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1"/>
  </p:notesMasterIdLst>
  <p:sldIdLst>
    <p:sldId id="256" r:id="rId2"/>
    <p:sldId id="487" r:id="rId3"/>
    <p:sldId id="438" r:id="rId4"/>
    <p:sldId id="505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34" r:id="rId14"/>
    <p:sldId id="515" r:id="rId15"/>
    <p:sldId id="533" r:id="rId16"/>
    <p:sldId id="516" r:id="rId17"/>
    <p:sldId id="517" r:id="rId18"/>
    <p:sldId id="518" r:id="rId19"/>
    <p:sldId id="519" r:id="rId20"/>
    <p:sldId id="553" r:id="rId21"/>
    <p:sldId id="560" r:id="rId22"/>
    <p:sldId id="561" r:id="rId23"/>
    <p:sldId id="563" r:id="rId24"/>
    <p:sldId id="564" r:id="rId25"/>
    <p:sldId id="568" r:id="rId26"/>
    <p:sldId id="569" r:id="rId27"/>
    <p:sldId id="570" r:id="rId28"/>
    <p:sldId id="571" r:id="rId29"/>
    <p:sldId id="572" r:id="rId30"/>
    <p:sldId id="579" r:id="rId31"/>
    <p:sldId id="578" r:id="rId32"/>
    <p:sldId id="580" r:id="rId33"/>
    <p:sldId id="581" r:id="rId34"/>
    <p:sldId id="585" r:id="rId35"/>
    <p:sldId id="586" r:id="rId36"/>
    <p:sldId id="552" r:id="rId37"/>
    <p:sldId id="305" r:id="rId38"/>
    <p:sldId id="420" r:id="rId39"/>
    <p:sldId id="419" r:id="rId40"/>
    <p:sldId id="538" r:id="rId41"/>
    <p:sldId id="540" r:id="rId42"/>
    <p:sldId id="422" r:id="rId43"/>
    <p:sldId id="375" r:id="rId44"/>
    <p:sldId id="430" r:id="rId45"/>
    <p:sldId id="429" r:id="rId46"/>
    <p:sldId id="360" r:id="rId47"/>
    <p:sldId id="427" r:id="rId48"/>
    <p:sldId id="428" r:id="rId49"/>
    <p:sldId id="426" r:id="rId50"/>
    <p:sldId id="494" r:id="rId51"/>
    <p:sldId id="587" r:id="rId52"/>
    <p:sldId id="496" r:id="rId53"/>
    <p:sldId id="588" r:id="rId54"/>
    <p:sldId id="497" r:id="rId55"/>
    <p:sldId id="495" r:id="rId56"/>
    <p:sldId id="365" r:id="rId57"/>
    <p:sldId id="503" r:id="rId58"/>
    <p:sldId id="504" r:id="rId59"/>
    <p:sldId id="486" r:id="rId60"/>
    <p:sldId id="550" r:id="rId61"/>
    <p:sldId id="382" r:id="rId62"/>
    <p:sldId id="541" r:id="rId63"/>
    <p:sldId id="542" r:id="rId64"/>
    <p:sldId id="543" r:id="rId65"/>
    <p:sldId id="544" r:id="rId66"/>
    <p:sldId id="545" r:id="rId67"/>
    <p:sldId id="546" r:id="rId68"/>
    <p:sldId id="547" r:id="rId69"/>
    <p:sldId id="418" r:id="rId70"/>
    <p:sldId id="398" r:id="rId71"/>
    <p:sldId id="461" r:id="rId72"/>
    <p:sldId id="463" r:id="rId73"/>
    <p:sldId id="402" r:id="rId74"/>
    <p:sldId id="549" r:id="rId75"/>
    <p:sldId id="548" r:id="rId76"/>
    <p:sldId id="589" r:id="rId77"/>
    <p:sldId id="590" r:id="rId78"/>
    <p:sldId id="591" r:id="rId79"/>
    <p:sldId id="592" r:id="rId80"/>
    <p:sldId id="593" r:id="rId81"/>
    <p:sldId id="537" r:id="rId82"/>
    <p:sldId id="536" r:id="rId83"/>
    <p:sldId id="535" r:id="rId84"/>
    <p:sldId id="485" r:id="rId85"/>
    <p:sldId id="444" r:id="rId86"/>
    <p:sldId id="474" r:id="rId87"/>
    <p:sldId id="447" r:id="rId88"/>
    <p:sldId id="467" r:id="rId89"/>
    <p:sldId id="470" r:id="rId90"/>
    <p:sldId id="445" r:id="rId91"/>
    <p:sldId id="472" r:id="rId92"/>
    <p:sldId id="484" r:id="rId93"/>
    <p:sldId id="466" r:id="rId94"/>
    <p:sldId id="464" r:id="rId95"/>
    <p:sldId id="481" r:id="rId96"/>
    <p:sldId id="594" r:id="rId97"/>
    <p:sldId id="488" r:id="rId98"/>
    <p:sldId id="595" r:id="rId99"/>
    <p:sldId id="596" r:id="rId100"/>
    <p:sldId id="597" r:id="rId101"/>
    <p:sldId id="551" r:id="rId102"/>
    <p:sldId id="439" r:id="rId103"/>
    <p:sldId id="450" r:id="rId104"/>
    <p:sldId id="452" r:id="rId105"/>
    <p:sldId id="442" r:id="rId106"/>
    <p:sldId id="558" r:id="rId107"/>
    <p:sldId id="411" r:id="rId108"/>
    <p:sldId id="476" r:id="rId109"/>
    <p:sldId id="475" r:id="rId1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570" autoAdjust="0"/>
  </p:normalViewPr>
  <p:slideViewPr>
    <p:cSldViewPr>
      <p:cViewPr varScale="1">
        <p:scale>
          <a:sx n="75" d="100"/>
          <a:sy n="75" d="100"/>
        </p:scale>
        <p:origin x="-1051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5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Documents%20and%20Settings\on095247\Bureau\calcul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Documents%20and%20Settings\on095247\Bureau\calcul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lee\Desktop\Weekend%20Work\jcprogfull-10-013111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116907261592301"/>
          <c:y val="7.4548702245552642E-2"/>
          <c:w val="0.82010870516185475"/>
          <c:h val="0.89719889180519097"/>
        </c:manualLayout>
      </c:layout>
      <c:scatterChart>
        <c:scatterStyle val="lineMarker"/>
        <c:varyColors val="0"/>
        <c:ser>
          <c:idx val="0"/>
          <c:order val="0"/>
          <c:xVal>
            <c:numRef>
              <c:f>cinématique!$F$37:$F$41</c:f>
              <c:numCache>
                <c:formatCode>0</c:formatCode>
                <c:ptCount val="5"/>
                <c:pt idx="0">
                  <c:v>1983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2015</c:v>
                </c:pt>
              </c:numCache>
            </c:numRef>
          </c:xVal>
          <c:yVal>
            <c:numRef>
              <c:f>cinématique!$G$37:$G$41</c:f>
              <c:numCache>
                <c:formatCode>General</c:formatCode>
                <c:ptCount val="5"/>
                <c:pt idx="0">
                  <c:v>1.0000000000000002E-3</c:v>
                </c:pt>
                <c:pt idx="1">
                  <c:v>0.4</c:v>
                </c:pt>
                <c:pt idx="2">
                  <c:v>3.5</c:v>
                </c:pt>
                <c:pt idx="3" formatCode="#,##0.00">
                  <c:v>5.8333333333333348</c:v>
                </c:pt>
                <c:pt idx="4">
                  <c:v>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582400"/>
        <c:axId val="109912064"/>
      </c:scatterChart>
      <c:valAx>
        <c:axId val="90582400"/>
        <c:scaling>
          <c:orientation val="minMax"/>
          <c:max val="2015"/>
        </c:scaling>
        <c:delete val="0"/>
        <c:axPos val="b"/>
        <c:numFmt formatCode="0" sourceLinked="1"/>
        <c:majorTickMark val="out"/>
        <c:minorTickMark val="none"/>
        <c:tickLblPos val="nextTo"/>
        <c:crossAx val="109912064"/>
        <c:crosses val="autoZero"/>
        <c:crossBetween val="midCat"/>
      </c:valAx>
      <c:valAx>
        <c:axId val="109912064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058240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3166666666666668E-2"/>
          <c:y val="4.6770924467774859E-2"/>
          <c:w val="0.88255555555555554"/>
          <c:h val="0.8326195683872849"/>
        </c:manualLayout>
      </c:layout>
      <c:scatterChart>
        <c:scatterStyle val="lineMarker"/>
        <c:varyColors val="0"/>
        <c:ser>
          <c:idx val="0"/>
          <c:order val="0"/>
          <c:dLbls>
            <c:txPr>
              <a:bodyPr/>
              <a:lstStyle/>
              <a:p>
                <a:pPr>
                  <a:defRPr sz="120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cinématique!$F$29:$F$34</c:f>
              <c:numCache>
                <c:formatCode>0</c:formatCode>
                <c:ptCount val="6"/>
                <c:pt idx="0">
                  <c:v>1983</c:v>
                </c:pt>
                <c:pt idx="1">
                  <c:v>1988</c:v>
                </c:pt>
                <c:pt idx="2" formatCode="General">
                  <c:v>1997</c:v>
                </c:pt>
                <c:pt idx="3">
                  <c:v>2011</c:v>
                </c:pt>
                <c:pt idx="4">
                  <c:v>2012</c:v>
                </c:pt>
                <c:pt idx="5">
                  <c:v>2014</c:v>
                </c:pt>
              </c:numCache>
            </c:numRef>
          </c:xVal>
          <c:yVal>
            <c:numRef>
              <c:f>cinématique!$G$29:$G$34</c:f>
              <c:numCache>
                <c:formatCode>General</c:formatCode>
                <c:ptCount val="6"/>
                <c:pt idx="0">
                  <c:v>4.2</c:v>
                </c:pt>
                <c:pt idx="1">
                  <c:v>4.68</c:v>
                </c:pt>
                <c:pt idx="2">
                  <c:v>3.46</c:v>
                </c:pt>
                <c:pt idx="3">
                  <c:v>4.1599999999999993</c:v>
                </c:pt>
                <c:pt idx="4">
                  <c:v>4.76</c:v>
                </c:pt>
                <c:pt idx="5">
                  <c:v>8.32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941120"/>
        <c:axId val="109942656"/>
      </c:scatterChart>
      <c:valAx>
        <c:axId val="109941120"/>
        <c:scaling>
          <c:orientation val="minMax"/>
          <c:max val="2015"/>
        </c:scaling>
        <c:delete val="0"/>
        <c:axPos val="b"/>
        <c:numFmt formatCode="0" sourceLinked="1"/>
        <c:majorTickMark val="out"/>
        <c:minorTickMark val="none"/>
        <c:tickLblPos val="nextTo"/>
        <c:crossAx val="109942656"/>
        <c:crosses val="autoZero"/>
        <c:crossBetween val="midCat"/>
      </c:valAx>
      <c:valAx>
        <c:axId val="109942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99411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2426566226746"/>
          <c:y val="4.7263796408087512E-2"/>
          <c:w val="0.81613692494794832"/>
          <c:h val="0.77114615192142733"/>
        </c:manualLayout>
      </c:layout>
      <c:scatterChart>
        <c:scatterStyle val="smoothMarker"/>
        <c:varyColors val="0"/>
        <c:ser>
          <c:idx val="9"/>
          <c:order val="0"/>
          <c:tx>
            <c:v>YBCO: Parallel to tape plane, 4.2 K</c:v>
          </c:tx>
          <c:spPr>
            <a:ln>
              <a:solidFill>
                <a:schemeClr val="accent6"/>
              </a:solidFill>
            </a:ln>
          </c:spPr>
          <c:marker>
            <c:symbol val="diamond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/>
                </a:solidFill>
              </a:ln>
            </c:spPr>
          </c:marker>
          <c:xVal>
            <c:numRef>
              <c:f>YBaCuO!$AD$210:$AD$215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YBaCuO!$AH$210:$AH$215</c:f>
              <c:numCache>
                <c:formatCode>General</c:formatCode>
                <c:ptCount val="6"/>
                <c:pt idx="0">
                  <c:v>4144.6766351351353</c:v>
                </c:pt>
                <c:pt idx="1">
                  <c:v>3507.9375000000045</c:v>
                </c:pt>
                <c:pt idx="2">
                  <c:v>3148.3332162162251</c:v>
                </c:pt>
                <c:pt idx="3">
                  <c:v>2909.0554054054051</c:v>
                </c:pt>
                <c:pt idx="4">
                  <c:v>2090.4933243243272</c:v>
                </c:pt>
                <c:pt idx="5">
                  <c:v>1888.9952027027052</c:v>
                </c:pt>
              </c:numCache>
            </c:numRef>
          </c:yVal>
          <c:smooth val="0"/>
        </c:ser>
        <c:ser>
          <c:idx val="8"/>
          <c:order val="1"/>
          <c:tx>
            <c:v>YBCO: Perpendicular to tape plane, 4.2 K</c:v>
          </c:tx>
          <c:spPr>
            <a:ln w="47625" cap="sq">
              <a:solidFill>
                <a:schemeClr val="accent6">
                  <a:lumMod val="75000"/>
                </a:schemeClr>
              </a:solidFill>
              <a:prstDash val="dashDot"/>
              <a:bevel/>
            </a:ln>
          </c:spPr>
          <c:marker>
            <c:symbol val="square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</c:spPr>
          </c:marker>
          <c:xVal>
            <c:numRef>
              <c:f>YBaCuO!$U$210:$U$226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31</c:v>
                </c:pt>
              </c:numCache>
            </c:numRef>
          </c:xVal>
          <c:yVal>
            <c:numRef>
              <c:f>YBaCuO!$Y$210:$Y$226</c:f>
              <c:numCache>
                <c:formatCode>General</c:formatCode>
                <c:ptCount val="17"/>
                <c:pt idx="0">
                  <c:v>4144.6766351351353</c:v>
                </c:pt>
                <c:pt idx="1">
                  <c:v>1445.8385675675681</c:v>
                </c:pt>
                <c:pt idx="2">
                  <c:v>975.09972972972969</c:v>
                </c:pt>
                <c:pt idx="3">
                  <c:v>767.75083783783805</c:v>
                </c:pt>
                <c:pt idx="4">
                  <c:v>655.66872972972942</c:v>
                </c:pt>
                <c:pt idx="5">
                  <c:v>571.61144594594589</c:v>
                </c:pt>
                <c:pt idx="6">
                  <c:v>526.77774324324355</c:v>
                </c:pt>
                <c:pt idx="7">
                  <c:v>481.94404054054058</c:v>
                </c:pt>
                <c:pt idx="8">
                  <c:v>442.71831081081069</c:v>
                </c:pt>
                <c:pt idx="9">
                  <c:v>428.14617567567564</c:v>
                </c:pt>
                <c:pt idx="10">
                  <c:v>403.49043243243199</c:v>
                </c:pt>
                <c:pt idx="11">
                  <c:v>386.67725675675672</c:v>
                </c:pt>
                <c:pt idx="12">
                  <c:v>364.26255405405414</c:v>
                </c:pt>
                <c:pt idx="13">
                  <c:v>341.84570270270268</c:v>
                </c:pt>
                <c:pt idx="14">
                  <c:v>328.39516216216214</c:v>
                </c:pt>
                <c:pt idx="15">
                  <c:v>319.42885135135134</c:v>
                </c:pt>
                <c:pt idx="16">
                  <c:v>318.30725675675677</c:v>
                </c:pt>
              </c:numCache>
            </c:numRef>
          </c:yVal>
          <c:smooth val="0"/>
        </c:ser>
        <c:ser>
          <c:idx val="4"/>
          <c:order val="2"/>
          <c:tx>
            <c:v>2212: Round wire, 4.2 K</c:v>
          </c:tx>
          <c:xVal>
            <c:numRef>
              <c:f>'2212'!$C$196:$C$226</c:f>
              <c:numCache>
                <c:formatCode>General</c:formatCode>
                <c:ptCount val="31"/>
                <c:pt idx="0">
                  <c:v>1.0000000000000022E-3</c:v>
                </c:pt>
                <c:pt idx="1">
                  <c:v>8.5000000000000048E-2</c:v>
                </c:pt>
                <c:pt idx="2">
                  <c:v>0.1</c:v>
                </c:pt>
                <c:pt idx="3">
                  <c:v>0.2</c:v>
                </c:pt>
                <c:pt idx="4">
                  <c:v>0.30000000000000032</c:v>
                </c:pt>
                <c:pt idx="5">
                  <c:v>0.4</c:v>
                </c:pt>
                <c:pt idx="6">
                  <c:v>0.60000000000000064</c:v>
                </c:pt>
                <c:pt idx="7">
                  <c:v>0.8</c:v>
                </c:pt>
                <c:pt idx="8">
                  <c:v>1</c:v>
                </c:pt>
                <c:pt idx="9">
                  <c:v>1.5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7</c:v>
                </c:pt>
                <c:pt idx="14">
                  <c:v>10</c:v>
                </c:pt>
                <c:pt idx="15">
                  <c:v>11.49</c:v>
                </c:pt>
                <c:pt idx="16">
                  <c:v>12</c:v>
                </c:pt>
                <c:pt idx="17">
                  <c:v>14</c:v>
                </c:pt>
                <c:pt idx="18">
                  <c:v>16</c:v>
                </c:pt>
                <c:pt idx="19">
                  <c:v>18</c:v>
                </c:pt>
                <c:pt idx="20">
                  <c:v>20</c:v>
                </c:pt>
                <c:pt idx="21">
                  <c:v>22.5</c:v>
                </c:pt>
                <c:pt idx="22">
                  <c:v>25</c:v>
                </c:pt>
                <c:pt idx="23">
                  <c:v>27.5</c:v>
                </c:pt>
                <c:pt idx="24">
                  <c:v>30</c:v>
                </c:pt>
                <c:pt idx="25">
                  <c:v>32.5</c:v>
                </c:pt>
                <c:pt idx="26">
                  <c:v>35</c:v>
                </c:pt>
                <c:pt idx="27">
                  <c:v>37.5</c:v>
                </c:pt>
                <c:pt idx="28">
                  <c:v>40</c:v>
                </c:pt>
                <c:pt idx="29">
                  <c:v>42.5</c:v>
                </c:pt>
                <c:pt idx="30">
                  <c:v>45</c:v>
                </c:pt>
              </c:numCache>
            </c:numRef>
          </c:xVal>
          <c:yVal>
            <c:numRef>
              <c:f>'2212'!$E$196:$E$226</c:f>
              <c:numCache>
                <c:formatCode>General</c:formatCode>
                <c:ptCount val="31"/>
                <c:pt idx="0">
                  <c:v>1265.671641791045</c:v>
                </c:pt>
                <c:pt idx="1">
                  <c:v>1257.7114427860697</c:v>
                </c:pt>
                <c:pt idx="2">
                  <c:v>1257.7114427860697</c:v>
                </c:pt>
                <c:pt idx="3">
                  <c:v>1225.8706467661693</c:v>
                </c:pt>
                <c:pt idx="4">
                  <c:v>1181.0945273631851</c:v>
                </c:pt>
                <c:pt idx="5">
                  <c:v>1126.3681592039802</c:v>
                </c:pt>
                <c:pt idx="6">
                  <c:v>1040.7960199004981</c:v>
                </c:pt>
                <c:pt idx="7">
                  <c:v>973.13432835820902</c:v>
                </c:pt>
                <c:pt idx="8">
                  <c:v>929.3532338308454</c:v>
                </c:pt>
                <c:pt idx="9">
                  <c:v>835.82089552238813</c:v>
                </c:pt>
                <c:pt idx="10">
                  <c:v>780.09950248756252</c:v>
                </c:pt>
                <c:pt idx="11">
                  <c:v>704.4776119402984</c:v>
                </c:pt>
                <c:pt idx="12">
                  <c:v>623.88059701492546</c:v>
                </c:pt>
                <c:pt idx="13">
                  <c:v>577.71144278606971</c:v>
                </c:pt>
                <c:pt idx="14">
                  <c:v>529.3532338308454</c:v>
                </c:pt>
                <c:pt idx="15">
                  <c:v>513.43283582089543</c:v>
                </c:pt>
                <c:pt idx="16">
                  <c:v>509.45273631840803</c:v>
                </c:pt>
                <c:pt idx="17">
                  <c:v>489.55223880597021</c:v>
                </c:pt>
                <c:pt idx="18">
                  <c:v>469.65174129353238</c:v>
                </c:pt>
                <c:pt idx="19">
                  <c:v>453.73134328358157</c:v>
                </c:pt>
                <c:pt idx="20">
                  <c:v>435.82089552238818</c:v>
                </c:pt>
                <c:pt idx="21">
                  <c:v>416.91542288557213</c:v>
                </c:pt>
                <c:pt idx="22">
                  <c:v>398.0099502487563</c:v>
                </c:pt>
                <c:pt idx="23">
                  <c:v>380.09950248756223</c:v>
                </c:pt>
                <c:pt idx="24">
                  <c:v>364.17910447761199</c:v>
                </c:pt>
                <c:pt idx="25">
                  <c:v>347.26368159203986</c:v>
                </c:pt>
                <c:pt idx="26">
                  <c:v>330.34825870646767</c:v>
                </c:pt>
                <c:pt idx="27">
                  <c:v>315.42288557213925</c:v>
                </c:pt>
                <c:pt idx="28">
                  <c:v>298.50746268656781</c:v>
                </c:pt>
                <c:pt idx="29">
                  <c:v>282.58706467661705</c:v>
                </c:pt>
                <c:pt idx="30">
                  <c:v>265.47263681592045</c:v>
                </c:pt>
              </c:numCache>
            </c:numRef>
          </c:yVal>
          <c:smooth val="0"/>
        </c:ser>
        <c:ser>
          <c:idx val="5"/>
          <c:order val="3"/>
          <c:tx>
            <c:v>Nb3Sn: High Energy Physics, 4.2 K</c:v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</c:spPr>
          </c:marker>
          <c:xVal>
            <c:numRef>
              <c:f>Nb3Sn!$K$390:$K$401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14.5</c:v>
                </c:pt>
                <c:pt idx="4">
                  <c:v>15</c:v>
                </c:pt>
                <c:pt idx="5">
                  <c:v>15.5</c:v>
                </c:pt>
                <c:pt idx="6">
                  <c:v>16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</c:numCache>
            </c:numRef>
          </c:xVal>
          <c:yVal>
            <c:numRef>
              <c:f>Nb3Sn!$M$390:$M$401</c:f>
              <c:numCache>
                <c:formatCode>0</c:formatCode>
                <c:ptCount val="12"/>
                <c:pt idx="0">
                  <c:v>1754.8557096240311</c:v>
                </c:pt>
                <c:pt idx="1">
                  <c:v>1454.9349156155595</c:v>
                </c:pt>
                <c:pt idx="2">
                  <c:v>1190.981412184507</c:v>
                </c:pt>
                <c:pt idx="3">
                  <c:v>1072.6374238329997</c:v>
                </c:pt>
                <c:pt idx="4">
                  <c:v>957.77414102124851</c:v>
                </c:pt>
                <c:pt idx="5">
                  <c:v>855.09332759861854</c:v>
                </c:pt>
                <c:pt idx="6">
                  <c:v>757.63357248561431</c:v>
                </c:pt>
                <c:pt idx="7">
                  <c:v>268.01432656076145</c:v>
                </c:pt>
                <c:pt idx="8">
                  <c:v>190.85868709629983</c:v>
                </c:pt>
                <c:pt idx="9">
                  <c:v>118.92410594146322</c:v>
                </c:pt>
                <c:pt idx="10">
                  <c:v>65.553287665294363</c:v>
                </c:pt>
                <c:pt idx="11">
                  <c:v>28.309738389967777</c:v>
                </c:pt>
              </c:numCache>
            </c:numRef>
          </c:yVal>
          <c:smooth val="0"/>
        </c:ser>
        <c:ser>
          <c:idx val="7"/>
          <c:order val="4"/>
          <c:tx>
            <c:v>Nb-Ti (LHC) 1.9 K </c:v>
          </c:tx>
          <c:spPr>
            <a:ln>
              <a:solidFill>
                <a:schemeClr val="accent3"/>
              </a:solidFill>
            </a:ln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tx1">
                    <a:alpha val="50000"/>
                  </a:schemeClr>
                </a:solidFill>
              </a:ln>
            </c:spPr>
          </c:marker>
          <c:xVal>
            <c:numRef>
              <c:f>'Nb-Ti'!$A$671:$A$675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'Nb-Ti'!$C$671:$C$675</c:f>
              <c:numCache>
                <c:formatCode>General</c:formatCode>
                <c:ptCount val="5"/>
                <c:pt idx="0">
                  <c:v>1430</c:v>
                </c:pt>
                <c:pt idx="1">
                  <c:v>1195.7692307692307</c:v>
                </c:pt>
                <c:pt idx="2">
                  <c:v>950.76923076923072</c:v>
                </c:pt>
                <c:pt idx="3">
                  <c:v>703.46153846153788</c:v>
                </c:pt>
                <c:pt idx="4">
                  <c:v>475.76923076923066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711360"/>
        <c:axId val="109713280"/>
      </c:scatterChart>
      <c:valAx>
        <c:axId val="109711360"/>
        <c:scaling>
          <c:orientation val="minMax"/>
          <c:max val="4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Applied Field (T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40441290728949686"/>
              <c:y val="0.91091852430256359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9713280"/>
        <c:crosses val="autoZero"/>
        <c:crossBetween val="midCat"/>
        <c:majorUnit val="5"/>
        <c:minorUnit val="1"/>
      </c:valAx>
      <c:valAx>
        <c:axId val="109713280"/>
        <c:scaling>
          <c:logBase val="10"/>
          <c:orientation val="minMax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</a:t>
                </a:r>
                <a:r>
                  <a:rPr lang="en-US" baseline="-25000"/>
                  <a:t>E</a:t>
                </a:r>
                <a:r>
                  <a:rPr lang="en-US"/>
                  <a:t> (A/mm²) </a:t>
                </a:r>
              </a:p>
            </c:rich>
          </c:tx>
          <c:layout>
            <c:manualLayout>
              <c:xMode val="edge"/>
              <c:yMode val="edge"/>
              <c:x val="1.1620848882723425E-2"/>
              <c:y val="0.33524051120404319"/>
            </c:manualLayout>
          </c:layout>
          <c:overlay val="0"/>
        </c:title>
        <c:numFmt formatCode="#,##0;[Red]#,##0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10971136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256201845737023"/>
          <c:y val="5.031446540880511E-2"/>
          <c:w val="0.27031724012165981"/>
          <c:h val="0.3414333222860928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drawing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image" Target="../media/image166.png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Relationship Id="rId9" Type="http://schemas.openxmlformats.org/officeDocument/2006/relationships/image" Target="../media/image57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image" Target="../media/image79.wmf"/><Relationship Id="rId3" Type="http://schemas.openxmlformats.org/officeDocument/2006/relationships/image" Target="../media/image69.wmf"/><Relationship Id="rId7" Type="http://schemas.openxmlformats.org/officeDocument/2006/relationships/image" Target="../media/image73.wmf"/><Relationship Id="rId12" Type="http://schemas.openxmlformats.org/officeDocument/2006/relationships/image" Target="../media/image78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wmf"/><Relationship Id="rId11" Type="http://schemas.openxmlformats.org/officeDocument/2006/relationships/image" Target="../media/image77.wmf"/><Relationship Id="rId5" Type="http://schemas.openxmlformats.org/officeDocument/2006/relationships/image" Target="../media/image71.wmf"/><Relationship Id="rId15" Type="http://schemas.openxmlformats.org/officeDocument/2006/relationships/image" Target="../media/image81.wmf"/><Relationship Id="rId10" Type="http://schemas.openxmlformats.org/officeDocument/2006/relationships/image" Target="../media/image76.wmf"/><Relationship Id="rId4" Type="http://schemas.openxmlformats.org/officeDocument/2006/relationships/image" Target="../media/image70.wmf"/><Relationship Id="rId9" Type="http://schemas.openxmlformats.org/officeDocument/2006/relationships/image" Target="../media/image75.wmf"/><Relationship Id="rId14" Type="http://schemas.openxmlformats.org/officeDocument/2006/relationships/image" Target="../media/image8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82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5.wmf"/><Relationship Id="rId7" Type="http://schemas.openxmlformats.org/officeDocument/2006/relationships/image" Target="../media/image88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7.wmf"/><Relationship Id="rId5" Type="http://schemas.openxmlformats.org/officeDocument/2006/relationships/image" Target="../media/image79.wmf"/><Relationship Id="rId10" Type="http://schemas.openxmlformats.org/officeDocument/2006/relationships/image" Target="../media/image91.wmf"/><Relationship Id="rId4" Type="http://schemas.openxmlformats.org/officeDocument/2006/relationships/image" Target="../media/image86.wmf"/><Relationship Id="rId9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94.wmf"/><Relationship Id="rId7" Type="http://schemas.openxmlformats.org/officeDocument/2006/relationships/image" Target="../media/image85.wmf"/><Relationship Id="rId2" Type="http://schemas.openxmlformats.org/officeDocument/2006/relationships/image" Target="../media/image93.wmf"/><Relationship Id="rId1" Type="http://schemas.openxmlformats.org/officeDocument/2006/relationships/image" Target="../media/image83.wmf"/><Relationship Id="rId6" Type="http://schemas.openxmlformats.org/officeDocument/2006/relationships/image" Target="../media/image84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Relationship Id="rId9" Type="http://schemas.openxmlformats.org/officeDocument/2006/relationships/image" Target="../media/image7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4" Type="http://schemas.openxmlformats.org/officeDocument/2006/relationships/image" Target="../media/image10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5.wmf"/><Relationship Id="rId1" Type="http://schemas.openxmlformats.org/officeDocument/2006/relationships/image" Target="../media/image107.wmf"/><Relationship Id="rId5" Type="http://schemas.openxmlformats.org/officeDocument/2006/relationships/image" Target="../media/image109.wmf"/><Relationship Id="rId4" Type="http://schemas.openxmlformats.org/officeDocument/2006/relationships/image" Target="../media/image103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image" Target="../media/image128.wmf"/><Relationship Id="rId7" Type="http://schemas.openxmlformats.org/officeDocument/2006/relationships/image" Target="../media/image132.wmf"/><Relationship Id="rId2" Type="http://schemas.openxmlformats.org/officeDocument/2006/relationships/image" Target="../media/image127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5" Type="http://schemas.openxmlformats.org/officeDocument/2006/relationships/image" Target="../media/image130.wmf"/><Relationship Id="rId4" Type="http://schemas.openxmlformats.org/officeDocument/2006/relationships/image" Target="../media/image129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3" Type="http://schemas.openxmlformats.org/officeDocument/2006/relationships/image" Target="../media/image147.wmf"/><Relationship Id="rId7" Type="http://schemas.openxmlformats.org/officeDocument/2006/relationships/image" Target="../media/image151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image" Target="../media/image148.wmf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7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4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8.wmf"/><Relationship Id="rId1" Type="http://schemas.openxmlformats.org/officeDocument/2006/relationships/image" Target="../media/image2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0.91694</cdr:x>
      <cdr:y>0.00851</cdr:y>
    </cdr:from>
    <cdr:to>
      <cdr:x>0.96419</cdr:x>
      <cdr:y>0.08725</cdr:y>
    </cdr:to>
    <cdr:sp macro="" textlink="">
      <cdr:nvSpPr>
        <cdr:cNvPr id="2" name="Étoile à 5 branches 1"/>
        <cdr:cNvSpPr/>
      </cdr:nvSpPr>
      <cdr:spPr>
        <a:xfrm xmlns:a="http://schemas.openxmlformats.org/drawingml/2006/main">
          <a:off x="4192267" y="23337"/>
          <a:ext cx="216027" cy="216000"/>
        </a:xfrm>
        <a:prstGeom xmlns:a="http://schemas.openxmlformats.org/drawingml/2006/main" prst="star5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0.89099</cdr:x>
      <cdr:y>0.06204</cdr:y>
    </cdr:from>
    <cdr:to>
      <cdr:x>0.93824</cdr:x>
      <cdr:y>0.14078</cdr:y>
    </cdr:to>
    <cdr:sp macro="" textlink="">
      <cdr:nvSpPr>
        <cdr:cNvPr id="2" name="Étoile à 5 branches 1"/>
        <cdr:cNvSpPr/>
      </cdr:nvSpPr>
      <cdr:spPr>
        <a:xfrm xmlns:a="http://schemas.openxmlformats.org/drawingml/2006/main">
          <a:off x="4073610" y="170198"/>
          <a:ext cx="216027" cy="216000"/>
        </a:xfrm>
        <a:prstGeom xmlns:a="http://schemas.openxmlformats.org/drawingml/2006/main" prst="star5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0.53071</cdr:x>
      <cdr:y>0.05727</cdr:y>
    </cdr:from>
    <cdr:to>
      <cdr:x>0.67444</cdr:x>
      <cdr:y>0.1543</cdr:y>
    </cdr:to>
    <cdr:sp macro="" textlink="">
      <cdr:nvSpPr>
        <cdr:cNvPr id="10240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40149" y="222993"/>
          <a:ext cx="795421" cy="372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0.51309</cdr:x>
      <cdr:y>0.07957</cdr:y>
    </cdr:from>
    <cdr:to>
      <cdr:x>0.68861</cdr:x>
      <cdr:y>0.10317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39086" y="475211"/>
          <a:ext cx="1347485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YBCO B|| </a:t>
          </a: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Tape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Plane</a:t>
          </a:r>
        </a:p>
      </cdr:txBody>
    </cdr:sp>
  </cdr:relSizeAnchor>
  <cdr:relSizeAnchor xmlns:cdr="http://schemas.openxmlformats.org/drawingml/2006/chartDrawing">
    <cdr:from>
      <cdr:x>0.29144</cdr:x>
      <cdr:y>0.1954</cdr:y>
    </cdr:from>
    <cdr:to>
      <cdr:x>0.4718</cdr:x>
      <cdr:y>0.219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7429" y="1282356"/>
          <a:ext cx="1384674" cy="1548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YBCO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B|_ Tape Plane</a:t>
          </a:r>
        </a:p>
      </cdr:txBody>
    </cdr:sp>
  </cdr:relSizeAnchor>
  <cdr:relSizeAnchor xmlns:cdr="http://schemas.openxmlformats.org/drawingml/2006/chartDrawing">
    <cdr:from>
      <cdr:x>0.18996</cdr:x>
      <cdr:y>0.20893</cdr:y>
    </cdr:from>
    <cdr:to>
      <cdr:x>0.28784</cdr:x>
      <cdr:y>0.25928</cdr:y>
    </cdr:to>
    <cdr:sp macro="" textlink="">
      <cdr:nvSpPr>
        <cdr:cNvPr id="102400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458333" y="1247776"/>
          <a:ext cx="751466" cy="3006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0.83152</cdr:x>
      <cdr:y>0.53464</cdr:y>
    </cdr:from>
    <cdr:to>
      <cdr:x>0.87054</cdr:x>
      <cdr:y>0.55823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83675" y="3192934"/>
          <a:ext cx="299569" cy="140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5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0.6097</cdr:x>
      <cdr:y>0.53739</cdr:y>
    </cdr:from>
    <cdr:to>
      <cdr:x>0.70392</cdr:x>
      <cdr:y>0.56099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80759" y="3209413"/>
          <a:ext cx="723340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RRP Nb</a:t>
          </a:r>
          <a:r>
            <a:rPr lang="en-US" sz="105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0.31144</cdr:x>
      <cdr:y>0.53261</cdr:y>
    </cdr:from>
    <cdr:to>
      <cdr:x>0.40791</cdr:x>
      <cdr:y>0.55621</cdr:y>
    </cdr:to>
    <cdr:sp macro="" textlink="">
      <cdr:nvSpPr>
        <cdr:cNvPr id="102400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0999" y="3180838"/>
          <a:ext cx="740588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50" b="1" i="0" strike="noStrike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Nb-Ti, 1.9 </a:t>
          </a:r>
          <a:r>
            <a:rPr lang="en-US" sz="1050" b="1" i="0" strike="noStrike" baseline="0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K</a:t>
          </a:r>
          <a:endParaRPr lang="en-US" sz="1050" b="1" i="0" strike="noStrike">
            <a:solidFill>
              <a:schemeClr val="accent3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0.50847</cdr:x>
      <cdr:y>0.11142</cdr:y>
    </cdr:from>
    <cdr:to>
      <cdr:x>0.54089</cdr:x>
      <cdr:y>0.16916</cdr:y>
    </cdr:to>
    <cdr:sp macro="" textlink="">
      <cdr:nvSpPr>
        <cdr:cNvPr id="1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903618" y="665425"/>
          <a:ext cx="248893" cy="34483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0.32754</cdr:x>
      <cdr:y>0.56388</cdr:y>
    </cdr:from>
    <cdr:to>
      <cdr:x>0.38028</cdr:x>
      <cdr:y>0.6358</cdr:y>
    </cdr:to>
    <cdr:pic>
      <cdr:nvPicPr>
        <cdr:cNvPr id="15" name="Picture 14" descr="160w-x90-bse11-10ovwstrand2-hr01487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14574" y="3367591"/>
          <a:ext cx="404893" cy="429519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0.28847</cdr:x>
      <cdr:y>0.64169</cdr:y>
    </cdr:from>
    <cdr:to>
      <cdr:x>0.42444</cdr:x>
      <cdr:y>0.75498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14620" y="3832286"/>
          <a:ext cx="1043862" cy="6765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Maximal J</a:t>
          </a:r>
          <a:r>
            <a:rPr lang="en-US" sz="900" i="1" baseline="-25000" dirty="0">
              <a:solidFill>
                <a:schemeClr val="accent3">
                  <a:lumMod val="50000"/>
                </a:schemeClr>
              </a:solidFill>
            </a:rPr>
            <a:t>E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for entire LHC Nb­Ti strand production (</a:t>
          </a:r>
          <a:r>
            <a:rPr lang="en-US" sz="900" b="1" i="1" dirty="0">
              <a:solidFill>
                <a:schemeClr val="accent3">
                  <a:lumMod val="50000"/>
                </a:schemeClr>
              </a:solidFill>
            </a:rPr>
            <a:t>–) 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CERN-T. Boutboul '07,  </a:t>
          </a:r>
        </a:p>
      </cdr:txBody>
    </cdr:sp>
  </cdr:relSizeAnchor>
  <cdr:relSizeAnchor xmlns:cdr="http://schemas.openxmlformats.org/drawingml/2006/chartDrawing">
    <cdr:from>
      <cdr:x>0.62306</cdr:x>
      <cdr:y>0.56853</cdr:y>
    </cdr:from>
    <cdr:to>
      <cdr:x>0.6758</cdr:x>
      <cdr:y>0.64071</cdr:y>
    </cdr:to>
    <cdr:pic>
      <cdr:nvPicPr>
        <cdr:cNvPr id="19" name="Picture 18" descr="160w-x90-rb12-8kV-strandovw-hr05279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83288" y="3395389"/>
          <a:ext cx="404893" cy="431072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0.60548</cdr:x>
      <cdr:y>0.64647</cdr:y>
    </cdr:from>
    <cdr:to>
      <cdr:x>0.69338</cdr:x>
      <cdr:y>0.78561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48361" y="3860832"/>
          <a:ext cx="674821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Compiled </a:t>
          </a:r>
          <a:r>
            <a:rPr lang="en-US" sz="9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from ASC'02 and ICMC'03 papers (J. Parrell OI-ST)</a:t>
          </a:r>
        </a:p>
      </cdr:txBody>
    </cdr:sp>
  </cdr:relSizeAnchor>
  <cdr:relSizeAnchor xmlns:cdr="http://schemas.openxmlformats.org/drawingml/2006/chartDrawing">
    <cdr:from>
      <cdr:x>0.8216</cdr:x>
      <cdr:y>0.56553</cdr:y>
    </cdr:from>
    <cdr:to>
      <cdr:x>0.87434</cdr:x>
      <cdr:y>0.63821</cdr:y>
    </cdr:to>
    <cdr:pic>
      <cdr:nvPicPr>
        <cdr:cNvPr id="21" name="Picture 20" descr="2212cs-160w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07518" y="3377418"/>
          <a:ext cx="404893" cy="43405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0.78643</cdr:x>
      <cdr:y>0.64372</cdr:y>
    </cdr:from>
    <cdr:to>
      <cdr:x>0.9095</cdr:x>
      <cdr:y>0.72458</cdr:y>
    </cdr:to>
    <cdr:sp macro="" textlink="">
      <cdr:nvSpPr>
        <cdr:cNvPr id="22" name="Text Box 56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37551" y="3844382"/>
          <a:ext cx="944827" cy="4829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b="1" i="1" dirty="0">
              <a:solidFill>
                <a:schemeClr val="accent5">
                  <a:lumMod val="75000"/>
                </a:schemeClr>
              </a:solidFill>
            </a:rPr>
            <a:t>427 filament OI-ST strand with Ag alloy outer sheath tested at NHMFL</a:t>
          </a:r>
        </a:p>
      </cdr:txBody>
    </cdr:sp>
  </cdr:relSizeAnchor>
  <cdr:relSizeAnchor xmlns:cdr="http://schemas.openxmlformats.org/drawingml/2006/chartDrawing">
    <cdr:from>
      <cdr:x>0.5569</cdr:x>
      <cdr:y>0.10489</cdr:y>
    </cdr:from>
    <cdr:to>
      <cdr:x>0.6448</cdr:x>
      <cdr:y>0.18575</cdr:y>
    </cdr:to>
    <cdr:sp macro="" textlink="">
      <cdr:nvSpPr>
        <cdr:cNvPr id="24" name="Text Box 56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418" y="626427"/>
          <a:ext cx="674821" cy="4829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SuperPower "Turbo" Double Layer Tape</a:t>
          </a:r>
        </a:p>
      </cdr:txBody>
    </cdr:sp>
  </cdr:relSizeAnchor>
  <cdr:relSizeAnchor xmlns:cdr="http://schemas.openxmlformats.org/drawingml/2006/chartDrawing">
    <cdr:from>
      <cdr:x>0.35488</cdr:x>
      <cdr:y>0.4032</cdr:y>
    </cdr:from>
    <cdr:to>
      <cdr:x>0.35806</cdr:x>
      <cdr:y>0.5164</cdr:y>
    </cdr:to>
    <cdr:sp macro="" textlink="">
      <cdr:nvSpPr>
        <cdr:cNvPr id="3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724442" y="2407957"/>
          <a:ext cx="24425" cy="67609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0.84598</cdr:x>
      <cdr:y>0.45312</cdr:y>
    </cdr:from>
    <cdr:to>
      <cdr:x>0.84798</cdr:x>
      <cdr:y>0.52423</cdr:y>
    </cdr:to>
    <cdr:sp macro="" textlink="">
      <cdr:nvSpPr>
        <cdr:cNvPr id="3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6494696" y="2706093"/>
          <a:ext cx="15344" cy="42472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5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0.54834</cdr:x>
      <cdr:y>0.48723</cdr:y>
    </cdr:from>
    <cdr:to>
      <cdr:x>0.61727</cdr:x>
      <cdr:y>0.52787</cdr:y>
    </cdr:to>
    <cdr:sp macro="" textlink="">
      <cdr:nvSpPr>
        <cdr:cNvPr id="3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4209718" y="2909838"/>
          <a:ext cx="529177" cy="242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0.16832</cdr:x>
      <cdr:y>0.04037</cdr:y>
    </cdr:from>
    <cdr:to>
      <cdr:x>0.38845</cdr:x>
      <cdr:y>0.14721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216024"/>
          <a:ext cx="1600981" cy="57176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19050">
          <a:solidFill>
            <a:schemeClr val="accent3">
              <a:lumMod val="75000"/>
            </a:schemeClr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CH" sz="1400" dirty="0" smtClean="0"/>
            <a:t>LHC @ 6.5TeV/</a:t>
          </a:r>
          <a:r>
            <a:rPr lang="fr-CH" sz="1400" dirty="0" err="1" smtClean="0"/>
            <a:t>beam</a:t>
          </a:r>
          <a:endParaRPr lang="fr-CH" sz="1400" dirty="0" smtClean="0"/>
        </a:p>
        <a:p xmlns:a="http://schemas.openxmlformats.org/drawingml/2006/main">
          <a:r>
            <a:rPr lang="fr-CH" sz="1400" dirty="0" smtClean="0"/>
            <a:t>B=7.76 T = 80% of </a:t>
          </a:r>
          <a:r>
            <a:rPr lang="fr-CH" sz="1400" dirty="0" err="1" smtClean="0"/>
            <a:t>Ic</a:t>
          </a:r>
          <a:endParaRPr lang="en-GB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65592-B940-4022-9B57-D3DC408ECB90}" type="datetimeFigureOut">
              <a:rPr lang="en-GB" smtClean="0"/>
              <a:t>24/09/2015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C0ACC-CBC5-414E-ABB5-D6580CB53639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02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C0ACC-CBC5-414E-ABB5-D6580CB5363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39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3C6FCB-A94B-4B71-BAFA-A7D4A1DA4A84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6ACA4F-D12F-2A4C-9274-C291060B18BC}" type="slidenum">
              <a:rPr lang="en-US" smtClean="0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kumimoji="1" lang="ja-JP" altLang="en-US" smtClean="0"/>
              <a:pPr/>
              <a:t>107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kumimoji="1" lang="ja-JP" altLang="en-US" smtClean="0"/>
              <a:pPr/>
              <a:t>108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kumimoji="1" lang="ja-JP" altLang="en-US" smtClean="0"/>
              <a:pPr/>
              <a:t>109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9273-2E49-4CB6-9CDF-A0B49D1A375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9273-2E49-4CB6-9CDF-A0B49D1A375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C0ACC-CBC5-414E-ABB5-D6580CB53639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18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42429C-EE7A-4587-8A36-CB3DD7FA351F}" type="slidenum">
              <a:rPr lang="en-US"/>
              <a:pPr/>
              <a:t>69</a:t>
            </a:fld>
            <a:endParaRPr lang="en-US"/>
          </a:p>
        </p:txBody>
      </p:sp>
      <p:sp>
        <p:nvSpPr>
          <p:cNvPr id="63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02C93-577F-47DF-97D5-23D3689B58D3}" type="slidenum">
              <a:rPr lang="it-IT">
                <a:solidFill>
                  <a:prstClr val="black"/>
                </a:solidFill>
              </a:rPr>
              <a:pPr/>
              <a:t>70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B46B0-F324-4C0D-9D34-7C005C497BD2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D45CE-BC48-42C8-9AE8-3DB104827084}" type="slidenum">
              <a:rPr kumimoji="1" lang="ja-JP" altLang="en-US" smtClean="0"/>
              <a:pPr/>
              <a:t>84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81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116632"/>
            <a:ext cx="7756539" cy="7920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881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44624"/>
            <a:ext cx="8044571" cy="7920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399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91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9917" y="274638"/>
            <a:ext cx="66764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8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8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1294B-30F2-40DE-96EA-1B04FE7EBCC5}" type="slidenum">
              <a:rPr lang="en-GB" smtClean="0"/>
              <a:t>‹N°›</a:t>
            </a:fld>
            <a:endParaRPr lang="en-GB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51027" cy="6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6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5.bin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gif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9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3.jpg"/><Relationship Id="rId4" Type="http://schemas.openxmlformats.org/officeDocument/2006/relationships/image" Target="../media/image27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38.emf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56.w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50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51.bin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5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62.wmf"/><Relationship Id="rId18" Type="http://schemas.openxmlformats.org/officeDocument/2006/relationships/oleObject" Target="../embeddings/oleObject59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66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5" Type="http://schemas.openxmlformats.org/officeDocument/2006/relationships/image" Target="../media/image63.w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60.wmf"/><Relationship Id="rId14" Type="http://schemas.openxmlformats.org/officeDocument/2006/relationships/oleObject" Target="../embeddings/oleObject5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6.bin"/><Relationship Id="rId18" Type="http://schemas.openxmlformats.org/officeDocument/2006/relationships/image" Target="../media/image74.wmf"/><Relationship Id="rId26" Type="http://schemas.openxmlformats.org/officeDocument/2006/relationships/image" Target="../media/image78.wmf"/><Relationship Id="rId3" Type="http://schemas.openxmlformats.org/officeDocument/2006/relationships/oleObject" Target="../embeddings/oleObject61.bin"/><Relationship Id="rId21" Type="http://schemas.openxmlformats.org/officeDocument/2006/relationships/oleObject" Target="../embeddings/oleObject70.bin"/><Relationship Id="rId7" Type="http://schemas.openxmlformats.org/officeDocument/2006/relationships/oleObject" Target="../embeddings/oleObject63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68.bin"/><Relationship Id="rId25" Type="http://schemas.openxmlformats.org/officeDocument/2006/relationships/oleObject" Target="../embeddings/oleObject72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73.wmf"/><Relationship Id="rId20" Type="http://schemas.openxmlformats.org/officeDocument/2006/relationships/image" Target="../media/image75.wmf"/><Relationship Id="rId29" Type="http://schemas.openxmlformats.org/officeDocument/2006/relationships/oleObject" Target="../embeddings/oleObject74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65.bin"/><Relationship Id="rId24" Type="http://schemas.openxmlformats.org/officeDocument/2006/relationships/image" Target="../media/image77.wmf"/><Relationship Id="rId32" Type="http://schemas.openxmlformats.org/officeDocument/2006/relationships/image" Target="../media/image81.wmf"/><Relationship Id="rId5" Type="http://schemas.openxmlformats.org/officeDocument/2006/relationships/oleObject" Target="../embeddings/oleObject62.bin"/><Relationship Id="rId15" Type="http://schemas.openxmlformats.org/officeDocument/2006/relationships/oleObject" Target="../embeddings/oleObject67.bin"/><Relationship Id="rId23" Type="http://schemas.openxmlformats.org/officeDocument/2006/relationships/oleObject" Target="../embeddings/oleObject71.bin"/><Relationship Id="rId28" Type="http://schemas.openxmlformats.org/officeDocument/2006/relationships/image" Target="../media/image79.wmf"/><Relationship Id="rId10" Type="http://schemas.openxmlformats.org/officeDocument/2006/relationships/image" Target="../media/image70.wmf"/><Relationship Id="rId19" Type="http://schemas.openxmlformats.org/officeDocument/2006/relationships/oleObject" Target="../embeddings/oleObject69.bin"/><Relationship Id="rId31" Type="http://schemas.openxmlformats.org/officeDocument/2006/relationships/oleObject" Target="../embeddings/oleObject75.bin"/><Relationship Id="rId4" Type="http://schemas.openxmlformats.org/officeDocument/2006/relationships/image" Target="../media/image67.wmf"/><Relationship Id="rId9" Type="http://schemas.openxmlformats.org/officeDocument/2006/relationships/oleObject" Target="../embeddings/oleObject64.bin"/><Relationship Id="rId14" Type="http://schemas.openxmlformats.org/officeDocument/2006/relationships/image" Target="../media/image72.wmf"/><Relationship Id="rId22" Type="http://schemas.openxmlformats.org/officeDocument/2006/relationships/image" Target="../media/image76.wmf"/><Relationship Id="rId27" Type="http://schemas.openxmlformats.org/officeDocument/2006/relationships/oleObject" Target="../embeddings/oleObject73.bin"/><Relationship Id="rId30" Type="http://schemas.openxmlformats.org/officeDocument/2006/relationships/image" Target="../media/image8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7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78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79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92.png"/><Relationship Id="rId18" Type="http://schemas.openxmlformats.org/officeDocument/2006/relationships/oleObject" Target="../embeddings/oleObject88.bin"/><Relationship Id="rId3" Type="http://schemas.openxmlformats.org/officeDocument/2006/relationships/oleObject" Target="../embeddings/oleObject81.bin"/><Relationship Id="rId21" Type="http://schemas.openxmlformats.org/officeDocument/2006/relationships/image" Target="../media/image90.wmf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79.wmf"/><Relationship Id="rId17" Type="http://schemas.openxmlformats.org/officeDocument/2006/relationships/image" Target="../media/image88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87.bin"/><Relationship Id="rId20" Type="http://schemas.openxmlformats.org/officeDocument/2006/relationships/oleObject" Target="../embeddings/oleObject89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4.w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5" Type="http://schemas.openxmlformats.org/officeDocument/2006/relationships/image" Target="../media/image87.wmf"/><Relationship Id="rId23" Type="http://schemas.openxmlformats.org/officeDocument/2006/relationships/image" Target="../media/image91.wmf"/><Relationship Id="rId10" Type="http://schemas.openxmlformats.org/officeDocument/2006/relationships/image" Target="../media/image86.wmf"/><Relationship Id="rId19" Type="http://schemas.openxmlformats.org/officeDocument/2006/relationships/image" Target="../media/image89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84.bin"/><Relationship Id="rId14" Type="http://schemas.openxmlformats.org/officeDocument/2006/relationships/oleObject" Target="../embeddings/oleObject86.bin"/><Relationship Id="rId22" Type="http://schemas.openxmlformats.org/officeDocument/2006/relationships/oleObject" Target="../embeddings/oleObject9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96.bin"/><Relationship Id="rId18" Type="http://schemas.openxmlformats.org/officeDocument/2006/relationships/image" Target="../media/image86.w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98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85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3.wmf"/><Relationship Id="rId11" Type="http://schemas.openxmlformats.org/officeDocument/2006/relationships/oleObject" Target="../embeddings/oleObject95.bin"/><Relationship Id="rId5" Type="http://schemas.openxmlformats.org/officeDocument/2006/relationships/oleObject" Target="../embeddings/oleObject92.bin"/><Relationship Id="rId15" Type="http://schemas.openxmlformats.org/officeDocument/2006/relationships/oleObject" Target="../embeddings/oleObject97.bin"/><Relationship Id="rId10" Type="http://schemas.openxmlformats.org/officeDocument/2006/relationships/image" Target="../media/image95.wmf"/><Relationship Id="rId19" Type="http://schemas.openxmlformats.org/officeDocument/2006/relationships/oleObject" Target="../embeddings/oleObject99.bin"/><Relationship Id="rId4" Type="http://schemas.openxmlformats.org/officeDocument/2006/relationships/image" Target="../media/image83.wmf"/><Relationship Id="rId9" Type="http://schemas.openxmlformats.org/officeDocument/2006/relationships/oleObject" Target="../embeddings/oleObject94.bin"/><Relationship Id="rId14" Type="http://schemas.openxmlformats.org/officeDocument/2006/relationships/image" Target="../media/image84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oleObject" Target="../embeddings/oleObject100.bin"/><Relationship Id="rId7" Type="http://schemas.openxmlformats.org/officeDocument/2006/relationships/oleObject" Target="../embeddings/oleObject10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8.wmf"/><Relationship Id="rId11" Type="http://schemas.openxmlformats.org/officeDocument/2006/relationships/image" Target="../media/image101.png"/><Relationship Id="rId5" Type="http://schemas.openxmlformats.org/officeDocument/2006/relationships/oleObject" Target="../embeddings/oleObject101.bin"/><Relationship Id="rId10" Type="http://schemas.openxmlformats.org/officeDocument/2006/relationships/image" Target="../media/image100.wmf"/><Relationship Id="rId4" Type="http://schemas.openxmlformats.org/officeDocument/2006/relationships/image" Target="../media/image97.wmf"/><Relationship Id="rId9" Type="http://schemas.openxmlformats.org/officeDocument/2006/relationships/oleObject" Target="../embeddings/oleObject103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oleObject" Target="../embeddings/oleObject104.bin"/><Relationship Id="rId7" Type="http://schemas.openxmlformats.org/officeDocument/2006/relationships/oleObject" Target="../embeddings/oleObject10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105.bin"/><Relationship Id="rId10" Type="http://schemas.openxmlformats.org/officeDocument/2006/relationships/image" Target="../media/image105.wmf"/><Relationship Id="rId4" Type="http://schemas.openxmlformats.org/officeDocument/2006/relationships/image" Target="../media/image102.wmf"/><Relationship Id="rId9" Type="http://schemas.openxmlformats.org/officeDocument/2006/relationships/oleObject" Target="../embeddings/oleObject107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108.bin"/><Relationship Id="rId7" Type="http://schemas.openxmlformats.org/officeDocument/2006/relationships/oleObject" Target="../embeddings/oleObject110.bin"/><Relationship Id="rId12" Type="http://schemas.openxmlformats.org/officeDocument/2006/relationships/image" Target="../media/image109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9.bin"/><Relationship Id="rId10" Type="http://schemas.openxmlformats.org/officeDocument/2006/relationships/image" Target="../media/image103.wmf"/><Relationship Id="rId4" Type="http://schemas.openxmlformats.org/officeDocument/2006/relationships/image" Target="../media/image107.wmf"/><Relationship Id="rId9" Type="http://schemas.openxmlformats.org/officeDocument/2006/relationships/oleObject" Target="../embeddings/oleObject11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15.bin"/><Relationship Id="rId5" Type="http://schemas.openxmlformats.org/officeDocument/2006/relationships/oleObject" Target="../embeddings/oleObject114.bin"/><Relationship Id="rId10" Type="http://schemas.openxmlformats.org/officeDocument/2006/relationships/image" Target="../media/image112.wmf"/><Relationship Id="rId4" Type="http://schemas.openxmlformats.org/officeDocument/2006/relationships/image" Target="../media/image110.wmf"/><Relationship Id="rId9" Type="http://schemas.openxmlformats.org/officeDocument/2006/relationships/oleObject" Target="../embeddings/oleObject11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123.bin"/><Relationship Id="rId3" Type="http://schemas.openxmlformats.org/officeDocument/2006/relationships/oleObject" Target="../embeddings/oleObject118.bin"/><Relationship Id="rId7" Type="http://schemas.openxmlformats.org/officeDocument/2006/relationships/oleObject" Target="../embeddings/oleObject120.bin"/><Relationship Id="rId12" Type="http://schemas.openxmlformats.org/officeDocument/2006/relationships/image" Target="../media/image117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19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122.bin"/><Relationship Id="rId5" Type="http://schemas.openxmlformats.org/officeDocument/2006/relationships/oleObject" Target="../embeddings/oleObject119.bin"/><Relationship Id="rId15" Type="http://schemas.openxmlformats.org/officeDocument/2006/relationships/oleObject" Target="../embeddings/oleObject124.bin"/><Relationship Id="rId10" Type="http://schemas.openxmlformats.org/officeDocument/2006/relationships/image" Target="../media/image116.wmf"/><Relationship Id="rId4" Type="http://schemas.openxmlformats.org/officeDocument/2006/relationships/image" Target="../media/image113.wmf"/><Relationship Id="rId9" Type="http://schemas.openxmlformats.org/officeDocument/2006/relationships/oleObject" Target="../embeddings/oleObject121.bin"/><Relationship Id="rId14" Type="http://schemas.openxmlformats.org/officeDocument/2006/relationships/image" Target="../media/image118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130.bin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12" Type="http://schemas.openxmlformats.org/officeDocument/2006/relationships/image" Target="../media/image12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6.bin"/><Relationship Id="rId10" Type="http://schemas.openxmlformats.org/officeDocument/2006/relationships/image" Target="../media/image123.wmf"/><Relationship Id="rId4" Type="http://schemas.openxmlformats.org/officeDocument/2006/relationships/image" Target="../media/image120.wmf"/><Relationship Id="rId9" Type="http://schemas.openxmlformats.org/officeDocument/2006/relationships/oleObject" Target="../embeddings/oleObject128.bin"/><Relationship Id="rId14" Type="http://schemas.openxmlformats.org/officeDocument/2006/relationships/image" Target="../media/image12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wmf"/><Relationship Id="rId13" Type="http://schemas.openxmlformats.org/officeDocument/2006/relationships/image" Target="../media/image134.wmf"/><Relationship Id="rId18" Type="http://schemas.openxmlformats.org/officeDocument/2006/relationships/oleObject" Target="../embeddings/oleObject138.bin"/><Relationship Id="rId3" Type="http://schemas.openxmlformats.org/officeDocument/2006/relationships/oleObject" Target="../embeddings/oleObject131.bin"/><Relationship Id="rId7" Type="http://schemas.openxmlformats.org/officeDocument/2006/relationships/oleObject" Target="../embeddings/oleObject133.bin"/><Relationship Id="rId12" Type="http://schemas.openxmlformats.org/officeDocument/2006/relationships/image" Target="../media/image130.wmf"/><Relationship Id="rId17" Type="http://schemas.openxmlformats.org/officeDocument/2006/relationships/image" Target="../media/image132.w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37.bin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7.wmf"/><Relationship Id="rId11" Type="http://schemas.openxmlformats.org/officeDocument/2006/relationships/oleObject" Target="../embeddings/oleObject135.bin"/><Relationship Id="rId5" Type="http://schemas.openxmlformats.org/officeDocument/2006/relationships/oleObject" Target="../embeddings/oleObject132.bin"/><Relationship Id="rId15" Type="http://schemas.openxmlformats.org/officeDocument/2006/relationships/image" Target="../media/image131.wmf"/><Relationship Id="rId10" Type="http://schemas.openxmlformats.org/officeDocument/2006/relationships/image" Target="../media/image129.wmf"/><Relationship Id="rId19" Type="http://schemas.openxmlformats.org/officeDocument/2006/relationships/image" Target="../media/image133.wmf"/><Relationship Id="rId4" Type="http://schemas.openxmlformats.org/officeDocument/2006/relationships/image" Target="../media/image126.wmf"/><Relationship Id="rId9" Type="http://schemas.openxmlformats.org/officeDocument/2006/relationships/oleObject" Target="../embeddings/oleObject134.bin"/><Relationship Id="rId14" Type="http://schemas.openxmlformats.org/officeDocument/2006/relationships/oleObject" Target="../embeddings/oleObject136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png"/><Relationship Id="rId2" Type="http://schemas.openxmlformats.org/officeDocument/2006/relationships/hyperlink" Target="http://www.google.ch/url?sa=i&amp;source=images&amp;cd=&amp;cad=rja&amp;docid=eYsV8Nj3tKgBJM&amp;tbnid=RrXfD0af7zExFM:&amp;ved=0CAgQjRwwAA&amp;url=http://www.bnl.gov/magnets/RHIC-project.php&amp;ei=L_i1UaqNH5DB7AbwroGADg&amp;psig=AFQjCNF8bKsnKY8vmKN4v_vFnP7hVwK7og&amp;ust=137096644755587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13" Type="http://schemas.openxmlformats.org/officeDocument/2006/relationships/oleObject" Target="../embeddings/oleObject144.bin"/><Relationship Id="rId18" Type="http://schemas.openxmlformats.org/officeDocument/2006/relationships/image" Target="../media/image152.wmf"/><Relationship Id="rId3" Type="http://schemas.openxmlformats.org/officeDocument/2006/relationships/oleObject" Target="../embeddings/oleObject139.bin"/><Relationship Id="rId7" Type="http://schemas.openxmlformats.org/officeDocument/2006/relationships/oleObject" Target="../embeddings/oleObject141.bin"/><Relationship Id="rId12" Type="http://schemas.openxmlformats.org/officeDocument/2006/relationships/image" Target="../media/image149.wmf"/><Relationship Id="rId17" Type="http://schemas.openxmlformats.org/officeDocument/2006/relationships/oleObject" Target="../embeddings/oleObject146.bin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51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46.wmf"/><Relationship Id="rId11" Type="http://schemas.openxmlformats.org/officeDocument/2006/relationships/oleObject" Target="../embeddings/oleObject143.bin"/><Relationship Id="rId5" Type="http://schemas.openxmlformats.org/officeDocument/2006/relationships/oleObject" Target="../embeddings/oleObject140.bin"/><Relationship Id="rId15" Type="http://schemas.openxmlformats.org/officeDocument/2006/relationships/oleObject" Target="../embeddings/oleObject145.bin"/><Relationship Id="rId10" Type="http://schemas.openxmlformats.org/officeDocument/2006/relationships/image" Target="../media/image148.wmf"/><Relationship Id="rId4" Type="http://schemas.openxmlformats.org/officeDocument/2006/relationships/image" Target="../media/image145.wmf"/><Relationship Id="rId9" Type="http://schemas.openxmlformats.org/officeDocument/2006/relationships/oleObject" Target="../embeddings/oleObject142.bin"/><Relationship Id="rId14" Type="http://schemas.openxmlformats.org/officeDocument/2006/relationships/image" Target="../media/image15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13" Type="http://schemas.openxmlformats.org/officeDocument/2006/relationships/oleObject" Target="../embeddings/oleObject152.bin"/><Relationship Id="rId3" Type="http://schemas.openxmlformats.org/officeDocument/2006/relationships/oleObject" Target="../embeddings/oleObject147.bin"/><Relationship Id="rId7" Type="http://schemas.openxmlformats.org/officeDocument/2006/relationships/oleObject" Target="../embeddings/oleObject149.bin"/><Relationship Id="rId12" Type="http://schemas.openxmlformats.org/officeDocument/2006/relationships/image" Target="../media/image156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58.wmf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3.wmf"/><Relationship Id="rId11" Type="http://schemas.openxmlformats.org/officeDocument/2006/relationships/oleObject" Target="../embeddings/oleObject151.bin"/><Relationship Id="rId5" Type="http://schemas.openxmlformats.org/officeDocument/2006/relationships/oleObject" Target="../embeddings/oleObject148.bin"/><Relationship Id="rId15" Type="http://schemas.openxmlformats.org/officeDocument/2006/relationships/oleObject" Target="../embeddings/oleObject153.bin"/><Relationship Id="rId10" Type="http://schemas.openxmlformats.org/officeDocument/2006/relationships/image" Target="../media/image155.wmf"/><Relationship Id="rId4" Type="http://schemas.openxmlformats.org/officeDocument/2006/relationships/image" Target="../media/image148.wmf"/><Relationship Id="rId9" Type="http://schemas.openxmlformats.org/officeDocument/2006/relationships/oleObject" Target="../embeddings/oleObject150.bin"/><Relationship Id="rId14" Type="http://schemas.openxmlformats.org/officeDocument/2006/relationships/image" Target="../media/image157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36.jpeg"/><Relationship Id="rId7" Type="http://schemas.openxmlformats.org/officeDocument/2006/relationships/chart" Target="../charts/chart1.xml"/><Relationship Id="rId2" Type="http://schemas.openxmlformats.org/officeDocument/2006/relationships/hyperlink" Target="http://www.google.ch/url?sa=i&amp;source=images&amp;cd=&amp;cad=rja&amp;docid=eYsV8Nj3tKgBJM&amp;tbnid=RrXfD0af7zExFM:&amp;ved=0CAgQjRwwAA&amp;url=http://www.bnl.gov/magnets/RHIC-project.php&amp;ei=L_i1UaqNH5DB7AbwroGADg&amp;psig=AFQjCNF8bKsnKY8vmKN4v_vFnP7hVwK7og&amp;ust=1370966447555872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0.emf"/><Relationship Id="rId4" Type="http://schemas.openxmlformats.org/officeDocument/2006/relationships/image" Target="../media/image189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4" Type="http://schemas.openxmlformats.org/officeDocument/2006/relationships/image" Target="../media/image19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96.wmf"/><Relationship Id="rId4" Type="http://schemas.openxmlformats.org/officeDocument/2006/relationships/oleObject" Target="../embeddings/oleObject15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97.wmf"/><Relationship Id="rId4" Type="http://schemas.openxmlformats.org/officeDocument/2006/relationships/oleObject" Target="../embeddings/oleObject155.bin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8.bin"/><Relationship Id="rId3" Type="http://schemas.openxmlformats.org/officeDocument/2006/relationships/image" Target="../media/image201.png"/><Relationship Id="rId7" Type="http://schemas.openxmlformats.org/officeDocument/2006/relationships/image" Target="../media/image199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57.bin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156.bin"/><Relationship Id="rId9" Type="http://schemas.openxmlformats.org/officeDocument/2006/relationships/image" Target="../media/image200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0.w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png"/><Relationship Id="rId7" Type="http://schemas.openxmlformats.org/officeDocument/2006/relationships/image" Target="../media/image20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6.png"/><Relationship Id="rId4" Type="http://schemas.openxmlformats.org/officeDocument/2006/relationships/image" Target="../media/image21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227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1.png"/><Relationship Id="rId11" Type="http://schemas.openxmlformats.org/officeDocument/2006/relationships/image" Target="../media/image226.pn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1.jpeg"/><Relationship Id="rId4" Type="http://schemas.openxmlformats.org/officeDocument/2006/relationships/image" Target="../media/image2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w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hyperlink" Target="https://indico.desy.de/conferenceDisplay.py?confId=96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6.emf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tmp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"/>
          <a:stretch/>
        </p:blipFill>
        <p:spPr>
          <a:xfrm>
            <a:off x="0" y="0"/>
            <a:ext cx="9144000" cy="685756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7496" y="4869160"/>
            <a:ext cx="4136504" cy="1752600"/>
          </a:xfrm>
        </p:spPr>
        <p:txBody>
          <a:bodyPr>
            <a:normAutofit/>
          </a:bodyPr>
          <a:lstStyle/>
          <a:p>
            <a:endParaRPr lang="fr-CH" b="1" dirty="0" smtClean="0">
              <a:solidFill>
                <a:srgbClr val="C00000"/>
              </a:solidFill>
            </a:endParaRPr>
          </a:p>
          <a:p>
            <a:r>
              <a:rPr lang="fr-CH" b="1" dirty="0" smtClean="0">
                <a:solidFill>
                  <a:srgbClr val="C00000"/>
                </a:solidFill>
              </a:rPr>
              <a:t>Olivier Napoly</a:t>
            </a:r>
          </a:p>
          <a:p>
            <a:r>
              <a:rPr lang="fr-CH" sz="2600" b="1" dirty="0" smtClean="0">
                <a:solidFill>
                  <a:srgbClr val="C00000"/>
                </a:solidFill>
              </a:rPr>
              <a:t>CEA/</a:t>
            </a:r>
            <a:r>
              <a:rPr lang="fr-CH" sz="2600" b="1" dirty="0" err="1" smtClean="0">
                <a:solidFill>
                  <a:srgbClr val="C00000"/>
                </a:solidFill>
              </a:rPr>
              <a:t>Irfu</a:t>
            </a:r>
            <a:endParaRPr lang="fr-CH" sz="2600" b="1" dirty="0" smtClean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3017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Ecole GIF 2015</a:t>
            </a:r>
          </a:p>
          <a:p>
            <a:r>
              <a:rPr lang="fr-FR" b="1" dirty="0" smtClean="0"/>
              <a:t>24 </a:t>
            </a:r>
            <a:r>
              <a:rPr lang="fr-FR" b="1" dirty="0"/>
              <a:t>s</a:t>
            </a:r>
            <a:r>
              <a:rPr lang="fr-FR" b="1" dirty="0" smtClean="0"/>
              <a:t>eptembre 2015</a:t>
            </a:r>
            <a:endParaRPr lang="fr-FR" b="1" dirty="0"/>
          </a:p>
        </p:txBody>
      </p:sp>
      <p:pic>
        <p:nvPicPr>
          <p:cNvPr id="7" name="図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20" t="47570" r="48367" b="40469"/>
          <a:stretch/>
        </p:blipFill>
        <p:spPr bwMode="auto">
          <a:xfrm>
            <a:off x="3779913" y="1440160"/>
            <a:ext cx="5364087" cy="3573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48" y="0"/>
            <a:ext cx="9109352" cy="1772816"/>
          </a:xfrm>
        </p:spPr>
        <p:txBody>
          <a:bodyPr>
            <a:noAutofit/>
          </a:bodyPr>
          <a:lstStyle/>
          <a:p>
            <a:pPr algn="l"/>
            <a:r>
              <a:rPr lang="fr-FR" sz="4000" b="1" dirty="0">
                <a:solidFill>
                  <a:srgbClr val="FFFF00"/>
                </a:solidFill>
              </a:rPr>
              <a:t>Futurs collisionneurs de haute énergie</a:t>
            </a:r>
            <a:r>
              <a:rPr lang="fr-CH" sz="4000" b="1" dirty="0" smtClean="0">
                <a:solidFill>
                  <a:srgbClr val="FFFF00"/>
                </a:solidFill>
              </a:rPr>
              <a:t>:</a:t>
            </a:r>
            <a:br>
              <a:rPr lang="fr-CH" sz="4000" b="1" dirty="0" smtClean="0">
                <a:solidFill>
                  <a:srgbClr val="FFFF00"/>
                </a:solidFill>
              </a:rPr>
            </a:br>
            <a:r>
              <a:rPr lang="fr-CH" sz="4000" b="1" dirty="0" smtClean="0">
                <a:solidFill>
                  <a:srgbClr val="FFFF00"/>
                </a:solidFill>
              </a:rPr>
              <a:t>HL-LHC, ILC, FCC, …</a:t>
            </a:r>
            <a:endParaRPr lang="en-GB" sz="40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0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857356" y="785794"/>
            <a:ext cx="5500726" cy="1341656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lang="fr-FR" sz="2000" baseline="-500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+</a:t>
            </a:r>
            <a:endParaRPr lang="fr-FR" baseline="-50000" dirty="0" smtClean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5715008" y="714356"/>
            <a:ext cx="2357454" cy="95214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</a:t>
            </a:r>
            <a:endParaRPr kumimoji="0" lang="fr-FR" sz="1800" b="0" i="1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4214810" y="1571612"/>
            <a:ext cx="1143008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 bwMode="auto">
          <a:xfrm rot="10800000" flipV="1">
            <a:off x="5929322" y="1214422"/>
            <a:ext cx="903294" cy="39684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929586" y="64291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</a:t>
            </a:r>
            <a:r>
              <a:rPr lang="fr-FR" i="1" baseline="30000" dirty="0" smtClean="0">
                <a:sym typeface="Symbol"/>
              </a:rPr>
              <a:t></a:t>
            </a:r>
            <a:endParaRPr lang="fr-FR" baseline="30000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428728" y="142873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  <a:latin typeface="Lucida Calligraphy" pitchFamily="66" charset="0"/>
              </a:rPr>
              <a:t>+</a:t>
            </a:r>
            <a:endParaRPr lang="fr-FR" baseline="30000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2214554"/>
            <a:ext cx="871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For relativistic beams                                                                   , this simplifies 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to:</a:t>
            </a:r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538662" y="1235060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+</a:t>
            </a:r>
            <a:endParaRPr lang="fr-FR" baseline="-500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4572000" y="1357298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6018222" y="110012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i="1" baseline="-50000" dirty="0" smtClean="0">
                <a:sym typeface="Symbol"/>
              </a:rPr>
              <a:t></a:t>
            </a:r>
            <a:endParaRPr lang="fr-FR" baseline="-50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6072198" y="1214422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57158" y="3857628"/>
            <a:ext cx="842971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Conditions for high luminosity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High particles densities                     .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Good overlap of the particle densities, particularly in the high density region.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Head-on collisions                                  .</a:t>
            </a:r>
          </a:p>
        </p:txBody>
      </p:sp>
      <p:graphicFrame>
        <p:nvGraphicFramePr>
          <p:cNvPr id="920586" name="Object 10"/>
          <p:cNvGraphicFramePr>
            <a:graphicFrameLocks noChangeAspect="1"/>
          </p:cNvGraphicFramePr>
          <p:nvPr/>
        </p:nvGraphicFramePr>
        <p:xfrm>
          <a:off x="571500" y="2786063"/>
          <a:ext cx="81280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" name="Équation" r:id="rId3" imgW="3251160" imgH="393480" progId="Equation.3">
                  <p:embed/>
                </p:oleObj>
              </mc:Choice>
              <mc:Fallback>
                <p:oleObj name="Équation" r:id="rId3" imgW="32511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2786063"/>
                        <a:ext cx="8128000" cy="8429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564210"/>
              </p:ext>
            </p:extLst>
          </p:nvPr>
        </p:nvGraphicFramePr>
        <p:xfrm>
          <a:off x="2583866" y="2159628"/>
          <a:ext cx="4220382" cy="476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3" name="Équation" r:id="rId5" imgW="2019240" imgH="228600" progId="Equation.3">
                  <p:embed/>
                </p:oleObj>
              </mc:Choice>
              <mc:Fallback>
                <p:oleObj name="Équation" r:id="rId5" imgW="2019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3866" y="2159628"/>
                        <a:ext cx="4220382" cy="476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138253"/>
              </p:ext>
            </p:extLst>
          </p:nvPr>
        </p:nvGraphicFramePr>
        <p:xfrm>
          <a:off x="3203848" y="4149080"/>
          <a:ext cx="12700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4" name="Équation" r:id="rId7" imgW="507960" imgH="215640" progId="Equation.3">
                  <p:embed/>
                </p:oleObj>
              </mc:Choice>
              <mc:Fallback>
                <p:oleObj name="Équation" r:id="rId7" imgW="507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149080"/>
                        <a:ext cx="1270000" cy="4619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18529"/>
              </p:ext>
            </p:extLst>
          </p:nvPr>
        </p:nvGraphicFramePr>
        <p:xfrm>
          <a:off x="2877967" y="5229200"/>
          <a:ext cx="19685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5" name="Équation" r:id="rId9" imgW="787320" imgH="228600" progId="Equation.3">
                  <p:embed/>
                </p:oleObj>
              </mc:Choice>
              <mc:Fallback>
                <p:oleObj name="Équation" r:id="rId9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7967" y="5229200"/>
                        <a:ext cx="1968500" cy="4889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368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SRF R&amp;D at FNAL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GIF 2015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5877B-C70F-4BBF-BBC5-918A59F7967E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3731696"/>
            <a:ext cx="2820624" cy="188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628"/>
            <a:ext cx="4850946" cy="2092416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021" y="1230086"/>
            <a:ext cx="1487941" cy="17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5" y="3872706"/>
            <a:ext cx="343217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6515" y="2980450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HWR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4886" y="3002217"/>
            <a:ext cx="3669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SSR1                    SSR2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66886" y="5619149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LB650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80138" y="5771548"/>
            <a:ext cx="1317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B650</a:t>
            </a: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89" y="1098896"/>
            <a:ext cx="2370569" cy="189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0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Luminosité des collisionneurs</a:t>
            </a:r>
          </a:p>
          <a:p>
            <a:r>
              <a:rPr lang="fr-FR" dirty="0" smtClean="0"/>
              <a:t>Concept d’</a:t>
            </a:r>
            <a:r>
              <a:rPr lang="fr-FR" dirty="0" err="1" smtClean="0"/>
              <a:t>émittance</a:t>
            </a:r>
            <a:r>
              <a:rPr lang="fr-FR" dirty="0" smtClean="0"/>
              <a:t> de faisceau </a:t>
            </a:r>
          </a:p>
          <a:p>
            <a:r>
              <a:rPr lang="fr-FR" dirty="0" smtClean="0"/>
              <a:t>Collisionneurs proton-proton (pp)</a:t>
            </a:r>
          </a:p>
          <a:p>
            <a:r>
              <a:rPr lang="fr-FR" dirty="0" smtClean="0"/>
              <a:t>Collisionneurs électron-positon (e+ e-)</a:t>
            </a:r>
          </a:p>
          <a:p>
            <a:r>
              <a:rPr lang="fr-FR" dirty="0">
                <a:solidFill>
                  <a:srgbClr val="0070C0"/>
                </a:solidFill>
              </a:rPr>
              <a:t>Collisionneurs de photon (</a:t>
            </a:r>
            <a:r>
              <a:rPr lang="fr-FR" dirty="0">
                <a:solidFill>
                  <a:srgbClr val="0070C0"/>
                </a:solidFill>
                <a:sym typeface="Symbol"/>
              </a:rPr>
              <a:t>)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 smtClean="0"/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101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31945"/>
            <a:ext cx="5866983" cy="279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9592" y="22385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Higgs Factory: </a:t>
            </a:r>
            <a:r>
              <a:rPr lang="it-IT" sz="3600" dirty="0" smtClean="0">
                <a:sym typeface="Symbol"/>
              </a:rPr>
              <a:t> collider</a:t>
            </a:r>
            <a:endParaRPr lang="en-US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102</a:t>
            </a:fld>
            <a:endParaRPr lang="en-GB"/>
          </a:p>
        </p:txBody>
      </p:sp>
      <p:pic>
        <p:nvPicPr>
          <p:cNvPr id="8" name="Picture 4" descr="part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764704"/>
            <a:ext cx="2948394" cy="230425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6" descr="Intensity-phot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260" y="612876"/>
            <a:ext cx="2827940" cy="29601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18297" y="2167116"/>
            <a:ext cx="216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latin typeface="Symbol" charset="2"/>
              </a:rPr>
              <a:t>-</a:t>
            </a:r>
            <a:r>
              <a:rPr lang="en-US" sz="2000" b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 </a:t>
            </a:r>
            <a:r>
              <a:rPr lang="en-US" sz="2000" b="1" dirty="0" err="1" smtClean="0">
                <a:solidFill>
                  <a:srgbClr val="0070C0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laser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</a:rPr>
              <a:t> e</a:t>
            </a:r>
            <a:r>
              <a:rPr lang="en-US" sz="2000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r>
              <a:rPr lang="en-US" sz="2000" b="1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Symbol" charset="2"/>
                <a:cs typeface="Symbol" charset="2"/>
              </a:rPr>
              <a:t>g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2" name="CasellaDiTesto 1"/>
          <p:cNvSpPr txBox="1"/>
          <p:nvPr/>
        </p:nvSpPr>
        <p:spPr>
          <a:xfrm>
            <a:off x="6372200" y="773528"/>
            <a:ext cx="2698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Principle n°1: backscattered photons at 180° carry up to 80% of the impinging electron</a:t>
            </a:r>
          </a:p>
        </p:txBody>
      </p:sp>
      <p:sp>
        <p:nvSpPr>
          <p:cNvPr id="13" name="CasellaDiTesto 1"/>
          <p:cNvSpPr txBox="1"/>
          <p:nvPr/>
        </p:nvSpPr>
        <p:spPr>
          <a:xfrm>
            <a:off x="179512" y="5234090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Principle n°2: Higgs production is direct, with high cross-section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6697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断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5438" y="3622739"/>
            <a:ext cx="1711862" cy="154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1304925" y="879539"/>
            <a:ext cx="5486400" cy="548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" name="Straight Connector 5"/>
          <p:cNvCxnSpPr>
            <a:endCxn id="9" idx="2"/>
          </p:cNvCxnSpPr>
          <p:nvPr/>
        </p:nvCxnSpPr>
        <p:spPr>
          <a:xfrm>
            <a:off x="1638300" y="1184339"/>
            <a:ext cx="525630" cy="549412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743325" y="80333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055536">
            <a:off x="5648325" y="552773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976450">
            <a:off x="1806460" y="1602485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518862">
            <a:off x="5648325" y="1609618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6200000">
            <a:off x="6486525" y="354653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43325" y="6289739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1000125" y="3546540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633526">
            <a:off x="1863189" y="5522495"/>
            <a:ext cx="6096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74" idx="2"/>
          </p:cNvCxnSpPr>
          <p:nvPr/>
        </p:nvCxnSpPr>
        <p:spPr>
          <a:xfrm flipH="1" flipV="1">
            <a:off x="1428363" y="4232340"/>
            <a:ext cx="30275" cy="1352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771650" y="5089589"/>
            <a:ext cx="1524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ghtning Bolt 16"/>
          <p:cNvSpPr/>
          <p:nvPr/>
        </p:nvSpPr>
        <p:spPr>
          <a:xfrm flipH="1">
            <a:off x="7124700" y="2479739"/>
            <a:ext cx="304800" cy="381000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Lightning Bolt 17"/>
          <p:cNvSpPr/>
          <p:nvPr/>
        </p:nvSpPr>
        <p:spPr>
          <a:xfrm rot="18672367" flipH="1" flipV="1">
            <a:off x="7044823" y="1967615"/>
            <a:ext cx="279184" cy="490849"/>
          </a:xfrm>
          <a:prstGeom prst="lightningBol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57300" y="3851339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en-US" sz="1600" b="1" baseline="30000" dirty="0" smtClean="0">
                <a:solidFill>
                  <a:srgbClr val="FF0000"/>
                </a:solidFill>
                <a:sym typeface="Symbol"/>
              </a:rPr>
              <a:t>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 (0.75-8 </a:t>
            </a:r>
            <a:r>
              <a:rPr lang="en-US" sz="1600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)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67500" y="1870139"/>
            <a:ext cx="22860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67500" y="1489139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sym typeface="Symbol"/>
              </a:rPr>
              <a:t></a:t>
            </a:r>
            <a:r>
              <a:rPr lang="en-US" sz="28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(80 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)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048500" y="2936939"/>
            <a:ext cx="76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72300" y="2947119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</a:t>
            </a:r>
            <a:r>
              <a:rPr lang="en-US" sz="2000" b="1" baseline="30000" dirty="0" smtClean="0">
                <a:solidFill>
                  <a:srgbClr val="FF0000"/>
                </a:solidFill>
                <a:sym typeface="Symbol"/>
              </a:rPr>
              <a:t></a:t>
            </a:r>
            <a:r>
              <a:rPr lang="en-US" sz="2800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(80 </a:t>
            </a:r>
            <a:r>
              <a:rPr lang="en-US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)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77100" y="2022539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7030A0"/>
                </a:solidFill>
              </a:rPr>
              <a:t>Fiber Laser</a:t>
            </a:r>
          </a:p>
          <a:p>
            <a:pPr algn="ctr"/>
            <a:r>
              <a:rPr lang="en-US" sz="1200" b="1" dirty="0" smtClean="0">
                <a:solidFill>
                  <a:srgbClr val="7030A0"/>
                </a:solidFill>
              </a:rPr>
              <a:t>(0.351 </a:t>
            </a:r>
            <a:r>
              <a:rPr lang="el-GR" sz="12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μ</a:t>
            </a:r>
            <a:r>
              <a:rPr lang="en-US" sz="1200" b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m, 5 J, 47.7 kHz)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29100" y="61283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 </a:t>
            </a:r>
            <a:r>
              <a:rPr lang="en-US" sz="1600" b="1" dirty="0" smtClean="0">
                <a:solidFill>
                  <a:srgbClr val="0070C0"/>
                </a:solidFill>
              </a:rPr>
              <a:t>(1.3 GHz, 8 insertions, 5 cryomodules 1.25 GV /set)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85925" y="553940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76925" y="126053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9725" y="133673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53125" y="552773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1525" y="340580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67525" y="339413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9525" y="645380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3" name="Chord 32"/>
          <p:cNvSpPr/>
          <p:nvPr/>
        </p:nvSpPr>
        <p:spPr>
          <a:xfrm rot="5618370">
            <a:off x="2476664" y="2595782"/>
            <a:ext cx="3111716" cy="3068112"/>
          </a:xfrm>
          <a:prstGeom prst="chord">
            <a:avLst>
              <a:gd name="adj1" fmla="val 2700000"/>
              <a:gd name="adj2" fmla="val 1846209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600325" y="5146739"/>
            <a:ext cx="289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/>
              <a:t>Tunnel Cross Section</a:t>
            </a:r>
          </a:p>
          <a:p>
            <a:pPr algn="ctr"/>
            <a:r>
              <a:rPr lang="en-US" sz="1400" b="1" dirty="0" smtClean="0">
                <a:solidFill>
                  <a:srgbClr val="009242"/>
                </a:solidFill>
              </a:rPr>
              <a:t>(16 permanent magnet beam lines,</a:t>
            </a:r>
          </a:p>
          <a:p>
            <a:pPr algn="ctr"/>
            <a:r>
              <a:rPr lang="en-US" sz="1400" b="1" dirty="0" smtClean="0">
                <a:solidFill>
                  <a:srgbClr val="009242"/>
                </a:solidFill>
              </a:rPr>
              <a:t>B = 0.05 – 3.3 </a:t>
            </a:r>
            <a:r>
              <a:rPr lang="en-US" sz="1400" b="1" dirty="0" err="1" smtClean="0">
                <a:solidFill>
                  <a:srgbClr val="009242"/>
                </a:solidFill>
              </a:rPr>
              <a:t>kG</a:t>
            </a:r>
            <a:r>
              <a:rPr lang="en-US" sz="1400" b="1" dirty="0" smtClean="0">
                <a:solidFill>
                  <a:srgbClr val="009242"/>
                </a:solidFill>
              </a:rPr>
              <a:t>)</a:t>
            </a:r>
            <a:endParaRPr lang="en-US" sz="1400" b="1" dirty="0">
              <a:solidFill>
                <a:srgbClr val="00924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28725" y="89619"/>
            <a:ext cx="751973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HFiTT</a:t>
            </a:r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– Higgs Factory in </a:t>
            </a:r>
            <a:r>
              <a:rPr lang="en-US" sz="3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Tevatron</a:t>
            </a:r>
            <a:r>
              <a:rPr lang="en-US" sz="32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Tunne</a:t>
            </a:r>
            <a:endParaRPr lang="en-US" sz="32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47925" y="1793939"/>
            <a:ext cx="79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A95007"/>
                </a:solidFill>
                <a:sym typeface="Symbol"/>
              </a:rPr>
              <a:t>2000 m</a:t>
            </a:r>
            <a:endParaRPr lang="en-US" sz="1400" b="1" baseline="30000" dirty="0">
              <a:solidFill>
                <a:srgbClr val="A95007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552700" y="2555939"/>
            <a:ext cx="1495425" cy="0"/>
          </a:xfrm>
          <a:prstGeom prst="line">
            <a:avLst/>
          </a:prstGeom>
          <a:ln>
            <a:solidFill>
              <a:srgbClr val="A95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57500" y="2555939"/>
            <a:ext cx="76200" cy="2590800"/>
          </a:xfrm>
          <a:prstGeom prst="straightConnector1">
            <a:avLst/>
          </a:prstGeom>
          <a:ln>
            <a:solidFill>
              <a:srgbClr val="A950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990725" y="264380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A95007"/>
                </a:solidFill>
                <a:sym typeface="Symbol"/>
              </a:rPr>
              <a:t>2.438 m</a:t>
            </a:r>
            <a:endParaRPr lang="en-US" sz="1400" b="1" dirty="0">
              <a:solidFill>
                <a:srgbClr val="A95007"/>
              </a:solidFill>
              <a:sym typeface="Symbol"/>
            </a:endParaRPr>
          </a:p>
          <a:p>
            <a:pPr algn="ctr"/>
            <a:r>
              <a:rPr lang="en-US" sz="1400" b="1" dirty="0" smtClean="0">
                <a:solidFill>
                  <a:srgbClr val="A95007"/>
                </a:solidFill>
                <a:sym typeface="Symbol"/>
              </a:rPr>
              <a:t>(8 ft)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163930" y="1733751"/>
            <a:ext cx="3789195" cy="3793988"/>
          </a:xfrm>
          <a:prstGeom prst="straightConnector1">
            <a:avLst/>
          </a:prstGeom>
          <a:ln>
            <a:solidFill>
              <a:srgbClr val="A950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5600700" y="1260539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86500" y="3622739"/>
            <a:ext cx="1143000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048125" y="650939"/>
            <a:ext cx="0" cy="60198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/>
          <p:cNvSpPr/>
          <p:nvPr/>
        </p:nvSpPr>
        <p:spPr>
          <a:xfrm rot="20097905">
            <a:off x="5886226" y="1791915"/>
            <a:ext cx="1096476" cy="1592890"/>
          </a:xfrm>
          <a:prstGeom prst="arc">
            <a:avLst>
              <a:gd name="adj1" fmla="val 16200000"/>
              <a:gd name="adj2" fmla="val 540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Explosion 1 44"/>
          <p:cNvSpPr/>
          <p:nvPr/>
        </p:nvSpPr>
        <p:spPr>
          <a:xfrm>
            <a:off x="6810375" y="2279714"/>
            <a:ext cx="304800" cy="304800"/>
          </a:xfrm>
          <a:prstGeom prst="irregularSeal1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5295900" y="2251139"/>
            <a:ext cx="1447800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ym typeface="Symbol"/>
              </a:rPr>
              <a:t> collision</a:t>
            </a:r>
          </a:p>
          <a:p>
            <a:pPr algn="ctr"/>
            <a:r>
              <a:rPr lang="en-US" b="1" dirty="0" smtClean="0">
                <a:sym typeface="Symbol"/>
              </a:rPr>
              <a:t>(125 </a:t>
            </a:r>
            <a:r>
              <a:rPr lang="en-US" b="1" dirty="0" err="1" smtClean="0">
                <a:sym typeface="Symbol"/>
              </a:rPr>
              <a:t>GeV</a:t>
            </a:r>
            <a:r>
              <a:rPr lang="en-US" b="1" dirty="0" smtClean="0">
                <a:sym typeface="Symbol"/>
              </a:rPr>
              <a:t>)</a:t>
            </a:r>
            <a:endParaRPr lang="en-US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6941628" y="4918139"/>
            <a:ext cx="1981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/>
              <a:t>E = 80 </a:t>
            </a:r>
            <a:r>
              <a:rPr lang="en-US" sz="1600" b="1" dirty="0" err="1" smtClean="0"/>
              <a:t>GeV</a:t>
            </a:r>
            <a:endParaRPr lang="en-US" sz="1600" b="1" dirty="0" smtClean="0"/>
          </a:p>
          <a:p>
            <a:pPr>
              <a:buFont typeface="Symbol"/>
              <a:buChar char="r"/>
            </a:pPr>
            <a:r>
              <a:rPr lang="en-US" sz="1600" b="1" dirty="0" smtClean="0">
                <a:sym typeface="Symbol"/>
              </a:rPr>
              <a:t>= 800 m</a:t>
            </a:r>
          </a:p>
          <a:p>
            <a:r>
              <a:rPr lang="en-US" sz="1600" b="1" dirty="0" smtClean="0">
                <a:sym typeface="Symbol"/>
              </a:rPr>
              <a:t>U = 4.53 </a:t>
            </a:r>
            <a:r>
              <a:rPr lang="en-US" sz="1600" b="1" dirty="0" err="1" smtClean="0">
                <a:sym typeface="Symbol"/>
              </a:rPr>
              <a:t>GeV</a:t>
            </a:r>
            <a:r>
              <a:rPr lang="en-US" sz="1600" b="1" dirty="0" smtClean="0">
                <a:sym typeface="Symbol"/>
              </a:rPr>
              <a:t>/turn</a:t>
            </a:r>
          </a:p>
          <a:p>
            <a:endParaRPr lang="en-US" sz="1600" b="1" dirty="0" smtClean="0">
              <a:sym typeface="Symbol"/>
            </a:endParaRPr>
          </a:p>
          <a:p>
            <a:r>
              <a:rPr lang="en-US" sz="1600" b="1" dirty="0" smtClean="0">
                <a:sym typeface="Symbol"/>
              </a:rPr>
              <a:t>I = 0.15 </a:t>
            </a:r>
            <a:r>
              <a:rPr lang="en-US" sz="1600" b="1" dirty="0" err="1" smtClean="0">
                <a:sym typeface="Symbol"/>
              </a:rPr>
              <a:t>mA</a:t>
            </a:r>
            <a:r>
              <a:rPr lang="en-US" sz="1600" b="1" dirty="0" smtClean="0">
                <a:sym typeface="Symbol"/>
              </a:rPr>
              <a:t> x 2</a:t>
            </a:r>
          </a:p>
          <a:p>
            <a:r>
              <a:rPr lang="en-US" sz="1600" b="1" dirty="0" smtClean="0">
                <a:sym typeface="Symbol"/>
              </a:rPr>
              <a:t>P(</a:t>
            </a:r>
            <a:r>
              <a:rPr lang="en-US" sz="1600" b="1" dirty="0" err="1" smtClean="0">
                <a:sym typeface="Symbol"/>
              </a:rPr>
              <a:t>rf</a:t>
            </a:r>
            <a:r>
              <a:rPr lang="en-US" sz="1600" b="1" dirty="0" smtClean="0">
                <a:sym typeface="Symbol"/>
              </a:rPr>
              <a:t>) = 27 MW</a:t>
            </a:r>
            <a:endParaRPr lang="en-US" sz="1600" b="1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714500" y="5222939"/>
            <a:ext cx="762000" cy="76200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19125" y="3622739"/>
            <a:ext cx="1095375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943600" y="5527739"/>
            <a:ext cx="384764" cy="437263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486025" y="4089464"/>
            <a:ext cx="0" cy="2057400"/>
          </a:xfrm>
          <a:prstGeom prst="line">
            <a:avLst/>
          </a:prstGeom>
          <a:ln>
            <a:solidFill>
              <a:srgbClr val="A95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572125" y="4060889"/>
            <a:ext cx="0" cy="2133600"/>
          </a:xfrm>
          <a:prstGeom prst="line">
            <a:avLst/>
          </a:prstGeom>
          <a:ln>
            <a:solidFill>
              <a:srgbClr val="A95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476500" y="6137339"/>
            <a:ext cx="3124200" cy="0"/>
          </a:xfrm>
          <a:prstGeom prst="straightConnector1">
            <a:avLst/>
          </a:prstGeom>
          <a:ln>
            <a:solidFill>
              <a:srgbClr val="A950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314700" y="5877187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rgbClr val="A95007"/>
                </a:solidFill>
                <a:sym typeface="Symbol"/>
              </a:rPr>
              <a:t>3.048 m (10 ft)</a:t>
            </a:r>
            <a:endParaRPr lang="en-US" sz="1400" b="1" baseline="30000" dirty="0">
              <a:solidFill>
                <a:srgbClr val="A95007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095750" y="43847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819525" y="43847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095750" y="46133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819525" y="46133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95750" y="41561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819525" y="41561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095750" y="39275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819525" y="39275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095750" y="34703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819525" y="34703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095750" y="36989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3819525" y="36989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095750" y="32417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819525" y="32417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95750" y="30131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3819525" y="3013139"/>
            <a:ext cx="180975" cy="152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20447138">
            <a:off x="1749348" y="4187711"/>
            <a:ext cx="1683892" cy="3124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noFill/>
            </a:endParaRPr>
          </a:p>
        </p:txBody>
      </p:sp>
      <p:sp>
        <p:nvSpPr>
          <p:cNvPr id="73" name="TextBox 72"/>
          <p:cNvSpPr txBox="1"/>
          <p:nvPr/>
        </p:nvSpPr>
        <p:spPr>
          <a:xfrm rot="20447138">
            <a:off x="1723671" y="4191378"/>
            <a:ext cx="175750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Project  X or ASTA</a:t>
            </a:r>
            <a:endParaRPr lang="en-US" sz="1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74" name="Arc 73"/>
          <p:cNvSpPr/>
          <p:nvPr/>
        </p:nvSpPr>
        <p:spPr>
          <a:xfrm rot="10457950">
            <a:off x="1457130" y="4032509"/>
            <a:ext cx="609600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5" name="Arc 74"/>
          <p:cNvSpPr/>
          <p:nvPr/>
        </p:nvSpPr>
        <p:spPr>
          <a:xfrm rot="13806018">
            <a:off x="1683126" y="4613511"/>
            <a:ext cx="681766" cy="60960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790700" y="4884385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</a:t>
            </a:r>
            <a:r>
              <a:rPr lang="en-US" sz="1600" b="1" baseline="30000" dirty="0" smtClean="0">
                <a:solidFill>
                  <a:srgbClr val="FF0000"/>
                </a:solidFill>
                <a:sym typeface="Symbol"/>
              </a:rPr>
              <a:t>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 (0.75-8 </a:t>
            </a:r>
            <a:r>
              <a:rPr lang="en-US" sz="1600" b="1" dirty="0" err="1" smtClean="0">
                <a:solidFill>
                  <a:srgbClr val="FF0000"/>
                </a:solidFill>
                <a:sym typeface="Symbol"/>
              </a:rPr>
              <a:t>GeV</a:t>
            </a:r>
            <a:r>
              <a:rPr lang="en-US" sz="1600" b="1" dirty="0" smtClean="0">
                <a:solidFill>
                  <a:srgbClr val="FF0000"/>
                </a:solidFill>
                <a:sym typeface="Symbol"/>
              </a:rPr>
              <a:t>)</a:t>
            </a:r>
            <a:endParaRPr lang="en-US" sz="1600" b="1" baseline="30000" dirty="0">
              <a:solidFill>
                <a:srgbClr val="FF0000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0354" y="674274"/>
            <a:ext cx="1873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ASTA</a:t>
            </a:r>
            <a:r>
              <a:rPr lang="en-US" b="1" dirty="0" smtClean="0"/>
              <a:t> = 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A</a:t>
            </a:r>
            <a:r>
              <a:rPr lang="en-US" b="1" dirty="0" smtClean="0"/>
              <a:t>dvanced 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S</a:t>
            </a:r>
            <a:r>
              <a:rPr lang="en-US" b="1" dirty="0" smtClean="0"/>
              <a:t>uperconducting 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T</a:t>
            </a:r>
            <a:r>
              <a:rPr lang="en-US" b="1" dirty="0" smtClean="0"/>
              <a:t>est 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A</a:t>
            </a:r>
            <a:r>
              <a:rPr lang="en-US" b="1" dirty="0" smtClean="0"/>
              <a:t>ccelerator</a:t>
            </a:r>
            <a:endParaRPr lang="en-US" b="1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1" name="Espace réservé du numéro de diapositive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3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1360" y="-11358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Primary Parameters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540953743"/>
              </p:ext>
            </p:extLst>
          </p:nvPr>
        </p:nvGraphicFramePr>
        <p:xfrm>
          <a:off x="241028" y="1283279"/>
          <a:ext cx="7931371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263"/>
                <a:gridCol w="1795782"/>
                <a:gridCol w="1795782"/>
                <a:gridCol w="189754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HFiTT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(FNAL)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Sapphire</a:t>
                      </a:r>
                    </a:p>
                    <a:p>
                      <a:pPr algn="ctr"/>
                      <a:r>
                        <a:rPr lang="en-US" dirty="0" smtClean="0"/>
                        <a:t>(CERN)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SILC</a:t>
                      </a:r>
                    </a:p>
                    <a:p>
                      <a:pPr algn="ctr"/>
                      <a:r>
                        <a:rPr lang="en-US" dirty="0" smtClean="0"/>
                        <a:t>(SLAC)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cms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e-e</a:t>
                      </a:r>
                      <a:r>
                        <a:rPr lang="en-US" dirty="0" smtClean="0"/>
                        <a:t>-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Peak </a:t>
                      </a:r>
                      <a:r>
                        <a:rPr lang="en-US" dirty="0" err="1" smtClean="0">
                          <a:latin typeface="Symbol" pitchFamily="18" charset="2"/>
                        </a:rPr>
                        <a:t>gg</a:t>
                      </a:r>
                      <a:r>
                        <a:rPr lang="en-US" dirty="0" smtClean="0"/>
                        <a:t>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126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 charge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2e10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1e10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5e10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Bunches/train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Rep.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47.7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kHz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Hz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per beam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12.2 </a:t>
                      </a:r>
                      <a:r>
                        <a:rPr lang="en-US" dirty="0" smtClean="0"/>
                        <a:t>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 MW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MW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L_ee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3.2e34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2e34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1e34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L_gg</a:t>
                      </a:r>
                      <a:r>
                        <a:rPr lang="en-US" dirty="0" smtClean="0"/>
                        <a:t> (E</a:t>
                      </a:r>
                      <a:r>
                        <a:rPr lang="en-US" dirty="0" smtClean="0">
                          <a:latin typeface="Symbol" pitchFamily="18" charset="2"/>
                        </a:rPr>
                        <a:t>gg</a:t>
                      </a:r>
                      <a:r>
                        <a:rPr lang="en-US" dirty="0" smtClean="0"/>
                        <a:t> &gt;</a:t>
                      </a:r>
                      <a:r>
                        <a:rPr lang="en-US" baseline="0" dirty="0" smtClean="0"/>
                        <a:t> 0.6 </a:t>
                      </a:r>
                      <a:r>
                        <a:rPr lang="en-US" baseline="0" dirty="0" err="1" smtClean="0"/>
                        <a:t>Ecms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5e33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3.5e33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2e33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CP from 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 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Laser pulse 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 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 J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22600"/>
              </p:ext>
            </p:extLst>
          </p:nvPr>
        </p:nvGraphicFramePr>
        <p:xfrm>
          <a:off x="457200" y="5886792"/>
          <a:ext cx="3826768" cy="350520"/>
        </p:xfrm>
        <a:graphic>
          <a:graphicData uri="http://schemas.openxmlformats.org/drawingml/2006/table">
            <a:tbl>
              <a:tblPr firstRow="1" firstCol="1" bandRow="1"/>
              <a:tblGrid>
                <a:gridCol w="382676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Total </a:t>
                      </a: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electric </a:t>
                      </a: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power &lt; 100 MW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65679" y="3789040"/>
            <a:ext cx="6034513" cy="75092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19000"/>
                </a:schemeClr>
              </a:gs>
              <a:gs pos="35000">
                <a:schemeClr val="accent2">
                  <a:tint val="37000"/>
                  <a:satMod val="300000"/>
                  <a:alpha val="19000"/>
                </a:schemeClr>
              </a:gs>
              <a:gs pos="100000">
                <a:schemeClr val="accent2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24573" y="5653697"/>
            <a:ext cx="4030781" cy="10156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laser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: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In all designs a laser pulses </a:t>
            </a: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a several 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Joules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with a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pitchFamily="18" charset="2"/>
              </a:rPr>
              <a:t>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~350nm  (3.53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eV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) for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~ 80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GeV</a:t>
            </a:r>
            <a:endParaRPr lang="en-GB" sz="20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530" y="2996952"/>
            <a:ext cx="6037662" cy="39792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19000"/>
                </a:schemeClr>
              </a:gs>
              <a:gs pos="35000">
                <a:schemeClr val="accent2">
                  <a:tint val="37000"/>
                  <a:satMod val="300000"/>
                  <a:alpha val="19000"/>
                </a:schemeClr>
              </a:gs>
              <a:gs pos="100000">
                <a:schemeClr val="accent2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1800" y="4869160"/>
            <a:ext cx="6028392" cy="39792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19000"/>
                </a:schemeClr>
              </a:gs>
              <a:gs pos="35000">
                <a:schemeClr val="accent2">
                  <a:tint val="37000"/>
                  <a:satMod val="300000"/>
                  <a:alpha val="19000"/>
                </a:schemeClr>
              </a:gs>
              <a:gs pos="100000">
                <a:schemeClr val="accent2">
                  <a:tint val="15000"/>
                  <a:satMod val="350000"/>
                  <a:alpha val="19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79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407" y="116632"/>
            <a:ext cx="4959024" cy="2534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559"/>
            <a:ext cx="4248472" cy="90316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Cost of </a:t>
            </a:r>
            <a:r>
              <a:rPr lang="en-US" sz="4000" dirty="0" err="1" smtClean="0"/>
              <a:t>HFiTT</a:t>
            </a:r>
            <a:endParaRPr lang="en-US" sz="4000" dirty="0"/>
          </a:p>
        </p:txBody>
      </p:sp>
      <p:pic>
        <p:nvPicPr>
          <p:cNvPr id="3" name="Picture 2" descr="Untitled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5" y="2791656"/>
            <a:ext cx="7566030" cy="3838184"/>
          </a:xfrm>
          <a:prstGeom prst="rect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7285933" y="2795270"/>
            <a:ext cx="185806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&lt; 1Billion US$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703" y="5220041"/>
            <a:ext cx="6416263" cy="940101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22000"/>
                </a:schemeClr>
              </a:gs>
              <a:gs pos="35000">
                <a:schemeClr val="accent2">
                  <a:tint val="37000"/>
                  <a:satMod val="300000"/>
                  <a:alpha val="22000"/>
                </a:schemeClr>
              </a:gs>
              <a:gs pos="100000">
                <a:schemeClr val="accent2">
                  <a:tint val="15000"/>
                  <a:satMod val="350000"/>
                  <a:alpha val="2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105</a:t>
            </a:fld>
            <a:endParaRPr lang="en-GB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" y="836712"/>
            <a:ext cx="4313676" cy="18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Luminosité des collisionneurs</a:t>
            </a:r>
          </a:p>
          <a:p>
            <a:r>
              <a:rPr lang="fr-FR" dirty="0" smtClean="0"/>
              <a:t>Concept d’</a:t>
            </a:r>
            <a:r>
              <a:rPr lang="fr-FR" dirty="0" err="1" smtClean="0"/>
              <a:t>émittance</a:t>
            </a:r>
            <a:r>
              <a:rPr lang="fr-FR" dirty="0" smtClean="0"/>
              <a:t> de faisceau </a:t>
            </a:r>
          </a:p>
          <a:p>
            <a:r>
              <a:rPr lang="fr-FR" dirty="0" smtClean="0"/>
              <a:t>Collisionneurs proton-proton (pp)</a:t>
            </a:r>
          </a:p>
          <a:p>
            <a:r>
              <a:rPr lang="fr-FR" dirty="0" smtClean="0"/>
              <a:t>Collisionneurs électron-positon (e+ e-)</a:t>
            </a:r>
          </a:p>
          <a:p>
            <a:r>
              <a:rPr lang="fr-FR" dirty="0"/>
              <a:t>Collisionneurs de photon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  <a:p>
            <a:r>
              <a:rPr lang="fr-FR" dirty="0" smtClean="0">
                <a:solidFill>
                  <a:srgbClr val="0070C0"/>
                </a:solidFill>
              </a:rPr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106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88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should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b="1" dirty="0" err="1" smtClean="0"/>
              <a:t>ambitious</a:t>
            </a:r>
            <a:r>
              <a:rPr lang="fr-FR" dirty="0" smtClean="0"/>
              <a:t> and </a:t>
            </a:r>
            <a:r>
              <a:rPr lang="fr-FR" b="1" dirty="0" err="1" smtClean="0"/>
              <a:t>modest</a:t>
            </a:r>
            <a:r>
              <a:rPr lang="fr-FR" dirty="0" smtClean="0"/>
              <a:t> at the </a:t>
            </a:r>
            <a:r>
              <a:rPr lang="fr-FR" dirty="0" err="1" smtClean="0"/>
              <a:t>same</a:t>
            </a:r>
            <a:r>
              <a:rPr lang="fr-FR" dirty="0" smtClean="0"/>
              <a:t> time in planning future </a:t>
            </a:r>
            <a:r>
              <a:rPr lang="fr-FR" dirty="0" err="1" smtClean="0"/>
              <a:t>colliders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/>
              <a:t>p</a:t>
            </a:r>
            <a:r>
              <a:rPr lang="fr-FR" dirty="0" err="1" smtClean="0"/>
              <a:t>ersonal</a:t>
            </a:r>
            <a:r>
              <a:rPr lang="fr-FR" dirty="0" smtClean="0"/>
              <a:t> opinion: 30 </a:t>
            </a:r>
            <a:r>
              <a:rPr lang="fr-FR" dirty="0" err="1" smtClean="0"/>
              <a:t>years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minimum time for building future </a:t>
            </a:r>
            <a:r>
              <a:rPr lang="fr-FR" dirty="0" err="1" smtClean="0"/>
              <a:t>colliders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</a:t>
            </a:r>
            <a:r>
              <a:rPr lang="fr-FR" dirty="0" err="1" smtClean="0"/>
              <a:t>outstanding</a:t>
            </a:r>
            <a:r>
              <a:rPr lang="fr-FR" dirty="0" smtClean="0"/>
              <a:t> technologies:</a:t>
            </a:r>
          </a:p>
          <a:p>
            <a:pPr lvl="1"/>
            <a:r>
              <a:rPr lang="fr-FR" dirty="0" smtClean="0"/>
              <a:t>10 </a:t>
            </a:r>
            <a:r>
              <a:rPr lang="fr-FR" dirty="0" err="1" smtClean="0"/>
              <a:t>years</a:t>
            </a:r>
            <a:r>
              <a:rPr lang="fr-FR" dirty="0" smtClean="0"/>
              <a:t> for R&amp;D and </a:t>
            </a:r>
            <a:r>
              <a:rPr lang="fr-FR" dirty="0" err="1" smtClean="0"/>
              <a:t>prototyping</a:t>
            </a:r>
            <a:r>
              <a:rPr lang="fr-FR" dirty="0" smtClean="0"/>
              <a:t> to </a:t>
            </a:r>
            <a:r>
              <a:rPr lang="fr-FR" dirty="0" err="1" smtClean="0"/>
              <a:t>identify</a:t>
            </a:r>
            <a:r>
              <a:rPr lang="fr-FR" dirty="0" smtClean="0"/>
              <a:t> the right </a:t>
            </a:r>
            <a:r>
              <a:rPr lang="fr-FR" dirty="0" err="1" smtClean="0"/>
              <a:t>technical</a:t>
            </a:r>
            <a:r>
              <a:rPr lang="fr-FR" dirty="0" smtClean="0"/>
              <a:t> concepts</a:t>
            </a:r>
          </a:p>
          <a:p>
            <a:pPr lvl="1"/>
            <a:r>
              <a:rPr lang="fr-FR" dirty="0" smtClean="0"/>
              <a:t>10 </a:t>
            </a:r>
            <a:r>
              <a:rPr lang="fr-FR" dirty="0" err="1" smtClean="0"/>
              <a:t>years</a:t>
            </a:r>
            <a:r>
              <a:rPr lang="fr-FR" dirty="0" smtClean="0"/>
              <a:t> for </a:t>
            </a:r>
            <a:r>
              <a:rPr lang="fr-FR" dirty="0" err="1" smtClean="0"/>
              <a:t>producing</a:t>
            </a:r>
            <a:r>
              <a:rPr lang="fr-FR" dirty="0" smtClean="0"/>
              <a:t> a </a:t>
            </a:r>
            <a:r>
              <a:rPr lang="fr-FR" dirty="0" err="1" smtClean="0"/>
              <a:t>Technical</a:t>
            </a:r>
            <a:r>
              <a:rPr lang="fr-FR" dirty="0" smtClean="0"/>
              <a:t> Design Report, a </a:t>
            </a:r>
            <a:r>
              <a:rPr lang="fr-FR" dirty="0" err="1" smtClean="0"/>
              <a:t>Cost</a:t>
            </a:r>
            <a:r>
              <a:rPr lang="fr-FR" dirty="0" smtClean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and a Collaboration</a:t>
            </a:r>
          </a:p>
          <a:p>
            <a:pPr lvl="1"/>
            <a:r>
              <a:rPr lang="fr-FR" dirty="0" smtClean="0"/>
              <a:t>10 </a:t>
            </a:r>
            <a:r>
              <a:rPr lang="fr-FR" dirty="0" err="1" smtClean="0"/>
              <a:t>years</a:t>
            </a:r>
            <a:r>
              <a:rPr lang="fr-FR" dirty="0" smtClean="0"/>
              <a:t> for construction </a:t>
            </a:r>
            <a:r>
              <a:rPr lang="fr-FR" dirty="0" err="1" smtClean="0"/>
              <a:t>until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r>
              <a:rPr lang="fr-FR" dirty="0" smtClean="0"/>
              <a:t> </a:t>
            </a:r>
            <a:r>
              <a:rPr lang="fr-FR" dirty="0" err="1" smtClean="0"/>
              <a:t>runs</a:t>
            </a:r>
            <a:endParaRPr lang="fr-FR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107</a:t>
            </a:fld>
            <a:endParaRPr lang="en-GB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31360" y="-11358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Conclusion (1/2)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0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16624"/>
          </a:xfrm>
        </p:spPr>
        <p:txBody>
          <a:bodyPr>
            <a:normAutofit fontScale="85000" lnSpcReduction="20000"/>
          </a:bodyPr>
          <a:lstStyle/>
          <a:p>
            <a:r>
              <a:rPr lang="fr-FR" dirty="0" err="1" smtClean="0"/>
              <a:t>Examples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LHC : 1985 – 2015</a:t>
            </a:r>
          </a:p>
          <a:p>
            <a:pPr lvl="1"/>
            <a:r>
              <a:rPr lang="fr-FR" dirty="0" smtClean="0"/>
              <a:t>TESLA/E-XFEL (17.5 </a:t>
            </a:r>
            <a:r>
              <a:rPr lang="fr-FR" dirty="0" err="1" smtClean="0"/>
              <a:t>GeV</a:t>
            </a:r>
            <a:r>
              <a:rPr lang="fr-FR" dirty="0" smtClean="0"/>
              <a:t>) : 1990 – 2017</a:t>
            </a:r>
          </a:p>
          <a:p>
            <a:pPr lvl="1"/>
            <a:r>
              <a:rPr lang="fr-FR" dirty="0" smtClean="0"/>
              <a:t>S&amp;C Band RF/SACLA (</a:t>
            </a:r>
            <a:r>
              <a:rPr lang="fr-FR" dirty="0" err="1" smtClean="0"/>
              <a:t>Japan</a:t>
            </a:r>
            <a:r>
              <a:rPr lang="fr-FR" dirty="0" smtClean="0"/>
              <a:t> XFEL): 1985 – 2012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For the RF </a:t>
            </a:r>
            <a:r>
              <a:rPr lang="fr-FR" dirty="0" err="1" smtClean="0"/>
              <a:t>Acceleration</a:t>
            </a:r>
            <a:r>
              <a:rPr lang="fr-FR" dirty="0" smtClean="0"/>
              <a:t>, </a:t>
            </a:r>
            <a:r>
              <a:rPr lang="fr-FR" dirty="0" err="1" smtClean="0"/>
              <a:t>XFELs</a:t>
            </a:r>
            <a:r>
              <a:rPr lang="fr-FR" dirty="0" smtClean="0"/>
              <a:t> are </a:t>
            </a:r>
            <a:r>
              <a:rPr lang="fr-FR" dirty="0" err="1" smtClean="0"/>
              <a:t>leading</a:t>
            </a:r>
            <a:r>
              <a:rPr lang="fr-FR" dirty="0" smtClean="0"/>
              <a:t> the </a:t>
            </a:r>
            <a:r>
              <a:rPr lang="fr-FR" dirty="0" err="1" smtClean="0"/>
              <a:t>developments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E-XFEL and LCLS II for </a:t>
            </a:r>
            <a:r>
              <a:rPr lang="fr-FR" dirty="0" err="1" smtClean="0"/>
              <a:t>Superconducting</a:t>
            </a:r>
            <a:r>
              <a:rPr lang="fr-FR" dirty="0" smtClean="0"/>
              <a:t> RF</a:t>
            </a:r>
          </a:p>
          <a:p>
            <a:pPr lvl="1"/>
            <a:r>
              <a:rPr lang="fr-FR" dirty="0" smtClean="0"/>
              <a:t>SACLA and </a:t>
            </a:r>
            <a:r>
              <a:rPr lang="fr-FR" dirty="0" err="1" smtClean="0"/>
              <a:t>SwissFEL</a:t>
            </a:r>
            <a:r>
              <a:rPr lang="fr-FR" dirty="0" smtClean="0"/>
              <a:t> for S&amp;C Band RF</a:t>
            </a:r>
          </a:p>
          <a:p>
            <a:r>
              <a:rPr lang="fr-FR" dirty="0" smtClean="0"/>
              <a:t>For High </a:t>
            </a:r>
            <a:r>
              <a:rPr lang="fr-FR" dirty="0"/>
              <a:t>F</a:t>
            </a:r>
            <a:r>
              <a:rPr lang="fr-FR" dirty="0" smtClean="0"/>
              <a:t>ield </a:t>
            </a:r>
            <a:r>
              <a:rPr lang="fr-FR" dirty="0" err="1"/>
              <a:t>M</a:t>
            </a:r>
            <a:r>
              <a:rPr lang="fr-FR" dirty="0" err="1" smtClean="0"/>
              <a:t>agnets</a:t>
            </a:r>
            <a:r>
              <a:rPr lang="fr-FR" dirty="0" smtClean="0"/>
              <a:t>, a world-</a:t>
            </a:r>
            <a:r>
              <a:rPr lang="fr-FR" dirty="0" err="1" smtClean="0"/>
              <a:t>wide</a:t>
            </a:r>
            <a:r>
              <a:rPr lang="fr-FR" dirty="0" smtClean="0"/>
              <a:t> collaboration </a:t>
            </a:r>
            <a:r>
              <a:rPr lang="fr-FR" dirty="0" err="1" smtClean="0"/>
              <a:t>is</a:t>
            </a:r>
            <a:r>
              <a:rPr lang="fr-FR" dirty="0" smtClean="0"/>
              <a:t> in place for long standing </a:t>
            </a:r>
            <a:r>
              <a:rPr lang="fr-FR" dirty="0" err="1" smtClean="0"/>
              <a:t>developments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Nb3Sn and High Tc </a:t>
            </a:r>
            <a:r>
              <a:rPr lang="fr-FR" dirty="0" err="1" smtClean="0"/>
              <a:t>superconductors</a:t>
            </a:r>
            <a:endParaRPr lang="fr-FR" dirty="0" smtClean="0"/>
          </a:p>
          <a:p>
            <a:r>
              <a:rPr lang="fr-FR" dirty="0" smtClean="0"/>
              <a:t>For Laser-Plasma </a:t>
            </a:r>
            <a:r>
              <a:rPr lang="fr-FR" dirty="0" err="1" smtClean="0"/>
              <a:t>Acceleration</a:t>
            </a:r>
            <a:r>
              <a:rPr lang="fr-FR" dirty="0" smtClean="0"/>
              <a:t>, inter-</a:t>
            </a:r>
            <a:r>
              <a:rPr lang="fr-FR" dirty="0" err="1" smtClean="0"/>
              <a:t>laboratory</a:t>
            </a:r>
            <a:r>
              <a:rPr lang="fr-FR" dirty="0" smtClean="0"/>
              <a:t> collaboration</a:t>
            </a:r>
            <a:r>
              <a:rPr lang="fr-FR" dirty="0"/>
              <a:t>,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accelerator</a:t>
            </a:r>
            <a:r>
              <a:rPr lang="fr-FR" dirty="0"/>
              <a:t> </a:t>
            </a:r>
            <a:r>
              <a:rPr lang="fr-FR" dirty="0" err="1" smtClean="0"/>
              <a:t>labs</a:t>
            </a:r>
            <a:r>
              <a:rPr lang="fr-FR" dirty="0" smtClean="0"/>
              <a:t>, </a:t>
            </a:r>
            <a:r>
              <a:rPr lang="fr-FR" dirty="0" err="1" smtClean="0"/>
              <a:t>is</a:t>
            </a:r>
            <a:r>
              <a:rPr lang="fr-FR" dirty="0" smtClean="0"/>
              <a:t> a new </a:t>
            </a:r>
            <a:r>
              <a:rPr lang="fr-FR" dirty="0" err="1" smtClean="0"/>
              <a:t>paradigm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108</a:t>
            </a:fld>
            <a:endParaRPr lang="en-GB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531360" y="-11358"/>
            <a:ext cx="8229600" cy="1143000"/>
          </a:xfrm>
          <a:noFill/>
        </p:spPr>
        <p:txBody>
          <a:bodyPr/>
          <a:lstStyle/>
          <a:p>
            <a:r>
              <a:rPr lang="en-US" dirty="0" smtClean="0"/>
              <a:t>Conclusion (2/2)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7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 smtClean="0"/>
              <a:t>Merci de votre attention.</a:t>
            </a:r>
            <a:endParaRPr lang="fr-FR" dirty="0"/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857356" y="785794"/>
            <a:ext cx="5500726" cy="1341656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lang="fr-FR" sz="2000" baseline="-500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+</a:t>
            </a:r>
            <a:endParaRPr lang="fr-FR" baseline="-50000" dirty="0" smtClean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Ellipse 20"/>
          <p:cNvSpPr/>
          <p:nvPr/>
        </p:nvSpPr>
        <p:spPr bwMode="auto">
          <a:xfrm>
            <a:off x="5710489" y="980550"/>
            <a:ext cx="2357454" cy="952143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</a:t>
            </a:r>
            <a:endParaRPr kumimoji="0" lang="fr-FR" sz="1800" b="0" i="1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4214810" y="1483196"/>
            <a:ext cx="1143008" cy="158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 bwMode="auto">
          <a:xfrm flipH="1" flipV="1">
            <a:off x="5929322" y="1456621"/>
            <a:ext cx="903294" cy="1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7929586" y="64291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</a:t>
            </a:r>
            <a:r>
              <a:rPr lang="fr-FR" i="1" baseline="30000" dirty="0" smtClean="0">
                <a:sym typeface="Symbol"/>
              </a:rPr>
              <a:t></a:t>
            </a:r>
            <a:endParaRPr lang="fr-FR" baseline="30000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428728" y="142873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  <a:latin typeface="Lucida Calligraphy" pitchFamily="66" charset="0"/>
              </a:rPr>
              <a:t>+</a:t>
            </a:r>
            <a:endParaRPr lang="fr-FR" baseline="30000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4538662" y="1052736"/>
            <a:ext cx="385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+</a:t>
            </a:r>
            <a:endParaRPr lang="fr-FR" baseline="-500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4572000" y="1195958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6018222" y="1100122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i="1" baseline="-50000" dirty="0" smtClean="0">
                <a:sym typeface="Symbol"/>
              </a:rPr>
              <a:t></a:t>
            </a:r>
            <a:endParaRPr lang="fr-FR" baseline="-50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6072198" y="1214422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4191" y="2348880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First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the head-on collision                                  of Gaussian bunches </a:t>
            </a:r>
          </a:p>
        </p:txBody>
      </p:sp>
      <p:graphicFrame>
        <p:nvGraphicFramePr>
          <p:cNvPr id="92058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044258"/>
              </p:ext>
            </p:extLst>
          </p:nvPr>
        </p:nvGraphicFramePr>
        <p:xfrm>
          <a:off x="4105014" y="2293138"/>
          <a:ext cx="2095500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2" name="Equation" r:id="rId3" imgW="838080" imgH="215640" progId="Equation.3">
                  <p:embed/>
                </p:oleObj>
              </mc:Choice>
              <mc:Fallback>
                <p:oleObj name="Equation" r:id="rId3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014" y="2293138"/>
                        <a:ext cx="2095500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04965"/>
              </p:ext>
            </p:extLst>
          </p:nvPr>
        </p:nvGraphicFramePr>
        <p:xfrm>
          <a:off x="281999" y="2747779"/>
          <a:ext cx="86741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3" name="Equation" r:id="rId5" imgW="3682800" imgH="583920" progId="Equation.3">
                  <p:embed/>
                </p:oleObj>
              </mc:Choice>
              <mc:Fallback>
                <p:oleObj name="Equation" r:id="rId5" imgW="368280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99" y="2747779"/>
                        <a:ext cx="8674100" cy="117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571455" y="4725144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leads to                                           with  </a:t>
            </a:r>
          </a:p>
        </p:txBody>
      </p:sp>
      <p:graphicFrame>
        <p:nvGraphicFramePr>
          <p:cNvPr id="9205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361466"/>
              </p:ext>
            </p:extLst>
          </p:nvPr>
        </p:nvGraphicFramePr>
        <p:xfrm>
          <a:off x="1836212" y="4437112"/>
          <a:ext cx="2108200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" name="Equation" r:id="rId7" imgW="863280" imgH="444240" progId="Equation.3">
                  <p:embed/>
                </p:oleObj>
              </mc:Choice>
              <mc:Fallback>
                <p:oleObj name="Equation" r:id="rId7" imgW="8632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212" y="4437112"/>
                        <a:ext cx="2108200" cy="9286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05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627502"/>
              </p:ext>
            </p:extLst>
          </p:nvPr>
        </p:nvGraphicFramePr>
        <p:xfrm>
          <a:off x="4752018" y="4497853"/>
          <a:ext cx="2605087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5" name="Equation" r:id="rId9" imgW="1066680" imgH="393480" progId="Equation.3">
                  <p:embed/>
                </p:oleObj>
              </mc:Choice>
              <mc:Fallback>
                <p:oleObj name="Equation" r:id="rId9" imgW="106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18" y="4497853"/>
                        <a:ext cx="2605087" cy="82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251520" y="5661248"/>
            <a:ext cx="842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Nota </a:t>
            </a:r>
            <a:r>
              <a:rPr lang="en-GB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Bene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: no dependence on the bunch lengths, since the two bunches are crossing each other throughout their entire length.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54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142976" y="1476725"/>
            <a:ext cx="2836376" cy="1023581"/>
            <a:chOff x="1664186" y="642918"/>
            <a:chExt cx="2836376" cy="1023581"/>
          </a:xfrm>
        </p:grpSpPr>
        <p:sp>
          <p:nvSpPr>
            <p:cNvPr id="23" name="Ellipse 22"/>
            <p:cNvSpPr/>
            <p:nvPr/>
          </p:nvSpPr>
          <p:spPr bwMode="auto">
            <a:xfrm>
              <a:off x="1857356" y="714356"/>
              <a:ext cx="2357454" cy="952143"/>
            </a:xfrm>
            <a:prstGeom prst="ellipse">
              <a:avLst/>
            </a:prstGeom>
            <a:solidFill>
              <a:srgbClr val="FF505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lang="fr-FR" sz="2000" i="1" baseline="-500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+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 bwMode="auto">
            <a:xfrm flipV="1">
              <a:off x="3092946" y="1216010"/>
              <a:ext cx="1407616" cy="2186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664186" y="64291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Lucida Calligraphy" pitchFamily="66" charset="0"/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  <a:latin typeface="Lucida Calligraphy" pitchFamily="66" charset="0"/>
                </a:rPr>
                <a:t>+</a:t>
              </a:r>
              <a:endParaRPr lang="fr-FR" baseline="30000" dirty="0">
                <a:solidFill>
                  <a:srgbClr val="FF0000"/>
                </a:solidFill>
                <a:latin typeface="Lucida Calligraphy" pitchFamily="66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643306" y="857232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c</a:t>
              </a:r>
              <a:endParaRPr lang="fr-FR" baseline="-50000" dirty="0"/>
            </a:p>
          </p:txBody>
        </p:sp>
        <p:cxnSp>
          <p:nvCxnSpPr>
            <p:cNvPr id="40" name="Connecteur droit avec flèche 39"/>
            <p:cNvCxnSpPr/>
            <p:nvPr/>
          </p:nvCxnSpPr>
          <p:spPr bwMode="auto">
            <a:xfrm>
              <a:off x="3714744" y="990584"/>
              <a:ext cx="21510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214282" y="857232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head-on collision of mirror Gaussian bunches </a:t>
            </a:r>
          </a:p>
        </p:txBody>
      </p:sp>
      <p:graphicFrame>
        <p:nvGraphicFramePr>
          <p:cNvPr id="920584" name="Object 8"/>
          <p:cNvGraphicFramePr>
            <a:graphicFrameLocks noChangeAspect="1"/>
          </p:cNvGraphicFramePr>
          <p:nvPr/>
        </p:nvGraphicFramePr>
        <p:xfrm>
          <a:off x="6500826" y="588949"/>
          <a:ext cx="2170112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9" name="Equation" r:id="rId3" imgW="888840" imgH="469800" progId="Equation.3">
                  <p:embed/>
                </p:oleObj>
              </mc:Choice>
              <mc:Fallback>
                <p:oleObj name="Equation" r:id="rId3" imgW="888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588949"/>
                        <a:ext cx="2170112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e 45"/>
          <p:cNvGrpSpPr/>
          <p:nvPr/>
        </p:nvGrpSpPr>
        <p:grpSpPr>
          <a:xfrm>
            <a:off x="4000496" y="1476725"/>
            <a:ext cx="2901968" cy="1023581"/>
            <a:chOff x="5599122" y="642918"/>
            <a:chExt cx="2901968" cy="1023581"/>
          </a:xfrm>
        </p:grpSpPr>
        <p:sp>
          <p:nvSpPr>
            <p:cNvPr id="47" name="Ellipse 46"/>
            <p:cNvSpPr/>
            <p:nvPr/>
          </p:nvSpPr>
          <p:spPr bwMode="auto">
            <a:xfrm>
              <a:off x="5884874" y="714356"/>
              <a:ext cx="2357454" cy="9521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	  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kumimoji="0" lang="fr-FR" sz="2000" b="0" i="1" u="none" strike="noStrike" cap="none" normalizeH="0" baseline="-5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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8" name="Connecteur droit avec flèche 47"/>
            <p:cNvCxnSpPr/>
            <p:nvPr/>
          </p:nvCxnSpPr>
          <p:spPr bwMode="auto">
            <a:xfrm rot="10800000">
              <a:off x="5599122" y="1214423"/>
              <a:ext cx="1428760" cy="23449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7929586" y="64291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  <a:latin typeface="Lucida Calligraphy" pitchFamily="66" charset="0"/>
                </a:rPr>
                <a:t>e</a:t>
              </a:r>
              <a:r>
                <a:rPr lang="fr-FR" i="1" baseline="30000" dirty="0" smtClean="0">
                  <a:sym typeface="Symbol"/>
                </a:rPr>
                <a:t></a:t>
              </a:r>
              <a:endParaRPr lang="fr-FR" baseline="30000" dirty="0">
                <a:solidFill>
                  <a:schemeClr val="accent2"/>
                </a:solidFill>
                <a:latin typeface="Lucida Calligraphy" pitchFamily="66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6018222" y="884222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-c</a:t>
              </a:r>
              <a:endParaRPr lang="fr-FR" baseline="-50000" dirty="0"/>
            </a:p>
          </p:txBody>
        </p:sp>
        <p:cxnSp>
          <p:nvCxnSpPr>
            <p:cNvPr id="51" name="Connecteur droit avec flèche 50"/>
            <p:cNvCxnSpPr/>
            <p:nvPr/>
          </p:nvCxnSpPr>
          <p:spPr bwMode="auto">
            <a:xfrm>
              <a:off x="6148398" y="1000108"/>
              <a:ext cx="248446" cy="1111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ZoneTexte 34"/>
          <p:cNvSpPr txBox="1"/>
          <p:nvPr/>
        </p:nvSpPr>
        <p:spPr>
          <a:xfrm>
            <a:off x="285720" y="2702478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fr-FR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verage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luminosity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over the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bunch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trains and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collider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pulse: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52329" name="Object 8"/>
          <p:cNvGraphicFramePr>
            <a:graphicFrameLocks noChangeAspect="1"/>
          </p:cNvGraphicFramePr>
          <p:nvPr/>
        </p:nvGraphicFramePr>
        <p:xfrm>
          <a:off x="6727855" y="2344738"/>
          <a:ext cx="220186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Equation" r:id="rId5" imgW="901440" imgH="482400" progId="Equation.3">
                  <p:embed/>
                </p:oleObj>
              </mc:Choice>
              <mc:Fallback>
                <p:oleObj name="Equation" r:id="rId5" imgW="901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7855" y="2344738"/>
                        <a:ext cx="2201863" cy="1009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357158" y="3857628"/>
            <a:ext cx="842971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Conditions for high luminosity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High particles densities                     .</a:t>
            </a:r>
          </a:p>
          <a:p>
            <a:pPr marL="342900" indent="-342900">
              <a:buFont typeface="+mj-lt"/>
              <a:buAutoNum type="arabicPeriod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Good overlap of the particle densities, particularly in the high density region.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Head-on collisions</a:t>
            </a:r>
          </a:p>
          <a:p>
            <a:pPr marL="342900" indent="-342900">
              <a:buFont typeface="+mj-lt"/>
              <a:buAutoNum type="arabicPeriod"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High repetition rate            :  40 MHz at LHC, 11 kHz at ILC*  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765402"/>
              </p:ext>
            </p:extLst>
          </p:nvPr>
        </p:nvGraphicFramePr>
        <p:xfrm>
          <a:off x="2859008" y="5805264"/>
          <a:ext cx="588963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1" name="Équation" r:id="rId7" imgW="241200" imgH="241200" progId="Equation.3">
                  <p:embed/>
                </p:oleObj>
              </mc:Choice>
              <mc:Fallback>
                <p:oleObj name="Équation" r:id="rId7" imgW="241200" imgH="241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008" y="5805264"/>
                        <a:ext cx="588963" cy="504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72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1142976" y="1476725"/>
            <a:ext cx="2836376" cy="1023581"/>
            <a:chOff x="1664186" y="642918"/>
            <a:chExt cx="2836376" cy="1023581"/>
          </a:xfrm>
        </p:grpSpPr>
        <p:sp>
          <p:nvSpPr>
            <p:cNvPr id="23" name="Ellipse 22"/>
            <p:cNvSpPr/>
            <p:nvPr/>
          </p:nvSpPr>
          <p:spPr bwMode="auto">
            <a:xfrm>
              <a:off x="1857356" y="714356"/>
              <a:ext cx="2357454" cy="952143"/>
            </a:xfrm>
            <a:prstGeom prst="ellipse">
              <a:avLst/>
            </a:prstGeom>
            <a:solidFill>
              <a:srgbClr val="FF505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lang="fr-FR" sz="2000" i="1" baseline="-500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+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 bwMode="auto">
            <a:xfrm flipV="1">
              <a:off x="3092946" y="1216010"/>
              <a:ext cx="1407616" cy="21861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664186" y="64291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Lucida Calligraphy" pitchFamily="66" charset="0"/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  <a:latin typeface="Lucida Calligraphy" pitchFamily="66" charset="0"/>
                </a:rPr>
                <a:t>+</a:t>
              </a:r>
              <a:endParaRPr lang="fr-FR" baseline="30000" dirty="0">
                <a:solidFill>
                  <a:srgbClr val="FF0000"/>
                </a:solidFill>
                <a:latin typeface="Lucida Calligraphy" pitchFamily="66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643306" y="857232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c</a:t>
              </a:r>
              <a:endParaRPr lang="fr-FR" baseline="-50000" dirty="0"/>
            </a:p>
          </p:txBody>
        </p:sp>
        <p:cxnSp>
          <p:nvCxnSpPr>
            <p:cNvPr id="40" name="Connecteur droit avec flèche 39"/>
            <p:cNvCxnSpPr/>
            <p:nvPr/>
          </p:nvCxnSpPr>
          <p:spPr bwMode="auto">
            <a:xfrm>
              <a:off x="3714744" y="990584"/>
              <a:ext cx="21510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4008434" y="4081831"/>
            <a:ext cx="2901968" cy="1023581"/>
            <a:chOff x="5599122" y="642918"/>
            <a:chExt cx="2901968" cy="1023581"/>
          </a:xfrm>
        </p:grpSpPr>
        <p:sp>
          <p:nvSpPr>
            <p:cNvPr id="21" name="Ellipse 20"/>
            <p:cNvSpPr/>
            <p:nvPr/>
          </p:nvSpPr>
          <p:spPr bwMode="auto">
            <a:xfrm>
              <a:off x="5929322" y="714356"/>
              <a:ext cx="2357454" cy="9521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	  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kumimoji="0" lang="fr-FR" sz="2000" b="0" i="1" u="none" strike="noStrike" cap="none" normalizeH="0" baseline="-5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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 bwMode="auto">
            <a:xfrm rot="10800000" flipV="1">
              <a:off x="5599122" y="1204532"/>
              <a:ext cx="1492260" cy="9889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7929586" y="64291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  <a:latin typeface="Lucida Calligraphy" pitchFamily="66" charset="0"/>
                </a:rPr>
                <a:t>e</a:t>
              </a:r>
              <a:r>
                <a:rPr lang="fr-FR" i="1" baseline="30000" dirty="0" smtClean="0">
                  <a:sym typeface="Symbol"/>
                </a:rPr>
                <a:t></a:t>
              </a:r>
              <a:endParaRPr lang="fr-FR" baseline="30000" dirty="0">
                <a:solidFill>
                  <a:schemeClr val="accent2"/>
                </a:solidFill>
                <a:latin typeface="Lucida Calligraphy" pitchFamily="66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018222" y="884222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-c</a:t>
              </a:r>
              <a:endParaRPr lang="fr-FR" baseline="-50000" dirty="0"/>
            </a:p>
          </p:txBody>
        </p:sp>
        <p:cxnSp>
          <p:nvCxnSpPr>
            <p:cNvPr id="45" name="Connecteur droit avec flèche 44"/>
            <p:cNvCxnSpPr/>
            <p:nvPr/>
          </p:nvCxnSpPr>
          <p:spPr bwMode="auto">
            <a:xfrm>
              <a:off x="6148398" y="1000108"/>
              <a:ext cx="248446" cy="1111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214282" y="857232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head-on collision of mirror Gaussian bunches </a:t>
            </a:r>
          </a:p>
        </p:txBody>
      </p:sp>
      <p:graphicFrame>
        <p:nvGraphicFramePr>
          <p:cNvPr id="920584" name="Object 8"/>
          <p:cNvGraphicFramePr>
            <a:graphicFrameLocks noChangeAspect="1"/>
          </p:cNvGraphicFramePr>
          <p:nvPr/>
        </p:nvGraphicFramePr>
        <p:xfrm>
          <a:off x="6500826" y="588949"/>
          <a:ext cx="2170112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Equation" r:id="rId3" imgW="888840" imgH="469800" progId="Equation.3">
                  <p:embed/>
                </p:oleObj>
              </mc:Choice>
              <mc:Fallback>
                <p:oleObj name="Equation" r:id="rId3" imgW="888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26" y="588949"/>
                        <a:ext cx="2170112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214282" y="3243204"/>
            <a:ext cx="8429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idem with transverse offsets </a:t>
            </a:r>
            <a:r>
              <a:rPr lang="en-GB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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x</a:t>
            </a:r>
            <a:r>
              <a:rPr lang="en-GB" i="1" dirty="0" smtClean="0">
                <a:cs typeface="Times New Roman" pitchFamily="18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en-GB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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y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: </a:t>
            </a:r>
          </a:p>
        </p:txBody>
      </p:sp>
      <p:graphicFrame>
        <p:nvGraphicFramePr>
          <p:cNvPr id="952328" name="Object 8"/>
          <p:cNvGraphicFramePr>
            <a:graphicFrameLocks noChangeAspect="1"/>
          </p:cNvGraphicFramePr>
          <p:nvPr/>
        </p:nvGraphicFramePr>
        <p:xfrm>
          <a:off x="1970088" y="5072074"/>
          <a:ext cx="4960937" cy="12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5" name="Equation" r:id="rId5" imgW="2031840" imgH="609480" progId="Equation.3">
                  <p:embed/>
                </p:oleObj>
              </mc:Choice>
              <mc:Fallback>
                <p:oleObj name="Equation" r:id="rId5" imgW="20318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0088" y="5072074"/>
                        <a:ext cx="4960937" cy="1274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e 33"/>
          <p:cNvGrpSpPr/>
          <p:nvPr/>
        </p:nvGrpSpPr>
        <p:grpSpPr>
          <a:xfrm>
            <a:off x="1142976" y="3619865"/>
            <a:ext cx="2836376" cy="1023581"/>
            <a:chOff x="1664186" y="642918"/>
            <a:chExt cx="2836376" cy="1023581"/>
          </a:xfrm>
        </p:grpSpPr>
        <p:sp>
          <p:nvSpPr>
            <p:cNvPr id="36" name="Ellipse 35"/>
            <p:cNvSpPr/>
            <p:nvPr/>
          </p:nvSpPr>
          <p:spPr bwMode="auto">
            <a:xfrm>
              <a:off x="1857356" y="714356"/>
              <a:ext cx="2357454" cy="952143"/>
            </a:xfrm>
            <a:prstGeom prst="ellipse">
              <a:avLst/>
            </a:prstGeom>
            <a:solidFill>
              <a:srgbClr val="FF505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lang="fr-FR" sz="2000" i="1" baseline="-500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+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7" name="Connecteur droit avec flèche 36"/>
            <p:cNvCxnSpPr/>
            <p:nvPr/>
          </p:nvCxnSpPr>
          <p:spPr bwMode="auto">
            <a:xfrm flipV="1">
              <a:off x="3021508" y="1216011"/>
              <a:ext cx="1479054" cy="2186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1664186" y="64291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Lucida Calligraphy" pitchFamily="66" charset="0"/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  <a:latin typeface="Lucida Calligraphy" pitchFamily="66" charset="0"/>
                </a:rPr>
                <a:t>+</a:t>
              </a:r>
              <a:endParaRPr lang="fr-FR" baseline="30000" dirty="0">
                <a:solidFill>
                  <a:srgbClr val="FF0000"/>
                </a:solidFill>
                <a:latin typeface="Lucida Calligraphy" pitchFamily="66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43306" y="857232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c</a:t>
              </a:r>
              <a:endParaRPr lang="fr-FR" baseline="-50000" dirty="0"/>
            </a:p>
          </p:txBody>
        </p:sp>
        <p:cxnSp>
          <p:nvCxnSpPr>
            <p:cNvPr id="42" name="Connecteur droit avec flèche 41"/>
            <p:cNvCxnSpPr/>
            <p:nvPr/>
          </p:nvCxnSpPr>
          <p:spPr bwMode="auto">
            <a:xfrm>
              <a:off x="3714744" y="990584"/>
              <a:ext cx="21510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e 45"/>
          <p:cNvGrpSpPr/>
          <p:nvPr/>
        </p:nvGrpSpPr>
        <p:grpSpPr>
          <a:xfrm>
            <a:off x="4000496" y="1476725"/>
            <a:ext cx="2901968" cy="1023581"/>
            <a:chOff x="5599122" y="642918"/>
            <a:chExt cx="2901968" cy="1023581"/>
          </a:xfrm>
        </p:grpSpPr>
        <p:sp>
          <p:nvSpPr>
            <p:cNvPr id="47" name="Ellipse 46"/>
            <p:cNvSpPr/>
            <p:nvPr/>
          </p:nvSpPr>
          <p:spPr bwMode="auto">
            <a:xfrm>
              <a:off x="5884874" y="714356"/>
              <a:ext cx="2357454" cy="9521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	  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kumimoji="0" lang="fr-FR" sz="2000" b="0" i="1" u="none" strike="noStrike" cap="none" normalizeH="0" baseline="-5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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8" name="Connecteur droit avec flèche 47"/>
            <p:cNvCxnSpPr/>
            <p:nvPr/>
          </p:nvCxnSpPr>
          <p:spPr bwMode="auto">
            <a:xfrm rot="10800000">
              <a:off x="5599122" y="1214423"/>
              <a:ext cx="1428760" cy="23449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7929586" y="64291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  <a:latin typeface="Lucida Calligraphy" pitchFamily="66" charset="0"/>
                </a:rPr>
                <a:t>e</a:t>
              </a:r>
              <a:r>
                <a:rPr lang="fr-FR" i="1" baseline="30000" dirty="0" smtClean="0">
                  <a:sym typeface="Symbol"/>
                </a:rPr>
                <a:t></a:t>
              </a:r>
              <a:endParaRPr lang="fr-FR" baseline="30000" dirty="0">
                <a:solidFill>
                  <a:schemeClr val="accent2"/>
                </a:solidFill>
                <a:latin typeface="Lucida Calligraphy" pitchFamily="66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6018222" y="884222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-c</a:t>
              </a:r>
              <a:endParaRPr lang="fr-FR" baseline="-50000" dirty="0"/>
            </a:p>
          </p:txBody>
        </p:sp>
        <p:cxnSp>
          <p:nvCxnSpPr>
            <p:cNvPr id="51" name="Connecteur droit avec flèche 50"/>
            <p:cNvCxnSpPr/>
            <p:nvPr/>
          </p:nvCxnSpPr>
          <p:spPr bwMode="auto">
            <a:xfrm>
              <a:off x="6148398" y="1000108"/>
              <a:ext cx="248446" cy="1111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3" name="Connecteur droit avec flèche 52"/>
          <p:cNvCxnSpPr/>
          <p:nvPr/>
        </p:nvCxnSpPr>
        <p:spPr bwMode="auto">
          <a:xfrm rot="5400000">
            <a:off x="3774276" y="4415638"/>
            <a:ext cx="454028" cy="1588"/>
          </a:xfrm>
          <a:prstGeom prst="straightConnector1">
            <a:avLst/>
          </a:prstGeom>
          <a:ln>
            <a:solidFill>
              <a:schemeClr val="tx2"/>
            </a:solidFill>
            <a:headEnd type="arrow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ZoneTexte 53"/>
          <p:cNvSpPr txBox="1"/>
          <p:nvPr/>
        </p:nvSpPr>
        <p:spPr>
          <a:xfrm rot="16200000">
            <a:off x="3586560" y="4214001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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x</a:t>
            </a:r>
            <a:r>
              <a:rPr lang="en-GB" i="1" dirty="0" smtClean="0">
                <a:cs typeface="Times New Roman" pitchFamily="18" charset="0"/>
                <a:sym typeface="Symbol"/>
              </a:rPr>
              <a:t> 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285720" y="2702478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fr-FR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verage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luminosity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over the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bunch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trains and </a:t>
            </a:r>
            <a:r>
              <a:rPr lang="fr-FR" dirty="0" err="1" smtClean="0">
                <a:latin typeface="Arial" pitchFamily="34" charset="0"/>
                <a:cs typeface="Arial" pitchFamily="34" charset="0"/>
              </a:rPr>
              <a:t>collider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pulse: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52329" name="Object 8"/>
          <p:cNvGraphicFramePr>
            <a:graphicFrameLocks noChangeAspect="1"/>
          </p:cNvGraphicFramePr>
          <p:nvPr/>
        </p:nvGraphicFramePr>
        <p:xfrm>
          <a:off x="6727855" y="2344738"/>
          <a:ext cx="2201863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6" name="Equation" r:id="rId7" imgW="901440" imgH="482400" progId="Equation.3">
                  <p:embed/>
                </p:oleObj>
              </mc:Choice>
              <mc:Fallback>
                <p:oleObj name="Equation" r:id="rId7" imgW="901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7855" y="2344738"/>
                        <a:ext cx="2201863" cy="10096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49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2" name="Groupe 29"/>
          <p:cNvGrpSpPr/>
          <p:nvPr/>
        </p:nvGrpSpPr>
        <p:grpSpPr>
          <a:xfrm rot="891012">
            <a:off x="1664186" y="1487537"/>
            <a:ext cx="2836376" cy="1023581"/>
            <a:chOff x="1664186" y="642918"/>
            <a:chExt cx="2836376" cy="1023581"/>
          </a:xfrm>
        </p:grpSpPr>
        <p:sp>
          <p:nvSpPr>
            <p:cNvPr id="23" name="Ellipse 22"/>
            <p:cNvSpPr/>
            <p:nvPr/>
          </p:nvSpPr>
          <p:spPr bwMode="auto">
            <a:xfrm>
              <a:off x="1857356" y="714356"/>
              <a:ext cx="2357454" cy="952143"/>
            </a:xfrm>
            <a:prstGeom prst="ellipse">
              <a:avLst/>
            </a:prstGeom>
            <a:solidFill>
              <a:srgbClr val="FF505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lang="fr-FR" sz="2000" i="1" baseline="-500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+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 bwMode="auto">
            <a:xfrm>
              <a:off x="3214678" y="1214422"/>
              <a:ext cx="1285884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1664186" y="64291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Lucida Calligraphy" pitchFamily="66" charset="0"/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  <a:latin typeface="Lucida Calligraphy" pitchFamily="66" charset="0"/>
                </a:rPr>
                <a:t>+</a:t>
              </a:r>
              <a:endParaRPr lang="fr-FR" baseline="30000" dirty="0">
                <a:solidFill>
                  <a:srgbClr val="FF0000"/>
                </a:solidFill>
                <a:latin typeface="Lucida Calligraphy" pitchFamily="66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643306" y="857232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c</a:t>
              </a:r>
              <a:endParaRPr lang="fr-FR" baseline="-50000" dirty="0"/>
            </a:p>
          </p:txBody>
        </p:sp>
        <p:cxnSp>
          <p:nvCxnSpPr>
            <p:cNvPr id="40" name="Connecteur droit avec flèche 39"/>
            <p:cNvCxnSpPr/>
            <p:nvPr/>
          </p:nvCxnSpPr>
          <p:spPr bwMode="auto">
            <a:xfrm>
              <a:off x="3714744" y="990584"/>
              <a:ext cx="21510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e 42"/>
          <p:cNvGrpSpPr/>
          <p:nvPr/>
        </p:nvGrpSpPr>
        <p:grpSpPr>
          <a:xfrm>
            <a:off x="4429124" y="4143380"/>
            <a:ext cx="2973406" cy="1071570"/>
            <a:chOff x="5527684" y="642918"/>
            <a:chExt cx="2973406" cy="1071570"/>
          </a:xfrm>
        </p:grpSpPr>
        <p:sp>
          <p:nvSpPr>
            <p:cNvPr id="21" name="Ellipse 20"/>
            <p:cNvSpPr/>
            <p:nvPr/>
          </p:nvSpPr>
          <p:spPr bwMode="auto">
            <a:xfrm>
              <a:off x="5929322" y="714356"/>
              <a:ext cx="2357454" cy="9521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	  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kumimoji="0" lang="fr-FR" sz="2000" b="0" i="1" u="none" strike="noStrike" cap="none" normalizeH="0" baseline="-5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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1" name="Connecteur droit avec flèche 30"/>
            <p:cNvCxnSpPr/>
            <p:nvPr/>
          </p:nvCxnSpPr>
          <p:spPr bwMode="auto">
            <a:xfrm rot="10800000" flipV="1">
              <a:off x="5527684" y="1214422"/>
              <a:ext cx="1500198" cy="500066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7929586" y="64291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  <a:latin typeface="Lucida Calligraphy" pitchFamily="66" charset="0"/>
                </a:rPr>
                <a:t>e</a:t>
              </a:r>
              <a:r>
                <a:rPr lang="fr-FR" i="1" baseline="30000" dirty="0" smtClean="0">
                  <a:sym typeface="Symbol"/>
                </a:rPr>
                <a:t></a:t>
              </a:r>
              <a:endParaRPr lang="fr-FR" baseline="30000" dirty="0">
                <a:solidFill>
                  <a:schemeClr val="accent2"/>
                </a:solidFill>
                <a:latin typeface="Lucida Calligraphy" pitchFamily="66" charset="0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6018222" y="884222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-c</a:t>
              </a:r>
              <a:endParaRPr lang="fr-FR" baseline="-50000" dirty="0"/>
            </a:p>
          </p:txBody>
        </p:sp>
        <p:cxnSp>
          <p:nvCxnSpPr>
            <p:cNvPr id="45" name="Connecteur droit avec flèche 44"/>
            <p:cNvCxnSpPr/>
            <p:nvPr/>
          </p:nvCxnSpPr>
          <p:spPr bwMode="auto">
            <a:xfrm>
              <a:off x="6148398" y="1000108"/>
              <a:ext cx="248446" cy="1111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ZoneTexte 27"/>
          <p:cNvSpPr txBox="1"/>
          <p:nvPr/>
        </p:nvSpPr>
        <p:spPr>
          <a:xfrm>
            <a:off x="214282" y="857232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case n°3, with a crossing angle 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14282" y="3559734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 case n°3, with a crab crossing angle </a:t>
            </a:r>
          </a:p>
        </p:txBody>
      </p:sp>
      <p:graphicFrame>
        <p:nvGraphicFramePr>
          <p:cNvPr id="952328" name="Object 8"/>
          <p:cNvGraphicFramePr>
            <a:graphicFrameLocks noChangeAspect="1"/>
          </p:cNvGraphicFramePr>
          <p:nvPr/>
        </p:nvGraphicFramePr>
        <p:xfrm>
          <a:off x="3194050" y="5541981"/>
          <a:ext cx="25733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2" name="Equation" r:id="rId3" imgW="1054080" imgH="253800" progId="Equation.3">
                  <p:embed/>
                </p:oleObj>
              </mc:Choice>
              <mc:Fallback>
                <p:oleObj name="Equation" r:id="rId3" imgW="10540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4050" y="5541981"/>
                        <a:ext cx="2573338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 33"/>
          <p:cNvGrpSpPr/>
          <p:nvPr/>
        </p:nvGrpSpPr>
        <p:grpSpPr>
          <a:xfrm>
            <a:off x="1571604" y="4143380"/>
            <a:ext cx="2857520" cy="1071570"/>
            <a:chOff x="1664186" y="642918"/>
            <a:chExt cx="2857520" cy="1071570"/>
          </a:xfrm>
        </p:grpSpPr>
        <p:sp>
          <p:nvSpPr>
            <p:cNvPr id="36" name="Ellipse 35"/>
            <p:cNvSpPr/>
            <p:nvPr/>
          </p:nvSpPr>
          <p:spPr bwMode="auto">
            <a:xfrm>
              <a:off x="1807062" y="714356"/>
              <a:ext cx="2357454" cy="952143"/>
            </a:xfrm>
            <a:prstGeom prst="ellipse">
              <a:avLst/>
            </a:prstGeom>
            <a:solidFill>
              <a:srgbClr val="FF5050"/>
            </a:solidFill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lang="fr-FR" sz="2000" i="1" baseline="-50000" dirty="0" smtClean="0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+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7" name="Connecteur droit avec flèche 36"/>
            <p:cNvCxnSpPr/>
            <p:nvPr/>
          </p:nvCxnSpPr>
          <p:spPr bwMode="auto">
            <a:xfrm>
              <a:off x="2950070" y="1214422"/>
              <a:ext cx="1571636" cy="50006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1664186" y="64291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latin typeface="Lucida Calligraphy" pitchFamily="66" charset="0"/>
                </a:rPr>
                <a:t>e</a:t>
              </a:r>
              <a:r>
                <a:rPr lang="fr-FR" baseline="30000" dirty="0" smtClean="0">
                  <a:solidFill>
                    <a:srgbClr val="FF0000"/>
                  </a:solidFill>
                  <a:latin typeface="Lucida Calligraphy" pitchFamily="66" charset="0"/>
                </a:rPr>
                <a:t>+</a:t>
              </a:r>
              <a:endParaRPr lang="fr-FR" baseline="30000" dirty="0">
                <a:solidFill>
                  <a:srgbClr val="FF0000"/>
                </a:solidFill>
                <a:latin typeface="Lucida Calligraphy" pitchFamily="66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43306" y="857232"/>
              <a:ext cx="2984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c</a:t>
              </a:r>
              <a:endParaRPr lang="fr-FR" baseline="-50000" dirty="0"/>
            </a:p>
          </p:txBody>
        </p:sp>
        <p:cxnSp>
          <p:nvCxnSpPr>
            <p:cNvPr id="42" name="Connecteur droit avec flèche 41"/>
            <p:cNvCxnSpPr/>
            <p:nvPr/>
          </p:nvCxnSpPr>
          <p:spPr bwMode="auto">
            <a:xfrm>
              <a:off x="3714744" y="990584"/>
              <a:ext cx="215108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e 45"/>
          <p:cNvGrpSpPr/>
          <p:nvPr/>
        </p:nvGrpSpPr>
        <p:grpSpPr>
          <a:xfrm rot="20758746">
            <a:off x="4388471" y="1494985"/>
            <a:ext cx="2880186" cy="1023581"/>
            <a:chOff x="5620904" y="642918"/>
            <a:chExt cx="2880186" cy="1023581"/>
          </a:xfrm>
        </p:grpSpPr>
        <p:sp>
          <p:nvSpPr>
            <p:cNvPr id="47" name="Ellipse 46"/>
            <p:cNvSpPr/>
            <p:nvPr/>
          </p:nvSpPr>
          <p:spPr bwMode="auto">
            <a:xfrm>
              <a:off x="5884874" y="714356"/>
              <a:ext cx="2357454" cy="952143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rPr>
                <a:t>	  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</a:t>
              </a:r>
              <a:r>
                <a:rPr kumimoji="0" lang="fr-FR" sz="2000" b="0" i="1" u="none" strike="noStrike" cap="none" normalizeH="0" baseline="-5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  <a:sym typeface="Symbol"/>
                </a:rPr>
                <a:t></a:t>
              </a:r>
              <a:endParaRPr kumimoji="0" lang="fr-FR" sz="1800" b="0" i="1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8" name="Connecteur droit avec flèche 47"/>
            <p:cNvCxnSpPr/>
            <p:nvPr/>
          </p:nvCxnSpPr>
          <p:spPr bwMode="auto">
            <a:xfrm rot="11641254" flipV="1">
              <a:off x="5620904" y="1037344"/>
              <a:ext cx="1361731" cy="347210"/>
            </a:xfrm>
            <a:prstGeom prst="straightConnector1">
              <a:avLst/>
            </a:prstGeom>
            <a:ln>
              <a:solidFill>
                <a:srgbClr val="0070C0"/>
              </a:solidFill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ZoneTexte 48"/>
            <p:cNvSpPr txBox="1"/>
            <p:nvPr/>
          </p:nvSpPr>
          <p:spPr>
            <a:xfrm>
              <a:off x="7929586" y="642918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accent2"/>
                  </a:solidFill>
                  <a:latin typeface="Lucida Calligraphy" pitchFamily="66" charset="0"/>
                </a:rPr>
                <a:t>e</a:t>
              </a:r>
              <a:r>
                <a:rPr lang="fr-FR" i="1" baseline="30000" dirty="0" smtClean="0">
                  <a:sym typeface="Symbol"/>
                </a:rPr>
                <a:t></a:t>
              </a:r>
              <a:endParaRPr lang="fr-FR" baseline="30000" dirty="0">
                <a:solidFill>
                  <a:schemeClr val="accent2"/>
                </a:solidFill>
                <a:latin typeface="Lucida Calligraphy" pitchFamily="66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6018222" y="884222"/>
              <a:ext cx="383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-c</a:t>
              </a:r>
              <a:endParaRPr lang="fr-FR" baseline="-50000" dirty="0"/>
            </a:p>
          </p:txBody>
        </p:sp>
        <p:cxnSp>
          <p:nvCxnSpPr>
            <p:cNvPr id="51" name="Connecteur droit avec flèche 50"/>
            <p:cNvCxnSpPr/>
            <p:nvPr/>
          </p:nvCxnSpPr>
          <p:spPr bwMode="auto">
            <a:xfrm>
              <a:off x="6148398" y="1000108"/>
              <a:ext cx="248446" cy="1111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3" name="Connecteur droit avec flèche 42"/>
          <p:cNvCxnSpPr/>
          <p:nvPr/>
        </p:nvCxnSpPr>
        <p:spPr bwMode="auto">
          <a:xfrm>
            <a:off x="1714480" y="2428868"/>
            <a:ext cx="578647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840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842363"/>
              </p:ext>
            </p:extLst>
          </p:nvPr>
        </p:nvGraphicFramePr>
        <p:xfrm>
          <a:off x="482600" y="2700338"/>
          <a:ext cx="2573338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3" name="Équation" r:id="rId5" imgW="1054080" imgH="279360" progId="Equation.3">
                  <p:embed/>
                </p:oleObj>
              </mc:Choice>
              <mc:Fallback>
                <p:oleObj name="Équation" r:id="rId5" imgW="1054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" y="2700338"/>
                        <a:ext cx="2573338" cy="58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Rectangle 60"/>
          <p:cNvSpPr/>
          <p:nvPr/>
        </p:nvSpPr>
        <p:spPr>
          <a:xfrm>
            <a:off x="2987824" y="2832773"/>
            <a:ext cx="5848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with                                                     , ‘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Piwinski’s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angle’</a:t>
            </a:r>
          </a:p>
        </p:txBody>
      </p:sp>
      <p:graphicFrame>
        <p:nvGraphicFramePr>
          <p:cNvPr id="984069" name="Object 8"/>
          <p:cNvGraphicFramePr>
            <a:graphicFrameLocks noChangeAspect="1"/>
          </p:cNvGraphicFramePr>
          <p:nvPr/>
        </p:nvGraphicFramePr>
        <p:xfrm>
          <a:off x="4856171" y="800021"/>
          <a:ext cx="9302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4" name="Equation" r:id="rId7" imgW="380880" imgH="215640" progId="Equation.3">
                  <p:embed/>
                </p:oleObj>
              </mc:Choice>
              <mc:Fallback>
                <p:oleObj name="Equation" r:id="rId7" imgW="380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71" y="800021"/>
                        <a:ext cx="930275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40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020140"/>
              </p:ext>
            </p:extLst>
          </p:nvPr>
        </p:nvGraphicFramePr>
        <p:xfrm>
          <a:off x="3611563" y="2794000"/>
          <a:ext cx="325437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5" name="Équation" r:id="rId9" imgW="1333440" imgH="228600" progId="Equation.3">
                  <p:embed/>
                </p:oleObj>
              </mc:Choice>
              <mc:Fallback>
                <p:oleObj name="Équation" r:id="rId9" imgW="1333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2794000"/>
                        <a:ext cx="3254375" cy="477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5" name="Connecteur droit avec flèche 64"/>
          <p:cNvCxnSpPr/>
          <p:nvPr/>
        </p:nvCxnSpPr>
        <p:spPr bwMode="auto">
          <a:xfrm rot="5400000" flipH="1" flipV="1">
            <a:off x="3964777" y="1963727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4429124" y="1314378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x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286644" y="2028758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s</a:t>
            </a:r>
            <a:endParaRPr lang="fr-FR" i="1" dirty="0">
              <a:solidFill>
                <a:srgbClr val="0070C0"/>
              </a:solidFill>
            </a:endParaRPr>
          </a:p>
        </p:txBody>
      </p:sp>
      <p:cxnSp>
        <p:nvCxnSpPr>
          <p:cNvPr id="68" name="Connecteur droit avec flèche 67"/>
          <p:cNvCxnSpPr/>
          <p:nvPr/>
        </p:nvCxnSpPr>
        <p:spPr bwMode="auto">
          <a:xfrm>
            <a:off x="1714480" y="5213362"/>
            <a:ext cx="578647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Connecteur droit avec flèche 68"/>
          <p:cNvCxnSpPr/>
          <p:nvPr/>
        </p:nvCxnSpPr>
        <p:spPr bwMode="auto">
          <a:xfrm rot="5400000" flipH="1" flipV="1">
            <a:off x="3964777" y="4749809"/>
            <a:ext cx="928694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ZoneTexte 69"/>
          <p:cNvSpPr txBox="1"/>
          <p:nvPr/>
        </p:nvSpPr>
        <p:spPr>
          <a:xfrm>
            <a:off x="4429124" y="410046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x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7286644" y="4814840"/>
            <a:ext cx="284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s</a:t>
            </a:r>
            <a:endParaRPr lang="fr-FR" i="1" dirty="0">
              <a:solidFill>
                <a:srgbClr val="0070C0"/>
              </a:solidFill>
            </a:endParaRPr>
          </a:p>
        </p:txBody>
      </p:sp>
      <p:graphicFrame>
        <p:nvGraphicFramePr>
          <p:cNvPr id="984071" name="Object 8"/>
          <p:cNvGraphicFramePr>
            <a:graphicFrameLocks noChangeAspect="1"/>
          </p:cNvGraphicFramePr>
          <p:nvPr/>
        </p:nvGraphicFramePr>
        <p:xfrm>
          <a:off x="5427675" y="3500438"/>
          <a:ext cx="9302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Equation" r:id="rId11" imgW="380880" imgH="215640" progId="Equation.3">
                  <p:embed/>
                </p:oleObj>
              </mc:Choice>
              <mc:Fallback>
                <p:oleObj name="Equation" r:id="rId11" imgW="380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75" y="3500438"/>
                        <a:ext cx="930275" cy="449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45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Flat Beams : Luminosity and Horizontality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3" name="Ellipse 22"/>
          <p:cNvSpPr/>
          <p:nvPr/>
        </p:nvSpPr>
        <p:spPr bwMode="auto">
          <a:xfrm>
            <a:off x="2500298" y="1864156"/>
            <a:ext cx="3265004" cy="779026"/>
          </a:xfrm>
          <a:prstGeom prst="ellipse">
            <a:avLst/>
          </a:prstGeom>
          <a:solidFill>
            <a:srgbClr val="FF505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1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143108" y="220241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</a:t>
            </a:r>
            <a:r>
              <a:rPr lang="fr-FR" baseline="30000" dirty="0" smtClean="0">
                <a:solidFill>
                  <a:srgbClr val="FF0000"/>
                </a:solidFill>
                <a:latin typeface="Lucida Calligraphy" pitchFamily="66" charset="0"/>
              </a:rPr>
              <a:t>+</a:t>
            </a:r>
            <a:endParaRPr lang="fr-FR" baseline="30000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14282" y="857232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GB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example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error on ‘horizontality’ of flat beams</a:t>
            </a:r>
          </a:p>
        </p:txBody>
      </p:sp>
      <p:graphicFrame>
        <p:nvGraphicFramePr>
          <p:cNvPr id="920584" name="Object 8"/>
          <p:cNvGraphicFramePr>
            <a:graphicFrameLocks noChangeAspect="1"/>
          </p:cNvGraphicFramePr>
          <p:nvPr/>
        </p:nvGraphicFramePr>
        <p:xfrm>
          <a:off x="6556375" y="785813"/>
          <a:ext cx="2201863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2" name="Equation" r:id="rId3" imgW="901440" imgH="469800" progId="Equation.3">
                  <p:embed/>
                </p:oleObj>
              </mc:Choice>
              <mc:Fallback>
                <p:oleObj name="Equation" r:id="rId3" imgW="901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785813"/>
                        <a:ext cx="2201863" cy="982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328" name="Object 8"/>
          <p:cNvGraphicFramePr>
            <a:graphicFrameLocks noChangeAspect="1"/>
          </p:cNvGraphicFramePr>
          <p:nvPr/>
        </p:nvGraphicFramePr>
        <p:xfrm>
          <a:off x="1928794" y="4429132"/>
          <a:ext cx="5675312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3" name="Equation" r:id="rId5" imgW="2323800" imgH="533160" progId="Equation.3">
                  <p:embed/>
                </p:oleObj>
              </mc:Choice>
              <mc:Fallback>
                <p:oleObj name="Equation" r:id="rId5" imgW="23238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794" y="4429132"/>
                        <a:ext cx="5675312" cy="1116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Ellipse 46"/>
          <p:cNvSpPr/>
          <p:nvPr/>
        </p:nvSpPr>
        <p:spPr bwMode="auto">
          <a:xfrm rot="816314">
            <a:off x="2500298" y="1837371"/>
            <a:ext cx="3357586" cy="779026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1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5500694" y="2786058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</a:t>
            </a:r>
            <a:r>
              <a:rPr lang="fr-FR" i="1" baseline="30000" dirty="0" smtClean="0">
                <a:sym typeface="Symbol"/>
              </a:rPr>
              <a:t></a:t>
            </a:r>
            <a:endParaRPr lang="fr-FR" baseline="30000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3416858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The horizontality of flat beams is inherited from their respective 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Damping Rings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In case of an error, the overlap of their distributions is not perfect and induces a reduction of the </a:t>
            </a:r>
            <a:r>
              <a:rPr lang="en-GB" smtClean="0">
                <a:latin typeface="Arial" pitchFamily="34" charset="0"/>
                <a:cs typeface="Arial" pitchFamily="34" charset="0"/>
                <a:sym typeface="Symbol"/>
              </a:rPr>
              <a:t>luminosity:s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 bwMode="auto">
          <a:xfrm>
            <a:off x="1643042" y="2212966"/>
            <a:ext cx="492922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 bwMode="auto">
          <a:xfrm rot="5400000" flipH="1" flipV="1">
            <a:off x="3500430" y="2213760"/>
            <a:ext cx="142876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4286248" y="1242940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y</a:t>
            </a:r>
            <a:endParaRPr lang="fr-FR" i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6202346" y="2171634"/>
            <a:ext cx="298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x</a:t>
            </a:r>
            <a:endParaRPr lang="fr-FR" i="1" dirty="0"/>
          </a:p>
        </p:txBody>
      </p:sp>
      <p:cxnSp>
        <p:nvCxnSpPr>
          <p:cNvPr id="60" name="Connecteur droit avec flèche 59"/>
          <p:cNvCxnSpPr/>
          <p:nvPr/>
        </p:nvCxnSpPr>
        <p:spPr bwMode="auto">
          <a:xfrm>
            <a:off x="2547406" y="1785926"/>
            <a:ext cx="3810544" cy="1000132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Forme libre 66"/>
          <p:cNvSpPr/>
          <p:nvPr/>
        </p:nvSpPr>
        <p:spPr bwMode="auto">
          <a:xfrm>
            <a:off x="5054600" y="2247900"/>
            <a:ext cx="50800" cy="215900"/>
          </a:xfrm>
          <a:custGeom>
            <a:avLst/>
            <a:gdLst>
              <a:gd name="connsiteX0" fmla="*/ 0 w 50800"/>
              <a:gd name="connsiteY0" fmla="*/ 215900 h 215900"/>
              <a:gd name="connsiteX1" fmla="*/ 38100 w 50800"/>
              <a:gd name="connsiteY1" fmla="*/ 127000 h 215900"/>
              <a:gd name="connsiteX2" fmla="*/ 50800 w 50800"/>
              <a:gd name="connsiteY2" fmla="*/ 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00" h="215900">
                <a:moveTo>
                  <a:pt x="0" y="215900"/>
                </a:moveTo>
                <a:cubicBezTo>
                  <a:pt x="27259" y="175012"/>
                  <a:pt x="30645" y="179188"/>
                  <a:pt x="38100" y="127000"/>
                </a:cubicBezTo>
                <a:cubicBezTo>
                  <a:pt x="44117" y="84883"/>
                  <a:pt x="50800" y="0"/>
                  <a:pt x="50800" y="0"/>
                </a:cubicBezTo>
              </a:path>
            </a:pathLst>
          </a:cu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5143504" y="2143116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ym typeface="Symbol"/>
              </a:rPr>
              <a:t></a:t>
            </a:r>
            <a:endParaRPr lang="fr-FR" i="1" dirty="0"/>
          </a:p>
        </p:txBody>
      </p:sp>
      <p:graphicFrame>
        <p:nvGraphicFramePr>
          <p:cNvPr id="1052679" name="Object 7"/>
          <p:cNvGraphicFramePr>
            <a:graphicFrameLocks noChangeAspect="1"/>
          </p:cNvGraphicFramePr>
          <p:nvPr/>
        </p:nvGraphicFramePr>
        <p:xfrm>
          <a:off x="7253306" y="5064136"/>
          <a:ext cx="13335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4" name="Equation" r:id="rId7" imgW="711000" imgH="253800" progId="Equation.3">
                  <p:embed/>
                </p:oleObj>
              </mc:Choice>
              <mc:Fallback>
                <p:oleObj name="Equation" r:id="rId7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3306" y="5064136"/>
                        <a:ext cx="133350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ZoneTexte 68"/>
          <p:cNvSpPr txBox="1"/>
          <p:nvPr/>
        </p:nvSpPr>
        <p:spPr>
          <a:xfrm>
            <a:off x="4929157" y="5110732"/>
            <a:ext cx="257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for large aspect ratios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366682" y="5702874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Tolerance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  <p:graphicFrame>
        <p:nvGraphicFramePr>
          <p:cNvPr id="1052680" name="Object 8"/>
          <p:cNvGraphicFramePr>
            <a:graphicFrameLocks noChangeAspect="1"/>
          </p:cNvGraphicFramePr>
          <p:nvPr/>
        </p:nvGraphicFramePr>
        <p:xfrm>
          <a:off x="1619249" y="5699125"/>
          <a:ext cx="28813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5" name="Equation" r:id="rId9" imgW="1536480" imgH="203040" progId="Equation.3">
                  <p:embed/>
                </p:oleObj>
              </mc:Choice>
              <mc:Fallback>
                <p:oleObj name="Equation" r:id="rId9" imgW="1536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49" y="5699125"/>
                        <a:ext cx="288131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2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of Realistic Colliding Beams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14282" y="4286256"/>
            <a:ext cx="87154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above “academic” results are modified by the reality of two hard factors of Linear Colliders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Real  beams are not mono-kinetic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include angular distribution (</a:t>
            </a:r>
            <a:r>
              <a:rPr lang="en-GB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cf. left </a:t>
            </a:r>
            <a:r>
              <a:rPr lang="en-GB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pict</a:t>
            </a:r>
            <a:r>
              <a:rPr lang="en-GB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>
                <a:latin typeface="Arial" pitchFamily="34" charset="0"/>
                <a:cs typeface="Arial" pitchFamily="34" charset="0"/>
              </a:rPr>
              <a:t>Real particle trajectories are not straight during the collision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they are strongly deviated by the electromagnetic field generated by the opposite beam, the so-called “Beam-Beam Forces” (</a:t>
            </a:r>
            <a:r>
              <a:rPr lang="en-GB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cf. right </a:t>
            </a:r>
            <a:r>
              <a:rPr lang="en-GB" i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pict</a:t>
            </a:r>
            <a:r>
              <a:rPr lang="en-GB" i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. and Beam-Beam section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3" name="Rectangle 31"/>
          <p:cNvSpPr>
            <a:spLocks noChangeArrowheads="1"/>
          </p:cNvSpPr>
          <p:nvPr/>
        </p:nvSpPr>
        <p:spPr bwMode="auto">
          <a:xfrm>
            <a:off x="44452" y="642918"/>
            <a:ext cx="4786346" cy="35719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274" y="1177905"/>
            <a:ext cx="458628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Freeform 5"/>
          <p:cNvSpPr>
            <a:spLocks/>
          </p:cNvSpPr>
          <p:nvPr/>
        </p:nvSpPr>
        <p:spPr bwMode="auto">
          <a:xfrm>
            <a:off x="1241424" y="1022330"/>
            <a:ext cx="2528888" cy="1149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0" y="723"/>
              </a:cxn>
              <a:cxn ang="0">
                <a:pos x="1593" y="8"/>
              </a:cxn>
            </a:cxnLst>
            <a:rect l="0" t="0" r="r" b="b"/>
            <a:pathLst>
              <a:path w="1593" h="724">
                <a:moveTo>
                  <a:pt x="0" y="0"/>
                </a:moveTo>
                <a:cubicBezTo>
                  <a:pt x="267" y="361"/>
                  <a:pt x="535" y="722"/>
                  <a:pt x="800" y="723"/>
                </a:cubicBezTo>
                <a:cubicBezTo>
                  <a:pt x="1065" y="724"/>
                  <a:pt x="1329" y="366"/>
                  <a:pt x="1593" y="8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Freeform 6"/>
          <p:cNvSpPr>
            <a:spLocks/>
          </p:cNvSpPr>
          <p:nvPr/>
        </p:nvSpPr>
        <p:spPr bwMode="auto">
          <a:xfrm flipV="1">
            <a:off x="1247774" y="2781280"/>
            <a:ext cx="2528888" cy="1149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0" y="723"/>
              </a:cxn>
              <a:cxn ang="0">
                <a:pos x="1593" y="8"/>
              </a:cxn>
            </a:cxnLst>
            <a:rect l="0" t="0" r="r" b="b"/>
            <a:pathLst>
              <a:path w="1593" h="724">
                <a:moveTo>
                  <a:pt x="0" y="0"/>
                </a:moveTo>
                <a:cubicBezTo>
                  <a:pt x="267" y="361"/>
                  <a:pt x="535" y="722"/>
                  <a:pt x="800" y="723"/>
                </a:cubicBezTo>
                <a:cubicBezTo>
                  <a:pt x="1065" y="724"/>
                  <a:pt x="1329" y="366"/>
                  <a:pt x="1593" y="8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214282" y="785794"/>
            <a:ext cx="31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</a:t>
            </a: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4572000" y="3500438"/>
            <a:ext cx="317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</a:t>
            </a:r>
          </a:p>
        </p:txBody>
      </p:sp>
      <p:sp>
        <p:nvSpPr>
          <p:cNvPr id="60" name="Line 13"/>
          <p:cNvSpPr>
            <a:spLocks noChangeShapeType="1"/>
          </p:cNvSpPr>
          <p:nvPr/>
        </p:nvSpPr>
        <p:spPr bwMode="auto">
          <a:xfrm flipV="1">
            <a:off x="1673224" y="1057255"/>
            <a:ext cx="0" cy="733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Line 14"/>
          <p:cNvSpPr>
            <a:spLocks noChangeShapeType="1"/>
          </p:cNvSpPr>
          <p:nvPr/>
        </p:nvSpPr>
        <p:spPr bwMode="auto">
          <a:xfrm flipV="1">
            <a:off x="2498744" y="1019163"/>
            <a:ext cx="0" cy="733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Line 15"/>
          <p:cNvSpPr>
            <a:spLocks noChangeShapeType="1"/>
          </p:cNvSpPr>
          <p:nvPr/>
        </p:nvSpPr>
        <p:spPr bwMode="auto">
          <a:xfrm>
            <a:off x="1673224" y="1104880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Text Box 18"/>
          <p:cNvSpPr txBox="1">
            <a:spLocks noChangeArrowheads="1"/>
          </p:cNvSpPr>
          <p:nvPr/>
        </p:nvSpPr>
        <p:spPr bwMode="auto">
          <a:xfrm>
            <a:off x="1266238" y="642918"/>
            <a:ext cx="24929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</a:rPr>
              <a:t>b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</a:rPr>
              <a:t>* = “depth of focus”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 flipV="1">
            <a:off x="3425824" y="723880"/>
            <a:ext cx="685800" cy="914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Line 20"/>
          <p:cNvSpPr>
            <a:spLocks noChangeShapeType="1"/>
          </p:cNvSpPr>
          <p:nvPr/>
        </p:nvSpPr>
        <p:spPr bwMode="auto">
          <a:xfrm>
            <a:off x="3273424" y="3162280"/>
            <a:ext cx="762000" cy="9906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Line 21"/>
          <p:cNvSpPr>
            <a:spLocks noChangeShapeType="1"/>
          </p:cNvSpPr>
          <p:nvPr/>
        </p:nvSpPr>
        <p:spPr bwMode="auto">
          <a:xfrm>
            <a:off x="2511424" y="2501880"/>
            <a:ext cx="1905000" cy="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4102099" y="1897043"/>
            <a:ext cx="444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rPr>
              <a:t>e+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</a:endParaRPr>
          </a:p>
        </p:txBody>
      </p:sp>
      <p:sp>
        <p:nvSpPr>
          <p:cNvPr id="68" name="Text Box 23"/>
          <p:cNvSpPr txBox="1">
            <a:spLocks noChangeArrowheads="1"/>
          </p:cNvSpPr>
          <p:nvPr/>
        </p:nvSpPr>
        <p:spPr bwMode="auto">
          <a:xfrm>
            <a:off x="3959224" y="677843"/>
            <a:ext cx="6431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+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Θ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*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3989387" y="3886146"/>
            <a:ext cx="6270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–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Θ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*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  <p:sp>
        <p:nvSpPr>
          <p:cNvPr id="70" name="Line 25"/>
          <p:cNvSpPr>
            <a:spLocks noChangeShapeType="1"/>
          </p:cNvSpPr>
          <p:nvPr/>
        </p:nvSpPr>
        <p:spPr bwMode="auto">
          <a:xfrm>
            <a:off x="2527288" y="2019280"/>
            <a:ext cx="0" cy="914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Text Box 26"/>
          <p:cNvSpPr txBox="1">
            <a:spLocks noChangeArrowheads="1"/>
          </p:cNvSpPr>
          <p:nvPr/>
        </p:nvSpPr>
        <p:spPr bwMode="auto">
          <a:xfrm>
            <a:off x="2265362" y="1643050"/>
            <a:ext cx="6158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  <a:sym typeface="Symbol" pitchFamily="18" charset="2"/>
              </a:rPr>
              <a:t>±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cs typeface="Times New Roman" pitchFamily="18" charset="0"/>
              </a:rPr>
              <a:t>*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1111228" y="947718"/>
            <a:ext cx="762000" cy="9906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 flipV="1">
            <a:off x="1077890" y="3176590"/>
            <a:ext cx="685800" cy="914400"/>
          </a:xfrm>
          <a:prstGeom prst="line">
            <a:avLst/>
          </a:prstGeom>
          <a:noFill/>
          <a:ln w="28575">
            <a:solidFill>
              <a:srgbClr val="3333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19557" name="Picture 5"/>
          <p:cNvPicPr>
            <a:picLocks noChangeAspect="1" noChangeArrowheads="1"/>
          </p:cNvPicPr>
          <p:nvPr/>
        </p:nvPicPr>
        <p:blipFill>
          <a:blip r:embed="rId3" cstate="print"/>
          <a:srcRect l="1667"/>
          <a:stretch>
            <a:fillRect/>
          </a:stretch>
        </p:blipFill>
        <p:spPr bwMode="auto">
          <a:xfrm>
            <a:off x="4870452" y="1214422"/>
            <a:ext cx="421481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19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857356" y="785794"/>
            <a:ext cx="5500726" cy="1341656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lang="fr-FR" sz="2000" baseline="-500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endParaRPr lang="fr-FR" baseline="-50000" dirty="0" smtClean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Colliding Beams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61046" y="974708"/>
            <a:ext cx="454028" cy="400110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endParaRPr kumimoji="0" lang="fr-FR" sz="2000" b="0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3643306" y="1571612"/>
            <a:ext cx="1143008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2" idx="1"/>
          </p:cNvCxnSpPr>
          <p:nvPr/>
        </p:nvCxnSpPr>
        <p:spPr bwMode="auto">
          <a:xfrm rot="10800000" flipV="1">
            <a:off x="4857752" y="1174762"/>
            <a:ext cx="903294" cy="39684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143636" y="642918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428728" y="142873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2416726"/>
            <a:ext cx="871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Introducing time and velocity dependent distributions                    such that:</a:t>
            </a:r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143636" y="12144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B0F0"/>
                </a:solidFill>
                <a:cs typeface="Times New Roman" pitchFamily="18" charset="0"/>
              </a:rPr>
              <a:t>d</a:t>
            </a:r>
            <a:r>
              <a:rPr lang="en-GB" i="1" baseline="40000" dirty="0" smtClean="0">
                <a:solidFill>
                  <a:srgbClr val="00B0F0"/>
                </a:solidFill>
                <a:cs typeface="Times New Roman" pitchFamily="18" charset="0"/>
              </a:rPr>
              <a:t>3</a:t>
            </a:r>
            <a:r>
              <a:rPr lang="en-GB" i="1" dirty="0" smtClean="0">
                <a:solidFill>
                  <a:srgbClr val="00B0F0"/>
                </a:solidFill>
                <a:cs typeface="Times New Roman" pitchFamily="18" charset="0"/>
              </a:rPr>
              <a:t>x</a:t>
            </a:r>
            <a:endParaRPr lang="fr-FR" dirty="0"/>
          </a:p>
        </p:txBody>
      </p:sp>
      <p:sp>
        <p:nvSpPr>
          <p:cNvPr id="38" name="ZoneTexte 37"/>
          <p:cNvSpPr txBox="1"/>
          <p:nvPr/>
        </p:nvSpPr>
        <p:spPr>
          <a:xfrm>
            <a:off x="3714744" y="1239822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1</a:t>
            </a:r>
            <a:endParaRPr lang="fr-FR" baseline="-500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3747288" y="133110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857752" y="1071546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2</a:t>
            </a:r>
            <a:endParaRPr lang="fr-FR" baseline="-50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4915696" y="116838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2995" name="Object 3"/>
          <p:cNvGraphicFramePr>
            <a:graphicFrameLocks noChangeAspect="1"/>
          </p:cNvGraphicFramePr>
          <p:nvPr/>
        </p:nvGraphicFramePr>
        <p:xfrm>
          <a:off x="2786050" y="2786058"/>
          <a:ext cx="35877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2" name="Equation" r:id="rId3" imgW="1434960" imgH="279360" progId="Equation.3">
                  <p:embed/>
                </p:oleObj>
              </mc:Choice>
              <mc:Fallback>
                <p:oleObj name="Equation" r:id="rId3" imgW="14349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2786058"/>
                        <a:ext cx="35877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285720" y="3631172"/>
            <a:ext cx="8429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integrated luminosity for colliding relativistic beams is given by:</a:t>
            </a:r>
          </a:p>
        </p:txBody>
      </p:sp>
      <p:graphicFrame>
        <p:nvGraphicFramePr>
          <p:cNvPr id="887811" name="Object 3"/>
          <p:cNvGraphicFramePr>
            <a:graphicFrameLocks noChangeAspect="1"/>
          </p:cNvGraphicFramePr>
          <p:nvPr/>
        </p:nvGraphicFramePr>
        <p:xfrm>
          <a:off x="1349375" y="4117992"/>
          <a:ext cx="64135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3" name="Equation" r:id="rId5" imgW="2565360" imgH="812520" progId="Equation.3">
                  <p:embed/>
                </p:oleObj>
              </mc:Choice>
              <mc:Fallback>
                <p:oleObj name="Equation" r:id="rId5" imgW="2565360" imgH="8125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4117992"/>
                        <a:ext cx="6413500" cy="17399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/>
        </p:nvGraphicFramePr>
        <p:xfrm>
          <a:off x="5702300" y="2373313"/>
          <a:ext cx="125412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4" name="Equation" r:id="rId7" imgW="571320" imgH="203040" progId="Equation.3">
                  <p:embed/>
                </p:oleObj>
              </mc:Choice>
              <mc:Fallback>
                <p:oleObj name="Equation" r:id="rId7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2300" y="2373313"/>
                        <a:ext cx="1254125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Hour Glass effect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44452" y="681018"/>
            <a:ext cx="4845048" cy="3643338"/>
            <a:chOff x="44452" y="642918"/>
            <a:chExt cx="4845048" cy="3643338"/>
          </a:xfrm>
        </p:grpSpPr>
        <p:sp>
          <p:nvSpPr>
            <p:cNvPr id="53" name="Rectangle 31"/>
            <p:cNvSpPr>
              <a:spLocks noChangeArrowheads="1"/>
            </p:cNvSpPr>
            <p:nvPr/>
          </p:nvSpPr>
          <p:spPr bwMode="auto">
            <a:xfrm>
              <a:off x="44452" y="642918"/>
              <a:ext cx="4786346" cy="3571900"/>
            </a:xfrm>
            <a:prstGeom prst="rect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8274" y="1165205"/>
              <a:ext cx="4586288" cy="282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5" name="Freeform 5"/>
            <p:cNvSpPr>
              <a:spLocks/>
            </p:cNvSpPr>
            <p:nvPr/>
          </p:nvSpPr>
          <p:spPr bwMode="auto">
            <a:xfrm>
              <a:off x="1241424" y="1022330"/>
              <a:ext cx="2528888" cy="1149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00" y="723"/>
                </a:cxn>
                <a:cxn ang="0">
                  <a:pos x="1593" y="8"/>
                </a:cxn>
              </a:cxnLst>
              <a:rect l="0" t="0" r="r" b="b"/>
              <a:pathLst>
                <a:path w="1593" h="724">
                  <a:moveTo>
                    <a:pt x="0" y="0"/>
                  </a:moveTo>
                  <a:cubicBezTo>
                    <a:pt x="267" y="361"/>
                    <a:pt x="535" y="722"/>
                    <a:pt x="800" y="723"/>
                  </a:cubicBezTo>
                  <a:cubicBezTo>
                    <a:pt x="1065" y="724"/>
                    <a:pt x="1329" y="366"/>
                    <a:pt x="1593" y="8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6"/>
            <p:cNvSpPr>
              <a:spLocks/>
            </p:cNvSpPr>
            <p:nvPr/>
          </p:nvSpPr>
          <p:spPr bwMode="auto">
            <a:xfrm flipV="1">
              <a:off x="1247774" y="2781280"/>
              <a:ext cx="2528888" cy="1149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00" y="723"/>
                </a:cxn>
                <a:cxn ang="0">
                  <a:pos x="1593" y="8"/>
                </a:cxn>
              </a:cxnLst>
              <a:rect l="0" t="0" r="r" b="b"/>
              <a:pathLst>
                <a:path w="1593" h="724">
                  <a:moveTo>
                    <a:pt x="0" y="0"/>
                  </a:moveTo>
                  <a:cubicBezTo>
                    <a:pt x="267" y="361"/>
                    <a:pt x="535" y="722"/>
                    <a:pt x="800" y="723"/>
                  </a:cubicBezTo>
                  <a:cubicBezTo>
                    <a:pt x="1065" y="724"/>
                    <a:pt x="1329" y="366"/>
                    <a:pt x="1593" y="8"/>
                  </a:cubicBezTo>
                </a:path>
              </a:pathLst>
            </a:custGeom>
            <a:noFill/>
            <a:ln w="38100" cmpd="sng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Text Box 9"/>
            <p:cNvSpPr txBox="1">
              <a:spLocks noChangeArrowheads="1"/>
            </p:cNvSpPr>
            <p:nvPr/>
          </p:nvSpPr>
          <p:spPr bwMode="auto">
            <a:xfrm>
              <a:off x="214282" y="785794"/>
              <a:ext cx="3175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y</a:t>
              </a: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4572000" y="3500438"/>
              <a:ext cx="3175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z</a:t>
              </a:r>
            </a:p>
          </p:txBody>
        </p:sp>
        <p:sp>
          <p:nvSpPr>
            <p:cNvPr id="60" name="Line 13"/>
            <p:cNvSpPr>
              <a:spLocks noChangeShapeType="1"/>
            </p:cNvSpPr>
            <p:nvPr/>
          </p:nvSpPr>
          <p:spPr bwMode="auto">
            <a:xfrm flipV="1">
              <a:off x="1673224" y="1057255"/>
              <a:ext cx="0" cy="733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Line 14"/>
            <p:cNvSpPr>
              <a:spLocks noChangeShapeType="1"/>
            </p:cNvSpPr>
            <p:nvPr/>
          </p:nvSpPr>
          <p:spPr bwMode="auto">
            <a:xfrm flipV="1">
              <a:off x="2498744" y="1019163"/>
              <a:ext cx="0" cy="7334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15"/>
            <p:cNvSpPr>
              <a:spLocks noChangeShapeType="1"/>
            </p:cNvSpPr>
            <p:nvPr/>
          </p:nvSpPr>
          <p:spPr bwMode="auto">
            <a:xfrm>
              <a:off x="1673224" y="1104880"/>
              <a:ext cx="8382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Text Box 18"/>
            <p:cNvSpPr txBox="1">
              <a:spLocks noChangeArrowheads="1"/>
            </p:cNvSpPr>
            <p:nvPr/>
          </p:nvSpPr>
          <p:spPr bwMode="auto">
            <a:xfrm>
              <a:off x="1266238" y="642918"/>
              <a:ext cx="24929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18" charset="2"/>
                </a:rPr>
                <a:t>b</a:t>
              </a: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</a:rPr>
                <a:t>* = “depth of focus”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Line 19"/>
            <p:cNvSpPr>
              <a:spLocks noChangeShapeType="1"/>
            </p:cNvSpPr>
            <p:nvPr/>
          </p:nvSpPr>
          <p:spPr bwMode="auto">
            <a:xfrm flipV="1">
              <a:off x="3425824" y="723880"/>
              <a:ext cx="685800" cy="9144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Line 20"/>
            <p:cNvSpPr>
              <a:spLocks noChangeShapeType="1"/>
            </p:cNvSpPr>
            <p:nvPr/>
          </p:nvSpPr>
          <p:spPr bwMode="auto">
            <a:xfrm>
              <a:off x="3273424" y="3162280"/>
              <a:ext cx="762000" cy="9906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Line 21"/>
            <p:cNvSpPr>
              <a:spLocks noChangeShapeType="1"/>
            </p:cNvSpPr>
            <p:nvPr/>
          </p:nvSpPr>
          <p:spPr bwMode="auto">
            <a:xfrm>
              <a:off x="2511424" y="2501880"/>
              <a:ext cx="1905000" cy="0"/>
            </a:xfrm>
            <a:prstGeom prst="line">
              <a:avLst/>
            </a:prstGeom>
            <a:noFill/>
            <a:ln w="28575">
              <a:solidFill>
                <a:srgbClr val="92D05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Text Box 22"/>
            <p:cNvSpPr txBox="1">
              <a:spLocks noChangeArrowheads="1"/>
            </p:cNvSpPr>
            <p:nvPr/>
          </p:nvSpPr>
          <p:spPr bwMode="auto">
            <a:xfrm>
              <a:off x="4102099" y="1897043"/>
              <a:ext cx="4443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</a:rPr>
                <a:t>e+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Text Box 23"/>
            <p:cNvSpPr txBox="1">
              <a:spLocks noChangeArrowheads="1"/>
            </p:cNvSpPr>
            <p:nvPr/>
          </p:nvSpPr>
          <p:spPr bwMode="auto">
            <a:xfrm>
              <a:off x="3959224" y="677843"/>
              <a:ext cx="64312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+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Θ</a:t>
              </a: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*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Text Box 24"/>
            <p:cNvSpPr txBox="1">
              <a:spLocks noChangeArrowheads="1"/>
            </p:cNvSpPr>
            <p:nvPr/>
          </p:nvSpPr>
          <p:spPr bwMode="auto">
            <a:xfrm>
              <a:off x="3989387" y="3886146"/>
              <a:ext cx="62709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–</a:t>
              </a:r>
              <a:r>
                <a:rPr kumimoji="0" lang="en-GB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Θ</a:t>
              </a: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*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2527288" y="2019280"/>
              <a:ext cx="0" cy="9144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Text Box 26"/>
            <p:cNvSpPr txBox="1">
              <a:spLocks noChangeArrowheads="1"/>
            </p:cNvSpPr>
            <p:nvPr/>
          </p:nvSpPr>
          <p:spPr bwMode="auto">
            <a:xfrm>
              <a:off x="2265362" y="1643050"/>
              <a:ext cx="6158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  <a:sym typeface="Symbol" pitchFamily="18" charset="2"/>
                </a:rPr>
                <a:t>±</a:t>
              </a:r>
              <a:r>
                <a:rPr kumimoji="0" lang="fr-F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cs typeface="Times New Roman" pitchFamily="18" charset="0"/>
                </a:rPr>
                <a:t>*</a:t>
              </a:r>
              <a:endPara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Line 28"/>
            <p:cNvSpPr>
              <a:spLocks noChangeShapeType="1"/>
            </p:cNvSpPr>
            <p:nvPr/>
          </p:nvSpPr>
          <p:spPr bwMode="auto">
            <a:xfrm>
              <a:off x="1111228" y="947718"/>
              <a:ext cx="762000" cy="9906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29"/>
            <p:cNvSpPr>
              <a:spLocks noChangeShapeType="1"/>
            </p:cNvSpPr>
            <p:nvPr/>
          </p:nvSpPr>
          <p:spPr bwMode="auto">
            <a:xfrm flipV="1">
              <a:off x="1077890" y="3176590"/>
              <a:ext cx="685800" cy="914400"/>
            </a:xfrm>
            <a:prstGeom prst="line">
              <a:avLst/>
            </a:prstGeom>
            <a:noFill/>
            <a:ln w="28575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990209" name="Object 1"/>
          <p:cNvGraphicFramePr>
            <a:graphicFrameLocks noChangeAspect="1"/>
          </p:cNvGraphicFramePr>
          <p:nvPr/>
        </p:nvGraphicFramePr>
        <p:xfrm>
          <a:off x="204797" y="4406258"/>
          <a:ext cx="8653483" cy="808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8" name="Equation" r:id="rId4" imgW="4889160" imgH="533160" progId="Equation.3">
                  <p:embed/>
                </p:oleObj>
              </mc:Choice>
              <mc:Fallback>
                <p:oleObj name="Equation" r:id="rId4" imgW="48891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97" y="4406258"/>
                        <a:ext cx="8653483" cy="8086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oneTexte 24"/>
          <p:cNvSpPr txBox="1"/>
          <p:nvPr/>
        </p:nvSpPr>
        <p:spPr>
          <a:xfrm>
            <a:off x="4857752" y="714356"/>
            <a:ext cx="42862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Beams are naturally converging to their focus point, reaching their minimum sizes </a:t>
            </a:r>
            <a:r>
              <a:rPr lang="en-GB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GB" sz="2000" i="1" baseline="-5000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x</a:t>
            </a:r>
            <a:r>
              <a:rPr lang="en-GB" sz="2000" baseline="40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GB" i="1" baseline="-5000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2000" i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GB" sz="2000" i="1" baseline="-5000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y</a:t>
            </a:r>
            <a:r>
              <a:rPr lang="en-GB" sz="2000" baseline="40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GB" smtClean="0">
                <a:latin typeface="Arial" pitchFamily="34" charset="0"/>
                <a:cs typeface="Arial" pitchFamily="34" charset="0"/>
              </a:rPr>
              <a:t> , and diverging from there, with angular spreads : </a:t>
            </a:r>
            <a:r>
              <a:rPr lang="en-GB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</a:t>
            </a:r>
            <a:r>
              <a:rPr lang="en-GB" sz="2000" i="1" baseline="-5000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x</a:t>
            </a:r>
            <a:r>
              <a:rPr lang="en-GB" sz="2000" i="1" smtClean="0">
                <a:cs typeface="Times New Roman" pitchFamily="18" charset="0"/>
                <a:sym typeface="Symbol"/>
              </a:rPr>
              <a:t> </a:t>
            </a:r>
            <a:r>
              <a:rPr lang="en-GB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</a:t>
            </a:r>
            <a:r>
              <a:rPr lang="en-GB" sz="2000" i="1" baseline="-5000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y</a:t>
            </a:r>
            <a:r>
              <a:rPr lang="en-GB" smtClean="0">
                <a:latin typeface="Arial" pitchFamily="34" charset="0"/>
                <a:cs typeface="Arial" pitchFamily="34" charset="0"/>
              </a:rPr>
              <a:t> .</a:t>
            </a:r>
          </a:p>
          <a:p>
            <a:endParaRPr lang="en-GB" smtClean="0">
              <a:latin typeface="Arial" pitchFamily="34" charset="0"/>
              <a:cs typeface="Arial" pitchFamily="34" charset="0"/>
            </a:endParaRPr>
          </a:p>
          <a:p>
            <a:r>
              <a:rPr lang="en-GB" smtClean="0">
                <a:latin typeface="Arial" pitchFamily="34" charset="0"/>
                <a:cs typeface="Arial" pitchFamily="34" charset="0"/>
              </a:rPr>
              <a:t>The focus point is described by a local ‘parabola’ of finite ‘</a:t>
            </a:r>
            <a:r>
              <a:rPr lang="en-GB" i="1" smtClean="0">
                <a:latin typeface="Arial" pitchFamily="34" charset="0"/>
                <a:cs typeface="Arial" pitchFamily="34" charset="0"/>
              </a:rPr>
              <a:t>depths of focus</a:t>
            </a:r>
            <a:r>
              <a:rPr lang="en-GB" smtClean="0">
                <a:latin typeface="Arial" pitchFamily="34" charset="0"/>
                <a:cs typeface="Arial" pitchFamily="34" charset="0"/>
              </a:rPr>
              <a:t>’</a:t>
            </a:r>
          </a:p>
        </p:txBody>
      </p:sp>
      <p:graphicFrame>
        <p:nvGraphicFramePr>
          <p:cNvPr id="990210" name="Object 2"/>
          <p:cNvGraphicFramePr>
            <a:graphicFrameLocks noChangeAspect="1"/>
          </p:cNvGraphicFramePr>
          <p:nvPr/>
        </p:nvGraphicFramePr>
        <p:xfrm>
          <a:off x="5072066" y="3643314"/>
          <a:ext cx="3058695" cy="534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9" name="Equation" r:id="rId6" imgW="1180800" imgH="241200" progId="Equation.3">
                  <p:embed/>
                </p:oleObj>
              </mc:Choice>
              <mc:Fallback>
                <p:oleObj name="Equation" r:id="rId6" imgW="1180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6" y="3643314"/>
                        <a:ext cx="3058695" cy="5341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4857752" y="3382820"/>
            <a:ext cx="4286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Introducing the angle variables 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and  assuming Gaussian bunches:</a:t>
            </a:r>
          </a:p>
        </p:txBody>
      </p:sp>
      <p:graphicFrame>
        <p:nvGraphicFramePr>
          <p:cNvPr id="990211" name="Object 8"/>
          <p:cNvGraphicFramePr>
            <a:graphicFrameLocks noChangeAspect="1"/>
          </p:cNvGraphicFramePr>
          <p:nvPr/>
        </p:nvGraphicFramePr>
        <p:xfrm>
          <a:off x="231775" y="5214938"/>
          <a:ext cx="8558213" cy="1166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0" name="Equation" r:id="rId8" imgW="3504960" imgH="558720" progId="Equation.3">
                  <p:embed/>
                </p:oleObj>
              </mc:Choice>
              <mc:Fallback>
                <p:oleObj name="Equation" r:id="rId8" imgW="35049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5214938"/>
                        <a:ext cx="8558213" cy="1166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0212" name="Object 4"/>
          <p:cNvGraphicFramePr>
            <a:graphicFrameLocks noChangeAspect="1"/>
          </p:cNvGraphicFramePr>
          <p:nvPr/>
        </p:nvGraphicFramePr>
        <p:xfrm>
          <a:off x="4903788" y="2740020"/>
          <a:ext cx="41767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1" name="Equation" r:id="rId10" imgW="1612800" imgH="253800" progId="Equation.3">
                  <p:embed/>
                </p:oleObj>
              </mc:Choice>
              <mc:Fallback>
                <p:oleObj name="Equation" r:id="rId10" imgW="16128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3788" y="2740020"/>
                        <a:ext cx="4176712" cy="561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379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Hour Glass Reduction Factor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42844" y="693718"/>
            <a:ext cx="88582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It is desirable to fulfil the condition                              in order to longitudinally contain most of the bunch particles within the depths of focus </a:t>
            </a:r>
            <a:r>
              <a:rPr lang="en-GB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en-GB" sz="2400" i="1" baseline="-50000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x</a:t>
            </a:r>
            <a:r>
              <a:rPr lang="en-GB" sz="2400" baseline="4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GB" i="1" baseline="-50000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and </a:t>
            </a:r>
            <a:r>
              <a:rPr lang="en-GB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</a:t>
            </a:r>
            <a:r>
              <a:rPr lang="en-GB" sz="2400" i="1" baseline="-50000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y</a:t>
            </a:r>
            <a:r>
              <a:rPr lang="en-GB" sz="2400" baseline="4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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, hence the 1</a:t>
            </a:r>
            <a:r>
              <a:rPr lang="en-GB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need for a 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longitudinal bunch compression system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to reduce </a:t>
            </a:r>
            <a:r>
              <a:rPr lang="en-GB" sz="20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GB" sz="2000" i="1" baseline="-50000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z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.</a:t>
            </a:r>
          </a:p>
        </p:txBody>
      </p:sp>
      <p:graphicFrame>
        <p:nvGraphicFramePr>
          <p:cNvPr id="1018885" name="Object 5"/>
          <p:cNvGraphicFramePr>
            <a:graphicFrameLocks noChangeAspect="1"/>
          </p:cNvGraphicFramePr>
          <p:nvPr/>
        </p:nvGraphicFramePr>
        <p:xfrm>
          <a:off x="3741735" y="604818"/>
          <a:ext cx="1752612" cy="52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3" imgW="723600" imgH="253800" progId="Equation.3">
                  <p:embed/>
                </p:oleObj>
              </mc:Choice>
              <mc:Fallback>
                <p:oleObj name="Equation" r:id="rId3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1735" y="604818"/>
                        <a:ext cx="1752612" cy="525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785926"/>
            <a:ext cx="71151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3714744" y="2807254"/>
            <a:ext cx="1592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Symbol"/>
              </a:rPr>
              <a:t> ILC (</a:t>
            </a:r>
            <a:r>
              <a:rPr lang="fr-FR" i="1" dirty="0" smtClean="0">
                <a:solidFill>
                  <a:srgbClr val="0070C0"/>
                </a:solidFill>
                <a:sym typeface="Symbol"/>
              </a:rPr>
              <a:t>A</a:t>
            </a:r>
            <a:r>
              <a:rPr lang="fr-FR" i="1" baseline="-25000" dirty="0" smtClean="0">
                <a:solidFill>
                  <a:srgbClr val="0070C0"/>
                </a:solidFill>
                <a:sym typeface="Symbol"/>
              </a:rPr>
              <a:t>y </a:t>
            </a:r>
            <a:r>
              <a:rPr lang="fr-FR" dirty="0" smtClean="0">
                <a:sym typeface="Symbol"/>
              </a:rPr>
              <a:t>=3/4)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4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0"/>
            <a:ext cx="6676419" cy="836712"/>
          </a:xfrm>
        </p:spPr>
        <p:txBody>
          <a:bodyPr>
            <a:noAutofit/>
          </a:bodyPr>
          <a:lstStyle/>
          <a:p>
            <a:r>
              <a:rPr lang="fr-CH" sz="3600" dirty="0" smtClean="0"/>
              <a:t>Introduction</a:t>
            </a:r>
            <a:endParaRPr lang="en-GB" sz="36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61662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800" dirty="0" smtClean="0"/>
              <a:t>Avenir de la physique des particules sur accélérateur: les quatre derniers laboratoires ‘</a:t>
            </a:r>
            <a:r>
              <a:rPr lang="fr-FR" sz="2800" i="1" dirty="0" smtClean="0"/>
              <a:t>accélérateur</a:t>
            </a:r>
            <a:r>
              <a:rPr lang="fr-FR" sz="2800" dirty="0" smtClean="0"/>
              <a:t>’ de physique des particules ‘HEP’ se mobilisent pour assurer leur pérennité.</a:t>
            </a:r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endParaRPr lang="fr-FR" sz="2800" dirty="0" smtClean="0"/>
          </a:p>
          <a:p>
            <a:pPr marL="0" indent="0">
              <a:buNone/>
            </a:pPr>
            <a:endParaRPr lang="fr-FR" sz="2800" dirty="0"/>
          </a:p>
          <a:p>
            <a:pPr marL="0" indent="0">
              <a:buNone/>
            </a:pPr>
            <a:r>
              <a:rPr lang="fr-FR" sz="2600" i="1" dirty="0" smtClean="0"/>
              <a:t>* Projets non-approuvés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721101"/>
              </p:ext>
            </p:extLst>
          </p:nvPr>
        </p:nvGraphicFramePr>
        <p:xfrm>
          <a:off x="251520" y="2132856"/>
          <a:ext cx="8712968" cy="461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/>
                <a:gridCol w="2376264"/>
                <a:gridCol w="2304256"/>
                <a:gridCol w="2448272"/>
              </a:tblGrid>
              <a:tr h="9220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Présent / Court terme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Projet à Moyen terme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Projet à Long terme</a:t>
                      </a:r>
                      <a:endParaRPr lang="en-US" dirty="0"/>
                    </a:p>
                  </a:txBody>
                  <a:tcPr/>
                </a:tc>
              </a:tr>
              <a:tr h="922046">
                <a:tc>
                  <a:txBody>
                    <a:bodyPr/>
                    <a:lstStyle/>
                    <a:p>
                      <a:r>
                        <a:rPr lang="fr-FR" dirty="0" err="1" smtClean="0"/>
                        <a:t>Fermilab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Source de Neutrino</a:t>
                      </a:r>
                    </a:p>
                    <a:p>
                      <a:pPr algn="ctr"/>
                      <a:r>
                        <a:rPr lang="fr-FR" dirty="0" smtClean="0"/>
                        <a:t>LBNE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Source de neutrinos LBNF/PIPII*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Collisionneur</a:t>
                      </a:r>
                      <a:r>
                        <a:rPr lang="fr-FR" i="1" baseline="0" dirty="0" smtClean="0"/>
                        <a:t> de Muons*</a:t>
                      </a:r>
                      <a:endParaRPr lang="en-US" i="1" dirty="0"/>
                    </a:p>
                  </a:txBody>
                  <a:tcPr/>
                </a:tc>
              </a:tr>
              <a:tr h="922046">
                <a:tc>
                  <a:txBody>
                    <a:bodyPr/>
                    <a:lstStyle/>
                    <a:p>
                      <a:r>
                        <a:rPr lang="fr-FR" dirty="0" smtClean="0"/>
                        <a:t>KEK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Source de neutrino JPARC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Usine à B (</a:t>
                      </a:r>
                      <a:r>
                        <a:rPr lang="fr-FR" dirty="0" err="1" smtClean="0"/>
                        <a:t>e+e</a:t>
                      </a:r>
                      <a:r>
                        <a:rPr lang="fr-FR" dirty="0" smtClean="0"/>
                        <a:t>-)</a:t>
                      </a:r>
                    </a:p>
                    <a:p>
                      <a:pPr algn="ctr"/>
                      <a:r>
                        <a:rPr lang="fr-FR" dirty="0" smtClean="0"/>
                        <a:t>Super-KEKB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Collisionneur </a:t>
                      </a:r>
                      <a:r>
                        <a:rPr lang="fr-FR" i="1" dirty="0" err="1" smtClean="0"/>
                        <a:t>e+e</a:t>
                      </a:r>
                      <a:r>
                        <a:rPr lang="fr-FR" i="1" dirty="0" smtClean="0"/>
                        <a:t>-</a:t>
                      </a:r>
                    </a:p>
                    <a:p>
                      <a:pPr algn="ctr"/>
                      <a:r>
                        <a:rPr lang="fr-FR" i="1" dirty="0" smtClean="0"/>
                        <a:t>ILC*</a:t>
                      </a:r>
                      <a:endParaRPr lang="en-US" i="1" dirty="0"/>
                    </a:p>
                  </a:txBody>
                  <a:tcPr/>
                </a:tc>
              </a:tr>
              <a:tr h="922046">
                <a:tc>
                  <a:txBody>
                    <a:bodyPr/>
                    <a:lstStyle/>
                    <a:p>
                      <a:r>
                        <a:rPr lang="fr-FR" dirty="0" smtClean="0"/>
                        <a:t>IHEP</a:t>
                      </a:r>
                      <a:r>
                        <a:rPr lang="fr-FR" baseline="0" dirty="0" smtClean="0"/>
                        <a:t> Beijing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BEBC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Collisionneur</a:t>
                      </a:r>
                      <a:r>
                        <a:rPr lang="fr-FR" i="1" baseline="0" dirty="0" smtClean="0"/>
                        <a:t> </a:t>
                      </a:r>
                      <a:r>
                        <a:rPr lang="fr-FR" i="1" baseline="0" dirty="0" err="1" smtClean="0"/>
                        <a:t>e+e</a:t>
                      </a:r>
                      <a:r>
                        <a:rPr lang="fr-FR" i="1" baseline="0" dirty="0" smtClean="0"/>
                        <a:t>-/pp</a:t>
                      </a:r>
                      <a:endParaRPr lang="en-US" i="1" dirty="0" smtClean="0"/>
                    </a:p>
                    <a:p>
                      <a:pPr algn="ctr"/>
                      <a:r>
                        <a:rPr lang="fr-FR" i="1" dirty="0" smtClean="0"/>
                        <a:t>CEPC/</a:t>
                      </a:r>
                      <a:r>
                        <a:rPr lang="fr-FR" i="1" dirty="0" err="1" smtClean="0"/>
                        <a:t>SppC</a:t>
                      </a:r>
                      <a:endParaRPr lang="en-US" i="1" dirty="0"/>
                    </a:p>
                  </a:txBody>
                  <a:tcPr/>
                </a:tc>
              </a:tr>
              <a:tr h="922046">
                <a:tc>
                  <a:txBody>
                    <a:bodyPr/>
                    <a:lstStyle/>
                    <a:p>
                      <a:r>
                        <a:rPr lang="fr-FR" dirty="0" smtClean="0"/>
                        <a:t>CERN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Collisionneur</a:t>
                      </a:r>
                      <a:r>
                        <a:rPr lang="fr-FR" baseline="0" dirty="0" smtClean="0"/>
                        <a:t> pp</a:t>
                      </a:r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LHC 14 </a:t>
                      </a:r>
                      <a:r>
                        <a:rPr lang="fr-FR" dirty="0" err="1" smtClean="0"/>
                        <a:t>TeV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Collisionneur</a:t>
                      </a:r>
                      <a:r>
                        <a:rPr lang="fr-FR" baseline="0" dirty="0" smtClean="0"/>
                        <a:t> pp</a:t>
                      </a:r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HL-LHC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i="1" dirty="0" smtClean="0"/>
                        <a:t>Collisionneur</a:t>
                      </a:r>
                      <a:r>
                        <a:rPr lang="fr-FR" i="1" baseline="0" dirty="0" smtClean="0"/>
                        <a:t> </a:t>
                      </a:r>
                      <a:r>
                        <a:rPr lang="fr-FR" i="1" baseline="0" dirty="0" err="1" smtClean="0"/>
                        <a:t>e+e</a:t>
                      </a:r>
                      <a:r>
                        <a:rPr lang="fr-FR" i="1" baseline="0" dirty="0" smtClean="0"/>
                        <a:t>-/pp</a:t>
                      </a:r>
                    </a:p>
                    <a:p>
                      <a:pPr algn="ctr"/>
                      <a:r>
                        <a:rPr lang="fr-FR" i="1" baseline="0" dirty="0" smtClean="0"/>
                        <a:t>FCC*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6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Luminosité des collisionneurs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Concept d’</a:t>
            </a:r>
            <a:r>
              <a:rPr lang="fr-FR" dirty="0" err="1" smtClean="0">
                <a:solidFill>
                  <a:srgbClr val="0070C0"/>
                </a:solidFill>
              </a:rPr>
              <a:t>émittance</a:t>
            </a:r>
            <a:r>
              <a:rPr lang="fr-FR" dirty="0" smtClean="0">
                <a:solidFill>
                  <a:srgbClr val="0070C0"/>
                </a:solidFill>
              </a:rPr>
              <a:t> de faisceau </a:t>
            </a:r>
          </a:p>
          <a:p>
            <a:r>
              <a:rPr lang="fr-FR" dirty="0" smtClean="0"/>
              <a:t>Collisionneurs proton-proton (pp)</a:t>
            </a:r>
          </a:p>
          <a:p>
            <a:r>
              <a:rPr lang="fr-FR" dirty="0" smtClean="0"/>
              <a:t>Collisionneurs électron-positon (e+ e-)</a:t>
            </a:r>
          </a:p>
          <a:p>
            <a:r>
              <a:rPr lang="fr-FR" dirty="0"/>
              <a:t>Collisionneurs de photon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  <a:p>
            <a:r>
              <a:rPr lang="fr-FR" dirty="0" smtClean="0"/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20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36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285720" y="857232"/>
            <a:ext cx="857256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motion of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individual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trajectories in an external electromagnetic field 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derives from Newton’s law with the Lorentz Force: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with                 , and                  particle momentum.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It obeys the laws of Hamiltonian Mechanics: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(Hamilton-Jacobi equations)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with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        and                                                                              is the conserved energy,  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where                    is the electromagnetic potential 4-vector.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Hamilton equations derives from a Least Action Principle based on the Action:</a:t>
            </a: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/>
        </p:nvGraphicFramePr>
        <p:xfrm>
          <a:off x="1000100" y="1500174"/>
          <a:ext cx="21336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5" name="Equation" r:id="rId3" imgW="1117440" imgH="393480" progId="Equation.3">
                  <p:embed/>
                </p:oleObj>
              </mc:Choice>
              <mc:Fallback>
                <p:oleObj name="Equation" r:id="rId3" imgW="1117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00" y="1500174"/>
                        <a:ext cx="2133600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46" name="Object 2"/>
          <p:cNvGraphicFramePr>
            <a:graphicFrameLocks noChangeAspect="1"/>
          </p:cNvGraphicFramePr>
          <p:nvPr/>
        </p:nvGraphicFramePr>
        <p:xfrm>
          <a:off x="7772428" y="773094"/>
          <a:ext cx="800100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6" name="Equation" r:id="rId5" imgW="419040" imgH="241200" progId="Equation.3">
                  <p:embed/>
                </p:oleObj>
              </mc:Choice>
              <mc:Fallback>
                <p:oleObj name="Equation" r:id="rId5" imgW="419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28" y="773094"/>
                        <a:ext cx="800100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47" name="Object 3"/>
          <p:cNvGraphicFramePr>
            <a:graphicFrameLocks noChangeAspect="1"/>
          </p:cNvGraphicFramePr>
          <p:nvPr/>
        </p:nvGraphicFramePr>
        <p:xfrm>
          <a:off x="5357818" y="1681150"/>
          <a:ext cx="10429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7" name="Equation" r:id="rId7" imgW="545760" imgH="203040" progId="Equation.3">
                  <p:embed/>
                </p:oleObj>
              </mc:Choice>
              <mc:Fallback>
                <p:oleObj name="Equation" r:id="rId7" imgW="545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1681150"/>
                        <a:ext cx="10429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48" name="Object 4"/>
          <p:cNvGraphicFramePr>
            <a:graphicFrameLocks noChangeAspect="1"/>
          </p:cNvGraphicFramePr>
          <p:nvPr/>
        </p:nvGraphicFramePr>
        <p:xfrm>
          <a:off x="2493970" y="2559050"/>
          <a:ext cx="3078162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8" name="Equation" r:id="rId9" imgW="1612800" imgH="457200" progId="Equation.3">
                  <p:embed/>
                </p:oleObj>
              </mc:Choice>
              <mc:Fallback>
                <p:oleObj name="Equation" r:id="rId9" imgW="1612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970" y="2559050"/>
                        <a:ext cx="3078162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49" name="Object 5"/>
          <p:cNvGraphicFramePr>
            <a:graphicFrameLocks noChangeAspect="1"/>
          </p:cNvGraphicFramePr>
          <p:nvPr/>
        </p:nvGraphicFramePr>
        <p:xfrm>
          <a:off x="3857620" y="1493838"/>
          <a:ext cx="8731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89" name="Equation" r:id="rId11" imgW="457200" imgH="393480" progId="Equation.3">
                  <p:embed/>
                </p:oleObj>
              </mc:Choice>
              <mc:Fallback>
                <p:oleObj name="Equation" r:id="rId11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1493838"/>
                        <a:ext cx="8731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50" name="Object 6"/>
          <p:cNvGraphicFramePr>
            <a:graphicFrameLocks noChangeAspect="1"/>
          </p:cNvGraphicFramePr>
          <p:nvPr/>
        </p:nvGraphicFramePr>
        <p:xfrm>
          <a:off x="2786050" y="3490916"/>
          <a:ext cx="2981325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0" name="Equation" r:id="rId13" imgW="1562040" imgH="241200" progId="Equation.3">
                  <p:embed/>
                </p:oleObj>
              </mc:Choice>
              <mc:Fallback>
                <p:oleObj name="Equation" r:id="rId13" imgW="1562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3490916"/>
                        <a:ext cx="2981325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51" name="Object 7"/>
          <p:cNvGraphicFramePr>
            <a:graphicFrameLocks noChangeAspect="1"/>
          </p:cNvGraphicFramePr>
          <p:nvPr/>
        </p:nvGraphicFramePr>
        <p:xfrm>
          <a:off x="1093788" y="4597400"/>
          <a:ext cx="1090612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1" name="Équation" r:id="rId15" imgW="571320" imgH="241200" progId="Equation.3">
                  <p:embed/>
                </p:oleObj>
              </mc:Choice>
              <mc:Fallback>
                <p:oleObj name="Équation" r:id="rId15" imgW="5713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788" y="4597400"/>
                        <a:ext cx="1090612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52" name="Object 8"/>
          <p:cNvGraphicFramePr>
            <a:graphicFrameLocks noChangeAspect="1"/>
          </p:cNvGraphicFramePr>
          <p:nvPr/>
        </p:nvGraphicFramePr>
        <p:xfrm>
          <a:off x="3111500" y="5357813"/>
          <a:ext cx="319881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2" name="Équation" r:id="rId17" imgW="1676160" imgH="495000" progId="Equation.3">
                  <p:embed/>
                </p:oleObj>
              </mc:Choice>
              <mc:Fallback>
                <p:oleObj name="Équation" r:id="rId17" imgW="16761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5357813"/>
                        <a:ext cx="3198813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57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718616"/>
              </p:ext>
            </p:extLst>
          </p:nvPr>
        </p:nvGraphicFramePr>
        <p:xfrm>
          <a:off x="1383666" y="4018088"/>
          <a:ext cx="470058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3" name="Équation" r:id="rId19" imgW="2463480" imgH="279360" progId="Equation.3">
                  <p:embed/>
                </p:oleObj>
              </mc:Choice>
              <mc:Fallback>
                <p:oleObj name="Équation" r:id="rId19" imgW="24634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3666" y="4018088"/>
                        <a:ext cx="4700588" cy="5318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79512" y="44624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Single Particle Dynamics: Summary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13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Hamiltonian Mechanics and Beam Properties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642918"/>
            <a:ext cx="85011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Hamiltonian Mechanics is valid as long as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There is no collective effects (space charge, wake fields)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Synchrotron Radiation is ignored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There is no beam collimation and no beam losses</a:t>
            </a: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These conditions are realized, as a first approximation, along accelerators.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Hamiltonian Mechanics allows a powerful description of the beam dynamics using </a:t>
            </a:r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Symplectic Transformations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of the beam particle </a:t>
            </a:r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6-dimensional  Phase Space </a:t>
            </a:r>
          </a:p>
          <a:p>
            <a:pPr marL="342900" indent="-342900"/>
            <a:endParaRPr lang="en-GB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Coordinates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                  .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Introducing the 6D Skew Matrix                                , with      the 3D unit matrix,</a:t>
            </a:r>
          </a:p>
          <a:p>
            <a:pPr marL="342900" indent="-342900">
              <a:lnSpc>
                <a:spcPct val="30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Hamilton-Jacobi equations read:</a:t>
            </a:r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573556"/>
              </p:ext>
            </p:extLst>
          </p:nvPr>
        </p:nvGraphicFramePr>
        <p:xfrm>
          <a:off x="3643313" y="3382963"/>
          <a:ext cx="17716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9" name="Équation" r:id="rId4" imgW="927000" imgH="482400" progId="Equation.3">
                  <p:embed/>
                </p:oleObj>
              </mc:Choice>
              <mc:Fallback>
                <p:oleObj name="Équation" r:id="rId4" imgW="927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3382963"/>
                        <a:ext cx="17716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398" name="Object 6"/>
          <p:cNvGraphicFramePr>
            <a:graphicFrameLocks noChangeAspect="1"/>
          </p:cNvGraphicFramePr>
          <p:nvPr/>
        </p:nvGraphicFramePr>
        <p:xfrm>
          <a:off x="6143636" y="3638555"/>
          <a:ext cx="290513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0" name="Équation" r:id="rId6" imgW="152280" imgH="228600" progId="Equation.3">
                  <p:embed/>
                </p:oleObj>
              </mc:Choice>
              <mc:Fallback>
                <p:oleObj name="Équation" r:id="rId6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6" y="3638555"/>
                        <a:ext cx="290513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399" name="Object 1"/>
          <p:cNvGraphicFramePr>
            <a:graphicFrameLocks noChangeAspect="1"/>
          </p:cNvGraphicFramePr>
          <p:nvPr/>
        </p:nvGraphicFramePr>
        <p:xfrm>
          <a:off x="2109770" y="2811458"/>
          <a:ext cx="11160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1" name="Equation" r:id="rId8" imgW="583920" imgH="507960" progId="Equation.3">
                  <p:embed/>
                </p:oleObj>
              </mc:Choice>
              <mc:Fallback>
                <p:oleObj name="Equation" r:id="rId8" imgW="5839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70" y="2811458"/>
                        <a:ext cx="1116013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40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406207"/>
              </p:ext>
            </p:extLst>
          </p:nvPr>
        </p:nvGraphicFramePr>
        <p:xfrm>
          <a:off x="3787775" y="4221163"/>
          <a:ext cx="172085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2" name="Équation" r:id="rId10" imgW="901440" imgH="393480" progId="Equation.3">
                  <p:embed/>
                </p:oleObj>
              </mc:Choice>
              <mc:Fallback>
                <p:oleObj name="Équation" r:id="rId10" imgW="9014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7775" y="4221163"/>
                        <a:ext cx="1720850" cy="749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57158" y="5013176"/>
            <a:ext cx="850112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000"/>
            <a:r>
              <a:rPr lang="en-GB" dirty="0" smtClean="0">
                <a:latin typeface="Arial" pitchFamily="34" charset="0"/>
                <a:cs typeface="Arial" pitchFamily="34" charset="0"/>
              </a:rPr>
              <a:t>Solving this system of equations amounts to deriving the time evolution of particle </a:t>
            </a:r>
          </a:p>
          <a:p>
            <a:pPr marL="342900" indent="-342000"/>
            <a:r>
              <a:rPr lang="en-GB" dirty="0" smtClean="0">
                <a:latin typeface="Arial" pitchFamily="34" charset="0"/>
                <a:cs typeface="Arial" pitchFamily="34" charset="0"/>
              </a:rPr>
              <a:t>trajectories, and therefore the expressions of the transformation which maps the </a:t>
            </a:r>
          </a:p>
          <a:p>
            <a:pPr marL="342900" indent="-342000"/>
            <a:r>
              <a:rPr lang="en-GB" dirty="0" smtClean="0">
                <a:latin typeface="Arial" pitchFamily="34" charset="0"/>
                <a:cs typeface="Arial" pitchFamily="34" charset="0"/>
              </a:rPr>
              <a:t>coordinates            at the initial time    , into             at a later time        .</a:t>
            </a:r>
          </a:p>
          <a:p>
            <a:pPr marL="342900" indent="-342000"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This map is noted                 , for convenience.</a:t>
            </a:r>
          </a:p>
        </p:txBody>
      </p:sp>
      <p:graphicFrame>
        <p:nvGraphicFramePr>
          <p:cNvPr id="1083401" name="Object 1"/>
          <p:cNvGraphicFramePr>
            <a:graphicFrameLocks noChangeAspect="1"/>
          </p:cNvGraphicFramePr>
          <p:nvPr/>
        </p:nvGraphicFramePr>
        <p:xfrm>
          <a:off x="1653143" y="5517232"/>
          <a:ext cx="728663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3" name="Equation" r:id="rId12" imgW="380880" imgH="215640" progId="Equation.3">
                  <p:embed/>
                </p:oleObj>
              </mc:Choice>
              <mc:Fallback>
                <p:oleObj name="Equation" r:id="rId12" imgW="380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3143" y="5517232"/>
                        <a:ext cx="728663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402" name="Object 1"/>
          <p:cNvGraphicFramePr>
            <a:graphicFrameLocks noChangeAspect="1"/>
          </p:cNvGraphicFramePr>
          <p:nvPr/>
        </p:nvGraphicFramePr>
        <p:xfrm>
          <a:off x="4827637" y="5517232"/>
          <a:ext cx="7524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4" name="Equation" r:id="rId14" imgW="393480" imgH="215640" progId="Equation.3">
                  <p:embed/>
                </p:oleObj>
              </mc:Choice>
              <mc:Fallback>
                <p:oleObj name="Equation" r:id="rId14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637" y="5517232"/>
                        <a:ext cx="75247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403" name="Object 1"/>
          <p:cNvGraphicFramePr>
            <a:graphicFrameLocks noChangeAspect="1"/>
          </p:cNvGraphicFramePr>
          <p:nvPr/>
        </p:nvGraphicFramePr>
        <p:xfrm>
          <a:off x="2280494" y="5877272"/>
          <a:ext cx="9953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5" name="Equation" r:id="rId16" imgW="520560" imgH="215640" progId="Equation.3">
                  <p:embed/>
                </p:oleObj>
              </mc:Choice>
              <mc:Fallback>
                <p:oleObj name="Equation" r:id="rId16" imgW="5205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0494" y="5877272"/>
                        <a:ext cx="9953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404" name="Object 12"/>
          <p:cNvGraphicFramePr>
            <a:graphicFrameLocks noChangeAspect="1"/>
          </p:cNvGraphicFramePr>
          <p:nvPr/>
        </p:nvGraphicFramePr>
        <p:xfrm>
          <a:off x="7112024" y="5517232"/>
          <a:ext cx="2682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6" name="Équation" r:id="rId18" imgW="139680" imgH="215640" progId="Equation.3">
                  <p:embed/>
                </p:oleObj>
              </mc:Choice>
              <mc:Fallback>
                <p:oleObj name="Équation" r:id="rId18" imgW="139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24" y="5517232"/>
                        <a:ext cx="26828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3405" name="Object 13"/>
          <p:cNvGraphicFramePr>
            <a:graphicFrameLocks noChangeAspect="1"/>
          </p:cNvGraphicFramePr>
          <p:nvPr/>
        </p:nvGraphicFramePr>
        <p:xfrm>
          <a:off x="4067944" y="5517232"/>
          <a:ext cx="2428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7" name="Équation" r:id="rId20" imgW="126720" imgH="215640" progId="Equation.3">
                  <p:embed/>
                </p:oleObj>
              </mc:Choice>
              <mc:Fallback>
                <p:oleObj name="Équation" r:id="rId20" imgW="1267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5517232"/>
                        <a:ext cx="24288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068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Symplectic Maps</a:t>
            </a:r>
            <a:endParaRPr lang="en-GB" sz="2400" b="1" dirty="0">
              <a:latin typeface="Arial" charset="0"/>
            </a:endParaRPr>
          </a:p>
        </p:txBody>
      </p:sp>
      <p:graphicFrame>
        <p:nvGraphicFramePr>
          <p:cNvPr id="108340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970656"/>
              </p:ext>
            </p:extLst>
          </p:nvPr>
        </p:nvGraphicFramePr>
        <p:xfrm>
          <a:off x="1259632" y="3944839"/>
          <a:ext cx="70532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3" name="Équation" r:id="rId3" imgW="3695400" imgH="431640" progId="Equation.3">
                  <p:embed/>
                </p:oleObj>
              </mc:Choice>
              <mc:Fallback>
                <p:oleObj name="Équation" r:id="rId3" imgW="369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944839"/>
                        <a:ext cx="705326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07504" y="785794"/>
            <a:ext cx="850112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</a:t>
            </a:r>
            <a:r>
              <a:rPr lang="en-GB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Symplecticity</a:t>
            </a: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of Maps</a:t>
            </a: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The transformation               which maps the particle coordinates       at</a:t>
            </a:r>
            <a:r>
              <a:rPr lang="en-GB" dirty="0" smtClean="0">
                <a:latin typeface="+mn-lt"/>
                <a:cs typeface="Arial" pitchFamily="34" charset="0"/>
              </a:rPr>
              <a:t> </a:t>
            </a:r>
            <a:r>
              <a:rPr lang="en-GB" i="1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t</a:t>
            </a:r>
            <a:r>
              <a:rPr lang="en-GB" baseline="-25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0</a:t>
            </a:r>
            <a:r>
              <a:rPr lang="en-GB" dirty="0" smtClean="0">
                <a:latin typeface="+mn-lt"/>
                <a:cs typeface="Arial" pitchFamily="34" charset="0"/>
              </a:rPr>
              <a:t> ,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into      the particle coordinates       </a:t>
            </a:r>
            <a:r>
              <a:rPr lang="en-GB" dirty="0">
                <a:latin typeface="Arial" pitchFamily="34" charset="0"/>
                <a:cs typeface="Arial" pitchFamily="34" charset="0"/>
              </a:rPr>
              <a:t>at t , is </a:t>
            </a:r>
            <a:r>
              <a:rPr lang="en-GB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symplectic</a:t>
            </a:r>
            <a:r>
              <a:rPr lang="en-GB" dirty="0">
                <a:latin typeface="Arial" pitchFamily="34" charset="0"/>
                <a:cs typeface="Arial" pitchFamily="34" charset="0"/>
              </a:rPr>
              <a:t> in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the sense that its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Jacobian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matrix is a symplectic matrix.</a:t>
            </a:r>
          </a:p>
          <a:p>
            <a:pPr marL="342900" indent="-342900">
              <a:spcBef>
                <a:spcPts val="1200"/>
              </a:spcBef>
            </a:pPr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Proof:</a:t>
            </a: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Let us note the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Jacobian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matrix of the map                               .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Since                         is a symplectic matrix, 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If we show that                                  , then 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Proof:</a:t>
            </a:r>
          </a:p>
        </p:txBody>
      </p:sp>
      <p:graphicFrame>
        <p:nvGraphicFramePr>
          <p:cNvPr id="1116166" name="Object 6"/>
          <p:cNvGraphicFramePr>
            <a:graphicFrameLocks noChangeAspect="1"/>
          </p:cNvGraphicFramePr>
          <p:nvPr/>
        </p:nvGraphicFramePr>
        <p:xfrm>
          <a:off x="2195736" y="1034462"/>
          <a:ext cx="873000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4" name="Equation" r:id="rId5" imgW="482400" imgH="228600" progId="Equation.3">
                  <p:embed/>
                </p:oleObj>
              </mc:Choice>
              <mc:Fallback>
                <p:oleObj name="Equation" r:id="rId5" imgW="482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034462"/>
                        <a:ext cx="873000" cy="43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67" name="Object 7"/>
          <p:cNvGraphicFramePr>
            <a:graphicFrameLocks noChangeAspect="1"/>
          </p:cNvGraphicFramePr>
          <p:nvPr/>
        </p:nvGraphicFramePr>
        <p:xfrm>
          <a:off x="6732240" y="1025425"/>
          <a:ext cx="4365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5" name="Equation" r:id="rId7" imgW="228600" imgH="228600" progId="Equation.3">
                  <p:embed/>
                </p:oleObj>
              </mc:Choice>
              <mc:Fallback>
                <p:oleObj name="Equation" r:id="rId7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025425"/>
                        <a:ext cx="4365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68" name="Object 8"/>
          <p:cNvGraphicFramePr>
            <a:graphicFrameLocks noChangeAspect="1"/>
          </p:cNvGraphicFramePr>
          <p:nvPr/>
        </p:nvGraphicFramePr>
        <p:xfrm>
          <a:off x="2936875" y="1314450"/>
          <a:ext cx="33972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6" name="Équation" r:id="rId9" imgW="177480" imgH="164880" progId="Equation.3">
                  <p:embed/>
                </p:oleObj>
              </mc:Choice>
              <mc:Fallback>
                <p:oleObj name="Équation" r:id="rId9" imgW="1774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875" y="1314450"/>
                        <a:ext cx="33972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70" name="Object 10"/>
          <p:cNvGraphicFramePr>
            <a:graphicFrameLocks noChangeAspect="1"/>
          </p:cNvGraphicFramePr>
          <p:nvPr/>
        </p:nvGraphicFramePr>
        <p:xfrm>
          <a:off x="4572000" y="2102619"/>
          <a:ext cx="19145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7" name="Équation" r:id="rId11" imgW="1002960" imgH="431640" progId="Equation.3">
                  <p:embed/>
                </p:oleObj>
              </mc:Choice>
              <mc:Fallback>
                <p:oleObj name="Équation" r:id="rId11" imgW="10029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02619"/>
                        <a:ext cx="1914525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72" name="Object 12"/>
          <p:cNvGraphicFramePr>
            <a:graphicFrameLocks noChangeAspect="1"/>
          </p:cNvGraphicFramePr>
          <p:nvPr/>
        </p:nvGraphicFramePr>
        <p:xfrm>
          <a:off x="1835150" y="3200400"/>
          <a:ext cx="2012950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8" name="Équation" r:id="rId13" imgW="1054080" imgH="393480" progId="Equation.3">
                  <p:embed/>
                </p:oleObj>
              </mc:Choice>
              <mc:Fallback>
                <p:oleObj name="Équation" r:id="rId13" imgW="1054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200400"/>
                        <a:ext cx="2012950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73" name="Object 13"/>
          <p:cNvGraphicFramePr>
            <a:graphicFrameLocks noChangeAspect="1"/>
          </p:cNvGraphicFramePr>
          <p:nvPr/>
        </p:nvGraphicFramePr>
        <p:xfrm>
          <a:off x="899592" y="2805312"/>
          <a:ext cx="138112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29" name="Equation" r:id="rId15" imgW="723600" imgH="228600" progId="Equation.3">
                  <p:embed/>
                </p:oleObj>
              </mc:Choice>
              <mc:Fallback>
                <p:oleObj name="Equation" r:id="rId15" imgW="723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805312"/>
                        <a:ext cx="138112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75" name="Object 15"/>
          <p:cNvGraphicFramePr>
            <a:graphicFrameLocks noChangeAspect="1"/>
          </p:cNvGraphicFramePr>
          <p:nvPr/>
        </p:nvGraphicFramePr>
        <p:xfrm>
          <a:off x="1224880" y="4733945"/>
          <a:ext cx="5867400" cy="162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0" name="Equation" r:id="rId17" imgW="3073320" imgH="850680" progId="Equation.3">
                  <p:embed/>
                </p:oleObj>
              </mc:Choice>
              <mc:Fallback>
                <p:oleObj name="Equation" r:id="rId17" imgW="3073320" imgH="850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4880" y="4733945"/>
                        <a:ext cx="5867400" cy="162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6000760" y="6011996"/>
            <a:ext cx="281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since           is symmetric.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1617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335488"/>
              </p:ext>
            </p:extLst>
          </p:nvPr>
        </p:nvGraphicFramePr>
        <p:xfrm>
          <a:off x="6656388" y="5946353"/>
          <a:ext cx="652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1" name="Équation" r:id="rId19" imgW="342720" imgH="228600" progId="Equation.3">
                  <p:embed/>
                </p:oleObj>
              </mc:Choice>
              <mc:Fallback>
                <p:oleObj name="Équation" r:id="rId19" imgW="342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5946353"/>
                        <a:ext cx="6524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 bwMode="auto">
          <a:xfrm>
            <a:off x="6624504" y="1736936"/>
            <a:ext cx="2484000" cy="1116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" name="Connecteur en arc 17"/>
          <p:cNvCxnSpPr/>
          <p:nvPr/>
        </p:nvCxnSpPr>
        <p:spPr bwMode="auto">
          <a:xfrm flipV="1">
            <a:off x="6947756" y="2168984"/>
            <a:ext cx="1656692" cy="396056"/>
          </a:xfrm>
          <a:prstGeom prst="curvedConnector3">
            <a:avLst>
              <a:gd name="adj1" fmla="val 48528"/>
            </a:avLst>
          </a:prstGeom>
          <a:solidFill>
            <a:schemeClr val="bg1"/>
          </a:solidFill>
          <a:ln w="25400" cap="flat" cmpd="sng" algn="ctr">
            <a:solidFill>
              <a:srgbClr val="23346C"/>
            </a:solidFill>
            <a:prstDash val="solid"/>
            <a:round/>
            <a:headEnd type="oval" w="lg" len="lg"/>
            <a:tailEnd type="oval" w="lg" len="lg"/>
          </a:ln>
          <a:effectLst/>
        </p:spPr>
      </p:cxnSp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285665"/>
              </p:ext>
            </p:extLst>
          </p:nvPr>
        </p:nvGraphicFramePr>
        <p:xfrm>
          <a:off x="6628407" y="2023628"/>
          <a:ext cx="8239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2" name="Équation" r:id="rId21" imgW="431640" imgH="228600" progId="Equation.3">
                  <p:embed/>
                </p:oleObj>
              </mc:Choice>
              <mc:Fallback>
                <p:oleObj name="Équation" r:id="rId21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8407" y="2023628"/>
                        <a:ext cx="8239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562357"/>
              </p:ext>
            </p:extLst>
          </p:nvPr>
        </p:nvGraphicFramePr>
        <p:xfrm>
          <a:off x="8255000" y="1736911"/>
          <a:ext cx="65563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3" name="Équation" r:id="rId23" imgW="342720" imgH="203040" progId="Equation.3">
                  <p:embed/>
                </p:oleObj>
              </mc:Choice>
              <mc:Fallback>
                <p:oleObj name="Équation" r:id="rId23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1736911"/>
                        <a:ext cx="65563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022531"/>
              </p:ext>
            </p:extLst>
          </p:nvPr>
        </p:nvGraphicFramePr>
        <p:xfrm>
          <a:off x="6681564" y="2385008"/>
          <a:ext cx="266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4" name="Équation" r:id="rId25" imgW="139680" imgH="228600" progId="Equation.3">
                  <p:embed/>
                </p:oleObj>
              </mc:Choice>
              <mc:Fallback>
                <p:oleObj name="Équation" r:id="rId25" imgW="139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564" y="2385008"/>
                        <a:ext cx="266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107689"/>
              </p:ext>
            </p:extLst>
          </p:nvPr>
        </p:nvGraphicFramePr>
        <p:xfrm>
          <a:off x="8578602" y="2240992"/>
          <a:ext cx="16986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5" name="Équation" r:id="rId27" imgW="88560" imgH="152280" progId="Equation.3">
                  <p:embed/>
                </p:oleObj>
              </mc:Choice>
              <mc:Fallback>
                <p:oleObj name="Équation" r:id="rId27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8602" y="2240992"/>
                        <a:ext cx="169862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Connecteur droit avec flèche 27"/>
          <p:cNvCxnSpPr/>
          <p:nvPr/>
        </p:nvCxnSpPr>
        <p:spPr bwMode="auto">
          <a:xfrm rot="5400000" flipH="1" flipV="1">
            <a:off x="7812360" y="2240992"/>
            <a:ext cx="72008" cy="7200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graphicFrame>
        <p:nvGraphicFramePr>
          <p:cNvPr id="1116181" name="Object 21"/>
          <p:cNvGraphicFramePr>
            <a:graphicFrameLocks noChangeAspect="1"/>
          </p:cNvGraphicFramePr>
          <p:nvPr/>
        </p:nvGraphicFramePr>
        <p:xfrm>
          <a:off x="4727575" y="2792413"/>
          <a:ext cx="23526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6" name="Équation" r:id="rId29" imgW="1231560" imgH="241200" progId="Equation.3">
                  <p:embed/>
                </p:oleObj>
              </mc:Choice>
              <mc:Fallback>
                <p:oleObj name="Équation" r:id="rId29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2792413"/>
                        <a:ext cx="23526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6182" name="Object 22"/>
          <p:cNvGraphicFramePr>
            <a:graphicFrameLocks noChangeAspect="1"/>
          </p:cNvGraphicFramePr>
          <p:nvPr/>
        </p:nvGraphicFramePr>
        <p:xfrm>
          <a:off x="4476750" y="3344863"/>
          <a:ext cx="42957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7" name="Équation" r:id="rId31" imgW="2234880" imgH="241200" progId="Equation.3">
                  <p:embed/>
                </p:oleObj>
              </mc:Choice>
              <mc:Fallback>
                <p:oleObj name="Équation" r:id="rId31" imgW="2234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0" y="3344863"/>
                        <a:ext cx="42957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423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Symplectic Maps</a:t>
            </a:r>
            <a:endParaRPr lang="en-GB" sz="2400" b="1" dirty="0">
              <a:latin typeface="Arial" charset="0"/>
            </a:endParaRPr>
          </a:p>
        </p:txBody>
      </p:sp>
      <p:graphicFrame>
        <p:nvGraphicFramePr>
          <p:cNvPr id="11161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001726"/>
              </p:ext>
            </p:extLst>
          </p:nvPr>
        </p:nvGraphicFramePr>
        <p:xfrm>
          <a:off x="490538" y="2474913"/>
          <a:ext cx="7974012" cy="253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7" name="Équation" r:id="rId3" imgW="4178160" imgH="1333440" progId="Equation.3">
                  <p:embed/>
                </p:oleObj>
              </mc:Choice>
              <mc:Fallback>
                <p:oleObj name="Équation" r:id="rId3" imgW="4178160" imgH="1333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38" y="2474913"/>
                        <a:ext cx="7974012" cy="253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 bwMode="auto">
          <a:xfrm>
            <a:off x="6624504" y="1628800"/>
            <a:ext cx="2484000" cy="1116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" name="Connecteur en arc 17"/>
          <p:cNvCxnSpPr/>
          <p:nvPr/>
        </p:nvCxnSpPr>
        <p:spPr bwMode="auto">
          <a:xfrm flipV="1">
            <a:off x="6947756" y="2060848"/>
            <a:ext cx="1656692" cy="396056"/>
          </a:xfrm>
          <a:prstGeom prst="curvedConnector3">
            <a:avLst>
              <a:gd name="adj1" fmla="val 48528"/>
            </a:avLst>
          </a:prstGeom>
          <a:solidFill>
            <a:schemeClr val="bg1"/>
          </a:solidFill>
          <a:ln w="25400" cap="flat" cmpd="sng" algn="ctr">
            <a:solidFill>
              <a:srgbClr val="23346C"/>
            </a:solidFill>
            <a:prstDash val="solid"/>
            <a:round/>
            <a:headEnd type="oval" w="lg" len="lg"/>
            <a:tailEnd type="oval" w="lg" len="lg"/>
          </a:ln>
          <a:effectLst/>
        </p:spPr>
      </p:cxnSp>
      <p:graphicFrame>
        <p:nvGraphicFramePr>
          <p:cNvPr id="20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072076"/>
              </p:ext>
            </p:extLst>
          </p:nvPr>
        </p:nvGraphicFramePr>
        <p:xfrm>
          <a:off x="6628407" y="1915492"/>
          <a:ext cx="8239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8" name="Équation" r:id="rId5" imgW="431640" imgH="228600" progId="Equation.3">
                  <p:embed/>
                </p:oleObj>
              </mc:Choice>
              <mc:Fallback>
                <p:oleObj name="Équation" r:id="rId5" imgW="431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8407" y="1915492"/>
                        <a:ext cx="8239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7"/>
          <p:cNvGraphicFramePr>
            <a:graphicFrameLocks noChangeAspect="1"/>
          </p:cNvGraphicFramePr>
          <p:nvPr/>
        </p:nvGraphicFramePr>
        <p:xfrm>
          <a:off x="8255000" y="1628775"/>
          <a:ext cx="65563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9" name="Équation" r:id="rId7" imgW="342720" imgH="203040" progId="Equation.3">
                  <p:embed/>
                </p:oleObj>
              </mc:Choice>
              <mc:Fallback>
                <p:oleObj name="Équation" r:id="rId7" imgW="3427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1628775"/>
                        <a:ext cx="65563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8"/>
          <p:cNvGraphicFramePr>
            <a:graphicFrameLocks noChangeAspect="1"/>
          </p:cNvGraphicFramePr>
          <p:nvPr/>
        </p:nvGraphicFramePr>
        <p:xfrm>
          <a:off x="6681564" y="2276872"/>
          <a:ext cx="2667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0" name="Équation" r:id="rId9" imgW="139680" imgH="228600" progId="Equation.3">
                  <p:embed/>
                </p:oleObj>
              </mc:Choice>
              <mc:Fallback>
                <p:oleObj name="Équation" r:id="rId9" imgW="139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1564" y="2276872"/>
                        <a:ext cx="2667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0"/>
          <p:cNvGraphicFramePr>
            <a:graphicFrameLocks noChangeAspect="1"/>
          </p:cNvGraphicFramePr>
          <p:nvPr/>
        </p:nvGraphicFramePr>
        <p:xfrm>
          <a:off x="8578602" y="2132856"/>
          <a:ext cx="169862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1" name="Équation" r:id="rId11" imgW="88560" imgH="152280" progId="Equation.3">
                  <p:embed/>
                </p:oleObj>
              </mc:Choice>
              <mc:Fallback>
                <p:oleObj name="Équation" r:id="rId11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8602" y="2132856"/>
                        <a:ext cx="169862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Connecteur droit avec flèche 27"/>
          <p:cNvCxnSpPr/>
          <p:nvPr/>
        </p:nvCxnSpPr>
        <p:spPr bwMode="auto">
          <a:xfrm rot="5400000" flipH="1" flipV="1">
            <a:off x="7812360" y="2132856"/>
            <a:ext cx="72008" cy="7200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24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39552" y="1282137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1200"/>
              </a:spcBef>
            </a:pPr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Proof of the proof:</a:t>
            </a:r>
            <a:endParaRPr lang="en-GB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1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err="1" smtClean="0">
                <a:latin typeface="Arial" charset="0"/>
              </a:rPr>
              <a:t>Liouville</a:t>
            </a:r>
            <a:r>
              <a:rPr lang="en-GB" sz="2400" b="1" dirty="0" smtClean="0">
                <a:latin typeface="Arial" charset="0"/>
              </a:rPr>
              <a:t> Theorem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5720" y="785794"/>
            <a:ext cx="8501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</a:t>
            </a: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Phase Space Volume occupied by a beam population is invariant of motion</a:t>
            </a: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16170" name="Object 10"/>
          <p:cNvGraphicFramePr>
            <a:graphicFrameLocks noChangeAspect="1"/>
          </p:cNvGraphicFramePr>
          <p:nvPr/>
        </p:nvGraphicFramePr>
        <p:xfrm>
          <a:off x="1907704" y="1412776"/>
          <a:ext cx="574516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6" name="Equation" r:id="rId3" imgW="3009600" imgH="317160" progId="Equation.3">
                  <p:embed/>
                </p:oleObj>
              </mc:Choice>
              <mc:Fallback>
                <p:oleObj name="Equation" r:id="rId3" imgW="30096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412776"/>
                        <a:ext cx="5745163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e 52"/>
          <p:cNvGrpSpPr/>
          <p:nvPr/>
        </p:nvGrpSpPr>
        <p:grpSpPr>
          <a:xfrm>
            <a:off x="611560" y="2263120"/>
            <a:ext cx="4536504" cy="2448708"/>
            <a:chOff x="5514105" y="2562705"/>
            <a:chExt cx="3591399" cy="1638313"/>
          </a:xfrm>
        </p:grpSpPr>
        <p:sp>
          <p:nvSpPr>
            <p:cNvPr id="46" name="Rectangle 45"/>
            <p:cNvSpPr/>
            <p:nvPr/>
          </p:nvSpPr>
          <p:spPr bwMode="auto">
            <a:xfrm>
              <a:off x="5514105" y="2562705"/>
              <a:ext cx="3591399" cy="1638313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Parallélogramme 40"/>
            <p:cNvSpPr/>
            <p:nvPr/>
          </p:nvSpPr>
          <p:spPr bwMode="auto">
            <a:xfrm>
              <a:off x="6372200" y="3429000"/>
              <a:ext cx="288032" cy="288032"/>
            </a:xfrm>
            <a:prstGeom prst="parallelogram">
              <a:avLst/>
            </a:prstGeom>
            <a:solidFill>
              <a:srgbClr val="FFFF00"/>
            </a:solidFill>
            <a:ln w="9525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2" name="Parallélogramme 41"/>
            <p:cNvSpPr/>
            <p:nvPr/>
          </p:nvSpPr>
          <p:spPr bwMode="auto">
            <a:xfrm>
              <a:off x="8028384" y="3140968"/>
              <a:ext cx="360000" cy="216000"/>
            </a:xfrm>
            <a:prstGeom prst="parallelogram">
              <a:avLst/>
            </a:prstGeom>
            <a:solidFill>
              <a:srgbClr val="FFFF00"/>
            </a:solidFill>
            <a:ln w="9525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5" name="Connecteur en arc 44"/>
            <p:cNvCxnSpPr>
              <a:stCxn id="41" idx="2"/>
              <a:endCxn id="42" idx="5"/>
            </p:cNvCxnSpPr>
            <p:nvPr/>
          </p:nvCxnSpPr>
          <p:spPr bwMode="auto">
            <a:xfrm flipV="1">
              <a:off x="6624228" y="3248968"/>
              <a:ext cx="1431156" cy="324048"/>
            </a:xfrm>
            <a:prstGeom prst="curvedConnector3">
              <a:avLst>
                <a:gd name="adj1" fmla="val 50000"/>
              </a:avLst>
            </a:prstGeom>
            <a:solidFill>
              <a:schemeClr val="bg1"/>
            </a:solidFill>
            <a:ln w="25400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114280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1581175"/>
                </p:ext>
              </p:extLst>
            </p:nvPr>
          </p:nvGraphicFramePr>
          <p:xfrm>
            <a:off x="6228184" y="2995613"/>
            <a:ext cx="873125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97" name="Équation" r:id="rId5" imgW="457200" imgH="228600" progId="Equation.3">
                    <p:embed/>
                  </p:oleObj>
                </mc:Choice>
                <mc:Fallback>
                  <p:oleObj name="Équation" r:id="rId5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184" y="2995613"/>
                          <a:ext cx="873125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1818128"/>
                </p:ext>
              </p:extLst>
            </p:nvPr>
          </p:nvGraphicFramePr>
          <p:xfrm>
            <a:off x="7884368" y="2780928"/>
            <a:ext cx="750887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98" name="Équation" r:id="rId7" imgW="393480" imgH="203040" progId="Equation.3">
                    <p:embed/>
                  </p:oleObj>
                </mc:Choice>
                <mc:Fallback>
                  <p:oleObj name="Équation" r:id="rId7" imgW="393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84368" y="2780928"/>
                          <a:ext cx="750887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2" name="Object 18"/>
            <p:cNvGraphicFramePr>
              <a:graphicFrameLocks noChangeAspect="1"/>
            </p:cNvGraphicFramePr>
            <p:nvPr/>
          </p:nvGraphicFramePr>
          <p:xfrm>
            <a:off x="6600416" y="3487477"/>
            <a:ext cx="266700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899" name="Équation" r:id="rId9" imgW="139680" imgH="228600" progId="Equation.3">
                    <p:embed/>
                  </p:oleObj>
                </mc:Choice>
                <mc:Fallback>
                  <p:oleObj name="Équation" r:id="rId9" imgW="1396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0416" y="3487477"/>
                          <a:ext cx="266700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4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3229587"/>
                </p:ext>
              </p:extLst>
            </p:nvPr>
          </p:nvGraphicFramePr>
          <p:xfrm>
            <a:off x="7786514" y="3284091"/>
            <a:ext cx="169862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00" name="Équation" r:id="rId11" imgW="88560" imgH="152280" progId="Equation.3">
                    <p:embed/>
                  </p:oleObj>
                </mc:Choice>
                <mc:Fallback>
                  <p:oleObj name="Équation" r:id="rId11" imgW="8856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6514" y="3284091"/>
                          <a:ext cx="169862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25</a:t>
            </a:fld>
            <a:endParaRPr lang="fr-FR" dirty="0"/>
          </a:p>
        </p:txBody>
      </p:sp>
      <p:pic>
        <p:nvPicPr>
          <p:cNvPr id="17418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59256"/>
            <a:ext cx="25527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18030" y="5895074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Joseph Liouville, 1809-1882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>
            <a:off x="899592" y="4509120"/>
            <a:ext cx="4032448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Connecteur droit avec flèche 53"/>
          <p:cNvCxnSpPr/>
          <p:nvPr/>
        </p:nvCxnSpPr>
        <p:spPr bwMode="auto">
          <a:xfrm flipV="1">
            <a:off x="1051992" y="2420888"/>
            <a:ext cx="0" cy="2168624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5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2497"/>
              </p:ext>
            </p:extLst>
          </p:nvPr>
        </p:nvGraphicFramePr>
        <p:xfrm>
          <a:off x="4634443" y="3988438"/>
          <a:ext cx="30638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1" name="Équation" r:id="rId14" imgW="126720" imgH="139680" progId="Equation.3">
                  <p:embed/>
                </p:oleObj>
              </mc:Choice>
              <mc:Fallback>
                <p:oleObj name="Équation" r:id="rId14" imgW="126720" imgH="139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443" y="3988438"/>
                        <a:ext cx="306387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071955"/>
              </p:ext>
            </p:extLst>
          </p:nvPr>
        </p:nvGraphicFramePr>
        <p:xfrm>
          <a:off x="1228725" y="2227263"/>
          <a:ext cx="3667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2" name="Équation" r:id="rId16" imgW="152280" imgH="164880" progId="Equation.3">
                  <p:embed/>
                </p:oleObj>
              </mc:Choice>
              <mc:Fallback>
                <p:oleObj name="Équation" r:id="rId16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2227263"/>
                        <a:ext cx="3667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2752308"/>
              </p:ext>
            </p:extLst>
          </p:nvPr>
        </p:nvGraphicFramePr>
        <p:xfrm>
          <a:off x="1789426" y="3670061"/>
          <a:ext cx="175915" cy="20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3" name="Équation" r:id="rId18" imgW="114120" imgH="114120" progId="Equation.3">
                  <p:embed/>
                </p:oleObj>
              </mc:Choice>
              <mc:Fallback>
                <p:oleObj name="Équation" r:id="rId18" imgW="114120" imgH="11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426" y="3670061"/>
                        <a:ext cx="175915" cy="206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391224"/>
              </p:ext>
            </p:extLst>
          </p:nvPr>
        </p:nvGraphicFramePr>
        <p:xfrm>
          <a:off x="3926753" y="3166761"/>
          <a:ext cx="176212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4" name="Équation" r:id="rId20" imgW="114120" imgH="114120" progId="Equation.3">
                  <p:embed/>
                </p:oleObj>
              </mc:Choice>
              <mc:Fallback>
                <p:oleObj name="Équation" r:id="rId20" imgW="114120" imgH="114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6753" y="3166761"/>
                        <a:ext cx="176212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760375"/>
              </p:ext>
            </p:extLst>
          </p:nvPr>
        </p:nvGraphicFramePr>
        <p:xfrm>
          <a:off x="1695469" y="4751114"/>
          <a:ext cx="231939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5" name="Équation" r:id="rId22" imgW="825480" imgH="228600" progId="Equation.3">
                  <p:embed/>
                </p:oleObj>
              </mc:Choice>
              <mc:Fallback>
                <p:oleObj name="Équation" r:id="rId22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69" y="4751114"/>
                        <a:ext cx="231939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258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err="1" smtClean="0">
                <a:latin typeface="Arial" charset="0"/>
              </a:rPr>
              <a:t>Liouville</a:t>
            </a:r>
            <a:r>
              <a:rPr lang="en-GB" sz="2400" b="1" dirty="0" smtClean="0">
                <a:latin typeface="Arial" charset="0"/>
              </a:rPr>
              <a:t> Theorem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5720" y="785794"/>
            <a:ext cx="85011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</a:t>
            </a: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the Phase Space Volume occupied by a beam population is invariant of motion</a:t>
            </a: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</a:t>
            </a:r>
            <a:r>
              <a:rPr lang="en-GB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Particle Densities are invariant of motion</a:t>
            </a:r>
          </a:p>
          <a:p>
            <a:pPr marL="342900" indent="-342900"/>
            <a:r>
              <a:rPr lang="en-GB" dirty="0" smtClean="0">
                <a:latin typeface="Arial" pitchFamily="34" charset="0"/>
                <a:cs typeface="Arial" pitchFamily="34" charset="0"/>
              </a:rPr>
              <a:t>Given a particle density distribution             such that                                , then following the motion of the       particles from </a:t>
            </a:r>
            <a:r>
              <a:rPr lang="en-GB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200" i="1" dirty="0" smtClean="0">
                <a:solidFill>
                  <a:srgbClr val="0070C0"/>
                </a:solidFill>
                <a:cs typeface="Times New Roman" pitchFamily="18" charset="0"/>
              </a:rPr>
              <a:t>t</a:t>
            </a:r>
            <a:r>
              <a:rPr lang="en-GB" sz="2200" baseline="-25000" dirty="0" smtClean="0">
                <a:solidFill>
                  <a:srgbClr val="0070C0"/>
                </a:solidFill>
                <a:cs typeface="Times New Roman" pitchFamily="18" charset="0"/>
              </a:rPr>
              <a:t>0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en-GB" sz="2200" i="1" dirty="0" smtClean="0">
                <a:solidFill>
                  <a:srgbClr val="0070C0"/>
                </a:solidFill>
                <a:cs typeface="Times New Roman" pitchFamily="18" charset="0"/>
              </a:rPr>
              <a:t>t</a:t>
            </a:r>
            <a:r>
              <a:rPr lang="en-GB" sz="2200" baseline="-25000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16170" name="Object 10"/>
          <p:cNvGraphicFramePr>
            <a:graphicFrameLocks noChangeAspect="1"/>
          </p:cNvGraphicFramePr>
          <p:nvPr/>
        </p:nvGraphicFramePr>
        <p:xfrm>
          <a:off x="1907704" y="1412776"/>
          <a:ext cx="5745163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5" name="Equation" r:id="rId3" imgW="3009600" imgH="317160" progId="Equation.3">
                  <p:embed/>
                </p:oleObj>
              </mc:Choice>
              <mc:Fallback>
                <p:oleObj name="Equation" r:id="rId3" imgW="300960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412776"/>
                        <a:ext cx="5745163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2796" name="Object 10"/>
          <p:cNvGraphicFramePr>
            <a:graphicFrameLocks noChangeAspect="1"/>
          </p:cNvGraphicFramePr>
          <p:nvPr/>
        </p:nvGraphicFramePr>
        <p:xfrm>
          <a:off x="5751535" y="2370130"/>
          <a:ext cx="196373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6" name="Equation" r:id="rId5" imgW="1028520" imgH="228600" progId="Equation.3">
                  <p:embed/>
                </p:oleObj>
              </mc:Choice>
              <mc:Fallback>
                <p:oleObj name="Equation" r:id="rId5" imgW="1028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535" y="2370130"/>
                        <a:ext cx="196373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2797" name="Object 10"/>
          <p:cNvGraphicFramePr>
            <a:graphicFrameLocks noChangeAspect="1"/>
          </p:cNvGraphicFramePr>
          <p:nvPr/>
        </p:nvGraphicFramePr>
        <p:xfrm>
          <a:off x="3963988" y="2428868"/>
          <a:ext cx="750888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7" name="Equation" r:id="rId7" imgW="393480" imgH="203040" progId="Equation.3">
                  <p:embed/>
                </p:oleObj>
              </mc:Choice>
              <mc:Fallback>
                <p:oleObj name="Equation" r:id="rId7" imgW="393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988" y="2428868"/>
                        <a:ext cx="750888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2798" name="Object 10"/>
          <p:cNvGraphicFramePr>
            <a:graphicFrameLocks noChangeAspect="1"/>
          </p:cNvGraphicFramePr>
          <p:nvPr/>
        </p:nvGraphicFramePr>
        <p:xfrm>
          <a:off x="611560" y="3068960"/>
          <a:ext cx="5116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8" name="Equation" r:id="rId9" imgW="2679480" imgH="482400" progId="Equation.3">
                  <p:embed/>
                </p:oleObj>
              </mc:Choice>
              <mc:Fallback>
                <p:oleObj name="Equation" r:id="rId9" imgW="2679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068960"/>
                        <a:ext cx="5116512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2799" name="Object 10"/>
          <p:cNvGraphicFramePr>
            <a:graphicFrameLocks noChangeAspect="1"/>
          </p:cNvGraphicFramePr>
          <p:nvPr/>
        </p:nvGraphicFramePr>
        <p:xfrm>
          <a:off x="3384545" y="2714620"/>
          <a:ext cx="460375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9" name="Equation" r:id="rId11" imgW="241200" imgH="177480" progId="Equation.3">
                  <p:embed/>
                </p:oleObj>
              </mc:Choice>
              <mc:Fallback>
                <p:oleObj name="Equation" r:id="rId11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545" y="2714620"/>
                        <a:ext cx="460375" cy="338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Connecteur droit avec flèche 9"/>
          <p:cNvCxnSpPr/>
          <p:nvPr/>
        </p:nvCxnSpPr>
        <p:spPr bwMode="auto">
          <a:xfrm>
            <a:off x="571472" y="6213494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 bwMode="auto">
          <a:xfrm rot="5400000" flipH="1" flipV="1">
            <a:off x="-392147" y="5250669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14612" y="5929330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2910" y="40290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00100" y="5392201"/>
            <a:ext cx="500066" cy="468000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000100" y="4929198"/>
            <a:ext cx="504000" cy="468000"/>
          </a:xfrm>
          <a:prstGeom prst="rect">
            <a:avLst/>
          </a:prstGeom>
          <a:solidFill>
            <a:srgbClr val="FFCC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00166" y="5395926"/>
            <a:ext cx="500066" cy="468000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500166" y="4929198"/>
            <a:ext cx="500066" cy="468000"/>
          </a:xfrm>
          <a:prstGeom prst="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1" name="Connecteur droit avec flèche 20"/>
          <p:cNvCxnSpPr/>
          <p:nvPr/>
        </p:nvCxnSpPr>
        <p:spPr bwMode="auto">
          <a:xfrm>
            <a:off x="3857620" y="6210376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 bwMode="auto">
          <a:xfrm rot="5400000" flipH="1" flipV="1">
            <a:off x="2894001" y="5247551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929322" y="592621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000496" y="4025904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2714612" y="5214950"/>
            <a:ext cx="78581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 bwMode="auto">
          <a:xfrm>
            <a:off x="6415964" y="6210376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 bwMode="auto">
          <a:xfrm rot="5400000" flipH="1" flipV="1">
            <a:off x="5452345" y="5247551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501090" y="592621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87402" y="4025904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786314" y="43576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YES</a:t>
            </a:r>
            <a:endParaRPr lang="fr-FR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898737" y="435769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</a:t>
            </a:r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19680000">
            <a:off x="4285300" y="5584795"/>
            <a:ext cx="637331" cy="369332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 rot="19704827">
            <a:off x="4088539" y="5274603"/>
            <a:ext cx="648196" cy="376259"/>
          </a:xfrm>
          <a:prstGeom prst="rect">
            <a:avLst/>
          </a:prstGeom>
          <a:solidFill>
            <a:srgbClr val="FFCC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 rot="19675315">
            <a:off x="4823280" y="5238817"/>
            <a:ext cx="640429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 rot="19680309">
            <a:off x="4638273" y="4939247"/>
            <a:ext cx="640918" cy="369332"/>
          </a:xfrm>
          <a:prstGeom prst="rect">
            <a:avLst/>
          </a:prstGeom>
          <a:solidFill>
            <a:srgbClr val="00B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 rot="19602330">
            <a:off x="6971964" y="5323758"/>
            <a:ext cx="664356" cy="586791"/>
          </a:xfrm>
          <a:prstGeom prst="rect">
            <a:avLst/>
          </a:prstGeom>
          <a:solidFill>
            <a:srgbClr val="FF5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 rot="19602330">
            <a:off x="6611189" y="4706709"/>
            <a:ext cx="664356" cy="72220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 rot="19602330">
            <a:off x="7533549" y="4954942"/>
            <a:ext cx="664356" cy="586791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 rot="19602330">
            <a:off x="7172774" y="4337893"/>
            <a:ext cx="664356" cy="722204"/>
          </a:xfrm>
          <a:prstGeom prst="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6084168" y="2780928"/>
            <a:ext cx="2736304" cy="1139936"/>
            <a:chOff x="6084168" y="2780928"/>
            <a:chExt cx="2736304" cy="1139936"/>
          </a:xfrm>
        </p:grpSpPr>
        <p:sp>
          <p:nvSpPr>
            <p:cNvPr id="46" name="Rectangle 45"/>
            <p:cNvSpPr/>
            <p:nvPr/>
          </p:nvSpPr>
          <p:spPr bwMode="auto">
            <a:xfrm>
              <a:off x="6084168" y="2780928"/>
              <a:ext cx="2736304" cy="1080120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Parallélogramme 40"/>
            <p:cNvSpPr/>
            <p:nvPr/>
          </p:nvSpPr>
          <p:spPr bwMode="auto">
            <a:xfrm>
              <a:off x="6372200" y="3429000"/>
              <a:ext cx="288032" cy="288032"/>
            </a:xfrm>
            <a:prstGeom prst="parallelogram">
              <a:avLst/>
            </a:prstGeom>
            <a:solidFill>
              <a:srgbClr val="FFFF00"/>
            </a:solidFill>
            <a:ln w="9525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2" name="Parallélogramme 41"/>
            <p:cNvSpPr/>
            <p:nvPr/>
          </p:nvSpPr>
          <p:spPr bwMode="auto">
            <a:xfrm>
              <a:off x="8028384" y="3140968"/>
              <a:ext cx="360000" cy="216000"/>
            </a:xfrm>
            <a:prstGeom prst="parallelogram">
              <a:avLst/>
            </a:prstGeom>
            <a:solidFill>
              <a:srgbClr val="FFFF00"/>
            </a:solidFill>
            <a:ln w="9525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45" name="Connecteur en arc 44"/>
            <p:cNvCxnSpPr>
              <a:stCxn id="41" idx="2"/>
              <a:endCxn id="42" idx="5"/>
            </p:cNvCxnSpPr>
            <p:nvPr/>
          </p:nvCxnSpPr>
          <p:spPr bwMode="auto">
            <a:xfrm flipV="1">
              <a:off x="6624228" y="3248968"/>
              <a:ext cx="1431156" cy="324048"/>
            </a:xfrm>
            <a:prstGeom prst="curvedConnector3">
              <a:avLst>
                <a:gd name="adj1" fmla="val 50000"/>
              </a:avLst>
            </a:prstGeom>
            <a:solidFill>
              <a:schemeClr val="bg1"/>
            </a:solidFill>
            <a:ln w="25400" cap="flat" cmpd="sng" algn="ctr">
              <a:solidFill>
                <a:srgbClr val="23346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1142800" name="Object 16"/>
            <p:cNvGraphicFramePr>
              <a:graphicFrameLocks noChangeAspect="1"/>
            </p:cNvGraphicFramePr>
            <p:nvPr/>
          </p:nvGraphicFramePr>
          <p:xfrm>
            <a:off x="6228184" y="2995613"/>
            <a:ext cx="873125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10" name="Équation" r:id="rId13" imgW="457200" imgH="228600" progId="Equation.3">
                    <p:embed/>
                  </p:oleObj>
                </mc:Choice>
                <mc:Fallback>
                  <p:oleObj name="Équation" r:id="rId13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28184" y="2995613"/>
                          <a:ext cx="873125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1" name="Object 17"/>
            <p:cNvGraphicFramePr>
              <a:graphicFrameLocks noChangeAspect="1"/>
            </p:cNvGraphicFramePr>
            <p:nvPr/>
          </p:nvGraphicFramePr>
          <p:xfrm>
            <a:off x="7884368" y="2780928"/>
            <a:ext cx="750887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11" name="Équation" r:id="rId15" imgW="393480" imgH="203040" progId="Equation.3">
                    <p:embed/>
                  </p:oleObj>
                </mc:Choice>
                <mc:Fallback>
                  <p:oleObj name="Équation" r:id="rId15" imgW="393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84368" y="2780928"/>
                          <a:ext cx="750887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2" name="Object 18"/>
            <p:cNvGraphicFramePr>
              <a:graphicFrameLocks noChangeAspect="1"/>
            </p:cNvGraphicFramePr>
            <p:nvPr/>
          </p:nvGraphicFramePr>
          <p:xfrm>
            <a:off x="6600416" y="3487477"/>
            <a:ext cx="266700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12" name="Équation" r:id="rId17" imgW="139680" imgH="228600" progId="Equation.3">
                    <p:embed/>
                  </p:oleObj>
                </mc:Choice>
                <mc:Fallback>
                  <p:oleObj name="Équation" r:id="rId17" imgW="1396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00416" y="3487477"/>
                          <a:ext cx="266700" cy="43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2804" name="Object 20"/>
            <p:cNvGraphicFramePr>
              <a:graphicFrameLocks noChangeAspect="1"/>
            </p:cNvGraphicFramePr>
            <p:nvPr/>
          </p:nvGraphicFramePr>
          <p:xfrm>
            <a:off x="7786514" y="3284091"/>
            <a:ext cx="169862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13" name="Équation" r:id="rId19" imgW="88560" imgH="152280" progId="Equation.3">
                    <p:embed/>
                  </p:oleObj>
                </mc:Choice>
                <mc:Fallback>
                  <p:oleObj name="Équation" r:id="rId19" imgW="88560" imgH="1522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86514" y="3284091"/>
                          <a:ext cx="169862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ZoneTexte 51"/>
          <p:cNvSpPr txBox="1"/>
          <p:nvPr/>
        </p:nvSpPr>
        <p:spPr>
          <a:xfrm>
            <a:off x="2738148" y="482909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 </a:t>
            </a:r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93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err="1" smtClean="0">
                <a:latin typeface="Arial" charset="0"/>
              </a:rPr>
              <a:t>Liouville</a:t>
            </a:r>
            <a:r>
              <a:rPr lang="en-GB" sz="2400" b="1" dirty="0" smtClean="0">
                <a:latin typeface="Arial" charset="0"/>
              </a:rPr>
              <a:t> Theorem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85720" y="674542"/>
            <a:ext cx="85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Global Phase Space Volumes (‘areas’) are invariant of Motion:</a:t>
            </a: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/>
            <a:endParaRPr lang="en-GB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>
            <a:off x="571472" y="6213494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 bwMode="auto">
          <a:xfrm rot="5400000" flipH="1" flipV="1">
            <a:off x="-392147" y="5250669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714612" y="5929330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2910" y="4029022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 bwMode="auto">
          <a:xfrm>
            <a:off x="3857620" y="6210376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 bwMode="auto">
          <a:xfrm rot="5400000" flipH="1" flipV="1">
            <a:off x="2894001" y="5247551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5929322" y="592621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000496" y="4025904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2714612" y="5214950"/>
            <a:ext cx="78581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 bwMode="auto">
          <a:xfrm>
            <a:off x="6415964" y="6210376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 bwMode="auto">
          <a:xfrm rot="5400000" flipH="1" flipV="1">
            <a:off x="5452345" y="5247551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8501090" y="592621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487402" y="4025904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41" name="Connecteur droit avec flèche 40"/>
          <p:cNvCxnSpPr/>
          <p:nvPr/>
        </p:nvCxnSpPr>
        <p:spPr bwMode="auto">
          <a:xfrm>
            <a:off x="571472" y="3527368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 bwMode="auto">
          <a:xfrm rot="5400000" flipH="1" flipV="1">
            <a:off x="-392147" y="2564543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2714612" y="3243204"/>
            <a:ext cx="455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42910" y="134289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49" name="Connecteur droit avec flèche 48"/>
          <p:cNvCxnSpPr/>
          <p:nvPr/>
        </p:nvCxnSpPr>
        <p:spPr bwMode="auto">
          <a:xfrm>
            <a:off x="3857620" y="3524250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 bwMode="auto">
          <a:xfrm rot="5400000" flipH="1" flipV="1">
            <a:off x="2894001" y="2561425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5929322" y="324008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000496" y="133977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53" name="Connecteur droit avec flèche 52"/>
          <p:cNvCxnSpPr/>
          <p:nvPr/>
        </p:nvCxnSpPr>
        <p:spPr bwMode="auto">
          <a:xfrm>
            <a:off x="2714612" y="2528824"/>
            <a:ext cx="785818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 bwMode="auto">
          <a:xfrm>
            <a:off x="6415964" y="3524250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 bwMode="auto">
          <a:xfrm rot="5400000" flipH="1" flipV="1">
            <a:off x="5452345" y="2561425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8501090" y="324008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6487402" y="133977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4357686" y="114298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linear motion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6786578" y="1142984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Arial" pitchFamily="34" charset="0"/>
                <a:cs typeface="Arial" pitchFamily="34" charset="0"/>
              </a:rPr>
              <a:t>non-linear motion</a:t>
            </a:r>
            <a:endParaRPr lang="en-GB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5" name="Groupe 74"/>
          <p:cNvGrpSpPr/>
          <p:nvPr/>
        </p:nvGrpSpPr>
        <p:grpSpPr>
          <a:xfrm rot="19297806">
            <a:off x="1071538" y="1785926"/>
            <a:ext cx="1071570" cy="1643074"/>
            <a:chOff x="1071538" y="1785926"/>
            <a:chExt cx="1071570" cy="1643074"/>
          </a:xfrm>
        </p:grpSpPr>
        <p:sp>
          <p:nvSpPr>
            <p:cNvPr id="72" name="Ellipse 71"/>
            <p:cNvSpPr/>
            <p:nvPr/>
          </p:nvSpPr>
          <p:spPr bwMode="auto">
            <a:xfrm>
              <a:off x="1071538" y="1785926"/>
              <a:ext cx="1071570" cy="1643074"/>
            </a:xfrm>
            <a:prstGeom prst="ellipse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4" name="Ellipse 73"/>
            <p:cNvSpPr>
              <a:spLocks noChangeAspect="1"/>
            </p:cNvSpPr>
            <p:nvPr/>
          </p:nvSpPr>
          <p:spPr bwMode="auto">
            <a:xfrm>
              <a:off x="1259658" y="2058819"/>
              <a:ext cx="707236" cy="1084429"/>
            </a:xfrm>
            <a:prstGeom prst="ellips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3" name="Ellipse 72"/>
            <p:cNvSpPr>
              <a:spLocks noChangeAspect="1"/>
            </p:cNvSpPr>
            <p:nvPr/>
          </p:nvSpPr>
          <p:spPr bwMode="auto">
            <a:xfrm>
              <a:off x="1453737" y="2348143"/>
              <a:ext cx="332181" cy="509353"/>
            </a:xfrm>
            <a:prstGeom prst="ellipse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 rot="2670049">
            <a:off x="4553491" y="1263138"/>
            <a:ext cx="720000" cy="2484000"/>
            <a:chOff x="1071538" y="1785926"/>
            <a:chExt cx="1071570" cy="1643074"/>
          </a:xfrm>
        </p:grpSpPr>
        <p:sp>
          <p:nvSpPr>
            <p:cNvPr id="77" name="Ellipse 76"/>
            <p:cNvSpPr/>
            <p:nvPr/>
          </p:nvSpPr>
          <p:spPr bwMode="auto">
            <a:xfrm>
              <a:off x="1071538" y="1785926"/>
              <a:ext cx="1071570" cy="1643074"/>
            </a:xfrm>
            <a:prstGeom prst="ellipse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8" name="Ellipse 77"/>
            <p:cNvSpPr>
              <a:spLocks noChangeAspect="1"/>
            </p:cNvSpPr>
            <p:nvPr/>
          </p:nvSpPr>
          <p:spPr bwMode="auto">
            <a:xfrm>
              <a:off x="1259658" y="2058819"/>
              <a:ext cx="707236" cy="1084429"/>
            </a:xfrm>
            <a:prstGeom prst="ellips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9" name="Ellipse 78"/>
            <p:cNvSpPr>
              <a:spLocks noChangeAspect="1"/>
            </p:cNvSpPr>
            <p:nvPr/>
          </p:nvSpPr>
          <p:spPr bwMode="auto">
            <a:xfrm>
              <a:off x="1453737" y="2348143"/>
              <a:ext cx="332181" cy="509353"/>
            </a:xfrm>
            <a:prstGeom prst="ellipse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1" name="Forme libre 80"/>
          <p:cNvSpPr/>
          <p:nvPr/>
        </p:nvSpPr>
        <p:spPr bwMode="auto">
          <a:xfrm rot="2670049">
            <a:off x="7123574" y="1300889"/>
            <a:ext cx="897646" cy="2470270"/>
          </a:xfrm>
          <a:custGeom>
            <a:avLst/>
            <a:gdLst>
              <a:gd name="connsiteX0" fmla="*/ 0 w 720000"/>
              <a:gd name="connsiteY0" fmla="*/ 1242000 h 2484000"/>
              <a:gd name="connsiteX1" fmla="*/ 14232 w 720000"/>
              <a:gd name="connsiteY1" fmla="*/ 896232 h 2484000"/>
              <a:gd name="connsiteX2" fmla="*/ 360002 w 720000"/>
              <a:gd name="connsiteY2" fmla="*/ 1 h 2484000"/>
              <a:gd name="connsiteX3" fmla="*/ 705769 w 720000"/>
              <a:gd name="connsiteY3" fmla="*/ 896234 h 2484000"/>
              <a:gd name="connsiteX4" fmla="*/ 720001 w 720000"/>
              <a:gd name="connsiteY4" fmla="*/ 1242002 h 2484000"/>
              <a:gd name="connsiteX5" fmla="*/ 705769 w 720000"/>
              <a:gd name="connsiteY5" fmla="*/ 1587770 h 2484000"/>
              <a:gd name="connsiteX6" fmla="*/ 360000 w 720000"/>
              <a:gd name="connsiteY6" fmla="*/ 2484002 h 2484000"/>
              <a:gd name="connsiteX7" fmla="*/ 14233 w 720000"/>
              <a:gd name="connsiteY7" fmla="*/ 1587769 h 2484000"/>
              <a:gd name="connsiteX8" fmla="*/ 1 w 720000"/>
              <a:gd name="connsiteY8" fmla="*/ 1242001 h 2484000"/>
              <a:gd name="connsiteX9" fmla="*/ 0 w 720000"/>
              <a:gd name="connsiteY9" fmla="*/ 1242000 h 2484000"/>
              <a:gd name="connsiteX0" fmla="*/ 0 w 725023"/>
              <a:gd name="connsiteY0" fmla="*/ 1196091 h 2438094"/>
              <a:gd name="connsiteX1" fmla="*/ 14232 w 725023"/>
              <a:gd name="connsiteY1" fmla="*/ 850323 h 2438094"/>
              <a:gd name="connsiteX2" fmla="*/ 564801 w 725023"/>
              <a:gd name="connsiteY2" fmla="*/ 4 h 2438094"/>
              <a:gd name="connsiteX3" fmla="*/ 705769 w 725023"/>
              <a:gd name="connsiteY3" fmla="*/ 850325 h 2438094"/>
              <a:gd name="connsiteX4" fmla="*/ 720001 w 725023"/>
              <a:gd name="connsiteY4" fmla="*/ 1196093 h 2438094"/>
              <a:gd name="connsiteX5" fmla="*/ 705769 w 725023"/>
              <a:gd name="connsiteY5" fmla="*/ 1541861 h 2438094"/>
              <a:gd name="connsiteX6" fmla="*/ 360000 w 725023"/>
              <a:gd name="connsiteY6" fmla="*/ 2438093 h 2438094"/>
              <a:gd name="connsiteX7" fmla="*/ 14233 w 725023"/>
              <a:gd name="connsiteY7" fmla="*/ 1541860 h 2438094"/>
              <a:gd name="connsiteX8" fmla="*/ 1 w 725023"/>
              <a:gd name="connsiteY8" fmla="*/ 1196092 h 2438094"/>
              <a:gd name="connsiteX9" fmla="*/ 0 w 725023"/>
              <a:gd name="connsiteY9" fmla="*/ 1196091 h 2438094"/>
              <a:gd name="connsiteX0" fmla="*/ 71597 w 796620"/>
              <a:gd name="connsiteY0" fmla="*/ 1196091 h 2471151"/>
              <a:gd name="connsiteX1" fmla="*/ 85829 w 796620"/>
              <a:gd name="connsiteY1" fmla="*/ 850323 h 2471151"/>
              <a:gd name="connsiteX2" fmla="*/ 636398 w 796620"/>
              <a:gd name="connsiteY2" fmla="*/ 4 h 2471151"/>
              <a:gd name="connsiteX3" fmla="*/ 777366 w 796620"/>
              <a:gd name="connsiteY3" fmla="*/ 850325 h 2471151"/>
              <a:gd name="connsiteX4" fmla="*/ 791598 w 796620"/>
              <a:gd name="connsiteY4" fmla="*/ 1196093 h 2471151"/>
              <a:gd name="connsiteX5" fmla="*/ 777366 w 796620"/>
              <a:gd name="connsiteY5" fmla="*/ 1541861 h 2471151"/>
              <a:gd name="connsiteX6" fmla="*/ 160223 w 796620"/>
              <a:gd name="connsiteY6" fmla="*/ 2471150 h 2471151"/>
              <a:gd name="connsiteX7" fmla="*/ 85830 w 796620"/>
              <a:gd name="connsiteY7" fmla="*/ 1541860 h 2471151"/>
              <a:gd name="connsiteX8" fmla="*/ 71598 w 796620"/>
              <a:gd name="connsiteY8" fmla="*/ 1196092 h 2471151"/>
              <a:gd name="connsiteX9" fmla="*/ 71597 w 796620"/>
              <a:gd name="connsiteY9" fmla="*/ 1196091 h 2471151"/>
              <a:gd name="connsiteX0" fmla="*/ 71597 w 897646"/>
              <a:gd name="connsiteY0" fmla="*/ 1195210 h 2470270"/>
              <a:gd name="connsiteX1" fmla="*/ 85829 w 897646"/>
              <a:gd name="connsiteY1" fmla="*/ 849442 h 2470270"/>
              <a:gd name="connsiteX2" fmla="*/ 737424 w 897646"/>
              <a:gd name="connsiteY2" fmla="*/ 4 h 2470270"/>
              <a:gd name="connsiteX3" fmla="*/ 777366 w 897646"/>
              <a:gd name="connsiteY3" fmla="*/ 849444 h 2470270"/>
              <a:gd name="connsiteX4" fmla="*/ 791598 w 897646"/>
              <a:gd name="connsiteY4" fmla="*/ 1195212 h 2470270"/>
              <a:gd name="connsiteX5" fmla="*/ 777366 w 897646"/>
              <a:gd name="connsiteY5" fmla="*/ 1540980 h 2470270"/>
              <a:gd name="connsiteX6" fmla="*/ 160223 w 897646"/>
              <a:gd name="connsiteY6" fmla="*/ 2470269 h 2470270"/>
              <a:gd name="connsiteX7" fmla="*/ 85830 w 897646"/>
              <a:gd name="connsiteY7" fmla="*/ 1540979 h 2470270"/>
              <a:gd name="connsiteX8" fmla="*/ 71598 w 897646"/>
              <a:gd name="connsiteY8" fmla="*/ 1195211 h 2470270"/>
              <a:gd name="connsiteX9" fmla="*/ 71597 w 897646"/>
              <a:gd name="connsiteY9" fmla="*/ 1195210 h 2470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7646" h="2470270">
                <a:moveTo>
                  <a:pt x="71597" y="1195210"/>
                </a:moveTo>
                <a:cubicBezTo>
                  <a:pt x="71597" y="1078217"/>
                  <a:pt x="76388" y="961810"/>
                  <a:pt x="85829" y="849442"/>
                </a:cubicBezTo>
                <a:cubicBezTo>
                  <a:pt x="130435" y="318524"/>
                  <a:pt x="577201" y="0"/>
                  <a:pt x="737424" y="4"/>
                </a:cubicBezTo>
                <a:cubicBezTo>
                  <a:pt x="897646" y="6"/>
                  <a:pt x="732760" y="318530"/>
                  <a:pt x="777366" y="849444"/>
                </a:cubicBezTo>
                <a:cubicBezTo>
                  <a:pt x="786807" y="961812"/>
                  <a:pt x="791598" y="1078218"/>
                  <a:pt x="791598" y="1195212"/>
                </a:cubicBezTo>
                <a:cubicBezTo>
                  <a:pt x="791598" y="1312205"/>
                  <a:pt x="786807" y="1428612"/>
                  <a:pt x="777366" y="1540980"/>
                </a:cubicBezTo>
                <a:cubicBezTo>
                  <a:pt x="732761" y="2071896"/>
                  <a:pt x="320446" y="2470270"/>
                  <a:pt x="160223" y="2470269"/>
                </a:cubicBezTo>
                <a:cubicBezTo>
                  <a:pt x="0" y="2470268"/>
                  <a:pt x="130435" y="2071894"/>
                  <a:pt x="85830" y="1540979"/>
                </a:cubicBezTo>
                <a:cubicBezTo>
                  <a:pt x="76389" y="1428611"/>
                  <a:pt x="71598" y="1312204"/>
                  <a:pt x="71598" y="1195211"/>
                </a:cubicBezTo>
                <a:lnTo>
                  <a:pt x="71597" y="1195210"/>
                </a:lnTo>
                <a:close/>
              </a:path>
            </a:pathLst>
          </a:custGeom>
          <a:solidFill>
            <a:srgbClr val="CCFF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" name="Forme libre 81"/>
          <p:cNvSpPr>
            <a:spLocks noChangeAspect="1"/>
          </p:cNvSpPr>
          <p:nvPr/>
        </p:nvSpPr>
        <p:spPr bwMode="auto">
          <a:xfrm rot="2670049">
            <a:off x="7325364" y="1693959"/>
            <a:ext cx="475200" cy="1665591"/>
          </a:xfrm>
          <a:custGeom>
            <a:avLst/>
            <a:gdLst>
              <a:gd name="connsiteX0" fmla="*/ 0 w 475200"/>
              <a:gd name="connsiteY0" fmla="*/ 819720 h 1639440"/>
              <a:gd name="connsiteX1" fmla="*/ 9393 w 475200"/>
              <a:gd name="connsiteY1" fmla="*/ 591513 h 1639440"/>
              <a:gd name="connsiteX2" fmla="*/ 237601 w 475200"/>
              <a:gd name="connsiteY2" fmla="*/ 0 h 1639440"/>
              <a:gd name="connsiteX3" fmla="*/ 465807 w 475200"/>
              <a:gd name="connsiteY3" fmla="*/ 591514 h 1639440"/>
              <a:gd name="connsiteX4" fmla="*/ 475200 w 475200"/>
              <a:gd name="connsiteY4" fmla="*/ 819721 h 1639440"/>
              <a:gd name="connsiteX5" fmla="*/ 465807 w 475200"/>
              <a:gd name="connsiteY5" fmla="*/ 1047928 h 1639440"/>
              <a:gd name="connsiteX6" fmla="*/ 237600 w 475200"/>
              <a:gd name="connsiteY6" fmla="*/ 1639441 h 1639440"/>
              <a:gd name="connsiteX7" fmla="*/ 9394 w 475200"/>
              <a:gd name="connsiteY7" fmla="*/ 1047927 h 1639440"/>
              <a:gd name="connsiteX8" fmla="*/ 1 w 475200"/>
              <a:gd name="connsiteY8" fmla="*/ 819720 h 1639440"/>
              <a:gd name="connsiteX9" fmla="*/ 0 w 475200"/>
              <a:gd name="connsiteY9" fmla="*/ 819720 h 1639440"/>
              <a:gd name="connsiteX0" fmla="*/ 0 w 475200"/>
              <a:gd name="connsiteY0" fmla="*/ 783150 h 1602872"/>
              <a:gd name="connsiteX1" fmla="*/ 9393 w 475200"/>
              <a:gd name="connsiteY1" fmla="*/ 554943 h 1602872"/>
              <a:gd name="connsiteX2" fmla="*/ 333856 w 475200"/>
              <a:gd name="connsiteY2" fmla="*/ 2 h 1602872"/>
              <a:gd name="connsiteX3" fmla="*/ 465807 w 475200"/>
              <a:gd name="connsiteY3" fmla="*/ 554944 h 1602872"/>
              <a:gd name="connsiteX4" fmla="*/ 475200 w 475200"/>
              <a:gd name="connsiteY4" fmla="*/ 783151 h 1602872"/>
              <a:gd name="connsiteX5" fmla="*/ 465807 w 475200"/>
              <a:gd name="connsiteY5" fmla="*/ 1011358 h 1602872"/>
              <a:gd name="connsiteX6" fmla="*/ 237600 w 475200"/>
              <a:gd name="connsiteY6" fmla="*/ 1602871 h 1602872"/>
              <a:gd name="connsiteX7" fmla="*/ 9394 w 475200"/>
              <a:gd name="connsiteY7" fmla="*/ 1011357 h 1602872"/>
              <a:gd name="connsiteX8" fmla="*/ 1 w 475200"/>
              <a:gd name="connsiteY8" fmla="*/ 783150 h 1602872"/>
              <a:gd name="connsiteX9" fmla="*/ 0 w 475200"/>
              <a:gd name="connsiteY9" fmla="*/ 783150 h 1602872"/>
              <a:gd name="connsiteX0" fmla="*/ 0 w 475200"/>
              <a:gd name="connsiteY0" fmla="*/ 783150 h 1665591"/>
              <a:gd name="connsiteX1" fmla="*/ 9393 w 475200"/>
              <a:gd name="connsiteY1" fmla="*/ 554943 h 1665591"/>
              <a:gd name="connsiteX2" fmla="*/ 333856 w 475200"/>
              <a:gd name="connsiteY2" fmla="*/ 2 h 1665591"/>
              <a:gd name="connsiteX3" fmla="*/ 465807 w 475200"/>
              <a:gd name="connsiteY3" fmla="*/ 554944 h 1665591"/>
              <a:gd name="connsiteX4" fmla="*/ 475200 w 475200"/>
              <a:gd name="connsiteY4" fmla="*/ 783151 h 1665591"/>
              <a:gd name="connsiteX5" fmla="*/ 465807 w 475200"/>
              <a:gd name="connsiteY5" fmla="*/ 1011358 h 1665591"/>
              <a:gd name="connsiteX6" fmla="*/ 167795 w 475200"/>
              <a:gd name="connsiteY6" fmla="*/ 1665590 h 1665591"/>
              <a:gd name="connsiteX7" fmla="*/ 9394 w 475200"/>
              <a:gd name="connsiteY7" fmla="*/ 1011357 h 1665591"/>
              <a:gd name="connsiteX8" fmla="*/ 1 w 475200"/>
              <a:gd name="connsiteY8" fmla="*/ 783150 h 1665591"/>
              <a:gd name="connsiteX9" fmla="*/ 0 w 475200"/>
              <a:gd name="connsiteY9" fmla="*/ 783150 h 1665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5200" h="1665591">
                <a:moveTo>
                  <a:pt x="0" y="783150"/>
                </a:moveTo>
                <a:cubicBezTo>
                  <a:pt x="0" y="705934"/>
                  <a:pt x="3162" y="629106"/>
                  <a:pt x="9393" y="554943"/>
                </a:cubicBezTo>
                <a:cubicBezTo>
                  <a:pt x="38833" y="204537"/>
                  <a:pt x="228109" y="0"/>
                  <a:pt x="333856" y="2"/>
                </a:cubicBezTo>
                <a:cubicBezTo>
                  <a:pt x="439603" y="3"/>
                  <a:pt x="436368" y="204540"/>
                  <a:pt x="465807" y="554944"/>
                </a:cubicBezTo>
                <a:cubicBezTo>
                  <a:pt x="472038" y="629107"/>
                  <a:pt x="475200" y="705935"/>
                  <a:pt x="475200" y="783151"/>
                </a:cubicBezTo>
                <a:cubicBezTo>
                  <a:pt x="475200" y="860367"/>
                  <a:pt x="472038" y="937195"/>
                  <a:pt x="465807" y="1011358"/>
                </a:cubicBezTo>
                <a:cubicBezTo>
                  <a:pt x="436367" y="1361763"/>
                  <a:pt x="273542" y="1665591"/>
                  <a:pt x="167795" y="1665590"/>
                </a:cubicBezTo>
                <a:cubicBezTo>
                  <a:pt x="62048" y="1665589"/>
                  <a:pt x="38833" y="1361761"/>
                  <a:pt x="9394" y="1011357"/>
                </a:cubicBezTo>
                <a:cubicBezTo>
                  <a:pt x="3163" y="937194"/>
                  <a:pt x="1" y="860366"/>
                  <a:pt x="1" y="783150"/>
                </a:cubicBezTo>
                <a:lnTo>
                  <a:pt x="0" y="783150"/>
                </a:lnTo>
                <a:close/>
              </a:path>
            </a:pathLst>
          </a:cu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" name="Ellipse 82"/>
          <p:cNvSpPr>
            <a:spLocks noChangeAspect="1"/>
          </p:cNvSpPr>
          <p:nvPr/>
        </p:nvSpPr>
        <p:spPr bwMode="auto">
          <a:xfrm rot="2670049">
            <a:off x="7487410" y="2111336"/>
            <a:ext cx="223196" cy="770040"/>
          </a:xfrm>
          <a:prstGeom prst="ellipse">
            <a:avLst/>
          </a:prstGeom>
          <a:solidFill>
            <a:srgbClr val="FF5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714348" y="1071546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Gaussian-like ellipsoid</a:t>
            </a:r>
            <a:endParaRPr lang="en-GB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ZoneTexte 85"/>
          <p:cNvSpPr txBox="1"/>
          <p:nvPr/>
        </p:nvSpPr>
        <p:spPr>
          <a:xfrm>
            <a:off x="714348" y="377404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Rectangular collimated </a:t>
            </a:r>
            <a:endParaRPr lang="en-GB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1" name="Groupe 90"/>
          <p:cNvGrpSpPr/>
          <p:nvPr/>
        </p:nvGrpSpPr>
        <p:grpSpPr>
          <a:xfrm>
            <a:off x="857224" y="4572008"/>
            <a:ext cx="1500198" cy="1428760"/>
            <a:chOff x="857224" y="4572008"/>
            <a:chExt cx="1500198" cy="1428760"/>
          </a:xfrm>
        </p:grpSpPr>
        <p:sp>
          <p:nvSpPr>
            <p:cNvPr id="87" name="Rectangle 86"/>
            <p:cNvSpPr/>
            <p:nvPr/>
          </p:nvSpPr>
          <p:spPr bwMode="auto">
            <a:xfrm>
              <a:off x="857224" y="4572008"/>
              <a:ext cx="1500198" cy="1428760"/>
            </a:xfrm>
            <a:prstGeom prst="rect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8" name="Rectangle 87"/>
            <p:cNvSpPr>
              <a:spLocks noChangeAspect="1"/>
            </p:cNvSpPr>
            <p:nvPr/>
          </p:nvSpPr>
          <p:spPr bwMode="auto">
            <a:xfrm>
              <a:off x="1127577" y="4830772"/>
              <a:ext cx="990131" cy="942982"/>
            </a:xfrm>
            <a:prstGeom prst="rect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 bwMode="auto">
            <a:xfrm>
              <a:off x="1374991" y="5054611"/>
              <a:ext cx="495065" cy="471491"/>
            </a:xfrm>
            <a:prstGeom prst="rect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93" name="Forme libre 92"/>
          <p:cNvSpPr/>
          <p:nvPr/>
        </p:nvSpPr>
        <p:spPr bwMode="auto">
          <a:xfrm>
            <a:off x="4214810" y="4214818"/>
            <a:ext cx="1643074" cy="1908000"/>
          </a:xfrm>
          <a:custGeom>
            <a:avLst/>
            <a:gdLst>
              <a:gd name="connsiteX0" fmla="*/ 0 w 1080000"/>
              <a:gd name="connsiteY0" fmla="*/ 0 h 1908000"/>
              <a:gd name="connsiteX1" fmla="*/ 1080000 w 1080000"/>
              <a:gd name="connsiteY1" fmla="*/ 0 h 1908000"/>
              <a:gd name="connsiteX2" fmla="*/ 1080000 w 1080000"/>
              <a:gd name="connsiteY2" fmla="*/ 1908000 h 1908000"/>
              <a:gd name="connsiteX3" fmla="*/ 0 w 1080000"/>
              <a:gd name="connsiteY3" fmla="*/ 1908000 h 1908000"/>
              <a:gd name="connsiteX4" fmla="*/ 0 w 1080000"/>
              <a:gd name="connsiteY4" fmla="*/ 0 h 1908000"/>
              <a:gd name="connsiteX0" fmla="*/ 0 w 1643074"/>
              <a:gd name="connsiteY0" fmla="*/ 0 h 1908000"/>
              <a:gd name="connsiteX1" fmla="*/ 1643074 w 1643074"/>
              <a:gd name="connsiteY1" fmla="*/ 0 h 1908000"/>
              <a:gd name="connsiteX2" fmla="*/ 1080000 w 1643074"/>
              <a:gd name="connsiteY2" fmla="*/ 1908000 h 1908000"/>
              <a:gd name="connsiteX3" fmla="*/ 0 w 1643074"/>
              <a:gd name="connsiteY3" fmla="*/ 1908000 h 1908000"/>
              <a:gd name="connsiteX4" fmla="*/ 0 w 1643074"/>
              <a:gd name="connsiteY4" fmla="*/ 0 h 1908000"/>
              <a:gd name="connsiteX0" fmla="*/ 285752 w 1643074"/>
              <a:gd name="connsiteY0" fmla="*/ 285752 h 1908000"/>
              <a:gd name="connsiteX1" fmla="*/ 1643074 w 1643074"/>
              <a:gd name="connsiteY1" fmla="*/ 0 h 1908000"/>
              <a:gd name="connsiteX2" fmla="*/ 1080000 w 1643074"/>
              <a:gd name="connsiteY2" fmla="*/ 1908000 h 1908000"/>
              <a:gd name="connsiteX3" fmla="*/ 0 w 1643074"/>
              <a:gd name="connsiteY3" fmla="*/ 1908000 h 1908000"/>
              <a:gd name="connsiteX4" fmla="*/ 285752 w 1643074"/>
              <a:gd name="connsiteY4" fmla="*/ 285752 h 1908000"/>
              <a:gd name="connsiteX0" fmla="*/ 285752 w 1643074"/>
              <a:gd name="connsiteY0" fmla="*/ 285752 h 1908000"/>
              <a:gd name="connsiteX1" fmla="*/ 1643074 w 1643074"/>
              <a:gd name="connsiteY1" fmla="*/ 0 h 1908000"/>
              <a:gd name="connsiteX2" fmla="*/ 1143008 w 1643074"/>
              <a:gd name="connsiteY2" fmla="*/ 1571636 h 1908000"/>
              <a:gd name="connsiteX3" fmla="*/ 0 w 1643074"/>
              <a:gd name="connsiteY3" fmla="*/ 1908000 h 1908000"/>
              <a:gd name="connsiteX4" fmla="*/ 285752 w 1643074"/>
              <a:gd name="connsiteY4" fmla="*/ 285752 h 1908000"/>
              <a:gd name="connsiteX0" fmla="*/ 428628 w 1643074"/>
              <a:gd name="connsiteY0" fmla="*/ 357190 h 1908000"/>
              <a:gd name="connsiteX1" fmla="*/ 1643074 w 1643074"/>
              <a:gd name="connsiteY1" fmla="*/ 0 h 1908000"/>
              <a:gd name="connsiteX2" fmla="*/ 1143008 w 1643074"/>
              <a:gd name="connsiteY2" fmla="*/ 1571636 h 1908000"/>
              <a:gd name="connsiteX3" fmla="*/ 0 w 1643074"/>
              <a:gd name="connsiteY3" fmla="*/ 1908000 h 1908000"/>
              <a:gd name="connsiteX4" fmla="*/ 428628 w 1643074"/>
              <a:gd name="connsiteY4" fmla="*/ 35719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074" h="1908000">
                <a:moveTo>
                  <a:pt x="428628" y="357190"/>
                </a:moveTo>
                <a:lnTo>
                  <a:pt x="1643074" y="0"/>
                </a:lnTo>
                <a:lnTo>
                  <a:pt x="1143008" y="1571636"/>
                </a:lnTo>
                <a:lnTo>
                  <a:pt x="0" y="1908000"/>
                </a:lnTo>
                <a:lnTo>
                  <a:pt x="428628" y="357190"/>
                </a:lnTo>
                <a:close/>
              </a:path>
            </a:pathLst>
          </a:custGeom>
          <a:solidFill>
            <a:srgbClr val="CCFF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4" name="Forme libre 93"/>
          <p:cNvSpPr>
            <a:spLocks noChangeAspect="1"/>
          </p:cNvSpPr>
          <p:nvPr/>
        </p:nvSpPr>
        <p:spPr bwMode="auto">
          <a:xfrm>
            <a:off x="4429124" y="4475170"/>
            <a:ext cx="1143008" cy="1428760"/>
          </a:xfrm>
          <a:custGeom>
            <a:avLst/>
            <a:gdLst>
              <a:gd name="connsiteX0" fmla="*/ 0 w 712800"/>
              <a:gd name="connsiteY0" fmla="*/ 0 h 1259281"/>
              <a:gd name="connsiteX1" fmla="*/ 712800 w 712800"/>
              <a:gd name="connsiteY1" fmla="*/ 0 h 1259281"/>
              <a:gd name="connsiteX2" fmla="*/ 712800 w 712800"/>
              <a:gd name="connsiteY2" fmla="*/ 1259281 h 1259281"/>
              <a:gd name="connsiteX3" fmla="*/ 0 w 712800"/>
              <a:gd name="connsiteY3" fmla="*/ 1259281 h 1259281"/>
              <a:gd name="connsiteX4" fmla="*/ 0 w 712800"/>
              <a:gd name="connsiteY4" fmla="*/ 0 h 1259281"/>
              <a:gd name="connsiteX0" fmla="*/ 0 w 1162694"/>
              <a:gd name="connsiteY0" fmla="*/ 59808 h 1319089"/>
              <a:gd name="connsiteX1" fmla="*/ 1162694 w 1162694"/>
              <a:gd name="connsiteY1" fmla="*/ 0 h 1319089"/>
              <a:gd name="connsiteX2" fmla="*/ 712800 w 1162694"/>
              <a:gd name="connsiteY2" fmla="*/ 1319089 h 1319089"/>
              <a:gd name="connsiteX3" fmla="*/ 0 w 1162694"/>
              <a:gd name="connsiteY3" fmla="*/ 1319089 h 1319089"/>
              <a:gd name="connsiteX4" fmla="*/ 0 w 1162694"/>
              <a:gd name="connsiteY4" fmla="*/ 59808 h 1319089"/>
              <a:gd name="connsiteX0" fmla="*/ 0 w 1162694"/>
              <a:gd name="connsiteY0" fmla="*/ 59808 h 1319089"/>
              <a:gd name="connsiteX1" fmla="*/ 1162694 w 1162694"/>
              <a:gd name="connsiteY1" fmla="*/ 0 h 1319089"/>
              <a:gd name="connsiteX2" fmla="*/ 805504 w 1162694"/>
              <a:gd name="connsiteY2" fmla="*/ 1214446 h 1319089"/>
              <a:gd name="connsiteX3" fmla="*/ 0 w 1162694"/>
              <a:gd name="connsiteY3" fmla="*/ 1319089 h 1319089"/>
              <a:gd name="connsiteX4" fmla="*/ 0 w 1162694"/>
              <a:gd name="connsiteY4" fmla="*/ 59808 h 1319089"/>
              <a:gd name="connsiteX0" fmla="*/ 376876 w 1162694"/>
              <a:gd name="connsiteY0" fmla="*/ 214314 h 1319089"/>
              <a:gd name="connsiteX1" fmla="*/ 1162694 w 1162694"/>
              <a:gd name="connsiteY1" fmla="*/ 0 h 1319089"/>
              <a:gd name="connsiteX2" fmla="*/ 805504 w 1162694"/>
              <a:gd name="connsiteY2" fmla="*/ 1214446 h 1319089"/>
              <a:gd name="connsiteX3" fmla="*/ 0 w 1162694"/>
              <a:gd name="connsiteY3" fmla="*/ 1319089 h 1319089"/>
              <a:gd name="connsiteX4" fmla="*/ 376876 w 1162694"/>
              <a:gd name="connsiteY4" fmla="*/ 214314 h 1319089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8" h="1428760">
                <a:moveTo>
                  <a:pt x="357190" y="214314"/>
                </a:moveTo>
                <a:lnTo>
                  <a:pt x="1143008" y="0"/>
                </a:lnTo>
                <a:lnTo>
                  <a:pt x="785818" y="1214446"/>
                </a:lnTo>
                <a:lnTo>
                  <a:pt x="0" y="1428760"/>
                </a:lnTo>
                <a:lnTo>
                  <a:pt x="357190" y="214314"/>
                </a:lnTo>
                <a:close/>
              </a:path>
            </a:pathLst>
          </a:cu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5" name="Forme libre 94"/>
          <p:cNvSpPr>
            <a:spLocks noChangeAspect="1"/>
          </p:cNvSpPr>
          <p:nvPr/>
        </p:nvSpPr>
        <p:spPr bwMode="auto">
          <a:xfrm>
            <a:off x="4656138" y="4786322"/>
            <a:ext cx="642942" cy="857256"/>
          </a:xfrm>
          <a:custGeom>
            <a:avLst/>
            <a:gdLst>
              <a:gd name="connsiteX0" fmla="*/ 0 w 356400"/>
              <a:gd name="connsiteY0" fmla="*/ 0 h 629640"/>
              <a:gd name="connsiteX1" fmla="*/ 356400 w 356400"/>
              <a:gd name="connsiteY1" fmla="*/ 0 h 629640"/>
              <a:gd name="connsiteX2" fmla="*/ 356400 w 356400"/>
              <a:gd name="connsiteY2" fmla="*/ 629640 h 629640"/>
              <a:gd name="connsiteX3" fmla="*/ 0 w 356400"/>
              <a:gd name="connsiteY3" fmla="*/ 629640 h 629640"/>
              <a:gd name="connsiteX4" fmla="*/ 0 w 356400"/>
              <a:gd name="connsiteY4" fmla="*/ 0 h 629640"/>
              <a:gd name="connsiteX0" fmla="*/ 0 w 555951"/>
              <a:gd name="connsiteY0" fmla="*/ 1537 h 631177"/>
              <a:gd name="connsiteX1" fmla="*/ 555951 w 555951"/>
              <a:gd name="connsiteY1" fmla="*/ 0 h 631177"/>
              <a:gd name="connsiteX2" fmla="*/ 356400 w 555951"/>
              <a:gd name="connsiteY2" fmla="*/ 631177 h 631177"/>
              <a:gd name="connsiteX3" fmla="*/ 0 w 555951"/>
              <a:gd name="connsiteY3" fmla="*/ 631177 h 631177"/>
              <a:gd name="connsiteX4" fmla="*/ 0 w 555951"/>
              <a:gd name="connsiteY4" fmla="*/ 1537 h 631177"/>
              <a:gd name="connsiteX0" fmla="*/ 127323 w 555951"/>
              <a:gd name="connsiteY0" fmla="*/ 71439 h 631177"/>
              <a:gd name="connsiteX1" fmla="*/ 555951 w 555951"/>
              <a:gd name="connsiteY1" fmla="*/ 0 h 631177"/>
              <a:gd name="connsiteX2" fmla="*/ 356400 w 555951"/>
              <a:gd name="connsiteY2" fmla="*/ 631177 h 631177"/>
              <a:gd name="connsiteX3" fmla="*/ 0 w 555951"/>
              <a:gd name="connsiteY3" fmla="*/ 631177 h 631177"/>
              <a:gd name="connsiteX4" fmla="*/ 127323 w 555951"/>
              <a:gd name="connsiteY4" fmla="*/ 71439 h 631177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43391 w 642942"/>
              <a:gd name="connsiteY2" fmla="*/ 631177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28628 w 642942"/>
              <a:gd name="connsiteY2" fmla="*/ 714380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28628 w 642942"/>
              <a:gd name="connsiteY2" fmla="*/ 714380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14380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9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71438 h 785818"/>
              <a:gd name="connsiteX1" fmla="*/ 642942 w 642942"/>
              <a:gd name="connsiteY1" fmla="*/ 0 h 785818"/>
              <a:gd name="connsiteX2" fmla="*/ 428628 w 642942"/>
              <a:gd name="connsiteY2" fmla="*/ 714379 h 785818"/>
              <a:gd name="connsiteX3" fmla="*/ 0 w 642942"/>
              <a:gd name="connsiteY3" fmla="*/ 785818 h 785818"/>
              <a:gd name="connsiteX4" fmla="*/ 214314 w 642942"/>
              <a:gd name="connsiteY4" fmla="*/ 71438 h 785818"/>
              <a:gd name="connsiteX0" fmla="*/ 214314 w 642942"/>
              <a:gd name="connsiteY0" fmla="*/ 214315 h 928695"/>
              <a:gd name="connsiteX1" fmla="*/ 642942 w 642942"/>
              <a:gd name="connsiteY1" fmla="*/ 0 h 928695"/>
              <a:gd name="connsiteX2" fmla="*/ 428628 w 642942"/>
              <a:gd name="connsiteY2" fmla="*/ 857256 h 928695"/>
              <a:gd name="connsiteX3" fmla="*/ 0 w 642942"/>
              <a:gd name="connsiteY3" fmla="*/ 928695 h 928695"/>
              <a:gd name="connsiteX4" fmla="*/ 214314 w 642942"/>
              <a:gd name="connsiteY4" fmla="*/ 214315 h 928695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85817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85817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14379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942" h="857256">
                <a:moveTo>
                  <a:pt x="214314" y="142876"/>
                </a:moveTo>
                <a:lnTo>
                  <a:pt x="642942" y="0"/>
                </a:lnTo>
                <a:lnTo>
                  <a:pt x="428628" y="714379"/>
                </a:lnTo>
                <a:lnTo>
                  <a:pt x="0" y="857256"/>
                </a:lnTo>
                <a:lnTo>
                  <a:pt x="214314" y="142876"/>
                </a:lnTo>
                <a:close/>
              </a:path>
            </a:pathLst>
          </a:custGeom>
          <a:solidFill>
            <a:srgbClr val="FF5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0" name="Forme libre 99"/>
          <p:cNvSpPr/>
          <p:nvPr/>
        </p:nvSpPr>
        <p:spPr bwMode="auto">
          <a:xfrm>
            <a:off x="6604000" y="4164206"/>
            <a:ext cx="1741487" cy="1908000"/>
          </a:xfrm>
          <a:custGeom>
            <a:avLst/>
            <a:gdLst>
              <a:gd name="connsiteX0" fmla="*/ 0 w 1080000"/>
              <a:gd name="connsiteY0" fmla="*/ 0 h 1908000"/>
              <a:gd name="connsiteX1" fmla="*/ 1080000 w 1080000"/>
              <a:gd name="connsiteY1" fmla="*/ 0 h 1908000"/>
              <a:gd name="connsiteX2" fmla="*/ 1080000 w 1080000"/>
              <a:gd name="connsiteY2" fmla="*/ 1908000 h 1908000"/>
              <a:gd name="connsiteX3" fmla="*/ 0 w 1080000"/>
              <a:gd name="connsiteY3" fmla="*/ 1908000 h 1908000"/>
              <a:gd name="connsiteX4" fmla="*/ 0 w 1080000"/>
              <a:gd name="connsiteY4" fmla="*/ 0 h 1908000"/>
              <a:gd name="connsiteX0" fmla="*/ 0 w 1643074"/>
              <a:gd name="connsiteY0" fmla="*/ 0 h 1908000"/>
              <a:gd name="connsiteX1" fmla="*/ 1643074 w 1643074"/>
              <a:gd name="connsiteY1" fmla="*/ 0 h 1908000"/>
              <a:gd name="connsiteX2" fmla="*/ 1080000 w 1643074"/>
              <a:gd name="connsiteY2" fmla="*/ 1908000 h 1908000"/>
              <a:gd name="connsiteX3" fmla="*/ 0 w 1643074"/>
              <a:gd name="connsiteY3" fmla="*/ 1908000 h 1908000"/>
              <a:gd name="connsiteX4" fmla="*/ 0 w 1643074"/>
              <a:gd name="connsiteY4" fmla="*/ 0 h 1908000"/>
              <a:gd name="connsiteX0" fmla="*/ 285752 w 1643074"/>
              <a:gd name="connsiteY0" fmla="*/ 285752 h 1908000"/>
              <a:gd name="connsiteX1" fmla="*/ 1643074 w 1643074"/>
              <a:gd name="connsiteY1" fmla="*/ 0 h 1908000"/>
              <a:gd name="connsiteX2" fmla="*/ 1080000 w 1643074"/>
              <a:gd name="connsiteY2" fmla="*/ 1908000 h 1908000"/>
              <a:gd name="connsiteX3" fmla="*/ 0 w 1643074"/>
              <a:gd name="connsiteY3" fmla="*/ 1908000 h 1908000"/>
              <a:gd name="connsiteX4" fmla="*/ 285752 w 1643074"/>
              <a:gd name="connsiteY4" fmla="*/ 285752 h 1908000"/>
              <a:gd name="connsiteX0" fmla="*/ 285752 w 1643074"/>
              <a:gd name="connsiteY0" fmla="*/ 285752 h 1908000"/>
              <a:gd name="connsiteX1" fmla="*/ 1643074 w 1643074"/>
              <a:gd name="connsiteY1" fmla="*/ 0 h 1908000"/>
              <a:gd name="connsiteX2" fmla="*/ 1143008 w 1643074"/>
              <a:gd name="connsiteY2" fmla="*/ 1571636 h 1908000"/>
              <a:gd name="connsiteX3" fmla="*/ 0 w 1643074"/>
              <a:gd name="connsiteY3" fmla="*/ 1908000 h 1908000"/>
              <a:gd name="connsiteX4" fmla="*/ 285752 w 1643074"/>
              <a:gd name="connsiteY4" fmla="*/ 285752 h 1908000"/>
              <a:gd name="connsiteX0" fmla="*/ 428628 w 1643074"/>
              <a:gd name="connsiteY0" fmla="*/ 357190 h 1908000"/>
              <a:gd name="connsiteX1" fmla="*/ 1643074 w 1643074"/>
              <a:gd name="connsiteY1" fmla="*/ 0 h 1908000"/>
              <a:gd name="connsiteX2" fmla="*/ 1143008 w 1643074"/>
              <a:gd name="connsiteY2" fmla="*/ 1571636 h 1908000"/>
              <a:gd name="connsiteX3" fmla="*/ 0 w 1643074"/>
              <a:gd name="connsiteY3" fmla="*/ 1908000 h 1908000"/>
              <a:gd name="connsiteX4" fmla="*/ 428628 w 1643074"/>
              <a:gd name="connsiteY4" fmla="*/ 357190 h 1908000"/>
              <a:gd name="connsiteX0" fmla="*/ 428628 w 1701785"/>
              <a:gd name="connsiteY0" fmla="*/ 357190 h 1908000"/>
              <a:gd name="connsiteX1" fmla="*/ 1643074 w 1701785"/>
              <a:gd name="connsiteY1" fmla="*/ 0 h 1908000"/>
              <a:gd name="connsiteX2" fmla="*/ 1143008 w 1701785"/>
              <a:gd name="connsiteY2" fmla="*/ 1571636 h 1908000"/>
              <a:gd name="connsiteX3" fmla="*/ 0 w 1701785"/>
              <a:gd name="connsiteY3" fmla="*/ 1908000 h 1908000"/>
              <a:gd name="connsiteX4" fmla="*/ 428628 w 1701785"/>
              <a:gd name="connsiteY4" fmla="*/ 357190 h 1908000"/>
              <a:gd name="connsiteX0" fmla="*/ 428628 w 1701785"/>
              <a:gd name="connsiteY0" fmla="*/ 357190 h 1908000"/>
              <a:gd name="connsiteX1" fmla="*/ 1643074 w 1701785"/>
              <a:gd name="connsiteY1" fmla="*/ 0 h 1908000"/>
              <a:gd name="connsiteX2" fmla="*/ 1143008 w 1701785"/>
              <a:gd name="connsiteY2" fmla="*/ 1571636 h 1908000"/>
              <a:gd name="connsiteX3" fmla="*/ 0 w 1701785"/>
              <a:gd name="connsiteY3" fmla="*/ 1908000 h 1908000"/>
              <a:gd name="connsiteX4" fmla="*/ 428628 w 1701785"/>
              <a:gd name="connsiteY4" fmla="*/ 357190 h 1908000"/>
              <a:gd name="connsiteX0" fmla="*/ 428628 w 1701785"/>
              <a:gd name="connsiteY0" fmla="*/ 357190 h 1908000"/>
              <a:gd name="connsiteX1" fmla="*/ 1643074 w 1701785"/>
              <a:gd name="connsiteY1" fmla="*/ 0 h 1908000"/>
              <a:gd name="connsiteX2" fmla="*/ 1143008 w 1701785"/>
              <a:gd name="connsiteY2" fmla="*/ 1571636 h 1908000"/>
              <a:gd name="connsiteX3" fmla="*/ 0 w 1701785"/>
              <a:gd name="connsiteY3" fmla="*/ 1908000 h 1908000"/>
              <a:gd name="connsiteX4" fmla="*/ 428628 w 1701785"/>
              <a:gd name="connsiteY4" fmla="*/ 357190 h 1908000"/>
              <a:gd name="connsiteX0" fmla="*/ 468330 w 1741487"/>
              <a:gd name="connsiteY0" fmla="*/ 357190 h 1908000"/>
              <a:gd name="connsiteX1" fmla="*/ 1682776 w 1741487"/>
              <a:gd name="connsiteY1" fmla="*/ 0 h 1908000"/>
              <a:gd name="connsiteX2" fmla="*/ 1182710 w 1741487"/>
              <a:gd name="connsiteY2" fmla="*/ 1571636 h 1908000"/>
              <a:gd name="connsiteX3" fmla="*/ 39702 w 1741487"/>
              <a:gd name="connsiteY3" fmla="*/ 1908000 h 1908000"/>
              <a:gd name="connsiteX4" fmla="*/ 468330 w 1741487"/>
              <a:gd name="connsiteY4" fmla="*/ 357190 h 19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1487" h="1908000">
                <a:moveTo>
                  <a:pt x="468330" y="357190"/>
                </a:moveTo>
                <a:cubicBezTo>
                  <a:pt x="873145" y="238127"/>
                  <a:pt x="1374775" y="214307"/>
                  <a:pt x="1682776" y="0"/>
                </a:cubicBezTo>
                <a:cubicBezTo>
                  <a:pt x="1741487" y="507995"/>
                  <a:pt x="1349399" y="1047757"/>
                  <a:pt x="1182710" y="1571636"/>
                </a:cubicBezTo>
                <a:cubicBezTo>
                  <a:pt x="801707" y="1683757"/>
                  <a:pt x="358775" y="1733949"/>
                  <a:pt x="39702" y="1908000"/>
                </a:cubicBezTo>
                <a:cubicBezTo>
                  <a:pt x="0" y="1381523"/>
                  <a:pt x="325454" y="874127"/>
                  <a:pt x="468330" y="357190"/>
                </a:cubicBezTo>
                <a:close/>
              </a:path>
            </a:pathLst>
          </a:custGeom>
          <a:solidFill>
            <a:srgbClr val="CCFF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" name="Forme libre 100"/>
          <p:cNvSpPr>
            <a:spLocks noChangeAspect="1"/>
          </p:cNvSpPr>
          <p:nvPr/>
        </p:nvSpPr>
        <p:spPr bwMode="auto">
          <a:xfrm>
            <a:off x="6858016" y="4424558"/>
            <a:ext cx="1143008" cy="1428760"/>
          </a:xfrm>
          <a:custGeom>
            <a:avLst/>
            <a:gdLst>
              <a:gd name="connsiteX0" fmla="*/ 0 w 712800"/>
              <a:gd name="connsiteY0" fmla="*/ 0 h 1259281"/>
              <a:gd name="connsiteX1" fmla="*/ 712800 w 712800"/>
              <a:gd name="connsiteY1" fmla="*/ 0 h 1259281"/>
              <a:gd name="connsiteX2" fmla="*/ 712800 w 712800"/>
              <a:gd name="connsiteY2" fmla="*/ 1259281 h 1259281"/>
              <a:gd name="connsiteX3" fmla="*/ 0 w 712800"/>
              <a:gd name="connsiteY3" fmla="*/ 1259281 h 1259281"/>
              <a:gd name="connsiteX4" fmla="*/ 0 w 712800"/>
              <a:gd name="connsiteY4" fmla="*/ 0 h 1259281"/>
              <a:gd name="connsiteX0" fmla="*/ 0 w 1162694"/>
              <a:gd name="connsiteY0" fmla="*/ 59808 h 1319089"/>
              <a:gd name="connsiteX1" fmla="*/ 1162694 w 1162694"/>
              <a:gd name="connsiteY1" fmla="*/ 0 h 1319089"/>
              <a:gd name="connsiteX2" fmla="*/ 712800 w 1162694"/>
              <a:gd name="connsiteY2" fmla="*/ 1319089 h 1319089"/>
              <a:gd name="connsiteX3" fmla="*/ 0 w 1162694"/>
              <a:gd name="connsiteY3" fmla="*/ 1319089 h 1319089"/>
              <a:gd name="connsiteX4" fmla="*/ 0 w 1162694"/>
              <a:gd name="connsiteY4" fmla="*/ 59808 h 1319089"/>
              <a:gd name="connsiteX0" fmla="*/ 0 w 1162694"/>
              <a:gd name="connsiteY0" fmla="*/ 59808 h 1319089"/>
              <a:gd name="connsiteX1" fmla="*/ 1162694 w 1162694"/>
              <a:gd name="connsiteY1" fmla="*/ 0 h 1319089"/>
              <a:gd name="connsiteX2" fmla="*/ 805504 w 1162694"/>
              <a:gd name="connsiteY2" fmla="*/ 1214446 h 1319089"/>
              <a:gd name="connsiteX3" fmla="*/ 0 w 1162694"/>
              <a:gd name="connsiteY3" fmla="*/ 1319089 h 1319089"/>
              <a:gd name="connsiteX4" fmla="*/ 0 w 1162694"/>
              <a:gd name="connsiteY4" fmla="*/ 59808 h 1319089"/>
              <a:gd name="connsiteX0" fmla="*/ 376876 w 1162694"/>
              <a:gd name="connsiteY0" fmla="*/ 214314 h 1319089"/>
              <a:gd name="connsiteX1" fmla="*/ 1162694 w 1162694"/>
              <a:gd name="connsiteY1" fmla="*/ 0 h 1319089"/>
              <a:gd name="connsiteX2" fmla="*/ 805504 w 1162694"/>
              <a:gd name="connsiteY2" fmla="*/ 1214446 h 1319089"/>
              <a:gd name="connsiteX3" fmla="*/ 0 w 1162694"/>
              <a:gd name="connsiteY3" fmla="*/ 1319089 h 1319089"/>
              <a:gd name="connsiteX4" fmla="*/ 376876 w 1162694"/>
              <a:gd name="connsiteY4" fmla="*/ 214314 h 1319089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  <a:gd name="connsiteX0" fmla="*/ 357190 w 1143008"/>
              <a:gd name="connsiteY0" fmla="*/ 214314 h 1428760"/>
              <a:gd name="connsiteX1" fmla="*/ 1143008 w 1143008"/>
              <a:gd name="connsiteY1" fmla="*/ 0 h 1428760"/>
              <a:gd name="connsiteX2" fmla="*/ 785818 w 1143008"/>
              <a:gd name="connsiteY2" fmla="*/ 1214446 h 1428760"/>
              <a:gd name="connsiteX3" fmla="*/ 0 w 1143008"/>
              <a:gd name="connsiteY3" fmla="*/ 1428760 h 1428760"/>
              <a:gd name="connsiteX4" fmla="*/ 357190 w 1143008"/>
              <a:gd name="connsiteY4" fmla="*/ 214314 h 142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8" h="1428760">
                <a:moveTo>
                  <a:pt x="357190" y="214314"/>
                </a:moveTo>
                <a:cubicBezTo>
                  <a:pt x="619129" y="142876"/>
                  <a:pt x="925497" y="130168"/>
                  <a:pt x="1143008" y="0"/>
                </a:cubicBezTo>
                <a:cubicBezTo>
                  <a:pt x="1095359" y="436555"/>
                  <a:pt x="904881" y="809631"/>
                  <a:pt x="785818" y="1214446"/>
                </a:cubicBezTo>
                <a:cubicBezTo>
                  <a:pt x="523879" y="1285884"/>
                  <a:pt x="255571" y="1285868"/>
                  <a:pt x="0" y="1428760"/>
                </a:cubicBezTo>
                <a:cubicBezTo>
                  <a:pt x="14271" y="1017581"/>
                  <a:pt x="238127" y="619129"/>
                  <a:pt x="357190" y="214314"/>
                </a:cubicBezTo>
                <a:close/>
              </a:path>
            </a:pathLst>
          </a:cu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2" name="Forme libre 101"/>
          <p:cNvSpPr>
            <a:spLocks noChangeAspect="1"/>
          </p:cNvSpPr>
          <p:nvPr/>
        </p:nvSpPr>
        <p:spPr bwMode="auto">
          <a:xfrm>
            <a:off x="7085030" y="4735710"/>
            <a:ext cx="642942" cy="857256"/>
          </a:xfrm>
          <a:custGeom>
            <a:avLst/>
            <a:gdLst>
              <a:gd name="connsiteX0" fmla="*/ 0 w 356400"/>
              <a:gd name="connsiteY0" fmla="*/ 0 h 629640"/>
              <a:gd name="connsiteX1" fmla="*/ 356400 w 356400"/>
              <a:gd name="connsiteY1" fmla="*/ 0 h 629640"/>
              <a:gd name="connsiteX2" fmla="*/ 356400 w 356400"/>
              <a:gd name="connsiteY2" fmla="*/ 629640 h 629640"/>
              <a:gd name="connsiteX3" fmla="*/ 0 w 356400"/>
              <a:gd name="connsiteY3" fmla="*/ 629640 h 629640"/>
              <a:gd name="connsiteX4" fmla="*/ 0 w 356400"/>
              <a:gd name="connsiteY4" fmla="*/ 0 h 629640"/>
              <a:gd name="connsiteX0" fmla="*/ 0 w 555951"/>
              <a:gd name="connsiteY0" fmla="*/ 1537 h 631177"/>
              <a:gd name="connsiteX1" fmla="*/ 555951 w 555951"/>
              <a:gd name="connsiteY1" fmla="*/ 0 h 631177"/>
              <a:gd name="connsiteX2" fmla="*/ 356400 w 555951"/>
              <a:gd name="connsiteY2" fmla="*/ 631177 h 631177"/>
              <a:gd name="connsiteX3" fmla="*/ 0 w 555951"/>
              <a:gd name="connsiteY3" fmla="*/ 631177 h 631177"/>
              <a:gd name="connsiteX4" fmla="*/ 0 w 555951"/>
              <a:gd name="connsiteY4" fmla="*/ 1537 h 631177"/>
              <a:gd name="connsiteX0" fmla="*/ 127323 w 555951"/>
              <a:gd name="connsiteY0" fmla="*/ 71439 h 631177"/>
              <a:gd name="connsiteX1" fmla="*/ 555951 w 555951"/>
              <a:gd name="connsiteY1" fmla="*/ 0 h 631177"/>
              <a:gd name="connsiteX2" fmla="*/ 356400 w 555951"/>
              <a:gd name="connsiteY2" fmla="*/ 631177 h 631177"/>
              <a:gd name="connsiteX3" fmla="*/ 0 w 555951"/>
              <a:gd name="connsiteY3" fmla="*/ 631177 h 631177"/>
              <a:gd name="connsiteX4" fmla="*/ 127323 w 555951"/>
              <a:gd name="connsiteY4" fmla="*/ 71439 h 631177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43391 w 642942"/>
              <a:gd name="connsiteY2" fmla="*/ 631177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28628 w 642942"/>
              <a:gd name="connsiteY2" fmla="*/ 714380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71439 h 785819"/>
              <a:gd name="connsiteX1" fmla="*/ 642942 w 642942"/>
              <a:gd name="connsiteY1" fmla="*/ 0 h 785819"/>
              <a:gd name="connsiteX2" fmla="*/ 428628 w 642942"/>
              <a:gd name="connsiteY2" fmla="*/ 714380 h 785819"/>
              <a:gd name="connsiteX3" fmla="*/ 0 w 642942"/>
              <a:gd name="connsiteY3" fmla="*/ 785819 h 785819"/>
              <a:gd name="connsiteX4" fmla="*/ 214314 w 642942"/>
              <a:gd name="connsiteY4" fmla="*/ 71439 h 785819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14380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9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142877 h 857257"/>
              <a:gd name="connsiteX1" fmla="*/ 642942 w 642942"/>
              <a:gd name="connsiteY1" fmla="*/ 0 h 857257"/>
              <a:gd name="connsiteX2" fmla="*/ 428628 w 642942"/>
              <a:gd name="connsiteY2" fmla="*/ 785818 h 857257"/>
              <a:gd name="connsiteX3" fmla="*/ 0 w 642942"/>
              <a:gd name="connsiteY3" fmla="*/ 857257 h 857257"/>
              <a:gd name="connsiteX4" fmla="*/ 214314 w 642942"/>
              <a:gd name="connsiteY4" fmla="*/ 142877 h 857257"/>
              <a:gd name="connsiteX0" fmla="*/ 214314 w 642942"/>
              <a:gd name="connsiteY0" fmla="*/ 71438 h 785818"/>
              <a:gd name="connsiteX1" fmla="*/ 642942 w 642942"/>
              <a:gd name="connsiteY1" fmla="*/ 0 h 785818"/>
              <a:gd name="connsiteX2" fmla="*/ 428628 w 642942"/>
              <a:gd name="connsiteY2" fmla="*/ 714379 h 785818"/>
              <a:gd name="connsiteX3" fmla="*/ 0 w 642942"/>
              <a:gd name="connsiteY3" fmla="*/ 785818 h 785818"/>
              <a:gd name="connsiteX4" fmla="*/ 214314 w 642942"/>
              <a:gd name="connsiteY4" fmla="*/ 71438 h 785818"/>
              <a:gd name="connsiteX0" fmla="*/ 214314 w 642942"/>
              <a:gd name="connsiteY0" fmla="*/ 214315 h 928695"/>
              <a:gd name="connsiteX1" fmla="*/ 642942 w 642942"/>
              <a:gd name="connsiteY1" fmla="*/ 0 h 928695"/>
              <a:gd name="connsiteX2" fmla="*/ 428628 w 642942"/>
              <a:gd name="connsiteY2" fmla="*/ 857256 h 928695"/>
              <a:gd name="connsiteX3" fmla="*/ 0 w 642942"/>
              <a:gd name="connsiteY3" fmla="*/ 928695 h 928695"/>
              <a:gd name="connsiteX4" fmla="*/ 214314 w 642942"/>
              <a:gd name="connsiteY4" fmla="*/ 214315 h 928695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85817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85817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  <a:gd name="connsiteX0" fmla="*/ 214314 w 642942"/>
              <a:gd name="connsiteY0" fmla="*/ 142876 h 857256"/>
              <a:gd name="connsiteX1" fmla="*/ 642942 w 642942"/>
              <a:gd name="connsiteY1" fmla="*/ 0 h 857256"/>
              <a:gd name="connsiteX2" fmla="*/ 428628 w 642942"/>
              <a:gd name="connsiteY2" fmla="*/ 714379 h 857256"/>
              <a:gd name="connsiteX3" fmla="*/ 0 w 642942"/>
              <a:gd name="connsiteY3" fmla="*/ 857256 h 857256"/>
              <a:gd name="connsiteX4" fmla="*/ 214314 w 642942"/>
              <a:gd name="connsiteY4" fmla="*/ 142876 h 85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942" h="857256">
                <a:moveTo>
                  <a:pt x="214314" y="142876"/>
                </a:moveTo>
                <a:lnTo>
                  <a:pt x="642942" y="0"/>
                </a:lnTo>
                <a:lnTo>
                  <a:pt x="428628" y="714379"/>
                </a:lnTo>
                <a:lnTo>
                  <a:pt x="0" y="857256"/>
                </a:lnTo>
                <a:lnTo>
                  <a:pt x="214314" y="142876"/>
                </a:lnTo>
                <a:close/>
              </a:path>
            </a:pathLst>
          </a:custGeom>
          <a:solidFill>
            <a:srgbClr val="FF505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746698" y="2143116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 </a:t>
            </a:r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746698" y="481484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r>
              <a:rPr lang="fr-FR" sz="2000" i="1" baseline="-25000" dirty="0" smtClean="0">
                <a:solidFill>
                  <a:srgbClr val="0070C0"/>
                </a:solidFill>
              </a:rPr>
              <a:t>0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 </a:t>
            </a:r>
            <a:r>
              <a:rPr lang="fr-FR" sz="2000" i="1" dirty="0" smtClean="0">
                <a:solidFill>
                  <a:srgbClr val="0070C0"/>
                </a:solidFill>
              </a:rPr>
              <a:t>t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2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Particle Density and its Moments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764704"/>
            <a:ext cx="85011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beam is modelled by a particle density distribution             which generates a set of characteristic real numbers, its Moments.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first three moments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order moment, beam charge (or population):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order moment, centre of mass (or 6-vector beam </a:t>
            </a:r>
            <a:r>
              <a:rPr lang="en-GB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centroid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order moment, beam matrix (6x6 matrix):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are widely used to characterize the beam transport. 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9881108"/>
              </p:ext>
            </p:extLst>
          </p:nvPr>
        </p:nvGraphicFramePr>
        <p:xfrm>
          <a:off x="5891227" y="747126"/>
          <a:ext cx="7524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4" name="Equation" r:id="rId3" imgW="393480" imgH="203040" progId="Equation.3">
                  <p:embed/>
                </p:oleObj>
              </mc:Choice>
              <mc:Fallback>
                <p:oleObj name="Equation" r:id="rId3" imgW="3934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1227" y="747126"/>
                        <a:ext cx="752475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4419" name="Object 3"/>
          <p:cNvGraphicFramePr>
            <a:graphicFrameLocks noChangeAspect="1"/>
          </p:cNvGraphicFramePr>
          <p:nvPr/>
        </p:nvGraphicFramePr>
        <p:xfrm>
          <a:off x="3203848" y="2328044"/>
          <a:ext cx="26670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5" name="Equation" r:id="rId5" imgW="1066680" imgH="279360" progId="Equation.3">
                  <p:embed/>
                </p:oleObj>
              </mc:Choice>
              <mc:Fallback>
                <p:oleObj name="Equation" r:id="rId5" imgW="10666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2328044"/>
                        <a:ext cx="26670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4422" name="Object 3"/>
          <p:cNvGraphicFramePr>
            <a:graphicFrameLocks noChangeAspect="1"/>
          </p:cNvGraphicFramePr>
          <p:nvPr/>
        </p:nvGraphicFramePr>
        <p:xfrm>
          <a:off x="2405063" y="3159129"/>
          <a:ext cx="4381500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6" name="Equation" r:id="rId7" imgW="1752480" imgH="393480" progId="Equation.3">
                  <p:embed/>
                </p:oleObj>
              </mc:Choice>
              <mc:Fallback>
                <p:oleObj name="Equation" r:id="rId7" imgW="1752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063" y="3159129"/>
                        <a:ext cx="4381500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4423" name="Object 3"/>
          <p:cNvGraphicFramePr>
            <a:graphicFrameLocks noChangeAspect="1"/>
          </p:cNvGraphicFramePr>
          <p:nvPr/>
        </p:nvGraphicFramePr>
        <p:xfrm>
          <a:off x="1063625" y="4391042"/>
          <a:ext cx="682625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7" name="Equation" r:id="rId9" imgW="2730240" imgH="685800" progId="Equation.3">
                  <p:embed/>
                </p:oleObj>
              </mc:Choice>
              <mc:Fallback>
                <p:oleObj name="Equation" r:id="rId9" imgW="273024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25" y="4391042"/>
                        <a:ext cx="682625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4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31371" y="1268760"/>
            <a:ext cx="29051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 bwMode="auto">
          <a:xfrm>
            <a:off x="6156176" y="2092768"/>
            <a:ext cx="2808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8709015" y="209278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579356" y="98072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chemeClr val="accent6"/>
                </a:solidFill>
              </a:rPr>
              <a:t>P</a:t>
            </a:r>
            <a:endParaRPr lang="fr-FR" sz="2000" i="1" baseline="-25000" dirty="0">
              <a:solidFill>
                <a:schemeClr val="accent6"/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 bwMode="auto">
          <a:xfrm rot="16200000" flipV="1">
            <a:off x="6777281" y="2105318"/>
            <a:ext cx="1620000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39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/>
          <p:cNvGrpSpPr/>
          <p:nvPr/>
        </p:nvGrpSpPr>
        <p:grpSpPr>
          <a:xfrm rot="2670049">
            <a:off x="7355533" y="1624168"/>
            <a:ext cx="720000" cy="2484000"/>
            <a:chOff x="1071538" y="1785926"/>
            <a:chExt cx="1071570" cy="1643074"/>
          </a:xfrm>
        </p:grpSpPr>
        <p:sp>
          <p:nvSpPr>
            <p:cNvPr id="37" name="Ellipse 36"/>
            <p:cNvSpPr/>
            <p:nvPr/>
          </p:nvSpPr>
          <p:spPr bwMode="auto">
            <a:xfrm>
              <a:off x="1071538" y="1785926"/>
              <a:ext cx="1071570" cy="1643074"/>
            </a:xfrm>
            <a:prstGeom prst="ellipse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8" name="Ellipse 37"/>
            <p:cNvSpPr>
              <a:spLocks noChangeAspect="1"/>
            </p:cNvSpPr>
            <p:nvPr/>
          </p:nvSpPr>
          <p:spPr bwMode="auto">
            <a:xfrm>
              <a:off x="1259658" y="2058819"/>
              <a:ext cx="707236" cy="1084429"/>
            </a:xfrm>
            <a:prstGeom prst="ellips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Ellipse 38"/>
            <p:cNvSpPr>
              <a:spLocks noChangeAspect="1"/>
            </p:cNvSpPr>
            <p:nvPr/>
          </p:nvSpPr>
          <p:spPr bwMode="auto">
            <a:xfrm>
              <a:off x="1453737" y="2348143"/>
              <a:ext cx="332181" cy="509353"/>
            </a:xfrm>
            <a:prstGeom prst="ellipse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 rot="5400000">
            <a:off x="7434496" y="3339088"/>
            <a:ext cx="720000" cy="2484000"/>
            <a:chOff x="1071538" y="1785926"/>
            <a:chExt cx="1071570" cy="1643074"/>
          </a:xfrm>
        </p:grpSpPr>
        <p:sp>
          <p:nvSpPr>
            <p:cNvPr id="20" name="Ellipse 19"/>
            <p:cNvSpPr/>
            <p:nvPr/>
          </p:nvSpPr>
          <p:spPr bwMode="auto">
            <a:xfrm>
              <a:off x="1071538" y="1785926"/>
              <a:ext cx="1071570" cy="1643074"/>
            </a:xfrm>
            <a:prstGeom prst="ellipse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" name="Ellipse 20"/>
            <p:cNvSpPr>
              <a:spLocks noChangeAspect="1"/>
            </p:cNvSpPr>
            <p:nvPr/>
          </p:nvSpPr>
          <p:spPr bwMode="auto">
            <a:xfrm>
              <a:off x="1259658" y="2058819"/>
              <a:ext cx="707236" cy="1084429"/>
            </a:xfrm>
            <a:prstGeom prst="ellips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Ellipse 21"/>
            <p:cNvSpPr>
              <a:spLocks noChangeAspect="1"/>
            </p:cNvSpPr>
            <p:nvPr/>
          </p:nvSpPr>
          <p:spPr bwMode="auto">
            <a:xfrm>
              <a:off x="1453737" y="2348143"/>
              <a:ext cx="332181" cy="509353"/>
            </a:xfrm>
            <a:prstGeom prst="ellipse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Gaussian </a:t>
            </a:r>
            <a:r>
              <a:rPr lang="en-GB" sz="2400" b="1" smtClean="0">
                <a:latin typeface="Arial" charset="0"/>
              </a:rPr>
              <a:t>Particle Density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07504" y="692696"/>
            <a:ext cx="85011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Gaussian density distribution, in even D dimensions (D=2,4,6)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is fully characterized by its 3 first moments               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It simplifies to the ‘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usual’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Gaussian distribution, assuming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a centred beam at a waist (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upright ellipse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in D=2 dimensions.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Then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fr-FR" sz="1200" dirty="0" smtClean="0">
              <a:solidFill>
                <a:srgbClr val="000000"/>
              </a:solidFill>
              <a:latin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 It is the beam distribution mostly used in Beam Tracking simulation codes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  to probe the beam transport properties.</a:t>
            </a: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/>
        </p:nvGraphicFramePr>
        <p:xfrm>
          <a:off x="467544" y="3154735"/>
          <a:ext cx="3303587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8" name="Equation" r:id="rId3" imgW="1726920" imgH="482400" progId="Equation.3">
                  <p:embed/>
                </p:oleObj>
              </mc:Choice>
              <mc:Fallback>
                <p:oleObj name="Equation" r:id="rId3" imgW="17269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154735"/>
                        <a:ext cx="3303587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4419" name="Object 3"/>
          <p:cNvGraphicFramePr>
            <a:graphicFrameLocks noChangeAspect="1"/>
          </p:cNvGraphicFramePr>
          <p:nvPr/>
        </p:nvGraphicFramePr>
        <p:xfrm>
          <a:off x="87313" y="1052736"/>
          <a:ext cx="89852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9" name="Equation" r:id="rId5" imgW="3593880" imgH="482400" progId="Equation.3">
                  <p:embed/>
                </p:oleObj>
              </mc:Choice>
              <mc:Fallback>
                <p:oleObj name="Equation" r:id="rId5" imgW="3593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052736"/>
                        <a:ext cx="89852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2486" name="Object 1"/>
          <p:cNvGraphicFramePr>
            <a:graphicFrameLocks noChangeAspect="1"/>
          </p:cNvGraphicFramePr>
          <p:nvPr/>
        </p:nvGraphicFramePr>
        <p:xfrm>
          <a:off x="4584749" y="2060848"/>
          <a:ext cx="9953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0" name="Equation" r:id="rId7" imgW="520560" imgH="203040" progId="Equation.3">
                  <p:embed/>
                </p:oleObj>
              </mc:Choice>
              <mc:Fallback>
                <p:oleObj name="Equation" r:id="rId7" imgW="520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4749" y="2060848"/>
                        <a:ext cx="99536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2487" name="Object 3"/>
          <p:cNvGraphicFramePr>
            <a:graphicFrameLocks noChangeAspect="1"/>
          </p:cNvGraphicFramePr>
          <p:nvPr/>
        </p:nvGraphicFramePr>
        <p:xfrm>
          <a:off x="395536" y="4005064"/>
          <a:ext cx="5976664" cy="104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81" name="Équation" r:id="rId9" imgW="2476440" imgH="507960" progId="Equation.3">
                  <p:embed/>
                </p:oleObj>
              </mc:Choice>
              <mc:Fallback>
                <p:oleObj name="Équation" r:id="rId9" imgW="24764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005064"/>
                        <a:ext cx="5976664" cy="1048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necteur droit avec flèche 14"/>
          <p:cNvCxnSpPr/>
          <p:nvPr/>
        </p:nvCxnSpPr>
        <p:spPr bwMode="auto">
          <a:xfrm>
            <a:off x="6738625" y="4581128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809898" y="4613066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830640" y="371703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31" name="Connecteur droit avec flèche 30"/>
          <p:cNvCxnSpPr/>
          <p:nvPr/>
        </p:nvCxnSpPr>
        <p:spPr bwMode="auto">
          <a:xfrm>
            <a:off x="6660232" y="3501008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 bwMode="auto">
          <a:xfrm rot="5400000" flipH="1" flipV="1">
            <a:off x="6344685" y="2952459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8604448" y="310089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308304" y="1772816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 bwMode="auto">
          <a:xfrm rot="16200000" flipV="1">
            <a:off x="7207247" y="4473115"/>
            <a:ext cx="1224136" cy="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20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609"/>
            <a:ext cx="8280920" cy="909330"/>
          </a:xfrm>
        </p:spPr>
        <p:txBody>
          <a:bodyPr>
            <a:noAutofit/>
          </a:bodyPr>
          <a:lstStyle/>
          <a:p>
            <a:r>
              <a:rPr lang="fr-CH" sz="3600" dirty="0" smtClean="0"/>
              <a:t>Usine à </a:t>
            </a:r>
            <a:r>
              <a:rPr lang="fr-CH" sz="3600" dirty="0" err="1" smtClean="0"/>
              <a:t>Higgs</a:t>
            </a:r>
            <a:r>
              <a:rPr lang="fr-CH" sz="3600" dirty="0" smtClean="0"/>
              <a:t> : nouveau projets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8" y="708629"/>
            <a:ext cx="780046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0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85720" y="620688"/>
            <a:ext cx="850112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represents the </a:t>
            </a:r>
            <a:r>
              <a:rPr lang="en-GB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phase-space volume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occupied by beam particles. </a:t>
            </a: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It is one of the </a:t>
            </a:r>
            <a:r>
              <a:rPr lang="en-GB" sz="2000" b="1" dirty="0" smtClean="0">
                <a:latin typeface="Arial" pitchFamily="34" charset="0"/>
                <a:cs typeface="Arial" pitchFamily="34" charset="0"/>
              </a:rPr>
              <a:t>most important concept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of Accelerator Physics, because: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is an invariant of motion in Hamiltonian systems (no collimators, no synchrotron radiation)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Emittance characterizes the “disorder” (or “temperature”) of the beam distribution.</a:t>
            </a:r>
          </a:p>
          <a:p>
            <a:pPr marL="457200" indent="-457200">
              <a:spcBef>
                <a:spcPts val="6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The lower the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, the easier it is to manipulate the beam through beam pipe apertures, collimators, focus points, RF buckets, etc...</a:t>
            </a:r>
          </a:p>
          <a:p>
            <a:pPr marL="457200" indent="-457200">
              <a:spcBef>
                <a:spcPts val="600"/>
              </a:spcBef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Beams with too large transverse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must be “cooled” either with “cooling rings” with synchrotron radiation, or “electron cooling” using intra-beam scattering with an external low 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electron beams.</a:t>
            </a: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Concept of Beam </a:t>
            </a:r>
            <a:r>
              <a:rPr lang="en-GB" sz="2400" b="1" dirty="0" err="1" smtClean="0">
                <a:latin typeface="Arial" charset="0"/>
              </a:rPr>
              <a:t>Emittance</a:t>
            </a:r>
            <a:r>
              <a:rPr lang="en-GB" sz="2400" b="1" dirty="0" smtClean="0">
                <a:latin typeface="Arial" charset="0"/>
              </a:rPr>
              <a:t> (</a:t>
            </a:r>
            <a:r>
              <a:rPr lang="en-GB" sz="2400" b="1" dirty="0" err="1" smtClean="0">
                <a:latin typeface="Arial" charset="0"/>
              </a:rPr>
              <a:t>bis</a:t>
            </a:r>
            <a:r>
              <a:rPr lang="en-GB" sz="2400" b="1" dirty="0" smtClean="0">
                <a:latin typeface="Arial" charset="0"/>
              </a:rPr>
              <a:t>)</a:t>
            </a:r>
            <a:endParaRPr lang="en-GB" sz="2400" b="1" dirty="0">
              <a:latin typeface="Arial" charset="0"/>
            </a:endParaRPr>
          </a:p>
        </p:txBody>
      </p:sp>
      <p:pic>
        <p:nvPicPr>
          <p:cNvPr id="1519626" name="Picture 10"/>
          <p:cNvPicPr>
            <a:picLocks noChangeAspect="1" noChangeArrowheads="1"/>
          </p:cNvPicPr>
          <p:nvPr/>
        </p:nvPicPr>
        <p:blipFill>
          <a:blip r:embed="rId3" cstate="print"/>
          <a:srcRect t="6842" b="47547"/>
          <a:stretch>
            <a:fillRect/>
          </a:stretch>
        </p:blipFill>
        <p:spPr bwMode="auto">
          <a:xfrm>
            <a:off x="4716016" y="4653136"/>
            <a:ext cx="4392488" cy="15657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30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2400" y="4556304"/>
            <a:ext cx="4491608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However, in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practice, no </a:t>
            </a:r>
            <a:r>
              <a:rPr lang="en-GB" dirty="0">
                <a:latin typeface="Arial" pitchFamily="34" charset="0"/>
                <a:cs typeface="Arial" pitchFamily="34" charset="0"/>
              </a:rPr>
              <a:t>single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definition </a:t>
            </a:r>
            <a:r>
              <a:rPr lang="en-GB" dirty="0">
                <a:latin typeface="Arial" pitchFamily="34" charset="0"/>
                <a:cs typeface="Arial" pitchFamily="34" charset="0"/>
              </a:rPr>
              <a:t>of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 calculable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Emittance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can apply to all real or to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modelized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beam distributions. Hence a variety of definitions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full or RMS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emittances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itchFamily="34" charset="0"/>
                <a:cs typeface="Arial" pitchFamily="34" charset="0"/>
              </a:rPr>
              <a:t>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nvariant or projected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emittances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etc…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20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251520" y="692696"/>
            <a:ext cx="8712968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For the Gaussian density distribution, in 2 dimensions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full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is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infinite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because the beam distribution extends to infinity and its volume is not compact.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Another (practical) definition is the 1-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or RMS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emittance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given by the volume enclosed by the 1-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ellipse:  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     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This definition generalizes to even D dimensions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with                                                            .</a:t>
            </a:r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err="1" smtClean="0">
                <a:latin typeface="Arial" charset="0"/>
              </a:rPr>
              <a:t>Emittance</a:t>
            </a:r>
            <a:r>
              <a:rPr lang="en-GB" sz="2400" b="1" dirty="0" smtClean="0">
                <a:latin typeface="Arial" charset="0"/>
              </a:rPr>
              <a:t> for the Gaussian Particle Density</a:t>
            </a:r>
            <a:endParaRPr lang="en-GB" sz="2400" b="1" dirty="0">
              <a:latin typeface="Arial" charset="0"/>
            </a:endParaRPr>
          </a:p>
        </p:txBody>
      </p:sp>
      <p:graphicFrame>
        <p:nvGraphicFramePr>
          <p:cNvPr id="171827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867513"/>
              </p:ext>
            </p:extLst>
          </p:nvPr>
        </p:nvGraphicFramePr>
        <p:xfrm>
          <a:off x="6876256" y="3616697"/>
          <a:ext cx="16256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7" name="Équation" r:id="rId3" imgW="850680" imgH="241200" progId="Equation.3">
                  <p:embed/>
                </p:oleObj>
              </mc:Choice>
              <mc:Fallback>
                <p:oleObj name="Équation" r:id="rId3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3616697"/>
                        <a:ext cx="1625600" cy="4603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e 35"/>
          <p:cNvGrpSpPr/>
          <p:nvPr/>
        </p:nvGrpSpPr>
        <p:grpSpPr>
          <a:xfrm>
            <a:off x="6444208" y="836712"/>
            <a:ext cx="2628016" cy="1368152"/>
            <a:chOff x="6552496" y="1844824"/>
            <a:chExt cx="2628016" cy="1368152"/>
          </a:xfrm>
        </p:grpSpPr>
        <p:grpSp>
          <p:nvGrpSpPr>
            <p:cNvPr id="27" name="Groupe 26"/>
            <p:cNvGrpSpPr/>
            <p:nvPr/>
          </p:nvGrpSpPr>
          <p:grpSpPr>
            <a:xfrm rot="5400000">
              <a:off x="7434496" y="1466880"/>
              <a:ext cx="720000" cy="2484000"/>
              <a:chOff x="1071538" y="1785926"/>
              <a:chExt cx="1071570" cy="1643074"/>
            </a:xfrm>
          </p:grpSpPr>
          <p:sp>
            <p:nvSpPr>
              <p:cNvPr id="28" name="Ellipse 27"/>
              <p:cNvSpPr/>
              <p:nvPr/>
            </p:nvSpPr>
            <p:spPr bwMode="auto">
              <a:xfrm>
                <a:off x="1071538" y="1785926"/>
                <a:ext cx="1071570" cy="1643074"/>
              </a:xfrm>
              <a:prstGeom prst="ellipse">
                <a:avLst/>
              </a:prstGeom>
              <a:solidFill>
                <a:srgbClr val="CCFFFF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ctr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29" name="Ellipse 28"/>
              <p:cNvSpPr>
                <a:spLocks noChangeAspect="1"/>
              </p:cNvSpPr>
              <p:nvPr/>
            </p:nvSpPr>
            <p:spPr bwMode="auto">
              <a:xfrm>
                <a:off x="1259658" y="2058819"/>
                <a:ext cx="707236" cy="1084429"/>
              </a:xfrm>
              <a:prstGeom prst="ellipse">
                <a:avLst/>
              </a:prstGeom>
              <a:solidFill>
                <a:srgbClr val="FFFF0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ctr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0" name="Ellipse 29"/>
              <p:cNvSpPr>
                <a:spLocks noChangeAspect="1"/>
              </p:cNvSpPr>
              <p:nvPr/>
            </p:nvSpPr>
            <p:spPr bwMode="auto">
              <a:xfrm>
                <a:off x="1453737" y="2348143"/>
                <a:ext cx="332181" cy="509353"/>
              </a:xfrm>
              <a:prstGeom prst="ellipse">
                <a:avLst/>
              </a:prstGeom>
              <a:solidFill>
                <a:srgbClr val="FF5050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ctr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31" name="Connecteur droit avec flèche 30"/>
            <p:cNvCxnSpPr/>
            <p:nvPr/>
          </p:nvCxnSpPr>
          <p:spPr bwMode="auto">
            <a:xfrm>
              <a:off x="6738625" y="2708920"/>
              <a:ext cx="214314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8809898" y="274085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solidFill>
                    <a:srgbClr val="0070C0"/>
                  </a:solidFill>
                </a:rPr>
                <a:t>Q</a:t>
              </a:r>
              <a:endParaRPr lang="fr-FR" sz="2000" i="1" baseline="-25000" dirty="0">
                <a:solidFill>
                  <a:srgbClr val="0070C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7830640" y="1844824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>
                  <a:solidFill>
                    <a:srgbClr val="0070C0"/>
                  </a:solidFill>
                </a:rPr>
                <a:t>P</a:t>
              </a:r>
              <a:endParaRPr lang="fr-FR" sz="2000" i="1" baseline="-25000" dirty="0">
                <a:solidFill>
                  <a:srgbClr val="0070C0"/>
                </a:solidFill>
              </a:endParaRPr>
            </a:p>
          </p:txBody>
        </p:sp>
        <p:cxnSp>
          <p:nvCxnSpPr>
            <p:cNvPr id="34" name="Connecteur droit avec flèche 33"/>
            <p:cNvCxnSpPr/>
            <p:nvPr/>
          </p:nvCxnSpPr>
          <p:spPr bwMode="auto">
            <a:xfrm rot="16200000" flipV="1">
              <a:off x="7207247" y="2600907"/>
              <a:ext cx="1224136" cy="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1726472" name="Object 8"/>
          <p:cNvGraphicFramePr>
            <a:graphicFrameLocks noChangeAspect="1"/>
          </p:cNvGraphicFramePr>
          <p:nvPr/>
        </p:nvGraphicFramePr>
        <p:xfrm>
          <a:off x="395263" y="1157114"/>
          <a:ext cx="597693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8" name="Équation" r:id="rId5" imgW="2476440" imgH="507960" progId="Equation.3">
                  <p:embed/>
                </p:oleObj>
              </mc:Choice>
              <mc:Fallback>
                <p:oleObj name="Équation" r:id="rId5" imgW="24764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63" y="1157114"/>
                        <a:ext cx="5976937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Ellipse 36"/>
          <p:cNvSpPr>
            <a:spLocks noChangeAspect="1"/>
          </p:cNvSpPr>
          <p:nvPr/>
        </p:nvSpPr>
        <p:spPr bwMode="auto">
          <a:xfrm rot="5400000">
            <a:off x="7561187" y="1151016"/>
            <a:ext cx="324000" cy="1117797"/>
          </a:xfrm>
          <a:prstGeom prst="ellipse">
            <a:avLst/>
          </a:pr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7264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4924"/>
              </p:ext>
            </p:extLst>
          </p:nvPr>
        </p:nvGraphicFramePr>
        <p:xfrm>
          <a:off x="3995936" y="3357104"/>
          <a:ext cx="2770527" cy="10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9" name="Équation" r:id="rId7" imgW="1193760" imgH="507960" progId="Equation.3">
                  <p:embed/>
                </p:oleObj>
              </mc:Choice>
              <mc:Fallback>
                <p:oleObj name="Équation" r:id="rId7" imgW="11937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3357104"/>
                        <a:ext cx="2770527" cy="10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6474" name="Object 3"/>
          <p:cNvGraphicFramePr>
            <a:graphicFrameLocks noChangeAspect="1"/>
          </p:cNvGraphicFramePr>
          <p:nvPr/>
        </p:nvGraphicFramePr>
        <p:xfrm>
          <a:off x="123780" y="4797240"/>
          <a:ext cx="6896492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0" name="Equation" r:id="rId9" imgW="3593880" imgH="482400" progId="Equation.3">
                  <p:embed/>
                </p:oleObj>
              </mc:Choice>
              <mc:Fallback>
                <p:oleObj name="Equation" r:id="rId9" imgW="35938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780" y="4797240"/>
                        <a:ext cx="6896492" cy="79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Groupe 37"/>
          <p:cNvGrpSpPr/>
          <p:nvPr/>
        </p:nvGrpSpPr>
        <p:grpSpPr>
          <a:xfrm rot="2670049">
            <a:off x="7355533" y="4001152"/>
            <a:ext cx="720000" cy="2484000"/>
            <a:chOff x="1071538" y="1785926"/>
            <a:chExt cx="1071570" cy="1643074"/>
          </a:xfrm>
        </p:grpSpPr>
        <p:sp>
          <p:nvSpPr>
            <p:cNvPr id="39" name="Ellipse 38"/>
            <p:cNvSpPr/>
            <p:nvPr/>
          </p:nvSpPr>
          <p:spPr bwMode="auto">
            <a:xfrm>
              <a:off x="1071538" y="1785926"/>
              <a:ext cx="1071570" cy="1643074"/>
            </a:xfrm>
            <a:prstGeom prst="ellipse">
              <a:avLst/>
            </a:prstGeom>
            <a:solidFill>
              <a:srgbClr val="CCFFFF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0" name="Ellipse 39"/>
            <p:cNvSpPr>
              <a:spLocks noChangeAspect="1"/>
            </p:cNvSpPr>
            <p:nvPr/>
          </p:nvSpPr>
          <p:spPr bwMode="auto">
            <a:xfrm>
              <a:off x="1259658" y="2058819"/>
              <a:ext cx="707236" cy="1084429"/>
            </a:xfrm>
            <a:prstGeom prst="ellipse">
              <a:avLst/>
            </a:prstGeom>
            <a:solidFill>
              <a:srgbClr val="FFFF0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Ellipse 40"/>
            <p:cNvSpPr>
              <a:spLocks noChangeAspect="1"/>
            </p:cNvSpPr>
            <p:nvPr/>
          </p:nvSpPr>
          <p:spPr bwMode="auto">
            <a:xfrm>
              <a:off x="1453737" y="2348143"/>
              <a:ext cx="332181" cy="509353"/>
            </a:xfrm>
            <a:prstGeom prst="ellipse">
              <a:avLst/>
            </a:prstGeom>
            <a:solidFill>
              <a:srgbClr val="FF5050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42" name="Connecteur droit avec flèche 41"/>
          <p:cNvCxnSpPr/>
          <p:nvPr/>
        </p:nvCxnSpPr>
        <p:spPr bwMode="auto">
          <a:xfrm>
            <a:off x="6660232" y="5877992"/>
            <a:ext cx="214314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 bwMode="auto">
          <a:xfrm rot="5400000" flipH="1" flipV="1">
            <a:off x="6344685" y="5329443"/>
            <a:ext cx="1928032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8604448" y="547788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Q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7308304" y="4149800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>
                <a:solidFill>
                  <a:srgbClr val="0070C0"/>
                </a:solidFill>
              </a:rPr>
              <a:t>P</a:t>
            </a:r>
            <a:endParaRPr lang="fr-FR" sz="2000" i="1" baseline="-25000" dirty="0">
              <a:solidFill>
                <a:srgbClr val="0070C0"/>
              </a:solidFill>
            </a:endParaRPr>
          </a:p>
        </p:txBody>
      </p:sp>
      <p:sp>
        <p:nvSpPr>
          <p:cNvPr id="46" name="Ellipse 45"/>
          <p:cNvSpPr>
            <a:spLocks noChangeAspect="1"/>
          </p:cNvSpPr>
          <p:nvPr/>
        </p:nvSpPr>
        <p:spPr bwMode="auto">
          <a:xfrm rot="2655726">
            <a:off x="7569962" y="4679570"/>
            <a:ext cx="324000" cy="1117797"/>
          </a:xfrm>
          <a:prstGeom prst="ellipse">
            <a:avLst/>
          </a:prstGeom>
          <a:noFill/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31</a:t>
            </a:fld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579025"/>
              </p:ext>
            </p:extLst>
          </p:nvPr>
        </p:nvGraphicFramePr>
        <p:xfrm>
          <a:off x="1187450" y="5661248"/>
          <a:ext cx="3246438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1" name="Équation" r:id="rId11" imgW="1701800" imgH="254000" progId="Equation.3">
                  <p:embed/>
                </p:oleObj>
              </mc:Choice>
              <mc:Fallback>
                <p:oleObj name="Équation" r:id="rId11" imgW="17018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5661248"/>
                        <a:ext cx="3246438" cy="4841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2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Some Algebra about the Beam Matrix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714356"/>
            <a:ext cx="85011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   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is a symmetric definite-positive matrix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    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is strictly positive (except for the point-like distribution) and can be inverted.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GB" baseline="30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property: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Normal form of      :</a:t>
            </a: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/>
        </p:nvGraphicFramePr>
        <p:xfrm>
          <a:off x="1643042" y="714356"/>
          <a:ext cx="315913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1" name="Equation" r:id="rId3" imgW="164880" imgH="164880" progId="Equation.3">
                  <p:embed/>
                </p:oleObj>
              </mc:Choice>
              <mc:Fallback>
                <p:oleObj name="Equation" r:id="rId3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714356"/>
                        <a:ext cx="315913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3510" name="Object 1"/>
          <p:cNvGraphicFramePr>
            <a:graphicFrameLocks noChangeAspect="1"/>
          </p:cNvGraphicFramePr>
          <p:nvPr/>
        </p:nvGraphicFramePr>
        <p:xfrm>
          <a:off x="1684320" y="2411407"/>
          <a:ext cx="315912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2" name="Equation" r:id="rId5" imgW="164880" imgH="164880" progId="Equation.3">
                  <p:embed/>
                </p:oleObj>
              </mc:Choice>
              <mc:Fallback>
                <p:oleObj name="Equation" r:id="rId5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20" y="2411407"/>
                        <a:ext cx="315912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3511" name="Object 1"/>
          <p:cNvGraphicFramePr>
            <a:graphicFrameLocks noChangeAspect="1"/>
          </p:cNvGraphicFramePr>
          <p:nvPr/>
        </p:nvGraphicFramePr>
        <p:xfrm>
          <a:off x="3214678" y="3113088"/>
          <a:ext cx="315912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3" name="Equation" r:id="rId6" imgW="164880" imgH="164880" progId="Equation.3">
                  <p:embed/>
                </p:oleObj>
              </mc:Choice>
              <mc:Fallback>
                <p:oleObj name="Equation" r:id="rId6" imgW="1648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3113088"/>
                        <a:ext cx="315912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3512" name="Object 3"/>
          <p:cNvGraphicFramePr>
            <a:graphicFrameLocks noChangeAspect="1"/>
          </p:cNvGraphicFramePr>
          <p:nvPr/>
        </p:nvGraphicFramePr>
        <p:xfrm>
          <a:off x="500034" y="1142993"/>
          <a:ext cx="803275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4" name="Equation" r:id="rId7" imgW="3213000" imgH="634680" progId="Equation.3">
                  <p:embed/>
                </p:oleObj>
              </mc:Choice>
              <mc:Fallback>
                <p:oleObj name="Equation" r:id="rId7" imgW="321300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34" y="1142993"/>
                        <a:ext cx="803275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3513" name="Object 3"/>
          <p:cNvGraphicFramePr>
            <a:graphicFrameLocks noChangeAspect="1"/>
          </p:cNvGraphicFramePr>
          <p:nvPr/>
        </p:nvGraphicFramePr>
        <p:xfrm>
          <a:off x="857224" y="3643314"/>
          <a:ext cx="7302500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45" name="Equation" r:id="rId9" imgW="2920680" imgH="939600" progId="Equation.3">
                  <p:embed/>
                </p:oleObj>
              </mc:Choice>
              <mc:Fallback>
                <p:oleObj name="Equation" r:id="rId9" imgW="29206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3643314"/>
                        <a:ext cx="7302500" cy="20081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23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Some Algebra about the Beam Matrix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714356"/>
            <a:ext cx="85011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Proof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Introducing the Square Root  Matrix           such that                               , and the anti-symmetric matrix                                    , one can find an orthogonal matrix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O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such that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600" i="1" dirty="0" smtClean="0">
                <a:latin typeface="Arial" pitchFamily="34" charset="0"/>
                <a:cs typeface="Arial" pitchFamily="34" charset="0"/>
              </a:rPr>
              <a:t>kind of Jordan normal form for anti-symmetric matrices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Then, introducing                                                   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one can show that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1)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2) </a:t>
            </a:r>
          </a:p>
        </p:txBody>
      </p:sp>
      <p:graphicFrame>
        <p:nvGraphicFramePr>
          <p:cNvPr id="1173513" name="Object 3"/>
          <p:cNvGraphicFramePr>
            <a:graphicFrameLocks noChangeAspect="1"/>
          </p:cNvGraphicFramePr>
          <p:nvPr/>
        </p:nvGraphicFramePr>
        <p:xfrm>
          <a:off x="2420938" y="3171180"/>
          <a:ext cx="54610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5" name="Équation" r:id="rId3" imgW="2184120" imgH="457200" progId="Equation.3">
                  <p:embed/>
                </p:oleObj>
              </mc:Choice>
              <mc:Fallback>
                <p:oleObj name="Équation" r:id="rId3" imgW="21841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938" y="3171180"/>
                        <a:ext cx="54610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7783" name="Object 9"/>
          <p:cNvGraphicFramePr>
            <a:graphicFrameLocks noChangeAspect="1"/>
          </p:cNvGraphicFramePr>
          <p:nvPr/>
        </p:nvGraphicFramePr>
        <p:xfrm>
          <a:off x="2571736" y="1773226"/>
          <a:ext cx="22542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6" name="Equation" r:id="rId5" imgW="901440" imgH="228600" progId="Equation.3">
                  <p:embed/>
                </p:oleObj>
              </mc:Choice>
              <mc:Fallback>
                <p:oleObj name="Equation" r:id="rId5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1773226"/>
                        <a:ext cx="225425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7784" name="Object 9"/>
          <p:cNvGraphicFramePr>
            <a:graphicFrameLocks noChangeAspect="1"/>
          </p:cNvGraphicFramePr>
          <p:nvPr/>
        </p:nvGraphicFramePr>
        <p:xfrm>
          <a:off x="3992558" y="1474774"/>
          <a:ext cx="698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7" name="Equation" r:id="rId7" imgW="279360" imgH="190440" progId="Equation.3">
                  <p:embed/>
                </p:oleObj>
              </mc:Choice>
              <mc:Fallback>
                <p:oleObj name="Equation" r:id="rId7" imgW="2793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58" y="1474774"/>
                        <a:ext cx="698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7785" name="Object 9"/>
          <p:cNvGraphicFramePr>
            <a:graphicFrameLocks noChangeAspect="1"/>
          </p:cNvGraphicFramePr>
          <p:nvPr/>
        </p:nvGraphicFramePr>
        <p:xfrm>
          <a:off x="5611813" y="1468438"/>
          <a:ext cx="20002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8" name="Equation" r:id="rId9" imgW="799920" imgH="190440" progId="Equation.3">
                  <p:embed/>
                </p:oleObj>
              </mc:Choice>
              <mc:Fallback>
                <p:oleObj name="Equation" r:id="rId9" imgW="79992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1813" y="1468438"/>
                        <a:ext cx="20002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7786" name="Object 9"/>
          <p:cNvGraphicFramePr>
            <a:graphicFrameLocks noChangeAspect="1"/>
          </p:cNvGraphicFramePr>
          <p:nvPr/>
        </p:nvGraphicFramePr>
        <p:xfrm>
          <a:off x="2308225" y="2170113"/>
          <a:ext cx="52705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9" name="Équation" r:id="rId11" imgW="2108160" imgH="457200" progId="Equation.3">
                  <p:embed/>
                </p:oleObj>
              </mc:Choice>
              <mc:Fallback>
                <p:oleObj name="Équation" r:id="rId11" imgW="2108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2170113"/>
                        <a:ext cx="52705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6715140" y="4500570"/>
            <a:ext cx="19929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   </a:t>
            </a:r>
          </a:p>
          <a:p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6D </a:t>
            </a:r>
            <a:r>
              <a:rPr lang="fr-FR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generalized</a:t>
            </a:r>
            <a:endParaRPr lang="fr-FR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Twiss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parameters</a:t>
            </a:r>
            <a:endParaRPr lang="fr-FR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Phase </a:t>
            </a:r>
            <a:r>
              <a:rPr lang="fr-FR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Advance</a:t>
            </a:r>
            <a:endParaRPr lang="fr-FR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Emittance</a:t>
            </a:r>
            <a:endParaRPr lang="fr-FR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 bwMode="auto">
          <a:xfrm rot="10800000">
            <a:off x="4214810" y="3714752"/>
            <a:ext cx="2500330" cy="1428760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 bwMode="auto">
          <a:xfrm rot="10800000">
            <a:off x="3786183" y="3714753"/>
            <a:ext cx="2928959" cy="1714511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 bwMode="auto">
          <a:xfrm rot="10800000">
            <a:off x="3357554" y="3714752"/>
            <a:ext cx="3429024" cy="2000264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27788" name="Object 9"/>
          <p:cNvGraphicFramePr>
            <a:graphicFrameLocks noChangeAspect="1"/>
          </p:cNvGraphicFramePr>
          <p:nvPr/>
        </p:nvGraphicFramePr>
        <p:xfrm>
          <a:off x="714348" y="4635519"/>
          <a:ext cx="530225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" name="Equation" r:id="rId13" imgW="2120760" imgH="711000" progId="Equation.3">
                  <p:embed/>
                </p:oleObj>
              </mc:Choice>
              <mc:Fallback>
                <p:oleObj name="Equation" r:id="rId13" imgW="21207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4635519"/>
                        <a:ext cx="5302250" cy="1520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7787" name="Object 9"/>
          <p:cNvGraphicFramePr>
            <a:graphicFrameLocks noChangeAspect="1"/>
          </p:cNvGraphicFramePr>
          <p:nvPr/>
        </p:nvGraphicFramePr>
        <p:xfrm>
          <a:off x="714348" y="4227518"/>
          <a:ext cx="61277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1" name="Equation" r:id="rId15" imgW="2450880" imgH="228600" progId="Equation.3">
                  <p:embed/>
                </p:oleObj>
              </mc:Choice>
              <mc:Fallback>
                <p:oleObj name="Equation" r:id="rId15" imgW="245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48" y="4227518"/>
                        <a:ext cx="6127750" cy="488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637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Intrinsic Emittances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779579"/>
            <a:ext cx="850112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3 quantities                  are called the </a:t>
            </a:r>
            <a:r>
              <a:rPr lang="en-GB" i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Intrinsic Emittances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they are </a:t>
            </a:r>
            <a:r>
              <a:rPr lang="en-GB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invariant of the motion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in the linearized motion approximation.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To calculate these intrinsic emittances, one uses the 2 properties: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D=6 dimensions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???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D=4 dimensions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D=2 dimensions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                                        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where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400" i="1" dirty="0" smtClean="0">
                <a:solidFill>
                  <a:srgbClr val="0070C0"/>
                </a:solidFill>
                <a:cs typeface="Times New Roman" pitchFamily="18" charset="0"/>
              </a:rPr>
              <a:t>A</a:t>
            </a:r>
            <a:r>
              <a:rPr lang="en-GB" sz="24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is the area of the 2D ellipse  </a:t>
            </a:r>
          </a:p>
        </p:txBody>
      </p:sp>
      <p:graphicFrame>
        <p:nvGraphicFramePr>
          <p:cNvPr id="1055745" name="Object 1"/>
          <p:cNvGraphicFramePr>
            <a:graphicFrameLocks noChangeAspect="1"/>
          </p:cNvGraphicFramePr>
          <p:nvPr/>
        </p:nvGraphicFramePr>
        <p:xfrm>
          <a:off x="2195503" y="739756"/>
          <a:ext cx="10191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4" name="Equation" r:id="rId3" imgW="533160" imgH="228600" progId="Equation.3">
                  <p:embed/>
                </p:oleObj>
              </mc:Choice>
              <mc:Fallback>
                <p:oleObj name="Equation" r:id="rId3" imgW="533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03" y="739756"/>
                        <a:ext cx="10191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1459" name="Object 1"/>
          <p:cNvGraphicFramePr>
            <a:graphicFrameLocks noChangeAspect="1"/>
          </p:cNvGraphicFramePr>
          <p:nvPr/>
        </p:nvGraphicFramePr>
        <p:xfrm>
          <a:off x="1038225" y="2143125"/>
          <a:ext cx="65976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5" name="Equation" r:id="rId5" imgW="3454200" imgH="482400" progId="Equation.3">
                  <p:embed/>
                </p:oleObj>
              </mc:Choice>
              <mc:Fallback>
                <p:oleObj name="Equation" r:id="rId5" imgW="3454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2143125"/>
                        <a:ext cx="65976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1460" name="Object 4"/>
          <p:cNvGraphicFramePr>
            <a:graphicFrameLocks noChangeAspect="1"/>
          </p:cNvGraphicFramePr>
          <p:nvPr/>
        </p:nvGraphicFramePr>
        <p:xfrm>
          <a:off x="842951" y="5511800"/>
          <a:ext cx="2085975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6" name="Equation" r:id="rId7" imgW="1091880" imgH="393480" progId="Equation.3">
                  <p:embed/>
                </p:oleObj>
              </mc:Choice>
              <mc:Fallback>
                <p:oleObj name="Equation" r:id="rId7" imgW="1091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51" y="5511800"/>
                        <a:ext cx="2085975" cy="750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1461" name="Object 5"/>
          <p:cNvGraphicFramePr>
            <a:graphicFrameLocks noChangeAspect="1"/>
          </p:cNvGraphicFramePr>
          <p:nvPr/>
        </p:nvGraphicFramePr>
        <p:xfrm>
          <a:off x="428596" y="4214818"/>
          <a:ext cx="262096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7" name="Equation" r:id="rId9" imgW="1371600" imgH="482400" progId="Equation.3">
                  <p:embed/>
                </p:oleObj>
              </mc:Choice>
              <mc:Fallback>
                <p:oleObj name="Equation" r:id="rId9" imgW="13716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596" y="4214818"/>
                        <a:ext cx="2620962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1462" name="Object 6"/>
          <p:cNvGraphicFramePr>
            <a:graphicFrameLocks noChangeAspect="1"/>
          </p:cNvGraphicFramePr>
          <p:nvPr/>
        </p:nvGraphicFramePr>
        <p:xfrm>
          <a:off x="3214678" y="3857628"/>
          <a:ext cx="5534025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8" name="Equation" r:id="rId11" imgW="2895480" imgH="838080" progId="Equation.3">
                  <p:embed/>
                </p:oleObj>
              </mc:Choice>
              <mc:Fallback>
                <p:oleObj name="Equation" r:id="rId11" imgW="2895480" imgH="838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3857628"/>
                        <a:ext cx="5534025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1464" name="Object 8"/>
          <p:cNvGraphicFramePr>
            <a:graphicFrameLocks noChangeAspect="1"/>
          </p:cNvGraphicFramePr>
          <p:nvPr/>
        </p:nvGraphicFramePr>
        <p:xfrm>
          <a:off x="6916754" y="5708669"/>
          <a:ext cx="186690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9" name="Equation" r:id="rId13" imgW="977760" imgH="190440" progId="Equation.3">
                  <p:embed/>
                </p:oleObj>
              </mc:Choice>
              <mc:Fallback>
                <p:oleObj name="Equation" r:id="rId13" imgW="9777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6754" y="5708669"/>
                        <a:ext cx="1866900" cy="36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61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Beta Functions of the Beam (D=2) 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79512" y="714356"/>
            <a:ext cx="864399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2D beam matrix is parameterized as follows:</a:t>
            </a:r>
          </a:p>
          <a:p>
            <a:endParaRPr lang="en-GB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with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                              .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By definition                         since                                                                            .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2D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beam ellipse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is defined by:</a:t>
            </a:r>
          </a:p>
          <a:p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i.e.</a:t>
            </a:r>
          </a:p>
        </p:txBody>
      </p:sp>
      <p:graphicFrame>
        <p:nvGraphicFramePr>
          <p:cNvPr id="108544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373359"/>
              </p:ext>
            </p:extLst>
          </p:nvPr>
        </p:nvGraphicFramePr>
        <p:xfrm>
          <a:off x="655910" y="1052736"/>
          <a:ext cx="25479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8" name="Équation" r:id="rId3" imgW="1333440" imgH="482400" progId="Equation.3">
                  <p:embed/>
                </p:oleObj>
              </mc:Choice>
              <mc:Fallback>
                <p:oleObj name="Équation" r:id="rId3" imgW="13334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910" y="1052736"/>
                        <a:ext cx="2547938" cy="917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25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0175319"/>
              </p:ext>
            </p:extLst>
          </p:nvPr>
        </p:nvGraphicFramePr>
        <p:xfrm>
          <a:off x="3817366" y="1000125"/>
          <a:ext cx="52911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9" name="Équation" r:id="rId5" imgW="2768400" imgH="482400" progId="Equation.3">
                  <p:embed/>
                </p:oleObj>
              </mc:Choice>
              <mc:Fallback>
                <p:oleObj name="Équation" r:id="rId5" imgW="2768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366" y="1000125"/>
                        <a:ext cx="5291138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25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440923"/>
              </p:ext>
            </p:extLst>
          </p:nvPr>
        </p:nvGraphicFramePr>
        <p:xfrm>
          <a:off x="1701949" y="2148778"/>
          <a:ext cx="1285875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0" name="Équation" r:id="rId7" imgW="672840" imgH="393480" progId="Equation.3">
                  <p:embed/>
                </p:oleObj>
              </mc:Choice>
              <mc:Fallback>
                <p:oleObj name="Équation" r:id="rId7" imgW="6728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949" y="2148778"/>
                        <a:ext cx="1285875" cy="74771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25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316140"/>
              </p:ext>
            </p:extLst>
          </p:nvPr>
        </p:nvGraphicFramePr>
        <p:xfrm>
          <a:off x="1115616" y="3356992"/>
          <a:ext cx="18669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1" name="Equation" r:id="rId9" imgW="977760" imgH="241200" progId="Equation.3">
                  <p:embed/>
                </p:oleObj>
              </mc:Choice>
              <mc:Fallback>
                <p:oleObj name="Equation" r:id="rId9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3356992"/>
                        <a:ext cx="1866900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25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04492"/>
              </p:ext>
            </p:extLst>
          </p:nvPr>
        </p:nvGraphicFramePr>
        <p:xfrm>
          <a:off x="755576" y="3834309"/>
          <a:ext cx="2913062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2" name="Equation" r:id="rId11" imgW="1523880" imgH="241200" progId="Equation.3">
                  <p:embed/>
                </p:oleObj>
              </mc:Choice>
              <mc:Fallback>
                <p:oleObj name="Equation" r:id="rId11" imgW="1523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834309"/>
                        <a:ext cx="2913062" cy="4587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13" cstate="print"/>
          <a:srcRect t="2052" b="17011"/>
          <a:stretch/>
        </p:blipFill>
        <p:spPr bwMode="auto">
          <a:xfrm>
            <a:off x="4067944" y="2924944"/>
            <a:ext cx="4955157" cy="2601884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5" name="ZoneTexte 14"/>
          <p:cNvSpPr txBox="1"/>
          <p:nvPr/>
        </p:nvSpPr>
        <p:spPr>
          <a:xfrm>
            <a:off x="179512" y="4293096"/>
            <a:ext cx="4000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remarkable points of the</a:t>
            </a: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beam ellipse can be recovered from the above equation, e.g.:</a:t>
            </a:r>
          </a:p>
        </p:txBody>
      </p:sp>
      <p:graphicFrame>
        <p:nvGraphicFramePr>
          <p:cNvPr id="14725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266009"/>
              </p:ext>
            </p:extLst>
          </p:nvPr>
        </p:nvGraphicFramePr>
        <p:xfrm>
          <a:off x="652289" y="5221312"/>
          <a:ext cx="26955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3" name="Équation" r:id="rId14" imgW="1409400" imgH="533160" progId="Equation.3">
                  <p:embed/>
                </p:oleObj>
              </mc:Choice>
              <mc:Fallback>
                <p:oleObj name="Équation" r:id="rId14" imgW="14094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289" y="5221312"/>
                        <a:ext cx="2695575" cy="101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D9E6-5E07-4B94-A359-618057434CEB}" type="slidenum">
              <a:rPr lang="fr-FR" smtClean="0"/>
              <a:t>35</a:t>
            </a:fld>
            <a:endParaRPr lang="fr-FR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508492"/>
              </p:ext>
            </p:extLst>
          </p:nvPr>
        </p:nvGraphicFramePr>
        <p:xfrm>
          <a:off x="6372200" y="1746077"/>
          <a:ext cx="193992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4" name="Équation" r:id="rId16" imgW="1015920" imgH="241200" progId="Equation.3">
                  <p:embed/>
                </p:oleObj>
              </mc:Choice>
              <mc:Fallback>
                <p:oleObj name="Équation" r:id="rId16" imgW="1015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746077"/>
                        <a:ext cx="1939925" cy="4587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dk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3995936" y="5589240"/>
            <a:ext cx="51125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rial" pitchFamily="34" charset="0"/>
                <a:cs typeface="Arial" pitchFamily="34" charset="0"/>
              </a:rPr>
              <a:t>The beam ellipse is a graphical representation of the 1-</a:t>
            </a:r>
            <a:r>
              <a:rPr lang="el-GR" dirty="0" smtClean="0">
                <a:latin typeface="Arial"/>
                <a:cs typeface="Arial"/>
                <a:sym typeface="Symbol"/>
              </a:rPr>
              <a:t>σ</a:t>
            </a:r>
            <a:r>
              <a:rPr lang="fr-FR" dirty="0" smtClean="0">
                <a:latin typeface="Arial"/>
                <a:cs typeface="Arial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RMS enclosure of the beam distribution.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039893"/>
              </p:ext>
            </p:extLst>
          </p:nvPr>
        </p:nvGraphicFramePr>
        <p:xfrm>
          <a:off x="3755810" y="2213177"/>
          <a:ext cx="4632614" cy="678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65" name="Équation" r:id="rId18" imgW="2933640" imgH="431640" progId="Equation.3">
                  <p:embed/>
                </p:oleObj>
              </mc:Choice>
              <mc:Fallback>
                <p:oleObj name="Équation" r:id="rId18" imgW="2933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5810" y="2213177"/>
                        <a:ext cx="4632614" cy="678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58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Luminosité des collisionneurs</a:t>
            </a:r>
          </a:p>
          <a:p>
            <a:r>
              <a:rPr lang="fr-FR" dirty="0" smtClean="0"/>
              <a:t>Concept d’</a:t>
            </a:r>
            <a:r>
              <a:rPr lang="fr-FR" dirty="0" err="1" smtClean="0"/>
              <a:t>émittance</a:t>
            </a:r>
            <a:r>
              <a:rPr lang="fr-FR" dirty="0" smtClean="0"/>
              <a:t> de faisceau 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Collisionneurs proton-proton (pp)</a:t>
            </a:r>
          </a:p>
          <a:p>
            <a:r>
              <a:rPr lang="fr-FR" dirty="0" smtClean="0"/>
              <a:t>Collisionneurs électron-positon (e+ e-)</a:t>
            </a:r>
          </a:p>
          <a:p>
            <a:r>
              <a:rPr lang="fr-FR" dirty="0"/>
              <a:t>Collisionneurs de photon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  <a:p>
            <a:r>
              <a:rPr lang="fr-FR" dirty="0" smtClean="0"/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36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1916832"/>
            <a:ext cx="5506057" cy="416071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37</a:t>
            </a:fld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06475" y="0"/>
            <a:ext cx="8137525" cy="863600"/>
          </a:xfrm>
        </p:spPr>
        <p:txBody>
          <a:bodyPr/>
          <a:lstStyle/>
          <a:p>
            <a:r>
              <a:rPr lang="fr-CH" dirty="0" smtClean="0"/>
              <a:t>The LHC Reference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07504" y="1333500"/>
            <a:ext cx="3744416" cy="5327650"/>
          </a:xfrm>
        </p:spPr>
        <p:txBody>
          <a:bodyPr>
            <a:normAutofit/>
          </a:bodyPr>
          <a:lstStyle/>
          <a:p>
            <a:r>
              <a:rPr lang="fr-CH" sz="2400" dirty="0" smtClean="0"/>
              <a:t>27 km, p-p at 7x7 </a:t>
            </a:r>
            <a:r>
              <a:rPr lang="fr-CH" sz="2400" dirty="0" err="1" smtClean="0"/>
              <a:t>TeV</a:t>
            </a:r>
            <a:r>
              <a:rPr lang="fr-CH" sz="2400" dirty="0" smtClean="0"/>
              <a:t> </a:t>
            </a:r>
            <a:br>
              <a:rPr lang="fr-CH" sz="2400" dirty="0" smtClean="0"/>
            </a:br>
            <a:r>
              <a:rPr lang="fr-CH" sz="2400" dirty="0" smtClean="0">
                <a:solidFill>
                  <a:srgbClr val="002060"/>
                </a:solidFill>
              </a:rPr>
              <a:t>3.5x3.5  </a:t>
            </a:r>
            <a:r>
              <a:rPr lang="fr-CH" sz="2400" dirty="0" err="1" smtClean="0">
                <a:solidFill>
                  <a:srgbClr val="002060"/>
                </a:solidFill>
              </a:rPr>
              <a:t>TeV</a:t>
            </a:r>
            <a:r>
              <a:rPr lang="fr-CH" sz="2400" dirty="0" smtClean="0">
                <a:solidFill>
                  <a:srgbClr val="002060"/>
                </a:solidFill>
              </a:rPr>
              <a:t> in 2011,          4 x 4 </a:t>
            </a:r>
            <a:r>
              <a:rPr lang="fr-CH" sz="2400" dirty="0" err="1" smtClean="0">
                <a:solidFill>
                  <a:srgbClr val="002060"/>
                </a:solidFill>
              </a:rPr>
              <a:t>TeV</a:t>
            </a:r>
            <a:r>
              <a:rPr lang="fr-CH" sz="2400" dirty="0" smtClean="0">
                <a:solidFill>
                  <a:srgbClr val="002060"/>
                </a:solidFill>
              </a:rPr>
              <a:t> in 2012</a:t>
            </a:r>
          </a:p>
          <a:p>
            <a:r>
              <a:rPr lang="fr-CH" sz="2400" dirty="0" smtClean="0"/>
              <a:t>1232 </a:t>
            </a:r>
            <a:r>
              <a:rPr lang="fr-CH" sz="2400" dirty="0" err="1" smtClean="0"/>
              <a:t>dipoles</a:t>
            </a:r>
            <a:r>
              <a:rPr lang="fr-CH" sz="2400" dirty="0" smtClean="0"/>
              <a:t> of 15 m</a:t>
            </a:r>
            <a:endParaRPr lang="en-GB" sz="2400" dirty="0"/>
          </a:p>
          <a:p>
            <a:r>
              <a:rPr lang="fr-CH" sz="2400" dirty="0" err="1" smtClean="0"/>
              <a:t>Magnetic</a:t>
            </a:r>
            <a:r>
              <a:rPr lang="fr-CH" sz="2400" dirty="0" smtClean="0"/>
              <a:t> </a:t>
            </a:r>
            <a:r>
              <a:rPr lang="fr-CH" sz="2400" dirty="0" err="1" smtClean="0"/>
              <a:t>field</a:t>
            </a:r>
            <a:r>
              <a:rPr lang="fr-CH" sz="2400" dirty="0" smtClean="0"/>
              <a:t>: 8.3 T for 7 </a:t>
            </a:r>
            <a:r>
              <a:rPr lang="fr-CH" sz="2400" dirty="0" err="1" smtClean="0"/>
              <a:t>TeV</a:t>
            </a:r>
            <a:r>
              <a:rPr lang="fr-CH" sz="2400" dirty="0" smtClean="0"/>
              <a:t> </a:t>
            </a:r>
          </a:p>
          <a:p>
            <a:r>
              <a:rPr lang="fr-CH" sz="2400" dirty="0" err="1" smtClean="0"/>
              <a:t>Cooled</a:t>
            </a:r>
            <a:r>
              <a:rPr lang="fr-CH" sz="2400" dirty="0" smtClean="0"/>
              <a:t> by </a:t>
            </a:r>
            <a:r>
              <a:rPr lang="fr-CH" sz="2400" dirty="0" err="1" smtClean="0"/>
              <a:t>superfluid</a:t>
            </a:r>
            <a:r>
              <a:rPr lang="fr-CH" sz="2400" dirty="0" smtClean="0"/>
              <a:t> </a:t>
            </a:r>
            <a:r>
              <a:rPr lang="fr-CH" sz="2400" dirty="0" err="1" smtClean="0"/>
              <a:t>Helium</a:t>
            </a:r>
            <a:r>
              <a:rPr lang="fr-CH" sz="2400" dirty="0" smtClean="0"/>
              <a:t> at 1.9 K (130 tons He). </a:t>
            </a:r>
          </a:p>
          <a:p>
            <a:r>
              <a:rPr lang="fr-CH" sz="2400" dirty="0" smtClean="0"/>
              <a:t>Field </a:t>
            </a:r>
            <a:r>
              <a:rPr lang="fr-CH" sz="2400" dirty="0" err="1" smtClean="0"/>
              <a:t>Homogeneity</a:t>
            </a:r>
            <a:r>
              <a:rPr lang="fr-CH" sz="2400" dirty="0" smtClean="0"/>
              <a:t>: </a:t>
            </a:r>
            <a:r>
              <a:rPr lang="fr-CH" sz="2400" b="1" dirty="0" smtClean="0"/>
              <a:t>10</a:t>
            </a:r>
            <a:r>
              <a:rPr lang="fr-CH" sz="2400" b="1" baseline="30000" dirty="0" smtClean="0"/>
              <a:t>-5</a:t>
            </a:r>
            <a:endParaRPr lang="fr-CH" sz="2400" dirty="0" smtClean="0"/>
          </a:p>
        </p:txBody>
      </p:sp>
    </p:spTree>
    <p:extLst>
      <p:ext uri="{BB962C8B-B14F-4D97-AF65-F5344CB8AC3E}">
        <p14:creationId xmlns:p14="http://schemas.microsoft.com/office/powerpoint/2010/main" val="337111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435" y="35773"/>
            <a:ext cx="8189713" cy="800939"/>
          </a:xfrm>
        </p:spPr>
        <p:txBody>
          <a:bodyPr>
            <a:normAutofit/>
          </a:bodyPr>
          <a:lstStyle/>
          <a:p>
            <a:r>
              <a:rPr lang="fr-CH" dirty="0" err="1" smtClean="0"/>
              <a:t>Dipole</a:t>
            </a:r>
            <a:r>
              <a:rPr lang="fr-CH" dirty="0" smtClean="0"/>
              <a:t> Structures</a:t>
            </a:r>
            <a:endParaRPr lang="en-GB" dirty="0"/>
          </a:p>
        </p:txBody>
      </p:sp>
      <p:pic>
        <p:nvPicPr>
          <p:cNvPr id="5" name="Picture 2" descr="http://www.bnl.gov/magnets/images/RHIC/drg_xc_cold_mass-720p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91492"/>
            <a:ext cx="1656184" cy="133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9" y="2362153"/>
            <a:ext cx="1894245" cy="13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51" y="2103255"/>
            <a:ext cx="1892674" cy="19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resentation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1380" y="1927157"/>
            <a:ext cx="2508250" cy="2262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04235"/>
            <a:ext cx="2133600" cy="365125"/>
          </a:xfrm>
        </p:spPr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4235"/>
            <a:ext cx="2895600" cy="365125"/>
          </a:xfrm>
        </p:spPr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04235"/>
            <a:ext cx="2133600" cy="365125"/>
          </a:xfrm>
        </p:spPr>
        <p:txBody>
          <a:bodyPr/>
          <a:lstStyle/>
          <a:p>
            <a:fld id="{C2547259-2E4F-48C6-9CBD-91773436C652}" type="slidenum">
              <a:rPr lang="en-GB" smtClean="0"/>
              <a:t>38</a:t>
            </a:fld>
            <a:endParaRPr lang="en-GB"/>
          </a:p>
        </p:txBody>
      </p:sp>
      <p:sp>
        <p:nvSpPr>
          <p:cNvPr id="23" name="TextBox 8"/>
          <p:cNvSpPr txBox="1"/>
          <p:nvPr/>
        </p:nvSpPr>
        <p:spPr>
          <a:xfrm>
            <a:off x="361886" y="1125473"/>
            <a:ext cx="192253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Collier en Acier </a:t>
            </a:r>
            <a:r>
              <a:rPr lang="fr-CH" sz="1400" b="1" dirty="0" err="1" smtClean="0"/>
              <a:t>austén</a:t>
            </a:r>
            <a:r>
              <a:rPr lang="fr-CH" sz="1400" b="1" dirty="0" smtClean="0"/>
              <a:t>.</a:t>
            </a:r>
          </a:p>
          <a:p>
            <a:r>
              <a:rPr lang="fr-CH" sz="1400" b="1" dirty="0" smtClean="0"/>
              <a:t>Noyau en fer à 300 K</a:t>
            </a:r>
            <a:endParaRPr lang="en-GB" sz="1400" b="1" dirty="0"/>
          </a:p>
        </p:txBody>
      </p:sp>
      <p:sp>
        <p:nvSpPr>
          <p:cNvPr id="24" name="TextBox 19"/>
          <p:cNvSpPr txBox="1"/>
          <p:nvPr/>
        </p:nvSpPr>
        <p:spPr>
          <a:xfrm>
            <a:off x="2590554" y="1125473"/>
            <a:ext cx="180019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Colliers en alliage AL</a:t>
            </a:r>
          </a:p>
          <a:p>
            <a:r>
              <a:rPr lang="fr-CH" sz="1400" b="1" dirty="0" smtClean="0"/>
              <a:t>Noyau en fer 4 K</a:t>
            </a:r>
            <a:endParaRPr lang="en-GB" sz="1400" b="1" dirty="0"/>
          </a:p>
        </p:txBody>
      </p:sp>
      <p:sp>
        <p:nvSpPr>
          <p:cNvPr id="25" name="TextBox 20"/>
          <p:cNvSpPr txBox="1"/>
          <p:nvPr/>
        </p:nvSpPr>
        <p:spPr>
          <a:xfrm>
            <a:off x="4654734" y="1340916"/>
            <a:ext cx="1800199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Noyau froid </a:t>
            </a:r>
          </a:p>
        </p:txBody>
      </p:sp>
      <p:sp>
        <p:nvSpPr>
          <p:cNvPr id="26" name="TextBox 21"/>
          <p:cNvSpPr txBox="1"/>
          <p:nvPr/>
        </p:nvSpPr>
        <p:spPr>
          <a:xfrm>
            <a:off x="6721887" y="1125473"/>
            <a:ext cx="217059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1400" b="1" dirty="0" smtClean="0"/>
              <a:t>Colliers en acier </a:t>
            </a:r>
            <a:r>
              <a:rPr lang="fr-CH" sz="1400" b="1" dirty="0" err="1" smtClean="0"/>
              <a:t>austén</a:t>
            </a:r>
            <a:r>
              <a:rPr lang="fr-CH" sz="1400" b="1" dirty="0" smtClean="0"/>
              <a:t>. Noyau commun en fer 2K</a:t>
            </a:r>
            <a:endParaRPr lang="en-GB" sz="1400" b="1" dirty="0" smtClean="0"/>
          </a:p>
        </p:txBody>
      </p:sp>
      <p:sp>
        <p:nvSpPr>
          <p:cNvPr id="27" name="ZoneTexte 26"/>
          <p:cNvSpPr txBox="1"/>
          <p:nvPr/>
        </p:nvSpPr>
        <p:spPr>
          <a:xfrm>
            <a:off x="6096028" y="6093296"/>
            <a:ext cx="156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L. Rossi , CERN</a:t>
            </a:r>
            <a:endParaRPr lang="fr-FR" b="1" i="1" dirty="0">
              <a:solidFill>
                <a:srgbClr val="00B05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6" y="4221088"/>
            <a:ext cx="2160239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4222332"/>
            <a:ext cx="214311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87" y="4232939"/>
            <a:ext cx="210162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232939"/>
            <a:ext cx="209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"/>
          <p:cNvSpPr txBox="1"/>
          <p:nvPr/>
        </p:nvSpPr>
        <p:spPr>
          <a:xfrm>
            <a:off x="611558" y="5703188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Tevatron</a:t>
            </a:r>
            <a:endParaRPr lang="en-GB" b="1" dirty="0"/>
          </a:p>
        </p:txBody>
      </p:sp>
      <p:sp>
        <p:nvSpPr>
          <p:cNvPr id="33" name="TextBox 9"/>
          <p:cNvSpPr txBox="1"/>
          <p:nvPr/>
        </p:nvSpPr>
        <p:spPr>
          <a:xfrm>
            <a:off x="2878547" y="5703188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HERA</a:t>
            </a:r>
            <a:endParaRPr lang="en-GB" b="1" dirty="0"/>
          </a:p>
        </p:txBody>
      </p:sp>
      <p:sp>
        <p:nvSpPr>
          <p:cNvPr id="34" name="TextBox 10"/>
          <p:cNvSpPr txBox="1"/>
          <p:nvPr/>
        </p:nvSpPr>
        <p:spPr>
          <a:xfrm>
            <a:off x="5100440" y="5703188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RHIC</a:t>
            </a:r>
            <a:endParaRPr lang="en-GB" b="1" dirty="0"/>
          </a:p>
        </p:txBody>
      </p:sp>
      <p:sp>
        <p:nvSpPr>
          <p:cNvPr id="35" name="TextBox 11"/>
          <p:cNvSpPr txBox="1"/>
          <p:nvPr/>
        </p:nvSpPr>
        <p:spPr>
          <a:xfrm>
            <a:off x="7398148" y="5704489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LHC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807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5" y="0"/>
            <a:ext cx="8316416" cy="764704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Dipoles</a:t>
            </a:r>
            <a:r>
              <a:rPr lang="fr-CH" dirty="0" smtClean="0"/>
              <a:t> of </a:t>
            </a:r>
            <a:r>
              <a:rPr lang="fr-CH" dirty="0" err="1" smtClean="0"/>
              <a:t>existing</a:t>
            </a:r>
            <a:r>
              <a:rPr lang="fr-CH" dirty="0" smtClean="0"/>
              <a:t> (or </a:t>
            </a:r>
            <a:r>
              <a:rPr lang="fr-CH" dirty="0" err="1" smtClean="0"/>
              <a:t>past</a:t>
            </a:r>
            <a:r>
              <a:rPr lang="fr-CH" dirty="0" smtClean="0"/>
              <a:t>) </a:t>
            </a:r>
            <a:r>
              <a:rPr lang="fr-CH" dirty="0" err="1" smtClean="0"/>
              <a:t>colliders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6" y="2348880"/>
            <a:ext cx="8809874" cy="18364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6" y="4360829"/>
            <a:ext cx="2160239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4362073"/>
            <a:ext cx="214311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87" y="4372680"/>
            <a:ext cx="2101622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4372680"/>
            <a:ext cx="209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58" y="5842929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Tevatron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78547" y="5842929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HERA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0440" y="5842929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RHIC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98148" y="5844230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LHC</a:t>
            </a:r>
            <a:endParaRPr lang="en-GB" b="1" dirty="0"/>
          </a:p>
        </p:txBody>
      </p: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5969632" y="1025453"/>
            <a:ext cx="2806204" cy="1112683"/>
            <a:chOff x="2674" y="1317"/>
            <a:chExt cx="3086" cy="1247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4918" y="1434"/>
              <a:ext cx="2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600" i="1">
                <a:latin typeface="Palatino" pitchFamily="18" charset="0"/>
              </a:endParaRPr>
            </a:p>
          </p:txBody>
        </p:sp>
        <p:grpSp>
          <p:nvGrpSpPr>
            <p:cNvPr id="15" name="Group 6"/>
            <p:cNvGrpSpPr>
              <a:grpSpLocks/>
            </p:cNvGrpSpPr>
            <p:nvPr/>
          </p:nvGrpSpPr>
          <p:grpSpPr bwMode="auto">
            <a:xfrm>
              <a:off x="2674" y="1317"/>
              <a:ext cx="3086" cy="1155"/>
              <a:chOff x="2049" y="2551"/>
              <a:chExt cx="3086" cy="1155"/>
            </a:xfrm>
          </p:grpSpPr>
          <p:sp>
            <p:nvSpPr>
              <p:cNvPr id="35" name="Freeform 7"/>
              <p:cNvSpPr>
                <a:spLocks/>
              </p:cNvSpPr>
              <p:nvPr/>
            </p:nvSpPr>
            <p:spPr bwMode="auto">
              <a:xfrm>
                <a:off x="2053" y="2553"/>
                <a:ext cx="3080" cy="1152"/>
              </a:xfrm>
              <a:custGeom>
                <a:avLst/>
                <a:gdLst>
                  <a:gd name="T0" fmla="*/ 0 w 3080"/>
                  <a:gd name="T1" fmla="*/ 576 h 1152"/>
                  <a:gd name="T2" fmla="*/ 48 w 3080"/>
                  <a:gd name="T3" fmla="*/ 636 h 1152"/>
                  <a:gd name="T4" fmla="*/ 52 w 3080"/>
                  <a:gd name="T5" fmla="*/ 1152 h 1152"/>
                  <a:gd name="T6" fmla="*/ 3080 w 3080"/>
                  <a:gd name="T7" fmla="*/ 568 h 1152"/>
                  <a:gd name="T8" fmla="*/ 3076 w 3080"/>
                  <a:gd name="T9" fmla="*/ 56 h 1152"/>
                  <a:gd name="T10" fmla="*/ 3032 w 3080"/>
                  <a:gd name="T11" fmla="*/ 0 h 1152"/>
                  <a:gd name="T12" fmla="*/ 0 w 3080"/>
                  <a:gd name="T13" fmla="*/ 576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0" h="1152">
                    <a:moveTo>
                      <a:pt x="0" y="576"/>
                    </a:moveTo>
                    <a:lnTo>
                      <a:pt x="48" y="636"/>
                    </a:lnTo>
                    <a:lnTo>
                      <a:pt x="52" y="1152"/>
                    </a:lnTo>
                    <a:lnTo>
                      <a:pt x="3080" y="568"/>
                    </a:lnTo>
                    <a:lnTo>
                      <a:pt x="3076" y="56"/>
                    </a:lnTo>
                    <a:lnTo>
                      <a:pt x="3032" y="0"/>
                    </a:lnTo>
                    <a:lnTo>
                      <a:pt x="0" y="576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6" name="Group 8"/>
              <p:cNvGrpSpPr>
                <a:grpSpLocks/>
              </p:cNvGrpSpPr>
              <p:nvPr/>
            </p:nvGrpSpPr>
            <p:grpSpPr bwMode="auto">
              <a:xfrm>
                <a:off x="2051" y="3136"/>
                <a:ext cx="55" cy="570"/>
                <a:chOff x="1150" y="2079"/>
                <a:chExt cx="55" cy="570"/>
              </a:xfrm>
            </p:grpSpPr>
            <p:sp>
              <p:nvSpPr>
                <p:cNvPr id="84" name="AutoShape 9"/>
                <p:cNvSpPr>
                  <a:spLocks noChangeArrowheads="1"/>
                </p:cNvSpPr>
                <p:nvPr/>
              </p:nvSpPr>
              <p:spPr bwMode="auto">
                <a:xfrm rot="5400000">
                  <a:off x="892" y="2338"/>
                  <a:ext cx="570" cy="52"/>
                </a:xfrm>
                <a:prstGeom prst="parallelogram">
                  <a:avLst>
                    <a:gd name="adj" fmla="val 110986"/>
                  </a:avLst>
                </a:prstGeom>
                <a:solidFill>
                  <a:srgbClr val="CC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85" name="Group 10"/>
                <p:cNvGrpSpPr>
                  <a:grpSpLocks/>
                </p:cNvGrpSpPr>
                <p:nvPr/>
              </p:nvGrpSpPr>
              <p:grpSpPr bwMode="auto">
                <a:xfrm>
                  <a:off x="1150" y="2226"/>
                  <a:ext cx="55" cy="160"/>
                  <a:chOff x="1150" y="2226"/>
                  <a:chExt cx="55" cy="160"/>
                </a:xfrm>
              </p:grpSpPr>
              <p:grpSp>
                <p:nvGrpSpPr>
                  <p:cNvPr id="10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111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2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8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109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0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86" name="Group 17"/>
                <p:cNvGrpSpPr>
                  <a:grpSpLocks/>
                </p:cNvGrpSpPr>
                <p:nvPr/>
              </p:nvGrpSpPr>
              <p:grpSpPr bwMode="auto">
                <a:xfrm>
                  <a:off x="1150" y="2350"/>
                  <a:ext cx="55" cy="160"/>
                  <a:chOff x="1150" y="2226"/>
                  <a:chExt cx="55" cy="160"/>
                </a:xfrm>
              </p:grpSpPr>
              <p:grpSp>
                <p:nvGrpSpPr>
                  <p:cNvPr id="101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105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6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2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103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4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87" name="Group 24"/>
                <p:cNvGrpSpPr>
                  <a:grpSpLocks/>
                </p:cNvGrpSpPr>
                <p:nvPr/>
              </p:nvGrpSpPr>
              <p:grpSpPr bwMode="auto">
                <a:xfrm>
                  <a:off x="1150" y="2476"/>
                  <a:ext cx="55" cy="160"/>
                  <a:chOff x="1150" y="2226"/>
                  <a:chExt cx="55" cy="160"/>
                </a:xfrm>
              </p:grpSpPr>
              <p:grpSp>
                <p:nvGrpSpPr>
                  <p:cNvPr id="95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9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0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88" name="Group 31"/>
                <p:cNvGrpSpPr>
                  <a:grpSpLocks/>
                </p:cNvGrpSpPr>
                <p:nvPr/>
              </p:nvGrpSpPr>
              <p:grpSpPr bwMode="auto">
                <a:xfrm>
                  <a:off x="1150" y="2100"/>
                  <a:ext cx="55" cy="160"/>
                  <a:chOff x="1150" y="2226"/>
                  <a:chExt cx="55" cy="160"/>
                </a:xfrm>
              </p:grpSpPr>
              <p:grpSp>
                <p:nvGrpSpPr>
                  <p:cNvPr id="89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3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4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0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1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2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37" name="Line 38"/>
              <p:cNvSpPr>
                <a:spLocks noChangeShapeType="1"/>
              </p:cNvSpPr>
              <p:nvPr/>
            </p:nvSpPr>
            <p:spPr bwMode="auto">
              <a:xfrm flipV="1">
                <a:off x="2101" y="2611"/>
                <a:ext cx="3027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 flipV="1">
                <a:off x="2049" y="2557"/>
                <a:ext cx="3029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Line 40"/>
              <p:cNvSpPr>
                <a:spLocks noChangeShapeType="1"/>
              </p:cNvSpPr>
              <p:nvPr/>
            </p:nvSpPr>
            <p:spPr bwMode="auto">
              <a:xfrm flipV="1">
                <a:off x="2105" y="3123"/>
                <a:ext cx="3024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 flipV="1">
                <a:off x="2103" y="3023"/>
                <a:ext cx="896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Line 42"/>
              <p:cNvSpPr>
                <a:spLocks noChangeShapeType="1"/>
              </p:cNvSpPr>
              <p:nvPr/>
            </p:nvSpPr>
            <p:spPr bwMode="auto">
              <a:xfrm flipV="1">
                <a:off x="2105" y="2984"/>
                <a:ext cx="1094" cy="5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V="1">
                <a:off x="2105" y="2948"/>
                <a:ext cx="1286" cy="6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Line 44"/>
              <p:cNvSpPr>
                <a:spLocks noChangeShapeType="1"/>
              </p:cNvSpPr>
              <p:nvPr/>
            </p:nvSpPr>
            <p:spPr bwMode="auto">
              <a:xfrm flipV="1">
                <a:off x="2097" y="2905"/>
                <a:ext cx="1490" cy="7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45"/>
              <p:cNvSpPr>
                <a:spLocks noChangeShapeType="1"/>
              </p:cNvSpPr>
              <p:nvPr/>
            </p:nvSpPr>
            <p:spPr bwMode="auto">
              <a:xfrm flipV="1">
                <a:off x="2105" y="3057"/>
                <a:ext cx="712" cy="3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46"/>
              <p:cNvSpPr>
                <a:spLocks noChangeShapeType="1"/>
              </p:cNvSpPr>
              <p:nvPr/>
            </p:nvSpPr>
            <p:spPr bwMode="auto">
              <a:xfrm flipV="1">
                <a:off x="2107" y="3093"/>
                <a:ext cx="526" cy="2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47"/>
              <p:cNvSpPr>
                <a:spLocks noChangeShapeType="1"/>
              </p:cNvSpPr>
              <p:nvPr/>
            </p:nvSpPr>
            <p:spPr bwMode="auto">
              <a:xfrm flipV="1">
                <a:off x="2099" y="3125"/>
                <a:ext cx="358" cy="1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Line 48"/>
              <p:cNvSpPr>
                <a:spLocks noChangeShapeType="1"/>
              </p:cNvSpPr>
              <p:nvPr/>
            </p:nvSpPr>
            <p:spPr bwMode="auto">
              <a:xfrm flipV="1">
                <a:off x="2099" y="3159"/>
                <a:ext cx="178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Line 49"/>
              <p:cNvSpPr>
                <a:spLocks noChangeShapeType="1"/>
              </p:cNvSpPr>
              <p:nvPr/>
            </p:nvSpPr>
            <p:spPr bwMode="auto">
              <a:xfrm flipV="1">
                <a:off x="2277" y="3073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50"/>
              <p:cNvSpPr>
                <a:spLocks noChangeShapeType="1"/>
              </p:cNvSpPr>
              <p:nvPr/>
            </p:nvSpPr>
            <p:spPr bwMode="auto">
              <a:xfrm flipV="1">
                <a:off x="2447" y="3043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Line 51"/>
              <p:cNvSpPr>
                <a:spLocks noChangeShapeType="1"/>
              </p:cNvSpPr>
              <p:nvPr/>
            </p:nvSpPr>
            <p:spPr bwMode="auto">
              <a:xfrm flipV="1">
                <a:off x="2633" y="300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Line 52"/>
              <p:cNvSpPr>
                <a:spLocks noChangeShapeType="1"/>
              </p:cNvSpPr>
              <p:nvPr/>
            </p:nvSpPr>
            <p:spPr bwMode="auto">
              <a:xfrm flipV="1">
                <a:off x="2113" y="310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53"/>
              <p:cNvSpPr>
                <a:spLocks noChangeShapeType="1"/>
              </p:cNvSpPr>
              <p:nvPr/>
            </p:nvSpPr>
            <p:spPr bwMode="auto">
              <a:xfrm flipV="1">
                <a:off x="2814" y="2970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Line 54"/>
              <p:cNvSpPr>
                <a:spLocks noChangeShapeType="1"/>
              </p:cNvSpPr>
              <p:nvPr/>
            </p:nvSpPr>
            <p:spPr bwMode="auto">
              <a:xfrm flipV="1">
                <a:off x="2995" y="293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Line 55"/>
              <p:cNvSpPr>
                <a:spLocks noChangeShapeType="1"/>
              </p:cNvSpPr>
              <p:nvPr/>
            </p:nvSpPr>
            <p:spPr bwMode="auto">
              <a:xfrm flipV="1">
                <a:off x="2820" y="2968"/>
                <a:ext cx="9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Line 56"/>
              <p:cNvSpPr>
                <a:spLocks noChangeShapeType="1"/>
              </p:cNvSpPr>
              <p:nvPr/>
            </p:nvSpPr>
            <p:spPr bwMode="auto">
              <a:xfrm flipV="1">
                <a:off x="3193" y="2899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Line 57"/>
              <p:cNvSpPr>
                <a:spLocks noChangeShapeType="1"/>
              </p:cNvSpPr>
              <p:nvPr/>
            </p:nvSpPr>
            <p:spPr bwMode="auto">
              <a:xfrm flipV="1">
                <a:off x="3391" y="2860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Line 58"/>
              <p:cNvSpPr>
                <a:spLocks noChangeShapeType="1"/>
              </p:cNvSpPr>
              <p:nvPr/>
            </p:nvSpPr>
            <p:spPr bwMode="auto">
              <a:xfrm flipV="1">
                <a:off x="3577" y="2824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Line 59"/>
              <p:cNvSpPr>
                <a:spLocks noChangeShapeType="1"/>
              </p:cNvSpPr>
              <p:nvPr/>
            </p:nvSpPr>
            <p:spPr bwMode="auto">
              <a:xfrm flipV="1">
                <a:off x="3041" y="2733"/>
                <a:ext cx="1490" cy="7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4524" y="2652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60" name="Group 61"/>
              <p:cNvGrpSpPr>
                <a:grpSpLocks/>
              </p:cNvGrpSpPr>
              <p:nvPr/>
            </p:nvGrpSpPr>
            <p:grpSpPr bwMode="auto">
              <a:xfrm>
                <a:off x="2269" y="2688"/>
                <a:ext cx="2161" cy="985"/>
                <a:chOff x="1368" y="1631"/>
                <a:chExt cx="2161" cy="985"/>
              </a:xfrm>
            </p:grpSpPr>
            <p:grpSp>
              <p:nvGrpSpPr>
                <p:cNvPr id="74" name="Group 62"/>
                <p:cNvGrpSpPr>
                  <a:grpSpLocks/>
                </p:cNvGrpSpPr>
                <p:nvPr/>
              </p:nvGrpSpPr>
              <p:grpSpPr bwMode="auto">
                <a:xfrm>
                  <a:off x="1368" y="1741"/>
                  <a:ext cx="1581" cy="875"/>
                  <a:chOff x="1332" y="1903"/>
                  <a:chExt cx="1581" cy="875"/>
                </a:xfrm>
              </p:grpSpPr>
              <p:sp>
                <p:nvSpPr>
                  <p:cNvPr id="82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2" y="1984"/>
                    <a:ext cx="1490" cy="7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3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1" y="1903"/>
                    <a:ext cx="92" cy="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5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60" y="1786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040" y="1705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7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776" y="1738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78" name="Group 68"/>
                <p:cNvGrpSpPr>
                  <a:grpSpLocks/>
                </p:cNvGrpSpPr>
                <p:nvPr/>
              </p:nvGrpSpPr>
              <p:grpSpPr bwMode="auto">
                <a:xfrm>
                  <a:off x="1948" y="1631"/>
                  <a:ext cx="1581" cy="875"/>
                  <a:chOff x="1332" y="1903"/>
                  <a:chExt cx="1581" cy="875"/>
                </a:xfrm>
              </p:grpSpPr>
              <p:sp>
                <p:nvSpPr>
                  <p:cNvPr id="80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2" y="1984"/>
                    <a:ext cx="1490" cy="7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81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1" y="1903"/>
                    <a:ext cx="92" cy="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79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268" y="1651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61" name="Group 72"/>
              <p:cNvGrpSpPr>
                <a:grpSpLocks/>
              </p:cNvGrpSpPr>
              <p:nvPr/>
            </p:nvGrpSpPr>
            <p:grpSpPr bwMode="auto">
              <a:xfrm>
                <a:off x="3248" y="2613"/>
                <a:ext cx="1581" cy="875"/>
                <a:chOff x="1332" y="1903"/>
                <a:chExt cx="1581" cy="875"/>
              </a:xfrm>
            </p:grpSpPr>
            <p:sp>
              <p:nvSpPr>
                <p:cNvPr id="72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332" y="1984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3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21" y="1903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2" name="Line 75"/>
              <p:cNvSpPr>
                <a:spLocks noChangeShapeType="1"/>
              </p:cNvSpPr>
              <p:nvPr/>
            </p:nvSpPr>
            <p:spPr bwMode="auto">
              <a:xfrm flipV="1">
                <a:off x="3440" y="2649"/>
                <a:ext cx="1496" cy="8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Line 76"/>
              <p:cNvSpPr>
                <a:spLocks noChangeShapeType="1"/>
              </p:cNvSpPr>
              <p:nvPr/>
            </p:nvSpPr>
            <p:spPr bwMode="auto">
              <a:xfrm flipV="1">
                <a:off x="4932" y="256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Line 77"/>
              <p:cNvSpPr>
                <a:spLocks noChangeShapeType="1"/>
              </p:cNvSpPr>
              <p:nvPr/>
            </p:nvSpPr>
            <p:spPr bwMode="auto">
              <a:xfrm flipV="1">
                <a:off x="3656" y="2613"/>
                <a:ext cx="1475" cy="7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Line 78"/>
              <p:cNvSpPr>
                <a:spLocks noChangeShapeType="1"/>
              </p:cNvSpPr>
              <p:nvPr/>
            </p:nvSpPr>
            <p:spPr bwMode="auto">
              <a:xfrm>
                <a:off x="5131" y="2608"/>
                <a:ext cx="0" cy="5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" name="Line 79"/>
              <p:cNvSpPr>
                <a:spLocks noChangeShapeType="1"/>
              </p:cNvSpPr>
              <p:nvPr/>
            </p:nvSpPr>
            <p:spPr bwMode="auto">
              <a:xfrm>
                <a:off x="5077" y="2551"/>
                <a:ext cx="54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Line 80"/>
              <p:cNvSpPr>
                <a:spLocks noChangeShapeType="1"/>
              </p:cNvSpPr>
              <p:nvPr/>
            </p:nvSpPr>
            <p:spPr bwMode="auto">
              <a:xfrm flipV="1">
                <a:off x="3870" y="2686"/>
                <a:ext cx="1256" cy="6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Line 81"/>
              <p:cNvSpPr>
                <a:spLocks noChangeShapeType="1"/>
              </p:cNvSpPr>
              <p:nvPr/>
            </p:nvSpPr>
            <p:spPr bwMode="auto">
              <a:xfrm flipV="1">
                <a:off x="4098" y="2770"/>
                <a:ext cx="1028" cy="5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" name="Line 82"/>
              <p:cNvSpPr>
                <a:spLocks noChangeShapeType="1"/>
              </p:cNvSpPr>
              <p:nvPr/>
            </p:nvSpPr>
            <p:spPr bwMode="auto">
              <a:xfrm flipV="1">
                <a:off x="4329" y="2845"/>
                <a:ext cx="797" cy="4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" name="Line 83"/>
              <p:cNvSpPr>
                <a:spLocks noChangeShapeType="1"/>
              </p:cNvSpPr>
              <p:nvPr/>
            </p:nvSpPr>
            <p:spPr bwMode="auto">
              <a:xfrm flipV="1">
                <a:off x="4554" y="2923"/>
                <a:ext cx="581" cy="3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Line 84"/>
              <p:cNvSpPr>
                <a:spLocks noChangeShapeType="1"/>
              </p:cNvSpPr>
              <p:nvPr/>
            </p:nvSpPr>
            <p:spPr bwMode="auto">
              <a:xfrm flipV="1">
                <a:off x="4824" y="3016"/>
                <a:ext cx="308" cy="1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85"/>
            <p:cNvGrpSpPr>
              <a:grpSpLocks/>
            </p:cNvGrpSpPr>
            <p:nvPr/>
          </p:nvGrpSpPr>
          <p:grpSpPr bwMode="auto">
            <a:xfrm>
              <a:off x="4449" y="1445"/>
              <a:ext cx="954" cy="623"/>
              <a:chOff x="3071" y="2827"/>
              <a:chExt cx="954" cy="623"/>
            </a:xfrm>
          </p:grpSpPr>
          <p:sp>
            <p:nvSpPr>
              <p:cNvPr id="33" name="Freeform 86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87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7" name="Group 88"/>
            <p:cNvGrpSpPr>
              <a:grpSpLocks/>
            </p:cNvGrpSpPr>
            <p:nvPr/>
          </p:nvGrpSpPr>
          <p:grpSpPr bwMode="auto">
            <a:xfrm>
              <a:off x="4162" y="1502"/>
              <a:ext cx="954" cy="623"/>
              <a:chOff x="3071" y="2827"/>
              <a:chExt cx="954" cy="623"/>
            </a:xfrm>
          </p:grpSpPr>
          <p:sp>
            <p:nvSpPr>
              <p:cNvPr id="31" name="Freeform 89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90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8" name="Group 91"/>
            <p:cNvGrpSpPr>
              <a:grpSpLocks/>
            </p:cNvGrpSpPr>
            <p:nvPr/>
          </p:nvGrpSpPr>
          <p:grpSpPr bwMode="auto">
            <a:xfrm>
              <a:off x="3867" y="1559"/>
              <a:ext cx="954" cy="623"/>
              <a:chOff x="3071" y="2827"/>
              <a:chExt cx="954" cy="623"/>
            </a:xfrm>
          </p:grpSpPr>
          <p:sp>
            <p:nvSpPr>
              <p:cNvPr id="29" name="Freeform 92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93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94"/>
            <p:cNvGrpSpPr>
              <a:grpSpLocks/>
            </p:cNvGrpSpPr>
            <p:nvPr/>
          </p:nvGrpSpPr>
          <p:grpSpPr bwMode="auto">
            <a:xfrm>
              <a:off x="3578" y="1614"/>
              <a:ext cx="954" cy="623"/>
              <a:chOff x="3071" y="2827"/>
              <a:chExt cx="954" cy="623"/>
            </a:xfrm>
          </p:grpSpPr>
          <p:sp>
            <p:nvSpPr>
              <p:cNvPr id="27" name="Freeform 95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96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0" name="Freeform 97"/>
            <p:cNvSpPr>
              <a:spLocks/>
            </p:cNvSpPr>
            <p:nvPr/>
          </p:nvSpPr>
          <p:spPr bwMode="auto">
            <a:xfrm rot="20381906" flipV="1">
              <a:off x="3963" y="1529"/>
              <a:ext cx="791" cy="158"/>
            </a:xfrm>
            <a:custGeom>
              <a:avLst/>
              <a:gdLst>
                <a:gd name="T0" fmla="*/ 0 w 664"/>
                <a:gd name="T1" fmla="*/ 108 h 164"/>
                <a:gd name="T2" fmla="*/ 92 w 664"/>
                <a:gd name="T3" fmla="*/ 164 h 164"/>
                <a:gd name="T4" fmla="*/ 664 w 664"/>
                <a:gd name="T5" fmla="*/ 50 h 164"/>
                <a:gd name="T6" fmla="*/ 562 w 664"/>
                <a:gd name="T7" fmla="*/ 0 h 164"/>
                <a:gd name="T8" fmla="*/ 0 w 664"/>
                <a:gd name="T9" fmla="*/ 10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4" h="164">
                  <a:moveTo>
                    <a:pt x="0" y="108"/>
                  </a:moveTo>
                  <a:lnTo>
                    <a:pt x="92" y="164"/>
                  </a:lnTo>
                  <a:lnTo>
                    <a:pt x="664" y="50"/>
                  </a:lnTo>
                  <a:lnTo>
                    <a:pt x="562" y="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ED93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1" name="Group 98"/>
            <p:cNvGrpSpPr>
              <a:grpSpLocks/>
            </p:cNvGrpSpPr>
            <p:nvPr/>
          </p:nvGrpSpPr>
          <p:grpSpPr bwMode="auto">
            <a:xfrm>
              <a:off x="4386" y="1379"/>
              <a:ext cx="1148" cy="778"/>
              <a:chOff x="3364" y="2927"/>
              <a:chExt cx="1148" cy="778"/>
            </a:xfrm>
          </p:grpSpPr>
          <p:sp>
            <p:nvSpPr>
              <p:cNvPr id="25" name="Freeform 99"/>
              <p:cNvSpPr>
                <a:spLocks/>
              </p:cNvSpPr>
              <p:nvPr/>
            </p:nvSpPr>
            <p:spPr bwMode="auto">
              <a:xfrm>
                <a:off x="3364" y="2989"/>
                <a:ext cx="1030" cy="716"/>
              </a:xfrm>
              <a:custGeom>
                <a:avLst/>
                <a:gdLst>
                  <a:gd name="T0" fmla="*/ 368 w 1030"/>
                  <a:gd name="T1" fmla="*/ 128 h 716"/>
                  <a:gd name="T2" fmla="*/ 0 w 1030"/>
                  <a:gd name="T3" fmla="*/ 716 h 716"/>
                  <a:gd name="T4" fmla="*/ 660 w 1030"/>
                  <a:gd name="T5" fmla="*/ 586 h 716"/>
                  <a:gd name="T6" fmla="*/ 1030 w 1030"/>
                  <a:gd name="T7" fmla="*/ 0 h 716"/>
                  <a:gd name="T8" fmla="*/ 368 w 1030"/>
                  <a:gd name="T9" fmla="*/ 128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0" h="716">
                    <a:moveTo>
                      <a:pt x="368" y="128"/>
                    </a:moveTo>
                    <a:lnTo>
                      <a:pt x="0" y="716"/>
                    </a:lnTo>
                    <a:lnTo>
                      <a:pt x="660" y="586"/>
                    </a:lnTo>
                    <a:lnTo>
                      <a:pt x="1030" y="0"/>
                    </a:lnTo>
                    <a:lnTo>
                      <a:pt x="368" y="128"/>
                    </a:lnTo>
                    <a:close/>
                  </a:path>
                </a:pathLst>
              </a:custGeom>
              <a:solidFill>
                <a:srgbClr val="FED93C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100"/>
              <p:cNvSpPr>
                <a:spLocks/>
              </p:cNvSpPr>
              <p:nvPr/>
            </p:nvSpPr>
            <p:spPr bwMode="auto">
              <a:xfrm rot="20381906" flipV="1">
                <a:off x="3712" y="2927"/>
                <a:ext cx="800" cy="160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ED93C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2859" y="1433"/>
              <a:ext cx="1085" cy="931"/>
            </a:xfrm>
            <a:custGeom>
              <a:avLst/>
              <a:gdLst>
                <a:gd name="T0" fmla="*/ 0 w 1188"/>
                <a:gd name="T1" fmla="*/ 129 h 972"/>
                <a:gd name="T2" fmla="*/ 531 w 1188"/>
                <a:gd name="T3" fmla="*/ 972 h 972"/>
                <a:gd name="T4" fmla="*/ 1188 w 1188"/>
                <a:gd name="T5" fmla="*/ 843 h 972"/>
                <a:gd name="T6" fmla="*/ 654 w 1188"/>
                <a:gd name="T7" fmla="*/ 0 h 972"/>
                <a:gd name="T8" fmla="*/ 0 w 1188"/>
                <a:gd name="T9" fmla="*/ 129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972">
                  <a:moveTo>
                    <a:pt x="0" y="129"/>
                  </a:moveTo>
                  <a:lnTo>
                    <a:pt x="531" y="972"/>
                  </a:lnTo>
                  <a:lnTo>
                    <a:pt x="1188" y="843"/>
                  </a:lnTo>
                  <a:lnTo>
                    <a:pt x="654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3150" y="1370"/>
              <a:ext cx="1085" cy="937"/>
            </a:xfrm>
            <a:custGeom>
              <a:avLst/>
              <a:gdLst>
                <a:gd name="T0" fmla="*/ 0 w 1188"/>
                <a:gd name="T1" fmla="*/ 129 h 972"/>
                <a:gd name="T2" fmla="*/ 531 w 1188"/>
                <a:gd name="T3" fmla="*/ 972 h 972"/>
                <a:gd name="T4" fmla="*/ 1188 w 1188"/>
                <a:gd name="T5" fmla="*/ 843 h 972"/>
                <a:gd name="T6" fmla="*/ 654 w 1188"/>
                <a:gd name="T7" fmla="*/ 0 h 972"/>
                <a:gd name="T8" fmla="*/ 0 w 1188"/>
                <a:gd name="T9" fmla="*/ 129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972">
                  <a:moveTo>
                    <a:pt x="0" y="129"/>
                  </a:moveTo>
                  <a:lnTo>
                    <a:pt x="531" y="972"/>
                  </a:lnTo>
                  <a:lnTo>
                    <a:pt x="1188" y="843"/>
                  </a:lnTo>
                  <a:lnTo>
                    <a:pt x="654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3446" y="1590"/>
              <a:ext cx="1194" cy="974"/>
            </a:xfrm>
            <a:custGeom>
              <a:avLst/>
              <a:gdLst>
                <a:gd name="T0" fmla="*/ 532 w 1194"/>
                <a:gd name="T1" fmla="*/ 130 h 974"/>
                <a:gd name="T2" fmla="*/ 0 w 1194"/>
                <a:gd name="T3" fmla="*/ 974 h 974"/>
                <a:gd name="T4" fmla="*/ 652 w 1194"/>
                <a:gd name="T5" fmla="*/ 852 h 974"/>
                <a:gd name="T6" fmla="*/ 1194 w 1194"/>
                <a:gd name="T7" fmla="*/ 0 h 974"/>
                <a:gd name="T8" fmla="*/ 532 w 1194"/>
                <a:gd name="T9" fmla="*/ 13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974">
                  <a:moveTo>
                    <a:pt x="532" y="130"/>
                  </a:moveTo>
                  <a:lnTo>
                    <a:pt x="0" y="974"/>
                  </a:lnTo>
                  <a:lnTo>
                    <a:pt x="652" y="852"/>
                  </a:lnTo>
                  <a:lnTo>
                    <a:pt x="1194" y="0"/>
                  </a:lnTo>
                  <a:lnTo>
                    <a:pt x="532" y="130"/>
                  </a:lnTo>
                  <a:close/>
                </a:path>
              </a:pathLst>
            </a:custGeom>
            <a:solidFill>
              <a:srgbClr val="FED93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39</a:t>
            </a:fld>
            <a:endParaRPr lang="en-GB"/>
          </a:p>
        </p:txBody>
      </p:sp>
      <p:sp>
        <p:nvSpPr>
          <p:cNvPr id="115" name="Title 1"/>
          <p:cNvSpPr txBox="1">
            <a:spLocks/>
          </p:cNvSpPr>
          <p:nvPr/>
        </p:nvSpPr>
        <p:spPr>
          <a:xfrm>
            <a:off x="662882" y="1010295"/>
            <a:ext cx="73809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itchFamily="34" charset="0"/>
              <a:buChar char="•"/>
            </a:pPr>
            <a:r>
              <a:rPr lang="fr-CH" sz="3600" dirty="0" smtClean="0">
                <a:sym typeface="Symbol"/>
              </a:rPr>
              <a:t>Rutherford </a:t>
            </a:r>
            <a:r>
              <a:rPr lang="fr-CH" sz="3600" dirty="0" err="1" smtClean="0">
                <a:sym typeface="Symbol"/>
              </a:rPr>
              <a:t>cable</a:t>
            </a:r>
            <a:endParaRPr lang="fr-CH" sz="3600" dirty="0" smtClean="0">
              <a:sym typeface="Symbol"/>
            </a:endParaRPr>
          </a:p>
          <a:p>
            <a:pPr marL="571500" indent="-571500" algn="l">
              <a:buFont typeface="Arial" pitchFamily="34" charset="0"/>
              <a:buChar char="•"/>
            </a:pPr>
            <a:r>
              <a:rPr lang="fr-CH" sz="3600" dirty="0" smtClean="0"/>
              <a:t>SC </a:t>
            </a:r>
            <a:r>
              <a:rPr lang="fr-CH" sz="3600" dirty="0" err="1" smtClean="0"/>
              <a:t>coils</a:t>
            </a:r>
            <a:r>
              <a:rPr lang="fr-CH" sz="3600" dirty="0" smtClean="0"/>
              <a:t> (~</a:t>
            </a:r>
            <a:r>
              <a:rPr lang="fr-CH" sz="3600" dirty="0"/>
              <a:t>cos</a:t>
            </a:r>
            <a:r>
              <a:rPr lang="fr-CH" sz="3600" dirty="0">
                <a:sym typeface="Symbol"/>
              </a:rPr>
              <a:t></a:t>
            </a:r>
            <a:r>
              <a:rPr lang="fr-CH" sz="3600" dirty="0" smtClean="0">
                <a:sym typeface="Symbol"/>
              </a:rPr>
              <a:t>)</a:t>
            </a:r>
            <a:endParaRPr lang="fr-CH" sz="3600" dirty="0">
              <a:sym typeface="Symbo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96029" y="6332134"/>
            <a:ext cx="156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L. Rossi , CERN</a:t>
            </a:r>
            <a:endParaRPr lang="fr-FR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70C0"/>
                </a:solidFill>
              </a:rPr>
              <a:t>Luminosité des collisionneurs</a:t>
            </a:r>
          </a:p>
          <a:p>
            <a:r>
              <a:rPr lang="fr-FR" dirty="0" smtClean="0"/>
              <a:t>Concept d’</a:t>
            </a:r>
            <a:r>
              <a:rPr lang="fr-FR" dirty="0" err="1" smtClean="0"/>
              <a:t>émittance</a:t>
            </a:r>
            <a:r>
              <a:rPr lang="fr-FR" dirty="0" smtClean="0"/>
              <a:t> de faisceau </a:t>
            </a:r>
          </a:p>
          <a:p>
            <a:r>
              <a:rPr lang="fr-FR" dirty="0" smtClean="0"/>
              <a:t>Collisionneurs proton-proton (pp)</a:t>
            </a:r>
          </a:p>
          <a:p>
            <a:r>
              <a:rPr lang="fr-FR" dirty="0" smtClean="0"/>
              <a:t>Collisionneurs électron-positon (e+ e-)</a:t>
            </a:r>
          </a:p>
          <a:p>
            <a:r>
              <a:rPr lang="fr-FR" dirty="0"/>
              <a:t>Collisionneurs de photon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  <a:p>
            <a:r>
              <a:rPr lang="fr-FR" dirty="0" smtClean="0"/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4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/>
          <p:cNvSpPr txBox="1"/>
          <p:nvPr/>
        </p:nvSpPr>
        <p:spPr>
          <a:xfrm>
            <a:off x="285720" y="785794"/>
            <a:ext cx="850112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simplest electromagnet is given by longitudinal current line transporting a total current </a:t>
            </a:r>
            <a:r>
              <a:rPr lang="en-GB" i="1" dirty="0">
                <a:latin typeface="Arial" pitchFamily="34" charset="0"/>
                <a:cs typeface="Arial" pitchFamily="34" charset="0"/>
              </a:rPr>
              <a:t>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GB" sz="2200" i="1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By  rotation symmetry  :                      .</a:t>
            </a:r>
          </a:p>
          <a:p>
            <a:pPr>
              <a:spcBef>
                <a:spcPts val="1800"/>
              </a:spcBef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From 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Ampère’s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law  :                                                                  . </a:t>
            </a: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complex magnetic field</a:t>
            </a:r>
            <a:r>
              <a:rPr lang="en-GB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is then given by </a:t>
            </a:r>
          </a:p>
          <a:p>
            <a:endParaRPr lang="en-GB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4" name="Ellipse 3"/>
          <p:cNvSpPr/>
          <p:nvPr/>
        </p:nvSpPr>
        <p:spPr bwMode="auto">
          <a:xfrm>
            <a:off x="3430706" y="2961938"/>
            <a:ext cx="1800000" cy="1800000"/>
          </a:xfrm>
          <a:prstGeom prst="ellipse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Single Wire Magnet</a:t>
            </a:r>
            <a:endParaRPr lang="en-GB" sz="2400" b="1" dirty="0">
              <a:latin typeface="Arial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 bwMode="auto">
          <a:xfrm rot="5400000">
            <a:off x="3045402" y="4221056"/>
            <a:ext cx="720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85720" y="5662989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Nota Bene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GB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This ‘magnet’ is creating an infinite electric capacitor at               !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57686" y="3498179"/>
            <a:ext cx="279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 smtClean="0">
                <a:solidFill>
                  <a:srgbClr val="0070C0"/>
                </a:solidFill>
              </a:rPr>
              <a:t>I</a:t>
            </a:r>
            <a:endParaRPr lang="fr-FR" dirty="0"/>
          </a:p>
        </p:txBody>
      </p:sp>
      <p:graphicFrame>
        <p:nvGraphicFramePr>
          <p:cNvPr id="1731585" name="Object 1"/>
          <p:cNvGraphicFramePr>
            <a:graphicFrameLocks noChangeAspect="1"/>
          </p:cNvGraphicFramePr>
          <p:nvPr/>
        </p:nvGraphicFramePr>
        <p:xfrm>
          <a:off x="2781300" y="1827213"/>
          <a:ext cx="397986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4" name="Equation" r:id="rId3" imgW="2082600" imgH="431640" progId="Equation.3">
                  <p:embed/>
                </p:oleObj>
              </mc:Choice>
              <mc:Fallback>
                <p:oleObj name="Equation" r:id="rId3" imgW="2082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300" y="1827213"/>
                        <a:ext cx="3979863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1586" name="Object 2"/>
          <p:cNvGraphicFramePr>
            <a:graphicFrameLocks noChangeAspect="1"/>
          </p:cNvGraphicFramePr>
          <p:nvPr/>
        </p:nvGraphicFramePr>
        <p:xfrm>
          <a:off x="2855909" y="1473189"/>
          <a:ext cx="12874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5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09" y="1473189"/>
                        <a:ext cx="1287463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315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507222"/>
              </p:ext>
            </p:extLst>
          </p:nvPr>
        </p:nvGraphicFramePr>
        <p:xfrm>
          <a:off x="6547817" y="4812780"/>
          <a:ext cx="15525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6" name="Équation" r:id="rId7" imgW="812520" imgH="431640" progId="Equation.3">
                  <p:embed/>
                </p:oleObj>
              </mc:Choice>
              <mc:Fallback>
                <p:oleObj name="Équation" r:id="rId7" imgW="812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7817" y="4812780"/>
                        <a:ext cx="1552575" cy="8159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Connecteur droit avec flèche 19"/>
          <p:cNvCxnSpPr/>
          <p:nvPr/>
        </p:nvCxnSpPr>
        <p:spPr bwMode="auto">
          <a:xfrm>
            <a:off x="4352066" y="4760350"/>
            <a:ext cx="720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 bwMode="auto">
          <a:xfrm rot="10800000">
            <a:off x="3601110" y="2962207"/>
            <a:ext cx="720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 bwMode="auto">
          <a:xfrm rot="16200000" flipV="1">
            <a:off x="4864626" y="3484642"/>
            <a:ext cx="720000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271352" y="2926675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i="1" dirty="0" smtClean="0">
                <a:solidFill>
                  <a:srgbClr val="0070C0"/>
                </a:solidFill>
              </a:rPr>
              <a:t>B</a:t>
            </a:r>
            <a:endParaRPr lang="fr-FR" b="1" dirty="0"/>
          </a:p>
        </p:txBody>
      </p:sp>
      <p:grpSp>
        <p:nvGrpSpPr>
          <p:cNvPr id="2" name="Groupe 26"/>
          <p:cNvGrpSpPr/>
          <p:nvPr/>
        </p:nvGrpSpPr>
        <p:grpSpPr>
          <a:xfrm>
            <a:off x="3772901" y="2595942"/>
            <a:ext cx="1870669" cy="1690314"/>
            <a:chOff x="5843834" y="880306"/>
            <a:chExt cx="1870669" cy="1690314"/>
          </a:xfrm>
        </p:grpSpPr>
        <p:cxnSp>
          <p:nvCxnSpPr>
            <p:cNvPr id="28" name="Connecteur droit avec flèche 27"/>
            <p:cNvCxnSpPr/>
            <p:nvPr/>
          </p:nvCxnSpPr>
          <p:spPr bwMode="auto">
            <a:xfrm rot="5400000" flipH="1" flipV="1">
              <a:off x="5667465" y="1831826"/>
              <a:ext cx="1476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 bwMode="auto">
            <a:xfrm>
              <a:off x="5843834" y="2143116"/>
              <a:ext cx="1800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7404803" y="2092493"/>
              <a:ext cx="309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i="1" dirty="0" smtClean="0">
                  <a:solidFill>
                    <a:srgbClr val="0070C0"/>
                  </a:solidFill>
                </a:rPr>
                <a:t>x</a:t>
              </a:r>
              <a:endParaRPr lang="fr-FR" sz="2200" i="1" dirty="0">
                <a:solidFill>
                  <a:srgbClr val="0070C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18919" y="880306"/>
              <a:ext cx="309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i="1" dirty="0" smtClean="0">
                  <a:solidFill>
                    <a:srgbClr val="0070C0"/>
                  </a:solidFill>
                </a:rPr>
                <a:t>y</a:t>
              </a:r>
              <a:endParaRPr lang="fr-FR" sz="2200" i="1" dirty="0">
                <a:solidFill>
                  <a:srgbClr val="0070C0"/>
                </a:solidFill>
              </a:endParaRPr>
            </a:p>
          </p:txBody>
        </p:sp>
        <p:graphicFrame>
          <p:nvGraphicFramePr>
            <p:cNvPr id="32" name="Object 9"/>
            <p:cNvGraphicFramePr>
              <a:graphicFrameLocks noChangeAspect="1"/>
            </p:cNvGraphicFramePr>
            <p:nvPr/>
          </p:nvGraphicFramePr>
          <p:xfrm>
            <a:off x="5999991" y="2185981"/>
            <a:ext cx="242888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37" name="Equation" r:id="rId9" imgW="126720" imgH="164880" progId="Equation.3">
                    <p:embed/>
                  </p:oleObj>
                </mc:Choice>
                <mc:Fallback>
                  <p:oleObj name="Equation" r:id="rId9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9991" y="2185981"/>
                          <a:ext cx="242888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e 36"/>
          <p:cNvGrpSpPr/>
          <p:nvPr/>
        </p:nvGrpSpPr>
        <p:grpSpPr>
          <a:xfrm>
            <a:off x="4200904" y="3655506"/>
            <a:ext cx="290464" cy="369332"/>
            <a:chOff x="1938318" y="1938326"/>
            <a:chExt cx="290464" cy="369332"/>
          </a:xfrm>
        </p:grpSpPr>
        <p:sp>
          <p:nvSpPr>
            <p:cNvPr id="38" name="Ellipse 37"/>
            <p:cNvSpPr/>
            <p:nvPr/>
          </p:nvSpPr>
          <p:spPr bwMode="auto">
            <a:xfrm>
              <a:off x="1982597" y="2045976"/>
              <a:ext cx="180000" cy="180000"/>
            </a:xfrm>
            <a:prstGeom prst="ellips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938318" y="193832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usic"/>
                  <a:cs typeface="Symusic"/>
                  <a:sym typeface="Symbol"/>
                </a:rPr>
                <a:t></a:t>
              </a:r>
              <a:endParaRPr lang="fr-FR" dirty="0" smtClean="0"/>
            </a:p>
          </p:txBody>
        </p:sp>
      </p:grp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06920"/>
              </p:ext>
            </p:extLst>
          </p:nvPr>
        </p:nvGraphicFramePr>
        <p:xfrm>
          <a:off x="7347471" y="5690938"/>
          <a:ext cx="896937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8" name="Équation" r:id="rId11" imgW="469800" imgH="152280" progId="Equation.3">
                  <p:embed/>
                </p:oleObj>
              </mc:Choice>
              <mc:Fallback>
                <p:oleObj name="Équation" r:id="rId11" imgW="46980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7471" y="5690938"/>
                        <a:ext cx="896937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F553D-B8D8-4EE3-B802-807256242A62}" type="slidenum">
              <a:rPr lang="fr-FR" smtClean="0"/>
              <a:pPr/>
              <a:t>40</a:t>
            </a:fld>
            <a:endParaRPr lang="fr-FR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938854"/>
              </p:ext>
            </p:extLst>
          </p:nvPr>
        </p:nvGraphicFramePr>
        <p:xfrm>
          <a:off x="3160713" y="4989612"/>
          <a:ext cx="1627187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9" name="Équation" r:id="rId13" imgW="850680" imgH="241200" progId="Equation.3">
                  <p:embed/>
                </p:oleObj>
              </mc:Choice>
              <mc:Fallback>
                <p:oleObj name="Équation" r:id="rId13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0713" y="4989612"/>
                        <a:ext cx="1627187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363575"/>
              </p:ext>
            </p:extLst>
          </p:nvPr>
        </p:nvGraphicFramePr>
        <p:xfrm>
          <a:off x="5940152" y="2926675"/>
          <a:ext cx="1822450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0" name="Équation" r:id="rId15" imgW="952200" imgH="787320" progId="Equation.3">
                  <p:embed/>
                </p:oleObj>
              </mc:Choice>
              <mc:Fallback>
                <p:oleObj name="Équation" r:id="rId15" imgW="952200" imgH="787320" progId="Equation.3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926675"/>
                        <a:ext cx="1822450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412211"/>
              </p:ext>
            </p:extLst>
          </p:nvPr>
        </p:nvGraphicFramePr>
        <p:xfrm>
          <a:off x="1623219" y="1047736"/>
          <a:ext cx="6445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1" name="Équation" r:id="rId17" imgW="279360" imgH="164880" progId="Equation.3">
                  <p:embed/>
                </p:oleObj>
              </mc:Choice>
              <mc:Fallback>
                <p:oleObj name="Équation" r:id="rId17" imgW="27936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23219" y="1047736"/>
                        <a:ext cx="64452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234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 bwMode="auto">
          <a:xfrm>
            <a:off x="6187740" y="1261476"/>
            <a:ext cx="2052000" cy="2052000"/>
          </a:xfrm>
          <a:prstGeom prst="ellipse">
            <a:avLst/>
          </a:prstGeom>
          <a:ln w="9525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899592" y="44624"/>
            <a:ext cx="8015808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fr-FR" sz="2400" b="1" dirty="0" smtClean="0">
                <a:latin typeface="Arial" charset="0"/>
              </a:rPr>
              <a:t> </a:t>
            </a:r>
            <a:r>
              <a:rPr lang="fr-FR" sz="3200" dirty="0" smtClean="0">
                <a:latin typeface="Arial" charset="0"/>
              </a:rPr>
              <a:t>Un dipôle et ses harmoniques naturelles</a:t>
            </a:r>
            <a:endParaRPr lang="fr-FR" sz="2400" dirty="0">
              <a:latin typeface="Arial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714356"/>
            <a:ext cx="862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La configuration dipolaire la plus simple est donnée par une paire de conducteurs:</a:t>
            </a:r>
            <a:endParaRPr lang="fr-FR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e 3"/>
          <p:cNvGrpSpPr/>
          <p:nvPr/>
        </p:nvGrpSpPr>
        <p:grpSpPr>
          <a:xfrm>
            <a:off x="5797058" y="857232"/>
            <a:ext cx="3239438" cy="2463768"/>
            <a:chOff x="4975131" y="719403"/>
            <a:chExt cx="3239438" cy="2463768"/>
          </a:xfrm>
        </p:grpSpPr>
        <p:cxnSp>
          <p:nvCxnSpPr>
            <p:cNvPr id="5" name="Connecteur droit avec flèche 4"/>
            <p:cNvCxnSpPr/>
            <p:nvPr/>
          </p:nvCxnSpPr>
          <p:spPr bwMode="auto">
            <a:xfrm rot="5400000" flipH="1" flipV="1">
              <a:off x="5253465" y="2030377"/>
              <a:ext cx="2304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 bwMode="auto">
            <a:xfrm>
              <a:off x="4975131" y="2143116"/>
              <a:ext cx="3168000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7904869" y="2092493"/>
              <a:ext cx="309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i="1" dirty="0" smtClean="0">
                  <a:solidFill>
                    <a:srgbClr val="0070C0"/>
                  </a:solidFill>
                </a:rPr>
                <a:t>x</a:t>
              </a:r>
              <a:endParaRPr lang="fr-FR" sz="2200" i="1" dirty="0">
                <a:solidFill>
                  <a:srgbClr val="0070C0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428619" y="719403"/>
              <a:ext cx="3097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200" i="1" dirty="0" smtClean="0">
                  <a:solidFill>
                    <a:srgbClr val="0070C0"/>
                  </a:solidFill>
                </a:rPr>
                <a:t>y</a:t>
              </a:r>
              <a:endParaRPr lang="fr-FR" sz="2200" i="1" dirty="0">
                <a:solidFill>
                  <a:srgbClr val="0070C0"/>
                </a:solidFill>
              </a:endParaRPr>
            </a:p>
          </p:txBody>
        </p:sp>
        <p:graphicFrame>
          <p:nvGraphicFramePr>
            <p:cNvPr id="9" name="Object 9"/>
            <p:cNvGraphicFramePr>
              <a:graphicFrameLocks noChangeAspect="1"/>
            </p:cNvGraphicFramePr>
            <p:nvPr/>
          </p:nvGraphicFramePr>
          <p:xfrm>
            <a:off x="5999991" y="2185981"/>
            <a:ext cx="242888" cy="314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3" name="Equation" r:id="rId3" imgW="126720" imgH="164880" progId="Equation.3">
                    <p:embed/>
                  </p:oleObj>
                </mc:Choice>
                <mc:Fallback>
                  <p:oleObj name="Equation" r:id="rId3" imgW="12672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9991" y="2185981"/>
                          <a:ext cx="242888" cy="314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e 9"/>
          <p:cNvGrpSpPr/>
          <p:nvPr/>
        </p:nvGrpSpPr>
        <p:grpSpPr>
          <a:xfrm>
            <a:off x="7093764" y="2083870"/>
            <a:ext cx="290464" cy="369332"/>
            <a:chOff x="1938318" y="1938326"/>
            <a:chExt cx="290464" cy="369332"/>
          </a:xfrm>
        </p:grpSpPr>
        <p:sp>
          <p:nvSpPr>
            <p:cNvPr id="11" name="Ellipse 10"/>
            <p:cNvSpPr/>
            <p:nvPr/>
          </p:nvSpPr>
          <p:spPr bwMode="auto">
            <a:xfrm>
              <a:off x="1982597" y="2045976"/>
              <a:ext cx="180000" cy="180000"/>
            </a:xfrm>
            <a:prstGeom prst="ellips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1938318" y="193832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Symusic"/>
                  <a:cs typeface="Symusic"/>
                  <a:sym typeface="Symbol"/>
                </a:rPr>
                <a:t></a:t>
              </a:r>
              <a:endParaRPr lang="fr-FR" dirty="0" smtClean="0"/>
            </a:p>
          </p:txBody>
        </p:sp>
      </p:grpSp>
      <p:grpSp>
        <p:nvGrpSpPr>
          <p:cNvPr id="4" name="Groupe 15"/>
          <p:cNvGrpSpPr/>
          <p:nvPr/>
        </p:nvGrpSpPr>
        <p:grpSpPr>
          <a:xfrm>
            <a:off x="6007004" y="2071678"/>
            <a:ext cx="311304" cy="369332"/>
            <a:chOff x="1913934" y="1938326"/>
            <a:chExt cx="311304" cy="369332"/>
          </a:xfrm>
        </p:grpSpPr>
        <p:sp>
          <p:nvSpPr>
            <p:cNvPr id="17" name="Ellipse 16"/>
            <p:cNvSpPr/>
            <p:nvPr/>
          </p:nvSpPr>
          <p:spPr bwMode="auto">
            <a:xfrm>
              <a:off x="1982597" y="2045976"/>
              <a:ext cx="180000" cy="180000"/>
            </a:xfrm>
            <a:prstGeom prst="ellips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913934" y="193832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latin typeface="Symusic"/>
                  <a:cs typeface="Symusic"/>
                  <a:sym typeface="Symbol"/>
                </a:rPr>
                <a:t></a:t>
              </a:r>
              <a:endParaRPr lang="fr-FR" b="1" dirty="0" smtClean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250678" y="1928802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i="1" dirty="0" smtClean="0">
                <a:solidFill>
                  <a:srgbClr val="0070C0"/>
                </a:solidFill>
              </a:rPr>
              <a:t>+</a:t>
            </a:r>
            <a:r>
              <a:rPr lang="fr-FR" sz="2200" i="1" dirty="0" smtClean="0">
                <a:solidFill>
                  <a:srgbClr val="0070C0"/>
                </a:solidFill>
              </a:rPr>
              <a:t>I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5678910" y="1928802"/>
            <a:ext cx="4491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i="1" dirty="0" smtClean="0">
                <a:solidFill>
                  <a:srgbClr val="0070C0"/>
                </a:solidFill>
                <a:sym typeface="Symbol"/>
              </a:rPr>
              <a:t></a:t>
            </a:r>
            <a:r>
              <a:rPr lang="fr-FR" sz="2200" i="1" dirty="0" smtClean="0">
                <a:solidFill>
                  <a:srgbClr val="0070C0"/>
                </a:solidFill>
              </a:rPr>
              <a:t>I</a:t>
            </a:r>
            <a:endParaRPr lang="fr-FR" sz="2200" dirty="0"/>
          </a:p>
        </p:txBody>
      </p:sp>
      <p:graphicFrame>
        <p:nvGraphicFramePr>
          <p:cNvPr id="1747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227375"/>
              </p:ext>
            </p:extLst>
          </p:nvPr>
        </p:nvGraphicFramePr>
        <p:xfrm>
          <a:off x="698075" y="1239942"/>
          <a:ext cx="5070475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4" name="Équation" r:id="rId5" imgW="2654280" imgH="431640" progId="Equation.3">
                  <p:embed/>
                </p:oleObj>
              </mc:Choice>
              <mc:Fallback>
                <p:oleObj name="Équation" r:id="rId5" imgW="2654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075" y="1239942"/>
                        <a:ext cx="5070475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8250678" y="2428868"/>
            <a:ext cx="4523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i="1" dirty="0" smtClean="0">
                <a:solidFill>
                  <a:srgbClr val="0070C0"/>
                </a:solidFill>
              </a:rPr>
              <a:t>R</a:t>
            </a:r>
            <a:r>
              <a:rPr lang="fr-FR" sz="2200" baseline="-40000" dirty="0" smtClean="0">
                <a:solidFill>
                  <a:srgbClr val="0070C0"/>
                </a:solidFill>
              </a:rPr>
              <a:t>0</a:t>
            </a:r>
            <a:endParaRPr lang="fr-FR" baseline="-40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42520" y="2287476"/>
            <a:ext cx="5985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" pitchFamily="34" charset="0"/>
                <a:cs typeface="Arial" pitchFamily="34" charset="0"/>
              </a:rPr>
              <a:t>Cette expression peut être développée pour                :</a:t>
            </a:r>
            <a:endParaRPr lang="fr-FR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47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704405"/>
              </p:ext>
            </p:extLst>
          </p:nvPr>
        </p:nvGraphicFramePr>
        <p:xfrm>
          <a:off x="142520" y="2841575"/>
          <a:ext cx="68437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Équation" r:id="rId7" imgW="3581280" imgH="507960" progId="Equation.3">
                  <p:embed/>
                </p:oleObj>
              </mc:Choice>
              <mc:Fallback>
                <p:oleObj name="Équation" r:id="rId7" imgW="3581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20" y="2841575"/>
                        <a:ext cx="68437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79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803714"/>
              </p:ext>
            </p:extLst>
          </p:nvPr>
        </p:nvGraphicFramePr>
        <p:xfrm>
          <a:off x="4782035" y="2241370"/>
          <a:ext cx="8731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6" name="Equation" r:id="rId9" imgW="457200" imgH="253800" progId="Equation.3">
                  <p:embed/>
                </p:oleObj>
              </mc:Choice>
              <mc:Fallback>
                <p:oleObj name="Equation" r:id="rId9" imgW="4572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2035" y="2241370"/>
                        <a:ext cx="87312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79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453541"/>
              </p:ext>
            </p:extLst>
          </p:nvPr>
        </p:nvGraphicFramePr>
        <p:xfrm>
          <a:off x="357158" y="3789040"/>
          <a:ext cx="3663950" cy="168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7" name="Equation" r:id="rId11" imgW="1917360" imgH="888840" progId="Equation.3">
                  <p:embed/>
                </p:oleObj>
              </mc:Choice>
              <mc:Fallback>
                <p:oleObj name="Equation" r:id="rId11" imgW="191736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58" y="3789040"/>
                        <a:ext cx="3663950" cy="168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7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1199451"/>
              </p:ext>
            </p:extLst>
          </p:nvPr>
        </p:nvGraphicFramePr>
        <p:xfrm>
          <a:off x="4456113" y="3789040"/>
          <a:ext cx="4562475" cy="168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8" name="Equation" r:id="rId13" imgW="2387520" imgH="888840" progId="Equation.3">
                  <p:embed/>
                </p:oleObj>
              </mc:Choice>
              <mc:Fallback>
                <p:oleObj name="Equation" r:id="rId13" imgW="238752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113" y="3789040"/>
                        <a:ext cx="4562475" cy="168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32"/>
          <p:cNvSpPr txBox="1"/>
          <p:nvPr/>
        </p:nvSpPr>
        <p:spPr>
          <a:xfrm>
            <a:off x="1357290" y="4003354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Dipole :                            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;</a:t>
            </a:r>
          </a:p>
          <a:p>
            <a:endParaRPr lang="en-GB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Sextupole:                       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;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490216" y="4017471"/>
            <a:ext cx="1562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Décapole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:</a:t>
            </a:r>
          </a:p>
          <a:p>
            <a:endParaRPr lang="en-GB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(2m+1)-pole :</a:t>
            </a:r>
            <a:endParaRPr lang="en-GB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 bwMode="auto">
          <a:xfrm rot="5400000">
            <a:off x="6750480" y="2285992"/>
            <a:ext cx="1000132" cy="1588"/>
          </a:xfrm>
          <a:prstGeom prst="straightConnector1">
            <a:avLst/>
          </a:prstGeom>
          <a:ln w="254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7250546" y="2426609"/>
            <a:ext cx="3722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i="1" dirty="0" smtClean="0">
                <a:solidFill>
                  <a:srgbClr val="0070C0"/>
                </a:solidFill>
                <a:sym typeface="Symbol"/>
              </a:rPr>
              <a:t>B</a:t>
            </a:r>
            <a:endParaRPr lang="fr-FR" sz="2200" b="1" dirty="0"/>
          </a:p>
        </p:txBody>
      </p:sp>
      <p:grpSp>
        <p:nvGrpSpPr>
          <p:cNvPr id="10" name="Groupe 38"/>
          <p:cNvGrpSpPr/>
          <p:nvPr/>
        </p:nvGrpSpPr>
        <p:grpSpPr>
          <a:xfrm>
            <a:off x="8067824" y="2055917"/>
            <a:ext cx="325730" cy="400110"/>
            <a:chOff x="1910243" y="1912467"/>
            <a:chExt cx="325730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1982597" y="2045976"/>
              <a:ext cx="180000" cy="180000"/>
            </a:xfrm>
            <a:prstGeom prst="ellipse">
              <a:avLst/>
            </a:prstGeom>
            <a:ln w="12700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1910243" y="1912467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 smtClean="0">
                  <a:latin typeface="Symbol" pitchFamily="18" charset="2"/>
                  <a:cs typeface="Symusic"/>
                  <a:sym typeface="Symbol"/>
                </a:rPr>
                <a:t>+</a:t>
              </a:r>
              <a:endParaRPr lang="fr-FR" sz="2000" dirty="0" smtClean="0">
                <a:latin typeface="Symbol" pitchFamily="18" charset="2"/>
              </a:endParaRPr>
            </a:p>
          </p:txBody>
        </p:sp>
      </p:grpSp>
      <p:sp>
        <p:nvSpPr>
          <p:cNvPr id="13" name="Espace réservé de la date 1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985F553D-B8D8-4EE3-B802-807256242A62}" type="slidenum">
              <a:rPr lang="fr-FR" smtClean="0"/>
              <a:pPr/>
              <a:t>41</a:t>
            </a:fld>
            <a:endParaRPr lang="fr-FR" dirty="0"/>
          </a:p>
        </p:txBody>
      </p:sp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085018"/>
              </p:ext>
            </p:extLst>
          </p:nvPr>
        </p:nvGraphicFramePr>
        <p:xfrm>
          <a:off x="2051720" y="5481638"/>
          <a:ext cx="686752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Équation" r:id="rId15" imgW="3593880" imgH="495000" progId="Equation.3">
                  <p:embed/>
                </p:oleObj>
              </mc:Choice>
              <mc:Fallback>
                <p:oleObj name="Équation" r:id="rId15" imgW="3593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5481638"/>
                        <a:ext cx="6867525" cy="936625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ZoneTexte 38"/>
          <p:cNvSpPr txBox="1"/>
          <p:nvPr/>
        </p:nvSpPr>
        <p:spPr>
          <a:xfrm>
            <a:off x="-7530" y="5325015"/>
            <a:ext cx="205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Nappe en cos(</a:t>
            </a:r>
            <a:r>
              <a:rPr lang="fr-F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fr-FR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pour supprimer les harmoniques naturelles:</a:t>
            </a:r>
            <a:endParaRPr lang="fr-F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73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0"/>
            <a:ext cx="8189713" cy="908720"/>
          </a:xfrm>
        </p:spPr>
        <p:txBody>
          <a:bodyPr>
            <a:normAutofit/>
          </a:bodyPr>
          <a:lstStyle/>
          <a:p>
            <a:r>
              <a:rPr lang="en-GB" dirty="0" smtClean="0"/>
              <a:t>Progress in B-field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51617" y="2761282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err="1" smtClean="0"/>
              <a:t>Tevatron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878547" y="2804849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HERA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78769" y="2712204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RHIC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79441" y="2658354"/>
            <a:ext cx="11521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b="1" dirty="0" smtClean="0"/>
              <a:t>LHC</a:t>
            </a:r>
            <a:endParaRPr lang="en-GB" b="1" dirty="0"/>
          </a:p>
        </p:txBody>
      </p:sp>
      <p:pic>
        <p:nvPicPr>
          <p:cNvPr id="5" name="Picture 2" descr="http://www.bnl.gov/magnets/images/RHIC/drg_xc_cold_mass-720p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35" y="1186369"/>
            <a:ext cx="1800198" cy="14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9" y="980728"/>
            <a:ext cx="2257505" cy="166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51" y="870142"/>
            <a:ext cx="1892674" cy="19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Presentation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1380" y="764704"/>
            <a:ext cx="2508250" cy="226298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2834" y="6390620"/>
            <a:ext cx="2133600" cy="365125"/>
          </a:xfrm>
        </p:spPr>
        <p:txBody>
          <a:bodyPr/>
          <a:lstStyle/>
          <a:p>
            <a:r>
              <a:rPr lang="en-US" smtClean="0"/>
              <a:t>24 septembre 2015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0825" y="6390620"/>
            <a:ext cx="2895600" cy="365125"/>
          </a:xfrm>
        </p:spPr>
        <p:txBody>
          <a:bodyPr/>
          <a:lstStyle/>
          <a:p>
            <a:r>
              <a:rPr lang="en-GB" smtClean="0"/>
              <a:t>O. Napoly, GIF 2015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08830" y="6127750"/>
            <a:ext cx="2133600" cy="365125"/>
          </a:xfrm>
        </p:spPr>
        <p:txBody>
          <a:bodyPr/>
          <a:lstStyle/>
          <a:p>
            <a:fld id="{C2547259-2E4F-48C6-9CBD-91773436C652}" type="slidenum">
              <a:rPr lang="en-GB" smtClean="0"/>
              <a:t>42</a:t>
            </a:fld>
            <a:endParaRPr lang="en-GB"/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94381"/>
              </p:ext>
            </p:extLst>
          </p:nvPr>
        </p:nvGraphicFramePr>
        <p:xfrm>
          <a:off x="4537630" y="3239417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822178" y="5960216"/>
            <a:ext cx="2885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Année de mise en service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154923" y="5867980"/>
            <a:ext cx="373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Luminosité pic [nb</a:t>
            </a:r>
            <a:r>
              <a:rPr lang="fr-FR" baseline="30000" dirty="0" smtClean="0"/>
              <a:t>-1</a:t>
            </a:r>
            <a:r>
              <a:rPr lang="fr-FR" dirty="0" smtClean="0"/>
              <a:t>s</a:t>
            </a:r>
            <a:r>
              <a:rPr lang="fr-FR" baseline="30000" dirty="0" smtClean="0"/>
              <a:t>-1</a:t>
            </a:r>
            <a:r>
              <a:rPr lang="fr-FR" dirty="0"/>
              <a:t> </a:t>
            </a:r>
            <a:r>
              <a:rPr lang="fr-FR" dirty="0" smtClean="0"/>
              <a:t>ou 10</a:t>
            </a:r>
            <a:r>
              <a:rPr lang="fr-FR" baseline="30000" dirty="0" smtClean="0"/>
              <a:t>33</a:t>
            </a:r>
            <a:r>
              <a:rPr lang="fr-FR" dirty="0" smtClean="0"/>
              <a:t>cm</a:t>
            </a:r>
            <a:r>
              <a:rPr lang="fr-FR" baseline="30000" dirty="0" smtClean="0"/>
              <a:t>-2</a:t>
            </a:r>
            <a:r>
              <a:rPr lang="fr-FR" dirty="0" smtClean="0"/>
              <a:t>s</a:t>
            </a:r>
            <a:r>
              <a:rPr lang="fr-FR" baseline="30000" dirty="0" smtClean="0"/>
              <a:t>-1</a:t>
            </a:r>
            <a:r>
              <a:rPr lang="fr-FR" dirty="0" smtClean="0"/>
              <a:t>]</a:t>
            </a:r>
            <a:endParaRPr lang="fr-FR" dirty="0"/>
          </a:p>
        </p:txBody>
      </p:sp>
      <p:graphicFrame>
        <p:nvGraphicFramePr>
          <p:cNvPr id="27" name="Graphique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522355"/>
              </p:ext>
            </p:extLst>
          </p:nvPr>
        </p:nvGraphicFramePr>
        <p:xfrm>
          <a:off x="116406" y="33569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ZoneTexte 27"/>
          <p:cNvSpPr txBox="1"/>
          <p:nvPr/>
        </p:nvSpPr>
        <p:spPr>
          <a:xfrm rot="19860000">
            <a:off x="6122709" y="47944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TEVATRON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953840" y="410860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HERA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0397" y="4794405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TEVATRON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511254" y="394399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LHC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097822" y="4979071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RHIC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7668344" y="3511328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LHC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838710" cy="792088"/>
          </a:xfrm>
        </p:spPr>
        <p:txBody>
          <a:bodyPr>
            <a:normAutofit/>
          </a:bodyPr>
          <a:lstStyle/>
          <a:p>
            <a:r>
              <a:rPr lang="fr-CH" dirty="0" smtClean="0"/>
              <a:t>The LHC 20-Year Roadmap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43</a:t>
            </a:fld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54676" y="5229200"/>
            <a:ext cx="6381820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b="1" dirty="0" smtClean="0"/>
              <a:t>1</a:t>
            </a:r>
            <a:r>
              <a:rPr lang="fr-CH" b="1" baseline="30000" dirty="0" smtClean="0"/>
              <a:t>st</a:t>
            </a:r>
            <a:r>
              <a:rPr lang="fr-CH" b="1" dirty="0" smtClean="0"/>
              <a:t> Transformation : HL-LHC</a:t>
            </a:r>
            <a:r>
              <a:rPr lang="fr-CH" dirty="0" smtClean="0"/>
              <a:t> :</a:t>
            </a:r>
          </a:p>
          <a:p>
            <a:r>
              <a:rPr lang="fr-CH" dirty="0" smtClean="0"/>
              <a:t>High </a:t>
            </a:r>
            <a:r>
              <a:rPr lang="fr-CH" dirty="0" err="1" smtClean="0"/>
              <a:t>Luminosity</a:t>
            </a:r>
            <a:r>
              <a:rPr lang="fr-CH" dirty="0" smtClean="0"/>
              <a:t> LHC</a:t>
            </a:r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" y="692696"/>
            <a:ext cx="8671251" cy="4648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5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9"/>
          <a:stretch/>
        </p:blipFill>
        <p:spPr bwMode="auto">
          <a:xfrm>
            <a:off x="566105" y="3429000"/>
            <a:ext cx="7776864" cy="233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29" y="785264"/>
            <a:ext cx="2545128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4" y="785264"/>
            <a:ext cx="3255293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6353514" y="1048668"/>
            <a:ext cx="2682982" cy="267765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dirty="0" smtClean="0">
                <a:sym typeface="Wingdings 3" pitchFamily="18" charset="2"/>
              </a:rPr>
              <a:t>‘</a:t>
            </a:r>
            <a:r>
              <a:rPr lang="fr-FR" sz="2000" dirty="0" err="1" smtClean="0">
                <a:sym typeface="Wingdings 3" pitchFamily="18" charset="2"/>
              </a:rPr>
              <a:t>Achromatic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 err="1" smtClean="0">
                <a:sym typeface="Wingdings 3" pitchFamily="18" charset="2"/>
              </a:rPr>
              <a:t>Telescopic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 err="1" smtClean="0">
                <a:sym typeface="Wingdings 3" pitchFamily="18" charset="2"/>
              </a:rPr>
              <a:t>Squeezing</a:t>
            </a:r>
            <a:r>
              <a:rPr lang="fr-FR" sz="2000" dirty="0" smtClean="0">
                <a:sym typeface="Wingdings 3" pitchFamily="18" charset="2"/>
              </a:rPr>
              <a:t>’ (S. </a:t>
            </a:r>
            <a:r>
              <a:rPr lang="fr-FR" sz="2000" dirty="0" err="1" smtClean="0">
                <a:sym typeface="Wingdings 3" pitchFamily="18" charset="2"/>
              </a:rPr>
              <a:t>Fartoukh</a:t>
            </a:r>
            <a:r>
              <a:rPr lang="fr-FR" sz="2000" dirty="0" smtClean="0">
                <a:sym typeface="Wingdings 3" pitchFamily="18" charset="2"/>
              </a:rPr>
              <a:t>) </a:t>
            </a:r>
            <a:r>
              <a:rPr lang="fr-FR" sz="2000" dirty="0" err="1" smtClean="0">
                <a:sym typeface="Wingdings 3" pitchFamily="18" charset="2"/>
              </a:rPr>
              <a:t>prepares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>
                <a:sym typeface="Wingdings 3" pitchFamily="18" charset="2"/>
              </a:rPr>
              <a:t>the </a:t>
            </a:r>
            <a:r>
              <a:rPr lang="fr-FR" sz="2000" dirty="0" err="1" smtClean="0">
                <a:sym typeface="Wingdings 3" pitchFamily="18" charset="2"/>
              </a:rPr>
              <a:t>beams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>
                <a:sym typeface="Wingdings 3" pitchFamily="18" charset="2"/>
              </a:rPr>
              <a:t>in the </a:t>
            </a:r>
            <a:r>
              <a:rPr lang="fr-FR" sz="2000" dirty="0" smtClean="0">
                <a:sym typeface="Wingdings 3" pitchFamily="18" charset="2"/>
              </a:rPr>
              <a:t>arcs to </a:t>
            </a:r>
            <a:r>
              <a:rPr lang="fr-FR" sz="2000" dirty="0" err="1" smtClean="0">
                <a:sym typeface="Wingdings 3" pitchFamily="18" charset="2"/>
              </a:rPr>
              <a:t>achieve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 err="1" smtClean="0">
                <a:sym typeface="Wingdings 3" pitchFamily="18" charset="2"/>
              </a:rPr>
              <a:t>low</a:t>
            </a:r>
            <a:r>
              <a:rPr lang="fr-FR" sz="2000" dirty="0" smtClean="0">
                <a:sym typeface="Wingdings 3" pitchFamily="18" charset="2"/>
              </a:rPr>
              <a:t>-beta at the interaction point </a:t>
            </a:r>
            <a:r>
              <a:rPr lang="fr-FR" sz="2000" dirty="0" err="1" smtClean="0">
                <a:sym typeface="Wingdings 3" pitchFamily="18" charset="2"/>
              </a:rPr>
              <a:t>with</a:t>
            </a:r>
            <a:r>
              <a:rPr lang="fr-FR" sz="2000" dirty="0" smtClean="0">
                <a:sym typeface="Wingdings 3" pitchFamily="18" charset="2"/>
              </a:rPr>
              <a:t> </a:t>
            </a:r>
            <a:r>
              <a:rPr lang="fr-FR" sz="2000" dirty="0" err="1" smtClean="0">
                <a:sym typeface="Wingdings 3" pitchFamily="18" charset="2"/>
              </a:rPr>
              <a:t>chromaticity</a:t>
            </a:r>
            <a:r>
              <a:rPr lang="fr-FR" sz="2000" dirty="0" smtClean="0">
                <a:sym typeface="Wingdings 3" pitchFamily="18" charset="2"/>
              </a:rPr>
              <a:t> correction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912191" y="223622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ATS</a:t>
            </a:r>
            <a:endParaRPr lang="fr-FR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7585" y="0"/>
            <a:ext cx="8316416" cy="76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 smtClean="0"/>
              <a:t>HL-LHC : Final Focus</a:t>
            </a:r>
            <a:endParaRPr lang="en-GB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44</a:t>
            </a:fld>
            <a:endParaRPr lang="en-GB"/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27275" y="5733256"/>
            <a:ext cx="8565206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 err="1" smtClean="0">
                <a:sym typeface="Wingdings 3" pitchFamily="18" charset="2"/>
              </a:rPr>
              <a:t>Peak</a:t>
            </a:r>
            <a:r>
              <a:rPr lang="fr-FR" sz="2000" b="1" dirty="0" smtClean="0">
                <a:sym typeface="Wingdings 3" pitchFamily="18" charset="2"/>
              </a:rPr>
              <a:t> </a:t>
            </a:r>
            <a:r>
              <a:rPr lang="fr-FR" sz="2000" b="1" dirty="0" err="1" smtClean="0">
                <a:sym typeface="Wingdings 3" pitchFamily="18" charset="2"/>
              </a:rPr>
              <a:t>luminosity</a:t>
            </a:r>
            <a:r>
              <a:rPr lang="fr-FR" sz="2000" b="1" dirty="0" smtClean="0">
                <a:sym typeface="Wingdings 3" pitchFamily="18" charset="2"/>
              </a:rPr>
              <a:t> </a:t>
            </a:r>
            <a:r>
              <a:rPr lang="fr-FR" sz="2000" b="1" dirty="0" err="1" smtClean="0">
                <a:sym typeface="Wingdings 3" pitchFamily="18" charset="2"/>
              </a:rPr>
              <a:t>is</a:t>
            </a:r>
            <a:r>
              <a:rPr lang="fr-FR" sz="2000" b="1" dirty="0" smtClean="0">
                <a:sym typeface="Wingdings 3" pitchFamily="18" charset="2"/>
              </a:rPr>
              <a:t> </a:t>
            </a:r>
            <a:r>
              <a:rPr lang="fr-FR" sz="2000" b="1" dirty="0" err="1" smtClean="0">
                <a:sym typeface="Wingdings 3" pitchFamily="18" charset="2"/>
              </a:rPr>
              <a:t>controlled</a:t>
            </a:r>
            <a:r>
              <a:rPr lang="fr-FR" sz="2000" b="1" dirty="0" smtClean="0">
                <a:sym typeface="Wingdings 3" pitchFamily="18" charset="2"/>
              </a:rPr>
              <a:t> by </a:t>
            </a:r>
            <a:r>
              <a:rPr lang="fr-FR" sz="2000" b="1" dirty="0" err="1" smtClean="0">
                <a:sym typeface="Wingdings 3" pitchFamily="18" charset="2"/>
              </a:rPr>
              <a:t>tuning</a:t>
            </a:r>
            <a:r>
              <a:rPr lang="fr-FR" sz="2000" b="1" dirty="0" smtClean="0">
                <a:sym typeface="Wingdings 3" pitchFamily="18" charset="2"/>
              </a:rPr>
              <a:t> the </a:t>
            </a:r>
            <a:r>
              <a:rPr lang="fr-FR" sz="2000" b="1" dirty="0" err="1" smtClean="0">
                <a:sym typeface="Wingdings 3" pitchFamily="18" charset="2"/>
              </a:rPr>
              <a:t>colliding</a:t>
            </a:r>
            <a:r>
              <a:rPr lang="fr-FR" sz="2000" b="1" dirty="0" smtClean="0">
                <a:sym typeface="Wingdings 3" pitchFamily="18" charset="2"/>
              </a:rPr>
              <a:t> </a:t>
            </a:r>
            <a:r>
              <a:rPr lang="fr-FR" sz="2000" b="1" dirty="0" err="1" smtClean="0">
                <a:sym typeface="Wingdings 3" pitchFamily="18" charset="2"/>
              </a:rPr>
              <a:t>beam</a:t>
            </a:r>
            <a:r>
              <a:rPr lang="fr-FR" sz="2000" b="1" dirty="0" smtClean="0">
                <a:sym typeface="Wingdings 3" pitchFamily="18" charset="2"/>
              </a:rPr>
              <a:t> conditions: the new concept </a:t>
            </a:r>
            <a:r>
              <a:rPr lang="fr-FR" sz="2000" b="1" dirty="0" err="1" smtClean="0">
                <a:sym typeface="Wingdings 3" pitchFamily="18" charset="2"/>
              </a:rPr>
              <a:t>is</a:t>
            </a:r>
            <a:r>
              <a:rPr lang="fr-FR" sz="2000" b="1" dirty="0" smtClean="0">
                <a:sym typeface="Wingdings 3" pitchFamily="18" charset="2"/>
              </a:rPr>
              <a:t> ‘</a:t>
            </a:r>
            <a:r>
              <a:rPr lang="fr-FR" sz="2000" b="1" i="1" dirty="0" err="1" smtClean="0">
                <a:sym typeface="Wingdings 3" pitchFamily="18" charset="2"/>
              </a:rPr>
              <a:t>crab</a:t>
            </a:r>
            <a:r>
              <a:rPr lang="fr-FR" sz="2000" b="1" i="1" dirty="0" smtClean="0">
                <a:sym typeface="Wingdings 3" pitchFamily="18" charset="2"/>
              </a:rPr>
              <a:t> </a:t>
            </a:r>
            <a:r>
              <a:rPr lang="fr-FR" sz="2000" b="1" i="1" dirty="0" err="1" smtClean="0">
                <a:sym typeface="Wingdings 3" pitchFamily="18" charset="2"/>
              </a:rPr>
              <a:t>kissing</a:t>
            </a:r>
            <a:r>
              <a:rPr lang="fr-FR" sz="2000" b="1" i="1" dirty="0" smtClean="0">
                <a:sym typeface="Wingdings 3" pitchFamily="18" charset="2"/>
              </a:rPr>
              <a:t>’</a:t>
            </a:r>
            <a:r>
              <a:rPr lang="fr-FR" sz="2000" b="1" dirty="0" smtClean="0">
                <a:sym typeface="Wingdings 3" pitchFamily="18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17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750188"/>
            <a:ext cx="9144000" cy="246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28" name="ZoneTexte 73727"/>
          <p:cNvSpPr txBox="1"/>
          <p:nvPr/>
        </p:nvSpPr>
        <p:spPr>
          <a:xfrm>
            <a:off x="219130" y="3155484"/>
            <a:ext cx="8924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</a:rPr>
              <a:t>Final focus Q1-Q3 et </a:t>
            </a:r>
            <a:r>
              <a:rPr lang="fr-FR" sz="2400" dirty="0">
                <a:solidFill>
                  <a:srgbClr val="0070C0"/>
                </a:solidFill>
              </a:rPr>
              <a:t>Q4-Q6 </a:t>
            </a:r>
            <a:r>
              <a:rPr lang="fr-FR" sz="2400" dirty="0" err="1" smtClean="0">
                <a:solidFill>
                  <a:srgbClr val="0070C0"/>
                </a:solidFill>
              </a:rPr>
              <a:t>quadripoles</a:t>
            </a:r>
            <a:r>
              <a:rPr lang="fr-FR" sz="2400" dirty="0" smtClean="0">
                <a:solidFill>
                  <a:srgbClr val="0070C0"/>
                </a:solidFill>
              </a:rPr>
              <a:t> and D1 </a:t>
            </a:r>
            <a:r>
              <a:rPr lang="fr-FR" sz="2400" dirty="0" err="1" smtClean="0">
                <a:solidFill>
                  <a:srgbClr val="0070C0"/>
                </a:solidFill>
              </a:rPr>
              <a:t>dipole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</a:rPr>
              <a:t>will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</a:rPr>
              <a:t>be</a:t>
            </a:r>
            <a:r>
              <a:rPr lang="fr-FR" sz="2400" dirty="0" smtClean="0">
                <a:solidFill>
                  <a:srgbClr val="0070C0"/>
                </a:solidFill>
              </a:rPr>
              <a:t> </a:t>
            </a:r>
            <a:r>
              <a:rPr lang="fr-FR" sz="2400" dirty="0" err="1" smtClean="0">
                <a:solidFill>
                  <a:srgbClr val="0070C0"/>
                </a:solidFill>
              </a:rPr>
              <a:t>changed</a:t>
            </a:r>
            <a:r>
              <a:rPr lang="fr-FR" sz="2400" dirty="0" smtClean="0">
                <a:solidFill>
                  <a:srgbClr val="0070C0"/>
                </a:solidFill>
              </a:rPr>
              <a:t> in 2022  for 2 </a:t>
            </a:r>
            <a:r>
              <a:rPr lang="fr-FR" sz="2400" dirty="0" err="1" smtClean="0">
                <a:solidFill>
                  <a:srgbClr val="0070C0"/>
                </a:solidFill>
              </a:rPr>
              <a:t>reasons</a:t>
            </a:r>
            <a:r>
              <a:rPr lang="fr-FR" sz="2400" dirty="0" smtClean="0">
                <a:solidFill>
                  <a:srgbClr val="0070C0"/>
                </a:solidFill>
              </a:rPr>
              <a:t>:</a:t>
            </a:r>
          </a:p>
          <a:p>
            <a:pPr marL="914400" lvl="1" indent="-457200">
              <a:buAutoNum type="arabicParenR"/>
            </a:pPr>
            <a:r>
              <a:rPr lang="fr-FR" sz="2400" dirty="0" smtClean="0"/>
              <a:t>Radiation damage</a:t>
            </a:r>
          </a:p>
          <a:p>
            <a:pPr marL="914400" lvl="1" indent="-457200">
              <a:buAutoNum type="arabicParenR"/>
            </a:pPr>
            <a:r>
              <a:rPr lang="fr-FR" sz="2400" dirty="0" smtClean="0">
                <a:sym typeface="Symbol"/>
              </a:rPr>
              <a:t>* = 15 cm </a:t>
            </a:r>
            <a:r>
              <a:rPr lang="fr-FR" sz="2400" dirty="0" err="1" smtClean="0">
                <a:sym typeface="Symbol"/>
              </a:rPr>
              <a:t>needs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 err="1" smtClean="0">
                <a:sym typeface="Symbol"/>
              </a:rPr>
              <a:t>larger</a:t>
            </a:r>
            <a:r>
              <a:rPr lang="fr-FR" sz="2400" dirty="0" smtClean="0">
                <a:sym typeface="Symbol"/>
              </a:rPr>
              <a:t> apertures</a:t>
            </a:r>
            <a:endParaRPr lang="fr-FR" sz="24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7585" y="116632"/>
            <a:ext cx="8316416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HL-LHC: </a:t>
            </a:r>
            <a:r>
              <a:rPr lang="fr-CH" dirty="0" err="1" smtClean="0"/>
              <a:t>Quadrupole</a:t>
            </a:r>
            <a:r>
              <a:rPr lang="fr-CH" dirty="0" smtClean="0"/>
              <a:t> </a:t>
            </a:r>
            <a:r>
              <a:rPr lang="fr-CH" dirty="0"/>
              <a:t>Triplet and </a:t>
            </a:r>
            <a:r>
              <a:rPr lang="fr-CH" dirty="0" err="1"/>
              <a:t>Dipole</a:t>
            </a:r>
            <a:r>
              <a:rPr lang="fr-CH" dirty="0"/>
              <a:t> </a:t>
            </a:r>
            <a:r>
              <a:rPr lang="fr-CH" dirty="0" err="1"/>
              <a:t>Separators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45</a:t>
            </a:fld>
            <a:endParaRPr lang="en-GB"/>
          </a:p>
        </p:txBody>
      </p:sp>
      <p:grpSp>
        <p:nvGrpSpPr>
          <p:cNvPr id="17" name="Group 1"/>
          <p:cNvGrpSpPr/>
          <p:nvPr/>
        </p:nvGrpSpPr>
        <p:grpSpPr>
          <a:xfrm>
            <a:off x="467544" y="4726631"/>
            <a:ext cx="8064000" cy="1791075"/>
            <a:chOff x="-35144" y="2861004"/>
            <a:chExt cx="9026744" cy="1931582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653"/>
            <a:stretch/>
          </p:blipFill>
          <p:spPr bwMode="auto">
            <a:xfrm>
              <a:off x="-35144" y="2869949"/>
              <a:ext cx="8377758" cy="192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8342614" y="3175711"/>
              <a:ext cx="648986" cy="31614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extBox 6"/>
            <p:cNvSpPr txBox="1"/>
            <p:nvPr/>
          </p:nvSpPr>
          <p:spPr>
            <a:xfrm>
              <a:off x="8438282" y="2861004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Q4</a:t>
              </a:r>
              <a:endParaRPr lang="fr-FR" sz="1400" dirty="0"/>
            </a:p>
          </p:txBody>
        </p:sp>
        <p:pic>
          <p:nvPicPr>
            <p:cNvPr id="21" name="Picture 2" descr="http://medias.doublet.pro/medias/images/produits/bd4b68f999ac2c4f0c7a1384b3f0bd22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1512" y="3173186"/>
              <a:ext cx="558263" cy="312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7949613" y="3175711"/>
              <a:ext cx="324493" cy="316147"/>
            </a:xfrm>
            <a:prstGeom prst="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7928718" y="2869949"/>
              <a:ext cx="4138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/>
                <a:t>D2</a:t>
              </a:r>
              <a:endParaRPr lang="fr-FR" sz="1400" dirty="0"/>
            </a:p>
          </p:txBody>
        </p:sp>
      </p:grpSp>
      <p:sp>
        <p:nvSpPr>
          <p:cNvPr id="15" name="テキスト ボックス 6"/>
          <p:cNvSpPr txBox="1"/>
          <p:nvPr/>
        </p:nvSpPr>
        <p:spPr>
          <a:xfrm>
            <a:off x="971600" y="2632018"/>
            <a:ext cx="1796736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Nominal LHC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5"/>
          <p:cNvSpPr txBox="1"/>
          <p:nvPr/>
        </p:nvSpPr>
        <p:spPr>
          <a:xfrm>
            <a:off x="3131840" y="807095"/>
            <a:ext cx="1085303" cy="4616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HL-LHC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17"/>
          <p:cNvSpPr txBox="1"/>
          <p:nvPr/>
        </p:nvSpPr>
        <p:spPr>
          <a:xfrm>
            <a:off x="7404397" y="1440903"/>
            <a:ext cx="7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SC D1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53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798" y="116632"/>
            <a:ext cx="7154634" cy="778098"/>
          </a:xfrm>
        </p:spPr>
        <p:txBody>
          <a:bodyPr>
            <a:normAutofit/>
          </a:bodyPr>
          <a:lstStyle/>
          <a:p>
            <a:r>
              <a:rPr lang="fr-CH" sz="3200" dirty="0" err="1" smtClean="0"/>
              <a:t>Supraconducting</a:t>
            </a:r>
            <a:r>
              <a:rPr lang="fr-CH" sz="3200" dirty="0" smtClean="0"/>
              <a:t> </a:t>
            </a:r>
            <a:r>
              <a:rPr lang="fr-CH" sz="3200" dirty="0" err="1" smtClean="0"/>
              <a:t>Cables</a:t>
            </a:r>
            <a:r>
              <a:rPr lang="fr-CH" sz="3200" dirty="0"/>
              <a:t>:</a:t>
            </a:r>
            <a:r>
              <a:rPr lang="fr-CH" sz="3200" dirty="0" smtClean="0"/>
              <a:t> </a:t>
            </a:r>
            <a:r>
              <a:rPr lang="fr-CH" sz="3200" dirty="0" err="1" smtClean="0"/>
              <a:t>J</a:t>
            </a:r>
            <a:r>
              <a:rPr lang="fr-CH" sz="3200" baseline="-25000" dirty="0" err="1" smtClean="0"/>
              <a:t>c</a:t>
            </a:r>
            <a:r>
              <a:rPr lang="fr-CH" sz="3200" dirty="0" smtClean="0"/>
              <a:t> vs. B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Napoly, GIF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063645"/>
              </p:ext>
            </p:extLst>
          </p:nvPr>
        </p:nvGraphicFramePr>
        <p:xfrm>
          <a:off x="179512" y="980728"/>
          <a:ext cx="8784976" cy="563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979712" y="2924944"/>
            <a:ext cx="1224136" cy="936104"/>
          </a:xfrm>
          <a:prstGeom prst="roundRect">
            <a:avLst/>
          </a:prstGeom>
          <a:solidFill>
            <a:schemeClr val="accent3">
              <a:lumMod val="75000"/>
              <a:alpha val="3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schemeClr val="accent3">
                    <a:lumMod val="50000"/>
                  </a:schemeClr>
                </a:solidFill>
              </a:rPr>
              <a:t>Nb-Ti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96323" y="3858822"/>
            <a:ext cx="864096" cy="936104"/>
          </a:xfrm>
          <a:prstGeom prst="roundRect">
            <a:avLst/>
          </a:prstGeom>
          <a:solidFill>
            <a:srgbClr val="CC0000">
              <a:alpha val="34902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fr-CH" sz="1600" b="1" baseline="-250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fr-CH" sz="1600" b="1" dirty="0" smtClean="0">
                <a:solidFill>
                  <a:schemeClr val="accent6">
                    <a:lumMod val="50000"/>
                  </a:schemeClr>
                </a:solidFill>
              </a:rPr>
              <a:t>Sn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876256" y="3443468"/>
            <a:ext cx="576064" cy="432048"/>
          </a:xfrm>
          <a:prstGeom prst="roundRect">
            <a:avLst/>
          </a:prstGeom>
          <a:solidFill>
            <a:schemeClr val="accent5">
              <a:lumMod val="75000"/>
              <a:alpha val="3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b="1" dirty="0" smtClean="0">
                <a:solidFill>
                  <a:schemeClr val="accent5">
                    <a:lumMod val="75000"/>
                  </a:schemeClr>
                </a:solidFill>
              </a:rPr>
              <a:t>HTS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739511" y="1781879"/>
            <a:ext cx="0" cy="792088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000769"/>
              </p:ext>
            </p:extLst>
          </p:nvPr>
        </p:nvGraphicFramePr>
        <p:xfrm>
          <a:off x="0" y="4365104"/>
          <a:ext cx="1500166" cy="1703080"/>
        </p:xfrm>
        <a:graphic>
          <a:graphicData uri="http://schemas.openxmlformats.org/drawingml/2006/table">
            <a:tbl>
              <a:tblPr/>
              <a:tblGrid>
                <a:gridCol w="827584"/>
                <a:gridCol w="672582"/>
              </a:tblGrid>
              <a:tr h="0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Matériau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(K)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6317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7481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7481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</a:t>
                      </a:r>
                      <a:r>
                        <a:rPr kumimoji="0" lang="en-US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57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&gt; 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95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818" y="0"/>
            <a:ext cx="8212425" cy="836712"/>
          </a:xfrm>
        </p:spPr>
        <p:txBody>
          <a:bodyPr>
            <a:normAutofit/>
          </a:bodyPr>
          <a:lstStyle/>
          <a:p>
            <a:r>
              <a:rPr lang="en-GB" sz="3600" dirty="0"/>
              <a:t> cos(2</a:t>
            </a:r>
            <a:r>
              <a:rPr lang="en-GB" sz="3600" dirty="0">
                <a:sym typeface="Symbol"/>
              </a:rPr>
              <a:t></a:t>
            </a:r>
            <a:r>
              <a:rPr lang="en-GB" sz="3600" dirty="0" smtClean="0"/>
              <a:t>) </a:t>
            </a:r>
            <a:r>
              <a:rPr lang="en-GB" sz="3600" dirty="0" err="1" smtClean="0"/>
              <a:t>Quadripole</a:t>
            </a:r>
            <a:r>
              <a:rPr lang="en-GB" sz="3600" dirty="0" smtClean="0"/>
              <a:t> from LHC to HL-LHC</a:t>
            </a:r>
            <a:endParaRPr lang="en-GB" sz="3600" dirty="0"/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69" y="3508594"/>
            <a:ext cx="2448216" cy="24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610" y="3383570"/>
            <a:ext cx="2696446" cy="26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96" y="1340768"/>
            <a:ext cx="2040673" cy="20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00" y="1419453"/>
            <a:ext cx="1888153" cy="18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504" y="1340768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400" b="1" dirty="0" smtClean="0"/>
              <a:t>LHC (USA &amp; JP, 5-6 m)</a:t>
            </a:r>
          </a:p>
          <a:p>
            <a:pPr algn="r"/>
            <a:r>
              <a:rPr lang="fr-CH" sz="1400" b="1" dirty="0" smtClean="0">
                <a:sym typeface="Symbol"/>
              </a:rPr>
              <a:t>70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8 T</a:t>
            </a:r>
          </a:p>
          <a:p>
            <a:pPr algn="r"/>
            <a:r>
              <a:rPr lang="fr-CH" sz="1400" b="1" dirty="0" smtClean="0">
                <a:sym typeface="Symbol"/>
              </a:rPr>
              <a:t>1992-2005</a:t>
            </a:r>
          </a:p>
          <a:p>
            <a:pPr algn="r"/>
            <a:r>
              <a:rPr lang="fr-CH" sz="1400" b="1" dirty="0" smtClean="0">
                <a:sym typeface="Symbol"/>
              </a:rPr>
              <a:t>G=215 T/m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64155" y="1995517"/>
            <a:ext cx="17267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LARP TQS &amp; LQ (4m)</a:t>
            </a:r>
          </a:p>
          <a:p>
            <a:r>
              <a:rPr lang="fr-CH" sz="1400" b="1" dirty="0" smtClean="0">
                <a:sym typeface="Symbol"/>
              </a:rPr>
              <a:t>90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</a:t>
            </a:r>
            <a:r>
              <a:rPr lang="fr-CH" sz="1400" b="1" dirty="0">
                <a:sym typeface="Symbol"/>
              </a:rPr>
              <a:t>9</a:t>
            </a:r>
            <a:r>
              <a:rPr lang="fr-CH" sz="1400" b="1" dirty="0" smtClean="0">
                <a:sym typeface="Symbol"/>
              </a:rPr>
              <a:t> T</a:t>
            </a:r>
          </a:p>
          <a:p>
            <a:r>
              <a:rPr lang="fr-CH" sz="1400" b="1" dirty="0" smtClean="0">
                <a:sym typeface="Symbol"/>
              </a:rPr>
              <a:t>2004-2010</a:t>
            </a:r>
          </a:p>
          <a:p>
            <a:r>
              <a:rPr lang="fr-CH" sz="1400" b="1" dirty="0" smtClean="0">
                <a:sym typeface="Symbol"/>
              </a:rPr>
              <a:t>G=200 T/m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51769" y="4471092"/>
            <a:ext cx="111767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b="1" dirty="0" smtClean="0"/>
              <a:t>LARP HQ</a:t>
            </a:r>
          </a:p>
          <a:p>
            <a:pPr algn="r"/>
            <a:r>
              <a:rPr lang="fr-CH" sz="1400" b="1" dirty="0" smtClean="0">
                <a:sym typeface="Symbol"/>
              </a:rPr>
              <a:t>120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12.5 T</a:t>
            </a:r>
          </a:p>
          <a:p>
            <a:pPr algn="r"/>
            <a:r>
              <a:rPr lang="fr-CH" sz="1400" b="1" dirty="0" smtClean="0">
                <a:sym typeface="Symbol"/>
              </a:rPr>
              <a:t>2008-2014</a:t>
            </a:r>
          </a:p>
          <a:p>
            <a:pPr algn="r"/>
            <a:r>
              <a:rPr lang="fr-CH" sz="1400" b="1" dirty="0" smtClean="0">
                <a:sym typeface="Symbol"/>
              </a:rPr>
              <a:t>G=200 T/m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212596" y="4371781"/>
            <a:ext cx="11753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ym typeface="Symbol"/>
              </a:rPr>
              <a:t>LARP &amp; CERN</a:t>
            </a:r>
          </a:p>
          <a:p>
            <a:r>
              <a:rPr lang="fr-CH" sz="1400" b="1" dirty="0" smtClean="0">
                <a:sym typeface="Symbol"/>
              </a:rPr>
              <a:t>MQXF</a:t>
            </a:r>
          </a:p>
          <a:p>
            <a:r>
              <a:rPr lang="fr-CH" sz="1400" b="1" dirty="0" smtClean="0">
                <a:sym typeface="Symbol"/>
              </a:rPr>
              <a:t>150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12.3 T</a:t>
            </a:r>
          </a:p>
          <a:p>
            <a:r>
              <a:rPr lang="fr-CH" sz="1400" b="1" dirty="0" smtClean="0">
                <a:sym typeface="Symbol"/>
              </a:rPr>
              <a:t>2013-2020</a:t>
            </a:r>
          </a:p>
          <a:p>
            <a:r>
              <a:rPr lang="fr-CH" sz="1400" b="1" dirty="0" smtClean="0">
                <a:sym typeface="Symbol"/>
              </a:rPr>
              <a:t>G=164 T/m</a:t>
            </a:r>
            <a:endParaRPr lang="en-GB" sz="1400" b="1" dirty="0"/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>
          <a:xfrm>
            <a:off x="3936125" y="2158880"/>
            <a:ext cx="831648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>
          <a:xfrm rot="8999955">
            <a:off x="3732055" y="3177602"/>
            <a:ext cx="1239787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>
            <a:spLocks noChangeAspect="1"/>
          </p:cNvSpPr>
          <p:nvPr/>
        </p:nvSpPr>
        <p:spPr>
          <a:xfrm>
            <a:off x="4106321" y="4362633"/>
            <a:ext cx="415821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805934" y="5898804"/>
            <a:ext cx="303358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/>
              <a:t>Clé: maîtrise des forces et les énergies magnétiques </a:t>
            </a:r>
            <a:r>
              <a:rPr lang="fr-CH" dirty="0" smtClean="0">
                <a:sym typeface="Symbol"/>
              </a:rPr>
              <a:t></a:t>
            </a:r>
            <a:r>
              <a:rPr lang="fr-CH" dirty="0" smtClean="0"/>
              <a:t> R</a:t>
            </a:r>
            <a:r>
              <a:rPr lang="fr-CH" dirty="0" smtClean="0">
                <a:sym typeface="Symbol"/>
              </a:rPr>
              <a:t></a:t>
            </a:r>
            <a:r>
              <a:rPr lang="fr-CH" dirty="0" smtClean="0"/>
              <a:t>B</a:t>
            </a:r>
            <a:r>
              <a:rPr lang="fr-CH" baseline="30000" dirty="0" smtClean="0"/>
              <a:t>2</a:t>
            </a:r>
            <a:endParaRPr lang="en-GB" baseline="300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8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:\giorgioa\Documents C\Projects\LARP\Long Quad_Technical_Stuff\LQS01\Announcement\Fig-1_LQS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51" y="825714"/>
            <a:ext cx="7522765" cy="404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764704"/>
          </a:xfrm>
        </p:spPr>
        <p:txBody>
          <a:bodyPr>
            <a:normAutofit/>
          </a:bodyPr>
          <a:lstStyle/>
          <a:p>
            <a:r>
              <a:rPr lang="fr-CH" sz="3600" dirty="0" smtClean="0"/>
              <a:t>LQS (US-LARP) : </a:t>
            </a:r>
            <a:r>
              <a:rPr lang="fr-CH" sz="3600" dirty="0" err="1" smtClean="0"/>
              <a:t>step</a:t>
            </a:r>
            <a:r>
              <a:rPr lang="fr-CH" sz="3600" dirty="0" smtClean="0"/>
              <a:t> </a:t>
            </a:r>
            <a:r>
              <a:rPr lang="fr-CH" sz="3600" dirty="0" err="1" smtClean="0"/>
              <a:t>forward</a:t>
            </a:r>
            <a:r>
              <a:rPr lang="fr-CH" sz="3600" dirty="0" smtClean="0"/>
              <a:t> to HL-LHC</a:t>
            </a:r>
            <a:endParaRPr lang="en-GB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1600" y="5229200"/>
            <a:ext cx="3491880" cy="923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LQS01a:  202 T/m </a:t>
            </a:r>
            <a:r>
              <a:rPr lang="en-US" b="1" dirty="0"/>
              <a:t>à</a:t>
            </a:r>
            <a:r>
              <a:rPr lang="en-US" b="1" dirty="0" smtClean="0"/>
              <a:t> 1.9 K</a:t>
            </a:r>
          </a:p>
          <a:p>
            <a:r>
              <a:rPr lang="en-US" b="1" dirty="0" smtClean="0"/>
              <a:t>LQS01b:  222 T/m </a:t>
            </a:r>
            <a:r>
              <a:rPr lang="en-US" b="1" dirty="0"/>
              <a:t>à</a:t>
            </a:r>
            <a:r>
              <a:rPr lang="en-US" b="1" dirty="0" smtClean="0"/>
              <a:t> 4.6 K</a:t>
            </a:r>
          </a:p>
          <a:p>
            <a:r>
              <a:rPr lang="en-US" b="1" dirty="0" smtClean="0"/>
              <a:t>                 227 T/m </a:t>
            </a:r>
            <a:r>
              <a:rPr lang="en-US" b="1" dirty="0"/>
              <a:t>à</a:t>
            </a:r>
            <a:r>
              <a:rPr lang="en-US" b="1" dirty="0" smtClean="0"/>
              <a:t> 1.9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9912" y="5221382"/>
            <a:ext cx="396044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LQS03:  208 T/m </a:t>
            </a:r>
            <a:r>
              <a:rPr lang="en-US" b="1" dirty="0"/>
              <a:t>à</a:t>
            </a:r>
            <a:r>
              <a:rPr lang="en-US" b="1" dirty="0" smtClean="0"/>
              <a:t> 4.6 K</a:t>
            </a:r>
          </a:p>
          <a:p>
            <a:r>
              <a:rPr lang="en-US" b="1" dirty="0" smtClean="0"/>
              <a:t>               210 T/m </a:t>
            </a:r>
            <a:r>
              <a:rPr lang="en-US" b="1" dirty="0"/>
              <a:t>à</a:t>
            </a:r>
            <a:r>
              <a:rPr lang="en-US" b="1" dirty="0" smtClean="0"/>
              <a:t> 1.9 K</a:t>
            </a:r>
          </a:p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</a:t>
            </a:r>
            <a:r>
              <a:rPr lang="en-US" b="1" dirty="0" smtClean="0"/>
              <a:t>quench: 86% </a:t>
            </a:r>
            <a:r>
              <a:rPr lang="en-US" b="1" dirty="0" err="1" smtClean="0"/>
              <a:t>limite</a:t>
            </a:r>
            <a:r>
              <a:rPr lang="en-US" b="1" dirty="0" smtClean="0"/>
              <a:t> des </a:t>
            </a:r>
            <a:r>
              <a:rPr lang="en-US" b="1" dirty="0" err="1" smtClean="0"/>
              <a:t>protos</a:t>
            </a:r>
            <a:r>
              <a:rPr lang="en-US" b="1" dirty="0" smtClean="0"/>
              <a:t> courts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7540" y="4742917"/>
            <a:ext cx="676875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4m </a:t>
            </a:r>
            <a:r>
              <a:rPr lang="en-US" sz="2400" b="1" dirty="0" err="1" smtClean="0"/>
              <a:t>longueur</a:t>
            </a:r>
            <a:r>
              <a:rPr lang="en-US" sz="2400" b="1" dirty="0" smtClean="0"/>
              <a:t>, 90 mm </a:t>
            </a:r>
            <a:r>
              <a:rPr lang="en-US" sz="2400" b="1" dirty="0" err="1" smtClean="0"/>
              <a:t>diamètre</a:t>
            </a:r>
            <a:r>
              <a:rPr lang="en-US" sz="2400" b="1" dirty="0" smtClean="0"/>
              <a:t>, 200 T/m à 1,9 K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062" y="2985954"/>
            <a:ext cx="892723" cy="11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48</a:t>
            </a:fld>
            <a:endParaRPr lang="en-GB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21873"/>
          <a:stretch>
            <a:fillRect/>
          </a:stretch>
        </p:blipFill>
        <p:spPr bwMode="auto">
          <a:xfrm>
            <a:off x="25752" y="731997"/>
            <a:ext cx="1753893" cy="42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/>
              <a:t>Nb</a:t>
            </a:r>
            <a:r>
              <a:rPr lang="fr-CH" sz="3600" baseline="-25000" dirty="0"/>
              <a:t>3</a:t>
            </a:r>
            <a:r>
              <a:rPr lang="fr-CH" sz="3600" dirty="0"/>
              <a:t>Sn: </a:t>
            </a:r>
            <a:r>
              <a:rPr lang="fr-CH" sz="3600" dirty="0" err="1" smtClean="0"/>
              <a:t>peak</a:t>
            </a:r>
            <a:r>
              <a:rPr lang="fr-CH" sz="3600" dirty="0" smtClean="0"/>
              <a:t> </a:t>
            </a:r>
            <a:r>
              <a:rPr lang="fr-CH" sz="3600" dirty="0" err="1" smtClean="0"/>
              <a:t>fields</a:t>
            </a:r>
            <a:r>
              <a:rPr lang="fr-CH" sz="3600" dirty="0" smtClean="0"/>
              <a:t> 11-13 T pour HL-LHC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250" y="980728"/>
            <a:ext cx="8190190" cy="5154730"/>
          </a:xfrm>
          <a:prstGeom prst="rect">
            <a:avLst/>
          </a:prstGeom>
          <a:noFill/>
        </p:spPr>
      </p:pic>
      <p:sp>
        <p:nvSpPr>
          <p:cNvPr id="4" name="Oval 3"/>
          <p:cNvSpPr>
            <a:spLocks noChangeAspect="1"/>
          </p:cNvSpPr>
          <p:nvPr/>
        </p:nvSpPr>
        <p:spPr>
          <a:xfrm>
            <a:off x="3465503" y="3626208"/>
            <a:ext cx="75237" cy="752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854752" y="3476195"/>
            <a:ext cx="75237" cy="752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070776" y="3196370"/>
            <a:ext cx="75237" cy="752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1038901" y="5652599"/>
            <a:ext cx="2351199" cy="409650"/>
            <a:chOff x="251520" y="5888907"/>
            <a:chExt cx="2351199" cy="338554"/>
          </a:xfrm>
        </p:grpSpPr>
        <p:sp>
          <p:nvSpPr>
            <p:cNvPr id="8" name="TextBox 7"/>
            <p:cNvSpPr txBox="1"/>
            <p:nvPr/>
          </p:nvSpPr>
          <p:spPr>
            <a:xfrm>
              <a:off x="251520" y="5888907"/>
              <a:ext cx="23511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b="1" dirty="0" smtClean="0"/>
                <a:t>  Nb-Ti operating </a:t>
              </a:r>
              <a:r>
                <a:rPr lang="fr-CH" sz="1600" b="1" dirty="0" err="1" smtClean="0"/>
                <a:t>dipoles</a:t>
              </a:r>
              <a:r>
                <a:rPr lang="fr-CH" sz="1600" b="1" dirty="0" smtClean="0"/>
                <a:t>;  </a:t>
              </a:r>
              <a:endParaRPr lang="en-GB" sz="1600" b="1" dirty="0"/>
            </a:p>
          </p:txBody>
        </p:sp>
        <p:sp>
          <p:nvSpPr>
            <p:cNvPr id="9" name="Flowchart: Decision 8"/>
            <p:cNvSpPr>
              <a:spLocks noChangeAspect="1"/>
            </p:cNvSpPr>
            <p:nvPr/>
          </p:nvSpPr>
          <p:spPr>
            <a:xfrm>
              <a:off x="277305" y="6014936"/>
              <a:ext cx="99852" cy="86496"/>
            </a:xfrm>
            <a:prstGeom prst="flowChartDecisi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94622" y="5652599"/>
            <a:ext cx="2337125" cy="409650"/>
            <a:chOff x="2635377" y="5888907"/>
            <a:chExt cx="2337125" cy="338554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635377" y="6041607"/>
              <a:ext cx="62179" cy="6217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97556" y="5888907"/>
              <a:ext cx="22749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b="1" dirty="0" smtClean="0"/>
                <a:t>Nb3Sn cos</a:t>
              </a:r>
              <a:r>
                <a:rPr lang="fr-CH" sz="1600" b="1" dirty="0" smtClean="0">
                  <a:sym typeface="Symbol"/>
                </a:rPr>
                <a:t> test </a:t>
              </a:r>
              <a:r>
                <a:rPr lang="fr-CH" sz="1600" b="1" dirty="0" err="1" smtClean="0">
                  <a:sym typeface="Symbol"/>
                </a:rPr>
                <a:t>dipoles</a:t>
              </a:r>
              <a:endParaRPr lang="en-GB" sz="16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491560" y="2475866"/>
            <a:ext cx="3729164" cy="3617428"/>
            <a:chOff x="4289770" y="3325934"/>
            <a:chExt cx="3729164" cy="2989610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4289770" y="3325934"/>
              <a:ext cx="60350" cy="6035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4761921" y="3618160"/>
              <a:ext cx="60350" cy="6035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5543327" y="5976990"/>
              <a:ext cx="2475607" cy="338554"/>
              <a:chOff x="4985872" y="5665586"/>
              <a:chExt cx="2475607" cy="338554"/>
            </a:xfrm>
          </p:grpSpPr>
          <p:sp>
            <p:nvSpPr>
              <p:cNvPr id="14" name="Rectangle 13"/>
              <p:cNvSpPr>
                <a:spLocks noChangeAspect="1"/>
              </p:cNvSpPr>
              <p:nvPr/>
            </p:nvSpPr>
            <p:spPr>
              <a:xfrm>
                <a:off x="4985872" y="5765258"/>
                <a:ext cx="60350" cy="60350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108899" y="5665586"/>
                <a:ext cx="23525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b="1" dirty="0" smtClean="0">
                    <a:sym typeface="Symbol"/>
                  </a:rPr>
                  <a:t>Nb3Sn block test </a:t>
                </a:r>
                <a:r>
                  <a:rPr lang="fr-CH" sz="1600" b="1" dirty="0" err="1" smtClean="0">
                    <a:sym typeface="Symbol"/>
                  </a:rPr>
                  <a:t>dipoles</a:t>
                </a:r>
                <a:r>
                  <a:rPr lang="fr-CH" sz="1600" b="1" dirty="0" smtClean="0"/>
                  <a:t> </a:t>
                </a:r>
                <a:endParaRPr lang="en-GB" sz="1600" b="1" dirty="0"/>
              </a:p>
            </p:txBody>
          </p:sp>
        </p:grp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5026865" y="3686152"/>
              <a:ext cx="60350" cy="6035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40466" y="3058565"/>
            <a:ext cx="3602243" cy="1555985"/>
            <a:chOff x="4638676" y="3705752"/>
            <a:chExt cx="3602243" cy="1285938"/>
          </a:xfrm>
        </p:grpSpPr>
        <p:sp>
          <p:nvSpPr>
            <p:cNvPr id="23" name="Cross 22"/>
            <p:cNvSpPr>
              <a:spLocks noChangeAspect="1"/>
            </p:cNvSpPr>
            <p:nvPr/>
          </p:nvSpPr>
          <p:spPr>
            <a:xfrm>
              <a:off x="4638676" y="3919120"/>
              <a:ext cx="131702" cy="131702"/>
            </a:xfrm>
            <a:prstGeom prst="plus">
              <a:avLst>
                <a:gd name="adj" fmla="val 3650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ross 23"/>
            <p:cNvSpPr>
              <a:spLocks noChangeAspect="1"/>
            </p:cNvSpPr>
            <p:nvPr/>
          </p:nvSpPr>
          <p:spPr>
            <a:xfrm>
              <a:off x="4861416" y="3705752"/>
              <a:ext cx="131702" cy="131702"/>
            </a:xfrm>
            <a:prstGeom prst="plus">
              <a:avLst>
                <a:gd name="adj" fmla="val 3650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Cross 24"/>
            <p:cNvSpPr>
              <a:spLocks noChangeAspect="1"/>
            </p:cNvSpPr>
            <p:nvPr/>
          </p:nvSpPr>
          <p:spPr>
            <a:xfrm>
              <a:off x="5013816" y="3759676"/>
              <a:ext cx="131702" cy="131702"/>
            </a:xfrm>
            <a:prstGeom prst="plus">
              <a:avLst>
                <a:gd name="adj" fmla="val 36506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724128" y="4653136"/>
              <a:ext cx="2516791" cy="338554"/>
              <a:chOff x="6447696" y="4072260"/>
              <a:chExt cx="2516791" cy="338554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6541682" y="4072260"/>
                <a:ext cx="24228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1600" b="1" dirty="0" smtClean="0"/>
                  <a:t>Nb3Sn cos</a:t>
                </a:r>
                <a:r>
                  <a:rPr lang="fr-CH" sz="1600" b="1" dirty="0" smtClean="0">
                    <a:sym typeface="Symbol"/>
                  </a:rPr>
                  <a:t> LARP </a:t>
                </a:r>
                <a:r>
                  <a:rPr lang="fr-CH" sz="1600" b="1" dirty="0" err="1" smtClean="0">
                    <a:sym typeface="Symbol"/>
                  </a:rPr>
                  <a:t>QUADs</a:t>
                </a:r>
                <a:endParaRPr lang="en-GB" sz="1600" b="1" dirty="0"/>
              </a:p>
            </p:txBody>
          </p:sp>
          <p:sp>
            <p:nvSpPr>
              <p:cNvPr id="29" name="Cross 28"/>
              <p:cNvSpPr>
                <a:spLocks noChangeAspect="1"/>
              </p:cNvSpPr>
              <p:nvPr/>
            </p:nvSpPr>
            <p:spPr>
              <a:xfrm>
                <a:off x="6447696" y="4177459"/>
                <a:ext cx="131702" cy="131702"/>
              </a:xfrm>
              <a:prstGeom prst="plus">
                <a:avLst>
                  <a:gd name="adj" fmla="val 36506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955608" y="87313"/>
            <a:ext cx="7959792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3200" dirty="0" err="1" smtClean="0"/>
              <a:t>L’Energie</a:t>
            </a:r>
            <a:r>
              <a:rPr lang="en-GB" sz="3200" dirty="0" smtClean="0"/>
              <a:t> de Collision</a:t>
            </a:r>
            <a:endParaRPr lang="en-GB" sz="3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285720" y="3286124"/>
            <a:ext cx="87154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fr-FR" sz="2000" dirty="0" smtClean="0"/>
              <a:t>D’après l’expression de la force de Lorentz, l’énergie d’une particule chargée est donnée par la composante longitudinale du champ électrique:</a:t>
            </a:r>
          </a:p>
          <a:p>
            <a:pPr marL="457200" indent="-457200"/>
            <a:endParaRPr lang="fr-FR" sz="2000" dirty="0" smtClean="0"/>
          </a:p>
          <a:p>
            <a:pPr marL="457200" indent="-457200"/>
            <a:endParaRPr lang="fr-FR" sz="2000" dirty="0"/>
          </a:p>
          <a:p>
            <a:pPr marL="457200" indent="-457200">
              <a:spcBef>
                <a:spcPts val="1200"/>
              </a:spcBef>
            </a:pPr>
            <a:r>
              <a:rPr lang="fr-FR" sz="2000" dirty="0" smtClean="0"/>
              <a:t>Le champ magnétique accélère transversalement, mais ne travaille pas !</a:t>
            </a:r>
          </a:p>
          <a:p>
            <a:pPr>
              <a:spcBef>
                <a:spcPts val="1200"/>
              </a:spcBef>
            </a:pPr>
            <a:r>
              <a:rPr lang="fr-FR" sz="2000" dirty="0" smtClean="0"/>
              <a:t>L’énergie relativiste de collision est donnée par le module de la résultante des quadrivecteurs de quantité de mouvement:</a:t>
            </a:r>
            <a:endParaRPr lang="fr-FR" sz="2000" dirty="0"/>
          </a:p>
        </p:txBody>
      </p:sp>
      <p:pic>
        <p:nvPicPr>
          <p:cNvPr id="4" name="Picture 8" descr="0001"/>
          <p:cNvPicPr>
            <a:picLocks noChangeAspect="1" noChangeArrowheads="1"/>
          </p:cNvPicPr>
          <p:nvPr/>
        </p:nvPicPr>
        <p:blipFill>
          <a:blip r:embed="rId3" cstate="print"/>
          <a:srcRect l="15181" t="5016" r="15335" b="3343"/>
          <a:stretch>
            <a:fillRect/>
          </a:stretch>
        </p:blipFill>
        <p:spPr bwMode="auto">
          <a:xfrm>
            <a:off x="285720" y="877886"/>
            <a:ext cx="2619375" cy="2336800"/>
          </a:xfrm>
          <a:prstGeom prst="rect">
            <a:avLst/>
          </a:prstGeom>
          <a:noFill/>
        </p:spPr>
      </p:pic>
      <p:pic>
        <p:nvPicPr>
          <p:cNvPr id="5" name="Picture 9" descr="0024"/>
          <p:cNvPicPr>
            <a:picLocks noChangeAspect="1" noChangeArrowheads="1"/>
          </p:cNvPicPr>
          <p:nvPr/>
        </p:nvPicPr>
        <p:blipFill>
          <a:blip r:embed="rId4" cstate="print"/>
          <a:srcRect l="15181" t="5428" r="15491" b="3549"/>
          <a:stretch>
            <a:fillRect/>
          </a:stretch>
        </p:blipFill>
        <p:spPr bwMode="auto">
          <a:xfrm>
            <a:off x="2928926" y="928670"/>
            <a:ext cx="2628900" cy="2360613"/>
          </a:xfrm>
          <a:prstGeom prst="rect">
            <a:avLst/>
          </a:prstGeom>
          <a:noFill/>
        </p:spPr>
      </p:pic>
      <p:pic>
        <p:nvPicPr>
          <p:cNvPr id="6" name="Picture 8" descr="0001"/>
          <p:cNvPicPr>
            <a:picLocks noChangeAspect="1" noChangeArrowheads="1"/>
          </p:cNvPicPr>
          <p:nvPr/>
        </p:nvPicPr>
        <p:blipFill>
          <a:blip r:embed="rId3" cstate="print"/>
          <a:srcRect l="15181" t="5016" r="15335" b="3343"/>
          <a:stretch>
            <a:fillRect/>
          </a:stretch>
        </p:blipFill>
        <p:spPr bwMode="auto">
          <a:xfrm rot="10800000">
            <a:off x="5715008" y="857232"/>
            <a:ext cx="2619375" cy="2336800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/>
          <p:nvPr/>
        </p:nvCxnSpPr>
        <p:spPr bwMode="auto">
          <a:xfrm>
            <a:off x="285720" y="785794"/>
            <a:ext cx="8358246" cy="158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10" name="ZoneTexte 9"/>
          <p:cNvSpPr txBox="1"/>
          <p:nvPr/>
        </p:nvSpPr>
        <p:spPr>
          <a:xfrm>
            <a:off x="8643966" y="64291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t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0034" y="100010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428860" y="1000108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cxnSp>
        <p:nvCxnSpPr>
          <p:cNvPr id="14" name="Connecteur droit avec flèche 13"/>
          <p:cNvCxnSpPr>
            <a:stCxn id="11" idx="3"/>
          </p:cNvCxnSpPr>
          <p:nvPr/>
        </p:nvCxnSpPr>
        <p:spPr bwMode="auto">
          <a:xfrm>
            <a:off x="955608" y="1184774"/>
            <a:ext cx="544558" cy="296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2" idx="1"/>
          </p:cNvCxnSpPr>
          <p:nvPr/>
        </p:nvCxnSpPr>
        <p:spPr bwMode="auto">
          <a:xfrm rot="10800000" flipV="1">
            <a:off x="1928794" y="1184774"/>
            <a:ext cx="500066" cy="29648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500826" y="1000109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 bwMode="auto">
          <a:xfrm rot="10800000">
            <a:off x="5929322" y="1142985"/>
            <a:ext cx="571504" cy="41791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045384" y="1029756"/>
            <a:ext cx="4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cxnSp>
        <p:nvCxnSpPr>
          <p:cNvPr id="30" name="Connecteur droit avec flèche 29"/>
          <p:cNvCxnSpPr>
            <a:stCxn id="29" idx="3"/>
          </p:cNvCxnSpPr>
          <p:nvPr/>
        </p:nvCxnSpPr>
        <p:spPr bwMode="auto">
          <a:xfrm flipV="1">
            <a:off x="7500958" y="1142984"/>
            <a:ext cx="500066" cy="7143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1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762209"/>
              </p:ext>
            </p:extLst>
          </p:nvPr>
        </p:nvGraphicFramePr>
        <p:xfrm>
          <a:off x="683716" y="3949873"/>
          <a:ext cx="763270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Équation" r:id="rId5" imgW="2603160" imgH="279360" progId="Equation.3">
                  <p:embed/>
                </p:oleObj>
              </mc:Choice>
              <mc:Fallback>
                <p:oleObj name="Équation" r:id="rId5" imgW="2603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16" y="3949873"/>
                        <a:ext cx="7632700" cy="703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73835"/>
              </p:ext>
            </p:extLst>
          </p:nvPr>
        </p:nvGraphicFramePr>
        <p:xfrm>
          <a:off x="35496" y="5805264"/>
          <a:ext cx="9063421" cy="55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Équation" r:id="rId7" imgW="4114800" imgH="291960" progId="Equation.3">
                  <p:embed/>
                </p:oleObj>
              </mc:Choice>
              <mc:Fallback>
                <p:oleObj name="Équation" r:id="rId7" imgW="41148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5805264"/>
                        <a:ext cx="9063421" cy="55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2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Future </a:t>
            </a:r>
            <a:r>
              <a:rPr lang="fr-CH" sz="3600" dirty="0" err="1" smtClean="0"/>
              <a:t>Circular</a:t>
            </a:r>
            <a:r>
              <a:rPr lang="fr-CH" sz="3600" dirty="0" smtClean="0"/>
              <a:t> </a:t>
            </a:r>
            <a:r>
              <a:rPr lang="fr-CH" sz="3600" dirty="0" err="1" smtClean="0"/>
              <a:t>Collider</a:t>
            </a:r>
            <a:r>
              <a:rPr lang="fr-CH" sz="3600" dirty="0" smtClean="0"/>
              <a:t> (pp) at CERN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50</a:t>
            </a:fld>
            <a:endParaRPr lang="en-GB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640960" cy="533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85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Future </a:t>
            </a:r>
            <a:r>
              <a:rPr lang="fr-CH" sz="3600" dirty="0" err="1" smtClean="0"/>
              <a:t>Circular</a:t>
            </a:r>
            <a:r>
              <a:rPr lang="fr-CH" sz="3600" dirty="0" smtClean="0"/>
              <a:t> </a:t>
            </a:r>
            <a:r>
              <a:rPr lang="fr-CH" sz="3600" dirty="0" err="1" smtClean="0"/>
              <a:t>Collider</a:t>
            </a:r>
            <a:r>
              <a:rPr lang="fr-CH" sz="3600" dirty="0" smtClean="0"/>
              <a:t> (pp) at CERN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51</a:t>
            </a:fld>
            <a:endParaRPr lang="en-GB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890"/>
          <a:stretch/>
        </p:blipFill>
        <p:spPr bwMode="auto">
          <a:xfrm>
            <a:off x="395536" y="763929"/>
            <a:ext cx="8352928" cy="567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7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"/>
          <a:stretch/>
        </p:blipFill>
        <p:spPr bwMode="auto">
          <a:xfrm>
            <a:off x="683568" y="752354"/>
            <a:ext cx="8064896" cy="580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Future </a:t>
            </a:r>
            <a:r>
              <a:rPr lang="fr-CH" sz="3600" dirty="0" err="1" smtClean="0"/>
              <a:t>Circular</a:t>
            </a:r>
            <a:r>
              <a:rPr lang="fr-CH" sz="3600" dirty="0" smtClean="0"/>
              <a:t> </a:t>
            </a:r>
            <a:r>
              <a:rPr lang="fr-CH" sz="3600" dirty="0" err="1" smtClean="0"/>
              <a:t>Collider</a:t>
            </a:r>
            <a:r>
              <a:rPr lang="fr-CH" sz="3600" dirty="0" smtClean="0"/>
              <a:t> (pp) at CERN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Future </a:t>
            </a:r>
            <a:r>
              <a:rPr lang="fr-CH" sz="3600" dirty="0" err="1" smtClean="0"/>
              <a:t>Circular</a:t>
            </a:r>
            <a:r>
              <a:rPr lang="fr-CH" sz="3600" dirty="0" smtClean="0"/>
              <a:t> </a:t>
            </a:r>
            <a:r>
              <a:rPr lang="fr-CH" sz="3600" dirty="0" err="1" smtClean="0"/>
              <a:t>Collider</a:t>
            </a:r>
            <a:r>
              <a:rPr lang="fr-CH" sz="3600" dirty="0" smtClean="0"/>
              <a:t> (pp) at CERN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53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0380"/>
            <a:ext cx="8637821" cy="541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31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Future </a:t>
            </a:r>
            <a:r>
              <a:rPr lang="fr-CH" sz="3600" dirty="0" err="1" smtClean="0"/>
              <a:t>Circular</a:t>
            </a:r>
            <a:r>
              <a:rPr lang="fr-CH" sz="3600" dirty="0" smtClean="0"/>
              <a:t> </a:t>
            </a:r>
            <a:r>
              <a:rPr lang="fr-CH" sz="3600" dirty="0" err="1" smtClean="0"/>
              <a:t>Collider</a:t>
            </a:r>
            <a:r>
              <a:rPr lang="fr-CH" sz="3600" dirty="0" smtClean="0"/>
              <a:t> (pp) at CERN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54</a:t>
            </a:fld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0238"/>
            <a:ext cx="78867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940152" y="6100472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                                              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6" y="1124743"/>
            <a:ext cx="1954316" cy="1729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6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23" y="0"/>
            <a:ext cx="8218881" cy="836712"/>
          </a:xfrm>
        </p:spPr>
        <p:txBody>
          <a:bodyPr>
            <a:normAutofit/>
          </a:bodyPr>
          <a:lstStyle/>
          <a:p>
            <a:r>
              <a:rPr lang="fr-CH" sz="3600" dirty="0" smtClean="0"/>
              <a:t>Nb</a:t>
            </a:r>
            <a:r>
              <a:rPr lang="fr-CH" sz="3600" baseline="-25000" dirty="0" smtClean="0"/>
              <a:t>3</a:t>
            </a:r>
            <a:r>
              <a:rPr lang="fr-CH" sz="3600" dirty="0" smtClean="0"/>
              <a:t>Sn 11 T </a:t>
            </a:r>
            <a:r>
              <a:rPr lang="fr-CH" sz="3600" dirty="0" err="1" smtClean="0"/>
              <a:t>Dipole</a:t>
            </a:r>
            <a:r>
              <a:rPr lang="fr-CH" sz="3600" dirty="0" smtClean="0"/>
              <a:t> Test at FNAL</a:t>
            </a:r>
            <a:endParaRPr lang="en-GB" sz="36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47259-2E4F-48C6-9CBD-91773436C652}" type="slidenum">
              <a:rPr lang="en-GB" smtClean="0"/>
              <a:t>55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/>
          <a:stretch/>
        </p:blipFill>
        <p:spPr bwMode="auto">
          <a:xfrm>
            <a:off x="323528" y="831990"/>
            <a:ext cx="388300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41" y="836712"/>
            <a:ext cx="4754055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64" y="3501008"/>
            <a:ext cx="4533990" cy="28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3016"/>
            <a:ext cx="4291958" cy="295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9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7560840" cy="1045080"/>
          </a:xfrm>
        </p:spPr>
        <p:txBody>
          <a:bodyPr>
            <a:noAutofit/>
          </a:bodyPr>
          <a:lstStyle/>
          <a:p>
            <a:r>
              <a:rPr lang="en-US" sz="3600" dirty="0" smtClean="0"/>
              <a:t>20 T Hybrid Magnet 2D Model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Napoly, GIF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2511" y="908720"/>
            <a:ext cx="8853985" cy="4781458"/>
            <a:chOff x="1043608" y="692696"/>
            <a:chExt cx="7344817" cy="3966455"/>
          </a:xfrm>
        </p:grpSpPr>
        <p:pic>
          <p:nvPicPr>
            <p:cNvPr id="7" name="Picture 6" descr="20T_coil_v3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83969" y="916649"/>
              <a:ext cx="4104456" cy="1471010"/>
            </a:xfrm>
            <a:prstGeom prst="rect">
              <a:avLst/>
            </a:prstGeom>
          </p:spPr>
        </p:pic>
        <p:pic>
          <p:nvPicPr>
            <p:cNvPr id="8" name="Picture 7" descr="20T_iron_v3.JPG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692696"/>
              <a:ext cx="3168352" cy="2365108"/>
            </a:xfrm>
            <a:prstGeom prst="rect">
              <a:avLst/>
            </a:prstGeom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2420888"/>
              <a:ext cx="2729708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43608" y="3284984"/>
              <a:ext cx="5466228" cy="1374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TextBox 12"/>
          <p:cNvSpPr txBox="1"/>
          <p:nvPr/>
        </p:nvSpPr>
        <p:spPr>
          <a:xfrm>
            <a:off x="687135" y="1173366"/>
            <a:ext cx="189003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1400" dirty="0" smtClean="0"/>
              <a:t>L. Rossi and E. Todesco</a:t>
            </a:r>
            <a:endParaRPr lang="en-GB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82348" y="1959300"/>
            <a:ext cx="0" cy="37101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246244" y="2392092"/>
            <a:ext cx="0" cy="39872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803277" y="2071635"/>
            <a:ext cx="784167" cy="267141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4066431" y="1273192"/>
            <a:ext cx="3888432" cy="1253070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reeform 24"/>
          <p:cNvSpPr/>
          <p:nvPr/>
        </p:nvSpPr>
        <p:spPr>
          <a:xfrm>
            <a:off x="2524907" y="1273192"/>
            <a:ext cx="1651610" cy="799218"/>
          </a:xfrm>
          <a:custGeom>
            <a:avLst/>
            <a:gdLst>
              <a:gd name="connsiteX0" fmla="*/ 0 w 1651610"/>
              <a:gd name="connsiteY0" fmla="*/ 661000 h 661000"/>
              <a:gd name="connsiteX1" fmla="*/ 748145 w 1651610"/>
              <a:gd name="connsiteY1" fmla="*/ 542247 h 661000"/>
              <a:gd name="connsiteX2" fmla="*/ 1235034 w 1651610"/>
              <a:gd name="connsiteY2" fmla="*/ 316616 h 661000"/>
              <a:gd name="connsiteX3" fmla="*/ 1615044 w 1651610"/>
              <a:gd name="connsiteY3" fmla="*/ 31608 h 661000"/>
              <a:gd name="connsiteX4" fmla="*/ 1615044 w 1651610"/>
              <a:gd name="connsiteY4" fmla="*/ 19733 h 6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1610" h="661000">
                <a:moveTo>
                  <a:pt x="0" y="661000"/>
                </a:moveTo>
                <a:cubicBezTo>
                  <a:pt x="271153" y="630322"/>
                  <a:pt x="542306" y="599644"/>
                  <a:pt x="748145" y="542247"/>
                </a:cubicBezTo>
                <a:cubicBezTo>
                  <a:pt x="953984" y="484850"/>
                  <a:pt x="1090551" y="401722"/>
                  <a:pt x="1235034" y="316616"/>
                </a:cubicBezTo>
                <a:cubicBezTo>
                  <a:pt x="1379517" y="231510"/>
                  <a:pt x="1551709" y="81088"/>
                  <a:pt x="1615044" y="31608"/>
                </a:cubicBezTo>
                <a:cubicBezTo>
                  <a:pt x="1678379" y="-17873"/>
                  <a:pt x="1646711" y="930"/>
                  <a:pt x="1615044" y="19733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5"/>
          <p:cNvSpPr/>
          <p:nvPr/>
        </p:nvSpPr>
        <p:spPr>
          <a:xfrm>
            <a:off x="2536783" y="2333667"/>
            <a:ext cx="1721266" cy="192595"/>
          </a:xfrm>
          <a:custGeom>
            <a:avLst/>
            <a:gdLst>
              <a:gd name="connsiteX0" fmla="*/ 0 w 1890121"/>
              <a:gd name="connsiteY0" fmla="*/ 0 h 234868"/>
              <a:gd name="connsiteX1" fmla="*/ 890650 w 1890121"/>
              <a:gd name="connsiteY1" fmla="*/ 95003 h 234868"/>
              <a:gd name="connsiteX2" fmla="*/ 1828800 w 1890121"/>
              <a:gd name="connsiteY2" fmla="*/ 225632 h 234868"/>
              <a:gd name="connsiteX3" fmla="*/ 1721922 w 1890121"/>
              <a:gd name="connsiteY3" fmla="*/ 213756 h 23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0121" h="234868">
                <a:moveTo>
                  <a:pt x="0" y="0"/>
                </a:moveTo>
                <a:lnTo>
                  <a:pt x="890650" y="95003"/>
                </a:lnTo>
                <a:cubicBezTo>
                  <a:pt x="1195450" y="132608"/>
                  <a:pt x="1690255" y="205840"/>
                  <a:pt x="1828800" y="225632"/>
                </a:cubicBezTo>
                <a:cubicBezTo>
                  <a:pt x="1967345" y="245424"/>
                  <a:pt x="1844633" y="229590"/>
                  <a:pt x="1721922" y="213756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6099753" y="1387035"/>
            <a:ext cx="1639086" cy="1494831"/>
            <a:chOff x="6389298" y="1737191"/>
            <a:chExt cx="1639086" cy="1494831"/>
          </a:xfrm>
        </p:grpSpPr>
        <p:sp>
          <p:nvSpPr>
            <p:cNvPr id="27" name="Rounded Rectangle 26"/>
            <p:cNvSpPr/>
            <p:nvPr/>
          </p:nvSpPr>
          <p:spPr>
            <a:xfrm>
              <a:off x="6389298" y="1737191"/>
              <a:ext cx="1639086" cy="1103602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/>
            <p:cNvCxnSpPr>
              <a:stCxn id="27" idx="2"/>
            </p:cNvCxnSpPr>
            <p:nvPr/>
          </p:nvCxnSpPr>
          <p:spPr>
            <a:xfrm>
              <a:off x="7208841" y="2840793"/>
              <a:ext cx="0" cy="3912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72008" y="5315159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Conclusions de </a:t>
            </a:r>
            <a:r>
              <a:rPr lang="fr-CH" dirty="0" smtClean="0">
                <a:solidFill>
                  <a:srgbClr val="00B050"/>
                </a:solidFill>
              </a:rPr>
              <a:t>L. Rossi (CERN)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 smtClean="0">
                <a:solidFill>
                  <a:srgbClr val="00B050"/>
                </a:solidFill>
              </a:rPr>
              <a:t>HE-LHC déclenche des idées et des programmes de R&amp;D pour repousser les limites technos.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 smtClean="0">
                <a:solidFill>
                  <a:srgbClr val="00B050"/>
                </a:solidFill>
              </a:rPr>
              <a:t>HE-LHC</a:t>
            </a:r>
            <a:r>
              <a:rPr lang="fr-CH" i="1" dirty="0">
                <a:solidFill>
                  <a:srgbClr val="00B050"/>
                </a:solidFill>
              </a:rPr>
              <a:t>: 1000 </a:t>
            </a:r>
            <a:r>
              <a:rPr lang="fr-CH" i="1" dirty="0" smtClean="0">
                <a:solidFill>
                  <a:srgbClr val="00B050"/>
                </a:solidFill>
              </a:rPr>
              <a:t>t de Nb-Ti, 1500 t de Nb3Sn, 500 t de HTS </a:t>
            </a:r>
            <a:r>
              <a:rPr lang="fr-CH" i="1" dirty="0">
                <a:solidFill>
                  <a:srgbClr val="00B050"/>
                </a:solidFill>
              </a:rPr>
              <a:t>(</a:t>
            </a:r>
            <a:r>
              <a:rPr lang="fr-CH" i="1" dirty="0" smtClean="0">
                <a:solidFill>
                  <a:srgbClr val="00B050"/>
                </a:solidFill>
              </a:rPr>
              <a:t>ITER 400 t Nb3Sn@700 A/mm</a:t>
            </a:r>
            <a:r>
              <a:rPr lang="fr-CH" i="1" baseline="30000" dirty="0" smtClean="0">
                <a:solidFill>
                  <a:srgbClr val="00B050"/>
                </a:solidFill>
              </a:rPr>
              <a:t>2</a:t>
            </a:r>
            <a:r>
              <a:rPr lang="fr-CH" i="1" dirty="0" smtClean="0">
                <a:solidFill>
                  <a:srgbClr val="00B050"/>
                </a:solidFill>
              </a:rPr>
              <a:t> 2K)</a:t>
            </a:r>
            <a:endParaRPr lang="fr-CH" i="1" dirty="0">
              <a:solidFill>
                <a:srgbClr val="00B05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fr-CH" i="1" dirty="0" smtClean="0">
                <a:solidFill>
                  <a:srgbClr val="00B050"/>
                </a:solidFill>
              </a:rPr>
              <a:t>10-15 années de R&amp;D ne seront pas du luxe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7519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7560840" cy="1045080"/>
          </a:xfrm>
        </p:spPr>
        <p:txBody>
          <a:bodyPr>
            <a:noAutofit/>
          </a:bodyPr>
          <a:lstStyle/>
          <a:p>
            <a:r>
              <a:rPr lang="en-US" sz="3600" dirty="0" smtClean="0"/>
              <a:t>Nb3Sn R&amp;D at CERN and CEA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Napoly, GIF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59"/>
            <a:ext cx="7848872" cy="39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971600" y="1196752"/>
            <a:ext cx="43924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657"/>
            <a:ext cx="7560840" cy="1045080"/>
          </a:xfrm>
        </p:spPr>
        <p:txBody>
          <a:bodyPr>
            <a:noAutofit/>
          </a:bodyPr>
          <a:lstStyle/>
          <a:p>
            <a:r>
              <a:rPr lang="en-US" sz="3600" dirty="0" smtClean="0"/>
              <a:t>HTS R&amp;D at CERN and CEA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Napoly, GIF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4" y="764704"/>
            <a:ext cx="9009760" cy="539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9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O. Napoly, GIF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46" y="188640"/>
            <a:ext cx="7662542" cy="580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107504" y="1732166"/>
            <a:ext cx="221676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Amalia </a:t>
            </a:r>
            <a:r>
              <a:rPr lang="fr-FR" dirty="0" err="1" smtClean="0"/>
              <a:t>Ballarino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59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955608" y="87313"/>
            <a:ext cx="7959792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3200" dirty="0" smtClean="0">
                <a:latin typeface="+mj-lt"/>
              </a:rPr>
              <a:t>La </a:t>
            </a:r>
            <a:r>
              <a:rPr lang="en-GB" sz="3200" dirty="0" err="1" smtClean="0">
                <a:latin typeface="+mj-lt"/>
              </a:rPr>
              <a:t>Luminosité</a:t>
            </a:r>
            <a:r>
              <a:rPr lang="en-GB" sz="3200" dirty="0" smtClean="0">
                <a:latin typeface="+mj-lt"/>
              </a:rPr>
              <a:t> d’un </a:t>
            </a:r>
            <a:r>
              <a:rPr lang="en-GB" sz="3200" dirty="0" err="1" smtClean="0">
                <a:latin typeface="+mj-lt"/>
              </a:rPr>
              <a:t>collisionneur</a:t>
            </a:r>
            <a:endParaRPr lang="en-GB" sz="3200" dirty="0">
              <a:latin typeface="+mj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85720" y="3286124"/>
            <a:ext cx="871543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fr-FR" sz="2000" dirty="0" smtClean="0"/>
              <a:t>Le taux de comptage </a:t>
            </a:r>
            <a:r>
              <a:rPr lang="fr-FR" sz="2200" i="1" dirty="0" smtClean="0">
                <a:solidFill>
                  <a:srgbClr val="0070C0"/>
                </a:solidFill>
                <a:cs typeface="Times New Roman" pitchFamily="18" charset="0"/>
              </a:rPr>
              <a:t>N</a:t>
            </a:r>
            <a:r>
              <a:rPr lang="fr-FR" sz="2200" i="1" baseline="-25000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</a:rPr>
              <a:t>E</a:t>
            </a:r>
            <a:r>
              <a:rPr lang="fr-FR" sz="2000" i="1" dirty="0" smtClean="0">
                <a:solidFill>
                  <a:srgbClr val="0070C0"/>
                </a:solidFill>
                <a:cs typeface="Times New Roman" pitchFamily="18" charset="0"/>
              </a:rPr>
              <a:t>  </a:t>
            </a:r>
            <a:r>
              <a:rPr lang="fr-FR" sz="2000" dirty="0" smtClean="0"/>
              <a:t>d’ évènements </a:t>
            </a:r>
            <a:r>
              <a:rPr lang="fr-FR" sz="2200" i="1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  <a:sym typeface="Symbol"/>
              </a:rPr>
              <a:t>E</a:t>
            </a:r>
            <a:r>
              <a:rPr lang="fr-FR" sz="2000" i="1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  <a:sym typeface="Symbol"/>
              </a:rPr>
              <a:t>  </a:t>
            </a:r>
            <a:r>
              <a:rPr lang="fr-FR" sz="2000" dirty="0" smtClean="0"/>
              <a:t>de physique générés pendant la durée d’une collision de deux paquets, est donné par:</a:t>
            </a:r>
          </a:p>
          <a:p>
            <a:pPr marL="457200" indent="-457200"/>
            <a:endParaRPr lang="fr-FR" sz="2000" dirty="0" smtClean="0"/>
          </a:p>
          <a:p>
            <a:pPr marL="457200" indent="-457200"/>
            <a:r>
              <a:rPr lang="fr-FR" sz="2000" dirty="0" smtClean="0"/>
              <a:t>où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fr-FR" sz="2000" dirty="0" smtClean="0">
                <a:sym typeface="Symbol"/>
              </a:rPr>
              <a:t> </a:t>
            </a:r>
            <a:r>
              <a:rPr lang="fr-FR" sz="24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</a:t>
            </a:r>
            <a:r>
              <a:rPr lang="fr-FR" sz="2200" i="1" baseline="-50000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  <a:sym typeface="Symbol"/>
              </a:rPr>
              <a:t>E</a:t>
            </a:r>
            <a:r>
              <a:rPr lang="fr-FR" sz="2000" dirty="0" smtClean="0">
                <a:sym typeface="Symbol"/>
              </a:rPr>
              <a:t>  est la ‘section efficace’ de l’évènement </a:t>
            </a:r>
            <a:r>
              <a:rPr lang="fr-FR" sz="2200" i="1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  <a:sym typeface="Symbol"/>
              </a:rPr>
              <a:t>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fr-FR" sz="2000" i="1" dirty="0" smtClean="0">
                <a:latin typeface="Lucida Calligraphy" pitchFamily="66" charset="0"/>
                <a:cs typeface="Times New Roman" pitchFamily="18" charset="0"/>
              </a:rPr>
              <a:t> </a:t>
            </a:r>
            <a:r>
              <a:rPr lang="fr-FR" sz="2400" i="1" dirty="0" smtClean="0">
                <a:solidFill>
                  <a:srgbClr val="0070C0"/>
                </a:solidFill>
                <a:latin typeface="Lucida Calligraphy" pitchFamily="66" charset="0"/>
                <a:cs typeface="Times New Roman" pitchFamily="18" charset="0"/>
              </a:rPr>
              <a:t>L </a:t>
            </a:r>
            <a:r>
              <a:rPr lang="fr-FR" sz="2000" i="1" dirty="0" smtClean="0">
                <a:solidFill>
                  <a:srgbClr val="0070C0"/>
                </a:solidFill>
                <a:latin typeface="Lucida Calligraphy" pitchFamily="66" charset="0"/>
                <a:cs typeface="Times New Roman" pitchFamily="18" charset="0"/>
              </a:rPr>
              <a:t> </a:t>
            </a:r>
            <a:r>
              <a:rPr lang="fr-FR" sz="2000" dirty="0"/>
              <a:t>est la ‘luminosité’ intégrée pendant la durée de la </a:t>
            </a:r>
            <a:r>
              <a:rPr lang="fr-FR" sz="2000" dirty="0" smtClean="0"/>
              <a:t>collision.</a:t>
            </a:r>
            <a:endParaRPr lang="fr-FR" sz="2000" dirty="0"/>
          </a:p>
          <a:p>
            <a:pPr marL="457200" indent="-457200">
              <a:buFont typeface="Arial" pitchFamily="34" charset="0"/>
              <a:buChar char="•"/>
            </a:pPr>
            <a:endParaRPr lang="fr-FR" sz="2000" i="1" dirty="0" smtClean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457200" indent="-457200" algn="ctr"/>
            <a:r>
              <a:rPr lang="fr-FR" sz="2400" i="1" dirty="0" smtClean="0">
                <a:solidFill>
                  <a:srgbClr val="0070C0"/>
                </a:solidFill>
                <a:cs typeface="Times New Roman" pitchFamily="18" charset="0"/>
              </a:rPr>
              <a:t>N</a:t>
            </a:r>
            <a:r>
              <a:rPr lang="fr-FR" sz="2400" i="1" baseline="-50000" dirty="0" smtClean="0">
                <a:solidFill>
                  <a:srgbClr val="0070C0"/>
                </a:solidFill>
                <a:latin typeface="French Script MT" pitchFamily="66" charset="0"/>
                <a:cs typeface="Times New Roman" pitchFamily="18" charset="0"/>
              </a:rPr>
              <a:t>E</a:t>
            </a:r>
            <a:r>
              <a:rPr lang="fr-FR" sz="24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sym typeface="Symbol"/>
              </a:rPr>
              <a:t>, </a:t>
            </a:r>
            <a:r>
              <a:rPr lang="fr-FR" sz="24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</a:t>
            </a:r>
            <a:r>
              <a:rPr lang="fr-FR" sz="2400" i="1" baseline="-50000" dirty="0" smtClean="0">
                <a:solidFill>
                  <a:srgbClr val="0070C0"/>
                </a:solidFill>
                <a:latin typeface="French Script MT" pitchFamily="66" charset="0"/>
                <a:sym typeface="Symbol"/>
              </a:rPr>
              <a:t>E</a:t>
            </a:r>
            <a:r>
              <a:rPr lang="fr-FR" sz="2000" dirty="0" smtClean="0">
                <a:solidFill>
                  <a:srgbClr val="000000"/>
                </a:solidFill>
                <a:latin typeface="Arial"/>
                <a:sym typeface="Symbol"/>
              </a:rPr>
              <a:t> , et </a:t>
            </a:r>
            <a:r>
              <a:rPr lang="fr-FR" sz="2000" i="1" dirty="0" smtClean="0">
                <a:solidFill>
                  <a:srgbClr val="000000"/>
                </a:solidFill>
                <a:latin typeface="Lucida Calligraphy" pitchFamily="66" charset="0"/>
                <a:cs typeface="Times New Roman" pitchFamily="18" charset="0"/>
              </a:rPr>
              <a:t> </a:t>
            </a:r>
            <a:r>
              <a:rPr lang="fr-FR" sz="2400" i="1" dirty="0" smtClean="0">
                <a:solidFill>
                  <a:srgbClr val="0070C0"/>
                </a:solidFill>
                <a:latin typeface="Lucida Calligraphy" pitchFamily="66" charset="0"/>
                <a:cs typeface="Times New Roman" pitchFamily="18" charset="0"/>
              </a:rPr>
              <a:t>L </a:t>
            </a:r>
            <a:r>
              <a:rPr lang="fr-FR" sz="24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/>
              <a:t>sont </a:t>
            </a:r>
            <a:r>
              <a:rPr lang="fr-FR" sz="2000" dirty="0"/>
              <a:t>des quantités invariantes de Lorentz.</a:t>
            </a:r>
          </a:p>
        </p:txBody>
      </p:sp>
      <p:pic>
        <p:nvPicPr>
          <p:cNvPr id="4" name="Picture 8" descr="0001"/>
          <p:cNvPicPr>
            <a:picLocks noChangeAspect="1" noChangeArrowheads="1"/>
          </p:cNvPicPr>
          <p:nvPr/>
        </p:nvPicPr>
        <p:blipFill>
          <a:blip r:embed="rId3" cstate="print"/>
          <a:srcRect l="15181" t="5016" r="15335" b="3343"/>
          <a:stretch>
            <a:fillRect/>
          </a:stretch>
        </p:blipFill>
        <p:spPr bwMode="auto">
          <a:xfrm>
            <a:off x="285720" y="877886"/>
            <a:ext cx="2619375" cy="2336800"/>
          </a:xfrm>
          <a:prstGeom prst="rect">
            <a:avLst/>
          </a:prstGeom>
          <a:noFill/>
        </p:spPr>
      </p:pic>
      <p:pic>
        <p:nvPicPr>
          <p:cNvPr id="5" name="Picture 9" descr="0024"/>
          <p:cNvPicPr>
            <a:picLocks noChangeAspect="1" noChangeArrowheads="1"/>
          </p:cNvPicPr>
          <p:nvPr/>
        </p:nvPicPr>
        <p:blipFill>
          <a:blip r:embed="rId4" cstate="print"/>
          <a:srcRect l="15181" t="5428" r="15491" b="3549"/>
          <a:stretch>
            <a:fillRect/>
          </a:stretch>
        </p:blipFill>
        <p:spPr bwMode="auto">
          <a:xfrm>
            <a:off x="2928926" y="928670"/>
            <a:ext cx="2628900" cy="2360613"/>
          </a:xfrm>
          <a:prstGeom prst="rect">
            <a:avLst/>
          </a:prstGeom>
          <a:noFill/>
        </p:spPr>
      </p:pic>
      <p:pic>
        <p:nvPicPr>
          <p:cNvPr id="6" name="Picture 8" descr="0001"/>
          <p:cNvPicPr>
            <a:picLocks noChangeAspect="1" noChangeArrowheads="1"/>
          </p:cNvPicPr>
          <p:nvPr/>
        </p:nvPicPr>
        <p:blipFill>
          <a:blip r:embed="rId3" cstate="print"/>
          <a:srcRect l="15181" t="5016" r="15335" b="3343"/>
          <a:stretch>
            <a:fillRect/>
          </a:stretch>
        </p:blipFill>
        <p:spPr bwMode="auto">
          <a:xfrm rot="10800000">
            <a:off x="5715008" y="857232"/>
            <a:ext cx="2619375" cy="2336800"/>
          </a:xfrm>
          <a:prstGeom prst="rect">
            <a:avLst/>
          </a:prstGeom>
          <a:noFill/>
        </p:spPr>
      </p:pic>
      <p:cxnSp>
        <p:nvCxnSpPr>
          <p:cNvPr id="9" name="Connecteur droit avec flèche 8"/>
          <p:cNvCxnSpPr/>
          <p:nvPr/>
        </p:nvCxnSpPr>
        <p:spPr bwMode="auto">
          <a:xfrm>
            <a:off x="285720" y="785794"/>
            <a:ext cx="8358246" cy="158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23346C"/>
            </a:solidFill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sp>
        <p:nvSpPr>
          <p:cNvPr id="10" name="ZoneTexte 9"/>
          <p:cNvSpPr txBox="1"/>
          <p:nvPr/>
        </p:nvSpPr>
        <p:spPr>
          <a:xfrm>
            <a:off x="8643966" y="64291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>
                <a:solidFill>
                  <a:srgbClr val="0070C0"/>
                </a:solidFill>
              </a:rPr>
              <a:t>t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00034" y="100010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428860" y="1000108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cxnSp>
        <p:nvCxnSpPr>
          <p:cNvPr id="14" name="Connecteur droit avec flèche 13"/>
          <p:cNvCxnSpPr>
            <a:stCxn id="11" idx="3"/>
          </p:cNvCxnSpPr>
          <p:nvPr/>
        </p:nvCxnSpPr>
        <p:spPr bwMode="auto">
          <a:xfrm>
            <a:off x="955608" y="1184774"/>
            <a:ext cx="544558" cy="296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2" idx="1"/>
          </p:cNvCxnSpPr>
          <p:nvPr/>
        </p:nvCxnSpPr>
        <p:spPr bwMode="auto">
          <a:xfrm rot="10800000" flipV="1">
            <a:off x="1928794" y="1184774"/>
            <a:ext cx="500066" cy="29648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6500826" y="1000109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cxnSp>
        <p:nvCxnSpPr>
          <p:cNvPr id="20" name="Connecteur droit avec flèche 19"/>
          <p:cNvCxnSpPr>
            <a:stCxn id="19" idx="1"/>
          </p:cNvCxnSpPr>
          <p:nvPr/>
        </p:nvCxnSpPr>
        <p:spPr bwMode="auto">
          <a:xfrm rot="10800000">
            <a:off x="5929322" y="1142985"/>
            <a:ext cx="571504" cy="41791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045384" y="1029756"/>
            <a:ext cx="4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cxnSp>
        <p:nvCxnSpPr>
          <p:cNvPr id="30" name="Connecteur droit avec flèche 29"/>
          <p:cNvCxnSpPr>
            <a:stCxn id="29" idx="3"/>
          </p:cNvCxnSpPr>
          <p:nvPr/>
        </p:nvCxnSpPr>
        <p:spPr bwMode="auto">
          <a:xfrm flipV="1">
            <a:off x="7500958" y="1142984"/>
            <a:ext cx="500066" cy="7143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19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656153"/>
              </p:ext>
            </p:extLst>
          </p:nvPr>
        </p:nvGraphicFramePr>
        <p:xfrm>
          <a:off x="3163888" y="3942953"/>
          <a:ext cx="212248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Equation" r:id="rId5" imgW="723600" imgH="253800" progId="Equation.3">
                  <p:embed/>
                </p:oleObj>
              </mc:Choice>
              <mc:Fallback>
                <p:oleObj name="Equation" r:id="rId5" imgW="7236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3888" y="3942953"/>
                        <a:ext cx="2122487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Connecteur droit 35"/>
          <p:cNvCxnSpPr/>
          <p:nvPr/>
        </p:nvCxnSpPr>
        <p:spPr bwMode="auto">
          <a:xfrm>
            <a:off x="3062112" y="5702316"/>
            <a:ext cx="28575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 bwMode="auto">
          <a:xfrm>
            <a:off x="995350" y="5049559"/>
            <a:ext cx="285752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4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Sommaire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Luminosité des collisionneurs</a:t>
            </a:r>
          </a:p>
          <a:p>
            <a:r>
              <a:rPr lang="fr-FR" dirty="0" smtClean="0"/>
              <a:t>Concept d’</a:t>
            </a:r>
            <a:r>
              <a:rPr lang="fr-FR" dirty="0" err="1" smtClean="0"/>
              <a:t>émittance</a:t>
            </a:r>
            <a:r>
              <a:rPr lang="fr-FR" dirty="0" smtClean="0"/>
              <a:t> de faisceau </a:t>
            </a:r>
          </a:p>
          <a:p>
            <a:r>
              <a:rPr lang="fr-FR" dirty="0" smtClean="0"/>
              <a:t>Collisionneurs proton-proton (pp)</a:t>
            </a:r>
          </a:p>
          <a:p>
            <a:r>
              <a:rPr lang="fr-FR" dirty="0" smtClean="0">
                <a:solidFill>
                  <a:srgbClr val="0070C0"/>
                </a:solidFill>
              </a:rPr>
              <a:t>Collisionneurs électron-positon (e+ e-)</a:t>
            </a:r>
          </a:p>
          <a:p>
            <a:r>
              <a:rPr lang="fr-FR" dirty="0"/>
              <a:t>Collisionneurs de photon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  <a:p>
            <a:r>
              <a:rPr lang="fr-FR" dirty="0" smtClean="0"/>
              <a:t>Collisionneurs de muons (µ+ µ-)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60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04562-D21C-49CE-B6FD-9A7A16B700C0}" type="slidenum">
              <a:rPr lang="en-GB" smtClean="0"/>
              <a:t>61</a:t>
            </a:fld>
            <a:endParaRPr lang="en-GB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971600" y="9754"/>
            <a:ext cx="8064896" cy="682942"/>
          </a:xfrm>
        </p:spPr>
        <p:txBody>
          <a:bodyPr>
            <a:normAutofit/>
          </a:bodyPr>
          <a:lstStyle/>
          <a:p>
            <a:r>
              <a:rPr lang="fr-FR" sz="3600" dirty="0" smtClean="0">
                <a:latin typeface="+mn-lt"/>
              </a:rPr>
              <a:t>The International </a:t>
            </a:r>
            <a:r>
              <a:rPr lang="fr-FR" sz="3600" dirty="0" err="1" smtClean="0">
                <a:latin typeface="+mn-lt"/>
              </a:rPr>
              <a:t>Linear</a:t>
            </a:r>
            <a:r>
              <a:rPr lang="fr-FR" sz="3600" dirty="0" smtClean="0">
                <a:latin typeface="+mn-lt"/>
              </a:rPr>
              <a:t> </a:t>
            </a:r>
            <a:r>
              <a:rPr lang="fr-FR" sz="3600" dirty="0" err="1" smtClean="0">
                <a:latin typeface="+mn-lt"/>
              </a:rPr>
              <a:t>Collider</a:t>
            </a:r>
            <a:r>
              <a:rPr lang="fr-FR" sz="3600" dirty="0" smtClean="0">
                <a:latin typeface="+mn-lt"/>
              </a:rPr>
              <a:t> ILC</a:t>
            </a:r>
            <a:endParaRPr lang="fr-FR" sz="3600" dirty="0">
              <a:latin typeface="+mn-lt"/>
            </a:endParaRPr>
          </a:p>
        </p:txBody>
      </p:sp>
      <p:pic>
        <p:nvPicPr>
          <p:cNvPr id="10" name="ilc_animation_540x360.as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908720"/>
            <a:ext cx="8064895" cy="5375968"/>
          </a:xfrm>
        </p:spPr>
      </p:pic>
    </p:spTree>
    <p:extLst>
      <p:ext uri="{BB962C8B-B14F-4D97-AF65-F5344CB8AC3E}">
        <p14:creationId xmlns:p14="http://schemas.microsoft.com/office/powerpoint/2010/main" val="6256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Linear Collider </a:t>
            </a:r>
            <a:r>
              <a:rPr lang="en-GB" sz="2400" b="1" dirty="0" err="1" smtClean="0">
                <a:latin typeface="Arial" charset="0"/>
              </a:rPr>
              <a:t>Systematics</a:t>
            </a:r>
            <a:endParaRPr lang="en-GB" sz="2400" b="1" dirty="0">
              <a:latin typeface="Arial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8540750" cy="29289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 l="29275" t="46342" r="35594"/>
          <a:stretch>
            <a:fillRect/>
          </a:stretch>
        </p:blipFill>
        <p:spPr bwMode="auto">
          <a:xfrm>
            <a:off x="1285852" y="4357694"/>
            <a:ext cx="3000396" cy="157161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 l="29275" t="46342" r="36432"/>
          <a:stretch>
            <a:fillRect/>
          </a:stretch>
        </p:blipFill>
        <p:spPr bwMode="auto">
          <a:xfrm rot="10800000">
            <a:off x="4857753" y="4622808"/>
            <a:ext cx="2928926" cy="157161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cteur droit 14"/>
          <p:cNvCxnSpPr/>
          <p:nvPr/>
        </p:nvCxnSpPr>
        <p:spPr bwMode="auto">
          <a:xfrm>
            <a:off x="4298948" y="5270502"/>
            <a:ext cx="57150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391024" y="4845060"/>
            <a:ext cx="402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+mn-lt"/>
              </a:rPr>
              <a:t>IP</a:t>
            </a:r>
          </a:p>
          <a:p>
            <a:pPr algn="ctr"/>
            <a:r>
              <a:rPr lang="fr-FR" dirty="0" smtClean="0">
                <a:latin typeface="+mn-lt"/>
              </a:rPr>
              <a:t>X</a:t>
            </a:r>
            <a:endParaRPr lang="fr-FR" dirty="0"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09143" y="739756"/>
            <a:ext cx="3793026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+mn-lt"/>
              </a:rPr>
              <a:t>This </a:t>
            </a:r>
            <a:r>
              <a:rPr lang="fr-FR" sz="2400" dirty="0" err="1" smtClean="0">
                <a:latin typeface="+mn-lt"/>
              </a:rPr>
              <a:t>is</a:t>
            </a:r>
            <a:r>
              <a:rPr lang="fr-FR" sz="2400" dirty="0" smtClean="0">
                <a:latin typeface="+mn-lt"/>
              </a:rPr>
              <a:t> ½ of a </a:t>
            </a:r>
            <a:r>
              <a:rPr lang="fr-FR" sz="2400" dirty="0" err="1" smtClean="0">
                <a:latin typeface="+mn-lt"/>
              </a:rPr>
              <a:t>Linear</a:t>
            </a:r>
            <a:r>
              <a:rPr lang="fr-FR" sz="2400" dirty="0" smtClean="0">
                <a:latin typeface="+mn-lt"/>
              </a:rPr>
              <a:t> </a:t>
            </a:r>
            <a:r>
              <a:rPr lang="fr-FR" sz="2400" dirty="0" err="1" smtClean="0">
                <a:latin typeface="+mn-lt"/>
              </a:rPr>
              <a:t>Collider</a:t>
            </a:r>
            <a:r>
              <a:rPr lang="fr-FR" sz="2400" dirty="0" smtClean="0">
                <a:latin typeface="+mn-lt"/>
              </a:rPr>
              <a:t>:</a:t>
            </a:r>
          </a:p>
          <a:p>
            <a:r>
              <a:rPr lang="fr-FR" sz="2400" dirty="0" smtClean="0">
                <a:latin typeface="+mn-lt"/>
                <a:sym typeface="Symbol"/>
              </a:rPr>
              <a:t> </a:t>
            </a:r>
            <a:r>
              <a:rPr lang="fr-FR" sz="2400" dirty="0" err="1" smtClean="0">
                <a:latin typeface="+mn-lt"/>
              </a:rPr>
              <a:t>luminosity</a:t>
            </a:r>
            <a:r>
              <a:rPr lang="fr-FR" sz="2400" i="1" dirty="0" smtClean="0">
                <a:latin typeface="French Script MT" pitchFamily="66" charset="0"/>
              </a:rPr>
              <a:t> </a:t>
            </a:r>
            <a:r>
              <a:rPr lang="fr-FR" sz="2400" i="1" dirty="0" smtClean="0">
                <a:latin typeface="Lucida Calligraphy" pitchFamily="66" charset="0"/>
              </a:rPr>
              <a:t>L</a:t>
            </a:r>
            <a:r>
              <a:rPr lang="fr-FR" sz="2400" i="1" dirty="0" smtClean="0">
                <a:latin typeface="French Script MT" pitchFamily="66" charset="0"/>
              </a:rPr>
              <a:t> </a:t>
            </a:r>
            <a:r>
              <a:rPr lang="fr-FR" sz="2400" dirty="0" smtClean="0">
                <a:latin typeface="+mn-lt"/>
              </a:rPr>
              <a:t>~10</a:t>
            </a:r>
            <a:r>
              <a:rPr lang="fr-FR" sz="2400" baseline="30000" dirty="0" smtClean="0">
                <a:latin typeface="+mn-lt"/>
              </a:rPr>
              <a:t>34</a:t>
            </a:r>
            <a:r>
              <a:rPr lang="fr-FR" sz="2400" dirty="0" smtClean="0">
                <a:latin typeface="+mn-lt"/>
              </a:rPr>
              <a:t> cm</a:t>
            </a:r>
            <a:r>
              <a:rPr lang="fr-FR" sz="2400" baseline="30000" dirty="0" smtClean="0">
                <a:latin typeface="+mn-lt"/>
              </a:rPr>
              <a:t>-2</a:t>
            </a:r>
            <a:r>
              <a:rPr lang="fr-FR" sz="2400" dirty="0" smtClean="0">
                <a:latin typeface="+mn-lt"/>
              </a:rPr>
              <a:t>s</a:t>
            </a:r>
            <a:r>
              <a:rPr lang="fr-FR" sz="2400" baseline="30000" dirty="0" smtClean="0">
                <a:latin typeface="+mn-lt"/>
              </a:rPr>
              <a:t>-1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143108" y="455986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782986" y="570287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Positrons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3857628"/>
            <a:ext cx="8715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Collisions of beams </a:t>
            </a:r>
            <a:r>
              <a:rPr lang="en-GB" sz="2000" i="1" dirty="0" smtClean="0">
                <a:latin typeface="+mj-lt"/>
              </a:rPr>
              <a:t>directly</a:t>
            </a:r>
            <a:r>
              <a:rPr lang="en-GB" sz="2000" dirty="0" smtClean="0">
                <a:latin typeface="+mj-lt"/>
              </a:rPr>
              <a:t> from RF Linac </a:t>
            </a:r>
            <a:r>
              <a:rPr lang="en-GB" sz="2000" dirty="0" smtClean="0">
                <a:latin typeface="+mj-lt"/>
                <a:sym typeface="Symbol"/>
              </a:rPr>
              <a:t> </a:t>
            </a:r>
            <a:r>
              <a:rPr lang="en-GB" sz="2000" dirty="0" smtClean="0">
                <a:latin typeface="+mj-lt"/>
              </a:rPr>
              <a:t>luminosity </a:t>
            </a:r>
            <a:r>
              <a:rPr lang="en-GB" sz="2400" i="1" dirty="0" smtClean="0">
                <a:solidFill>
                  <a:srgbClr val="0070C0"/>
                </a:solidFill>
                <a:latin typeface="Lucida Calligraphy" pitchFamily="66" charset="0"/>
              </a:rPr>
              <a:t>L</a:t>
            </a:r>
            <a:r>
              <a:rPr lang="en-GB" sz="2400" b="1" i="1" dirty="0" smtClean="0">
                <a:latin typeface="French Script MT" pitchFamily="66" charset="0"/>
              </a:rPr>
              <a:t> </a:t>
            </a:r>
            <a:r>
              <a:rPr lang="en-GB" sz="2400" dirty="0" smtClean="0"/>
              <a:t>~ 5 10</a:t>
            </a:r>
            <a:r>
              <a:rPr lang="en-GB" sz="2400" baseline="30000" dirty="0" smtClean="0"/>
              <a:t>28</a:t>
            </a:r>
            <a:r>
              <a:rPr lang="en-GB" sz="2400" dirty="0" smtClean="0"/>
              <a:t> cm</a:t>
            </a:r>
            <a:r>
              <a:rPr lang="en-GB" sz="2400" baseline="30000" dirty="0" smtClean="0"/>
              <a:t>-2</a:t>
            </a:r>
            <a:r>
              <a:rPr lang="en-GB" sz="2400" dirty="0" smtClean="0"/>
              <a:t>s</a:t>
            </a:r>
            <a:r>
              <a:rPr lang="en-GB" sz="2400" baseline="30000" dirty="0" smtClean="0"/>
              <a:t>-1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9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Collisions of Linac Beams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2" name="Groupe 13"/>
          <p:cNvGrpSpPr/>
          <p:nvPr/>
        </p:nvGrpSpPr>
        <p:grpSpPr>
          <a:xfrm>
            <a:off x="1285852" y="714356"/>
            <a:ext cx="6500827" cy="1836729"/>
            <a:chOff x="1285852" y="4357694"/>
            <a:chExt cx="6500827" cy="1836729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9275" t="46342" r="35594"/>
            <a:stretch>
              <a:fillRect/>
            </a:stretch>
          </p:blipFill>
          <p:spPr bwMode="auto">
            <a:xfrm>
              <a:off x="1285852" y="4357694"/>
              <a:ext cx="3000396" cy="15716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9275" t="46342" r="36432"/>
            <a:stretch>
              <a:fillRect/>
            </a:stretch>
          </p:blipFill>
          <p:spPr bwMode="auto">
            <a:xfrm rot="10800000">
              <a:off x="4857753" y="4622808"/>
              <a:ext cx="2928926" cy="15716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Connecteur droit 14"/>
            <p:cNvCxnSpPr/>
            <p:nvPr/>
          </p:nvCxnSpPr>
          <p:spPr bwMode="auto">
            <a:xfrm>
              <a:off x="4298948" y="5270502"/>
              <a:ext cx="57150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4391024" y="4845060"/>
              <a:ext cx="402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+mn-lt"/>
                </a:rPr>
                <a:t>IP</a:t>
              </a:r>
            </a:p>
            <a:p>
              <a:pPr algn="ctr"/>
              <a:r>
                <a:rPr lang="fr-FR" dirty="0" smtClean="0">
                  <a:latin typeface="+mn-lt"/>
                </a:rPr>
                <a:t>X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2143108" y="8572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643570" y="207167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Positrons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3537426"/>
            <a:ext cx="8643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Typical electron </a:t>
            </a:r>
            <a:r>
              <a:rPr lang="en-GB" sz="2000" dirty="0" err="1" smtClean="0">
                <a:latin typeface="+mj-lt"/>
              </a:rPr>
              <a:t>Linacs</a:t>
            </a:r>
            <a:r>
              <a:rPr lang="en-GB" sz="2000" dirty="0" smtClean="0">
                <a:latin typeface="+mj-lt"/>
              </a:rPr>
              <a:t> are producing: </a:t>
            </a:r>
          </a:p>
          <a:p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Q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= 1 </a:t>
            </a:r>
            <a:r>
              <a:rPr lang="en-GB" sz="2000" dirty="0" err="1" smtClean="0">
                <a:solidFill>
                  <a:srgbClr val="0070C0"/>
                </a:solidFill>
                <a:latin typeface="+mj-lt"/>
              </a:rPr>
              <a:t>nC</a:t>
            </a:r>
            <a:r>
              <a:rPr lang="en-GB" sz="2000" dirty="0" smtClean="0">
                <a:latin typeface="+mj-lt"/>
              </a:rPr>
              <a:t> bunch charge (</a:t>
            </a:r>
            <a:r>
              <a:rPr lang="en-GB" sz="2400" i="1" dirty="0" smtClean="0">
                <a:solidFill>
                  <a:srgbClr val="0070C0"/>
                </a:solidFill>
                <a:cs typeface="Times New Roman" pitchFamily="18" charset="0"/>
              </a:rPr>
              <a:t>N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j-lt"/>
                <a:sym typeface="Symbol"/>
              </a:rPr>
              <a:t>=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6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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10</a:t>
            </a:r>
            <a:r>
              <a:rPr lang="en-GB" sz="2000" baseline="30000" dirty="0" smtClean="0">
                <a:solidFill>
                  <a:srgbClr val="0070C0"/>
                </a:solidFill>
                <a:latin typeface="+mj-lt"/>
              </a:rPr>
              <a:t>9</a:t>
            </a:r>
            <a:r>
              <a:rPr lang="en-GB" sz="2000" dirty="0" smtClean="0">
                <a:latin typeface="+mj-lt"/>
              </a:rPr>
              <a:t>) at  </a:t>
            </a:r>
            <a:r>
              <a:rPr lang="en-GB" sz="24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</a:t>
            </a:r>
            <a:r>
              <a:rPr lang="en-GB" sz="2400" baseline="-25000" dirty="0" err="1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400" dirty="0" err="1" smtClean="0">
                <a:solidFill>
                  <a:srgbClr val="0070C0"/>
                </a:solidFill>
                <a:sym typeface="Symbol"/>
              </a:rPr>
              <a:t></a:t>
            </a:r>
            <a:r>
              <a:rPr lang="en-GB" sz="2400" dirty="0" err="1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</a:t>
            </a:r>
            <a:r>
              <a:rPr lang="en-GB" sz="2400" baseline="-25000" dirty="0" err="1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400" dirty="0" smtClean="0">
                <a:solidFill>
                  <a:srgbClr val="0070C0"/>
                </a:solidFill>
                <a:latin typeface="+mj-lt"/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=1 µm</a:t>
            </a:r>
            <a:r>
              <a:rPr lang="en-GB" sz="2000" baseline="30000" dirty="0" smtClean="0">
                <a:solidFill>
                  <a:srgbClr val="0070C0"/>
                </a:solidFill>
                <a:latin typeface="+mj-lt"/>
              </a:rPr>
              <a:t>2</a:t>
            </a:r>
            <a:r>
              <a:rPr lang="en-GB" sz="2000" dirty="0" smtClean="0">
                <a:latin typeface="+mj-lt"/>
              </a:rPr>
              <a:t> normalized transverse emittances, transported through a FODO lattice with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L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= 38 m </a:t>
            </a:r>
            <a:r>
              <a:rPr lang="en-GB" sz="2000" dirty="0" smtClean="0">
                <a:latin typeface="+mj-lt"/>
              </a:rPr>
              <a:t>cell length, leading to </a:t>
            </a:r>
            <a:r>
              <a:rPr lang="en-GB" sz="2400" i="1" dirty="0" smtClean="0">
                <a:solidFill>
                  <a:srgbClr val="0070C0"/>
                </a:solidFill>
                <a:sym typeface="Symbol"/>
              </a:rPr>
              <a:t></a:t>
            </a:r>
            <a:r>
              <a:rPr lang="en-GB" sz="2400" i="1" baseline="-25000" dirty="0" err="1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400" i="1" dirty="0" err="1" smtClean="0">
                <a:solidFill>
                  <a:srgbClr val="0070C0"/>
                </a:solidFill>
                <a:sym typeface="Symbol"/>
              </a:rPr>
              <a:t></a:t>
            </a:r>
            <a:r>
              <a:rPr lang="en-GB" sz="2400" i="1" baseline="-25000" dirty="0" err="1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400" i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n-lt"/>
                <a:sym typeface="Symbol"/>
              </a:rPr>
              <a:t>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38</a:t>
            </a:r>
            <a:r>
              <a:rPr lang="en-GB" sz="2000" baseline="30000" dirty="0" smtClean="0">
                <a:solidFill>
                  <a:srgbClr val="0070C0"/>
                </a:solidFill>
              </a:rPr>
              <a:t>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en-GB" sz="2000" dirty="0" smtClean="0"/>
              <a:t> .</a:t>
            </a:r>
            <a:endParaRPr lang="en-GB" sz="2000" dirty="0" smtClean="0"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latin typeface="+mj-lt"/>
              </a:rPr>
              <a:t>Assuming </a:t>
            </a:r>
            <a:r>
              <a:rPr lang="en-GB" sz="2000" i="1" dirty="0" err="1" smtClean="0">
                <a:solidFill>
                  <a:srgbClr val="0070C0"/>
                </a:solidFill>
                <a:cs typeface="Times New Roman" pitchFamily="18" charset="0"/>
              </a:rPr>
              <a:t>n</a:t>
            </a:r>
            <a:r>
              <a:rPr lang="en-GB" sz="2000" baseline="-25000" dirty="0" err="1" smtClean="0">
                <a:solidFill>
                  <a:srgbClr val="0070C0"/>
                </a:solidFill>
                <a:cs typeface="Times New Roman" pitchFamily="18" charset="0"/>
              </a:rPr>
              <a:t>b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= 2625</a:t>
            </a:r>
            <a:r>
              <a:rPr lang="en-GB" sz="2000" dirty="0" smtClean="0">
                <a:latin typeface="+mj-lt"/>
              </a:rPr>
              <a:t> bunches at </a:t>
            </a:r>
            <a:r>
              <a:rPr lang="en-GB" sz="2000" i="1" dirty="0" err="1" smtClean="0">
                <a:solidFill>
                  <a:srgbClr val="0070C0"/>
                </a:solidFill>
                <a:cs typeface="Times New Roman" pitchFamily="18" charset="0"/>
              </a:rPr>
              <a:t>f</a:t>
            </a:r>
            <a:r>
              <a:rPr lang="en-GB" sz="2000" baseline="-25000" dirty="0" err="1" smtClean="0">
                <a:solidFill>
                  <a:srgbClr val="0070C0"/>
                </a:solidFill>
                <a:cs typeface="Times New Roman" pitchFamily="18" charset="0"/>
              </a:rPr>
              <a:t>rep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= 5 Hz </a:t>
            </a:r>
            <a:r>
              <a:rPr lang="en-GB" sz="2000" dirty="0" smtClean="0">
                <a:latin typeface="+mj-lt"/>
              </a:rPr>
              <a:t>and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E</a:t>
            </a:r>
            <a:r>
              <a:rPr lang="en-GB" sz="2000" dirty="0" smtClean="0">
                <a:latin typeface="+mj-lt"/>
              </a:rPr>
              <a:t> = 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250 </a:t>
            </a:r>
            <a:r>
              <a:rPr lang="en-GB" sz="2000" dirty="0" err="1" smtClean="0">
                <a:solidFill>
                  <a:srgbClr val="0070C0"/>
                </a:solidFill>
                <a:latin typeface="+mj-lt"/>
              </a:rPr>
              <a:t>GeV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 smtClean="0">
                <a:latin typeface="+mj-lt"/>
              </a:rPr>
              <a:t>per beam</a:t>
            </a:r>
            <a:endParaRPr lang="en-GB" sz="2000" dirty="0" smtClean="0">
              <a:solidFill>
                <a:srgbClr val="0070C0"/>
              </a:solidFill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 smtClean="0">
                <a:latin typeface="+mj-lt"/>
                <a:sym typeface="Symbol"/>
              </a:rPr>
              <a:t>			</a:t>
            </a:r>
            <a:r>
              <a:rPr lang="en-GB" sz="2000" i="1" dirty="0" smtClean="0">
                <a:latin typeface="French Script MT" pitchFamily="66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Lucida Calligraphy" pitchFamily="66" charset="0"/>
              </a:rPr>
              <a:t>L </a:t>
            </a:r>
            <a:r>
              <a:rPr lang="en-GB" sz="2000" i="1" dirty="0" smtClean="0">
                <a:solidFill>
                  <a:srgbClr val="0070C0"/>
                </a:solidFill>
                <a:latin typeface="French Script MT" pitchFamily="66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</a:rPr>
              <a:t>=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5 10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28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cm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s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-1</a:t>
            </a:r>
            <a:r>
              <a:rPr lang="en-GB" sz="2000" dirty="0" smtClean="0">
                <a:latin typeface="+mn-lt"/>
              </a:rPr>
              <a:t>  luminosity</a:t>
            </a:r>
            <a:endParaRPr lang="en-GB" sz="2000" baseline="30000" dirty="0" smtClean="0">
              <a:solidFill>
                <a:srgbClr val="0070C0"/>
              </a:solidFill>
              <a:latin typeface="+mn-lt"/>
            </a:endParaRPr>
          </a:p>
          <a:p>
            <a:r>
              <a:rPr lang="en-GB" sz="2000" dirty="0" smtClean="0">
                <a:latin typeface="+mn-lt"/>
              </a:rPr>
              <a:t>generated by </a:t>
            </a:r>
            <a:r>
              <a:rPr lang="en-GB" sz="2000" dirty="0" smtClean="0">
                <a:solidFill>
                  <a:srgbClr val="0070C0"/>
                </a:solidFill>
                <a:latin typeface="Arial"/>
                <a:sym typeface="Symbol"/>
              </a:rPr>
              <a:t></a:t>
            </a:r>
            <a:r>
              <a:rPr lang="en-GB" sz="2000" i="1" baseline="-25000" dirty="0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000" dirty="0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*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</a:t>
            </a:r>
            <a:r>
              <a:rPr lang="en-GB" sz="2000" i="1" baseline="-25000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*</a:t>
            </a:r>
            <a:r>
              <a:rPr lang="en-GB" sz="2000" dirty="0" smtClean="0">
                <a:solidFill>
                  <a:srgbClr val="0070C0"/>
                </a:solidFill>
                <a:latin typeface="Arial"/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Arial"/>
              </a:rPr>
              <a:t>=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80 µm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round beam sizes at the IP.</a:t>
            </a:r>
            <a:endParaRPr lang="en-GB" sz="2000" baseline="30000" dirty="0" smtClean="0">
              <a:latin typeface="+mn-lt"/>
            </a:endParaRPr>
          </a:p>
        </p:txBody>
      </p:sp>
      <p:graphicFrame>
        <p:nvGraphicFramePr>
          <p:cNvPr id="556033" name="Object 1"/>
          <p:cNvGraphicFramePr>
            <a:graphicFrameLocks noChangeAspect="1"/>
          </p:cNvGraphicFramePr>
          <p:nvPr/>
        </p:nvGraphicFramePr>
        <p:xfrm>
          <a:off x="2571736" y="2500306"/>
          <a:ext cx="2076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Equation" r:id="rId4" imgW="850680" imgH="482400" progId="Equation.3">
                  <p:embed/>
                </p:oleObj>
              </mc:Choice>
              <mc:Fallback>
                <p:oleObj name="Equation" r:id="rId4" imgW="850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36" y="2500306"/>
                        <a:ext cx="2076450" cy="1008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142976" y="2814576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Luminosity:</a:t>
            </a:r>
            <a:endParaRPr lang="en-US" sz="2000" dirty="0"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38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827584" y="87313"/>
            <a:ext cx="8087816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Collisions of Linac Beams from Dedicated Sources</a:t>
            </a:r>
            <a:endParaRPr lang="en-GB" sz="2400" b="1" dirty="0">
              <a:latin typeface="Arial" charset="0"/>
            </a:endParaRPr>
          </a:p>
        </p:txBody>
      </p:sp>
      <p:grpSp>
        <p:nvGrpSpPr>
          <p:cNvPr id="2" name="Groupe 13"/>
          <p:cNvGrpSpPr/>
          <p:nvPr/>
        </p:nvGrpSpPr>
        <p:grpSpPr>
          <a:xfrm>
            <a:off x="1285852" y="714356"/>
            <a:ext cx="6500827" cy="1836729"/>
            <a:chOff x="1285852" y="4357694"/>
            <a:chExt cx="6500827" cy="1836729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9275" t="46342" r="35594"/>
            <a:stretch>
              <a:fillRect/>
            </a:stretch>
          </p:blipFill>
          <p:spPr bwMode="auto">
            <a:xfrm>
              <a:off x="1285852" y="4357694"/>
              <a:ext cx="3000396" cy="15716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29275" t="46342" r="36432"/>
            <a:stretch>
              <a:fillRect/>
            </a:stretch>
          </p:blipFill>
          <p:spPr bwMode="auto">
            <a:xfrm rot="10800000">
              <a:off x="4857753" y="4622808"/>
              <a:ext cx="2928926" cy="15716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Connecteur droit 14"/>
            <p:cNvCxnSpPr/>
            <p:nvPr/>
          </p:nvCxnSpPr>
          <p:spPr bwMode="auto">
            <a:xfrm>
              <a:off x="4298948" y="5270502"/>
              <a:ext cx="57150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4391024" y="4845060"/>
              <a:ext cx="402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+mn-lt"/>
                </a:rPr>
                <a:t>IP</a:t>
              </a:r>
            </a:p>
            <a:p>
              <a:pPr algn="ctr"/>
              <a:r>
                <a:rPr lang="fr-FR" dirty="0" smtClean="0">
                  <a:latin typeface="+mn-lt"/>
                </a:rPr>
                <a:t>X</a:t>
              </a:r>
              <a:endParaRPr lang="fr-FR" dirty="0">
                <a:latin typeface="+mn-lt"/>
              </a:endParaRP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2143108" y="85723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643570" y="207167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Positrons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3857628"/>
            <a:ext cx="8643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Adding powerful electron and positron sources with</a:t>
            </a:r>
          </a:p>
          <a:p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	</a:t>
            </a:r>
            <a:r>
              <a:rPr lang="en-GB" sz="2200" i="1" dirty="0" smtClean="0">
                <a:solidFill>
                  <a:srgbClr val="0070C0"/>
                </a:solidFill>
                <a:cs typeface="Times New Roman" pitchFamily="18" charset="0"/>
              </a:rPr>
              <a:t>Q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= 3.2 </a:t>
            </a:r>
            <a:r>
              <a:rPr lang="en-GB" sz="2000" dirty="0" err="1" smtClean="0">
                <a:solidFill>
                  <a:srgbClr val="0070C0"/>
                </a:solidFill>
                <a:latin typeface="+mj-lt"/>
              </a:rPr>
              <a:t>nC</a:t>
            </a:r>
            <a:r>
              <a:rPr lang="en-GB" sz="2000" dirty="0" smtClean="0">
                <a:latin typeface="+mj-lt"/>
              </a:rPr>
              <a:t> bunch charge (</a:t>
            </a:r>
            <a:r>
              <a:rPr lang="en-GB" sz="2200" i="1" dirty="0" smtClean="0">
                <a:solidFill>
                  <a:srgbClr val="0070C0"/>
                </a:solidFill>
                <a:cs typeface="Times New Roman" pitchFamily="18" charset="0"/>
              </a:rPr>
              <a:t>N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j-lt"/>
                <a:sym typeface="Symbol"/>
              </a:rPr>
              <a:t>=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 2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</a:t>
            </a:r>
            <a:r>
              <a:rPr lang="en-GB" sz="2000" dirty="0" smtClean="0">
                <a:solidFill>
                  <a:srgbClr val="0070C0"/>
                </a:solidFill>
                <a:latin typeface="+mj-lt"/>
              </a:rPr>
              <a:t>10</a:t>
            </a:r>
            <a:r>
              <a:rPr lang="en-GB" sz="2000" baseline="30000" dirty="0" smtClean="0">
                <a:solidFill>
                  <a:srgbClr val="0070C0"/>
                </a:solidFill>
                <a:latin typeface="+mj-lt"/>
              </a:rPr>
              <a:t>10</a:t>
            </a:r>
            <a:r>
              <a:rPr lang="en-GB" sz="2000" dirty="0" smtClean="0">
                <a:latin typeface="+mj-lt"/>
              </a:rPr>
              <a:t>)</a:t>
            </a:r>
          </a:p>
          <a:p>
            <a:endParaRPr lang="en-GB" sz="2000" dirty="0" smtClean="0">
              <a:solidFill>
                <a:srgbClr val="0070C0"/>
              </a:solidFill>
              <a:latin typeface="+mj-lt"/>
            </a:endParaRPr>
          </a:p>
          <a:p>
            <a:r>
              <a:rPr lang="en-GB" sz="2000" dirty="0" smtClean="0">
                <a:latin typeface="+mj-lt"/>
                <a:sym typeface="Symbol"/>
              </a:rPr>
              <a:t>			</a:t>
            </a:r>
            <a:r>
              <a:rPr lang="en-GB" sz="2000" i="1" dirty="0" smtClean="0">
                <a:latin typeface="French Script MT" pitchFamily="66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Lucida Calligraphy" pitchFamily="66" charset="0"/>
              </a:rPr>
              <a:t>L </a:t>
            </a:r>
            <a:r>
              <a:rPr lang="en-GB" sz="2000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= 5 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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29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cm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s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-1</a:t>
            </a:r>
            <a:r>
              <a:rPr lang="en-GB" sz="2000" dirty="0" smtClean="0">
                <a:latin typeface="+mn-lt"/>
              </a:rPr>
              <a:t>  luminosity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assuming </a:t>
            </a:r>
            <a:r>
              <a:rPr lang="en-GB" sz="2200" i="1" dirty="0" smtClean="0">
                <a:solidFill>
                  <a:srgbClr val="0070C0"/>
                </a:solidFill>
                <a:sym typeface="Symbol"/>
              </a:rPr>
              <a:t></a:t>
            </a:r>
            <a:r>
              <a:rPr lang="en-GB" sz="2200" i="1" baseline="-25000" dirty="0" err="1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200" i="1" dirty="0" err="1" smtClean="0">
                <a:solidFill>
                  <a:srgbClr val="0070C0"/>
                </a:solidFill>
                <a:sym typeface="Symbol"/>
              </a:rPr>
              <a:t></a:t>
            </a:r>
            <a:r>
              <a:rPr lang="en-GB" sz="2200" i="1" baseline="-25000" dirty="0" err="1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200" i="1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=1 µm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en-GB" sz="2000" dirty="0" smtClean="0">
                <a:latin typeface="+mn-lt"/>
              </a:rPr>
              <a:t> normalized emittances (</a:t>
            </a:r>
            <a:r>
              <a:rPr lang="en-GB" sz="2000" i="1" dirty="0" smtClean="0">
                <a:latin typeface="+mn-lt"/>
              </a:rPr>
              <a:t>not realistic for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3.2</a:t>
            </a:r>
            <a:r>
              <a:rPr lang="en-GB" sz="2000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dirty="0" err="1" smtClean="0">
                <a:solidFill>
                  <a:srgbClr val="0070C0"/>
                </a:solidFill>
                <a:latin typeface="+mn-lt"/>
              </a:rPr>
              <a:t>nC</a:t>
            </a:r>
            <a:r>
              <a:rPr lang="en-GB" sz="2000" dirty="0" smtClean="0">
                <a:latin typeface="+mn-lt"/>
              </a:rPr>
              <a:t>, </a:t>
            </a:r>
            <a:r>
              <a:rPr lang="en-GB" sz="2000" i="1" dirty="0" smtClean="0">
                <a:latin typeface="+mn-lt"/>
              </a:rPr>
              <a:t>especially for the positron source !!</a:t>
            </a:r>
            <a:r>
              <a:rPr lang="en-GB" sz="2000" dirty="0" smtClean="0">
                <a:latin typeface="+mn-lt"/>
              </a:rPr>
              <a:t>)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 l="35130" t="4878" r="48141" b="70731"/>
          <a:stretch>
            <a:fillRect/>
          </a:stretch>
        </p:blipFill>
        <p:spPr bwMode="auto">
          <a:xfrm>
            <a:off x="7715240" y="1285860"/>
            <a:ext cx="1428760" cy="71438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print"/>
          <a:srcRect l="35130" t="4878" r="48141" b="70731"/>
          <a:stretch>
            <a:fillRect/>
          </a:stretch>
        </p:blipFill>
        <p:spPr bwMode="auto">
          <a:xfrm rot="10800000">
            <a:off x="0" y="1285860"/>
            <a:ext cx="1428760" cy="71438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87777" name="Object 1"/>
          <p:cNvGraphicFramePr>
            <a:graphicFrameLocks noChangeAspect="1"/>
          </p:cNvGraphicFramePr>
          <p:nvPr/>
        </p:nvGraphicFramePr>
        <p:xfrm>
          <a:off x="2643174" y="2571744"/>
          <a:ext cx="20764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" name="Equation" r:id="rId4" imgW="850680" imgH="482400" progId="Equation.3">
                  <p:embed/>
                </p:oleObj>
              </mc:Choice>
              <mc:Fallback>
                <p:oleObj name="Equation" r:id="rId4" imgW="8506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2571744"/>
                        <a:ext cx="2076450" cy="1008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ZoneTexte 15"/>
          <p:cNvSpPr txBox="1"/>
          <p:nvPr/>
        </p:nvSpPr>
        <p:spPr>
          <a:xfrm>
            <a:off x="1071538" y="2857496"/>
            <a:ext cx="150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smtClean="0">
                <a:latin typeface="+mn-lt"/>
              </a:rPr>
              <a:t>Luminosity:</a:t>
            </a:r>
            <a:endParaRPr lang="en-GB" sz="2000"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3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899592" y="87313"/>
            <a:ext cx="8015808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Linac Beams from Dedicated Sources and Damping Rings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6215074" y="3000372"/>
            <a:ext cx="1762021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GB" smtClean="0">
                <a:solidFill>
                  <a:srgbClr val="FFFF00"/>
                </a:solidFill>
                <a:latin typeface="+mn-lt"/>
              </a:rPr>
              <a:t>Symetric layout</a:t>
            </a:r>
          </a:p>
          <a:p>
            <a:pPr algn="ctr"/>
            <a:r>
              <a:rPr lang="en-GB" smtClean="0">
                <a:solidFill>
                  <a:srgbClr val="FFFF00"/>
                </a:solidFill>
                <a:latin typeface="+mn-lt"/>
              </a:rPr>
              <a:t>for Positrons</a:t>
            </a:r>
            <a:endParaRPr lang="en-GB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28596" y="4214818"/>
            <a:ext cx="82153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Adding Damping Rings to reduce the normalized transverse emittances of the high charge electron and positron beams, to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200" i="1" dirty="0" smtClean="0">
                <a:solidFill>
                  <a:srgbClr val="0070C0"/>
                </a:solidFill>
                <a:latin typeface="Arial"/>
                <a:sym typeface="Symbol"/>
              </a:rPr>
              <a:t></a:t>
            </a:r>
            <a:r>
              <a:rPr lang="en-GB" sz="2200" i="1" baseline="-25000" dirty="0" err="1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200" i="1" dirty="0" err="1" smtClean="0">
                <a:solidFill>
                  <a:srgbClr val="0070C0"/>
                </a:solidFill>
                <a:sym typeface="Symbol"/>
              </a:rPr>
              <a:t></a:t>
            </a:r>
            <a:r>
              <a:rPr lang="en-GB" sz="2200" i="1" baseline="-25000" dirty="0" err="1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200" i="1" dirty="0" smtClean="0">
                <a:solidFill>
                  <a:srgbClr val="0070C0"/>
                </a:solidFill>
                <a:latin typeface="Arial"/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Arial"/>
              </a:rPr>
              <a:t>=0.4 µm</a:t>
            </a:r>
            <a:r>
              <a:rPr lang="en-GB" sz="2000" baseline="30000" dirty="0" smtClean="0">
                <a:solidFill>
                  <a:srgbClr val="0070C0"/>
                </a:solidFill>
                <a:latin typeface="Arial"/>
              </a:rPr>
              <a:t>2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		</a:t>
            </a:r>
            <a:r>
              <a:rPr lang="en-GB" sz="2000" dirty="0" smtClean="0">
                <a:sym typeface="Symbol"/>
              </a:rPr>
              <a:t></a:t>
            </a:r>
            <a:r>
              <a:rPr lang="en-GB" sz="2000" i="1" dirty="0" smtClean="0">
                <a:latin typeface="French Script MT" pitchFamily="66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Lucida Calligraphy" pitchFamily="66" charset="0"/>
              </a:rPr>
              <a:t>L </a:t>
            </a:r>
            <a:r>
              <a:rPr lang="en-GB" sz="2000" i="1" dirty="0" smtClean="0">
                <a:solidFill>
                  <a:srgbClr val="0070C0"/>
                </a:solidFill>
                <a:latin typeface="French Script MT" pitchFamily="66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= 8.5 </a:t>
            </a:r>
            <a:r>
              <a:rPr lang="en-GB" sz="2000" dirty="0" smtClean="0">
                <a:solidFill>
                  <a:srgbClr val="0070C0"/>
                </a:solidFill>
                <a:sym typeface="Symbol"/>
              </a:rPr>
              <a:t>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29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cm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s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-1</a:t>
            </a:r>
            <a:r>
              <a:rPr lang="en-GB" sz="2000" dirty="0" smtClean="0">
                <a:latin typeface="+mn-lt"/>
              </a:rPr>
              <a:t>   luminosity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generated by </a:t>
            </a:r>
            <a:r>
              <a:rPr lang="en-GB" sz="22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</a:t>
            </a:r>
            <a:r>
              <a:rPr lang="en-GB" sz="2200" i="1" baseline="-50000" dirty="0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200" dirty="0" smtClean="0">
                <a:solidFill>
                  <a:srgbClr val="0070C0"/>
                </a:solidFill>
                <a:sym typeface="Symbol"/>
              </a:rPr>
              <a:t>*</a:t>
            </a:r>
            <a:r>
              <a:rPr lang="en-GB" sz="2200" i="1" baseline="-50000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200" dirty="0" smtClean="0">
                <a:solidFill>
                  <a:srgbClr val="0070C0"/>
                </a:solidFill>
                <a:sym typeface="Symbol"/>
              </a:rPr>
              <a:t>*</a:t>
            </a:r>
            <a:r>
              <a:rPr lang="en-GB" sz="2200" dirty="0" smtClean="0">
                <a:solidFill>
                  <a:srgbClr val="0070C0"/>
                </a:solidFill>
                <a:latin typeface="Arial"/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Arial"/>
              </a:rPr>
              <a:t>=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50 µm</a:t>
            </a:r>
            <a:r>
              <a:rPr lang="en-GB" sz="2000" baseline="30000" dirty="0" smtClean="0">
                <a:solidFill>
                  <a:srgbClr val="0070C0"/>
                </a:solidFill>
                <a:latin typeface="Arial"/>
              </a:rPr>
              <a:t>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i="1" dirty="0" smtClean="0">
                <a:latin typeface="+mn-lt"/>
              </a:rPr>
              <a:t>flat</a:t>
            </a:r>
            <a:r>
              <a:rPr lang="en-GB" sz="2000" dirty="0" smtClean="0">
                <a:latin typeface="+mn-lt"/>
              </a:rPr>
              <a:t> beam sizes at the IP</a:t>
            </a:r>
            <a:endParaRPr lang="en-GB" sz="2000" baseline="30000" dirty="0" smtClean="0">
              <a:latin typeface="+mn-lt"/>
            </a:endParaRPr>
          </a:p>
        </p:txBody>
      </p:sp>
      <p:grpSp>
        <p:nvGrpSpPr>
          <p:cNvPr id="2" name="Groupe 19"/>
          <p:cNvGrpSpPr/>
          <p:nvPr/>
        </p:nvGrpSpPr>
        <p:grpSpPr>
          <a:xfrm>
            <a:off x="139700" y="1071546"/>
            <a:ext cx="6084930" cy="2928937"/>
            <a:chOff x="-1357354" y="1071546"/>
            <a:chExt cx="6084930" cy="2928937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29275" t="46342" r="35594"/>
            <a:stretch>
              <a:fillRect/>
            </a:stretch>
          </p:blipFill>
          <p:spPr bwMode="auto">
            <a:xfrm>
              <a:off x="1142976" y="2428868"/>
              <a:ext cx="3000396" cy="1571615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5" name="Connecteur droit 14"/>
            <p:cNvCxnSpPr/>
            <p:nvPr/>
          </p:nvCxnSpPr>
          <p:spPr bwMode="auto">
            <a:xfrm>
              <a:off x="4156072" y="3341676"/>
              <a:ext cx="571504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4248148" y="2916234"/>
              <a:ext cx="402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latin typeface="+mn-lt"/>
                </a:rPr>
                <a:t>IP</a:t>
              </a:r>
            </a:p>
            <a:p>
              <a:pPr algn="ctr"/>
              <a:r>
                <a:rPr lang="fr-FR" dirty="0" smtClean="0">
                  <a:latin typeface="+mn-lt"/>
                </a:rPr>
                <a:t>X</a:t>
              </a:r>
              <a:endParaRPr lang="fr-FR" dirty="0">
                <a:latin typeface="+mn-lt"/>
              </a:endParaRPr>
            </a:p>
          </p:txBody>
        </p:sp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r="48977" b="12194"/>
            <a:stretch>
              <a:fillRect/>
            </a:stretch>
          </p:blipFill>
          <p:spPr bwMode="auto">
            <a:xfrm>
              <a:off x="-1357354" y="1071546"/>
              <a:ext cx="4357718" cy="257176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ZoneTexte 20"/>
          <p:cNvSpPr txBox="1"/>
          <p:nvPr/>
        </p:nvSpPr>
        <p:spPr>
          <a:xfrm>
            <a:off x="3425532" y="257174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llipse 24"/>
          <p:cNvSpPr/>
          <p:nvPr/>
        </p:nvSpPr>
        <p:spPr bwMode="auto">
          <a:xfrm>
            <a:off x="5929322" y="2214554"/>
            <a:ext cx="71438" cy="157163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De-magnification from Final Focus Systems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3995678"/>
            <a:ext cx="87154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Final Focus Systems are implementing the necessary </a:t>
            </a:r>
            <a:r>
              <a:rPr lang="en-GB" sz="2000" dirty="0" smtClean="0">
                <a:solidFill>
                  <a:srgbClr val="0070C0"/>
                </a:solidFill>
                <a:latin typeface="+mn-lt"/>
                <a:sym typeface="Symbol"/>
              </a:rPr>
              <a:t>~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10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4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demagnification factors to reduce the </a:t>
            </a:r>
            <a:r>
              <a:rPr lang="en-GB" sz="2200" dirty="0" smtClean="0">
                <a:solidFill>
                  <a:srgbClr val="0070C0"/>
                </a:solidFill>
                <a:latin typeface="Symbol" pitchFamily="18" charset="2"/>
                <a:sym typeface="Symbol"/>
              </a:rPr>
              <a:t></a:t>
            </a:r>
            <a:r>
              <a:rPr lang="en-GB" sz="2200" i="1" baseline="-50000" dirty="0" smtClean="0">
                <a:solidFill>
                  <a:srgbClr val="0070C0"/>
                </a:solidFill>
                <a:sym typeface="Symbol"/>
              </a:rPr>
              <a:t>x</a:t>
            </a:r>
            <a:r>
              <a:rPr lang="en-GB" sz="2200" dirty="0" smtClean="0">
                <a:solidFill>
                  <a:srgbClr val="0070C0"/>
                </a:solidFill>
                <a:sym typeface="Symbol"/>
              </a:rPr>
              <a:t>*</a:t>
            </a:r>
            <a:r>
              <a:rPr lang="en-GB" sz="2200" i="1" baseline="-50000" dirty="0" smtClean="0">
                <a:solidFill>
                  <a:srgbClr val="0070C0"/>
                </a:solidFill>
                <a:sym typeface="Symbol"/>
              </a:rPr>
              <a:t>y</a:t>
            </a:r>
            <a:r>
              <a:rPr lang="en-GB" sz="2200" dirty="0" smtClean="0">
                <a:solidFill>
                  <a:srgbClr val="0070C0"/>
                </a:solidFill>
                <a:sym typeface="Symbol"/>
              </a:rPr>
              <a:t>*</a:t>
            </a:r>
            <a:r>
              <a:rPr lang="en-GB" sz="2200" dirty="0" smtClean="0">
                <a:solidFill>
                  <a:srgbClr val="0070C0"/>
                </a:solidFill>
                <a:latin typeface="Arial"/>
                <a:sym typeface="Symbo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Arial"/>
              </a:rPr>
              <a:t>=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50 µm</a:t>
            </a:r>
            <a:r>
              <a:rPr lang="en-GB" sz="2000" baseline="30000" dirty="0" smtClean="0">
                <a:solidFill>
                  <a:srgbClr val="0070C0"/>
                </a:solidFill>
                <a:latin typeface="Arial"/>
              </a:rPr>
              <a:t>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000" i="1" dirty="0" smtClean="0">
                <a:latin typeface="+mn-lt"/>
              </a:rPr>
              <a:t>flat</a:t>
            </a:r>
            <a:r>
              <a:rPr lang="en-GB" sz="2000" dirty="0" smtClean="0">
                <a:latin typeface="+mn-lt"/>
              </a:rPr>
              <a:t> beam sizes to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Arial"/>
              </a:rPr>
              <a:t>0.0036 µm</a:t>
            </a:r>
            <a:r>
              <a:rPr lang="en-GB" sz="2000" baseline="30000" dirty="0" smtClean="0">
                <a:solidFill>
                  <a:srgbClr val="0070C0"/>
                </a:solidFill>
                <a:latin typeface="Arial"/>
              </a:rPr>
              <a:t>2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		</a:t>
            </a:r>
            <a:r>
              <a:rPr lang="en-GB" sz="2000" dirty="0" smtClean="0">
                <a:sym typeface="Symbol"/>
              </a:rPr>
              <a:t></a:t>
            </a:r>
            <a:r>
              <a:rPr lang="en-GB" sz="2000" i="1" dirty="0" smtClean="0">
                <a:latin typeface="French Script MT" pitchFamily="66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Lucida Calligraphy" pitchFamily="66" charset="0"/>
              </a:rPr>
              <a:t>L </a:t>
            </a:r>
            <a:r>
              <a:rPr lang="en-GB" sz="2000" i="1" dirty="0" smtClean="0">
                <a:solidFill>
                  <a:srgbClr val="0070C0"/>
                </a:solidFill>
                <a:latin typeface="French Script MT" pitchFamily="66" charset="0"/>
              </a:rPr>
              <a:t>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~ 10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34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 cm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-2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s</a:t>
            </a:r>
            <a:r>
              <a:rPr lang="en-GB" sz="2000" baseline="30000" dirty="0" smtClean="0">
                <a:solidFill>
                  <a:srgbClr val="0070C0"/>
                </a:solidFill>
                <a:latin typeface="+mn-lt"/>
              </a:rPr>
              <a:t>-1</a:t>
            </a:r>
            <a:r>
              <a:rPr lang="en-GB" sz="2000" dirty="0" smtClean="0">
                <a:latin typeface="+mn-lt"/>
              </a:rPr>
              <a:t>   luminosity</a:t>
            </a:r>
          </a:p>
          <a:p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The final focusing lens is implemented via a doublet (or triplet) of strong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Quadrupole Magnets </a:t>
            </a:r>
            <a:r>
              <a:rPr lang="en-GB" sz="2000" dirty="0" smtClean="0">
                <a:latin typeface="+mn-lt"/>
              </a:rPr>
              <a:t>located at distance </a:t>
            </a:r>
            <a:r>
              <a:rPr lang="en-GB" sz="2400" i="1" dirty="0" smtClean="0">
                <a:solidFill>
                  <a:srgbClr val="0070C0"/>
                </a:solidFill>
                <a:cs typeface="Times New Roman" pitchFamily="18" charset="0"/>
              </a:rPr>
              <a:t>l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*</a:t>
            </a:r>
            <a:r>
              <a:rPr lang="en-GB" sz="2000" dirty="0" smtClean="0">
                <a:latin typeface="+mn-lt"/>
              </a:rPr>
              <a:t> from the IP, typically 3 to 4 m.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 l="29275" t="46342" r="33884"/>
          <a:stretch>
            <a:fillRect/>
          </a:stretch>
        </p:blipFill>
        <p:spPr bwMode="auto">
          <a:xfrm>
            <a:off x="2640030" y="2143137"/>
            <a:ext cx="3146416" cy="157161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cteur droit 14"/>
          <p:cNvCxnSpPr/>
          <p:nvPr/>
        </p:nvCxnSpPr>
        <p:spPr bwMode="auto">
          <a:xfrm flipV="1">
            <a:off x="5653126" y="3003540"/>
            <a:ext cx="2635212" cy="428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001024" y="258444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 smtClean="0">
              <a:latin typeface="+mn-lt"/>
            </a:endParaRPr>
          </a:p>
          <a:p>
            <a:pPr algn="ctr"/>
            <a:r>
              <a:rPr lang="fr-FR" dirty="0" smtClean="0">
                <a:latin typeface="+mn-lt"/>
              </a:rPr>
              <a:t>X</a:t>
            </a:r>
            <a:endParaRPr lang="fr-FR" dirty="0">
              <a:latin typeface="+mn-lt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 cstate="print"/>
          <a:srcRect r="48977" b="-1"/>
          <a:stretch>
            <a:fillRect/>
          </a:stretch>
        </p:blipFill>
        <p:spPr bwMode="auto">
          <a:xfrm>
            <a:off x="139700" y="785815"/>
            <a:ext cx="4357718" cy="29289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1" name="ZoneTexte 20"/>
          <p:cNvSpPr txBox="1"/>
          <p:nvPr/>
        </p:nvSpPr>
        <p:spPr>
          <a:xfrm>
            <a:off x="3425532" y="22860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76600" y="2076440"/>
            <a:ext cx="5867400" cy="1905000"/>
            <a:chOff x="1104" y="2112"/>
            <a:chExt cx="2304" cy="76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04" y="2112"/>
              <a:ext cx="2304" cy="768"/>
              <a:chOff x="2928" y="1920"/>
              <a:chExt cx="2304" cy="768"/>
            </a:xfrm>
          </p:grpSpPr>
          <p:sp>
            <p:nvSpPr>
              <p:cNvPr id="47" name="Line 6"/>
              <p:cNvSpPr>
                <a:spLocks noChangeShapeType="1"/>
              </p:cNvSpPr>
              <p:nvPr/>
            </p:nvSpPr>
            <p:spPr bwMode="auto">
              <a:xfrm>
                <a:off x="2928" y="2304"/>
                <a:ext cx="23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7"/>
              <p:cNvSpPr>
                <a:spLocks noChangeShapeType="1"/>
              </p:cNvSpPr>
              <p:nvPr/>
            </p:nvSpPr>
            <p:spPr bwMode="auto">
              <a:xfrm>
                <a:off x="3984" y="1920"/>
                <a:ext cx="0" cy="76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8"/>
              <p:cNvSpPr>
                <a:spLocks noChangeShapeType="1"/>
              </p:cNvSpPr>
              <p:nvPr/>
            </p:nvSpPr>
            <p:spPr bwMode="auto">
              <a:xfrm>
                <a:off x="2928" y="2112"/>
                <a:ext cx="10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9"/>
              <p:cNvSpPr>
                <a:spLocks noChangeShapeType="1"/>
              </p:cNvSpPr>
              <p:nvPr/>
            </p:nvSpPr>
            <p:spPr bwMode="auto">
              <a:xfrm>
                <a:off x="3984" y="2112"/>
                <a:ext cx="855" cy="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2423" y="2473"/>
              <a:ext cx="166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400" i="1" dirty="0">
                  <a:solidFill>
                    <a:srgbClr val="0070C0"/>
                  </a:solidFill>
                  <a:latin typeface="Times New Roman" pitchFamily="18" charset="0"/>
                </a:rPr>
                <a:t>l*</a:t>
              </a:r>
              <a:endParaRPr lang="en-GB" sz="2400" i="1" dirty="0">
                <a:solidFill>
                  <a:srgbClr val="0070C0"/>
                </a:solidFill>
                <a:latin typeface="Times New Roman" pitchFamily="18" charset="0"/>
              </a:endParaRPr>
            </a:p>
          </p:txBody>
        </p:sp>
        <p:sp>
          <p:nvSpPr>
            <p:cNvPr id="45" name="Freeform 13"/>
            <p:cNvSpPr>
              <a:spLocks/>
            </p:cNvSpPr>
            <p:nvPr/>
          </p:nvSpPr>
          <p:spPr bwMode="auto">
            <a:xfrm>
              <a:off x="2880" y="2592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144" y="0"/>
                </a:cxn>
                <a:cxn ang="0">
                  <a:pos x="288" y="144"/>
                </a:cxn>
              </a:cxnLst>
              <a:rect l="0" t="0" r="r" b="b"/>
              <a:pathLst>
                <a:path w="288" h="144">
                  <a:moveTo>
                    <a:pt x="0" y="144"/>
                  </a:moveTo>
                  <a:cubicBezTo>
                    <a:pt x="48" y="72"/>
                    <a:pt x="96" y="0"/>
                    <a:pt x="144" y="0"/>
                  </a:cubicBezTo>
                  <a:cubicBezTo>
                    <a:pt x="192" y="0"/>
                    <a:pt x="264" y="120"/>
                    <a:pt x="288" y="14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 rot="10800000">
              <a:off x="2875" y="2256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144" y="0"/>
                </a:cxn>
                <a:cxn ang="0">
                  <a:pos x="288" y="144"/>
                </a:cxn>
              </a:cxnLst>
              <a:rect l="0" t="0" r="r" b="b"/>
              <a:pathLst>
                <a:path w="288" h="144">
                  <a:moveTo>
                    <a:pt x="0" y="144"/>
                  </a:moveTo>
                  <a:cubicBezTo>
                    <a:pt x="48" y="72"/>
                    <a:pt x="96" y="0"/>
                    <a:pt x="144" y="0"/>
                  </a:cubicBezTo>
                  <a:cubicBezTo>
                    <a:pt x="192" y="0"/>
                    <a:pt x="264" y="120"/>
                    <a:pt x="288" y="14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7572399" y="2000240"/>
            <a:ext cx="1255713" cy="1981200"/>
            <a:chOff x="4444" y="1728"/>
            <a:chExt cx="791" cy="1248"/>
          </a:xfrm>
        </p:grpSpPr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>
              <a:off x="4444" y="1728"/>
              <a:ext cx="7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IP </a:t>
              </a:r>
              <a:r>
                <a:rPr lang="fr-FR" sz="2400" dirty="0" err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waist</a:t>
              </a:r>
              <a:endParaRPr lang="en-GB" sz="24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4634" y="2688"/>
              <a:ext cx="3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2400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fr-FR" sz="2400" i="1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fr-FR" sz="24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*</a:t>
              </a:r>
              <a:endParaRPr lang="en-GB" sz="2400" dirty="0">
                <a:solidFill>
                  <a:srgbClr val="008000"/>
                </a:solidFill>
                <a:latin typeface="Times New Roman" pitchFamily="18" charset="0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4608" y="2688"/>
              <a:ext cx="384" cy="0"/>
            </a:xfrm>
            <a:prstGeom prst="line">
              <a:avLst/>
            </a:prstGeom>
            <a:noFill/>
            <a:ln w="22225">
              <a:solidFill>
                <a:srgbClr val="008000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34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Depth of Focus and Chromaticity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3895745"/>
            <a:ext cx="87154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GB" sz="2000" dirty="0" smtClean="0">
                <a:latin typeface="+mn-lt"/>
              </a:rPr>
              <a:t> The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Beam Waist </a:t>
            </a:r>
            <a:r>
              <a:rPr lang="en-GB" sz="2000" dirty="0" smtClean="0">
                <a:latin typeface="+mn-lt"/>
              </a:rPr>
              <a:t>is realized over a finite region of longitudinal space called the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Depth of Focus </a:t>
            </a:r>
            <a:r>
              <a:rPr lang="en-GB" sz="2000" dirty="0" smtClean="0">
                <a:latin typeface="+mn-lt"/>
              </a:rPr>
              <a:t>(like for a camera), measured by the</a:t>
            </a:r>
            <a:r>
              <a:rPr lang="en-GB" sz="2000" i="1" dirty="0" smtClean="0">
                <a:latin typeface="+mn-lt"/>
              </a:rPr>
              <a:t> </a:t>
            </a:r>
            <a:r>
              <a:rPr lang="fr-FR" sz="2400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fr-FR" sz="2400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fr-FR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+mn-lt"/>
              </a:rPr>
              <a:t>parameter</a:t>
            </a:r>
            <a:r>
              <a:rPr lang="fr-FR" sz="2000" dirty="0" smtClean="0">
                <a:latin typeface="+mn-lt"/>
              </a:rPr>
              <a:t>.</a:t>
            </a:r>
            <a:endParaRPr lang="en-GB" sz="2000" dirty="0" smtClean="0">
              <a:latin typeface="+mn-lt"/>
            </a:endParaRPr>
          </a:p>
          <a:p>
            <a:r>
              <a:rPr lang="en-GB" sz="2000" dirty="0" smtClean="0">
                <a:latin typeface="+mn-lt"/>
              </a:rPr>
              <a:t>The collision with the opposite beam is optimum only within this region.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GB" sz="2000" dirty="0" smtClean="0">
                <a:latin typeface="+mn-lt"/>
              </a:rPr>
              <a:t> Like all magnets (cf. spectrometer magnets) the final quadrupoles create an energy dependant focusing effect, a 2</a:t>
            </a:r>
            <a:r>
              <a:rPr lang="en-GB" sz="2000" baseline="30000" dirty="0" smtClean="0">
                <a:latin typeface="+mn-lt"/>
              </a:rPr>
              <a:t>nd</a:t>
            </a:r>
            <a:r>
              <a:rPr lang="en-GB" sz="2000" dirty="0" smtClean="0">
                <a:latin typeface="+mn-lt"/>
              </a:rPr>
              <a:t> order effect called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Chromaticity</a:t>
            </a:r>
            <a:r>
              <a:rPr lang="en-GB" sz="2000" dirty="0" smtClean="0">
                <a:latin typeface="+mn-lt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sz="2000" dirty="0" smtClean="0">
                <a:latin typeface="+mn-lt"/>
              </a:rPr>
              <a:t>As a consequence, the sizes and positions of the beam waist vary with the energy of the particles : this is called </a:t>
            </a:r>
            <a:r>
              <a:rPr lang="en-GB" sz="2000" dirty="0" smtClean="0">
                <a:solidFill>
                  <a:srgbClr val="0070C0"/>
                </a:solidFill>
                <a:latin typeface="+mn-lt"/>
              </a:rPr>
              <a:t>Chromatic Aberrations</a:t>
            </a:r>
            <a:r>
              <a:rPr lang="en-GB" sz="2000" dirty="0" smtClean="0">
                <a:latin typeface="+mn-lt"/>
              </a:rPr>
              <a:t>.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 l="29275" t="46342" r="35594"/>
          <a:stretch>
            <a:fillRect/>
          </a:stretch>
        </p:blipFill>
        <p:spPr bwMode="auto">
          <a:xfrm>
            <a:off x="2640030" y="2143137"/>
            <a:ext cx="3000396" cy="157161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Connecteur droit 14"/>
          <p:cNvCxnSpPr/>
          <p:nvPr/>
        </p:nvCxnSpPr>
        <p:spPr bwMode="auto">
          <a:xfrm flipV="1">
            <a:off x="5653126" y="3003540"/>
            <a:ext cx="2635212" cy="428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072462" y="2584444"/>
            <a:ext cx="33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 smtClean="0">
              <a:latin typeface="+mn-lt"/>
            </a:endParaRPr>
          </a:p>
          <a:p>
            <a:pPr algn="ctr"/>
            <a:r>
              <a:rPr lang="fr-FR" dirty="0" smtClean="0">
                <a:latin typeface="+mn-lt"/>
              </a:rPr>
              <a:t>X</a:t>
            </a:r>
            <a:endParaRPr lang="fr-FR" dirty="0">
              <a:latin typeface="+mn-lt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2" cstate="print"/>
          <a:srcRect r="48977" b="-1"/>
          <a:stretch>
            <a:fillRect/>
          </a:stretch>
        </p:blipFill>
        <p:spPr bwMode="auto">
          <a:xfrm>
            <a:off x="139700" y="785815"/>
            <a:ext cx="4357718" cy="2928937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1" name="ZoneTexte 20"/>
          <p:cNvSpPr txBox="1"/>
          <p:nvPr/>
        </p:nvSpPr>
        <p:spPr>
          <a:xfrm>
            <a:off x="3425532" y="228601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Electrons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2000240"/>
            <a:ext cx="5867400" cy="1981200"/>
            <a:chOff x="1728" y="1728"/>
            <a:chExt cx="3696" cy="12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728" y="1809"/>
              <a:ext cx="3696" cy="1043"/>
              <a:chOff x="1104" y="2128"/>
              <a:chExt cx="2304" cy="666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104" y="2128"/>
                <a:ext cx="2304" cy="666"/>
                <a:chOff x="2928" y="1936"/>
                <a:chExt cx="2304" cy="666"/>
              </a:xfrm>
            </p:grpSpPr>
            <p:sp>
              <p:nvSpPr>
                <p:cNvPr id="47" name="Line 6"/>
                <p:cNvSpPr>
                  <a:spLocks noChangeShapeType="1"/>
                </p:cNvSpPr>
                <p:nvPr/>
              </p:nvSpPr>
              <p:spPr bwMode="auto">
                <a:xfrm>
                  <a:off x="2928" y="2304"/>
                  <a:ext cx="230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8" name="Line 7"/>
                <p:cNvSpPr>
                  <a:spLocks noChangeShapeType="1"/>
                </p:cNvSpPr>
                <p:nvPr/>
              </p:nvSpPr>
              <p:spPr bwMode="auto">
                <a:xfrm>
                  <a:off x="3984" y="1936"/>
                  <a:ext cx="0" cy="6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Line 8"/>
                <p:cNvSpPr>
                  <a:spLocks noChangeShapeType="1"/>
                </p:cNvSpPr>
                <p:nvPr/>
              </p:nvSpPr>
              <p:spPr bwMode="auto">
                <a:xfrm>
                  <a:off x="2928" y="2112"/>
                  <a:ext cx="10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0" name="Line 9"/>
                <p:cNvSpPr>
                  <a:spLocks noChangeShapeType="1"/>
                </p:cNvSpPr>
                <p:nvPr/>
              </p:nvSpPr>
              <p:spPr bwMode="auto">
                <a:xfrm>
                  <a:off x="3984" y="2112"/>
                  <a:ext cx="912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Line 10"/>
                <p:cNvSpPr>
                  <a:spLocks noChangeShapeType="1"/>
                </p:cNvSpPr>
                <p:nvPr/>
              </p:nvSpPr>
              <p:spPr bwMode="auto">
                <a:xfrm>
                  <a:off x="3984" y="2112"/>
                  <a:ext cx="912" cy="144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" name="Line 11"/>
                <p:cNvSpPr>
                  <a:spLocks noChangeShapeType="1"/>
                </p:cNvSpPr>
                <p:nvPr/>
              </p:nvSpPr>
              <p:spPr bwMode="auto">
                <a:xfrm>
                  <a:off x="3984" y="2112"/>
                  <a:ext cx="912" cy="24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4" name="Text Box 12"/>
              <p:cNvSpPr txBox="1">
                <a:spLocks noChangeArrowheads="1"/>
              </p:cNvSpPr>
              <p:nvPr/>
            </p:nvSpPr>
            <p:spPr bwMode="auto">
              <a:xfrm>
                <a:off x="2423" y="2467"/>
                <a:ext cx="165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2400" i="1" dirty="0">
                    <a:solidFill>
                      <a:srgbClr val="0070C0"/>
                    </a:solidFill>
                    <a:latin typeface="Times New Roman" pitchFamily="18" charset="0"/>
                  </a:rPr>
                  <a:t>l*</a:t>
                </a:r>
                <a:endParaRPr lang="en-GB" sz="2400" i="1" dirty="0">
                  <a:solidFill>
                    <a:srgbClr val="0070C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2880" y="2592"/>
                <a:ext cx="288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144" y="0"/>
                  </a:cxn>
                  <a:cxn ang="0">
                    <a:pos x="288" y="144"/>
                  </a:cxn>
                </a:cxnLst>
                <a:rect l="0" t="0" r="r" b="b"/>
                <a:pathLst>
                  <a:path w="288" h="144">
                    <a:moveTo>
                      <a:pt x="0" y="144"/>
                    </a:moveTo>
                    <a:cubicBezTo>
                      <a:pt x="48" y="72"/>
                      <a:pt x="96" y="0"/>
                      <a:pt x="144" y="0"/>
                    </a:cubicBezTo>
                    <a:cubicBezTo>
                      <a:pt x="192" y="0"/>
                      <a:pt x="264" y="120"/>
                      <a:pt x="288" y="14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 rot="10800000">
                <a:off x="2880" y="2256"/>
                <a:ext cx="288" cy="144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144" y="0"/>
                  </a:cxn>
                  <a:cxn ang="0">
                    <a:pos x="288" y="144"/>
                  </a:cxn>
                </a:cxnLst>
                <a:rect l="0" t="0" r="r" b="b"/>
                <a:pathLst>
                  <a:path w="288" h="144">
                    <a:moveTo>
                      <a:pt x="0" y="144"/>
                    </a:moveTo>
                    <a:cubicBezTo>
                      <a:pt x="48" y="72"/>
                      <a:pt x="96" y="0"/>
                      <a:pt x="144" y="0"/>
                    </a:cubicBezTo>
                    <a:cubicBezTo>
                      <a:pt x="192" y="0"/>
                      <a:pt x="264" y="120"/>
                      <a:pt x="288" y="144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4444" y="1728"/>
              <a:ext cx="791" cy="1248"/>
              <a:chOff x="4444" y="1728"/>
              <a:chExt cx="791" cy="1248"/>
            </a:xfrm>
          </p:grpSpPr>
          <p:sp>
            <p:nvSpPr>
              <p:cNvPr id="40" name="Text Box 16"/>
              <p:cNvSpPr txBox="1">
                <a:spLocks noChangeArrowheads="1"/>
              </p:cNvSpPr>
              <p:nvPr/>
            </p:nvSpPr>
            <p:spPr bwMode="auto">
              <a:xfrm>
                <a:off x="4444" y="1728"/>
                <a:ext cx="79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IP </a:t>
                </a:r>
                <a:r>
                  <a:rPr lang="fr-FR" sz="2400" dirty="0" err="1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waist</a:t>
                </a:r>
                <a:endParaRPr lang="en-GB" sz="2400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 Box 17"/>
              <p:cNvSpPr txBox="1">
                <a:spLocks noChangeArrowheads="1"/>
              </p:cNvSpPr>
              <p:nvPr/>
            </p:nvSpPr>
            <p:spPr bwMode="auto">
              <a:xfrm>
                <a:off x="4634" y="2688"/>
                <a:ext cx="35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fr-FR" sz="2400" i="1" dirty="0">
                    <a:solidFill>
                      <a:srgbClr val="008000"/>
                    </a:solidFill>
                    <a:latin typeface="Times New Roman" pitchFamily="18" charset="0"/>
                    <a:cs typeface="Times New Roman" pitchFamily="18" charset="0"/>
                  </a:rPr>
                  <a:t>β*</a:t>
                </a:r>
                <a:endParaRPr lang="en-GB" sz="2400" i="1" dirty="0">
                  <a:solidFill>
                    <a:srgbClr val="008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/>
            </p:nvSpPr>
            <p:spPr bwMode="auto">
              <a:xfrm>
                <a:off x="4608" y="2688"/>
                <a:ext cx="384" cy="0"/>
              </a:xfrm>
              <a:prstGeom prst="line">
                <a:avLst/>
              </a:prstGeom>
              <a:noFill/>
              <a:ln w="22225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5" name="Freeform 14"/>
          <p:cNvSpPr>
            <a:spLocks/>
          </p:cNvSpPr>
          <p:nvPr/>
        </p:nvSpPr>
        <p:spPr bwMode="auto">
          <a:xfrm rot="10800000">
            <a:off x="7929586" y="2394006"/>
            <a:ext cx="733425" cy="3571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44" y="0"/>
              </a:cxn>
              <a:cxn ang="0">
                <a:pos x="288" y="144"/>
              </a:cxn>
            </a:cxnLst>
            <a:rect l="0" t="0" r="r" b="b"/>
            <a:pathLst>
              <a:path w="288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64" y="120"/>
                  <a:pt x="288" y="144"/>
                </a:cubicBezTo>
              </a:path>
            </a:pathLst>
          </a:custGeom>
          <a:noFill/>
          <a:ln w="2540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6" name="Freeform 14"/>
          <p:cNvSpPr>
            <a:spLocks/>
          </p:cNvSpPr>
          <p:nvPr/>
        </p:nvSpPr>
        <p:spPr bwMode="auto">
          <a:xfrm rot="10800000">
            <a:off x="7643834" y="2453252"/>
            <a:ext cx="733425" cy="3571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44" y="0"/>
              </a:cxn>
              <a:cxn ang="0">
                <a:pos x="288" y="144"/>
              </a:cxn>
            </a:cxnLst>
            <a:rect l="0" t="0" r="r" b="b"/>
            <a:pathLst>
              <a:path w="288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64" y="120"/>
                  <a:pt x="288" y="14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7" name="Freeform 13"/>
          <p:cNvSpPr>
            <a:spLocks/>
          </p:cNvSpPr>
          <p:nvPr/>
        </p:nvSpPr>
        <p:spPr bwMode="auto">
          <a:xfrm>
            <a:off x="7951788" y="3310510"/>
            <a:ext cx="733425" cy="3571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44" y="0"/>
              </a:cxn>
              <a:cxn ang="0">
                <a:pos x="288" y="144"/>
              </a:cxn>
            </a:cxnLst>
            <a:rect l="0" t="0" r="r" b="b"/>
            <a:pathLst>
              <a:path w="288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64" y="120"/>
                  <a:pt x="288" y="144"/>
                </a:cubicBezTo>
              </a:path>
            </a:pathLst>
          </a:custGeom>
          <a:noFill/>
          <a:ln w="25400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8" name="Freeform 13"/>
          <p:cNvSpPr>
            <a:spLocks/>
          </p:cNvSpPr>
          <p:nvPr/>
        </p:nvSpPr>
        <p:spPr bwMode="auto">
          <a:xfrm>
            <a:off x="7643834" y="3261740"/>
            <a:ext cx="733425" cy="3571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44" y="0"/>
              </a:cxn>
              <a:cxn ang="0">
                <a:pos x="288" y="144"/>
              </a:cxn>
            </a:cxnLst>
            <a:rect l="0" t="0" r="r" b="b"/>
            <a:pathLst>
              <a:path w="288" h="144">
                <a:moveTo>
                  <a:pt x="0" y="144"/>
                </a:moveTo>
                <a:cubicBezTo>
                  <a:pt x="48" y="72"/>
                  <a:pt x="96" y="0"/>
                  <a:pt x="144" y="0"/>
                </a:cubicBezTo>
                <a:cubicBezTo>
                  <a:pt x="192" y="0"/>
                  <a:pt x="264" y="120"/>
                  <a:pt x="288" y="144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67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731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1" dirty="0"/>
              <a:t>ILC </a:t>
            </a:r>
            <a:r>
              <a:rPr lang="en-GB" sz="2400" b="1" dirty="0" smtClean="0"/>
              <a:t>Beam Delivery System </a:t>
            </a:r>
            <a:r>
              <a:rPr lang="en-GB" sz="2400" b="1" dirty="0"/>
              <a:t>Parameters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1BED4-F7ED-4B91-AC11-E8F388EC6862}" type="slidenum">
              <a:rPr lang="fr-FR" smtClean="0"/>
              <a:pPr/>
              <a:t>68</a:t>
            </a:fld>
            <a:endParaRPr lang="fr-FR" dirty="0"/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 cstate="print"/>
          <a:srcRect t="13258" b="24886"/>
          <a:stretch>
            <a:fillRect/>
          </a:stretch>
        </p:blipFill>
        <p:spPr bwMode="auto">
          <a:xfrm>
            <a:off x="1115616" y="764704"/>
            <a:ext cx="7272338" cy="34290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142876" y="4437400"/>
            <a:ext cx="8858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Notice: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GB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Razor blade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’ transverse aspect of the beams at collision: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                                                             aspect ratio    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(cf. next page)</a:t>
            </a: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 </a:t>
            </a:r>
            <a:r>
              <a:rPr lang="en-GB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mrad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crossing</a:t>
            </a:r>
            <a:r>
              <a:rPr lang="en-GB" sz="20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angle</a:t>
            </a:r>
            <a:r>
              <a:rPr lang="en-GB" sz="2000" i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is larger that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Piwinski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angle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	The reduction of luminosity is too large:                                                , hence </a:t>
            </a:r>
            <a:r>
              <a:rPr lang="en-GB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crab-crossing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is mandatory.</a:t>
            </a:r>
          </a:p>
        </p:txBody>
      </p:sp>
      <p:graphicFrame>
        <p:nvGraphicFramePr>
          <p:cNvPr id="10229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217383"/>
              </p:ext>
            </p:extLst>
          </p:nvPr>
        </p:nvGraphicFramePr>
        <p:xfrm>
          <a:off x="6273812" y="5359900"/>
          <a:ext cx="2786082" cy="46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9" name="Equation" r:id="rId4" imgW="1460160" imgH="241200" progId="Equation.3">
                  <p:embed/>
                </p:oleObj>
              </mc:Choice>
              <mc:Fallback>
                <p:oleObj name="Equation" r:id="rId4" imgW="1460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12" y="5359900"/>
                        <a:ext cx="2786082" cy="460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29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0784874"/>
              </p:ext>
            </p:extLst>
          </p:nvPr>
        </p:nvGraphicFramePr>
        <p:xfrm>
          <a:off x="2584436" y="4970719"/>
          <a:ext cx="2000264" cy="475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Equation" r:id="rId6" imgW="1066680" imgH="253800" progId="Equation.3">
                  <p:embed/>
                </p:oleObj>
              </mc:Choice>
              <mc:Fallback>
                <p:oleObj name="Equation" r:id="rId6" imgW="10666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36" y="4970719"/>
                        <a:ext cx="2000264" cy="475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2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4606218"/>
              </p:ext>
            </p:extLst>
          </p:nvPr>
        </p:nvGraphicFramePr>
        <p:xfrm>
          <a:off x="4589462" y="5753365"/>
          <a:ext cx="3005137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Equation" r:id="rId8" imgW="1574640" imgH="228600" progId="Equation.3">
                  <p:embed/>
                </p:oleObj>
              </mc:Choice>
              <mc:Fallback>
                <p:oleObj name="Equation" r:id="rId8" imgW="1574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462" y="5753365"/>
                        <a:ext cx="3005137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117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tesla_beschleunigung_hr_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2384"/>
            <a:ext cx="9144000" cy="6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2839" name="Rectangle 7"/>
          <p:cNvSpPr>
            <a:spLocks noGrp="1" noChangeArrowheads="1"/>
          </p:cNvSpPr>
          <p:nvPr>
            <p:ph type="title"/>
          </p:nvPr>
        </p:nvSpPr>
        <p:spPr>
          <a:xfrm>
            <a:off x="919917" y="0"/>
            <a:ext cx="7972563" cy="620688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smtClean="0"/>
              <a:t>TESLA Accelerating Cavities</a:t>
            </a:r>
            <a:endParaRPr lang="de-DE" dirty="0"/>
          </a:p>
        </p:txBody>
      </p:sp>
      <p:pic>
        <p:nvPicPr>
          <p:cNvPr id="632838" name="Picture 6" descr="1xTESLA Type Superconducting Niobium Cavities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842059"/>
            <a:ext cx="8024813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2841" name="Text Box 9"/>
          <p:cNvSpPr txBox="1">
            <a:spLocks noChangeArrowheads="1"/>
          </p:cNvSpPr>
          <p:nvPr/>
        </p:nvSpPr>
        <p:spPr bwMode="auto">
          <a:xfrm>
            <a:off x="530225" y="877196"/>
            <a:ext cx="8024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33FF">
                    <a:alpha val="6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9-cell RF superconducting cavities @ </a:t>
            </a:r>
            <a:r>
              <a:rPr lang="en-US" sz="2800" dirty="0">
                <a:solidFill>
                  <a:srgbClr val="FFFFFF"/>
                </a:solidFill>
              </a:rPr>
              <a:t>1.3 </a:t>
            </a:r>
            <a:r>
              <a:rPr lang="en-US" sz="2800" dirty="0" smtClean="0">
                <a:solidFill>
                  <a:srgbClr val="FFFFFF"/>
                </a:solidFill>
              </a:rPr>
              <a:t>GHz</a:t>
            </a:r>
          </a:p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FFFFFF"/>
                </a:solidFill>
              </a:rPr>
              <a:t>Accelerating field= 25-35 MV/m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109457" y="5866277"/>
            <a:ext cx="568557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343400" y="5267980"/>
            <a:ext cx="9936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</a:rPr>
              <a:t>1 m</a:t>
            </a:r>
            <a:endParaRPr lang="en-US" sz="28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61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2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928794" y="1142984"/>
            <a:ext cx="2500330" cy="952143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ym typeface="Symbol"/>
              </a:rPr>
              <a:t></a:t>
            </a:r>
            <a:r>
              <a:rPr lang="fr-FR" sz="2000" baseline="-50000" dirty="0" smtClean="0">
                <a:sym typeface="Symbol"/>
              </a:rPr>
              <a:t>1</a:t>
            </a:r>
            <a:endParaRPr lang="fr-FR" sz="2000" baseline="-50000" dirty="0" smtClean="0"/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Luminosity for Fixed Target Collision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779912" y="1412776"/>
            <a:ext cx="454028" cy="400110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i="0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endParaRPr kumimoji="0" lang="fr-FR" sz="2000" b="0" i="0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cteur droit avec flèche 30"/>
          <p:cNvCxnSpPr/>
          <p:nvPr/>
        </p:nvCxnSpPr>
        <p:spPr bwMode="auto">
          <a:xfrm rot="10860000" flipV="1">
            <a:off x="3131840" y="1612830"/>
            <a:ext cx="648072" cy="1596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85720" y="2500306"/>
            <a:ext cx="8715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GB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integrated luminosity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of an elementary volume element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d</a:t>
            </a:r>
            <a:r>
              <a:rPr lang="en-GB" sz="2000" baseline="40000" dirty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x</a:t>
            </a:r>
            <a:r>
              <a:rPr lang="en-GB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of particle density</a:t>
            </a:r>
            <a:r>
              <a:rPr lang="en-GB" sz="2000" i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Symbol" pitchFamily="18" charset="2"/>
                <a:cs typeface="Arial" pitchFamily="34" charset="0"/>
                <a:sym typeface="Symbol"/>
              </a:rPr>
              <a:t></a:t>
            </a:r>
            <a:r>
              <a:rPr lang="en-GB" sz="2000" baseline="-5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GB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moving through a fixed target of density</a:t>
            </a:r>
            <a:r>
              <a:rPr lang="en-GB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smtClean="0">
                <a:solidFill>
                  <a:srgbClr val="0070C0"/>
                </a:solidFill>
                <a:latin typeface="Symbol" pitchFamily="18" charset="2"/>
                <a:cs typeface="Arial" pitchFamily="34" charset="0"/>
                <a:sym typeface="Symbol"/>
              </a:rPr>
              <a:t></a:t>
            </a:r>
            <a:r>
              <a:rPr lang="en-GB" sz="2000" baseline="-5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GB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  <a:sym typeface="Symbol"/>
              </a:rPr>
              <a:t>during the time </a:t>
            </a:r>
            <a:r>
              <a:rPr lang="en-GB" sz="2000" i="1" dirty="0" err="1" smtClean="0">
                <a:solidFill>
                  <a:srgbClr val="0070C0"/>
                </a:solidFill>
                <a:cs typeface="Times New Roman" pitchFamily="18" charset="0"/>
                <a:sym typeface="Symbol"/>
              </a:rPr>
              <a:t>dt</a:t>
            </a:r>
            <a:r>
              <a:rPr lang="en-GB" sz="2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, is given by: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131840" y="1196752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 err="1" smtClean="0"/>
              <a:t>vdt</a:t>
            </a:r>
            <a:endParaRPr lang="fr-FR" sz="2000" baseline="-25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rot="-120000">
            <a:off x="3178959" y="1340768"/>
            <a:ext cx="239427" cy="1232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2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409747"/>
              </p:ext>
            </p:extLst>
          </p:nvPr>
        </p:nvGraphicFramePr>
        <p:xfrm>
          <a:off x="2913063" y="3570288"/>
          <a:ext cx="3302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Équation" r:id="rId3" imgW="1320480" imgH="241200" progId="Equation.3">
                  <p:embed/>
                </p:oleObj>
              </mc:Choice>
              <mc:Fallback>
                <p:oleObj name="Équation" r:id="rId3" imgW="13204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3" y="3570288"/>
                        <a:ext cx="330200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4143372" y="1142984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d</a:t>
            </a:r>
            <a:r>
              <a:rPr lang="en-GB" baseline="40000" dirty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85720" y="4435626"/>
            <a:ext cx="871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particle densities are defined such that:</a:t>
            </a:r>
          </a:p>
        </p:txBody>
      </p:sp>
      <p:graphicFrame>
        <p:nvGraphicFramePr>
          <p:cNvPr id="852996" name="Object 3"/>
          <p:cNvGraphicFramePr>
            <a:graphicFrameLocks noChangeAspect="1"/>
          </p:cNvGraphicFramePr>
          <p:nvPr/>
        </p:nvGraphicFramePr>
        <p:xfrm>
          <a:off x="3143240" y="5000636"/>
          <a:ext cx="26352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5" imgW="1054080" imgH="279360" progId="Equation.3">
                  <p:embed/>
                </p:oleObj>
              </mc:Choice>
              <mc:Fallback>
                <p:oleObj name="Equation" r:id="rId5" imgW="10540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40" y="5000636"/>
                        <a:ext cx="26352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83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2" name="Picture 4" descr="world-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6643" name="Title 1"/>
          <p:cNvSpPr>
            <a:spLocks noGrp="1"/>
          </p:cNvSpPr>
          <p:nvPr>
            <p:ph type="title" idx="4294967295"/>
          </p:nvPr>
        </p:nvSpPr>
        <p:spPr>
          <a:xfrm>
            <a:off x="914400" y="-140"/>
            <a:ext cx="8223250" cy="74295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Superconducting RF and	 TTC Collaboration</a:t>
            </a:r>
            <a:endParaRPr lang="en-GB" sz="3600" dirty="0"/>
          </a:p>
        </p:txBody>
      </p:sp>
      <p:sp>
        <p:nvSpPr>
          <p:cNvPr id="13317" name="Slide Number Placeholder 3"/>
          <p:cNvSpPr txBox="1">
            <a:spLocks noGrp="1"/>
          </p:cNvSpPr>
          <p:nvPr/>
        </p:nvSpPr>
        <p:spPr bwMode="auto">
          <a:xfrm>
            <a:off x="6553200" y="6400800"/>
            <a:ext cx="1905000" cy="2921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FBD897-4DBA-40EF-8386-5AB02F7A8A29}" type="slidenum">
              <a:rPr lang="en-GB" sz="1400">
                <a:solidFill>
                  <a:srgbClr val="000000"/>
                </a:solidFill>
                <a:latin typeface="Arial" charset="0"/>
                <a:cs typeface="Arial Unicode MS" pitchFamily="34" charset="-128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GB" sz="1400">
              <a:solidFill>
                <a:srgbClr val="000000"/>
              </a:solidFill>
              <a:latin typeface="Arial" charset="0"/>
              <a:cs typeface="Arial Unicode MS" pitchFamily="34" charset="-128"/>
            </a:endParaRPr>
          </a:p>
        </p:txBody>
      </p:sp>
      <p:sp>
        <p:nvSpPr>
          <p:cNvPr id="496646" name="TextBox 6"/>
          <p:cNvSpPr txBox="1">
            <a:spLocks noChangeArrowheads="1"/>
          </p:cNvSpPr>
          <p:nvPr/>
        </p:nvSpPr>
        <p:spPr bwMode="auto">
          <a:xfrm>
            <a:off x="7802194" y="2220913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6647" name="TextBox 8"/>
          <p:cNvSpPr txBox="1">
            <a:spLocks noChangeArrowheads="1"/>
          </p:cNvSpPr>
          <p:nvPr/>
        </p:nvSpPr>
        <p:spPr bwMode="auto">
          <a:xfrm>
            <a:off x="8174141" y="2123564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KEK</a:t>
            </a:r>
          </a:p>
        </p:txBody>
      </p:sp>
      <p:sp>
        <p:nvSpPr>
          <p:cNvPr id="496648" name="TextBox 11"/>
          <p:cNvSpPr txBox="1">
            <a:spLocks noChangeArrowheads="1"/>
          </p:cNvSpPr>
          <p:nvPr/>
        </p:nvSpPr>
        <p:spPr bwMode="auto">
          <a:xfrm>
            <a:off x="1001713" y="2109788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6649" name="TextBox 12"/>
          <p:cNvSpPr txBox="1">
            <a:spLocks noChangeArrowheads="1"/>
          </p:cNvSpPr>
          <p:nvPr/>
        </p:nvSpPr>
        <p:spPr bwMode="auto">
          <a:xfrm>
            <a:off x="49213" y="19558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FNAL, ANL</a:t>
            </a:r>
          </a:p>
        </p:txBody>
      </p:sp>
      <p:sp>
        <p:nvSpPr>
          <p:cNvPr id="496650" name="TextBox 13"/>
          <p:cNvSpPr txBox="1">
            <a:spLocks noChangeArrowheads="1"/>
          </p:cNvSpPr>
          <p:nvPr/>
        </p:nvSpPr>
        <p:spPr bwMode="auto">
          <a:xfrm>
            <a:off x="446088" y="2506663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6651" name="TextBox 14"/>
          <p:cNvSpPr txBox="1">
            <a:spLocks noChangeArrowheads="1"/>
          </p:cNvSpPr>
          <p:nvPr/>
        </p:nvSpPr>
        <p:spPr bwMode="auto">
          <a:xfrm>
            <a:off x="150813" y="2314575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SLAC</a:t>
            </a:r>
          </a:p>
        </p:txBody>
      </p:sp>
      <p:sp>
        <p:nvSpPr>
          <p:cNvPr id="496652" name="TextBox 15"/>
          <p:cNvSpPr txBox="1">
            <a:spLocks noChangeArrowheads="1"/>
          </p:cNvSpPr>
          <p:nvPr/>
        </p:nvSpPr>
        <p:spPr bwMode="auto">
          <a:xfrm>
            <a:off x="1397000" y="2273300"/>
            <a:ext cx="579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6653" name="TextBox 16"/>
          <p:cNvSpPr txBox="1">
            <a:spLocks noChangeArrowheads="1"/>
          </p:cNvSpPr>
          <p:nvPr/>
        </p:nvSpPr>
        <p:spPr bwMode="auto">
          <a:xfrm>
            <a:off x="1757363" y="22209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JLAB</a:t>
            </a:r>
          </a:p>
        </p:txBody>
      </p:sp>
      <p:sp>
        <p:nvSpPr>
          <p:cNvPr id="496654" name="TextBox 17"/>
          <p:cNvSpPr txBox="1">
            <a:spLocks noChangeArrowheads="1"/>
          </p:cNvSpPr>
          <p:nvPr/>
        </p:nvSpPr>
        <p:spPr bwMode="auto">
          <a:xfrm>
            <a:off x="1357313" y="2039938"/>
            <a:ext cx="579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6655" name="TextBox 18"/>
          <p:cNvSpPr txBox="1">
            <a:spLocks noChangeArrowheads="1"/>
          </p:cNvSpPr>
          <p:nvPr/>
        </p:nvSpPr>
        <p:spPr bwMode="auto">
          <a:xfrm>
            <a:off x="1717675" y="198755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Cornell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418612" y="2003425"/>
            <a:ext cx="2766288" cy="1311275"/>
            <a:chOff x="3418612" y="2003425"/>
            <a:chExt cx="2766288" cy="1311275"/>
          </a:xfrm>
        </p:grpSpPr>
        <p:sp>
          <p:nvSpPr>
            <p:cNvPr id="496657" name="TextBox 23"/>
            <p:cNvSpPr txBox="1">
              <a:spLocks noChangeArrowheads="1"/>
            </p:cNvSpPr>
            <p:nvPr/>
          </p:nvSpPr>
          <p:spPr bwMode="auto">
            <a:xfrm>
              <a:off x="4295775" y="2195513"/>
              <a:ext cx="579438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60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  <a:sym typeface="ZapfDingbats" pitchFamily="82" charset="2"/>
                </a:rPr>
                <a:t></a:t>
              </a:r>
              <a:endParaRPr lang="en-GB" sz="360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96658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8128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DESY</a:t>
              </a:r>
            </a:p>
          </p:txBody>
        </p:sp>
        <p:sp>
          <p:nvSpPr>
            <p:cNvPr id="496659" name="TextBox 26"/>
            <p:cNvSpPr txBox="1">
              <a:spLocks noChangeArrowheads="1"/>
            </p:cNvSpPr>
            <p:nvPr/>
          </p:nvSpPr>
          <p:spPr bwMode="auto">
            <a:xfrm>
              <a:off x="4125913" y="2413000"/>
              <a:ext cx="57943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60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  <a:sym typeface="ZapfDingbats" pitchFamily="82" charset="2"/>
                </a:rPr>
                <a:t></a:t>
              </a:r>
              <a:endParaRPr lang="en-GB" sz="360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96661" name="TextBox 28"/>
            <p:cNvSpPr txBox="1">
              <a:spLocks noChangeArrowheads="1"/>
            </p:cNvSpPr>
            <p:nvPr/>
          </p:nvSpPr>
          <p:spPr bwMode="auto">
            <a:xfrm>
              <a:off x="4470400" y="2668588"/>
              <a:ext cx="58102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3600" smtClean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  <a:sym typeface="ZapfDingbats" pitchFamily="82" charset="2"/>
                </a:rPr>
                <a:t></a:t>
              </a:r>
              <a:endParaRPr lang="en-GB" sz="3600" smtClean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96662" name="TextBox 29"/>
            <p:cNvSpPr txBox="1">
              <a:spLocks noChangeArrowheads="1"/>
            </p:cNvSpPr>
            <p:nvPr/>
          </p:nvSpPr>
          <p:spPr bwMode="auto">
            <a:xfrm>
              <a:off x="4846638" y="2605088"/>
              <a:ext cx="133826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INFN Milan</a:t>
              </a:r>
            </a:p>
          </p:txBody>
        </p:sp>
        <p:sp>
          <p:nvSpPr>
            <p:cNvPr id="496660" name="TextBox 27"/>
            <p:cNvSpPr txBox="1">
              <a:spLocks noChangeArrowheads="1"/>
            </p:cNvSpPr>
            <p:nvPr/>
          </p:nvSpPr>
          <p:spPr bwMode="auto">
            <a:xfrm>
              <a:off x="3418612" y="2267634"/>
              <a:ext cx="8771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 err="1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Orsay</a:t>
              </a:r>
              <a:endParaRPr lang="en-GB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 smtClean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Saclay</a:t>
              </a:r>
            </a:p>
          </p:txBody>
        </p:sp>
      </p:grpSp>
      <p:pic>
        <p:nvPicPr>
          <p:cNvPr id="31" name="Picture 30" descr="Moduleinba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18" y="4077072"/>
            <a:ext cx="2170113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25" y="4329113"/>
            <a:ext cx="2495550" cy="203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50" y="3560763"/>
            <a:ext cx="2425700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8" name="Picture 6" descr="http://www.linearcollider.org/newsline/images/2007/20070823_ftr1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64506" y="2689225"/>
            <a:ext cx="1735137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0" name="Picture 8" descr="http://www.linearcollider.org/newsline/images/2007/20070823_ftr1_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2752" y="836712"/>
            <a:ext cx="1727200" cy="133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2" name="Picture 10" descr="http://www.interactions.org/imagebank/images/DE0081M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4535488"/>
            <a:ext cx="1360488" cy="204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70</a:t>
            </a:fld>
            <a:endParaRPr lang="en-GB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90311"/>
            <a:ext cx="2448322" cy="152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6944891" y="2564904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extBox 8"/>
          <p:cNvSpPr txBox="1">
            <a:spLocks noChangeArrowheads="1"/>
          </p:cNvSpPr>
          <p:nvPr/>
        </p:nvSpPr>
        <p:spPr bwMode="auto">
          <a:xfrm>
            <a:off x="7411728" y="2735560"/>
            <a:ext cx="14030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IHEP, PKU,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Tsinghua U.</a:t>
            </a:r>
          </a:p>
        </p:txBody>
      </p:sp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6605503" y="2774542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sz="3600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  <a:sym typeface="ZapfDingbats" pitchFamily="82" charset="2"/>
              </a:rPr>
              <a:t></a:t>
            </a:r>
            <a:endParaRPr lang="en-GB" sz="3600" dirty="0" smtClean="0">
              <a:solidFill>
                <a:srgbClr val="00B05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6804819" y="3197225"/>
            <a:ext cx="595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rgbClr val="00B050"/>
                </a:solidFill>
                <a:ea typeface="Arial Unicode MS" pitchFamily="34" charset="-128"/>
                <a:cs typeface="Arial Unicode MS" pitchFamily="34" charset="-128"/>
              </a:rPr>
              <a:t>IMP</a:t>
            </a:r>
          </a:p>
        </p:txBody>
      </p:sp>
    </p:spTree>
    <p:extLst>
      <p:ext uri="{BB962C8B-B14F-4D97-AF65-F5344CB8AC3E}">
        <p14:creationId xmlns:p14="http://schemas.microsoft.com/office/powerpoint/2010/main" val="2892291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5773"/>
            <a:ext cx="8064896" cy="708611"/>
          </a:xfrm>
        </p:spPr>
        <p:txBody>
          <a:bodyPr>
            <a:noAutofit/>
          </a:bodyPr>
          <a:lstStyle/>
          <a:p>
            <a:r>
              <a:rPr lang="en-US" sz="3600" dirty="0" smtClean="0"/>
              <a:t>FLASH@DESY uses TESLA Cryomodules</a:t>
            </a:r>
            <a:endParaRPr lang="en-GB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384"/>
            <a:ext cx="9144000" cy="612068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2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161" y="0"/>
            <a:ext cx="8092632" cy="832990"/>
          </a:xfrm>
        </p:spPr>
        <p:txBody>
          <a:bodyPr>
            <a:normAutofit/>
          </a:bodyPr>
          <a:lstStyle/>
          <a:p>
            <a:r>
              <a:rPr lang="en-US" sz="3600" dirty="0"/>
              <a:t>P</a:t>
            </a:r>
            <a:r>
              <a:rPr lang="en-US" sz="3600" dirty="0" smtClean="0"/>
              <a:t>rogress in long-bunch train operation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524" y="761147"/>
            <a:ext cx="8320232" cy="58674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5113" indent="-265113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</a:pPr>
            <a:r>
              <a:rPr lang="en-US" sz="2800" dirty="0" smtClean="0"/>
              <a:t> 2007</a:t>
            </a:r>
            <a:r>
              <a:rPr lang="en-US" sz="2800" dirty="0"/>
              <a:t>: 800 bunches, average SASE power 55 </a:t>
            </a:r>
            <a:r>
              <a:rPr lang="en-US" sz="2800" dirty="0" err="1"/>
              <a:t>mW</a:t>
            </a:r>
            <a:endParaRPr lang="en-US" sz="28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" y="3325912"/>
            <a:ext cx="4170084" cy="21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79866" y="3023568"/>
            <a:ext cx="5457825" cy="586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charset="0"/>
              <a:buChar char="§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charset="0"/>
              <a:defRPr sz="1200">
                <a:solidFill>
                  <a:schemeClr val="tx1"/>
                </a:solidFill>
                <a:latin typeface="+mn-lt"/>
                <a:ea typeface="+mn-ea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§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800" dirty="0" smtClean="0"/>
              <a:t> 2010: lasing at 4.8 nm, 160 </a:t>
            </a:r>
            <a:r>
              <a:rPr lang="en-US" sz="2800" dirty="0" err="1" smtClean="0"/>
              <a:t>mW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4058130" y="4002678"/>
            <a:ext cx="4912140" cy="2594163"/>
            <a:chOff x="3841863" y="3538800"/>
            <a:chExt cx="4912140" cy="259416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" t="33334" r="2335" b="3250"/>
            <a:stretch/>
          </p:blipFill>
          <p:spPr bwMode="auto">
            <a:xfrm>
              <a:off x="4176138" y="3538800"/>
              <a:ext cx="4577865" cy="25119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 rot="16200000">
              <a:off x="2755163" y="4625501"/>
              <a:ext cx="2511956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sym typeface="Wingdings" charset="0"/>
                </a:rPr>
                <a:t>Energy (µJ)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41863" y="5794409"/>
              <a:ext cx="4912139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sym typeface="Wingdings" charset="0"/>
                </a:rPr>
                <a:t>Bunch number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04655" y="5473013"/>
            <a:ext cx="3800955" cy="78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265113" indent="-265113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charset="0"/>
              <a:buChar char="&gt;"/>
              <a:defRPr sz="2800"/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 smtClean="0"/>
              <a:t> 2012</a:t>
            </a:r>
            <a:r>
              <a:rPr lang="en-US" dirty="0"/>
              <a:t>: 500 bunches at 31 nm with 400 </a:t>
            </a:r>
            <a:r>
              <a:rPr lang="en-US" dirty="0" err="1"/>
              <a:t>mW</a:t>
            </a:r>
            <a:endParaRPr lang="en-US" dirty="0"/>
          </a:p>
        </p:txBody>
      </p:sp>
      <p:sp>
        <p:nvSpPr>
          <p:cNvPr id="15" name="Text Box 61"/>
          <p:cNvSpPr txBox="1">
            <a:spLocks noChangeArrowheads="1"/>
          </p:cNvSpPr>
          <p:nvPr/>
        </p:nvSpPr>
        <p:spPr bwMode="auto">
          <a:xfrm>
            <a:off x="7933690" y="1530045"/>
            <a:ext cx="530225" cy="2286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dirty="0">
                <a:sym typeface="Wingdings" pitchFamily="2" charset="2"/>
              </a:rPr>
              <a:t>max.</a:t>
            </a:r>
          </a:p>
        </p:txBody>
      </p:sp>
      <p:sp>
        <p:nvSpPr>
          <p:cNvPr id="16" name="Text Box 62"/>
          <p:cNvSpPr txBox="1">
            <a:spLocks noChangeArrowheads="1"/>
          </p:cNvSpPr>
          <p:nvPr/>
        </p:nvSpPr>
        <p:spPr bwMode="auto">
          <a:xfrm>
            <a:off x="7763828" y="1758956"/>
            <a:ext cx="869950" cy="2286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dirty="0">
                <a:sym typeface="Wingdings" pitchFamily="2" charset="2"/>
              </a:rPr>
              <a:t>average</a:t>
            </a:r>
          </a:p>
        </p:txBody>
      </p:sp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165513" y="1143966"/>
            <a:ext cx="5973763" cy="1879602"/>
            <a:chOff x="493" y="-16"/>
            <a:chExt cx="3763" cy="1184"/>
          </a:xfrm>
        </p:grpSpPr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2303" y="742"/>
              <a:ext cx="1786" cy="24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A6E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b="1">
                  <a:solidFill>
                    <a:srgbClr val="F28E00"/>
                  </a:solidFill>
                  <a:sym typeface="Wingdings" pitchFamily="2" charset="2"/>
                </a:rPr>
                <a:t>Lasing at 6.5 nm</a:t>
              </a: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2269" y="915"/>
              <a:ext cx="116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20000"/>
                </a:spcBef>
              </a:pPr>
              <a:endParaRPr lang="en-US" sz="2000">
                <a:sym typeface="Wingdings" pitchFamily="2" charset="2"/>
              </a:endParaRPr>
            </a:p>
          </p:txBody>
        </p:sp>
        <p:grpSp>
          <p:nvGrpSpPr>
            <p:cNvPr id="22" name="Group 15"/>
            <p:cNvGrpSpPr>
              <a:grpSpLocks/>
            </p:cNvGrpSpPr>
            <p:nvPr/>
          </p:nvGrpSpPr>
          <p:grpSpPr bwMode="auto">
            <a:xfrm>
              <a:off x="589" y="81"/>
              <a:ext cx="3667" cy="1030"/>
              <a:chOff x="444" y="2940"/>
              <a:chExt cx="4035" cy="1278"/>
            </a:xfrm>
          </p:grpSpPr>
          <p:pic>
            <p:nvPicPr>
              <p:cNvPr id="32" name="Picture 16" descr="long-train-2007-02-17T03 07 00-0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" y="2945"/>
                <a:ext cx="4030" cy="1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17"/>
              <p:cNvSpPr>
                <a:spLocks noChangeArrowheads="1"/>
              </p:cNvSpPr>
              <p:nvPr/>
            </p:nvSpPr>
            <p:spPr bwMode="auto">
              <a:xfrm>
                <a:off x="444" y="2940"/>
                <a:ext cx="4021" cy="12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</a:pPr>
                <a:endParaRPr lang="en-US" sz="2000">
                  <a:sym typeface="Wingdings" pitchFamily="2" charset="2"/>
                </a:endParaRPr>
              </a:p>
            </p:txBody>
          </p:sp>
        </p:grp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1453" y="161"/>
              <a:ext cx="17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600" b="1">
                  <a:solidFill>
                    <a:srgbClr val="0000FF"/>
                  </a:solidFill>
                  <a:sym typeface="Wingdings" pitchFamily="2" charset="2"/>
                </a:rPr>
                <a:t>800 </a:t>
              </a:r>
              <a:r>
                <a:rPr lang="en-US" sz="1600" b="1">
                  <a:solidFill>
                    <a:srgbClr val="0000FF"/>
                  </a:solidFill>
                  <a:cs typeface="Arial" charset="0"/>
                  <a:sym typeface="Wingdings" pitchFamily="2" charset="2"/>
                </a:rPr>
                <a:t>µ</a:t>
              </a:r>
              <a:r>
                <a:rPr lang="en-US" sz="1600" b="1">
                  <a:solidFill>
                    <a:srgbClr val="0000FF"/>
                  </a:solidFill>
                  <a:sym typeface="Wingdings" pitchFamily="2" charset="2"/>
                </a:rPr>
                <a:t>s @ 0.6nC</a:t>
              </a:r>
              <a:endParaRPr lang="en-GB" sz="1600" b="1">
                <a:solidFill>
                  <a:srgbClr val="0000FF"/>
                </a:solidFill>
                <a:sym typeface="Wingdings" pitchFamily="2" charset="2"/>
              </a:endParaRP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 rot="-5400000">
              <a:off x="6" y="488"/>
              <a:ext cx="1167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73050" indent="-27305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>
                  <a:sym typeface="Wingdings" pitchFamily="2" charset="2"/>
                </a:rPr>
                <a:t>charge (nC)</a:t>
              </a: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655" y="741"/>
              <a:ext cx="1991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  <a:sym typeface="Wingdings" pitchFamily="2" charset="2"/>
                </a:rPr>
                <a:t>1 MHz, 800 bunches </a:t>
              </a:r>
              <a:endParaRPr lang="en-GB" b="1">
                <a:solidFill>
                  <a:schemeClr val="bg1"/>
                </a:solidFill>
                <a:sym typeface="Wingdings" pitchFamily="2" charset="2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799" y="347"/>
              <a:ext cx="3101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804" y="-4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20000"/>
                </a:spcBef>
              </a:pPr>
              <a:endParaRPr lang="en-US" sz="2000">
                <a:sym typeface="Wingdings" pitchFamily="2" charset="2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809" y="2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20000"/>
                </a:spcBef>
              </a:pPr>
              <a:endParaRPr lang="en-US" sz="2000">
                <a:sym typeface="Wingdings" pitchFamily="2" charset="2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804" y="-4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20000"/>
                </a:spcBef>
              </a:pPr>
              <a:endParaRPr lang="en-US" sz="2000">
                <a:sym typeface="Wingdings" pitchFamily="2" charset="2"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809" y="-16"/>
              <a:ext cx="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20000"/>
                </a:spcBef>
              </a:pPr>
              <a:endParaRPr lang="en-US" sz="2000">
                <a:sym typeface="Wingdings" pitchFamily="2" charset="2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793" y="73"/>
              <a:ext cx="3402" cy="137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9"/>
          <a:stretch/>
        </p:blipFill>
        <p:spPr bwMode="auto">
          <a:xfrm>
            <a:off x="4965599" y="1290738"/>
            <a:ext cx="4046950" cy="191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87234" y="31904"/>
            <a:ext cx="8044571" cy="78105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XFEL </a:t>
            </a:r>
            <a:r>
              <a:rPr lang="fr-FR" sz="3600" dirty="0" err="1" smtClean="0"/>
              <a:t>Supraconducting</a:t>
            </a:r>
            <a:r>
              <a:rPr lang="fr-FR" sz="3600" dirty="0" smtClean="0"/>
              <a:t> Accelerator</a:t>
            </a:r>
            <a:endParaRPr lang="fr-FR" sz="3600" dirty="0"/>
          </a:p>
        </p:txBody>
      </p:sp>
      <p:sp>
        <p:nvSpPr>
          <p:cNvPr id="5123" name="Espace réservé du pied de page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fr-FR" smtClean="0"/>
              <a:t>O. Napoly, GIF 2015</a:t>
            </a:r>
          </a:p>
        </p:txBody>
      </p:sp>
      <p:sp>
        <p:nvSpPr>
          <p:cNvPr id="5124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2448744" y="6356350"/>
            <a:ext cx="1835224" cy="365125"/>
          </a:xfrm>
          <a:noFill/>
        </p:spPr>
        <p:txBody>
          <a:bodyPr/>
          <a:lstStyle/>
          <a:p>
            <a:r>
              <a:rPr lang="en-US" smtClean="0"/>
              <a:t>24 septembre 2015</a:t>
            </a:r>
            <a:endParaRPr lang="fr-FR" dirty="0" smtClean="0"/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0E0DA3-67D4-4E87-BE8B-A043A4BBA193}" type="slidenum">
              <a:rPr lang="fr-FR" smtClean="0"/>
              <a:pPr/>
              <a:t>73</a:t>
            </a:fld>
            <a:endParaRPr lang="fr-FR" smtClean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2850" y="731838"/>
            <a:ext cx="6769100" cy="965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065463"/>
            <a:ext cx="9105899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471613" y="688975"/>
            <a:ext cx="38512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26004D"/>
                </a:solidFill>
              </a:rPr>
              <a:t>101 cryomodules</a:t>
            </a:r>
            <a:endParaRPr lang="fr-FR" sz="1800" dirty="0">
              <a:solidFill>
                <a:srgbClr val="0000FF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" y="1852613"/>
            <a:ext cx="2362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808 </a:t>
            </a:r>
            <a:r>
              <a:rPr lang="fr-FR" sz="1800" dirty="0" err="1" smtClean="0">
                <a:solidFill>
                  <a:srgbClr val="26004D"/>
                </a:solidFill>
              </a:rPr>
              <a:t>cavities</a:t>
            </a:r>
            <a:endParaRPr lang="fr-FR" sz="1800" dirty="0" smtClean="0">
              <a:solidFill>
                <a:srgbClr val="26004D"/>
              </a:solidFill>
            </a:endParaRPr>
          </a:p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1.3 GHz / </a:t>
            </a:r>
            <a:r>
              <a:rPr lang="fr-FR" sz="1800" dirty="0" smtClean="0">
                <a:solidFill>
                  <a:srgbClr val="FF0000"/>
                </a:solidFill>
              </a:rPr>
              <a:t>23,6 MV/m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500016" y="3065463"/>
            <a:ext cx="2808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26004D"/>
                </a:solidFill>
              </a:rPr>
              <a:t>26 RF stations (10 MW)  operating </a:t>
            </a:r>
            <a:r>
              <a:rPr lang="fr-FR" dirty="0" smtClean="0">
                <a:solidFill>
                  <a:srgbClr val="26004D"/>
                </a:solidFill>
              </a:rPr>
              <a:t>at</a:t>
            </a:r>
            <a:r>
              <a:rPr lang="fr-FR" sz="1800" dirty="0" smtClean="0">
                <a:solidFill>
                  <a:srgbClr val="26004D"/>
                </a:solidFill>
              </a:rPr>
              <a:t> </a:t>
            </a:r>
            <a:r>
              <a:rPr lang="fr-FR" sz="1800" dirty="0" smtClean="0">
                <a:solidFill>
                  <a:srgbClr val="FF0000"/>
                </a:solidFill>
              </a:rPr>
              <a:t>5,2 MW</a:t>
            </a:r>
            <a:endParaRPr lang="fr-FR" sz="1800" dirty="0">
              <a:solidFill>
                <a:srgbClr val="FF0000"/>
              </a:solidFill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2148220" y="1585527"/>
            <a:ext cx="3445715" cy="1272371"/>
            <a:chOff x="286" y="2083"/>
            <a:chExt cx="5392" cy="1656"/>
          </a:xfrm>
        </p:grpSpPr>
        <p:grpSp>
          <p:nvGrpSpPr>
            <p:cNvPr id="21" name="Group 19"/>
            <p:cNvGrpSpPr>
              <a:grpSpLocks/>
            </p:cNvGrpSpPr>
            <p:nvPr/>
          </p:nvGrpSpPr>
          <p:grpSpPr bwMode="auto">
            <a:xfrm>
              <a:off x="4462" y="2696"/>
              <a:ext cx="69" cy="424"/>
              <a:chOff x="2261" y="2699"/>
              <a:chExt cx="69" cy="424"/>
            </a:xfrm>
          </p:grpSpPr>
          <p:sp>
            <p:nvSpPr>
              <p:cNvPr id="185" name="Line 20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6" name="Line 21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7" name="Line 22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8" name="Line 23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9" name="Line 24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0" name="Line 25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1" name="Line 26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27"/>
            <p:cNvGrpSpPr>
              <a:grpSpLocks/>
            </p:cNvGrpSpPr>
            <p:nvPr/>
          </p:nvGrpSpPr>
          <p:grpSpPr bwMode="auto">
            <a:xfrm>
              <a:off x="4017" y="2695"/>
              <a:ext cx="69" cy="424"/>
              <a:chOff x="2261" y="2699"/>
              <a:chExt cx="69" cy="424"/>
            </a:xfrm>
          </p:grpSpPr>
          <p:sp>
            <p:nvSpPr>
              <p:cNvPr id="178" name="Line 28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Line 29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Line 30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Line 31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2" name="Line 32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3" name="Line 33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4" name="Line 34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" name="Group 35"/>
            <p:cNvGrpSpPr>
              <a:grpSpLocks/>
            </p:cNvGrpSpPr>
            <p:nvPr/>
          </p:nvGrpSpPr>
          <p:grpSpPr bwMode="auto">
            <a:xfrm>
              <a:off x="3578" y="2697"/>
              <a:ext cx="69" cy="424"/>
              <a:chOff x="2261" y="2699"/>
              <a:chExt cx="69" cy="424"/>
            </a:xfrm>
          </p:grpSpPr>
          <p:sp>
            <p:nvSpPr>
              <p:cNvPr id="171" name="Line 36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Line 37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Line 38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Line 39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Line 41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Line 42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4" name="Group 43"/>
            <p:cNvGrpSpPr>
              <a:grpSpLocks/>
            </p:cNvGrpSpPr>
            <p:nvPr/>
          </p:nvGrpSpPr>
          <p:grpSpPr bwMode="auto">
            <a:xfrm>
              <a:off x="3137" y="2696"/>
              <a:ext cx="69" cy="424"/>
              <a:chOff x="2261" y="2699"/>
              <a:chExt cx="69" cy="424"/>
            </a:xfrm>
          </p:grpSpPr>
          <p:sp>
            <p:nvSpPr>
              <p:cNvPr id="164" name="Line 44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Line 45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46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Line 47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Line 48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Line 49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Line 50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5" name="Group 51"/>
            <p:cNvGrpSpPr>
              <a:grpSpLocks/>
            </p:cNvGrpSpPr>
            <p:nvPr/>
          </p:nvGrpSpPr>
          <p:grpSpPr bwMode="auto">
            <a:xfrm>
              <a:off x="2697" y="2698"/>
              <a:ext cx="69" cy="424"/>
              <a:chOff x="2261" y="2699"/>
              <a:chExt cx="69" cy="424"/>
            </a:xfrm>
          </p:grpSpPr>
          <p:sp>
            <p:nvSpPr>
              <p:cNvPr id="157" name="Line 52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Line 53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Line 54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Line 55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Line 56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Line 57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Line 58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flipV="1">
              <a:off x="1379" y="3067"/>
              <a:ext cx="67" cy="56"/>
              <a:chOff x="1379" y="2699"/>
              <a:chExt cx="67" cy="56"/>
            </a:xfrm>
          </p:grpSpPr>
          <p:sp>
            <p:nvSpPr>
              <p:cNvPr id="154" name="Line 60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5" name="Line 61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Line 62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" name="Group 63"/>
            <p:cNvGrpSpPr>
              <a:grpSpLocks/>
            </p:cNvGrpSpPr>
            <p:nvPr/>
          </p:nvGrpSpPr>
          <p:grpSpPr bwMode="auto">
            <a:xfrm>
              <a:off x="1379" y="2699"/>
              <a:ext cx="67" cy="56"/>
              <a:chOff x="1379" y="2699"/>
              <a:chExt cx="67" cy="56"/>
            </a:xfrm>
          </p:grpSpPr>
          <p:sp>
            <p:nvSpPr>
              <p:cNvPr id="151" name="Line 64"/>
              <p:cNvSpPr>
                <a:spLocks noChangeAspect="1" noChangeShapeType="1"/>
              </p:cNvSpPr>
              <p:nvPr/>
            </p:nvSpPr>
            <p:spPr bwMode="auto">
              <a:xfrm>
                <a:off x="1391" y="2755"/>
                <a:ext cx="3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Line 65"/>
              <p:cNvSpPr>
                <a:spLocks noChangeAspect="1" noChangeShapeType="1"/>
              </p:cNvSpPr>
              <p:nvPr/>
            </p:nvSpPr>
            <p:spPr bwMode="auto">
              <a:xfrm>
                <a:off x="1379" y="269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Line 66"/>
              <p:cNvSpPr>
                <a:spLocks noChangeAspect="1" noChangeShapeType="1"/>
              </p:cNvSpPr>
              <p:nvPr/>
            </p:nvSpPr>
            <p:spPr bwMode="auto">
              <a:xfrm>
                <a:off x="1386" y="2713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8" name="Freeform 67"/>
            <p:cNvSpPr>
              <a:spLocks noChangeAspect="1"/>
            </p:cNvSpPr>
            <p:nvPr/>
          </p:nvSpPr>
          <p:spPr bwMode="auto">
            <a:xfrm>
              <a:off x="707" y="2758"/>
              <a:ext cx="187" cy="89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4 h 137"/>
                <a:gd name="T8" fmla="*/ 1 w 288"/>
                <a:gd name="T9" fmla="*/ 6 h 137"/>
                <a:gd name="T10" fmla="*/ 4 w 288"/>
                <a:gd name="T11" fmla="*/ 9 h 137"/>
                <a:gd name="T12" fmla="*/ 8 w 288"/>
                <a:gd name="T13" fmla="*/ 10 h 137"/>
                <a:gd name="T14" fmla="*/ 10 w 288"/>
                <a:gd name="T15" fmla="*/ 10 h 137"/>
                <a:gd name="T16" fmla="*/ 14 w 288"/>
                <a:gd name="T17" fmla="*/ 10 h 137"/>
                <a:gd name="T18" fmla="*/ 18 w 288"/>
                <a:gd name="T19" fmla="*/ 8 h 137"/>
                <a:gd name="T20" fmla="*/ 20 w 288"/>
                <a:gd name="T21" fmla="*/ 6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29" name="Rectangle 68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3063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0" name="Freeform 69" descr="Wide downward diagonal"/>
            <p:cNvSpPr>
              <a:spLocks noChangeAspect="1"/>
            </p:cNvSpPr>
            <p:nvPr/>
          </p:nvSpPr>
          <p:spPr bwMode="auto">
            <a:xfrm flipV="1">
              <a:off x="969" y="3052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31" name="Rectangle 70" descr="Wide upward diagonal"/>
            <p:cNvSpPr>
              <a:spLocks noChangeAspect="1" noChangeArrowheads="1"/>
            </p:cNvSpPr>
            <p:nvPr/>
          </p:nvSpPr>
          <p:spPr bwMode="auto">
            <a:xfrm>
              <a:off x="729" y="3081"/>
              <a:ext cx="53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2" name="Rectangle 71" descr="Wide upward diagonal"/>
            <p:cNvSpPr>
              <a:spLocks noChangeAspect="1" noChangeArrowheads="1"/>
            </p:cNvSpPr>
            <p:nvPr/>
          </p:nvSpPr>
          <p:spPr bwMode="auto">
            <a:xfrm>
              <a:off x="819" y="3081"/>
              <a:ext cx="52" cy="3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3" name="AutoShape 72"/>
            <p:cNvSpPr>
              <a:spLocks noChangeAspect="1" noChangeArrowheads="1"/>
            </p:cNvSpPr>
            <p:nvPr/>
          </p:nvSpPr>
          <p:spPr bwMode="auto">
            <a:xfrm flipV="1">
              <a:off x="716" y="2521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4" name="Rectangle 73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756"/>
              <a:ext cx="427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35" name="Group 74"/>
            <p:cNvGrpSpPr>
              <a:grpSpLocks noChangeAspect="1"/>
            </p:cNvGrpSpPr>
            <p:nvPr/>
          </p:nvGrpSpPr>
          <p:grpSpPr bwMode="auto">
            <a:xfrm>
              <a:off x="545" y="2756"/>
              <a:ext cx="428" cy="307"/>
              <a:chOff x="546" y="2763"/>
              <a:chExt cx="656" cy="471"/>
            </a:xfrm>
          </p:grpSpPr>
          <p:sp>
            <p:nvSpPr>
              <p:cNvPr id="14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546" y="2763"/>
                <a:ext cx="656" cy="47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50" name="Rectangle 76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547" y="3223"/>
                <a:ext cx="655" cy="11"/>
              </a:xfrm>
              <a:prstGeom prst="rect">
                <a:avLst/>
              </a:prstGeom>
              <a:pattFill prst="wdUp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fr-FR" sz="1800" b="0"/>
              </a:p>
            </p:txBody>
          </p:sp>
        </p:grpSp>
        <p:sp>
          <p:nvSpPr>
            <p:cNvPr id="36" name="Rectangle 77" descr="Wide upward diagonal"/>
            <p:cNvSpPr>
              <a:spLocks noChangeAspect="1" noChangeArrowheads="1"/>
            </p:cNvSpPr>
            <p:nvPr/>
          </p:nvSpPr>
          <p:spPr bwMode="auto">
            <a:xfrm>
              <a:off x="545" y="2639"/>
              <a:ext cx="73" cy="116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7" name="Rectangle 78"/>
            <p:cNvSpPr>
              <a:spLocks noChangeAspect="1" noChangeArrowheads="1"/>
            </p:cNvSpPr>
            <p:nvPr/>
          </p:nvSpPr>
          <p:spPr bwMode="auto">
            <a:xfrm>
              <a:off x="782" y="3063"/>
              <a:ext cx="36" cy="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38" name="Line 79"/>
            <p:cNvSpPr>
              <a:spLocks noChangeAspect="1" noChangeShapeType="1"/>
            </p:cNvSpPr>
            <p:nvPr/>
          </p:nvSpPr>
          <p:spPr bwMode="auto">
            <a:xfrm flipV="1">
              <a:off x="801" y="3027"/>
              <a:ext cx="0" cy="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Freeform 80" descr="Wide downward diagonal"/>
            <p:cNvSpPr>
              <a:spLocks noChangeAspect="1"/>
            </p:cNvSpPr>
            <p:nvPr/>
          </p:nvSpPr>
          <p:spPr bwMode="auto">
            <a:xfrm>
              <a:off x="969" y="2506"/>
              <a:ext cx="224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2 w 345"/>
                <a:gd name="T27" fmla="*/ 2 h 393"/>
                <a:gd name="T28" fmla="*/ 18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7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0" name="Freeform 81" descr="Wide downward diagonal"/>
            <p:cNvSpPr>
              <a:spLocks noChangeAspect="1"/>
            </p:cNvSpPr>
            <p:nvPr/>
          </p:nvSpPr>
          <p:spPr bwMode="auto">
            <a:xfrm>
              <a:off x="917" y="3063"/>
              <a:ext cx="172" cy="285"/>
            </a:xfrm>
            <a:custGeom>
              <a:avLst/>
              <a:gdLst>
                <a:gd name="T0" fmla="*/ 0 w 264"/>
                <a:gd name="T1" fmla="*/ 0 h 438"/>
                <a:gd name="T2" fmla="*/ 1 w 264"/>
                <a:gd name="T3" fmla="*/ 5 h 438"/>
                <a:gd name="T4" fmla="*/ 17 w 264"/>
                <a:gd name="T5" fmla="*/ 33 h 438"/>
                <a:gd name="T6" fmla="*/ 18 w 264"/>
                <a:gd name="T7" fmla="*/ 33 h 438"/>
                <a:gd name="T8" fmla="*/ 18 w 264"/>
                <a:gd name="T9" fmla="*/ 32 h 438"/>
                <a:gd name="T10" fmla="*/ 20 w 264"/>
                <a:gd name="T11" fmla="*/ 32 h 438"/>
                <a:gd name="T12" fmla="*/ 3 w 264"/>
                <a:gd name="T13" fmla="*/ 1 h 4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"/>
                <a:gd name="T22" fmla="*/ 0 h 438"/>
                <a:gd name="T23" fmla="*/ 264 w 264"/>
                <a:gd name="T24" fmla="*/ 438 h 4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" h="438">
                  <a:moveTo>
                    <a:pt x="0" y="0"/>
                  </a:moveTo>
                  <a:lnTo>
                    <a:pt x="2" y="56"/>
                  </a:lnTo>
                  <a:lnTo>
                    <a:pt x="219" y="438"/>
                  </a:lnTo>
                  <a:lnTo>
                    <a:pt x="236" y="438"/>
                  </a:lnTo>
                  <a:cubicBezTo>
                    <a:pt x="239" y="434"/>
                    <a:pt x="232" y="420"/>
                    <a:pt x="237" y="416"/>
                  </a:cubicBezTo>
                  <a:lnTo>
                    <a:pt x="264" y="416"/>
                  </a:lnTo>
                  <a:lnTo>
                    <a:pt x="32" y="5"/>
                  </a:ln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1" name="Line 82" descr="Wide downward diagonal"/>
            <p:cNvSpPr>
              <a:spLocks noChangeAspect="1" noChangeShapeType="1"/>
            </p:cNvSpPr>
            <p:nvPr/>
          </p:nvSpPr>
          <p:spPr bwMode="auto">
            <a:xfrm flipV="1">
              <a:off x="1088" y="3285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42" name="Group 83"/>
            <p:cNvGrpSpPr>
              <a:grpSpLocks noChangeAspect="1"/>
            </p:cNvGrpSpPr>
            <p:nvPr/>
          </p:nvGrpSpPr>
          <p:grpSpPr bwMode="auto">
            <a:xfrm flipV="1">
              <a:off x="917" y="2471"/>
              <a:ext cx="172" cy="285"/>
              <a:chOff x="1116" y="3234"/>
              <a:chExt cx="264" cy="438"/>
            </a:xfrm>
          </p:grpSpPr>
          <p:sp>
            <p:nvSpPr>
              <p:cNvPr id="147" name="Freeform 84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48" name="Line 85" descr="Wide downward diagonal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3" name="Line 86"/>
            <p:cNvSpPr>
              <a:spLocks noChangeAspect="1" noChangeShapeType="1"/>
            </p:cNvSpPr>
            <p:nvPr/>
          </p:nvSpPr>
          <p:spPr bwMode="auto">
            <a:xfrm>
              <a:off x="800" y="247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Oval 87"/>
            <p:cNvSpPr>
              <a:spLocks noChangeAspect="1" noChangeArrowheads="1"/>
            </p:cNvSpPr>
            <p:nvPr/>
          </p:nvSpPr>
          <p:spPr bwMode="auto">
            <a:xfrm rot="-1827933">
              <a:off x="743" y="2657"/>
              <a:ext cx="31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45" name="Oval 88"/>
            <p:cNvSpPr>
              <a:spLocks noChangeAspect="1" noChangeArrowheads="1"/>
            </p:cNvSpPr>
            <p:nvPr/>
          </p:nvSpPr>
          <p:spPr bwMode="auto">
            <a:xfrm rot="-1827933">
              <a:off x="744" y="2701"/>
              <a:ext cx="32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46" name="Freeform 89"/>
            <p:cNvSpPr>
              <a:spLocks noChangeAspect="1"/>
            </p:cNvSpPr>
            <p:nvPr/>
          </p:nvSpPr>
          <p:spPr bwMode="auto">
            <a:xfrm>
              <a:off x="729" y="2760"/>
              <a:ext cx="152" cy="69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6 h 107"/>
                <a:gd name="T8" fmla="*/ 7 w 233"/>
                <a:gd name="T9" fmla="*/ 8 h 107"/>
                <a:gd name="T10" fmla="*/ 8 w 233"/>
                <a:gd name="T11" fmla="*/ 8 h 107"/>
                <a:gd name="T12" fmla="*/ 12 w 233"/>
                <a:gd name="T13" fmla="*/ 7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7" name="Freeform 90"/>
            <p:cNvSpPr>
              <a:spLocks noChangeAspect="1"/>
            </p:cNvSpPr>
            <p:nvPr/>
          </p:nvSpPr>
          <p:spPr bwMode="auto">
            <a:xfrm>
              <a:off x="765" y="2739"/>
              <a:ext cx="69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6 w 106"/>
                <a:gd name="T15" fmla="*/ 11 h 140"/>
                <a:gd name="T16" fmla="*/ 8 w 106"/>
                <a:gd name="T17" fmla="*/ 11 h 140"/>
                <a:gd name="T18" fmla="*/ 8 w 106"/>
                <a:gd name="T19" fmla="*/ 9 h 140"/>
                <a:gd name="T20" fmla="*/ 7 w 106"/>
                <a:gd name="T21" fmla="*/ 7 h 140"/>
                <a:gd name="T22" fmla="*/ 4 w 106"/>
                <a:gd name="T23" fmla="*/ 4 h 140"/>
                <a:gd name="T24" fmla="*/ 3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8" name="Freeform 91"/>
            <p:cNvSpPr>
              <a:spLocks noChangeAspect="1"/>
            </p:cNvSpPr>
            <p:nvPr/>
          </p:nvSpPr>
          <p:spPr bwMode="auto">
            <a:xfrm>
              <a:off x="803" y="2741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49" name="Freeform 92" descr="Wide downward diagonal"/>
            <p:cNvSpPr>
              <a:spLocks noChangeAspect="1"/>
            </p:cNvSpPr>
            <p:nvPr/>
          </p:nvSpPr>
          <p:spPr bwMode="auto">
            <a:xfrm flipH="1">
              <a:off x="1189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0" name="Freeform 93" descr="Wide downward diagonal"/>
            <p:cNvSpPr>
              <a:spLocks noChangeAspect="1"/>
            </p:cNvSpPr>
            <p:nvPr/>
          </p:nvSpPr>
          <p:spPr bwMode="auto">
            <a:xfrm flipH="1" flipV="1">
              <a:off x="1190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1" name="Line 94"/>
            <p:cNvSpPr>
              <a:spLocks noChangeAspect="1" noChangeShapeType="1"/>
            </p:cNvSpPr>
            <p:nvPr/>
          </p:nvSpPr>
          <p:spPr bwMode="auto">
            <a:xfrm flipV="1">
              <a:off x="1189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Line 95"/>
            <p:cNvSpPr>
              <a:spLocks noChangeAspect="1" noChangeShapeType="1"/>
            </p:cNvSpPr>
            <p:nvPr/>
          </p:nvSpPr>
          <p:spPr bwMode="auto">
            <a:xfrm flipV="1">
              <a:off x="1412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96" descr="Wide downward diagonal"/>
            <p:cNvSpPr>
              <a:spLocks noChangeAspect="1"/>
            </p:cNvSpPr>
            <p:nvPr/>
          </p:nvSpPr>
          <p:spPr bwMode="auto">
            <a:xfrm>
              <a:off x="1410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4" name="Freeform 97" descr="Wide downward diagonal"/>
            <p:cNvSpPr>
              <a:spLocks noChangeAspect="1"/>
            </p:cNvSpPr>
            <p:nvPr/>
          </p:nvSpPr>
          <p:spPr bwMode="auto">
            <a:xfrm flipV="1">
              <a:off x="1410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5" name="Line 98"/>
            <p:cNvSpPr>
              <a:spLocks noChangeAspect="1" noChangeShapeType="1"/>
            </p:cNvSpPr>
            <p:nvPr/>
          </p:nvSpPr>
          <p:spPr bwMode="auto">
            <a:xfrm flipH="1" flipV="1">
              <a:off x="1411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99" descr="Wide downward diagonal"/>
            <p:cNvSpPr>
              <a:spLocks noChangeAspect="1"/>
            </p:cNvSpPr>
            <p:nvPr/>
          </p:nvSpPr>
          <p:spPr bwMode="auto">
            <a:xfrm flipH="1">
              <a:off x="1634" y="250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57" name="Freeform 100" descr="Wide downward diagonal"/>
            <p:cNvSpPr>
              <a:spLocks noChangeAspect="1"/>
            </p:cNvSpPr>
            <p:nvPr/>
          </p:nvSpPr>
          <p:spPr bwMode="auto">
            <a:xfrm flipH="1" flipV="1">
              <a:off x="1635" y="3037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58" name="Line 101"/>
            <p:cNvSpPr>
              <a:spLocks noChangeAspect="1" noChangeShapeType="1"/>
            </p:cNvSpPr>
            <p:nvPr/>
          </p:nvSpPr>
          <p:spPr bwMode="auto">
            <a:xfrm flipV="1">
              <a:off x="16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Line 102"/>
            <p:cNvSpPr>
              <a:spLocks noChangeAspect="1" noChangeShapeType="1"/>
            </p:cNvSpPr>
            <p:nvPr/>
          </p:nvSpPr>
          <p:spPr bwMode="auto">
            <a:xfrm flipV="1">
              <a:off x="1855" y="2770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0" name="Group 103"/>
            <p:cNvGrpSpPr>
              <a:grpSpLocks noChangeAspect="1"/>
            </p:cNvGrpSpPr>
            <p:nvPr/>
          </p:nvGrpSpPr>
          <p:grpSpPr bwMode="auto">
            <a:xfrm>
              <a:off x="1822" y="3652"/>
              <a:ext cx="66" cy="87"/>
              <a:chOff x="1824" y="2675"/>
              <a:chExt cx="74" cy="87"/>
            </a:xfrm>
          </p:grpSpPr>
          <p:sp>
            <p:nvSpPr>
              <p:cNvPr id="144" name="Line 104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5" name="Line 105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Line 106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" name="Group 107"/>
            <p:cNvGrpSpPr>
              <a:grpSpLocks noChangeAspect="1"/>
            </p:cNvGrpSpPr>
            <p:nvPr/>
          </p:nvGrpSpPr>
          <p:grpSpPr bwMode="auto">
            <a:xfrm flipV="1">
              <a:off x="1820" y="2083"/>
              <a:ext cx="71" cy="87"/>
              <a:chOff x="1824" y="2675"/>
              <a:chExt cx="74" cy="87"/>
            </a:xfrm>
          </p:grpSpPr>
          <p:sp>
            <p:nvSpPr>
              <p:cNvPr id="141" name="Line 108"/>
              <p:cNvSpPr>
                <a:spLocks noChangeAspect="1" noChangeShapeType="1"/>
              </p:cNvSpPr>
              <p:nvPr/>
            </p:nvSpPr>
            <p:spPr bwMode="auto">
              <a:xfrm>
                <a:off x="1824" y="2675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2" name="Line 109"/>
              <p:cNvSpPr>
                <a:spLocks noChangeAspect="1" noChangeShapeType="1"/>
              </p:cNvSpPr>
              <p:nvPr/>
            </p:nvSpPr>
            <p:spPr bwMode="auto">
              <a:xfrm>
                <a:off x="1832" y="2697"/>
                <a:ext cx="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3" name="Line 110"/>
              <p:cNvSpPr>
                <a:spLocks noChangeAspect="1" noChangeShapeType="1"/>
              </p:cNvSpPr>
              <p:nvPr/>
            </p:nvSpPr>
            <p:spPr bwMode="auto">
              <a:xfrm>
                <a:off x="1853" y="2762"/>
                <a:ext cx="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62" name="Freeform 111" descr="Wide downward diagonal"/>
            <p:cNvSpPr>
              <a:spLocks noChangeAspect="1"/>
            </p:cNvSpPr>
            <p:nvPr/>
          </p:nvSpPr>
          <p:spPr bwMode="auto">
            <a:xfrm>
              <a:off x="1853" y="2505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3" name="Freeform 112" descr="Wide downward diagonal"/>
            <p:cNvSpPr>
              <a:spLocks noChangeAspect="1"/>
            </p:cNvSpPr>
            <p:nvPr/>
          </p:nvSpPr>
          <p:spPr bwMode="auto">
            <a:xfrm flipV="1">
              <a:off x="1853" y="303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4" name="Line 113"/>
            <p:cNvSpPr>
              <a:spLocks noChangeAspect="1" noChangeShapeType="1"/>
            </p:cNvSpPr>
            <p:nvPr/>
          </p:nvSpPr>
          <p:spPr bwMode="auto">
            <a:xfrm flipH="1" flipV="1">
              <a:off x="207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Line 114"/>
            <p:cNvSpPr>
              <a:spLocks noChangeAspect="1" noChangeShapeType="1"/>
            </p:cNvSpPr>
            <p:nvPr/>
          </p:nvSpPr>
          <p:spPr bwMode="auto">
            <a:xfrm flipH="1" flipV="1">
              <a:off x="1854" y="2769"/>
              <a:ext cx="0" cy="2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15" descr="Wide downward diagonal"/>
            <p:cNvSpPr>
              <a:spLocks noChangeAspect="1"/>
            </p:cNvSpPr>
            <p:nvPr/>
          </p:nvSpPr>
          <p:spPr bwMode="auto">
            <a:xfrm flipH="1">
              <a:off x="2076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67" name="Freeform 116" descr="Wide downward diagonal"/>
            <p:cNvSpPr>
              <a:spLocks noChangeAspect="1"/>
            </p:cNvSpPr>
            <p:nvPr/>
          </p:nvSpPr>
          <p:spPr bwMode="auto">
            <a:xfrm flipH="1" flipV="1">
              <a:off x="2077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68" name="Line 117"/>
            <p:cNvSpPr>
              <a:spLocks noChangeAspect="1" noChangeShapeType="1"/>
            </p:cNvSpPr>
            <p:nvPr/>
          </p:nvSpPr>
          <p:spPr bwMode="auto">
            <a:xfrm flipV="1">
              <a:off x="2076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69" name="Group 118"/>
            <p:cNvGrpSpPr>
              <a:grpSpLocks/>
            </p:cNvGrpSpPr>
            <p:nvPr/>
          </p:nvGrpSpPr>
          <p:grpSpPr bwMode="auto">
            <a:xfrm>
              <a:off x="2261" y="2699"/>
              <a:ext cx="69" cy="424"/>
              <a:chOff x="2261" y="2699"/>
              <a:chExt cx="69" cy="424"/>
            </a:xfrm>
          </p:grpSpPr>
          <p:sp>
            <p:nvSpPr>
              <p:cNvPr id="134" name="Line 119"/>
              <p:cNvSpPr>
                <a:spLocks noChangeAspect="1" noChangeShapeType="1"/>
              </p:cNvSpPr>
              <p:nvPr/>
            </p:nvSpPr>
            <p:spPr bwMode="auto">
              <a:xfrm flipV="1">
                <a:off x="2296" y="2770"/>
                <a:ext cx="0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5" name="Line 120"/>
              <p:cNvSpPr>
                <a:spLocks noChangeAspect="1" noChangeShapeType="1"/>
              </p:cNvSpPr>
              <p:nvPr/>
            </p:nvSpPr>
            <p:spPr bwMode="auto">
              <a:xfrm>
                <a:off x="2263" y="2699"/>
                <a:ext cx="6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6" name="Line 121"/>
              <p:cNvSpPr>
                <a:spLocks noChangeAspect="1" noChangeShapeType="1"/>
              </p:cNvSpPr>
              <p:nvPr/>
            </p:nvSpPr>
            <p:spPr bwMode="auto">
              <a:xfrm>
                <a:off x="2270" y="2713"/>
                <a:ext cx="5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7" name="Line 122"/>
              <p:cNvSpPr>
                <a:spLocks noChangeAspect="1" noChangeShapeType="1"/>
              </p:cNvSpPr>
              <p:nvPr/>
            </p:nvSpPr>
            <p:spPr bwMode="auto">
              <a:xfrm>
                <a:off x="2282" y="2755"/>
                <a:ext cx="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8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2261" y="3123"/>
                <a:ext cx="6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9" name="Line 124"/>
              <p:cNvSpPr>
                <a:spLocks noChangeAspect="1" noChangeShapeType="1"/>
              </p:cNvSpPr>
              <p:nvPr/>
            </p:nvSpPr>
            <p:spPr bwMode="auto">
              <a:xfrm flipV="1">
                <a:off x="2268" y="3109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0" name="Line 125"/>
              <p:cNvSpPr>
                <a:spLocks noChangeAspect="1" noChangeShapeType="1"/>
              </p:cNvSpPr>
              <p:nvPr/>
            </p:nvSpPr>
            <p:spPr bwMode="auto">
              <a:xfrm flipV="1">
                <a:off x="2278" y="3067"/>
                <a:ext cx="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70" name="Freeform 126" descr="Wide downward diagonal"/>
            <p:cNvSpPr>
              <a:spLocks noChangeAspect="1"/>
            </p:cNvSpPr>
            <p:nvPr/>
          </p:nvSpPr>
          <p:spPr bwMode="auto">
            <a:xfrm>
              <a:off x="2294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1" name="Freeform 127" descr="Wide downward diagonal"/>
            <p:cNvSpPr>
              <a:spLocks noChangeAspect="1"/>
            </p:cNvSpPr>
            <p:nvPr/>
          </p:nvSpPr>
          <p:spPr bwMode="auto">
            <a:xfrm flipV="1">
              <a:off x="2294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2" name="Line 128"/>
            <p:cNvSpPr>
              <a:spLocks noChangeAspect="1" noChangeShapeType="1"/>
            </p:cNvSpPr>
            <p:nvPr/>
          </p:nvSpPr>
          <p:spPr bwMode="auto">
            <a:xfrm flipH="1" flipV="1">
              <a:off x="2515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29" descr="Wide downward diagonal"/>
            <p:cNvSpPr>
              <a:spLocks noChangeAspect="1"/>
            </p:cNvSpPr>
            <p:nvPr/>
          </p:nvSpPr>
          <p:spPr bwMode="auto">
            <a:xfrm flipH="1">
              <a:off x="2514" y="250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4" name="Freeform 130" descr="Wide downward diagonal"/>
            <p:cNvSpPr>
              <a:spLocks noChangeAspect="1"/>
            </p:cNvSpPr>
            <p:nvPr/>
          </p:nvSpPr>
          <p:spPr bwMode="auto">
            <a:xfrm flipH="1" flipV="1">
              <a:off x="251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5" name="Line 131"/>
            <p:cNvSpPr>
              <a:spLocks noChangeAspect="1" noChangeShapeType="1"/>
            </p:cNvSpPr>
            <p:nvPr/>
          </p:nvSpPr>
          <p:spPr bwMode="auto">
            <a:xfrm flipV="1">
              <a:off x="251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132" descr="Wide downward diagonal"/>
            <p:cNvSpPr>
              <a:spLocks noChangeAspect="1"/>
            </p:cNvSpPr>
            <p:nvPr/>
          </p:nvSpPr>
          <p:spPr bwMode="auto">
            <a:xfrm>
              <a:off x="2732" y="2505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77" name="Freeform 133" descr="Wide downward diagonal"/>
            <p:cNvSpPr>
              <a:spLocks noChangeAspect="1"/>
            </p:cNvSpPr>
            <p:nvPr/>
          </p:nvSpPr>
          <p:spPr bwMode="auto">
            <a:xfrm flipV="1">
              <a:off x="2731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78" name="Line 134"/>
            <p:cNvSpPr>
              <a:spLocks noChangeAspect="1" noChangeShapeType="1"/>
            </p:cNvSpPr>
            <p:nvPr/>
          </p:nvSpPr>
          <p:spPr bwMode="auto">
            <a:xfrm flipH="1" flipV="1">
              <a:off x="2952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135" descr="Wide downward diagonal"/>
            <p:cNvSpPr>
              <a:spLocks noChangeAspect="1"/>
            </p:cNvSpPr>
            <p:nvPr/>
          </p:nvSpPr>
          <p:spPr bwMode="auto">
            <a:xfrm flipH="1">
              <a:off x="2952" y="250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0" name="Freeform 136" descr="Wide downward diagonal"/>
            <p:cNvSpPr>
              <a:spLocks noChangeAspect="1"/>
            </p:cNvSpPr>
            <p:nvPr/>
          </p:nvSpPr>
          <p:spPr bwMode="auto">
            <a:xfrm flipH="1" flipV="1">
              <a:off x="2953" y="3037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1" name="Line 137"/>
            <p:cNvSpPr>
              <a:spLocks noChangeAspect="1" noChangeShapeType="1"/>
            </p:cNvSpPr>
            <p:nvPr/>
          </p:nvSpPr>
          <p:spPr bwMode="auto">
            <a:xfrm flipV="1">
              <a:off x="2952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138" descr="Wide downward diagonal"/>
            <p:cNvSpPr>
              <a:spLocks noChangeAspect="1"/>
            </p:cNvSpPr>
            <p:nvPr/>
          </p:nvSpPr>
          <p:spPr bwMode="auto">
            <a:xfrm>
              <a:off x="3171" y="2505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3" name="Freeform 139" descr="Wide downward diagonal"/>
            <p:cNvSpPr>
              <a:spLocks noChangeAspect="1"/>
            </p:cNvSpPr>
            <p:nvPr/>
          </p:nvSpPr>
          <p:spPr bwMode="auto">
            <a:xfrm flipV="1">
              <a:off x="3171" y="3036"/>
              <a:ext cx="222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2 w 345"/>
                <a:gd name="T21" fmla="*/ 1 h 393"/>
                <a:gd name="T22" fmla="*/ 24 w 345"/>
                <a:gd name="T23" fmla="*/ 1 h 393"/>
                <a:gd name="T24" fmla="*/ 24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4" name="Line 140"/>
            <p:cNvSpPr>
              <a:spLocks noChangeAspect="1" noChangeShapeType="1"/>
            </p:cNvSpPr>
            <p:nvPr/>
          </p:nvSpPr>
          <p:spPr bwMode="auto">
            <a:xfrm flipH="1" flipV="1">
              <a:off x="339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141" descr="Wide downward diagonal"/>
            <p:cNvSpPr>
              <a:spLocks noChangeAspect="1"/>
            </p:cNvSpPr>
            <p:nvPr/>
          </p:nvSpPr>
          <p:spPr bwMode="auto">
            <a:xfrm flipH="1">
              <a:off x="339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6" name="Freeform 142" descr="Wide downward diagonal"/>
            <p:cNvSpPr>
              <a:spLocks noChangeAspect="1"/>
            </p:cNvSpPr>
            <p:nvPr/>
          </p:nvSpPr>
          <p:spPr bwMode="auto">
            <a:xfrm flipH="1" flipV="1">
              <a:off x="339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87" name="Line 143"/>
            <p:cNvSpPr>
              <a:spLocks noChangeAspect="1" noChangeShapeType="1"/>
            </p:cNvSpPr>
            <p:nvPr/>
          </p:nvSpPr>
          <p:spPr bwMode="auto">
            <a:xfrm flipV="1">
              <a:off x="339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144" descr="Wide downward diagonal"/>
            <p:cNvSpPr>
              <a:spLocks noChangeAspect="1"/>
            </p:cNvSpPr>
            <p:nvPr/>
          </p:nvSpPr>
          <p:spPr bwMode="auto">
            <a:xfrm>
              <a:off x="361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89" name="Freeform 145" descr="Wide downward diagonal"/>
            <p:cNvSpPr>
              <a:spLocks noChangeAspect="1"/>
            </p:cNvSpPr>
            <p:nvPr/>
          </p:nvSpPr>
          <p:spPr bwMode="auto">
            <a:xfrm flipV="1">
              <a:off x="361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0" name="Line 146"/>
            <p:cNvSpPr>
              <a:spLocks noChangeAspect="1" noChangeShapeType="1"/>
            </p:cNvSpPr>
            <p:nvPr/>
          </p:nvSpPr>
          <p:spPr bwMode="auto">
            <a:xfrm flipH="1" flipV="1">
              <a:off x="383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147" descr="Wide downward diagonal"/>
            <p:cNvSpPr>
              <a:spLocks noChangeAspect="1"/>
            </p:cNvSpPr>
            <p:nvPr/>
          </p:nvSpPr>
          <p:spPr bwMode="auto">
            <a:xfrm flipH="1">
              <a:off x="3834" y="2506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2" name="Freeform 148" descr="Wide downward diagonal"/>
            <p:cNvSpPr>
              <a:spLocks noChangeAspect="1"/>
            </p:cNvSpPr>
            <p:nvPr/>
          </p:nvSpPr>
          <p:spPr bwMode="auto">
            <a:xfrm flipH="1" flipV="1">
              <a:off x="3835" y="3037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3" name="Line 149"/>
            <p:cNvSpPr>
              <a:spLocks noChangeAspect="1" noChangeShapeType="1"/>
            </p:cNvSpPr>
            <p:nvPr/>
          </p:nvSpPr>
          <p:spPr bwMode="auto">
            <a:xfrm flipV="1">
              <a:off x="383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150" descr="Wide downward diagonal"/>
            <p:cNvSpPr>
              <a:spLocks noChangeAspect="1"/>
            </p:cNvSpPr>
            <p:nvPr/>
          </p:nvSpPr>
          <p:spPr bwMode="auto">
            <a:xfrm>
              <a:off x="4053" y="2505"/>
              <a:ext cx="221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2 w 345"/>
                <a:gd name="T13" fmla="*/ 8 h 393"/>
                <a:gd name="T14" fmla="*/ 15 w 345"/>
                <a:gd name="T15" fmla="*/ 3 h 393"/>
                <a:gd name="T16" fmla="*/ 19 w 345"/>
                <a:gd name="T17" fmla="*/ 1 h 393"/>
                <a:gd name="T18" fmla="*/ 21 w 345"/>
                <a:gd name="T19" fmla="*/ 0 h 393"/>
                <a:gd name="T20" fmla="*/ 21 w 345"/>
                <a:gd name="T21" fmla="*/ 1 h 393"/>
                <a:gd name="T22" fmla="*/ 23 w 345"/>
                <a:gd name="T23" fmla="*/ 1 h 393"/>
                <a:gd name="T24" fmla="*/ 23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2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5" name="Freeform 151" descr="Wide downward diagonal"/>
            <p:cNvSpPr>
              <a:spLocks noChangeAspect="1"/>
            </p:cNvSpPr>
            <p:nvPr/>
          </p:nvSpPr>
          <p:spPr bwMode="auto">
            <a:xfrm flipV="1">
              <a:off x="4053" y="3036"/>
              <a:ext cx="220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4 w 345"/>
                <a:gd name="T7" fmla="*/ 28 h 393"/>
                <a:gd name="T8" fmla="*/ 6 w 345"/>
                <a:gd name="T9" fmla="*/ 20 h 393"/>
                <a:gd name="T10" fmla="*/ 8 w 345"/>
                <a:gd name="T11" fmla="*/ 13 h 393"/>
                <a:gd name="T12" fmla="*/ 11 w 345"/>
                <a:gd name="T13" fmla="*/ 8 h 393"/>
                <a:gd name="T14" fmla="*/ 14 w 345"/>
                <a:gd name="T15" fmla="*/ 3 h 393"/>
                <a:gd name="T16" fmla="*/ 18 w 345"/>
                <a:gd name="T17" fmla="*/ 1 h 393"/>
                <a:gd name="T18" fmla="*/ 20 w 345"/>
                <a:gd name="T19" fmla="*/ 0 h 393"/>
                <a:gd name="T20" fmla="*/ 21 w 345"/>
                <a:gd name="T21" fmla="*/ 1 h 393"/>
                <a:gd name="T22" fmla="*/ 22 w 345"/>
                <a:gd name="T23" fmla="*/ 1 h 393"/>
                <a:gd name="T24" fmla="*/ 22 w 345"/>
                <a:gd name="T25" fmla="*/ 3 h 393"/>
                <a:gd name="T26" fmla="*/ 20 w 345"/>
                <a:gd name="T27" fmla="*/ 3 h 393"/>
                <a:gd name="T28" fmla="*/ 16 w 345"/>
                <a:gd name="T29" fmla="*/ 6 h 393"/>
                <a:gd name="T30" fmla="*/ 11 w 345"/>
                <a:gd name="T31" fmla="*/ 11 h 393"/>
                <a:gd name="T32" fmla="*/ 8 w 345"/>
                <a:gd name="T33" fmla="*/ 19 h 393"/>
                <a:gd name="T34" fmla="*/ 6 w 345"/>
                <a:gd name="T35" fmla="*/ 27 h 393"/>
                <a:gd name="T36" fmla="*/ 5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6" name="Line 152"/>
            <p:cNvSpPr>
              <a:spLocks noChangeAspect="1" noChangeShapeType="1"/>
            </p:cNvSpPr>
            <p:nvPr/>
          </p:nvSpPr>
          <p:spPr bwMode="auto">
            <a:xfrm flipH="1" flipV="1">
              <a:off x="4274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153" descr="Wide downward diagonal"/>
            <p:cNvSpPr>
              <a:spLocks noChangeAspect="1"/>
            </p:cNvSpPr>
            <p:nvPr/>
          </p:nvSpPr>
          <p:spPr bwMode="auto">
            <a:xfrm flipH="1">
              <a:off x="4274" y="2506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98" name="Freeform 154" descr="Wide downward diagonal"/>
            <p:cNvSpPr>
              <a:spLocks noChangeAspect="1"/>
            </p:cNvSpPr>
            <p:nvPr/>
          </p:nvSpPr>
          <p:spPr bwMode="auto">
            <a:xfrm flipH="1" flipV="1">
              <a:off x="4275" y="3037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99" name="Line 155"/>
            <p:cNvSpPr>
              <a:spLocks noChangeAspect="1" noChangeShapeType="1"/>
            </p:cNvSpPr>
            <p:nvPr/>
          </p:nvSpPr>
          <p:spPr bwMode="auto">
            <a:xfrm flipV="1">
              <a:off x="4274" y="2511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156" descr="Wide downward diagonal"/>
            <p:cNvSpPr>
              <a:spLocks noChangeAspect="1"/>
            </p:cNvSpPr>
            <p:nvPr/>
          </p:nvSpPr>
          <p:spPr bwMode="auto">
            <a:xfrm>
              <a:off x="4495" y="2505"/>
              <a:ext cx="224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1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2 w 345"/>
                <a:gd name="T27" fmla="*/ 3 h 393"/>
                <a:gd name="T28" fmla="*/ 18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7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01" name="Freeform 157" descr="Wide downward diagonal"/>
            <p:cNvSpPr>
              <a:spLocks noChangeAspect="1"/>
            </p:cNvSpPr>
            <p:nvPr/>
          </p:nvSpPr>
          <p:spPr bwMode="auto">
            <a:xfrm flipV="1">
              <a:off x="4495" y="3036"/>
              <a:ext cx="223" cy="276"/>
            </a:xfrm>
            <a:custGeom>
              <a:avLst/>
              <a:gdLst>
                <a:gd name="T0" fmla="*/ 1 w 345"/>
                <a:gd name="T1" fmla="*/ 46 h 393"/>
                <a:gd name="T2" fmla="*/ 1 w 345"/>
                <a:gd name="T3" fmla="*/ 44 h 393"/>
                <a:gd name="T4" fmla="*/ 3 w 345"/>
                <a:gd name="T5" fmla="*/ 37 h 393"/>
                <a:gd name="T6" fmla="*/ 5 w 345"/>
                <a:gd name="T7" fmla="*/ 28 h 393"/>
                <a:gd name="T8" fmla="*/ 6 w 345"/>
                <a:gd name="T9" fmla="*/ 20 h 393"/>
                <a:gd name="T10" fmla="*/ 9 w 345"/>
                <a:gd name="T11" fmla="*/ 13 h 393"/>
                <a:gd name="T12" fmla="*/ 12 w 345"/>
                <a:gd name="T13" fmla="*/ 8 h 393"/>
                <a:gd name="T14" fmla="*/ 16 w 345"/>
                <a:gd name="T15" fmla="*/ 3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3 h 393"/>
                <a:gd name="T26" fmla="*/ 21 w 345"/>
                <a:gd name="T27" fmla="*/ 3 h 393"/>
                <a:gd name="T28" fmla="*/ 17 w 345"/>
                <a:gd name="T29" fmla="*/ 6 h 393"/>
                <a:gd name="T30" fmla="*/ 12 w 345"/>
                <a:gd name="T31" fmla="*/ 11 h 393"/>
                <a:gd name="T32" fmla="*/ 9 w 345"/>
                <a:gd name="T33" fmla="*/ 19 h 393"/>
                <a:gd name="T34" fmla="*/ 6 w 345"/>
                <a:gd name="T35" fmla="*/ 27 h 393"/>
                <a:gd name="T36" fmla="*/ 6 w 345"/>
                <a:gd name="T37" fmla="*/ 36 h 393"/>
                <a:gd name="T38" fmla="*/ 4 w 345"/>
                <a:gd name="T39" fmla="*/ 41 h 393"/>
                <a:gd name="T40" fmla="*/ 3 w 345"/>
                <a:gd name="T41" fmla="*/ 45 h 393"/>
                <a:gd name="T42" fmla="*/ 1 w 345"/>
                <a:gd name="T43" fmla="*/ 47 h 393"/>
                <a:gd name="T44" fmla="*/ 0 w 345"/>
                <a:gd name="T45" fmla="*/ 47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2" name="Line 158"/>
            <p:cNvSpPr>
              <a:spLocks noChangeAspect="1" noChangeShapeType="1"/>
            </p:cNvSpPr>
            <p:nvPr/>
          </p:nvSpPr>
          <p:spPr bwMode="auto">
            <a:xfrm flipH="1" flipV="1">
              <a:off x="4719" y="2510"/>
              <a:ext cx="0" cy="7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159"/>
            <p:cNvSpPr>
              <a:spLocks noChangeAspect="1"/>
            </p:cNvSpPr>
            <p:nvPr/>
          </p:nvSpPr>
          <p:spPr bwMode="auto">
            <a:xfrm rot="10800000">
              <a:off x="5014" y="2970"/>
              <a:ext cx="187" cy="90"/>
            </a:xfrm>
            <a:custGeom>
              <a:avLst/>
              <a:gdLst>
                <a:gd name="T0" fmla="*/ 4 w 288"/>
                <a:gd name="T1" fmla="*/ 0 h 137"/>
                <a:gd name="T2" fmla="*/ 2 w 288"/>
                <a:gd name="T3" fmla="*/ 1 h 137"/>
                <a:gd name="T4" fmla="*/ 1 w 288"/>
                <a:gd name="T5" fmla="*/ 3 h 137"/>
                <a:gd name="T6" fmla="*/ 1 w 288"/>
                <a:gd name="T7" fmla="*/ 5 h 137"/>
                <a:gd name="T8" fmla="*/ 1 w 288"/>
                <a:gd name="T9" fmla="*/ 7 h 137"/>
                <a:gd name="T10" fmla="*/ 4 w 288"/>
                <a:gd name="T11" fmla="*/ 9 h 137"/>
                <a:gd name="T12" fmla="*/ 8 w 288"/>
                <a:gd name="T13" fmla="*/ 11 h 137"/>
                <a:gd name="T14" fmla="*/ 10 w 288"/>
                <a:gd name="T15" fmla="*/ 11 h 137"/>
                <a:gd name="T16" fmla="*/ 14 w 288"/>
                <a:gd name="T17" fmla="*/ 11 h 137"/>
                <a:gd name="T18" fmla="*/ 18 w 288"/>
                <a:gd name="T19" fmla="*/ 9 h 137"/>
                <a:gd name="T20" fmla="*/ 20 w 288"/>
                <a:gd name="T21" fmla="*/ 7 h 137"/>
                <a:gd name="T22" fmla="*/ 21 w 288"/>
                <a:gd name="T23" fmla="*/ 4 h 137"/>
                <a:gd name="T24" fmla="*/ 21 w 288"/>
                <a:gd name="T25" fmla="*/ 2 h 137"/>
                <a:gd name="T26" fmla="*/ 19 w 288"/>
                <a:gd name="T27" fmla="*/ 1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8"/>
                <a:gd name="T43" fmla="*/ 0 h 137"/>
                <a:gd name="T44" fmla="*/ 288 w 288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8" h="137">
                  <a:moveTo>
                    <a:pt x="56" y="0"/>
                  </a:moveTo>
                  <a:cubicBezTo>
                    <a:pt x="43" y="6"/>
                    <a:pt x="31" y="12"/>
                    <a:pt x="22" y="18"/>
                  </a:cubicBezTo>
                  <a:cubicBezTo>
                    <a:pt x="13" y="24"/>
                    <a:pt x="7" y="30"/>
                    <a:pt x="4" y="36"/>
                  </a:cubicBezTo>
                  <a:cubicBezTo>
                    <a:pt x="1" y="42"/>
                    <a:pt x="0" y="47"/>
                    <a:pt x="2" y="54"/>
                  </a:cubicBezTo>
                  <a:cubicBezTo>
                    <a:pt x="4" y="61"/>
                    <a:pt x="7" y="70"/>
                    <a:pt x="16" y="80"/>
                  </a:cubicBezTo>
                  <a:cubicBezTo>
                    <a:pt x="25" y="90"/>
                    <a:pt x="44" y="107"/>
                    <a:pt x="58" y="116"/>
                  </a:cubicBezTo>
                  <a:cubicBezTo>
                    <a:pt x="72" y="125"/>
                    <a:pt x="87" y="131"/>
                    <a:pt x="101" y="134"/>
                  </a:cubicBezTo>
                  <a:cubicBezTo>
                    <a:pt x="115" y="137"/>
                    <a:pt x="128" y="137"/>
                    <a:pt x="143" y="137"/>
                  </a:cubicBezTo>
                  <a:cubicBezTo>
                    <a:pt x="158" y="137"/>
                    <a:pt x="178" y="136"/>
                    <a:pt x="194" y="132"/>
                  </a:cubicBezTo>
                  <a:cubicBezTo>
                    <a:pt x="210" y="128"/>
                    <a:pt x="230" y="119"/>
                    <a:pt x="242" y="111"/>
                  </a:cubicBezTo>
                  <a:cubicBezTo>
                    <a:pt x="254" y="103"/>
                    <a:pt x="262" y="93"/>
                    <a:pt x="269" y="83"/>
                  </a:cubicBezTo>
                  <a:cubicBezTo>
                    <a:pt x="276" y="73"/>
                    <a:pt x="284" y="60"/>
                    <a:pt x="286" y="51"/>
                  </a:cubicBezTo>
                  <a:cubicBezTo>
                    <a:pt x="288" y="42"/>
                    <a:pt x="288" y="35"/>
                    <a:pt x="281" y="27"/>
                  </a:cubicBezTo>
                  <a:cubicBezTo>
                    <a:pt x="274" y="19"/>
                    <a:pt x="259" y="10"/>
                    <a:pt x="245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4" name="Rectangle 160" descr="Wide down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290" y="2639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05" name="Freeform 161" descr="Wide downward diagonal"/>
            <p:cNvSpPr>
              <a:spLocks noChangeAspect="1"/>
            </p:cNvSpPr>
            <p:nvPr/>
          </p:nvSpPr>
          <p:spPr bwMode="auto">
            <a:xfrm rot="10800000" flipV="1">
              <a:off x="4715" y="2506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06" name="AutoShape 162"/>
            <p:cNvSpPr>
              <a:spLocks noChangeAspect="1" noChangeArrowheads="1"/>
            </p:cNvSpPr>
            <p:nvPr/>
          </p:nvSpPr>
          <p:spPr bwMode="auto">
            <a:xfrm rot="10800000" flipV="1">
              <a:off x="5019" y="3018"/>
              <a:ext cx="173" cy="278"/>
            </a:xfrm>
            <a:prstGeom prst="can">
              <a:avLst>
                <a:gd name="adj" fmla="val 401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7" name="Rectangle 163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6" y="3054"/>
              <a:ext cx="426" cy="8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8" name="Rectangle 164"/>
            <p:cNvSpPr>
              <a:spLocks noChangeAspect="1" noChangeArrowheads="1"/>
            </p:cNvSpPr>
            <p:nvPr/>
          </p:nvSpPr>
          <p:spPr bwMode="auto">
            <a:xfrm rot="10800000">
              <a:off x="4936" y="2755"/>
              <a:ext cx="427" cy="3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09" name="Rectangle 165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37" y="2755"/>
              <a:ext cx="426" cy="7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0" name="Rectangle 166" descr="Wide downward diagonal"/>
            <p:cNvSpPr>
              <a:spLocks noChangeAspect="1" noChangeArrowheads="1"/>
            </p:cNvSpPr>
            <p:nvPr/>
          </p:nvSpPr>
          <p:spPr bwMode="auto">
            <a:xfrm rot="10800000">
              <a:off x="5290" y="3063"/>
              <a:ext cx="73" cy="116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1" name="Line 167"/>
            <p:cNvSpPr>
              <a:spLocks noChangeAspect="1" noChangeShapeType="1"/>
            </p:cNvSpPr>
            <p:nvPr/>
          </p:nvSpPr>
          <p:spPr bwMode="auto">
            <a:xfrm rot="10800000" flipV="1">
              <a:off x="5107" y="2529"/>
              <a:ext cx="0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168" descr="Wide downward diagonal"/>
            <p:cNvSpPr>
              <a:spLocks noChangeAspect="1"/>
            </p:cNvSpPr>
            <p:nvPr/>
          </p:nvSpPr>
          <p:spPr bwMode="auto">
            <a:xfrm rot="10800000">
              <a:off x="4715" y="3052"/>
              <a:ext cx="223" cy="260"/>
            </a:xfrm>
            <a:custGeom>
              <a:avLst/>
              <a:gdLst>
                <a:gd name="T0" fmla="*/ 1 w 345"/>
                <a:gd name="T1" fmla="*/ 32 h 393"/>
                <a:gd name="T2" fmla="*/ 1 w 345"/>
                <a:gd name="T3" fmla="*/ 30 h 393"/>
                <a:gd name="T4" fmla="*/ 3 w 345"/>
                <a:gd name="T5" fmla="*/ 26 h 393"/>
                <a:gd name="T6" fmla="*/ 5 w 345"/>
                <a:gd name="T7" fmla="*/ 19 h 393"/>
                <a:gd name="T8" fmla="*/ 6 w 345"/>
                <a:gd name="T9" fmla="*/ 14 h 393"/>
                <a:gd name="T10" fmla="*/ 9 w 345"/>
                <a:gd name="T11" fmla="*/ 9 h 393"/>
                <a:gd name="T12" fmla="*/ 12 w 345"/>
                <a:gd name="T13" fmla="*/ 6 h 393"/>
                <a:gd name="T14" fmla="*/ 16 w 345"/>
                <a:gd name="T15" fmla="*/ 2 h 393"/>
                <a:gd name="T16" fmla="*/ 20 w 345"/>
                <a:gd name="T17" fmla="*/ 1 h 393"/>
                <a:gd name="T18" fmla="*/ 22 w 345"/>
                <a:gd name="T19" fmla="*/ 0 h 393"/>
                <a:gd name="T20" fmla="*/ 23 w 345"/>
                <a:gd name="T21" fmla="*/ 1 h 393"/>
                <a:gd name="T22" fmla="*/ 25 w 345"/>
                <a:gd name="T23" fmla="*/ 1 h 393"/>
                <a:gd name="T24" fmla="*/ 25 w 345"/>
                <a:gd name="T25" fmla="*/ 2 h 393"/>
                <a:gd name="T26" fmla="*/ 21 w 345"/>
                <a:gd name="T27" fmla="*/ 2 h 393"/>
                <a:gd name="T28" fmla="*/ 17 w 345"/>
                <a:gd name="T29" fmla="*/ 4 h 393"/>
                <a:gd name="T30" fmla="*/ 12 w 345"/>
                <a:gd name="T31" fmla="*/ 8 h 393"/>
                <a:gd name="T32" fmla="*/ 9 w 345"/>
                <a:gd name="T33" fmla="*/ 13 h 393"/>
                <a:gd name="T34" fmla="*/ 6 w 345"/>
                <a:gd name="T35" fmla="*/ 19 h 393"/>
                <a:gd name="T36" fmla="*/ 6 w 345"/>
                <a:gd name="T37" fmla="*/ 24 h 393"/>
                <a:gd name="T38" fmla="*/ 4 w 345"/>
                <a:gd name="T39" fmla="*/ 28 h 393"/>
                <a:gd name="T40" fmla="*/ 3 w 345"/>
                <a:gd name="T41" fmla="*/ 31 h 393"/>
                <a:gd name="T42" fmla="*/ 1 w 345"/>
                <a:gd name="T43" fmla="*/ 33 h 393"/>
                <a:gd name="T44" fmla="*/ 0 w 345"/>
                <a:gd name="T45" fmla="*/ 33 h 39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5"/>
                <a:gd name="T70" fmla="*/ 0 h 393"/>
                <a:gd name="T71" fmla="*/ 345 w 345"/>
                <a:gd name="T72" fmla="*/ 393 h 39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5" h="393">
                  <a:moveTo>
                    <a:pt x="1" y="377"/>
                  </a:moveTo>
                  <a:cubicBezTo>
                    <a:pt x="7" y="376"/>
                    <a:pt x="12" y="376"/>
                    <a:pt x="19" y="365"/>
                  </a:cubicBezTo>
                  <a:cubicBezTo>
                    <a:pt x="26" y="354"/>
                    <a:pt x="34" y="333"/>
                    <a:pt x="42" y="311"/>
                  </a:cubicBezTo>
                  <a:cubicBezTo>
                    <a:pt x="50" y="289"/>
                    <a:pt x="58" y="257"/>
                    <a:pt x="66" y="233"/>
                  </a:cubicBezTo>
                  <a:cubicBezTo>
                    <a:pt x="74" y="209"/>
                    <a:pt x="80" y="189"/>
                    <a:pt x="90" y="168"/>
                  </a:cubicBezTo>
                  <a:cubicBezTo>
                    <a:pt x="100" y="147"/>
                    <a:pt x="114" y="125"/>
                    <a:pt x="126" y="108"/>
                  </a:cubicBezTo>
                  <a:cubicBezTo>
                    <a:pt x="138" y="91"/>
                    <a:pt x="148" y="77"/>
                    <a:pt x="163" y="63"/>
                  </a:cubicBezTo>
                  <a:cubicBezTo>
                    <a:pt x="178" y="49"/>
                    <a:pt x="195" y="34"/>
                    <a:pt x="213" y="24"/>
                  </a:cubicBezTo>
                  <a:cubicBezTo>
                    <a:pt x="231" y="14"/>
                    <a:pt x="258" y="6"/>
                    <a:pt x="273" y="2"/>
                  </a:cubicBezTo>
                  <a:lnTo>
                    <a:pt x="301" y="0"/>
                  </a:lnTo>
                  <a:lnTo>
                    <a:pt x="310" y="6"/>
                  </a:lnTo>
                  <a:lnTo>
                    <a:pt x="337" y="8"/>
                  </a:lnTo>
                  <a:cubicBezTo>
                    <a:pt x="342" y="11"/>
                    <a:pt x="345" y="23"/>
                    <a:pt x="337" y="26"/>
                  </a:cubicBezTo>
                  <a:cubicBezTo>
                    <a:pt x="329" y="29"/>
                    <a:pt x="308" y="24"/>
                    <a:pt x="291" y="27"/>
                  </a:cubicBezTo>
                  <a:cubicBezTo>
                    <a:pt x="274" y="30"/>
                    <a:pt x="255" y="36"/>
                    <a:pt x="234" y="47"/>
                  </a:cubicBezTo>
                  <a:cubicBezTo>
                    <a:pt x="213" y="58"/>
                    <a:pt x="185" y="75"/>
                    <a:pt x="166" y="93"/>
                  </a:cubicBezTo>
                  <a:cubicBezTo>
                    <a:pt x="147" y="111"/>
                    <a:pt x="132" y="136"/>
                    <a:pt x="120" y="158"/>
                  </a:cubicBezTo>
                  <a:cubicBezTo>
                    <a:pt x="108" y="180"/>
                    <a:pt x="101" y="206"/>
                    <a:pt x="94" y="228"/>
                  </a:cubicBezTo>
                  <a:cubicBezTo>
                    <a:pt x="87" y="250"/>
                    <a:pt x="82" y="274"/>
                    <a:pt x="76" y="293"/>
                  </a:cubicBezTo>
                  <a:cubicBezTo>
                    <a:pt x="70" y="312"/>
                    <a:pt x="65" y="328"/>
                    <a:pt x="60" y="341"/>
                  </a:cubicBezTo>
                  <a:cubicBezTo>
                    <a:pt x="55" y="354"/>
                    <a:pt x="50" y="364"/>
                    <a:pt x="43" y="372"/>
                  </a:cubicBezTo>
                  <a:cubicBezTo>
                    <a:pt x="36" y="380"/>
                    <a:pt x="25" y="387"/>
                    <a:pt x="18" y="390"/>
                  </a:cubicBezTo>
                  <a:cubicBezTo>
                    <a:pt x="11" y="393"/>
                    <a:pt x="3" y="392"/>
                    <a:pt x="0" y="393"/>
                  </a:cubicBezTo>
                </a:path>
              </a:pathLst>
            </a:custGeom>
            <a:pattFill prst="wdDnDiag">
              <a:fgClr>
                <a:srgbClr val="000000"/>
              </a:fgClr>
              <a:bgClr>
                <a:srgbClr val="F0F0F4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grpSp>
          <p:nvGrpSpPr>
            <p:cNvPr id="113" name="Group 169"/>
            <p:cNvGrpSpPr>
              <a:grpSpLocks noChangeAspect="1"/>
            </p:cNvGrpSpPr>
            <p:nvPr/>
          </p:nvGrpSpPr>
          <p:grpSpPr bwMode="auto">
            <a:xfrm rot="10800000">
              <a:off x="4819" y="2470"/>
              <a:ext cx="172" cy="285"/>
              <a:chOff x="1116" y="3234"/>
              <a:chExt cx="264" cy="438"/>
            </a:xfrm>
          </p:grpSpPr>
          <p:sp>
            <p:nvSpPr>
              <p:cNvPr id="132" name="Freeform 170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3" name="Line 171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4" name="Group 172"/>
            <p:cNvGrpSpPr>
              <a:grpSpLocks noChangeAspect="1"/>
            </p:cNvGrpSpPr>
            <p:nvPr/>
          </p:nvGrpSpPr>
          <p:grpSpPr bwMode="auto">
            <a:xfrm rot="10800000" flipV="1">
              <a:off x="4819" y="3062"/>
              <a:ext cx="172" cy="285"/>
              <a:chOff x="1116" y="3234"/>
              <a:chExt cx="264" cy="438"/>
            </a:xfrm>
          </p:grpSpPr>
          <p:sp>
            <p:nvSpPr>
              <p:cNvPr id="130" name="Freeform 173" descr="Wide downward diagonal"/>
              <p:cNvSpPr>
                <a:spLocks noChangeAspect="1"/>
              </p:cNvSpPr>
              <p:nvPr/>
            </p:nvSpPr>
            <p:spPr bwMode="auto">
              <a:xfrm>
                <a:off x="1116" y="3234"/>
                <a:ext cx="264" cy="438"/>
              </a:xfrm>
              <a:custGeom>
                <a:avLst/>
                <a:gdLst>
                  <a:gd name="T0" fmla="*/ 0 w 264"/>
                  <a:gd name="T1" fmla="*/ 0 h 438"/>
                  <a:gd name="T2" fmla="*/ 2 w 264"/>
                  <a:gd name="T3" fmla="*/ 56 h 438"/>
                  <a:gd name="T4" fmla="*/ 219 w 264"/>
                  <a:gd name="T5" fmla="*/ 438 h 438"/>
                  <a:gd name="T6" fmla="*/ 236 w 264"/>
                  <a:gd name="T7" fmla="*/ 438 h 438"/>
                  <a:gd name="T8" fmla="*/ 237 w 264"/>
                  <a:gd name="T9" fmla="*/ 416 h 438"/>
                  <a:gd name="T10" fmla="*/ 264 w 264"/>
                  <a:gd name="T11" fmla="*/ 416 h 438"/>
                  <a:gd name="T12" fmla="*/ 32 w 264"/>
                  <a:gd name="T13" fmla="*/ 5 h 4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4"/>
                  <a:gd name="T22" fmla="*/ 0 h 438"/>
                  <a:gd name="T23" fmla="*/ 264 w 264"/>
                  <a:gd name="T24" fmla="*/ 438 h 4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4" h="438">
                    <a:moveTo>
                      <a:pt x="0" y="0"/>
                    </a:moveTo>
                    <a:lnTo>
                      <a:pt x="2" y="56"/>
                    </a:lnTo>
                    <a:lnTo>
                      <a:pt x="219" y="438"/>
                    </a:lnTo>
                    <a:lnTo>
                      <a:pt x="236" y="438"/>
                    </a:lnTo>
                    <a:cubicBezTo>
                      <a:pt x="239" y="434"/>
                      <a:pt x="232" y="420"/>
                      <a:pt x="237" y="416"/>
                    </a:cubicBezTo>
                    <a:lnTo>
                      <a:pt x="264" y="416"/>
                    </a:lnTo>
                    <a:lnTo>
                      <a:pt x="32" y="5"/>
                    </a:lnTo>
                  </a:path>
                </a:pathLst>
              </a:custGeom>
              <a:pattFill prst="wdDnDiag">
                <a:fgClr>
                  <a:srgbClr val="000000"/>
                </a:fgClr>
                <a:bgClr>
                  <a:srgbClr val="F0F0F4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fr-FR" sz="1800" b="0"/>
              </a:p>
            </p:txBody>
          </p:sp>
          <p:sp>
            <p:nvSpPr>
              <p:cNvPr id="131" name="Line 174"/>
              <p:cNvSpPr>
                <a:spLocks noChangeAspect="1" noChangeShapeType="1"/>
              </p:cNvSpPr>
              <p:nvPr/>
            </p:nvSpPr>
            <p:spPr bwMode="auto">
              <a:xfrm flipV="1">
                <a:off x="1379" y="3575"/>
                <a:ext cx="0" cy="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115" name="Line 175"/>
            <p:cNvSpPr>
              <a:spLocks noChangeAspect="1" noChangeShapeType="1"/>
            </p:cNvSpPr>
            <p:nvPr/>
          </p:nvSpPr>
          <p:spPr bwMode="auto">
            <a:xfrm rot="10800000">
              <a:off x="5108" y="2944"/>
              <a:ext cx="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6" name="Oval 176"/>
            <p:cNvSpPr>
              <a:spLocks noChangeAspect="1" noChangeArrowheads="1"/>
            </p:cNvSpPr>
            <p:nvPr/>
          </p:nvSpPr>
          <p:spPr bwMode="auto">
            <a:xfrm rot="8972067">
              <a:off x="5134" y="3143"/>
              <a:ext cx="31" cy="1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7" name="Oval 177"/>
            <p:cNvSpPr>
              <a:spLocks noChangeAspect="1" noChangeArrowheads="1"/>
            </p:cNvSpPr>
            <p:nvPr/>
          </p:nvSpPr>
          <p:spPr bwMode="auto">
            <a:xfrm rot="8972067">
              <a:off x="5132" y="3099"/>
              <a:ext cx="32" cy="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18" name="Freeform 178"/>
            <p:cNvSpPr>
              <a:spLocks noChangeAspect="1"/>
            </p:cNvSpPr>
            <p:nvPr/>
          </p:nvSpPr>
          <p:spPr bwMode="auto">
            <a:xfrm rot="10800000">
              <a:off x="5027" y="2988"/>
              <a:ext cx="152" cy="70"/>
            </a:xfrm>
            <a:custGeom>
              <a:avLst/>
              <a:gdLst>
                <a:gd name="T0" fmla="*/ 1 w 233"/>
                <a:gd name="T1" fmla="*/ 1 h 107"/>
                <a:gd name="T2" fmla="*/ 1 w 233"/>
                <a:gd name="T3" fmla="*/ 3 h 107"/>
                <a:gd name="T4" fmla="*/ 1 w 233"/>
                <a:gd name="T5" fmla="*/ 5 h 107"/>
                <a:gd name="T6" fmla="*/ 3 w 233"/>
                <a:gd name="T7" fmla="*/ 7 h 107"/>
                <a:gd name="T8" fmla="*/ 7 w 233"/>
                <a:gd name="T9" fmla="*/ 8 h 107"/>
                <a:gd name="T10" fmla="*/ 8 w 233"/>
                <a:gd name="T11" fmla="*/ 9 h 107"/>
                <a:gd name="T12" fmla="*/ 12 w 233"/>
                <a:gd name="T13" fmla="*/ 8 h 107"/>
                <a:gd name="T14" fmla="*/ 15 w 233"/>
                <a:gd name="T15" fmla="*/ 6 h 107"/>
                <a:gd name="T16" fmla="*/ 17 w 233"/>
                <a:gd name="T17" fmla="*/ 3 h 107"/>
                <a:gd name="T18" fmla="*/ 18 w 233"/>
                <a:gd name="T19" fmla="*/ 1 h 107"/>
                <a:gd name="T20" fmla="*/ 18 w 233"/>
                <a:gd name="T21" fmla="*/ 0 h 10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3"/>
                <a:gd name="T34" fmla="*/ 0 h 107"/>
                <a:gd name="T35" fmla="*/ 233 w 233"/>
                <a:gd name="T36" fmla="*/ 107 h 10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3" h="107">
                  <a:moveTo>
                    <a:pt x="4" y="8"/>
                  </a:moveTo>
                  <a:cubicBezTo>
                    <a:pt x="2" y="15"/>
                    <a:pt x="0" y="23"/>
                    <a:pt x="1" y="32"/>
                  </a:cubicBezTo>
                  <a:cubicBezTo>
                    <a:pt x="2" y="41"/>
                    <a:pt x="5" y="53"/>
                    <a:pt x="13" y="62"/>
                  </a:cubicBezTo>
                  <a:cubicBezTo>
                    <a:pt x="21" y="71"/>
                    <a:pt x="35" y="80"/>
                    <a:pt x="46" y="87"/>
                  </a:cubicBezTo>
                  <a:cubicBezTo>
                    <a:pt x="57" y="94"/>
                    <a:pt x="71" y="101"/>
                    <a:pt x="81" y="104"/>
                  </a:cubicBezTo>
                  <a:cubicBezTo>
                    <a:pt x="91" y="107"/>
                    <a:pt x="97" y="107"/>
                    <a:pt x="109" y="107"/>
                  </a:cubicBezTo>
                  <a:cubicBezTo>
                    <a:pt x="121" y="107"/>
                    <a:pt x="139" y="106"/>
                    <a:pt x="153" y="101"/>
                  </a:cubicBezTo>
                  <a:cubicBezTo>
                    <a:pt x="167" y="96"/>
                    <a:pt x="182" y="86"/>
                    <a:pt x="193" y="77"/>
                  </a:cubicBezTo>
                  <a:cubicBezTo>
                    <a:pt x="204" y="68"/>
                    <a:pt x="211" y="56"/>
                    <a:pt x="217" y="45"/>
                  </a:cubicBezTo>
                  <a:cubicBezTo>
                    <a:pt x="223" y="34"/>
                    <a:pt x="229" y="18"/>
                    <a:pt x="231" y="11"/>
                  </a:cubicBezTo>
                  <a:cubicBezTo>
                    <a:pt x="233" y="4"/>
                    <a:pt x="231" y="2"/>
                    <a:pt x="229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19" name="Freeform 179"/>
            <p:cNvSpPr>
              <a:spLocks noChangeAspect="1"/>
            </p:cNvSpPr>
            <p:nvPr/>
          </p:nvSpPr>
          <p:spPr bwMode="auto">
            <a:xfrm rot="10800000">
              <a:off x="5074" y="2987"/>
              <a:ext cx="70" cy="92"/>
            </a:xfrm>
            <a:custGeom>
              <a:avLst/>
              <a:gdLst>
                <a:gd name="T0" fmla="*/ 5 w 106"/>
                <a:gd name="T1" fmla="*/ 1 h 140"/>
                <a:gd name="T2" fmla="*/ 3 w 106"/>
                <a:gd name="T3" fmla="*/ 1 h 140"/>
                <a:gd name="T4" fmla="*/ 1 w 106"/>
                <a:gd name="T5" fmla="*/ 1 h 140"/>
                <a:gd name="T6" fmla="*/ 1 w 106"/>
                <a:gd name="T7" fmla="*/ 3 h 140"/>
                <a:gd name="T8" fmla="*/ 1 w 106"/>
                <a:gd name="T9" fmla="*/ 5 h 140"/>
                <a:gd name="T10" fmla="*/ 3 w 106"/>
                <a:gd name="T11" fmla="*/ 8 h 140"/>
                <a:gd name="T12" fmla="*/ 5 w 106"/>
                <a:gd name="T13" fmla="*/ 9 h 140"/>
                <a:gd name="T14" fmla="*/ 7 w 106"/>
                <a:gd name="T15" fmla="*/ 11 h 140"/>
                <a:gd name="T16" fmla="*/ 9 w 106"/>
                <a:gd name="T17" fmla="*/ 11 h 140"/>
                <a:gd name="T18" fmla="*/ 9 w 106"/>
                <a:gd name="T19" fmla="*/ 9 h 140"/>
                <a:gd name="T20" fmla="*/ 7 w 106"/>
                <a:gd name="T21" fmla="*/ 7 h 140"/>
                <a:gd name="T22" fmla="*/ 5 w 106"/>
                <a:gd name="T23" fmla="*/ 4 h 140"/>
                <a:gd name="T24" fmla="*/ 4 w 106"/>
                <a:gd name="T25" fmla="*/ 2 h 140"/>
                <a:gd name="T26" fmla="*/ 5 w 106"/>
                <a:gd name="T27" fmla="*/ 1 h 140"/>
                <a:gd name="T28" fmla="*/ 5 w 106"/>
                <a:gd name="T29" fmla="*/ 1 h 1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6"/>
                <a:gd name="T46" fmla="*/ 0 h 140"/>
                <a:gd name="T47" fmla="*/ 106 w 106"/>
                <a:gd name="T48" fmla="*/ 140 h 1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6" h="140">
                  <a:moveTo>
                    <a:pt x="54" y="3"/>
                  </a:moveTo>
                  <a:cubicBezTo>
                    <a:pt x="50" y="1"/>
                    <a:pt x="42" y="0"/>
                    <a:pt x="36" y="1"/>
                  </a:cubicBezTo>
                  <a:cubicBezTo>
                    <a:pt x="30" y="2"/>
                    <a:pt x="24" y="3"/>
                    <a:pt x="18" y="9"/>
                  </a:cubicBezTo>
                  <a:cubicBezTo>
                    <a:pt x="12" y="15"/>
                    <a:pt x="4" y="28"/>
                    <a:pt x="2" y="37"/>
                  </a:cubicBezTo>
                  <a:cubicBezTo>
                    <a:pt x="0" y="46"/>
                    <a:pt x="1" y="53"/>
                    <a:pt x="6" y="63"/>
                  </a:cubicBezTo>
                  <a:cubicBezTo>
                    <a:pt x="11" y="73"/>
                    <a:pt x="23" y="88"/>
                    <a:pt x="32" y="97"/>
                  </a:cubicBezTo>
                  <a:cubicBezTo>
                    <a:pt x="41" y="106"/>
                    <a:pt x="51" y="114"/>
                    <a:pt x="59" y="120"/>
                  </a:cubicBezTo>
                  <a:cubicBezTo>
                    <a:pt x="67" y="126"/>
                    <a:pt x="71" y="132"/>
                    <a:pt x="78" y="135"/>
                  </a:cubicBezTo>
                  <a:cubicBezTo>
                    <a:pt x="85" y="138"/>
                    <a:pt x="97" y="140"/>
                    <a:pt x="101" y="136"/>
                  </a:cubicBezTo>
                  <a:cubicBezTo>
                    <a:pt x="105" y="132"/>
                    <a:pt x="106" y="121"/>
                    <a:pt x="104" y="112"/>
                  </a:cubicBezTo>
                  <a:cubicBezTo>
                    <a:pt x="102" y="103"/>
                    <a:pt x="96" y="92"/>
                    <a:pt x="87" y="81"/>
                  </a:cubicBezTo>
                  <a:cubicBezTo>
                    <a:pt x="78" y="70"/>
                    <a:pt x="57" y="57"/>
                    <a:pt x="51" y="48"/>
                  </a:cubicBezTo>
                  <a:cubicBezTo>
                    <a:pt x="45" y="39"/>
                    <a:pt x="47" y="33"/>
                    <a:pt x="48" y="27"/>
                  </a:cubicBezTo>
                  <a:cubicBezTo>
                    <a:pt x="49" y="21"/>
                    <a:pt x="59" y="17"/>
                    <a:pt x="60" y="12"/>
                  </a:cubicBezTo>
                  <a:cubicBezTo>
                    <a:pt x="61" y="7"/>
                    <a:pt x="58" y="5"/>
                    <a:pt x="54" y="3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0" name="Freeform 180"/>
            <p:cNvSpPr>
              <a:spLocks noChangeAspect="1"/>
            </p:cNvSpPr>
            <p:nvPr/>
          </p:nvSpPr>
          <p:spPr bwMode="auto">
            <a:xfrm rot="10800000">
              <a:off x="5074" y="2996"/>
              <a:ext cx="31" cy="81"/>
            </a:xfrm>
            <a:custGeom>
              <a:avLst/>
              <a:gdLst>
                <a:gd name="T0" fmla="*/ 1 w 48"/>
                <a:gd name="T1" fmla="*/ 1 h 124"/>
                <a:gd name="T2" fmla="*/ 2 w 48"/>
                <a:gd name="T3" fmla="*/ 0 h 124"/>
                <a:gd name="T4" fmla="*/ 3 w 48"/>
                <a:gd name="T5" fmla="*/ 1 h 124"/>
                <a:gd name="T6" fmla="*/ 3 w 48"/>
                <a:gd name="T7" fmla="*/ 3 h 124"/>
                <a:gd name="T8" fmla="*/ 3 w 48"/>
                <a:gd name="T9" fmla="*/ 5 h 124"/>
                <a:gd name="T10" fmla="*/ 3 w 48"/>
                <a:gd name="T11" fmla="*/ 8 h 124"/>
                <a:gd name="T12" fmla="*/ 2 w 48"/>
                <a:gd name="T13" fmla="*/ 9 h 124"/>
                <a:gd name="T14" fmla="*/ 1 w 48"/>
                <a:gd name="T15" fmla="*/ 8 h 124"/>
                <a:gd name="T16" fmla="*/ 1 w 48"/>
                <a:gd name="T17" fmla="*/ 7 h 1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"/>
                <a:gd name="T28" fmla="*/ 0 h 124"/>
                <a:gd name="T29" fmla="*/ 48 w 48"/>
                <a:gd name="T30" fmla="*/ 124 h 1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" h="124">
                  <a:moveTo>
                    <a:pt x="4" y="7"/>
                  </a:moveTo>
                  <a:cubicBezTo>
                    <a:pt x="10" y="3"/>
                    <a:pt x="16" y="0"/>
                    <a:pt x="21" y="0"/>
                  </a:cubicBezTo>
                  <a:cubicBezTo>
                    <a:pt x="26" y="0"/>
                    <a:pt x="32" y="3"/>
                    <a:pt x="36" y="9"/>
                  </a:cubicBezTo>
                  <a:cubicBezTo>
                    <a:pt x="40" y="15"/>
                    <a:pt x="44" y="25"/>
                    <a:pt x="46" y="36"/>
                  </a:cubicBezTo>
                  <a:cubicBezTo>
                    <a:pt x="48" y="47"/>
                    <a:pt x="47" y="62"/>
                    <a:pt x="46" y="72"/>
                  </a:cubicBezTo>
                  <a:cubicBezTo>
                    <a:pt x="45" y="82"/>
                    <a:pt x="46" y="89"/>
                    <a:pt x="42" y="97"/>
                  </a:cubicBezTo>
                  <a:cubicBezTo>
                    <a:pt x="38" y="105"/>
                    <a:pt x="31" y="122"/>
                    <a:pt x="24" y="123"/>
                  </a:cubicBezTo>
                  <a:cubicBezTo>
                    <a:pt x="17" y="124"/>
                    <a:pt x="2" y="112"/>
                    <a:pt x="1" y="105"/>
                  </a:cubicBezTo>
                  <a:cubicBezTo>
                    <a:pt x="0" y="98"/>
                    <a:pt x="9" y="90"/>
                    <a:pt x="18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1" name="Rectangle 181" descr="Wide upward diagonal"/>
            <p:cNvSpPr>
              <a:spLocks noChangeAspect="1" noChangeArrowheads="1"/>
            </p:cNvSpPr>
            <p:nvPr/>
          </p:nvSpPr>
          <p:spPr bwMode="auto">
            <a:xfrm rot="10800000">
              <a:off x="4961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2" name="Rectangle 182"/>
            <p:cNvSpPr>
              <a:spLocks noChangeAspect="1" noChangeArrowheads="1"/>
            </p:cNvSpPr>
            <p:nvPr/>
          </p:nvSpPr>
          <p:spPr bwMode="auto">
            <a:xfrm rot="10800000">
              <a:off x="5035" y="2574"/>
              <a:ext cx="150" cy="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3" name="Rectangle 183"/>
            <p:cNvSpPr>
              <a:spLocks noChangeAspect="1" noChangeArrowheads="1"/>
            </p:cNvSpPr>
            <p:nvPr/>
          </p:nvSpPr>
          <p:spPr bwMode="auto">
            <a:xfrm>
              <a:off x="5020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4" name="Rectangle 184" descr="Wide upward diagonal"/>
            <p:cNvSpPr>
              <a:spLocks noChangeAspect="1" noChangeArrowheads="1"/>
            </p:cNvSpPr>
            <p:nvPr/>
          </p:nvSpPr>
          <p:spPr bwMode="auto">
            <a:xfrm rot="10800000" flipH="1">
              <a:off x="5199" y="2574"/>
              <a:ext cx="59" cy="45"/>
            </a:xfrm>
            <a:prstGeom prst="rect">
              <a:avLst/>
            </a:prstGeom>
            <a:pattFill prst="wdUpDiag">
              <a:fgClr>
                <a:srgbClr val="000000"/>
              </a:fgClr>
              <a:bgClr>
                <a:srgbClr val="F0F0F4"/>
              </a:bgClr>
            </a:patt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pPr eaLnBrk="1" hangingPunct="1"/>
              <a:endParaRPr lang="fr-FR" sz="1800" b="0"/>
            </a:p>
          </p:txBody>
        </p:sp>
        <p:sp>
          <p:nvSpPr>
            <p:cNvPr id="125" name="Rectangle 185"/>
            <p:cNvSpPr>
              <a:spLocks noChangeAspect="1" noChangeArrowheads="1"/>
            </p:cNvSpPr>
            <p:nvPr/>
          </p:nvSpPr>
          <p:spPr bwMode="auto">
            <a:xfrm flipH="1">
              <a:off x="5184" y="2574"/>
              <a:ext cx="15" cy="17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fr-FR" sz="1800" b="0"/>
            </a:p>
          </p:txBody>
        </p:sp>
        <p:sp>
          <p:nvSpPr>
            <p:cNvPr id="126" name="Line 186"/>
            <p:cNvSpPr>
              <a:spLocks noChangeAspect="1" noChangeShapeType="1"/>
            </p:cNvSpPr>
            <p:nvPr/>
          </p:nvSpPr>
          <p:spPr bwMode="auto">
            <a:xfrm>
              <a:off x="5037" y="2728"/>
              <a:ext cx="14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7" name="Freeform 187"/>
            <p:cNvSpPr>
              <a:spLocks noChangeAspect="1"/>
            </p:cNvSpPr>
            <p:nvPr/>
          </p:nvSpPr>
          <p:spPr bwMode="auto">
            <a:xfrm>
              <a:off x="5037" y="2736"/>
              <a:ext cx="144" cy="37"/>
            </a:xfrm>
            <a:custGeom>
              <a:avLst/>
              <a:gdLst>
                <a:gd name="T0" fmla="*/ 0 w 222"/>
                <a:gd name="T1" fmla="*/ 1 h 57"/>
                <a:gd name="T2" fmla="*/ 3 w 222"/>
                <a:gd name="T3" fmla="*/ 2 h 57"/>
                <a:gd name="T4" fmla="*/ 8 w 222"/>
                <a:gd name="T5" fmla="*/ 4 h 57"/>
                <a:gd name="T6" fmla="*/ 12 w 222"/>
                <a:gd name="T7" fmla="*/ 3 h 57"/>
                <a:gd name="T8" fmla="*/ 15 w 222"/>
                <a:gd name="T9" fmla="*/ 1 h 57"/>
                <a:gd name="T10" fmla="*/ 16 w 222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"/>
                <a:gd name="T19" fmla="*/ 0 h 57"/>
                <a:gd name="T20" fmla="*/ 222 w 222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" h="57">
                  <a:moveTo>
                    <a:pt x="0" y="3"/>
                  </a:moveTo>
                  <a:cubicBezTo>
                    <a:pt x="8" y="9"/>
                    <a:pt x="16" y="16"/>
                    <a:pt x="33" y="24"/>
                  </a:cubicBezTo>
                  <a:cubicBezTo>
                    <a:pt x="50" y="32"/>
                    <a:pt x="81" y="51"/>
                    <a:pt x="102" y="54"/>
                  </a:cubicBezTo>
                  <a:cubicBezTo>
                    <a:pt x="123" y="57"/>
                    <a:pt x="143" y="48"/>
                    <a:pt x="160" y="42"/>
                  </a:cubicBezTo>
                  <a:cubicBezTo>
                    <a:pt x="177" y="36"/>
                    <a:pt x="195" y="24"/>
                    <a:pt x="205" y="17"/>
                  </a:cubicBezTo>
                  <a:cubicBezTo>
                    <a:pt x="215" y="10"/>
                    <a:pt x="218" y="5"/>
                    <a:pt x="22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28" name="Freeform 188"/>
            <p:cNvSpPr>
              <a:spLocks noChangeAspect="1"/>
            </p:cNvSpPr>
            <p:nvPr/>
          </p:nvSpPr>
          <p:spPr bwMode="auto">
            <a:xfrm>
              <a:off x="5006" y="2761"/>
              <a:ext cx="207" cy="30"/>
            </a:xfrm>
            <a:custGeom>
              <a:avLst/>
              <a:gdLst>
                <a:gd name="T0" fmla="*/ 0 w 318"/>
                <a:gd name="T1" fmla="*/ 1 h 46"/>
                <a:gd name="T2" fmla="*/ 5 w 318"/>
                <a:gd name="T3" fmla="*/ 2 h 46"/>
                <a:gd name="T4" fmla="*/ 12 w 318"/>
                <a:gd name="T5" fmla="*/ 3 h 46"/>
                <a:gd name="T6" fmla="*/ 16 w 318"/>
                <a:gd name="T7" fmla="*/ 3 h 46"/>
                <a:gd name="T8" fmla="*/ 20 w 318"/>
                <a:gd name="T9" fmla="*/ 2 h 46"/>
                <a:gd name="T10" fmla="*/ 24 w 318"/>
                <a:gd name="T11" fmla="*/ 0 h 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8"/>
                <a:gd name="T19" fmla="*/ 0 h 46"/>
                <a:gd name="T20" fmla="*/ 318 w 318"/>
                <a:gd name="T21" fmla="*/ 46 h 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8" h="46">
                  <a:moveTo>
                    <a:pt x="0" y="2"/>
                  </a:moveTo>
                  <a:cubicBezTo>
                    <a:pt x="23" y="12"/>
                    <a:pt x="46" y="23"/>
                    <a:pt x="72" y="30"/>
                  </a:cubicBezTo>
                  <a:cubicBezTo>
                    <a:pt x="98" y="37"/>
                    <a:pt x="130" y="42"/>
                    <a:pt x="153" y="44"/>
                  </a:cubicBezTo>
                  <a:cubicBezTo>
                    <a:pt x="176" y="46"/>
                    <a:pt x="191" y="43"/>
                    <a:pt x="210" y="39"/>
                  </a:cubicBezTo>
                  <a:cubicBezTo>
                    <a:pt x="229" y="35"/>
                    <a:pt x="251" y="29"/>
                    <a:pt x="269" y="23"/>
                  </a:cubicBezTo>
                  <a:cubicBezTo>
                    <a:pt x="287" y="17"/>
                    <a:pt x="304" y="8"/>
                    <a:pt x="31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endParaRPr lang="fr-FR" sz="1800" b="0"/>
            </a:p>
          </p:txBody>
        </p:sp>
        <p:sp>
          <p:nvSpPr>
            <p:cNvPr id="129" name="Line 189"/>
            <p:cNvSpPr>
              <a:spLocks noChangeShapeType="1"/>
            </p:cNvSpPr>
            <p:nvPr/>
          </p:nvSpPr>
          <p:spPr bwMode="auto">
            <a:xfrm>
              <a:off x="286" y="2910"/>
              <a:ext cx="5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5" name="Group 190"/>
          <p:cNvGrpSpPr>
            <a:grpSpLocks/>
          </p:cNvGrpSpPr>
          <p:nvPr/>
        </p:nvGrpSpPr>
        <p:grpSpPr bwMode="auto">
          <a:xfrm>
            <a:off x="3162058" y="1862706"/>
            <a:ext cx="1404000" cy="684000"/>
            <a:chOff x="1692" y="2387"/>
            <a:chExt cx="2285" cy="862"/>
          </a:xfrm>
        </p:grpSpPr>
        <p:pic>
          <p:nvPicPr>
            <p:cNvPr id="16" name="Picture 1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9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64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9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19" y="2387"/>
              <a:ext cx="458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9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92" y="2387"/>
              <a:ext cx="466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56" y="2387"/>
              <a:ext cx="454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128588" y="6086475"/>
            <a:ext cx="7700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dirty="0" smtClean="0">
                <a:solidFill>
                  <a:srgbClr val="990099"/>
                </a:solidFill>
              </a:rPr>
              <a:t>1 </a:t>
            </a:r>
            <a:r>
              <a:rPr lang="fr-FR" sz="1800" dirty="0" err="1" smtClean="0">
                <a:solidFill>
                  <a:srgbClr val="990099"/>
                </a:solidFill>
              </a:rPr>
              <a:t>cryogenic</a:t>
            </a:r>
            <a:r>
              <a:rPr lang="fr-FR" sz="1800" dirty="0" smtClean="0">
                <a:solidFill>
                  <a:srgbClr val="990099"/>
                </a:solidFill>
              </a:rPr>
              <a:t> </a:t>
            </a:r>
            <a:r>
              <a:rPr lang="fr-FR" sz="1800" dirty="0" err="1" smtClean="0">
                <a:solidFill>
                  <a:srgbClr val="990099"/>
                </a:solidFill>
              </a:rPr>
              <a:t>sector</a:t>
            </a:r>
            <a:r>
              <a:rPr lang="fr-FR" sz="1800" dirty="0" smtClean="0">
                <a:solidFill>
                  <a:srgbClr val="990099"/>
                </a:solidFill>
              </a:rPr>
              <a:t> (12 modules) : </a:t>
            </a:r>
            <a:r>
              <a:rPr lang="fr-FR" sz="1800" dirty="0" smtClean="0">
                <a:solidFill>
                  <a:srgbClr val="FF0000"/>
                </a:solidFill>
              </a:rPr>
              <a:t>120 W @2K</a:t>
            </a:r>
            <a:r>
              <a:rPr lang="fr-FR" sz="1800" dirty="0" smtClean="0">
                <a:solidFill>
                  <a:srgbClr val="990099"/>
                </a:solidFill>
              </a:rPr>
              <a:t>, 204 W @5-8K, 1,4 kW @40-80K </a:t>
            </a:r>
            <a:endParaRPr lang="fr-FR" sz="1800" dirty="0">
              <a:solidFill>
                <a:srgbClr val="990099"/>
              </a:solidFill>
            </a:endParaRPr>
          </a:p>
        </p:txBody>
      </p:sp>
      <p:sp>
        <p:nvSpPr>
          <p:cNvPr id="194" name="Text Box 193"/>
          <p:cNvSpPr txBox="1">
            <a:spLocks noChangeArrowheads="1"/>
          </p:cNvSpPr>
          <p:nvPr/>
        </p:nvSpPr>
        <p:spPr bwMode="auto">
          <a:xfrm>
            <a:off x="654050" y="38147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b="0" dirty="0" smtClean="0">
                <a:solidFill>
                  <a:srgbClr val="990099"/>
                </a:solidFill>
              </a:rPr>
              <a:t>1</a:t>
            </a:r>
            <a:endParaRPr lang="fr-FR" sz="1800" b="0" dirty="0">
              <a:solidFill>
                <a:srgbClr val="990099"/>
              </a:solidFill>
            </a:endParaRPr>
          </a:p>
        </p:txBody>
      </p:sp>
      <p:sp>
        <p:nvSpPr>
          <p:cNvPr id="195" name="Text Box 194"/>
          <p:cNvSpPr txBox="1">
            <a:spLocks noChangeArrowheads="1"/>
          </p:cNvSpPr>
          <p:nvPr/>
        </p:nvSpPr>
        <p:spPr bwMode="auto">
          <a:xfrm>
            <a:off x="996950" y="3878263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b="0" dirty="0" smtClean="0">
                <a:solidFill>
                  <a:srgbClr val="990099"/>
                </a:solidFill>
              </a:rPr>
              <a:t>1</a:t>
            </a:r>
            <a:endParaRPr lang="fr-FR" sz="1800" b="0" dirty="0">
              <a:solidFill>
                <a:srgbClr val="990099"/>
              </a:solidFill>
            </a:endParaRPr>
          </a:p>
        </p:txBody>
      </p:sp>
      <p:sp>
        <p:nvSpPr>
          <p:cNvPr id="196" name="Text Box 195"/>
          <p:cNvSpPr txBox="1">
            <a:spLocks noChangeArrowheads="1"/>
          </p:cNvSpPr>
          <p:nvPr/>
        </p:nvSpPr>
        <p:spPr bwMode="auto">
          <a:xfrm>
            <a:off x="2209800" y="4149080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b="0" dirty="0" smtClean="0">
                <a:solidFill>
                  <a:srgbClr val="990099"/>
                </a:solidFill>
              </a:rPr>
              <a:t>7</a:t>
            </a:r>
            <a:endParaRPr lang="fr-FR" sz="1800" b="0" dirty="0">
              <a:solidFill>
                <a:srgbClr val="990099"/>
              </a:solidFill>
            </a:endParaRPr>
          </a:p>
        </p:txBody>
      </p:sp>
      <p:pic>
        <p:nvPicPr>
          <p:cNvPr id="198" name="Picture 19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73925" y="1644650"/>
            <a:ext cx="18573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" name="Text Box 7"/>
          <p:cNvSpPr txBox="1">
            <a:spLocks noChangeArrowheads="1"/>
          </p:cNvSpPr>
          <p:nvPr/>
        </p:nvSpPr>
        <p:spPr bwMode="auto">
          <a:xfrm>
            <a:off x="5313363" y="1844675"/>
            <a:ext cx="2162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fr-FR" sz="1800" dirty="0" smtClean="0">
                <a:solidFill>
                  <a:srgbClr val="26004D"/>
                </a:solidFill>
              </a:rPr>
              <a:t>808 RF </a:t>
            </a:r>
            <a:r>
              <a:rPr lang="fr-FR" sz="1800" dirty="0" err="1" smtClean="0">
                <a:solidFill>
                  <a:srgbClr val="26004D"/>
                </a:solidFill>
              </a:rPr>
              <a:t>couplers</a:t>
            </a:r>
            <a:r>
              <a:rPr lang="fr-FR" sz="1800" dirty="0" smtClean="0">
                <a:solidFill>
                  <a:srgbClr val="26004D"/>
                </a:solidFill>
              </a:rPr>
              <a:t> </a:t>
            </a:r>
          </a:p>
          <a:p>
            <a:pPr algn="r" eaLnBrk="1" hangingPunct="1"/>
            <a:r>
              <a:rPr lang="fr-FR" sz="1800" dirty="0" smtClean="0">
                <a:solidFill>
                  <a:srgbClr val="FF0000"/>
                </a:solidFill>
              </a:rPr>
              <a:t>120 kW @ 5 mA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700" y="4242287"/>
            <a:ext cx="1879600" cy="188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" name="Text Box 8"/>
          <p:cNvSpPr txBox="1">
            <a:spLocks noChangeArrowheads="1"/>
          </p:cNvSpPr>
          <p:nvPr/>
        </p:nvSpPr>
        <p:spPr bwMode="auto">
          <a:xfrm>
            <a:off x="251520" y="5384800"/>
            <a:ext cx="17192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sz="1800" dirty="0" smtClean="0">
                <a:solidFill>
                  <a:srgbClr val="C00000"/>
                </a:solidFill>
              </a:rPr>
              <a:t>18-38 m s/sol</a:t>
            </a:r>
            <a:endParaRPr lang="fr-FR" sz="1800" dirty="0">
              <a:solidFill>
                <a:srgbClr val="C00000"/>
              </a:solidFill>
            </a:endParaRPr>
          </a:p>
        </p:txBody>
      </p:sp>
      <p:pic>
        <p:nvPicPr>
          <p:cNvPr id="201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1629" y="2857498"/>
            <a:ext cx="980811" cy="20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69705" y="2857499"/>
            <a:ext cx="836194" cy="2025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756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e la date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smtClean="0"/>
              <a:t>24 septembre 2015</a:t>
            </a:r>
            <a:endParaRPr lang="fr-FR" dirty="0" smtClean="0"/>
          </a:p>
        </p:txBody>
      </p:sp>
      <p:sp>
        <p:nvSpPr>
          <p:cNvPr id="5123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fr-FR" smtClean="0"/>
              <a:t>O. Napoly, GIF 2015</a:t>
            </a:r>
          </a:p>
        </p:txBody>
      </p:sp>
      <p:sp>
        <p:nvSpPr>
          <p:cNvPr id="51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80E0DA3-67D4-4E87-BE8B-A043A4BBA193}" type="slidenum">
              <a:rPr lang="fr-FR" smtClean="0"/>
              <a:pPr/>
              <a:t>74</a:t>
            </a:fld>
            <a:endParaRPr lang="fr-FR" smtClean="0"/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100138" y="31750"/>
            <a:ext cx="8043862" cy="78105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XFEL </a:t>
            </a:r>
            <a:r>
              <a:rPr lang="fr-FR" sz="3600" dirty="0" err="1" smtClean="0"/>
              <a:t>Superconducting</a:t>
            </a:r>
            <a:r>
              <a:rPr lang="fr-FR" sz="3600" dirty="0" smtClean="0"/>
              <a:t> Accelerator</a:t>
            </a:r>
            <a:endParaRPr lang="fr-FR" sz="36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3" y="712527"/>
            <a:ext cx="8381171" cy="58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566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24 septembre 2015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F53C66D-ABF2-43CF-A407-3C809315B5B7}" type="slidenum">
              <a:rPr lang="en-US" smtClean="0"/>
              <a:t>75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73360" y="0"/>
            <a:ext cx="7756525" cy="792162"/>
          </a:xfrm>
        </p:spPr>
        <p:txBody>
          <a:bodyPr>
            <a:noAutofit/>
          </a:bodyPr>
          <a:lstStyle/>
          <a:p>
            <a:r>
              <a:rPr lang="fr-FR" sz="3200" dirty="0" smtClean="0"/>
              <a:t>Module Tunnel Installation: </a:t>
            </a:r>
            <a:r>
              <a:rPr lang="fr-FR" sz="3200" dirty="0" smtClean="0">
                <a:solidFill>
                  <a:srgbClr val="0070C0"/>
                </a:solidFill>
              </a:rPr>
              <a:t>1+37 modules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38188"/>
            <a:ext cx="7632848" cy="5731656"/>
          </a:xfrm>
        </p:spPr>
      </p:pic>
      <p:sp>
        <p:nvSpPr>
          <p:cNvPr id="3" name="Rectangle 2"/>
          <p:cNvSpPr/>
          <p:nvPr/>
        </p:nvSpPr>
        <p:spPr>
          <a:xfrm>
            <a:off x="955220" y="5550331"/>
            <a:ext cx="7168243" cy="83099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energy</a:t>
            </a:r>
            <a:r>
              <a:rPr lang="fr-FR" sz="2400" dirty="0" smtClean="0"/>
              <a:t> </a:t>
            </a:r>
            <a:r>
              <a:rPr lang="fr-FR" sz="2400" dirty="0" err="1"/>
              <a:t>reach</a:t>
            </a:r>
            <a:r>
              <a:rPr lang="fr-FR" sz="2400" dirty="0"/>
              <a:t> of the 56 modules </a:t>
            </a:r>
            <a:r>
              <a:rPr lang="fr-FR" sz="2400" dirty="0" err="1" smtClean="0"/>
              <a:t>tested</a:t>
            </a:r>
            <a:r>
              <a:rPr lang="fr-FR" sz="2400" dirty="0" smtClean="0"/>
              <a:t> </a:t>
            </a:r>
            <a:r>
              <a:rPr lang="fr-FR" sz="2400" dirty="0" err="1" smtClean="0"/>
              <a:t>so</a:t>
            </a:r>
            <a:r>
              <a:rPr lang="fr-FR" sz="2400" dirty="0" smtClean="0"/>
              <a:t> far </a:t>
            </a:r>
            <a:r>
              <a:rPr lang="fr-FR" sz="2400" dirty="0" err="1" smtClean="0"/>
              <a:t>is</a:t>
            </a:r>
            <a:r>
              <a:rPr lang="fr-FR" sz="2400" dirty="0" smtClean="0"/>
              <a:t> 12.7 </a:t>
            </a:r>
            <a:r>
              <a:rPr lang="fr-FR" sz="2400" dirty="0" err="1"/>
              <a:t>GeV</a:t>
            </a:r>
            <a:r>
              <a:rPr lang="fr-FR" sz="2400" dirty="0"/>
              <a:t> (94% of </a:t>
            </a:r>
            <a:r>
              <a:rPr lang="fr-FR" sz="2400" dirty="0" smtClean="0"/>
              <a:t>VT </a:t>
            </a:r>
            <a:r>
              <a:rPr lang="fr-FR" sz="2400" dirty="0" err="1" smtClean="0"/>
              <a:t>average</a:t>
            </a:r>
            <a:r>
              <a:rPr lang="fr-FR" sz="2400" dirty="0" smtClean="0"/>
              <a:t> gradient)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500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C2885F61-4FB8-45B3-871A-65166728818C}" type="slidenum">
              <a:rPr lang="en-GB"/>
              <a:pPr/>
              <a:t>76</a:t>
            </a:fld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71600" y="116632"/>
            <a:ext cx="8042400" cy="481012"/>
          </a:xfrm>
        </p:spPr>
        <p:txBody>
          <a:bodyPr>
            <a:noAutofit/>
          </a:bodyPr>
          <a:lstStyle/>
          <a:p>
            <a:r>
              <a:rPr lang="en-US" sz="3600" dirty="0"/>
              <a:t>E-XFEL: Cavity </a:t>
            </a:r>
            <a:r>
              <a:rPr lang="en-US" sz="3600" dirty="0" smtClean="0"/>
              <a:t>String Assembly at CEA</a:t>
            </a:r>
            <a:endParaRPr lang="en-US" sz="3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4882"/>
            <a:ext cx="7402024" cy="5551518"/>
          </a:xfrm>
          <a:prstGeom prst="rect">
            <a:avLst/>
          </a:prstGeom>
        </p:spPr>
      </p:pic>
      <p:pic>
        <p:nvPicPr>
          <p:cNvPr id="11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1442" y="5947915"/>
            <a:ext cx="566158" cy="43848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4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C2885F61-4FB8-45B3-871A-65166728818C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36104" y="116632"/>
            <a:ext cx="8100392" cy="481012"/>
          </a:xfrm>
        </p:spPr>
        <p:txBody>
          <a:bodyPr>
            <a:noAutofit/>
          </a:bodyPr>
          <a:lstStyle/>
          <a:p>
            <a:r>
              <a:rPr lang="en-US" sz="3600" dirty="0"/>
              <a:t>E-XFEL: Two </a:t>
            </a:r>
            <a:r>
              <a:rPr lang="en-US" sz="3600" dirty="0" smtClean="0"/>
              <a:t>Strings in the Roll-out Area</a:t>
            </a:r>
            <a:endParaRPr lang="en-US" sz="3600" dirty="0"/>
          </a:p>
        </p:txBody>
      </p:sp>
      <p:pic>
        <p:nvPicPr>
          <p:cNvPr id="3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7704000" cy="3826744"/>
          </a:xfrm>
          <a:prstGeom prst="rect">
            <a:avLst/>
          </a:prstGeom>
        </p:spPr>
      </p:pic>
      <p:pic>
        <p:nvPicPr>
          <p:cNvPr id="4" name="Picture 3" descr="C:\2014 TTC\2014 03 21 photos pour TTC\2014-03-21 16.16.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08" y="3212976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6496" y="6014851"/>
            <a:ext cx="566158" cy="438485"/>
          </a:xfrm>
          <a:prstGeom prst="rect">
            <a:avLst/>
          </a:prstGeom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21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C2885F61-4FB8-45B3-871A-65166728818C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600" y="116632"/>
            <a:ext cx="8172400" cy="481012"/>
          </a:xfrm>
        </p:spPr>
        <p:txBody>
          <a:bodyPr>
            <a:noAutofit/>
          </a:bodyPr>
          <a:lstStyle/>
          <a:p>
            <a:r>
              <a:rPr lang="en-US" sz="3600" dirty="0"/>
              <a:t>E-XFEL: String </a:t>
            </a:r>
            <a:r>
              <a:rPr lang="en-US" sz="3600" dirty="0" smtClean="0"/>
              <a:t>/ Cold Mass Assembly</a:t>
            </a:r>
            <a:endParaRPr lang="en-US" sz="3600" dirty="0"/>
          </a:p>
        </p:txBody>
      </p:sp>
      <p:pic>
        <p:nvPicPr>
          <p:cNvPr id="10242" name="Picture 2" descr="http://ttfinfo.desy.de/HalleIIIelog/data/2014/10/2014-03-05T09:23:35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8760"/>
            <a:ext cx="9000000" cy="50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0432" y="5892775"/>
            <a:ext cx="566158" cy="43848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71600" y="44624"/>
            <a:ext cx="8172400" cy="977726"/>
          </a:xfrm>
        </p:spPr>
        <p:txBody>
          <a:bodyPr>
            <a:noAutofit/>
          </a:bodyPr>
          <a:lstStyle/>
          <a:p>
            <a:r>
              <a:rPr lang="en-US" sz="3600" dirty="0"/>
              <a:t>E-XFEL: RF </a:t>
            </a:r>
            <a:r>
              <a:rPr lang="en-US" sz="3600" dirty="0" smtClean="0"/>
              <a:t>Power Coupler Assembly</a:t>
            </a:r>
            <a:endParaRPr lang="en-US" sz="3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32" y="2636912"/>
            <a:ext cx="5000763" cy="3750572"/>
          </a:xfrm>
          <a:prstGeom prst="rect">
            <a:avLst/>
          </a:prstGeom>
        </p:spPr>
      </p:pic>
      <p:pic>
        <p:nvPicPr>
          <p:cNvPr id="12290" name="Picture 2" descr="http://ttfinfo.desy.de/HalleIIIelog/data/2014/09/2014-02-28T09:46:54-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7064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3560" y="5939890"/>
            <a:ext cx="566158" cy="43848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732240" y="6462284"/>
            <a:ext cx="2133600" cy="365125"/>
          </a:xfrm>
        </p:spPr>
        <p:txBody>
          <a:bodyPr/>
          <a:lstStyle/>
          <a:p>
            <a:fld id="{2831294B-30F2-40DE-96EA-1B04FE7EBCC5}" type="slidenum">
              <a:rPr lang="en-GB" smtClean="0"/>
              <a:t>79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1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857356" y="785794"/>
            <a:ext cx="5500726" cy="1341656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lang="fr-FR" sz="2000" baseline="-500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endParaRPr lang="fr-FR" baseline="-50000" dirty="0" smtClean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61046" y="974708"/>
            <a:ext cx="454028" cy="400110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endParaRPr kumimoji="0" lang="fr-FR" sz="2000" b="0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3643306" y="1571612"/>
            <a:ext cx="1143008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2" idx="1"/>
          </p:cNvCxnSpPr>
          <p:nvPr/>
        </p:nvCxnSpPr>
        <p:spPr bwMode="auto">
          <a:xfrm rot="10800000" flipV="1">
            <a:off x="4857752" y="1174762"/>
            <a:ext cx="903294" cy="39684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143636" y="642918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428728" y="142873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85720" y="2214554"/>
            <a:ext cx="87154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integrated luminosity generated by the elementary volume element  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d</a:t>
            </a:r>
            <a:r>
              <a:rPr lang="en-GB" i="1" baseline="40000" dirty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x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smtClean="0"/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of particle density</a:t>
            </a:r>
            <a:r>
              <a:rPr lang="en-GB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i="1" dirty="0" smtClean="0">
                <a:solidFill>
                  <a:srgbClr val="0070C0"/>
                </a:solidFill>
                <a:sym typeface="Symbol"/>
              </a:rPr>
              <a:t></a:t>
            </a:r>
            <a:r>
              <a:rPr lang="fr-FR" sz="2000" baseline="-50000" dirty="0" smtClean="0">
                <a:solidFill>
                  <a:srgbClr val="0070C0"/>
                </a:solidFill>
                <a:sym typeface="Symbol"/>
              </a:rPr>
              <a:t>1</a:t>
            </a:r>
            <a:r>
              <a:rPr lang="fr-FR" sz="2000" dirty="0" smtClean="0">
                <a:sym typeface="Symbol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moving through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i="1" dirty="0" smtClean="0">
                <a:solidFill>
                  <a:srgbClr val="0070C0"/>
                </a:solidFill>
                <a:sym typeface="Symbol"/>
              </a:rPr>
              <a:t></a:t>
            </a:r>
            <a:r>
              <a:rPr lang="fr-FR" sz="2000" baseline="-50000" dirty="0" smtClean="0">
                <a:solidFill>
                  <a:srgbClr val="0070C0"/>
                </a:solidFill>
                <a:sym typeface="Symbol"/>
              </a:rPr>
              <a:t>2</a:t>
            </a:r>
            <a:r>
              <a:rPr lang="fr-FR" sz="2000" i="1" baseline="-50000" dirty="0" smtClean="0">
                <a:solidFill>
                  <a:srgbClr val="00B0F0"/>
                </a:solidFill>
                <a:sym typeface="Symbol"/>
              </a:rPr>
              <a:t>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with homogeneous velocities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v</a:t>
            </a:r>
            <a:r>
              <a:rPr lang="en-GB" sz="2000" baseline="-5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GB" sz="2000" i="1" dirty="0" smtClean="0">
                <a:solidFill>
                  <a:srgbClr val="0070C0"/>
                </a:solidFill>
                <a:cs typeface="Times New Roman" pitchFamily="18" charset="0"/>
              </a:rPr>
              <a:t>v</a:t>
            </a:r>
            <a:r>
              <a:rPr lang="en-GB" baseline="-50000" dirty="0" smtClean="0">
                <a:solidFill>
                  <a:srgbClr val="0070C0"/>
                </a:solidFill>
                <a:cs typeface="Times New Roman" pitchFamily="18" charset="0"/>
              </a:rPr>
              <a:t>2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, is:</a:t>
            </a:r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143636" y="12144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d</a:t>
            </a:r>
            <a:r>
              <a:rPr lang="en-GB" i="1" baseline="40000" dirty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714744" y="1239822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1</a:t>
            </a:r>
            <a:endParaRPr lang="fr-FR" baseline="-500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3747288" y="133110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857752" y="1071546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2</a:t>
            </a:r>
            <a:endParaRPr lang="fr-FR" baseline="-50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4915696" y="116838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52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113907"/>
              </p:ext>
            </p:extLst>
          </p:nvPr>
        </p:nvGraphicFramePr>
        <p:xfrm>
          <a:off x="1187624" y="5229200"/>
          <a:ext cx="6445250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Equation" r:id="rId3" imgW="2577960" imgH="507960" progId="Equation.3">
                  <p:embed/>
                </p:oleObj>
              </mc:Choice>
              <mc:Fallback>
                <p:oleObj name="Equation" r:id="rId3" imgW="2577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5229200"/>
                        <a:ext cx="6445250" cy="108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428563" y="4143380"/>
            <a:ext cx="84297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  <a:spcBef>
                <a:spcPts val="0"/>
              </a:spcBef>
            </a:pPr>
            <a:r>
              <a:rPr lang="en-GB" dirty="0">
                <a:latin typeface="Arial" pitchFamily="34" charset="0"/>
                <a:cs typeface="Arial" pitchFamily="34" charset="0"/>
              </a:rPr>
              <a:t>w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ith                               the Lorentz current 4-vector.</a:t>
            </a:r>
          </a:p>
          <a:p>
            <a:pPr>
              <a:lnSpc>
                <a:spcPts val="2600"/>
              </a:lnSpc>
              <a:spcBef>
                <a:spcPts val="0"/>
              </a:spcBef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6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en-GB" dirty="0">
                <a:latin typeface="Arial" pitchFamily="34" charset="0"/>
                <a:cs typeface="Arial" pitchFamily="34" charset="0"/>
              </a:rPr>
              <a:t>integrated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luminosity is expressed by :</a:t>
            </a:r>
          </a:p>
        </p:txBody>
      </p:sp>
      <p:graphicFrame>
        <p:nvGraphicFramePr>
          <p:cNvPr id="8878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861587"/>
              </p:ext>
            </p:extLst>
          </p:nvPr>
        </p:nvGraphicFramePr>
        <p:xfrm>
          <a:off x="1622635" y="3090093"/>
          <a:ext cx="600075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Equation" r:id="rId5" imgW="2400120" imgH="393480" progId="Equation.3">
                  <p:embed/>
                </p:oleObj>
              </mc:Choice>
              <mc:Fallback>
                <p:oleObj name="Equation" r:id="rId5" imgW="2400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635" y="3090093"/>
                        <a:ext cx="6000750" cy="8429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17687"/>
              </p:ext>
            </p:extLst>
          </p:nvPr>
        </p:nvGraphicFramePr>
        <p:xfrm>
          <a:off x="1043608" y="4168780"/>
          <a:ext cx="1785950" cy="44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0" name="Equation" r:id="rId7" imgW="812520" imgH="203040" progId="Equation.3">
                  <p:embed/>
                </p:oleObj>
              </mc:Choice>
              <mc:Fallback>
                <p:oleObj name="Equation" r:id="rId7" imgW="812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168780"/>
                        <a:ext cx="1785950" cy="446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83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2788" y="4365104"/>
            <a:ext cx="6583708" cy="215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P1010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171127"/>
            <a:ext cx="4680520" cy="335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1340769"/>
            <a:ext cx="4059312" cy="295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19010" y="64688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C2885F61-4FB8-45B3-871A-65166728818C}" type="slidenum">
              <a:rPr lang="en-GB"/>
              <a:pPr/>
              <a:t>80</a:t>
            </a:fld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899592" y="44624"/>
            <a:ext cx="8172400" cy="79208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E-XFEL: Transport Caps, Final Checks, Shipment</a:t>
            </a:r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0432" y="6086859"/>
            <a:ext cx="566158" cy="43848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919917" y="-27384"/>
            <a:ext cx="7756539" cy="792088"/>
          </a:xfrm>
        </p:spPr>
        <p:txBody>
          <a:bodyPr/>
          <a:lstStyle/>
          <a:p>
            <a:pPr eaLnBrk="1" hangingPunct="1"/>
            <a:r>
              <a:rPr lang="fr-FR" sz="2700" dirty="0" smtClean="0">
                <a:cs typeface="Arial" charset="0"/>
              </a:rPr>
              <a:t>CEA-</a:t>
            </a:r>
            <a:r>
              <a:rPr lang="fr-FR" sz="2700" dirty="0" err="1" smtClean="0">
                <a:cs typeface="Arial" charset="0"/>
              </a:rPr>
              <a:t>Alsyom</a:t>
            </a:r>
            <a:r>
              <a:rPr lang="fr-FR" sz="2700" dirty="0" smtClean="0">
                <a:cs typeface="Arial" charset="0"/>
              </a:rPr>
              <a:t> Cryomodule Production Rate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4294967295"/>
          </p:nvPr>
        </p:nvSpPr>
        <p:spPr>
          <a:xfrm>
            <a:off x="457200" y="648544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24 septembre 2015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3124200" y="6474688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O. Napoly, GIF 2015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74688"/>
            <a:ext cx="2133600" cy="365125"/>
          </a:xfrm>
          <a:prstGeom prst="rect">
            <a:avLst/>
          </a:prstGeom>
        </p:spPr>
        <p:txBody>
          <a:bodyPr/>
          <a:lstStyle/>
          <a:p>
            <a:fld id="{4F53C66D-ABF2-43CF-A407-3C809315B5B7}" type="slidenum">
              <a:rPr lang="en-US" smtClean="0"/>
              <a:t>81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236650" y="738120"/>
            <a:ext cx="685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dirty="0" smtClean="0"/>
              <a:t> 5 </a:t>
            </a:r>
            <a:r>
              <a:rPr lang="fr-FR" sz="1800" b="0" dirty="0" err="1" smtClean="0"/>
              <a:t>day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throughput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was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reached</a:t>
            </a:r>
            <a:r>
              <a:rPr lang="fr-FR" sz="1800" b="0" dirty="0" smtClean="0"/>
              <a:t> </a:t>
            </a:r>
            <a:r>
              <a:rPr lang="fr-FR" sz="1800" dirty="0" err="1" smtClean="0"/>
              <a:t>mid-October</a:t>
            </a:r>
            <a:r>
              <a:rPr lang="fr-FR" sz="1800" dirty="0" smtClean="0"/>
              <a:t> 2014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with</a:t>
            </a:r>
            <a:r>
              <a:rPr lang="fr-FR" sz="1800" b="0" dirty="0" smtClean="0"/>
              <a:t> </a:t>
            </a:r>
            <a:r>
              <a:rPr lang="fr-FR" sz="1800" dirty="0" smtClean="0"/>
              <a:t>XM15</a:t>
            </a:r>
            <a:r>
              <a:rPr lang="fr-FR" sz="1800" b="0" dirty="0" smtClean="0"/>
              <a:t> </a:t>
            </a:r>
            <a:endParaRPr lang="fr-FR" sz="1800" b="0" dirty="0"/>
          </a:p>
          <a:p>
            <a:pPr algn="ctr"/>
            <a:r>
              <a:rPr lang="fr-FR" sz="1800" b="0" dirty="0" smtClean="0">
                <a:sym typeface="Symbol"/>
              </a:rPr>
              <a:t> t</a:t>
            </a:r>
            <a:r>
              <a:rPr lang="fr-FR" sz="1800" b="0" dirty="0" smtClean="0"/>
              <a:t>he design of the </a:t>
            </a:r>
            <a:r>
              <a:rPr lang="fr-FR" sz="1800" b="0" dirty="0" err="1" smtClean="0"/>
              <a:t>Assembly</a:t>
            </a:r>
            <a:r>
              <a:rPr lang="fr-FR" sz="1800" b="0" dirty="0" smtClean="0"/>
              <a:t> Infrastructure </a:t>
            </a:r>
            <a:r>
              <a:rPr lang="fr-FR" sz="1800" b="0" dirty="0" err="1" smtClean="0"/>
              <a:t>was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sound</a:t>
            </a:r>
            <a:endParaRPr lang="en-US" sz="1800" b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"/>
          <a:stretch/>
        </p:blipFill>
        <p:spPr bwMode="auto">
          <a:xfrm>
            <a:off x="0" y="1751688"/>
            <a:ext cx="9143999" cy="312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eur droit avec flèche 8"/>
          <p:cNvCxnSpPr>
            <a:stCxn id="8" idx="2"/>
          </p:cNvCxnSpPr>
          <p:nvPr/>
        </p:nvCxnSpPr>
        <p:spPr bwMode="auto">
          <a:xfrm flipH="1">
            <a:off x="2368627" y="1384451"/>
            <a:ext cx="1297808" cy="2306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ZoneTexte 12"/>
          <p:cNvSpPr txBox="1"/>
          <p:nvPr/>
        </p:nvSpPr>
        <p:spPr>
          <a:xfrm>
            <a:off x="1081984" y="4961427"/>
            <a:ext cx="784266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smtClean="0"/>
              <a:t>4-day </a:t>
            </a:r>
            <a:r>
              <a:rPr lang="fr-FR" sz="1800" b="0" dirty="0" err="1" smtClean="0"/>
              <a:t>throughput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was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reached</a:t>
            </a:r>
            <a:r>
              <a:rPr lang="fr-FR" sz="1800" b="0" dirty="0"/>
              <a:t> </a:t>
            </a:r>
            <a:r>
              <a:rPr lang="fr-FR" sz="1800" dirty="0" smtClean="0"/>
              <a:t>in </a:t>
            </a:r>
            <a:r>
              <a:rPr lang="fr-FR" sz="1800" dirty="0" err="1" smtClean="0"/>
              <a:t>January</a:t>
            </a:r>
            <a:r>
              <a:rPr lang="fr-FR" sz="1800" dirty="0" smtClean="0"/>
              <a:t> 2015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with</a:t>
            </a:r>
            <a:r>
              <a:rPr lang="fr-FR" sz="1800" b="0" dirty="0" smtClean="0"/>
              <a:t> </a:t>
            </a:r>
            <a:r>
              <a:rPr lang="fr-FR" sz="1800" dirty="0" smtClean="0"/>
              <a:t>XM25</a:t>
            </a:r>
          </a:p>
          <a:p>
            <a:pPr>
              <a:spcBef>
                <a:spcPts val="1200"/>
              </a:spcBef>
            </a:pPr>
            <a:r>
              <a:rPr lang="fr-FR" sz="1800" b="0" dirty="0">
                <a:sym typeface="Symbol"/>
              </a:rPr>
              <a:t>This ‘</a:t>
            </a:r>
            <a:r>
              <a:rPr lang="fr-FR" sz="1800" b="0" dirty="0" err="1">
                <a:sym typeface="Symbol"/>
              </a:rPr>
              <a:t>accelerated</a:t>
            </a:r>
            <a:r>
              <a:rPr lang="fr-FR" sz="1800" b="0" dirty="0">
                <a:sym typeface="Symbol"/>
              </a:rPr>
              <a:t>’ rate </a:t>
            </a:r>
            <a:r>
              <a:rPr lang="fr-FR" sz="1800" b="0" dirty="0" err="1">
                <a:sym typeface="Symbol"/>
              </a:rPr>
              <a:t>is</a:t>
            </a:r>
            <a:r>
              <a:rPr lang="fr-FR" sz="1800" b="0" dirty="0">
                <a:sym typeface="Symbol"/>
              </a:rPr>
              <a:t> </a:t>
            </a:r>
            <a:r>
              <a:rPr lang="fr-FR" sz="1800" b="0" dirty="0" err="1">
                <a:sym typeface="Symbol"/>
              </a:rPr>
              <a:t>needed</a:t>
            </a:r>
            <a:r>
              <a:rPr lang="fr-FR" sz="1800" b="0" dirty="0">
                <a:sym typeface="Symbol"/>
              </a:rPr>
              <a:t> to close the XFEL tunnel </a:t>
            </a:r>
            <a:r>
              <a:rPr lang="fr-FR" sz="1800" b="0" dirty="0" smtClean="0">
                <a:sym typeface="Symbol"/>
              </a:rPr>
              <a:t>mid-2016:</a:t>
            </a:r>
            <a:endParaRPr lang="fr-FR" sz="1800" b="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 smtClean="0"/>
              <a:t>XM80 to </a:t>
            </a:r>
            <a:r>
              <a:rPr lang="fr-FR" sz="1800" b="0" dirty="0" err="1" smtClean="0"/>
              <a:t>be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delivered</a:t>
            </a:r>
            <a:r>
              <a:rPr lang="fr-FR" sz="1800" b="0" dirty="0" smtClean="0"/>
              <a:t> at the end of </a:t>
            </a:r>
            <a:r>
              <a:rPr lang="fr-FR" sz="1800" b="0" dirty="0" err="1" smtClean="0"/>
              <a:t>December</a:t>
            </a:r>
            <a:r>
              <a:rPr lang="fr-FR" sz="1800" b="0" dirty="0" smtClean="0"/>
              <a:t> 2015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800" b="0" dirty="0" smtClean="0"/>
              <a:t>XM100 to </a:t>
            </a:r>
            <a:r>
              <a:rPr lang="fr-FR" sz="1800" b="0" dirty="0" err="1" smtClean="0"/>
              <a:t>be</a:t>
            </a:r>
            <a:r>
              <a:rPr lang="fr-FR" sz="1800" b="0" dirty="0" smtClean="0"/>
              <a:t> </a:t>
            </a:r>
            <a:r>
              <a:rPr lang="fr-FR" sz="1800" b="0" dirty="0" err="1" smtClean="0"/>
              <a:t>delivered</a:t>
            </a:r>
            <a:r>
              <a:rPr lang="fr-FR" sz="1800" b="0" dirty="0" smtClean="0"/>
              <a:t> at the end of April 2016</a:t>
            </a:r>
          </a:p>
        </p:txBody>
      </p:sp>
      <p:cxnSp>
        <p:nvCxnSpPr>
          <p:cNvPr id="14" name="Connecteur droit avec flèche 13"/>
          <p:cNvCxnSpPr>
            <a:stCxn id="13" idx="0"/>
          </p:cNvCxnSpPr>
          <p:nvPr/>
        </p:nvCxnSpPr>
        <p:spPr bwMode="auto">
          <a:xfrm flipH="1" flipV="1">
            <a:off x="3602517" y="3918857"/>
            <a:ext cx="1400798" cy="104257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6522059" y="130699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 smtClean="0">
                <a:solidFill>
                  <a:srgbClr val="002060"/>
                </a:solidFill>
              </a:rPr>
              <a:t>Courtesy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706" y="1273940"/>
            <a:ext cx="1395182" cy="462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943473" y="2798359"/>
            <a:ext cx="2234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0" dirty="0" smtClean="0"/>
              <a:t>Sept. 2015: XM60</a:t>
            </a:r>
            <a:endParaRPr lang="en-US" sz="2000" b="0" dirty="0"/>
          </a:p>
        </p:txBody>
      </p:sp>
      <p:cxnSp>
        <p:nvCxnSpPr>
          <p:cNvPr id="21" name="Connecteur droit avec flèche 20"/>
          <p:cNvCxnSpPr>
            <a:stCxn id="18" idx="2"/>
          </p:cNvCxnSpPr>
          <p:nvPr/>
        </p:nvCxnSpPr>
        <p:spPr bwMode="auto">
          <a:xfrm>
            <a:off x="8060927" y="3198469"/>
            <a:ext cx="398088" cy="64282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ZoneTexte 21"/>
          <p:cNvSpPr txBox="1"/>
          <p:nvPr/>
        </p:nvSpPr>
        <p:spPr>
          <a:xfrm>
            <a:off x="307195" y="3841296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0" dirty="0" smtClean="0"/>
              <a:t>March 2014: XM1</a:t>
            </a:r>
            <a:endParaRPr lang="en-US" sz="2000" b="0" dirty="0"/>
          </a:p>
        </p:txBody>
      </p:sp>
      <p:cxnSp>
        <p:nvCxnSpPr>
          <p:cNvPr id="23" name="Connecteur droit avec flèche 22"/>
          <p:cNvCxnSpPr>
            <a:stCxn id="22" idx="2"/>
          </p:cNvCxnSpPr>
          <p:nvPr/>
        </p:nvCxnSpPr>
        <p:spPr bwMode="auto">
          <a:xfrm flipH="1">
            <a:off x="383718" y="4241406"/>
            <a:ext cx="1026504" cy="31448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436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24 septembre 2015</a:t>
            </a:r>
            <a:endParaRPr lang="en-US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O. Napoly, GIF 2015</a:t>
            </a:r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F53C66D-ABF2-43CF-A407-3C809315B5B7}" type="slidenum">
              <a:rPr lang="en-US" smtClean="0"/>
              <a:t>82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87475" y="115888"/>
            <a:ext cx="7000949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fr-FR" sz="2700" dirty="0" smtClean="0"/>
              <a:t>Performance du Cryomodule E-XFEL XM59</a:t>
            </a:r>
            <a:endParaRPr lang="fr-F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0" y="764704"/>
            <a:ext cx="8497810" cy="437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94670" y="5013176"/>
            <a:ext cx="8425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ym typeface="Symbol"/>
              </a:rPr>
              <a:t>Le champ accélérateur moyen des cavités est </a:t>
            </a:r>
            <a:r>
              <a:rPr lang="fr-FR" sz="2400" dirty="0" err="1"/>
              <a:t>E</a:t>
            </a:r>
            <a:r>
              <a:rPr lang="fr-FR" sz="2400" baseline="-25000" dirty="0" err="1"/>
              <a:t>acc</a:t>
            </a:r>
            <a:r>
              <a:rPr lang="fr-FR" sz="2400" dirty="0">
                <a:sym typeface="Symbol"/>
              </a:rPr>
              <a:t></a:t>
            </a:r>
            <a:r>
              <a:rPr lang="fr-FR" sz="2400" dirty="0" smtClean="0"/>
              <a:t> = 35,4 MV/m</a:t>
            </a:r>
          </a:p>
          <a:p>
            <a:r>
              <a:rPr lang="fr-FR" sz="2400" dirty="0" smtClean="0"/>
              <a:t>Après intégration, le champ moyen du cryomodule est limité ‘administrativement’ à 31 MV/m pour ne pas endommager les composant de la distribution de puissance RF.</a:t>
            </a:r>
          </a:p>
        </p:txBody>
      </p:sp>
    </p:spTree>
    <p:extLst>
      <p:ext uri="{BB962C8B-B14F-4D97-AF65-F5344CB8AC3E}">
        <p14:creationId xmlns:p14="http://schemas.microsoft.com/office/powerpoint/2010/main" val="14900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6" y="733328"/>
            <a:ext cx="8838433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24 septembre 2015</a:t>
            </a:r>
            <a:endParaRPr lang="en-US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O. Napoly, GIF 2015</a:t>
            </a:r>
            <a:endParaRPr lang="en-US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4F53C66D-ABF2-43CF-A407-3C809315B5B7}" type="slidenum">
              <a:rPr lang="en-US" smtClean="0"/>
              <a:t>83</a:t>
            </a:fld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135955" y="-27384"/>
            <a:ext cx="7756525" cy="7921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fr-FR" sz="3000" dirty="0" smtClean="0"/>
              <a:t>E-XFEL Cryomodule Performance (57 modules)</a:t>
            </a:r>
            <a:endParaRPr lang="fr-FR" sz="3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60388" y="4071938"/>
            <a:ext cx="8583612" cy="2236787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Significant</a:t>
            </a:r>
            <a:r>
              <a:rPr lang="fr-FR" dirty="0" smtClean="0"/>
              <a:t> gradient </a:t>
            </a:r>
            <a:r>
              <a:rPr lang="fr-FR" dirty="0" err="1" smtClean="0"/>
              <a:t>degradation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XM6 to XM23, </a:t>
            </a:r>
            <a:r>
              <a:rPr lang="fr-FR" dirty="0" err="1" smtClean="0"/>
              <a:t>while</a:t>
            </a:r>
            <a:r>
              <a:rPr lang="fr-FR" dirty="0" smtClean="0"/>
              <a:t> CEA and </a:t>
            </a:r>
            <a:r>
              <a:rPr lang="fr-FR" dirty="0" err="1" smtClean="0"/>
              <a:t>Alsyom</a:t>
            </a:r>
            <a:r>
              <a:rPr lang="fr-FR" dirty="0" smtClean="0"/>
              <a:t> put all </a:t>
            </a:r>
            <a:r>
              <a:rPr lang="fr-FR" dirty="0" err="1" smtClean="0"/>
              <a:t>their</a:t>
            </a:r>
            <a:r>
              <a:rPr lang="fr-FR" dirty="0" smtClean="0"/>
              <a:t> effort in </a:t>
            </a:r>
            <a:r>
              <a:rPr lang="fr-FR" dirty="0" err="1" smtClean="0"/>
              <a:t>achieving</a:t>
            </a:r>
            <a:r>
              <a:rPr lang="fr-FR" dirty="0" smtClean="0"/>
              <a:t> production goal of 1 CM/</a:t>
            </a:r>
            <a:r>
              <a:rPr lang="fr-FR" dirty="0" err="1" smtClean="0"/>
              <a:t>week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 err="1" smtClean="0"/>
              <a:t>Pairwise</a:t>
            </a:r>
            <a:r>
              <a:rPr lang="fr-FR" i="1" dirty="0" smtClean="0"/>
              <a:t> RF distribution, </a:t>
            </a:r>
            <a:r>
              <a:rPr lang="fr-FR" dirty="0" err="1" smtClean="0"/>
              <a:t>initially</a:t>
            </a:r>
            <a:r>
              <a:rPr lang="fr-FR" dirty="0" smtClean="0"/>
              <a:t> </a:t>
            </a:r>
            <a:r>
              <a:rPr lang="fr-FR" dirty="0" err="1" smtClean="0"/>
              <a:t>foreseen</a:t>
            </a:r>
            <a:r>
              <a:rPr lang="fr-FR" dirty="0" smtClean="0"/>
              <a:t>, must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i="1" dirty="0" err="1" smtClean="0"/>
              <a:t>taylored</a:t>
            </a:r>
            <a:r>
              <a:rPr lang="fr-FR" dirty="0" smtClean="0"/>
              <a:t> to </a:t>
            </a:r>
            <a:r>
              <a:rPr lang="fr-FR" i="1" dirty="0" err="1" smtClean="0"/>
              <a:t>individual</a:t>
            </a:r>
            <a:r>
              <a:rPr lang="fr-FR" i="1" dirty="0" smtClean="0"/>
              <a:t> </a:t>
            </a:r>
            <a:r>
              <a:rPr lang="fr-FR" i="1" dirty="0" err="1" smtClean="0"/>
              <a:t>cavity</a:t>
            </a:r>
            <a:r>
              <a:rPr lang="fr-FR" i="1" dirty="0" smtClean="0"/>
              <a:t> RF distribution </a:t>
            </a:r>
            <a:r>
              <a:rPr lang="fr-FR" dirty="0" smtClean="0"/>
              <a:t>to </a:t>
            </a:r>
            <a:r>
              <a:rPr lang="fr-FR" dirty="0" err="1" smtClean="0"/>
              <a:t>compensate</a:t>
            </a:r>
            <a:r>
              <a:rPr lang="fr-FR" dirty="0" smtClean="0"/>
              <a:t> the large </a:t>
            </a:r>
            <a:r>
              <a:rPr lang="fr-FR" dirty="0" err="1" smtClean="0"/>
              <a:t>inequal</a:t>
            </a:r>
            <a:r>
              <a:rPr lang="fr-FR" dirty="0" smtClean="0"/>
              <a:t> gradient </a:t>
            </a:r>
            <a:r>
              <a:rPr lang="fr-FR" dirty="0" err="1" smtClean="0"/>
              <a:t>losses</a:t>
            </a:r>
            <a:r>
              <a:rPr lang="fr-F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All but 2 of 57 </a:t>
            </a:r>
            <a:r>
              <a:rPr lang="fr-FR" dirty="0" err="1"/>
              <a:t>tested</a:t>
            </a:r>
            <a:r>
              <a:rPr lang="fr-FR" dirty="0"/>
              <a:t> modules are on XFEL </a:t>
            </a:r>
            <a:r>
              <a:rPr lang="fr-FR" dirty="0" err="1"/>
              <a:t>specs</a:t>
            </a:r>
            <a:r>
              <a:rPr lang="fr-FR" dirty="0"/>
              <a:t> (23.6 MV/m)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Average</a:t>
            </a:r>
            <a:r>
              <a:rPr lang="fr-FR" dirty="0" smtClean="0"/>
              <a:t> </a:t>
            </a:r>
            <a:r>
              <a:rPr lang="fr-FR" dirty="0"/>
              <a:t>usable gradient </a:t>
            </a:r>
            <a:r>
              <a:rPr lang="fr-FR" dirty="0" err="1"/>
              <a:t>is</a:t>
            </a:r>
            <a:r>
              <a:rPr lang="fr-FR" dirty="0"/>
              <a:t> 16 % </a:t>
            </a:r>
            <a:r>
              <a:rPr lang="fr-FR" dirty="0" err="1"/>
              <a:t>above</a:t>
            </a:r>
            <a:r>
              <a:rPr lang="fr-FR" dirty="0"/>
              <a:t> </a:t>
            </a:r>
            <a:r>
              <a:rPr lang="fr-FR" dirty="0" err="1"/>
              <a:t>specs</a:t>
            </a:r>
            <a:r>
              <a:rPr lang="fr-FR" dirty="0"/>
              <a:t> : </a:t>
            </a:r>
            <a:r>
              <a:rPr lang="fr-FR" b="1" dirty="0">
                <a:sym typeface="Symbol"/>
              </a:rPr>
              <a:t></a:t>
            </a:r>
            <a:r>
              <a:rPr lang="fr-FR" b="1" dirty="0" err="1"/>
              <a:t>E</a:t>
            </a:r>
            <a:r>
              <a:rPr lang="fr-FR" b="1" baseline="-25000" dirty="0" err="1"/>
              <a:t>acc</a:t>
            </a:r>
            <a:r>
              <a:rPr lang="fr-FR" b="1" dirty="0">
                <a:sym typeface="Symbol"/>
              </a:rPr>
              <a:t></a:t>
            </a:r>
            <a:r>
              <a:rPr lang="fr-FR" b="1" dirty="0"/>
              <a:t>= 27.4 MV/m</a:t>
            </a:r>
            <a:r>
              <a:rPr lang="fr-F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83568" y="2996952"/>
            <a:ext cx="802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0" dirty="0" err="1" smtClean="0">
                <a:solidFill>
                  <a:srgbClr val="0070C0"/>
                </a:solidFill>
              </a:rPr>
              <a:t>Individual</a:t>
            </a:r>
            <a:r>
              <a:rPr lang="fr-FR" sz="1800" b="0" dirty="0" smtClean="0">
                <a:solidFill>
                  <a:srgbClr val="0070C0"/>
                </a:solidFill>
              </a:rPr>
              <a:t> </a:t>
            </a:r>
            <a:r>
              <a:rPr lang="fr-FR" sz="1800" b="0" dirty="0" err="1" smtClean="0">
                <a:solidFill>
                  <a:srgbClr val="0070C0"/>
                </a:solidFill>
              </a:rPr>
              <a:t>cavities</a:t>
            </a:r>
            <a:r>
              <a:rPr lang="fr-FR" sz="1800" b="0" dirty="0" smtClean="0">
                <a:solidFill>
                  <a:srgbClr val="0070C0"/>
                </a:solidFill>
              </a:rPr>
              <a:t> are </a:t>
            </a:r>
            <a:r>
              <a:rPr lang="fr-FR" sz="1800" b="0" dirty="0" err="1" smtClean="0">
                <a:solidFill>
                  <a:srgbClr val="0070C0"/>
                </a:solidFill>
              </a:rPr>
              <a:t>voluntarily</a:t>
            </a:r>
            <a:r>
              <a:rPr lang="fr-FR" sz="1800" b="0" dirty="0" smtClean="0">
                <a:solidFill>
                  <a:srgbClr val="0070C0"/>
                </a:solidFill>
              </a:rPr>
              <a:t> RF-power </a:t>
            </a:r>
            <a:r>
              <a:rPr lang="fr-FR" sz="1800" b="0" dirty="0" err="1" smtClean="0">
                <a:solidFill>
                  <a:srgbClr val="0070C0"/>
                </a:solidFill>
              </a:rPr>
              <a:t>limited</a:t>
            </a:r>
            <a:r>
              <a:rPr lang="fr-FR" sz="1800" b="0" dirty="0" smtClean="0">
                <a:solidFill>
                  <a:srgbClr val="0070C0"/>
                </a:solidFill>
              </a:rPr>
              <a:t> to 31 MV/m in AMTF tests.</a:t>
            </a:r>
            <a:endParaRPr lang="en-US" sz="1800" b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4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5" y="47564"/>
            <a:ext cx="8082217" cy="71420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Japan XFEL: SACLA Facility</a:t>
            </a:r>
            <a:endParaRPr kumimoji="1" lang="ja-JP" altLang="en-US" sz="3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92967" y="914133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837793" y="664162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84</a:t>
            </a:fld>
            <a:endParaRPr lang="en-GB"/>
          </a:p>
        </p:txBody>
      </p:sp>
      <p:pic>
        <p:nvPicPr>
          <p:cNvPr id="14338" name="Picture 2" descr="http://xfel.riken.jp/eng/sacla/image/xfelworking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632"/>
            <a:ext cx="8893658" cy="133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3680" y="2392240"/>
            <a:ext cx="88377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SACLA 8.5 </a:t>
            </a:r>
            <a:r>
              <a:rPr lang="fr-FR" dirty="0" err="1" smtClean="0"/>
              <a:t>GeV</a:t>
            </a:r>
            <a:r>
              <a:rPr lang="fr-FR" dirty="0" smtClean="0"/>
              <a:t>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by C-Band (6 GHz RF </a:t>
            </a:r>
            <a:r>
              <a:rPr lang="fr-FR" dirty="0" err="1" smtClean="0"/>
              <a:t>frequency</a:t>
            </a:r>
            <a:r>
              <a:rPr lang="fr-FR" dirty="0" smtClean="0"/>
              <a:t>) Copper structure operating at 35 MV/m: </a:t>
            </a:r>
            <a:r>
              <a:rPr lang="fr-FR" dirty="0" err="1" smtClean="0"/>
              <a:t>this</a:t>
            </a:r>
            <a:r>
              <a:rPr lang="fr-FR" dirty="0" smtClean="0"/>
              <a:t> </a:t>
            </a:r>
            <a:r>
              <a:rPr lang="fr-FR" dirty="0" err="1" smtClean="0"/>
              <a:t>accelerating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twice</a:t>
            </a:r>
            <a:r>
              <a:rPr lang="fr-FR" dirty="0" smtClean="0"/>
              <a:t> the SLC </a:t>
            </a:r>
            <a:r>
              <a:rPr lang="fr-FR" dirty="0" err="1" smtClean="0"/>
              <a:t>Linac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 !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electron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produced</a:t>
            </a:r>
            <a:r>
              <a:rPr lang="fr-FR" dirty="0" smtClean="0"/>
              <a:t> by a 500 kV </a:t>
            </a:r>
            <a:r>
              <a:rPr lang="fr-FR" dirty="0" err="1" smtClean="0"/>
              <a:t>photoinjector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pic>
        <p:nvPicPr>
          <p:cNvPr id="14340" name="Picture 4" descr="http://xfel.riken.jp/eng/sacla/image/xfeltool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40" y="3692768"/>
            <a:ext cx="432047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xfel.riken.jp/eng/sacla/image/xfeltool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6" y="3717032"/>
            <a:ext cx="3692982" cy="258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6034" y="764704"/>
            <a:ext cx="8490422" cy="34290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kumimoji="1" lang="en-US" altLang="ja-JP" sz="2800" dirty="0" smtClean="0"/>
              <a:t>At low energy, circular colliders are more ‘luminous’ than the linear colliders.</a:t>
            </a:r>
          </a:p>
          <a:p>
            <a:pPr>
              <a:buNone/>
            </a:pPr>
            <a:endParaRPr kumimoji="1" lang="en-US" altLang="ja-JP" sz="2800" dirty="0"/>
          </a:p>
          <a:p>
            <a:pPr>
              <a:buNone/>
            </a:pPr>
            <a:endParaRPr kumimoji="1" lang="en-US" altLang="ja-JP" sz="2800" dirty="0" smtClean="0"/>
          </a:p>
          <a:p>
            <a:pPr>
              <a:buNone/>
            </a:pPr>
            <a:r>
              <a:rPr kumimoji="1" lang="en-US" altLang="ja-JP" sz="2800" dirty="0" smtClean="0"/>
              <a:t>For 100 MW </a:t>
            </a:r>
          </a:p>
          <a:p>
            <a:pPr>
              <a:buNone/>
            </a:pPr>
            <a:r>
              <a:rPr kumimoji="1" lang="en-US" altLang="ja-JP" sz="2800" dirty="0" smtClean="0"/>
              <a:t>synchrotron r</a:t>
            </a:r>
          </a:p>
          <a:p>
            <a:pPr>
              <a:buNone/>
            </a:pPr>
            <a:r>
              <a:rPr kumimoji="1" lang="en-US" altLang="ja-JP" sz="2800" dirty="0"/>
              <a:t>r</a:t>
            </a:r>
            <a:r>
              <a:rPr kumimoji="1" lang="en-US" altLang="ja-JP" sz="2800" dirty="0" smtClean="0"/>
              <a:t>adiation power: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24 septembre 2015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85</a:t>
            </a:fld>
            <a:endParaRPr kumimoji="1" lang="ja-JP" altLang="en-US"/>
          </a:p>
        </p:txBody>
      </p:sp>
      <p:pic>
        <p:nvPicPr>
          <p:cNvPr id="26627" name="Picture 3" descr="C:\TeXDoc\TeX2012\LCWS12\Higgs\talk\ScalingExample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1625723"/>
            <a:ext cx="6517958" cy="4971629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251520" y="5786454"/>
            <a:ext cx="27860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Yokoya, Arlington, Oct.2012</a:t>
            </a:r>
            <a:endParaRPr kumimoji="1" lang="ja-JP" alt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899592" y="-609"/>
            <a:ext cx="8244409" cy="5825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err="1" smtClean="0">
                <a:latin typeface="+mn-lt"/>
                <a:cs typeface="Arial" pitchFamily="34" charset="0"/>
              </a:rPr>
              <a:t>e+e</a:t>
            </a:r>
            <a:r>
              <a:rPr lang="en-US" altLang="ja-JP" sz="3600" dirty="0" smtClean="0">
                <a:latin typeface="+mn-lt"/>
                <a:cs typeface="Arial" pitchFamily="34" charset="0"/>
              </a:rPr>
              <a:t>- Colliders: Luminosity vs. Energy</a:t>
            </a:r>
            <a:endParaRPr lang="ja-JP" altLang="en-US" sz="36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O. Napoly, GIF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86</a:t>
            </a:fld>
            <a:endParaRPr lang="en-GB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907976" y="11278"/>
            <a:ext cx="8054552" cy="71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600" dirty="0" smtClean="0"/>
              <a:t>Future Circular Colliders (FCC) at CERN</a:t>
            </a:r>
            <a:endParaRPr kumimoji="1" lang="ja-JP" altLang="en-US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5478"/>
            <a:ext cx="7668344" cy="575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87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81" y="2103493"/>
            <a:ext cx="50673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O. Napoly, GIF 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87</a:t>
            </a:fld>
            <a:endParaRPr lang="en-GB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755576" y="47564"/>
            <a:ext cx="8054552" cy="71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600" dirty="0" smtClean="0"/>
              <a:t>Circular Colliders (CEPC-</a:t>
            </a:r>
            <a:r>
              <a:rPr kumimoji="1" lang="en-US" altLang="ja-JP" sz="3600" dirty="0" err="1" smtClean="0"/>
              <a:t>SppC</a:t>
            </a:r>
            <a:r>
              <a:rPr kumimoji="1" lang="en-US" altLang="ja-JP" sz="3600" dirty="0" smtClean="0"/>
              <a:t>) in China</a:t>
            </a:r>
            <a:endParaRPr kumimoji="1" lang="ja-JP" altLang="en-US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062"/>
            <a:ext cx="5404545" cy="255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35418" y="2489705"/>
            <a:ext cx="1909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Qinhuangdao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035418" y="1268760"/>
            <a:ext cx="29845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f</a:t>
            </a:r>
            <a:r>
              <a:rPr lang="fr-FR" dirty="0" err="1" smtClean="0"/>
              <a:t>rom</a:t>
            </a:r>
            <a:r>
              <a:rPr lang="fr-FR" dirty="0" smtClean="0"/>
              <a:t> Jie Gao and </a:t>
            </a:r>
            <a:r>
              <a:rPr lang="fr-FR" dirty="0" err="1" smtClean="0"/>
              <a:t>Yifang</a:t>
            </a:r>
            <a:r>
              <a:rPr lang="fr-FR" dirty="0" smtClean="0"/>
              <a:t> Wang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419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88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1764"/>
            <a:ext cx="8309942" cy="568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755576" y="47564"/>
            <a:ext cx="8054552" cy="71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600" dirty="0" smtClean="0"/>
              <a:t>Circular Colliders (CEPC-</a:t>
            </a:r>
            <a:r>
              <a:rPr kumimoji="1" lang="en-US" altLang="ja-JP" sz="3600" dirty="0" err="1" smtClean="0"/>
              <a:t>SppC</a:t>
            </a:r>
            <a:r>
              <a:rPr kumimoji="1" lang="en-US" altLang="ja-JP" sz="3600" dirty="0" smtClean="0"/>
              <a:t>) in China</a:t>
            </a:r>
            <a:endParaRPr kumimoji="1" lang="ja-JP" altLang="en-US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724128" y="1628800"/>
            <a:ext cx="29845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f</a:t>
            </a:r>
            <a:r>
              <a:rPr lang="fr-FR" dirty="0" err="1" smtClean="0"/>
              <a:t>rom</a:t>
            </a:r>
            <a:r>
              <a:rPr lang="fr-FR" dirty="0" smtClean="0"/>
              <a:t> Jie Gao and </a:t>
            </a:r>
            <a:r>
              <a:rPr lang="fr-FR" dirty="0" err="1" smtClean="0"/>
              <a:t>Yifang</a:t>
            </a:r>
            <a:r>
              <a:rPr lang="fr-FR" dirty="0" smtClean="0"/>
              <a:t> Wang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816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40" y="692696"/>
            <a:ext cx="8156924" cy="612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89</a:t>
            </a:fld>
            <a:endParaRPr lang="en-GB"/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755576" y="47564"/>
            <a:ext cx="8054552" cy="71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sz="3600" dirty="0" smtClean="0"/>
              <a:t>Circular Colliders (CEPC-</a:t>
            </a:r>
            <a:r>
              <a:rPr kumimoji="1" lang="en-US" altLang="ja-JP" sz="3600" dirty="0" err="1" smtClean="0"/>
              <a:t>SppC</a:t>
            </a:r>
            <a:r>
              <a:rPr kumimoji="1" lang="en-US" altLang="ja-JP" sz="3600" dirty="0" smtClean="0"/>
              <a:t>) in China</a:t>
            </a:r>
            <a:endParaRPr kumimoji="1" lang="ja-JP" altLang="en-US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6084168" y="1484784"/>
            <a:ext cx="29845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f</a:t>
            </a:r>
            <a:r>
              <a:rPr lang="fr-FR" dirty="0" err="1" smtClean="0"/>
              <a:t>rom</a:t>
            </a:r>
            <a:r>
              <a:rPr lang="fr-FR" dirty="0" smtClean="0"/>
              <a:t> Jie Gao and </a:t>
            </a:r>
            <a:r>
              <a:rPr lang="fr-FR" dirty="0" err="1" smtClean="0"/>
              <a:t>Yifang</a:t>
            </a:r>
            <a:r>
              <a:rPr lang="fr-FR" dirty="0" smtClean="0"/>
              <a:t> Wang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51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llipse 17"/>
          <p:cNvSpPr/>
          <p:nvPr/>
        </p:nvSpPr>
        <p:spPr bwMode="auto">
          <a:xfrm>
            <a:off x="1857356" y="785794"/>
            <a:ext cx="5500726" cy="1341656"/>
          </a:xfrm>
          <a:prstGeom prst="ellipse">
            <a:avLst/>
          </a:prstGeom>
          <a:solidFill>
            <a:srgbClr val="FFCC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FR" sz="2000" i="1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lang="fr-FR" sz="2000" baseline="-50000" dirty="0" smtClean="0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endParaRPr lang="fr-FR" baseline="-50000" dirty="0" smtClean="0">
              <a:solidFill>
                <a:schemeClr val="tx1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8576" name="Rectangle 16"/>
          <p:cNvSpPr>
            <a:spLocks noChangeArrowheads="1"/>
          </p:cNvSpPr>
          <p:nvPr/>
        </p:nvSpPr>
        <p:spPr bwMode="auto">
          <a:xfrm>
            <a:off x="152400" y="87313"/>
            <a:ext cx="8763000" cy="62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fontAlgn="base" hangingPunct="1"/>
            <a:r>
              <a:rPr lang="en-GB" sz="2400" b="1" dirty="0" smtClean="0">
                <a:latin typeface="Arial" charset="0"/>
              </a:rPr>
              <a:t>The Luminosity for Mono-kinetic Beams</a:t>
            </a:r>
            <a:endParaRPr lang="en-GB" sz="2400" b="1" dirty="0"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761046" y="974708"/>
            <a:ext cx="454028" cy="400110"/>
          </a:xfrm>
          <a:prstGeom prst="rect">
            <a:avLst/>
          </a:prstGeom>
          <a:solidFill>
            <a:srgbClr val="CCECFF"/>
          </a:solidFill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</a:t>
            </a:r>
            <a:r>
              <a:rPr kumimoji="0" lang="fr-FR" sz="2000" b="0" u="none" strike="noStrike" cap="none" normalizeH="0" baseline="-5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endParaRPr kumimoji="0" lang="fr-FR" sz="2000" b="0" u="none" strike="noStrike" cap="none" normalizeH="0" baseline="-5000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3643306" y="1571612"/>
            <a:ext cx="1143008" cy="158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2" idx="1"/>
          </p:cNvCxnSpPr>
          <p:nvPr/>
        </p:nvCxnSpPr>
        <p:spPr bwMode="auto">
          <a:xfrm rot="10800000" flipV="1">
            <a:off x="4857752" y="1174762"/>
            <a:ext cx="903294" cy="396849"/>
          </a:xfrm>
          <a:prstGeom prst="straightConnector1">
            <a:avLst/>
          </a:prstGeom>
          <a:ln>
            <a:solidFill>
              <a:srgbClr val="0070C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143636" y="642918"/>
            <a:ext cx="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2"/>
                </a:solidFill>
                <a:latin typeface="Lucida Calligraphy" pitchFamily="66" charset="0"/>
              </a:rPr>
              <a:t>e-</a:t>
            </a:r>
            <a:endParaRPr lang="fr-FR" dirty="0">
              <a:solidFill>
                <a:schemeClr val="accent2"/>
              </a:solidFill>
              <a:latin typeface="Lucida Calligraphy" pitchFamily="66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1428728" y="1428736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Lucida Calligraphy" pitchFamily="66" charset="0"/>
              </a:rPr>
              <a:t>e+</a:t>
            </a:r>
            <a:endParaRPr lang="fr-FR" dirty="0">
              <a:solidFill>
                <a:srgbClr val="FF0000"/>
              </a:solidFill>
              <a:latin typeface="Lucida Calligraphy" pitchFamily="66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3526" y="2214554"/>
            <a:ext cx="87154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Proof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:</a:t>
            </a:r>
          </a:p>
          <a:p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GB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 smtClean="0">
                <a:latin typeface="Arial" pitchFamily="34" charset="0"/>
                <a:cs typeface="Arial" pitchFamily="34" charset="0"/>
              </a:rPr>
              <a:t>Hence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6143636" y="1214422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d</a:t>
            </a:r>
            <a:r>
              <a:rPr lang="en-GB" i="1" baseline="40000" dirty="0" smtClean="0">
                <a:solidFill>
                  <a:srgbClr val="0070C0"/>
                </a:solidFill>
                <a:cs typeface="Times New Roman" pitchFamily="18" charset="0"/>
              </a:rPr>
              <a:t>3</a:t>
            </a:r>
            <a:r>
              <a:rPr lang="en-GB" i="1" dirty="0" smtClean="0">
                <a:solidFill>
                  <a:srgbClr val="0070C0"/>
                </a:solidFill>
                <a:cs typeface="Times New Roman" pitchFamily="18" charset="0"/>
              </a:rPr>
              <a:t>x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3714744" y="1239822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1</a:t>
            </a:r>
            <a:endParaRPr lang="fr-FR" baseline="-50000" dirty="0"/>
          </a:p>
        </p:txBody>
      </p:sp>
      <p:cxnSp>
        <p:nvCxnSpPr>
          <p:cNvPr id="40" name="Connecteur droit avec flèche 39"/>
          <p:cNvCxnSpPr/>
          <p:nvPr/>
        </p:nvCxnSpPr>
        <p:spPr bwMode="auto">
          <a:xfrm flipV="1">
            <a:off x="3747288" y="133110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4857752" y="1071546"/>
            <a:ext cx="37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 smtClean="0"/>
              <a:t>v</a:t>
            </a:r>
            <a:r>
              <a:rPr lang="fr-FR" baseline="-50000" dirty="0" smtClean="0"/>
              <a:t>2</a:t>
            </a:r>
            <a:endParaRPr lang="fr-FR" baseline="-50000" dirty="0"/>
          </a:p>
        </p:txBody>
      </p:sp>
      <p:cxnSp>
        <p:nvCxnSpPr>
          <p:cNvPr id="45" name="Connecteur droit avec flèche 44"/>
          <p:cNvCxnSpPr/>
          <p:nvPr/>
        </p:nvCxnSpPr>
        <p:spPr bwMode="auto">
          <a:xfrm flipV="1">
            <a:off x="4915696" y="1168384"/>
            <a:ext cx="286546" cy="794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8878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01924"/>
              </p:ext>
            </p:extLst>
          </p:nvPr>
        </p:nvGraphicFramePr>
        <p:xfrm>
          <a:off x="105702" y="2708920"/>
          <a:ext cx="9051084" cy="168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Équation" r:id="rId3" imgW="5029200" imgH="1091880" progId="Equation.3">
                  <p:embed/>
                </p:oleObj>
              </mc:Choice>
              <mc:Fallback>
                <p:oleObj name="Équation" r:id="rId3" imgW="502920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02" y="2708920"/>
                        <a:ext cx="9051084" cy="168107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780543"/>
              </p:ext>
            </p:extLst>
          </p:nvPr>
        </p:nvGraphicFramePr>
        <p:xfrm>
          <a:off x="7072329" y="1798068"/>
          <a:ext cx="1785950" cy="44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Equation" r:id="rId5" imgW="812520" imgH="203040" progId="Equation.3">
                  <p:embed/>
                </p:oleObj>
              </mc:Choice>
              <mc:Fallback>
                <p:oleObj name="Equation" r:id="rId5" imgW="812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29" y="1798068"/>
                        <a:ext cx="1785950" cy="446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407166"/>
              </p:ext>
            </p:extLst>
          </p:nvPr>
        </p:nvGraphicFramePr>
        <p:xfrm>
          <a:off x="1299015" y="4653136"/>
          <a:ext cx="6974597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4" name="Équation" r:id="rId7" imgW="3263760" imgH="787320" progId="Equation.3">
                  <p:embed/>
                </p:oleObj>
              </mc:Choice>
              <mc:Fallback>
                <p:oleObj name="Équation" r:id="rId7" imgW="326376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9015" y="4653136"/>
                        <a:ext cx="6974597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24 septembre 2015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mtClean="0"/>
              <a:t>O. Napoly, GIF 2015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891BED4-F7ED-4B91-AC11-E8F388EC6862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95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725470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sz="3600" dirty="0" smtClean="0">
                <a:latin typeface="+mn-lt"/>
                <a:cs typeface="Arial" pitchFamily="34" charset="0"/>
              </a:rPr>
              <a:t>R&amp;D for </a:t>
            </a:r>
            <a:r>
              <a:rPr lang="en-US" altLang="ja-JP" sz="3600" dirty="0" err="1">
                <a:cs typeface="Arial" pitchFamily="34" charset="0"/>
              </a:rPr>
              <a:t>e+e</a:t>
            </a:r>
            <a:r>
              <a:rPr lang="en-US" altLang="ja-JP" sz="3600" dirty="0">
                <a:cs typeface="Arial" pitchFamily="34" charset="0"/>
              </a:rPr>
              <a:t>-</a:t>
            </a:r>
            <a:r>
              <a:rPr lang="en-US" altLang="ja-JP" sz="3600" dirty="0" smtClean="0">
                <a:latin typeface="+mn-lt"/>
                <a:cs typeface="Arial" pitchFamily="34" charset="0"/>
              </a:rPr>
              <a:t> Circular Colliders</a:t>
            </a:r>
            <a:endParaRPr lang="ja-JP" altLang="en-US" sz="3600" dirty="0">
              <a:latin typeface="+mn-lt"/>
              <a:cs typeface="Arial" pitchFamily="34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496" y="908720"/>
            <a:ext cx="9036496" cy="5238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Most themes deal with 50 MW synchrotron radiation power management :</a:t>
            </a:r>
          </a:p>
          <a:p>
            <a:r>
              <a:rPr lang="en-US" altLang="ja-JP" dirty="0" smtClean="0"/>
              <a:t>CW RF cryomodules at very high gradient (22 MV/m) and high power (600 cavities 700 MHz for TLEP)</a:t>
            </a:r>
            <a:endParaRPr lang="en-US" altLang="ja-JP" dirty="0"/>
          </a:p>
          <a:p>
            <a:r>
              <a:rPr lang="en-US" altLang="ja-JP" dirty="0" smtClean="0"/>
              <a:t>Low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optics and large energy acceptance with energy </a:t>
            </a:r>
            <a:r>
              <a:rPr lang="en-US" altLang="ja-JP" dirty="0" err="1" smtClean="0"/>
              <a:t>ssawtooth</a:t>
            </a:r>
            <a:r>
              <a:rPr lang="en-US" altLang="ja-JP" dirty="0" smtClean="0"/>
              <a:t> management</a:t>
            </a:r>
          </a:p>
          <a:p>
            <a:r>
              <a:rPr lang="en-US" altLang="ja-JP" dirty="0" smtClean="0"/>
              <a:t>Vacuum chamber shielding </a:t>
            </a:r>
          </a:p>
          <a:p>
            <a:r>
              <a:rPr lang="en-US" altLang="ja-JP" dirty="0" smtClean="0"/>
              <a:t>Top-up injection</a:t>
            </a:r>
          </a:p>
          <a:p>
            <a:r>
              <a:rPr lang="en-US" altLang="ja-JP" dirty="0" smtClean="0"/>
              <a:t>Cost and power estimate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24 septembre 2015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90</a:t>
            </a:fld>
            <a:endParaRPr kumimoji="1" lang="ja-JP" alt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99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4624"/>
            <a:ext cx="7612523" cy="1143000"/>
          </a:xfrm>
        </p:spPr>
        <p:txBody>
          <a:bodyPr>
            <a:normAutofit/>
          </a:bodyPr>
          <a:lstStyle/>
          <a:p>
            <a:r>
              <a:rPr lang="en-GB" sz="3600" dirty="0" err="1" smtClean="0"/>
              <a:t>FCC-e+e</a:t>
            </a:r>
            <a:r>
              <a:rPr lang="en-GB" sz="3600" dirty="0" smtClean="0"/>
              <a:t>- @175 GeV in numbers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99E65-BC98-483A-8DDE-40B0893A437C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67163" y="3398929"/>
            <a:ext cx="1921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cf. LEP2: 812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67162" y="4864804"/>
            <a:ext cx="4293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cf. LHC </a:t>
            </a:r>
            <a:r>
              <a:rPr lang="en-US" sz="1600" dirty="0" err="1">
                <a:solidFill>
                  <a:srgbClr val="0070C0"/>
                </a:solidFill>
              </a:rPr>
              <a:t>cryoplant</a:t>
            </a:r>
            <a:r>
              <a:rPr lang="en-US" sz="1600" dirty="0">
                <a:solidFill>
                  <a:srgbClr val="0070C0"/>
                </a:solidFill>
              </a:rPr>
              <a:t> capacity @ </a:t>
            </a:r>
            <a:r>
              <a:rPr lang="en-US" sz="1600" dirty="0" smtClean="0">
                <a:solidFill>
                  <a:srgbClr val="0070C0"/>
                </a:solidFill>
              </a:rPr>
              <a:t>1.9 K: </a:t>
            </a:r>
            <a:r>
              <a:rPr lang="en-US" sz="1600" b="1" dirty="0" smtClean="0">
                <a:solidFill>
                  <a:srgbClr val="0070C0"/>
                </a:solidFill>
              </a:rPr>
              <a:t>18</a:t>
            </a:r>
            <a:r>
              <a:rPr lang="en-US" sz="1600" dirty="0" smtClean="0">
                <a:solidFill>
                  <a:srgbClr val="0070C0"/>
                </a:solidFill>
              </a:rPr>
              <a:t> kW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7162" y="5152836"/>
            <a:ext cx="494134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Input power couplers!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652120" y="1556792"/>
                <a:ext cx="2161681" cy="66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GB" sz="2000" b="0" i="1" smtClean="0">
                              <a:latin typeface="Cambria Math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en-GB" sz="2000" i="1">
                              <a:latin typeface="Cambria Math"/>
                            </a:rPr>
                            <m:t>=12 </m:t>
                          </m:r>
                          <m:r>
                            <m:rPr>
                              <m:nor/>
                            </m:rPr>
                            <a:rPr lang="en-GB" sz="2000">
                              <a:latin typeface="Cambria Math"/>
                            </a:rPr>
                            <m:t>GV</m:t>
                          </m:r>
                        </m:e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/>
                                </a:rPr>
                                <m:t>𝑏𝑒𝑎𝑚</m:t>
                              </m:r>
                            </m:sub>
                          </m:sSub>
                          <m:r>
                            <a:rPr lang="en-GB" sz="2000" i="1">
                              <a:latin typeface="Cambria Math"/>
                            </a:rPr>
                            <m:t>=100 </m:t>
                          </m:r>
                          <m:r>
                            <m:rPr>
                              <m:nor/>
                            </m:rPr>
                            <a:rPr lang="en-GB" sz="2000">
                              <a:latin typeface="Cambria Math"/>
                            </a:rPr>
                            <m:t>MW</m:t>
                          </m:r>
                        </m:e>
                      </m:eqAr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556792"/>
                <a:ext cx="2161681" cy="66383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04062508"/>
                  </p:ext>
                </p:extLst>
              </p:nvPr>
            </p:nvGraphicFramePr>
            <p:xfrm>
              <a:off x="107505" y="1574068"/>
              <a:ext cx="3960439" cy="417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8231"/>
                    <a:gridCol w="1872208"/>
                  </a:tblGrid>
                  <a:tr h="195963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lang="en-GB" sz="1400" b="1" i="1" smtClean="0">
                                  <a:latin typeface="Cambria Math"/>
                                </a:rPr>
                                <m:t>𝟕𝟎𝟒</m:t>
                              </m:r>
                              <m:r>
                                <a:rPr lang="en-GB" sz="1400" b="1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GB" sz="1400" b="1" i="0" smtClean="0">
                                  <a:latin typeface="Cambria Math"/>
                                </a:rPr>
                                <m:t>MHz</m:t>
                              </m:r>
                            </m:oMath>
                          </a14:m>
                          <a:r>
                            <a:rPr lang="en-GB" sz="1400" dirty="0" smtClean="0"/>
                            <a:t> 5-cell cavity</a:t>
                          </a:r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Gradient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20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GB" sz="1400" b="0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nor/>
                                      </m:rPr>
                                      <a:rPr lang="en-GB" sz="1400" b="0" i="0" smtClean="0">
                                        <a:latin typeface="Cambria Math"/>
                                      </a:rPr>
                                      <m:t>MV</m:t>
                                    </m:r>
                                  </m:num>
                                  <m:den>
                                    <m:r>
                                      <m:rPr>
                                        <m:nor/>
                                      </m:rPr>
                                      <a:rPr lang="en-GB" sz="1400" b="0" i="0" smtClean="0">
                                        <a:latin typeface="Cambria Math"/>
                                      </a:rPr>
                                      <m:t>m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Active length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1.06 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Voltage/cavity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21.2 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MV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Number of cavities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568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Number of cryomodules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71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Total length cryomodules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902 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m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GB" sz="1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𝑄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400" dirty="0" smtClean="0"/>
                            <a:t> 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506 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400" dirty="0" smtClean="0"/>
                            <a:t> 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2.0∙</m:t>
                                </m:r>
                                <m:sSup>
                                  <m:sSupPr>
                                    <m:ctrlPr>
                                      <a:rPr lang="en-GB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4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4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Dynamic heat load per cavity @ </a:t>
                          </a:r>
                          <a14:m>
                            <m:oMath xmlns:m="http://schemas.openxmlformats.org/officeDocument/2006/math">
                              <m:r>
                                <a:rPr lang="en-GB" sz="1400" i="1" dirty="0" smtClean="0">
                                  <a:latin typeface="Cambria Math"/>
                                </a:rPr>
                                <m:t>1.9 </m:t>
                              </m:r>
                              <m:r>
                                <m:rPr>
                                  <m:nor/>
                                </m:rPr>
                                <a:rPr lang="en-GB" sz="1400" i="0" dirty="0" smtClean="0">
                                  <a:latin typeface="Cambria Math"/>
                                </a:rPr>
                                <m:t>K</m:t>
                              </m:r>
                            </m:oMath>
                          </a14:m>
                          <a:r>
                            <a:rPr lang="en-GB" sz="1400" dirty="0" smtClean="0"/>
                            <a:t>: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44.4 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W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Total dynamic</a:t>
                          </a:r>
                          <a:r>
                            <a:rPr lang="en-GB" sz="1400" baseline="0" dirty="0" smtClean="0"/>
                            <a:t> heat load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i="1" dirty="0" smtClean="0">
                                    <a:latin typeface="Cambria Math"/>
                                  </a:rPr>
                                  <m:t>25.2 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i="0" dirty="0" smtClean="0">
                                    <a:latin typeface="Cambria Math"/>
                                  </a:rPr>
                                  <m:t>kW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CW RF power per cavity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176 </m:t>
                                </m:r>
                                <m:r>
                                  <m:rPr>
                                    <m:nor/>
                                  </m:rPr>
                                  <a:rPr lang="en-GB" sz="1400" b="0" i="0" smtClean="0">
                                    <a:latin typeface="Cambria Math"/>
                                  </a:rPr>
                                  <m:t>kW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  <a:tr h="1959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Matched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GB" sz="1400" b="0" i="1" smtClean="0">
                                      <a:latin typeface="Cambria Math"/>
                                    </a:rPr>
                                    <m:t>𝑒𝑥𝑡</m:t>
                                  </m:r>
                                </m:sub>
                              </m:sSub>
                            </m:oMath>
                          </a14:m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400" b="0" i="1" smtClean="0">
                                    <a:latin typeface="Cambria Math"/>
                                  </a:rPr>
                                  <m:t>5.0∙</m:t>
                                </m:r>
                                <m:sSup>
                                  <m:sSupPr>
                                    <m:ctrlPr>
                                      <a:rPr lang="en-GB" sz="14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4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GB" sz="1400" b="0" i="1" smtClean="0">
                                        <a:latin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3953972"/>
                  </p:ext>
                </p:extLst>
              </p:nvPr>
            </p:nvGraphicFramePr>
            <p:xfrm>
              <a:off x="107505" y="1574068"/>
              <a:ext cx="3960439" cy="417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88231"/>
                    <a:gridCol w="1872208"/>
                  </a:tblGrid>
                  <a:tr h="304800">
                    <a:tc>
                      <a:txBody>
                        <a:bodyPr/>
                        <a:lstStyle/>
                        <a:p>
                          <a:pPr algn="l"/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4000" r="-326" b="-12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Gradient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104000" r="-326" b="-11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Active length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204000" r="-326" b="-10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Voltage/cavity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304000" r="-326" b="-9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Number of cavities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404000" r="-326" b="-8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Number of cryomodules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504000" r="-326" b="-7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Total length cryomodules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604000" r="-326" b="-6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2" t="-704000" r="-90058" b="-5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704000" r="-326" b="-58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2" t="-804000" r="-90058" b="-48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804000" r="-326" b="-488000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2" t="-531765" r="-90058" b="-1870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531765" r="-326" b="-187059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Total dynamic</a:t>
                          </a:r>
                          <a:r>
                            <a:rPr lang="en-GB" sz="1400" baseline="0" dirty="0" smtClean="0"/>
                            <a:t> heat load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1074000" r="-326" b="-2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400" dirty="0" smtClean="0"/>
                            <a:t>CW RF power per cavity</a:t>
                          </a:r>
                          <a:endParaRPr lang="en-GB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1174000" r="-326" b="-1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2" t="-1274000" r="-90058" b="-1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11726" t="-1274000" r="-326" b="-18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Oval 11"/>
          <p:cNvSpPr/>
          <p:nvPr/>
        </p:nvSpPr>
        <p:spPr>
          <a:xfrm>
            <a:off x="2555776" y="3398929"/>
            <a:ext cx="1139801" cy="33855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" name="Oval 12"/>
          <p:cNvSpPr/>
          <p:nvPr/>
        </p:nvSpPr>
        <p:spPr>
          <a:xfrm>
            <a:off x="2555776" y="4797152"/>
            <a:ext cx="1139801" cy="36004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1" name="Oval 10"/>
          <p:cNvSpPr/>
          <p:nvPr/>
        </p:nvSpPr>
        <p:spPr>
          <a:xfrm>
            <a:off x="2623839" y="5133156"/>
            <a:ext cx="1071738" cy="3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0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9176" y="0"/>
            <a:ext cx="7613322" cy="692696"/>
          </a:xfrm>
        </p:spPr>
        <p:txBody>
          <a:bodyPr>
            <a:noAutofit/>
          </a:bodyPr>
          <a:lstStyle/>
          <a:p>
            <a:r>
              <a:rPr lang="fr-FR" sz="3200" dirty="0" smtClean="0"/>
              <a:t>High Q0 (3e10) CW Cryomodules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51520" y="836712"/>
            <a:ext cx="8713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Possible </a:t>
            </a:r>
            <a:r>
              <a:rPr lang="fr-FR" dirty="0" err="1" smtClean="0"/>
              <a:t>breakthroughs</a:t>
            </a:r>
            <a:r>
              <a:rPr lang="fr-FR" dirty="0" smtClean="0"/>
              <a:t> on High Q0 (</a:t>
            </a:r>
            <a:r>
              <a:rPr lang="fr-FR" dirty="0" err="1" smtClean="0"/>
              <a:t>cryogenic</a:t>
            </a:r>
            <a:r>
              <a:rPr lang="fr-FR" dirty="0" smtClean="0"/>
              <a:t> </a:t>
            </a:r>
            <a:r>
              <a:rPr lang="fr-FR" dirty="0" err="1" smtClean="0"/>
              <a:t>loss</a:t>
            </a:r>
            <a:r>
              <a:rPr lang="fr-FR" dirty="0" smtClean="0"/>
              <a:t> factor) </a:t>
            </a:r>
            <a:r>
              <a:rPr lang="fr-FR" dirty="0" err="1" smtClean="0"/>
              <a:t>cavities</a:t>
            </a:r>
            <a:r>
              <a:rPr lang="fr-FR" dirty="0" smtClean="0"/>
              <a:t> and cryomodules (cf. </a:t>
            </a:r>
            <a:r>
              <a:rPr lang="fr-FR" dirty="0" smtClean="0">
                <a:hlinkClick r:id="rId2"/>
              </a:rPr>
              <a:t>TTC Meeting</a:t>
            </a:r>
            <a:r>
              <a:rPr lang="fr-FR" dirty="0" smtClean="0"/>
              <a:t>) </a:t>
            </a:r>
            <a:r>
              <a:rPr lang="fr-FR" dirty="0" err="1" smtClean="0"/>
              <a:t>from</a:t>
            </a:r>
            <a:endParaRPr lang="fr-FR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/>
              <a:t>800°C </a:t>
            </a:r>
            <a:r>
              <a:rPr lang="fr-FR" dirty="0" err="1" smtClean="0"/>
              <a:t>baking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N2 doping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/>
              <a:t>Large grain </a:t>
            </a:r>
            <a:r>
              <a:rPr lang="fr-FR" dirty="0" err="1" smtClean="0"/>
              <a:t>cavities</a:t>
            </a:r>
            <a:endParaRPr lang="fr-FR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smtClean="0"/>
              <a:t>Thermal </a:t>
            </a:r>
            <a:r>
              <a:rPr lang="fr-FR" dirty="0" err="1" smtClean="0"/>
              <a:t>cycling</a:t>
            </a:r>
            <a:r>
              <a:rPr lang="fr-FR" dirty="0" smtClean="0"/>
              <a:t> of cryomodules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Improved</a:t>
            </a:r>
            <a:r>
              <a:rPr lang="fr-FR" dirty="0" smtClean="0"/>
              <a:t> </a:t>
            </a:r>
            <a:r>
              <a:rPr lang="fr-FR" dirty="0" err="1" smtClean="0"/>
              <a:t>magnetic</a:t>
            </a:r>
            <a:r>
              <a:rPr lang="fr-FR" dirty="0" smtClean="0"/>
              <a:t> </a:t>
            </a:r>
            <a:r>
              <a:rPr lang="fr-FR" dirty="0" err="1" smtClean="0"/>
              <a:t>shields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22065" y="5013176"/>
            <a:ext cx="2693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</a:rPr>
              <a:t>FNAL </a:t>
            </a:r>
            <a:r>
              <a:rPr lang="fr-FR" sz="1600" dirty="0" err="1" smtClean="0">
                <a:solidFill>
                  <a:schemeClr val="tx2"/>
                </a:solidFill>
              </a:rPr>
              <a:t>cavity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with</a:t>
            </a:r>
            <a:r>
              <a:rPr lang="fr-FR" sz="1600" dirty="0" smtClean="0">
                <a:solidFill>
                  <a:schemeClr val="tx2"/>
                </a:solidFill>
              </a:rPr>
              <a:t> N2 doping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32756"/>
            <a:ext cx="2736304" cy="20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5729120" y="3292853"/>
            <a:ext cx="3014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</a:rPr>
              <a:t>E-XFEL XM-3 </a:t>
            </a:r>
            <a:r>
              <a:rPr lang="fr-FR" sz="1600" dirty="0" err="1" smtClean="0">
                <a:solidFill>
                  <a:schemeClr val="tx2"/>
                </a:solidFill>
              </a:rPr>
              <a:t>cryogenic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losses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74" y="2585970"/>
            <a:ext cx="2169090" cy="293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2843808" y="5550327"/>
            <a:ext cx="2611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</a:rPr>
              <a:t>KEK </a:t>
            </a:r>
            <a:r>
              <a:rPr lang="fr-FR" sz="1600" dirty="0" err="1" smtClean="0">
                <a:solidFill>
                  <a:schemeClr val="tx2"/>
                </a:solidFill>
              </a:rPr>
              <a:t>cavity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with</a:t>
            </a:r>
            <a:r>
              <a:rPr lang="fr-FR" sz="1600" dirty="0" smtClean="0">
                <a:solidFill>
                  <a:schemeClr val="tx2"/>
                </a:solidFill>
              </a:rPr>
              <a:t> double layer of </a:t>
            </a:r>
            <a:r>
              <a:rPr lang="fr-FR" sz="1600" dirty="0" err="1" smtClean="0">
                <a:solidFill>
                  <a:schemeClr val="tx2"/>
                </a:solidFill>
              </a:rPr>
              <a:t>magnetic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shield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73016"/>
            <a:ext cx="3091351" cy="196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455802" y="5512053"/>
            <a:ext cx="3561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tx2"/>
                </a:solidFill>
              </a:rPr>
              <a:t>New </a:t>
            </a:r>
            <a:r>
              <a:rPr lang="fr-FR" sz="1600" dirty="0" err="1" smtClean="0">
                <a:solidFill>
                  <a:schemeClr val="tx2"/>
                </a:solidFill>
              </a:rPr>
              <a:t>cryogenic</a:t>
            </a:r>
            <a:r>
              <a:rPr lang="fr-FR" sz="1600" dirty="0" smtClean="0">
                <a:solidFill>
                  <a:schemeClr val="tx2"/>
                </a:solidFill>
              </a:rPr>
              <a:t> Mu-</a:t>
            </a:r>
            <a:r>
              <a:rPr lang="fr-FR" sz="1600" dirty="0" err="1" smtClean="0">
                <a:solidFill>
                  <a:schemeClr val="tx2"/>
                </a:solidFill>
              </a:rPr>
              <a:t>metal</a:t>
            </a:r>
            <a:r>
              <a:rPr lang="fr-FR" sz="1600" dirty="0" smtClean="0">
                <a:solidFill>
                  <a:schemeClr val="tx2"/>
                </a:solidFill>
              </a:rPr>
              <a:t> CRYOPHY 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0112" y="5827325"/>
            <a:ext cx="31683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tx2"/>
                </a:solidFill>
              </a:rPr>
              <a:t>Alternative </a:t>
            </a:r>
            <a:r>
              <a:rPr lang="fr-FR" sz="1400" dirty="0" err="1" smtClean="0">
                <a:solidFill>
                  <a:schemeClr val="tx2"/>
                </a:solidFill>
              </a:rPr>
              <a:t>is</a:t>
            </a:r>
            <a:r>
              <a:rPr lang="fr-FR" sz="1400" dirty="0" smtClean="0">
                <a:solidFill>
                  <a:schemeClr val="tx2"/>
                </a:solidFill>
              </a:rPr>
              <a:t> active </a:t>
            </a:r>
            <a:r>
              <a:rPr lang="fr-FR" sz="1400" dirty="0" err="1" smtClean="0">
                <a:solidFill>
                  <a:schemeClr val="tx2"/>
                </a:solidFill>
              </a:rPr>
              <a:t>shield</a:t>
            </a:r>
            <a:r>
              <a:rPr lang="fr-FR" sz="1400" dirty="0" smtClean="0">
                <a:solidFill>
                  <a:schemeClr val="tx2"/>
                </a:solidFill>
              </a:rPr>
              <a:t> by SC </a:t>
            </a:r>
            <a:r>
              <a:rPr lang="fr-FR" sz="1400" dirty="0" err="1" smtClean="0">
                <a:solidFill>
                  <a:schemeClr val="tx2"/>
                </a:solidFill>
              </a:rPr>
              <a:t>coil</a:t>
            </a:r>
            <a:endParaRPr lang="fr-FR" sz="1400" dirty="0">
              <a:solidFill>
                <a:schemeClr val="tx2"/>
              </a:solidFill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2858301"/>
            <a:ext cx="2565960" cy="2195985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8896" y="5872542"/>
            <a:ext cx="283491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C. Reece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TTC High-Q0 Working Group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4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/>
          </p:cNvSpPr>
          <p:nvPr/>
        </p:nvSpPr>
        <p:spPr bwMode="auto">
          <a:xfrm>
            <a:off x="883611" y="22578"/>
            <a:ext cx="8260389" cy="731838"/>
          </a:xfrm>
          <a:prstGeom prst="rect">
            <a:avLst/>
          </a:prstGeom>
          <a:solidFill>
            <a:schemeClr val="bg1"/>
          </a:solidFill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3600"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LCLS-II </a:t>
            </a:r>
            <a:r>
              <a:rPr lang="en-US" dirty="0" smtClean="0"/>
              <a:t>@ SLAC: CW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r>
              <a:rPr lang="en-US" dirty="0"/>
              <a:t>Layout for 4 GeV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104245" y="693456"/>
            <a:ext cx="8905303" cy="2522184"/>
          </a:xfrm>
          <a:prstGeom prst="rect">
            <a:avLst/>
          </a:prstGeom>
          <a:solidFill>
            <a:srgbClr val="FFFFCC"/>
          </a:solidFill>
          <a:ln w="127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>
            <a:off x="369775" y="1925519"/>
            <a:ext cx="18288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1181103" y="1925519"/>
            <a:ext cx="9144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/>
          <p:cNvSpPr/>
          <p:nvPr/>
        </p:nvSpPr>
        <p:spPr>
          <a:xfrm>
            <a:off x="258741" y="1686033"/>
            <a:ext cx="152400" cy="48985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68" name="Straight Connector 167"/>
          <p:cNvCxnSpPr/>
          <p:nvPr/>
        </p:nvCxnSpPr>
        <p:spPr>
          <a:xfrm>
            <a:off x="1407061" y="1836014"/>
            <a:ext cx="9144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800000">
            <a:off x="1469317" y="1879799"/>
            <a:ext cx="18288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19800000" flipH="1">
            <a:off x="1257651" y="1879799"/>
            <a:ext cx="18288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1631548" y="1925519"/>
            <a:ext cx="1545772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4449792" y="1925519"/>
            <a:ext cx="28786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6735792" y="1925519"/>
            <a:ext cx="28786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>
            <a:off x="7658662" y="1925519"/>
            <a:ext cx="3199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77"/>
          <p:cNvGrpSpPr/>
          <p:nvPr/>
        </p:nvGrpSpPr>
        <p:grpSpPr>
          <a:xfrm>
            <a:off x="3084186" y="1722320"/>
            <a:ext cx="667178" cy="228600"/>
            <a:chOff x="2022566" y="3554990"/>
            <a:chExt cx="667178" cy="89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79" name="Straight Connector 178"/>
            <p:cNvCxnSpPr/>
            <p:nvPr/>
          </p:nvCxnSpPr>
          <p:spPr>
            <a:xfrm>
              <a:off x="2022566" y="3634395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2268341" y="3568095"/>
              <a:ext cx="1828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2700000">
              <a:off x="2477963" y="3599743"/>
              <a:ext cx="8950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8900000" flipH="1">
              <a:off x="2150084" y="3602236"/>
              <a:ext cx="8950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2598304" y="3634395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83"/>
          <p:cNvGrpSpPr/>
          <p:nvPr/>
        </p:nvGrpSpPr>
        <p:grpSpPr>
          <a:xfrm>
            <a:off x="5363407" y="1722317"/>
            <a:ext cx="667178" cy="228600"/>
            <a:chOff x="2022566" y="3554990"/>
            <a:chExt cx="667178" cy="89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85" name="Straight Connector 184"/>
            <p:cNvCxnSpPr/>
            <p:nvPr/>
          </p:nvCxnSpPr>
          <p:spPr>
            <a:xfrm>
              <a:off x="2022566" y="3634395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2255984" y="3568095"/>
              <a:ext cx="1828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2700000">
              <a:off x="2477963" y="3599743"/>
              <a:ext cx="8950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8900000" flipH="1">
              <a:off x="2150084" y="3602236"/>
              <a:ext cx="8950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2598304" y="3634395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Rounded Rectangle 189"/>
          <p:cNvSpPr/>
          <p:nvPr/>
        </p:nvSpPr>
        <p:spPr>
          <a:xfrm>
            <a:off x="497791" y="1773119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CM01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1709032" y="1773119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FF"/>
                </a:solidFill>
              </a:rPr>
              <a:t>CM2,3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2" name="Rounded Rectangle 191"/>
          <p:cNvSpPr/>
          <p:nvPr/>
        </p:nvSpPr>
        <p:spPr>
          <a:xfrm>
            <a:off x="3747058" y="1778561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CM04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4678392" y="1773119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CM15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6033061" y="1778561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CM16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6964392" y="1773119"/>
            <a:ext cx="694944" cy="3048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FF"/>
                </a:solidFill>
              </a:rPr>
              <a:t>CM35</a:t>
            </a:r>
            <a:endParaRPr lang="en-US" sz="1400" b="1" dirty="0">
              <a:solidFill>
                <a:srgbClr val="0000FF"/>
              </a:solidFill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2911582" y="2085122"/>
            <a:ext cx="1072730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BC1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E</a:t>
            </a:r>
            <a:r>
              <a:rPr lang="en-US" sz="1300" dirty="0" smtClean="0">
                <a:solidFill>
                  <a:srgbClr val="000000"/>
                </a:solidFill>
              </a:rPr>
              <a:t> = 250 MeV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R</a:t>
            </a:r>
            <a:r>
              <a:rPr lang="en-US" sz="1300" baseline="-25000" dirty="0" smtClean="0">
                <a:solidFill>
                  <a:srgbClr val="000000"/>
                </a:solidFill>
              </a:rPr>
              <a:t>56</a:t>
            </a:r>
            <a:r>
              <a:rPr lang="en-US" sz="1300" dirty="0" smtClean="0">
                <a:solidFill>
                  <a:srgbClr val="000000"/>
                </a:solidFill>
              </a:rPr>
              <a:t> = -55 mm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300" i="1" baseline="-25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300" dirty="0" smtClean="0">
                <a:solidFill>
                  <a:srgbClr val="000000"/>
                </a:solidFill>
              </a:rPr>
              <a:t> = 1.4 %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5145347" y="2085122"/>
            <a:ext cx="1125629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BC2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E</a:t>
            </a:r>
            <a:r>
              <a:rPr lang="en-US" sz="1300" dirty="0" smtClean="0">
                <a:solidFill>
                  <a:srgbClr val="000000"/>
                </a:solidFill>
              </a:rPr>
              <a:t> = 1600 MeV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R</a:t>
            </a:r>
            <a:r>
              <a:rPr lang="en-US" sz="1300" baseline="-25000" dirty="0" smtClean="0">
                <a:solidFill>
                  <a:srgbClr val="000000"/>
                </a:solidFill>
              </a:rPr>
              <a:t>56</a:t>
            </a:r>
            <a:r>
              <a:rPr lang="en-US" sz="1300" dirty="0" smtClean="0">
                <a:solidFill>
                  <a:srgbClr val="000000"/>
                </a:solidFill>
              </a:rPr>
              <a:t> = -60 mm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300" i="1" baseline="-25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300" dirty="0" smtClean="0">
                <a:solidFill>
                  <a:srgbClr val="000000"/>
                </a:solidFill>
              </a:rPr>
              <a:t> = 0.46 %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104246" y="2179688"/>
            <a:ext cx="8402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GUN</a:t>
            </a:r>
          </a:p>
          <a:p>
            <a:r>
              <a:rPr lang="en-US" sz="1300" dirty="0" smtClean="0">
                <a:solidFill>
                  <a:srgbClr val="000000"/>
                </a:solidFill>
              </a:rPr>
              <a:t>0.75 MeV</a:t>
            </a:r>
          </a:p>
        </p:txBody>
      </p:sp>
      <p:sp>
        <p:nvSpPr>
          <p:cNvPr id="199" name="Rectangle 198"/>
          <p:cNvSpPr/>
          <p:nvPr/>
        </p:nvSpPr>
        <p:spPr>
          <a:xfrm>
            <a:off x="883611" y="2077919"/>
            <a:ext cx="1199367" cy="8104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E</a:t>
            </a:r>
            <a:r>
              <a:rPr lang="en-US" sz="1300" dirty="0" smtClean="0">
                <a:solidFill>
                  <a:srgbClr val="000000"/>
                </a:solidFill>
              </a:rPr>
              <a:t> = 95 MeV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R</a:t>
            </a:r>
            <a:r>
              <a:rPr lang="en-US" sz="1300" baseline="-25000" dirty="0" smtClean="0">
                <a:solidFill>
                  <a:srgbClr val="000000"/>
                </a:solidFill>
              </a:rPr>
              <a:t>56</a:t>
            </a:r>
            <a:r>
              <a:rPr lang="en-US" sz="1300" dirty="0" smtClean="0">
                <a:solidFill>
                  <a:srgbClr val="000000"/>
                </a:solidFill>
              </a:rPr>
              <a:t> = -14.5 mm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300" i="1" baseline="-25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300" dirty="0" smtClean="0">
                <a:solidFill>
                  <a:srgbClr val="000000"/>
                </a:solidFill>
              </a:rPr>
              <a:t> = 0.05 %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370150" y="783104"/>
            <a:ext cx="989373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L0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j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sym typeface="Symbol"/>
              </a:rPr>
              <a:t>=</a:t>
            </a:r>
            <a:r>
              <a:rPr lang="en-US" sz="1300" dirty="0" smtClean="0">
                <a:solidFill>
                  <a:srgbClr val="000000"/>
                </a:solidFill>
              </a:rPr>
              <a:t> *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V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0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sym typeface="Symbol"/>
              </a:rPr>
              <a:t>=</a:t>
            </a:r>
            <a:r>
              <a:rPr lang="en-US" sz="1300" dirty="0" smtClean="0">
                <a:solidFill>
                  <a:srgbClr val="000000"/>
                </a:solidFill>
              </a:rPr>
              <a:t>94 MV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pk</a:t>
            </a:r>
            <a:r>
              <a:rPr lang="en-US" sz="1300" dirty="0" smtClean="0">
                <a:solidFill>
                  <a:srgbClr val="000000"/>
                </a:solidFill>
              </a:rPr>
              <a:t> = 12 A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L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b</a:t>
            </a:r>
            <a:r>
              <a:rPr lang="en-US" sz="1300" dirty="0" smtClean="0">
                <a:solidFill>
                  <a:srgbClr val="000000"/>
                </a:solidFill>
              </a:rPr>
              <a:t> = 2.0 mm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1536317" y="783104"/>
            <a:ext cx="987771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j</a:t>
            </a:r>
            <a:r>
              <a:rPr lang="en-US" sz="1300" dirty="0" smtClean="0">
                <a:solidFill>
                  <a:srgbClr val="000000"/>
                </a:solidFill>
              </a:rPr>
              <a:t> =</a:t>
            </a:r>
            <a:r>
              <a:rPr lang="en-US" sz="13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1300" dirty="0" smtClean="0">
                <a:solidFill>
                  <a:srgbClr val="000000"/>
                </a:solidFill>
              </a:rPr>
              <a:t>21°</a:t>
            </a:r>
          </a:p>
          <a:p>
            <a:pPr algn="ctr">
              <a:lnSpc>
                <a:spcPts val="1400"/>
              </a:lnSpc>
            </a:pPr>
            <a:r>
              <a:rPr lang="en-US" sz="1300" i="1" dirty="0">
                <a:solidFill>
                  <a:srgbClr val="000000"/>
                </a:solidFill>
              </a:rPr>
              <a:t>V</a:t>
            </a:r>
            <a:r>
              <a:rPr lang="en-US" sz="1300" baseline="-25000" dirty="0">
                <a:solidFill>
                  <a:srgbClr val="000000"/>
                </a:solidFill>
              </a:rPr>
              <a:t>0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sym typeface="Symbol"/>
              </a:rPr>
              <a:t>=223 </a:t>
            </a:r>
            <a:r>
              <a:rPr lang="en-US" sz="1300" dirty="0" smtClean="0">
                <a:solidFill>
                  <a:srgbClr val="000000"/>
                </a:solidFill>
              </a:rPr>
              <a:t>MV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pk</a:t>
            </a:r>
            <a:r>
              <a:rPr lang="en-US" sz="1300" dirty="0" smtClean="0">
                <a:solidFill>
                  <a:srgbClr val="000000"/>
                </a:solidFill>
              </a:rPr>
              <a:t> = 12 A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L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b</a:t>
            </a:r>
            <a:r>
              <a:rPr lang="en-US" sz="1300" dirty="0" smtClean="0">
                <a:solidFill>
                  <a:srgbClr val="000000"/>
                </a:solidFill>
              </a:rPr>
              <a:t> =2.0 mm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2410968" y="1109466"/>
            <a:ext cx="90281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j</a:t>
            </a:r>
            <a:r>
              <a:rPr lang="en-US" sz="1300" dirty="0" smtClean="0">
                <a:solidFill>
                  <a:srgbClr val="000000"/>
                </a:solidFill>
              </a:rPr>
              <a:t> =</a:t>
            </a:r>
            <a:r>
              <a:rPr lang="en-US" sz="1300" dirty="0" smtClean="0">
                <a:solidFill>
                  <a:srgbClr val="000000"/>
                </a:solidFill>
                <a:latin typeface="Symbol" panose="05050102010706020507" pitchFamily="18" charset="2"/>
              </a:rPr>
              <a:t>-</a:t>
            </a:r>
            <a:r>
              <a:rPr lang="en-US" sz="1300" dirty="0" smtClean="0">
                <a:solidFill>
                  <a:srgbClr val="000000"/>
                </a:solidFill>
                <a:latin typeface="Arial"/>
              </a:rPr>
              <a:t>165</a:t>
            </a:r>
            <a:r>
              <a:rPr lang="en-US" sz="1300" dirty="0" smtClean="0">
                <a:solidFill>
                  <a:srgbClr val="000000"/>
                </a:solidFill>
              </a:rPr>
              <a:t>°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V</a:t>
            </a:r>
            <a:r>
              <a:rPr lang="en-US" sz="1300" baseline="-25000" dirty="0" smtClean="0">
                <a:solidFill>
                  <a:srgbClr val="000000"/>
                </a:solidFill>
              </a:rPr>
              <a:t>0</a:t>
            </a:r>
            <a:r>
              <a:rPr lang="en-US" sz="1300" dirty="0" smtClean="0">
                <a:solidFill>
                  <a:srgbClr val="000000"/>
                </a:solidFill>
              </a:rPr>
              <a:t> =55 MV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4030581" y="782519"/>
            <a:ext cx="1072730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L2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j</a:t>
            </a:r>
            <a:r>
              <a:rPr lang="en-US" sz="1300" dirty="0" smtClean="0">
                <a:solidFill>
                  <a:srgbClr val="000000"/>
                </a:solidFill>
              </a:rPr>
              <a:t> = </a:t>
            </a:r>
            <a:r>
              <a:rPr lang="en-US" sz="1300" dirty="0" smtClean="0">
                <a:solidFill>
                  <a:srgbClr val="000000"/>
                </a:solidFill>
                <a:latin typeface="Symbol" pitchFamily="18" charset="2"/>
              </a:rPr>
              <a:t>-</a:t>
            </a:r>
            <a:r>
              <a:rPr lang="en-US" sz="1300" dirty="0" smtClean="0">
                <a:solidFill>
                  <a:srgbClr val="000000"/>
                </a:solidFill>
              </a:rPr>
              <a:t>21°</a:t>
            </a:r>
          </a:p>
          <a:p>
            <a:pPr algn="ctr">
              <a:lnSpc>
                <a:spcPts val="1400"/>
              </a:lnSpc>
            </a:pPr>
            <a:r>
              <a:rPr lang="en-US" sz="1300" i="1" dirty="0">
                <a:solidFill>
                  <a:srgbClr val="000000"/>
                </a:solidFill>
              </a:rPr>
              <a:t>V</a:t>
            </a:r>
            <a:r>
              <a:rPr lang="en-US" sz="1300" baseline="-25000" dirty="0">
                <a:solidFill>
                  <a:srgbClr val="000000"/>
                </a:solidFill>
              </a:rPr>
              <a:t>0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sym typeface="Symbol"/>
              </a:rPr>
              <a:t>=1447 </a:t>
            </a:r>
            <a:r>
              <a:rPr lang="en-US" sz="1300" dirty="0" smtClean="0">
                <a:solidFill>
                  <a:srgbClr val="000000"/>
                </a:solidFill>
              </a:rPr>
              <a:t>MV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pk</a:t>
            </a:r>
            <a:r>
              <a:rPr lang="en-US" sz="1300" dirty="0" smtClean="0">
                <a:solidFill>
                  <a:srgbClr val="000000"/>
                </a:solidFill>
              </a:rPr>
              <a:t> = 50 A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L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b</a:t>
            </a:r>
            <a:r>
              <a:rPr lang="en-US" sz="1300" dirty="0" smtClean="0">
                <a:solidFill>
                  <a:srgbClr val="000000"/>
                </a:solidFill>
              </a:rPr>
              <a:t> = 0.56 mm</a:t>
            </a:r>
            <a:endParaRPr lang="en-US" sz="1300" i="1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6270335" y="782519"/>
            <a:ext cx="1159292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L3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j</a:t>
            </a:r>
            <a:r>
              <a:rPr lang="en-US" sz="1300" dirty="0" smtClean="0">
                <a:solidFill>
                  <a:srgbClr val="000000"/>
                </a:solidFill>
              </a:rPr>
              <a:t> = 0</a:t>
            </a:r>
          </a:p>
          <a:p>
            <a:pPr algn="ctr">
              <a:lnSpc>
                <a:spcPts val="1400"/>
              </a:lnSpc>
            </a:pPr>
            <a:r>
              <a:rPr lang="en-US" sz="1300" i="1" dirty="0">
                <a:solidFill>
                  <a:srgbClr val="000000"/>
                </a:solidFill>
              </a:rPr>
              <a:t>V</a:t>
            </a:r>
            <a:r>
              <a:rPr lang="en-US" sz="1300" baseline="-25000" dirty="0">
                <a:solidFill>
                  <a:srgbClr val="000000"/>
                </a:solidFill>
              </a:rPr>
              <a:t>0</a:t>
            </a:r>
            <a:r>
              <a:rPr lang="en-US" sz="1300" dirty="0">
                <a:solidFill>
                  <a:srgbClr val="000000"/>
                </a:solidFill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sym typeface="Symbol"/>
              </a:rPr>
              <a:t>=2409 </a:t>
            </a:r>
            <a:r>
              <a:rPr lang="en-US" sz="1300" dirty="0" smtClean="0">
                <a:solidFill>
                  <a:srgbClr val="000000"/>
                </a:solidFill>
              </a:rPr>
              <a:t>MV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I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pk</a:t>
            </a:r>
            <a:r>
              <a:rPr lang="en-US" sz="1300" dirty="0" smtClean="0">
                <a:solidFill>
                  <a:srgbClr val="000000"/>
                </a:solidFill>
              </a:rPr>
              <a:t> = 1.0 kA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L</a:t>
            </a:r>
            <a:r>
              <a:rPr lang="en-US" sz="1300" i="1" baseline="-25000" dirty="0" smtClean="0">
                <a:solidFill>
                  <a:srgbClr val="000000"/>
                </a:solidFill>
              </a:rPr>
              <a:t>b</a:t>
            </a:r>
            <a:r>
              <a:rPr lang="en-US" sz="1300" dirty="0" smtClean="0">
                <a:solidFill>
                  <a:srgbClr val="000000"/>
                </a:solidFill>
              </a:rPr>
              <a:t> = 0.024 mm</a:t>
            </a:r>
            <a:endParaRPr lang="en-US" sz="1300" i="1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7715437" y="1992789"/>
            <a:ext cx="1008609" cy="990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LTU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E</a:t>
            </a:r>
            <a:r>
              <a:rPr lang="en-US" sz="1300" dirty="0" smtClean="0">
                <a:solidFill>
                  <a:srgbClr val="000000"/>
                </a:solidFill>
              </a:rPr>
              <a:t> = 4.0 GeV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</a:rPr>
              <a:t>R</a:t>
            </a:r>
            <a:r>
              <a:rPr lang="en-US" sz="1300" baseline="-25000" dirty="0" smtClean="0">
                <a:solidFill>
                  <a:srgbClr val="000000"/>
                </a:solidFill>
              </a:rPr>
              <a:t>56</a:t>
            </a:r>
            <a:r>
              <a:rPr lang="en-US" sz="1300" dirty="0" smtClean="0">
                <a:solidFill>
                  <a:srgbClr val="000000"/>
                </a:solidFill>
              </a:rPr>
              <a:t> = 0</a:t>
            </a:r>
          </a:p>
          <a:p>
            <a:pPr algn="ctr">
              <a:lnSpc>
                <a:spcPts val="1400"/>
              </a:lnSpc>
            </a:pPr>
            <a:r>
              <a:rPr lang="en-US" sz="1300" i="1" dirty="0" smtClean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300" i="1" baseline="-25000" dirty="0" smtClean="0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1300" dirty="0" smtClean="0">
                <a:solidFill>
                  <a:srgbClr val="000000"/>
                </a:solidFill>
              </a:rPr>
              <a:t> </a:t>
            </a:r>
            <a:r>
              <a:rPr lang="en-US" sz="1300" dirty="0">
                <a:solidFill>
                  <a:srgbClr val="000000"/>
                </a:solidFill>
                <a:sym typeface="Symbol"/>
              </a:rPr>
              <a:t></a:t>
            </a:r>
            <a:r>
              <a:rPr lang="en-US" sz="1300" dirty="0" smtClean="0">
                <a:solidFill>
                  <a:srgbClr val="000000"/>
                </a:solidFill>
              </a:rPr>
              <a:t> 0.016%</a:t>
            </a:r>
          </a:p>
          <a:p>
            <a:pPr algn="ctr">
              <a:lnSpc>
                <a:spcPts val="1400"/>
              </a:lnSpc>
            </a:pPr>
            <a:r>
              <a:rPr lang="en-US" sz="1300" dirty="0" smtClean="0">
                <a:solidFill>
                  <a:srgbClr val="000000"/>
                </a:solidFill>
              </a:rPr>
              <a:t>2-km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76200" y="2962656"/>
            <a:ext cx="5158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100-pC</a:t>
            </a:r>
            <a:r>
              <a:rPr lang="en-US" sz="1200" dirty="0" smtClean="0">
                <a:solidFill>
                  <a:srgbClr val="000000"/>
                </a:solidFill>
              </a:rPr>
              <a:t> machine layout:  Oct. 8, 2013;  v21 ASTRA run; Bunch length </a:t>
            </a:r>
            <a:r>
              <a:rPr lang="en-US" sz="1200" i="1" dirty="0" smtClean="0">
                <a:solidFill>
                  <a:srgbClr val="000000"/>
                </a:solidFill>
              </a:rPr>
              <a:t>L</a:t>
            </a:r>
            <a:r>
              <a:rPr lang="en-US" sz="1200" i="1" baseline="-25000" dirty="0" smtClean="0">
                <a:solidFill>
                  <a:srgbClr val="000000"/>
                </a:solidFill>
              </a:rPr>
              <a:t>b </a:t>
            </a:r>
            <a:r>
              <a:rPr lang="en-US" sz="1200" dirty="0" smtClean="0">
                <a:solidFill>
                  <a:srgbClr val="000000"/>
                </a:solidFill>
              </a:rPr>
              <a:t>is FWHM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2512825" y="1801421"/>
            <a:ext cx="585216" cy="243840"/>
          </a:xfrm>
          <a:prstGeom prst="roundRect">
            <a:avLst/>
          </a:prstGeom>
          <a:gradFill flip="none" rotWithShape="1">
            <a:gsLst>
              <a:gs pos="0">
                <a:srgbClr val="FF66FF"/>
              </a:gs>
              <a:gs pos="50000">
                <a:srgbClr val="FF99FF">
                  <a:shade val="67500"/>
                  <a:satMod val="115000"/>
                </a:srgbClr>
              </a:gs>
              <a:gs pos="100000">
                <a:schemeClr val="bg1"/>
              </a:gs>
            </a:gsLst>
            <a:lin ang="16200000" scaled="1"/>
            <a:tileRect/>
          </a:gradFill>
          <a:ln w="952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 smtClean="0">
                <a:solidFill>
                  <a:srgbClr val="0000FF"/>
                </a:solidFill>
              </a:rPr>
              <a:t>3.9GHz</a:t>
            </a:r>
            <a:endParaRPr lang="en-US" sz="800" b="1" dirty="0">
              <a:solidFill>
                <a:srgbClr val="0000FF"/>
              </a:solidFill>
            </a:endParaRPr>
          </a:p>
        </p:txBody>
      </p:sp>
      <p:graphicFrame>
        <p:nvGraphicFramePr>
          <p:cNvPr id="209" name="Table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678819"/>
              </p:ext>
            </p:extLst>
          </p:nvPr>
        </p:nvGraphicFramePr>
        <p:xfrm>
          <a:off x="339867" y="3501008"/>
          <a:ext cx="6731553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59819"/>
                <a:gridCol w="809894"/>
                <a:gridCol w="840106"/>
                <a:gridCol w="1113605"/>
                <a:gridCol w="1219300"/>
                <a:gridCol w="876461"/>
                <a:gridCol w="1012368"/>
              </a:tblGrid>
              <a:tr h="810471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Linac</a:t>
                      </a:r>
                    </a:p>
                    <a:p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Sec.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</a:t>
                      </a:r>
                    </a:p>
                    <a:p>
                      <a:pPr algn="ctr"/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(MV)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j</a:t>
                      </a:r>
                      <a:endParaRPr lang="en-US" sz="1800" i="1" baseline="-250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b="0" i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(deg)</a:t>
                      </a:r>
                      <a:endParaRPr lang="en-US" sz="1800" b="0" i="0" baseline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Acc. Grad. </a:t>
                      </a:r>
                      <a:r>
                        <a:rPr lang="en-US" sz="1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(MV/m)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Cryo Mod’s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No. </a:t>
                      </a:r>
                    </a:p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Avail.</a:t>
                      </a:r>
                    </a:p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Cav’s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Spare Cav’s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460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L0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94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*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13.2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8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460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L1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220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800" b="1" dirty="0" smtClean="0">
                          <a:latin typeface="+mn-lt"/>
                        </a:rPr>
                        <a:t>21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mtClean="0">
                          <a:latin typeface="+mn-lt"/>
                        </a:rPr>
                        <a:t>14.3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2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16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460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HL</a:t>
                      </a:r>
                      <a:endParaRPr lang="en-US" sz="1800" b="1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55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165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14.5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3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12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FF"/>
                          </a:solidFill>
                          <a:latin typeface="+mn-lt"/>
                        </a:rPr>
                        <a:t>1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460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L2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1447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sz="1800" b="1" dirty="0" smtClean="0">
                          <a:latin typeface="+mn-lt"/>
                        </a:rPr>
                        <a:t>21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15.5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12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96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6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  <a:tr h="34602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L3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2409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15.4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20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160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2" name="Straight Connector 51"/>
          <p:cNvCxnSpPr/>
          <p:nvPr/>
        </p:nvCxnSpPr>
        <p:spPr>
          <a:xfrm flipV="1">
            <a:off x="7976451" y="1638340"/>
            <a:ext cx="454407" cy="29244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216011" y="1778383"/>
            <a:ext cx="50292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418501" y="1638340"/>
            <a:ext cx="31995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765801" y="2965862"/>
            <a:ext cx="330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* L0 cav. phases: ~(3.4</a:t>
            </a:r>
            <a:r>
              <a:rPr lang="en-US" sz="1100" dirty="0">
                <a:solidFill>
                  <a:srgbClr val="000000"/>
                </a:solidFill>
                <a:sym typeface="Symbol"/>
              </a:rPr>
              <a:t></a:t>
            </a:r>
            <a:r>
              <a:rPr lang="en-US" sz="1100" dirty="0">
                <a:solidFill>
                  <a:srgbClr val="000000"/>
                </a:solidFill>
              </a:rPr>
              <a:t>, -15.2</a:t>
            </a:r>
            <a:r>
              <a:rPr lang="en-US" sz="1100" dirty="0">
                <a:solidFill>
                  <a:srgbClr val="000000"/>
                </a:solidFill>
                <a:sym typeface="Symbol"/>
              </a:rPr>
              <a:t></a:t>
            </a:r>
            <a:r>
              <a:rPr lang="en-US" sz="1100" dirty="0">
                <a:solidFill>
                  <a:srgbClr val="000000"/>
                </a:solidFill>
              </a:rPr>
              <a:t>, 0, 0, 0, 15</a:t>
            </a:r>
            <a:r>
              <a:rPr lang="en-US" sz="1100">
                <a:solidFill>
                  <a:srgbClr val="000000"/>
                </a:solidFill>
                <a:sym typeface="Symbol"/>
              </a:rPr>
              <a:t></a:t>
            </a:r>
            <a:r>
              <a:rPr lang="en-US" sz="1100" smtClean="0">
                <a:solidFill>
                  <a:srgbClr val="000000"/>
                </a:solidFill>
              </a:rPr>
              <a:t>,15</a:t>
            </a:r>
            <a:r>
              <a:rPr lang="en-US" sz="1100" dirty="0">
                <a:solidFill>
                  <a:srgbClr val="000000"/>
                </a:solidFill>
                <a:sym typeface="Symbol"/>
              </a:rPr>
              <a:t></a:t>
            </a:r>
            <a:r>
              <a:rPr lang="en-US" sz="11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51694" y="3347546"/>
            <a:ext cx="1757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</a:rPr>
              <a:t>P. Emma, L. Wang, </a:t>
            </a:r>
            <a:br>
              <a:rPr lang="en-US" sz="1400" dirty="0" smtClean="0">
                <a:solidFill>
                  <a:srgbClr val="C00000"/>
                </a:solidFill>
              </a:rPr>
            </a:br>
            <a:r>
              <a:rPr lang="en-US" sz="1400" dirty="0" smtClean="0">
                <a:solidFill>
                  <a:srgbClr val="C00000"/>
                </a:solidFill>
              </a:rPr>
              <a:t>C. Papadopoulos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29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O. Napoly, GIF 2015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0" y="620713"/>
            <a:ext cx="9144000" cy="5472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4 GeV up to 300 µA CW SC linac based on TESLA/E-XFEL 1.3 GHz technology</a:t>
            </a:r>
          </a:p>
          <a:p>
            <a:r>
              <a:rPr lang="en-US" sz="2400" b="1" dirty="0" smtClean="0"/>
              <a:t>Key topics: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Cavity process for high-Q0 production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Industrial capability for 1) dressed-processed-cavity, 2) coupler, and 3) vacuum-vessel/cold-mass production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Single RF-source single-cavity</a:t>
            </a:r>
            <a:endParaRPr lang="en-US" sz="2400" strike="sngStrike" dirty="0" smtClean="0"/>
          </a:p>
        </p:txBody>
      </p:sp>
      <p:pic>
        <p:nvPicPr>
          <p:cNvPr id="10" name="Content Placeholder 5" descr="Screen Clippin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7" b="-952"/>
          <a:stretch/>
        </p:blipFill>
        <p:spPr>
          <a:xfrm>
            <a:off x="2878138" y="3573463"/>
            <a:ext cx="6265862" cy="2973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9163" y="28575"/>
            <a:ext cx="8224837" cy="633413"/>
          </a:xfrm>
        </p:spPr>
        <p:txBody>
          <a:bodyPr>
            <a:noAutofit/>
          </a:bodyPr>
          <a:lstStyle/>
          <a:p>
            <a:r>
              <a:rPr lang="en-US" sz="3600" dirty="0" smtClean="0"/>
              <a:t>LCLS-II SRF Linac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19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err="1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</a:t>
            </a:r>
          </a:p>
          <a:p>
            <a:r>
              <a:rPr lang="fr-FR" dirty="0"/>
              <a:t>Proton </a:t>
            </a:r>
            <a:r>
              <a:rPr lang="fr-FR" dirty="0" err="1"/>
              <a:t>Beams</a:t>
            </a:r>
            <a:endParaRPr lang="fr-FR" dirty="0"/>
          </a:p>
          <a:p>
            <a:r>
              <a:rPr lang="fr-FR" dirty="0" smtClean="0"/>
              <a:t>Proton-proton </a:t>
            </a:r>
            <a:r>
              <a:rPr lang="fr-FR" dirty="0" err="1" smtClean="0"/>
              <a:t>colliders</a:t>
            </a:r>
            <a:r>
              <a:rPr lang="fr-FR" dirty="0" smtClean="0"/>
              <a:t> (pp)</a:t>
            </a:r>
          </a:p>
          <a:p>
            <a:r>
              <a:rPr lang="fr-FR" dirty="0"/>
              <a:t>Electron-positron </a:t>
            </a:r>
            <a:r>
              <a:rPr lang="fr-FR" dirty="0" err="1"/>
              <a:t>colliders</a:t>
            </a:r>
            <a:r>
              <a:rPr lang="fr-FR" dirty="0"/>
              <a:t> (e+ e-)</a:t>
            </a:r>
          </a:p>
          <a:p>
            <a:r>
              <a:rPr lang="fr-FR" dirty="0">
                <a:solidFill>
                  <a:srgbClr val="0070C0"/>
                </a:solidFill>
              </a:rPr>
              <a:t>Muon </a:t>
            </a:r>
            <a:r>
              <a:rPr lang="fr-FR" dirty="0" err="1">
                <a:solidFill>
                  <a:srgbClr val="0070C0"/>
                </a:solidFill>
              </a:rPr>
              <a:t>colliders</a:t>
            </a:r>
            <a:r>
              <a:rPr lang="fr-FR" dirty="0">
                <a:solidFill>
                  <a:srgbClr val="0070C0"/>
                </a:solidFill>
              </a:rPr>
              <a:t> (µ+ µ-)</a:t>
            </a:r>
          </a:p>
          <a:p>
            <a:r>
              <a:rPr lang="fr-FR" dirty="0"/>
              <a:t>Photon </a:t>
            </a:r>
            <a:r>
              <a:rPr lang="fr-FR" dirty="0" err="1"/>
              <a:t>colliders</a:t>
            </a:r>
            <a:r>
              <a:rPr lang="fr-FR" dirty="0"/>
              <a:t> (</a:t>
            </a:r>
            <a:r>
              <a:rPr lang="fr-FR" dirty="0">
                <a:sym typeface="Symbol"/>
              </a:rPr>
              <a:t>)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1294B-30F2-40DE-96EA-1B04FE7EBCC5}" type="slidenum">
              <a:rPr lang="en-GB" smtClean="0"/>
              <a:t>95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2147" y="692696"/>
            <a:ext cx="9121853" cy="6165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2400" dirty="0" err="1" smtClean="0"/>
              <a:t>Utilise</a:t>
            </a:r>
            <a:r>
              <a:rPr lang="en-US" altLang="ja-JP" sz="2400" dirty="0" smtClean="0"/>
              <a:t> la </a:t>
            </a:r>
            <a:r>
              <a:rPr lang="en-US" altLang="ja-JP" sz="2400" dirty="0" err="1" smtClean="0"/>
              <a:t>plupart</a:t>
            </a:r>
            <a:r>
              <a:rPr lang="en-US" altLang="ja-JP" sz="2400" dirty="0" smtClean="0"/>
              <a:t> des </a:t>
            </a:r>
            <a:r>
              <a:rPr lang="en-US" altLang="ja-JP" sz="2400" dirty="0" err="1" smtClean="0"/>
              <a:t>systèmes</a:t>
            </a:r>
            <a:r>
              <a:rPr lang="en-US" altLang="ja-JP" sz="2400" dirty="0" smtClean="0"/>
              <a:t> des </a:t>
            </a:r>
            <a:r>
              <a:rPr lang="en-US" altLang="ja-JP" sz="2400" dirty="0" err="1" smtClean="0"/>
              <a:t>collisionneurs</a:t>
            </a:r>
            <a:r>
              <a:rPr lang="en-US" altLang="ja-JP" sz="2400" dirty="0" smtClean="0"/>
              <a:t>, </a:t>
            </a:r>
            <a:r>
              <a:rPr lang="en-US" altLang="ja-JP" sz="2400" dirty="0" err="1" smtClean="0"/>
              <a:t>sauf</a:t>
            </a:r>
            <a:r>
              <a:rPr lang="en-US" altLang="ja-JP" sz="2400" dirty="0" smtClean="0"/>
              <a:t> </a:t>
            </a:r>
          </a:p>
          <a:p>
            <a:pPr lvl="1"/>
            <a:r>
              <a:rPr lang="en-US" altLang="ja-JP" sz="2400" dirty="0" err="1" smtClean="0"/>
              <a:t>Linac</a:t>
            </a:r>
            <a:r>
              <a:rPr lang="en-US" altLang="ja-JP" sz="2400" dirty="0" smtClean="0"/>
              <a:t> à Protons multi-MW (cf. ESS)</a:t>
            </a:r>
          </a:p>
          <a:p>
            <a:pPr lvl="1"/>
            <a:r>
              <a:rPr lang="en-US" altLang="ja-JP" sz="2400" dirty="0" err="1" smtClean="0"/>
              <a:t>Cible</a:t>
            </a:r>
            <a:r>
              <a:rPr lang="en-US" altLang="ja-JP" sz="2400" dirty="0" smtClean="0"/>
              <a:t> W </a:t>
            </a:r>
            <a:r>
              <a:rPr lang="en-US" altLang="ja-JP" sz="2400" dirty="0" err="1" smtClean="0"/>
              <a:t>ou</a:t>
            </a:r>
            <a:r>
              <a:rPr lang="en-US" altLang="ja-JP" sz="2400" dirty="0" smtClean="0"/>
              <a:t> Hg multi-MW (cf. SNS, ESS)</a:t>
            </a:r>
          </a:p>
          <a:p>
            <a:pPr lvl="1"/>
            <a:r>
              <a:rPr lang="en-US" altLang="ja-JP" sz="2400" dirty="0" err="1" smtClean="0"/>
              <a:t>Refroidissement</a:t>
            </a:r>
            <a:r>
              <a:rPr lang="en-US" altLang="ja-JP" sz="2400" dirty="0" smtClean="0"/>
              <a:t> des </a:t>
            </a:r>
            <a:r>
              <a:rPr lang="en-US" altLang="ja-JP" sz="2400" dirty="0" err="1" smtClean="0"/>
              <a:t>faisceaux</a:t>
            </a:r>
            <a:r>
              <a:rPr lang="en-US" altLang="ja-JP" sz="2400" dirty="0" smtClean="0"/>
              <a:t> de muons par </a:t>
            </a:r>
            <a:r>
              <a:rPr lang="en-US" altLang="ja-JP" sz="2400" dirty="0" err="1" smtClean="0"/>
              <a:t>ionisation</a:t>
            </a:r>
            <a:endParaRPr lang="en-US" altLang="ja-JP" sz="2400" dirty="0" smtClean="0"/>
          </a:p>
          <a:p>
            <a:pPr lvl="2"/>
            <a:r>
              <a:rPr lang="en-US" altLang="ja-JP" dirty="0" smtClean="0"/>
              <a:t>~10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dans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l’émittance</a:t>
            </a:r>
            <a:r>
              <a:rPr lang="en-US" altLang="ja-JP" dirty="0" smtClean="0"/>
              <a:t> 6D,   10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dans</a:t>
            </a:r>
            <a:r>
              <a:rPr lang="en-US" altLang="ja-JP" dirty="0" smtClean="0"/>
              <a:t> </a:t>
            </a:r>
            <a:r>
              <a:rPr lang="en-US" altLang="ja-JP" dirty="0" err="1" smtClean="0">
                <a:latin typeface="Symbol" pitchFamily="18" charset="2"/>
              </a:rPr>
              <a:t>e</a:t>
            </a:r>
            <a:r>
              <a:rPr lang="en-US" altLang="ja-JP" baseline="-25000" dirty="0" err="1" smtClean="0"/>
              <a:t>L</a:t>
            </a:r>
            <a:r>
              <a:rPr lang="en-US" altLang="ja-JP" dirty="0" smtClean="0"/>
              <a:t> ~1mm.rad</a:t>
            </a:r>
          </a:p>
          <a:p>
            <a:pPr lvl="1"/>
            <a:r>
              <a:rPr lang="en-US" altLang="ja-JP" sz="2400" dirty="0" err="1" smtClean="0"/>
              <a:t>Gestions</a:t>
            </a:r>
            <a:r>
              <a:rPr lang="en-US" altLang="ja-JP" sz="2400" dirty="0" smtClean="0"/>
              <a:t> de la </a:t>
            </a:r>
            <a:r>
              <a:rPr lang="en-US" altLang="ja-JP" sz="2400" dirty="0" err="1" smtClean="0"/>
              <a:t>radioactivité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induite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dans</a:t>
            </a:r>
            <a:r>
              <a:rPr lang="en-US" altLang="ja-JP" sz="2400" dirty="0" smtClean="0"/>
              <a:t> les </a:t>
            </a:r>
            <a:r>
              <a:rPr lang="en-US" altLang="ja-JP" sz="2400" dirty="0" err="1" smtClean="0"/>
              <a:t>anneaux</a:t>
            </a:r>
            <a:r>
              <a:rPr lang="en-US" altLang="ja-JP" sz="2400" dirty="0" smtClean="0"/>
              <a:t> par la </a:t>
            </a:r>
            <a:r>
              <a:rPr lang="en-US" altLang="ja-JP" sz="2400" dirty="0" err="1" smtClean="0"/>
              <a:t>décroissange</a:t>
            </a:r>
            <a:r>
              <a:rPr lang="en-US" altLang="ja-JP" sz="2400" dirty="0" smtClean="0"/>
              <a:t> des muons </a:t>
            </a:r>
            <a:r>
              <a:rPr lang="en-US" altLang="ja-JP" sz="2400" dirty="0" err="1" smtClean="0"/>
              <a:t>stockées</a:t>
            </a:r>
            <a:r>
              <a:rPr lang="en-US" altLang="ja-JP" sz="2400" dirty="0" smtClean="0"/>
              <a:t>.</a:t>
            </a:r>
          </a:p>
          <a:p>
            <a:pPr lvl="1"/>
            <a:endParaRPr lang="fr-FR" altLang="ja-JP" sz="2400" dirty="0"/>
          </a:p>
          <a:p>
            <a:pPr lvl="1"/>
            <a:endParaRPr lang="fr-FR" altLang="ja-JP" sz="2400" dirty="0" smtClean="0"/>
          </a:p>
          <a:p>
            <a:pPr lvl="1"/>
            <a:endParaRPr lang="en-US" altLang="ja-JP" sz="2400" dirty="0" smtClean="0"/>
          </a:p>
          <a:p>
            <a:pPr lvl="1"/>
            <a:endParaRPr lang="fr-FR" altLang="ja-JP" sz="2400" baseline="-25000" dirty="0"/>
          </a:p>
          <a:p>
            <a:pPr lvl="1"/>
            <a:endParaRPr lang="fr-FR" altLang="ja-JP" sz="2400" baseline="-25000" dirty="0" smtClean="0"/>
          </a:p>
          <a:p>
            <a:pPr lvl="1"/>
            <a:endParaRPr lang="fr-FR" altLang="ja-JP" sz="2400" baseline="-25000" dirty="0"/>
          </a:p>
          <a:p>
            <a:pPr lvl="1"/>
            <a:endParaRPr lang="fr-FR" altLang="ja-JP" sz="2400" baseline="-25000" dirty="0" smtClean="0"/>
          </a:p>
          <a:p>
            <a:pPr marL="457200" lvl="1" indent="0">
              <a:buNone/>
            </a:pPr>
            <a:endParaRPr lang="en-US" altLang="ja-JP" sz="2400" baseline="-25000" dirty="0" smtClean="0"/>
          </a:p>
          <a:p>
            <a:r>
              <a:rPr lang="en-US" altLang="ja-JP" sz="2400" dirty="0" err="1" smtClean="0"/>
              <a:t>Nécessite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plusieurs</a:t>
            </a:r>
            <a:r>
              <a:rPr lang="en-US" altLang="ja-JP" sz="2400" dirty="0"/>
              <a:t> </a:t>
            </a:r>
            <a:r>
              <a:rPr lang="en-US" altLang="ja-JP" sz="2400" dirty="0" err="1" smtClean="0"/>
              <a:t>décennies</a:t>
            </a:r>
            <a:r>
              <a:rPr lang="en-US" altLang="ja-JP" sz="2400" dirty="0" smtClean="0"/>
              <a:t> de R&amp;D sur </a:t>
            </a:r>
            <a:r>
              <a:rPr lang="en-US" altLang="ja-JP" sz="2400" dirty="0" err="1" smtClean="0"/>
              <a:t>ces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thèmes</a:t>
            </a:r>
            <a:r>
              <a:rPr lang="en-US" altLang="ja-JP" sz="2400" dirty="0" smtClean="0"/>
              <a:t>.</a:t>
            </a:r>
          </a:p>
        </p:txBody>
      </p:sp>
      <p:pic>
        <p:nvPicPr>
          <p:cNvPr id="6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9" y="3524948"/>
            <a:ext cx="8748497" cy="24963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6116" y="-27384"/>
            <a:ext cx="8229600" cy="676832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sz="3600" dirty="0" smtClean="0">
                <a:latin typeface="+mn-lt"/>
                <a:cs typeface="Arial" pitchFamily="34" charset="0"/>
              </a:rPr>
              <a:t> </a:t>
            </a:r>
            <a:r>
              <a:rPr lang="en-US" altLang="ja-JP" sz="3600" dirty="0" err="1" smtClean="0">
                <a:latin typeface="+mn-lt"/>
                <a:cs typeface="Arial" pitchFamily="34" charset="0"/>
              </a:rPr>
              <a:t>Collisionneur</a:t>
            </a:r>
            <a:r>
              <a:rPr lang="en-US" altLang="ja-JP" sz="3600" dirty="0" smtClean="0">
                <a:latin typeface="+mn-lt"/>
                <a:cs typeface="Arial" pitchFamily="34" charset="0"/>
              </a:rPr>
              <a:t> de </a:t>
            </a:r>
            <a:r>
              <a:rPr lang="en-US" altLang="ja-JP" sz="3600" dirty="0" err="1" smtClean="0">
                <a:latin typeface="+mn-lt"/>
                <a:cs typeface="Arial" pitchFamily="34" charset="0"/>
              </a:rPr>
              <a:t>muons</a:t>
            </a:r>
            <a:endParaRPr lang="ja-JP" altLang="en-US" sz="3600" dirty="0">
              <a:latin typeface="+mn-lt"/>
              <a:cs typeface="Arial" pitchFamily="34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24 septembre 2015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96</a:t>
            </a:fld>
            <a:endParaRPr kumimoji="1" lang="ja-JP" alt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23528" y="692696"/>
            <a:ext cx="8726317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Possible layout of µ+µ- Higgs Factory at </a:t>
            </a:r>
            <a:r>
              <a:rPr lang="en-US" altLang="ja-JP" sz="2400" dirty="0" err="1" smtClean="0"/>
              <a:t>Fermilab</a:t>
            </a:r>
            <a:r>
              <a:rPr lang="en-US" altLang="ja-JP" sz="2400" dirty="0" smtClean="0"/>
              <a:t>, based on PIPII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06116" y="39804"/>
            <a:ext cx="8229600" cy="580884"/>
          </a:xfr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ja-JP" sz="3600" dirty="0" err="1" smtClean="0">
                <a:latin typeface="+mn-lt"/>
                <a:cs typeface="Arial" pitchFamily="34" charset="0"/>
              </a:rPr>
              <a:t>Muon</a:t>
            </a:r>
            <a:r>
              <a:rPr lang="en-US" altLang="ja-JP" sz="3600" dirty="0" smtClean="0">
                <a:latin typeface="+mn-lt"/>
                <a:cs typeface="Arial" pitchFamily="34" charset="0"/>
              </a:rPr>
              <a:t> Colliders</a:t>
            </a:r>
            <a:endParaRPr lang="ja-JP" altLang="en-US" sz="3600" dirty="0">
              <a:latin typeface="+mn-lt"/>
              <a:cs typeface="Arial" pitchFamily="34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24 septembre 2015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97</a:t>
            </a:fld>
            <a:endParaRPr kumimoji="1" lang="ja-JP" alt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O. Napoly, GIF 2015</a:t>
            </a:r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856984" cy="531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0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917" y="-27384"/>
            <a:ext cx="7756539" cy="792088"/>
          </a:xfrm>
        </p:spPr>
        <p:txBody>
          <a:bodyPr>
            <a:normAutofit/>
          </a:bodyPr>
          <a:lstStyle/>
          <a:p>
            <a:r>
              <a:rPr lang="en-US" dirty="0" smtClean="0"/>
              <a:t>PIP-II Site Layout (provisional)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59122"/>
            <a:ext cx="7920880" cy="5766222"/>
          </a:xfr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O. Napoly, GIF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C847-7DCE-6D4A-BE87-C05B68FF72A7}" type="slidenum">
              <a:rPr lang="en-US" smtClean="0"/>
              <a:pPr/>
              <a:t>98</a:t>
            </a:fld>
            <a:endParaRPr lang="en-US" smtClean="0"/>
          </a:p>
          <a:p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66" y="4581128"/>
            <a:ext cx="2446709" cy="19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0"/>
            <a:ext cx="6676419" cy="7060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 smtClean="0"/>
              <a:t>PIP-II </a:t>
            </a:r>
            <a:r>
              <a:rPr lang="en-US" dirty="0" err="1" smtClean="0"/>
              <a:t>Linac</a:t>
            </a:r>
            <a:r>
              <a:rPr lang="en-US" dirty="0" smtClean="0"/>
              <a:t> Technology Map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O. Napoly, GIF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2BA5821-21EB-4C1A-AC70-E98BDB034B02}" type="slidenum">
              <a:rPr lang="en-US" smtClean="0"/>
              <a:pPr/>
              <a:t>99</a:t>
            </a:fld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357570"/>
              </p:ext>
            </p:extLst>
          </p:nvPr>
        </p:nvGraphicFramePr>
        <p:xfrm>
          <a:off x="454961" y="3422960"/>
          <a:ext cx="8383988" cy="29007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70237"/>
                <a:gridCol w="811723"/>
                <a:gridCol w="1520551"/>
                <a:gridCol w="1577714"/>
                <a:gridCol w="2503763"/>
              </a:tblGrid>
              <a:tr h="34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Section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Freq</a:t>
                      </a:r>
                      <a:endParaRPr lang="en-US" sz="1600" dirty="0">
                        <a:solidFill>
                          <a:srgbClr val="404040"/>
                        </a:solidFill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Energy (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MeV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Cav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/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mag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/CM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Type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RFQ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0.03-2.1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=0.11)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162.5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2.1-11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8/8/1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HWR,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SSR1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=0.22)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325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11-38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16/8/ 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SSR2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opt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=0.51)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325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38-177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35/21/7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SSR, solenoid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LB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=0.61)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177-480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30/20/5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HB 650   (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</a:t>
                      </a:r>
                      <a:r>
                        <a:rPr kumimoji="0" lang="en-US" sz="160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G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sym typeface="Symbol" pitchFamily="18" charset="2"/>
                        </a:rPr>
                        <a:t>=0.9) 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404040"/>
                          </a:solidFill>
                        </a:rPr>
                        <a:t>650</a:t>
                      </a:r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480-800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24/10/4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</a:rPr>
                        <a:t>5-cell elliptical, doublet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  <a:tr h="36492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  <a:sym typeface="Symbol" pitchFamily="18" charset="2"/>
                        </a:rPr>
                        <a:t>All components CW-capable</a:t>
                      </a:r>
                    </a:p>
                  </a:txBody>
                  <a:tcPr anchor="b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404040"/>
                        </a:solidFill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Rockwell" pitchFamily="18" charset="0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676275" y="1317527"/>
            <a:ext cx="7946694" cy="1894119"/>
            <a:chOff x="381000" y="1485904"/>
            <a:chExt cx="7946694" cy="1894119"/>
          </a:xfrm>
        </p:grpSpPr>
        <p:grpSp>
          <p:nvGrpSpPr>
            <p:cNvPr id="64" name="Group 63"/>
            <p:cNvGrpSpPr/>
            <p:nvPr/>
          </p:nvGrpSpPr>
          <p:grpSpPr>
            <a:xfrm>
              <a:off x="381000" y="1485904"/>
              <a:ext cx="7946694" cy="1894119"/>
              <a:chOff x="-319066" y="1485904"/>
              <a:chExt cx="7946694" cy="1894119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57150" y="1485904"/>
                <a:ext cx="7570478" cy="1894119"/>
                <a:chOff x="228621" y="1485904"/>
                <a:chExt cx="7686069" cy="1894119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862013" y="1485905"/>
                  <a:ext cx="7052677" cy="1894118"/>
                  <a:chOff x="-1417571" y="1485905"/>
                  <a:chExt cx="8570611" cy="1894118"/>
                </a:xfrm>
              </p:grpSpPr>
              <p:sp>
                <p:nvSpPr>
                  <p:cNvPr id="74" name="Rectangle 73"/>
                  <p:cNvSpPr/>
                  <p:nvPr/>
                </p:nvSpPr>
                <p:spPr bwMode="auto">
                  <a:xfrm>
                    <a:off x="454960" y="1485905"/>
                    <a:ext cx="1340263" cy="593725"/>
                  </a:xfrm>
                  <a:prstGeom prst="rect">
                    <a:avLst/>
                  </a:prstGeom>
                  <a:solidFill>
                    <a:srgbClr val="66FFCC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=0.11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 bwMode="auto">
                  <a:xfrm>
                    <a:off x="1795223" y="1485905"/>
                    <a:ext cx="1338646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=0.22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 bwMode="auto">
                  <a:xfrm>
                    <a:off x="3133869" y="1485905"/>
                    <a:ext cx="1340263" cy="593725"/>
                  </a:xfrm>
                  <a:prstGeom prst="rect">
                    <a:avLst/>
                  </a:prstGeom>
                  <a:solidFill>
                    <a:srgbClr val="92D05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=0.51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 bwMode="auto">
                  <a:xfrm>
                    <a:off x="4474132" y="1485905"/>
                    <a:ext cx="1338645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=0.61</a:t>
                    </a:r>
                  </a:p>
                </p:txBody>
              </p:sp>
              <p:sp>
                <p:nvSpPr>
                  <p:cNvPr id="78" name="Rectangle 77"/>
                  <p:cNvSpPr/>
                  <p:nvPr/>
                </p:nvSpPr>
                <p:spPr bwMode="auto">
                  <a:xfrm>
                    <a:off x="5812777" y="1485905"/>
                    <a:ext cx="1340263" cy="593725"/>
                  </a:xfrm>
                  <a:prstGeom prst="rect">
                    <a:avLst/>
                  </a:prstGeom>
                  <a:solidFill>
                    <a:srgbClr val="FFFF00"/>
                  </a:solidFill>
                  <a:ln w="28575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ymbol" pitchFamily="18" charset="2"/>
                        <a:ea typeface="+mn-ea"/>
                        <a:cs typeface="+mn-cs"/>
                      </a:rPr>
                      <a:t>b</a:t>
                    </a:r>
                    <a:r>
                      <a: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rPr>
                      <a:t>=0.9</a:t>
                    </a:r>
                  </a:p>
                </p:txBody>
              </p:sp>
              <p:sp>
                <p:nvSpPr>
                  <p:cNvPr id="79" name="Left-Right Arrow 78"/>
                  <p:cNvSpPr/>
                  <p:nvPr/>
                </p:nvSpPr>
                <p:spPr bwMode="auto">
                  <a:xfrm>
                    <a:off x="1795222" y="2436818"/>
                    <a:ext cx="26789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56779" y="2731289"/>
                    <a:ext cx="2537926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325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11-177 MeV</a:t>
                    </a:r>
                  </a:p>
                </p:txBody>
              </p:sp>
              <p:sp>
                <p:nvSpPr>
                  <p:cNvPr id="81" name="Left-Right Arrow 80"/>
                  <p:cNvSpPr/>
                  <p:nvPr/>
                </p:nvSpPr>
                <p:spPr bwMode="auto">
                  <a:xfrm>
                    <a:off x="4474132" y="2436818"/>
                    <a:ext cx="2678908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3261" y="2733691"/>
                    <a:ext cx="2422878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650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177-800 MeV</a:t>
                    </a:r>
                  </a:p>
                </p:txBody>
              </p:sp>
              <p:cxnSp>
                <p:nvCxnSpPr>
                  <p:cNvPr id="83" name="Straight Arrow Connector 82"/>
                  <p:cNvCxnSpPr/>
                  <p:nvPr/>
                </p:nvCxnSpPr>
                <p:spPr>
                  <a:xfrm flipV="1">
                    <a:off x="468617" y="2272570"/>
                    <a:ext cx="6684423" cy="6016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rgbClr val="C00000"/>
                    </a:solidFill>
                    <a:prstDash val="solid"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3284054" y="2109121"/>
                    <a:ext cx="938397" cy="36933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SC</a:t>
                    </a:r>
                  </a:p>
                </p:txBody>
              </p:sp>
              <p:sp>
                <p:nvSpPr>
                  <p:cNvPr id="85" name="Left-Right Arrow 84"/>
                  <p:cNvSpPr/>
                  <p:nvPr/>
                </p:nvSpPr>
                <p:spPr bwMode="auto">
                  <a:xfrm>
                    <a:off x="-1417571" y="2436817"/>
                    <a:ext cx="3226209" cy="355600"/>
                  </a:xfrm>
                  <a:prstGeom prst="leftRightArrow">
                    <a:avLst/>
                  </a:prstGeom>
                  <a:solidFill>
                    <a:srgbClr val="0070C0"/>
                  </a:solidFill>
                  <a:ln w="25400" cap="flat" cmpd="sng" algn="ctr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17571" y="2733692"/>
                    <a:ext cx="3585269" cy="6463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162.5 MHz</a:t>
                    </a:r>
                  </a:p>
                  <a:p>
                    <a:pPr marL="0" marR="0" lvl="0" indent="0" algn="ctr" defTabSz="914400" eaLnBrk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rPr>
                      <a:t>0.03-11 MeV</a:t>
                    </a:r>
                  </a:p>
                </p:txBody>
              </p:sp>
            </p:grpSp>
            <p:sp>
              <p:nvSpPr>
                <p:cNvPr id="71" name="Rectangle 70"/>
                <p:cNvSpPr/>
                <p:nvPr/>
              </p:nvSpPr>
              <p:spPr>
                <a:xfrm>
                  <a:off x="228621" y="1485905"/>
                  <a:ext cx="705943" cy="593725"/>
                </a:xfrm>
                <a:prstGeom prst="rect">
                  <a:avLst/>
                </a:prstGeom>
                <a:solidFill>
                  <a:sysClr val="windowText" lastClr="000000">
                    <a:lumMod val="50000"/>
                    <a:lumOff val="50000"/>
                  </a:sysClr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LEBT</a:t>
                  </a:r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939376" y="1485904"/>
                  <a:ext cx="688401" cy="593725"/>
                </a:xfrm>
                <a:prstGeom prst="rect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RFQ</a:t>
                  </a:r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1618106" y="1485905"/>
                  <a:ext cx="786743" cy="593725"/>
                </a:xfrm>
                <a:prstGeom prst="rect">
                  <a:avLst/>
                </a:prstGeom>
                <a:solidFill>
                  <a:srgbClr val="0066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MEBT</a:t>
                  </a:r>
                </a:p>
              </p:txBody>
            </p:sp>
          </p:grpSp>
          <p:cxnSp>
            <p:nvCxnSpPr>
              <p:cNvPr id="68" name="Straight Arrow Connector 67"/>
              <p:cNvCxnSpPr/>
              <p:nvPr/>
            </p:nvCxnSpPr>
            <p:spPr>
              <a:xfrm flipV="1">
                <a:off x="-319066" y="2274737"/>
                <a:ext cx="2517796" cy="3849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69" name="TextBox 68"/>
              <p:cNvSpPr txBox="1"/>
              <p:nvPr/>
            </p:nvSpPr>
            <p:spPr>
              <a:xfrm>
                <a:off x="671534" y="2101271"/>
                <a:ext cx="574943" cy="369332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/>
                    <a:ea typeface="+mn-ea"/>
                  </a:rPr>
                  <a:t>RT</a:t>
                </a:r>
              </a:p>
            </p:txBody>
          </p:sp>
        </p:grpSp>
        <p:sp>
          <p:nvSpPr>
            <p:cNvPr id="65" name="Rectangle 64"/>
            <p:cNvSpPr/>
            <p:nvPr/>
          </p:nvSpPr>
          <p:spPr bwMode="auto">
            <a:xfrm>
              <a:off x="381000" y="1485905"/>
              <a:ext cx="376216" cy="593724"/>
            </a:xfrm>
            <a:prstGeom prst="rect">
              <a:avLst/>
            </a:prstGeom>
            <a:solidFill>
              <a:srgbClr val="666666">
                <a:lumMod val="75000"/>
                <a:lumOff val="25000"/>
              </a:srgbClr>
            </a:solidFill>
            <a:ln w="2857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1000" y="1613490"/>
              <a:ext cx="381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</a:rPr>
                <a:t>IS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septembre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4794</TotalTime>
  <Words>6341</Words>
  <Application>Microsoft Office PowerPoint</Application>
  <PresentationFormat>Affichage à l'écran (4:3)</PresentationFormat>
  <Paragraphs>1534</Paragraphs>
  <Slides>109</Slides>
  <Notes>14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109</vt:i4>
      </vt:variant>
    </vt:vector>
  </HeadingPairs>
  <TitlesOfParts>
    <vt:vector size="112" baseType="lpstr">
      <vt:lpstr>Office Theme</vt:lpstr>
      <vt:lpstr>Équation</vt:lpstr>
      <vt:lpstr>Equation</vt:lpstr>
      <vt:lpstr>Futurs collisionneurs de haute énergie: HL-LHC, ILC, FCC, …</vt:lpstr>
      <vt:lpstr>Introduction</vt:lpstr>
      <vt:lpstr>Usine à Higgs : nouveau projets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Sommaire</vt:lpstr>
      <vt:lpstr>The LHC Reference</vt:lpstr>
      <vt:lpstr>Dipole Structures</vt:lpstr>
      <vt:lpstr>Dipoles of existing (or past) colliders</vt:lpstr>
      <vt:lpstr>Présentation PowerPoint</vt:lpstr>
      <vt:lpstr>Présentation PowerPoint</vt:lpstr>
      <vt:lpstr>Progress in B-field</vt:lpstr>
      <vt:lpstr>The LHC 20-Year Roadmap</vt:lpstr>
      <vt:lpstr>Présentation PowerPoint</vt:lpstr>
      <vt:lpstr>Présentation PowerPoint</vt:lpstr>
      <vt:lpstr>Supraconducting Cables: Jc vs. B</vt:lpstr>
      <vt:lpstr> cos(2) Quadripole from LHC to HL-LHC</vt:lpstr>
      <vt:lpstr>LQS (US-LARP) : step forward to HL-LHC</vt:lpstr>
      <vt:lpstr>Nb3Sn: peak fields 11-13 T pour HL-LHC</vt:lpstr>
      <vt:lpstr>Future Circular Collider (pp) at CERN</vt:lpstr>
      <vt:lpstr>Future Circular Collider (pp) at CERN</vt:lpstr>
      <vt:lpstr>Future Circular Collider (pp) at CERN</vt:lpstr>
      <vt:lpstr>Future Circular Collider (pp) at CERN</vt:lpstr>
      <vt:lpstr>Future Circular Collider (pp) at CERN</vt:lpstr>
      <vt:lpstr>Nb3Sn 11 T Dipole Test at FNAL</vt:lpstr>
      <vt:lpstr>20 T Hybrid Magnet 2D Model</vt:lpstr>
      <vt:lpstr>Nb3Sn R&amp;D at CERN and CEA</vt:lpstr>
      <vt:lpstr>HTS R&amp;D at CERN and CEA</vt:lpstr>
      <vt:lpstr>Présentation PowerPoint</vt:lpstr>
      <vt:lpstr>Sommaire</vt:lpstr>
      <vt:lpstr>The International Linear Collider ILC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ILC Beam Delivery System Parameters</vt:lpstr>
      <vt:lpstr>TESLA Accelerating Cavities</vt:lpstr>
      <vt:lpstr>Superconducting RF and  TTC Collaboration</vt:lpstr>
      <vt:lpstr>FLASH@DESY uses TESLA Cryomodules</vt:lpstr>
      <vt:lpstr>Progress in long-bunch train operation</vt:lpstr>
      <vt:lpstr>XFEL Supraconducting Accelerator</vt:lpstr>
      <vt:lpstr>XFEL Superconducting Accelerator</vt:lpstr>
      <vt:lpstr>Module Tunnel Installation: 1+37 modules</vt:lpstr>
      <vt:lpstr>E-XFEL: Cavity String Assembly at CEA</vt:lpstr>
      <vt:lpstr>E-XFEL: Two Strings in the Roll-out Area</vt:lpstr>
      <vt:lpstr>E-XFEL: String / Cold Mass Assembly</vt:lpstr>
      <vt:lpstr>E-XFEL: RF Power Coupler Assembly</vt:lpstr>
      <vt:lpstr>E-XFEL: Transport Caps, Final Checks, Shipment</vt:lpstr>
      <vt:lpstr>CEA-Alsyom Cryomodule Production Rate</vt:lpstr>
      <vt:lpstr>Performance du Cryomodule E-XFEL XM59</vt:lpstr>
      <vt:lpstr>E-XFEL Cryomodule Performance (57 modules)</vt:lpstr>
      <vt:lpstr>Japan XFEL: SACLA Facility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R&amp;D for e+e- Circular Colliders</vt:lpstr>
      <vt:lpstr>FCC-e+e- @175 GeV in numbers</vt:lpstr>
      <vt:lpstr>High Q0 (3e10) CW Cryomodules</vt:lpstr>
      <vt:lpstr>Présentation PowerPoint</vt:lpstr>
      <vt:lpstr>LCLS-II SRF Linac</vt:lpstr>
      <vt:lpstr>Outline</vt:lpstr>
      <vt:lpstr> Collisionneur de muons</vt:lpstr>
      <vt:lpstr>Muon Colliders</vt:lpstr>
      <vt:lpstr>PIP-II Site Layout (provisional)</vt:lpstr>
      <vt:lpstr>PIP-II Linac Technology Map</vt:lpstr>
      <vt:lpstr>SRF R&amp;D at FNAL</vt:lpstr>
      <vt:lpstr>Sommaire</vt:lpstr>
      <vt:lpstr>Présentation PowerPoint</vt:lpstr>
      <vt:lpstr>Présentation PowerPoint</vt:lpstr>
      <vt:lpstr>Primary Parameters</vt:lpstr>
      <vt:lpstr>Cost of HFiTT</vt:lpstr>
      <vt:lpstr>Sommaire</vt:lpstr>
      <vt:lpstr>Conclusion (1/2)</vt:lpstr>
      <vt:lpstr>Conclusion (2/2)</vt:lpstr>
      <vt:lpstr>Présentation PowerPoint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Accelerators Magnets for Upgrading LHC</dc:title>
  <dc:creator>rossiluc</dc:creator>
  <cp:lastModifiedBy>NAPOLY Olivier</cp:lastModifiedBy>
  <cp:revision>273</cp:revision>
  <dcterms:created xsi:type="dcterms:W3CDTF">2011-09-07T20:18:49Z</dcterms:created>
  <dcterms:modified xsi:type="dcterms:W3CDTF">2015-09-24T11:46:37Z</dcterms:modified>
</cp:coreProperties>
</file>