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9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304" r:id="rId12"/>
    <p:sldId id="305" r:id="rId13"/>
    <p:sldId id="273" r:id="rId14"/>
    <p:sldId id="270" r:id="rId15"/>
    <p:sldId id="271" r:id="rId16"/>
    <p:sldId id="301" r:id="rId17"/>
    <p:sldId id="30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99" r:id="rId26"/>
    <p:sldId id="302" r:id="rId27"/>
    <p:sldId id="300" r:id="rId28"/>
    <p:sldId id="283" r:id="rId29"/>
    <p:sldId id="284" r:id="rId30"/>
    <p:sldId id="285" r:id="rId31"/>
    <p:sldId id="286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Objects="1">
      <p:cViewPr varScale="1">
        <p:scale>
          <a:sx n="75" d="100"/>
          <a:sy n="75" d="100"/>
        </p:scale>
        <p:origin x="-12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64CCC-E3A1-4641-A27A-DCDCF9DBF636}" type="datetimeFigureOut">
              <a:rPr lang="fr-FR" smtClean="0"/>
              <a:pPr/>
              <a:t>17/06/2015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9FE0E-2024-4775-A31F-6A89981BBDB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009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50504" cy="365125"/>
          </a:xfrm>
        </p:spPr>
        <p:txBody>
          <a:bodyPr/>
          <a:lstStyle/>
          <a:p>
            <a:r>
              <a:rPr lang="fr-FR" smtClean="0"/>
              <a:t>17/06/2015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92263" y="6356350"/>
            <a:ext cx="4728009" cy="365125"/>
          </a:xfrm>
        </p:spPr>
        <p:txBody>
          <a:bodyPr/>
          <a:lstStyle/>
          <a:p>
            <a:r>
              <a:rPr lang="fr-FR" smtClean="0"/>
              <a:t>Hervé Lebbolo        Electronique pour CCD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17/06/2015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Hervé Lebbolo        Electronique pour CCD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17/06/2015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Hervé Lebbolo        Electronique pour CCD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17/06/2015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Hervé Lebbolo        Electronique pour CCD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17/06/2015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Hervé Lebbolo        Electronique pour CCD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17/06/2015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Hervé Lebbolo        Electronique pour CCD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5309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17/06/2015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Hervé Lebbolo        Electronique pour CCD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17/06/2015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Hervé Lebbolo        Electronique pour CCD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17/06/2015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Hervé Lebbolo        Electronique pour CCD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17/06/2015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Hervé Lebbolo        Electronique pour CCD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17/06/2015</a:t>
            </a:r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Hervé Lebbolo        Electronique pour CCD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17/06/2015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Hervé Lebbolo        Electronique pour CCD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841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17/06/2015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116899" y="6356350"/>
            <a:ext cx="48313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Hervé Lebbolo        Electronique pour CCD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96336" y="6356350"/>
            <a:ext cx="1090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>
            <a:normAutofit/>
          </a:bodyPr>
          <a:lstStyle/>
          <a:p>
            <a:r>
              <a:rPr lang="fr-FR" dirty="0">
                <a:latin typeface="Comic Sans MS" pitchFamily="66" charset="0"/>
              </a:rPr>
              <a:t>É</a:t>
            </a:r>
            <a:r>
              <a:rPr lang="fr-FR" dirty="0" smtClean="0">
                <a:latin typeface="Comic Sans MS" pitchFamily="66" charset="0"/>
              </a:rPr>
              <a:t>lectronique FE associée aux détecteurs semi-con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612504"/>
            <a:ext cx="6400800" cy="2616696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Electronique pour CCD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504157" y="5733256"/>
            <a:ext cx="1931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/>
              <a:t>Hervé </a:t>
            </a:r>
            <a:r>
              <a:rPr lang="fr-FR" sz="1200" dirty="0" err="1" smtClean="0"/>
              <a:t>Lebbolo</a:t>
            </a:r>
            <a:r>
              <a:rPr lang="fr-FR" sz="1200" dirty="0" smtClean="0"/>
              <a:t>  (LPNHE)</a:t>
            </a:r>
          </a:p>
          <a:p>
            <a:pPr algn="ctr"/>
            <a:endParaRPr lang="fr-FR" sz="1200" dirty="0" smtClean="0"/>
          </a:p>
          <a:p>
            <a:pPr algn="ctr"/>
            <a:r>
              <a:rPr lang="fr-FR" sz="1200" dirty="0" smtClean="0"/>
              <a:t> herve@lpnhe.in2p3.fr</a:t>
            </a:r>
            <a:endParaRPr lang="fr-FR" sz="1200" dirty="0"/>
          </a:p>
        </p:txBody>
      </p:sp>
      <p:pic>
        <p:nvPicPr>
          <p:cNvPr id="1028" name="Picture 4" descr="C:\Users\rv\000work\LPNHE_Logo\LPNHE_Logo\logos\logo_final_petit+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421220"/>
            <a:ext cx="2547764" cy="141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rv\000work\LPNHE_Logo\LPNHE_Logo\logos\jpg\IN2P3-Q_SignV cop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421220"/>
            <a:ext cx="2505153" cy="139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24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Autre mode : Skipper CCD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17/06/2015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Hervé Lebbolo        Electronique pour CCD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251400" y="1731520"/>
            <a:ext cx="5368350" cy="4073810"/>
            <a:chOff x="3529" y="2499"/>
            <a:chExt cx="5321" cy="2624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6786" y="3066"/>
              <a:ext cx="2" cy="179"/>
              <a:chOff x="6786" y="3066"/>
              <a:chExt cx="2" cy="179"/>
            </a:xfrm>
          </p:grpSpPr>
          <p:sp>
            <p:nvSpPr>
              <p:cNvPr id="1030" name="Freeform 4"/>
              <p:cNvSpPr>
                <a:spLocks/>
              </p:cNvSpPr>
              <p:nvPr/>
            </p:nvSpPr>
            <p:spPr bwMode="auto">
              <a:xfrm>
                <a:off x="6786" y="3066"/>
                <a:ext cx="2" cy="179"/>
              </a:xfrm>
              <a:custGeom>
                <a:avLst/>
                <a:gdLst>
                  <a:gd name="T0" fmla="+- 0 3066 3066"/>
                  <a:gd name="T1" fmla="*/ 3066 h 179"/>
                  <a:gd name="T2" fmla="+- 0 3245 3066"/>
                  <a:gd name="T3" fmla="*/ 3245 h 179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79">
                    <a:moveTo>
                      <a:pt x="0" y="0"/>
                    </a:moveTo>
                    <a:lnTo>
                      <a:pt x="0" y="179"/>
                    </a:lnTo>
                  </a:path>
                </a:pathLst>
              </a:custGeom>
              <a:noFill/>
              <a:ln w="5715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6811" y="3066"/>
              <a:ext cx="102" cy="179"/>
              <a:chOff x="6811" y="3066"/>
              <a:chExt cx="102" cy="179"/>
            </a:xfrm>
          </p:grpSpPr>
          <p:sp>
            <p:nvSpPr>
              <p:cNvPr id="1029" name="Freeform 6"/>
              <p:cNvSpPr>
                <a:spLocks/>
              </p:cNvSpPr>
              <p:nvPr/>
            </p:nvSpPr>
            <p:spPr bwMode="auto">
              <a:xfrm>
                <a:off x="6811" y="3066"/>
                <a:ext cx="102" cy="179"/>
              </a:xfrm>
              <a:custGeom>
                <a:avLst/>
                <a:gdLst>
                  <a:gd name="T0" fmla="+- 0 6910 6811"/>
                  <a:gd name="T1" fmla="*/ T0 w 102"/>
                  <a:gd name="T2" fmla="+- 0 3245 3066"/>
                  <a:gd name="T3" fmla="*/ 3245 h 179"/>
                  <a:gd name="T4" fmla="+- 0 6811 6811"/>
                  <a:gd name="T5" fmla="*/ T4 w 102"/>
                  <a:gd name="T6" fmla="+- 0 3245 3066"/>
                  <a:gd name="T7" fmla="*/ 3245 h 179"/>
                  <a:gd name="T8" fmla="+- 0 6811 6811"/>
                  <a:gd name="T9" fmla="*/ T8 w 102"/>
                  <a:gd name="T10" fmla="+- 0 3066 3066"/>
                  <a:gd name="T11" fmla="*/ 3066 h 179"/>
                  <a:gd name="T12" fmla="+- 0 6913 6811"/>
                  <a:gd name="T13" fmla="*/ T12 w 102"/>
                  <a:gd name="T14" fmla="+- 0 3066 3066"/>
                  <a:gd name="T15" fmla="*/ 3066 h 1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02" h="179">
                    <a:moveTo>
                      <a:pt x="99" y="179"/>
                    </a:moveTo>
                    <a:lnTo>
                      <a:pt x="0" y="179"/>
                    </a:lnTo>
                    <a:lnTo>
                      <a:pt x="0" y="0"/>
                    </a:lnTo>
                    <a:lnTo>
                      <a:pt x="102" y="0"/>
                    </a:lnTo>
                  </a:path>
                </a:pathLst>
              </a:custGeom>
              <a:noFill/>
              <a:ln w="5715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6837" y="3066"/>
              <a:ext cx="2" cy="179"/>
              <a:chOff x="6837" y="3066"/>
              <a:chExt cx="2" cy="179"/>
            </a:xfrm>
          </p:grpSpPr>
          <p:sp>
            <p:nvSpPr>
              <p:cNvPr id="1028" name="Freeform 8"/>
              <p:cNvSpPr>
                <a:spLocks/>
              </p:cNvSpPr>
              <p:nvPr/>
            </p:nvSpPr>
            <p:spPr bwMode="auto">
              <a:xfrm>
                <a:off x="6837" y="3066"/>
                <a:ext cx="2" cy="179"/>
              </a:xfrm>
              <a:custGeom>
                <a:avLst/>
                <a:gdLst>
                  <a:gd name="T0" fmla="+- 0 3066 3066"/>
                  <a:gd name="T1" fmla="*/ 3066 h 179"/>
                  <a:gd name="T2" fmla="+- 0 3245 3066"/>
                  <a:gd name="T3" fmla="*/ 3245 h 179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79">
                    <a:moveTo>
                      <a:pt x="0" y="0"/>
                    </a:moveTo>
                    <a:lnTo>
                      <a:pt x="0" y="179"/>
                    </a:lnTo>
                  </a:path>
                </a:pathLst>
              </a:custGeom>
              <a:noFill/>
              <a:ln w="5715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6911" y="2951"/>
              <a:ext cx="842" cy="115"/>
              <a:chOff x="6911" y="2951"/>
              <a:chExt cx="842" cy="115"/>
            </a:xfrm>
          </p:grpSpPr>
          <p:sp>
            <p:nvSpPr>
              <p:cNvPr id="1027" name="Freeform 10"/>
              <p:cNvSpPr>
                <a:spLocks/>
              </p:cNvSpPr>
              <p:nvPr/>
            </p:nvSpPr>
            <p:spPr bwMode="auto">
              <a:xfrm>
                <a:off x="6911" y="2951"/>
                <a:ext cx="842" cy="115"/>
              </a:xfrm>
              <a:custGeom>
                <a:avLst/>
                <a:gdLst>
                  <a:gd name="T0" fmla="+- 0 6911 6911"/>
                  <a:gd name="T1" fmla="*/ T0 w 842"/>
                  <a:gd name="T2" fmla="+- 0 3066 2951"/>
                  <a:gd name="T3" fmla="*/ 3066 h 115"/>
                  <a:gd name="T4" fmla="+- 0 6911 6911"/>
                  <a:gd name="T5" fmla="*/ T4 w 842"/>
                  <a:gd name="T6" fmla="+- 0 2951 2951"/>
                  <a:gd name="T7" fmla="*/ 2951 h 115"/>
                  <a:gd name="T8" fmla="+- 0 7753 6911"/>
                  <a:gd name="T9" fmla="*/ T8 w 842"/>
                  <a:gd name="T10" fmla="+- 0 2951 2951"/>
                  <a:gd name="T11" fmla="*/ 2951 h 11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842" h="115">
                    <a:moveTo>
                      <a:pt x="0" y="115"/>
                    </a:moveTo>
                    <a:lnTo>
                      <a:pt x="0" y="0"/>
                    </a:lnTo>
                    <a:lnTo>
                      <a:pt x="842" y="0"/>
                    </a:lnTo>
                  </a:path>
                </a:pathLst>
              </a:custGeom>
              <a:noFill/>
              <a:ln w="5715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6911" y="3242"/>
              <a:ext cx="842" cy="115"/>
              <a:chOff x="6911" y="3242"/>
              <a:chExt cx="842" cy="115"/>
            </a:xfrm>
          </p:grpSpPr>
          <p:sp>
            <p:nvSpPr>
              <p:cNvPr id="1026" name="Freeform 12"/>
              <p:cNvSpPr>
                <a:spLocks/>
              </p:cNvSpPr>
              <p:nvPr/>
            </p:nvSpPr>
            <p:spPr bwMode="auto">
              <a:xfrm>
                <a:off x="6911" y="3242"/>
                <a:ext cx="842" cy="115"/>
              </a:xfrm>
              <a:custGeom>
                <a:avLst/>
                <a:gdLst>
                  <a:gd name="T0" fmla="+- 0 6911 6911"/>
                  <a:gd name="T1" fmla="*/ T0 w 842"/>
                  <a:gd name="T2" fmla="+- 0 3242 3242"/>
                  <a:gd name="T3" fmla="*/ 3242 h 115"/>
                  <a:gd name="T4" fmla="+- 0 6911 6911"/>
                  <a:gd name="T5" fmla="*/ T4 w 842"/>
                  <a:gd name="T6" fmla="+- 0 3357 3242"/>
                  <a:gd name="T7" fmla="*/ 3357 h 115"/>
                  <a:gd name="T8" fmla="+- 0 7753 6911"/>
                  <a:gd name="T9" fmla="*/ T8 w 842"/>
                  <a:gd name="T10" fmla="+- 0 3357 3242"/>
                  <a:gd name="T11" fmla="*/ 3357 h 11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842" h="115">
                    <a:moveTo>
                      <a:pt x="0" y="0"/>
                    </a:moveTo>
                    <a:lnTo>
                      <a:pt x="0" y="115"/>
                    </a:lnTo>
                    <a:lnTo>
                      <a:pt x="842" y="115"/>
                    </a:lnTo>
                  </a:path>
                </a:pathLst>
              </a:custGeom>
              <a:noFill/>
              <a:ln w="5715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6349" y="3155"/>
              <a:ext cx="435" cy="2"/>
              <a:chOff x="6349" y="3155"/>
              <a:chExt cx="435" cy="2"/>
            </a:xfrm>
          </p:grpSpPr>
          <p:sp>
            <p:nvSpPr>
              <p:cNvPr id="1025" name="Freeform 14"/>
              <p:cNvSpPr>
                <a:spLocks/>
              </p:cNvSpPr>
              <p:nvPr/>
            </p:nvSpPr>
            <p:spPr bwMode="auto">
              <a:xfrm>
                <a:off x="6349" y="3155"/>
                <a:ext cx="435" cy="2"/>
              </a:xfrm>
              <a:custGeom>
                <a:avLst/>
                <a:gdLst>
                  <a:gd name="T0" fmla="+- 0 6784 6349"/>
                  <a:gd name="T1" fmla="*/ T0 w 435"/>
                  <a:gd name="T2" fmla="+- 0 3156 3155"/>
                  <a:gd name="T3" fmla="*/ 3156 h 1"/>
                  <a:gd name="T4" fmla="+- 0 6349 6349"/>
                  <a:gd name="T5" fmla="*/ T4 w 435"/>
                  <a:gd name="T6" fmla="+- 0 3155 3155"/>
                  <a:gd name="T7" fmla="*/ 3155 h 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435" h="1">
                    <a:moveTo>
                      <a:pt x="435" y="1"/>
                    </a:moveTo>
                    <a:lnTo>
                      <a:pt x="0" y="0"/>
                    </a:lnTo>
                  </a:path>
                </a:pathLst>
              </a:custGeom>
              <a:noFill/>
              <a:ln w="5715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3" name="Group 15"/>
            <p:cNvGrpSpPr>
              <a:grpSpLocks/>
            </p:cNvGrpSpPr>
            <p:nvPr/>
          </p:nvGrpSpPr>
          <p:grpSpPr bwMode="auto">
            <a:xfrm>
              <a:off x="3849" y="2796"/>
              <a:ext cx="2373" cy="2"/>
              <a:chOff x="3849" y="2796"/>
              <a:chExt cx="2373" cy="2"/>
            </a:xfrm>
          </p:grpSpPr>
          <p:sp>
            <p:nvSpPr>
              <p:cNvPr id="1024" name="Freeform 16"/>
              <p:cNvSpPr>
                <a:spLocks/>
              </p:cNvSpPr>
              <p:nvPr/>
            </p:nvSpPr>
            <p:spPr bwMode="auto">
              <a:xfrm>
                <a:off x="3849" y="2796"/>
                <a:ext cx="2373" cy="2"/>
              </a:xfrm>
              <a:custGeom>
                <a:avLst/>
                <a:gdLst>
                  <a:gd name="T0" fmla="+- 0 6222 3849"/>
                  <a:gd name="T1" fmla="*/ T0 w 2373"/>
                  <a:gd name="T2" fmla="+- 0 3849 3849"/>
                  <a:gd name="T3" fmla="*/ T2 w 2373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373">
                    <a:moveTo>
                      <a:pt x="2373" y="0"/>
                    </a:moveTo>
                    <a:lnTo>
                      <a:pt x="0" y="0"/>
                    </a:lnTo>
                  </a:path>
                </a:pathLst>
              </a:custGeom>
              <a:noFill/>
              <a:ln w="5715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4" name="Group 17"/>
            <p:cNvGrpSpPr>
              <a:grpSpLocks/>
            </p:cNvGrpSpPr>
            <p:nvPr/>
          </p:nvGrpSpPr>
          <p:grpSpPr bwMode="auto">
            <a:xfrm>
              <a:off x="3849" y="4404"/>
              <a:ext cx="3852" cy="102"/>
              <a:chOff x="3849" y="4404"/>
              <a:chExt cx="3852" cy="102"/>
            </a:xfrm>
          </p:grpSpPr>
          <p:sp>
            <p:nvSpPr>
              <p:cNvPr id="1247" name="Freeform 18"/>
              <p:cNvSpPr>
                <a:spLocks/>
              </p:cNvSpPr>
              <p:nvPr/>
            </p:nvSpPr>
            <p:spPr bwMode="auto">
              <a:xfrm>
                <a:off x="3849" y="4404"/>
                <a:ext cx="3852" cy="102"/>
              </a:xfrm>
              <a:custGeom>
                <a:avLst/>
                <a:gdLst>
                  <a:gd name="T0" fmla="+- 0 3849 3849"/>
                  <a:gd name="T1" fmla="*/ T0 w 3852"/>
                  <a:gd name="T2" fmla="+- 0 4404 4404"/>
                  <a:gd name="T3" fmla="*/ 4404 h 102"/>
                  <a:gd name="T4" fmla="+- 0 7702 3849"/>
                  <a:gd name="T5" fmla="*/ T4 w 3852"/>
                  <a:gd name="T6" fmla="+- 0 4404 4404"/>
                  <a:gd name="T7" fmla="*/ 4404 h 102"/>
                  <a:gd name="T8" fmla="+- 0 7702 3849"/>
                  <a:gd name="T9" fmla="*/ T8 w 3852"/>
                  <a:gd name="T10" fmla="+- 0 4506 4404"/>
                  <a:gd name="T11" fmla="*/ 4506 h 1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3852" h="102">
                    <a:moveTo>
                      <a:pt x="0" y="0"/>
                    </a:moveTo>
                    <a:lnTo>
                      <a:pt x="3853" y="0"/>
                    </a:lnTo>
                    <a:lnTo>
                      <a:pt x="3853" y="102"/>
                    </a:lnTo>
                  </a:path>
                </a:pathLst>
              </a:custGeom>
              <a:noFill/>
              <a:ln w="11431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1043" name="Picture 1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9" y="2499"/>
                <a:ext cx="5189" cy="1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 20"/>
            <p:cNvGrpSpPr>
              <a:grpSpLocks/>
            </p:cNvGrpSpPr>
            <p:nvPr/>
          </p:nvGrpSpPr>
          <p:grpSpPr bwMode="auto">
            <a:xfrm>
              <a:off x="5632" y="4559"/>
              <a:ext cx="591" cy="113"/>
              <a:chOff x="5632" y="4559"/>
              <a:chExt cx="591" cy="113"/>
            </a:xfrm>
          </p:grpSpPr>
          <p:sp>
            <p:nvSpPr>
              <p:cNvPr id="1246" name="Freeform 21"/>
              <p:cNvSpPr>
                <a:spLocks/>
              </p:cNvSpPr>
              <p:nvPr/>
            </p:nvSpPr>
            <p:spPr bwMode="auto">
              <a:xfrm>
                <a:off x="5632" y="4559"/>
                <a:ext cx="591" cy="113"/>
              </a:xfrm>
              <a:custGeom>
                <a:avLst/>
                <a:gdLst>
                  <a:gd name="T0" fmla="+- 0 5632 5632"/>
                  <a:gd name="T1" fmla="*/ T0 w 591"/>
                  <a:gd name="T2" fmla="+- 0 4559 4559"/>
                  <a:gd name="T3" fmla="*/ 4559 h 113"/>
                  <a:gd name="T4" fmla="+- 0 6137 5632"/>
                  <a:gd name="T5" fmla="*/ T4 w 591"/>
                  <a:gd name="T6" fmla="+- 0 4559 4559"/>
                  <a:gd name="T7" fmla="*/ 4559 h 113"/>
                  <a:gd name="T8" fmla="+- 0 6223 5632"/>
                  <a:gd name="T9" fmla="*/ T8 w 591"/>
                  <a:gd name="T10" fmla="+- 0 4672 4559"/>
                  <a:gd name="T11" fmla="*/ 4672 h 11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591" h="113">
                    <a:moveTo>
                      <a:pt x="0" y="0"/>
                    </a:moveTo>
                    <a:lnTo>
                      <a:pt x="505" y="0"/>
                    </a:lnTo>
                    <a:lnTo>
                      <a:pt x="591" y="113"/>
                    </a:lnTo>
                  </a:path>
                </a:pathLst>
              </a:custGeom>
              <a:noFill/>
              <a:ln w="5715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6204" y="4657"/>
              <a:ext cx="47" cy="52"/>
              <a:chOff x="6204" y="4657"/>
              <a:chExt cx="47" cy="52"/>
            </a:xfrm>
          </p:grpSpPr>
          <p:sp>
            <p:nvSpPr>
              <p:cNvPr id="1245" name="Freeform 23"/>
              <p:cNvSpPr>
                <a:spLocks/>
              </p:cNvSpPr>
              <p:nvPr/>
            </p:nvSpPr>
            <p:spPr bwMode="auto">
              <a:xfrm>
                <a:off x="6204" y="4657"/>
                <a:ext cx="47" cy="52"/>
              </a:xfrm>
              <a:custGeom>
                <a:avLst/>
                <a:gdLst>
                  <a:gd name="T0" fmla="+- 0 6241 6204"/>
                  <a:gd name="T1" fmla="*/ T0 w 47"/>
                  <a:gd name="T2" fmla="+- 0 4657 4657"/>
                  <a:gd name="T3" fmla="*/ 4657 h 52"/>
                  <a:gd name="T4" fmla="+- 0 6204 6204"/>
                  <a:gd name="T5" fmla="*/ T4 w 47"/>
                  <a:gd name="T6" fmla="+- 0 4685 4657"/>
                  <a:gd name="T7" fmla="*/ 4685 h 52"/>
                  <a:gd name="T8" fmla="+- 0 6251 6204"/>
                  <a:gd name="T9" fmla="*/ T8 w 47"/>
                  <a:gd name="T10" fmla="+- 0 4709 4657"/>
                  <a:gd name="T11" fmla="*/ 4709 h 52"/>
                  <a:gd name="T12" fmla="+- 0 6241 6204"/>
                  <a:gd name="T13" fmla="*/ T12 w 47"/>
                  <a:gd name="T14" fmla="+- 0 4657 4657"/>
                  <a:gd name="T15" fmla="*/ 4657 h 5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47" h="52">
                    <a:moveTo>
                      <a:pt x="37" y="0"/>
                    </a:moveTo>
                    <a:lnTo>
                      <a:pt x="0" y="28"/>
                    </a:lnTo>
                    <a:lnTo>
                      <a:pt x="47" y="52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7" name="Group 24"/>
            <p:cNvGrpSpPr>
              <a:grpSpLocks/>
            </p:cNvGrpSpPr>
            <p:nvPr/>
          </p:nvGrpSpPr>
          <p:grpSpPr bwMode="auto">
            <a:xfrm>
              <a:off x="5582" y="4754"/>
              <a:ext cx="635" cy="52"/>
              <a:chOff x="5582" y="4754"/>
              <a:chExt cx="635" cy="52"/>
            </a:xfrm>
          </p:grpSpPr>
          <p:sp>
            <p:nvSpPr>
              <p:cNvPr id="1244" name="Freeform 25"/>
              <p:cNvSpPr>
                <a:spLocks/>
              </p:cNvSpPr>
              <p:nvPr/>
            </p:nvSpPr>
            <p:spPr bwMode="auto">
              <a:xfrm>
                <a:off x="5582" y="4754"/>
                <a:ext cx="635" cy="52"/>
              </a:xfrm>
              <a:custGeom>
                <a:avLst/>
                <a:gdLst>
                  <a:gd name="T0" fmla="+- 0 6217 5582"/>
                  <a:gd name="T1" fmla="*/ T0 w 635"/>
                  <a:gd name="T2" fmla="+- 0 4754 4754"/>
                  <a:gd name="T3" fmla="*/ 4754 h 52"/>
                  <a:gd name="T4" fmla="+- 0 5629 5582"/>
                  <a:gd name="T5" fmla="*/ T4 w 635"/>
                  <a:gd name="T6" fmla="+- 0 4754 4754"/>
                  <a:gd name="T7" fmla="*/ 4754 h 52"/>
                  <a:gd name="T8" fmla="+- 0 5582 5582"/>
                  <a:gd name="T9" fmla="*/ T8 w 635"/>
                  <a:gd name="T10" fmla="+- 0 4806 4754"/>
                  <a:gd name="T11" fmla="*/ 4806 h 5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635" h="52">
                    <a:moveTo>
                      <a:pt x="635" y="0"/>
                    </a:moveTo>
                    <a:lnTo>
                      <a:pt x="47" y="0"/>
                    </a:lnTo>
                    <a:lnTo>
                      <a:pt x="0" y="52"/>
                    </a:lnTo>
                  </a:path>
                </a:pathLst>
              </a:custGeom>
              <a:noFill/>
              <a:ln w="5715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8" name="Group 26"/>
            <p:cNvGrpSpPr>
              <a:grpSpLocks/>
            </p:cNvGrpSpPr>
            <p:nvPr/>
          </p:nvGrpSpPr>
          <p:grpSpPr bwMode="auto">
            <a:xfrm>
              <a:off x="5551" y="4790"/>
              <a:ext cx="49" cy="51"/>
              <a:chOff x="5551" y="4790"/>
              <a:chExt cx="49" cy="51"/>
            </a:xfrm>
          </p:grpSpPr>
          <p:sp>
            <p:nvSpPr>
              <p:cNvPr id="1243" name="Freeform 27"/>
              <p:cNvSpPr>
                <a:spLocks/>
              </p:cNvSpPr>
              <p:nvPr/>
            </p:nvSpPr>
            <p:spPr bwMode="auto">
              <a:xfrm>
                <a:off x="5551" y="4790"/>
                <a:ext cx="49" cy="51"/>
              </a:xfrm>
              <a:custGeom>
                <a:avLst/>
                <a:gdLst>
                  <a:gd name="T0" fmla="+- 0 5565 5551"/>
                  <a:gd name="T1" fmla="*/ T0 w 49"/>
                  <a:gd name="T2" fmla="+- 0 4790 4790"/>
                  <a:gd name="T3" fmla="*/ 4790 h 51"/>
                  <a:gd name="T4" fmla="+- 0 5551 5551"/>
                  <a:gd name="T5" fmla="*/ T4 w 49"/>
                  <a:gd name="T6" fmla="+- 0 4840 4790"/>
                  <a:gd name="T7" fmla="*/ 4840 h 51"/>
                  <a:gd name="T8" fmla="+- 0 5600 5551"/>
                  <a:gd name="T9" fmla="*/ T8 w 49"/>
                  <a:gd name="T10" fmla="+- 0 4821 4790"/>
                  <a:gd name="T11" fmla="*/ 4821 h 51"/>
                  <a:gd name="T12" fmla="+- 0 5565 5551"/>
                  <a:gd name="T13" fmla="*/ T12 w 49"/>
                  <a:gd name="T14" fmla="+- 0 4790 4790"/>
                  <a:gd name="T15" fmla="*/ 4790 h 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49" h="51">
                    <a:moveTo>
                      <a:pt x="14" y="0"/>
                    </a:moveTo>
                    <a:lnTo>
                      <a:pt x="0" y="50"/>
                    </a:lnTo>
                    <a:lnTo>
                      <a:pt x="49" y="31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9" name="Group 28"/>
            <p:cNvGrpSpPr>
              <a:grpSpLocks/>
            </p:cNvGrpSpPr>
            <p:nvPr/>
          </p:nvGrpSpPr>
          <p:grpSpPr bwMode="auto">
            <a:xfrm>
              <a:off x="6456" y="4754"/>
              <a:ext cx="656" cy="65"/>
              <a:chOff x="6456" y="4754"/>
              <a:chExt cx="656" cy="65"/>
            </a:xfrm>
          </p:grpSpPr>
          <p:sp>
            <p:nvSpPr>
              <p:cNvPr id="1242" name="Freeform 29"/>
              <p:cNvSpPr>
                <a:spLocks/>
              </p:cNvSpPr>
              <p:nvPr/>
            </p:nvSpPr>
            <p:spPr bwMode="auto">
              <a:xfrm>
                <a:off x="6456" y="4754"/>
                <a:ext cx="656" cy="65"/>
              </a:xfrm>
              <a:custGeom>
                <a:avLst/>
                <a:gdLst>
                  <a:gd name="T0" fmla="+- 0 6456 6456"/>
                  <a:gd name="T1" fmla="*/ T0 w 656"/>
                  <a:gd name="T2" fmla="+- 0 4754 4754"/>
                  <a:gd name="T3" fmla="*/ 4754 h 65"/>
                  <a:gd name="T4" fmla="+- 0 7064 6456"/>
                  <a:gd name="T5" fmla="*/ T4 w 656"/>
                  <a:gd name="T6" fmla="+- 0 4754 4754"/>
                  <a:gd name="T7" fmla="*/ 4754 h 65"/>
                  <a:gd name="T8" fmla="+- 0 7112 6456"/>
                  <a:gd name="T9" fmla="*/ T8 w 656"/>
                  <a:gd name="T10" fmla="+- 0 4819 4754"/>
                  <a:gd name="T11" fmla="*/ 4819 h 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656" h="65">
                    <a:moveTo>
                      <a:pt x="0" y="0"/>
                    </a:moveTo>
                    <a:lnTo>
                      <a:pt x="608" y="0"/>
                    </a:lnTo>
                    <a:lnTo>
                      <a:pt x="656" y="65"/>
                    </a:lnTo>
                  </a:path>
                </a:pathLst>
              </a:custGeom>
              <a:noFill/>
              <a:ln w="5715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0" name="Group 30"/>
            <p:cNvGrpSpPr>
              <a:grpSpLocks/>
            </p:cNvGrpSpPr>
            <p:nvPr/>
          </p:nvGrpSpPr>
          <p:grpSpPr bwMode="auto">
            <a:xfrm>
              <a:off x="7093" y="4804"/>
              <a:ext cx="47" cy="52"/>
              <a:chOff x="7093" y="4804"/>
              <a:chExt cx="47" cy="52"/>
            </a:xfrm>
          </p:grpSpPr>
          <p:sp>
            <p:nvSpPr>
              <p:cNvPr id="1241" name="Freeform 31"/>
              <p:cNvSpPr>
                <a:spLocks/>
              </p:cNvSpPr>
              <p:nvPr/>
            </p:nvSpPr>
            <p:spPr bwMode="auto">
              <a:xfrm>
                <a:off x="7093" y="4804"/>
                <a:ext cx="47" cy="52"/>
              </a:xfrm>
              <a:custGeom>
                <a:avLst/>
                <a:gdLst>
                  <a:gd name="T0" fmla="+- 0 7131 7093"/>
                  <a:gd name="T1" fmla="*/ T0 w 47"/>
                  <a:gd name="T2" fmla="+- 0 4804 4804"/>
                  <a:gd name="T3" fmla="*/ 4804 h 52"/>
                  <a:gd name="T4" fmla="+- 0 7093 7093"/>
                  <a:gd name="T5" fmla="*/ T4 w 47"/>
                  <a:gd name="T6" fmla="+- 0 4832 4804"/>
                  <a:gd name="T7" fmla="*/ 4832 h 52"/>
                  <a:gd name="T8" fmla="+- 0 7140 7093"/>
                  <a:gd name="T9" fmla="*/ T8 w 47"/>
                  <a:gd name="T10" fmla="+- 0 4856 4804"/>
                  <a:gd name="T11" fmla="*/ 4856 h 52"/>
                  <a:gd name="T12" fmla="+- 0 7131 7093"/>
                  <a:gd name="T13" fmla="*/ T12 w 47"/>
                  <a:gd name="T14" fmla="+- 0 4804 4804"/>
                  <a:gd name="T15" fmla="*/ 4804 h 5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47" h="52">
                    <a:moveTo>
                      <a:pt x="38" y="0"/>
                    </a:moveTo>
                    <a:lnTo>
                      <a:pt x="0" y="28"/>
                    </a:lnTo>
                    <a:lnTo>
                      <a:pt x="47" y="52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1" name="Group 32"/>
            <p:cNvGrpSpPr>
              <a:grpSpLocks/>
            </p:cNvGrpSpPr>
            <p:nvPr/>
          </p:nvGrpSpPr>
          <p:grpSpPr bwMode="auto">
            <a:xfrm>
              <a:off x="7818" y="2900"/>
              <a:ext cx="106" cy="116"/>
              <a:chOff x="7818" y="2900"/>
              <a:chExt cx="106" cy="116"/>
            </a:xfrm>
          </p:grpSpPr>
          <p:sp>
            <p:nvSpPr>
              <p:cNvPr id="1239" name="Freeform 33"/>
              <p:cNvSpPr>
                <a:spLocks/>
              </p:cNvSpPr>
              <p:nvPr/>
            </p:nvSpPr>
            <p:spPr bwMode="auto">
              <a:xfrm>
                <a:off x="7818" y="2900"/>
                <a:ext cx="106" cy="116"/>
              </a:xfrm>
              <a:custGeom>
                <a:avLst/>
                <a:gdLst>
                  <a:gd name="T0" fmla="+- 0 7834 7818"/>
                  <a:gd name="T1" fmla="*/ T0 w 106"/>
                  <a:gd name="T2" fmla="+- 0 2900 2900"/>
                  <a:gd name="T3" fmla="*/ 2900 h 116"/>
                  <a:gd name="T4" fmla="+- 0 7818 7818"/>
                  <a:gd name="T5" fmla="*/ T4 w 106"/>
                  <a:gd name="T6" fmla="+- 0 2900 2900"/>
                  <a:gd name="T7" fmla="*/ 2900 h 116"/>
                  <a:gd name="T8" fmla="+- 0 7863 7818"/>
                  <a:gd name="T9" fmla="*/ T8 w 106"/>
                  <a:gd name="T10" fmla="+- 0 3016 2900"/>
                  <a:gd name="T11" fmla="*/ 3016 h 116"/>
                  <a:gd name="T12" fmla="+- 0 7878 7818"/>
                  <a:gd name="T13" fmla="*/ T12 w 106"/>
                  <a:gd name="T14" fmla="+- 0 3016 2900"/>
                  <a:gd name="T15" fmla="*/ 3016 h 116"/>
                  <a:gd name="T16" fmla="+- 0 7883 7818"/>
                  <a:gd name="T17" fmla="*/ T16 w 106"/>
                  <a:gd name="T18" fmla="+- 0 3003 2900"/>
                  <a:gd name="T19" fmla="*/ 3003 h 116"/>
                  <a:gd name="T20" fmla="+- 0 7870 7818"/>
                  <a:gd name="T21" fmla="*/ T20 w 106"/>
                  <a:gd name="T22" fmla="+- 0 3003 2900"/>
                  <a:gd name="T23" fmla="*/ 3003 h 116"/>
                  <a:gd name="T24" fmla="+- 0 7869 7818"/>
                  <a:gd name="T25" fmla="*/ T24 w 106"/>
                  <a:gd name="T26" fmla="+- 0 2997 2900"/>
                  <a:gd name="T27" fmla="*/ 2997 h 116"/>
                  <a:gd name="T28" fmla="+- 0 7867 7818"/>
                  <a:gd name="T29" fmla="*/ T28 w 106"/>
                  <a:gd name="T30" fmla="+- 0 2991 2900"/>
                  <a:gd name="T31" fmla="*/ 2991 h 116"/>
                  <a:gd name="T32" fmla="+- 0 7864 7818"/>
                  <a:gd name="T33" fmla="*/ T32 w 106"/>
                  <a:gd name="T34" fmla="+- 0 2984 2900"/>
                  <a:gd name="T35" fmla="*/ 2984 h 116"/>
                  <a:gd name="T36" fmla="+- 0 7834 7818"/>
                  <a:gd name="T37" fmla="*/ T36 w 106"/>
                  <a:gd name="T38" fmla="+- 0 2900 2900"/>
                  <a:gd name="T39" fmla="*/ 2900 h 1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06" h="116">
                    <a:moveTo>
                      <a:pt x="16" y="0"/>
                    </a:moveTo>
                    <a:lnTo>
                      <a:pt x="0" y="0"/>
                    </a:lnTo>
                    <a:lnTo>
                      <a:pt x="45" y="116"/>
                    </a:lnTo>
                    <a:lnTo>
                      <a:pt x="60" y="116"/>
                    </a:lnTo>
                    <a:lnTo>
                      <a:pt x="65" y="103"/>
                    </a:lnTo>
                    <a:lnTo>
                      <a:pt x="52" y="103"/>
                    </a:lnTo>
                    <a:lnTo>
                      <a:pt x="51" y="97"/>
                    </a:lnTo>
                    <a:lnTo>
                      <a:pt x="49" y="91"/>
                    </a:lnTo>
                    <a:lnTo>
                      <a:pt x="46" y="84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0" name="Freeform 34"/>
              <p:cNvSpPr>
                <a:spLocks/>
              </p:cNvSpPr>
              <p:nvPr/>
            </p:nvSpPr>
            <p:spPr bwMode="auto">
              <a:xfrm>
                <a:off x="7818" y="2900"/>
                <a:ext cx="106" cy="116"/>
              </a:xfrm>
              <a:custGeom>
                <a:avLst/>
                <a:gdLst>
                  <a:gd name="T0" fmla="+- 0 7924 7818"/>
                  <a:gd name="T1" fmla="*/ T0 w 106"/>
                  <a:gd name="T2" fmla="+- 0 2900 2900"/>
                  <a:gd name="T3" fmla="*/ 2900 h 116"/>
                  <a:gd name="T4" fmla="+- 0 7908 7818"/>
                  <a:gd name="T5" fmla="*/ T4 w 106"/>
                  <a:gd name="T6" fmla="+- 0 2900 2900"/>
                  <a:gd name="T7" fmla="*/ 2900 h 116"/>
                  <a:gd name="T8" fmla="+- 0 7877 7818"/>
                  <a:gd name="T9" fmla="*/ T8 w 106"/>
                  <a:gd name="T10" fmla="+- 0 2984 2900"/>
                  <a:gd name="T11" fmla="*/ 2984 h 116"/>
                  <a:gd name="T12" fmla="+- 0 7874 7818"/>
                  <a:gd name="T13" fmla="*/ T12 w 106"/>
                  <a:gd name="T14" fmla="+- 0 2990 2900"/>
                  <a:gd name="T15" fmla="*/ 2990 h 116"/>
                  <a:gd name="T16" fmla="+- 0 7872 7818"/>
                  <a:gd name="T17" fmla="*/ T16 w 106"/>
                  <a:gd name="T18" fmla="+- 0 2997 2900"/>
                  <a:gd name="T19" fmla="*/ 2997 h 116"/>
                  <a:gd name="T20" fmla="+- 0 7870 7818"/>
                  <a:gd name="T21" fmla="*/ T20 w 106"/>
                  <a:gd name="T22" fmla="+- 0 3003 2900"/>
                  <a:gd name="T23" fmla="*/ 3003 h 116"/>
                  <a:gd name="T24" fmla="+- 0 7883 7818"/>
                  <a:gd name="T25" fmla="*/ T24 w 106"/>
                  <a:gd name="T26" fmla="+- 0 3003 2900"/>
                  <a:gd name="T27" fmla="*/ 3003 h 116"/>
                  <a:gd name="T28" fmla="+- 0 7924 7818"/>
                  <a:gd name="T29" fmla="*/ T28 w 106"/>
                  <a:gd name="T30" fmla="+- 0 2900 2900"/>
                  <a:gd name="T31" fmla="*/ 2900 h 1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06" h="116">
                    <a:moveTo>
                      <a:pt x="106" y="0"/>
                    </a:moveTo>
                    <a:lnTo>
                      <a:pt x="90" y="0"/>
                    </a:lnTo>
                    <a:lnTo>
                      <a:pt x="59" y="84"/>
                    </a:lnTo>
                    <a:lnTo>
                      <a:pt x="56" y="90"/>
                    </a:lnTo>
                    <a:lnTo>
                      <a:pt x="54" y="97"/>
                    </a:lnTo>
                    <a:lnTo>
                      <a:pt x="52" y="103"/>
                    </a:lnTo>
                    <a:lnTo>
                      <a:pt x="65" y="103"/>
                    </a:lnTo>
                    <a:lnTo>
                      <a:pt x="106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2" name="Group 35"/>
            <p:cNvGrpSpPr>
              <a:grpSpLocks/>
            </p:cNvGrpSpPr>
            <p:nvPr/>
          </p:nvGrpSpPr>
          <p:grpSpPr bwMode="auto">
            <a:xfrm>
              <a:off x="7931" y="2987"/>
              <a:ext cx="73" cy="88"/>
              <a:chOff x="7931" y="2987"/>
              <a:chExt cx="73" cy="88"/>
            </a:xfrm>
          </p:grpSpPr>
          <p:sp>
            <p:nvSpPr>
              <p:cNvPr id="1238" name="Freeform 36"/>
              <p:cNvSpPr>
                <a:spLocks/>
              </p:cNvSpPr>
              <p:nvPr/>
            </p:nvSpPr>
            <p:spPr bwMode="auto">
              <a:xfrm>
                <a:off x="7931" y="2987"/>
                <a:ext cx="73" cy="88"/>
              </a:xfrm>
              <a:custGeom>
                <a:avLst/>
                <a:gdLst>
                  <a:gd name="T0" fmla="+- 0 7971 7931"/>
                  <a:gd name="T1" fmla="*/ T0 w 73"/>
                  <a:gd name="T2" fmla="+- 0 2987 2987"/>
                  <a:gd name="T3" fmla="*/ 2987 h 88"/>
                  <a:gd name="T4" fmla="+- 0 7959 7931"/>
                  <a:gd name="T5" fmla="*/ T4 w 73"/>
                  <a:gd name="T6" fmla="+- 0 2987 2987"/>
                  <a:gd name="T7" fmla="*/ 2987 h 88"/>
                  <a:gd name="T8" fmla="+- 0 7953 7931"/>
                  <a:gd name="T9" fmla="*/ T8 w 73"/>
                  <a:gd name="T10" fmla="+- 0 2988 2987"/>
                  <a:gd name="T11" fmla="*/ 2988 h 88"/>
                  <a:gd name="T12" fmla="+- 0 7931 7931"/>
                  <a:gd name="T13" fmla="*/ T12 w 73"/>
                  <a:gd name="T14" fmla="+- 0 3022 2987"/>
                  <a:gd name="T15" fmla="*/ 3022 h 88"/>
                  <a:gd name="T16" fmla="+- 0 7931 7931"/>
                  <a:gd name="T17" fmla="*/ T16 w 73"/>
                  <a:gd name="T18" fmla="+- 0 3039 2987"/>
                  <a:gd name="T19" fmla="*/ 3039 h 88"/>
                  <a:gd name="T20" fmla="+- 0 7948 7931"/>
                  <a:gd name="T21" fmla="*/ T20 w 73"/>
                  <a:gd name="T22" fmla="+- 0 3069 2987"/>
                  <a:gd name="T23" fmla="*/ 3069 h 88"/>
                  <a:gd name="T24" fmla="+- 0 7954 7931"/>
                  <a:gd name="T25" fmla="*/ T24 w 73"/>
                  <a:gd name="T26" fmla="+- 0 3073 2987"/>
                  <a:gd name="T27" fmla="*/ 3073 h 88"/>
                  <a:gd name="T28" fmla="+- 0 7960 7931"/>
                  <a:gd name="T29" fmla="*/ T28 w 73"/>
                  <a:gd name="T30" fmla="+- 0 3074 2987"/>
                  <a:gd name="T31" fmla="*/ 3074 h 88"/>
                  <a:gd name="T32" fmla="+- 0 7977 7931"/>
                  <a:gd name="T33" fmla="*/ T32 w 73"/>
                  <a:gd name="T34" fmla="+- 0 3074 2987"/>
                  <a:gd name="T35" fmla="*/ 3074 h 88"/>
                  <a:gd name="T36" fmla="+- 0 7985 7931"/>
                  <a:gd name="T37" fmla="*/ T36 w 73"/>
                  <a:gd name="T38" fmla="+- 0 3070 2987"/>
                  <a:gd name="T39" fmla="*/ 3070 h 88"/>
                  <a:gd name="T40" fmla="+- 0 7990 7931"/>
                  <a:gd name="T41" fmla="*/ T40 w 73"/>
                  <a:gd name="T42" fmla="+- 0 3063 2987"/>
                  <a:gd name="T43" fmla="*/ 3063 h 88"/>
                  <a:gd name="T44" fmla="+- 0 7962 7931"/>
                  <a:gd name="T45" fmla="*/ T44 w 73"/>
                  <a:gd name="T46" fmla="+- 0 3063 2987"/>
                  <a:gd name="T47" fmla="*/ 3063 h 88"/>
                  <a:gd name="T48" fmla="+- 0 7957 7931"/>
                  <a:gd name="T49" fmla="*/ T48 w 73"/>
                  <a:gd name="T50" fmla="+- 0 3060 2987"/>
                  <a:gd name="T51" fmla="*/ 3060 h 88"/>
                  <a:gd name="T52" fmla="+- 0 7947 7931"/>
                  <a:gd name="T53" fmla="*/ T52 w 73"/>
                  <a:gd name="T54" fmla="+- 0 3049 2987"/>
                  <a:gd name="T55" fmla="*/ 3049 h 88"/>
                  <a:gd name="T56" fmla="+- 0 7945 7931"/>
                  <a:gd name="T57" fmla="*/ T56 w 73"/>
                  <a:gd name="T58" fmla="+- 0 3041 2987"/>
                  <a:gd name="T59" fmla="*/ 3041 h 88"/>
                  <a:gd name="T60" fmla="+- 0 7945 7931"/>
                  <a:gd name="T61" fmla="*/ T60 w 73"/>
                  <a:gd name="T62" fmla="+- 0 3019 2987"/>
                  <a:gd name="T63" fmla="*/ 3019 h 88"/>
                  <a:gd name="T64" fmla="+- 0 7947 7931"/>
                  <a:gd name="T65" fmla="*/ T64 w 73"/>
                  <a:gd name="T66" fmla="+- 0 3011 2987"/>
                  <a:gd name="T67" fmla="*/ 3011 h 88"/>
                  <a:gd name="T68" fmla="+- 0 7956 7931"/>
                  <a:gd name="T69" fmla="*/ T68 w 73"/>
                  <a:gd name="T70" fmla="+- 0 3001 2987"/>
                  <a:gd name="T71" fmla="*/ 3001 h 88"/>
                  <a:gd name="T72" fmla="+- 0 7961 7931"/>
                  <a:gd name="T73" fmla="*/ T72 w 73"/>
                  <a:gd name="T74" fmla="+- 0 2998 2987"/>
                  <a:gd name="T75" fmla="*/ 2998 h 88"/>
                  <a:gd name="T76" fmla="+- 0 8003 7931"/>
                  <a:gd name="T77" fmla="*/ T76 w 73"/>
                  <a:gd name="T78" fmla="+- 0 2998 2987"/>
                  <a:gd name="T79" fmla="*/ 2998 h 88"/>
                  <a:gd name="T80" fmla="+- 0 8003 7931"/>
                  <a:gd name="T81" fmla="*/ T80 w 73"/>
                  <a:gd name="T82" fmla="+- 0 2998 2987"/>
                  <a:gd name="T83" fmla="*/ 2998 h 88"/>
                  <a:gd name="T84" fmla="+- 0 7989 7931"/>
                  <a:gd name="T85" fmla="*/ T84 w 73"/>
                  <a:gd name="T86" fmla="+- 0 2998 2987"/>
                  <a:gd name="T87" fmla="*/ 2998 h 88"/>
                  <a:gd name="T88" fmla="+- 0 7987 7931"/>
                  <a:gd name="T89" fmla="*/ T88 w 73"/>
                  <a:gd name="T90" fmla="+- 0 2995 2987"/>
                  <a:gd name="T91" fmla="*/ 2995 h 88"/>
                  <a:gd name="T92" fmla="+- 0 7984 7931"/>
                  <a:gd name="T93" fmla="*/ T92 w 73"/>
                  <a:gd name="T94" fmla="+- 0 2992 2987"/>
                  <a:gd name="T95" fmla="*/ 2992 h 88"/>
                  <a:gd name="T96" fmla="+- 0 7980 7931"/>
                  <a:gd name="T97" fmla="*/ T96 w 73"/>
                  <a:gd name="T98" fmla="+- 0 2990 2987"/>
                  <a:gd name="T99" fmla="*/ 2990 h 88"/>
                  <a:gd name="T100" fmla="+- 0 7976 7931"/>
                  <a:gd name="T101" fmla="*/ T100 w 73"/>
                  <a:gd name="T102" fmla="+- 0 2988 2987"/>
                  <a:gd name="T103" fmla="*/ 2988 h 88"/>
                  <a:gd name="T104" fmla="+- 0 7971 7931"/>
                  <a:gd name="T105" fmla="*/ T104 w 73"/>
                  <a:gd name="T106" fmla="+- 0 2987 2987"/>
                  <a:gd name="T107" fmla="*/ 2987 h 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</a:cxnLst>
                <a:rect l="0" t="0" r="r" b="b"/>
                <a:pathLst>
                  <a:path w="73" h="88">
                    <a:moveTo>
                      <a:pt x="40" y="0"/>
                    </a:moveTo>
                    <a:lnTo>
                      <a:pt x="28" y="0"/>
                    </a:lnTo>
                    <a:lnTo>
                      <a:pt x="22" y="1"/>
                    </a:lnTo>
                    <a:lnTo>
                      <a:pt x="0" y="35"/>
                    </a:lnTo>
                    <a:lnTo>
                      <a:pt x="0" y="52"/>
                    </a:lnTo>
                    <a:lnTo>
                      <a:pt x="17" y="82"/>
                    </a:lnTo>
                    <a:lnTo>
                      <a:pt x="23" y="86"/>
                    </a:lnTo>
                    <a:lnTo>
                      <a:pt x="29" y="87"/>
                    </a:lnTo>
                    <a:lnTo>
                      <a:pt x="46" y="87"/>
                    </a:lnTo>
                    <a:lnTo>
                      <a:pt x="54" y="83"/>
                    </a:lnTo>
                    <a:lnTo>
                      <a:pt x="59" y="76"/>
                    </a:lnTo>
                    <a:lnTo>
                      <a:pt x="31" y="76"/>
                    </a:lnTo>
                    <a:lnTo>
                      <a:pt x="26" y="73"/>
                    </a:lnTo>
                    <a:lnTo>
                      <a:pt x="16" y="62"/>
                    </a:lnTo>
                    <a:lnTo>
                      <a:pt x="14" y="54"/>
                    </a:lnTo>
                    <a:lnTo>
                      <a:pt x="14" y="32"/>
                    </a:lnTo>
                    <a:lnTo>
                      <a:pt x="16" y="24"/>
                    </a:lnTo>
                    <a:lnTo>
                      <a:pt x="25" y="14"/>
                    </a:lnTo>
                    <a:lnTo>
                      <a:pt x="30" y="11"/>
                    </a:lnTo>
                    <a:lnTo>
                      <a:pt x="72" y="11"/>
                    </a:lnTo>
                    <a:lnTo>
                      <a:pt x="58" y="11"/>
                    </a:lnTo>
                    <a:lnTo>
                      <a:pt x="56" y="8"/>
                    </a:lnTo>
                    <a:lnTo>
                      <a:pt x="53" y="5"/>
                    </a:lnTo>
                    <a:lnTo>
                      <a:pt x="49" y="3"/>
                    </a:lnTo>
                    <a:lnTo>
                      <a:pt x="45" y="1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3" name="Group 37"/>
            <p:cNvGrpSpPr>
              <a:grpSpLocks/>
            </p:cNvGrpSpPr>
            <p:nvPr/>
          </p:nvGrpSpPr>
          <p:grpSpPr bwMode="auto">
            <a:xfrm>
              <a:off x="7990" y="3062"/>
              <a:ext cx="13" cy="11"/>
              <a:chOff x="7990" y="3062"/>
              <a:chExt cx="13" cy="11"/>
            </a:xfrm>
          </p:grpSpPr>
          <p:sp>
            <p:nvSpPr>
              <p:cNvPr id="1237" name="Freeform 38"/>
              <p:cNvSpPr>
                <a:spLocks/>
              </p:cNvSpPr>
              <p:nvPr/>
            </p:nvSpPr>
            <p:spPr bwMode="auto">
              <a:xfrm>
                <a:off x="7990" y="3062"/>
                <a:ext cx="13" cy="11"/>
              </a:xfrm>
              <a:custGeom>
                <a:avLst/>
                <a:gdLst>
                  <a:gd name="T0" fmla="+- 0 7990 7990"/>
                  <a:gd name="T1" fmla="*/ T0 w 13"/>
                  <a:gd name="T2" fmla="+- 0 3067 3062"/>
                  <a:gd name="T3" fmla="*/ 3067 h 11"/>
                  <a:gd name="T4" fmla="+- 0 8003 7990"/>
                  <a:gd name="T5" fmla="*/ T4 w 13"/>
                  <a:gd name="T6" fmla="+- 0 3067 3062"/>
                  <a:gd name="T7" fmla="*/ 3067 h 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3" h="11">
                    <a:moveTo>
                      <a:pt x="0" y="5"/>
                    </a:moveTo>
                    <a:lnTo>
                      <a:pt x="13" y="5"/>
                    </a:lnTo>
                  </a:path>
                </a:pathLst>
              </a:custGeom>
              <a:noFill/>
              <a:ln w="8001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4" name="Group 39"/>
            <p:cNvGrpSpPr>
              <a:grpSpLocks/>
            </p:cNvGrpSpPr>
            <p:nvPr/>
          </p:nvGrpSpPr>
          <p:grpSpPr bwMode="auto">
            <a:xfrm>
              <a:off x="7974" y="2998"/>
              <a:ext cx="29" cy="64"/>
              <a:chOff x="7974" y="2998"/>
              <a:chExt cx="29" cy="64"/>
            </a:xfrm>
          </p:grpSpPr>
          <p:sp>
            <p:nvSpPr>
              <p:cNvPr id="1236" name="Freeform 40"/>
              <p:cNvSpPr>
                <a:spLocks/>
              </p:cNvSpPr>
              <p:nvPr/>
            </p:nvSpPr>
            <p:spPr bwMode="auto">
              <a:xfrm>
                <a:off x="7974" y="2998"/>
                <a:ext cx="29" cy="64"/>
              </a:xfrm>
              <a:custGeom>
                <a:avLst/>
                <a:gdLst>
                  <a:gd name="T0" fmla="+- 0 8003 7974"/>
                  <a:gd name="T1" fmla="*/ T0 w 29"/>
                  <a:gd name="T2" fmla="+- 0 2998 2998"/>
                  <a:gd name="T3" fmla="*/ 2998 h 64"/>
                  <a:gd name="T4" fmla="+- 0 7974 7974"/>
                  <a:gd name="T5" fmla="*/ T4 w 29"/>
                  <a:gd name="T6" fmla="+- 0 2998 2998"/>
                  <a:gd name="T7" fmla="*/ 2998 h 64"/>
                  <a:gd name="T8" fmla="+- 0 7979 7974"/>
                  <a:gd name="T9" fmla="*/ T8 w 29"/>
                  <a:gd name="T10" fmla="+- 0 3001 2998"/>
                  <a:gd name="T11" fmla="*/ 3001 h 64"/>
                  <a:gd name="T12" fmla="+- 0 7988 7974"/>
                  <a:gd name="T13" fmla="*/ T12 w 29"/>
                  <a:gd name="T14" fmla="+- 0 3012 2998"/>
                  <a:gd name="T15" fmla="*/ 3012 h 64"/>
                  <a:gd name="T16" fmla="+- 0 7990 7974"/>
                  <a:gd name="T17" fmla="*/ T16 w 29"/>
                  <a:gd name="T18" fmla="+- 0 3020 2998"/>
                  <a:gd name="T19" fmla="*/ 3020 h 64"/>
                  <a:gd name="T20" fmla="+- 0 7990 7974"/>
                  <a:gd name="T21" fmla="*/ T20 w 29"/>
                  <a:gd name="T22" fmla="+- 0 3042 2998"/>
                  <a:gd name="T23" fmla="*/ 3042 h 64"/>
                  <a:gd name="T24" fmla="+- 0 7988 7974"/>
                  <a:gd name="T25" fmla="*/ T24 w 29"/>
                  <a:gd name="T26" fmla="+- 0 3050 2998"/>
                  <a:gd name="T27" fmla="*/ 3050 h 64"/>
                  <a:gd name="T28" fmla="+- 0 7980 7974"/>
                  <a:gd name="T29" fmla="*/ T28 w 29"/>
                  <a:gd name="T30" fmla="+- 0 3060 2998"/>
                  <a:gd name="T31" fmla="*/ 3060 h 64"/>
                  <a:gd name="T32" fmla="+- 0 7974 7974"/>
                  <a:gd name="T33" fmla="*/ T32 w 29"/>
                  <a:gd name="T34" fmla="+- 0 3063 2998"/>
                  <a:gd name="T35" fmla="*/ 3063 h 64"/>
                  <a:gd name="T36" fmla="+- 0 7990 7974"/>
                  <a:gd name="T37" fmla="*/ T36 w 29"/>
                  <a:gd name="T38" fmla="+- 0 3063 2998"/>
                  <a:gd name="T39" fmla="*/ 3063 h 64"/>
                  <a:gd name="T40" fmla="+- 0 7990 7974"/>
                  <a:gd name="T41" fmla="*/ T40 w 29"/>
                  <a:gd name="T42" fmla="+- 0 3062 2998"/>
                  <a:gd name="T43" fmla="*/ 3062 h 64"/>
                  <a:gd name="T44" fmla="+- 0 8003 7974"/>
                  <a:gd name="T45" fmla="*/ T44 w 29"/>
                  <a:gd name="T46" fmla="+- 0 3062 2998"/>
                  <a:gd name="T47" fmla="*/ 3062 h 64"/>
                  <a:gd name="T48" fmla="+- 0 8003 7974"/>
                  <a:gd name="T49" fmla="*/ T48 w 29"/>
                  <a:gd name="T50" fmla="+- 0 2998 2998"/>
                  <a:gd name="T51" fmla="*/ 2998 h 6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29" h="64">
                    <a:moveTo>
                      <a:pt x="29" y="0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14" y="14"/>
                    </a:lnTo>
                    <a:lnTo>
                      <a:pt x="16" y="22"/>
                    </a:lnTo>
                    <a:lnTo>
                      <a:pt x="16" y="44"/>
                    </a:lnTo>
                    <a:lnTo>
                      <a:pt x="14" y="52"/>
                    </a:lnTo>
                    <a:lnTo>
                      <a:pt x="6" y="62"/>
                    </a:lnTo>
                    <a:lnTo>
                      <a:pt x="0" y="65"/>
                    </a:lnTo>
                    <a:lnTo>
                      <a:pt x="16" y="65"/>
                    </a:lnTo>
                    <a:lnTo>
                      <a:pt x="16" y="64"/>
                    </a:lnTo>
                    <a:lnTo>
                      <a:pt x="29" y="64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5" name="Group 41"/>
            <p:cNvGrpSpPr>
              <a:grpSpLocks/>
            </p:cNvGrpSpPr>
            <p:nvPr/>
          </p:nvGrpSpPr>
          <p:grpSpPr bwMode="auto">
            <a:xfrm>
              <a:off x="7989" y="2957"/>
              <a:ext cx="14" cy="42"/>
              <a:chOff x="7989" y="2957"/>
              <a:chExt cx="14" cy="42"/>
            </a:xfrm>
          </p:grpSpPr>
          <p:sp>
            <p:nvSpPr>
              <p:cNvPr id="1235" name="Freeform 42"/>
              <p:cNvSpPr>
                <a:spLocks/>
              </p:cNvSpPr>
              <p:nvPr/>
            </p:nvSpPr>
            <p:spPr bwMode="auto">
              <a:xfrm>
                <a:off x="7989" y="2957"/>
                <a:ext cx="14" cy="42"/>
              </a:xfrm>
              <a:custGeom>
                <a:avLst/>
                <a:gdLst>
                  <a:gd name="T0" fmla="+- 0 7989 7989"/>
                  <a:gd name="T1" fmla="*/ T0 w 14"/>
                  <a:gd name="T2" fmla="+- 0 2977 2957"/>
                  <a:gd name="T3" fmla="*/ 2977 h 42"/>
                  <a:gd name="T4" fmla="+- 0 8003 7989"/>
                  <a:gd name="T5" fmla="*/ T4 w 14"/>
                  <a:gd name="T6" fmla="+- 0 2977 2957"/>
                  <a:gd name="T7" fmla="*/ 2977 h 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" h="42">
                    <a:moveTo>
                      <a:pt x="0" y="20"/>
                    </a:moveTo>
                    <a:lnTo>
                      <a:pt x="14" y="20"/>
                    </a:lnTo>
                  </a:path>
                </a:pathLst>
              </a:custGeom>
              <a:noFill/>
              <a:ln w="27686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6" name="Group 43"/>
            <p:cNvGrpSpPr>
              <a:grpSpLocks/>
            </p:cNvGrpSpPr>
            <p:nvPr/>
          </p:nvGrpSpPr>
          <p:grpSpPr bwMode="auto">
            <a:xfrm>
              <a:off x="8021" y="2987"/>
              <a:ext cx="73" cy="88"/>
              <a:chOff x="8021" y="2987"/>
              <a:chExt cx="73" cy="88"/>
            </a:xfrm>
          </p:grpSpPr>
          <p:sp>
            <p:nvSpPr>
              <p:cNvPr id="1234" name="Freeform 44"/>
              <p:cNvSpPr>
                <a:spLocks/>
              </p:cNvSpPr>
              <p:nvPr/>
            </p:nvSpPr>
            <p:spPr bwMode="auto">
              <a:xfrm>
                <a:off x="8021" y="2987"/>
                <a:ext cx="73" cy="88"/>
              </a:xfrm>
              <a:custGeom>
                <a:avLst/>
                <a:gdLst>
                  <a:gd name="T0" fmla="+- 0 8061 8021"/>
                  <a:gd name="T1" fmla="*/ T0 w 73"/>
                  <a:gd name="T2" fmla="+- 0 2987 2987"/>
                  <a:gd name="T3" fmla="*/ 2987 h 88"/>
                  <a:gd name="T4" fmla="+- 0 8049 8021"/>
                  <a:gd name="T5" fmla="*/ T4 w 73"/>
                  <a:gd name="T6" fmla="+- 0 2987 2987"/>
                  <a:gd name="T7" fmla="*/ 2987 h 88"/>
                  <a:gd name="T8" fmla="+- 0 8043 8021"/>
                  <a:gd name="T9" fmla="*/ T8 w 73"/>
                  <a:gd name="T10" fmla="+- 0 2988 2987"/>
                  <a:gd name="T11" fmla="*/ 2988 h 88"/>
                  <a:gd name="T12" fmla="+- 0 8021 8021"/>
                  <a:gd name="T13" fmla="*/ T12 w 73"/>
                  <a:gd name="T14" fmla="+- 0 3022 2987"/>
                  <a:gd name="T15" fmla="*/ 3022 h 88"/>
                  <a:gd name="T16" fmla="+- 0 8021 8021"/>
                  <a:gd name="T17" fmla="*/ T16 w 73"/>
                  <a:gd name="T18" fmla="+- 0 3039 2987"/>
                  <a:gd name="T19" fmla="*/ 3039 h 88"/>
                  <a:gd name="T20" fmla="+- 0 8022 8021"/>
                  <a:gd name="T21" fmla="*/ T20 w 73"/>
                  <a:gd name="T22" fmla="+- 0 3047 2987"/>
                  <a:gd name="T23" fmla="*/ 3047 h 88"/>
                  <a:gd name="T24" fmla="+- 0 8028 8021"/>
                  <a:gd name="T25" fmla="*/ T24 w 73"/>
                  <a:gd name="T26" fmla="+- 0 3060 2987"/>
                  <a:gd name="T27" fmla="*/ 3060 h 88"/>
                  <a:gd name="T28" fmla="+- 0 8033 8021"/>
                  <a:gd name="T29" fmla="*/ T28 w 73"/>
                  <a:gd name="T30" fmla="+- 0 3065 2987"/>
                  <a:gd name="T31" fmla="*/ 3065 h 88"/>
                  <a:gd name="T32" fmla="+- 0 8038 8021"/>
                  <a:gd name="T33" fmla="*/ T32 w 73"/>
                  <a:gd name="T34" fmla="+- 0 3069 2987"/>
                  <a:gd name="T35" fmla="*/ 3069 h 88"/>
                  <a:gd name="T36" fmla="+- 0 8044 8021"/>
                  <a:gd name="T37" fmla="*/ T36 w 73"/>
                  <a:gd name="T38" fmla="+- 0 3073 2987"/>
                  <a:gd name="T39" fmla="*/ 3073 h 88"/>
                  <a:gd name="T40" fmla="+- 0 8050 8021"/>
                  <a:gd name="T41" fmla="*/ T40 w 73"/>
                  <a:gd name="T42" fmla="+- 0 3074 2987"/>
                  <a:gd name="T43" fmla="*/ 3074 h 88"/>
                  <a:gd name="T44" fmla="+- 0 8067 8021"/>
                  <a:gd name="T45" fmla="*/ T44 w 73"/>
                  <a:gd name="T46" fmla="+- 0 3074 2987"/>
                  <a:gd name="T47" fmla="*/ 3074 h 88"/>
                  <a:gd name="T48" fmla="+- 0 8075 8021"/>
                  <a:gd name="T49" fmla="*/ T48 w 73"/>
                  <a:gd name="T50" fmla="+- 0 3070 2987"/>
                  <a:gd name="T51" fmla="*/ 3070 h 88"/>
                  <a:gd name="T52" fmla="+- 0 8080 8021"/>
                  <a:gd name="T53" fmla="*/ T52 w 73"/>
                  <a:gd name="T54" fmla="+- 0 3063 2987"/>
                  <a:gd name="T55" fmla="*/ 3063 h 88"/>
                  <a:gd name="T56" fmla="+- 0 8052 8021"/>
                  <a:gd name="T57" fmla="*/ T56 w 73"/>
                  <a:gd name="T58" fmla="+- 0 3063 2987"/>
                  <a:gd name="T59" fmla="*/ 3063 h 88"/>
                  <a:gd name="T60" fmla="+- 0 8047 8021"/>
                  <a:gd name="T61" fmla="*/ T60 w 73"/>
                  <a:gd name="T62" fmla="+- 0 3060 2987"/>
                  <a:gd name="T63" fmla="*/ 3060 h 88"/>
                  <a:gd name="T64" fmla="+- 0 8038 8021"/>
                  <a:gd name="T65" fmla="*/ T64 w 73"/>
                  <a:gd name="T66" fmla="+- 0 3049 2987"/>
                  <a:gd name="T67" fmla="*/ 3049 h 88"/>
                  <a:gd name="T68" fmla="+- 0 8035 8021"/>
                  <a:gd name="T69" fmla="*/ T68 w 73"/>
                  <a:gd name="T70" fmla="+- 0 3041 2987"/>
                  <a:gd name="T71" fmla="*/ 3041 h 88"/>
                  <a:gd name="T72" fmla="+- 0 8035 8021"/>
                  <a:gd name="T73" fmla="*/ T72 w 73"/>
                  <a:gd name="T74" fmla="+- 0 3019 2987"/>
                  <a:gd name="T75" fmla="*/ 3019 h 88"/>
                  <a:gd name="T76" fmla="+- 0 8037 8021"/>
                  <a:gd name="T77" fmla="*/ T76 w 73"/>
                  <a:gd name="T78" fmla="+- 0 3011 2987"/>
                  <a:gd name="T79" fmla="*/ 3011 h 88"/>
                  <a:gd name="T80" fmla="+- 0 8046 8021"/>
                  <a:gd name="T81" fmla="*/ T80 w 73"/>
                  <a:gd name="T82" fmla="+- 0 3001 2987"/>
                  <a:gd name="T83" fmla="*/ 3001 h 88"/>
                  <a:gd name="T84" fmla="+- 0 8051 8021"/>
                  <a:gd name="T85" fmla="*/ T84 w 73"/>
                  <a:gd name="T86" fmla="+- 0 2998 2987"/>
                  <a:gd name="T87" fmla="*/ 2998 h 88"/>
                  <a:gd name="T88" fmla="+- 0 8093 8021"/>
                  <a:gd name="T89" fmla="*/ T88 w 73"/>
                  <a:gd name="T90" fmla="+- 0 2998 2987"/>
                  <a:gd name="T91" fmla="*/ 2998 h 88"/>
                  <a:gd name="T92" fmla="+- 0 8093 8021"/>
                  <a:gd name="T93" fmla="*/ T92 w 73"/>
                  <a:gd name="T94" fmla="+- 0 2998 2987"/>
                  <a:gd name="T95" fmla="*/ 2998 h 88"/>
                  <a:gd name="T96" fmla="+- 0 8079 8021"/>
                  <a:gd name="T97" fmla="*/ T96 w 73"/>
                  <a:gd name="T98" fmla="+- 0 2998 2987"/>
                  <a:gd name="T99" fmla="*/ 2998 h 88"/>
                  <a:gd name="T100" fmla="+- 0 8077 8021"/>
                  <a:gd name="T101" fmla="*/ T100 w 73"/>
                  <a:gd name="T102" fmla="+- 0 2995 2987"/>
                  <a:gd name="T103" fmla="*/ 2995 h 88"/>
                  <a:gd name="T104" fmla="+- 0 8074 8021"/>
                  <a:gd name="T105" fmla="*/ T104 w 73"/>
                  <a:gd name="T106" fmla="+- 0 2992 2987"/>
                  <a:gd name="T107" fmla="*/ 2992 h 88"/>
                  <a:gd name="T108" fmla="+- 0 8066 8021"/>
                  <a:gd name="T109" fmla="*/ T108 w 73"/>
                  <a:gd name="T110" fmla="+- 0 2988 2987"/>
                  <a:gd name="T111" fmla="*/ 2988 h 88"/>
                  <a:gd name="T112" fmla="+- 0 8061 8021"/>
                  <a:gd name="T113" fmla="*/ T112 w 73"/>
                  <a:gd name="T114" fmla="+- 0 2987 2987"/>
                  <a:gd name="T115" fmla="*/ 2987 h 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73" h="88">
                    <a:moveTo>
                      <a:pt x="40" y="0"/>
                    </a:moveTo>
                    <a:lnTo>
                      <a:pt x="28" y="0"/>
                    </a:lnTo>
                    <a:lnTo>
                      <a:pt x="22" y="1"/>
                    </a:lnTo>
                    <a:lnTo>
                      <a:pt x="0" y="35"/>
                    </a:lnTo>
                    <a:lnTo>
                      <a:pt x="0" y="52"/>
                    </a:lnTo>
                    <a:lnTo>
                      <a:pt x="1" y="60"/>
                    </a:lnTo>
                    <a:lnTo>
                      <a:pt x="7" y="73"/>
                    </a:lnTo>
                    <a:lnTo>
                      <a:pt x="12" y="78"/>
                    </a:lnTo>
                    <a:lnTo>
                      <a:pt x="17" y="82"/>
                    </a:lnTo>
                    <a:lnTo>
                      <a:pt x="23" y="86"/>
                    </a:lnTo>
                    <a:lnTo>
                      <a:pt x="29" y="87"/>
                    </a:lnTo>
                    <a:lnTo>
                      <a:pt x="46" y="87"/>
                    </a:lnTo>
                    <a:lnTo>
                      <a:pt x="54" y="83"/>
                    </a:lnTo>
                    <a:lnTo>
                      <a:pt x="59" y="76"/>
                    </a:lnTo>
                    <a:lnTo>
                      <a:pt x="31" y="76"/>
                    </a:lnTo>
                    <a:lnTo>
                      <a:pt x="26" y="73"/>
                    </a:lnTo>
                    <a:lnTo>
                      <a:pt x="17" y="62"/>
                    </a:lnTo>
                    <a:lnTo>
                      <a:pt x="14" y="54"/>
                    </a:lnTo>
                    <a:lnTo>
                      <a:pt x="14" y="32"/>
                    </a:lnTo>
                    <a:lnTo>
                      <a:pt x="16" y="24"/>
                    </a:lnTo>
                    <a:lnTo>
                      <a:pt x="25" y="14"/>
                    </a:lnTo>
                    <a:lnTo>
                      <a:pt x="30" y="11"/>
                    </a:lnTo>
                    <a:lnTo>
                      <a:pt x="72" y="11"/>
                    </a:lnTo>
                    <a:lnTo>
                      <a:pt x="58" y="11"/>
                    </a:lnTo>
                    <a:lnTo>
                      <a:pt x="56" y="8"/>
                    </a:lnTo>
                    <a:lnTo>
                      <a:pt x="53" y="5"/>
                    </a:lnTo>
                    <a:lnTo>
                      <a:pt x="45" y="1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7" name="Group 45"/>
            <p:cNvGrpSpPr>
              <a:grpSpLocks/>
            </p:cNvGrpSpPr>
            <p:nvPr/>
          </p:nvGrpSpPr>
          <p:grpSpPr bwMode="auto">
            <a:xfrm>
              <a:off x="8080" y="3062"/>
              <a:ext cx="13" cy="11"/>
              <a:chOff x="8080" y="3062"/>
              <a:chExt cx="13" cy="11"/>
            </a:xfrm>
          </p:grpSpPr>
          <p:sp>
            <p:nvSpPr>
              <p:cNvPr id="1233" name="Freeform 46"/>
              <p:cNvSpPr>
                <a:spLocks/>
              </p:cNvSpPr>
              <p:nvPr/>
            </p:nvSpPr>
            <p:spPr bwMode="auto">
              <a:xfrm>
                <a:off x="8080" y="3062"/>
                <a:ext cx="13" cy="11"/>
              </a:xfrm>
              <a:custGeom>
                <a:avLst/>
                <a:gdLst>
                  <a:gd name="T0" fmla="+- 0 8080 8080"/>
                  <a:gd name="T1" fmla="*/ T0 w 13"/>
                  <a:gd name="T2" fmla="+- 0 3067 3062"/>
                  <a:gd name="T3" fmla="*/ 3067 h 11"/>
                  <a:gd name="T4" fmla="+- 0 8093 8080"/>
                  <a:gd name="T5" fmla="*/ T4 w 13"/>
                  <a:gd name="T6" fmla="+- 0 3067 3062"/>
                  <a:gd name="T7" fmla="*/ 3067 h 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3" h="11">
                    <a:moveTo>
                      <a:pt x="0" y="5"/>
                    </a:moveTo>
                    <a:lnTo>
                      <a:pt x="13" y="5"/>
                    </a:lnTo>
                  </a:path>
                </a:pathLst>
              </a:custGeom>
              <a:noFill/>
              <a:ln w="8001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8" name="Group 47"/>
            <p:cNvGrpSpPr>
              <a:grpSpLocks/>
            </p:cNvGrpSpPr>
            <p:nvPr/>
          </p:nvGrpSpPr>
          <p:grpSpPr bwMode="auto">
            <a:xfrm>
              <a:off x="8064" y="2998"/>
              <a:ext cx="29" cy="64"/>
              <a:chOff x="8064" y="2998"/>
              <a:chExt cx="29" cy="64"/>
            </a:xfrm>
          </p:grpSpPr>
          <p:sp>
            <p:nvSpPr>
              <p:cNvPr id="1232" name="Freeform 48"/>
              <p:cNvSpPr>
                <a:spLocks/>
              </p:cNvSpPr>
              <p:nvPr/>
            </p:nvSpPr>
            <p:spPr bwMode="auto">
              <a:xfrm>
                <a:off x="8064" y="2998"/>
                <a:ext cx="29" cy="64"/>
              </a:xfrm>
              <a:custGeom>
                <a:avLst/>
                <a:gdLst>
                  <a:gd name="T0" fmla="+- 0 8093 8064"/>
                  <a:gd name="T1" fmla="*/ T0 w 29"/>
                  <a:gd name="T2" fmla="+- 0 2998 2998"/>
                  <a:gd name="T3" fmla="*/ 2998 h 64"/>
                  <a:gd name="T4" fmla="+- 0 8064 8064"/>
                  <a:gd name="T5" fmla="*/ T4 w 29"/>
                  <a:gd name="T6" fmla="+- 0 2998 2998"/>
                  <a:gd name="T7" fmla="*/ 2998 h 64"/>
                  <a:gd name="T8" fmla="+- 0 8069 8064"/>
                  <a:gd name="T9" fmla="*/ T8 w 29"/>
                  <a:gd name="T10" fmla="+- 0 3001 2998"/>
                  <a:gd name="T11" fmla="*/ 3001 h 64"/>
                  <a:gd name="T12" fmla="+- 0 8074 8064"/>
                  <a:gd name="T13" fmla="*/ T12 w 29"/>
                  <a:gd name="T14" fmla="+- 0 3006 2998"/>
                  <a:gd name="T15" fmla="*/ 3006 h 64"/>
                  <a:gd name="T16" fmla="+- 0 8078 8064"/>
                  <a:gd name="T17" fmla="*/ T16 w 29"/>
                  <a:gd name="T18" fmla="+- 0 3012 2998"/>
                  <a:gd name="T19" fmla="*/ 3012 h 64"/>
                  <a:gd name="T20" fmla="+- 0 8081 8064"/>
                  <a:gd name="T21" fmla="*/ T20 w 29"/>
                  <a:gd name="T22" fmla="+- 0 3020 2998"/>
                  <a:gd name="T23" fmla="*/ 3020 h 64"/>
                  <a:gd name="T24" fmla="+- 0 8081 8064"/>
                  <a:gd name="T25" fmla="*/ T24 w 29"/>
                  <a:gd name="T26" fmla="+- 0 3042 2998"/>
                  <a:gd name="T27" fmla="*/ 3042 h 64"/>
                  <a:gd name="T28" fmla="+- 0 8078 8064"/>
                  <a:gd name="T29" fmla="*/ T28 w 29"/>
                  <a:gd name="T30" fmla="+- 0 3050 2998"/>
                  <a:gd name="T31" fmla="*/ 3050 h 64"/>
                  <a:gd name="T32" fmla="+- 0 8070 8064"/>
                  <a:gd name="T33" fmla="*/ T32 w 29"/>
                  <a:gd name="T34" fmla="+- 0 3060 2998"/>
                  <a:gd name="T35" fmla="*/ 3060 h 64"/>
                  <a:gd name="T36" fmla="+- 0 8064 8064"/>
                  <a:gd name="T37" fmla="*/ T36 w 29"/>
                  <a:gd name="T38" fmla="+- 0 3063 2998"/>
                  <a:gd name="T39" fmla="*/ 3063 h 64"/>
                  <a:gd name="T40" fmla="+- 0 8080 8064"/>
                  <a:gd name="T41" fmla="*/ T40 w 29"/>
                  <a:gd name="T42" fmla="+- 0 3063 2998"/>
                  <a:gd name="T43" fmla="*/ 3063 h 64"/>
                  <a:gd name="T44" fmla="+- 0 8080 8064"/>
                  <a:gd name="T45" fmla="*/ T44 w 29"/>
                  <a:gd name="T46" fmla="+- 0 3062 2998"/>
                  <a:gd name="T47" fmla="*/ 3062 h 64"/>
                  <a:gd name="T48" fmla="+- 0 8093 8064"/>
                  <a:gd name="T49" fmla="*/ T48 w 29"/>
                  <a:gd name="T50" fmla="+- 0 3062 2998"/>
                  <a:gd name="T51" fmla="*/ 3062 h 64"/>
                  <a:gd name="T52" fmla="+- 0 8093 8064"/>
                  <a:gd name="T53" fmla="*/ T52 w 29"/>
                  <a:gd name="T54" fmla="+- 0 2998 2998"/>
                  <a:gd name="T55" fmla="*/ 2998 h 6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29" h="64">
                    <a:moveTo>
                      <a:pt x="29" y="0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10" y="8"/>
                    </a:lnTo>
                    <a:lnTo>
                      <a:pt x="14" y="14"/>
                    </a:lnTo>
                    <a:lnTo>
                      <a:pt x="17" y="22"/>
                    </a:lnTo>
                    <a:lnTo>
                      <a:pt x="17" y="44"/>
                    </a:lnTo>
                    <a:lnTo>
                      <a:pt x="14" y="52"/>
                    </a:lnTo>
                    <a:lnTo>
                      <a:pt x="6" y="62"/>
                    </a:lnTo>
                    <a:lnTo>
                      <a:pt x="0" y="65"/>
                    </a:lnTo>
                    <a:lnTo>
                      <a:pt x="16" y="65"/>
                    </a:lnTo>
                    <a:lnTo>
                      <a:pt x="16" y="64"/>
                    </a:lnTo>
                    <a:lnTo>
                      <a:pt x="29" y="64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9" name="Group 49"/>
            <p:cNvGrpSpPr>
              <a:grpSpLocks/>
            </p:cNvGrpSpPr>
            <p:nvPr/>
          </p:nvGrpSpPr>
          <p:grpSpPr bwMode="auto">
            <a:xfrm>
              <a:off x="8079" y="2957"/>
              <a:ext cx="14" cy="42"/>
              <a:chOff x="8079" y="2957"/>
              <a:chExt cx="14" cy="42"/>
            </a:xfrm>
          </p:grpSpPr>
          <p:sp>
            <p:nvSpPr>
              <p:cNvPr id="1231" name="Freeform 50"/>
              <p:cNvSpPr>
                <a:spLocks/>
              </p:cNvSpPr>
              <p:nvPr/>
            </p:nvSpPr>
            <p:spPr bwMode="auto">
              <a:xfrm>
                <a:off x="8079" y="2957"/>
                <a:ext cx="14" cy="42"/>
              </a:xfrm>
              <a:custGeom>
                <a:avLst/>
                <a:gdLst>
                  <a:gd name="T0" fmla="+- 0 8079 8079"/>
                  <a:gd name="T1" fmla="*/ T0 w 14"/>
                  <a:gd name="T2" fmla="+- 0 2977 2957"/>
                  <a:gd name="T3" fmla="*/ 2977 h 42"/>
                  <a:gd name="T4" fmla="+- 0 8093 8079"/>
                  <a:gd name="T5" fmla="*/ T4 w 14"/>
                  <a:gd name="T6" fmla="+- 0 2977 2957"/>
                  <a:gd name="T7" fmla="*/ 2977 h 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" h="42">
                    <a:moveTo>
                      <a:pt x="0" y="20"/>
                    </a:moveTo>
                    <a:lnTo>
                      <a:pt x="14" y="20"/>
                    </a:lnTo>
                  </a:path>
                </a:pathLst>
              </a:custGeom>
              <a:noFill/>
              <a:ln w="27686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0" name="Group 51"/>
            <p:cNvGrpSpPr>
              <a:grpSpLocks/>
            </p:cNvGrpSpPr>
            <p:nvPr/>
          </p:nvGrpSpPr>
          <p:grpSpPr bwMode="auto">
            <a:xfrm>
              <a:off x="8159" y="2934"/>
              <a:ext cx="77" cy="13"/>
              <a:chOff x="8159" y="2934"/>
              <a:chExt cx="77" cy="13"/>
            </a:xfrm>
          </p:grpSpPr>
          <p:sp>
            <p:nvSpPr>
              <p:cNvPr id="1230" name="Freeform 52"/>
              <p:cNvSpPr>
                <a:spLocks/>
              </p:cNvSpPr>
              <p:nvPr/>
            </p:nvSpPr>
            <p:spPr bwMode="auto">
              <a:xfrm>
                <a:off x="8159" y="2934"/>
                <a:ext cx="77" cy="13"/>
              </a:xfrm>
              <a:custGeom>
                <a:avLst/>
                <a:gdLst>
                  <a:gd name="T0" fmla="+- 0 8159 8159"/>
                  <a:gd name="T1" fmla="*/ T0 w 77"/>
                  <a:gd name="T2" fmla="+- 0 2941 2934"/>
                  <a:gd name="T3" fmla="*/ 2941 h 13"/>
                  <a:gd name="T4" fmla="+- 0 8236 8159"/>
                  <a:gd name="T5" fmla="*/ T4 w 77"/>
                  <a:gd name="T6" fmla="+- 0 2941 2934"/>
                  <a:gd name="T7" fmla="*/ 2941 h 1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77" h="13">
                    <a:moveTo>
                      <a:pt x="0" y="7"/>
                    </a:moveTo>
                    <a:lnTo>
                      <a:pt x="77" y="7"/>
                    </a:lnTo>
                  </a:path>
                </a:pathLst>
              </a:custGeom>
              <a:noFill/>
              <a:ln w="9728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1" name="Group 53"/>
            <p:cNvGrpSpPr>
              <a:grpSpLocks/>
            </p:cNvGrpSpPr>
            <p:nvPr/>
          </p:nvGrpSpPr>
          <p:grpSpPr bwMode="auto">
            <a:xfrm>
              <a:off x="8159" y="2970"/>
              <a:ext cx="77" cy="13"/>
              <a:chOff x="8159" y="2970"/>
              <a:chExt cx="77" cy="13"/>
            </a:xfrm>
          </p:grpSpPr>
          <p:sp>
            <p:nvSpPr>
              <p:cNvPr id="1229" name="Freeform 54"/>
              <p:cNvSpPr>
                <a:spLocks/>
              </p:cNvSpPr>
              <p:nvPr/>
            </p:nvSpPr>
            <p:spPr bwMode="auto">
              <a:xfrm>
                <a:off x="8159" y="2970"/>
                <a:ext cx="77" cy="13"/>
              </a:xfrm>
              <a:custGeom>
                <a:avLst/>
                <a:gdLst>
                  <a:gd name="T0" fmla="+- 0 8159 8159"/>
                  <a:gd name="T1" fmla="*/ T0 w 77"/>
                  <a:gd name="T2" fmla="+- 0 2976 2970"/>
                  <a:gd name="T3" fmla="*/ 2976 h 13"/>
                  <a:gd name="T4" fmla="+- 0 8236 8159"/>
                  <a:gd name="T5" fmla="*/ T4 w 77"/>
                  <a:gd name="T6" fmla="+- 0 2976 2970"/>
                  <a:gd name="T7" fmla="*/ 2976 h 1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77" h="13">
                    <a:moveTo>
                      <a:pt x="0" y="6"/>
                    </a:moveTo>
                    <a:lnTo>
                      <a:pt x="77" y="6"/>
                    </a:lnTo>
                  </a:path>
                </a:pathLst>
              </a:custGeom>
              <a:noFill/>
              <a:ln w="9703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2" name="Group 55"/>
            <p:cNvGrpSpPr>
              <a:grpSpLocks/>
            </p:cNvGrpSpPr>
            <p:nvPr/>
          </p:nvGrpSpPr>
          <p:grpSpPr bwMode="auto">
            <a:xfrm>
              <a:off x="8384" y="2911"/>
              <a:ext cx="77" cy="105"/>
              <a:chOff x="8384" y="2911"/>
              <a:chExt cx="77" cy="105"/>
            </a:xfrm>
          </p:grpSpPr>
          <p:sp>
            <p:nvSpPr>
              <p:cNvPr id="1228" name="Freeform 56"/>
              <p:cNvSpPr>
                <a:spLocks/>
              </p:cNvSpPr>
              <p:nvPr/>
            </p:nvSpPr>
            <p:spPr bwMode="auto">
              <a:xfrm>
                <a:off x="8384" y="2911"/>
                <a:ext cx="77" cy="105"/>
              </a:xfrm>
              <a:custGeom>
                <a:avLst/>
                <a:gdLst>
                  <a:gd name="T0" fmla="+- 0 8453 8384"/>
                  <a:gd name="T1" fmla="*/ T0 w 77"/>
                  <a:gd name="T2" fmla="+- 0 2911 2911"/>
                  <a:gd name="T3" fmla="*/ 2911 h 105"/>
                  <a:gd name="T4" fmla="+- 0 8430 8384"/>
                  <a:gd name="T5" fmla="*/ T4 w 77"/>
                  <a:gd name="T6" fmla="+- 0 2911 2911"/>
                  <a:gd name="T7" fmla="*/ 2911 h 105"/>
                  <a:gd name="T8" fmla="+- 0 8435 8384"/>
                  <a:gd name="T9" fmla="*/ T8 w 77"/>
                  <a:gd name="T10" fmla="+- 0 2913 2911"/>
                  <a:gd name="T11" fmla="*/ 2913 h 105"/>
                  <a:gd name="T12" fmla="+- 0 8443 8384"/>
                  <a:gd name="T13" fmla="*/ T12 w 77"/>
                  <a:gd name="T14" fmla="+- 0 2921 2911"/>
                  <a:gd name="T15" fmla="*/ 2921 h 105"/>
                  <a:gd name="T16" fmla="+- 0 8445 8384"/>
                  <a:gd name="T17" fmla="*/ T16 w 77"/>
                  <a:gd name="T18" fmla="+- 0 2926 2911"/>
                  <a:gd name="T19" fmla="*/ 2926 h 105"/>
                  <a:gd name="T20" fmla="+- 0 8445 8384"/>
                  <a:gd name="T21" fmla="*/ T20 w 77"/>
                  <a:gd name="T22" fmla="+- 0 2937 2911"/>
                  <a:gd name="T23" fmla="*/ 2937 h 105"/>
                  <a:gd name="T24" fmla="+- 0 8443 8384"/>
                  <a:gd name="T25" fmla="*/ T24 w 77"/>
                  <a:gd name="T26" fmla="+- 0 2942 2911"/>
                  <a:gd name="T27" fmla="*/ 2942 h 105"/>
                  <a:gd name="T28" fmla="+- 0 8434 8384"/>
                  <a:gd name="T29" fmla="*/ T28 w 77"/>
                  <a:gd name="T30" fmla="+- 0 2954 2911"/>
                  <a:gd name="T31" fmla="*/ 2954 h 105"/>
                  <a:gd name="T32" fmla="+- 0 8426 8384"/>
                  <a:gd name="T33" fmla="*/ T32 w 77"/>
                  <a:gd name="T34" fmla="+- 0 2963 2911"/>
                  <a:gd name="T35" fmla="*/ 2963 h 105"/>
                  <a:gd name="T36" fmla="+- 0 8405 8384"/>
                  <a:gd name="T37" fmla="*/ T36 w 77"/>
                  <a:gd name="T38" fmla="+- 0 2980 2911"/>
                  <a:gd name="T39" fmla="*/ 2980 h 105"/>
                  <a:gd name="T40" fmla="+- 0 8399 8384"/>
                  <a:gd name="T41" fmla="*/ T40 w 77"/>
                  <a:gd name="T42" fmla="+- 0 2985 2911"/>
                  <a:gd name="T43" fmla="*/ 2985 h 105"/>
                  <a:gd name="T44" fmla="+- 0 8395 8384"/>
                  <a:gd name="T45" fmla="*/ T44 w 77"/>
                  <a:gd name="T46" fmla="+- 0 2990 2911"/>
                  <a:gd name="T47" fmla="*/ 2990 h 105"/>
                  <a:gd name="T48" fmla="+- 0 8390 8384"/>
                  <a:gd name="T49" fmla="*/ T48 w 77"/>
                  <a:gd name="T50" fmla="+- 0 2996 2911"/>
                  <a:gd name="T51" fmla="*/ 2996 h 105"/>
                  <a:gd name="T52" fmla="+- 0 8387 8384"/>
                  <a:gd name="T53" fmla="*/ T52 w 77"/>
                  <a:gd name="T54" fmla="+- 0 3001 2911"/>
                  <a:gd name="T55" fmla="*/ 3001 h 105"/>
                  <a:gd name="T56" fmla="+- 0 8385 8384"/>
                  <a:gd name="T57" fmla="*/ T56 w 77"/>
                  <a:gd name="T58" fmla="+- 0 3006 2911"/>
                  <a:gd name="T59" fmla="*/ 3006 h 105"/>
                  <a:gd name="T60" fmla="+- 0 8384 8384"/>
                  <a:gd name="T61" fmla="*/ T60 w 77"/>
                  <a:gd name="T62" fmla="+- 0 3009 2911"/>
                  <a:gd name="T63" fmla="*/ 3009 h 105"/>
                  <a:gd name="T64" fmla="+- 0 8384 8384"/>
                  <a:gd name="T65" fmla="*/ T64 w 77"/>
                  <a:gd name="T66" fmla="+- 0 3012 2911"/>
                  <a:gd name="T67" fmla="*/ 3012 h 105"/>
                  <a:gd name="T68" fmla="+- 0 8384 8384"/>
                  <a:gd name="T69" fmla="*/ T68 w 77"/>
                  <a:gd name="T70" fmla="+- 0 3016 2911"/>
                  <a:gd name="T71" fmla="*/ 3016 h 105"/>
                  <a:gd name="T72" fmla="+- 0 8460 8384"/>
                  <a:gd name="T73" fmla="*/ T72 w 77"/>
                  <a:gd name="T74" fmla="+- 0 3016 2911"/>
                  <a:gd name="T75" fmla="*/ 3016 h 105"/>
                  <a:gd name="T76" fmla="+- 0 8460 8384"/>
                  <a:gd name="T77" fmla="*/ T76 w 77"/>
                  <a:gd name="T78" fmla="+- 0 3002 2911"/>
                  <a:gd name="T79" fmla="*/ 3002 h 105"/>
                  <a:gd name="T80" fmla="+- 0 8403 8384"/>
                  <a:gd name="T81" fmla="*/ T80 w 77"/>
                  <a:gd name="T82" fmla="+- 0 3002 2911"/>
                  <a:gd name="T83" fmla="*/ 3002 h 105"/>
                  <a:gd name="T84" fmla="+- 0 8405 8384"/>
                  <a:gd name="T85" fmla="*/ T84 w 77"/>
                  <a:gd name="T86" fmla="+- 0 3000 2911"/>
                  <a:gd name="T87" fmla="*/ 3000 h 105"/>
                  <a:gd name="T88" fmla="+- 0 8407 8384"/>
                  <a:gd name="T89" fmla="*/ T88 w 77"/>
                  <a:gd name="T90" fmla="+- 0 2997 2911"/>
                  <a:gd name="T91" fmla="*/ 2997 h 105"/>
                  <a:gd name="T92" fmla="+- 0 8412 8384"/>
                  <a:gd name="T93" fmla="*/ T92 w 77"/>
                  <a:gd name="T94" fmla="+- 0 2992 2911"/>
                  <a:gd name="T95" fmla="*/ 2992 h 105"/>
                  <a:gd name="T96" fmla="+- 0 8417 8384"/>
                  <a:gd name="T97" fmla="*/ T96 w 77"/>
                  <a:gd name="T98" fmla="+- 0 2987 2911"/>
                  <a:gd name="T99" fmla="*/ 2987 h 105"/>
                  <a:gd name="T100" fmla="+- 0 8436 8384"/>
                  <a:gd name="T101" fmla="*/ T100 w 77"/>
                  <a:gd name="T102" fmla="+- 0 2971 2911"/>
                  <a:gd name="T103" fmla="*/ 2971 h 105"/>
                  <a:gd name="T104" fmla="+- 0 8443 8384"/>
                  <a:gd name="T105" fmla="*/ T104 w 77"/>
                  <a:gd name="T106" fmla="+- 0 2964 2911"/>
                  <a:gd name="T107" fmla="*/ 2964 h 105"/>
                  <a:gd name="T108" fmla="+- 0 8452 8384"/>
                  <a:gd name="T109" fmla="*/ T108 w 77"/>
                  <a:gd name="T110" fmla="+- 0 2954 2911"/>
                  <a:gd name="T111" fmla="*/ 2954 h 105"/>
                  <a:gd name="T112" fmla="+- 0 8455 8384"/>
                  <a:gd name="T113" fmla="*/ T112 w 77"/>
                  <a:gd name="T114" fmla="+- 0 2950 2911"/>
                  <a:gd name="T115" fmla="*/ 2950 h 105"/>
                  <a:gd name="T116" fmla="+- 0 8457 8384"/>
                  <a:gd name="T117" fmla="*/ T116 w 77"/>
                  <a:gd name="T118" fmla="+- 0 2945 2911"/>
                  <a:gd name="T119" fmla="*/ 2945 h 105"/>
                  <a:gd name="T120" fmla="+- 0 8459 8384"/>
                  <a:gd name="T121" fmla="*/ T120 w 77"/>
                  <a:gd name="T122" fmla="+- 0 2941 2911"/>
                  <a:gd name="T123" fmla="*/ 2941 h 105"/>
                  <a:gd name="T124" fmla="+- 0 8460 8384"/>
                  <a:gd name="T125" fmla="*/ T124 w 77"/>
                  <a:gd name="T126" fmla="+- 0 2936 2911"/>
                  <a:gd name="T127" fmla="*/ 2936 h 105"/>
                  <a:gd name="T128" fmla="+- 0 8460 8384"/>
                  <a:gd name="T129" fmla="*/ T128 w 77"/>
                  <a:gd name="T130" fmla="+- 0 2922 2911"/>
                  <a:gd name="T131" fmla="*/ 2922 h 105"/>
                  <a:gd name="T132" fmla="+- 0 8457 8384"/>
                  <a:gd name="T133" fmla="*/ T132 w 77"/>
                  <a:gd name="T134" fmla="+- 0 2915 2911"/>
                  <a:gd name="T135" fmla="*/ 2915 h 105"/>
                  <a:gd name="T136" fmla="+- 0 8453 8384"/>
                  <a:gd name="T137" fmla="*/ T136 w 77"/>
                  <a:gd name="T138" fmla="+- 0 2911 2911"/>
                  <a:gd name="T139" fmla="*/ 2911 h 10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</a:cxnLst>
                <a:rect l="0" t="0" r="r" b="b"/>
                <a:pathLst>
                  <a:path w="77" h="105">
                    <a:moveTo>
                      <a:pt x="69" y="0"/>
                    </a:moveTo>
                    <a:lnTo>
                      <a:pt x="46" y="0"/>
                    </a:lnTo>
                    <a:lnTo>
                      <a:pt x="51" y="2"/>
                    </a:lnTo>
                    <a:lnTo>
                      <a:pt x="59" y="10"/>
                    </a:lnTo>
                    <a:lnTo>
                      <a:pt x="61" y="15"/>
                    </a:lnTo>
                    <a:lnTo>
                      <a:pt x="61" y="26"/>
                    </a:lnTo>
                    <a:lnTo>
                      <a:pt x="59" y="31"/>
                    </a:lnTo>
                    <a:lnTo>
                      <a:pt x="50" y="43"/>
                    </a:lnTo>
                    <a:lnTo>
                      <a:pt x="42" y="52"/>
                    </a:lnTo>
                    <a:lnTo>
                      <a:pt x="21" y="69"/>
                    </a:lnTo>
                    <a:lnTo>
                      <a:pt x="15" y="74"/>
                    </a:lnTo>
                    <a:lnTo>
                      <a:pt x="11" y="79"/>
                    </a:lnTo>
                    <a:lnTo>
                      <a:pt x="6" y="85"/>
                    </a:lnTo>
                    <a:lnTo>
                      <a:pt x="3" y="90"/>
                    </a:lnTo>
                    <a:lnTo>
                      <a:pt x="1" y="95"/>
                    </a:lnTo>
                    <a:lnTo>
                      <a:pt x="0" y="98"/>
                    </a:lnTo>
                    <a:lnTo>
                      <a:pt x="0" y="101"/>
                    </a:lnTo>
                    <a:lnTo>
                      <a:pt x="0" y="105"/>
                    </a:lnTo>
                    <a:lnTo>
                      <a:pt x="76" y="105"/>
                    </a:lnTo>
                    <a:lnTo>
                      <a:pt x="76" y="91"/>
                    </a:lnTo>
                    <a:lnTo>
                      <a:pt x="19" y="91"/>
                    </a:lnTo>
                    <a:lnTo>
                      <a:pt x="21" y="89"/>
                    </a:lnTo>
                    <a:lnTo>
                      <a:pt x="23" y="86"/>
                    </a:lnTo>
                    <a:lnTo>
                      <a:pt x="28" y="81"/>
                    </a:lnTo>
                    <a:lnTo>
                      <a:pt x="33" y="76"/>
                    </a:lnTo>
                    <a:lnTo>
                      <a:pt x="52" y="60"/>
                    </a:lnTo>
                    <a:lnTo>
                      <a:pt x="59" y="53"/>
                    </a:lnTo>
                    <a:lnTo>
                      <a:pt x="68" y="43"/>
                    </a:lnTo>
                    <a:lnTo>
                      <a:pt x="71" y="39"/>
                    </a:lnTo>
                    <a:lnTo>
                      <a:pt x="73" y="34"/>
                    </a:lnTo>
                    <a:lnTo>
                      <a:pt x="75" y="30"/>
                    </a:lnTo>
                    <a:lnTo>
                      <a:pt x="76" y="25"/>
                    </a:lnTo>
                    <a:lnTo>
                      <a:pt x="76" y="11"/>
                    </a:lnTo>
                    <a:lnTo>
                      <a:pt x="73" y="4"/>
                    </a:lnTo>
                    <a:lnTo>
                      <a:pt x="69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3" name="Group 57"/>
            <p:cNvGrpSpPr>
              <a:grpSpLocks/>
            </p:cNvGrpSpPr>
            <p:nvPr/>
          </p:nvGrpSpPr>
          <p:grpSpPr bwMode="auto">
            <a:xfrm>
              <a:off x="8386" y="2899"/>
              <a:ext cx="67" cy="35"/>
              <a:chOff x="8386" y="2899"/>
              <a:chExt cx="67" cy="35"/>
            </a:xfrm>
          </p:grpSpPr>
          <p:sp>
            <p:nvSpPr>
              <p:cNvPr id="1227" name="Freeform 58"/>
              <p:cNvSpPr>
                <a:spLocks/>
              </p:cNvSpPr>
              <p:nvPr/>
            </p:nvSpPr>
            <p:spPr bwMode="auto">
              <a:xfrm>
                <a:off x="8386" y="2899"/>
                <a:ext cx="67" cy="35"/>
              </a:xfrm>
              <a:custGeom>
                <a:avLst/>
                <a:gdLst>
                  <a:gd name="T0" fmla="+- 0 8435 8386"/>
                  <a:gd name="T1" fmla="*/ T0 w 67"/>
                  <a:gd name="T2" fmla="+- 0 2899 2899"/>
                  <a:gd name="T3" fmla="*/ 2899 h 35"/>
                  <a:gd name="T4" fmla="+- 0 8413 8386"/>
                  <a:gd name="T5" fmla="*/ T4 w 67"/>
                  <a:gd name="T6" fmla="+- 0 2899 2899"/>
                  <a:gd name="T7" fmla="*/ 2899 h 35"/>
                  <a:gd name="T8" fmla="+- 0 8404 8386"/>
                  <a:gd name="T9" fmla="*/ T8 w 67"/>
                  <a:gd name="T10" fmla="+- 0 2902 2899"/>
                  <a:gd name="T11" fmla="*/ 2902 h 35"/>
                  <a:gd name="T12" fmla="+- 0 8391 8386"/>
                  <a:gd name="T13" fmla="*/ T12 w 67"/>
                  <a:gd name="T14" fmla="+- 0 2914 2899"/>
                  <a:gd name="T15" fmla="*/ 2914 h 35"/>
                  <a:gd name="T16" fmla="+- 0 8387 8386"/>
                  <a:gd name="T17" fmla="*/ T16 w 67"/>
                  <a:gd name="T18" fmla="+- 0 2922 2899"/>
                  <a:gd name="T19" fmla="*/ 2922 h 35"/>
                  <a:gd name="T20" fmla="+- 0 8386 8386"/>
                  <a:gd name="T21" fmla="*/ T20 w 67"/>
                  <a:gd name="T22" fmla="+- 0 2933 2899"/>
                  <a:gd name="T23" fmla="*/ 2933 h 35"/>
                  <a:gd name="T24" fmla="+- 0 8401 8386"/>
                  <a:gd name="T25" fmla="*/ T24 w 67"/>
                  <a:gd name="T26" fmla="+- 0 2934 2899"/>
                  <a:gd name="T27" fmla="*/ 2934 h 35"/>
                  <a:gd name="T28" fmla="+- 0 8401 8386"/>
                  <a:gd name="T29" fmla="*/ T28 w 67"/>
                  <a:gd name="T30" fmla="+- 0 2927 2899"/>
                  <a:gd name="T31" fmla="*/ 2927 h 35"/>
                  <a:gd name="T32" fmla="+- 0 8403 8386"/>
                  <a:gd name="T33" fmla="*/ T32 w 67"/>
                  <a:gd name="T34" fmla="+- 0 2921 2899"/>
                  <a:gd name="T35" fmla="*/ 2921 h 35"/>
                  <a:gd name="T36" fmla="+- 0 8407 8386"/>
                  <a:gd name="T37" fmla="*/ T36 w 67"/>
                  <a:gd name="T38" fmla="+- 0 2917 2899"/>
                  <a:gd name="T39" fmla="*/ 2917 h 35"/>
                  <a:gd name="T40" fmla="+- 0 8411 8386"/>
                  <a:gd name="T41" fmla="*/ T40 w 67"/>
                  <a:gd name="T42" fmla="+- 0 2913 2899"/>
                  <a:gd name="T43" fmla="*/ 2913 h 35"/>
                  <a:gd name="T44" fmla="+- 0 8417 8386"/>
                  <a:gd name="T45" fmla="*/ T44 w 67"/>
                  <a:gd name="T46" fmla="+- 0 2911 2899"/>
                  <a:gd name="T47" fmla="*/ 2911 h 35"/>
                  <a:gd name="T48" fmla="+- 0 8453 8386"/>
                  <a:gd name="T49" fmla="*/ T48 w 67"/>
                  <a:gd name="T50" fmla="+- 0 2911 2899"/>
                  <a:gd name="T51" fmla="*/ 2911 h 35"/>
                  <a:gd name="T52" fmla="+- 0 8444 8386"/>
                  <a:gd name="T53" fmla="*/ T52 w 67"/>
                  <a:gd name="T54" fmla="+- 0 2902 2899"/>
                  <a:gd name="T55" fmla="*/ 2902 h 35"/>
                  <a:gd name="T56" fmla="+- 0 8435 8386"/>
                  <a:gd name="T57" fmla="*/ T56 w 67"/>
                  <a:gd name="T58" fmla="+- 0 2899 2899"/>
                  <a:gd name="T59" fmla="*/ 2899 h 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67" h="35">
                    <a:moveTo>
                      <a:pt x="49" y="0"/>
                    </a:moveTo>
                    <a:lnTo>
                      <a:pt x="27" y="0"/>
                    </a:lnTo>
                    <a:lnTo>
                      <a:pt x="18" y="3"/>
                    </a:lnTo>
                    <a:lnTo>
                      <a:pt x="5" y="15"/>
                    </a:lnTo>
                    <a:lnTo>
                      <a:pt x="1" y="23"/>
                    </a:lnTo>
                    <a:lnTo>
                      <a:pt x="0" y="34"/>
                    </a:lnTo>
                    <a:lnTo>
                      <a:pt x="15" y="35"/>
                    </a:lnTo>
                    <a:lnTo>
                      <a:pt x="15" y="28"/>
                    </a:lnTo>
                    <a:lnTo>
                      <a:pt x="17" y="22"/>
                    </a:lnTo>
                    <a:lnTo>
                      <a:pt x="21" y="18"/>
                    </a:lnTo>
                    <a:lnTo>
                      <a:pt x="25" y="14"/>
                    </a:lnTo>
                    <a:lnTo>
                      <a:pt x="31" y="12"/>
                    </a:lnTo>
                    <a:lnTo>
                      <a:pt x="67" y="12"/>
                    </a:lnTo>
                    <a:lnTo>
                      <a:pt x="58" y="3"/>
                    </a:lnTo>
                    <a:lnTo>
                      <a:pt x="49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4" name="Group 59"/>
            <p:cNvGrpSpPr>
              <a:grpSpLocks/>
            </p:cNvGrpSpPr>
            <p:nvPr/>
          </p:nvGrpSpPr>
          <p:grpSpPr bwMode="auto">
            <a:xfrm>
              <a:off x="8474" y="2911"/>
              <a:ext cx="77" cy="105"/>
              <a:chOff x="8474" y="2911"/>
              <a:chExt cx="77" cy="105"/>
            </a:xfrm>
          </p:grpSpPr>
          <p:sp>
            <p:nvSpPr>
              <p:cNvPr id="1226" name="Freeform 60"/>
              <p:cNvSpPr>
                <a:spLocks/>
              </p:cNvSpPr>
              <p:nvPr/>
            </p:nvSpPr>
            <p:spPr bwMode="auto">
              <a:xfrm>
                <a:off x="8474" y="2911"/>
                <a:ext cx="77" cy="105"/>
              </a:xfrm>
              <a:custGeom>
                <a:avLst/>
                <a:gdLst>
                  <a:gd name="T0" fmla="+- 0 8543 8474"/>
                  <a:gd name="T1" fmla="*/ T0 w 77"/>
                  <a:gd name="T2" fmla="+- 0 2911 2911"/>
                  <a:gd name="T3" fmla="*/ 2911 h 105"/>
                  <a:gd name="T4" fmla="+- 0 8520 8474"/>
                  <a:gd name="T5" fmla="*/ T4 w 77"/>
                  <a:gd name="T6" fmla="+- 0 2911 2911"/>
                  <a:gd name="T7" fmla="*/ 2911 h 105"/>
                  <a:gd name="T8" fmla="+- 0 8525 8474"/>
                  <a:gd name="T9" fmla="*/ T8 w 77"/>
                  <a:gd name="T10" fmla="+- 0 2913 2911"/>
                  <a:gd name="T11" fmla="*/ 2913 h 105"/>
                  <a:gd name="T12" fmla="+- 0 8530 8474"/>
                  <a:gd name="T13" fmla="*/ T12 w 77"/>
                  <a:gd name="T14" fmla="+- 0 2917 2911"/>
                  <a:gd name="T15" fmla="*/ 2917 h 105"/>
                  <a:gd name="T16" fmla="+- 0 8534 8474"/>
                  <a:gd name="T17" fmla="*/ T16 w 77"/>
                  <a:gd name="T18" fmla="+- 0 2921 2911"/>
                  <a:gd name="T19" fmla="*/ 2921 h 105"/>
                  <a:gd name="T20" fmla="+- 0 8536 8474"/>
                  <a:gd name="T21" fmla="*/ T20 w 77"/>
                  <a:gd name="T22" fmla="+- 0 2926 2911"/>
                  <a:gd name="T23" fmla="*/ 2926 h 105"/>
                  <a:gd name="T24" fmla="+- 0 8536 8474"/>
                  <a:gd name="T25" fmla="*/ T24 w 77"/>
                  <a:gd name="T26" fmla="+- 0 2937 2911"/>
                  <a:gd name="T27" fmla="*/ 2937 h 105"/>
                  <a:gd name="T28" fmla="+- 0 8533 8474"/>
                  <a:gd name="T29" fmla="*/ T28 w 77"/>
                  <a:gd name="T30" fmla="+- 0 2942 2911"/>
                  <a:gd name="T31" fmla="*/ 2942 h 105"/>
                  <a:gd name="T32" fmla="+- 0 8529 8474"/>
                  <a:gd name="T33" fmla="*/ T32 w 77"/>
                  <a:gd name="T34" fmla="+- 0 2948 2911"/>
                  <a:gd name="T35" fmla="*/ 2948 h 105"/>
                  <a:gd name="T36" fmla="+- 0 8525 8474"/>
                  <a:gd name="T37" fmla="*/ T36 w 77"/>
                  <a:gd name="T38" fmla="+- 0 2954 2911"/>
                  <a:gd name="T39" fmla="*/ 2954 h 105"/>
                  <a:gd name="T40" fmla="+- 0 8516 8474"/>
                  <a:gd name="T41" fmla="*/ T40 w 77"/>
                  <a:gd name="T42" fmla="+- 0 2963 2911"/>
                  <a:gd name="T43" fmla="*/ 2963 h 105"/>
                  <a:gd name="T44" fmla="+- 0 8495 8474"/>
                  <a:gd name="T45" fmla="*/ T44 w 77"/>
                  <a:gd name="T46" fmla="+- 0 2980 2911"/>
                  <a:gd name="T47" fmla="*/ 2980 h 105"/>
                  <a:gd name="T48" fmla="+- 0 8489 8474"/>
                  <a:gd name="T49" fmla="*/ T48 w 77"/>
                  <a:gd name="T50" fmla="+- 0 2985 2911"/>
                  <a:gd name="T51" fmla="*/ 2985 h 105"/>
                  <a:gd name="T52" fmla="+- 0 8480 8474"/>
                  <a:gd name="T53" fmla="*/ T52 w 77"/>
                  <a:gd name="T54" fmla="+- 0 2996 2911"/>
                  <a:gd name="T55" fmla="*/ 2996 h 105"/>
                  <a:gd name="T56" fmla="+- 0 8477 8474"/>
                  <a:gd name="T57" fmla="*/ T56 w 77"/>
                  <a:gd name="T58" fmla="+- 0 3001 2911"/>
                  <a:gd name="T59" fmla="*/ 3001 h 105"/>
                  <a:gd name="T60" fmla="+- 0 8475 8474"/>
                  <a:gd name="T61" fmla="*/ T60 w 77"/>
                  <a:gd name="T62" fmla="+- 0 3006 2911"/>
                  <a:gd name="T63" fmla="*/ 3006 h 105"/>
                  <a:gd name="T64" fmla="+- 0 8474 8474"/>
                  <a:gd name="T65" fmla="*/ T64 w 77"/>
                  <a:gd name="T66" fmla="+- 0 3009 2911"/>
                  <a:gd name="T67" fmla="*/ 3009 h 105"/>
                  <a:gd name="T68" fmla="+- 0 8474 8474"/>
                  <a:gd name="T69" fmla="*/ T68 w 77"/>
                  <a:gd name="T70" fmla="+- 0 3012 2911"/>
                  <a:gd name="T71" fmla="*/ 3012 h 105"/>
                  <a:gd name="T72" fmla="+- 0 8474 8474"/>
                  <a:gd name="T73" fmla="*/ T72 w 77"/>
                  <a:gd name="T74" fmla="+- 0 3016 2911"/>
                  <a:gd name="T75" fmla="*/ 3016 h 105"/>
                  <a:gd name="T76" fmla="+- 0 8550 8474"/>
                  <a:gd name="T77" fmla="*/ T76 w 77"/>
                  <a:gd name="T78" fmla="+- 0 3016 2911"/>
                  <a:gd name="T79" fmla="*/ 3016 h 105"/>
                  <a:gd name="T80" fmla="+- 0 8550 8474"/>
                  <a:gd name="T81" fmla="*/ T80 w 77"/>
                  <a:gd name="T82" fmla="+- 0 3002 2911"/>
                  <a:gd name="T83" fmla="*/ 3002 h 105"/>
                  <a:gd name="T84" fmla="+- 0 8493 8474"/>
                  <a:gd name="T85" fmla="*/ T84 w 77"/>
                  <a:gd name="T86" fmla="+- 0 3002 2911"/>
                  <a:gd name="T87" fmla="*/ 3002 h 105"/>
                  <a:gd name="T88" fmla="+- 0 8495 8474"/>
                  <a:gd name="T89" fmla="*/ T88 w 77"/>
                  <a:gd name="T90" fmla="+- 0 3000 2911"/>
                  <a:gd name="T91" fmla="*/ 3000 h 105"/>
                  <a:gd name="T92" fmla="+- 0 8497 8474"/>
                  <a:gd name="T93" fmla="*/ T92 w 77"/>
                  <a:gd name="T94" fmla="+- 0 2997 2911"/>
                  <a:gd name="T95" fmla="*/ 2997 h 105"/>
                  <a:gd name="T96" fmla="+- 0 8502 8474"/>
                  <a:gd name="T97" fmla="*/ T96 w 77"/>
                  <a:gd name="T98" fmla="+- 0 2992 2911"/>
                  <a:gd name="T99" fmla="*/ 2992 h 105"/>
                  <a:gd name="T100" fmla="+- 0 8507 8474"/>
                  <a:gd name="T101" fmla="*/ T100 w 77"/>
                  <a:gd name="T102" fmla="+- 0 2987 2911"/>
                  <a:gd name="T103" fmla="*/ 2987 h 105"/>
                  <a:gd name="T104" fmla="+- 0 8526 8474"/>
                  <a:gd name="T105" fmla="*/ T104 w 77"/>
                  <a:gd name="T106" fmla="+- 0 2971 2911"/>
                  <a:gd name="T107" fmla="*/ 2971 h 105"/>
                  <a:gd name="T108" fmla="+- 0 8534 8474"/>
                  <a:gd name="T109" fmla="*/ T108 w 77"/>
                  <a:gd name="T110" fmla="+- 0 2964 2911"/>
                  <a:gd name="T111" fmla="*/ 2964 h 105"/>
                  <a:gd name="T112" fmla="+- 0 8542 8474"/>
                  <a:gd name="T113" fmla="*/ T112 w 77"/>
                  <a:gd name="T114" fmla="+- 0 2954 2911"/>
                  <a:gd name="T115" fmla="*/ 2954 h 105"/>
                  <a:gd name="T116" fmla="+- 0 8545 8474"/>
                  <a:gd name="T117" fmla="*/ T116 w 77"/>
                  <a:gd name="T118" fmla="+- 0 2950 2911"/>
                  <a:gd name="T119" fmla="*/ 2950 h 105"/>
                  <a:gd name="T120" fmla="+- 0 8547 8474"/>
                  <a:gd name="T121" fmla="*/ T120 w 77"/>
                  <a:gd name="T122" fmla="+- 0 2945 2911"/>
                  <a:gd name="T123" fmla="*/ 2945 h 105"/>
                  <a:gd name="T124" fmla="+- 0 8549 8474"/>
                  <a:gd name="T125" fmla="*/ T124 w 77"/>
                  <a:gd name="T126" fmla="+- 0 2941 2911"/>
                  <a:gd name="T127" fmla="*/ 2941 h 105"/>
                  <a:gd name="T128" fmla="+- 0 8550 8474"/>
                  <a:gd name="T129" fmla="*/ T128 w 77"/>
                  <a:gd name="T130" fmla="+- 0 2936 2911"/>
                  <a:gd name="T131" fmla="*/ 2936 h 105"/>
                  <a:gd name="T132" fmla="+- 0 8550 8474"/>
                  <a:gd name="T133" fmla="*/ T132 w 77"/>
                  <a:gd name="T134" fmla="+- 0 2922 2911"/>
                  <a:gd name="T135" fmla="*/ 2922 h 105"/>
                  <a:gd name="T136" fmla="+- 0 8547 8474"/>
                  <a:gd name="T137" fmla="*/ T136 w 77"/>
                  <a:gd name="T138" fmla="+- 0 2915 2911"/>
                  <a:gd name="T139" fmla="*/ 2915 h 105"/>
                  <a:gd name="T140" fmla="+- 0 8543 8474"/>
                  <a:gd name="T141" fmla="*/ T140 w 77"/>
                  <a:gd name="T142" fmla="+- 0 2911 2911"/>
                  <a:gd name="T143" fmla="*/ 2911 h 10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</a:cxnLst>
                <a:rect l="0" t="0" r="r" b="b"/>
                <a:pathLst>
                  <a:path w="77" h="105">
                    <a:moveTo>
                      <a:pt x="69" y="0"/>
                    </a:moveTo>
                    <a:lnTo>
                      <a:pt x="46" y="0"/>
                    </a:lnTo>
                    <a:lnTo>
                      <a:pt x="51" y="2"/>
                    </a:lnTo>
                    <a:lnTo>
                      <a:pt x="56" y="6"/>
                    </a:lnTo>
                    <a:lnTo>
                      <a:pt x="60" y="10"/>
                    </a:lnTo>
                    <a:lnTo>
                      <a:pt x="62" y="15"/>
                    </a:lnTo>
                    <a:lnTo>
                      <a:pt x="62" y="26"/>
                    </a:lnTo>
                    <a:lnTo>
                      <a:pt x="59" y="31"/>
                    </a:lnTo>
                    <a:lnTo>
                      <a:pt x="55" y="37"/>
                    </a:lnTo>
                    <a:lnTo>
                      <a:pt x="51" y="43"/>
                    </a:lnTo>
                    <a:lnTo>
                      <a:pt x="42" y="52"/>
                    </a:lnTo>
                    <a:lnTo>
                      <a:pt x="21" y="69"/>
                    </a:lnTo>
                    <a:lnTo>
                      <a:pt x="15" y="74"/>
                    </a:lnTo>
                    <a:lnTo>
                      <a:pt x="6" y="85"/>
                    </a:lnTo>
                    <a:lnTo>
                      <a:pt x="3" y="90"/>
                    </a:lnTo>
                    <a:lnTo>
                      <a:pt x="1" y="95"/>
                    </a:lnTo>
                    <a:lnTo>
                      <a:pt x="0" y="98"/>
                    </a:lnTo>
                    <a:lnTo>
                      <a:pt x="0" y="101"/>
                    </a:lnTo>
                    <a:lnTo>
                      <a:pt x="0" y="105"/>
                    </a:lnTo>
                    <a:lnTo>
                      <a:pt x="76" y="105"/>
                    </a:lnTo>
                    <a:lnTo>
                      <a:pt x="76" y="91"/>
                    </a:lnTo>
                    <a:lnTo>
                      <a:pt x="19" y="91"/>
                    </a:lnTo>
                    <a:lnTo>
                      <a:pt x="21" y="89"/>
                    </a:lnTo>
                    <a:lnTo>
                      <a:pt x="23" y="86"/>
                    </a:lnTo>
                    <a:lnTo>
                      <a:pt x="28" y="81"/>
                    </a:lnTo>
                    <a:lnTo>
                      <a:pt x="33" y="76"/>
                    </a:lnTo>
                    <a:lnTo>
                      <a:pt x="52" y="60"/>
                    </a:lnTo>
                    <a:lnTo>
                      <a:pt x="60" y="53"/>
                    </a:lnTo>
                    <a:lnTo>
                      <a:pt x="68" y="43"/>
                    </a:lnTo>
                    <a:lnTo>
                      <a:pt x="71" y="39"/>
                    </a:lnTo>
                    <a:lnTo>
                      <a:pt x="73" y="34"/>
                    </a:lnTo>
                    <a:lnTo>
                      <a:pt x="75" y="30"/>
                    </a:lnTo>
                    <a:lnTo>
                      <a:pt x="76" y="25"/>
                    </a:lnTo>
                    <a:lnTo>
                      <a:pt x="76" y="11"/>
                    </a:lnTo>
                    <a:lnTo>
                      <a:pt x="73" y="4"/>
                    </a:lnTo>
                    <a:lnTo>
                      <a:pt x="69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5" name="Group 61"/>
            <p:cNvGrpSpPr>
              <a:grpSpLocks/>
            </p:cNvGrpSpPr>
            <p:nvPr/>
          </p:nvGrpSpPr>
          <p:grpSpPr bwMode="auto">
            <a:xfrm>
              <a:off x="8476" y="2899"/>
              <a:ext cx="67" cy="35"/>
              <a:chOff x="8476" y="2899"/>
              <a:chExt cx="67" cy="35"/>
            </a:xfrm>
          </p:grpSpPr>
          <p:sp>
            <p:nvSpPr>
              <p:cNvPr id="1225" name="Freeform 62"/>
              <p:cNvSpPr>
                <a:spLocks/>
              </p:cNvSpPr>
              <p:nvPr/>
            </p:nvSpPr>
            <p:spPr bwMode="auto">
              <a:xfrm>
                <a:off x="8476" y="2899"/>
                <a:ext cx="67" cy="35"/>
              </a:xfrm>
              <a:custGeom>
                <a:avLst/>
                <a:gdLst>
                  <a:gd name="T0" fmla="+- 0 8525 8476"/>
                  <a:gd name="T1" fmla="*/ T0 w 67"/>
                  <a:gd name="T2" fmla="+- 0 2899 2899"/>
                  <a:gd name="T3" fmla="*/ 2899 h 35"/>
                  <a:gd name="T4" fmla="+- 0 8503 8476"/>
                  <a:gd name="T5" fmla="*/ T4 w 67"/>
                  <a:gd name="T6" fmla="+- 0 2899 2899"/>
                  <a:gd name="T7" fmla="*/ 2899 h 35"/>
                  <a:gd name="T8" fmla="+- 0 8494 8476"/>
                  <a:gd name="T9" fmla="*/ T8 w 67"/>
                  <a:gd name="T10" fmla="+- 0 2902 2899"/>
                  <a:gd name="T11" fmla="*/ 2902 h 35"/>
                  <a:gd name="T12" fmla="+- 0 8481 8476"/>
                  <a:gd name="T13" fmla="*/ T12 w 67"/>
                  <a:gd name="T14" fmla="+- 0 2914 2899"/>
                  <a:gd name="T15" fmla="*/ 2914 h 35"/>
                  <a:gd name="T16" fmla="+- 0 8477 8476"/>
                  <a:gd name="T17" fmla="*/ T16 w 67"/>
                  <a:gd name="T18" fmla="+- 0 2922 2899"/>
                  <a:gd name="T19" fmla="*/ 2922 h 35"/>
                  <a:gd name="T20" fmla="+- 0 8476 8476"/>
                  <a:gd name="T21" fmla="*/ T20 w 67"/>
                  <a:gd name="T22" fmla="+- 0 2933 2899"/>
                  <a:gd name="T23" fmla="*/ 2933 h 35"/>
                  <a:gd name="T24" fmla="+- 0 8491 8476"/>
                  <a:gd name="T25" fmla="*/ T24 w 67"/>
                  <a:gd name="T26" fmla="+- 0 2934 2899"/>
                  <a:gd name="T27" fmla="*/ 2934 h 35"/>
                  <a:gd name="T28" fmla="+- 0 8491 8476"/>
                  <a:gd name="T29" fmla="*/ T28 w 67"/>
                  <a:gd name="T30" fmla="+- 0 2927 2899"/>
                  <a:gd name="T31" fmla="*/ 2927 h 35"/>
                  <a:gd name="T32" fmla="+- 0 8493 8476"/>
                  <a:gd name="T33" fmla="*/ T32 w 67"/>
                  <a:gd name="T34" fmla="+- 0 2921 2899"/>
                  <a:gd name="T35" fmla="*/ 2921 h 35"/>
                  <a:gd name="T36" fmla="+- 0 8501 8476"/>
                  <a:gd name="T37" fmla="*/ T36 w 67"/>
                  <a:gd name="T38" fmla="+- 0 2913 2899"/>
                  <a:gd name="T39" fmla="*/ 2913 h 35"/>
                  <a:gd name="T40" fmla="+- 0 8507 8476"/>
                  <a:gd name="T41" fmla="*/ T40 w 67"/>
                  <a:gd name="T42" fmla="+- 0 2911 2899"/>
                  <a:gd name="T43" fmla="*/ 2911 h 35"/>
                  <a:gd name="T44" fmla="+- 0 8543 8476"/>
                  <a:gd name="T45" fmla="*/ T44 w 67"/>
                  <a:gd name="T46" fmla="+- 0 2911 2899"/>
                  <a:gd name="T47" fmla="*/ 2911 h 35"/>
                  <a:gd name="T48" fmla="+- 0 8534 8476"/>
                  <a:gd name="T49" fmla="*/ T48 w 67"/>
                  <a:gd name="T50" fmla="+- 0 2902 2899"/>
                  <a:gd name="T51" fmla="*/ 2902 h 35"/>
                  <a:gd name="T52" fmla="+- 0 8525 8476"/>
                  <a:gd name="T53" fmla="*/ T52 w 67"/>
                  <a:gd name="T54" fmla="+- 0 2899 2899"/>
                  <a:gd name="T55" fmla="*/ 2899 h 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67" h="35">
                    <a:moveTo>
                      <a:pt x="49" y="0"/>
                    </a:moveTo>
                    <a:lnTo>
                      <a:pt x="27" y="0"/>
                    </a:lnTo>
                    <a:lnTo>
                      <a:pt x="18" y="3"/>
                    </a:lnTo>
                    <a:lnTo>
                      <a:pt x="5" y="15"/>
                    </a:lnTo>
                    <a:lnTo>
                      <a:pt x="1" y="23"/>
                    </a:lnTo>
                    <a:lnTo>
                      <a:pt x="0" y="34"/>
                    </a:lnTo>
                    <a:lnTo>
                      <a:pt x="15" y="35"/>
                    </a:lnTo>
                    <a:lnTo>
                      <a:pt x="15" y="28"/>
                    </a:lnTo>
                    <a:lnTo>
                      <a:pt x="17" y="22"/>
                    </a:lnTo>
                    <a:lnTo>
                      <a:pt x="25" y="14"/>
                    </a:lnTo>
                    <a:lnTo>
                      <a:pt x="31" y="12"/>
                    </a:lnTo>
                    <a:lnTo>
                      <a:pt x="67" y="12"/>
                    </a:lnTo>
                    <a:lnTo>
                      <a:pt x="58" y="3"/>
                    </a:lnTo>
                    <a:lnTo>
                      <a:pt x="49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6" name="Group 63"/>
            <p:cNvGrpSpPr>
              <a:grpSpLocks/>
            </p:cNvGrpSpPr>
            <p:nvPr/>
          </p:nvGrpSpPr>
          <p:grpSpPr bwMode="auto">
            <a:xfrm>
              <a:off x="8560" y="2900"/>
              <a:ext cx="106" cy="116"/>
              <a:chOff x="8560" y="2900"/>
              <a:chExt cx="106" cy="116"/>
            </a:xfrm>
          </p:grpSpPr>
          <p:sp>
            <p:nvSpPr>
              <p:cNvPr id="1223" name="Freeform 64"/>
              <p:cNvSpPr>
                <a:spLocks/>
              </p:cNvSpPr>
              <p:nvPr/>
            </p:nvSpPr>
            <p:spPr bwMode="auto">
              <a:xfrm>
                <a:off x="8560" y="2900"/>
                <a:ext cx="106" cy="116"/>
              </a:xfrm>
              <a:custGeom>
                <a:avLst/>
                <a:gdLst>
                  <a:gd name="T0" fmla="+- 0 8576 8560"/>
                  <a:gd name="T1" fmla="*/ T0 w 106"/>
                  <a:gd name="T2" fmla="+- 0 2900 2900"/>
                  <a:gd name="T3" fmla="*/ 2900 h 116"/>
                  <a:gd name="T4" fmla="+- 0 8560 8560"/>
                  <a:gd name="T5" fmla="*/ T4 w 106"/>
                  <a:gd name="T6" fmla="+- 0 2900 2900"/>
                  <a:gd name="T7" fmla="*/ 2900 h 116"/>
                  <a:gd name="T8" fmla="+- 0 8605 8560"/>
                  <a:gd name="T9" fmla="*/ T8 w 106"/>
                  <a:gd name="T10" fmla="+- 0 3016 2900"/>
                  <a:gd name="T11" fmla="*/ 3016 h 116"/>
                  <a:gd name="T12" fmla="+- 0 8620 8560"/>
                  <a:gd name="T13" fmla="*/ T12 w 106"/>
                  <a:gd name="T14" fmla="+- 0 3016 2900"/>
                  <a:gd name="T15" fmla="*/ 3016 h 116"/>
                  <a:gd name="T16" fmla="+- 0 8625 8560"/>
                  <a:gd name="T17" fmla="*/ T16 w 106"/>
                  <a:gd name="T18" fmla="+- 0 3003 2900"/>
                  <a:gd name="T19" fmla="*/ 3003 h 116"/>
                  <a:gd name="T20" fmla="+- 0 8612 8560"/>
                  <a:gd name="T21" fmla="*/ T20 w 106"/>
                  <a:gd name="T22" fmla="+- 0 3003 2900"/>
                  <a:gd name="T23" fmla="*/ 3003 h 116"/>
                  <a:gd name="T24" fmla="+- 0 8611 8560"/>
                  <a:gd name="T25" fmla="*/ T24 w 106"/>
                  <a:gd name="T26" fmla="+- 0 2997 2900"/>
                  <a:gd name="T27" fmla="*/ 2997 h 116"/>
                  <a:gd name="T28" fmla="+- 0 8609 8560"/>
                  <a:gd name="T29" fmla="*/ T28 w 106"/>
                  <a:gd name="T30" fmla="+- 0 2991 2900"/>
                  <a:gd name="T31" fmla="*/ 2991 h 116"/>
                  <a:gd name="T32" fmla="+- 0 8606 8560"/>
                  <a:gd name="T33" fmla="*/ T32 w 106"/>
                  <a:gd name="T34" fmla="+- 0 2984 2900"/>
                  <a:gd name="T35" fmla="*/ 2984 h 116"/>
                  <a:gd name="T36" fmla="+- 0 8576 8560"/>
                  <a:gd name="T37" fmla="*/ T36 w 106"/>
                  <a:gd name="T38" fmla="+- 0 2900 2900"/>
                  <a:gd name="T39" fmla="*/ 2900 h 1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06" h="116">
                    <a:moveTo>
                      <a:pt x="16" y="0"/>
                    </a:moveTo>
                    <a:lnTo>
                      <a:pt x="0" y="0"/>
                    </a:lnTo>
                    <a:lnTo>
                      <a:pt x="45" y="116"/>
                    </a:lnTo>
                    <a:lnTo>
                      <a:pt x="60" y="116"/>
                    </a:lnTo>
                    <a:lnTo>
                      <a:pt x="65" y="103"/>
                    </a:lnTo>
                    <a:lnTo>
                      <a:pt x="52" y="103"/>
                    </a:lnTo>
                    <a:lnTo>
                      <a:pt x="51" y="97"/>
                    </a:lnTo>
                    <a:lnTo>
                      <a:pt x="49" y="91"/>
                    </a:lnTo>
                    <a:lnTo>
                      <a:pt x="46" y="84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4" name="Freeform 65"/>
              <p:cNvSpPr>
                <a:spLocks/>
              </p:cNvSpPr>
              <p:nvPr/>
            </p:nvSpPr>
            <p:spPr bwMode="auto">
              <a:xfrm>
                <a:off x="8560" y="2900"/>
                <a:ext cx="106" cy="116"/>
              </a:xfrm>
              <a:custGeom>
                <a:avLst/>
                <a:gdLst>
                  <a:gd name="T0" fmla="+- 0 8666 8560"/>
                  <a:gd name="T1" fmla="*/ T0 w 106"/>
                  <a:gd name="T2" fmla="+- 0 2900 2900"/>
                  <a:gd name="T3" fmla="*/ 2900 h 116"/>
                  <a:gd name="T4" fmla="+- 0 8650 8560"/>
                  <a:gd name="T5" fmla="*/ T4 w 106"/>
                  <a:gd name="T6" fmla="+- 0 2900 2900"/>
                  <a:gd name="T7" fmla="*/ 2900 h 116"/>
                  <a:gd name="T8" fmla="+- 0 8619 8560"/>
                  <a:gd name="T9" fmla="*/ T8 w 106"/>
                  <a:gd name="T10" fmla="+- 0 2984 2900"/>
                  <a:gd name="T11" fmla="*/ 2984 h 116"/>
                  <a:gd name="T12" fmla="+- 0 8616 8560"/>
                  <a:gd name="T13" fmla="*/ T12 w 106"/>
                  <a:gd name="T14" fmla="+- 0 2990 2900"/>
                  <a:gd name="T15" fmla="*/ 2990 h 116"/>
                  <a:gd name="T16" fmla="+- 0 8614 8560"/>
                  <a:gd name="T17" fmla="*/ T16 w 106"/>
                  <a:gd name="T18" fmla="+- 0 2997 2900"/>
                  <a:gd name="T19" fmla="*/ 2997 h 116"/>
                  <a:gd name="T20" fmla="+- 0 8612 8560"/>
                  <a:gd name="T21" fmla="*/ T20 w 106"/>
                  <a:gd name="T22" fmla="+- 0 3003 2900"/>
                  <a:gd name="T23" fmla="*/ 3003 h 116"/>
                  <a:gd name="T24" fmla="+- 0 8625 8560"/>
                  <a:gd name="T25" fmla="*/ T24 w 106"/>
                  <a:gd name="T26" fmla="+- 0 3003 2900"/>
                  <a:gd name="T27" fmla="*/ 3003 h 116"/>
                  <a:gd name="T28" fmla="+- 0 8666 8560"/>
                  <a:gd name="T29" fmla="*/ T28 w 106"/>
                  <a:gd name="T30" fmla="+- 0 2900 2900"/>
                  <a:gd name="T31" fmla="*/ 2900 h 1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06" h="116">
                    <a:moveTo>
                      <a:pt x="106" y="0"/>
                    </a:moveTo>
                    <a:lnTo>
                      <a:pt x="90" y="0"/>
                    </a:lnTo>
                    <a:lnTo>
                      <a:pt x="59" y="84"/>
                    </a:lnTo>
                    <a:lnTo>
                      <a:pt x="56" y="90"/>
                    </a:lnTo>
                    <a:lnTo>
                      <a:pt x="54" y="97"/>
                    </a:lnTo>
                    <a:lnTo>
                      <a:pt x="52" y="103"/>
                    </a:lnTo>
                    <a:lnTo>
                      <a:pt x="65" y="103"/>
                    </a:lnTo>
                    <a:lnTo>
                      <a:pt x="106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7" name="Group 66"/>
            <p:cNvGrpSpPr>
              <a:grpSpLocks/>
            </p:cNvGrpSpPr>
            <p:nvPr/>
          </p:nvGrpSpPr>
          <p:grpSpPr bwMode="auto">
            <a:xfrm>
              <a:off x="8293" y="2974"/>
              <a:ext cx="83" cy="2"/>
              <a:chOff x="8293" y="2974"/>
              <a:chExt cx="83" cy="2"/>
            </a:xfrm>
          </p:grpSpPr>
          <p:sp>
            <p:nvSpPr>
              <p:cNvPr id="1222" name="Freeform 67"/>
              <p:cNvSpPr>
                <a:spLocks/>
              </p:cNvSpPr>
              <p:nvPr/>
            </p:nvSpPr>
            <p:spPr bwMode="auto">
              <a:xfrm>
                <a:off x="8293" y="2974"/>
                <a:ext cx="83" cy="2"/>
              </a:xfrm>
              <a:custGeom>
                <a:avLst/>
                <a:gdLst>
                  <a:gd name="T0" fmla="+- 0 8293 8293"/>
                  <a:gd name="T1" fmla="*/ T0 w 83"/>
                  <a:gd name="T2" fmla="+- 0 8376 8293"/>
                  <a:gd name="T3" fmla="*/ T2 w 83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83">
                    <a:moveTo>
                      <a:pt x="0" y="0"/>
                    </a:moveTo>
                    <a:lnTo>
                      <a:pt x="83" y="0"/>
                    </a:lnTo>
                  </a:path>
                </a:pathLst>
              </a:custGeom>
              <a:noFill/>
              <a:ln w="6261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8" name="Group 68"/>
            <p:cNvGrpSpPr>
              <a:grpSpLocks/>
            </p:cNvGrpSpPr>
            <p:nvPr/>
          </p:nvGrpSpPr>
          <p:grpSpPr bwMode="auto">
            <a:xfrm>
              <a:off x="3552" y="2739"/>
              <a:ext cx="102" cy="116"/>
              <a:chOff x="3552" y="2739"/>
              <a:chExt cx="102" cy="116"/>
            </a:xfrm>
          </p:grpSpPr>
          <p:sp>
            <p:nvSpPr>
              <p:cNvPr id="1219" name="Freeform 69"/>
              <p:cNvSpPr>
                <a:spLocks/>
              </p:cNvSpPr>
              <p:nvPr/>
            </p:nvSpPr>
            <p:spPr bwMode="auto">
              <a:xfrm>
                <a:off x="3552" y="2739"/>
                <a:ext cx="102" cy="116"/>
              </a:xfrm>
              <a:custGeom>
                <a:avLst/>
                <a:gdLst>
                  <a:gd name="T0" fmla="+- 0 3614 3552"/>
                  <a:gd name="T1" fmla="*/ T0 w 102"/>
                  <a:gd name="T2" fmla="+- 0 2739 2739"/>
                  <a:gd name="T3" fmla="*/ 2739 h 116"/>
                  <a:gd name="T4" fmla="+- 0 3552 3552"/>
                  <a:gd name="T5" fmla="*/ T4 w 102"/>
                  <a:gd name="T6" fmla="+- 0 2739 2739"/>
                  <a:gd name="T7" fmla="*/ 2739 h 116"/>
                  <a:gd name="T8" fmla="+- 0 3552 3552"/>
                  <a:gd name="T9" fmla="*/ T8 w 102"/>
                  <a:gd name="T10" fmla="+- 0 2855 2739"/>
                  <a:gd name="T11" fmla="*/ 2855 h 116"/>
                  <a:gd name="T12" fmla="+- 0 3567 3552"/>
                  <a:gd name="T13" fmla="*/ T12 w 102"/>
                  <a:gd name="T14" fmla="+- 0 2855 2739"/>
                  <a:gd name="T15" fmla="*/ 2855 h 116"/>
                  <a:gd name="T16" fmla="+- 0 3567 3552"/>
                  <a:gd name="T17" fmla="*/ T16 w 102"/>
                  <a:gd name="T18" fmla="+- 0 2803 2739"/>
                  <a:gd name="T19" fmla="*/ 2803 h 116"/>
                  <a:gd name="T20" fmla="+- 0 3615 3552"/>
                  <a:gd name="T21" fmla="*/ T20 w 102"/>
                  <a:gd name="T22" fmla="+- 0 2803 2739"/>
                  <a:gd name="T23" fmla="*/ 2803 h 116"/>
                  <a:gd name="T24" fmla="+- 0 3612 3552"/>
                  <a:gd name="T25" fmla="*/ T24 w 102"/>
                  <a:gd name="T26" fmla="+- 0 2802 2739"/>
                  <a:gd name="T27" fmla="*/ 2802 h 116"/>
                  <a:gd name="T28" fmla="+- 0 3623 3552"/>
                  <a:gd name="T29" fmla="*/ T28 w 102"/>
                  <a:gd name="T30" fmla="+- 0 2801 2739"/>
                  <a:gd name="T31" fmla="*/ 2801 h 116"/>
                  <a:gd name="T32" fmla="+- 0 3631 3552"/>
                  <a:gd name="T33" fmla="*/ T32 w 102"/>
                  <a:gd name="T34" fmla="+- 0 2797 2739"/>
                  <a:gd name="T35" fmla="*/ 2797 h 116"/>
                  <a:gd name="T36" fmla="+- 0 3638 3552"/>
                  <a:gd name="T37" fmla="*/ T36 w 102"/>
                  <a:gd name="T38" fmla="+- 0 2790 2739"/>
                  <a:gd name="T39" fmla="*/ 2790 h 116"/>
                  <a:gd name="T40" fmla="+- 0 3567 3552"/>
                  <a:gd name="T41" fmla="*/ T40 w 102"/>
                  <a:gd name="T42" fmla="+- 0 2790 2739"/>
                  <a:gd name="T43" fmla="*/ 2790 h 116"/>
                  <a:gd name="T44" fmla="+- 0 3567 3552"/>
                  <a:gd name="T45" fmla="*/ T44 w 102"/>
                  <a:gd name="T46" fmla="+- 0 2752 2739"/>
                  <a:gd name="T47" fmla="*/ 2752 h 116"/>
                  <a:gd name="T48" fmla="+- 0 3639 3552"/>
                  <a:gd name="T49" fmla="*/ T48 w 102"/>
                  <a:gd name="T50" fmla="+- 0 2752 2739"/>
                  <a:gd name="T51" fmla="*/ 2752 h 116"/>
                  <a:gd name="T52" fmla="+- 0 3637 3552"/>
                  <a:gd name="T53" fmla="*/ T52 w 102"/>
                  <a:gd name="T54" fmla="+- 0 2748 2739"/>
                  <a:gd name="T55" fmla="*/ 2748 h 116"/>
                  <a:gd name="T56" fmla="+- 0 3632 3552"/>
                  <a:gd name="T57" fmla="*/ T56 w 102"/>
                  <a:gd name="T58" fmla="+- 0 2744 2739"/>
                  <a:gd name="T59" fmla="*/ 2744 h 116"/>
                  <a:gd name="T60" fmla="+- 0 3622 3552"/>
                  <a:gd name="T61" fmla="*/ T60 w 102"/>
                  <a:gd name="T62" fmla="+- 0 2740 2739"/>
                  <a:gd name="T63" fmla="*/ 2740 h 116"/>
                  <a:gd name="T64" fmla="+- 0 3614 3552"/>
                  <a:gd name="T65" fmla="*/ T64 w 102"/>
                  <a:gd name="T66" fmla="+- 0 2739 2739"/>
                  <a:gd name="T67" fmla="*/ 2739 h 1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02" h="116">
                    <a:moveTo>
                      <a:pt x="62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15" y="116"/>
                    </a:lnTo>
                    <a:lnTo>
                      <a:pt x="15" y="64"/>
                    </a:lnTo>
                    <a:lnTo>
                      <a:pt x="63" y="64"/>
                    </a:lnTo>
                    <a:lnTo>
                      <a:pt x="60" y="63"/>
                    </a:lnTo>
                    <a:lnTo>
                      <a:pt x="71" y="62"/>
                    </a:lnTo>
                    <a:lnTo>
                      <a:pt x="79" y="58"/>
                    </a:lnTo>
                    <a:lnTo>
                      <a:pt x="86" y="51"/>
                    </a:lnTo>
                    <a:lnTo>
                      <a:pt x="15" y="51"/>
                    </a:lnTo>
                    <a:lnTo>
                      <a:pt x="15" y="13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0" y="5"/>
                    </a:lnTo>
                    <a:lnTo>
                      <a:pt x="70" y="1"/>
                    </a:lnTo>
                    <a:lnTo>
                      <a:pt x="62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0" name="Freeform 70"/>
              <p:cNvSpPr>
                <a:spLocks/>
              </p:cNvSpPr>
              <p:nvPr/>
            </p:nvSpPr>
            <p:spPr bwMode="auto">
              <a:xfrm>
                <a:off x="3552" y="2739"/>
                <a:ext cx="102" cy="116"/>
              </a:xfrm>
              <a:custGeom>
                <a:avLst/>
                <a:gdLst>
                  <a:gd name="T0" fmla="+- 0 3615 3552"/>
                  <a:gd name="T1" fmla="*/ T0 w 102"/>
                  <a:gd name="T2" fmla="+- 0 2803 2739"/>
                  <a:gd name="T3" fmla="*/ 2803 h 116"/>
                  <a:gd name="T4" fmla="+- 0 3589 3552"/>
                  <a:gd name="T5" fmla="*/ T4 w 102"/>
                  <a:gd name="T6" fmla="+- 0 2803 2739"/>
                  <a:gd name="T7" fmla="*/ 2803 h 116"/>
                  <a:gd name="T8" fmla="+- 0 3592 3552"/>
                  <a:gd name="T9" fmla="*/ T8 w 102"/>
                  <a:gd name="T10" fmla="+- 0 2804 2739"/>
                  <a:gd name="T11" fmla="*/ 2804 h 116"/>
                  <a:gd name="T12" fmla="+- 0 3594 3552"/>
                  <a:gd name="T13" fmla="*/ T12 w 102"/>
                  <a:gd name="T14" fmla="+- 0 2804 2739"/>
                  <a:gd name="T15" fmla="*/ 2804 h 116"/>
                  <a:gd name="T16" fmla="+- 0 3596 3552"/>
                  <a:gd name="T17" fmla="*/ T16 w 102"/>
                  <a:gd name="T18" fmla="+- 0 2805 2739"/>
                  <a:gd name="T19" fmla="*/ 2805 h 116"/>
                  <a:gd name="T20" fmla="+- 0 3598 3552"/>
                  <a:gd name="T21" fmla="*/ T20 w 102"/>
                  <a:gd name="T22" fmla="+- 0 2806 2739"/>
                  <a:gd name="T23" fmla="*/ 2806 h 116"/>
                  <a:gd name="T24" fmla="+- 0 3601 3552"/>
                  <a:gd name="T25" fmla="*/ T24 w 102"/>
                  <a:gd name="T26" fmla="+- 0 2807 2739"/>
                  <a:gd name="T27" fmla="*/ 2807 h 116"/>
                  <a:gd name="T28" fmla="+- 0 3603 3552"/>
                  <a:gd name="T29" fmla="*/ T28 w 102"/>
                  <a:gd name="T30" fmla="+- 0 2809 2739"/>
                  <a:gd name="T31" fmla="*/ 2809 h 116"/>
                  <a:gd name="T32" fmla="+- 0 3606 3552"/>
                  <a:gd name="T33" fmla="*/ T32 w 102"/>
                  <a:gd name="T34" fmla="+- 0 2811 2739"/>
                  <a:gd name="T35" fmla="*/ 2811 h 116"/>
                  <a:gd name="T36" fmla="+- 0 3608 3552"/>
                  <a:gd name="T37" fmla="*/ T36 w 102"/>
                  <a:gd name="T38" fmla="+- 0 2815 2739"/>
                  <a:gd name="T39" fmla="*/ 2815 h 116"/>
                  <a:gd name="T40" fmla="+- 0 3611 3552"/>
                  <a:gd name="T41" fmla="*/ T40 w 102"/>
                  <a:gd name="T42" fmla="+- 0 2819 2739"/>
                  <a:gd name="T43" fmla="*/ 2819 h 116"/>
                  <a:gd name="T44" fmla="+- 0 3615 3552"/>
                  <a:gd name="T45" fmla="*/ T44 w 102"/>
                  <a:gd name="T46" fmla="+- 0 2824 2739"/>
                  <a:gd name="T47" fmla="*/ 2824 h 116"/>
                  <a:gd name="T48" fmla="+- 0 3620 3552"/>
                  <a:gd name="T49" fmla="*/ T48 w 102"/>
                  <a:gd name="T50" fmla="+- 0 2831 2739"/>
                  <a:gd name="T51" fmla="*/ 2831 h 116"/>
                  <a:gd name="T52" fmla="+- 0 3635 3552"/>
                  <a:gd name="T53" fmla="*/ T52 w 102"/>
                  <a:gd name="T54" fmla="+- 0 2855 2739"/>
                  <a:gd name="T55" fmla="*/ 2855 h 116"/>
                  <a:gd name="T56" fmla="+- 0 3654 3552"/>
                  <a:gd name="T57" fmla="*/ T56 w 102"/>
                  <a:gd name="T58" fmla="+- 0 2855 2739"/>
                  <a:gd name="T59" fmla="*/ 2855 h 116"/>
                  <a:gd name="T60" fmla="+- 0 3619 3552"/>
                  <a:gd name="T61" fmla="*/ T60 w 102"/>
                  <a:gd name="T62" fmla="+- 0 2806 2739"/>
                  <a:gd name="T63" fmla="*/ 2806 h 116"/>
                  <a:gd name="T64" fmla="+- 0 3616 3552"/>
                  <a:gd name="T65" fmla="*/ T64 w 102"/>
                  <a:gd name="T66" fmla="+- 0 2804 2739"/>
                  <a:gd name="T67" fmla="*/ 2804 h 116"/>
                  <a:gd name="T68" fmla="+- 0 3615 3552"/>
                  <a:gd name="T69" fmla="*/ T68 w 102"/>
                  <a:gd name="T70" fmla="+- 0 2803 2739"/>
                  <a:gd name="T71" fmla="*/ 2803 h 1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102" h="116">
                    <a:moveTo>
                      <a:pt x="63" y="64"/>
                    </a:moveTo>
                    <a:lnTo>
                      <a:pt x="37" y="64"/>
                    </a:lnTo>
                    <a:lnTo>
                      <a:pt x="40" y="65"/>
                    </a:lnTo>
                    <a:lnTo>
                      <a:pt x="42" y="65"/>
                    </a:lnTo>
                    <a:lnTo>
                      <a:pt x="44" y="66"/>
                    </a:lnTo>
                    <a:lnTo>
                      <a:pt x="46" y="67"/>
                    </a:lnTo>
                    <a:lnTo>
                      <a:pt x="49" y="68"/>
                    </a:lnTo>
                    <a:lnTo>
                      <a:pt x="51" y="70"/>
                    </a:lnTo>
                    <a:lnTo>
                      <a:pt x="54" y="72"/>
                    </a:lnTo>
                    <a:lnTo>
                      <a:pt x="56" y="76"/>
                    </a:lnTo>
                    <a:lnTo>
                      <a:pt x="59" y="80"/>
                    </a:lnTo>
                    <a:lnTo>
                      <a:pt x="63" y="85"/>
                    </a:lnTo>
                    <a:lnTo>
                      <a:pt x="68" y="92"/>
                    </a:lnTo>
                    <a:lnTo>
                      <a:pt x="83" y="116"/>
                    </a:lnTo>
                    <a:lnTo>
                      <a:pt x="102" y="116"/>
                    </a:lnTo>
                    <a:lnTo>
                      <a:pt x="67" y="67"/>
                    </a:lnTo>
                    <a:lnTo>
                      <a:pt x="64" y="65"/>
                    </a:lnTo>
                    <a:lnTo>
                      <a:pt x="63" y="64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1" name="Freeform 71"/>
              <p:cNvSpPr>
                <a:spLocks/>
              </p:cNvSpPr>
              <p:nvPr/>
            </p:nvSpPr>
            <p:spPr bwMode="auto">
              <a:xfrm>
                <a:off x="3552" y="2739"/>
                <a:ext cx="102" cy="116"/>
              </a:xfrm>
              <a:custGeom>
                <a:avLst/>
                <a:gdLst>
                  <a:gd name="T0" fmla="+- 0 3639 3552"/>
                  <a:gd name="T1" fmla="*/ T0 w 102"/>
                  <a:gd name="T2" fmla="+- 0 2752 2739"/>
                  <a:gd name="T3" fmla="*/ 2752 h 116"/>
                  <a:gd name="T4" fmla="+- 0 3613 3552"/>
                  <a:gd name="T5" fmla="*/ T4 w 102"/>
                  <a:gd name="T6" fmla="+- 0 2752 2739"/>
                  <a:gd name="T7" fmla="*/ 2752 h 116"/>
                  <a:gd name="T8" fmla="+- 0 3619 3552"/>
                  <a:gd name="T9" fmla="*/ T8 w 102"/>
                  <a:gd name="T10" fmla="+- 0 2754 2739"/>
                  <a:gd name="T11" fmla="*/ 2754 h 116"/>
                  <a:gd name="T12" fmla="+- 0 3627 3552"/>
                  <a:gd name="T13" fmla="*/ T12 w 102"/>
                  <a:gd name="T14" fmla="+- 0 2761 2739"/>
                  <a:gd name="T15" fmla="*/ 2761 h 116"/>
                  <a:gd name="T16" fmla="+- 0 3629 3552"/>
                  <a:gd name="T17" fmla="*/ T16 w 102"/>
                  <a:gd name="T18" fmla="+- 0 2765 2739"/>
                  <a:gd name="T19" fmla="*/ 2765 h 116"/>
                  <a:gd name="T20" fmla="+- 0 3629 3552"/>
                  <a:gd name="T21" fmla="*/ T20 w 102"/>
                  <a:gd name="T22" fmla="+- 0 2774 2739"/>
                  <a:gd name="T23" fmla="*/ 2774 h 116"/>
                  <a:gd name="T24" fmla="+- 0 3607 3552"/>
                  <a:gd name="T25" fmla="*/ T24 w 102"/>
                  <a:gd name="T26" fmla="+- 0 2790 2739"/>
                  <a:gd name="T27" fmla="*/ 2790 h 116"/>
                  <a:gd name="T28" fmla="+- 0 3638 3552"/>
                  <a:gd name="T29" fmla="*/ T28 w 102"/>
                  <a:gd name="T30" fmla="+- 0 2790 2739"/>
                  <a:gd name="T31" fmla="*/ 2790 h 116"/>
                  <a:gd name="T32" fmla="+- 0 3642 3552"/>
                  <a:gd name="T33" fmla="*/ T32 w 102"/>
                  <a:gd name="T34" fmla="+- 0 2786 2739"/>
                  <a:gd name="T35" fmla="*/ 2786 h 116"/>
                  <a:gd name="T36" fmla="+- 0 3645 3552"/>
                  <a:gd name="T37" fmla="*/ T36 w 102"/>
                  <a:gd name="T38" fmla="+- 0 2779 2739"/>
                  <a:gd name="T39" fmla="*/ 2779 h 116"/>
                  <a:gd name="T40" fmla="+- 0 3645 3552"/>
                  <a:gd name="T41" fmla="*/ T40 w 102"/>
                  <a:gd name="T42" fmla="+- 0 2764 2739"/>
                  <a:gd name="T43" fmla="*/ 2764 h 116"/>
                  <a:gd name="T44" fmla="+- 0 3643 3552"/>
                  <a:gd name="T45" fmla="*/ T44 w 102"/>
                  <a:gd name="T46" fmla="+- 0 2758 2739"/>
                  <a:gd name="T47" fmla="*/ 2758 h 116"/>
                  <a:gd name="T48" fmla="+- 0 3640 3552"/>
                  <a:gd name="T49" fmla="*/ T48 w 102"/>
                  <a:gd name="T50" fmla="+- 0 2753 2739"/>
                  <a:gd name="T51" fmla="*/ 2753 h 116"/>
                  <a:gd name="T52" fmla="+- 0 3639 3552"/>
                  <a:gd name="T53" fmla="*/ T52 w 102"/>
                  <a:gd name="T54" fmla="+- 0 2752 2739"/>
                  <a:gd name="T55" fmla="*/ 2752 h 1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02" h="116">
                    <a:moveTo>
                      <a:pt x="87" y="13"/>
                    </a:moveTo>
                    <a:lnTo>
                      <a:pt x="61" y="13"/>
                    </a:lnTo>
                    <a:lnTo>
                      <a:pt x="67" y="15"/>
                    </a:lnTo>
                    <a:lnTo>
                      <a:pt x="75" y="22"/>
                    </a:lnTo>
                    <a:lnTo>
                      <a:pt x="77" y="26"/>
                    </a:lnTo>
                    <a:lnTo>
                      <a:pt x="77" y="35"/>
                    </a:lnTo>
                    <a:lnTo>
                      <a:pt x="55" y="51"/>
                    </a:lnTo>
                    <a:lnTo>
                      <a:pt x="86" y="51"/>
                    </a:lnTo>
                    <a:lnTo>
                      <a:pt x="90" y="47"/>
                    </a:lnTo>
                    <a:lnTo>
                      <a:pt x="93" y="40"/>
                    </a:lnTo>
                    <a:lnTo>
                      <a:pt x="93" y="25"/>
                    </a:lnTo>
                    <a:lnTo>
                      <a:pt x="91" y="19"/>
                    </a:lnTo>
                    <a:lnTo>
                      <a:pt x="88" y="14"/>
                    </a:lnTo>
                    <a:lnTo>
                      <a:pt x="87" y="13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9" name="Group 72"/>
            <p:cNvGrpSpPr>
              <a:grpSpLocks/>
            </p:cNvGrpSpPr>
            <p:nvPr/>
          </p:nvGrpSpPr>
          <p:grpSpPr bwMode="auto">
            <a:xfrm>
              <a:off x="3665" y="2737"/>
              <a:ext cx="102" cy="120"/>
              <a:chOff x="3665" y="2737"/>
              <a:chExt cx="102" cy="120"/>
            </a:xfrm>
          </p:grpSpPr>
          <p:sp>
            <p:nvSpPr>
              <p:cNvPr id="1218" name="Freeform 73"/>
              <p:cNvSpPr>
                <a:spLocks/>
              </p:cNvSpPr>
              <p:nvPr/>
            </p:nvSpPr>
            <p:spPr bwMode="auto">
              <a:xfrm>
                <a:off x="3665" y="2737"/>
                <a:ext cx="102" cy="120"/>
              </a:xfrm>
              <a:custGeom>
                <a:avLst/>
                <a:gdLst>
                  <a:gd name="T0" fmla="+- 0 3731 3665"/>
                  <a:gd name="T1" fmla="*/ T0 w 102"/>
                  <a:gd name="T2" fmla="+- 0 2737 2737"/>
                  <a:gd name="T3" fmla="*/ 2737 h 120"/>
                  <a:gd name="T4" fmla="+- 0 3711 3665"/>
                  <a:gd name="T5" fmla="*/ T4 w 102"/>
                  <a:gd name="T6" fmla="+- 0 2737 2737"/>
                  <a:gd name="T7" fmla="*/ 2737 h 120"/>
                  <a:gd name="T8" fmla="+- 0 3701 3665"/>
                  <a:gd name="T9" fmla="*/ T8 w 102"/>
                  <a:gd name="T10" fmla="+- 0 2739 2737"/>
                  <a:gd name="T11" fmla="*/ 2739 h 120"/>
                  <a:gd name="T12" fmla="+- 0 3683 3665"/>
                  <a:gd name="T13" fmla="*/ T12 w 102"/>
                  <a:gd name="T14" fmla="+- 0 2749 2737"/>
                  <a:gd name="T15" fmla="*/ 2749 h 120"/>
                  <a:gd name="T16" fmla="+- 0 3677 3665"/>
                  <a:gd name="T17" fmla="*/ T16 w 102"/>
                  <a:gd name="T18" fmla="+- 0 2756 2737"/>
                  <a:gd name="T19" fmla="*/ 2756 h 120"/>
                  <a:gd name="T20" fmla="+- 0 3672 3665"/>
                  <a:gd name="T21" fmla="*/ T20 w 102"/>
                  <a:gd name="T22" fmla="+- 0 2766 2737"/>
                  <a:gd name="T23" fmla="*/ 2766 h 120"/>
                  <a:gd name="T24" fmla="+- 0 3667 3665"/>
                  <a:gd name="T25" fmla="*/ T24 w 102"/>
                  <a:gd name="T26" fmla="+- 0 2776 2737"/>
                  <a:gd name="T27" fmla="*/ 2776 h 120"/>
                  <a:gd name="T28" fmla="+- 0 3665 3665"/>
                  <a:gd name="T29" fmla="*/ T28 w 102"/>
                  <a:gd name="T30" fmla="+- 0 2786 2737"/>
                  <a:gd name="T31" fmla="*/ 2786 h 120"/>
                  <a:gd name="T32" fmla="+- 0 3665 3665"/>
                  <a:gd name="T33" fmla="*/ T32 w 102"/>
                  <a:gd name="T34" fmla="+- 0 2809 2737"/>
                  <a:gd name="T35" fmla="*/ 2809 h 120"/>
                  <a:gd name="T36" fmla="+- 0 3713 3665"/>
                  <a:gd name="T37" fmla="*/ T36 w 102"/>
                  <a:gd name="T38" fmla="+- 0 2857 2737"/>
                  <a:gd name="T39" fmla="*/ 2857 h 120"/>
                  <a:gd name="T40" fmla="+- 0 3733 3665"/>
                  <a:gd name="T41" fmla="*/ T40 w 102"/>
                  <a:gd name="T42" fmla="+- 0 2857 2737"/>
                  <a:gd name="T43" fmla="*/ 2857 h 120"/>
                  <a:gd name="T44" fmla="+- 0 3741 3665"/>
                  <a:gd name="T45" fmla="*/ T44 w 102"/>
                  <a:gd name="T46" fmla="+- 0 2855 2737"/>
                  <a:gd name="T47" fmla="*/ 2855 h 120"/>
                  <a:gd name="T48" fmla="+- 0 3757 3665"/>
                  <a:gd name="T49" fmla="*/ T48 w 102"/>
                  <a:gd name="T50" fmla="+- 0 2849 2737"/>
                  <a:gd name="T51" fmla="*/ 2849 h 120"/>
                  <a:gd name="T52" fmla="+- 0 3765 3665"/>
                  <a:gd name="T53" fmla="*/ T52 w 102"/>
                  <a:gd name="T54" fmla="+- 0 2845 2737"/>
                  <a:gd name="T55" fmla="*/ 2845 h 120"/>
                  <a:gd name="T56" fmla="+- 0 3767 3665"/>
                  <a:gd name="T57" fmla="*/ T56 w 102"/>
                  <a:gd name="T58" fmla="+- 0 2843 2737"/>
                  <a:gd name="T59" fmla="*/ 2843 h 120"/>
                  <a:gd name="T60" fmla="+- 0 3716 3665"/>
                  <a:gd name="T61" fmla="*/ T60 w 102"/>
                  <a:gd name="T62" fmla="+- 0 2843 2737"/>
                  <a:gd name="T63" fmla="*/ 2843 h 120"/>
                  <a:gd name="T64" fmla="+- 0 3708 3665"/>
                  <a:gd name="T65" fmla="*/ T64 w 102"/>
                  <a:gd name="T66" fmla="+- 0 2841 2737"/>
                  <a:gd name="T67" fmla="*/ 2841 h 120"/>
                  <a:gd name="T68" fmla="+- 0 3695 3665"/>
                  <a:gd name="T69" fmla="*/ T68 w 102"/>
                  <a:gd name="T70" fmla="+- 0 2835 2737"/>
                  <a:gd name="T71" fmla="*/ 2835 h 120"/>
                  <a:gd name="T72" fmla="+- 0 3690 3665"/>
                  <a:gd name="T73" fmla="*/ T72 w 102"/>
                  <a:gd name="T74" fmla="+- 0 2829 2737"/>
                  <a:gd name="T75" fmla="*/ 2829 h 120"/>
                  <a:gd name="T76" fmla="+- 0 3686 3665"/>
                  <a:gd name="T77" fmla="*/ T76 w 102"/>
                  <a:gd name="T78" fmla="+- 0 2823 2737"/>
                  <a:gd name="T79" fmla="*/ 2823 h 120"/>
                  <a:gd name="T80" fmla="+- 0 3682 3665"/>
                  <a:gd name="T81" fmla="*/ T80 w 102"/>
                  <a:gd name="T82" fmla="+- 0 2816 2737"/>
                  <a:gd name="T83" fmla="*/ 2816 h 120"/>
                  <a:gd name="T84" fmla="+- 0 3681 3665"/>
                  <a:gd name="T85" fmla="*/ T84 w 102"/>
                  <a:gd name="T86" fmla="+- 0 2807 2737"/>
                  <a:gd name="T87" fmla="*/ 2807 h 120"/>
                  <a:gd name="T88" fmla="+- 0 3681 3665"/>
                  <a:gd name="T89" fmla="*/ T88 w 102"/>
                  <a:gd name="T90" fmla="+- 0 2788 2737"/>
                  <a:gd name="T91" fmla="*/ 2788 h 120"/>
                  <a:gd name="T92" fmla="+- 0 3716 3665"/>
                  <a:gd name="T93" fmla="*/ T92 w 102"/>
                  <a:gd name="T94" fmla="+- 0 2750 2737"/>
                  <a:gd name="T95" fmla="*/ 2750 h 120"/>
                  <a:gd name="T96" fmla="+- 0 3760 3665"/>
                  <a:gd name="T97" fmla="*/ T96 w 102"/>
                  <a:gd name="T98" fmla="+- 0 2750 2737"/>
                  <a:gd name="T99" fmla="*/ 2750 h 120"/>
                  <a:gd name="T100" fmla="+- 0 3758 3665"/>
                  <a:gd name="T101" fmla="*/ T100 w 102"/>
                  <a:gd name="T102" fmla="+- 0 2748 2737"/>
                  <a:gd name="T103" fmla="*/ 2748 h 120"/>
                  <a:gd name="T104" fmla="+- 0 3752 3665"/>
                  <a:gd name="T105" fmla="*/ T104 w 102"/>
                  <a:gd name="T106" fmla="+- 0 2744 2737"/>
                  <a:gd name="T107" fmla="*/ 2744 h 120"/>
                  <a:gd name="T108" fmla="+- 0 3739 3665"/>
                  <a:gd name="T109" fmla="*/ T108 w 102"/>
                  <a:gd name="T110" fmla="+- 0 2738 2737"/>
                  <a:gd name="T111" fmla="*/ 2738 h 120"/>
                  <a:gd name="T112" fmla="+- 0 3731 3665"/>
                  <a:gd name="T113" fmla="*/ T112 w 102"/>
                  <a:gd name="T114" fmla="+- 0 2737 2737"/>
                  <a:gd name="T115" fmla="*/ 2737 h 12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02" h="120">
                    <a:moveTo>
                      <a:pt x="66" y="0"/>
                    </a:moveTo>
                    <a:lnTo>
                      <a:pt x="46" y="0"/>
                    </a:lnTo>
                    <a:lnTo>
                      <a:pt x="36" y="2"/>
                    </a:lnTo>
                    <a:lnTo>
                      <a:pt x="18" y="12"/>
                    </a:lnTo>
                    <a:lnTo>
                      <a:pt x="12" y="19"/>
                    </a:lnTo>
                    <a:lnTo>
                      <a:pt x="7" y="29"/>
                    </a:lnTo>
                    <a:lnTo>
                      <a:pt x="2" y="39"/>
                    </a:lnTo>
                    <a:lnTo>
                      <a:pt x="0" y="49"/>
                    </a:lnTo>
                    <a:lnTo>
                      <a:pt x="0" y="72"/>
                    </a:lnTo>
                    <a:lnTo>
                      <a:pt x="48" y="120"/>
                    </a:lnTo>
                    <a:lnTo>
                      <a:pt x="68" y="120"/>
                    </a:lnTo>
                    <a:lnTo>
                      <a:pt x="76" y="118"/>
                    </a:lnTo>
                    <a:lnTo>
                      <a:pt x="92" y="112"/>
                    </a:lnTo>
                    <a:lnTo>
                      <a:pt x="100" y="108"/>
                    </a:lnTo>
                    <a:lnTo>
                      <a:pt x="102" y="106"/>
                    </a:lnTo>
                    <a:lnTo>
                      <a:pt x="51" y="106"/>
                    </a:lnTo>
                    <a:lnTo>
                      <a:pt x="43" y="104"/>
                    </a:lnTo>
                    <a:lnTo>
                      <a:pt x="30" y="98"/>
                    </a:lnTo>
                    <a:lnTo>
                      <a:pt x="25" y="92"/>
                    </a:lnTo>
                    <a:lnTo>
                      <a:pt x="21" y="86"/>
                    </a:lnTo>
                    <a:lnTo>
                      <a:pt x="17" y="79"/>
                    </a:lnTo>
                    <a:lnTo>
                      <a:pt x="16" y="70"/>
                    </a:lnTo>
                    <a:lnTo>
                      <a:pt x="16" y="51"/>
                    </a:lnTo>
                    <a:lnTo>
                      <a:pt x="51" y="13"/>
                    </a:lnTo>
                    <a:lnTo>
                      <a:pt x="95" y="13"/>
                    </a:lnTo>
                    <a:lnTo>
                      <a:pt x="93" y="11"/>
                    </a:lnTo>
                    <a:lnTo>
                      <a:pt x="87" y="7"/>
                    </a:lnTo>
                    <a:lnTo>
                      <a:pt x="74" y="1"/>
                    </a:lnTo>
                    <a:lnTo>
                      <a:pt x="66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40" name="Group 74"/>
            <p:cNvGrpSpPr>
              <a:grpSpLocks/>
            </p:cNvGrpSpPr>
            <p:nvPr/>
          </p:nvGrpSpPr>
          <p:grpSpPr bwMode="auto">
            <a:xfrm>
              <a:off x="3723" y="2796"/>
              <a:ext cx="49" cy="47"/>
              <a:chOff x="3723" y="2796"/>
              <a:chExt cx="49" cy="47"/>
            </a:xfrm>
          </p:grpSpPr>
          <p:sp>
            <p:nvSpPr>
              <p:cNvPr id="1217" name="Freeform 75"/>
              <p:cNvSpPr>
                <a:spLocks/>
              </p:cNvSpPr>
              <p:nvPr/>
            </p:nvSpPr>
            <p:spPr bwMode="auto">
              <a:xfrm>
                <a:off x="3723" y="2796"/>
                <a:ext cx="49" cy="47"/>
              </a:xfrm>
              <a:custGeom>
                <a:avLst/>
                <a:gdLst>
                  <a:gd name="T0" fmla="+- 0 3772 3723"/>
                  <a:gd name="T1" fmla="*/ T0 w 49"/>
                  <a:gd name="T2" fmla="+- 0 2796 2796"/>
                  <a:gd name="T3" fmla="*/ 2796 h 47"/>
                  <a:gd name="T4" fmla="+- 0 3723 3723"/>
                  <a:gd name="T5" fmla="*/ T4 w 49"/>
                  <a:gd name="T6" fmla="+- 0 2796 2796"/>
                  <a:gd name="T7" fmla="*/ 2796 h 47"/>
                  <a:gd name="T8" fmla="+- 0 3723 3723"/>
                  <a:gd name="T9" fmla="*/ T8 w 49"/>
                  <a:gd name="T10" fmla="+- 0 2809 2796"/>
                  <a:gd name="T11" fmla="*/ 2809 h 47"/>
                  <a:gd name="T12" fmla="+- 0 3757 3723"/>
                  <a:gd name="T13" fmla="*/ T12 w 49"/>
                  <a:gd name="T14" fmla="+- 0 2809 2796"/>
                  <a:gd name="T15" fmla="*/ 2809 h 47"/>
                  <a:gd name="T16" fmla="+- 0 3757 3723"/>
                  <a:gd name="T17" fmla="*/ T16 w 49"/>
                  <a:gd name="T18" fmla="+- 0 2831 2796"/>
                  <a:gd name="T19" fmla="*/ 2831 h 47"/>
                  <a:gd name="T20" fmla="+- 0 3754 3723"/>
                  <a:gd name="T21" fmla="*/ T20 w 49"/>
                  <a:gd name="T22" fmla="+- 0 2834 2796"/>
                  <a:gd name="T23" fmla="*/ 2834 h 47"/>
                  <a:gd name="T24" fmla="+- 0 3749 3723"/>
                  <a:gd name="T25" fmla="*/ T24 w 49"/>
                  <a:gd name="T26" fmla="+- 0 2837 2796"/>
                  <a:gd name="T27" fmla="*/ 2837 h 47"/>
                  <a:gd name="T28" fmla="+- 0 3736 3723"/>
                  <a:gd name="T29" fmla="*/ T28 w 49"/>
                  <a:gd name="T30" fmla="+- 0 2842 2796"/>
                  <a:gd name="T31" fmla="*/ 2842 h 47"/>
                  <a:gd name="T32" fmla="+- 0 3730 3723"/>
                  <a:gd name="T33" fmla="*/ T32 w 49"/>
                  <a:gd name="T34" fmla="+- 0 2843 2796"/>
                  <a:gd name="T35" fmla="*/ 2843 h 47"/>
                  <a:gd name="T36" fmla="+- 0 3767 3723"/>
                  <a:gd name="T37" fmla="*/ T36 w 49"/>
                  <a:gd name="T38" fmla="+- 0 2843 2796"/>
                  <a:gd name="T39" fmla="*/ 2843 h 47"/>
                  <a:gd name="T40" fmla="+- 0 3772 3723"/>
                  <a:gd name="T41" fmla="*/ T40 w 49"/>
                  <a:gd name="T42" fmla="+- 0 2839 2796"/>
                  <a:gd name="T43" fmla="*/ 2839 h 47"/>
                  <a:gd name="T44" fmla="+- 0 3772 3723"/>
                  <a:gd name="T45" fmla="*/ T44 w 49"/>
                  <a:gd name="T46" fmla="+- 0 2796 2796"/>
                  <a:gd name="T47" fmla="*/ 2796 h 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49" h="47">
                    <a:moveTo>
                      <a:pt x="49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34" y="13"/>
                    </a:lnTo>
                    <a:lnTo>
                      <a:pt x="34" y="35"/>
                    </a:lnTo>
                    <a:lnTo>
                      <a:pt x="31" y="38"/>
                    </a:lnTo>
                    <a:lnTo>
                      <a:pt x="26" y="41"/>
                    </a:lnTo>
                    <a:lnTo>
                      <a:pt x="13" y="46"/>
                    </a:lnTo>
                    <a:lnTo>
                      <a:pt x="7" y="47"/>
                    </a:lnTo>
                    <a:lnTo>
                      <a:pt x="44" y="47"/>
                    </a:lnTo>
                    <a:lnTo>
                      <a:pt x="49" y="43"/>
                    </a:lnTo>
                    <a:lnTo>
                      <a:pt x="49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41" name="Group 76"/>
            <p:cNvGrpSpPr>
              <a:grpSpLocks/>
            </p:cNvGrpSpPr>
            <p:nvPr/>
          </p:nvGrpSpPr>
          <p:grpSpPr bwMode="auto">
            <a:xfrm>
              <a:off x="3729" y="2750"/>
              <a:ext cx="42" cy="25"/>
              <a:chOff x="3729" y="2750"/>
              <a:chExt cx="42" cy="25"/>
            </a:xfrm>
          </p:grpSpPr>
          <p:sp>
            <p:nvSpPr>
              <p:cNvPr id="1216" name="Freeform 77"/>
              <p:cNvSpPr>
                <a:spLocks/>
              </p:cNvSpPr>
              <p:nvPr/>
            </p:nvSpPr>
            <p:spPr bwMode="auto">
              <a:xfrm>
                <a:off x="3729" y="2750"/>
                <a:ext cx="42" cy="25"/>
              </a:xfrm>
              <a:custGeom>
                <a:avLst/>
                <a:gdLst>
                  <a:gd name="T0" fmla="+- 0 3760 3729"/>
                  <a:gd name="T1" fmla="*/ T0 w 42"/>
                  <a:gd name="T2" fmla="+- 0 2750 2750"/>
                  <a:gd name="T3" fmla="*/ 2750 h 25"/>
                  <a:gd name="T4" fmla="+- 0 3729 3729"/>
                  <a:gd name="T5" fmla="*/ T4 w 42"/>
                  <a:gd name="T6" fmla="+- 0 2750 2750"/>
                  <a:gd name="T7" fmla="*/ 2750 h 25"/>
                  <a:gd name="T8" fmla="+- 0 3734 3729"/>
                  <a:gd name="T9" fmla="*/ T8 w 42"/>
                  <a:gd name="T10" fmla="+- 0 2751 2750"/>
                  <a:gd name="T11" fmla="*/ 2751 h 25"/>
                  <a:gd name="T12" fmla="+- 0 3744 3729"/>
                  <a:gd name="T13" fmla="*/ T12 w 42"/>
                  <a:gd name="T14" fmla="+- 0 2755 2750"/>
                  <a:gd name="T15" fmla="*/ 2755 h 25"/>
                  <a:gd name="T16" fmla="+- 0 3757 3729"/>
                  <a:gd name="T17" fmla="*/ T16 w 42"/>
                  <a:gd name="T18" fmla="+- 0 2775 2750"/>
                  <a:gd name="T19" fmla="*/ 2775 h 25"/>
                  <a:gd name="T20" fmla="+- 0 3770 3729"/>
                  <a:gd name="T21" fmla="*/ T20 w 42"/>
                  <a:gd name="T22" fmla="+- 0 2771 2750"/>
                  <a:gd name="T23" fmla="*/ 2771 h 25"/>
                  <a:gd name="T24" fmla="+- 0 3768 3729"/>
                  <a:gd name="T25" fmla="*/ T24 w 42"/>
                  <a:gd name="T26" fmla="+- 0 2764 2750"/>
                  <a:gd name="T27" fmla="*/ 2764 h 25"/>
                  <a:gd name="T28" fmla="+- 0 3765 3729"/>
                  <a:gd name="T29" fmla="*/ T28 w 42"/>
                  <a:gd name="T30" fmla="+- 0 2757 2750"/>
                  <a:gd name="T31" fmla="*/ 2757 h 25"/>
                  <a:gd name="T32" fmla="+- 0 3760 3729"/>
                  <a:gd name="T33" fmla="*/ T32 w 42"/>
                  <a:gd name="T34" fmla="+- 0 2750 2750"/>
                  <a:gd name="T35" fmla="*/ 2750 h 2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42" h="25">
                    <a:moveTo>
                      <a:pt x="31" y="0"/>
                    </a:moveTo>
                    <a:lnTo>
                      <a:pt x="0" y="0"/>
                    </a:lnTo>
                    <a:lnTo>
                      <a:pt x="5" y="1"/>
                    </a:lnTo>
                    <a:lnTo>
                      <a:pt x="15" y="5"/>
                    </a:lnTo>
                    <a:lnTo>
                      <a:pt x="28" y="25"/>
                    </a:lnTo>
                    <a:lnTo>
                      <a:pt x="41" y="21"/>
                    </a:lnTo>
                    <a:lnTo>
                      <a:pt x="39" y="14"/>
                    </a:lnTo>
                    <a:lnTo>
                      <a:pt x="36" y="7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42" name="Group 78"/>
            <p:cNvGrpSpPr>
              <a:grpSpLocks/>
            </p:cNvGrpSpPr>
            <p:nvPr/>
          </p:nvGrpSpPr>
          <p:grpSpPr bwMode="auto">
            <a:xfrm>
              <a:off x="7818" y="3298"/>
              <a:ext cx="106" cy="116"/>
              <a:chOff x="7818" y="3298"/>
              <a:chExt cx="106" cy="116"/>
            </a:xfrm>
          </p:grpSpPr>
          <p:sp>
            <p:nvSpPr>
              <p:cNvPr id="1214" name="Freeform 79"/>
              <p:cNvSpPr>
                <a:spLocks/>
              </p:cNvSpPr>
              <p:nvPr/>
            </p:nvSpPr>
            <p:spPr bwMode="auto">
              <a:xfrm>
                <a:off x="7818" y="3298"/>
                <a:ext cx="106" cy="116"/>
              </a:xfrm>
              <a:custGeom>
                <a:avLst/>
                <a:gdLst>
                  <a:gd name="T0" fmla="+- 0 7834 7818"/>
                  <a:gd name="T1" fmla="*/ T0 w 106"/>
                  <a:gd name="T2" fmla="+- 0 3298 3298"/>
                  <a:gd name="T3" fmla="*/ 3298 h 116"/>
                  <a:gd name="T4" fmla="+- 0 7818 7818"/>
                  <a:gd name="T5" fmla="*/ T4 w 106"/>
                  <a:gd name="T6" fmla="+- 0 3298 3298"/>
                  <a:gd name="T7" fmla="*/ 3298 h 116"/>
                  <a:gd name="T8" fmla="+- 0 7863 7818"/>
                  <a:gd name="T9" fmla="*/ T8 w 106"/>
                  <a:gd name="T10" fmla="+- 0 3414 3298"/>
                  <a:gd name="T11" fmla="*/ 3414 h 116"/>
                  <a:gd name="T12" fmla="+- 0 7878 7818"/>
                  <a:gd name="T13" fmla="*/ T12 w 106"/>
                  <a:gd name="T14" fmla="+- 0 3414 3298"/>
                  <a:gd name="T15" fmla="*/ 3414 h 116"/>
                  <a:gd name="T16" fmla="+- 0 7883 7818"/>
                  <a:gd name="T17" fmla="*/ T16 w 106"/>
                  <a:gd name="T18" fmla="+- 0 3401 3298"/>
                  <a:gd name="T19" fmla="*/ 3401 h 116"/>
                  <a:gd name="T20" fmla="+- 0 7870 7818"/>
                  <a:gd name="T21" fmla="*/ T20 w 106"/>
                  <a:gd name="T22" fmla="+- 0 3401 3298"/>
                  <a:gd name="T23" fmla="*/ 3401 h 116"/>
                  <a:gd name="T24" fmla="+- 0 7869 7818"/>
                  <a:gd name="T25" fmla="*/ T24 w 106"/>
                  <a:gd name="T26" fmla="+- 0 3395 3298"/>
                  <a:gd name="T27" fmla="*/ 3395 h 116"/>
                  <a:gd name="T28" fmla="+- 0 7867 7818"/>
                  <a:gd name="T29" fmla="*/ T28 w 106"/>
                  <a:gd name="T30" fmla="+- 0 3389 3298"/>
                  <a:gd name="T31" fmla="*/ 3389 h 116"/>
                  <a:gd name="T32" fmla="+- 0 7864 7818"/>
                  <a:gd name="T33" fmla="*/ T32 w 106"/>
                  <a:gd name="T34" fmla="+- 0 3382 3298"/>
                  <a:gd name="T35" fmla="*/ 3382 h 116"/>
                  <a:gd name="T36" fmla="+- 0 7834 7818"/>
                  <a:gd name="T37" fmla="*/ T36 w 106"/>
                  <a:gd name="T38" fmla="+- 0 3298 3298"/>
                  <a:gd name="T39" fmla="*/ 3298 h 1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06" h="116">
                    <a:moveTo>
                      <a:pt x="16" y="0"/>
                    </a:moveTo>
                    <a:lnTo>
                      <a:pt x="0" y="0"/>
                    </a:lnTo>
                    <a:lnTo>
                      <a:pt x="45" y="116"/>
                    </a:lnTo>
                    <a:lnTo>
                      <a:pt x="60" y="116"/>
                    </a:lnTo>
                    <a:lnTo>
                      <a:pt x="65" y="103"/>
                    </a:lnTo>
                    <a:lnTo>
                      <a:pt x="52" y="103"/>
                    </a:lnTo>
                    <a:lnTo>
                      <a:pt x="51" y="97"/>
                    </a:lnTo>
                    <a:lnTo>
                      <a:pt x="49" y="91"/>
                    </a:lnTo>
                    <a:lnTo>
                      <a:pt x="46" y="84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15" name="Freeform 80"/>
              <p:cNvSpPr>
                <a:spLocks/>
              </p:cNvSpPr>
              <p:nvPr/>
            </p:nvSpPr>
            <p:spPr bwMode="auto">
              <a:xfrm>
                <a:off x="7818" y="3298"/>
                <a:ext cx="106" cy="116"/>
              </a:xfrm>
              <a:custGeom>
                <a:avLst/>
                <a:gdLst>
                  <a:gd name="T0" fmla="+- 0 7924 7818"/>
                  <a:gd name="T1" fmla="*/ T0 w 106"/>
                  <a:gd name="T2" fmla="+- 0 3298 3298"/>
                  <a:gd name="T3" fmla="*/ 3298 h 116"/>
                  <a:gd name="T4" fmla="+- 0 7908 7818"/>
                  <a:gd name="T5" fmla="*/ T4 w 106"/>
                  <a:gd name="T6" fmla="+- 0 3298 3298"/>
                  <a:gd name="T7" fmla="*/ 3298 h 116"/>
                  <a:gd name="T8" fmla="+- 0 7877 7818"/>
                  <a:gd name="T9" fmla="*/ T8 w 106"/>
                  <a:gd name="T10" fmla="+- 0 3382 3298"/>
                  <a:gd name="T11" fmla="*/ 3382 h 116"/>
                  <a:gd name="T12" fmla="+- 0 7874 7818"/>
                  <a:gd name="T13" fmla="*/ T12 w 106"/>
                  <a:gd name="T14" fmla="+- 0 3389 3298"/>
                  <a:gd name="T15" fmla="*/ 3389 h 116"/>
                  <a:gd name="T16" fmla="+- 0 7872 7818"/>
                  <a:gd name="T17" fmla="*/ T16 w 106"/>
                  <a:gd name="T18" fmla="+- 0 3395 3298"/>
                  <a:gd name="T19" fmla="*/ 3395 h 116"/>
                  <a:gd name="T20" fmla="+- 0 7870 7818"/>
                  <a:gd name="T21" fmla="*/ T20 w 106"/>
                  <a:gd name="T22" fmla="+- 0 3401 3298"/>
                  <a:gd name="T23" fmla="*/ 3401 h 116"/>
                  <a:gd name="T24" fmla="+- 0 7883 7818"/>
                  <a:gd name="T25" fmla="*/ T24 w 106"/>
                  <a:gd name="T26" fmla="+- 0 3401 3298"/>
                  <a:gd name="T27" fmla="*/ 3401 h 116"/>
                  <a:gd name="T28" fmla="+- 0 7924 7818"/>
                  <a:gd name="T29" fmla="*/ T28 w 106"/>
                  <a:gd name="T30" fmla="+- 0 3298 3298"/>
                  <a:gd name="T31" fmla="*/ 3298 h 1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06" h="116">
                    <a:moveTo>
                      <a:pt x="106" y="0"/>
                    </a:moveTo>
                    <a:lnTo>
                      <a:pt x="90" y="0"/>
                    </a:lnTo>
                    <a:lnTo>
                      <a:pt x="59" y="84"/>
                    </a:lnTo>
                    <a:lnTo>
                      <a:pt x="56" y="91"/>
                    </a:lnTo>
                    <a:lnTo>
                      <a:pt x="54" y="97"/>
                    </a:lnTo>
                    <a:lnTo>
                      <a:pt x="52" y="103"/>
                    </a:lnTo>
                    <a:lnTo>
                      <a:pt x="65" y="103"/>
                    </a:lnTo>
                    <a:lnTo>
                      <a:pt x="106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43" name="Group 81"/>
            <p:cNvGrpSpPr>
              <a:grpSpLocks/>
            </p:cNvGrpSpPr>
            <p:nvPr/>
          </p:nvGrpSpPr>
          <p:grpSpPr bwMode="auto">
            <a:xfrm>
              <a:off x="7927" y="3387"/>
              <a:ext cx="77" cy="84"/>
              <a:chOff x="7927" y="3387"/>
              <a:chExt cx="77" cy="84"/>
            </a:xfrm>
          </p:grpSpPr>
          <p:sp>
            <p:nvSpPr>
              <p:cNvPr id="1212" name="Freeform 82"/>
              <p:cNvSpPr>
                <a:spLocks/>
              </p:cNvSpPr>
              <p:nvPr/>
            </p:nvSpPr>
            <p:spPr bwMode="auto">
              <a:xfrm>
                <a:off x="7927" y="3387"/>
                <a:ext cx="77" cy="84"/>
              </a:xfrm>
              <a:custGeom>
                <a:avLst/>
                <a:gdLst>
                  <a:gd name="T0" fmla="+- 0 7942 7927"/>
                  <a:gd name="T1" fmla="*/ T0 w 77"/>
                  <a:gd name="T2" fmla="+- 0 3387 3387"/>
                  <a:gd name="T3" fmla="*/ 3387 h 84"/>
                  <a:gd name="T4" fmla="+- 0 7927 7927"/>
                  <a:gd name="T5" fmla="*/ T4 w 77"/>
                  <a:gd name="T6" fmla="+- 0 3387 3387"/>
                  <a:gd name="T7" fmla="*/ 3387 h 84"/>
                  <a:gd name="T8" fmla="+- 0 7959 7927"/>
                  <a:gd name="T9" fmla="*/ T8 w 77"/>
                  <a:gd name="T10" fmla="+- 0 3471 3387"/>
                  <a:gd name="T11" fmla="*/ 3471 h 84"/>
                  <a:gd name="T12" fmla="+- 0 7972 7927"/>
                  <a:gd name="T13" fmla="*/ T12 w 77"/>
                  <a:gd name="T14" fmla="+- 0 3471 3387"/>
                  <a:gd name="T15" fmla="*/ 3471 h 84"/>
                  <a:gd name="T16" fmla="+- 0 7979 7927"/>
                  <a:gd name="T17" fmla="*/ T16 w 77"/>
                  <a:gd name="T18" fmla="+- 0 3454 3387"/>
                  <a:gd name="T19" fmla="*/ 3454 h 84"/>
                  <a:gd name="T20" fmla="+- 0 7966 7927"/>
                  <a:gd name="T21" fmla="*/ T20 w 77"/>
                  <a:gd name="T22" fmla="+- 0 3454 3387"/>
                  <a:gd name="T23" fmla="*/ 3454 h 84"/>
                  <a:gd name="T24" fmla="+- 0 7964 7927"/>
                  <a:gd name="T25" fmla="*/ T24 w 77"/>
                  <a:gd name="T26" fmla="+- 0 3448 3387"/>
                  <a:gd name="T27" fmla="*/ 3448 h 84"/>
                  <a:gd name="T28" fmla="+- 0 7962 7927"/>
                  <a:gd name="T29" fmla="*/ T28 w 77"/>
                  <a:gd name="T30" fmla="+- 0 3442 3387"/>
                  <a:gd name="T31" fmla="*/ 3442 h 84"/>
                  <a:gd name="T32" fmla="+- 0 7942 7927"/>
                  <a:gd name="T33" fmla="*/ T32 w 77"/>
                  <a:gd name="T34" fmla="+- 0 3387 3387"/>
                  <a:gd name="T35" fmla="*/ 3387 h 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77" h="84">
                    <a:moveTo>
                      <a:pt x="15" y="0"/>
                    </a:moveTo>
                    <a:lnTo>
                      <a:pt x="0" y="0"/>
                    </a:lnTo>
                    <a:lnTo>
                      <a:pt x="32" y="84"/>
                    </a:lnTo>
                    <a:lnTo>
                      <a:pt x="45" y="84"/>
                    </a:lnTo>
                    <a:lnTo>
                      <a:pt x="52" y="67"/>
                    </a:lnTo>
                    <a:lnTo>
                      <a:pt x="39" y="67"/>
                    </a:lnTo>
                    <a:lnTo>
                      <a:pt x="37" y="61"/>
                    </a:lnTo>
                    <a:lnTo>
                      <a:pt x="35" y="55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13" name="Freeform 83"/>
              <p:cNvSpPr>
                <a:spLocks/>
              </p:cNvSpPr>
              <p:nvPr/>
            </p:nvSpPr>
            <p:spPr bwMode="auto">
              <a:xfrm>
                <a:off x="7927" y="3387"/>
                <a:ext cx="77" cy="84"/>
              </a:xfrm>
              <a:custGeom>
                <a:avLst/>
                <a:gdLst>
                  <a:gd name="T0" fmla="+- 0 8004 7927"/>
                  <a:gd name="T1" fmla="*/ T0 w 77"/>
                  <a:gd name="T2" fmla="+- 0 3387 3387"/>
                  <a:gd name="T3" fmla="*/ 3387 h 84"/>
                  <a:gd name="T4" fmla="+- 0 7989 7927"/>
                  <a:gd name="T5" fmla="*/ T4 w 77"/>
                  <a:gd name="T6" fmla="+- 0 3387 3387"/>
                  <a:gd name="T7" fmla="*/ 3387 h 84"/>
                  <a:gd name="T8" fmla="+- 0 7971 7927"/>
                  <a:gd name="T9" fmla="*/ T8 w 77"/>
                  <a:gd name="T10" fmla="+- 0 3438 3387"/>
                  <a:gd name="T11" fmla="*/ 3438 h 84"/>
                  <a:gd name="T12" fmla="+- 0 7969 7927"/>
                  <a:gd name="T13" fmla="*/ T12 w 77"/>
                  <a:gd name="T14" fmla="+- 0 3444 3387"/>
                  <a:gd name="T15" fmla="*/ 3444 h 84"/>
                  <a:gd name="T16" fmla="+- 0 7967 7927"/>
                  <a:gd name="T17" fmla="*/ T16 w 77"/>
                  <a:gd name="T18" fmla="+- 0 3450 3387"/>
                  <a:gd name="T19" fmla="*/ 3450 h 84"/>
                  <a:gd name="T20" fmla="+- 0 7966 7927"/>
                  <a:gd name="T21" fmla="*/ T20 w 77"/>
                  <a:gd name="T22" fmla="+- 0 3454 3387"/>
                  <a:gd name="T23" fmla="*/ 3454 h 84"/>
                  <a:gd name="T24" fmla="+- 0 7979 7927"/>
                  <a:gd name="T25" fmla="*/ T24 w 77"/>
                  <a:gd name="T26" fmla="+- 0 3454 3387"/>
                  <a:gd name="T27" fmla="*/ 3454 h 84"/>
                  <a:gd name="T28" fmla="+- 0 8004 7927"/>
                  <a:gd name="T29" fmla="*/ T28 w 77"/>
                  <a:gd name="T30" fmla="+- 0 3387 3387"/>
                  <a:gd name="T31" fmla="*/ 3387 h 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77" h="84">
                    <a:moveTo>
                      <a:pt x="77" y="0"/>
                    </a:moveTo>
                    <a:lnTo>
                      <a:pt x="62" y="0"/>
                    </a:lnTo>
                    <a:lnTo>
                      <a:pt x="44" y="51"/>
                    </a:lnTo>
                    <a:lnTo>
                      <a:pt x="42" y="57"/>
                    </a:lnTo>
                    <a:lnTo>
                      <a:pt x="40" y="63"/>
                    </a:lnTo>
                    <a:lnTo>
                      <a:pt x="39" y="67"/>
                    </a:lnTo>
                    <a:lnTo>
                      <a:pt x="52" y="67"/>
                    </a:lnTo>
                    <a:lnTo>
                      <a:pt x="77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44" name="Group 84"/>
            <p:cNvGrpSpPr>
              <a:grpSpLocks/>
            </p:cNvGrpSpPr>
            <p:nvPr/>
          </p:nvGrpSpPr>
          <p:grpSpPr bwMode="auto">
            <a:xfrm>
              <a:off x="8017" y="3355"/>
              <a:ext cx="14" cy="16"/>
              <a:chOff x="8017" y="3355"/>
              <a:chExt cx="14" cy="16"/>
            </a:xfrm>
          </p:grpSpPr>
          <p:sp>
            <p:nvSpPr>
              <p:cNvPr id="1210" name="Freeform 85"/>
              <p:cNvSpPr>
                <a:spLocks/>
              </p:cNvSpPr>
              <p:nvPr/>
            </p:nvSpPr>
            <p:spPr bwMode="auto">
              <a:xfrm>
                <a:off x="8017" y="3355"/>
                <a:ext cx="14" cy="16"/>
              </a:xfrm>
              <a:custGeom>
                <a:avLst/>
                <a:gdLst>
                  <a:gd name="T0" fmla="+- 0 8017 8017"/>
                  <a:gd name="T1" fmla="*/ T0 w 14"/>
                  <a:gd name="T2" fmla="+- 0 3363 3355"/>
                  <a:gd name="T3" fmla="*/ 3363 h 16"/>
                  <a:gd name="T4" fmla="+- 0 8031 8017"/>
                  <a:gd name="T5" fmla="*/ T4 w 14"/>
                  <a:gd name="T6" fmla="+- 0 3363 3355"/>
                  <a:gd name="T7" fmla="*/ 3363 h 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" h="16">
                    <a:moveTo>
                      <a:pt x="0" y="8"/>
                    </a:moveTo>
                    <a:lnTo>
                      <a:pt x="14" y="8"/>
                    </a:lnTo>
                  </a:path>
                </a:pathLst>
              </a:custGeom>
              <a:noFill/>
              <a:ln w="11671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45" name="Group 86"/>
            <p:cNvGrpSpPr>
              <a:grpSpLocks/>
            </p:cNvGrpSpPr>
            <p:nvPr/>
          </p:nvGrpSpPr>
          <p:grpSpPr bwMode="auto">
            <a:xfrm>
              <a:off x="8017" y="3387"/>
              <a:ext cx="14" cy="84"/>
              <a:chOff x="8017" y="3387"/>
              <a:chExt cx="14" cy="84"/>
            </a:xfrm>
          </p:grpSpPr>
          <p:sp>
            <p:nvSpPr>
              <p:cNvPr id="1209" name="Freeform 87"/>
              <p:cNvSpPr>
                <a:spLocks/>
              </p:cNvSpPr>
              <p:nvPr/>
            </p:nvSpPr>
            <p:spPr bwMode="auto">
              <a:xfrm>
                <a:off x="8017" y="3387"/>
                <a:ext cx="14" cy="84"/>
              </a:xfrm>
              <a:custGeom>
                <a:avLst/>
                <a:gdLst>
                  <a:gd name="T0" fmla="+- 0 8024 8017"/>
                  <a:gd name="T1" fmla="*/ T0 w 14"/>
                  <a:gd name="T2" fmla="+- 0 3387 3387"/>
                  <a:gd name="T3" fmla="*/ 3387 h 84"/>
                  <a:gd name="T4" fmla="+- 0 8024 8017"/>
                  <a:gd name="T5" fmla="*/ T4 w 14"/>
                  <a:gd name="T6" fmla="+- 0 3471 3387"/>
                  <a:gd name="T7" fmla="*/ 3471 h 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" h="84">
                    <a:moveTo>
                      <a:pt x="7" y="0"/>
                    </a:moveTo>
                    <a:lnTo>
                      <a:pt x="7" y="84"/>
                    </a:lnTo>
                  </a:path>
                </a:pathLst>
              </a:custGeom>
              <a:noFill/>
              <a:ln w="10325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46" name="Group 88"/>
            <p:cNvGrpSpPr>
              <a:grpSpLocks/>
            </p:cNvGrpSpPr>
            <p:nvPr/>
          </p:nvGrpSpPr>
          <p:grpSpPr bwMode="auto">
            <a:xfrm>
              <a:off x="8048" y="3385"/>
              <a:ext cx="73" cy="88"/>
              <a:chOff x="8048" y="3385"/>
              <a:chExt cx="73" cy="88"/>
            </a:xfrm>
          </p:grpSpPr>
          <p:sp>
            <p:nvSpPr>
              <p:cNvPr id="1208" name="Freeform 89"/>
              <p:cNvSpPr>
                <a:spLocks/>
              </p:cNvSpPr>
              <p:nvPr/>
            </p:nvSpPr>
            <p:spPr bwMode="auto">
              <a:xfrm>
                <a:off x="8048" y="3385"/>
                <a:ext cx="73" cy="88"/>
              </a:xfrm>
              <a:custGeom>
                <a:avLst/>
                <a:gdLst>
                  <a:gd name="T0" fmla="+- 0 8088 8048"/>
                  <a:gd name="T1" fmla="*/ T0 w 73"/>
                  <a:gd name="T2" fmla="+- 0 3385 3385"/>
                  <a:gd name="T3" fmla="*/ 3385 h 88"/>
                  <a:gd name="T4" fmla="+- 0 8076 8048"/>
                  <a:gd name="T5" fmla="*/ T4 w 73"/>
                  <a:gd name="T6" fmla="+- 0 3385 3385"/>
                  <a:gd name="T7" fmla="*/ 3385 h 88"/>
                  <a:gd name="T8" fmla="+- 0 8070 8048"/>
                  <a:gd name="T9" fmla="*/ T8 w 73"/>
                  <a:gd name="T10" fmla="+- 0 3387 3385"/>
                  <a:gd name="T11" fmla="*/ 3387 h 88"/>
                  <a:gd name="T12" fmla="+- 0 8048 8048"/>
                  <a:gd name="T13" fmla="*/ T12 w 73"/>
                  <a:gd name="T14" fmla="+- 0 3420 3385"/>
                  <a:gd name="T15" fmla="*/ 3420 h 88"/>
                  <a:gd name="T16" fmla="+- 0 8048 8048"/>
                  <a:gd name="T17" fmla="*/ T16 w 73"/>
                  <a:gd name="T18" fmla="+- 0 3437 3385"/>
                  <a:gd name="T19" fmla="*/ 3437 h 88"/>
                  <a:gd name="T20" fmla="+- 0 8077 8048"/>
                  <a:gd name="T21" fmla="*/ T20 w 73"/>
                  <a:gd name="T22" fmla="+- 0 3473 3385"/>
                  <a:gd name="T23" fmla="*/ 3473 h 88"/>
                  <a:gd name="T24" fmla="+- 0 8094 8048"/>
                  <a:gd name="T25" fmla="*/ T24 w 73"/>
                  <a:gd name="T26" fmla="+- 0 3473 3385"/>
                  <a:gd name="T27" fmla="*/ 3473 h 88"/>
                  <a:gd name="T28" fmla="+- 0 8102 8048"/>
                  <a:gd name="T29" fmla="*/ T28 w 73"/>
                  <a:gd name="T30" fmla="+- 0 3468 3385"/>
                  <a:gd name="T31" fmla="*/ 3468 h 88"/>
                  <a:gd name="T32" fmla="+- 0 8107 8048"/>
                  <a:gd name="T33" fmla="*/ T32 w 73"/>
                  <a:gd name="T34" fmla="+- 0 3461 3385"/>
                  <a:gd name="T35" fmla="*/ 3461 h 88"/>
                  <a:gd name="T36" fmla="+- 0 8079 8048"/>
                  <a:gd name="T37" fmla="*/ T36 w 73"/>
                  <a:gd name="T38" fmla="+- 0 3461 3385"/>
                  <a:gd name="T39" fmla="*/ 3461 h 88"/>
                  <a:gd name="T40" fmla="+- 0 8074 8048"/>
                  <a:gd name="T41" fmla="*/ T40 w 73"/>
                  <a:gd name="T42" fmla="+- 0 3458 3385"/>
                  <a:gd name="T43" fmla="*/ 3458 h 88"/>
                  <a:gd name="T44" fmla="+- 0 8064 8048"/>
                  <a:gd name="T45" fmla="*/ T44 w 73"/>
                  <a:gd name="T46" fmla="+- 0 3448 3385"/>
                  <a:gd name="T47" fmla="*/ 3448 h 88"/>
                  <a:gd name="T48" fmla="+- 0 8062 8048"/>
                  <a:gd name="T49" fmla="*/ T48 w 73"/>
                  <a:gd name="T50" fmla="+- 0 3440 3385"/>
                  <a:gd name="T51" fmla="*/ 3440 h 88"/>
                  <a:gd name="T52" fmla="+- 0 8062 8048"/>
                  <a:gd name="T53" fmla="*/ T52 w 73"/>
                  <a:gd name="T54" fmla="+- 0 3418 3385"/>
                  <a:gd name="T55" fmla="*/ 3418 h 88"/>
                  <a:gd name="T56" fmla="+- 0 8064 8048"/>
                  <a:gd name="T57" fmla="*/ T56 w 73"/>
                  <a:gd name="T58" fmla="+- 0 3410 3385"/>
                  <a:gd name="T59" fmla="*/ 3410 h 88"/>
                  <a:gd name="T60" fmla="+- 0 8069 8048"/>
                  <a:gd name="T61" fmla="*/ T60 w 73"/>
                  <a:gd name="T62" fmla="+- 0 3404 3385"/>
                  <a:gd name="T63" fmla="*/ 3404 h 88"/>
                  <a:gd name="T64" fmla="+- 0 8073 8048"/>
                  <a:gd name="T65" fmla="*/ T64 w 73"/>
                  <a:gd name="T66" fmla="+- 0 3399 3385"/>
                  <a:gd name="T67" fmla="*/ 3399 h 88"/>
                  <a:gd name="T68" fmla="+- 0 8078 8048"/>
                  <a:gd name="T69" fmla="*/ T68 w 73"/>
                  <a:gd name="T70" fmla="+- 0 3397 3385"/>
                  <a:gd name="T71" fmla="*/ 3397 h 88"/>
                  <a:gd name="T72" fmla="+- 0 8120 8048"/>
                  <a:gd name="T73" fmla="*/ T72 w 73"/>
                  <a:gd name="T74" fmla="+- 0 3397 3385"/>
                  <a:gd name="T75" fmla="*/ 3397 h 88"/>
                  <a:gd name="T76" fmla="+- 0 8120 8048"/>
                  <a:gd name="T77" fmla="*/ T76 w 73"/>
                  <a:gd name="T78" fmla="+- 0 3396 3385"/>
                  <a:gd name="T79" fmla="*/ 3396 h 88"/>
                  <a:gd name="T80" fmla="+- 0 8106 8048"/>
                  <a:gd name="T81" fmla="*/ T80 w 73"/>
                  <a:gd name="T82" fmla="+- 0 3396 3385"/>
                  <a:gd name="T83" fmla="*/ 3396 h 88"/>
                  <a:gd name="T84" fmla="+- 0 8104 8048"/>
                  <a:gd name="T85" fmla="*/ T84 w 73"/>
                  <a:gd name="T86" fmla="+- 0 3393 3385"/>
                  <a:gd name="T87" fmla="*/ 3393 h 88"/>
                  <a:gd name="T88" fmla="+- 0 8101 8048"/>
                  <a:gd name="T89" fmla="*/ T88 w 73"/>
                  <a:gd name="T90" fmla="+- 0 3390 3385"/>
                  <a:gd name="T91" fmla="*/ 3390 h 88"/>
                  <a:gd name="T92" fmla="+- 0 8093 8048"/>
                  <a:gd name="T93" fmla="*/ T92 w 73"/>
                  <a:gd name="T94" fmla="+- 0 3386 3385"/>
                  <a:gd name="T95" fmla="*/ 3386 h 88"/>
                  <a:gd name="T96" fmla="+- 0 8088 8048"/>
                  <a:gd name="T97" fmla="*/ T96 w 73"/>
                  <a:gd name="T98" fmla="+- 0 3385 3385"/>
                  <a:gd name="T99" fmla="*/ 3385 h 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73" h="88">
                    <a:moveTo>
                      <a:pt x="40" y="0"/>
                    </a:moveTo>
                    <a:lnTo>
                      <a:pt x="28" y="0"/>
                    </a:lnTo>
                    <a:lnTo>
                      <a:pt x="22" y="2"/>
                    </a:lnTo>
                    <a:lnTo>
                      <a:pt x="0" y="35"/>
                    </a:lnTo>
                    <a:lnTo>
                      <a:pt x="0" y="52"/>
                    </a:lnTo>
                    <a:lnTo>
                      <a:pt x="29" y="88"/>
                    </a:lnTo>
                    <a:lnTo>
                      <a:pt x="46" y="88"/>
                    </a:lnTo>
                    <a:lnTo>
                      <a:pt x="54" y="83"/>
                    </a:lnTo>
                    <a:lnTo>
                      <a:pt x="59" y="76"/>
                    </a:lnTo>
                    <a:lnTo>
                      <a:pt x="31" y="76"/>
                    </a:lnTo>
                    <a:lnTo>
                      <a:pt x="26" y="73"/>
                    </a:lnTo>
                    <a:lnTo>
                      <a:pt x="16" y="63"/>
                    </a:lnTo>
                    <a:lnTo>
                      <a:pt x="14" y="55"/>
                    </a:lnTo>
                    <a:lnTo>
                      <a:pt x="14" y="33"/>
                    </a:lnTo>
                    <a:lnTo>
                      <a:pt x="16" y="25"/>
                    </a:lnTo>
                    <a:lnTo>
                      <a:pt x="21" y="19"/>
                    </a:lnTo>
                    <a:lnTo>
                      <a:pt x="25" y="14"/>
                    </a:lnTo>
                    <a:lnTo>
                      <a:pt x="30" y="12"/>
                    </a:lnTo>
                    <a:lnTo>
                      <a:pt x="72" y="12"/>
                    </a:lnTo>
                    <a:lnTo>
                      <a:pt x="72" y="11"/>
                    </a:lnTo>
                    <a:lnTo>
                      <a:pt x="58" y="11"/>
                    </a:lnTo>
                    <a:lnTo>
                      <a:pt x="56" y="8"/>
                    </a:lnTo>
                    <a:lnTo>
                      <a:pt x="53" y="5"/>
                    </a:lnTo>
                    <a:lnTo>
                      <a:pt x="45" y="1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47" name="Group 90"/>
            <p:cNvGrpSpPr>
              <a:grpSpLocks/>
            </p:cNvGrpSpPr>
            <p:nvPr/>
          </p:nvGrpSpPr>
          <p:grpSpPr bwMode="auto">
            <a:xfrm>
              <a:off x="8107" y="3460"/>
              <a:ext cx="13" cy="11"/>
              <a:chOff x="8107" y="3460"/>
              <a:chExt cx="13" cy="11"/>
            </a:xfrm>
          </p:grpSpPr>
          <p:sp>
            <p:nvSpPr>
              <p:cNvPr id="1207" name="Freeform 91"/>
              <p:cNvSpPr>
                <a:spLocks/>
              </p:cNvSpPr>
              <p:nvPr/>
            </p:nvSpPr>
            <p:spPr bwMode="auto">
              <a:xfrm>
                <a:off x="8107" y="3460"/>
                <a:ext cx="13" cy="11"/>
              </a:xfrm>
              <a:custGeom>
                <a:avLst/>
                <a:gdLst>
                  <a:gd name="T0" fmla="+- 0 8107 8107"/>
                  <a:gd name="T1" fmla="*/ T0 w 13"/>
                  <a:gd name="T2" fmla="+- 0 3465 3460"/>
                  <a:gd name="T3" fmla="*/ 3465 h 11"/>
                  <a:gd name="T4" fmla="+- 0 8120 8107"/>
                  <a:gd name="T5" fmla="*/ T4 w 13"/>
                  <a:gd name="T6" fmla="+- 0 3465 3460"/>
                  <a:gd name="T7" fmla="*/ 3465 h 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3" h="11">
                    <a:moveTo>
                      <a:pt x="0" y="5"/>
                    </a:moveTo>
                    <a:lnTo>
                      <a:pt x="13" y="5"/>
                    </a:lnTo>
                  </a:path>
                </a:pathLst>
              </a:custGeom>
              <a:noFill/>
              <a:ln w="8014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48" name="Group 92"/>
            <p:cNvGrpSpPr>
              <a:grpSpLocks/>
            </p:cNvGrpSpPr>
            <p:nvPr/>
          </p:nvGrpSpPr>
          <p:grpSpPr bwMode="auto">
            <a:xfrm>
              <a:off x="8091" y="3397"/>
              <a:ext cx="29" cy="64"/>
              <a:chOff x="8091" y="3397"/>
              <a:chExt cx="29" cy="64"/>
            </a:xfrm>
          </p:grpSpPr>
          <p:sp>
            <p:nvSpPr>
              <p:cNvPr id="1206" name="Freeform 93"/>
              <p:cNvSpPr>
                <a:spLocks/>
              </p:cNvSpPr>
              <p:nvPr/>
            </p:nvSpPr>
            <p:spPr bwMode="auto">
              <a:xfrm>
                <a:off x="8091" y="3397"/>
                <a:ext cx="29" cy="64"/>
              </a:xfrm>
              <a:custGeom>
                <a:avLst/>
                <a:gdLst>
                  <a:gd name="T0" fmla="+- 0 8120 8091"/>
                  <a:gd name="T1" fmla="*/ T0 w 29"/>
                  <a:gd name="T2" fmla="+- 0 3397 3397"/>
                  <a:gd name="T3" fmla="*/ 3397 h 64"/>
                  <a:gd name="T4" fmla="+- 0 8091 8091"/>
                  <a:gd name="T5" fmla="*/ T4 w 29"/>
                  <a:gd name="T6" fmla="+- 0 3397 3397"/>
                  <a:gd name="T7" fmla="*/ 3397 h 64"/>
                  <a:gd name="T8" fmla="+- 0 8096 8091"/>
                  <a:gd name="T9" fmla="*/ T8 w 29"/>
                  <a:gd name="T10" fmla="+- 0 3399 3397"/>
                  <a:gd name="T11" fmla="*/ 3399 h 64"/>
                  <a:gd name="T12" fmla="+- 0 8105 8091"/>
                  <a:gd name="T13" fmla="*/ T12 w 29"/>
                  <a:gd name="T14" fmla="+- 0 3410 3397"/>
                  <a:gd name="T15" fmla="*/ 3410 h 64"/>
                  <a:gd name="T16" fmla="+- 0 8107 8091"/>
                  <a:gd name="T17" fmla="*/ T16 w 29"/>
                  <a:gd name="T18" fmla="+- 0 3419 3397"/>
                  <a:gd name="T19" fmla="*/ 3419 h 64"/>
                  <a:gd name="T20" fmla="+- 0 8107 8091"/>
                  <a:gd name="T21" fmla="*/ T20 w 29"/>
                  <a:gd name="T22" fmla="+- 0 3440 3397"/>
                  <a:gd name="T23" fmla="*/ 3440 h 64"/>
                  <a:gd name="T24" fmla="+- 0 8105 8091"/>
                  <a:gd name="T25" fmla="*/ T24 w 29"/>
                  <a:gd name="T26" fmla="+- 0 3448 3397"/>
                  <a:gd name="T27" fmla="*/ 3448 h 64"/>
                  <a:gd name="T28" fmla="+- 0 8097 8091"/>
                  <a:gd name="T29" fmla="*/ T28 w 29"/>
                  <a:gd name="T30" fmla="+- 0 3458 3397"/>
                  <a:gd name="T31" fmla="*/ 3458 h 64"/>
                  <a:gd name="T32" fmla="+- 0 8091 8091"/>
                  <a:gd name="T33" fmla="*/ T32 w 29"/>
                  <a:gd name="T34" fmla="+- 0 3461 3397"/>
                  <a:gd name="T35" fmla="*/ 3461 h 64"/>
                  <a:gd name="T36" fmla="+- 0 8107 8091"/>
                  <a:gd name="T37" fmla="*/ T36 w 29"/>
                  <a:gd name="T38" fmla="+- 0 3461 3397"/>
                  <a:gd name="T39" fmla="*/ 3461 h 64"/>
                  <a:gd name="T40" fmla="+- 0 8107 8091"/>
                  <a:gd name="T41" fmla="*/ T40 w 29"/>
                  <a:gd name="T42" fmla="+- 0 3460 3397"/>
                  <a:gd name="T43" fmla="*/ 3460 h 64"/>
                  <a:gd name="T44" fmla="+- 0 8120 8091"/>
                  <a:gd name="T45" fmla="*/ T44 w 29"/>
                  <a:gd name="T46" fmla="+- 0 3460 3397"/>
                  <a:gd name="T47" fmla="*/ 3460 h 64"/>
                  <a:gd name="T48" fmla="+- 0 8120 8091"/>
                  <a:gd name="T49" fmla="*/ T48 w 29"/>
                  <a:gd name="T50" fmla="+- 0 3397 3397"/>
                  <a:gd name="T51" fmla="*/ 3397 h 6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29" h="64">
                    <a:moveTo>
                      <a:pt x="29" y="0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14" y="13"/>
                    </a:lnTo>
                    <a:lnTo>
                      <a:pt x="16" y="22"/>
                    </a:lnTo>
                    <a:lnTo>
                      <a:pt x="16" y="43"/>
                    </a:lnTo>
                    <a:lnTo>
                      <a:pt x="14" y="51"/>
                    </a:lnTo>
                    <a:lnTo>
                      <a:pt x="6" y="61"/>
                    </a:lnTo>
                    <a:lnTo>
                      <a:pt x="0" y="64"/>
                    </a:lnTo>
                    <a:lnTo>
                      <a:pt x="16" y="64"/>
                    </a:lnTo>
                    <a:lnTo>
                      <a:pt x="16" y="63"/>
                    </a:lnTo>
                    <a:lnTo>
                      <a:pt x="29" y="63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49" name="Group 94"/>
            <p:cNvGrpSpPr>
              <a:grpSpLocks/>
            </p:cNvGrpSpPr>
            <p:nvPr/>
          </p:nvGrpSpPr>
          <p:grpSpPr bwMode="auto">
            <a:xfrm>
              <a:off x="8106" y="3355"/>
              <a:ext cx="14" cy="42"/>
              <a:chOff x="8106" y="3355"/>
              <a:chExt cx="14" cy="42"/>
            </a:xfrm>
          </p:grpSpPr>
          <p:sp>
            <p:nvSpPr>
              <p:cNvPr id="1205" name="Freeform 95"/>
              <p:cNvSpPr>
                <a:spLocks/>
              </p:cNvSpPr>
              <p:nvPr/>
            </p:nvSpPr>
            <p:spPr bwMode="auto">
              <a:xfrm>
                <a:off x="8106" y="3355"/>
                <a:ext cx="14" cy="42"/>
              </a:xfrm>
              <a:custGeom>
                <a:avLst/>
                <a:gdLst>
                  <a:gd name="T0" fmla="+- 0 8106 8106"/>
                  <a:gd name="T1" fmla="*/ T0 w 14"/>
                  <a:gd name="T2" fmla="+- 0 3376 3355"/>
                  <a:gd name="T3" fmla="*/ 3376 h 42"/>
                  <a:gd name="T4" fmla="+- 0 8120 8106"/>
                  <a:gd name="T5" fmla="*/ T4 w 14"/>
                  <a:gd name="T6" fmla="+- 0 3376 3355"/>
                  <a:gd name="T7" fmla="*/ 3376 h 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" h="42">
                    <a:moveTo>
                      <a:pt x="0" y="21"/>
                    </a:moveTo>
                    <a:lnTo>
                      <a:pt x="14" y="21"/>
                    </a:lnTo>
                  </a:path>
                </a:pathLst>
              </a:custGeom>
              <a:noFill/>
              <a:ln w="27686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50" name="Group 96"/>
            <p:cNvGrpSpPr>
              <a:grpSpLocks/>
            </p:cNvGrpSpPr>
            <p:nvPr/>
          </p:nvGrpSpPr>
          <p:grpSpPr bwMode="auto">
            <a:xfrm>
              <a:off x="8138" y="3385"/>
              <a:ext cx="77" cy="88"/>
              <a:chOff x="8138" y="3385"/>
              <a:chExt cx="77" cy="88"/>
            </a:xfrm>
          </p:grpSpPr>
          <p:sp>
            <p:nvSpPr>
              <p:cNvPr id="1204" name="Freeform 97"/>
              <p:cNvSpPr>
                <a:spLocks/>
              </p:cNvSpPr>
              <p:nvPr/>
            </p:nvSpPr>
            <p:spPr bwMode="auto">
              <a:xfrm>
                <a:off x="8138" y="3385"/>
                <a:ext cx="77" cy="88"/>
              </a:xfrm>
              <a:custGeom>
                <a:avLst/>
                <a:gdLst>
                  <a:gd name="T0" fmla="+- 0 8188 8138"/>
                  <a:gd name="T1" fmla="*/ T0 w 77"/>
                  <a:gd name="T2" fmla="+- 0 3385 3385"/>
                  <a:gd name="T3" fmla="*/ 3385 h 88"/>
                  <a:gd name="T4" fmla="+- 0 8166 8138"/>
                  <a:gd name="T5" fmla="*/ T4 w 77"/>
                  <a:gd name="T6" fmla="+- 0 3385 3385"/>
                  <a:gd name="T7" fmla="*/ 3385 h 88"/>
                  <a:gd name="T8" fmla="+- 0 8156 8138"/>
                  <a:gd name="T9" fmla="*/ T8 w 77"/>
                  <a:gd name="T10" fmla="+- 0 3389 3385"/>
                  <a:gd name="T11" fmla="*/ 3389 h 88"/>
                  <a:gd name="T12" fmla="+- 0 8142 8138"/>
                  <a:gd name="T13" fmla="*/ T12 w 77"/>
                  <a:gd name="T14" fmla="+- 0 3404 3385"/>
                  <a:gd name="T15" fmla="*/ 3404 h 88"/>
                  <a:gd name="T16" fmla="+- 0 8138 8138"/>
                  <a:gd name="T17" fmla="*/ T16 w 77"/>
                  <a:gd name="T18" fmla="+- 0 3415 3385"/>
                  <a:gd name="T19" fmla="*/ 3415 h 88"/>
                  <a:gd name="T20" fmla="+- 0 8138 8138"/>
                  <a:gd name="T21" fmla="*/ T20 w 77"/>
                  <a:gd name="T22" fmla="+- 0 3443 3385"/>
                  <a:gd name="T23" fmla="*/ 3443 h 88"/>
                  <a:gd name="T24" fmla="+- 0 8142 8138"/>
                  <a:gd name="T25" fmla="*/ T24 w 77"/>
                  <a:gd name="T26" fmla="+- 0 3454 3385"/>
                  <a:gd name="T27" fmla="*/ 3454 h 88"/>
                  <a:gd name="T28" fmla="+- 0 8156 8138"/>
                  <a:gd name="T29" fmla="*/ T28 w 77"/>
                  <a:gd name="T30" fmla="+- 0 3469 3385"/>
                  <a:gd name="T31" fmla="*/ 3469 h 88"/>
                  <a:gd name="T32" fmla="+- 0 8166 8138"/>
                  <a:gd name="T33" fmla="*/ T32 w 77"/>
                  <a:gd name="T34" fmla="+- 0 3473 3385"/>
                  <a:gd name="T35" fmla="*/ 3473 h 88"/>
                  <a:gd name="T36" fmla="+- 0 8188 8138"/>
                  <a:gd name="T37" fmla="*/ T36 w 77"/>
                  <a:gd name="T38" fmla="+- 0 3473 3385"/>
                  <a:gd name="T39" fmla="*/ 3473 h 88"/>
                  <a:gd name="T40" fmla="+- 0 8196 8138"/>
                  <a:gd name="T41" fmla="*/ T40 w 77"/>
                  <a:gd name="T42" fmla="+- 0 3470 3385"/>
                  <a:gd name="T43" fmla="*/ 3470 h 88"/>
                  <a:gd name="T44" fmla="+- 0 8202 8138"/>
                  <a:gd name="T45" fmla="*/ T44 w 77"/>
                  <a:gd name="T46" fmla="+- 0 3466 3385"/>
                  <a:gd name="T47" fmla="*/ 3466 h 88"/>
                  <a:gd name="T48" fmla="+- 0 8208 8138"/>
                  <a:gd name="T49" fmla="*/ T48 w 77"/>
                  <a:gd name="T50" fmla="+- 0 3461 3385"/>
                  <a:gd name="T51" fmla="*/ 3461 h 88"/>
                  <a:gd name="T52" fmla="+- 0 8171 8138"/>
                  <a:gd name="T53" fmla="*/ T52 w 77"/>
                  <a:gd name="T54" fmla="+- 0 3461 3385"/>
                  <a:gd name="T55" fmla="*/ 3461 h 88"/>
                  <a:gd name="T56" fmla="+- 0 8165 8138"/>
                  <a:gd name="T57" fmla="*/ T56 w 77"/>
                  <a:gd name="T58" fmla="+- 0 3459 3385"/>
                  <a:gd name="T59" fmla="*/ 3459 h 88"/>
                  <a:gd name="T60" fmla="+- 0 8161 8138"/>
                  <a:gd name="T61" fmla="*/ T60 w 77"/>
                  <a:gd name="T62" fmla="+- 0 3454 3385"/>
                  <a:gd name="T63" fmla="*/ 3454 h 88"/>
                  <a:gd name="T64" fmla="+- 0 8156 8138"/>
                  <a:gd name="T65" fmla="*/ T64 w 77"/>
                  <a:gd name="T66" fmla="+- 0 3449 3385"/>
                  <a:gd name="T67" fmla="*/ 3449 h 88"/>
                  <a:gd name="T68" fmla="+- 0 8153 8138"/>
                  <a:gd name="T69" fmla="*/ T68 w 77"/>
                  <a:gd name="T70" fmla="+- 0 3442 3385"/>
                  <a:gd name="T71" fmla="*/ 3442 h 88"/>
                  <a:gd name="T72" fmla="+- 0 8153 8138"/>
                  <a:gd name="T73" fmla="*/ T72 w 77"/>
                  <a:gd name="T74" fmla="+- 0 3432 3385"/>
                  <a:gd name="T75" fmla="*/ 3432 h 88"/>
                  <a:gd name="T76" fmla="+- 0 8215 8138"/>
                  <a:gd name="T77" fmla="*/ T76 w 77"/>
                  <a:gd name="T78" fmla="+- 0 3432 3385"/>
                  <a:gd name="T79" fmla="*/ 3432 h 88"/>
                  <a:gd name="T80" fmla="+- 0 8215 8138"/>
                  <a:gd name="T81" fmla="*/ T80 w 77"/>
                  <a:gd name="T82" fmla="+- 0 3431 3385"/>
                  <a:gd name="T83" fmla="*/ 3431 h 88"/>
                  <a:gd name="T84" fmla="+- 0 8215 8138"/>
                  <a:gd name="T85" fmla="*/ T84 w 77"/>
                  <a:gd name="T86" fmla="+- 0 3429 3385"/>
                  <a:gd name="T87" fmla="*/ 3429 h 88"/>
                  <a:gd name="T88" fmla="+- 0 8215 8138"/>
                  <a:gd name="T89" fmla="*/ T88 w 77"/>
                  <a:gd name="T90" fmla="+- 0 3421 3385"/>
                  <a:gd name="T91" fmla="*/ 3421 h 88"/>
                  <a:gd name="T92" fmla="+- 0 8154 8138"/>
                  <a:gd name="T93" fmla="*/ T92 w 77"/>
                  <a:gd name="T94" fmla="+- 0 3421 3385"/>
                  <a:gd name="T95" fmla="*/ 3421 h 88"/>
                  <a:gd name="T96" fmla="+- 0 8154 8138"/>
                  <a:gd name="T97" fmla="*/ T96 w 77"/>
                  <a:gd name="T98" fmla="+- 0 3413 3385"/>
                  <a:gd name="T99" fmla="*/ 3413 h 88"/>
                  <a:gd name="T100" fmla="+- 0 8156 8138"/>
                  <a:gd name="T101" fmla="*/ T100 w 77"/>
                  <a:gd name="T102" fmla="+- 0 3408 3385"/>
                  <a:gd name="T103" fmla="*/ 3408 h 88"/>
                  <a:gd name="T104" fmla="+- 0 8165 8138"/>
                  <a:gd name="T105" fmla="*/ T104 w 77"/>
                  <a:gd name="T106" fmla="+- 0 3399 3385"/>
                  <a:gd name="T107" fmla="*/ 3399 h 88"/>
                  <a:gd name="T108" fmla="+- 0 8171 8138"/>
                  <a:gd name="T109" fmla="*/ T108 w 77"/>
                  <a:gd name="T110" fmla="+- 0 3397 3385"/>
                  <a:gd name="T111" fmla="*/ 3397 h 88"/>
                  <a:gd name="T112" fmla="+- 0 8205 8138"/>
                  <a:gd name="T113" fmla="*/ T112 w 77"/>
                  <a:gd name="T114" fmla="+- 0 3397 3385"/>
                  <a:gd name="T115" fmla="*/ 3397 h 88"/>
                  <a:gd name="T116" fmla="+- 0 8198 8138"/>
                  <a:gd name="T117" fmla="*/ T116 w 77"/>
                  <a:gd name="T118" fmla="+- 0 3389 3385"/>
                  <a:gd name="T119" fmla="*/ 3389 h 88"/>
                  <a:gd name="T120" fmla="+- 0 8188 8138"/>
                  <a:gd name="T121" fmla="*/ T120 w 77"/>
                  <a:gd name="T122" fmla="+- 0 3385 3385"/>
                  <a:gd name="T123" fmla="*/ 3385 h 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77" h="88">
                    <a:moveTo>
                      <a:pt x="50" y="0"/>
                    </a:moveTo>
                    <a:lnTo>
                      <a:pt x="28" y="0"/>
                    </a:lnTo>
                    <a:lnTo>
                      <a:pt x="18" y="4"/>
                    </a:lnTo>
                    <a:lnTo>
                      <a:pt x="4" y="19"/>
                    </a:lnTo>
                    <a:lnTo>
                      <a:pt x="0" y="30"/>
                    </a:lnTo>
                    <a:lnTo>
                      <a:pt x="0" y="58"/>
                    </a:lnTo>
                    <a:lnTo>
                      <a:pt x="4" y="69"/>
                    </a:lnTo>
                    <a:lnTo>
                      <a:pt x="18" y="84"/>
                    </a:lnTo>
                    <a:lnTo>
                      <a:pt x="28" y="88"/>
                    </a:lnTo>
                    <a:lnTo>
                      <a:pt x="50" y="88"/>
                    </a:lnTo>
                    <a:lnTo>
                      <a:pt x="58" y="85"/>
                    </a:lnTo>
                    <a:lnTo>
                      <a:pt x="64" y="81"/>
                    </a:lnTo>
                    <a:lnTo>
                      <a:pt x="70" y="76"/>
                    </a:lnTo>
                    <a:lnTo>
                      <a:pt x="33" y="76"/>
                    </a:lnTo>
                    <a:lnTo>
                      <a:pt x="27" y="74"/>
                    </a:lnTo>
                    <a:lnTo>
                      <a:pt x="23" y="69"/>
                    </a:lnTo>
                    <a:lnTo>
                      <a:pt x="18" y="64"/>
                    </a:lnTo>
                    <a:lnTo>
                      <a:pt x="15" y="57"/>
                    </a:lnTo>
                    <a:lnTo>
                      <a:pt x="15" y="47"/>
                    </a:lnTo>
                    <a:lnTo>
                      <a:pt x="77" y="47"/>
                    </a:lnTo>
                    <a:lnTo>
                      <a:pt x="77" y="46"/>
                    </a:lnTo>
                    <a:lnTo>
                      <a:pt x="77" y="44"/>
                    </a:lnTo>
                    <a:lnTo>
                      <a:pt x="77" y="36"/>
                    </a:lnTo>
                    <a:lnTo>
                      <a:pt x="16" y="36"/>
                    </a:lnTo>
                    <a:lnTo>
                      <a:pt x="16" y="28"/>
                    </a:lnTo>
                    <a:lnTo>
                      <a:pt x="18" y="23"/>
                    </a:lnTo>
                    <a:lnTo>
                      <a:pt x="27" y="14"/>
                    </a:lnTo>
                    <a:lnTo>
                      <a:pt x="33" y="12"/>
                    </a:lnTo>
                    <a:lnTo>
                      <a:pt x="67" y="12"/>
                    </a:lnTo>
                    <a:lnTo>
                      <a:pt x="60" y="4"/>
                    </a:lnTo>
                    <a:lnTo>
                      <a:pt x="50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51" name="Group 98"/>
            <p:cNvGrpSpPr>
              <a:grpSpLocks/>
            </p:cNvGrpSpPr>
            <p:nvPr/>
          </p:nvGrpSpPr>
          <p:grpSpPr bwMode="auto">
            <a:xfrm>
              <a:off x="8183" y="3444"/>
              <a:ext cx="32" cy="17"/>
              <a:chOff x="8183" y="3444"/>
              <a:chExt cx="32" cy="17"/>
            </a:xfrm>
          </p:grpSpPr>
          <p:sp>
            <p:nvSpPr>
              <p:cNvPr id="1203" name="Freeform 99"/>
              <p:cNvSpPr>
                <a:spLocks/>
              </p:cNvSpPr>
              <p:nvPr/>
            </p:nvSpPr>
            <p:spPr bwMode="auto">
              <a:xfrm>
                <a:off x="8183" y="3444"/>
                <a:ext cx="32" cy="17"/>
              </a:xfrm>
              <a:custGeom>
                <a:avLst/>
                <a:gdLst>
                  <a:gd name="T0" fmla="+- 0 8200 8183"/>
                  <a:gd name="T1" fmla="*/ T0 w 32"/>
                  <a:gd name="T2" fmla="+- 0 3444 3444"/>
                  <a:gd name="T3" fmla="*/ 3444 h 17"/>
                  <a:gd name="T4" fmla="+- 0 8198 8183"/>
                  <a:gd name="T5" fmla="*/ T4 w 32"/>
                  <a:gd name="T6" fmla="+- 0 3450 3444"/>
                  <a:gd name="T7" fmla="*/ 3450 h 17"/>
                  <a:gd name="T8" fmla="+- 0 8195 8183"/>
                  <a:gd name="T9" fmla="*/ T8 w 32"/>
                  <a:gd name="T10" fmla="+- 0 3454 3444"/>
                  <a:gd name="T11" fmla="*/ 3454 h 17"/>
                  <a:gd name="T12" fmla="+- 0 8191 8183"/>
                  <a:gd name="T13" fmla="*/ T12 w 32"/>
                  <a:gd name="T14" fmla="+- 0 3457 3444"/>
                  <a:gd name="T15" fmla="*/ 3457 h 17"/>
                  <a:gd name="T16" fmla="+- 0 8188 8183"/>
                  <a:gd name="T17" fmla="*/ T16 w 32"/>
                  <a:gd name="T18" fmla="+- 0 3460 3444"/>
                  <a:gd name="T19" fmla="*/ 3460 h 17"/>
                  <a:gd name="T20" fmla="+- 0 8183 8183"/>
                  <a:gd name="T21" fmla="*/ T20 w 32"/>
                  <a:gd name="T22" fmla="+- 0 3461 3444"/>
                  <a:gd name="T23" fmla="*/ 3461 h 17"/>
                  <a:gd name="T24" fmla="+- 0 8208 8183"/>
                  <a:gd name="T25" fmla="*/ T24 w 32"/>
                  <a:gd name="T26" fmla="+- 0 3461 3444"/>
                  <a:gd name="T27" fmla="*/ 3461 h 17"/>
                  <a:gd name="T28" fmla="+- 0 8208 8183"/>
                  <a:gd name="T29" fmla="*/ T28 w 32"/>
                  <a:gd name="T30" fmla="+- 0 3461 3444"/>
                  <a:gd name="T31" fmla="*/ 3461 h 17"/>
                  <a:gd name="T32" fmla="+- 0 8213 8183"/>
                  <a:gd name="T33" fmla="*/ T32 w 32"/>
                  <a:gd name="T34" fmla="+- 0 3454 3444"/>
                  <a:gd name="T35" fmla="*/ 3454 h 17"/>
                  <a:gd name="T36" fmla="+- 0 8215 8183"/>
                  <a:gd name="T37" fmla="*/ T36 w 32"/>
                  <a:gd name="T38" fmla="+- 0 3446 3444"/>
                  <a:gd name="T39" fmla="*/ 3446 h 17"/>
                  <a:gd name="T40" fmla="+- 0 8200 8183"/>
                  <a:gd name="T41" fmla="*/ T40 w 32"/>
                  <a:gd name="T42" fmla="+- 0 3444 3444"/>
                  <a:gd name="T43" fmla="*/ 3444 h 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32" h="17">
                    <a:moveTo>
                      <a:pt x="17" y="0"/>
                    </a:moveTo>
                    <a:lnTo>
                      <a:pt x="15" y="6"/>
                    </a:lnTo>
                    <a:lnTo>
                      <a:pt x="12" y="10"/>
                    </a:lnTo>
                    <a:lnTo>
                      <a:pt x="8" y="13"/>
                    </a:lnTo>
                    <a:lnTo>
                      <a:pt x="5" y="16"/>
                    </a:lnTo>
                    <a:lnTo>
                      <a:pt x="0" y="17"/>
                    </a:lnTo>
                    <a:lnTo>
                      <a:pt x="25" y="17"/>
                    </a:lnTo>
                    <a:lnTo>
                      <a:pt x="30" y="10"/>
                    </a:lnTo>
                    <a:lnTo>
                      <a:pt x="32" y="2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52" name="Group 100"/>
            <p:cNvGrpSpPr>
              <a:grpSpLocks/>
            </p:cNvGrpSpPr>
            <p:nvPr/>
          </p:nvGrpSpPr>
          <p:grpSpPr bwMode="auto">
            <a:xfrm>
              <a:off x="8185" y="3397"/>
              <a:ext cx="31" cy="24"/>
              <a:chOff x="8185" y="3397"/>
              <a:chExt cx="31" cy="24"/>
            </a:xfrm>
          </p:grpSpPr>
          <p:sp>
            <p:nvSpPr>
              <p:cNvPr id="1202" name="Freeform 101"/>
              <p:cNvSpPr>
                <a:spLocks/>
              </p:cNvSpPr>
              <p:nvPr/>
            </p:nvSpPr>
            <p:spPr bwMode="auto">
              <a:xfrm>
                <a:off x="8185" y="3397"/>
                <a:ext cx="31" cy="24"/>
              </a:xfrm>
              <a:custGeom>
                <a:avLst/>
                <a:gdLst>
                  <a:gd name="T0" fmla="+- 0 8205 8185"/>
                  <a:gd name="T1" fmla="*/ T0 w 31"/>
                  <a:gd name="T2" fmla="+- 0 3397 3397"/>
                  <a:gd name="T3" fmla="*/ 3397 h 24"/>
                  <a:gd name="T4" fmla="+- 0 8185 8185"/>
                  <a:gd name="T5" fmla="*/ T4 w 31"/>
                  <a:gd name="T6" fmla="+- 0 3397 3397"/>
                  <a:gd name="T7" fmla="*/ 3397 h 24"/>
                  <a:gd name="T8" fmla="+- 0 8191 8185"/>
                  <a:gd name="T9" fmla="*/ T8 w 31"/>
                  <a:gd name="T10" fmla="+- 0 3399 3397"/>
                  <a:gd name="T11" fmla="*/ 3399 h 24"/>
                  <a:gd name="T12" fmla="+- 0 8195 8185"/>
                  <a:gd name="T13" fmla="*/ T12 w 31"/>
                  <a:gd name="T14" fmla="+- 0 3405 3397"/>
                  <a:gd name="T15" fmla="*/ 3405 h 24"/>
                  <a:gd name="T16" fmla="+- 0 8198 8185"/>
                  <a:gd name="T17" fmla="*/ T16 w 31"/>
                  <a:gd name="T18" fmla="+- 0 3408 3397"/>
                  <a:gd name="T19" fmla="*/ 3408 h 24"/>
                  <a:gd name="T20" fmla="+- 0 8200 8185"/>
                  <a:gd name="T21" fmla="*/ T20 w 31"/>
                  <a:gd name="T22" fmla="+- 0 3414 3397"/>
                  <a:gd name="T23" fmla="*/ 3414 h 24"/>
                  <a:gd name="T24" fmla="+- 0 8200 8185"/>
                  <a:gd name="T25" fmla="*/ T24 w 31"/>
                  <a:gd name="T26" fmla="+- 0 3421 3397"/>
                  <a:gd name="T27" fmla="*/ 3421 h 24"/>
                  <a:gd name="T28" fmla="+- 0 8215 8185"/>
                  <a:gd name="T29" fmla="*/ T28 w 31"/>
                  <a:gd name="T30" fmla="+- 0 3421 3397"/>
                  <a:gd name="T31" fmla="*/ 3421 h 24"/>
                  <a:gd name="T32" fmla="+- 0 8215 8185"/>
                  <a:gd name="T33" fmla="*/ T32 w 31"/>
                  <a:gd name="T34" fmla="+- 0 3415 3397"/>
                  <a:gd name="T35" fmla="*/ 3415 h 24"/>
                  <a:gd name="T36" fmla="+- 0 8212 8185"/>
                  <a:gd name="T37" fmla="*/ T36 w 31"/>
                  <a:gd name="T38" fmla="+- 0 3404 3397"/>
                  <a:gd name="T39" fmla="*/ 3404 h 24"/>
                  <a:gd name="T40" fmla="+- 0 8205 8185"/>
                  <a:gd name="T41" fmla="*/ T40 w 31"/>
                  <a:gd name="T42" fmla="+- 0 3397 3397"/>
                  <a:gd name="T43" fmla="*/ 3397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31" h="24">
                    <a:moveTo>
                      <a:pt x="20" y="0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10" y="8"/>
                    </a:lnTo>
                    <a:lnTo>
                      <a:pt x="13" y="11"/>
                    </a:lnTo>
                    <a:lnTo>
                      <a:pt x="15" y="17"/>
                    </a:lnTo>
                    <a:lnTo>
                      <a:pt x="15" y="24"/>
                    </a:lnTo>
                    <a:lnTo>
                      <a:pt x="30" y="24"/>
                    </a:lnTo>
                    <a:lnTo>
                      <a:pt x="30" y="18"/>
                    </a:lnTo>
                    <a:lnTo>
                      <a:pt x="27" y="7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53" name="Group 102"/>
            <p:cNvGrpSpPr>
              <a:grpSpLocks/>
            </p:cNvGrpSpPr>
            <p:nvPr/>
          </p:nvGrpSpPr>
          <p:grpSpPr bwMode="auto">
            <a:xfrm>
              <a:off x="8228" y="3385"/>
              <a:ext cx="69" cy="88"/>
              <a:chOff x="8228" y="3385"/>
              <a:chExt cx="69" cy="88"/>
            </a:xfrm>
          </p:grpSpPr>
          <p:sp>
            <p:nvSpPr>
              <p:cNvPr id="1201" name="Freeform 103"/>
              <p:cNvSpPr>
                <a:spLocks/>
              </p:cNvSpPr>
              <p:nvPr/>
            </p:nvSpPr>
            <p:spPr bwMode="auto">
              <a:xfrm>
                <a:off x="8228" y="3385"/>
                <a:ext cx="69" cy="88"/>
              </a:xfrm>
              <a:custGeom>
                <a:avLst/>
                <a:gdLst>
                  <a:gd name="T0" fmla="+- 0 8279 8228"/>
                  <a:gd name="T1" fmla="*/ T0 w 69"/>
                  <a:gd name="T2" fmla="+- 0 3385 3385"/>
                  <a:gd name="T3" fmla="*/ 3385 h 88"/>
                  <a:gd name="T4" fmla="+- 0 8257 8228"/>
                  <a:gd name="T5" fmla="*/ T4 w 69"/>
                  <a:gd name="T6" fmla="+- 0 3385 3385"/>
                  <a:gd name="T7" fmla="*/ 3385 h 88"/>
                  <a:gd name="T8" fmla="+- 0 8248 8228"/>
                  <a:gd name="T9" fmla="*/ T8 w 69"/>
                  <a:gd name="T10" fmla="+- 0 3388 3385"/>
                  <a:gd name="T11" fmla="*/ 3388 h 88"/>
                  <a:gd name="T12" fmla="+- 0 8232 8228"/>
                  <a:gd name="T13" fmla="*/ T12 w 69"/>
                  <a:gd name="T14" fmla="+- 0 3402 3385"/>
                  <a:gd name="T15" fmla="*/ 3402 h 88"/>
                  <a:gd name="T16" fmla="+- 0 8228 8228"/>
                  <a:gd name="T17" fmla="*/ T16 w 69"/>
                  <a:gd name="T18" fmla="+- 0 3413 3385"/>
                  <a:gd name="T19" fmla="*/ 3413 h 88"/>
                  <a:gd name="T20" fmla="+- 0 8228 8228"/>
                  <a:gd name="T21" fmla="*/ T20 w 69"/>
                  <a:gd name="T22" fmla="+- 0 3443 3385"/>
                  <a:gd name="T23" fmla="*/ 3443 h 88"/>
                  <a:gd name="T24" fmla="+- 0 8231 8228"/>
                  <a:gd name="T25" fmla="*/ T24 w 69"/>
                  <a:gd name="T26" fmla="+- 0 3454 3385"/>
                  <a:gd name="T27" fmla="*/ 3454 h 88"/>
                  <a:gd name="T28" fmla="+- 0 8235 8228"/>
                  <a:gd name="T29" fmla="*/ T28 w 69"/>
                  <a:gd name="T30" fmla="+- 0 3458 3385"/>
                  <a:gd name="T31" fmla="*/ 3458 h 88"/>
                  <a:gd name="T32" fmla="+- 0 8246 8228"/>
                  <a:gd name="T33" fmla="*/ T32 w 69"/>
                  <a:gd name="T34" fmla="+- 0 3469 3385"/>
                  <a:gd name="T35" fmla="*/ 3469 h 88"/>
                  <a:gd name="T36" fmla="+- 0 8255 8228"/>
                  <a:gd name="T37" fmla="*/ T36 w 69"/>
                  <a:gd name="T38" fmla="+- 0 3473 3385"/>
                  <a:gd name="T39" fmla="*/ 3473 h 88"/>
                  <a:gd name="T40" fmla="+- 0 8274 8228"/>
                  <a:gd name="T41" fmla="*/ T40 w 69"/>
                  <a:gd name="T42" fmla="+- 0 3473 3385"/>
                  <a:gd name="T43" fmla="*/ 3473 h 88"/>
                  <a:gd name="T44" fmla="+- 0 8281 8228"/>
                  <a:gd name="T45" fmla="*/ T44 w 69"/>
                  <a:gd name="T46" fmla="+- 0 3471 3385"/>
                  <a:gd name="T47" fmla="*/ 3471 h 88"/>
                  <a:gd name="T48" fmla="+- 0 8293 8228"/>
                  <a:gd name="T49" fmla="*/ T48 w 69"/>
                  <a:gd name="T50" fmla="+- 0 3464 3385"/>
                  <a:gd name="T51" fmla="*/ 3464 h 88"/>
                  <a:gd name="T52" fmla="+- 0 8296 8228"/>
                  <a:gd name="T53" fmla="*/ T52 w 69"/>
                  <a:gd name="T54" fmla="+- 0 3461 3385"/>
                  <a:gd name="T55" fmla="*/ 3461 h 88"/>
                  <a:gd name="T56" fmla="+- 0 8260 8228"/>
                  <a:gd name="T57" fmla="*/ T56 w 69"/>
                  <a:gd name="T58" fmla="+- 0 3461 3385"/>
                  <a:gd name="T59" fmla="*/ 3461 h 88"/>
                  <a:gd name="T60" fmla="+- 0 8254 8228"/>
                  <a:gd name="T61" fmla="*/ T60 w 69"/>
                  <a:gd name="T62" fmla="+- 0 3458 3385"/>
                  <a:gd name="T63" fmla="*/ 3458 h 88"/>
                  <a:gd name="T64" fmla="+- 0 8249 8228"/>
                  <a:gd name="T65" fmla="*/ T64 w 69"/>
                  <a:gd name="T66" fmla="+- 0 3453 3385"/>
                  <a:gd name="T67" fmla="*/ 3453 h 88"/>
                  <a:gd name="T68" fmla="+- 0 8245 8228"/>
                  <a:gd name="T69" fmla="*/ T68 w 69"/>
                  <a:gd name="T70" fmla="+- 0 3448 3385"/>
                  <a:gd name="T71" fmla="*/ 3448 h 88"/>
                  <a:gd name="T72" fmla="+- 0 8242 8228"/>
                  <a:gd name="T73" fmla="*/ T72 w 69"/>
                  <a:gd name="T74" fmla="+- 0 3440 3385"/>
                  <a:gd name="T75" fmla="*/ 3440 h 88"/>
                  <a:gd name="T76" fmla="+- 0 8242 8228"/>
                  <a:gd name="T77" fmla="*/ T76 w 69"/>
                  <a:gd name="T78" fmla="+- 0 3418 3385"/>
                  <a:gd name="T79" fmla="*/ 3418 h 88"/>
                  <a:gd name="T80" fmla="+- 0 8245 8228"/>
                  <a:gd name="T81" fmla="*/ T80 w 69"/>
                  <a:gd name="T82" fmla="+- 0 3410 3385"/>
                  <a:gd name="T83" fmla="*/ 3410 h 88"/>
                  <a:gd name="T84" fmla="+- 0 8249 8228"/>
                  <a:gd name="T85" fmla="*/ T84 w 69"/>
                  <a:gd name="T86" fmla="+- 0 3405 3385"/>
                  <a:gd name="T87" fmla="*/ 3405 h 88"/>
                  <a:gd name="T88" fmla="+- 0 8254 8228"/>
                  <a:gd name="T89" fmla="*/ T88 w 69"/>
                  <a:gd name="T90" fmla="+- 0 3399 3385"/>
                  <a:gd name="T91" fmla="*/ 3399 h 88"/>
                  <a:gd name="T92" fmla="+- 0 8260 8228"/>
                  <a:gd name="T93" fmla="*/ T92 w 69"/>
                  <a:gd name="T94" fmla="+- 0 3397 3385"/>
                  <a:gd name="T95" fmla="*/ 3397 h 88"/>
                  <a:gd name="T96" fmla="+- 0 8296 8228"/>
                  <a:gd name="T97" fmla="*/ T96 w 69"/>
                  <a:gd name="T98" fmla="+- 0 3397 3385"/>
                  <a:gd name="T99" fmla="*/ 3397 h 88"/>
                  <a:gd name="T100" fmla="+- 0 8288 8228"/>
                  <a:gd name="T101" fmla="*/ T100 w 69"/>
                  <a:gd name="T102" fmla="+- 0 3389 3385"/>
                  <a:gd name="T103" fmla="*/ 3389 h 88"/>
                  <a:gd name="T104" fmla="+- 0 8279 8228"/>
                  <a:gd name="T105" fmla="*/ T104 w 69"/>
                  <a:gd name="T106" fmla="+- 0 3385 3385"/>
                  <a:gd name="T107" fmla="*/ 3385 h 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</a:cxnLst>
                <a:rect l="0" t="0" r="r" b="b"/>
                <a:pathLst>
                  <a:path w="69" h="88">
                    <a:moveTo>
                      <a:pt x="51" y="0"/>
                    </a:moveTo>
                    <a:lnTo>
                      <a:pt x="29" y="0"/>
                    </a:lnTo>
                    <a:lnTo>
                      <a:pt x="20" y="3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58"/>
                    </a:lnTo>
                    <a:lnTo>
                      <a:pt x="3" y="69"/>
                    </a:lnTo>
                    <a:lnTo>
                      <a:pt x="7" y="73"/>
                    </a:lnTo>
                    <a:lnTo>
                      <a:pt x="18" y="84"/>
                    </a:lnTo>
                    <a:lnTo>
                      <a:pt x="27" y="88"/>
                    </a:lnTo>
                    <a:lnTo>
                      <a:pt x="46" y="88"/>
                    </a:lnTo>
                    <a:lnTo>
                      <a:pt x="53" y="86"/>
                    </a:lnTo>
                    <a:lnTo>
                      <a:pt x="65" y="79"/>
                    </a:lnTo>
                    <a:lnTo>
                      <a:pt x="68" y="76"/>
                    </a:lnTo>
                    <a:lnTo>
                      <a:pt x="32" y="76"/>
                    </a:lnTo>
                    <a:lnTo>
                      <a:pt x="26" y="73"/>
                    </a:lnTo>
                    <a:lnTo>
                      <a:pt x="21" y="68"/>
                    </a:lnTo>
                    <a:lnTo>
                      <a:pt x="17" y="63"/>
                    </a:lnTo>
                    <a:lnTo>
                      <a:pt x="14" y="55"/>
                    </a:lnTo>
                    <a:lnTo>
                      <a:pt x="14" y="33"/>
                    </a:lnTo>
                    <a:lnTo>
                      <a:pt x="17" y="25"/>
                    </a:lnTo>
                    <a:lnTo>
                      <a:pt x="21" y="20"/>
                    </a:lnTo>
                    <a:lnTo>
                      <a:pt x="26" y="14"/>
                    </a:lnTo>
                    <a:lnTo>
                      <a:pt x="32" y="12"/>
                    </a:lnTo>
                    <a:lnTo>
                      <a:pt x="68" y="12"/>
                    </a:lnTo>
                    <a:lnTo>
                      <a:pt x="60" y="4"/>
                    </a:lnTo>
                    <a:lnTo>
                      <a:pt x="51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54" name="Group 104"/>
            <p:cNvGrpSpPr>
              <a:grpSpLocks/>
            </p:cNvGrpSpPr>
            <p:nvPr/>
          </p:nvGrpSpPr>
          <p:grpSpPr bwMode="auto">
            <a:xfrm>
              <a:off x="8274" y="3397"/>
              <a:ext cx="32" cy="64"/>
              <a:chOff x="8274" y="3397"/>
              <a:chExt cx="32" cy="64"/>
            </a:xfrm>
          </p:grpSpPr>
          <p:sp>
            <p:nvSpPr>
              <p:cNvPr id="1200" name="Freeform 105"/>
              <p:cNvSpPr>
                <a:spLocks/>
              </p:cNvSpPr>
              <p:nvPr/>
            </p:nvSpPr>
            <p:spPr bwMode="auto">
              <a:xfrm>
                <a:off x="8274" y="3397"/>
                <a:ext cx="32" cy="64"/>
              </a:xfrm>
              <a:custGeom>
                <a:avLst/>
                <a:gdLst>
                  <a:gd name="T0" fmla="+- 0 8296 8274"/>
                  <a:gd name="T1" fmla="*/ T0 w 32"/>
                  <a:gd name="T2" fmla="+- 0 3397 3397"/>
                  <a:gd name="T3" fmla="*/ 3397 h 64"/>
                  <a:gd name="T4" fmla="+- 0 8274 8274"/>
                  <a:gd name="T5" fmla="*/ T4 w 32"/>
                  <a:gd name="T6" fmla="+- 0 3397 3397"/>
                  <a:gd name="T7" fmla="*/ 3397 h 64"/>
                  <a:gd name="T8" fmla="+- 0 8280 8274"/>
                  <a:gd name="T9" fmla="*/ T8 w 32"/>
                  <a:gd name="T10" fmla="+- 0 3399 3397"/>
                  <a:gd name="T11" fmla="*/ 3399 h 64"/>
                  <a:gd name="T12" fmla="+- 0 8285 8274"/>
                  <a:gd name="T13" fmla="*/ T12 w 32"/>
                  <a:gd name="T14" fmla="+- 0 3405 3397"/>
                  <a:gd name="T15" fmla="*/ 3405 h 64"/>
                  <a:gd name="T16" fmla="+- 0 8289 8274"/>
                  <a:gd name="T17" fmla="*/ T16 w 32"/>
                  <a:gd name="T18" fmla="+- 0 3410 3397"/>
                  <a:gd name="T19" fmla="*/ 3410 h 64"/>
                  <a:gd name="T20" fmla="+- 0 8292 8274"/>
                  <a:gd name="T21" fmla="*/ T20 w 32"/>
                  <a:gd name="T22" fmla="+- 0 3418 3397"/>
                  <a:gd name="T23" fmla="*/ 3418 h 64"/>
                  <a:gd name="T24" fmla="+- 0 8292 8274"/>
                  <a:gd name="T25" fmla="*/ T24 w 32"/>
                  <a:gd name="T26" fmla="+- 0 3439 3397"/>
                  <a:gd name="T27" fmla="*/ 3439 h 64"/>
                  <a:gd name="T28" fmla="+- 0 8289 8274"/>
                  <a:gd name="T29" fmla="*/ T28 w 32"/>
                  <a:gd name="T30" fmla="+- 0 3448 3397"/>
                  <a:gd name="T31" fmla="*/ 3448 h 64"/>
                  <a:gd name="T32" fmla="+- 0 8285 8274"/>
                  <a:gd name="T33" fmla="*/ T32 w 32"/>
                  <a:gd name="T34" fmla="+- 0 3453 3397"/>
                  <a:gd name="T35" fmla="*/ 3453 h 64"/>
                  <a:gd name="T36" fmla="+- 0 8280 8274"/>
                  <a:gd name="T37" fmla="*/ T36 w 32"/>
                  <a:gd name="T38" fmla="+- 0 3458 3397"/>
                  <a:gd name="T39" fmla="*/ 3458 h 64"/>
                  <a:gd name="T40" fmla="+- 0 8274 8274"/>
                  <a:gd name="T41" fmla="*/ T40 w 32"/>
                  <a:gd name="T42" fmla="+- 0 3461 3397"/>
                  <a:gd name="T43" fmla="*/ 3461 h 64"/>
                  <a:gd name="T44" fmla="+- 0 8296 8274"/>
                  <a:gd name="T45" fmla="*/ T44 w 32"/>
                  <a:gd name="T46" fmla="+- 0 3461 3397"/>
                  <a:gd name="T47" fmla="*/ 3461 h 64"/>
                  <a:gd name="T48" fmla="+- 0 8298 8274"/>
                  <a:gd name="T49" fmla="*/ T48 w 32"/>
                  <a:gd name="T50" fmla="+- 0 3459 3397"/>
                  <a:gd name="T51" fmla="*/ 3459 h 64"/>
                  <a:gd name="T52" fmla="+- 0 8302 8274"/>
                  <a:gd name="T53" fmla="*/ T52 w 32"/>
                  <a:gd name="T54" fmla="+- 0 3453 3397"/>
                  <a:gd name="T55" fmla="*/ 3453 h 64"/>
                  <a:gd name="T56" fmla="+- 0 8305 8274"/>
                  <a:gd name="T57" fmla="*/ T56 w 32"/>
                  <a:gd name="T58" fmla="+- 0 3447 3397"/>
                  <a:gd name="T59" fmla="*/ 3447 h 64"/>
                  <a:gd name="T60" fmla="+- 0 8306 8274"/>
                  <a:gd name="T61" fmla="*/ T60 w 32"/>
                  <a:gd name="T62" fmla="+- 0 3438 3397"/>
                  <a:gd name="T63" fmla="*/ 3438 h 64"/>
                  <a:gd name="T64" fmla="+- 0 8306 8274"/>
                  <a:gd name="T65" fmla="*/ T64 w 32"/>
                  <a:gd name="T66" fmla="+- 0 3414 3397"/>
                  <a:gd name="T67" fmla="*/ 3414 h 64"/>
                  <a:gd name="T68" fmla="+- 0 8303 8274"/>
                  <a:gd name="T69" fmla="*/ T68 w 32"/>
                  <a:gd name="T70" fmla="+- 0 3404 3397"/>
                  <a:gd name="T71" fmla="*/ 3404 h 64"/>
                  <a:gd name="T72" fmla="+- 0 8296 8274"/>
                  <a:gd name="T73" fmla="*/ T72 w 32"/>
                  <a:gd name="T74" fmla="+- 0 3397 3397"/>
                  <a:gd name="T75" fmla="*/ 3397 h 6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</a:cxnLst>
                <a:rect l="0" t="0" r="r" b="b"/>
                <a:pathLst>
                  <a:path w="32" h="64">
                    <a:moveTo>
                      <a:pt x="22" y="0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11" y="8"/>
                    </a:lnTo>
                    <a:lnTo>
                      <a:pt x="15" y="13"/>
                    </a:lnTo>
                    <a:lnTo>
                      <a:pt x="18" y="21"/>
                    </a:lnTo>
                    <a:lnTo>
                      <a:pt x="18" y="42"/>
                    </a:lnTo>
                    <a:lnTo>
                      <a:pt x="15" y="51"/>
                    </a:lnTo>
                    <a:lnTo>
                      <a:pt x="11" y="56"/>
                    </a:lnTo>
                    <a:lnTo>
                      <a:pt x="6" y="61"/>
                    </a:lnTo>
                    <a:lnTo>
                      <a:pt x="0" y="64"/>
                    </a:lnTo>
                    <a:lnTo>
                      <a:pt x="22" y="64"/>
                    </a:lnTo>
                    <a:lnTo>
                      <a:pt x="24" y="62"/>
                    </a:lnTo>
                    <a:lnTo>
                      <a:pt x="28" y="56"/>
                    </a:lnTo>
                    <a:lnTo>
                      <a:pt x="31" y="50"/>
                    </a:lnTo>
                    <a:lnTo>
                      <a:pt x="32" y="41"/>
                    </a:lnTo>
                    <a:lnTo>
                      <a:pt x="32" y="17"/>
                    </a:lnTo>
                    <a:lnTo>
                      <a:pt x="29" y="7"/>
                    </a:lnTo>
                    <a:lnTo>
                      <a:pt x="22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55" name="Group 106"/>
            <p:cNvGrpSpPr>
              <a:grpSpLocks/>
            </p:cNvGrpSpPr>
            <p:nvPr/>
          </p:nvGrpSpPr>
          <p:grpSpPr bwMode="auto">
            <a:xfrm>
              <a:off x="8339" y="4071"/>
              <a:ext cx="77" cy="13"/>
              <a:chOff x="8339" y="4071"/>
              <a:chExt cx="77" cy="13"/>
            </a:xfrm>
          </p:grpSpPr>
          <p:sp>
            <p:nvSpPr>
              <p:cNvPr id="1199" name="Freeform 107"/>
              <p:cNvSpPr>
                <a:spLocks/>
              </p:cNvSpPr>
              <p:nvPr/>
            </p:nvSpPr>
            <p:spPr bwMode="auto">
              <a:xfrm>
                <a:off x="8339" y="4071"/>
                <a:ext cx="77" cy="13"/>
              </a:xfrm>
              <a:custGeom>
                <a:avLst/>
                <a:gdLst>
                  <a:gd name="T0" fmla="+- 0 8339 8339"/>
                  <a:gd name="T1" fmla="*/ T0 w 77"/>
                  <a:gd name="T2" fmla="+- 0 4078 4071"/>
                  <a:gd name="T3" fmla="*/ 4078 h 13"/>
                  <a:gd name="T4" fmla="+- 0 8416 8339"/>
                  <a:gd name="T5" fmla="*/ T4 w 77"/>
                  <a:gd name="T6" fmla="+- 0 4078 4071"/>
                  <a:gd name="T7" fmla="*/ 4078 h 1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77" h="13">
                    <a:moveTo>
                      <a:pt x="0" y="7"/>
                    </a:moveTo>
                    <a:lnTo>
                      <a:pt x="77" y="7"/>
                    </a:lnTo>
                  </a:path>
                </a:pathLst>
              </a:custGeom>
              <a:noFill/>
              <a:ln w="9728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56" name="Group 108"/>
            <p:cNvGrpSpPr>
              <a:grpSpLocks/>
            </p:cNvGrpSpPr>
            <p:nvPr/>
          </p:nvGrpSpPr>
          <p:grpSpPr bwMode="auto">
            <a:xfrm>
              <a:off x="8339" y="4106"/>
              <a:ext cx="77" cy="13"/>
              <a:chOff x="8339" y="4106"/>
              <a:chExt cx="77" cy="13"/>
            </a:xfrm>
          </p:grpSpPr>
          <p:sp>
            <p:nvSpPr>
              <p:cNvPr id="1198" name="Freeform 109"/>
              <p:cNvSpPr>
                <a:spLocks/>
              </p:cNvSpPr>
              <p:nvPr/>
            </p:nvSpPr>
            <p:spPr bwMode="auto">
              <a:xfrm>
                <a:off x="8339" y="4106"/>
                <a:ext cx="77" cy="13"/>
              </a:xfrm>
              <a:custGeom>
                <a:avLst/>
                <a:gdLst>
                  <a:gd name="T0" fmla="+- 0 8339 8339"/>
                  <a:gd name="T1" fmla="*/ T0 w 77"/>
                  <a:gd name="T2" fmla="+- 0 4113 4106"/>
                  <a:gd name="T3" fmla="*/ 4113 h 13"/>
                  <a:gd name="T4" fmla="+- 0 8416 8339"/>
                  <a:gd name="T5" fmla="*/ T4 w 77"/>
                  <a:gd name="T6" fmla="+- 0 4113 4106"/>
                  <a:gd name="T7" fmla="*/ 4113 h 1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77" h="13">
                    <a:moveTo>
                      <a:pt x="0" y="7"/>
                    </a:moveTo>
                    <a:lnTo>
                      <a:pt x="77" y="7"/>
                    </a:lnTo>
                  </a:path>
                </a:pathLst>
              </a:custGeom>
              <a:noFill/>
              <a:ln w="9703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57" name="Group 110"/>
            <p:cNvGrpSpPr>
              <a:grpSpLocks/>
            </p:cNvGrpSpPr>
            <p:nvPr/>
          </p:nvGrpSpPr>
          <p:grpSpPr bwMode="auto">
            <a:xfrm>
              <a:off x="8564" y="4048"/>
              <a:ext cx="77" cy="105"/>
              <a:chOff x="8564" y="4048"/>
              <a:chExt cx="77" cy="105"/>
            </a:xfrm>
          </p:grpSpPr>
          <p:sp>
            <p:nvSpPr>
              <p:cNvPr id="1197" name="Freeform 111"/>
              <p:cNvSpPr>
                <a:spLocks/>
              </p:cNvSpPr>
              <p:nvPr/>
            </p:nvSpPr>
            <p:spPr bwMode="auto">
              <a:xfrm>
                <a:off x="8564" y="4048"/>
                <a:ext cx="77" cy="105"/>
              </a:xfrm>
              <a:custGeom>
                <a:avLst/>
                <a:gdLst>
                  <a:gd name="T0" fmla="+- 0 8633 8564"/>
                  <a:gd name="T1" fmla="*/ T0 w 77"/>
                  <a:gd name="T2" fmla="+- 0 4048 4048"/>
                  <a:gd name="T3" fmla="*/ 4048 h 105"/>
                  <a:gd name="T4" fmla="+- 0 8610 8564"/>
                  <a:gd name="T5" fmla="*/ T4 w 77"/>
                  <a:gd name="T6" fmla="+- 0 4048 4048"/>
                  <a:gd name="T7" fmla="*/ 4048 h 105"/>
                  <a:gd name="T8" fmla="+- 0 8615 8564"/>
                  <a:gd name="T9" fmla="*/ T8 w 77"/>
                  <a:gd name="T10" fmla="+- 0 4050 4048"/>
                  <a:gd name="T11" fmla="*/ 4050 h 105"/>
                  <a:gd name="T12" fmla="+- 0 8619 8564"/>
                  <a:gd name="T13" fmla="*/ T12 w 77"/>
                  <a:gd name="T14" fmla="+- 0 4054 4048"/>
                  <a:gd name="T15" fmla="*/ 4054 h 105"/>
                  <a:gd name="T16" fmla="+- 0 8623 8564"/>
                  <a:gd name="T17" fmla="*/ T16 w 77"/>
                  <a:gd name="T18" fmla="+- 0 4058 4048"/>
                  <a:gd name="T19" fmla="*/ 4058 h 105"/>
                  <a:gd name="T20" fmla="+- 0 8626 8564"/>
                  <a:gd name="T21" fmla="*/ T20 w 77"/>
                  <a:gd name="T22" fmla="+- 0 4062 4048"/>
                  <a:gd name="T23" fmla="*/ 4062 h 105"/>
                  <a:gd name="T24" fmla="+- 0 8626 8564"/>
                  <a:gd name="T25" fmla="*/ T24 w 77"/>
                  <a:gd name="T26" fmla="+- 0 4073 4048"/>
                  <a:gd name="T27" fmla="*/ 4073 h 105"/>
                  <a:gd name="T28" fmla="+- 0 8623 8564"/>
                  <a:gd name="T29" fmla="*/ T28 w 77"/>
                  <a:gd name="T30" fmla="+- 0 4079 4048"/>
                  <a:gd name="T31" fmla="*/ 4079 h 105"/>
                  <a:gd name="T32" fmla="+- 0 8619 8564"/>
                  <a:gd name="T33" fmla="*/ T32 w 77"/>
                  <a:gd name="T34" fmla="+- 0 4085 4048"/>
                  <a:gd name="T35" fmla="*/ 4085 h 105"/>
                  <a:gd name="T36" fmla="+- 0 8614 8564"/>
                  <a:gd name="T37" fmla="*/ T36 w 77"/>
                  <a:gd name="T38" fmla="+- 0 4091 4048"/>
                  <a:gd name="T39" fmla="*/ 4091 h 105"/>
                  <a:gd name="T40" fmla="+- 0 8606 8564"/>
                  <a:gd name="T41" fmla="*/ T40 w 77"/>
                  <a:gd name="T42" fmla="+- 0 4099 4048"/>
                  <a:gd name="T43" fmla="*/ 4099 h 105"/>
                  <a:gd name="T44" fmla="+- 0 8585 8564"/>
                  <a:gd name="T45" fmla="*/ T44 w 77"/>
                  <a:gd name="T46" fmla="+- 0 4116 4048"/>
                  <a:gd name="T47" fmla="*/ 4116 h 105"/>
                  <a:gd name="T48" fmla="+- 0 8579 8564"/>
                  <a:gd name="T49" fmla="*/ T48 w 77"/>
                  <a:gd name="T50" fmla="+- 0 4122 4048"/>
                  <a:gd name="T51" fmla="*/ 4122 h 105"/>
                  <a:gd name="T52" fmla="+- 0 8575 8564"/>
                  <a:gd name="T53" fmla="*/ T52 w 77"/>
                  <a:gd name="T54" fmla="+- 0 4127 4048"/>
                  <a:gd name="T55" fmla="*/ 4127 h 105"/>
                  <a:gd name="T56" fmla="+- 0 8570 8564"/>
                  <a:gd name="T57" fmla="*/ T56 w 77"/>
                  <a:gd name="T58" fmla="+- 0 4132 4048"/>
                  <a:gd name="T59" fmla="*/ 4132 h 105"/>
                  <a:gd name="T60" fmla="+- 0 8567 8564"/>
                  <a:gd name="T61" fmla="*/ T60 w 77"/>
                  <a:gd name="T62" fmla="+- 0 4137 4048"/>
                  <a:gd name="T63" fmla="*/ 4137 h 105"/>
                  <a:gd name="T64" fmla="+- 0 8565 8564"/>
                  <a:gd name="T65" fmla="*/ T64 w 77"/>
                  <a:gd name="T66" fmla="+- 0 4143 4048"/>
                  <a:gd name="T67" fmla="*/ 4143 h 105"/>
                  <a:gd name="T68" fmla="+- 0 8564 8564"/>
                  <a:gd name="T69" fmla="*/ T68 w 77"/>
                  <a:gd name="T70" fmla="+- 0 4146 4048"/>
                  <a:gd name="T71" fmla="*/ 4146 h 105"/>
                  <a:gd name="T72" fmla="+- 0 8564 8564"/>
                  <a:gd name="T73" fmla="*/ T72 w 77"/>
                  <a:gd name="T74" fmla="+- 0 4149 4048"/>
                  <a:gd name="T75" fmla="*/ 4149 h 105"/>
                  <a:gd name="T76" fmla="+- 0 8564 8564"/>
                  <a:gd name="T77" fmla="*/ T76 w 77"/>
                  <a:gd name="T78" fmla="+- 0 4152 4048"/>
                  <a:gd name="T79" fmla="*/ 4152 h 105"/>
                  <a:gd name="T80" fmla="+- 0 8640 8564"/>
                  <a:gd name="T81" fmla="*/ T80 w 77"/>
                  <a:gd name="T82" fmla="+- 0 4152 4048"/>
                  <a:gd name="T83" fmla="*/ 4152 h 105"/>
                  <a:gd name="T84" fmla="+- 0 8640 8564"/>
                  <a:gd name="T85" fmla="*/ T84 w 77"/>
                  <a:gd name="T86" fmla="+- 0 4139 4048"/>
                  <a:gd name="T87" fmla="*/ 4139 h 105"/>
                  <a:gd name="T88" fmla="+- 0 8583 8564"/>
                  <a:gd name="T89" fmla="*/ T88 w 77"/>
                  <a:gd name="T90" fmla="+- 0 4139 4048"/>
                  <a:gd name="T91" fmla="*/ 4139 h 105"/>
                  <a:gd name="T92" fmla="+- 0 8585 8564"/>
                  <a:gd name="T93" fmla="*/ T92 w 77"/>
                  <a:gd name="T94" fmla="+- 0 4136 4048"/>
                  <a:gd name="T95" fmla="*/ 4136 h 105"/>
                  <a:gd name="T96" fmla="+- 0 8587 8564"/>
                  <a:gd name="T97" fmla="*/ T96 w 77"/>
                  <a:gd name="T98" fmla="+- 0 4134 4048"/>
                  <a:gd name="T99" fmla="*/ 4134 h 105"/>
                  <a:gd name="T100" fmla="+- 0 8589 8564"/>
                  <a:gd name="T101" fmla="*/ T100 w 77"/>
                  <a:gd name="T102" fmla="+- 0 4131 4048"/>
                  <a:gd name="T103" fmla="*/ 4131 h 105"/>
                  <a:gd name="T104" fmla="+- 0 8592 8564"/>
                  <a:gd name="T105" fmla="*/ T104 w 77"/>
                  <a:gd name="T106" fmla="+- 0 4129 4048"/>
                  <a:gd name="T107" fmla="*/ 4129 h 105"/>
                  <a:gd name="T108" fmla="+- 0 8597 8564"/>
                  <a:gd name="T109" fmla="*/ T108 w 77"/>
                  <a:gd name="T110" fmla="+- 0 4124 4048"/>
                  <a:gd name="T111" fmla="*/ 4124 h 105"/>
                  <a:gd name="T112" fmla="+- 0 8616 8564"/>
                  <a:gd name="T113" fmla="*/ T112 w 77"/>
                  <a:gd name="T114" fmla="+- 0 4108 4048"/>
                  <a:gd name="T115" fmla="*/ 4108 h 105"/>
                  <a:gd name="T116" fmla="+- 0 8623 8564"/>
                  <a:gd name="T117" fmla="*/ T116 w 77"/>
                  <a:gd name="T118" fmla="+- 0 4101 4048"/>
                  <a:gd name="T119" fmla="*/ 4101 h 105"/>
                  <a:gd name="T120" fmla="+- 0 8628 8564"/>
                  <a:gd name="T121" fmla="*/ T120 w 77"/>
                  <a:gd name="T122" fmla="+- 0 4096 4048"/>
                  <a:gd name="T123" fmla="*/ 4096 h 105"/>
                  <a:gd name="T124" fmla="+- 0 8632 8564"/>
                  <a:gd name="T125" fmla="*/ T124 w 77"/>
                  <a:gd name="T126" fmla="+- 0 4091 4048"/>
                  <a:gd name="T127" fmla="*/ 4091 h 105"/>
                  <a:gd name="T128" fmla="+- 0 8635 8564"/>
                  <a:gd name="T129" fmla="*/ T128 w 77"/>
                  <a:gd name="T130" fmla="+- 0 4086 4048"/>
                  <a:gd name="T131" fmla="*/ 4086 h 105"/>
                  <a:gd name="T132" fmla="+- 0 8637 8564"/>
                  <a:gd name="T133" fmla="*/ T132 w 77"/>
                  <a:gd name="T134" fmla="+- 0 4082 4048"/>
                  <a:gd name="T135" fmla="*/ 4082 h 105"/>
                  <a:gd name="T136" fmla="+- 0 8639 8564"/>
                  <a:gd name="T137" fmla="*/ T136 w 77"/>
                  <a:gd name="T138" fmla="+- 0 4077 4048"/>
                  <a:gd name="T139" fmla="*/ 4077 h 105"/>
                  <a:gd name="T140" fmla="+- 0 8640 8564"/>
                  <a:gd name="T141" fmla="*/ T140 w 77"/>
                  <a:gd name="T142" fmla="+- 0 4073 4048"/>
                  <a:gd name="T143" fmla="*/ 4073 h 105"/>
                  <a:gd name="T144" fmla="+- 0 8640 8564"/>
                  <a:gd name="T145" fmla="*/ T144 w 77"/>
                  <a:gd name="T146" fmla="+- 0 4059 4048"/>
                  <a:gd name="T147" fmla="*/ 4059 h 105"/>
                  <a:gd name="T148" fmla="+- 0 8637 8564"/>
                  <a:gd name="T149" fmla="*/ T148 w 77"/>
                  <a:gd name="T150" fmla="+- 0 4051 4048"/>
                  <a:gd name="T151" fmla="*/ 4051 h 105"/>
                  <a:gd name="T152" fmla="+- 0 8633 8564"/>
                  <a:gd name="T153" fmla="*/ T152 w 77"/>
                  <a:gd name="T154" fmla="+- 0 4048 4048"/>
                  <a:gd name="T155" fmla="*/ 4048 h 10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</a:cxnLst>
                <a:rect l="0" t="0" r="r" b="b"/>
                <a:pathLst>
                  <a:path w="77" h="105">
                    <a:moveTo>
                      <a:pt x="69" y="0"/>
                    </a:moveTo>
                    <a:lnTo>
                      <a:pt x="46" y="0"/>
                    </a:lnTo>
                    <a:lnTo>
                      <a:pt x="51" y="2"/>
                    </a:lnTo>
                    <a:lnTo>
                      <a:pt x="55" y="6"/>
                    </a:lnTo>
                    <a:lnTo>
                      <a:pt x="59" y="10"/>
                    </a:lnTo>
                    <a:lnTo>
                      <a:pt x="62" y="14"/>
                    </a:lnTo>
                    <a:lnTo>
                      <a:pt x="62" y="25"/>
                    </a:lnTo>
                    <a:lnTo>
                      <a:pt x="59" y="31"/>
                    </a:lnTo>
                    <a:lnTo>
                      <a:pt x="55" y="37"/>
                    </a:lnTo>
                    <a:lnTo>
                      <a:pt x="50" y="43"/>
                    </a:lnTo>
                    <a:lnTo>
                      <a:pt x="42" y="51"/>
                    </a:lnTo>
                    <a:lnTo>
                      <a:pt x="21" y="68"/>
                    </a:lnTo>
                    <a:lnTo>
                      <a:pt x="15" y="74"/>
                    </a:lnTo>
                    <a:lnTo>
                      <a:pt x="11" y="79"/>
                    </a:lnTo>
                    <a:lnTo>
                      <a:pt x="6" y="84"/>
                    </a:lnTo>
                    <a:lnTo>
                      <a:pt x="3" y="89"/>
                    </a:lnTo>
                    <a:lnTo>
                      <a:pt x="1" y="95"/>
                    </a:lnTo>
                    <a:lnTo>
                      <a:pt x="0" y="98"/>
                    </a:lnTo>
                    <a:lnTo>
                      <a:pt x="0" y="101"/>
                    </a:lnTo>
                    <a:lnTo>
                      <a:pt x="0" y="104"/>
                    </a:lnTo>
                    <a:lnTo>
                      <a:pt x="76" y="104"/>
                    </a:lnTo>
                    <a:lnTo>
                      <a:pt x="76" y="91"/>
                    </a:lnTo>
                    <a:lnTo>
                      <a:pt x="19" y="91"/>
                    </a:lnTo>
                    <a:lnTo>
                      <a:pt x="21" y="88"/>
                    </a:lnTo>
                    <a:lnTo>
                      <a:pt x="23" y="86"/>
                    </a:lnTo>
                    <a:lnTo>
                      <a:pt x="25" y="83"/>
                    </a:lnTo>
                    <a:lnTo>
                      <a:pt x="28" y="81"/>
                    </a:lnTo>
                    <a:lnTo>
                      <a:pt x="33" y="76"/>
                    </a:lnTo>
                    <a:lnTo>
                      <a:pt x="52" y="60"/>
                    </a:lnTo>
                    <a:lnTo>
                      <a:pt x="59" y="53"/>
                    </a:lnTo>
                    <a:lnTo>
                      <a:pt x="64" y="48"/>
                    </a:lnTo>
                    <a:lnTo>
                      <a:pt x="68" y="43"/>
                    </a:lnTo>
                    <a:lnTo>
                      <a:pt x="71" y="38"/>
                    </a:lnTo>
                    <a:lnTo>
                      <a:pt x="73" y="34"/>
                    </a:lnTo>
                    <a:lnTo>
                      <a:pt x="75" y="29"/>
                    </a:lnTo>
                    <a:lnTo>
                      <a:pt x="76" y="25"/>
                    </a:lnTo>
                    <a:lnTo>
                      <a:pt x="76" y="11"/>
                    </a:lnTo>
                    <a:lnTo>
                      <a:pt x="73" y="3"/>
                    </a:lnTo>
                    <a:lnTo>
                      <a:pt x="69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58" name="Group 112"/>
            <p:cNvGrpSpPr>
              <a:grpSpLocks/>
            </p:cNvGrpSpPr>
            <p:nvPr/>
          </p:nvGrpSpPr>
          <p:grpSpPr bwMode="auto">
            <a:xfrm>
              <a:off x="8566" y="4036"/>
              <a:ext cx="67" cy="35"/>
              <a:chOff x="8566" y="4036"/>
              <a:chExt cx="67" cy="35"/>
            </a:xfrm>
          </p:grpSpPr>
          <p:sp>
            <p:nvSpPr>
              <p:cNvPr id="1196" name="Freeform 113"/>
              <p:cNvSpPr>
                <a:spLocks/>
              </p:cNvSpPr>
              <p:nvPr/>
            </p:nvSpPr>
            <p:spPr bwMode="auto">
              <a:xfrm>
                <a:off x="8566" y="4036"/>
                <a:ext cx="67" cy="35"/>
              </a:xfrm>
              <a:custGeom>
                <a:avLst/>
                <a:gdLst>
                  <a:gd name="T0" fmla="+- 0 8615 8566"/>
                  <a:gd name="T1" fmla="*/ T0 w 67"/>
                  <a:gd name="T2" fmla="+- 0 4036 4036"/>
                  <a:gd name="T3" fmla="*/ 4036 h 35"/>
                  <a:gd name="T4" fmla="+- 0 8593 8566"/>
                  <a:gd name="T5" fmla="*/ T4 w 67"/>
                  <a:gd name="T6" fmla="+- 0 4036 4036"/>
                  <a:gd name="T7" fmla="*/ 4036 h 35"/>
                  <a:gd name="T8" fmla="+- 0 8584 8566"/>
                  <a:gd name="T9" fmla="*/ T8 w 67"/>
                  <a:gd name="T10" fmla="+- 0 4039 4036"/>
                  <a:gd name="T11" fmla="*/ 4039 h 35"/>
                  <a:gd name="T12" fmla="+- 0 8571 8566"/>
                  <a:gd name="T13" fmla="*/ T12 w 67"/>
                  <a:gd name="T14" fmla="+- 0 4050 4036"/>
                  <a:gd name="T15" fmla="*/ 4050 h 35"/>
                  <a:gd name="T16" fmla="+- 0 8567 8566"/>
                  <a:gd name="T17" fmla="*/ T16 w 67"/>
                  <a:gd name="T18" fmla="+- 0 4059 4036"/>
                  <a:gd name="T19" fmla="*/ 4059 h 35"/>
                  <a:gd name="T20" fmla="+- 0 8566 8566"/>
                  <a:gd name="T21" fmla="*/ T20 w 67"/>
                  <a:gd name="T22" fmla="+- 0 4070 4036"/>
                  <a:gd name="T23" fmla="*/ 4070 h 35"/>
                  <a:gd name="T24" fmla="+- 0 8581 8566"/>
                  <a:gd name="T25" fmla="*/ T24 w 67"/>
                  <a:gd name="T26" fmla="+- 0 4071 4036"/>
                  <a:gd name="T27" fmla="*/ 4071 h 35"/>
                  <a:gd name="T28" fmla="+- 0 8581 8566"/>
                  <a:gd name="T29" fmla="*/ T28 w 67"/>
                  <a:gd name="T30" fmla="+- 0 4064 4036"/>
                  <a:gd name="T31" fmla="*/ 4064 h 35"/>
                  <a:gd name="T32" fmla="+- 0 8583 8566"/>
                  <a:gd name="T33" fmla="*/ T32 w 67"/>
                  <a:gd name="T34" fmla="+- 0 4058 4036"/>
                  <a:gd name="T35" fmla="*/ 4058 h 35"/>
                  <a:gd name="T36" fmla="+- 0 8591 8566"/>
                  <a:gd name="T37" fmla="*/ T36 w 67"/>
                  <a:gd name="T38" fmla="+- 0 4050 4036"/>
                  <a:gd name="T39" fmla="*/ 4050 h 35"/>
                  <a:gd name="T40" fmla="+- 0 8597 8566"/>
                  <a:gd name="T41" fmla="*/ T40 w 67"/>
                  <a:gd name="T42" fmla="+- 0 4048 4036"/>
                  <a:gd name="T43" fmla="*/ 4048 h 35"/>
                  <a:gd name="T44" fmla="+- 0 8633 8566"/>
                  <a:gd name="T45" fmla="*/ T44 w 67"/>
                  <a:gd name="T46" fmla="+- 0 4048 4036"/>
                  <a:gd name="T47" fmla="*/ 4048 h 35"/>
                  <a:gd name="T48" fmla="+- 0 8624 8566"/>
                  <a:gd name="T49" fmla="*/ T48 w 67"/>
                  <a:gd name="T50" fmla="+- 0 4039 4036"/>
                  <a:gd name="T51" fmla="*/ 4039 h 35"/>
                  <a:gd name="T52" fmla="+- 0 8615 8566"/>
                  <a:gd name="T53" fmla="*/ T52 w 67"/>
                  <a:gd name="T54" fmla="+- 0 4036 4036"/>
                  <a:gd name="T55" fmla="*/ 4036 h 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67" h="35">
                    <a:moveTo>
                      <a:pt x="49" y="0"/>
                    </a:moveTo>
                    <a:lnTo>
                      <a:pt x="27" y="0"/>
                    </a:lnTo>
                    <a:lnTo>
                      <a:pt x="18" y="3"/>
                    </a:lnTo>
                    <a:lnTo>
                      <a:pt x="5" y="14"/>
                    </a:lnTo>
                    <a:lnTo>
                      <a:pt x="1" y="23"/>
                    </a:lnTo>
                    <a:lnTo>
                      <a:pt x="0" y="34"/>
                    </a:lnTo>
                    <a:lnTo>
                      <a:pt x="15" y="35"/>
                    </a:lnTo>
                    <a:lnTo>
                      <a:pt x="15" y="28"/>
                    </a:lnTo>
                    <a:lnTo>
                      <a:pt x="17" y="22"/>
                    </a:lnTo>
                    <a:lnTo>
                      <a:pt x="25" y="14"/>
                    </a:lnTo>
                    <a:lnTo>
                      <a:pt x="31" y="12"/>
                    </a:lnTo>
                    <a:lnTo>
                      <a:pt x="67" y="12"/>
                    </a:lnTo>
                    <a:lnTo>
                      <a:pt x="58" y="3"/>
                    </a:lnTo>
                    <a:lnTo>
                      <a:pt x="49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59" name="Group 114"/>
            <p:cNvGrpSpPr>
              <a:grpSpLocks/>
            </p:cNvGrpSpPr>
            <p:nvPr/>
          </p:nvGrpSpPr>
          <p:grpSpPr bwMode="auto">
            <a:xfrm>
              <a:off x="8654" y="4048"/>
              <a:ext cx="77" cy="105"/>
              <a:chOff x="8654" y="4048"/>
              <a:chExt cx="77" cy="105"/>
            </a:xfrm>
          </p:grpSpPr>
          <p:sp>
            <p:nvSpPr>
              <p:cNvPr id="1195" name="Freeform 115"/>
              <p:cNvSpPr>
                <a:spLocks/>
              </p:cNvSpPr>
              <p:nvPr/>
            </p:nvSpPr>
            <p:spPr bwMode="auto">
              <a:xfrm>
                <a:off x="8654" y="4048"/>
                <a:ext cx="77" cy="105"/>
              </a:xfrm>
              <a:custGeom>
                <a:avLst/>
                <a:gdLst>
                  <a:gd name="T0" fmla="+- 0 8723 8654"/>
                  <a:gd name="T1" fmla="*/ T0 w 77"/>
                  <a:gd name="T2" fmla="+- 0 4048 4048"/>
                  <a:gd name="T3" fmla="*/ 4048 h 105"/>
                  <a:gd name="T4" fmla="+- 0 8700 8654"/>
                  <a:gd name="T5" fmla="*/ T4 w 77"/>
                  <a:gd name="T6" fmla="+- 0 4048 4048"/>
                  <a:gd name="T7" fmla="*/ 4048 h 105"/>
                  <a:gd name="T8" fmla="+- 0 8706 8654"/>
                  <a:gd name="T9" fmla="*/ T8 w 77"/>
                  <a:gd name="T10" fmla="+- 0 4050 4048"/>
                  <a:gd name="T11" fmla="*/ 4050 h 105"/>
                  <a:gd name="T12" fmla="+- 0 8710 8654"/>
                  <a:gd name="T13" fmla="*/ T12 w 77"/>
                  <a:gd name="T14" fmla="+- 0 4054 4048"/>
                  <a:gd name="T15" fmla="*/ 4054 h 105"/>
                  <a:gd name="T16" fmla="+- 0 8714 8654"/>
                  <a:gd name="T17" fmla="*/ T16 w 77"/>
                  <a:gd name="T18" fmla="+- 0 4058 4048"/>
                  <a:gd name="T19" fmla="*/ 4058 h 105"/>
                  <a:gd name="T20" fmla="+- 0 8716 8654"/>
                  <a:gd name="T21" fmla="*/ T20 w 77"/>
                  <a:gd name="T22" fmla="+- 0 4062 4048"/>
                  <a:gd name="T23" fmla="*/ 4062 h 105"/>
                  <a:gd name="T24" fmla="+- 0 8716 8654"/>
                  <a:gd name="T25" fmla="*/ T24 w 77"/>
                  <a:gd name="T26" fmla="+- 0 4073 4048"/>
                  <a:gd name="T27" fmla="*/ 4073 h 105"/>
                  <a:gd name="T28" fmla="+- 0 8713 8654"/>
                  <a:gd name="T29" fmla="*/ T28 w 77"/>
                  <a:gd name="T30" fmla="+- 0 4079 4048"/>
                  <a:gd name="T31" fmla="*/ 4079 h 105"/>
                  <a:gd name="T32" fmla="+- 0 8709 8654"/>
                  <a:gd name="T33" fmla="*/ T32 w 77"/>
                  <a:gd name="T34" fmla="+- 0 4085 4048"/>
                  <a:gd name="T35" fmla="*/ 4085 h 105"/>
                  <a:gd name="T36" fmla="+- 0 8705 8654"/>
                  <a:gd name="T37" fmla="*/ T36 w 77"/>
                  <a:gd name="T38" fmla="+- 0 4091 4048"/>
                  <a:gd name="T39" fmla="*/ 4091 h 105"/>
                  <a:gd name="T40" fmla="+- 0 8696 8654"/>
                  <a:gd name="T41" fmla="*/ T40 w 77"/>
                  <a:gd name="T42" fmla="+- 0 4099 4048"/>
                  <a:gd name="T43" fmla="*/ 4099 h 105"/>
                  <a:gd name="T44" fmla="+- 0 8675 8654"/>
                  <a:gd name="T45" fmla="*/ T44 w 77"/>
                  <a:gd name="T46" fmla="+- 0 4116 4048"/>
                  <a:gd name="T47" fmla="*/ 4116 h 105"/>
                  <a:gd name="T48" fmla="+- 0 8669 8654"/>
                  <a:gd name="T49" fmla="*/ T48 w 77"/>
                  <a:gd name="T50" fmla="+- 0 4122 4048"/>
                  <a:gd name="T51" fmla="*/ 4122 h 105"/>
                  <a:gd name="T52" fmla="+- 0 8665 8654"/>
                  <a:gd name="T53" fmla="*/ T52 w 77"/>
                  <a:gd name="T54" fmla="+- 0 4127 4048"/>
                  <a:gd name="T55" fmla="*/ 4127 h 105"/>
                  <a:gd name="T56" fmla="+- 0 8660 8654"/>
                  <a:gd name="T57" fmla="*/ T56 w 77"/>
                  <a:gd name="T58" fmla="+- 0 4132 4048"/>
                  <a:gd name="T59" fmla="*/ 4132 h 105"/>
                  <a:gd name="T60" fmla="+- 0 8657 8654"/>
                  <a:gd name="T61" fmla="*/ T60 w 77"/>
                  <a:gd name="T62" fmla="+- 0 4137 4048"/>
                  <a:gd name="T63" fmla="*/ 4137 h 105"/>
                  <a:gd name="T64" fmla="+- 0 8655 8654"/>
                  <a:gd name="T65" fmla="*/ T64 w 77"/>
                  <a:gd name="T66" fmla="+- 0 4143 4048"/>
                  <a:gd name="T67" fmla="*/ 4143 h 105"/>
                  <a:gd name="T68" fmla="+- 0 8654 8654"/>
                  <a:gd name="T69" fmla="*/ T68 w 77"/>
                  <a:gd name="T70" fmla="+- 0 4146 4048"/>
                  <a:gd name="T71" fmla="*/ 4146 h 105"/>
                  <a:gd name="T72" fmla="+- 0 8654 8654"/>
                  <a:gd name="T73" fmla="*/ T72 w 77"/>
                  <a:gd name="T74" fmla="+- 0 4149 4048"/>
                  <a:gd name="T75" fmla="*/ 4149 h 105"/>
                  <a:gd name="T76" fmla="+- 0 8654 8654"/>
                  <a:gd name="T77" fmla="*/ T76 w 77"/>
                  <a:gd name="T78" fmla="+- 0 4152 4048"/>
                  <a:gd name="T79" fmla="*/ 4152 h 105"/>
                  <a:gd name="T80" fmla="+- 0 8730 8654"/>
                  <a:gd name="T81" fmla="*/ T80 w 77"/>
                  <a:gd name="T82" fmla="+- 0 4152 4048"/>
                  <a:gd name="T83" fmla="*/ 4152 h 105"/>
                  <a:gd name="T84" fmla="+- 0 8730 8654"/>
                  <a:gd name="T85" fmla="*/ T84 w 77"/>
                  <a:gd name="T86" fmla="+- 0 4139 4048"/>
                  <a:gd name="T87" fmla="*/ 4139 h 105"/>
                  <a:gd name="T88" fmla="+- 0 8674 8654"/>
                  <a:gd name="T89" fmla="*/ T88 w 77"/>
                  <a:gd name="T90" fmla="+- 0 4139 4048"/>
                  <a:gd name="T91" fmla="*/ 4139 h 105"/>
                  <a:gd name="T92" fmla="+- 0 8675 8654"/>
                  <a:gd name="T93" fmla="*/ T92 w 77"/>
                  <a:gd name="T94" fmla="+- 0 4136 4048"/>
                  <a:gd name="T95" fmla="*/ 4136 h 105"/>
                  <a:gd name="T96" fmla="+- 0 8677 8654"/>
                  <a:gd name="T97" fmla="*/ T96 w 77"/>
                  <a:gd name="T98" fmla="+- 0 4134 4048"/>
                  <a:gd name="T99" fmla="*/ 4134 h 105"/>
                  <a:gd name="T100" fmla="+- 0 8680 8654"/>
                  <a:gd name="T101" fmla="*/ T100 w 77"/>
                  <a:gd name="T102" fmla="+- 0 4131 4048"/>
                  <a:gd name="T103" fmla="*/ 4131 h 105"/>
                  <a:gd name="T104" fmla="+- 0 8682 8654"/>
                  <a:gd name="T105" fmla="*/ T104 w 77"/>
                  <a:gd name="T106" fmla="+- 0 4129 4048"/>
                  <a:gd name="T107" fmla="*/ 4129 h 105"/>
                  <a:gd name="T108" fmla="+- 0 8687 8654"/>
                  <a:gd name="T109" fmla="*/ T108 w 77"/>
                  <a:gd name="T110" fmla="+- 0 4124 4048"/>
                  <a:gd name="T111" fmla="*/ 4124 h 105"/>
                  <a:gd name="T112" fmla="+- 0 8706 8654"/>
                  <a:gd name="T113" fmla="*/ T112 w 77"/>
                  <a:gd name="T114" fmla="+- 0 4108 4048"/>
                  <a:gd name="T115" fmla="*/ 4108 h 105"/>
                  <a:gd name="T116" fmla="+- 0 8714 8654"/>
                  <a:gd name="T117" fmla="*/ T116 w 77"/>
                  <a:gd name="T118" fmla="+- 0 4101 4048"/>
                  <a:gd name="T119" fmla="*/ 4101 h 105"/>
                  <a:gd name="T120" fmla="+- 0 8718 8654"/>
                  <a:gd name="T121" fmla="*/ T120 w 77"/>
                  <a:gd name="T122" fmla="+- 0 4096 4048"/>
                  <a:gd name="T123" fmla="*/ 4096 h 105"/>
                  <a:gd name="T124" fmla="+- 0 8722 8654"/>
                  <a:gd name="T125" fmla="*/ T124 w 77"/>
                  <a:gd name="T126" fmla="+- 0 4091 4048"/>
                  <a:gd name="T127" fmla="*/ 4091 h 105"/>
                  <a:gd name="T128" fmla="+- 0 8725 8654"/>
                  <a:gd name="T129" fmla="*/ T128 w 77"/>
                  <a:gd name="T130" fmla="+- 0 4086 4048"/>
                  <a:gd name="T131" fmla="*/ 4086 h 105"/>
                  <a:gd name="T132" fmla="+- 0 8727 8654"/>
                  <a:gd name="T133" fmla="*/ T132 w 77"/>
                  <a:gd name="T134" fmla="+- 0 4082 4048"/>
                  <a:gd name="T135" fmla="*/ 4082 h 105"/>
                  <a:gd name="T136" fmla="+- 0 8729 8654"/>
                  <a:gd name="T137" fmla="*/ T136 w 77"/>
                  <a:gd name="T138" fmla="+- 0 4077 4048"/>
                  <a:gd name="T139" fmla="*/ 4077 h 105"/>
                  <a:gd name="T140" fmla="+- 0 8730 8654"/>
                  <a:gd name="T141" fmla="*/ T140 w 77"/>
                  <a:gd name="T142" fmla="+- 0 4073 4048"/>
                  <a:gd name="T143" fmla="*/ 4073 h 105"/>
                  <a:gd name="T144" fmla="+- 0 8730 8654"/>
                  <a:gd name="T145" fmla="*/ T144 w 77"/>
                  <a:gd name="T146" fmla="+- 0 4059 4048"/>
                  <a:gd name="T147" fmla="*/ 4059 h 105"/>
                  <a:gd name="T148" fmla="+- 0 8727 8654"/>
                  <a:gd name="T149" fmla="*/ T148 w 77"/>
                  <a:gd name="T150" fmla="+- 0 4051 4048"/>
                  <a:gd name="T151" fmla="*/ 4051 h 105"/>
                  <a:gd name="T152" fmla="+- 0 8723 8654"/>
                  <a:gd name="T153" fmla="*/ T152 w 77"/>
                  <a:gd name="T154" fmla="+- 0 4048 4048"/>
                  <a:gd name="T155" fmla="*/ 4048 h 10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</a:cxnLst>
                <a:rect l="0" t="0" r="r" b="b"/>
                <a:pathLst>
                  <a:path w="77" h="105">
                    <a:moveTo>
                      <a:pt x="69" y="0"/>
                    </a:moveTo>
                    <a:lnTo>
                      <a:pt x="46" y="0"/>
                    </a:lnTo>
                    <a:lnTo>
                      <a:pt x="52" y="2"/>
                    </a:lnTo>
                    <a:lnTo>
                      <a:pt x="56" y="6"/>
                    </a:lnTo>
                    <a:lnTo>
                      <a:pt x="60" y="10"/>
                    </a:lnTo>
                    <a:lnTo>
                      <a:pt x="62" y="14"/>
                    </a:lnTo>
                    <a:lnTo>
                      <a:pt x="62" y="25"/>
                    </a:lnTo>
                    <a:lnTo>
                      <a:pt x="59" y="31"/>
                    </a:lnTo>
                    <a:lnTo>
                      <a:pt x="55" y="37"/>
                    </a:lnTo>
                    <a:lnTo>
                      <a:pt x="51" y="43"/>
                    </a:lnTo>
                    <a:lnTo>
                      <a:pt x="42" y="51"/>
                    </a:lnTo>
                    <a:lnTo>
                      <a:pt x="21" y="68"/>
                    </a:lnTo>
                    <a:lnTo>
                      <a:pt x="15" y="74"/>
                    </a:lnTo>
                    <a:lnTo>
                      <a:pt x="11" y="79"/>
                    </a:lnTo>
                    <a:lnTo>
                      <a:pt x="6" y="84"/>
                    </a:lnTo>
                    <a:lnTo>
                      <a:pt x="3" y="89"/>
                    </a:lnTo>
                    <a:lnTo>
                      <a:pt x="1" y="95"/>
                    </a:lnTo>
                    <a:lnTo>
                      <a:pt x="0" y="98"/>
                    </a:lnTo>
                    <a:lnTo>
                      <a:pt x="0" y="101"/>
                    </a:lnTo>
                    <a:lnTo>
                      <a:pt x="0" y="104"/>
                    </a:lnTo>
                    <a:lnTo>
                      <a:pt x="76" y="104"/>
                    </a:lnTo>
                    <a:lnTo>
                      <a:pt x="76" y="91"/>
                    </a:lnTo>
                    <a:lnTo>
                      <a:pt x="20" y="91"/>
                    </a:lnTo>
                    <a:lnTo>
                      <a:pt x="21" y="88"/>
                    </a:lnTo>
                    <a:lnTo>
                      <a:pt x="23" y="86"/>
                    </a:lnTo>
                    <a:lnTo>
                      <a:pt x="26" y="83"/>
                    </a:lnTo>
                    <a:lnTo>
                      <a:pt x="28" y="81"/>
                    </a:lnTo>
                    <a:lnTo>
                      <a:pt x="33" y="76"/>
                    </a:lnTo>
                    <a:lnTo>
                      <a:pt x="52" y="60"/>
                    </a:lnTo>
                    <a:lnTo>
                      <a:pt x="60" y="53"/>
                    </a:lnTo>
                    <a:lnTo>
                      <a:pt x="64" y="48"/>
                    </a:lnTo>
                    <a:lnTo>
                      <a:pt x="68" y="43"/>
                    </a:lnTo>
                    <a:lnTo>
                      <a:pt x="71" y="38"/>
                    </a:lnTo>
                    <a:lnTo>
                      <a:pt x="73" y="34"/>
                    </a:lnTo>
                    <a:lnTo>
                      <a:pt x="75" y="29"/>
                    </a:lnTo>
                    <a:lnTo>
                      <a:pt x="76" y="25"/>
                    </a:lnTo>
                    <a:lnTo>
                      <a:pt x="76" y="11"/>
                    </a:lnTo>
                    <a:lnTo>
                      <a:pt x="73" y="3"/>
                    </a:lnTo>
                    <a:lnTo>
                      <a:pt x="69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60" name="Group 116"/>
            <p:cNvGrpSpPr>
              <a:grpSpLocks/>
            </p:cNvGrpSpPr>
            <p:nvPr/>
          </p:nvGrpSpPr>
          <p:grpSpPr bwMode="auto">
            <a:xfrm>
              <a:off x="8656" y="4036"/>
              <a:ext cx="67" cy="35"/>
              <a:chOff x="8656" y="4036"/>
              <a:chExt cx="67" cy="35"/>
            </a:xfrm>
          </p:grpSpPr>
          <p:sp>
            <p:nvSpPr>
              <p:cNvPr id="1194" name="Freeform 117"/>
              <p:cNvSpPr>
                <a:spLocks/>
              </p:cNvSpPr>
              <p:nvPr/>
            </p:nvSpPr>
            <p:spPr bwMode="auto">
              <a:xfrm>
                <a:off x="8656" y="4036"/>
                <a:ext cx="67" cy="35"/>
              </a:xfrm>
              <a:custGeom>
                <a:avLst/>
                <a:gdLst>
                  <a:gd name="T0" fmla="+- 0 8705 8656"/>
                  <a:gd name="T1" fmla="*/ T0 w 67"/>
                  <a:gd name="T2" fmla="+- 0 4036 4036"/>
                  <a:gd name="T3" fmla="*/ 4036 h 35"/>
                  <a:gd name="T4" fmla="+- 0 8683 8656"/>
                  <a:gd name="T5" fmla="*/ T4 w 67"/>
                  <a:gd name="T6" fmla="+- 0 4036 4036"/>
                  <a:gd name="T7" fmla="*/ 4036 h 35"/>
                  <a:gd name="T8" fmla="+- 0 8674 8656"/>
                  <a:gd name="T9" fmla="*/ T8 w 67"/>
                  <a:gd name="T10" fmla="+- 0 4039 4036"/>
                  <a:gd name="T11" fmla="*/ 4039 h 35"/>
                  <a:gd name="T12" fmla="+- 0 8661 8656"/>
                  <a:gd name="T13" fmla="*/ T12 w 67"/>
                  <a:gd name="T14" fmla="+- 0 4050 4036"/>
                  <a:gd name="T15" fmla="*/ 4050 h 35"/>
                  <a:gd name="T16" fmla="+- 0 8657 8656"/>
                  <a:gd name="T17" fmla="*/ T16 w 67"/>
                  <a:gd name="T18" fmla="+- 0 4059 4036"/>
                  <a:gd name="T19" fmla="*/ 4059 h 35"/>
                  <a:gd name="T20" fmla="+- 0 8656 8656"/>
                  <a:gd name="T21" fmla="*/ T20 w 67"/>
                  <a:gd name="T22" fmla="+- 0 4070 4036"/>
                  <a:gd name="T23" fmla="*/ 4070 h 35"/>
                  <a:gd name="T24" fmla="+- 0 8671 8656"/>
                  <a:gd name="T25" fmla="*/ T24 w 67"/>
                  <a:gd name="T26" fmla="+- 0 4071 4036"/>
                  <a:gd name="T27" fmla="*/ 4071 h 35"/>
                  <a:gd name="T28" fmla="+- 0 8671 8656"/>
                  <a:gd name="T29" fmla="*/ T28 w 67"/>
                  <a:gd name="T30" fmla="+- 0 4064 4036"/>
                  <a:gd name="T31" fmla="*/ 4064 h 35"/>
                  <a:gd name="T32" fmla="+- 0 8673 8656"/>
                  <a:gd name="T33" fmla="*/ T32 w 67"/>
                  <a:gd name="T34" fmla="+- 0 4058 4036"/>
                  <a:gd name="T35" fmla="*/ 4058 h 35"/>
                  <a:gd name="T36" fmla="+- 0 8677 8656"/>
                  <a:gd name="T37" fmla="*/ T36 w 67"/>
                  <a:gd name="T38" fmla="+- 0 4054 4036"/>
                  <a:gd name="T39" fmla="*/ 4054 h 35"/>
                  <a:gd name="T40" fmla="+- 0 8681 8656"/>
                  <a:gd name="T41" fmla="*/ T40 w 67"/>
                  <a:gd name="T42" fmla="+- 0 4050 4036"/>
                  <a:gd name="T43" fmla="*/ 4050 h 35"/>
                  <a:gd name="T44" fmla="+- 0 8687 8656"/>
                  <a:gd name="T45" fmla="*/ T44 w 67"/>
                  <a:gd name="T46" fmla="+- 0 4048 4036"/>
                  <a:gd name="T47" fmla="*/ 4048 h 35"/>
                  <a:gd name="T48" fmla="+- 0 8723 8656"/>
                  <a:gd name="T49" fmla="*/ T48 w 67"/>
                  <a:gd name="T50" fmla="+- 0 4048 4036"/>
                  <a:gd name="T51" fmla="*/ 4048 h 35"/>
                  <a:gd name="T52" fmla="+- 0 8714 8656"/>
                  <a:gd name="T53" fmla="*/ T52 w 67"/>
                  <a:gd name="T54" fmla="+- 0 4039 4036"/>
                  <a:gd name="T55" fmla="*/ 4039 h 35"/>
                  <a:gd name="T56" fmla="+- 0 8705 8656"/>
                  <a:gd name="T57" fmla="*/ T56 w 67"/>
                  <a:gd name="T58" fmla="+- 0 4036 4036"/>
                  <a:gd name="T59" fmla="*/ 4036 h 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67" h="35">
                    <a:moveTo>
                      <a:pt x="49" y="0"/>
                    </a:moveTo>
                    <a:lnTo>
                      <a:pt x="27" y="0"/>
                    </a:lnTo>
                    <a:lnTo>
                      <a:pt x="18" y="3"/>
                    </a:lnTo>
                    <a:lnTo>
                      <a:pt x="5" y="14"/>
                    </a:lnTo>
                    <a:lnTo>
                      <a:pt x="1" y="23"/>
                    </a:lnTo>
                    <a:lnTo>
                      <a:pt x="0" y="34"/>
                    </a:lnTo>
                    <a:lnTo>
                      <a:pt x="15" y="35"/>
                    </a:lnTo>
                    <a:lnTo>
                      <a:pt x="15" y="28"/>
                    </a:lnTo>
                    <a:lnTo>
                      <a:pt x="17" y="22"/>
                    </a:lnTo>
                    <a:lnTo>
                      <a:pt x="21" y="18"/>
                    </a:lnTo>
                    <a:lnTo>
                      <a:pt x="25" y="14"/>
                    </a:lnTo>
                    <a:lnTo>
                      <a:pt x="31" y="12"/>
                    </a:lnTo>
                    <a:lnTo>
                      <a:pt x="67" y="12"/>
                    </a:lnTo>
                    <a:lnTo>
                      <a:pt x="58" y="3"/>
                    </a:lnTo>
                    <a:lnTo>
                      <a:pt x="49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61" name="Group 118"/>
            <p:cNvGrpSpPr>
              <a:grpSpLocks/>
            </p:cNvGrpSpPr>
            <p:nvPr/>
          </p:nvGrpSpPr>
          <p:grpSpPr bwMode="auto">
            <a:xfrm>
              <a:off x="8740" y="4037"/>
              <a:ext cx="106" cy="116"/>
              <a:chOff x="8740" y="4037"/>
              <a:chExt cx="106" cy="116"/>
            </a:xfrm>
          </p:grpSpPr>
          <p:sp>
            <p:nvSpPr>
              <p:cNvPr id="1192" name="Freeform 119"/>
              <p:cNvSpPr>
                <a:spLocks/>
              </p:cNvSpPr>
              <p:nvPr/>
            </p:nvSpPr>
            <p:spPr bwMode="auto">
              <a:xfrm>
                <a:off x="8740" y="4037"/>
                <a:ext cx="106" cy="116"/>
              </a:xfrm>
              <a:custGeom>
                <a:avLst/>
                <a:gdLst>
                  <a:gd name="T0" fmla="+- 0 8756 8740"/>
                  <a:gd name="T1" fmla="*/ T0 w 106"/>
                  <a:gd name="T2" fmla="+- 0 4037 4037"/>
                  <a:gd name="T3" fmla="*/ 4037 h 116"/>
                  <a:gd name="T4" fmla="+- 0 8740 8740"/>
                  <a:gd name="T5" fmla="*/ T4 w 106"/>
                  <a:gd name="T6" fmla="+- 0 4037 4037"/>
                  <a:gd name="T7" fmla="*/ 4037 h 116"/>
                  <a:gd name="T8" fmla="+- 0 8785 8740"/>
                  <a:gd name="T9" fmla="*/ T8 w 106"/>
                  <a:gd name="T10" fmla="+- 0 4152 4037"/>
                  <a:gd name="T11" fmla="*/ 4152 h 116"/>
                  <a:gd name="T12" fmla="+- 0 8800 8740"/>
                  <a:gd name="T13" fmla="*/ T12 w 106"/>
                  <a:gd name="T14" fmla="+- 0 4152 4037"/>
                  <a:gd name="T15" fmla="*/ 4152 h 116"/>
                  <a:gd name="T16" fmla="+- 0 8805 8740"/>
                  <a:gd name="T17" fmla="*/ T16 w 106"/>
                  <a:gd name="T18" fmla="+- 0 4140 4037"/>
                  <a:gd name="T19" fmla="*/ 4140 h 116"/>
                  <a:gd name="T20" fmla="+- 0 8792 8740"/>
                  <a:gd name="T21" fmla="*/ T20 w 106"/>
                  <a:gd name="T22" fmla="+- 0 4140 4037"/>
                  <a:gd name="T23" fmla="*/ 4140 h 116"/>
                  <a:gd name="T24" fmla="+- 0 8791 8740"/>
                  <a:gd name="T25" fmla="*/ T24 w 106"/>
                  <a:gd name="T26" fmla="+- 0 4134 4037"/>
                  <a:gd name="T27" fmla="*/ 4134 h 116"/>
                  <a:gd name="T28" fmla="+- 0 8789 8740"/>
                  <a:gd name="T29" fmla="*/ T28 w 106"/>
                  <a:gd name="T30" fmla="+- 0 4128 4037"/>
                  <a:gd name="T31" fmla="*/ 4128 h 116"/>
                  <a:gd name="T32" fmla="+- 0 8756 8740"/>
                  <a:gd name="T33" fmla="*/ T32 w 106"/>
                  <a:gd name="T34" fmla="+- 0 4037 4037"/>
                  <a:gd name="T35" fmla="*/ 4037 h 1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06" h="116">
                    <a:moveTo>
                      <a:pt x="16" y="0"/>
                    </a:moveTo>
                    <a:lnTo>
                      <a:pt x="0" y="0"/>
                    </a:lnTo>
                    <a:lnTo>
                      <a:pt x="45" y="115"/>
                    </a:lnTo>
                    <a:lnTo>
                      <a:pt x="60" y="115"/>
                    </a:lnTo>
                    <a:lnTo>
                      <a:pt x="65" y="103"/>
                    </a:lnTo>
                    <a:lnTo>
                      <a:pt x="52" y="103"/>
                    </a:lnTo>
                    <a:lnTo>
                      <a:pt x="51" y="97"/>
                    </a:lnTo>
                    <a:lnTo>
                      <a:pt x="49" y="91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93" name="Freeform 120"/>
              <p:cNvSpPr>
                <a:spLocks/>
              </p:cNvSpPr>
              <p:nvPr/>
            </p:nvSpPr>
            <p:spPr bwMode="auto">
              <a:xfrm>
                <a:off x="8740" y="4037"/>
                <a:ext cx="106" cy="116"/>
              </a:xfrm>
              <a:custGeom>
                <a:avLst/>
                <a:gdLst>
                  <a:gd name="T0" fmla="+- 0 8846 8740"/>
                  <a:gd name="T1" fmla="*/ T0 w 106"/>
                  <a:gd name="T2" fmla="+- 0 4037 4037"/>
                  <a:gd name="T3" fmla="*/ 4037 h 116"/>
                  <a:gd name="T4" fmla="+- 0 8830 8740"/>
                  <a:gd name="T5" fmla="*/ T4 w 106"/>
                  <a:gd name="T6" fmla="+- 0 4037 4037"/>
                  <a:gd name="T7" fmla="*/ 4037 h 116"/>
                  <a:gd name="T8" fmla="+- 0 8799 8740"/>
                  <a:gd name="T9" fmla="*/ T8 w 106"/>
                  <a:gd name="T10" fmla="+- 0 4121 4037"/>
                  <a:gd name="T11" fmla="*/ 4121 h 116"/>
                  <a:gd name="T12" fmla="+- 0 8796 8740"/>
                  <a:gd name="T13" fmla="*/ T12 w 106"/>
                  <a:gd name="T14" fmla="+- 0 4127 4037"/>
                  <a:gd name="T15" fmla="*/ 4127 h 116"/>
                  <a:gd name="T16" fmla="+- 0 8794 8740"/>
                  <a:gd name="T17" fmla="*/ T16 w 106"/>
                  <a:gd name="T18" fmla="+- 0 4133 4037"/>
                  <a:gd name="T19" fmla="*/ 4133 h 116"/>
                  <a:gd name="T20" fmla="+- 0 8792 8740"/>
                  <a:gd name="T21" fmla="*/ T20 w 106"/>
                  <a:gd name="T22" fmla="+- 0 4140 4037"/>
                  <a:gd name="T23" fmla="*/ 4140 h 116"/>
                  <a:gd name="T24" fmla="+- 0 8805 8740"/>
                  <a:gd name="T25" fmla="*/ T24 w 106"/>
                  <a:gd name="T26" fmla="+- 0 4140 4037"/>
                  <a:gd name="T27" fmla="*/ 4140 h 116"/>
                  <a:gd name="T28" fmla="+- 0 8846 8740"/>
                  <a:gd name="T29" fmla="*/ T28 w 106"/>
                  <a:gd name="T30" fmla="+- 0 4037 4037"/>
                  <a:gd name="T31" fmla="*/ 4037 h 1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06" h="116">
                    <a:moveTo>
                      <a:pt x="106" y="0"/>
                    </a:moveTo>
                    <a:lnTo>
                      <a:pt x="90" y="0"/>
                    </a:lnTo>
                    <a:lnTo>
                      <a:pt x="59" y="84"/>
                    </a:lnTo>
                    <a:lnTo>
                      <a:pt x="56" y="90"/>
                    </a:lnTo>
                    <a:lnTo>
                      <a:pt x="54" y="96"/>
                    </a:lnTo>
                    <a:lnTo>
                      <a:pt x="52" y="103"/>
                    </a:lnTo>
                    <a:lnTo>
                      <a:pt x="65" y="103"/>
                    </a:lnTo>
                    <a:lnTo>
                      <a:pt x="106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62" name="Group 121"/>
            <p:cNvGrpSpPr>
              <a:grpSpLocks/>
            </p:cNvGrpSpPr>
            <p:nvPr/>
          </p:nvGrpSpPr>
          <p:grpSpPr bwMode="auto">
            <a:xfrm>
              <a:off x="8473" y="4111"/>
              <a:ext cx="83" cy="2"/>
              <a:chOff x="8473" y="4111"/>
              <a:chExt cx="83" cy="2"/>
            </a:xfrm>
          </p:grpSpPr>
          <p:sp>
            <p:nvSpPr>
              <p:cNvPr id="1191" name="Freeform 122"/>
              <p:cNvSpPr>
                <a:spLocks/>
              </p:cNvSpPr>
              <p:nvPr/>
            </p:nvSpPr>
            <p:spPr bwMode="auto">
              <a:xfrm>
                <a:off x="8473" y="4111"/>
                <a:ext cx="83" cy="2"/>
              </a:xfrm>
              <a:custGeom>
                <a:avLst/>
                <a:gdLst>
                  <a:gd name="T0" fmla="+- 0 8473 8473"/>
                  <a:gd name="T1" fmla="*/ T0 w 83"/>
                  <a:gd name="T2" fmla="+- 0 8556 8473"/>
                  <a:gd name="T3" fmla="*/ T2 w 83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83">
                    <a:moveTo>
                      <a:pt x="0" y="0"/>
                    </a:moveTo>
                    <a:lnTo>
                      <a:pt x="83" y="0"/>
                    </a:lnTo>
                  </a:path>
                </a:pathLst>
              </a:custGeom>
              <a:noFill/>
              <a:ln w="6256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63" name="Group 123"/>
            <p:cNvGrpSpPr>
              <a:grpSpLocks/>
            </p:cNvGrpSpPr>
            <p:nvPr/>
          </p:nvGrpSpPr>
          <p:grpSpPr bwMode="auto">
            <a:xfrm>
              <a:off x="4398" y="4545"/>
              <a:ext cx="434" cy="344"/>
              <a:chOff x="4398" y="4545"/>
              <a:chExt cx="434" cy="344"/>
            </a:xfrm>
          </p:grpSpPr>
          <p:sp>
            <p:nvSpPr>
              <p:cNvPr id="1190" name="Freeform 124"/>
              <p:cNvSpPr>
                <a:spLocks/>
              </p:cNvSpPr>
              <p:nvPr/>
            </p:nvSpPr>
            <p:spPr bwMode="auto">
              <a:xfrm>
                <a:off x="4398" y="4545"/>
                <a:ext cx="434" cy="344"/>
              </a:xfrm>
              <a:custGeom>
                <a:avLst/>
                <a:gdLst>
                  <a:gd name="T0" fmla="+- 0 4398 4398"/>
                  <a:gd name="T1" fmla="*/ T0 w 434"/>
                  <a:gd name="T2" fmla="+- 0 4889 4545"/>
                  <a:gd name="T3" fmla="*/ 4889 h 344"/>
                  <a:gd name="T4" fmla="+- 0 4831 4398"/>
                  <a:gd name="T5" fmla="*/ T4 w 434"/>
                  <a:gd name="T6" fmla="+- 0 4889 4545"/>
                  <a:gd name="T7" fmla="*/ 4889 h 344"/>
                  <a:gd name="T8" fmla="+- 0 4831 4398"/>
                  <a:gd name="T9" fmla="*/ T8 w 434"/>
                  <a:gd name="T10" fmla="+- 0 4545 4545"/>
                  <a:gd name="T11" fmla="*/ 4545 h 344"/>
                  <a:gd name="T12" fmla="+- 0 4398 4398"/>
                  <a:gd name="T13" fmla="*/ T12 w 434"/>
                  <a:gd name="T14" fmla="+- 0 4545 4545"/>
                  <a:gd name="T15" fmla="*/ 4545 h 344"/>
                  <a:gd name="T16" fmla="+- 0 4398 4398"/>
                  <a:gd name="T17" fmla="*/ T16 w 434"/>
                  <a:gd name="T18" fmla="+- 0 4889 4545"/>
                  <a:gd name="T19" fmla="*/ 4889 h 3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4" h="344">
                    <a:moveTo>
                      <a:pt x="0" y="344"/>
                    </a:moveTo>
                    <a:lnTo>
                      <a:pt x="433" y="344"/>
                    </a:lnTo>
                    <a:lnTo>
                      <a:pt x="433" y="0"/>
                    </a:lnTo>
                    <a:lnTo>
                      <a:pt x="0" y="0"/>
                    </a:lnTo>
                    <a:lnTo>
                      <a:pt x="0" y="344"/>
                    </a:lnTo>
                    <a:close/>
                  </a:path>
                </a:pathLst>
              </a:custGeom>
              <a:noFill/>
              <a:ln w="5715">
                <a:solidFill>
                  <a:srgbClr val="231F2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64" name="Group 125"/>
            <p:cNvGrpSpPr>
              <a:grpSpLocks/>
            </p:cNvGrpSpPr>
            <p:nvPr/>
          </p:nvGrpSpPr>
          <p:grpSpPr bwMode="auto">
            <a:xfrm>
              <a:off x="4831" y="4545"/>
              <a:ext cx="434" cy="344"/>
              <a:chOff x="4831" y="4545"/>
              <a:chExt cx="434" cy="344"/>
            </a:xfrm>
          </p:grpSpPr>
          <p:sp>
            <p:nvSpPr>
              <p:cNvPr id="1189" name="Freeform 126"/>
              <p:cNvSpPr>
                <a:spLocks/>
              </p:cNvSpPr>
              <p:nvPr/>
            </p:nvSpPr>
            <p:spPr bwMode="auto">
              <a:xfrm>
                <a:off x="4831" y="4545"/>
                <a:ext cx="434" cy="344"/>
              </a:xfrm>
              <a:custGeom>
                <a:avLst/>
                <a:gdLst>
                  <a:gd name="T0" fmla="+- 0 4831 4831"/>
                  <a:gd name="T1" fmla="*/ T0 w 434"/>
                  <a:gd name="T2" fmla="+- 0 4889 4545"/>
                  <a:gd name="T3" fmla="*/ 4889 h 344"/>
                  <a:gd name="T4" fmla="+- 0 5265 4831"/>
                  <a:gd name="T5" fmla="*/ T4 w 434"/>
                  <a:gd name="T6" fmla="+- 0 4889 4545"/>
                  <a:gd name="T7" fmla="*/ 4889 h 344"/>
                  <a:gd name="T8" fmla="+- 0 5265 4831"/>
                  <a:gd name="T9" fmla="*/ T8 w 434"/>
                  <a:gd name="T10" fmla="+- 0 4545 4545"/>
                  <a:gd name="T11" fmla="*/ 4545 h 344"/>
                  <a:gd name="T12" fmla="+- 0 4831 4831"/>
                  <a:gd name="T13" fmla="*/ T12 w 434"/>
                  <a:gd name="T14" fmla="+- 0 4545 4545"/>
                  <a:gd name="T15" fmla="*/ 4545 h 344"/>
                  <a:gd name="T16" fmla="+- 0 4831 4831"/>
                  <a:gd name="T17" fmla="*/ T16 w 434"/>
                  <a:gd name="T18" fmla="+- 0 4889 4545"/>
                  <a:gd name="T19" fmla="*/ 4889 h 3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4" h="344">
                    <a:moveTo>
                      <a:pt x="0" y="344"/>
                    </a:moveTo>
                    <a:lnTo>
                      <a:pt x="434" y="344"/>
                    </a:lnTo>
                    <a:lnTo>
                      <a:pt x="434" y="0"/>
                    </a:lnTo>
                    <a:lnTo>
                      <a:pt x="0" y="0"/>
                    </a:lnTo>
                    <a:lnTo>
                      <a:pt x="0" y="344"/>
                    </a:lnTo>
                    <a:close/>
                  </a:path>
                </a:pathLst>
              </a:custGeom>
              <a:noFill/>
              <a:ln w="5715">
                <a:solidFill>
                  <a:srgbClr val="231F2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65" name="Group 127"/>
            <p:cNvGrpSpPr>
              <a:grpSpLocks/>
            </p:cNvGrpSpPr>
            <p:nvPr/>
          </p:nvGrpSpPr>
          <p:grpSpPr bwMode="auto">
            <a:xfrm>
              <a:off x="5698" y="4717"/>
              <a:ext cx="434" cy="300"/>
              <a:chOff x="5698" y="4717"/>
              <a:chExt cx="434" cy="300"/>
            </a:xfrm>
          </p:grpSpPr>
          <p:sp>
            <p:nvSpPr>
              <p:cNvPr id="1188" name="Freeform 128"/>
              <p:cNvSpPr>
                <a:spLocks/>
              </p:cNvSpPr>
              <p:nvPr/>
            </p:nvSpPr>
            <p:spPr bwMode="auto">
              <a:xfrm>
                <a:off x="5698" y="4717"/>
                <a:ext cx="434" cy="300"/>
              </a:xfrm>
              <a:custGeom>
                <a:avLst/>
                <a:gdLst>
                  <a:gd name="T0" fmla="+- 0 5698 5698"/>
                  <a:gd name="T1" fmla="*/ T0 w 434"/>
                  <a:gd name="T2" fmla="+- 0 5016 4717"/>
                  <a:gd name="T3" fmla="*/ 5016 h 300"/>
                  <a:gd name="T4" fmla="+- 0 6132 5698"/>
                  <a:gd name="T5" fmla="*/ T4 w 434"/>
                  <a:gd name="T6" fmla="+- 0 5016 4717"/>
                  <a:gd name="T7" fmla="*/ 5016 h 300"/>
                  <a:gd name="T8" fmla="+- 0 6132 5698"/>
                  <a:gd name="T9" fmla="*/ T8 w 434"/>
                  <a:gd name="T10" fmla="+- 0 4717 4717"/>
                  <a:gd name="T11" fmla="*/ 4717 h 300"/>
                  <a:gd name="T12" fmla="+- 0 5698 5698"/>
                  <a:gd name="T13" fmla="*/ T12 w 434"/>
                  <a:gd name="T14" fmla="+- 0 4717 4717"/>
                  <a:gd name="T15" fmla="*/ 4717 h 300"/>
                  <a:gd name="T16" fmla="+- 0 5698 5698"/>
                  <a:gd name="T17" fmla="*/ T16 w 434"/>
                  <a:gd name="T18" fmla="+- 0 5016 4717"/>
                  <a:gd name="T19" fmla="*/ 5016 h 3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4" h="300">
                    <a:moveTo>
                      <a:pt x="0" y="299"/>
                    </a:moveTo>
                    <a:lnTo>
                      <a:pt x="434" y="299"/>
                    </a:lnTo>
                    <a:lnTo>
                      <a:pt x="434" y="0"/>
                    </a:lnTo>
                    <a:lnTo>
                      <a:pt x="0" y="0"/>
                    </a:lnTo>
                    <a:lnTo>
                      <a:pt x="0" y="299"/>
                    </a:lnTo>
                    <a:close/>
                  </a:path>
                </a:pathLst>
              </a:custGeom>
              <a:noFill/>
              <a:ln w="5715">
                <a:solidFill>
                  <a:srgbClr val="231F2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66" name="Group 129"/>
            <p:cNvGrpSpPr>
              <a:grpSpLocks/>
            </p:cNvGrpSpPr>
            <p:nvPr/>
          </p:nvGrpSpPr>
          <p:grpSpPr bwMode="auto">
            <a:xfrm>
              <a:off x="5265" y="4659"/>
              <a:ext cx="434" cy="459"/>
              <a:chOff x="5265" y="4659"/>
              <a:chExt cx="434" cy="459"/>
            </a:xfrm>
          </p:grpSpPr>
          <p:sp>
            <p:nvSpPr>
              <p:cNvPr id="1187" name="Freeform 130"/>
              <p:cNvSpPr>
                <a:spLocks/>
              </p:cNvSpPr>
              <p:nvPr/>
            </p:nvSpPr>
            <p:spPr bwMode="auto">
              <a:xfrm>
                <a:off x="5265" y="4659"/>
                <a:ext cx="434" cy="459"/>
              </a:xfrm>
              <a:custGeom>
                <a:avLst/>
                <a:gdLst>
                  <a:gd name="T0" fmla="+- 0 5265 5265"/>
                  <a:gd name="T1" fmla="*/ T0 w 434"/>
                  <a:gd name="T2" fmla="+- 0 5119 4659"/>
                  <a:gd name="T3" fmla="*/ 5119 h 459"/>
                  <a:gd name="T4" fmla="+- 0 5699 5265"/>
                  <a:gd name="T5" fmla="*/ T4 w 434"/>
                  <a:gd name="T6" fmla="+- 0 5119 4659"/>
                  <a:gd name="T7" fmla="*/ 5119 h 459"/>
                  <a:gd name="T8" fmla="+- 0 5699 5265"/>
                  <a:gd name="T9" fmla="*/ T8 w 434"/>
                  <a:gd name="T10" fmla="+- 0 4659 4659"/>
                  <a:gd name="T11" fmla="*/ 4659 h 459"/>
                  <a:gd name="T12" fmla="+- 0 5265 5265"/>
                  <a:gd name="T13" fmla="*/ T12 w 434"/>
                  <a:gd name="T14" fmla="+- 0 4659 4659"/>
                  <a:gd name="T15" fmla="*/ 4659 h 459"/>
                  <a:gd name="T16" fmla="+- 0 5265 5265"/>
                  <a:gd name="T17" fmla="*/ T16 w 434"/>
                  <a:gd name="T18" fmla="+- 0 5119 4659"/>
                  <a:gd name="T19" fmla="*/ 5119 h 4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4" h="459">
                    <a:moveTo>
                      <a:pt x="0" y="460"/>
                    </a:moveTo>
                    <a:lnTo>
                      <a:pt x="434" y="460"/>
                    </a:lnTo>
                    <a:lnTo>
                      <a:pt x="434" y="0"/>
                    </a:lnTo>
                    <a:lnTo>
                      <a:pt x="0" y="0"/>
                    </a:lnTo>
                    <a:lnTo>
                      <a:pt x="0" y="460"/>
                    </a:lnTo>
                    <a:close/>
                  </a:path>
                </a:pathLst>
              </a:custGeom>
              <a:noFill/>
              <a:ln w="5715">
                <a:solidFill>
                  <a:srgbClr val="231F2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67" name="Group 131"/>
            <p:cNvGrpSpPr>
              <a:grpSpLocks/>
            </p:cNvGrpSpPr>
            <p:nvPr/>
          </p:nvGrpSpPr>
          <p:grpSpPr bwMode="auto">
            <a:xfrm>
              <a:off x="6566" y="4545"/>
              <a:ext cx="434" cy="344"/>
              <a:chOff x="6566" y="4545"/>
              <a:chExt cx="434" cy="344"/>
            </a:xfrm>
          </p:grpSpPr>
          <p:sp>
            <p:nvSpPr>
              <p:cNvPr id="1186" name="Freeform 132"/>
              <p:cNvSpPr>
                <a:spLocks/>
              </p:cNvSpPr>
              <p:nvPr/>
            </p:nvSpPr>
            <p:spPr bwMode="auto">
              <a:xfrm>
                <a:off x="6566" y="4545"/>
                <a:ext cx="434" cy="344"/>
              </a:xfrm>
              <a:custGeom>
                <a:avLst/>
                <a:gdLst>
                  <a:gd name="T0" fmla="+- 0 6566 6566"/>
                  <a:gd name="T1" fmla="*/ T0 w 434"/>
                  <a:gd name="T2" fmla="+- 0 4889 4545"/>
                  <a:gd name="T3" fmla="*/ 4889 h 344"/>
                  <a:gd name="T4" fmla="+- 0 6999 6566"/>
                  <a:gd name="T5" fmla="*/ T4 w 434"/>
                  <a:gd name="T6" fmla="+- 0 4889 4545"/>
                  <a:gd name="T7" fmla="*/ 4889 h 344"/>
                  <a:gd name="T8" fmla="+- 0 6999 6566"/>
                  <a:gd name="T9" fmla="*/ T8 w 434"/>
                  <a:gd name="T10" fmla="+- 0 4545 4545"/>
                  <a:gd name="T11" fmla="*/ 4545 h 344"/>
                  <a:gd name="T12" fmla="+- 0 6566 6566"/>
                  <a:gd name="T13" fmla="*/ T12 w 434"/>
                  <a:gd name="T14" fmla="+- 0 4545 4545"/>
                  <a:gd name="T15" fmla="*/ 4545 h 344"/>
                  <a:gd name="T16" fmla="+- 0 6566 6566"/>
                  <a:gd name="T17" fmla="*/ T16 w 434"/>
                  <a:gd name="T18" fmla="+- 0 4889 4545"/>
                  <a:gd name="T19" fmla="*/ 4889 h 3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4" h="344">
                    <a:moveTo>
                      <a:pt x="0" y="344"/>
                    </a:moveTo>
                    <a:lnTo>
                      <a:pt x="433" y="344"/>
                    </a:lnTo>
                    <a:lnTo>
                      <a:pt x="433" y="0"/>
                    </a:lnTo>
                    <a:lnTo>
                      <a:pt x="0" y="0"/>
                    </a:lnTo>
                    <a:lnTo>
                      <a:pt x="0" y="344"/>
                    </a:lnTo>
                    <a:close/>
                  </a:path>
                </a:pathLst>
              </a:custGeom>
              <a:noFill/>
              <a:ln w="5715">
                <a:solidFill>
                  <a:srgbClr val="231F2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68" name="Group 133"/>
            <p:cNvGrpSpPr>
              <a:grpSpLocks/>
            </p:cNvGrpSpPr>
            <p:nvPr/>
          </p:nvGrpSpPr>
          <p:grpSpPr bwMode="auto">
            <a:xfrm>
              <a:off x="7000" y="4659"/>
              <a:ext cx="434" cy="459"/>
              <a:chOff x="7000" y="4659"/>
              <a:chExt cx="434" cy="459"/>
            </a:xfrm>
          </p:grpSpPr>
          <p:sp>
            <p:nvSpPr>
              <p:cNvPr id="1185" name="Freeform 134"/>
              <p:cNvSpPr>
                <a:spLocks/>
              </p:cNvSpPr>
              <p:nvPr/>
            </p:nvSpPr>
            <p:spPr bwMode="auto">
              <a:xfrm>
                <a:off x="7000" y="4659"/>
                <a:ext cx="434" cy="459"/>
              </a:xfrm>
              <a:custGeom>
                <a:avLst/>
                <a:gdLst>
                  <a:gd name="T0" fmla="+- 0 7000 7000"/>
                  <a:gd name="T1" fmla="*/ T0 w 434"/>
                  <a:gd name="T2" fmla="+- 0 5119 4659"/>
                  <a:gd name="T3" fmla="*/ 5119 h 459"/>
                  <a:gd name="T4" fmla="+- 0 7434 7000"/>
                  <a:gd name="T5" fmla="*/ T4 w 434"/>
                  <a:gd name="T6" fmla="+- 0 5119 4659"/>
                  <a:gd name="T7" fmla="*/ 5119 h 459"/>
                  <a:gd name="T8" fmla="+- 0 7434 7000"/>
                  <a:gd name="T9" fmla="*/ T8 w 434"/>
                  <a:gd name="T10" fmla="+- 0 4659 4659"/>
                  <a:gd name="T11" fmla="*/ 4659 h 459"/>
                  <a:gd name="T12" fmla="+- 0 7000 7000"/>
                  <a:gd name="T13" fmla="*/ T12 w 434"/>
                  <a:gd name="T14" fmla="+- 0 4659 4659"/>
                  <a:gd name="T15" fmla="*/ 4659 h 459"/>
                  <a:gd name="T16" fmla="+- 0 7000 7000"/>
                  <a:gd name="T17" fmla="*/ T16 w 434"/>
                  <a:gd name="T18" fmla="+- 0 5119 4659"/>
                  <a:gd name="T19" fmla="*/ 5119 h 4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4" h="459">
                    <a:moveTo>
                      <a:pt x="0" y="460"/>
                    </a:moveTo>
                    <a:lnTo>
                      <a:pt x="434" y="460"/>
                    </a:lnTo>
                    <a:lnTo>
                      <a:pt x="434" y="0"/>
                    </a:lnTo>
                    <a:lnTo>
                      <a:pt x="0" y="0"/>
                    </a:lnTo>
                    <a:lnTo>
                      <a:pt x="0" y="460"/>
                    </a:lnTo>
                    <a:close/>
                  </a:path>
                </a:pathLst>
              </a:custGeom>
              <a:noFill/>
              <a:ln w="5715">
                <a:solidFill>
                  <a:srgbClr val="231F2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69" name="Group 135"/>
            <p:cNvGrpSpPr>
              <a:grpSpLocks/>
            </p:cNvGrpSpPr>
            <p:nvPr/>
          </p:nvGrpSpPr>
          <p:grpSpPr bwMode="auto">
            <a:xfrm>
              <a:off x="3964" y="4545"/>
              <a:ext cx="434" cy="344"/>
              <a:chOff x="3964" y="4545"/>
              <a:chExt cx="434" cy="344"/>
            </a:xfrm>
          </p:grpSpPr>
          <p:sp>
            <p:nvSpPr>
              <p:cNvPr id="1184" name="Freeform 136"/>
              <p:cNvSpPr>
                <a:spLocks/>
              </p:cNvSpPr>
              <p:nvPr/>
            </p:nvSpPr>
            <p:spPr bwMode="auto">
              <a:xfrm>
                <a:off x="3964" y="4545"/>
                <a:ext cx="434" cy="344"/>
              </a:xfrm>
              <a:custGeom>
                <a:avLst/>
                <a:gdLst>
                  <a:gd name="T0" fmla="+- 0 3964 3964"/>
                  <a:gd name="T1" fmla="*/ T0 w 434"/>
                  <a:gd name="T2" fmla="+- 0 4889 4545"/>
                  <a:gd name="T3" fmla="*/ 4889 h 344"/>
                  <a:gd name="T4" fmla="+- 0 4397 3964"/>
                  <a:gd name="T5" fmla="*/ T4 w 434"/>
                  <a:gd name="T6" fmla="+- 0 4889 4545"/>
                  <a:gd name="T7" fmla="*/ 4889 h 344"/>
                  <a:gd name="T8" fmla="+- 0 4397 3964"/>
                  <a:gd name="T9" fmla="*/ T8 w 434"/>
                  <a:gd name="T10" fmla="+- 0 4545 4545"/>
                  <a:gd name="T11" fmla="*/ 4545 h 344"/>
                  <a:gd name="T12" fmla="+- 0 3964 3964"/>
                  <a:gd name="T13" fmla="*/ T12 w 434"/>
                  <a:gd name="T14" fmla="+- 0 4545 4545"/>
                  <a:gd name="T15" fmla="*/ 4545 h 344"/>
                  <a:gd name="T16" fmla="+- 0 3964 3964"/>
                  <a:gd name="T17" fmla="*/ T16 w 434"/>
                  <a:gd name="T18" fmla="+- 0 4889 4545"/>
                  <a:gd name="T19" fmla="*/ 4889 h 3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4" h="344">
                    <a:moveTo>
                      <a:pt x="0" y="344"/>
                    </a:moveTo>
                    <a:lnTo>
                      <a:pt x="433" y="344"/>
                    </a:lnTo>
                    <a:lnTo>
                      <a:pt x="433" y="0"/>
                    </a:lnTo>
                    <a:lnTo>
                      <a:pt x="0" y="0"/>
                    </a:lnTo>
                    <a:lnTo>
                      <a:pt x="0" y="344"/>
                    </a:lnTo>
                    <a:close/>
                  </a:path>
                </a:pathLst>
              </a:custGeom>
              <a:noFill/>
              <a:ln w="5715">
                <a:solidFill>
                  <a:srgbClr val="231F2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70" name="Group 137"/>
            <p:cNvGrpSpPr>
              <a:grpSpLocks/>
            </p:cNvGrpSpPr>
            <p:nvPr/>
          </p:nvGrpSpPr>
          <p:grpSpPr bwMode="auto">
            <a:xfrm>
              <a:off x="6132" y="4833"/>
              <a:ext cx="433" cy="2"/>
              <a:chOff x="6132" y="4833"/>
              <a:chExt cx="433" cy="2"/>
            </a:xfrm>
          </p:grpSpPr>
          <p:sp>
            <p:nvSpPr>
              <p:cNvPr id="159" name="Freeform 138"/>
              <p:cNvSpPr>
                <a:spLocks/>
              </p:cNvSpPr>
              <p:nvPr/>
            </p:nvSpPr>
            <p:spPr bwMode="auto">
              <a:xfrm>
                <a:off x="6132" y="4833"/>
                <a:ext cx="433" cy="2"/>
              </a:xfrm>
              <a:custGeom>
                <a:avLst/>
                <a:gdLst>
                  <a:gd name="T0" fmla="+- 0 6132 6132"/>
                  <a:gd name="T1" fmla="*/ T0 w 433"/>
                  <a:gd name="T2" fmla="+- 0 6566 6132"/>
                  <a:gd name="T3" fmla="*/ T2 w 433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433">
                    <a:moveTo>
                      <a:pt x="0" y="0"/>
                    </a:moveTo>
                    <a:lnTo>
                      <a:pt x="434" y="0"/>
                    </a:lnTo>
                  </a:path>
                </a:pathLst>
              </a:custGeom>
              <a:noFill/>
              <a:ln w="5715">
                <a:solidFill>
                  <a:srgbClr val="231F2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71" name="Group 139"/>
            <p:cNvGrpSpPr>
              <a:grpSpLocks/>
            </p:cNvGrpSpPr>
            <p:nvPr/>
          </p:nvGrpSpPr>
          <p:grpSpPr bwMode="auto">
            <a:xfrm>
              <a:off x="5865" y="4557"/>
              <a:ext cx="153" cy="2"/>
              <a:chOff x="5865" y="4557"/>
              <a:chExt cx="153" cy="2"/>
            </a:xfrm>
          </p:grpSpPr>
          <p:sp>
            <p:nvSpPr>
              <p:cNvPr id="158" name="Freeform 140"/>
              <p:cNvSpPr>
                <a:spLocks/>
              </p:cNvSpPr>
              <p:nvPr/>
            </p:nvSpPr>
            <p:spPr bwMode="auto">
              <a:xfrm>
                <a:off x="5865" y="4557"/>
                <a:ext cx="153" cy="2"/>
              </a:xfrm>
              <a:custGeom>
                <a:avLst/>
                <a:gdLst>
                  <a:gd name="T0" fmla="+- 0 5865 5865"/>
                  <a:gd name="T1" fmla="*/ T0 w 153"/>
                  <a:gd name="T2" fmla="+- 0 6018 5865"/>
                  <a:gd name="T3" fmla="*/ T2 w 153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53">
                    <a:moveTo>
                      <a:pt x="0" y="0"/>
                    </a:moveTo>
                    <a:lnTo>
                      <a:pt x="153" y="0"/>
                    </a:lnTo>
                  </a:path>
                </a:pathLst>
              </a:custGeom>
              <a:noFill/>
              <a:ln w="3367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72" name="Group 141"/>
            <p:cNvGrpSpPr>
              <a:grpSpLocks/>
            </p:cNvGrpSpPr>
            <p:nvPr/>
          </p:nvGrpSpPr>
          <p:grpSpPr bwMode="auto">
            <a:xfrm>
              <a:off x="5865" y="4532"/>
              <a:ext cx="153" cy="51"/>
              <a:chOff x="5865" y="4532"/>
              <a:chExt cx="153" cy="51"/>
            </a:xfrm>
          </p:grpSpPr>
          <p:sp>
            <p:nvSpPr>
              <p:cNvPr id="157" name="Freeform 142"/>
              <p:cNvSpPr>
                <a:spLocks/>
              </p:cNvSpPr>
              <p:nvPr/>
            </p:nvSpPr>
            <p:spPr bwMode="auto">
              <a:xfrm>
                <a:off x="5865" y="4532"/>
                <a:ext cx="153" cy="51"/>
              </a:xfrm>
              <a:custGeom>
                <a:avLst/>
                <a:gdLst>
                  <a:gd name="T0" fmla="+- 0 5865 5865"/>
                  <a:gd name="T1" fmla="*/ T0 w 153"/>
                  <a:gd name="T2" fmla="+- 0 4583 4532"/>
                  <a:gd name="T3" fmla="*/ 4583 h 51"/>
                  <a:gd name="T4" fmla="+- 0 6018 5865"/>
                  <a:gd name="T5" fmla="*/ T4 w 153"/>
                  <a:gd name="T6" fmla="+- 0 4583 4532"/>
                  <a:gd name="T7" fmla="*/ 4583 h 51"/>
                  <a:gd name="T8" fmla="+- 0 6018 5865"/>
                  <a:gd name="T9" fmla="*/ T8 w 153"/>
                  <a:gd name="T10" fmla="+- 0 4532 4532"/>
                  <a:gd name="T11" fmla="*/ 4532 h 51"/>
                  <a:gd name="T12" fmla="+- 0 5865 5865"/>
                  <a:gd name="T13" fmla="*/ T12 w 153"/>
                  <a:gd name="T14" fmla="+- 0 4532 4532"/>
                  <a:gd name="T15" fmla="*/ 4532 h 51"/>
                  <a:gd name="T16" fmla="+- 0 5865 5865"/>
                  <a:gd name="T17" fmla="*/ T16 w 153"/>
                  <a:gd name="T18" fmla="+- 0 4583 4532"/>
                  <a:gd name="T19" fmla="*/ 4583 h 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3" h="51">
                    <a:moveTo>
                      <a:pt x="0" y="51"/>
                    </a:moveTo>
                    <a:lnTo>
                      <a:pt x="153" y="51"/>
                    </a:lnTo>
                    <a:lnTo>
                      <a:pt x="153" y="0"/>
                    </a:lnTo>
                    <a:lnTo>
                      <a:pt x="0" y="0"/>
                    </a:lnTo>
                    <a:lnTo>
                      <a:pt x="0" y="51"/>
                    </a:lnTo>
                    <a:close/>
                  </a:path>
                </a:pathLst>
              </a:custGeom>
              <a:noFill/>
              <a:ln w="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73" name="Group 143"/>
            <p:cNvGrpSpPr>
              <a:grpSpLocks/>
            </p:cNvGrpSpPr>
            <p:nvPr/>
          </p:nvGrpSpPr>
          <p:grpSpPr bwMode="auto">
            <a:xfrm>
              <a:off x="5865" y="4676"/>
              <a:ext cx="153" cy="98"/>
              <a:chOff x="5865" y="4676"/>
              <a:chExt cx="153" cy="98"/>
            </a:xfrm>
          </p:grpSpPr>
          <p:sp>
            <p:nvSpPr>
              <p:cNvPr id="156" name="Freeform 144"/>
              <p:cNvSpPr>
                <a:spLocks/>
              </p:cNvSpPr>
              <p:nvPr/>
            </p:nvSpPr>
            <p:spPr bwMode="auto">
              <a:xfrm>
                <a:off x="5865" y="4676"/>
                <a:ext cx="153" cy="98"/>
              </a:xfrm>
              <a:custGeom>
                <a:avLst/>
                <a:gdLst>
                  <a:gd name="T0" fmla="+- 0 5865 5865"/>
                  <a:gd name="T1" fmla="*/ T0 w 153"/>
                  <a:gd name="T2" fmla="+- 0 4774 4676"/>
                  <a:gd name="T3" fmla="*/ 4774 h 98"/>
                  <a:gd name="T4" fmla="+- 0 6018 5865"/>
                  <a:gd name="T5" fmla="*/ T4 w 153"/>
                  <a:gd name="T6" fmla="+- 0 4774 4676"/>
                  <a:gd name="T7" fmla="*/ 4774 h 98"/>
                  <a:gd name="T8" fmla="+- 0 6018 5865"/>
                  <a:gd name="T9" fmla="*/ T8 w 153"/>
                  <a:gd name="T10" fmla="+- 0 4676 4676"/>
                  <a:gd name="T11" fmla="*/ 4676 h 98"/>
                  <a:gd name="T12" fmla="+- 0 5865 5865"/>
                  <a:gd name="T13" fmla="*/ T12 w 153"/>
                  <a:gd name="T14" fmla="+- 0 4676 4676"/>
                  <a:gd name="T15" fmla="*/ 4676 h 98"/>
                  <a:gd name="T16" fmla="+- 0 5865 5865"/>
                  <a:gd name="T17" fmla="*/ T16 w 153"/>
                  <a:gd name="T18" fmla="+- 0 4774 4676"/>
                  <a:gd name="T19" fmla="*/ 4774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3" h="98">
                    <a:moveTo>
                      <a:pt x="0" y="98"/>
                    </a:moveTo>
                    <a:lnTo>
                      <a:pt x="153" y="98"/>
                    </a:lnTo>
                    <a:lnTo>
                      <a:pt x="153" y="0"/>
                    </a:lnTo>
                    <a:lnTo>
                      <a:pt x="0" y="0"/>
                    </a:lnTo>
                    <a:lnTo>
                      <a:pt x="0" y="9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74" name="Group 145"/>
            <p:cNvGrpSpPr>
              <a:grpSpLocks/>
            </p:cNvGrpSpPr>
            <p:nvPr/>
          </p:nvGrpSpPr>
          <p:grpSpPr bwMode="auto">
            <a:xfrm>
              <a:off x="5865" y="4676"/>
              <a:ext cx="153" cy="98"/>
              <a:chOff x="5865" y="4676"/>
              <a:chExt cx="153" cy="98"/>
            </a:xfrm>
          </p:grpSpPr>
          <p:sp>
            <p:nvSpPr>
              <p:cNvPr id="155" name="Freeform 146"/>
              <p:cNvSpPr>
                <a:spLocks/>
              </p:cNvSpPr>
              <p:nvPr/>
            </p:nvSpPr>
            <p:spPr bwMode="auto">
              <a:xfrm>
                <a:off x="5865" y="4676"/>
                <a:ext cx="153" cy="98"/>
              </a:xfrm>
              <a:custGeom>
                <a:avLst/>
                <a:gdLst>
                  <a:gd name="T0" fmla="+- 0 5865 5865"/>
                  <a:gd name="T1" fmla="*/ T0 w 153"/>
                  <a:gd name="T2" fmla="+- 0 4774 4676"/>
                  <a:gd name="T3" fmla="*/ 4774 h 98"/>
                  <a:gd name="T4" fmla="+- 0 6018 5865"/>
                  <a:gd name="T5" fmla="*/ T4 w 153"/>
                  <a:gd name="T6" fmla="+- 0 4774 4676"/>
                  <a:gd name="T7" fmla="*/ 4774 h 98"/>
                  <a:gd name="T8" fmla="+- 0 6018 5865"/>
                  <a:gd name="T9" fmla="*/ T8 w 153"/>
                  <a:gd name="T10" fmla="+- 0 4676 4676"/>
                  <a:gd name="T11" fmla="*/ 4676 h 98"/>
                  <a:gd name="T12" fmla="+- 0 5865 5865"/>
                  <a:gd name="T13" fmla="*/ T12 w 153"/>
                  <a:gd name="T14" fmla="+- 0 4676 4676"/>
                  <a:gd name="T15" fmla="*/ 4676 h 98"/>
                  <a:gd name="T16" fmla="+- 0 5865 5865"/>
                  <a:gd name="T17" fmla="*/ T16 w 153"/>
                  <a:gd name="T18" fmla="+- 0 4774 4676"/>
                  <a:gd name="T19" fmla="*/ 4774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3" h="98">
                    <a:moveTo>
                      <a:pt x="0" y="98"/>
                    </a:moveTo>
                    <a:lnTo>
                      <a:pt x="153" y="98"/>
                    </a:lnTo>
                    <a:lnTo>
                      <a:pt x="153" y="0"/>
                    </a:lnTo>
                    <a:lnTo>
                      <a:pt x="0" y="0"/>
                    </a:lnTo>
                    <a:lnTo>
                      <a:pt x="0" y="98"/>
                    </a:lnTo>
                    <a:close/>
                  </a:path>
                </a:pathLst>
              </a:custGeom>
              <a:noFill/>
              <a:ln w="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75" name="Group 147"/>
            <p:cNvGrpSpPr>
              <a:grpSpLocks/>
            </p:cNvGrpSpPr>
            <p:nvPr/>
          </p:nvGrpSpPr>
          <p:grpSpPr bwMode="auto">
            <a:xfrm>
              <a:off x="6707" y="4749"/>
              <a:ext cx="153" cy="2"/>
              <a:chOff x="6707" y="4749"/>
              <a:chExt cx="153" cy="2"/>
            </a:xfrm>
          </p:grpSpPr>
          <p:sp>
            <p:nvSpPr>
              <p:cNvPr id="154" name="Freeform 148"/>
              <p:cNvSpPr>
                <a:spLocks/>
              </p:cNvSpPr>
              <p:nvPr/>
            </p:nvSpPr>
            <p:spPr bwMode="auto">
              <a:xfrm>
                <a:off x="6707" y="4749"/>
                <a:ext cx="153" cy="2"/>
              </a:xfrm>
              <a:custGeom>
                <a:avLst/>
                <a:gdLst>
                  <a:gd name="T0" fmla="+- 0 6707 6707"/>
                  <a:gd name="T1" fmla="*/ T0 w 153"/>
                  <a:gd name="T2" fmla="+- 0 6860 6707"/>
                  <a:gd name="T3" fmla="*/ T2 w 153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53">
                    <a:moveTo>
                      <a:pt x="0" y="0"/>
                    </a:moveTo>
                    <a:lnTo>
                      <a:pt x="153" y="0"/>
                    </a:lnTo>
                  </a:path>
                </a:pathLst>
              </a:custGeom>
              <a:noFill/>
              <a:ln w="3367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76" name="Group 149"/>
            <p:cNvGrpSpPr>
              <a:grpSpLocks/>
            </p:cNvGrpSpPr>
            <p:nvPr/>
          </p:nvGrpSpPr>
          <p:grpSpPr bwMode="auto">
            <a:xfrm>
              <a:off x="6707" y="4723"/>
              <a:ext cx="153" cy="51"/>
              <a:chOff x="6707" y="4723"/>
              <a:chExt cx="153" cy="51"/>
            </a:xfrm>
          </p:grpSpPr>
          <p:sp>
            <p:nvSpPr>
              <p:cNvPr id="153" name="Freeform 150"/>
              <p:cNvSpPr>
                <a:spLocks/>
              </p:cNvSpPr>
              <p:nvPr/>
            </p:nvSpPr>
            <p:spPr bwMode="auto">
              <a:xfrm>
                <a:off x="6707" y="4723"/>
                <a:ext cx="153" cy="51"/>
              </a:xfrm>
              <a:custGeom>
                <a:avLst/>
                <a:gdLst>
                  <a:gd name="T0" fmla="+- 0 6707 6707"/>
                  <a:gd name="T1" fmla="*/ T0 w 153"/>
                  <a:gd name="T2" fmla="+- 0 4774 4723"/>
                  <a:gd name="T3" fmla="*/ 4774 h 51"/>
                  <a:gd name="T4" fmla="+- 0 6860 6707"/>
                  <a:gd name="T5" fmla="*/ T4 w 153"/>
                  <a:gd name="T6" fmla="+- 0 4774 4723"/>
                  <a:gd name="T7" fmla="*/ 4774 h 51"/>
                  <a:gd name="T8" fmla="+- 0 6860 6707"/>
                  <a:gd name="T9" fmla="*/ T8 w 153"/>
                  <a:gd name="T10" fmla="+- 0 4723 4723"/>
                  <a:gd name="T11" fmla="*/ 4723 h 51"/>
                  <a:gd name="T12" fmla="+- 0 6707 6707"/>
                  <a:gd name="T13" fmla="*/ T12 w 153"/>
                  <a:gd name="T14" fmla="+- 0 4723 4723"/>
                  <a:gd name="T15" fmla="*/ 4723 h 51"/>
                  <a:gd name="T16" fmla="+- 0 6707 6707"/>
                  <a:gd name="T17" fmla="*/ T16 w 153"/>
                  <a:gd name="T18" fmla="+- 0 4774 4723"/>
                  <a:gd name="T19" fmla="*/ 4774 h 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3" h="51">
                    <a:moveTo>
                      <a:pt x="0" y="51"/>
                    </a:moveTo>
                    <a:lnTo>
                      <a:pt x="153" y="51"/>
                    </a:lnTo>
                    <a:lnTo>
                      <a:pt x="153" y="0"/>
                    </a:lnTo>
                    <a:lnTo>
                      <a:pt x="0" y="0"/>
                    </a:lnTo>
                    <a:lnTo>
                      <a:pt x="0" y="51"/>
                    </a:lnTo>
                    <a:close/>
                  </a:path>
                </a:pathLst>
              </a:custGeom>
              <a:noFill/>
              <a:ln w="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77" name="Group 151"/>
            <p:cNvGrpSpPr>
              <a:grpSpLocks/>
            </p:cNvGrpSpPr>
            <p:nvPr/>
          </p:nvGrpSpPr>
          <p:grpSpPr bwMode="auto">
            <a:xfrm>
              <a:off x="5904" y="4545"/>
              <a:ext cx="30" cy="74"/>
              <a:chOff x="5904" y="4545"/>
              <a:chExt cx="30" cy="74"/>
            </a:xfrm>
          </p:grpSpPr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5904" y="4545"/>
                <a:ext cx="30" cy="74"/>
              </a:xfrm>
              <a:custGeom>
                <a:avLst/>
                <a:gdLst>
                  <a:gd name="T0" fmla="+- 0 5931 5904"/>
                  <a:gd name="T1" fmla="*/ T0 w 30"/>
                  <a:gd name="T2" fmla="+- 0 4545 4545"/>
                  <a:gd name="T3" fmla="*/ 4545 h 74"/>
                  <a:gd name="T4" fmla="+- 0 5917 5904"/>
                  <a:gd name="T5" fmla="*/ T4 w 30"/>
                  <a:gd name="T6" fmla="+- 0 4545 4545"/>
                  <a:gd name="T7" fmla="*/ 4545 h 74"/>
                  <a:gd name="T8" fmla="+- 0 5906 5904"/>
                  <a:gd name="T9" fmla="*/ T8 w 30"/>
                  <a:gd name="T10" fmla="+- 0 4594 4545"/>
                  <a:gd name="T11" fmla="*/ 4594 h 74"/>
                  <a:gd name="T12" fmla="+- 0 5905 5904"/>
                  <a:gd name="T13" fmla="*/ T12 w 30"/>
                  <a:gd name="T14" fmla="+- 0 4601 4545"/>
                  <a:gd name="T15" fmla="*/ 4601 h 74"/>
                  <a:gd name="T16" fmla="+- 0 5904 5904"/>
                  <a:gd name="T17" fmla="*/ T16 w 30"/>
                  <a:gd name="T18" fmla="+- 0 4605 4545"/>
                  <a:gd name="T19" fmla="*/ 4605 h 74"/>
                  <a:gd name="T20" fmla="+- 0 5904 5904"/>
                  <a:gd name="T21" fmla="*/ T20 w 30"/>
                  <a:gd name="T22" fmla="+- 0 4610 4545"/>
                  <a:gd name="T23" fmla="*/ 4610 h 74"/>
                  <a:gd name="T24" fmla="+- 0 5906 5904"/>
                  <a:gd name="T25" fmla="*/ T24 w 30"/>
                  <a:gd name="T26" fmla="+- 0 4613 4545"/>
                  <a:gd name="T27" fmla="*/ 4613 h 74"/>
                  <a:gd name="T28" fmla="+- 0 5908 5904"/>
                  <a:gd name="T29" fmla="*/ T28 w 30"/>
                  <a:gd name="T30" fmla="+- 0 4615 4545"/>
                  <a:gd name="T31" fmla="*/ 4615 h 74"/>
                  <a:gd name="T32" fmla="+- 0 5912 5904"/>
                  <a:gd name="T33" fmla="*/ T32 w 30"/>
                  <a:gd name="T34" fmla="+- 0 4618 4545"/>
                  <a:gd name="T35" fmla="*/ 4618 h 74"/>
                  <a:gd name="T36" fmla="+- 0 5916 5904"/>
                  <a:gd name="T37" fmla="*/ T36 w 30"/>
                  <a:gd name="T38" fmla="+- 0 4619 4545"/>
                  <a:gd name="T39" fmla="*/ 4619 h 74"/>
                  <a:gd name="T40" fmla="+- 0 5925 5904"/>
                  <a:gd name="T41" fmla="*/ T40 w 30"/>
                  <a:gd name="T42" fmla="+- 0 4619 4545"/>
                  <a:gd name="T43" fmla="*/ 4619 h 74"/>
                  <a:gd name="T44" fmla="+- 0 5928 5904"/>
                  <a:gd name="T45" fmla="*/ T44 w 30"/>
                  <a:gd name="T46" fmla="+- 0 4619 4545"/>
                  <a:gd name="T47" fmla="*/ 4619 h 74"/>
                  <a:gd name="T48" fmla="+- 0 5932 5904"/>
                  <a:gd name="T49" fmla="*/ T48 w 30"/>
                  <a:gd name="T50" fmla="+- 0 4618 4545"/>
                  <a:gd name="T51" fmla="*/ 4618 h 74"/>
                  <a:gd name="T52" fmla="+- 0 5934 5904"/>
                  <a:gd name="T53" fmla="*/ T52 w 30"/>
                  <a:gd name="T54" fmla="+- 0 4607 4545"/>
                  <a:gd name="T55" fmla="*/ 4607 h 74"/>
                  <a:gd name="T56" fmla="+- 0 5923 5904"/>
                  <a:gd name="T57" fmla="*/ T56 w 30"/>
                  <a:gd name="T58" fmla="+- 0 4607 4545"/>
                  <a:gd name="T59" fmla="*/ 4607 h 74"/>
                  <a:gd name="T60" fmla="+- 0 5922 5904"/>
                  <a:gd name="T61" fmla="*/ T60 w 30"/>
                  <a:gd name="T62" fmla="+- 0 4607 4545"/>
                  <a:gd name="T63" fmla="*/ 4607 h 74"/>
                  <a:gd name="T64" fmla="+- 0 5921 5904"/>
                  <a:gd name="T65" fmla="*/ T64 w 30"/>
                  <a:gd name="T66" fmla="+- 0 4606 4545"/>
                  <a:gd name="T67" fmla="*/ 4606 h 74"/>
                  <a:gd name="T68" fmla="+- 0 5920 5904"/>
                  <a:gd name="T69" fmla="*/ T68 w 30"/>
                  <a:gd name="T70" fmla="+- 0 4605 4545"/>
                  <a:gd name="T71" fmla="*/ 4605 h 74"/>
                  <a:gd name="T72" fmla="+- 0 5919 5904"/>
                  <a:gd name="T73" fmla="*/ T72 w 30"/>
                  <a:gd name="T74" fmla="+- 0 4604 4545"/>
                  <a:gd name="T75" fmla="*/ 4604 h 74"/>
                  <a:gd name="T76" fmla="+- 0 5919 5904"/>
                  <a:gd name="T77" fmla="*/ T76 w 30"/>
                  <a:gd name="T78" fmla="+- 0 4601 4545"/>
                  <a:gd name="T79" fmla="*/ 4601 h 74"/>
                  <a:gd name="T80" fmla="+- 0 5920 5904"/>
                  <a:gd name="T81" fmla="*/ T80 w 30"/>
                  <a:gd name="T82" fmla="+- 0 4597 4545"/>
                  <a:gd name="T83" fmla="*/ 4597 h 74"/>
                  <a:gd name="T84" fmla="+- 0 5921 5904"/>
                  <a:gd name="T85" fmla="*/ T84 w 30"/>
                  <a:gd name="T86" fmla="+- 0 4592 4545"/>
                  <a:gd name="T87" fmla="*/ 4592 h 74"/>
                  <a:gd name="T88" fmla="+- 0 5931 5904"/>
                  <a:gd name="T89" fmla="*/ T88 w 30"/>
                  <a:gd name="T90" fmla="+- 0 4545 4545"/>
                  <a:gd name="T91" fmla="*/ 4545 h 7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</a:cxnLst>
                <a:rect l="0" t="0" r="r" b="b"/>
                <a:pathLst>
                  <a:path w="30" h="74">
                    <a:moveTo>
                      <a:pt x="27" y="0"/>
                    </a:moveTo>
                    <a:lnTo>
                      <a:pt x="13" y="0"/>
                    </a:lnTo>
                    <a:lnTo>
                      <a:pt x="2" y="49"/>
                    </a:lnTo>
                    <a:lnTo>
                      <a:pt x="1" y="56"/>
                    </a:lnTo>
                    <a:lnTo>
                      <a:pt x="0" y="60"/>
                    </a:lnTo>
                    <a:lnTo>
                      <a:pt x="0" y="65"/>
                    </a:lnTo>
                    <a:lnTo>
                      <a:pt x="2" y="68"/>
                    </a:lnTo>
                    <a:lnTo>
                      <a:pt x="4" y="70"/>
                    </a:lnTo>
                    <a:lnTo>
                      <a:pt x="8" y="73"/>
                    </a:lnTo>
                    <a:lnTo>
                      <a:pt x="12" y="74"/>
                    </a:lnTo>
                    <a:lnTo>
                      <a:pt x="21" y="74"/>
                    </a:lnTo>
                    <a:lnTo>
                      <a:pt x="24" y="74"/>
                    </a:lnTo>
                    <a:lnTo>
                      <a:pt x="28" y="73"/>
                    </a:lnTo>
                    <a:lnTo>
                      <a:pt x="30" y="62"/>
                    </a:lnTo>
                    <a:lnTo>
                      <a:pt x="19" y="62"/>
                    </a:lnTo>
                    <a:lnTo>
                      <a:pt x="18" y="62"/>
                    </a:lnTo>
                    <a:lnTo>
                      <a:pt x="17" y="61"/>
                    </a:lnTo>
                    <a:lnTo>
                      <a:pt x="16" y="60"/>
                    </a:lnTo>
                    <a:lnTo>
                      <a:pt x="15" y="59"/>
                    </a:lnTo>
                    <a:lnTo>
                      <a:pt x="15" y="56"/>
                    </a:lnTo>
                    <a:lnTo>
                      <a:pt x="16" y="52"/>
                    </a:lnTo>
                    <a:lnTo>
                      <a:pt x="17" y="47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78" name="Group 153"/>
            <p:cNvGrpSpPr>
              <a:grpSpLocks/>
            </p:cNvGrpSpPr>
            <p:nvPr/>
          </p:nvGrpSpPr>
          <p:grpSpPr bwMode="auto">
            <a:xfrm>
              <a:off x="5929" y="4606"/>
              <a:ext cx="5" cy="2"/>
              <a:chOff x="5929" y="4606"/>
              <a:chExt cx="5" cy="2"/>
            </a:xfrm>
          </p:grpSpPr>
          <p:sp>
            <p:nvSpPr>
              <p:cNvPr id="151" name="Freeform 154"/>
              <p:cNvSpPr>
                <a:spLocks/>
              </p:cNvSpPr>
              <p:nvPr/>
            </p:nvSpPr>
            <p:spPr bwMode="auto">
              <a:xfrm>
                <a:off x="5929" y="4606"/>
                <a:ext cx="5" cy="2"/>
              </a:xfrm>
              <a:custGeom>
                <a:avLst/>
                <a:gdLst>
                  <a:gd name="T0" fmla="+- 0 5934 5929"/>
                  <a:gd name="T1" fmla="*/ T0 w 5"/>
                  <a:gd name="T2" fmla="+- 0 4606 4606"/>
                  <a:gd name="T3" fmla="*/ 4606 h 1"/>
                  <a:gd name="T4" fmla="+- 0 5932 5929"/>
                  <a:gd name="T5" fmla="*/ T4 w 5"/>
                  <a:gd name="T6" fmla="+- 0 4607 4606"/>
                  <a:gd name="T7" fmla="*/ 4607 h 1"/>
                  <a:gd name="T8" fmla="+- 0 5929 5929"/>
                  <a:gd name="T9" fmla="*/ T8 w 5"/>
                  <a:gd name="T10" fmla="+- 0 4607 4606"/>
                  <a:gd name="T11" fmla="*/ 4607 h 1"/>
                  <a:gd name="T12" fmla="+- 0 5934 5929"/>
                  <a:gd name="T13" fmla="*/ T12 w 5"/>
                  <a:gd name="T14" fmla="+- 0 4607 4606"/>
                  <a:gd name="T15" fmla="*/ 4607 h 1"/>
                  <a:gd name="T16" fmla="+- 0 5934 5929"/>
                  <a:gd name="T17" fmla="*/ T16 w 5"/>
                  <a:gd name="T18" fmla="+- 0 4606 4606"/>
                  <a:gd name="T19" fmla="*/ 4606 h 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3" y="1"/>
                    </a:lnTo>
                    <a:lnTo>
                      <a:pt x="0" y="1"/>
                    </a:lnTo>
                    <a:lnTo>
                      <a:pt x="5" y="1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79" name="Group 155"/>
            <p:cNvGrpSpPr>
              <a:grpSpLocks/>
            </p:cNvGrpSpPr>
            <p:nvPr/>
          </p:nvGrpSpPr>
          <p:grpSpPr bwMode="auto">
            <a:xfrm>
              <a:off x="5905" y="4534"/>
              <a:ext cx="42" cy="11"/>
              <a:chOff x="5905" y="4534"/>
              <a:chExt cx="42" cy="11"/>
            </a:xfrm>
          </p:grpSpPr>
          <p:sp>
            <p:nvSpPr>
              <p:cNvPr id="150" name="Freeform 156"/>
              <p:cNvSpPr>
                <a:spLocks/>
              </p:cNvSpPr>
              <p:nvPr/>
            </p:nvSpPr>
            <p:spPr bwMode="auto">
              <a:xfrm>
                <a:off x="5905" y="4534"/>
                <a:ext cx="42" cy="11"/>
              </a:xfrm>
              <a:custGeom>
                <a:avLst/>
                <a:gdLst>
                  <a:gd name="T0" fmla="+- 0 5947 5905"/>
                  <a:gd name="T1" fmla="*/ T0 w 42"/>
                  <a:gd name="T2" fmla="+- 0 4534 4534"/>
                  <a:gd name="T3" fmla="*/ 4534 h 11"/>
                  <a:gd name="T4" fmla="+- 0 5908 5905"/>
                  <a:gd name="T5" fmla="*/ T4 w 42"/>
                  <a:gd name="T6" fmla="+- 0 4534 4534"/>
                  <a:gd name="T7" fmla="*/ 4534 h 11"/>
                  <a:gd name="T8" fmla="+- 0 5905 5905"/>
                  <a:gd name="T9" fmla="*/ T8 w 42"/>
                  <a:gd name="T10" fmla="+- 0 4545 4534"/>
                  <a:gd name="T11" fmla="*/ 4545 h 11"/>
                  <a:gd name="T12" fmla="+- 0 5945 5905"/>
                  <a:gd name="T13" fmla="*/ T12 w 42"/>
                  <a:gd name="T14" fmla="+- 0 4545 4534"/>
                  <a:gd name="T15" fmla="*/ 4545 h 11"/>
                  <a:gd name="T16" fmla="+- 0 5947 5905"/>
                  <a:gd name="T17" fmla="*/ T16 w 42"/>
                  <a:gd name="T18" fmla="+- 0 4534 4534"/>
                  <a:gd name="T19" fmla="*/ 4534 h 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2" h="11">
                    <a:moveTo>
                      <a:pt x="42" y="0"/>
                    </a:moveTo>
                    <a:lnTo>
                      <a:pt x="3" y="0"/>
                    </a:lnTo>
                    <a:lnTo>
                      <a:pt x="0" y="11"/>
                    </a:lnTo>
                    <a:lnTo>
                      <a:pt x="40" y="11"/>
                    </a:lnTo>
                    <a:lnTo>
                      <a:pt x="42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80" name="Group 157"/>
            <p:cNvGrpSpPr>
              <a:grpSpLocks/>
            </p:cNvGrpSpPr>
            <p:nvPr/>
          </p:nvGrpSpPr>
          <p:grpSpPr bwMode="auto">
            <a:xfrm>
              <a:off x="5919" y="4503"/>
              <a:ext cx="21" cy="31"/>
              <a:chOff x="5919" y="4503"/>
              <a:chExt cx="21" cy="31"/>
            </a:xfrm>
          </p:grpSpPr>
          <p:sp>
            <p:nvSpPr>
              <p:cNvPr id="149" name="Freeform 158"/>
              <p:cNvSpPr>
                <a:spLocks/>
              </p:cNvSpPr>
              <p:nvPr/>
            </p:nvSpPr>
            <p:spPr bwMode="auto">
              <a:xfrm>
                <a:off x="5919" y="4503"/>
                <a:ext cx="21" cy="31"/>
              </a:xfrm>
              <a:custGeom>
                <a:avLst/>
                <a:gdLst>
                  <a:gd name="T0" fmla="+- 0 5940 5919"/>
                  <a:gd name="T1" fmla="*/ T0 w 21"/>
                  <a:gd name="T2" fmla="+- 0 4503 4503"/>
                  <a:gd name="T3" fmla="*/ 4503 h 31"/>
                  <a:gd name="T4" fmla="+- 0 5923 5919"/>
                  <a:gd name="T5" fmla="*/ T4 w 21"/>
                  <a:gd name="T6" fmla="+- 0 4513 4503"/>
                  <a:gd name="T7" fmla="*/ 4513 h 31"/>
                  <a:gd name="T8" fmla="+- 0 5919 5919"/>
                  <a:gd name="T9" fmla="*/ T8 w 21"/>
                  <a:gd name="T10" fmla="+- 0 4534 4503"/>
                  <a:gd name="T11" fmla="*/ 4534 h 31"/>
                  <a:gd name="T12" fmla="+- 0 5933 5919"/>
                  <a:gd name="T13" fmla="*/ T12 w 21"/>
                  <a:gd name="T14" fmla="+- 0 4534 4503"/>
                  <a:gd name="T15" fmla="*/ 4534 h 31"/>
                  <a:gd name="T16" fmla="+- 0 5940 5919"/>
                  <a:gd name="T17" fmla="*/ T16 w 21"/>
                  <a:gd name="T18" fmla="+- 0 4503 4503"/>
                  <a:gd name="T19" fmla="*/ 4503 h 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" h="31">
                    <a:moveTo>
                      <a:pt x="21" y="0"/>
                    </a:moveTo>
                    <a:lnTo>
                      <a:pt x="4" y="10"/>
                    </a:lnTo>
                    <a:lnTo>
                      <a:pt x="0" y="31"/>
                    </a:lnTo>
                    <a:lnTo>
                      <a:pt x="14" y="31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81" name="Group 159"/>
            <p:cNvGrpSpPr>
              <a:grpSpLocks/>
            </p:cNvGrpSpPr>
            <p:nvPr/>
          </p:nvGrpSpPr>
          <p:grpSpPr bwMode="auto">
            <a:xfrm>
              <a:off x="5976" y="4592"/>
              <a:ext cx="11" cy="71"/>
              <a:chOff x="5976" y="4592"/>
              <a:chExt cx="11" cy="71"/>
            </a:xfrm>
          </p:grpSpPr>
          <p:sp>
            <p:nvSpPr>
              <p:cNvPr id="148" name="Freeform 160"/>
              <p:cNvSpPr>
                <a:spLocks/>
              </p:cNvSpPr>
              <p:nvPr/>
            </p:nvSpPr>
            <p:spPr bwMode="auto">
              <a:xfrm>
                <a:off x="5976" y="4592"/>
                <a:ext cx="11" cy="71"/>
              </a:xfrm>
              <a:custGeom>
                <a:avLst/>
                <a:gdLst>
                  <a:gd name="T0" fmla="+- 0 5976 5976"/>
                  <a:gd name="T1" fmla="*/ T0 w 11"/>
                  <a:gd name="T2" fmla="+- 0 4627 4592"/>
                  <a:gd name="T3" fmla="*/ 4627 h 71"/>
                  <a:gd name="T4" fmla="+- 0 5987 5976"/>
                  <a:gd name="T5" fmla="*/ T4 w 11"/>
                  <a:gd name="T6" fmla="+- 0 4627 4592"/>
                  <a:gd name="T7" fmla="*/ 4627 h 7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1" h="71">
                    <a:moveTo>
                      <a:pt x="0" y="35"/>
                    </a:moveTo>
                    <a:lnTo>
                      <a:pt x="11" y="35"/>
                    </a:lnTo>
                  </a:path>
                </a:pathLst>
              </a:custGeom>
              <a:noFill/>
              <a:ln w="46076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82" name="Group 161"/>
            <p:cNvGrpSpPr>
              <a:grpSpLocks/>
            </p:cNvGrpSpPr>
            <p:nvPr/>
          </p:nvGrpSpPr>
          <p:grpSpPr bwMode="auto">
            <a:xfrm>
              <a:off x="5954" y="4572"/>
              <a:ext cx="33" cy="33"/>
              <a:chOff x="5954" y="4572"/>
              <a:chExt cx="33" cy="33"/>
            </a:xfrm>
          </p:grpSpPr>
          <p:sp>
            <p:nvSpPr>
              <p:cNvPr id="147" name="Freeform 162"/>
              <p:cNvSpPr>
                <a:spLocks/>
              </p:cNvSpPr>
              <p:nvPr/>
            </p:nvSpPr>
            <p:spPr bwMode="auto">
              <a:xfrm>
                <a:off x="5954" y="4572"/>
                <a:ext cx="33" cy="33"/>
              </a:xfrm>
              <a:custGeom>
                <a:avLst/>
                <a:gdLst>
                  <a:gd name="T0" fmla="+- 0 5987 5954"/>
                  <a:gd name="T1" fmla="*/ T0 w 33"/>
                  <a:gd name="T2" fmla="+- 0 4572 4572"/>
                  <a:gd name="T3" fmla="*/ 4572 h 33"/>
                  <a:gd name="T4" fmla="+- 0 5980 5954"/>
                  <a:gd name="T5" fmla="*/ T4 w 33"/>
                  <a:gd name="T6" fmla="+- 0 4572 4572"/>
                  <a:gd name="T7" fmla="*/ 4572 h 33"/>
                  <a:gd name="T8" fmla="+- 0 5978 5954"/>
                  <a:gd name="T9" fmla="*/ T8 w 33"/>
                  <a:gd name="T10" fmla="+- 0 4575 4572"/>
                  <a:gd name="T11" fmla="*/ 4575 h 33"/>
                  <a:gd name="T12" fmla="+- 0 5975 5954"/>
                  <a:gd name="T13" fmla="*/ T12 w 33"/>
                  <a:gd name="T14" fmla="+- 0 4579 4572"/>
                  <a:gd name="T15" fmla="*/ 4579 h 33"/>
                  <a:gd name="T16" fmla="+- 0 5966 5954"/>
                  <a:gd name="T17" fmla="*/ T16 w 33"/>
                  <a:gd name="T18" fmla="+- 0 4588 4572"/>
                  <a:gd name="T19" fmla="*/ 4588 h 33"/>
                  <a:gd name="T20" fmla="+- 0 5960 5954"/>
                  <a:gd name="T21" fmla="*/ T20 w 33"/>
                  <a:gd name="T22" fmla="+- 0 4591 4572"/>
                  <a:gd name="T23" fmla="*/ 4591 h 33"/>
                  <a:gd name="T24" fmla="+- 0 5954 5954"/>
                  <a:gd name="T25" fmla="*/ T24 w 33"/>
                  <a:gd name="T26" fmla="+- 0 4594 4572"/>
                  <a:gd name="T27" fmla="*/ 4594 h 33"/>
                  <a:gd name="T28" fmla="+- 0 5954 5954"/>
                  <a:gd name="T29" fmla="*/ T28 w 33"/>
                  <a:gd name="T30" fmla="+- 0 4605 4572"/>
                  <a:gd name="T31" fmla="*/ 4605 h 33"/>
                  <a:gd name="T32" fmla="+- 0 5976 5954"/>
                  <a:gd name="T33" fmla="*/ T32 w 33"/>
                  <a:gd name="T34" fmla="+- 0 4592 4572"/>
                  <a:gd name="T35" fmla="*/ 4592 h 33"/>
                  <a:gd name="T36" fmla="+- 0 5987 5954"/>
                  <a:gd name="T37" fmla="*/ T36 w 33"/>
                  <a:gd name="T38" fmla="+- 0 4592 4572"/>
                  <a:gd name="T39" fmla="*/ 4592 h 33"/>
                  <a:gd name="T40" fmla="+- 0 5987 5954"/>
                  <a:gd name="T41" fmla="*/ T40 w 33"/>
                  <a:gd name="T42" fmla="+- 0 4572 4572"/>
                  <a:gd name="T43" fmla="*/ 4572 h 3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33" h="33">
                    <a:moveTo>
                      <a:pt x="33" y="0"/>
                    </a:moveTo>
                    <a:lnTo>
                      <a:pt x="26" y="0"/>
                    </a:lnTo>
                    <a:lnTo>
                      <a:pt x="24" y="3"/>
                    </a:lnTo>
                    <a:lnTo>
                      <a:pt x="21" y="7"/>
                    </a:lnTo>
                    <a:lnTo>
                      <a:pt x="12" y="16"/>
                    </a:lnTo>
                    <a:lnTo>
                      <a:pt x="6" y="19"/>
                    </a:lnTo>
                    <a:lnTo>
                      <a:pt x="0" y="22"/>
                    </a:lnTo>
                    <a:lnTo>
                      <a:pt x="0" y="33"/>
                    </a:lnTo>
                    <a:lnTo>
                      <a:pt x="22" y="20"/>
                    </a:lnTo>
                    <a:lnTo>
                      <a:pt x="33" y="20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83" name="Group 163"/>
            <p:cNvGrpSpPr>
              <a:grpSpLocks/>
            </p:cNvGrpSpPr>
            <p:nvPr/>
          </p:nvGrpSpPr>
          <p:grpSpPr bwMode="auto">
            <a:xfrm>
              <a:off x="5904" y="4736"/>
              <a:ext cx="30" cy="74"/>
              <a:chOff x="5904" y="4736"/>
              <a:chExt cx="30" cy="74"/>
            </a:xfrm>
          </p:grpSpPr>
          <p:sp>
            <p:nvSpPr>
              <p:cNvPr id="146" name="Freeform 164"/>
              <p:cNvSpPr>
                <a:spLocks/>
              </p:cNvSpPr>
              <p:nvPr/>
            </p:nvSpPr>
            <p:spPr bwMode="auto">
              <a:xfrm>
                <a:off x="5904" y="4736"/>
                <a:ext cx="30" cy="74"/>
              </a:xfrm>
              <a:custGeom>
                <a:avLst/>
                <a:gdLst>
                  <a:gd name="T0" fmla="+- 0 5931 5904"/>
                  <a:gd name="T1" fmla="*/ T0 w 30"/>
                  <a:gd name="T2" fmla="+- 0 4736 4736"/>
                  <a:gd name="T3" fmla="*/ 4736 h 74"/>
                  <a:gd name="T4" fmla="+- 0 5917 5904"/>
                  <a:gd name="T5" fmla="*/ T4 w 30"/>
                  <a:gd name="T6" fmla="+- 0 4736 4736"/>
                  <a:gd name="T7" fmla="*/ 4736 h 74"/>
                  <a:gd name="T8" fmla="+- 0 5906 5904"/>
                  <a:gd name="T9" fmla="*/ T8 w 30"/>
                  <a:gd name="T10" fmla="+- 0 4785 4736"/>
                  <a:gd name="T11" fmla="*/ 4785 h 74"/>
                  <a:gd name="T12" fmla="+- 0 5905 5904"/>
                  <a:gd name="T13" fmla="*/ T12 w 30"/>
                  <a:gd name="T14" fmla="+- 0 4792 4736"/>
                  <a:gd name="T15" fmla="*/ 4792 h 74"/>
                  <a:gd name="T16" fmla="+- 0 5904 5904"/>
                  <a:gd name="T17" fmla="*/ T16 w 30"/>
                  <a:gd name="T18" fmla="+- 0 4796 4736"/>
                  <a:gd name="T19" fmla="*/ 4796 h 74"/>
                  <a:gd name="T20" fmla="+- 0 5904 5904"/>
                  <a:gd name="T21" fmla="*/ T20 w 30"/>
                  <a:gd name="T22" fmla="+- 0 4802 4736"/>
                  <a:gd name="T23" fmla="*/ 4802 h 74"/>
                  <a:gd name="T24" fmla="+- 0 5906 5904"/>
                  <a:gd name="T25" fmla="*/ T24 w 30"/>
                  <a:gd name="T26" fmla="+- 0 4804 4736"/>
                  <a:gd name="T27" fmla="*/ 4804 h 74"/>
                  <a:gd name="T28" fmla="+- 0 5912 5904"/>
                  <a:gd name="T29" fmla="*/ T28 w 30"/>
                  <a:gd name="T30" fmla="+- 0 4809 4736"/>
                  <a:gd name="T31" fmla="*/ 4809 h 74"/>
                  <a:gd name="T32" fmla="+- 0 5916 5904"/>
                  <a:gd name="T33" fmla="*/ T32 w 30"/>
                  <a:gd name="T34" fmla="+- 0 4811 4736"/>
                  <a:gd name="T35" fmla="*/ 4811 h 74"/>
                  <a:gd name="T36" fmla="+- 0 5925 5904"/>
                  <a:gd name="T37" fmla="*/ T36 w 30"/>
                  <a:gd name="T38" fmla="+- 0 4811 4736"/>
                  <a:gd name="T39" fmla="*/ 4811 h 74"/>
                  <a:gd name="T40" fmla="+- 0 5928 5904"/>
                  <a:gd name="T41" fmla="*/ T40 w 30"/>
                  <a:gd name="T42" fmla="+- 0 4810 4736"/>
                  <a:gd name="T43" fmla="*/ 4810 h 74"/>
                  <a:gd name="T44" fmla="+- 0 5932 5904"/>
                  <a:gd name="T45" fmla="*/ T44 w 30"/>
                  <a:gd name="T46" fmla="+- 0 4809 4736"/>
                  <a:gd name="T47" fmla="*/ 4809 h 74"/>
                  <a:gd name="T48" fmla="+- 0 5934 5904"/>
                  <a:gd name="T49" fmla="*/ T48 w 30"/>
                  <a:gd name="T50" fmla="+- 0 4799 4736"/>
                  <a:gd name="T51" fmla="*/ 4799 h 74"/>
                  <a:gd name="T52" fmla="+- 0 5923 5904"/>
                  <a:gd name="T53" fmla="*/ T52 w 30"/>
                  <a:gd name="T54" fmla="+- 0 4799 4736"/>
                  <a:gd name="T55" fmla="*/ 4799 h 74"/>
                  <a:gd name="T56" fmla="+- 0 5922 5904"/>
                  <a:gd name="T57" fmla="*/ T56 w 30"/>
                  <a:gd name="T58" fmla="+- 0 4798 4736"/>
                  <a:gd name="T59" fmla="*/ 4798 h 74"/>
                  <a:gd name="T60" fmla="+- 0 5921 5904"/>
                  <a:gd name="T61" fmla="*/ T60 w 30"/>
                  <a:gd name="T62" fmla="+- 0 4797 4736"/>
                  <a:gd name="T63" fmla="*/ 4797 h 74"/>
                  <a:gd name="T64" fmla="+- 0 5920 5904"/>
                  <a:gd name="T65" fmla="*/ T64 w 30"/>
                  <a:gd name="T66" fmla="+- 0 4796 4736"/>
                  <a:gd name="T67" fmla="*/ 4796 h 74"/>
                  <a:gd name="T68" fmla="+- 0 5919 5904"/>
                  <a:gd name="T69" fmla="*/ T68 w 30"/>
                  <a:gd name="T70" fmla="+- 0 4795 4736"/>
                  <a:gd name="T71" fmla="*/ 4795 h 74"/>
                  <a:gd name="T72" fmla="+- 0 5919 5904"/>
                  <a:gd name="T73" fmla="*/ T72 w 30"/>
                  <a:gd name="T74" fmla="+- 0 4792 4736"/>
                  <a:gd name="T75" fmla="*/ 4792 h 74"/>
                  <a:gd name="T76" fmla="+- 0 5920 5904"/>
                  <a:gd name="T77" fmla="*/ T76 w 30"/>
                  <a:gd name="T78" fmla="+- 0 4789 4736"/>
                  <a:gd name="T79" fmla="*/ 4789 h 74"/>
                  <a:gd name="T80" fmla="+- 0 5921 5904"/>
                  <a:gd name="T81" fmla="*/ T80 w 30"/>
                  <a:gd name="T82" fmla="+- 0 4783 4736"/>
                  <a:gd name="T83" fmla="*/ 4783 h 74"/>
                  <a:gd name="T84" fmla="+- 0 5931 5904"/>
                  <a:gd name="T85" fmla="*/ T84 w 30"/>
                  <a:gd name="T86" fmla="+- 0 4736 4736"/>
                  <a:gd name="T87" fmla="*/ 4736 h 7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</a:cxnLst>
                <a:rect l="0" t="0" r="r" b="b"/>
                <a:pathLst>
                  <a:path w="30" h="74">
                    <a:moveTo>
                      <a:pt x="27" y="0"/>
                    </a:moveTo>
                    <a:lnTo>
                      <a:pt x="13" y="0"/>
                    </a:lnTo>
                    <a:lnTo>
                      <a:pt x="2" y="49"/>
                    </a:lnTo>
                    <a:lnTo>
                      <a:pt x="1" y="56"/>
                    </a:lnTo>
                    <a:lnTo>
                      <a:pt x="0" y="60"/>
                    </a:lnTo>
                    <a:lnTo>
                      <a:pt x="0" y="66"/>
                    </a:lnTo>
                    <a:lnTo>
                      <a:pt x="2" y="68"/>
                    </a:lnTo>
                    <a:lnTo>
                      <a:pt x="8" y="73"/>
                    </a:lnTo>
                    <a:lnTo>
                      <a:pt x="12" y="75"/>
                    </a:lnTo>
                    <a:lnTo>
                      <a:pt x="21" y="75"/>
                    </a:lnTo>
                    <a:lnTo>
                      <a:pt x="24" y="74"/>
                    </a:lnTo>
                    <a:lnTo>
                      <a:pt x="28" y="73"/>
                    </a:lnTo>
                    <a:lnTo>
                      <a:pt x="30" y="63"/>
                    </a:lnTo>
                    <a:lnTo>
                      <a:pt x="19" y="63"/>
                    </a:lnTo>
                    <a:lnTo>
                      <a:pt x="18" y="62"/>
                    </a:lnTo>
                    <a:lnTo>
                      <a:pt x="17" y="61"/>
                    </a:lnTo>
                    <a:lnTo>
                      <a:pt x="16" y="60"/>
                    </a:lnTo>
                    <a:lnTo>
                      <a:pt x="15" y="59"/>
                    </a:lnTo>
                    <a:lnTo>
                      <a:pt x="15" y="56"/>
                    </a:lnTo>
                    <a:lnTo>
                      <a:pt x="16" y="53"/>
                    </a:lnTo>
                    <a:lnTo>
                      <a:pt x="17" y="47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84" name="Group 165"/>
            <p:cNvGrpSpPr>
              <a:grpSpLocks/>
            </p:cNvGrpSpPr>
            <p:nvPr/>
          </p:nvGrpSpPr>
          <p:grpSpPr bwMode="auto">
            <a:xfrm>
              <a:off x="5929" y="4798"/>
              <a:ext cx="5" cy="2"/>
              <a:chOff x="5929" y="4798"/>
              <a:chExt cx="5" cy="2"/>
            </a:xfrm>
          </p:grpSpPr>
          <p:sp>
            <p:nvSpPr>
              <p:cNvPr id="145" name="Freeform 166"/>
              <p:cNvSpPr>
                <a:spLocks/>
              </p:cNvSpPr>
              <p:nvPr/>
            </p:nvSpPr>
            <p:spPr bwMode="auto">
              <a:xfrm>
                <a:off x="5929" y="4798"/>
                <a:ext cx="5" cy="2"/>
              </a:xfrm>
              <a:custGeom>
                <a:avLst/>
                <a:gdLst>
                  <a:gd name="T0" fmla="+- 0 5934 5929"/>
                  <a:gd name="T1" fmla="*/ T0 w 5"/>
                  <a:gd name="T2" fmla="+- 0 4798 4798"/>
                  <a:gd name="T3" fmla="*/ 4798 h 1"/>
                  <a:gd name="T4" fmla="+- 0 5932 5929"/>
                  <a:gd name="T5" fmla="*/ T4 w 5"/>
                  <a:gd name="T6" fmla="+- 0 4798 4798"/>
                  <a:gd name="T7" fmla="*/ 4798 h 1"/>
                  <a:gd name="T8" fmla="+- 0 5929 5929"/>
                  <a:gd name="T9" fmla="*/ T8 w 5"/>
                  <a:gd name="T10" fmla="+- 0 4799 4798"/>
                  <a:gd name="T11" fmla="*/ 4799 h 1"/>
                  <a:gd name="T12" fmla="+- 0 5934 5929"/>
                  <a:gd name="T13" fmla="*/ T12 w 5"/>
                  <a:gd name="T14" fmla="+- 0 4799 4798"/>
                  <a:gd name="T15" fmla="*/ 4799 h 1"/>
                  <a:gd name="T16" fmla="+- 0 5934 5929"/>
                  <a:gd name="T17" fmla="*/ T16 w 5"/>
                  <a:gd name="T18" fmla="+- 0 4798 4798"/>
                  <a:gd name="T19" fmla="*/ 4798 h 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5" y="1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85" name="Group 167"/>
            <p:cNvGrpSpPr>
              <a:grpSpLocks/>
            </p:cNvGrpSpPr>
            <p:nvPr/>
          </p:nvGrpSpPr>
          <p:grpSpPr bwMode="auto">
            <a:xfrm>
              <a:off x="5905" y="4725"/>
              <a:ext cx="42" cy="11"/>
              <a:chOff x="5905" y="4725"/>
              <a:chExt cx="42" cy="11"/>
            </a:xfrm>
          </p:grpSpPr>
          <p:sp>
            <p:nvSpPr>
              <p:cNvPr id="144" name="Freeform 168"/>
              <p:cNvSpPr>
                <a:spLocks/>
              </p:cNvSpPr>
              <p:nvPr/>
            </p:nvSpPr>
            <p:spPr bwMode="auto">
              <a:xfrm>
                <a:off x="5905" y="4725"/>
                <a:ext cx="42" cy="11"/>
              </a:xfrm>
              <a:custGeom>
                <a:avLst/>
                <a:gdLst>
                  <a:gd name="T0" fmla="+- 0 5947 5905"/>
                  <a:gd name="T1" fmla="*/ T0 w 42"/>
                  <a:gd name="T2" fmla="+- 0 4725 4725"/>
                  <a:gd name="T3" fmla="*/ 4725 h 11"/>
                  <a:gd name="T4" fmla="+- 0 5908 5905"/>
                  <a:gd name="T5" fmla="*/ T4 w 42"/>
                  <a:gd name="T6" fmla="+- 0 4725 4725"/>
                  <a:gd name="T7" fmla="*/ 4725 h 11"/>
                  <a:gd name="T8" fmla="+- 0 5905 5905"/>
                  <a:gd name="T9" fmla="*/ T8 w 42"/>
                  <a:gd name="T10" fmla="+- 0 4736 4725"/>
                  <a:gd name="T11" fmla="*/ 4736 h 11"/>
                  <a:gd name="T12" fmla="+- 0 5945 5905"/>
                  <a:gd name="T13" fmla="*/ T12 w 42"/>
                  <a:gd name="T14" fmla="+- 0 4736 4725"/>
                  <a:gd name="T15" fmla="*/ 4736 h 11"/>
                  <a:gd name="T16" fmla="+- 0 5947 5905"/>
                  <a:gd name="T17" fmla="*/ T16 w 42"/>
                  <a:gd name="T18" fmla="+- 0 4725 4725"/>
                  <a:gd name="T19" fmla="*/ 4725 h 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2" h="11">
                    <a:moveTo>
                      <a:pt x="42" y="0"/>
                    </a:moveTo>
                    <a:lnTo>
                      <a:pt x="3" y="0"/>
                    </a:lnTo>
                    <a:lnTo>
                      <a:pt x="0" y="11"/>
                    </a:lnTo>
                    <a:lnTo>
                      <a:pt x="40" y="11"/>
                    </a:lnTo>
                    <a:lnTo>
                      <a:pt x="42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86" name="Group 169"/>
            <p:cNvGrpSpPr>
              <a:grpSpLocks/>
            </p:cNvGrpSpPr>
            <p:nvPr/>
          </p:nvGrpSpPr>
          <p:grpSpPr bwMode="auto">
            <a:xfrm>
              <a:off x="5919" y="4695"/>
              <a:ext cx="21" cy="31"/>
              <a:chOff x="5919" y="4695"/>
              <a:chExt cx="21" cy="31"/>
            </a:xfrm>
          </p:grpSpPr>
          <p:sp>
            <p:nvSpPr>
              <p:cNvPr id="143" name="Freeform 170"/>
              <p:cNvSpPr>
                <a:spLocks/>
              </p:cNvSpPr>
              <p:nvPr/>
            </p:nvSpPr>
            <p:spPr bwMode="auto">
              <a:xfrm>
                <a:off x="5919" y="4695"/>
                <a:ext cx="21" cy="31"/>
              </a:xfrm>
              <a:custGeom>
                <a:avLst/>
                <a:gdLst>
                  <a:gd name="T0" fmla="+- 0 5940 5919"/>
                  <a:gd name="T1" fmla="*/ T0 w 21"/>
                  <a:gd name="T2" fmla="+- 0 4695 4695"/>
                  <a:gd name="T3" fmla="*/ 4695 h 31"/>
                  <a:gd name="T4" fmla="+- 0 5923 5919"/>
                  <a:gd name="T5" fmla="*/ T4 w 21"/>
                  <a:gd name="T6" fmla="+- 0 4705 4695"/>
                  <a:gd name="T7" fmla="*/ 4705 h 31"/>
                  <a:gd name="T8" fmla="+- 0 5919 5919"/>
                  <a:gd name="T9" fmla="*/ T8 w 21"/>
                  <a:gd name="T10" fmla="+- 0 4725 4695"/>
                  <a:gd name="T11" fmla="*/ 4725 h 31"/>
                  <a:gd name="T12" fmla="+- 0 5933 5919"/>
                  <a:gd name="T13" fmla="*/ T12 w 21"/>
                  <a:gd name="T14" fmla="+- 0 4725 4695"/>
                  <a:gd name="T15" fmla="*/ 4725 h 31"/>
                  <a:gd name="T16" fmla="+- 0 5940 5919"/>
                  <a:gd name="T17" fmla="*/ T16 w 21"/>
                  <a:gd name="T18" fmla="+- 0 4695 4695"/>
                  <a:gd name="T19" fmla="*/ 4695 h 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" h="31">
                    <a:moveTo>
                      <a:pt x="21" y="0"/>
                    </a:moveTo>
                    <a:lnTo>
                      <a:pt x="4" y="10"/>
                    </a:lnTo>
                    <a:lnTo>
                      <a:pt x="0" y="30"/>
                    </a:lnTo>
                    <a:lnTo>
                      <a:pt x="14" y="30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87" name="Group 171"/>
            <p:cNvGrpSpPr>
              <a:grpSpLocks/>
            </p:cNvGrpSpPr>
            <p:nvPr/>
          </p:nvGrpSpPr>
          <p:grpSpPr bwMode="auto">
            <a:xfrm>
              <a:off x="5944" y="4772"/>
              <a:ext cx="60" cy="81"/>
              <a:chOff x="5944" y="4772"/>
              <a:chExt cx="60" cy="81"/>
            </a:xfrm>
          </p:grpSpPr>
          <p:sp>
            <p:nvSpPr>
              <p:cNvPr id="142" name="Freeform 172"/>
              <p:cNvSpPr>
                <a:spLocks/>
              </p:cNvSpPr>
              <p:nvPr/>
            </p:nvSpPr>
            <p:spPr bwMode="auto">
              <a:xfrm>
                <a:off x="5944" y="4772"/>
                <a:ext cx="60" cy="81"/>
              </a:xfrm>
              <a:custGeom>
                <a:avLst/>
                <a:gdLst>
                  <a:gd name="T0" fmla="+- 0 5998 5944"/>
                  <a:gd name="T1" fmla="*/ T0 w 60"/>
                  <a:gd name="T2" fmla="+- 0 4772 4772"/>
                  <a:gd name="T3" fmla="*/ 4772 h 81"/>
                  <a:gd name="T4" fmla="+- 0 5980 5944"/>
                  <a:gd name="T5" fmla="*/ T4 w 60"/>
                  <a:gd name="T6" fmla="+- 0 4772 4772"/>
                  <a:gd name="T7" fmla="*/ 4772 h 81"/>
                  <a:gd name="T8" fmla="+- 0 5984 5944"/>
                  <a:gd name="T9" fmla="*/ T8 w 60"/>
                  <a:gd name="T10" fmla="+- 0 4774 4772"/>
                  <a:gd name="T11" fmla="*/ 4774 h 81"/>
                  <a:gd name="T12" fmla="+- 0 5991 5944"/>
                  <a:gd name="T13" fmla="*/ T12 w 60"/>
                  <a:gd name="T14" fmla="+- 0 4780 4772"/>
                  <a:gd name="T15" fmla="*/ 4780 h 81"/>
                  <a:gd name="T16" fmla="+- 0 5992 5944"/>
                  <a:gd name="T17" fmla="*/ T16 w 60"/>
                  <a:gd name="T18" fmla="+- 0 4783 4772"/>
                  <a:gd name="T19" fmla="*/ 4783 h 81"/>
                  <a:gd name="T20" fmla="+- 0 5992 5944"/>
                  <a:gd name="T21" fmla="*/ T20 w 60"/>
                  <a:gd name="T22" fmla="+- 0 4792 4772"/>
                  <a:gd name="T23" fmla="*/ 4792 h 81"/>
                  <a:gd name="T24" fmla="+- 0 5990 5944"/>
                  <a:gd name="T25" fmla="*/ T24 w 60"/>
                  <a:gd name="T26" fmla="+- 0 4796 4772"/>
                  <a:gd name="T27" fmla="*/ 4796 h 81"/>
                  <a:gd name="T28" fmla="+- 0 5987 5944"/>
                  <a:gd name="T29" fmla="*/ T28 w 60"/>
                  <a:gd name="T30" fmla="+- 0 4801 4772"/>
                  <a:gd name="T31" fmla="*/ 4801 h 81"/>
                  <a:gd name="T32" fmla="+- 0 5984 5944"/>
                  <a:gd name="T33" fmla="*/ T32 w 60"/>
                  <a:gd name="T34" fmla="+- 0 4806 4772"/>
                  <a:gd name="T35" fmla="*/ 4806 h 81"/>
                  <a:gd name="T36" fmla="+- 0 5977 5944"/>
                  <a:gd name="T37" fmla="*/ T36 w 60"/>
                  <a:gd name="T38" fmla="+- 0 4812 4772"/>
                  <a:gd name="T39" fmla="*/ 4812 h 81"/>
                  <a:gd name="T40" fmla="+- 0 5961 5944"/>
                  <a:gd name="T41" fmla="*/ T40 w 60"/>
                  <a:gd name="T42" fmla="+- 0 4825 4772"/>
                  <a:gd name="T43" fmla="*/ 4825 h 81"/>
                  <a:gd name="T44" fmla="+- 0 5956 5944"/>
                  <a:gd name="T45" fmla="*/ T44 w 60"/>
                  <a:gd name="T46" fmla="+- 0 4830 4772"/>
                  <a:gd name="T47" fmla="*/ 4830 h 81"/>
                  <a:gd name="T48" fmla="+- 0 5949 5944"/>
                  <a:gd name="T49" fmla="*/ T48 w 60"/>
                  <a:gd name="T50" fmla="+- 0 4838 4772"/>
                  <a:gd name="T51" fmla="*/ 4838 h 81"/>
                  <a:gd name="T52" fmla="+- 0 5947 5944"/>
                  <a:gd name="T53" fmla="*/ T52 w 60"/>
                  <a:gd name="T54" fmla="+- 0 4842 4772"/>
                  <a:gd name="T55" fmla="*/ 4842 h 81"/>
                  <a:gd name="T56" fmla="+- 0 5945 5944"/>
                  <a:gd name="T57" fmla="*/ T56 w 60"/>
                  <a:gd name="T58" fmla="+- 0 4846 4772"/>
                  <a:gd name="T59" fmla="*/ 4846 h 81"/>
                  <a:gd name="T60" fmla="+- 0 5944 5944"/>
                  <a:gd name="T61" fmla="*/ T60 w 60"/>
                  <a:gd name="T62" fmla="+- 0 4848 4772"/>
                  <a:gd name="T63" fmla="*/ 4848 h 81"/>
                  <a:gd name="T64" fmla="+- 0 5944 5944"/>
                  <a:gd name="T65" fmla="*/ T64 w 60"/>
                  <a:gd name="T66" fmla="+- 0 4851 4772"/>
                  <a:gd name="T67" fmla="*/ 4851 h 81"/>
                  <a:gd name="T68" fmla="+- 0 5944 5944"/>
                  <a:gd name="T69" fmla="*/ T68 w 60"/>
                  <a:gd name="T70" fmla="+- 0 4853 4772"/>
                  <a:gd name="T71" fmla="*/ 4853 h 81"/>
                  <a:gd name="T72" fmla="+- 0 6004 5944"/>
                  <a:gd name="T73" fmla="*/ T72 w 60"/>
                  <a:gd name="T74" fmla="+- 0 4853 4772"/>
                  <a:gd name="T75" fmla="*/ 4853 h 81"/>
                  <a:gd name="T76" fmla="+- 0 6004 5944"/>
                  <a:gd name="T77" fmla="*/ T76 w 60"/>
                  <a:gd name="T78" fmla="+- 0 4843 4772"/>
                  <a:gd name="T79" fmla="*/ 4843 h 81"/>
                  <a:gd name="T80" fmla="+- 0 5959 5944"/>
                  <a:gd name="T81" fmla="*/ T80 w 60"/>
                  <a:gd name="T82" fmla="+- 0 4843 4772"/>
                  <a:gd name="T83" fmla="*/ 4843 h 81"/>
                  <a:gd name="T84" fmla="+- 0 5961 5944"/>
                  <a:gd name="T85" fmla="*/ T84 w 60"/>
                  <a:gd name="T86" fmla="+- 0 4841 4772"/>
                  <a:gd name="T87" fmla="*/ 4841 h 81"/>
                  <a:gd name="T88" fmla="+- 0 5962 5944"/>
                  <a:gd name="T89" fmla="*/ T88 w 60"/>
                  <a:gd name="T90" fmla="+- 0 4839 4772"/>
                  <a:gd name="T91" fmla="*/ 4839 h 81"/>
                  <a:gd name="T92" fmla="+- 0 5964 5944"/>
                  <a:gd name="T93" fmla="*/ T92 w 60"/>
                  <a:gd name="T94" fmla="+- 0 4837 4772"/>
                  <a:gd name="T95" fmla="*/ 4837 h 81"/>
                  <a:gd name="T96" fmla="+- 0 5966 5944"/>
                  <a:gd name="T97" fmla="*/ T96 w 60"/>
                  <a:gd name="T98" fmla="+- 0 4835 4772"/>
                  <a:gd name="T99" fmla="*/ 4835 h 81"/>
                  <a:gd name="T100" fmla="+- 0 5970 5944"/>
                  <a:gd name="T101" fmla="*/ T100 w 60"/>
                  <a:gd name="T102" fmla="+- 0 4831 4772"/>
                  <a:gd name="T103" fmla="*/ 4831 h 81"/>
                  <a:gd name="T104" fmla="+- 0 5985 5944"/>
                  <a:gd name="T105" fmla="*/ T104 w 60"/>
                  <a:gd name="T106" fmla="+- 0 4819 4772"/>
                  <a:gd name="T107" fmla="*/ 4819 h 81"/>
                  <a:gd name="T108" fmla="+- 0 5991 5944"/>
                  <a:gd name="T109" fmla="*/ T108 w 60"/>
                  <a:gd name="T110" fmla="+- 0 4813 4772"/>
                  <a:gd name="T111" fmla="*/ 4813 h 81"/>
                  <a:gd name="T112" fmla="+- 0 5994 5944"/>
                  <a:gd name="T113" fmla="*/ T112 w 60"/>
                  <a:gd name="T114" fmla="+- 0 4810 4772"/>
                  <a:gd name="T115" fmla="*/ 4810 h 81"/>
                  <a:gd name="T116" fmla="+- 0 5997 5944"/>
                  <a:gd name="T117" fmla="*/ T116 w 60"/>
                  <a:gd name="T118" fmla="+- 0 4806 4772"/>
                  <a:gd name="T119" fmla="*/ 4806 h 81"/>
                  <a:gd name="T120" fmla="+- 0 6000 5944"/>
                  <a:gd name="T121" fmla="*/ T120 w 60"/>
                  <a:gd name="T122" fmla="+- 0 4802 4772"/>
                  <a:gd name="T123" fmla="*/ 4802 h 81"/>
                  <a:gd name="T124" fmla="+- 0 6001 5944"/>
                  <a:gd name="T125" fmla="*/ T124 w 60"/>
                  <a:gd name="T126" fmla="+- 0 4799 4772"/>
                  <a:gd name="T127" fmla="*/ 4799 h 81"/>
                  <a:gd name="T128" fmla="+- 0 6003 5944"/>
                  <a:gd name="T129" fmla="*/ T128 w 60"/>
                  <a:gd name="T130" fmla="+- 0 4795 4772"/>
                  <a:gd name="T131" fmla="*/ 4795 h 81"/>
                  <a:gd name="T132" fmla="+- 0 6004 5944"/>
                  <a:gd name="T133" fmla="*/ T132 w 60"/>
                  <a:gd name="T134" fmla="+- 0 4792 4772"/>
                  <a:gd name="T135" fmla="*/ 4792 h 81"/>
                  <a:gd name="T136" fmla="+- 0 6004 5944"/>
                  <a:gd name="T137" fmla="*/ T136 w 60"/>
                  <a:gd name="T138" fmla="+- 0 4781 4772"/>
                  <a:gd name="T139" fmla="*/ 4781 h 81"/>
                  <a:gd name="T140" fmla="+- 0 6001 5944"/>
                  <a:gd name="T141" fmla="*/ T140 w 60"/>
                  <a:gd name="T142" fmla="+- 0 4775 4772"/>
                  <a:gd name="T143" fmla="*/ 4775 h 81"/>
                  <a:gd name="T144" fmla="+- 0 5998 5944"/>
                  <a:gd name="T145" fmla="*/ T144 w 60"/>
                  <a:gd name="T146" fmla="+- 0 4772 4772"/>
                  <a:gd name="T147" fmla="*/ 4772 h 8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</a:cxnLst>
                <a:rect l="0" t="0" r="r" b="b"/>
                <a:pathLst>
                  <a:path w="60" h="81">
                    <a:moveTo>
                      <a:pt x="54" y="0"/>
                    </a:moveTo>
                    <a:lnTo>
                      <a:pt x="36" y="0"/>
                    </a:lnTo>
                    <a:lnTo>
                      <a:pt x="40" y="2"/>
                    </a:lnTo>
                    <a:lnTo>
                      <a:pt x="47" y="8"/>
                    </a:lnTo>
                    <a:lnTo>
                      <a:pt x="48" y="11"/>
                    </a:lnTo>
                    <a:lnTo>
                      <a:pt x="48" y="20"/>
                    </a:lnTo>
                    <a:lnTo>
                      <a:pt x="46" y="24"/>
                    </a:lnTo>
                    <a:lnTo>
                      <a:pt x="43" y="29"/>
                    </a:lnTo>
                    <a:lnTo>
                      <a:pt x="40" y="34"/>
                    </a:lnTo>
                    <a:lnTo>
                      <a:pt x="33" y="40"/>
                    </a:lnTo>
                    <a:lnTo>
                      <a:pt x="17" y="53"/>
                    </a:lnTo>
                    <a:lnTo>
                      <a:pt x="12" y="58"/>
                    </a:lnTo>
                    <a:lnTo>
                      <a:pt x="5" y="66"/>
                    </a:lnTo>
                    <a:lnTo>
                      <a:pt x="3" y="70"/>
                    </a:lnTo>
                    <a:lnTo>
                      <a:pt x="1" y="74"/>
                    </a:lnTo>
                    <a:lnTo>
                      <a:pt x="0" y="76"/>
                    </a:lnTo>
                    <a:lnTo>
                      <a:pt x="0" y="79"/>
                    </a:lnTo>
                    <a:lnTo>
                      <a:pt x="0" y="81"/>
                    </a:lnTo>
                    <a:lnTo>
                      <a:pt x="60" y="81"/>
                    </a:lnTo>
                    <a:lnTo>
                      <a:pt x="60" y="71"/>
                    </a:lnTo>
                    <a:lnTo>
                      <a:pt x="15" y="71"/>
                    </a:lnTo>
                    <a:lnTo>
                      <a:pt x="17" y="69"/>
                    </a:lnTo>
                    <a:lnTo>
                      <a:pt x="18" y="67"/>
                    </a:lnTo>
                    <a:lnTo>
                      <a:pt x="20" y="65"/>
                    </a:lnTo>
                    <a:lnTo>
                      <a:pt x="22" y="63"/>
                    </a:lnTo>
                    <a:lnTo>
                      <a:pt x="26" y="59"/>
                    </a:lnTo>
                    <a:lnTo>
                      <a:pt x="41" y="47"/>
                    </a:lnTo>
                    <a:lnTo>
                      <a:pt x="47" y="41"/>
                    </a:lnTo>
                    <a:lnTo>
                      <a:pt x="50" y="38"/>
                    </a:lnTo>
                    <a:lnTo>
                      <a:pt x="53" y="34"/>
                    </a:lnTo>
                    <a:lnTo>
                      <a:pt x="56" y="30"/>
                    </a:lnTo>
                    <a:lnTo>
                      <a:pt x="57" y="27"/>
                    </a:lnTo>
                    <a:lnTo>
                      <a:pt x="59" y="23"/>
                    </a:lnTo>
                    <a:lnTo>
                      <a:pt x="60" y="20"/>
                    </a:lnTo>
                    <a:lnTo>
                      <a:pt x="60" y="9"/>
                    </a:lnTo>
                    <a:lnTo>
                      <a:pt x="57" y="3"/>
                    </a:lnTo>
                    <a:lnTo>
                      <a:pt x="54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88" name="Group 173"/>
            <p:cNvGrpSpPr>
              <a:grpSpLocks/>
            </p:cNvGrpSpPr>
            <p:nvPr/>
          </p:nvGrpSpPr>
          <p:grpSpPr bwMode="auto">
            <a:xfrm>
              <a:off x="5946" y="4763"/>
              <a:ext cx="52" cy="27"/>
              <a:chOff x="5946" y="4763"/>
              <a:chExt cx="52" cy="27"/>
            </a:xfrm>
          </p:grpSpPr>
          <p:sp>
            <p:nvSpPr>
              <p:cNvPr id="141" name="Freeform 174"/>
              <p:cNvSpPr>
                <a:spLocks/>
              </p:cNvSpPr>
              <p:nvPr/>
            </p:nvSpPr>
            <p:spPr bwMode="auto">
              <a:xfrm>
                <a:off x="5946" y="4763"/>
                <a:ext cx="52" cy="27"/>
              </a:xfrm>
              <a:custGeom>
                <a:avLst/>
                <a:gdLst>
                  <a:gd name="T0" fmla="+- 0 5984 5946"/>
                  <a:gd name="T1" fmla="*/ T0 w 52"/>
                  <a:gd name="T2" fmla="+- 0 4763 4763"/>
                  <a:gd name="T3" fmla="*/ 4763 h 27"/>
                  <a:gd name="T4" fmla="+- 0 5967 5946"/>
                  <a:gd name="T5" fmla="*/ T4 w 52"/>
                  <a:gd name="T6" fmla="+- 0 4763 4763"/>
                  <a:gd name="T7" fmla="*/ 4763 h 27"/>
                  <a:gd name="T8" fmla="+- 0 5960 5946"/>
                  <a:gd name="T9" fmla="*/ T8 w 52"/>
                  <a:gd name="T10" fmla="+- 0 4765 4763"/>
                  <a:gd name="T11" fmla="*/ 4765 h 27"/>
                  <a:gd name="T12" fmla="+- 0 5950 5946"/>
                  <a:gd name="T13" fmla="*/ T12 w 52"/>
                  <a:gd name="T14" fmla="+- 0 4774 4763"/>
                  <a:gd name="T15" fmla="*/ 4774 h 27"/>
                  <a:gd name="T16" fmla="+- 0 5947 5946"/>
                  <a:gd name="T17" fmla="*/ T16 w 52"/>
                  <a:gd name="T18" fmla="+- 0 4780 4763"/>
                  <a:gd name="T19" fmla="*/ 4780 h 27"/>
                  <a:gd name="T20" fmla="+- 0 5946 5946"/>
                  <a:gd name="T21" fmla="*/ T20 w 52"/>
                  <a:gd name="T22" fmla="+- 0 4789 4763"/>
                  <a:gd name="T23" fmla="*/ 4789 h 27"/>
                  <a:gd name="T24" fmla="+- 0 5958 5946"/>
                  <a:gd name="T25" fmla="*/ T24 w 52"/>
                  <a:gd name="T26" fmla="+- 0 4790 4763"/>
                  <a:gd name="T27" fmla="*/ 4790 h 27"/>
                  <a:gd name="T28" fmla="+- 0 5958 5946"/>
                  <a:gd name="T29" fmla="*/ T28 w 52"/>
                  <a:gd name="T30" fmla="+- 0 4784 4763"/>
                  <a:gd name="T31" fmla="*/ 4784 h 27"/>
                  <a:gd name="T32" fmla="+- 0 5959 5946"/>
                  <a:gd name="T33" fmla="*/ T32 w 52"/>
                  <a:gd name="T34" fmla="+- 0 4780 4763"/>
                  <a:gd name="T35" fmla="*/ 4780 h 27"/>
                  <a:gd name="T36" fmla="+- 0 5962 5946"/>
                  <a:gd name="T37" fmla="*/ T36 w 52"/>
                  <a:gd name="T38" fmla="+- 0 4777 4763"/>
                  <a:gd name="T39" fmla="*/ 4777 h 27"/>
                  <a:gd name="T40" fmla="+- 0 5966 5946"/>
                  <a:gd name="T41" fmla="*/ T40 w 52"/>
                  <a:gd name="T42" fmla="+- 0 4774 4763"/>
                  <a:gd name="T43" fmla="*/ 4774 h 27"/>
                  <a:gd name="T44" fmla="+- 0 5970 5946"/>
                  <a:gd name="T45" fmla="*/ T44 w 52"/>
                  <a:gd name="T46" fmla="+- 0 4772 4763"/>
                  <a:gd name="T47" fmla="*/ 4772 h 27"/>
                  <a:gd name="T48" fmla="+- 0 5998 5946"/>
                  <a:gd name="T49" fmla="*/ T48 w 52"/>
                  <a:gd name="T50" fmla="+- 0 4772 4763"/>
                  <a:gd name="T51" fmla="*/ 4772 h 27"/>
                  <a:gd name="T52" fmla="+- 0 5991 5946"/>
                  <a:gd name="T53" fmla="*/ T52 w 52"/>
                  <a:gd name="T54" fmla="+- 0 4765 4763"/>
                  <a:gd name="T55" fmla="*/ 4765 h 27"/>
                  <a:gd name="T56" fmla="+- 0 5984 5946"/>
                  <a:gd name="T57" fmla="*/ T56 w 52"/>
                  <a:gd name="T58" fmla="+- 0 4763 4763"/>
                  <a:gd name="T59" fmla="*/ 4763 h 2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52" h="27">
                    <a:moveTo>
                      <a:pt x="38" y="0"/>
                    </a:moveTo>
                    <a:lnTo>
                      <a:pt x="21" y="0"/>
                    </a:lnTo>
                    <a:lnTo>
                      <a:pt x="14" y="2"/>
                    </a:lnTo>
                    <a:lnTo>
                      <a:pt x="4" y="11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12" y="27"/>
                    </a:lnTo>
                    <a:lnTo>
                      <a:pt x="12" y="21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20" y="11"/>
                    </a:lnTo>
                    <a:lnTo>
                      <a:pt x="24" y="9"/>
                    </a:lnTo>
                    <a:lnTo>
                      <a:pt x="52" y="9"/>
                    </a:lnTo>
                    <a:lnTo>
                      <a:pt x="45" y="2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89" name="Group 175"/>
            <p:cNvGrpSpPr>
              <a:grpSpLocks/>
            </p:cNvGrpSpPr>
            <p:nvPr/>
          </p:nvGrpSpPr>
          <p:grpSpPr bwMode="auto">
            <a:xfrm>
              <a:off x="6738" y="4710"/>
              <a:ext cx="30" cy="74"/>
              <a:chOff x="6738" y="4710"/>
              <a:chExt cx="30" cy="74"/>
            </a:xfrm>
          </p:grpSpPr>
          <p:sp>
            <p:nvSpPr>
              <p:cNvPr id="140" name="Freeform 176"/>
              <p:cNvSpPr>
                <a:spLocks/>
              </p:cNvSpPr>
              <p:nvPr/>
            </p:nvSpPr>
            <p:spPr bwMode="auto">
              <a:xfrm>
                <a:off x="6738" y="4710"/>
                <a:ext cx="30" cy="74"/>
              </a:xfrm>
              <a:custGeom>
                <a:avLst/>
                <a:gdLst>
                  <a:gd name="T0" fmla="+- 0 6764 6738"/>
                  <a:gd name="T1" fmla="*/ T0 w 30"/>
                  <a:gd name="T2" fmla="+- 0 4710 4710"/>
                  <a:gd name="T3" fmla="*/ 4710 h 74"/>
                  <a:gd name="T4" fmla="+- 0 6750 6738"/>
                  <a:gd name="T5" fmla="*/ T4 w 30"/>
                  <a:gd name="T6" fmla="+- 0 4710 4710"/>
                  <a:gd name="T7" fmla="*/ 4710 h 74"/>
                  <a:gd name="T8" fmla="+- 0 6740 6738"/>
                  <a:gd name="T9" fmla="*/ T8 w 30"/>
                  <a:gd name="T10" fmla="+- 0 4759 4710"/>
                  <a:gd name="T11" fmla="*/ 4759 h 74"/>
                  <a:gd name="T12" fmla="+- 0 6738 6738"/>
                  <a:gd name="T13" fmla="*/ T12 w 30"/>
                  <a:gd name="T14" fmla="+- 0 4766 4710"/>
                  <a:gd name="T15" fmla="*/ 4766 h 74"/>
                  <a:gd name="T16" fmla="+- 0 6738 6738"/>
                  <a:gd name="T17" fmla="*/ T16 w 30"/>
                  <a:gd name="T18" fmla="+- 0 4770 4710"/>
                  <a:gd name="T19" fmla="*/ 4770 h 74"/>
                  <a:gd name="T20" fmla="+- 0 6738 6738"/>
                  <a:gd name="T21" fmla="*/ T20 w 30"/>
                  <a:gd name="T22" fmla="+- 0 4775 4710"/>
                  <a:gd name="T23" fmla="*/ 4775 h 74"/>
                  <a:gd name="T24" fmla="+- 0 6739 6738"/>
                  <a:gd name="T25" fmla="*/ T24 w 30"/>
                  <a:gd name="T26" fmla="+- 0 4778 4710"/>
                  <a:gd name="T27" fmla="*/ 4778 h 74"/>
                  <a:gd name="T28" fmla="+- 0 6745 6738"/>
                  <a:gd name="T29" fmla="*/ T28 w 30"/>
                  <a:gd name="T30" fmla="+- 0 4783 4710"/>
                  <a:gd name="T31" fmla="*/ 4783 h 74"/>
                  <a:gd name="T32" fmla="+- 0 6749 6738"/>
                  <a:gd name="T33" fmla="*/ T32 w 30"/>
                  <a:gd name="T34" fmla="+- 0 4784 4710"/>
                  <a:gd name="T35" fmla="*/ 4784 h 74"/>
                  <a:gd name="T36" fmla="+- 0 6758 6738"/>
                  <a:gd name="T37" fmla="*/ T36 w 30"/>
                  <a:gd name="T38" fmla="+- 0 4784 4710"/>
                  <a:gd name="T39" fmla="*/ 4784 h 74"/>
                  <a:gd name="T40" fmla="+- 0 6762 6738"/>
                  <a:gd name="T41" fmla="*/ T40 w 30"/>
                  <a:gd name="T42" fmla="+- 0 4784 4710"/>
                  <a:gd name="T43" fmla="*/ 4784 h 74"/>
                  <a:gd name="T44" fmla="+- 0 6765 6738"/>
                  <a:gd name="T45" fmla="*/ T44 w 30"/>
                  <a:gd name="T46" fmla="+- 0 4783 4710"/>
                  <a:gd name="T47" fmla="*/ 4783 h 74"/>
                  <a:gd name="T48" fmla="+- 0 6767 6738"/>
                  <a:gd name="T49" fmla="*/ T48 w 30"/>
                  <a:gd name="T50" fmla="+- 0 4772 4710"/>
                  <a:gd name="T51" fmla="*/ 4772 h 74"/>
                  <a:gd name="T52" fmla="+- 0 6757 6738"/>
                  <a:gd name="T53" fmla="*/ T52 w 30"/>
                  <a:gd name="T54" fmla="+- 0 4772 4710"/>
                  <a:gd name="T55" fmla="*/ 4772 h 74"/>
                  <a:gd name="T56" fmla="+- 0 6755 6738"/>
                  <a:gd name="T57" fmla="*/ T56 w 30"/>
                  <a:gd name="T58" fmla="+- 0 4772 4710"/>
                  <a:gd name="T59" fmla="*/ 4772 h 74"/>
                  <a:gd name="T60" fmla="+- 0 6754 6738"/>
                  <a:gd name="T61" fmla="*/ T60 w 30"/>
                  <a:gd name="T62" fmla="+- 0 4771 4710"/>
                  <a:gd name="T63" fmla="*/ 4771 h 74"/>
                  <a:gd name="T64" fmla="+- 0 6753 6738"/>
                  <a:gd name="T65" fmla="*/ T64 w 30"/>
                  <a:gd name="T66" fmla="+- 0 4770 4710"/>
                  <a:gd name="T67" fmla="*/ 4770 h 74"/>
                  <a:gd name="T68" fmla="+- 0 6753 6738"/>
                  <a:gd name="T69" fmla="*/ T68 w 30"/>
                  <a:gd name="T70" fmla="+- 0 4769 4710"/>
                  <a:gd name="T71" fmla="*/ 4769 h 74"/>
                  <a:gd name="T72" fmla="+- 0 6753 6738"/>
                  <a:gd name="T73" fmla="*/ T72 w 30"/>
                  <a:gd name="T74" fmla="+- 0 4766 4710"/>
                  <a:gd name="T75" fmla="*/ 4766 h 74"/>
                  <a:gd name="T76" fmla="+- 0 6753 6738"/>
                  <a:gd name="T77" fmla="*/ T76 w 30"/>
                  <a:gd name="T78" fmla="+- 0 4762 4710"/>
                  <a:gd name="T79" fmla="*/ 4762 h 74"/>
                  <a:gd name="T80" fmla="+- 0 6755 6738"/>
                  <a:gd name="T81" fmla="*/ T80 w 30"/>
                  <a:gd name="T82" fmla="+- 0 4757 4710"/>
                  <a:gd name="T83" fmla="*/ 4757 h 74"/>
                  <a:gd name="T84" fmla="+- 0 6764 6738"/>
                  <a:gd name="T85" fmla="*/ T84 w 30"/>
                  <a:gd name="T86" fmla="+- 0 4710 4710"/>
                  <a:gd name="T87" fmla="*/ 4710 h 7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</a:cxnLst>
                <a:rect l="0" t="0" r="r" b="b"/>
                <a:pathLst>
                  <a:path w="30" h="74">
                    <a:moveTo>
                      <a:pt x="26" y="0"/>
                    </a:moveTo>
                    <a:lnTo>
                      <a:pt x="12" y="0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5"/>
                    </a:lnTo>
                    <a:lnTo>
                      <a:pt x="1" y="68"/>
                    </a:lnTo>
                    <a:lnTo>
                      <a:pt x="7" y="73"/>
                    </a:lnTo>
                    <a:lnTo>
                      <a:pt x="11" y="74"/>
                    </a:lnTo>
                    <a:lnTo>
                      <a:pt x="20" y="74"/>
                    </a:lnTo>
                    <a:lnTo>
                      <a:pt x="24" y="74"/>
                    </a:lnTo>
                    <a:lnTo>
                      <a:pt x="27" y="73"/>
                    </a:lnTo>
                    <a:lnTo>
                      <a:pt x="29" y="62"/>
                    </a:lnTo>
                    <a:lnTo>
                      <a:pt x="19" y="62"/>
                    </a:lnTo>
                    <a:lnTo>
                      <a:pt x="17" y="62"/>
                    </a:lnTo>
                    <a:lnTo>
                      <a:pt x="16" y="61"/>
                    </a:lnTo>
                    <a:lnTo>
                      <a:pt x="15" y="60"/>
                    </a:lnTo>
                    <a:lnTo>
                      <a:pt x="15" y="59"/>
                    </a:lnTo>
                    <a:lnTo>
                      <a:pt x="15" y="56"/>
                    </a:lnTo>
                    <a:lnTo>
                      <a:pt x="15" y="52"/>
                    </a:lnTo>
                    <a:lnTo>
                      <a:pt x="17" y="47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90" name="Group 177"/>
            <p:cNvGrpSpPr>
              <a:grpSpLocks/>
            </p:cNvGrpSpPr>
            <p:nvPr/>
          </p:nvGrpSpPr>
          <p:grpSpPr bwMode="auto">
            <a:xfrm>
              <a:off x="6762" y="4771"/>
              <a:ext cx="5" cy="2"/>
              <a:chOff x="6762" y="4771"/>
              <a:chExt cx="5" cy="2"/>
            </a:xfrm>
          </p:grpSpPr>
          <p:sp>
            <p:nvSpPr>
              <p:cNvPr id="139" name="Freeform 178"/>
              <p:cNvSpPr>
                <a:spLocks/>
              </p:cNvSpPr>
              <p:nvPr/>
            </p:nvSpPr>
            <p:spPr bwMode="auto">
              <a:xfrm>
                <a:off x="6762" y="4771"/>
                <a:ext cx="5" cy="2"/>
              </a:xfrm>
              <a:custGeom>
                <a:avLst/>
                <a:gdLst>
                  <a:gd name="T0" fmla="+- 0 6767 6762"/>
                  <a:gd name="T1" fmla="*/ T0 w 5"/>
                  <a:gd name="T2" fmla="+- 0 4771 4771"/>
                  <a:gd name="T3" fmla="*/ 4771 h 1"/>
                  <a:gd name="T4" fmla="+- 0 6765 6762"/>
                  <a:gd name="T5" fmla="*/ T4 w 5"/>
                  <a:gd name="T6" fmla="+- 0 4772 4771"/>
                  <a:gd name="T7" fmla="*/ 4772 h 1"/>
                  <a:gd name="T8" fmla="+- 0 6762 6762"/>
                  <a:gd name="T9" fmla="*/ T8 w 5"/>
                  <a:gd name="T10" fmla="+- 0 4772 4771"/>
                  <a:gd name="T11" fmla="*/ 4772 h 1"/>
                  <a:gd name="T12" fmla="+- 0 6767 6762"/>
                  <a:gd name="T13" fmla="*/ T12 w 5"/>
                  <a:gd name="T14" fmla="+- 0 4772 4771"/>
                  <a:gd name="T15" fmla="*/ 4772 h 1"/>
                  <a:gd name="T16" fmla="+- 0 6767 6762"/>
                  <a:gd name="T17" fmla="*/ T16 w 5"/>
                  <a:gd name="T18" fmla="+- 0 4771 4771"/>
                  <a:gd name="T19" fmla="*/ 4771 h 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3" y="1"/>
                    </a:lnTo>
                    <a:lnTo>
                      <a:pt x="0" y="1"/>
                    </a:lnTo>
                    <a:lnTo>
                      <a:pt x="5" y="1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91" name="Group 179"/>
            <p:cNvGrpSpPr>
              <a:grpSpLocks/>
            </p:cNvGrpSpPr>
            <p:nvPr/>
          </p:nvGrpSpPr>
          <p:grpSpPr bwMode="auto">
            <a:xfrm>
              <a:off x="6739" y="4699"/>
              <a:ext cx="42" cy="11"/>
              <a:chOff x="6739" y="4699"/>
              <a:chExt cx="42" cy="11"/>
            </a:xfrm>
          </p:grpSpPr>
          <p:sp>
            <p:nvSpPr>
              <p:cNvPr id="138" name="Freeform 180"/>
              <p:cNvSpPr>
                <a:spLocks/>
              </p:cNvSpPr>
              <p:nvPr/>
            </p:nvSpPr>
            <p:spPr bwMode="auto">
              <a:xfrm>
                <a:off x="6739" y="4699"/>
                <a:ext cx="42" cy="11"/>
              </a:xfrm>
              <a:custGeom>
                <a:avLst/>
                <a:gdLst>
                  <a:gd name="T0" fmla="+- 0 6781 6739"/>
                  <a:gd name="T1" fmla="*/ T0 w 42"/>
                  <a:gd name="T2" fmla="+- 0 4699 4699"/>
                  <a:gd name="T3" fmla="*/ 4699 h 11"/>
                  <a:gd name="T4" fmla="+- 0 6741 6739"/>
                  <a:gd name="T5" fmla="*/ T4 w 42"/>
                  <a:gd name="T6" fmla="+- 0 4699 4699"/>
                  <a:gd name="T7" fmla="*/ 4699 h 11"/>
                  <a:gd name="T8" fmla="+- 0 6739 6739"/>
                  <a:gd name="T9" fmla="*/ T8 w 42"/>
                  <a:gd name="T10" fmla="+- 0 4710 4699"/>
                  <a:gd name="T11" fmla="*/ 4710 h 11"/>
                  <a:gd name="T12" fmla="+- 0 6778 6739"/>
                  <a:gd name="T13" fmla="*/ T12 w 42"/>
                  <a:gd name="T14" fmla="+- 0 4710 4699"/>
                  <a:gd name="T15" fmla="*/ 4710 h 11"/>
                  <a:gd name="T16" fmla="+- 0 6781 6739"/>
                  <a:gd name="T17" fmla="*/ T16 w 42"/>
                  <a:gd name="T18" fmla="+- 0 4699 4699"/>
                  <a:gd name="T19" fmla="*/ 4699 h 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2" h="11">
                    <a:moveTo>
                      <a:pt x="42" y="0"/>
                    </a:moveTo>
                    <a:lnTo>
                      <a:pt x="2" y="0"/>
                    </a:lnTo>
                    <a:lnTo>
                      <a:pt x="0" y="11"/>
                    </a:lnTo>
                    <a:lnTo>
                      <a:pt x="39" y="11"/>
                    </a:lnTo>
                    <a:lnTo>
                      <a:pt x="42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92" name="Group 181"/>
            <p:cNvGrpSpPr>
              <a:grpSpLocks/>
            </p:cNvGrpSpPr>
            <p:nvPr/>
          </p:nvGrpSpPr>
          <p:grpSpPr bwMode="auto">
            <a:xfrm>
              <a:off x="6752" y="4669"/>
              <a:ext cx="21" cy="31"/>
              <a:chOff x="6752" y="4669"/>
              <a:chExt cx="21" cy="31"/>
            </a:xfrm>
          </p:grpSpPr>
          <p:sp>
            <p:nvSpPr>
              <p:cNvPr id="137" name="Freeform 182"/>
              <p:cNvSpPr>
                <a:spLocks/>
              </p:cNvSpPr>
              <p:nvPr/>
            </p:nvSpPr>
            <p:spPr bwMode="auto">
              <a:xfrm>
                <a:off x="6752" y="4669"/>
                <a:ext cx="21" cy="31"/>
              </a:xfrm>
              <a:custGeom>
                <a:avLst/>
                <a:gdLst>
                  <a:gd name="T0" fmla="+- 0 6773 6752"/>
                  <a:gd name="T1" fmla="*/ T0 w 21"/>
                  <a:gd name="T2" fmla="+- 0 4669 4669"/>
                  <a:gd name="T3" fmla="*/ 4669 h 31"/>
                  <a:gd name="T4" fmla="+- 0 6757 6752"/>
                  <a:gd name="T5" fmla="*/ T4 w 21"/>
                  <a:gd name="T6" fmla="+- 0 4678 4669"/>
                  <a:gd name="T7" fmla="*/ 4678 h 31"/>
                  <a:gd name="T8" fmla="+- 0 6752 6752"/>
                  <a:gd name="T9" fmla="*/ T8 w 21"/>
                  <a:gd name="T10" fmla="+- 0 4699 4669"/>
                  <a:gd name="T11" fmla="*/ 4699 h 31"/>
                  <a:gd name="T12" fmla="+- 0 6767 6752"/>
                  <a:gd name="T13" fmla="*/ T12 w 21"/>
                  <a:gd name="T14" fmla="+- 0 4699 4669"/>
                  <a:gd name="T15" fmla="*/ 4699 h 31"/>
                  <a:gd name="T16" fmla="+- 0 6773 6752"/>
                  <a:gd name="T17" fmla="*/ T16 w 21"/>
                  <a:gd name="T18" fmla="+- 0 4669 4669"/>
                  <a:gd name="T19" fmla="*/ 4669 h 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" h="31">
                    <a:moveTo>
                      <a:pt x="21" y="0"/>
                    </a:moveTo>
                    <a:lnTo>
                      <a:pt x="5" y="9"/>
                    </a:lnTo>
                    <a:lnTo>
                      <a:pt x="0" y="30"/>
                    </a:lnTo>
                    <a:lnTo>
                      <a:pt x="15" y="30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93" name="Group 183"/>
            <p:cNvGrpSpPr>
              <a:grpSpLocks/>
            </p:cNvGrpSpPr>
            <p:nvPr/>
          </p:nvGrpSpPr>
          <p:grpSpPr bwMode="auto">
            <a:xfrm>
              <a:off x="6779" y="4737"/>
              <a:ext cx="50" cy="92"/>
              <a:chOff x="6779" y="4737"/>
              <a:chExt cx="50" cy="92"/>
            </a:xfrm>
          </p:grpSpPr>
          <p:sp>
            <p:nvSpPr>
              <p:cNvPr id="136" name="Freeform 184"/>
              <p:cNvSpPr>
                <a:spLocks/>
              </p:cNvSpPr>
              <p:nvPr/>
            </p:nvSpPr>
            <p:spPr bwMode="auto">
              <a:xfrm>
                <a:off x="6779" y="4737"/>
                <a:ext cx="50" cy="92"/>
              </a:xfrm>
              <a:custGeom>
                <a:avLst/>
                <a:gdLst>
                  <a:gd name="T0" fmla="+- 0 6813 6779"/>
                  <a:gd name="T1" fmla="*/ T0 w 50"/>
                  <a:gd name="T2" fmla="+- 0 4737 4737"/>
                  <a:gd name="T3" fmla="*/ 4737 h 92"/>
                  <a:gd name="T4" fmla="+- 0 6802 6779"/>
                  <a:gd name="T5" fmla="*/ T4 w 50"/>
                  <a:gd name="T6" fmla="+- 0 4737 4737"/>
                  <a:gd name="T7" fmla="*/ 4737 h 92"/>
                  <a:gd name="T8" fmla="+- 0 6796 6779"/>
                  <a:gd name="T9" fmla="*/ T8 w 50"/>
                  <a:gd name="T10" fmla="+- 0 4738 4737"/>
                  <a:gd name="T11" fmla="*/ 4738 h 92"/>
                  <a:gd name="T12" fmla="+- 0 6788 6779"/>
                  <a:gd name="T13" fmla="*/ T12 w 50"/>
                  <a:gd name="T14" fmla="+- 0 4745 4737"/>
                  <a:gd name="T15" fmla="*/ 4745 h 92"/>
                  <a:gd name="T16" fmla="+- 0 6784 6779"/>
                  <a:gd name="T17" fmla="*/ T16 w 50"/>
                  <a:gd name="T18" fmla="+- 0 4750 4737"/>
                  <a:gd name="T19" fmla="*/ 4750 h 92"/>
                  <a:gd name="T20" fmla="+- 0 6782 6779"/>
                  <a:gd name="T21" fmla="*/ T20 w 50"/>
                  <a:gd name="T22" fmla="+- 0 4757 4737"/>
                  <a:gd name="T23" fmla="*/ 4757 h 92"/>
                  <a:gd name="T24" fmla="+- 0 6780 6779"/>
                  <a:gd name="T25" fmla="*/ T24 w 50"/>
                  <a:gd name="T26" fmla="+- 0 4763 4737"/>
                  <a:gd name="T27" fmla="*/ 4763 h 92"/>
                  <a:gd name="T28" fmla="+- 0 6779 6779"/>
                  <a:gd name="T29" fmla="*/ T28 w 50"/>
                  <a:gd name="T30" fmla="+- 0 4772 4737"/>
                  <a:gd name="T31" fmla="*/ 4772 h 92"/>
                  <a:gd name="T32" fmla="+- 0 6779 6779"/>
                  <a:gd name="T33" fmla="*/ T32 w 50"/>
                  <a:gd name="T34" fmla="+- 0 4800 4737"/>
                  <a:gd name="T35" fmla="*/ 4800 h 92"/>
                  <a:gd name="T36" fmla="+- 0 6782 6779"/>
                  <a:gd name="T37" fmla="*/ T36 w 50"/>
                  <a:gd name="T38" fmla="+- 0 4812 4737"/>
                  <a:gd name="T39" fmla="*/ 4812 h 92"/>
                  <a:gd name="T40" fmla="+- 0 6793 6779"/>
                  <a:gd name="T41" fmla="*/ T40 w 50"/>
                  <a:gd name="T42" fmla="+- 0 4826 4737"/>
                  <a:gd name="T43" fmla="*/ 4826 h 92"/>
                  <a:gd name="T44" fmla="+- 0 6800 6779"/>
                  <a:gd name="T45" fmla="*/ T44 w 50"/>
                  <a:gd name="T46" fmla="+- 0 4829 4737"/>
                  <a:gd name="T47" fmla="*/ 4829 h 92"/>
                  <a:gd name="T48" fmla="+- 0 6815 6779"/>
                  <a:gd name="T49" fmla="*/ T48 w 50"/>
                  <a:gd name="T50" fmla="+- 0 4829 4737"/>
                  <a:gd name="T51" fmla="*/ 4829 h 92"/>
                  <a:gd name="T52" fmla="+- 0 6820 6779"/>
                  <a:gd name="T53" fmla="*/ T52 w 50"/>
                  <a:gd name="T54" fmla="+- 0 4827 4737"/>
                  <a:gd name="T55" fmla="*/ 4827 h 92"/>
                  <a:gd name="T56" fmla="+- 0 6829 6779"/>
                  <a:gd name="T57" fmla="*/ T56 w 50"/>
                  <a:gd name="T58" fmla="+- 0 4820 4737"/>
                  <a:gd name="T59" fmla="*/ 4820 h 92"/>
                  <a:gd name="T60" fmla="+- 0 6829 6779"/>
                  <a:gd name="T61" fmla="*/ T60 w 50"/>
                  <a:gd name="T62" fmla="+- 0 4820 4737"/>
                  <a:gd name="T63" fmla="*/ 4820 h 92"/>
                  <a:gd name="T64" fmla="+- 0 6803 6779"/>
                  <a:gd name="T65" fmla="*/ T64 w 50"/>
                  <a:gd name="T66" fmla="+- 0 4820 4737"/>
                  <a:gd name="T67" fmla="*/ 4820 h 92"/>
                  <a:gd name="T68" fmla="+- 0 6799 6779"/>
                  <a:gd name="T69" fmla="*/ T68 w 50"/>
                  <a:gd name="T70" fmla="+- 0 4817 4737"/>
                  <a:gd name="T71" fmla="*/ 4817 h 92"/>
                  <a:gd name="T72" fmla="+- 0 6795 6779"/>
                  <a:gd name="T73" fmla="*/ T72 w 50"/>
                  <a:gd name="T74" fmla="+- 0 4812 4737"/>
                  <a:gd name="T75" fmla="*/ 4812 h 92"/>
                  <a:gd name="T76" fmla="+- 0 6792 6779"/>
                  <a:gd name="T77" fmla="*/ T76 w 50"/>
                  <a:gd name="T78" fmla="+- 0 4807 4737"/>
                  <a:gd name="T79" fmla="*/ 4807 h 92"/>
                  <a:gd name="T80" fmla="+- 0 6790 6779"/>
                  <a:gd name="T81" fmla="*/ T80 w 50"/>
                  <a:gd name="T82" fmla="+- 0 4797 4737"/>
                  <a:gd name="T83" fmla="*/ 4797 h 92"/>
                  <a:gd name="T84" fmla="+- 0 6790 6779"/>
                  <a:gd name="T85" fmla="*/ T84 w 50"/>
                  <a:gd name="T86" fmla="+- 0 4768 4737"/>
                  <a:gd name="T87" fmla="*/ 4768 h 92"/>
                  <a:gd name="T88" fmla="+- 0 6792 6779"/>
                  <a:gd name="T89" fmla="*/ T88 w 50"/>
                  <a:gd name="T90" fmla="+- 0 4758 4737"/>
                  <a:gd name="T91" fmla="*/ 4758 h 92"/>
                  <a:gd name="T92" fmla="+- 0 6796 6779"/>
                  <a:gd name="T93" fmla="*/ T92 w 50"/>
                  <a:gd name="T94" fmla="+- 0 4752 4737"/>
                  <a:gd name="T95" fmla="*/ 4752 h 92"/>
                  <a:gd name="T96" fmla="+- 0 6799 6779"/>
                  <a:gd name="T97" fmla="*/ T96 w 50"/>
                  <a:gd name="T98" fmla="+- 0 4748 4737"/>
                  <a:gd name="T99" fmla="*/ 4748 h 92"/>
                  <a:gd name="T100" fmla="+- 0 6803 6779"/>
                  <a:gd name="T101" fmla="*/ T100 w 50"/>
                  <a:gd name="T102" fmla="+- 0 4746 4737"/>
                  <a:gd name="T103" fmla="*/ 4746 h 92"/>
                  <a:gd name="T104" fmla="+- 0 6829 6779"/>
                  <a:gd name="T105" fmla="*/ T104 w 50"/>
                  <a:gd name="T106" fmla="+- 0 4746 4737"/>
                  <a:gd name="T107" fmla="*/ 4746 h 92"/>
                  <a:gd name="T108" fmla="+- 0 6828 6779"/>
                  <a:gd name="T109" fmla="*/ T108 w 50"/>
                  <a:gd name="T110" fmla="+- 0 4744 4737"/>
                  <a:gd name="T111" fmla="*/ 4744 h 92"/>
                  <a:gd name="T112" fmla="+- 0 6825 6779"/>
                  <a:gd name="T113" fmla="*/ T112 w 50"/>
                  <a:gd name="T114" fmla="+- 0 4741 4737"/>
                  <a:gd name="T115" fmla="*/ 4741 h 92"/>
                  <a:gd name="T116" fmla="+- 0 6821 6779"/>
                  <a:gd name="T117" fmla="*/ T116 w 50"/>
                  <a:gd name="T118" fmla="+- 0 4740 4737"/>
                  <a:gd name="T119" fmla="*/ 4740 h 92"/>
                  <a:gd name="T120" fmla="+- 0 6817 6779"/>
                  <a:gd name="T121" fmla="*/ T120 w 50"/>
                  <a:gd name="T122" fmla="+- 0 4738 4737"/>
                  <a:gd name="T123" fmla="*/ 4738 h 92"/>
                  <a:gd name="T124" fmla="+- 0 6813 6779"/>
                  <a:gd name="T125" fmla="*/ T124 w 50"/>
                  <a:gd name="T126" fmla="+- 0 4737 4737"/>
                  <a:gd name="T127" fmla="*/ 4737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</a:cxnLst>
                <a:rect l="0" t="0" r="r" b="b"/>
                <a:pathLst>
                  <a:path w="50" h="92">
                    <a:moveTo>
                      <a:pt x="34" y="0"/>
                    </a:moveTo>
                    <a:lnTo>
                      <a:pt x="23" y="0"/>
                    </a:lnTo>
                    <a:lnTo>
                      <a:pt x="17" y="1"/>
                    </a:lnTo>
                    <a:lnTo>
                      <a:pt x="9" y="8"/>
                    </a:lnTo>
                    <a:lnTo>
                      <a:pt x="5" y="13"/>
                    </a:lnTo>
                    <a:lnTo>
                      <a:pt x="3" y="20"/>
                    </a:lnTo>
                    <a:lnTo>
                      <a:pt x="1" y="26"/>
                    </a:lnTo>
                    <a:lnTo>
                      <a:pt x="0" y="35"/>
                    </a:lnTo>
                    <a:lnTo>
                      <a:pt x="0" y="63"/>
                    </a:lnTo>
                    <a:lnTo>
                      <a:pt x="3" y="75"/>
                    </a:lnTo>
                    <a:lnTo>
                      <a:pt x="14" y="89"/>
                    </a:lnTo>
                    <a:lnTo>
                      <a:pt x="21" y="92"/>
                    </a:lnTo>
                    <a:lnTo>
                      <a:pt x="36" y="92"/>
                    </a:lnTo>
                    <a:lnTo>
                      <a:pt x="41" y="90"/>
                    </a:lnTo>
                    <a:lnTo>
                      <a:pt x="50" y="83"/>
                    </a:lnTo>
                    <a:lnTo>
                      <a:pt x="24" y="83"/>
                    </a:lnTo>
                    <a:lnTo>
                      <a:pt x="20" y="80"/>
                    </a:lnTo>
                    <a:lnTo>
                      <a:pt x="16" y="75"/>
                    </a:lnTo>
                    <a:lnTo>
                      <a:pt x="13" y="70"/>
                    </a:lnTo>
                    <a:lnTo>
                      <a:pt x="11" y="60"/>
                    </a:lnTo>
                    <a:lnTo>
                      <a:pt x="11" y="31"/>
                    </a:lnTo>
                    <a:lnTo>
                      <a:pt x="13" y="21"/>
                    </a:lnTo>
                    <a:lnTo>
                      <a:pt x="17" y="15"/>
                    </a:lnTo>
                    <a:lnTo>
                      <a:pt x="20" y="11"/>
                    </a:lnTo>
                    <a:lnTo>
                      <a:pt x="24" y="9"/>
                    </a:lnTo>
                    <a:lnTo>
                      <a:pt x="50" y="9"/>
                    </a:lnTo>
                    <a:lnTo>
                      <a:pt x="49" y="7"/>
                    </a:lnTo>
                    <a:lnTo>
                      <a:pt x="46" y="4"/>
                    </a:lnTo>
                    <a:lnTo>
                      <a:pt x="42" y="3"/>
                    </a:lnTo>
                    <a:lnTo>
                      <a:pt x="38" y="1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94" name="Group 185"/>
            <p:cNvGrpSpPr>
              <a:grpSpLocks/>
            </p:cNvGrpSpPr>
            <p:nvPr/>
          </p:nvGrpSpPr>
          <p:grpSpPr bwMode="auto">
            <a:xfrm>
              <a:off x="6813" y="4746"/>
              <a:ext cx="24" cy="74"/>
              <a:chOff x="6813" y="4746"/>
              <a:chExt cx="24" cy="74"/>
            </a:xfrm>
          </p:grpSpPr>
          <p:sp>
            <p:nvSpPr>
              <p:cNvPr id="135" name="Freeform 186"/>
              <p:cNvSpPr>
                <a:spLocks/>
              </p:cNvSpPr>
              <p:nvPr/>
            </p:nvSpPr>
            <p:spPr bwMode="auto">
              <a:xfrm>
                <a:off x="6813" y="4746"/>
                <a:ext cx="24" cy="74"/>
              </a:xfrm>
              <a:custGeom>
                <a:avLst/>
                <a:gdLst>
                  <a:gd name="T0" fmla="+- 0 6829 6813"/>
                  <a:gd name="T1" fmla="*/ T0 w 24"/>
                  <a:gd name="T2" fmla="+- 0 4746 4746"/>
                  <a:gd name="T3" fmla="*/ 4746 h 74"/>
                  <a:gd name="T4" fmla="+- 0 6813 6813"/>
                  <a:gd name="T5" fmla="*/ T4 w 24"/>
                  <a:gd name="T6" fmla="+- 0 4746 4746"/>
                  <a:gd name="T7" fmla="*/ 4746 h 74"/>
                  <a:gd name="T8" fmla="+- 0 6818 6813"/>
                  <a:gd name="T9" fmla="*/ T8 w 24"/>
                  <a:gd name="T10" fmla="+- 0 4748 4746"/>
                  <a:gd name="T11" fmla="*/ 4748 h 74"/>
                  <a:gd name="T12" fmla="+- 0 6824 6813"/>
                  <a:gd name="T13" fmla="*/ T12 w 24"/>
                  <a:gd name="T14" fmla="+- 0 4758 4746"/>
                  <a:gd name="T15" fmla="*/ 4758 h 74"/>
                  <a:gd name="T16" fmla="+- 0 6826 6813"/>
                  <a:gd name="T17" fmla="*/ T16 w 24"/>
                  <a:gd name="T18" fmla="+- 0 4768 4746"/>
                  <a:gd name="T19" fmla="*/ 4768 h 74"/>
                  <a:gd name="T20" fmla="+- 0 6826 6813"/>
                  <a:gd name="T21" fmla="*/ T20 w 24"/>
                  <a:gd name="T22" fmla="+- 0 4797 4746"/>
                  <a:gd name="T23" fmla="*/ 4797 h 74"/>
                  <a:gd name="T24" fmla="+- 0 6824 6813"/>
                  <a:gd name="T25" fmla="*/ T24 w 24"/>
                  <a:gd name="T26" fmla="+- 0 4807 4746"/>
                  <a:gd name="T27" fmla="*/ 4807 h 74"/>
                  <a:gd name="T28" fmla="+- 0 6818 6813"/>
                  <a:gd name="T29" fmla="*/ T28 w 24"/>
                  <a:gd name="T30" fmla="+- 0 4817 4746"/>
                  <a:gd name="T31" fmla="*/ 4817 h 74"/>
                  <a:gd name="T32" fmla="+- 0 6813 6813"/>
                  <a:gd name="T33" fmla="*/ T32 w 24"/>
                  <a:gd name="T34" fmla="+- 0 4820 4746"/>
                  <a:gd name="T35" fmla="*/ 4820 h 74"/>
                  <a:gd name="T36" fmla="+- 0 6829 6813"/>
                  <a:gd name="T37" fmla="*/ T36 w 24"/>
                  <a:gd name="T38" fmla="+- 0 4820 4746"/>
                  <a:gd name="T39" fmla="*/ 4820 h 74"/>
                  <a:gd name="T40" fmla="+- 0 6832 6813"/>
                  <a:gd name="T41" fmla="*/ T40 w 24"/>
                  <a:gd name="T42" fmla="+- 0 4815 4746"/>
                  <a:gd name="T43" fmla="*/ 4815 h 74"/>
                  <a:gd name="T44" fmla="+- 0 6834 6813"/>
                  <a:gd name="T45" fmla="*/ T44 w 24"/>
                  <a:gd name="T46" fmla="+- 0 4808 4746"/>
                  <a:gd name="T47" fmla="*/ 4808 h 74"/>
                  <a:gd name="T48" fmla="+- 0 6837 6813"/>
                  <a:gd name="T49" fmla="*/ T48 w 24"/>
                  <a:gd name="T50" fmla="+- 0 4802 4746"/>
                  <a:gd name="T51" fmla="*/ 4802 h 74"/>
                  <a:gd name="T52" fmla="+- 0 6838 6813"/>
                  <a:gd name="T53" fmla="*/ T52 w 24"/>
                  <a:gd name="T54" fmla="+- 0 4793 4746"/>
                  <a:gd name="T55" fmla="*/ 4793 h 74"/>
                  <a:gd name="T56" fmla="+- 0 6838 6813"/>
                  <a:gd name="T57" fmla="*/ T56 w 24"/>
                  <a:gd name="T58" fmla="+- 0 4774 4746"/>
                  <a:gd name="T59" fmla="*/ 4774 h 74"/>
                  <a:gd name="T60" fmla="+- 0 6837 6813"/>
                  <a:gd name="T61" fmla="*/ T60 w 24"/>
                  <a:gd name="T62" fmla="+- 0 4767 4746"/>
                  <a:gd name="T63" fmla="*/ 4767 h 74"/>
                  <a:gd name="T64" fmla="+- 0 6836 6813"/>
                  <a:gd name="T65" fmla="*/ T64 w 24"/>
                  <a:gd name="T66" fmla="+- 0 4761 4746"/>
                  <a:gd name="T67" fmla="*/ 4761 h 74"/>
                  <a:gd name="T68" fmla="+- 0 6834 6813"/>
                  <a:gd name="T69" fmla="*/ T68 w 24"/>
                  <a:gd name="T70" fmla="+- 0 4756 4746"/>
                  <a:gd name="T71" fmla="*/ 4756 h 74"/>
                  <a:gd name="T72" fmla="+- 0 6832 6813"/>
                  <a:gd name="T73" fmla="*/ T72 w 24"/>
                  <a:gd name="T74" fmla="+- 0 4752 4746"/>
                  <a:gd name="T75" fmla="*/ 4752 h 74"/>
                  <a:gd name="T76" fmla="+- 0 6830 6813"/>
                  <a:gd name="T77" fmla="*/ T76 w 24"/>
                  <a:gd name="T78" fmla="+- 0 4748 4746"/>
                  <a:gd name="T79" fmla="*/ 4748 h 74"/>
                  <a:gd name="T80" fmla="+- 0 6829 6813"/>
                  <a:gd name="T81" fmla="*/ T80 w 24"/>
                  <a:gd name="T82" fmla="+- 0 4746 4746"/>
                  <a:gd name="T83" fmla="*/ 4746 h 7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24" h="74">
                    <a:moveTo>
                      <a:pt x="16" y="0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11" y="12"/>
                    </a:lnTo>
                    <a:lnTo>
                      <a:pt x="13" y="22"/>
                    </a:lnTo>
                    <a:lnTo>
                      <a:pt x="13" y="51"/>
                    </a:lnTo>
                    <a:lnTo>
                      <a:pt x="11" y="61"/>
                    </a:lnTo>
                    <a:lnTo>
                      <a:pt x="5" y="71"/>
                    </a:lnTo>
                    <a:lnTo>
                      <a:pt x="0" y="74"/>
                    </a:lnTo>
                    <a:lnTo>
                      <a:pt x="16" y="74"/>
                    </a:lnTo>
                    <a:lnTo>
                      <a:pt x="19" y="69"/>
                    </a:lnTo>
                    <a:lnTo>
                      <a:pt x="21" y="62"/>
                    </a:lnTo>
                    <a:lnTo>
                      <a:pt x="24" y="56"/>
                    </a:lnTo>
                    <a:lnTo>
                      <a:pt x="25" y="47"/>
                    </a:lnTo>
                    <a:lnTo>
                      <a:pt x="25" y="28"/>
                    </a:lnTo>
                    <a:lnTo>
                      <a:pt x="24" y="21"/>
                    </a:lnTo>
                    <a:lnTo>
                      <a:pt x="23" y="15"/>
                    </a:lnTo>
                    <a:lnTo>
                      <a:pt x="21" y="10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1211" name="Picture 18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3" y="3838"/>
                <a:ext cx="1145" cy="4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5" name="Group 188"/>
            <p:cNvGrpSpPr>
              <a:grpSpLocks/>
            </p:cNvGrpSpPr>
            <p:nvPr/>
          </p:nvGrpSpPr>
          <p:grpSpPr bwMode="auto">
            <a:xfrm>
              <a:off x="5420" y="4839"/>
              <a:ext cx="92" cy="123"/>
              <a:chOff x="5420" y="4839"/>
              <a:chExt cx="92" cy="123"/>
            </a:xfrm>
          </p:grpSpPr>
          <p:sp>
            <p:nvSpPr>
              <p:cNvPr id="134" name="Freeform 189"/>
              <p:cNvSpPr>
                <a:spLocks/>
              </p:cNvSpPr>
              <p:nvPr/>
            </p:nvSpPr>
            <p:spPr bwMode="auto">
              <a:xfrm>
                <a:off x="5420" y="4839"/>
                <a:ext cx="92" cy="123"/>
              </a:xfrm>
              <a:custGeom>
                <a:avLst/>
                <a:gdLst>
                  <a:gd name="T0" fmla="+- 0 5481 5420"/>
                  <a:gd name="T1" fmla="*/ T0 w 92"/>
                  <a:gd name="T2" fmla="+- 0 4839 4839"/>
                  <a:gd name="T3" fmla="*/ 4839 h 123"/>
                  <a:gd name="T4" fmla="+- 0 5429 5420"/>
                  <a:gd name="T5" fmla="*/ T4 w 92"/>
                  <a:gd name="T6" fmla="+- 0 4869 4839"/>
                  <a:gd name="T7" fmla="*/ 4869 h 123"/>
                  <a:gd name="T8" fmla="+- 0 5420 5420"/>
                  <a:gd name="T9" fmla="*/ T8 w 92"/>
                  <a:gd name="T10" fmla="+- 0 4910 4839"/>
                  <a:gd name="T11" fmla="*/ 4910 h 123"/>
                  <a:gd name="T12" fmla="+- 0 5426 5420"/>
                  <a:gd name="T13" fmla="*/ T12 w 92"/>
                  <a:gd name="T14" fmla="+- 0 4929 4839"/>
                  <a:gd name="T15" fmla="*/ 4929 h 123"/>
                  <a:gd name="T16" fmla="+- 0 5439 5420"/>
                  <a:gd name="T17" fmla="*/ T16 w 92"/>
                  <a:gd name="T18" fmla="+- 0 4946 4839"/>
                  <a:gd name="T19" fmla="*/ 4946 h 123"/>
                  <a:gd name="T20" fmla="+- 0 5452 5420"/>
                  <a:gd name="T21" fmla="*/ T20 w 92"/>
                  <a:gd name="T22" fmla="+- 0 4956 4839"/>
                  <a:gd name="T23" fmla="*/ 4956 h 123"/>
                  <a:gd name="T24" fmla="+- 0 5470 5420"/>
                  <a:gd name="T25" fmla="*/ T24 w 92"/>
                  <a:gd name="T26" fmla="+- 0 4961 4839"/>
                  <a:gd name="T27" fmla="*/ 4961 h 123"/>
                  <a:gd name="T28" fmla="+- 0 5496 5420"/>
                  <a:gd name="T29" fmla="*/ T28 w 92"/>
                  <a:gd name="T30" fmla="+- 0 4962 4839"/>
                  <a:gd name="T31" fmla="*/ 4962 h 123"/>
                  <a:gd name="T32" fmla="+- 0 5512 5420"/>
                  <a:gd name="T33" fmla="*/ T32 w 92"/>
                  <a:gd name="T34" fmla="+- 0 4955 4839"/>
                  <a:gd name="T35" fmla="*/ 4955 h 123"/>
                  <a:gd name="T36" fmla="+- 0 5476 5420"/>
                  <a:gd name="T37" fmla="*/ T36 w 92"/>
                  <a:gd name="T38" fmla="+- 0 4955 4839"/>
                  <a:gd name="T39" fmla="*/ 4955 h 123"/>
                  <a:gd name="T40" fmla="+- 0 5458 5420"/>
                  <a:gd name="T41" fmla="*/ T40 w 92"/>
                  <a:gd name="T42" fmla="+- 0 4950 4839"/>
                  <a:gd name="T43" fmla="*/ 4950 h 123"/>
                  <a:gd name="T44" fmla="+- 0 5441 5420"/>
                  <a:gd name="T45" fmla="*/ T44 w 92"/>
                  <a:gd name="T46" fmla="+- 0 4936 4839"/>
                  <a:gd name="T47" fmla="*/ 4936 h 123"/>
                  <a:gd name="T48" fmla="+- 0 5431 5420"/>
                  <a:gd name="T49" fmla="*/ T48 w 92"/>
                  <a:gd name="T50" fmla="+- 0 4919 4839"/>
                  <a:gd name="T51" fmla="*/ 4919 h 123"/>
                  <a:gd name="T52" fmla="+- 0 5428 5420"/>
                  <a:gd name="T53" fmla="*/ T52 w 92"/>
                  <a:gd name="T54" fmla="+- 0 4898 4839"/>
                  <a:gd name="T55" fmla="*/ 4898 h 123"/>
                  <a:gd name="T56" fmla="+- 0 5433 5420"/>
                  <a:gd name="T57" fmla="*/ T56 w 92"/>
                  <a:gd name="T58" fmla="+- 0 4879 4839"/>
                  <a:gd name="T59" fmla="*/ 4879 h 123"/>
                  <a:gd name="T60" fmla="+- 0 5446 5420"/>
                  <a:gd name="T61" fmla="*/ T60 w 92"/>
                  <a:gd name="T62" fmla="+- 0 4861 4839"/>
                  <a:gd name="T63" fmla="*/ 4861 h 123"/>
                  <a:gd name="T64" fmla="+- 0 5463 5420"/>
                  <a:gd name="T65" fmla="*/ T64 w 92"/>
                  <a:gd name="T66" fmla="+- 0 4851 4839"/>
                  <a:gd name="T67" fmla="*/ 4851 h 123"/>
                  <a:gd name="T68" fmla="+- 0 5484 5420"/>
                  <a:gd name="T69" fmla="*/ T68 w 92"/>
                  <a:gd name="T70" fmla="+- 0 4848 4839"/>
                  <a:gd name="T71" fmla="*/ 4848 h 123"/>
                  <a:gd name="T72" fmla="+- 0 5513 5420"/>
                  <a:gd name="T73" fmla="*/ T72 w 92"/>
                  <a:gd name="T74" fmla="+- 0 4848 4839"/>
                  <a:gd name="T75" fmla="*/ 4848 h 123"/>
                  <a:gd name="T76" fmla="+- 0 5502 5420"/>
                  <a:gd name="T77" fmla="*/ T76 w 92"/>
                  <a:gd name="T78" fmla="+- 0 4842 4839"/>
                  <a:gd name="T79" fmla="*/ 4842 h 123"/>
                  <a:gd name="T80" fmla="+- 0 5481 5420"/>
                  <a:gd name="T81" fmla="*/ T80 w 92"/>
                  <a:gd name="T82" fmla="+- 0 4839 4839"/>
                  <a:gd name="T83" fmla="*/ 4839 h 1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92" h="123">
                    <a:moveTo>
                      <a:pt x="61" y="0"/>
                    </a:moveTo>
                    <a:lnTo>
                      <a:pt x="9" y="30"/>
                    </a:lnTo>
                    <a:lnTo>
                      <a:pt x="0" y="71"/>
                    </a:lnTo>
                    <a:lnTo>
                      <a:pt x="6" y="90"/>
                    </a:lnTo>
                    <a:lnTo>
                      <a:pt x="19" y="107"/>
                    </a:lnTo>
                    <a:lnTo>
                      <a:pt x="32" y="117"/>
                    </a:lnTo>
                    <a:lnTo>
                      <a:pt x="50" y="122"/>
                    </a:lnTo>
                    <a:lnTo>
                      <a:pt x="76" y="123"/>
                    </a:lnTo>
                    <a:lnTo>
                      <a:pt x="92" y="116"/>
                    </a:lnTo>
                    <a:lnTo>
                      <a:pt x="56" y="116"/>
                    </a:lnTo>
                    <a:lnTo>
                      <a:pt x="38" y="111"/>
                    </a:lnTo>
                    <a:lnTo>
                      <a:pt x="21" y="97"/>
                    </a:lnTo>
                    <a:lnTo>
                      <a:pt x="11" y="80"/>
                    </a:lnTo>
                    <a:lnTo>
                      <a:pt x="8" y="59"/>
                    </a:lnTo>
                    <a:lnTo>
                      <a:pt x="13" y="40"/>
                    </a:lnTo>
                    <a:lnTo>
                      <a:pt x="26" y="22"/>
                    </a:lnTo>
                    <a:lnTo>
                      <a:pt x="43" y="12"/>
                    </a:lnTo>
                    <a:lnTo>
                      <a:pt x="64" y="9"/>
                    </a:lnTo>
                    <a:lnTo>
                      <a:pt x="93" y="9"/>
                    </a:lnTo>
                    <a:lnTo>
                      <a:pt x="82" y="3"/>
                    </a:lnTo>
                    <a:lnTo>
                      <a:pt x="61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96" name="Group 190"/>
            <p:cNvGrpSpPr>
              <a:grpSpLocks/>
            </p:cNvGrpSpPr>
            <p:nvPr/>
          </p:nvGrpSpPr>
          <p:grpSpPr bwMode="auto">
            <a:xfrm>
              <a:off x="5476" y="4848"/>
              <a:ext cx="68" cy="107"/>
              <a:chOff x="5476" y="4848"/>
              <a:chExt cx="68" cy="107"/>
            </a:xfrm>
          </p:grpSpPr>
          <p:sp>
            <p:nvSpPr>
              <p:cNvPr id="133" name="Freeform 191"/>
              <p:cNvSpPr>
                <a:spLocks/>
              </p:cNvSpPr>
              <p:nvPr/>
            </p:nvSpPr>
            <p:spPr bwMode="auto">
              <a:xfrm>
                <a:off x="5476" y="4848"/>
                <a:ext cx="68" cy="107"/>
              </a:xfrm>
              <a:custGeom>
                <a:avLst/>
                <a:gdLst>
                  <a:gd name="T0" fmla="+- 0 5513 5476"/>
                  <a:gd name="T1" fmla="*/ T0 w 68"/>
                  <a:gd name="T2" fmla="+- 0 4848 4848"/>
                  <a:gd name="T3" fmla="*/ 4848 h 107"/>
                  <a:gd name="T4" fmla="+- 0 5484 5476"/>
                  <a:gd name="T5" fmla="*/ T4 w 68"/>
                  <a:gd name="T6" fmla="+- 0 4848 4848"/>
                  <a:gd name="T7" fmla="*/ 4848 h 107"/>
                  <a:gd name="T8" fmla="+- 0 5504 5476"/>
                  <a:gd name="T9" fmla="*/ T8 w 68"/>
                  <a:gd name="T10" fmla="+- 0 4852 4848"/>
                  <a:gd name="T11" fmla="*/ 4852 h 107"/>
                  <a:gd name="T12" fmla="+- 0 5521 5476"/>
                  <a:gd name="T13" fmla="*/ T12 w 68"/>
                  <a:gd name="T14" fmla="+- 0 4865 4848"/>
                  <a:gd name="T15" fmla="*/ 4865 h 107"/>
                  <a:gd name="T16" fmla="+- 0 5532 5476"/>
                  <a:gd name="T17" fmla="*/ T16 w 68"/>
                  <a:gd name="T18" fmla="+- 0 4882 4848"/>
                  <a:gd name="T19" fmla="*/ 4882 h 107"/>
                  <a:gd name="T20" fmla="+- 0 5536 5476"/>
                  <a:gd name="T21" fmla="*/ T20 w 68"/>
                  <a:gd name="T22" fmla="+- 0 4902 4848"/>
                  <a:gd name="T23" fmla="*/ 4902 h 107"/>
                  <a:gd name="T24" fmla="+- 0 5535 5476"/>
                  <a:gd name="T25" fmla="*/ T24 w 68"/>
                  <a:gd name="T26" fmla="+- 0 4908 4848"/>
                  <a:gd name="T27" fmla="*/ 4908 h 107"/>
                  <a:gd name="T28" fmla="+- 0 5530 5476"/>
                  <a:gd name="T29" fmla="*/ T28 w 68"/>
                  <a:gd name="T30" fmla="+- 0 4926 4848"/>
                  <a:gd name="T31" fmla="*/ 4926 h 107"/>
                  <a:gd name="T32" fmla="+- 0 5516 5476"/>
                  <a:gd name="T33" fmla="*/ T32 w 68"/>
                  <a:gd name="T34" fmla="+- 0 4944 4848"/>
                  <a:gd name="T35" fmla="*/ 4944 h 107"/>
                  <a:gd name="T36" fmla="+- 0 5499 5476"/>
                  <a:gd name="T37" fmla="*/ T36 w 68"/>
                  <a:gd name="T38" fmla="+- 0 4952 4848"/>
                  <a:gd name="T39" fmla="*/ 4952 h 107"/>
                  <a:gd name="T40" fmla="+- 0 5476 5476"/>
                  <a:gd name="T41" fmla="*/ T40 w 68"/>
                  <a:gd name="T42" fmla="+- 0 4955 4848"/>
                  <a:gd name="T43" fmla="*/ 4955 h 107"/>
                  <a:gd name="T44" fmla="+- 0 5512 5476"/>
                  <a:gd name="T45" fmla="*/ T44 w 68"/>
                  <a:gd name="T46" fmla="+- 0 4955 4848"/>
                  <a:gd name="T47" fmla="*/ 4955 h 107"/>
                  <a:gd name="T48" fmla="+- 0 5513 5476"/>
                  <a:gd name="T49" fmla="*/ T48 w 68"/>
                  <a:gd name="T50" fmla="+- 0 4955 4848"/>
                  <a:gd name="T51" fmla="*/ 4955 h 107"/>
                  <a:gd name="T52" fmla="+- 0 5531 5476"/>
                  <a:gd name="T53" fmla="*/ T52 w 68"/>
                  <a:gd name="T54" fmla="+- 0 4939 4848"/>
                  <a:gd name="T55" fmla="*/ 4939 h 107"/>
                  <a:gd name="T56" fmla="+- 0 5541 5476"/>
                  <a:gd name="T57" fmla="*/ T56 w 68"/>
                  <a:gd name="T58" fmla="+- 0 4922 4848"/>
                  <a:gd name="T59" fmla="*/ 4922 h 107"/>
                  <a:gd name="T60" fmla="+- 0 5544 5476"/>
                  <a:gd name="T61" fmla="*/ T60 w 68"/>
                  <a:gd name="T62" fmla="+- 0 4902 4848"/>
                  <a:gd name="T63" fmla="*/ 4902 h 107"/>
                  <a:gd name="T64" fmla="+- 0 5543 5476"/>
                  <a:gd name="T65" fmla="*/ T64 w 68"/>
                  <a:gd name="T66" fmla="+- 0 4888 4848"/>
                  <a:gd name="T67" fmla="*/ 4888 h 107"/>
                  <a:gd name="T68" fmla="+- 0 5535 5476"/>
                  <a:gd name="T69" fmla="*/ T68 w 68"/>
                  <a:gd name="T70" fmla="+- 0 4870 4848"/>
                  <a:gd name="T71" fmla="*/ 4870 h 107"/>
                  <a:gd name="T72" fmla="+- 0 5520 5476"/>
                  <a:gd name="T73" fmla="*/ T72 w 68"/>
                  <a:gd name="T74" fmla="+- 0 4852 4848"/>
                  <a:gd name="T75" fmla="*/ 4852 h 107"/>
                  <a:gd name="T76" fmla="+- 0 5513 5476"/>
                  <a:gd name="T77" fmla="*/ T76 w 68"/>
                  <a:gd name="T78" fmla="+- 0 4848 4848"/>
                  <a:gd name="T79" fmla="*/ 4848 h 10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68" h="107">
                    <a:moveTo>
                      <a:pt x="37" y="0"/>
                    </a:moveTo>
                    <a:lnTo>
                      <a:pt x="8" y="0"/>
                    </a:lnTo>
                    <a:lnTo>
                      <a:pt x="28" y="4"/>
                    </a:lnTo>
                    <a:lnTo>
                      <a:pt x="45" y="17"/>
                    </a:lnTo>
                    <a:lnTo>
                      <a:pt x="56" y="34"/>
                    </a:lnTo>
                    <a:lnTo>
                      <a:pt x="60" y="54"/>
                    </a:lnTo>
                    <a:lnTo>
                      <a:pt x="59" y="60"/>
                    </a:lnTo>
                    <a:lnTo>
                      <a:pt x="54" y="78"/>
                    </a:lnTo>
                    <a:lnTo>
                      <a:pt x="40" y="96"/>
                    </a:lnTo>
                    <a:lnTo>
                      <a:pt x="23" y="104"/>
                    </a:lnTo>
                    <a:lnTo>
                      <a:pt x="0" y="107"/>
                    </a:lnTo>
                    <a:lnTo>
                      <a:pt x="36" y="107"/>
                    </a:lnTo>
                    <a:lnTo>
                      <a:pt x="37" y="107"/>
                    </a:lnTo>
                    <a:lnTo>
                      <a:pt x="55" y="91"/>
                    </a:lnTo>
                    <a:lnTo>
                      <a:pt x="65" y="74"/>
                    </a:lnTo>
                    <a:lnTo>
                      <a:pt x="68" y="54"/>
                    </a:lnTo>
                    <a:lnTo>
                      <a:pt x="67" y="40"/>
                    </a:lnTo>
                    <a:lnTo>
                      <a:pt x="59" y="22"/>
                    </a:lnTo>
                    <a:lnTo>
                      <a:pt x="44" y="4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97" name="Group 192"/>
            <p:cNvGrpSpPr>
              <a:grpSpLocks/>
            </p:cNvGrpSpPr>
            <p:nvPr/>
          </p:nvGrpSpPr>
          <p:grpSpPr bwMode="auto">
            <a:xfrm>
              <a:off x="5478" y="4905"/>
              <a:ext cx="9" cy="44"/>
              <a:chOff x="5478" y="4905"/>
              <a:chExt cx="9" cy="44"/>
            </a:xfrm>
          </p:grpSpPr>
          <p:sp>
            <p:nvSpPr>
              <p:cNvPr id="132" name="Freeform 193"/>
              <p:cNvSpPr>
                <a:spLocks/>
              </p:cNvSpPr>
              <p:nvPr/>
            </p:nvSpPr>
            <p:spPr bwMode="auto">
              <a:xfrm>
                <a:off x="5478" y="4905"/>
                <a:ext cx="9" cy="44"/>
              </a:xfrm>
              <a:custGeom>
                <a:avLst/>
                <a:gdLst>
                  <a:gd name="T0" fmla="+- 0 5478 5478"/>
                  <a:gd name="T1" fmla="*/ T0 w 9"/>
                  <a:gd name="T2" fmla="+- 0 4949 4905"/>
                  <a:gd name="T3" fmla="*/ 4949 h 44"/>
                  <a:gd name="T4" fmla="+- 0 5486 5478"/>
                  <a:gd name="T5" fmla="*/ T4 w 9"/>
                  <a:gd name="T6" fmla="+- 0 4949 4905"/>
                  <a:gd name="T7" fmla="*/ 4949 h 44"/>
                  <a:gd name="T8" fmla="+- 0 5486 5478"/>
                  <a:gd name="T9" fmla="*/ T8 w 9"/>
                  <a:gd name="T10" fmla="+- 0 4905 4905"/>
                  <a:gd name="T11" fmla="*/ 4905 h 44"/>
                  <a:gd name="T12" fmla="+- 0 5478 5478"/>
                  <a:gd name="T13" fmla="*/ T12 w 9"/>
                  <a:gd name="T14" fmla="+- 0 4905 4905"/>
                  <a:gd name="T15" fmla="*/ 4905 h 44"/>
                  <a:gd name="T16" fmla="+- 0 5478 5478"/>
                  <a:gd name="T17" fmla="*/ T16 w 9"/>
                  <a:gd name="T18" fmla="+- 0 4949 4905"/>
                  <a:gd name="T19" fmla="*/ 4949 h 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" h="44">
                    <a:moveTo>
                      <a:pt x="0" y="44"/>
                    </a:moveTo>
                    <a:lnTo>
                      <a:pt x="8" y="44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98" name="Group 194"/>
            <p:cNvGrpSpPr>
              <a:grpSpLocks/>
            </p:cNvGrpSpPr>
            <p:nvPr/>
          </p:nvGrpSpPr>
          <p:grpSpPr bwMode="auto">
            <a:xfrm>
              <a:off x="5436" y="4902"/>
              <a:ext cx="93" cy="2"/>
              <a:chOff x="5436" y="4902"/>
              <a:chExt cx="93" cy="2"/>
            </a:xfrm>
          </p:grpSpPr>
          <p:sp>
            <p:nvSpPr>
              <p:cNvPr id="131" name="Freeform 195"/>
              <p:cNvSpPr>
                <a:spLocks/>
              </p:cNvSpPr>
              <p:nvPr/>
            </p:nvSpPr>
            <p:spPr bwMode="auto">
              <a:xfrm>
                <a:off x="5436" y="4902"/>
                <a:ext cx="93" cy="2"/>
              </a:xfrm>
              <a:custGeom>
                <a:avLst/>
                <a:gdLst>
                  <a:gd name="T0" fmla="+- 0 5436 5436"/>
                  <a:gd name="T1" fmla="*/ T0 w 93"/>
                  <a:gd name="T2" fmla="+- 0 5528 5436"/>
                  <a:gd name="T3" fmla="*/ T2 w 93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93">
                    <a:moveTo>
                      <a:pt x="0" y="0"/>
                    </a:moveTo>
                    <a:lnTo>
                      <a:pt x="92" y="0"/>
                    </a:lnTo>
                  </a:path>
                </a:pathLst>
              </a:custGeom>
              <a:noFill/>
              <a:ln w="6680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99" name="Group 196"/>
            <p:cNvGrpSpPr>
              <a:grpSpLocks/>
            </p:cNvGrpSpPr>
            <p:nvPr/>
          </p:nvGrpSpPr>
          <p:grpSpPr bwMode="auto">
            <a:xfrm>
              <a:off x="5478" y="4854"/>
              <a:ext cx="9" cy="44"/>
              <a:chOff x="5478" y="4854"/>
              <a:chExt cx="9" cy="44"/>
            </a:xfrm>
          </p:grpSpPr>
          <p:sp>
            <p:nvSpPr>
              <p:cNvPr id="130" name="Freeform 197"/>
              <p:cNvSpPr>
                <a:spLocks/>
              </p:cNvSpPr>
              <p:nvPr/>
            </p:nvSpPr>
            <p:spPr bwMode="auto">
              <a:xfrm>
                <a:off x="5478" y="4854"/>
                <a:ext cx="9" cy="44"/>
              </a:xfrm>
              <a:custGeom>
                <a:avLst/>
                <a:gdLst>
                  <a:gd name="T0" fmla="+- 0 5478 5478"/>
                  <a:gd name="T1" fmla="*/ T0 w 9"/>
                  <a:gd name="T2" fmla="+- 0 4899 4854"/>
                  <a:gd name="T3" fmla="*/ 4899 h 44"/>
                  <a:gd name="T4" fmla="+- 0 5486 5478"/>
                  <a:gd name="T5" fmla="*/ T4 w 9"/>
                  <a:gd name="T6" fmla="+- 0 4899 4854"/>
                  <a:gd name="T7" fmla="*/ 4899 h 44"/>
                  <a:gd name="T8" fmla="+- 0 5486 5478"/>
                  <a:gd name="T9" fmla="*/ T8 w 9"/>
                  <a:gd name="T10" fmla="+- 0 4854 4854"/>
                  <a:gd name="T11" fmla="*/ 4854 h 44"/>
                  <a:gd name="T12" fmla="+- 0 5478 5478"/>
                  <a:gd name="T13" fmla="*/ T12 w 9"/>
                  <a:gd name="T14" fmla="+- 0 4854 4854"/>
                  <a:gd name="T15" fmla="*/ 4854 h 44"/>
                  <a:gd name="T16" fmla="+- 0 5478 5478"/>
                  <a:gd name="T17" fmla="*/ T16 w 9"/>
                  <a:gd name="T18" fmla="+- 0 4899 4854"/>
                  <a:gd name="T19" fmla="*/ 4899 h 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" h="44">
                    <a:moveTo>
                      <a:pt x="0" y="45"/>
                    </a:moveTo>
                    <a:lnTo>
                      <a:pt x="8" y="45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0" name="Group 198"/>
            <p:cNvGrpSpPr>
              <a:grpSpLocks/>
            </p:cNvGrpSpPr>
            <p:nvPr/>
          </p:nvGrpSpPr>
          <p:grpSpPr bwMode="auto">
            <a:xfrm>
              <a:off x="6287" y="4679"/>
              <a:ext cx="92" cy="123"/>
              <a:chOff x="6287" y="4679"/>
              <a:chExt cx="92" cy="123"/>
            </a:xfrm>
          </p:grpSpPr>
          <p:sp>
            <p:nvSpPr>
              <p:cNvPr id="129" name="Freeform 199"/>
              <p:cNvSpPr>
                <a:spLocks/>
              </p:cNvSpPr>
              <p:nvPr/>
            </p:nvSpPr>
            <p:spPr bwMode="auto">
              <a:xfrm>
                <a:off x="6287" y="4679"/>
                <a:ext cx="92" cy="123"/>
              </a:xfrm>
              <a:custGeom>
                <a:avLst/>
                <a:gdLst>
                  <a:gd name="T0" fmla="+- 0 6348 6287"/>
                  <a:gd name="T1" fmla="*/ T0 w 92"/>
                  <a:gd name="T2" fmla="+- 0 4679 4679"/>
                  <a:gd name="T3" fmla="*/ 4679 h 123"/>
                  <a:gd name="T4" fmla="+- 0 6296 6287"/>
                  <a:gd name="T5" fmla="*/ T4 w 92"/>
                  <a:gd name="T6" fmla="+- 0 4708 4679"/>
                  <a:gd name="T7" fmla="*/ 4708 h 123"/>
                  <a:gd name="T8" fmla="+- 0 6287 6287"/>
                  <a:gd name="T9" fmla="*/ T8 w 92"/>
                  <a:gd name="T10" fmla="+- 0 4750 4679"/>
                  <a:gd name="T11" fmla="*/ 4750 h 123"/>
                  <a:gd name="T12" fmla="+- 0 6293 6287"/>
                  <a:gd name="T13" fmla="*/ T12 w 92"/>
                  <a:gd name="T14" fmla="+- 0 4769 4679"/>
                  <a:gd name="T15" fmla="*/ 4769 h 123"/>
                  <a:gd name="T16" fmla="+- 0 6305 6287"/>
                  <a:gd name="T17" fmla="*/ T16 w 92"/>
                  <a:gd name="T18" fmla="+- 0 4785 4679"/>
                  <a:gd name="T19" fmla="*/ 4785 h 123"/>
                  <a:gd name="T20" fmla="+- 0 6319 6287"/>
                  <a:gd name="T21" fmla="*/ T20 w 92"/>
                  <a:gd name="T22" fmla="+- 0 4795 4679"/>
                  <a:gd name="T23" fmla="*/ 4795 h 123"/>
                  <a:gd name="T24" fmla="+- 0 6337 6287"/>
                  <a:gd name="T25" fmla="*/ T24 w 92"/>
                  <a:gd name="T26" fmla="+- 0 4801 4679"/>
                  <a:gd name="T27" fmla="*/ 4801 h 123"/>
                  <a:gd name="T28" fmla="+- 0 6362 6287"/>
                  <a:gd name="T29" fmla="*/ T28 w 92"/>
                  <a:gd name="T30" fmla="+- 0 4802 4679"/>
                  <a:gd name="T31" fmla="*/ 4802 h 123"/>
                  <a:gd name="T32" fmla="+- 0 6379 6287"/>
                  <a:gd name="T33" fmla="*/ T32 w 92"/>
                  <a:gd name="T34" fmla="+- 0 4795 4679"/>
                  <a:gd name="T35" fmla="*/ 4795 h 123"/>
                  <a:gd name="T36" fmla="+- 0 6343 6287"/>
                  <a:gd name="T37" fmla="*/ T36 w 92"/>
                  <a:gd name="T38" fmla="+- 0 4795 4679"/>
                  <a:gd name="T39" fmla="*/ 4795 h 123"/>
                  <a:gd name="T40" fmla="+- 0 6325 6287"/>
                  <a:gd name="T41" fmla="*/ T40 w 92"/>
                  <a:gd name="T42" fmla="+- 0 4789 4679"/>
                  <a:gd name="T43" fmla="*/ 4789 h 123"/>
                  <a:gd name="T44" fmla="+- 0 6307 6287"/>
                  <a:gd name="T45" fmla="*/ T44 w 92"/>
                  <a:gd name="T46" fmla="+- 0 4775 4679"/>
                  <a:gd name="T47" fmla="*/ 4775 h 123"/>
                  <a:gd name="T48" fmla="+- 0 6298 6287"/>
                  <a:gd name="T49" fmla="*/ T48 w 92"/>
                  <a:gd name="T50" fmla="+- 0 4759 4679"/>
                  <a:gd name="T51" fmla="*/ 4759 h 123"/>
                  <a:gd name="T52" fmla="+- 0 6295 6287"/>
                  <a:gd name="T53" fmla="*/ T52 w 92"/>
                  <a:gd name="T54" fmla="+- 0 4737 4679"/>
                  <a:gd name="T55" fmla="*/ 4737 h 123"/>
                  <a:gd name="T56" fmla="+- 0 6300 6287"/>
                  <a:gd name="T57" fmla="*/ T56 w 92"/>
                  <a:gd name="T58" fmla="+- 0 4718 4679"/>
                  <a:gd name="T59" fmla="*/ 4718 h 123"/>
                  <a:gd name="T60" fmla="+- 0 6313 6287"/>
                  <a:gd name="T61" fmla="*/ T60 w 92"/>
                  <a:gd name="T62" fmla="+- 0 4701 4679"/>
                  <a:gd name="T63" fmla="*/ 4701 h 123"/>
                  <a:gd name="T64" fmla="+- 0 6330 6287"/>
                  <a:gd name="T65" fmla="*/ T64 w 92"/>
                  <a:gd name="T66" fmla="+- 0 4691 4679"/>
                  <a:gd name="T67" fmla="*/ 4691 h 123"/>
                  <a:gd name="T68" fmla="+- 0 6351 6287"/>
                  <a:gd name="T69" fmla="*/ T68 w 92"/>
                  <a:gd name="T70" fmla="+- 0 4687 4679"/>
                  <a:gd name="T71" fmla="*/ 4687 h 123"/>
                  <a:gd name="T72" fmla="+- 0 6379 6287"/>
                  <a:gd name="T73" fmla="*/ T72 w 92"/>
                  <a:gd name="T74" fmla="+- 0 4687 4679"/>
                  <a:gd name="T75" fmla="*/ 4687 h 123"/>
                  <a:gd name="T76" fmla="+- 0 6369 6287"/>
                  <a:gd name="T77" fmla="*/ T76 w 92"/>
                  <a:gd name="T78" fmla="+- 0 4682 4679"/>
                  <a:gd name="T79" fmla="*/ 4682 h 123"/>
                  <a:gd name="T80" fmla="+- 0 6348 6287"/>
                  <a:gd name="T81" fmla="*/ T80 w 92"/>
                  <a:gd name="T82" fmla="+- 0 4679 4679"/>
                  <a:gd name="T83" fmla="*/ 4679 h 1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92" h="123">
                    <a:moveTo>
                      <a:pt x="61" y="0"/>
                    </a:moveTo>
                    <a:lnTo>
                      <a:pt x="9" y="29"/>
                    </a:lnTo>
                    <a:lnTo>
                      <a:pt x="0" y="71"/>
                    </a:lnTo>
                    <a:lnTo>
                      <a:pt x="6" y="90"/>
                    </a:lnTo>
                    <a:lnTo>
                      <a:pt x="18" y="106"/>
                    </a:lnTo>
                    <a:lnTo>
                      <a:pt x="32" y="116"/>
                    </a:lnTo>
                    <a:lnTo>
                      <a:pt x="50" y="122"/>
                    </a:lnTo>
                    <a:lnTo>
                      <a:pt x="75" y="123"/>
                    </a:lnTo>
                    <a:lnTo>
                      <a:pt x="92" y="116"/>
                    </a:lnTo>
                    <a:lnTo>
                      <a:pt x="56" y="116"/>
                    </a:lnTo>
                    <a:lnTo>
                      <a:pt x="38" y="110"/>
                    </a:lnTo>
                    <a:lnTo>
                      <a:pt x="20" y="96"/>
                    </a:lnTo>
                    <a:lnTo>
                      <a:pt x="11" y="80"/>
                    </a:lnTo>
                    <a:lnTo>
                      <a:pt x="8" y="58"/>
                    </a:lnTo>
                    <a:lnTo>
                      <a:pt x="13" y="39"/>
                    </a:lnTo>
                    <a:lnTo>
                      <a:pt x="26" y="22"/>
                    </a:lnTo>
                    <a:lnTo>
                      <a:pt x="43" y="12"/>
                    </a:lnTo>
                    <a:lnTo>
                      <a:pt x="64" y="8"/>
                    </a:lnTo>
                    <a:lnTo>
                      <a:pt x="92" y="8"/>
                    </a:lnTo>
                    <a:lnTo>
                      <a:pt x="82" y="3"/>
                    </a:lnTo>
                    <a:lnTo>
                      <a:pt x="61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1" name="Group 200"/>
            <p:cNvGrpSpPr>
              <a:grpSpLocks/>
            </p:cNvGrpSpPr>
            <p:nvPr/>
          </p:nvGrpSpPr>
          <p:grpSpPr bwMode="auto">
            <a:xfrm>
              <a:off x="6343" y="4687"/>
              <a:ext cx="68" cy="107"/>
              <a:chOff x="6343" y="4687"/>
              <a:chExt cx="68" cy="107"/>
            </a:xfrm>
          </p:grpSpPr>
          <p:sp>
            <p:nvSpPr>
              <p:cNvPr id="128" name="Freeform 201"/>
              <p:cNvSpPr>
                <a:spLocks/>
              </p:cNvSpPr>
              <p:nvPr/>
            </p:nvSpPr>
            <p:spPr bwMode="auto">
              <a:xfrm>
                <a:off x="6343" y="4687"/>
                <a:ext cx="68" cy="107"/>
              </a:xfrm>
              <a:custGeom>
                <a:avLst/>
                <a:gdLst>
                  <a:gd name="T0" fmla="+- 0 6379 6343"/>
                  <a:gd name="T1" fmla="*/ T0 w 68"/>
                  <a:gd name="T2" fmla="+- 0 4687 4687"/>
                  <a:gd name="T3" fmla="*/ 4687 h 107"/>
                  <a:gd name="T4" fmla="+- 0 6351 6343"/>
                  <a:gd name="T5" fmla="*/ T4 w 68"/>
                  <a:gd name="T6" fmla="+- 0 4687 4687"/>
                  <a:gd name="T7" fmla="*/ 4687 h 107"/>
                  <a:gd name="T8" fmla="+- 0 6371 6343"/>
                  <a:gd name="T9" fmla="*/ T8 w 68"/>
                  <a:gd name="T10" fmla="+- 0 4692 4687"/>
                  <a:gd name="T11" fmla="*/ 4692 h 107"/>
                  <a:gd name="T12" fmla="+- 0 6388 6343"/>
                  <a:gd name="T13" fmla="*/ T12 w 68"/>
                  <a:gd name="T14" fmla="+- 0 4704 4687"/>
                  <a:gd name="T15" fmla="*/ 4704 h 107"/>
                  <a:gd name="T16" fmla="+- 0 6399 6343"/>
                  <a:gd name="T17" fmla="*/ T16 w 68"/>
                  <a:gd name="T18" fmla="+- 0 4721 4687"/>
                  <a:gd name="T19" fmla="*/ 4721 h 107"/>
                  <a:gd name="T20" fmla="+- 0 6403 6343"/>
                  <a:gd name="T21" fmla="*/ T20 w 68"/>
                  <a:gd name="T22" fmla="+- 0 4741 4687"/>
                  <a:gd name="T23" fmla="*/ 4741 h 107"/>
                  <a:gd name="T24" fmla="+- 0 6402 6343"/>
                  <a:gd name="T25" fmla="*/ T24 w 68"/>
                  <a:gd name="T26" fmla="+- 0 4747 4687"/>
                  <a:gd name="T27" fmla="*/ 4747 h 107"/>
                  <a:gd name="T28" fmla="+- 0 6397 6343"/>
                  <a:gd name="T29" fmla="*/ T28 w 68"/>
                  <a:gd name="T30" fmla="+- 0 4765 4687"/>
                  <a:gd name="T31" fmla="*/ 4765 h 107"/>
                  <a:gd name="T32" fmla="+- 0 6382 6343"/>
                  <a:gd name="T33" fmla="*/ T32 w 68"/>
                  <a:gd name="T34" fmla="+- 0 4783 4687"/>
                  <a:gd name="T35" fmla="*/ 4783 h 107"/>
                  <a:gd name="T36" fmla="+- 0 6366 6343"/>
                  <a:gd name="T37" fmla="*/ T36 w 68"/>
                  <a:gd name="T38" fmla="+- 0 4792 4687"/>
                  <a:gd name="T39" fmla="*/ 4792 h 107"/>
                  <a:gd name="T40" fmla="+- 0 6343 6343"/>
                  <a:gd name="T41" fmla="*/ T40 w 68"/>
                  <a:gd name="T42" fmla="+- 0 4795 4687"/>
                  <a:gd name="T43" fmla="*/ 4795 h 107"/>
                  <a:gd name="T44" fmla="+- 0 6379 6343"/>
                  <a:gd name="T45" fmla="*/ T44 w 68"/>
                  <a:gd name="T46" fmla="+- 0 4795 4687"/>
                  <a:gd name="T47" fmla="*/ 4795 h 107"/>
                  <a:gd name="T48" fmla="+- 0 6380 6343"/>
                  <a:gd name="T49" fmla="*/ T48 w 68"/>
                  <a:gd name="T50" fmla="+- 0 4794 4687"/>
                  <a:gd name="T51" fmla="*/ 4794 h 107"/>
                  <a:gd name="T52" fmla="+- 0 6398 6343"/>
                  <a:gd name="T53" fmla="*/ T52 w 68"/>
                  <a:gd name="T54" fmla="+- 0 4779 4687"/>
                  <a:gd name="T55" fmla="*/ 4779 h 107"/>
                  <a:gd name="T56" fmla="+- 0 6408 6343"/>
                  <a:gd name="T57" fmla="*/ T56 w 68"/>
                  <a:gd name="T58" fmla="+- 0 4761 4687"/>
                  <a:gd name="T59" fmla="*/ 4761 h 107"/>
                  <a:gd name="T60" fmla="+- 0 6411 6343"/>
                  <a:gd name="T61" fmla="*/ T60 w 68"/>
                  <a:gd name="T62" fmla="+- 0 4741 4687"/>
                  <a:gd name="T63" fmla="*/ 4741 h 107"/>
                  <a:gd name="T64" fmla="+- 0 6410 6343"/>
                  <a:gd name="T65" fmla="*/ T64 w 68"/>
                  <a:gd name="T66" fmla="+- 0 4727 4687"/>
                  <a:gd name="T67" fmla="*/ 4727 h 107"/>
                  <a:gd name="T68" fmla="+- 0 6402 6343"/>
                  <a:gd name="T69" fmla="*/ T68 w 68"/>
                  <a:gd name="T70" fmla="+- 0 4709 4687"/>
                  <a:gd name="T71" fmla="*/ 4709 h 107"/>
                  <a:gd name="T72" fmla="+- 0 6386 6343"/>
                  <a:gd name="T73" fmla="*/ T72 w 68"/>
                  <a:gd name="T74" fmla="+- 0 4691 4687"/>
                  <a:gd name="T75" fmla="*/ 4691 h 107"/>
                  <a:gd name="T76" fmla="+- 0 6379 6343"/>
                  <a:gd name="T77" fmla="*/ T76 w 68"/>
                  <a:gd name="T78" fmla="+- 0 4687 4687"/>
                  <a:gd name="T79" fmla="*/ 4687 h 10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68" h="107">
                    <a:moveTo>
                      <a:pt x="36" y="0"/>
                    </a:moveTo>
                    <a:lnTo>
                      <a:pt x="8" y="0"/>
                    </a:lnTo>
                    <a:lnTo>
                      <a:pt x="28" y="5"/>
                    </a:lnTo>
                    <a:lnTo>
                      <a:pt x="45" y="17"/>
                    </a:lnTo>
                    <a:lnTo>
                      <a:pt x="56" y="34"/>
                    </a:lnTo>
                    <a:lnTo>
                      <a:pt x="60" y="54"/>
                    </a:lnTo>
                    <a:lnTo>
                      <a:pt x="59" y="60"/>
                    </a:lnTo>
                    <a:lnTo>
                      <a:pt x="54" y="78"/>
                    </a:lnTo>
                    <a:lnTo>
                      <a:pt x="39" y="96"/>
                    </a:lnTo>
                    <a:lnTo>
                      <a:pt x="23" y="105"/>
                    </a:lnTo>
                    <a:lnTo>
                      <a:pt x="0" y="108"/>
                    </a:lnTo>
                    <a:lnTo>
                      <a:pt x="36" y="108"/>
                    </a:lnTo>
                    <a:lnTo>
                      <a:pt x="37" y="107"/>
                    </a:lnTo>
                    <a:lnTo>
                      <a:pt x="55" y="92"/>
                    </a:lnTo>
                    <a:lnTo>
                      <a:pt x="65" y="74"/>
                    </a:lnTo>
                    <a:lnTo>
                      <a:pt x="68" y="54"/>
                    </a:lnTo>
                    <a:lnTo>
                      <a:pt x="67" y="40"/>
                    </a:lnTo>
                    <a:lnTo>
                      <a:pt x="59" y="22"/>
                    </a:lnTo>
                    <a:lnTo>
                      <a:pt x="43" y="4"/>
                    </a:lnTo>
                    <a:lnTo>
                      <a:pt x="36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2" name="Group 202"/>
            <p:cNvGrpSpPr>
              <a:grpSpLocks/>
            </p:cNvGrpSpPr>
            <p:nvPr/>
          </p:nvGrpSpPr>
          <p:grpSpPr bwMode="auto">
            <a:xfrm>
              <a:off x="6344" y="4744"/>
              <a:ext cx="9" cy="44"/>
              <a:chOff x="6344" y="4744"/>
              <a:chExt cx="9" cy="44"/>
            </a:xfrm>
          </p:grpSpPr>
          <p:sp>
            <p:nvSpPr>
              <p:cNvPr id="127" name="Freeform 203"/>
              <p:cNvSpPr>
                <a:spLocks/>
              </p:cNvSpPr>
              <p:nvPr/>
            </p:nvSpPr>
            <p:spPr bwMode="auto">
              <a:xfrm>
                <a:off x="6344" y="4744"/>
                <a:ext cx="9" cy="44"/>
              </a:xfrm>
              <a:custGeom>
                <a:avLst/>
                <a:gdLst>
                  <a:gd name="T0" fmla="+- 0 6344 6344"/>
                  <a:gd name="T1" fmla="*/ T0 w 9"/>
                  <a:gd name="T2" fmla="+- 0 4788 4744"/>
                  <a:gd name="T3" fmla="*/ 4788 h 44"/>
                  <a:gd name="T4" fmla="+- 0 6353 6344"/>
                  <a:gd name="T5" fmla="*/ T4 w 9"/>
                  <a:gd name="T6" fmla="+- 0 4788 4744"/>
                  <a:gd name="T7" fmla="*/ 4788 h 44"/>
                  <a:gd name="T8" fmla="+- 0 6353 6344"/>
                  <a:gd name="T9" fmla="*/ T8 w 9"/>
                  <a:gd name="T10" fmla="+- 0 4744 4744"/>
                  <a:gd name="T11" fmla="*/ 4744 h 44"/>
                  <a:gd name="T12" fmla="+- 0 6344 6344"/>
                  <a:gd name="T13" fmla="*/ T12 w 9"/>
                  <a:gd name="T14" fmla="+- 0 4744 4744"/>
                  <a:gd name="T15" fmla="*/ 4744 h 44"/>
                  <a:gd name="T16" fmla="+- 0 6344 6344"/>
                  <a:gd name="T17" fmla="*/ T16 w 9"/>
                  <a:gd name="T18" fmla="+- 0 4788 4744"/>
                  <a:gd name="T19" fmla="*/ 4788 h 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" h="44">
                    <a:moveTo>
                      <a:pt x="0" y="44"/>
                    </a:moveTo>
                    <a:lnTo>
                      <a:pt x="9" y="44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3" name="Group 204"/>
            <p:cNvGrpSpPr>
              <a:grpSpLocks/>
            </p:cNvGrpSpPr>
            <p:nvPr/>
          </p:nvGrpSpPr>
          <p:grpSpPr bwMode="auto">
            <a:xfrm>
              <a:off x="6303" y="4741"/>
              <a:ext cx="93" cy="2"/>
              <a:chOff x="6303" y="4741"/>
              <a:chExt cx="93" cy="2"/>
            </a:xfrm>
          </p:grpSpPr>
          <p:sp>
            <p:nvSpPr>
              <p:cNvPr id="126" name="Freeform 205"/>
              <p:cNvSpPr>
                <a:spLocks/>
              </p:cNvSpPr>
              <p:nvPr/>
            </p:nvSpPr>
            <p:spPr bwMode="auto">
              <a:xfrm>
                <a:off x="6303" y="4741"/>
                <a:ext cx="93" cy="2"/>
              </a:xfrm>
              <a:custGeom>
                <a:avLst/>
                <a:gdLst>
                  <a:gd name="T0" fmla="+- 0 6303 6303"/>
                  <a:gd name="T1" fmla="*/ T0 w 93"/>
                  <a:gd name="T2" fmla="+- 0 6395 6303"/>
                  <a:gd name="T3" fmla="*/ T2 w 93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93">
                    <a:moveTo>
                      <a:pt x="0" y="0"/>
                    </a:moveTo>
                    <a:lnTo>
                      <a:pt x="92" y="0"/>
                    </a:lnTo>
                  </a:path>
                </a:pathLst>
              </a:custGeom>
              <a:noFill/>
              <a:ln w="6680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4" name="Group 206"/>
            <p:cNvGrpSpPr>
              <a:grpSpLocks/>
            </p:cNvGrpSpPr>
            <p:nvPr/>
          </p:nvGrpSpPr>
          <p:grpSpPr bwMode="auto">
            <a:xfrm>
              <a:off x="6344" y="4694"/>
              <a:ext cx="9" cy="44"/>
              <a:chOff x="6344" y="4694"/>
              <a:chExt cx="9" cy="44"/>
            </a:xfrm>
          </p:grpSpPr>
          <p:sp>
            <p:nvSpPr>
              <p:cNvPr id="125" name="Freeform 207"/>
              <p:cNvSpPr>
                <a:spLocks/>
              </p:cNvSpPr>
              <p:nvPr/>
            </p:nvSpPr>
            <p:spPr bwMode="auto">
              <a:xfrm>
                <a:off x="6344" y="4694"/>
                <a:ext cx="9" cy="44"/>
              </a:xfrm>
              <a:custGeom>
                <a:avLst/>
                <a:gdLst>
                  <a:gd name="T0" fmla="+- 0 6344 6344"/>
                  <a:gd name="T1" fmla="*/ T0 w 9"/>
                  <a:gd name="T2" fmla="+- 0 4738 4694"/>
                  <a:gd name="T3" fmla="*/ 4738 h 44"/>
                  <a:gd name="T4" fmla="+- 0 6353 6344"/>
                  <a:gd name="T5" fmla="*/ T4 w 9"/>
                  <a:gd name="T6" fmla="+- 0 4738 4694"/>
                  <a:gd name="T7" fmla="*/ 4738 h 44"/>
                  <a:gd name="T8" fmla="+- 0 6353 6344"/>
                  <a:gd name="T9" fmla="*/ T8 w 9"/>
                  <a:gd name="T10" fmla="+- 0 4694 4694"/>
                  <a:gd name="T11" fmla="*/ 4694 h 44"/>
                  <a:gd name="T12" fmla="+- 0 6344 6344"/>
                  <a:gd name="T13" fmla="*/ T12 w 9"/>
                  <a:gd name="T14" fmla="+- 0 4694 4694"/>
                  <a:gd name="T15" fmla="*/ 4694 h 44"/>
                  <a:gd name="T16" fmla="+- 0 6344 6344"/>
                  <a:gd name="T17" fmla="*/ T16 w 9"/>
                  <a:gd name="T18" fmla="+- 0 4738 4694"/>
                  <a:gd name="T19" fmla="*/ 4738 h 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" h="44">
                    <a:moveTo>
                      <a:pt x="0" y="44"/>
                    </a:moveTo>
                    <a:lnTo>
                      <a:pt x="9" y="44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5" name="Group 208"/>
            <p:cNvGrpSpPr>
              <a:grpSpLocks/>
            </p:cNvGrpSpPr>
            <p:nvPr/>
          </p:nvGrpSpPr>
          <p:grpSpPr bwMode="auto">
            <a:xfrm>
              <a:off x="7155" y="4827"/>
              <a:ext cx="92" cy="123"/>
              <a:chOff x="7155" y="4827"/>
              <a:chExt cx="92" cy="123"/>
            </a:xfrm>
          </p:grpSpPr>
          <p:sp>
            <p:nvSpPr>
              <p:cNvPr id="124" name="Freeform 209"/>
              <p:cNvSpPr>
                <a:spLocks/>
              </p:cNvSpPr>
              <p:nvPr/>
            </p:nvSpPr>
            <p:spPr bwMode="auto">
              <a:xfrm>
                <a:off x="7155" y="4827"/>
                <a:ext cx="92" cy="123"/>
              </a:xfrm>
              <a:custGeom>
                <a:avLst/>
                <a:gdLst>
                  <a:gd name="T0" fmla="+- 0 7216 7155"/>
                  <a:gd name="T1" fmla="*/ T0 w 92"/>
                  <a:gd name="T2" fmla="+- 0 4827 4827"/>
                  <a:gd name="T3" fmla="*/ 4827 h 123"/>
                  <a:gd name="T4" fmla="+- 0 7164 7155"/>
                  <a:gd name="T5" fmla="*/ T4 w 92"/>
                  <a:gd name="T6" fmla="+- 0 4856 4827"/>
                  <a:gd name="T7" fmla="*/ 4856 h 123"/>
                  <a:gd name="T8" fmla="+- 0 7155 7155"/>
                  <a:gd name="T9" fmla="*/ T8 w 92"/>
                  <a:gd name="T10" fmla="+- 0 4898 4827"/>
                  <a:gd name="T11" fmla="*/ 4898 h 123"/>
                  <a:gd name="T12" fmla="+- 0 7161 7155"/>
                  <a:gd name="T13" fmla="*/ T12 w 92"/>
                  <a:gd name="T14" fmla="+- 0 4917 4827"/>
                  <a:gd name="T15" fmla="*/ 4917 h 123"/>
                  <a:gd name="T16" fmla="+- 0 7173 7155"/>
                  <a:gd name="T17" fmla="*/ T16 w 92"/>
                  <a:gd name="T18" fmla="+- 0 4934 4827"/>
                  <a:gd name="T19" fmla="*/ 4934 h 123"/>
                  <a:gd name="T20" fmla="+- 0 7187 7155"/>
                  <a:gd name="T21" fmla="*/ T20 w 92"/>
                  <a:gd name="T22" fmla="+- 0 4943 4827"/>
                  <a:gd name="T23" fmla="*/ 4943 h 123"/>
                  <a:gd name="T24" fmla="+- 0 7205 7155"/>
                  <a:gd name="T25" fmla="*/ T24 w 92"/>
                  <a:gd name="T26" fmla="+- 0 4949 4827"/>
                  <a:gd name="T27" fmla="*/ 4949 h 123"/>
                  <a:gd name="T28" fmla="+- 0 7230 7155"/>
                  <a:gd name="T29" fmla="*/ T28 w 92"/>
                  <a:gd name="T30" fmla="+- 0 4950 4827"/>
                  <a:gd name="T31" fmla="*/ 4950 h 123"/>
                  <a:gd name="T32" fmla="+- 0 7247 7155"/>
                  <a:gd name="T33" fmla="*/ T32 w 92"/>
                  <a:gd name="T34" fmla="+- 0 4943 4827"/>
                  <a:gd name="T35" fmla="*/ 4943 h 123"/>
                  <a:gd name="T36" fmla="+- 0 7211 7155"/>
                  <a:gd name="T37" fmla="*/ T36 w 92"/>
                  <a:gd name="T38" fmla="+- 0 4943 4827"/>
                  <a:gd name="T39" fmla="*/ 4943 h 123"/>
                  <a:gd name="T40" fmla="+- 0 7193 7155"/>
                  <a:gd name="T41" fmla="*/ T40 w 92"/>
                  <a:gd name="T42" fmla="+- 0 4937 4827"/>
                  <a:gd name="T43" fmla="*/ 4937 h 123"/>
                  <a:gd name="T44" fmla="+- 0 7175 7155"/>
                  <a:gd name="T45" fmla="*/ T44 w 92"/>
                  <a:gd name="T46" fmla="+- 0 4923 4827"/>
                  <a:gd name="T47" fmla="*/ 4923 h 123"/>
                  <a:gd name="T48" fmla="+- 0 7166 7155"/>
                  <a:gd name="T49" fmla="*/ T48 w 92"/>
                  <a:gd name="T50" fmla="+- 0 4907 4827"/>
                  <a:gd name="T51" fmla="*/ 4907 h 123"/>
                  <a:gd name="T52" fmla="+- 0 7163 7155"/>
                  <a:gd name="T53" fmla="*/ T52 w 92"/>
                  <a:gd name="T54" fmla="+- 0 4885 4827"/>
                  <a:gd name="T55" fmla="*/ 4885 h 123"/>
                  <a:gd name="T56" fmla="+- 0 7168 7155"/>
                  <a:gd name="T57" fmla="*/ T56 w 92"/>
                  <a:gd name="T58" fmla="+- 0 4866 4827"/>
                  <a:gd name="T59" fmla="*/ 4866 h 123"/>
                  <a:gd name="T60" fmla="+- 0 7181 7155"/>
                  <a:gd name="T61" fmla="*/ T60 w 92"/>
                  <a:gd name="T62" fmla="+- 0 4849 4827"/>
                  <a:gd name="T63" fmla="*/ 4849 h 123"/>
                  <a:gd name="T64" fmla="+- 0 7198 7155"/>
                  <a:gd name="T65" fmla="*/ T64 w 92"/>
                  <a:gd name="T66" fmla="+- 0 4839 4827"/>
                  <a:gd name="T67" fmla="*/ 4839 h 123"/>
                  <a:gd name="T68" fmla="+- 0 7219 7155"/>
                  <a:gd name="T69" fmla="*/ T68 w 92"/>
                  <a:gd name="T70" fmla="+- 0 4835 4827"/>
                  <a:gd name="T71" fmla="*/ 4835 h 123"/>
                  <a:gd name="T72" fmla="+- 0 7247 7155"/>
                  <a:gd name="T73" fmla="*/ T72 w 92"/>
                  <a:gd name="T74" fmla="+- 0 4835 4827"/>
                  <a:gd name="T75" fmla="*/ 4835 h 123"/>
                  <a:gd name="T76" fmla="+- 0 7237 7155"/>
                  <a:gd name="T77" fmla="*/ T76 w 92"/>
                  <a:gd name="T78" fmla="+- 0 4830 4827"/>
                  <a:gd name="T79" fmla="*/ 4830 h 123"/>
                  <a:gd name="T80" fmla="+- 0 7216 7155"/>
                  <a:gd name="T81" fmla="*/ T80 w 92"/>
                  <a:gd name="T82" fmla="+- 0 4827 4827"/>
                  <a:gd name="T83" fmla="*/ 4827 h 1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92" h="123">
                    <a:moveTo>
                      <a:pt x="61" y="0"/>
                    </a:moveTo>
                    <a:lnTo>
                      <a:pt x="9" y="29"/>
                    </a:lnTo>
                    <a:lnTo>
                      <a:pt x="0" y="71"/>
                    </a:lnTo>
                    <a:lnTo>
                      <a:pt x="6" y="90"/>
                    </a:lnTo>
                    <a:lnTo>
                      <a:pt x="18" y="107"/>
                    </a:lnTo>
                    <a:lnTo>
                      <a:pt x="32" y="116"/>
                    </a:lnTo>
                    <a:lnTo>
                      <a:pt x="50" y="122"/>
                    </a:lnTo>
                    <a:lnTo>
                      <a:pt x="75" y="123"/>
                    </a:lnTo>
                    <a:lnTo>
                      <a:pt x="92" y="116"/>
                    </a:lnTo>
                    <a:lnTo>
                      <a:pt x="56" y="116"/>
                    </a:lnTo>
                    <a:lnTo>
                      <a:pt x="38" y="110"/>
                    </a:lnTo>
                    <a:lnTo>
                      <a:pt x="20" y="96"/>
                    </a:lnTo>
                    <a:lnTo>
                      <a:pt x="11" y="80"/>
                    </a:lnTo>
                    <a:lnTo>
                      <a:pt x="8" y="58"/>
                    </a:lnTo>
                    <a:lnTo>
                      <a:pt x="13" y="39"/>
                    </a:lnTo>
                    <a:lnTo>
                      <a:pt x="26" y="22"/>
                    </a:lnTo>
                    <a:lnTo>
                      <a:pt x="43" y="12"/>
                    </a:lnTo>
                    <a:lnTo>
                      <a:pt x="64" y="8"/>
                    </a:lnTo>
                    <a:lnTo>
                      <a:pt x="92" y="8"/>
                    </a:lnTo>
                    <a:lnTo>
                      <a:pt x="82" y="3"/>
                    </a:lnTo>
                    <a:lnTo>
                      <a:pt x="61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6" name="Group 210"/>
            <p:cNvGrpSpPr>
              <a:grpSpLocks/>
            </p:cNvGrpSpPr>
            <p:nvPr/>
          </p:nvGrpSpPr>
          <p:grpSpPr bwMode="auto">
            <a:xfrm>
              <a:off x="7211" y="4835"/>
              <a:ext cx="68" cy="107"/>
              <a:chOff x="7211" y="4835"/>
              <a:chExt cx="68" cy="107"/>
            </a:xfrm>
          </p:grpSpPr>
          <p:sp>
            <p:nvSpPr>
              <p:cNvPr id="123" name="Freeform 211"/>
              <p:cNvSpPr>
                <a:spLocks/>
              </p:cNvSpPr>
              <p:nvPr/>
            </p:nvSpPr>
            <p:spPr bwMode="auto">
              <a:xfrm>
                <a:off x="7211" y="4835"/>
                <a:ext cx="68" cy="107"/>
              </a:xfrm>
              <a:custGeom>
                <a:avLst/>
                <a:gdLst>
                  <a:gd name="T0" fmla="+- 0 7247 7211"/>
                  <a:gd name="T1" fmla="*/ T0 w 68"/>
                  <a:gd name="T2" fmla="+- 0 4835 4835"/>
                  <a:gd name="T3" fmla="*/ 4835 h 107"/>
                  <a:gd name="T4" fmla="+- 0 7219 7211"/>
                  <a:gd name="T5" fmla="*/ T4 w 68"/>
                  <a:gd name="T6" fmla="+- 0 4835 4835"/>
                  <a:gd name="T7" fmla="*/ 4835 h 107"/>
                  <a:gd name="T8" fmla="+- 0 7239 7211"/>
                  <a:gd name="T9" fmla="*/ T8 w 68"/>
                  <a:gd name="T10" fmla="+- 0 4840 4835"/>
                  <a:gd name="T11" fmla="*/ 4840 h 107"/>
                  <a:gd name="T12" fmla="+- 0 7256 7211"/>
                  <a:gd name="T13" fmla="*/ T12 w 68"/>
                  <a:gd name="T14" fmla="+- 0 4852 4835"/>
                  <a:gd name="T15" fmla="*/ 4852 h 107"/>
                  <a:gd name="T16" fmla="+- 0 7267 7211"/>
                  <a:gd name="T17" fmla="*/ T16 w 68"/>
                  <a:gd name="T18" fmla="+- 0 4869 4835"/>
                  <a:gd name="T19" fmla="*/ 4869 h 107"/>
                  <a:gd name="T20" fmla="+- 0 7270 7211"/>
                  <a:gd name="T21" fmla="*/ T20 w 68"/>
                  <a:gd name="T22" fmla="+- 0 4889 4835"/>
                  <a:gd name="T23" fmla="*/ 4889 h 107"/>
                  <a:gd name="T24" fmla="+- 0 7270 7211"/>
                  <a:gd name="T25" fmla="*/ T24 w 68"/>
                  <a:gd name="T26" fmla="+- 0 4895 4835"/>
                  <a:gd name="T27" fmla="*/ 4895 h 107"/>
                  <a:gd name="T28" fmla="+- 0 7265 7211"/>
                  <a:gd name="T29" fmla="*/ T28 w 68"/>
                  <a:gd name="T30" fmla="+- 0 4913 4835"/>
                  <a:gd name="T31" fmla="*/ 4913 h 107"/>
                  <a:gd name="T32" fmla="+- 0 7250 7211"/>
                  <a:gd name="T33" fmla="*/ T32 w 68"/>
                  <a:gd name="T34" fmla="+- 0 4931 4835"/>
                  <a:gd name="T35" fmla="*/ 4931 h 107"/>
                  <a:gd name="T36" fmla="+- 0 7234 7211"/>
                  <a:gd name="T37" fmla="*/ T36 w 68"/>
                  <a:gd name="T38" fmla="+- 0 4940 4835"/>
                  <a:gd name="T39" fmla="*/ 4940 h 107"/>
                  <a:gd name="T40" fmla="+- 0 7211 7211"/>
                  <a:gd name="T41" fmla="*/ T40 w 68"/>
                  <a:gd name="T42" fmla="+- 0 4943 4835"/>
                  <a:gd name="T43" fmla="*/ 4943 h 107"/>
                  <a:gd name="T44" fmla="+- 0 7247 7211"/>
                  <a:gd name="T45" fmla="*/ T44 w 68"/>
                  <a:gd name="T46" fmla="+- 0 4943 4835"/>
                  <a:gd name="T47" fmla="*/ 4943 h 107"/>
                  <a:gd name="T48" fmla="+- 0 7248 7211"/>
                  <a:gd name="T49" fmla="*/ T48 w 68"/>
                  <a:gd name="T50" fmla="+- 0 4942 4835"/>
                  <a:gd name="T51" fmla="*/ 4942 h 107"/>
                  <a:gd name="T52" fmla="+- 0 7266 7211"/>
                  <a:gd name="T53" fmla="*/ T52 w 68"/>
                  <a:gd name="T54" fmla="+- 0 4927 4835"/>
                  <a:gd name="T55" fmla="*/ 4927 h 107"/>
                  <a:gd name="T56" fmla="+- 0 7276 7211"/>
                  <a:gd name="T57" fmla="*/ T56 w 68"/>
                  <a:gd name="T58" fmla="+- 0 4909 4835"/>
                  <a:gd name="T59" fmla="*/ 4909 h 107"/>
                  <a:gd name="T60" fmla="+- 0 7279 7211"/>
                  <a:gd name="T61" fmla="*/ T60 w 68"/>
                  <a:gd name="T62" fmla="+- 0 4889 4835"/>
                  <a:gd name="T63" fmla="*/ 4889 h 107"/>
                  <a:gd name="T64" fmla="+- 0 7278 7211"/>
                  <a:gd name="T65" fmla="*/ T64 w 68"/>
                  <a:gd name="T66" fmla="+- 0 4875 4835"/>
                  <a:gd name="T67" fmla="*/ 4875 h 107"/>
                  <a:gd name="T68" fmla="+- 0 7270 7211"/>
                  <a:gd name="T69" fmla="*/ T68 w 68"/>
                  <a:gd name="T70" fmla="+- 0 4857 4835"/>
                  <a:gd name="T71" fmla="*/ 4857 h 107"/>
                  <a:gd name="T72" fmla="+- 0 7254 7211"/>
                  <a:gd name="T73" fmla="*/ T72 w 68"/>
                  <a:gd name="T74" fmla="+- 0 4839 4835"/>
                  <a:gd name="T75" fmla="*/ 4839 h 107"/>
                  <a:gd name="T76" fmla="+- 0 7247 7211"/>
                  <a:gd name="T77" fmla="*/ T76 w 68"/>
                  <a:gd name="T78" fmla="+- 0 4835 4835"/>
                  <a:gd name="T79" fmla="*/ 4835 h 10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68" h="107">
                    <a:moveTo>
                      <a:pt x="36" y="0"/>
                    </a:moveTo>
                    <a:lnTo>
                      <a:pt x="8" y="0"/>
                    </a:lnTo>
                    <a:lnTo>
                      <a:pt x="28" y="5"/>
                    </a:lnTo>
                    <a:lnTo>
                      <a:pt x="45" y="17"/>
                    </a:lnTo>
                    <a:lnTo>
                      <a:pt x="56" y="34"/>
                    </a:lnTo>
                    <a:lnTo>
                      <a:pt x="59" y="54"/>
                    </a:lnTo>
                    <a:lnTo>
                      <a:pt x="59" y="60"/>
                    </a:lnTo>
                    <a:lnTo>
                      <a:pt x="54" y="78"/>
                    </a:lnTo>
                    <a:lnTo>
                      <a:pt x="39" y="96"/>
                    </a:lnTo>
                    <a:lnTo>
                      <a:pt x="23" y="105"/>
                    </a:lnTo>
                    <a:lnTo>
                      <a:pt x="0" y="108"/>
                    </a:lnTo>
                    <a:lnTo>
                      <a:pt x="36" y="108"/>
                    </a:lnTo>
                    <a:lnTo>
                      <a:pt x="37" y="107"/>
                    </a:lnTo>
                    <a:lnTo>
                      <a:pt x="55" y="92"/>
                    </a:lnTo>
                    <a:lnTo>
                      <a:pt x="65" y="74"/>
                    </a:lnTo>
                    <a:lnTo>
                      <a:pt x="68" y="54"/>
                    </a:lnTo>
                    <a:lnTo>
                      <a:pt x="67" y="40"/>
                    </a:lnTo>
                    <a:lnTo>
                      <a:pt x="59" y="22"/>
                    </a:lnTo>
                    <a:lnTo>
                      <a:pt x="43" y="4"/>
                    </a:lnTo>
                    <a:lnTo>
                      <a:pt x="36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7" name="Group 212"/>
            <p:cNvGrpSpPr>
              <a:grpSpLocks/>
            </p:cNvGrpSpPr>
            <p:nvPr/>
          </p:nvGrpSpPr>
          <p:grpSpPr bwMode="auto">
            <a:xfrm>
              <a:off x="7212" y="4893"/>
              <a:ext cx="9" cy="44"/>
              <a:chOff x="7212" y="4893"/>
              <a:chExt cx="9" cy="44"/>
            </a:xfrm>
          </p:grpSpPr>
          <p:sp>
            <p:nvSpPr>
              <p:cNvPr id="122" name="Freeform 213"/>
              <p:cNvSpPr>
                <a:spLocks/>
              </p:cNvSpPr>
              <p:nvPr/>
            </p:nvSpPr>
            <p:spPr bwMode="auto">
              <a:xfrm>
                <a:off x="7212" y="4893"/>
                <a:ext cx="9" cy="44"/>
              </a:xfrm>
              <a:custGeom>
                <a:avLst/>
                <a:gdLst>
                  <a:gd name="T0" fmla="+- 0 7212 7212"/>
                  <a:gd name="T1" fmla="*/ T0 w 9"/>
                  <a:gd name="T2" fmla="+- 0 4936 4893"/>
                  <a:gd name="T3" fmla="*/ 4936 h 44"/>
                  <a:gd name="T4" fmla="+- 0 7221 7212"/>
                  <a:gd name="T5" fmla="*/ T4 w 9"/>
                  <a:gd name="T6" fmla="+- 0 4936 4893"/>
                  <a:gd name="T7" fmla="*/ 4936 h 44"/>
                  <a:gd name="T8" fmla="+- 0 7221 7212"/>
                  <a:gd name="T9" fmla="*/ T8 w 9"/>
                  <a:gd name="T10" fmla="+- 0 4892 4893"/>
                  <a:gd name="T11" fmla="*/ 4892 h 44"/>
                  <a:gd name="T12" fmla="+- 0 7212 7212"/>
                  <a:gd name="T13" fmla="*/ T12 w 9"/>
                  <a:gd name="T14" fmla="+- 0 4892 4893"/>
                  <a:gd name="T15" fmla="*/ 4892 h 44"/>
                  <a:gd name="T16" fmla="+- 0 7212 7212"/>
                  <a:gd name="T17" fmla="*/ T16 w 9"/>
                  <a:gd name="T18" fmla="+- 0 4936 4893"/>
                  <a:gd name="T19" fmla="*/ 4936 h 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" h="44">
                    <a:moveTo>
                      <a:pt x="0" y="43"/>
                    </a:moveTo>
                    <a:lnTo>
                      <a:pt x="9" y="43"/>
                    </a:lnTo>
                    <a:lnTo>
                      <a:pt x="9" y="-1"/>
                    </a:lnTo>
                    <a:lnTo>
                      <a:pt x="0" y="-1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8" name="Group 214"/>
            <p:cNvGrpSpPr>
              <a:grpSpLocks/>
            </p:cNvGrpSpPr>
            <p:nvPr/>
          </p:nvGrpSpPr>
          <p:grpSpPr bwMode="auto">
            <a:xfrm>
              <a:off x="7171" y="4889"/>
              <a:ext cx="93" cy="2"/>
              <a:chOff x="7171" y="4889"/>
              <a:chExt cx="93" cy="2"/>
            </a:xfrm>
          </p:grpSpPr>
          <p:sp>
            <p:nvSpPr>
              <p:cNvPr id="121" name="Freeform 215"/>
              <p:cNvSpPr>
                <a:spLocks/>
              </p:cNvSpPr>
              <p:nvPr/>
            </p:nvSpPr>
            <p:spPr bwMode="auto">
              <a:xfrm>
                <a:off x="7171" y="4889"/>
                <a:ext cx="93" cy="2"/>
              </a:xfrm>
              <a:custGeom>
                <a:avLst/>
                <a:gdLst>
                  <a:gd name="T0" fmla="+- 0 7171 7171"/>
                  <a:gd name="T1" fmla="*/ T0 w 93"/>
                  <a:gd name="T2" fmla="+- 0 7263 7171"/>
                  <a:gd name="T3" fmla="*/ T2 w 93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93">
                    <a:moveTo>
                      <a:pt x="0" y="0"/>
                    </a:moveTo>
                    <a:lnTo>
                      <a:pt x="92" y="0"/>
                    </a:lnTo>
                  </a:path>
                </a:pathLst>
              </a:custGeom>
              <a:noFill/>
              <a:ln w="6693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9" name="Group 216"/>
            <p:cNvGrpSpPr>
              <a:grpSpLocks/>
            </p:cNvGrpSpPr>
            <p:nvPr/>
          </p:nvGrpSpPr>
          <p:grpSpPr bwMode="auto">
            <a:xfrm>
              <a:off x="7212" y="4842"/>
              <a:ext cx="9" cy="44"/>
              <a:chOff x="7212" y="4842"/>
              <a:chExt cx="9" cy="44"/>
            </a:xfrm>
          </p:grpSpPr>
          <p:sp>
            <p:nvSpPr>
              <p:cNvPr id="120" name="Freeform 217"/>
              <p:cNvSpPr>
                <a:spLocks/>
              </p:cNvSpPr>
              <p:nvPr/>
            </p:nvSpPr>
            <p:spPr bwMode="auto">
              <a:xfrm>
                <a:off x="7212" y="4842"/>
                <a:ext cx="9" cy="44"/>
              </a:xfrm>
              <a:custGeom>
                <a:avLst/>
                <a:gdLst>
                  <a:gd name="T0" fmla="+- 0 7212 7212"/>
                  <a:gd name="T1" fmla="*/ T0 w 9"/>
                  <a:gd name="T2" fmla="+- 0 4886 4842"/>
                  <a:gd name="T3" fmla="*/ 4886 h 44"/>
                  <a:gd name="T4" fmla="+- 0 7221 7212"/>
                  <a:gd name="T5" fmla="*/ T4 w 9"/>
                  <a:gd name="T6" fmla="+- 0 4886 4842"/>
                  <a:gd name="T7" fmla="*/ 4886 h 44"/>
                  <a:gd name="T8" fmla="+- 0 7221 7212"/>
                  <a:gd name="T9" fmla="*/ T8 w 9"/>
                  <a:gd name="T10" fmla="+- 0 4842 4842"/>
                  <a:gd name="T11" fmla="*/ 4842 h 44"/>
                  <a:gd name="T12" fmla="+- 0 7212 7212"/>
                  <a:gd name="T13" fmla="*/ T12 w 9"/>
                  <a:gd name="T14" fmla="+- 0 4842 4842"/>
                  <a:gd name="T15" fmla="*/ 4842 h 44"/>
                  <a:gd name="T16" fmla="+- 0 7212 7212"/>
                  <a:gd name="T17" fmla="*/ T16 w 9"/>
                  <a:gd name="T18" fmla="+- 0 4886 4842"/>
                  <a:gd name="T19" fmla="*/ 4886 h 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" h="44">
                    <a:moveTo>
                      <a:pt x="0" y="44"/>
                    </a:moveTo>
                    <a:lnTo>
                      <a:pt x="9" y="44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0" name="Group 218"/>
            <p:cNvGrpSpPr>
              <a:grpSpLocks/>
            </p:cNvGrpSpPr>
            <p:nvPr/>
          </p:nvGrpSpPr>
          <p:grpSpPr bwMode="auto">
            <a:xfrm>
              <a:off x="5420" y="4498"/>
              <a:ext cx="92" cy="123"/>
              <a:chOff x="5420" y="4498"/>
              <a:chExt cx="92" cy="123"/>
            </a:xfrm>
          </p:grpSpPr>
          <p:sp>
            <p:nvSpPr>
              <p:cNvPr id="119" name="Freeform 219"/>
              <p:cNvSpPr>
                <a:spLocks/>
              </p:cNvSpPr>
              <p:nvPr/>
            </p:nvSpPr>
            <p:spPr bwMode="auto">
              <a:xfrm>
                <a:off x="5420" y="4498"/>
                <a:ext cx="92" cy="123"/>
              </a:xfrm>
              <a:custGeom>
                <a:avLst/>
                <a:gdLst>
                  <a:gd name="T0" fmla="+- 0 5481 5420"/>
                  <a:gd name="T1" fmla="*/ T0 w 92"/>
                  <a:gd name="T2" fmla="+- 0 4498 4498"/>
                  <a:gd name="T3" fmla="*/ 4498 h 123"/>
                  <a:gd name="T4" fmla="+- 0 5429 5420"/>
                  <a:gd name="T5" fmla="*/ T4 w 92"/>
                  <a:gd name="T6" fmla="+- 0 4527 4498"/>
                  <a:gd name="T7" fmla="*/ 4527 h 123"/>
                  <a:gd name="T8" fmla="+- 0 5420 5420"/>
                  <a:gd name="T9" fmla="*/ T8 w 92"/>
                  <a:gd name="T10" fmla="+- 0 4569 4498"/>
                  <a:gd name="T11" fmla="*/ 4569 h 123"/>
                  <a:gd name="T12" fmla="+- 0 5426 5420"/>
                  <a:gd name="T13" fmla="*/ T12 w 92"/>
                  <a:gd name="T14" fmla="+- 0 4588 4498"/>
                  <a:gd name="T15" fmla="*/ 4588 h 123"/>
                  <a:gd name="T16" fmla="+- 0 5439 5420"/>
                  <a:gd name="T17" fmla="*/ T16 w 92"/>
                  <a:gd name="T18" fmla="+- 0 4604 4498"/>
                  <a:gd name="T19" fmla="*/ 4604 h 123"/>
                  <a:gd name="T20" fmla="+- 0 5452 5420"/>
                  <a:gd name="T21" fmla="*/ T20 w 92"/>
                  <a:gd name="T22" fmla="+- 0 4614 4498"/>
                  <a:gd name="T23" fmla="*/ 4614 h 123"/>
                  <a:gd name="T24" fmla="+- 0 5470 5420"/>
                  <a:gd name="T25" fmla="*/ T24 w 92"/>
                  <a:gd name="T26" fmla="+- 0 4620 4498"/>
                  <a:gd name="T27" fmla="*/ 4620 h 123"/>
                  <a:gd name="T28" fmla="+- 0 5496 5420"/>
                  <a:gd name="T29" fmla="*/ T28 w 92"/>
                  <a:gd name="T30" fmla="+- 0 4621 4498"/>
                  <a:gd name="T31" fmla="*/ 4621 h 123"/>
                  <a:gd name="T32" fmla="+- 0 5512 5420"/>
                  <a:gd name="T33" fmla="*/ T32 w 92"/>
                  <a:gd name="T34" fmla="+- 0 4614 4498"/>
                  <a:gd name="T35" fmla="*/ 4614 h 123"/>
                  <a:gd name="T36" fmla="+- 0 5476 5420"/>
                  <a:gd name="T37" fmla="*/ T36 w 92"/>
                  <a:gd name="T38" fmla="+- 0 4614 4498"/>
                  <a:gd name="T39" fmla="*/ 4614 h 123"/>
                  <a:gd name="T40" fmla="+- 0 5458 5420"/>
                  <a:gd name="T41" fmla="*/ T40 w 92"/>
                  <a:gd name="T42" fmla="+- 0 4608 4498"/>
                  <a:gd name="T43" fmla="*/ 4608 h 123"/>
                  <a:gd name="T44" fmla="+- 0 5441 5420"/>
                  <a:gd name="T45" fmla="*/ T44 w 92"/>
                  <a:gd name="T46" fmla="+- 0 4594 4498"/>
                  <a:gd name="T47" fmla="*/ 4594 h 123"/>
                  <a:gd name="T48" fmla="+- 0 5431 5420"/>
                  <a:gd name="T49" fmla="*/ T48 w 92"/>
                  <a:gd name="T50" fmla="+- 0 4578 4498"/>
                  <a:gd name="T51" fmla="*/ 4578 h 123"/>
                  <a:gd name="T52" fmla="+- 0 5428 5420"/>
                  <a:gd name="T53" fmla="*/ T52 w 92"/>
                  <a:gd name="T54" fmla="+- 0 4556 4498"/>
                  <a:gd name="T55" fmla="*/ 4556 h 123"/>
                  <a:gd name="T56" fmla="+- 0 5433 5420"/>
                  <a:gd name="T57" fmla="*/ T56 w 92"/>
                  <a:gd name="T58" fmla="+- 0 4537 4498"/>
                  <a:gd name="T59" fmla="*/ 4537 h 123"/>
                  <a:gd name="T60" fmla="+- 0 5446 5420"/>
                  <a:gd name="T61" fmla="*/ T60 w 92"/>
                  <a:gd name="T62" fmla="+- 0 4520 4498"/>
                  <a:gd name="T63" fmla="*/ 4520 h 123"/>
                  <a:gd name="T64" fmla="+- 0 5463 5420"/>
                  <a:gd name="T65" fmla="*/ T64 w 92"/>
                  <a:gd name="T66" fmla="+- 0 4510 4498"/>
                  <a:gd name="T67" fmla="*/ 4510 h 123"/>
                  <a:gd name="T68" fmla="+- 0 5484 5420"/>
                  <a:gd name="T69" fmla="*/ T68 w 92"/>
                  <a:gd name="T70" fmla="+- 0 4506 4498"/>
                  <a:gd name="T71" fmla="*/ 4506 h 123"/>
                  <a:gd name="T72" fmla="+- 0 5513 5420"/>
                  <a:gd name="T73" fmla="*/ T72 w 92"/>
                  <a:gd name="T74" fmla="+- 0 4506 4498"/>
                  <a:gd name="T75" fmla="*/ 4506 h 123"/>
                  <a:gd name="T76" fmla="+- 0 5502 5420"/>
                  <a:gd name="T77" fmla="*/ T76 w 92"/>
                  <a:gd name="T78" fmla="+- 0 4501 4498"/>
                  <a:gd name="T79" fmla="*/ 4501 h 123"/>
                  <a:gd name="T80" fmla="+- 0 5481 5420"/>
                  <a:gd name="T81" fmla="*/ T80 w 92"/>
                  <a:gd name="T82" fmla="+- 0 4498 4498"/>
                  <a:gd name="T83" fmla="*/ 4498 h 1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92" h="123">
                    <a:moveTo>
                      <a:pt x="61" y="0"/>
                    </a:moveTo>
                    <a:lnTo>
                      <a:pt x="9" y="29"/>
                    </a:lnTo>
                    <a:lnTo>
                      <a:pt x="0" y="71"/>
                    </a:lnTo>
                    <a:lnTo>
                      <a:pt x="6" y="90"/>
                    </a:lnTo>
                    <a:lnTo>
                      <a:pt x="19" y="106"/>
                    </a:lnTo>
                    <a:lnTo>
                      <a:pt x="32" y="116"/>
                    </a:lnTo>
                    <a:lnTo>
                      <a:pt x="50" y="122"/>
                    </a:lnTo>
                    <a:lnTo>
                      <a:pt x="76" y="123"/>
                    </a:lnTo>
                    <a:lnTo>
                      <a:pt x="92" y="116"/>
                    </a:lnTo>
                    <a:lnTo>
                      <a:pt x="56" y="116"/>
                    </a:lnTo>
                    <a:lnTo>
                      <a:pt x="38" y="110"/>
                    </a:lnTo>
                    <a:lnTo>
                      <a:pt x="21" y="96"/>
                    </a:lnTo>
                    <a:lnTo>
                      <a:pt x="11" y="80"/>
                    </a:lnTo>
                    <a:lnTo>
                      <a:pt x="8" y="58"/>
                    </a:lnTo>
                    <a:lnTo>
                      <a:pt x="13" y="39"/>
                    </a:lnTo>
                    <a:lnTo>
                      <a:pt x="26" y="22"/>
                    </a:lnTo>
                    <a:lnTo>
                      <a:pt x="43" y="12"/>
                    </a:lnTo>
                    <a:lnTo>
                      <a:pt x="64" y="8"/>
                    </a:lnTo>
                    <a:lnTo>
                      <a:pt x="93" y="8"/>
                    </a:lnTo>
                    <a:lnTo>
                      <a:pt x="82" y="3"/>
                    </a:lnTo>
                    <a:lnTo>
                      <a:pt x="61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1" name="Group 220"/>
            <p:cNvGrpSpPr>
              <a:grpSpLocks/>
            </p:cNvGrpSpPr>
            <p:nvPr/>
          </p:nvGrpSpPr>
          <p:grpSpPr bwMode="auto">
            <a:xfrm>
              <a:off x="5476" y="4506"/>
              <a:ext cx="68" cy="107"/>
              <a:chOff x="5476" y="4506"/>
              <a:chExt cx="68" cy="107"/>
            </a:xfrm>
          </p:grpSpPr>
          <p:sp>
            <p:nvSpPr>
              <p:cNvPr id="118" name="Freeform 221"/>
              <p:cNvSpPr>
                <a:spLocks/>
              </p:cNvSpPr>
              <p:nvPr/>
            </p:nvSpPr>
            <p:spPr bwMode="auto">
              <a:xfrm>
                <a:off x="5476" y="4506"/>
                <a:ext cx="68" cy="107"/>
              </a:xfrm>
              <a:custGeom>
                <a:avLst/>
                <a:gdLst>
                  <a:gd name="T0" fmla="+- 0 5513 5476"/>
                  <a:gd name="T1" fmla="*/ T0 w 68"/>
                  <a:gd name="T2" fmla="+- 0 4506 4506"/>
                  <a:gd name="T3" fmla="*/ 4506 h 107"/>
                  <a:gd name="T4" fmla="+- 0 5484 5476"/>
                  <a:gd name="T5" fmla="*/ T4 w 68"/>
                  <a:gd name="T6" fmla="+- 0 4506 4506"/>
                  <a:gd name="T7" fmla="*/ 4506 h 107"/>
                  <a:gd name="T8" fmla="+- 0 5504 5476"/>
                  <a:gd name="T9" fmla="*/ T8 w 68"/>
                  <a:gd name="T10" fmla="+- 0 4511 4506"/>
                  <a:gd name="T11" fmla="*/ 4511 h 107"/>
                  <a:gd name="T12" fmla="+- 0 5521 5476"/>
                  <a:gd name="T13" fmla="*/ T12 w 68"/>
                  <a:gd name="T14" fmla="+- 0 4523 4506"/>
                  <a:gd name="T15" fmla="*/ 4523 h 107"/>
                  <a:gd name="T16" fmla="+- 0 5532 5476"/>
                  <a:gd name="T17" fmla="*/ T16 w 68"/>
                  <a:gd name="T18" fmla="+- 0 4540 4506"/>
                  <a:gd name="T19" fmla="*/ 4540 h 107"/>
                  <a:gd name="T20" fmla="+- 0 5536 5476"/>
                  <a:gd name="T21" fmla="*/ T20 w 68"/>
                  <a:gd name="T22" fmla="+- 0 4560 4506"/>
                  <a:gd name="T23" fmla="*/ 4560 h 107"/>
                  <a:gd name="T24" fmla="+- 0 5535 5476"/>
                  <a:gd name="T25" fmla="*/ T24 w 68"/>
                  <a:gd name="T26" fmla="+- 0 4566 4506"/>
                  <a:gd name="T27" fmla="*/ 4566 h 107"/>
                  <a:gd name="T28" fmla="+- 0 5530 5476"/>
                  <a:gd name="T29" fmla="*/ T28 w 68"/>
                  <a:gd name="T30" fmla="+- 0 4584 4506"/>
                  <a:gd name="T31" fmla="*/ 4584 h 107"/>
                  <a:gd name="T32" fmla="+- 0 5516 5476"/>
                  <a:gd name="T33" fmla="*/ T32 w 68"/>
                  <a:gd name="T34" fmla="+- 0 4602 4506"/>
                  <a:gd name="T35" fmla="*/ 4602 h 107"/>
                  <a:gd name="T36" fmla="+- 0 5499 5476"/>
                  <a:gd name="T37" fmla="*/ T36 w 68"/>
                  <a:gd name="T38" fmla="+- 0 4611 4506"/>
                  <a:gd name="T39" fmla="*/ 4611 h 107"/>
                  <a:gd name="T40" fmla="+- 0 5476 5476"/>
                  <a:gd name="T41" fmla="*/ T40 w 68"/>
                  <a:gd name="T42" fmla="+- 0 4614 4506"/>
                  <a:gd name="T43" fmla="*/ 4614 h 107"/>
                  <a:gd name="T44" fmla="+- 0 5512 5476"/>
                  <a:gd name="T45" fmla="*/ T44 w 68"/>
                  <a:gd name="T46" fmla="+- 0 4614 4506"/>
                  <a:gd name="T47" fmla="*/ 4614 h 107"/>
                  <a:gd name="T48" fmla="+- 0 5513 5476"/>
                  <a:gd name="T49" fmla="*/ T48 w 68"/>
                  <a:gd name="T50" fmla="+- 0 4613 4506"/>
                  <a:gd name="T51" fmla="*/ 4613 h 107"/>
                  <a:gd name="T52" fmla="+- 0 5531 5476"/>
                  <a:gd name="T53" fmla="*/ T52 w 68"/>
                  <a:gd name="T54" fmla="+- 0 4598 4506"/>
                  <a:gd name="T55" fmla="*/ 4598 h 107"/>
                  <a:gd name="T56" fmla="+- 0 5541 5476"/>
                  <a:gd name="T57" fmla="*/ T56 w 68"/>
                  <a:gd name="T58" fmla="+- 0 4580 4506"/>
                  <a:gd name="T59" fmla="*/ 4580 h 107"/>
                  <a:gd name="T60" fmla="+- 0 5544 5476"/>
                  <a:gd name="T61" fmla="*/ T60 w 68"/>
                  <a:gd name="T62" fmla="+- 0 4560 4506"/>
                  <a:gd name="T63" fmla="*/ 4560 h 107"/>
                  <a:gd name="T64" fmla="+- 0 5543 5476"/>
                  <a:gd name="T65" fmla="*/ T64 w 68"/>
                  <a:gd name="T66" fmla="+- 0 4546 4506"/>
                  <a:gd name="T67" fmla="*/ 4546 h 107"/>
                  <a:gd name="T68" fmla="+- 0 5535 5476"/>
                  <a:gd name="T69" fmla="*/ T68 w 68"/>
                  <a:gd name="T70" fmla="+- 0 4528 4506"/>
                  <a:gd name="T71" fmla="*/ 4528 h 107"/>
                  <a:gd name="T72" fmla="+- 0 5520 5476"/>
                  <a:gd name="T73" fmla="*/ T72 w 68"/>
                  <a:gd name="T74" fmla="+- 0 4510 4506"/>
                  <a:gd name="T75" fmla="*/ 4510 h 107"/>
                  <a:gd name="T76" fmla="+- 0 5513 5476"/>
                  <a:gd name="T77" fmla="*/ T76 w 68"/>
                  <a:gd name="T78" fmla="+- 0 4506 4506"/>
                  <a:gd name="T79" fmla="*/ 4506 h 10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68" h="107">
                    <a:moveTo>
                      <a:pt x="37" y="0"/>
                    </a:moveTo>
                    <a:lnTo>
                      <a:pt x="8" y="0"/>
                    </a:lnTo>
                    <a:lnTo>
                      <a:pt x="28" y="5"/>
                    </a:lnTo>
                    <a:lnTo>
                      <a:pt x="45" y="17"/>
                    </a:lnTo>
                    <a:lnTo>
                      <a:pt x="56" y="34"/>
                    </a:lnTo>
                    <a:lnTo>
                      <a:pt x="60" y="54"/>
                    </a:lnTo>
                    <a:lnTo>
                      <a:pt x="59" y="60"/>
                    </a:lnTo>
                    <a:lnTo>
                      <a:pt x="54" y="78"/>
                    </a:lnTo>
                    <a:lnTo>
                      <a:pt x="40" y="96"/>
                    </a:lnTo>
                    <a:lnTo>
                      <a:pt x="23" y="105"/>
                    </a:lnTo>
                    <a:lnTo>
                      <a:pt x="0" y="108"/>
                    </a:lnTo>
                    <a:lnTo>
                      <a:pt x="36" y="108"/>
                    </a:lnTo>
                    <a:lnTo>
                      <a:pt x="37" y="107"/>
                    </a:lnTo>
                    <a:lnTo>
                      <a:pt x="55" y="92"/>
                    </a:lnTo>
                    <a:lnTo>
                      <a:pt x="65" y="74"/>
                    </a:lnTo>
                    <a:lnTo>
                      <a:pt x="68" y="54"/>
                    </a:lnTo>
                    <a:lnTo>
                      <a:pt x="67" y="40"/>
                    </a:lnTo>
                    <a:lnTo>
                      <a:pt x="59" y="22"/>
                    </a:lnTo>
                    <a:lnTo>
                      <a:pt x="44" y="4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2" name="Group 222"/>
            <p:cNvGrpSpPr>
              <a:grpSpLocks/>
            </p:cNvGrpSpPr>
            <p:nvPr/>
          </p:nvGrpSpPr>
          <p:grpSpPr bwMode="auto">
            <a:xfrm>
              <a:off x="5478" y="4563"/>
              <a:ext cx="9" cy="44"/>
              <a:chOff x="5478" y="4563"/>
              <a:chExt cx="9" cy="44"/>
            </a:xfrm>
          </p:grpSpPr>
          <p:sp>
            <p:nvSpPr>
              <p:cNvPr id="117" name="Freeform 223"/>
              <p:cNvSpPr>
                <a:spLocks/>
              </p:cNvSpPr>
              <p:nvPr/>
            </p:nvSpPr>
            <p:spPr bwMode="auto">
              <a:xfrm>
                <a:off x="5478" y="4563"/>
                <a:ext cx="9" cy="44"/>
              </a:xfrm>
              <a:custGeom>
                <a:avLst/>
                <a:gdLst>
                  <a:gd name="T0" fmla="+- 0 5478 5478"/>
                  <a:gd name="T1" fmla="*/ T0 w 9"/>
                  <a:gd name="T2" fmla="+- 0 4607 4563"/>
                  <a:gd name="T3" fmla="*/ 4607 h 44"/>
                  <a:gd name="T4" fmla="+- 0 5486 5478"/>
                  <a:gd name="T5" fmla="*/ T4 w 9"/>
                  <a:gd name="T6" fmla="+- 0 4607 4563"/>
                  <a:gd name="T7" fmla="*/ 4607 h 44"/>
                  <a:gd name="T8" fmla="+- 0 5486 5478"/>
                  <a:gd name="T9" fmla="*/ T8 w 9"/>
                  <a:gd name="T10" fmla="+- 0 4563 4563"/>
                  <a:gd name="T11" fmla="*/ 4563 h 44"/>
                  <a:gd name="T12" fmla="+- 0 5478 5478"/>
                  <a:gd name="T13" fmla="*/ T12 w 9"/>
                  <a:gd name="T14" fmla="+- 0 4563 4563"/>
                  <a:gd name="T15" fmla="*/ 4563 h 44"/>
                  <a:gd name="T16" fmla="+- 0 5478 5478"/>
                  <a:gd name="T17" fmla="*/ T16 w 9"/>
                  <a:gd name="T18" fmla="+- 0 4607 4563"/>
                  <a:gd name="T19" fmla="*/ 4607 h 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" h="44">
                    <a:moveTo>
                      <a:pt x="0" y="44"/>
                    </a:moveTo>
                    <a:lnTo>
                      <a:pt x="8" y="44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3" name="Group 224"/>
            <p:cNvGrpSpPr>
              <a:grpSpLocks/>
            </p:cNvGrpSpPr>
            <p:nvPr/>
          </p:nvGrpSpPr>
          <p:grpSpPr bwMode="auto">
            <a:xfrm>
              <a:off x="5436" y="4560"/>
              <a:ext cx="93" cy="2"/>
              <a:chOff x="5436" y="4560"/>
              <a:chExt cx="93" cy="2"/>
            </a:xfrm>
          </p:grpSpPr>
          <p:sp>
            <p:nvSpPr>
              <p:cNvPr id="116" name="Freeform 225"/>
              <p:cNvSpPr>
                <a:spLocks/>
              </p:cNvSpPr>
              <p:nvPr/>
            </p:nvSpPr>
            <p:spPr bwMode="auto">
              <a:xfrm>
                <a:off x="5436" y="4560"/>
                <a:ext cx="93" cy="2"/>
              </a:xfrm>
              <a:custGeom>
                <a:avLst/>
                <a:gdLst>
                  <a:gd name="T0" fmla="+- 0 5436 5436"/>
                  <a:gd name="T1" fmla="*/ T0 w 93"/>
                  <a:gd name="T2" fmla="+- 0 5528 5436"/>
                  <a:gd name="T3" fmla="*/ T2 w 93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93">
                    <a:moveTo>
                      <a:pt x="0" y="0"/>
                    </a:moveTo>
                    <a:lnTo>
                      <a:pt x="92" y="0"/>
                    </a:lnTo>
                  </a:path>
                </a:pathLst>
              </a:custGeom>
              <a:noFill/>
              <a:ln w="6693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4" name="Group 226"/>
            <p:cNvGrpSpPr>
              <a:grpSpLocks/>
            </p:cNvGrpSpPr>
            <p:nvPr/>
          </p:nvGrpSpPr>
          <p:grpSpPr bwMode="auto">
            <a:xfrm>
              <a:off x="5478" y="4513"/>
              <a:ext cx="9" cy="44"/>
              <a:chOff x="5478" y="4513"/>
              <a:chExt cx="9" cy="44"/>
            </a:xfrm>
          </p:grpSpPr>
          <p:sp>
            <p:nvSpPr>
              <p:cNvPr id="115" name="Freeform 227"/>
              <p:cNvSpPr>
                <a:spLocks/>
              </p:cNvSpPr>
              <p:nvPr/>
            </p:nvSpPr>
            <p:spPr bwMode="auto">
              <a:xfrm>
                <a:off x="5478" y="4513"/>
                <a:ext cx="9" cy="44"/>
              </a:xfrm>
              <a:custGeom>
                <a:avLst/>
                <a:gdLst>
                  <a:gd name="T0" fmla="+- 0 5478 5478"/>
                  <a:gd name="T1" fmla="*/ T0 w 9"/>
                  <a:gd name="T2" fmla="+- 0 4557 4513"/>
                  <a:gd name="T3" fmla="*/ 4557 h 44"/>
                  <a:gd name="T4" fmla="+- 0 5486 5478"/>
                  <a:gd name="T5" fmla="*/ T4 w 9"/>
                  <a:gd name="T6" fmla="+- 0 4557 4513"/>
                  <a:gd name="T7" fmla="*/ 4557 h 44"/>
                  <a:gd name="T8" fmla="+- 0 5486 5478"/>
                  <a:gd name="T9" fmla="*/ T8 w 9"/>
                  <a:gd name="T10" fmla="+- 0 4513 4513"/>
                  <a:gd name="T11" fmla="*/ 4513 h 44"/>
                  <a:gd name="T12" fmla="+- 0 5478 5478"/>
                  <a:gd name="T13" fmla="*/ T12 w 9"/>
                  <a:gd name="T14" fmla="+- 0 4513 4513"/>
                  <a:gd name="T15" fmla="*/ 4513 h 44"/>
                  <a:gd name="T16" fmla="+- 0 5478 5478"/>
                  <a:gd name="T17" fmla="*/ T16 w 9"/>
                  <a:gd name="T18" fmla="+- 0 4557 4513"/>
                  <a:gd name="T19" fmla="*/ 4557 h 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" h="44">
                    <a:moveTo>
                      <a:pt x="0" y="44"/>
                    </a:moveTo>
                    <a:lnTo>
                      <a:pt x="8" y="44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031" name="ZoneTexte 1030"/>
          <p:cNvSpPr txBox="1"/>
          <p:nvPr/>
        </p:nvSpPr>
        <p:spPr>
          <a:xfrm>
            <a:off x="5796170" y="1916790"/>
            <a:ext cx="3240450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Permet de lire plusieurs fois le même pixel.</a:t>
            </a:r>
          </a:p>
          <a:p>
            <a:r>
              <a:rPr lang="fr-FR" dirty="0" smtClean="0"/>
              <a:t>Les charges sont amenées sous la </a:t>
            </a:r>
            <a:r>
              <a:rPr lang="fr-FR" dirty="0" err="1" smtClean="0"/>
              <a:t>gate</a:t>
            </a:r>
            <a:r>
              <a:rPr lang="fr-FR" dirty="0" smtClean="0"/>
              <a:t> pour une première lecture.</a:t>
            </a:r>
          </a:p>
          <a:p>
            <a:r>
              <a:rPr lang="fr-FR" dirty="0" smtClean="0"/>
              <a:t>Après la lecture, les charges sont ramenées sous SG.</a:t>
            </a:r>
          </a:p>
          <a:p>
            <a:r>
              <a:rPr lang="fr-FR" dirty="0" smtClean="0"/>
              <a:t>La </a:t>
            </a:r>
            <a:r>
              <a:rPr lang="fr-FR" dirty="0" err="1" smtClean="0"/>
              <a:t>gate</a:t>
            </a:r>
            <a:r>
              <a:rPr lang="fr-FR" dirty="0" smtClean="0"/>
              <a:t> est remise à zéro</a:t>
            </a:r>
          </a:p>
          <a:p>
            <a:r>
              <a:rPr lang="fr-FR" dirty="0" smtClean="0"/>
              <a:t>Les charges sont </a:t>
            </a:r>
            <a:r>
              <a:rPr lang="fr-FR" dirty="0" err="1" smtClean="0"/>
              <a:t>retransférées</a:t>
            </a:r>
            <a:r>
              <a:rPr lang="fr-FR" dirty="0" smtClean="0"/>
              <a:t> sous la </a:t>
            </a:r>
            <a:r>
              <a:rPr lang="fr-FR" dirty="0" err="1" smtClean="0"/>
              <a:t>gate</a:t>
            </a:r>
            <a:r>
              <a:rPr lang="fr-FR" dirty="0"/>
              <a:t> </a:t>
            </a:r>
            <a:r>
              <a:rPr lang="fr-FR" dirty="0" smtClean="0"/>
              <a:t>pour une seconde lecture.</a:t>
            </a:r>
          </a:p>
          <a:p>
            <a:endParaRPr lang="fr-FR" dirty="0"/>
          </a:p>
          <a:p>
            <a:r>
              <a:rPr lang="fr-FR" dirty="0" smtClean="0"/>
              <a:t>Permet de moyenner le bruit</a:t>
            </a:r>
          </a:p>
          <a:p>
            <a:endParaRPr lang="fr-FR" dirty="0"/>
          </a:p>
        </p:txBody>
      </p:sp>
      <p:sp>
        <p:nvSpPr>
          <p:cNvPr id="1033" name="Rectangle 1032"/>
          <p:cNvSpPr/>
          <p:nvPr/>
        </p:nvSpPr>
        <p:spPr>
          <a:xfrm>
            <a:off x="179390" y="1628750"/>
            <a:ext cx="5544770" cy="42583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301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dirty="0" smtClean="0"/>
              <a:t>Cosmologie observationnelle : LSST 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Large </a:t>
            </a:r>
            <a:r>
              <a:rPr lang="fr-FR" sz="3600" dirty="0" err="1" smtClean="0"/>
              <a:t>Synoptic</a:t>
            </a:r>
            <a:r>
              <a:rPr lang="fr-FR" sz="3600" dirty="0" smtClean="0"/>
              <a:t> Survey </a:t>
            </a:r>
            <a:r>
              <a:rPr lang="fr-FR" sz="3600" dirty="0" err="1" smtClean="0"/>
              <a:t>Telescope</a:t>
            </a:r>
            <a:endParaRPr lang="fr-FR" sz="3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17/06/2015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Hervé Lebbolo        Electronique pour CCD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  <p:pic>
        <p:nvPicPr>
          <p:cNvPr id="25602" name="Picture 2" descr="C:\Users\rv\000work\ecole detecteur mesure\ls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091" y="1457203"/>
            <a:ext cx="6199683" cy="499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79512" y="1556792"/>
            <a:ext cx="25922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Observation de supernovæ de type IA</a:t>
            </a:r>
          </a:p>
          <a:p>
            <a:endParaRPr lang="fr-FR" sz="2000" dirty="0"/>
          </a:p>
          <a:p>
            <a:r>
              <a:rPr lang="fr-FR" sz="2200" dirty="0" err="1" smtClean="0"/>
              <a:t>Fast</a:t>
            </a:r>
            <a:r>
              <a:rPr lang="fr-FR" sz="2200" dirty="0" smtClean="0"/>
              <a:t>, </a:t>
            </a:r>
            <a:r>
              <a:rPr lang="fr-FR" sz="2200" dirty="0" err="1" smtClean="0"/>
              <a:t>Deep</a:t>
            </a:r>
            <a:r>
              <a:rPr lang="fr-FR" sz="2200" dirty="0" smtClean="0"/>
              <a:t>, Wide !</a:t>
            </a:r>
          </a:p>
          <a:p>
            <a:endParaRPr lang="fr-FR" sz="2000" dirty="0"/>
          </a:p>
          <a:p>
            <a:r>
              <a:rPr lang="fr-FR" sz="2000" dirty="0" smtClean="0"/>
              <a:t>Pose : 15 s </a:t>
            </a:r>
          </a:p>
          <a:p>
            <a:r>
              <a:rPr lang="fr-FR" sz="2000" dirty="0" smtClean="0"/>
              <a:t>Lecture 2s</a:t>
            </a:r>
          </a:p>
          <a:p>
            <a:endParaRPr lang="fr-FR" sz="2000" dirty="0"/>
          </a:p>
          <a:p>
            <a:r>
              <a:rPr lang="fr-FR" sz="2000" dirty="0" smtClean="0"/>
              <a:t>Miroir primaire, diamètre : 8,4m</a:t>
            </a:r>
          </a:p>
          <a:p>
            <a:endParaRPr lang="fr-FR" sz="2000" dirty="0" smtClean="0"/>
          </a:p>
          <a:p>
            <a:r>
              <a:rPr lang="fr-FR" sz="2000" dirty="0" smtClean="0"/>
              <a:t>189 CCD (4k*4k)</a:t>
            </a:r>
          </a:p>
          <a:p>
            <a:endParaRPr lang="fr-FR" sz="2000" dirty="0"/>
          </a:p>
          <a:p>
            <a:r>
              <a:rPr lang="fr-FR" sz="2000" dirty="0" smtClean="0"/>
              <a:t>~ 3Gpixels</a:t>
            </a:r>
          </a:p>
        </p:txBody>
      </p:sp>
    </p:spTree>
    <p:extLst>
      <p:ext uri="{BB962C8B-B14F-4D97-AF65-F5344CB8AC3E}">
        <p14:creationId xmlns:p14="http://schemas.microsoft.com/office/powerpoint/2010/main" val="248266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dr_tower_is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06756" y="3140968"/>
            <a:ext cx="1557732" cy="207271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Plan focal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17/06/2015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Hervé Lebbolo        Electronique pour CCD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  <p:pic>
        <p:nvPicPr>
          <p:cNvPr id="7" name="Picture 7" descr="foclaplane_iso1_wmoon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1" y="908720"/>
            <a:ext cx="2952328" cy="245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179512" y="1484784"/>
            <a:ext cx="6651180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Plan focal:</a:t>
            </a:r>
          </a:p>
          <a:p>
            <a:pPr lvl="1"/>
            <a:r>
              <a:rPr lang="fr-FR" sz="3200" dirty="0" smtClean="0"/>
              <a:t>189 CCD, ~10deg² </a:t>
            </a:r>
          </a:p>
          <a:p>
            <a:pPr lvl="1"/>
            <a:r>
              <a:rPr lang="fr-FR" sz="3200" dirty="0" smtClean="0"/>
              <a:t>Diamètre 64 cm</a:t>
            </a:r>
          </a:p>
          <a:p>
            <a:pPr lvl="1"/>
            <a:r>
              <a:rPr lang="fr-FR" sz="3200" dirty="0" smtClean="0"/>
              <a:t>Cellule de base : 9 CCD = 1 Raft</a:t>
            </a:r>
          </a:p>
          <a:p>
            <a:pPr lvl="1"/>
            <a:endParaRPr lang="fr-FR" sz="3200" dirty="0"/>
          </a:p>
          <a:p>
            <a:r>
              <a:rPr lang="fr-FR" sz="3200" dirty="0" smtClean="0"/>
              <a:t>Raft  : mini télescope autonome</a:t>
            </a:r>
          </a:p>
          <a:p>
            <a:pPr lvl="1"/>
            <a:r>
              <a:rPr lang="fr-FR" sz="3200" dirty="0" smtClean="0"/>
              <a:t>3*3 CCD = 9*16 voies</a:t>
            </a:r>
          </a:p>
          <a:p>
            <a:pPr lvl="1"/>
            <a:r>
              <a:rPr lang="fr-FR" sz="3200" dirty="0" smtClean="0"/>
              <a:t>CCD e2v 4k*4k pixels,  10µm</a:t>
            </a:r>
          </a:p>
          <a:p>
            <a:pPr lvl="1"/>
            <a:r>
              <a:rPr lang="fr-FR" sz="3200" dirty="0" smtClean="0"/>
              <a:t>100µm </a:t>
            </a:r>
            <a:r>
              <a:rPr lang="fr-FR" sz="3200" dirty="0" err="1" smtClean="0"/>
              <a:t>deep</a:t>
            </a:r>
            <a:r>
              <a:rPr lang="fr-FR" sz="3200" dirty="0" smtClean="0"/>
              <a:t> </a:t>
            </a:r>
            <a:r>
              <a:rPr lang="fr-FR" sz="3200" dirty="0" err="1" smtClean="0"/>
              <a:t>depleted</a:t>
            </a:r>
            <a:endParaRPr lang="fr-FR" sz="3200" dirty="0" smtClean="0"/>
          </a:p>
          <a:p>
            <a:pPr lvl="1"/>
            <a:r>
              <a:rPr lang="fr-FR" sz="3200" dirty="0" smtClean="0"/>
              <a:t>Sensible de l’UV </a:t>
            </a:r>
            <a:r>
              <a:rPr lang="fr-FR" sz="3200" dirty="0" smtClean="0">
                <a:sym typeface="Wingdings" pitchFamily="2" charset="2"/>
              </a:rPr>
              <a:t> IR</a:t>
            </a:r>
            <a:endParaRPr lang="fr-FR" sz="32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6930" y="5217749"/>
            <a:ext cx="1689100" cy="135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441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17/06/2015</a:t>
            </a:r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Hervé Lebbolo        Electronique pour CCD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smtClean="0"/>
              <a:t>LSST Camera </a:t>
            </a:r>
            <a:r>
              <a:rPr lang="fr-FR" sz="4000" dirty="0" err="1" smtClean="0"/>
              <a:t>simplified</a:t>
            </a:r>
            <a:r>
              <a:rPr lang="fr-FR" sz="4000" dirty="0" smtClean="0"/>
              <a:t> </a:t>
            </a:r>
            <a:r>
              <a:rPr lang="fr-FR" sz="4000" dirty="0" err="1" smtClean="0"/>
              <a:t>readout</a:t>
            </a:r>
            <a:endParaRPr lang="fr-FR" sz="4000" dirty="0"/>
          </a:p>
        </p:txBody>
      </p:sp>
      <p:sp>
        <p:nvSpPr>
          <p:cNvPr id="6" name="Rectangle 5"/>
          <p:cNvSpPr/>
          <p:nvPr/>
        </p:nvSpPr>
        <p:spPr>
          <a:xfrm>
            <a:off x="2051720" y="1875654"/>
            <a:ext cx="6264696" cy="32705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51520" y="2564904"/>
            <a:ext cx="936104" cy="12961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CCD</a:t>
            </a:r>
          </a:p>
          <a:p>
            <a:pPr algn="ctr"/>
            <a:endParaRPr lang="fr-FR" sz="1100" dirty="0" smtClean="0"/>
          </a:p>
          <a:p>
            <a:pPr algn="ctr"/>
            <a:r>
              <a:rPr lang="fr-FR" sz="1100" dirty="0" smtClean="0"/>
              <a:t>16 </a:t>
            </a:r>
            <a:r>
              <a:rPr lang="fr-FR" sz="1100" dirty="0" err="1" smtClean="0"/>
              <a:t>Mpixel</a:t>
            </a:r>
            <a:endParaRPr lang="fr-FR" sz="11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267744" y="2060848"/>
            <a:ext cx="1152128" cy="10801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Readout</a:t>
            </a:r>
            <a:r>
              <a:rPr lang="fr-FR" dirty="0" smtClean="0"/>
              <a:t> ASIC</a:t>
            </a:r>
          </a:p>
        </p:txBody>
      </p:sp>
      <p:cxnSp>
        <p:nvCxnSpPr>
          <p:cNvPr id="9" name="Connecteur en angle 8"/>
          <p:cNvCxnSpPr>
            <a:stCxn id="7" idx="3"/>
            <a:endCxn id="8" idx="1"/>
          </p:cNvCxnSpPr>
          <p:nvPr/>
        </p:nvCxnSpPr>
        <p:spPr>
          <a:xfrm flipV="1">
            <a:off x="1187624" y="2600908"/>
            <a:ext cx="1080120" cy="61206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95605" y="2224661"/>
            <a:ext cx="660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9/raft</a:t>
            </a:r>
            <a:endParaRPr lang="fr-FR" sz="1200" dirty="0"/>
          </a:p>
        </p:txBody>
      </p:sp>
      <p:cxnSp>
        <p:nvCxnSpPr>
          <p:cNvPr id="11" name="Connecteur droit 10"/>
          <p:cNvCxnSpPr/>
          <p:nvPr/>
        </p:nvCxnSpPr>
        <p:spPr>
          <a:xfrm flipH="1">
            <a:off x="1403648" y="3068960"/>
            <a:ext cx="14401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1235910" y="3356992"/>
            <a:ext cx="348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16</a:t>
            </a:r>
            <a:endParaRPr lang="fr-FR" sz="1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395605" y="1875654"/>
            <a:ext cx="647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3/REB</a:t>
            </a:r>
            <a:endParaRPr lang="fr-FR" sz="1200" dirty="0"/>
          </a:p>
        </p:txBody>
      </p:sp>
      <p:sp>
        <p:nvSpPr>
          <p:cNvPr id="14" name="ZoneTexte 13"/>
          <p:cNvSpPr txBox="1"/>
          <p:nvPr/>
        </p:nvSpPr>
        <p:spPr>
          <a:xfrm>
            <a:off x="3191162" y="5301208"/>
            <a:ext cx="729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18/raft</a:t>
            </a:r>
            <a:endParaRPr lang="fr-FR" sz="1200" dirty="0"/>
          </a:p>
        </p:txBody>
      </p:sp>
      <p:sp>
        <p:nvSpPr>
          <p:cNvPr id="15" name="ZoneTexte 14"/>
          <p:cNvSpPr txBox="1"/>
          <p:nvPr/>
        </p:nvSpPr>
        <p:spPr>
          <a:xfrm>
            <a:off x="3203986" y="3224009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2/CCD</a:t>
            </a:r>
            <a:endParaRPr lang="fr-FR" sz="1200" dirty="0"/>
          </a:p>
        </p:txBody>
      </p:sp>
      <p:sp>
        <p:nvSpPr>
          <p:cNvPr id="16" name="ZoneTexte 15"/>
          <p:cNvSpPr txBox="1"/>
          <p:nvPr/>
        </p:nvSpPr>
        <p:spPr>
          <a:xfrm>
            <a:off x="179512" y="5672281"/>
            <a:ext cx="7459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21 raft </a:t>
            </a:r>
            <a:r>
              <a:rPr lang="fr-FR" sz="1200" dirty="0" smtClean="0">
                <a:sym typeface="Wingdings" pitchFamily="2" charset="2"/>
              </a:rPr>
              <a:t> 189 </a:t>
            </a:r>
            <a:r>
              <a:rPr lang="fr-FR" sz="1200" dirty="0" err="1" smtClean="0">
                <a:sym typeface="Wingdings" pitchFamily="2" charset="2"/>
              </a:rPr>
              <a:t>CCD’s</a:t>
            </a:r>
            <a:r>
              <a:rPr lang="fr-FR" sz="1200" dirty="0" smtClean="0">
                <a:sym typeface="Wingdings" pitchFamily="2" charset="2"/>
              </a:rPr>
              <a:t>	    378 aspic	    378 CABAC	            	             	    63 FPGA</a:t>
            </a:r>
            <a:endParaRPr lang="fr-FR" sz="1200" dirty="0"/>
          </a:p>
        </p:txBody>
      </p:sp>
      <p:sp>
        <p:nvSpPr>
          <p:cNvPr id="17" name="Rectangle 16"/>
          <p:cNvSpPr/>
          <p:nvPr/>
        </p:nvSpPr>
        <p:spPr>
          <a:xfrm>
            <a:off x="4139952" y="2060848"/>
            <a:ext cx="1584176" cy="108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18bit ADC</a:t>
            </a:r>
          </a:p>
          <a:p>
            <a:pPr algn="ctr"/>
            <a:endParaRPr lang="fr-FR" sz="1100" dirty="0"/>
          </a:p>
          <a:p>
            <a:pPr algn="ctr"/>
            <a:r>
              <a:rPr lang="fr-FR" sz="1400" dirty="0" smtClean="0"/>
              <a:t>+ buffer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72200" y="2060848"/>
            <a:ext cx="1584176" cy="108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FPGA</a:t>
            </a:r>
            <a:endParaRPr lang="fr-FR" sz="1100" dirty="0" smtClean="0"/>
          </a:p>
        </p:txBody>
      </p:sp>
      <p:sp>
        <p:nvSpPr>
          <p:cNvPr id="20" name="ZoneTexte 19"/>
          <p:cNvSpPr txBox="1"/>
          <p:nvPr/>
        </p:nvSpPr>
        <p:spPr>
          <a:xfrm>
            <a:off x="2398637" y="1268760"/>
            <a:ext cx="5606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Raft </a:t>
            </a:r>
            <a:r>
              <a:rPr lang="fr-FR" sz="2400" dirty="0" err="1" smtClean="0"/>
              <a:t>Electronic</a:t>
            </a:r>
            <a:r>
              <a:rPr lang="fr-FR" sz="2400" dirty="0" smtClean="0"/>
              <a:t> </a:t>
            </a:r>
            <a:r>
              <a:rPr lang="fr-FR" sz="2400" dirty="0" err="1" smtClean="0"/>
              <a:t>Board</a:t>
            </a:r>
            <a:r>
              <a:rPr lang="fr-FR" sz="2400" dirty="0" smtClean="0"/>
              <a:t> :  </a:t>
            </a:r>
            <a:r>
              <a:rPr lang="fr-FR" sz="1600" dirty="0" smtClean="0"/>
              <a:t>3/raft  </a:t>
            </a:r>
            <a:r>
              <a:rPr lang="fr-FR" sz="1600" dirty="0" smtClean="0">
                <a:sym typeface="Wingdings" pitchFamily="2" charset="2"/>
              </a:rPr>
              <a:t>  63 </a:t>
            </a:r>
            <a:r>
              <a:rPr lang="fr-FR" sz="1600" dirty="0" err="1" smtClean="0">
                <a:sym typeface="Wingdings" pitchFamily="2" charset="2"/>
              </a:rPr>
              <a:t>REB’s</a:t>
            </a:r>
            <a:endParaRPr lang="fr-FR" sz="1600" dirty="0"/>
          </a:p>
        </p:txBody>
      </p:sp>
      <p:sp>
        <p:nvSpPr>
          <p:cNvPr id="21" name="ZoneTexte 20"/>
          <p:cNvSpPr txBox="1"/>
          <p:nvPr/>
        </p:nvSpPr>
        <p:spPr>
          <a:xfrm>
            <a:off x="6791562" y="5312241"/>
            <a:ext cx="660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3/raft</a:t>
            </a:r>
            <a:endParaRPr lang="fr-FR" sz="1200" dirty="0"/>
          </a:p>
        </p:txBody>
      </p:sp>
      <p:sp>
        <p:nvSpPr>
          <p:cNvPr id="22" name="ZoneTexte 21"/>
          <p:cNvSpPr txBox="1"/>
          <p:nvPr/>
        </p:nvSpPr>
        <p:spPr>
          <a:xfrm>
            <a:off x="913770" y="3861048"/>
            <a:ext cx="9797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1200" dirty="0" smtClean="0"/>
              <a:t>CCD </a:t>
            </a:r>
            <a:r>
              <a:rPr lang="fr-FR" sz="1200" dirty="0" err="1"/>
              <a:t>C</a:t>
            </a:r>
            <a:r>
              <a:rPr lang="fr-FR" sz="1200" dirty="0" err="1" smtClean="0"/>
              <a:t>locks</a:t>
            </a:r>
            <a:endParaRPr lang="fr-FR" sz="1200" dirty="0" smtClean="0"/>
          </a:p>
          <a:p>
            <a:pPr algn="r">
              <a:lnSpc>
                <a:spcPct val="150000"/>
              </a:lnSpc>
            </a:pPr>
            <a:r>
              <a:rPr lang="fr-FR" sz="1200" dirty="0" err="1" smtClean="0"/>
              <a:t>Biases</a:t>
            </a:r>
            <a:endParaRPr lang="fr-FR" sz="1200" dirty="0" smtClean="0"/>
          </a:p>
          <a:p>
            <a:pPr algn="r"/>
            <a:r>
              <a:rPr lang="fr-FR" sz="1200" dirty="0" smtClean="0"/>
              <a:t>OD     </a:t>
            </a:r>
            <a:endParaRPr lang="fr-FR" sz="1200" dirty="0"/>
          </a:p>
        </p:txBody>
      </p:sp>
      <p:cxnSp>
        <p:nvCxnSpPr>
          <p:cNvPr id="24" name="Connecteur en angle 23"/>
          <p:cNvCxnSpPr>
            <a:stCxn id="19" idx="3"/>
          </p:cNvCxnSpPr>
          <p:nvPr/>
        </p:nvCxnSpPr>
        <p:spPr>
          <a:xfrm>
            <a:off x="7956376" y="2600908"/>
            <a:ext cx="864096" cy="101662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8316416" y="2359913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To DAQ</a:t>
            </a:r>
            <a:endParaRPr lang="fr-FR" sz="1200" dirty="0"/>
          </a:p>
        </p:txBody>
      </p:sp>
      <p:sp>
        <p:nvSpPr>
          <p:cNvPr id="26" name="Rectangle 25"/>
          <p:cNvSpPr/>
          <p:nvPr/>
        </p:nvSpPr>
        <p:spPr>
          <a:xfrm>
            <a:off x="3059832" y="3497857"/>
            <a:ext cx="1008112" cy="13657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CCD</a:t>
            </a:r>
          </a:p>
          <a:p>
            <a:pPr algn="ctr"/>
            <a:r>
              <a:rPr lang="fr-FR" dirty="0" smtClean="0"/>
              <a:t>Driver </a:t>
            </a:r>
          </a:p>
          <a:p>
            <a:pPr algn="ctr"/>
            <a:r>
              <a:rPr lang="fr-FR" dirty="0" smtClean="0"/>
              <a:t>ASIC</a:t>
            </a:r>
            <a:endParaRPr lang="fr-FR" dirty="0"/>
          </a:p>
        </p:txBody>
      </p:sp>
      <p:cxnSp>
        <p:nvCxnSpPr>
          <p:cNvPr id="27" name="Connecteur en angle 26"/>
          <p:cNvCxnSpPr>
            <a:stCxn id="26" idx="1"/>
            <a:endCxn id="7" idx="2"/>
          </p:cNvCxnSpPr>
          <p:nvPr/>
        </p:nvCxnSpPr>
        <p:spPr>
          <a:xfrm rot="10800000">
            <a:off x="719572" y="3861048"/>
            <a:ext cx="2340260" cy="319702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Connecteur en angle 27"/>
          <p:cNvCxnSpPr>
            <a:stCxn id="19" idx="2"/>
            <a:endCxn id="26" idx="3"/>
          </p:cNvCxnSpPr>
          <p:nvPr/>
        </p:nvCxnSpPr>
        <p:spPr>
          <a:xfrm rot="5400000">
            <a:off x="5096225" y="2112687"/>
            <a:ext cx="1039782" cy="3096344"/>
          </a:xfrm>
          <a:prstGeom prst="bentConnector2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3203986" y="4869160"/>
            <a:ext cx="647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6/REB</a:t>
            </a:r>
            <a:endParaRPr lang="fr-FR" sz="1200" dirty="0"/>
          </a:p>
        </p:txBody>
      </p:sp>
      <p:sp>
        <p:nvSpPr>
          <p:cNvPr id="30" name="Rectangle 29"/>
          <p:cNvSpPr/>
          <p:nvPr/>
        </p:nvSpPr>
        <p:spPr>
          <a:xfrm>
            <a:off x="4716016" y="3495491"/>
            <a:ext cx="1008112" cy="5254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Fast</a:t>
            </a:r>
            <a:endParaRPr lang="fr-FR" dirty="0" smtClean="0"/>
          </a:p>
          <a:p>
            <a:pPr algn="ctr"/>
            <a:r>
              <a:rPr lang="fr-FR" dirty="0" smtClean="0"/>
              <a:t>ADC</a:t>
            </a:r>
            <a:endParaRPr lang="fr-FR" dirty="0"/>
          </a:p>
        </p:txBody>
      </p:sp>
      <p:cxnSp>
        <p:nvCxnSpPr>
          <p:cNvPr id="32" name="Connecteur en angle 31"/>
          <p:cNvCxnSpPr>
            <a:endCxn id="30" idx="1"/>
          </p:cNvCxnSpPr>
          <p:nvPr/>
        </p:nvCxnSpPr>
        <p:spPr>
          <a:xfrm flipV="1">
            <a:off x="4067944" y="3758195"/>
            <a:ext cx="648072" cy="422556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en angle 33"/>
          <p:cNvCxnSpPr>
            <a:stCxn id="30" idx="3"/>
            <a:endCxn id="19" idx="1"/>
          </p:cNvCxnSpPr>
          <p:nvPr/>
        </p:nvCxnSpPr>
        <p:spPr>
          <a:xfrm flipV="1">
            <a:off x="5724128" y="2600908"/>
            <a:ext cx="648072" cy="1157287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stCxn id="8" idx="3"/>
            <a:endCxn id="17" idx="1"/>
          </p:cNvCxnSpPr>
          <p:nvPr/>
        </p:nvCxnSpPr>
        <p:spPr>
          <a:xfrm>
            <a:off x="3419872" y="2600908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>
            <a:stCxn id="17" idx="3"/>
            <a:endCxn id="19" idx="1"/>
          </p:cNvCxnSpPr>
          <p:nvPr/>
        </p:nvCxnSpPr>
        <p:spPr>
          <a:xfrm>
            <a:off x="5724128" y="260090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ZoneTexte 70"/>
          <p:cNvSpPr txBox="1"/>
          <p:nvPr/>
        </p:nvSpPr>
        <p:spPr>
          <a:xfrm>
            <a:off x="2339752" y="3212976"/>
            <a:ext cx="647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6/REB</a:t>
            </a:r>
            <a:endParaRPr lang="fr-FR" sz="1200" dirty="0"/>
          </a:p>
        </p:txBody>
      </p:sp>
      <p:sp>
        <p:nvSpPr>
          <p:cNvPr id="72" name="ZoneTexte 71"/>
          <p:cNvSpPr txBox="1"/>
          <p:nvPr/>
        </p:nvSpPr>
        <p:spPr>
          <a:xfrm>
            <a:off x="2267744" y="5301208"/>
            <a:ext cx="729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18/raft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73712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1859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dirty="0"/>
              <a:t>ASPIC</a:t>
            </a:r>
            <a:br>
              <a:rPr lang="fr-FR" dirty="0"/>
            </a:br>
            <a:r>
              <a:rPr lang="fr-FR" sz="3100" dirty="0"/>
              <a:t>Analogue Signal </a:t>
            </a:r>
            <a:r>
              <a:rPr lang="fr-FR" sz="3100" dirty="0" err="1"/>
              <a:t>Processing</a:t>
            </a:r>
            <a:r>
              <a:rPr lang="fr-FR" sz="3100" dirty="0"/>
              <a:t> IC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17/06/2015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Hervé Lebbolo        Electronique pour CCD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/>
          </a:p>
        </p:txBody>
      </p:sp>
      <p:pic>
        <p:nvPicPr>
          <p:cNvPr id="18434" name="Picture 2" descr="C:\Users\rv\000work\ecole detecteur mesure\aspic3 sim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0" y="1714140"/>
            <a:ext cx="9085550" cy="331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23528" y="4797152"/>
            <a:ext cx="2223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Gain programmable</a:t>
            </a:r>
          </a:p>
          <a:p>
            <a:r>
              <a:rPr lang="fr-FR" dirty="0" smtClean="0"/>
              <a:t>16 valeurs (4bit)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347864" y="5086925"/>
            <a:ext cx="2015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RC time constant</a:t>
            </a:r>
          </a:p>
          <a:p>
            <a:r>
              <a:rPr lang="fr-FR" dirty="0" smtClean="0"/>
              <a:t>16 valeurs (4bit)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644642" y="4653136"/>
            <a:ext cx="1463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Mode </a:t>
            </a:r>
          </a:p>
          <a:p>
            <a:r>
              <a:rPr lang="fr-FR" dirty="0" smtClean="0"/>
              <a:t>transparent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8450" y="1691516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DC restore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444208" y="3212976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Reset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925290" y="3259142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Reset</a:t>
            </a:r>
          </a:p>
          <a:p>
            <a:r>
              <a:rPr lang="fr-FR" sz="1200" dirty="0" smtClean="0"/>
              <a:t>&amp; gain 1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04119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fr-FR" sz="4000" dirty="0" smtClean="0"/>
              <a:t>ASPIC : </a:t>
            </a:r>
            <a:endParaRPr lang="fr-FR" sz="31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00"/>
            <a:ext cx="8229600" cy="4968690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Fréquence de lecture : 550kHz</a:t>
            </a:r>
          </a:p>
          <a:p>
            <a:pPr lvl="2"/>
            <a:r>
              <a:rPr lang="fr-FR" dirty="0" smtClean="0"/>
              <a:t>Temps de cycle ~ 1,8µs</a:t>
            </a:r>
          </a:p>
          <a:p>
            <a:pPr lvl="2"/>
            <a:r>
              <a:rPr lang="fr-FR" dirty="0" smtClean="0">
                <a:sym typeface="Wingdings" pitchFamily="2" charset="2"/>
              </a:rPr>
              <a:t> RU = RD = 500ns</a:t>
            </a:r>
          </a:p>
          <a:p>
            <a:r>
              <a:rPr lang="fr-FR" dirty="0" smtClean="0">
                <a:sym typeface="Wingdings" pitchFamily="2" charset="2"/>
              </a:rPr>
              <a:t>CCD output swing ~ 1V (aspic input)</a:t>
            </a:r>
            <a:endParaRPr lang="fr-FR" dirty="0">
              <a:sym typeface="Wingdings" pitchFamily="2" charset="2"/>
            </a:endParaRPr>
          </a:p>
          <a:p>
            <a:r>
              <a:rPr lang="fr-FR" dirty="0" smtClean="0">
                <a:sym typeface="Wingdings" pitchFamily="2" charset="2"/>
              </a:rPr>
              <a:t>Aspic output swing 4V</a:t>
            </a:r>
          </a:p>
          <a:p>
            <a:r>
              <a:rPr lang="fr-FR" dirty="0" smtClean="0">
                <a:sym typeface="Wingdings" pitchFamily="2" charset="2"/>
              </a:rPr>
              <a:t>Bruit : ≤ 2 </a:t>
            </a:r>
            <a:r>
              <a:rPr lang="fr-FR" dirty="0"/>
              <a:t>e</a:t>
            </a:r>
            <a:r>
              <a:rPr lang="fr-FR" dirty="0" smtClean="0"/>
              <a:t>⁻</a:t>
            </a:r>
          </a:p>
          <a:p>
            <a:r>
              <a:rPr lang="fr-FR" dirty="0" smtClean="0"/>
              <a:t>Puissance ~30mW/ canal</a:t>
            </a:r>
          </a:p>
          <a:p>
            <a:r>
              <a:rPr lang="fr-FR" dirty="0" smtClean="0"/>
              <a:t>Linéarité  : </a:t>
            </a:r>
            <a:r>
              <a:rPr lang="fr-FR" dirty="0">
                <a:sym typeface="Wingdings" pitchFamily="2" charset="2"/>
              </a:rPr>
              <a:t>≤ </a:t>
            </a:r>
            <a:r>
              <a:rPr lang="fr-FR" dirty="0" smtClean="0">
                <a:sym typeface="Wingdings" pitchFamily="2" charset="2"/>
              </a:rPr>
              <a:t>0,5%</a:t>
            </a:r>
          </a:p>
          <a:p>
            <a:r>
              <a:rPr lang="fr-FR" dirty="0" smtClean="0">
                <a:sym typeface="Wingdings" pitchFamily="2" charset="2"/>
              </a:rPr>
              <a:t>Diaphonie : ~</a:t>
            </a:r>
            <a:r>
              <a:rPr lang="fr-FR" dirty="0">
                <a:sym typeface="Wingdings" pitchFamily="2" charset="2"/>
              </a:rPr>
              <a:t>2</a:t>
            </a:r>
            <a:r>
              <a:rPr lang="fr-FR" dirty="0" smtClean="0">
                <a:sym typeface="Wingdings" pitchFamily="2" charset="2"/>
              </a:rPr>
              <a:t>.10⁻</a:t>
            </a:r>
            <a:r>
              <a:rPr lang="fr-FR" baseline="30000" dirty="0" smtClean="0">
                <a:sym typeface="Wingdings" pitchFamily="2" charset="2"/>
              </a:rPr>
              <a:t>5</a:t>
            </a:r>
          </a:p>
          <a:p>
            <a:r>
              <a:rPr lang="fr-FR" dirty="0" err="1" smtClean="0"/>
              <a:t>Temperature</a:t>
            </a:r>
            <a:r>
              <a:rPr lang="fr-FR" dirty="0" smtClean="0"/>
              <a:t> </a:t>
            </a:r>
            <a:r>
              <a:rPr lang="fr-FR" dirty="0" err="1" smtClean="0"/>
              <a:t>sensor</a:t>
            </a:r>
            <a:endParaRPr lang="fr-FR" dirty="0" smtClean="0"/>
          </a:p>
          <a:p>
            <a:r>
              <a:rPr lang="fr-FR" dirty="0" smtClean="0"/>
              <a:t>Programmation by serial </a:t>
            </a:r>
            <a:r>
              <a:rPr lang="fr-FR" dirty="0" err="1" smtClean="0"/>
              <a:t>link</a:t>
            </a:r>
            <a:endParaRPr lang="fr-FR" dirty="0"/>
          </a:p>
          <a:p>
            <a:r>
              <a:rPr lang="fr-FR" dirty="0" smtClean="0"/>
              <a:t>Power on mode : AF1 +TM</a:t>
            </a:r>
          </a:p>
          <a:p>
            <a:r>
              <a:rPr lang="fr-FR" dirty="0" smtClean="0"/>
              <a:t>Production (1000)  mai 2015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17/06/2015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Hervé Lebbolo        Electronique pour CCD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8917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17/06/2015</a:t>
            </a:r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Hervé Lebbolo        Electronique pour CCD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16</a:t>
            </a:fld>
            <a:endParaRPr lang="fr-BE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Aspic3 functionnal domain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31" y="1916832"/>
            <a:ext cx="3857625" cy="38671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39553" y="2132856"/>
            <a:ext cx="3816424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Programmable gain </a:t>
            </a:r>
            <a:r>
              <a:rPr lang="fr-FR" dirty="0" err="1" smtClean="0"/>
              <a:t>between</a:t>
            </a:r>
            <a:r>
              <a:rPr lang="fr-FR" dirty="0" smtClean="0"/>
              <a:t> 1.4 to 6 on 4 bit</a:t>
            </a:r>
          </a:p>
          <a:p>
            <a:endParaRPr lang="fr-FR" dirty="0"/>
          </a:p>
          <a:p>
            <a:r>
              <a:rPr lang="fr-FR" dirty="0" smtClean="0"/>
              <a:t>Input </a:t>
            </a:r>
            <a:r>
              <a:rPr lang="fr-FR" dirty="0" err="1" smtClean="0"/>
              <a:t>dynamic</a:t>
            </a:r>
            <a:r>
              <a:rPr lang="fr-FR" dirty="0" smtClean="0"/>
              <a:t> range </a:t>
            </a:r>
            <a:r>
              <a:rPr lang="fr-FR" dirty="0" err="1" smtClean="0"/>
              <a:t>from</a:t>
            </a:r>
            <a:r>
              <a:rPr lang="fr-FR" dirty="0" smtClean="0"/>
              <a:t> 333mV to 1,4V (full </a:t>
            </a:r>
            <a:r>
              <a:rPr lang="fr-FR" dirty="0" err="1" smtClean="0"/>
              <a:t>well</a:t>
            </a:r>
            <a:r>
              <a:rPr lang="fr-FR" dirty="0" smtClean="0"/>
              <a:t>)*(</a:t>
            </a:r>
            <a:r>
              <a:rPr lang="fr-FR" dirty="0" err="1" smtClean="0"/>
              <a:t>responsivity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fr-FR" dirty="0" smtClean="0"/>
              <a:t>RC time constant </a:t>
            </a:r>
            <a:r>
              <a:rPr lang="fr-FR" dirty="0" err="1" smtClean="0"/>
              <a:t>between</a:t>
            </a:r>
            <a:r>
              <a:rPr lang="fr-FR" dirty="0" smtClean="0"/>
              <a:t> 250ns to 4µs on 4 bit</a:t>
            </a:r>
          </a:p>
          <a:p>
            <a:endParaRPr lang="fr-FR" dirty="0"/>
          </a:p>
          <a:p>
            <a:r>
              <a:rPr lang="fr-FR" dirty="0" err="1" smtClean="0"/>
              <a:t>Readout</a:t>
            </a:r>
            <a:r>
              <a:rPr lang="fr-FR" dirty="0" smtClean="0"/>
              <a:t> speed </a:t>
            </a:r>
            <a:r>
              <a:rPr lang="fr-FR" dirty="0" err="1" smtClean="0"/>
              <a:t>from</a:t>
            </a:r>
            <a:r>
              <a:rPr lang="fr-FR" dirty="0" smtClean="0"/>
              <a:t> ~50k to 1Mpix/s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3077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17/06/2015</a:t>
            </a:r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Hervé Lebbolo        Electronique pour CCD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17</a:t>
            </a:fld>
            <a:endParaRPr lang="fr-BE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Tests</a:t>
            </a:r>
            <a:endParaRPr lang="fr-FR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916832"/>
            <a:ext cx="4319971" cy="324036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88840"/>
            <a:ext cx="4176464" cy="324036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8" name="ZoneTexte 7"/>
          <p:cNvSpPr txBox="1"/>
          <p:nvPr/>
        </p:nvSpPr>
        <p:spPr>
          <a:xfrm>
            <a:off x="5557708" y="5373216"/>
            <a:ext cx="2611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Carte de tests ASPIC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001587" y="5301208"/>
            <a:ext cx="2510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Banc de tests ASPIC </a:t>
            </a:r>
          </a:p>
          <a:p>
            <a:r>
              <a:rPr lang="fr-FR" dirty="0" smtClean="0"/>
              <a:t>Cryostat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4193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Transfert de charge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17/06/2015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Hervé Lebbolo        Electronique pour CCD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18</a:t>
            </a:fld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742269" y="3356990"/>
            <a:ext cx="5197923" cy="11161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42269" y="3140960"/>
            <a:ext cx="5197923" cy="216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42269" y="2996940"/>
            <a:ext cx="877323" cy="1440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599628" y="2996940"/>
            <a:ext cx="877323" cy="1440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463748" y="2996940"/>
            <a:ext cx="877323" cy="1440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327868" y="2996940"/>
            <a:ext cx="877323" cy="1440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191988" y="2996940"/>
            <a:ext cx="877323" cy="1440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5056108" y="2996940"/>
            <a:ext cx="877323" cy="1440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735508" y="4473145"/>
            <a:ext cx="5197923" cy="111615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>
            <a:endCxn id="11" idx="1"/>
          </p:cNvCxnSpPr>
          <p:nvPr/>
        </p:nvCxnSpPr>
        <p:spPr>
          <a:xfrm flipV="1">
            <a:off x="3321107" y="3068950"/>
            <a:ext cx="6761" cy="2520350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-36638" y="144900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CK1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-36639" y="1866494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CK2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-36640" y="226755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CK3</a:t>
            </a:r>
            <a:endParaRPr lang="fr-FR" dirty="0"/>
          </a:p>
        </p:txBody>
      </p:sp>
      <p:cxnSp>
        <p:nvCxnSpPr>
          <p:cNvPr id="23" name="Connecteur en angle 22"/>
          <p:cNvCxnSpPr>
            <a:stCxn id="20" idx="3"/>
            <a:endCxn id="8" idx="0"/>
          </p:cNvCxnSpPr>
          <p:nvPr/>
        </p:nvCxnSpPr>
        <p:spPr>
          <a:xfrm>
            <a:off x="532749" y="1633668"/>
            <a:ext cx="648182" cy="1363272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en angle 23"/>
          <p:cNvCxnSpPr>
            <a:stCxn id="20" idx="3"/>
            <a:endCxn id="11" idx="0"/>
          </p:cNvCxnSpPr>
          <p:nvPr/>
        </p:nvCxnSpPr>
        <p:spPr>
          <a:xfrm>
            <a:off x="532749" y="1633668"/>
            <a:ext cx="3233781" cy="1363272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en angle 25"/>
          <p:cNvCxnSpPr>
            <a:stCxn id="21" idx="3"/>
            <a:endCxn id="9" idx="0"/>
          </p:cNvCxnSpPr>
          <p:nvPr/>
        </p:nvCxnSpPr>
        <p:spPr>
          <a:xfrm>
            <a:off x="569617" y="2051160"/>
            <a:ext cx="1468673" cy="94578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Connecteur en angle 26"/>
          <p:cNvCxnSpPr>
            <a:stCxn id="21" idx="3"/>
            <a:endCxn id="12" idx="0"/>
          </p:cNvCxnSpPr>
          <p:nvPr/>
        </p:nvCxnSpPr>
        <p:spPr>
          <a:xfrm>
            <a:off x="569617" y="2051160"/>
            <a:ext cx="4061033" cy="94578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Connecteur en angle 28"/>
          <p:cNvCxnSpPr>
            <a:stCxn id="22" idx="3"/>
            <a:endCxn id="10" idx="0"/>
          </p:cNvCxnSpPr>
          <p:nvPr/>
        </p:nvCxnSpPr>
        <p:spPr>
          <a:xfrm>
            <a:off x="569616" y="2452224"/>
            <a:ext cx="2332794" cy="544716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Connecteur en angle 29"/>
          <p:cNvCxnSpPr>
            <a:stCxn id="22" idx="3"/>
            <a:endCxn id="13" idx="0"/>
          </p:cNvCxnSpPr>
          <p:nvPr/>
        </p:nvCxnSpPr>
        <p:spPr>
          <a:xfrm>
            <a:off x="569616" y="2452224"/>
            <a:ext cx="4925154" cy="544716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835622" y="4365130"/>
            <a:ext cx="323609" cy="144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4" name="Connecteur droit 43"/>
          <p:cNvCxnSpPr/>
          <p:nvPr/>
        </p:nvCxnSpPr>
        <p:spPr>
          <a:xfrm>
            <a:off x="6588280" y="3140960"/>
            <a:ext cx="2880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6588280" y="3429000"/>
            <a:ext cx="2880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6588280" y="4221110"/>
            <a:ext cx="2880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6876320" y="422111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6876320" y="364503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6876320" y="314096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7164360" y="314096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7164360" y="364503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7164360" y="422111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/>
        </p:nvSpPr>
        <p:spPr>
          <a:xfrm>
            <a:off x="6012202" y="292493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CK1</a:t>
            </a:r>
            <a:endParaRPr lang="fr-FR" dirty="0"/>
          </a:p>
        </p:txBody>
      </p:sp>
      <p:sp>
        <p:nvSpPr>
          <p:cNvPr id="57" name="ZoneTexte 56"/>
          <p:cNvSpPr txBox="1"/>
          <p:nvPr/>
        </p:nvSpPr>
        <p:spPr>
          <a:xfrm>
            <a:off x="6012201" y="341971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CK2</a:t>
            </a:r>
            <a:endParaRPr lang="fr-FR" dirty="0"/>
          </a:p>
        </p:txBody>
      </p:sp>
      <p:sp>
        <p:nvSpPr>
          <p:cNvPr id="58" name="ZoneTexte 57"/>
          <p:cNvSpPr txBox="1"/>
          <p:nvPr/>
        </p:nvSpPr>
        <p:spPr>
          <a:xfrm>
            <a:off x="6012200" y="3959516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CK3</a:t>
            </a:r>
            <a:endParaRPr lang="fr-FR" dirty="0"/>
          </a:p>
        </p:txBody>
      </p:sp>
      <p:cxnSp>
        <p:nvCxnSpPr>
          <p:cNvPr id="59" name="Connecteur droit 58"/>
          <p:cNvCxnSpPr/>
          <p:nvPr/>
        </p:nvCxnSpPr>
        <p:spPr>
          <a:xfrm>
            <a:off x="7452400" y="314096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7452400" y="364503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7452400" y="422111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7740440" y="422111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>
            <a:off x="7740440" y="364503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7740440" y="314096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8028480" y="314096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8028480" y="364503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>
            <a:off x="8028480" y="422111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V="1">
            <a:off x="6876320" y="2724582"/>
            <a:ext cx="0" cy="200059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V="1">
            <a:off x="7164360" y="2708900"/>
            <a:ext cx="0" cy="200059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V="1">
            <a:off x="7452400" y="2708900"/>
            <a:ext cx="0" cy="200059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7740440" y="2708900"/>
            <a:ext cx="0" cy="200059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780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Transfert de charge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17/06/2015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Hervé Lebbolo        Electronique pour CCD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19</a:t>
            </a:fld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742269" y="3356990"/>
            <a:ext cx="5197923" cy="11161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42269" y="3140960"/>
            <a:ext cx="5197923" cy="216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42269" y="2996940"/>
            <a:ext cx="877323" cy="1440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599628" y="2996940"/>
            <a:ext cx="877323" cy="1440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463748" y="2996940"/>
            <a:ext cx="877323" cy="1440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327868" y="2996940"/>
            <a:ext cx="877323" cy="1440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191988" y="2996940"/>
            <a:ext cx="877323" cy="1440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5056108" y="2996940"/>
            <a:ext cx="877323" cy="1440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735508" y="4473145"/>
            <a:ext cx="5197923" cy="111615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>
            <a:endCxn id="11" idx="1"/>
          </p:cNvCxnSpPr>
          <p:nvPr/>
        </p:nvCxnSpPr>
        <p:spPr>
          <a:xfrm flipV="1">
            <a:off x="3321107" y="3068950"/>
            <a:ext cx="6761" cy="2520350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-36638" y="144900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CK1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-36639" y="1866494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CK2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-36640" y="226755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CK3</a:t>
            </a:r>
            <a:endParaRPr lang="fr-FR" dirty="0"/>
          </a:p>
        </p:txBody>
      </p:sp>
      <p:cxnSp>
        <p:nvCxnSpPr>
          <p:cNvPr id="23" name="Connecteur en angle 22"/>
          <p:cNvCxnSpPr>
            <a:stCxn id="20" idx="3"/>
            <a:endCxn id="8" idx="0"/>
          </p:cNvCxnSpPr>
          <p:nvPr/>
        </p:nvCxnSpPr>
        <p:spPr>
          <a:xfrm>
            <a:off x="532749" y="1633668"/>
            <a:ext cx="648182" cy="1363272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en angle 23"/>
          <p:cNvCxnSpPr>
            <a:stCxn id="20" idx="3"/>
            <a:endCxn id="11" idx="0"/>
          </p:cNvCxnSpPr>
          <p:nvPr/>
        </p:nvCxnSpPr>
        <p:spPr>
          <a:xfrm>
            <a:off x="532749" y="1633668"/>
            <a:ext cx="3233781" cy="1363272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en angle 25"/>
          <p:cNvCxnSpPr>
            <a:stCxn id="21" idx="3"/>
            <a:endCxn id="9" idx="0"/>
          </p:cNvCxnSpPr>
          <p:nvPr/>
        </p:nvCxnSpPr>
        <p:spPr>
          <a:xfrm>
            <a:off x="569617" y="2051160"/>
            <a:ext cx="1468673" cy="94578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Connecteur en angle 26"/>
          <p:cNvCxnSpPr>
            <a:stCxn id="21" idx="3"/>
            <a:endCxn id="12" idx="0"/>
          </p:cNvCxnSpPr>
          <p:nvPr/>
        </p:nvCxnSpPr>
        <p:spPr>
          <a:xfrm>
            <a:off x="569617" y="2051160"/>
            <a:ext cx="4061033" cy="94578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Connecteur en angle 28"/>
          <p:cNvCxnSpPr>
            <a:stCxn id="22" idx="3"/>
            <a:endCxn id="10" idx="0"/>
          </p:cNvCxnSpPr>
          <p:nvPr/>
        </p:nvCxnSpPr>
        <p:spPr>
          <a:xfrm>
            <a:off x="569616" y="2452224"/>
            <a:ext cx="2332794" cy="544716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Connecteur en angle 29"/>
          <p:cNvCxnSpPr>
            <a:stCxn id="22" idx="3"/>
            <a:endCxn id="13" idx="0"/>
          </p:cNvCxnSpPr>
          <p:nvPr/>
        </p:nvCxnSpPr>
        <p:spPr>
          <a:xfrm>
            <a:off x="569616" y="2452224"/>
            <a:ext cx="4925154" cy="544716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6588280" y="314096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6588280" y="342900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6588280" y="422111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6876320" y="4005080"/>
            <a:ext cx="2880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6876320" y="3429000"/>
            <a:ext cx="2880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6876320" y="3140960"/>
            <a:ext cx="2880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7164360" y="314096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7164360" y="364503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7164360" y="422111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/>
        </p:nvSpPr>
        <p:spPr>
          <a:xfrm>
            <a:off x="6012202" y="292493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CK1</a:t>
            </a:r>
            <a:endParaRPr lang="fr-FR" dirty="0"/>
          </a:p>
        </p:txBody>
      </p:sp>
      <p:sp>
        <p:nvSpPr>
          <p:cNvPr id="57" name="ZoneTexte 56"/>
          <p:cNvSpPr txBox="1"/>
          <p:nvPr/>
        </p:nvSpPr>
        <p:spPr>
          <a:xfrm>
            <a:off x="6012201" y="341971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CK2</a:t>
            </a:r>
            <a:endParaRPr lang="fr-FR" dirty="0"/>
          </a:p>
        </p:txBody>
      </p:sp>
      <p:sp>
        <p:nvSpPr>
          <p:cNvPr id="58" name="ZoneTexte 57"/>
          <p:cNvSpPr txBox="1"/>
          <p:nvPr/>
        </p:nvSpPr>
        <p:spPr>
          <a:xfrm>
            <a:off x="6012200" y="3959516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CK3</a:t>
            </a:r>
            <a:endParaRPr lang="fr-FR" dirty="0"/>
          </a:p>
        </p:txBody>
      </p:sp>
      <p:cxnSp>
        <p:nvCxnSpPr>
          <p:cNvPr id="59" name="Connecteur droit 58"/>
          <p:cNvCxnSpPr/>
          <p:nvPr/>
        </p:nvCxnSpPr>
        <p:spPr>
          <a:xfrm>
            <a:off x="7452400" y="314096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7452400" y="364503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7452400" y="422111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7740440" y="422111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>
            <a:off x="7740440" y="364503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7740440" y="314096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8028480" y="314096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8028480" y="364503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>
            <a:off x="8028480" y="422111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V="1">
            <a:off x="6876320" y="2724582"/>
            <a:ext cx="0" cy="200059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V="1">
            <a:off x="7164360" y="2708900"/>
            <a:ext cx="0" cy="200059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V="1">
            <a:off x="7452400" y="2708900"/>
            <a:ext cx="0" cy="200059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7740440" y="2708900"/>
            <a:ext cx="0" cy="200059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2051650" y="4437140"/>
            <a:ext cx="864120" cy="72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586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CCD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17/06/2015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Hervé Lebbolo        Electronique pour CCD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1030307" y="3140960"/>
            <a:ext cx="7790283" cy="11161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030307" y="2924930"/>
            <a:ext cx="7790283" cy="216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030307" y="2780910"/>
            <a:ext cx="877323" cy="1440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887666" y="2780910"/>
            <a:ext cx="877323" cy="1440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751786" y="2780910"/>
            <a:ext cx="877323" cy="1440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615906" y="2780910"/>
            <a:ext cx="877323" cy="1440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480026" y="2780910"/>
            <a:ext cx="877323" cy="1440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344146" y="2780910"/>
            <a:ext cx="877323" cy="1440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023546" y="4257115"/>
            <a:ext cx="7790283" cy="111615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/>
          <p:cNvCxnSpPr>
            <a:endCxn id="12" idx="1"/>
          </p:cNvCxnSpPr>
          <p:nvPr/>
        </p:nvCxnSpPr>
        <p:spPr>
          <a:xfrm flipV="1">
            <a:off x="3609145" y="2852920"/>
            <a:ext cx="6761" cy="2520350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208266" y="2780910"/>
            <a:ext cx="877323" cy="1440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7072386" y="2780910"/>
            <a:ext cx="877323" cy="1440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936506" y="2780910"/>
            <a:ext cx="877323" cy="1440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/>
          <p:cNvCxnSpPr/>
          <p:nvPr/>
        </p:nvCxnSpPr>
        <p:spPr>
          <a:xfrm flipV="1">
            <a:off x="6208266" y="2852920"/>
            <a:ext cx="6761" cy="2520350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251400" y="123297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CK1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251399" y="1650464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CK2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251398" y="205152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CK3</a:t>
            </a:r>
            <a:endParaRPr lang="fr-FR" dirty="0"/>
          </a:p>
        </p:txBody>
      </p:sp>
      <p:cxnSp>
        <p:nvCxnSpPr>
          <p:cNvPr id="27" name="Connecteur en angle 26"/>
          <p:cNvCxnSpPr>
            <a:stCxn id="23" idx="3"/>
            <a:endCxn id="9" idx="0"/>
          </p:cNvCxnSpPr>
          <p:nvPr/>
        </p:nvCxnSpPr>
        <p:spPr>
          <a:xfrm>
            <a:off x="820787" y="1417638"/>
            <a:ext cx="648182" cy="1363272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ngle 28"/>
          <p:cNvCxnSpPr>
            <a:stCxn id="23" idx="3"/>
            <a:endCxn id="12" idx="0"/>
          </p:cNvCxnSpPr>
          <p:nvPr/>
        </p:nvCxnSpPr>
        <p:spPr>
          <a:xfrm>
            <a:off x="820787" y="1417638"/>
            <a:ext cx="3233781" cy="1363272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en angle 30"/>
          <p:cNvCxnSpPr>
            <a:endCxn id="19" idx="0"/>
          </p:cNvCxnSpPr>
          <p:nvPr/>
        </p:nvCxnSpPr>
        <p:spPr>
          <a:xfrm>
            <a:off x="820787" y="1417638"/>
            <a:ext cx="5826141" cy="1363272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en angle 32"/>
          <p:cNvCxnSpPr>
            <a:stCxn id="24" idx="3"/>
            <a:endCxn id="10" idx="0"/>
          </p:cNvCxnSpPr>
          <p:nvPr/>
        </p:nvCxnSpPr>
        <p:spPr>
          <a:xfrm>
            <a:off x="857655" y="1835130"/>
            <a:ext cx="1468673" cy="94578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Connecteur en angle 34"/>
          <p:cNvCxnSpPr>
            <a:stCxn id="24" idx="3"/>
            <a:endCxn id="13" idx="0"/>
          </p:cNvCxnSpPr>
          <p:nvPr/>
        </p:nvCxnSpPr>
        <p:spPr>
          <a:xfrm>
            <a:off x="857655" y="1835130"/>
            <a:ext cx="4061033" cy="94578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Connecteur en angle 36"/>
          <p:cNvCxnSpPr>
            <a:stCxn id="24" idx="3"/>
            <a:endCxn id="20" idx="0"/>
          </p:cNvCxnSpPr>
          <p:nvPr/>
        </p:nvCxnSpPr>
        <p:spPr>
          <a:xfrm>
            <a:off x="857655" y="1835130"/>
            <a:ext cx="6653393" cy="94578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Connecteur en angle 38"/>
          <p:cNvCxnSpPr>
            <a:stCxn id="25" idx="3"/>
            <a:endCxn id="11" idx="0"/>
          </p:cNvCxnSpPr>
          <p:nvPr/>
        </p:nvCxnSpPr>
        <p:spPr>
          <a:xfrm>
            <a:off x="857654" y="2236194"/>
            <a:ext cx="2332794" cy="544716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Connecteur en angle 40"/>
          <p:cNvCxnSpPr>
            <a:stCxn id="25" idx="3"/>
            <a:endCxn id="14" idx="0"/>
          </p:cNvCxnSpPr>
          <p:nvPr/>
        </p:nvCxnSpPr>
        <p:spPr>
          <a:xfrm>
            <a:off x="857654" y="2236194"/>
            <a:ext cx="4925154" cy="544716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Connecteur en angle 42"/>
          <p:cNvCxnSpPr>
            <a:stCxn id="25" idx="3"/>
            <a:endCxn id="21" idx="0"/>
          </p:cNvCxnSpPr>
          <p:nvPr/>
        </p:nvCxnSpPr>
        <p:spPr>
          <a:xfrm>
            <a:off x="857654" y="2236194"/>
            <a:ext cx="7517514" cy="544716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2123660" y="4149100"/>
            <a:ext cx="485002" cy="144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>
            <a:off x="536093" y="6012078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photons</a:t>
            </a:r>
            <a:endParaRPr lang="fr-FR" dirty="0"/>
          </a:p>
        </p:txBody>
      </p:sp>
      <p:cxnSp>
        <p:nvCxnSpPr>
          <p:cNvPr id="49" name="Connecteur droit avec flèche 48"/>
          <p:cNvCxnSpPr>
            <a:stCxn id="47" idx="3"/>
          </p:cNvCxnSpPr>
          <p:nvPr/>
        </p:nvCxnSpPr>
        <p:spPr>
          <a:xfrm flipV="1">
            <a:off x="1562336" y="5373270"/>
            <a:ext cx="763991" cy="8234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lipse 49"/>
          <p:cNvSpPr/>
          <p:nvPr/>
        </p:nvSpPr>
        <p:spPr>
          <a:xfrm>
            <a:off x="1835620" y="4734462"/>
            <a:ext cx="295675" cy="35076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51" name="Ellipse 50"/>
          <p:cNvSpPr/>
          <p:nvPr/>
        </p:nvSpPr>
        <p:spPr>
          <a:xfrm>
            <a:off x="2575684" y="4581160"/>
            <a:ext cx="295675" cy="35076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+</a:t>
            </a:r>
          </a:p>
        </p:txBody>
      </p:sp>
      <p:cxnSp>
        <p:nvCxnSpPr>
          <p:cNvPr id="53" name="Connecteur droit avec flèche 52"/>
          <p:cNvCxnSpPr>
            <a:stCxn id="51" idx="4"/>
          </p:cNvCxnSpPr>
          <p:nvPr/>
        </p:nvCxnSpPr>
        <p:spPr>
          <a:xfrm>
            <a:off x="2723522" y="4931928"/>
            <a:ext cx="41467" cy="3693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>
            <a:stCxn id="50" idx="0"/>
          </p:cNvCxnSpPr>
          <p:nvPr/>
        </p:nvCxnSpPr>
        <p:spPr>
          <a:xfrm flipV="1">
            <a:off x="1983458" y="4446422"/>
            <a:ext cx="133441" cy="288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21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Transfert de charge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17/06/2015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Hervé Lebbolo        Electronique pour CCD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20</a:t>
            </a:fld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742269" y="3356990"/>
            <a:ext cx="5197923" cy="11161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42269" y="3140960"/>
            <a:ext cx="5197923" cy="216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42269" y="2996940"/>
            <a:ext cx="877323" cy="1440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599628" y="2996940"/>
            <a:ext cx="877323" cy="1440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463748" y="2996940"/>
            <a:ext cx="877323" cy="1440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327868" y="2996940"/>
            <a:ext cx="877323" cy="1440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191988" y="2996940"/>
            <a:ext cx="877323" cy="1440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5056108" y="2996940"/>
            <a:ext cx="877323" cy="1440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735508" y="4473145"/>
            <a:ext cx="5197923" cy="111615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>
            <a:endCxn id="11" idx="1"/>
          </p:cNvCxnSpPr>
          <p:nvPr/>
        </p:nvCxnSpPr>
        <p:spPr>
          <a:xfrm flipV="1">
            <a:off x="3321107" y="3068950"/>
            <a:ext cx="6761" cy="2520350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-36638" y="144900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CK1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-36639" y="1866494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CK2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-36640" y="226755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CK3</a:t>
            </a:r>
            <a:endParaRPr lang="fr-FR" dirty="0"/>
          </a:p>
        </p:txBody>
      </p:sp>
      <p:cxnSp>
        <p:nvCxnSpPr>
          <p:cNvPr id="23" name="Connecteur en angle 22"/>
          <p:cNvCxnSpPr>
            <a:stCxn id="20" idx="3"/>
            <a:endCxn id="8" idx="0"/>
          </p:cNvCxnSpPr>
          <p:nvPr/>
        </p:nvCxnSpPr>
        <p:spPr>
          <a:xfrm>
            <a:off x="532749" y="1633668"/>
            <a:ext cx="648182" cy="1363272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en angle 23"/>
          <p:cNvCxnSpPr>
            <a:stCxn id="20" idx="3"/>
            <a:endCxn id="11" idx="0"/>
          </p:cNvCxnSpPr>
          <p:nvPr/>
        </p:nvCxnSpPr>
        <p:spPr>
          <a:xfrm>
            <a:off x="532749" y="1633668"/>
            <a:ext cx="3233781" cy="1363272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en angle 25"/>
          <p:cNvCxnSpPr>
            <a:stCxn id="21" idx="3"/>
            <a:endCxn id="9" idx="0"/>
          </p:cNvCxnSpPr>
          <p:nvPr/>
        </p:nvCxnSpPr>
        <p:spPr>
          <a:xfrm>
            <a:off x="569617" y="2051160"/>
            <a:ext cx="1468673" cy="94578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Connecteur en angle 26"/>
          <p:cNvCxnSpPr>
            <a:stCxn id="21" idx="3"/>
            <a:endCxn id="12" idx="0"/>
          </p:cNvCxnSpPr>
          <p:nvPr/>
        </p:nvCxnSpPr>
        <p:spPr>
          <a:xfrm>
            <a:off x="569617" y="2051160"/>
            <a:ext cx="4061033" cy="94578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Connecteur en angle 28"/>
          <p:cNvCxnSpPr>
            <a:stCxn id="22" idx="3"/>
            <a:endCxn id="10" idx="0"/>
          </p:cNvCxnSpPr>
          <p:nvPr/>
        </p:nvCxnSpPr>
        <p:spPr>
          <a:xfrm>
            <a:off x="569616" y="2452224"/>
            <a:ext cx="2332794" cy="544716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Connecteur en angle 29"/>
          <p:cNvCxnSpPr>
            <a:stCxn id="22" idx="3"/>
            <a:endCxn id="13" idx="0"/>
          </p:cNvCxnSpPr>
          <p:nvPr/>
        </p:nvCxnSpPr>
        <p:spPr>
          <a:xfrm>
            <a:off x="569616" y="2452224"/>
            <a:ext cx="4925154" cy="544716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6588280" y="314096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6588280" y="342900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6588280" y="422111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6876320" y="400508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6876320" y="342900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6876320" y="314096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7164360" y="3140960"/>
            <a:ext cx="2880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7164360" y="3645030"/>
            <a:ext cx="2880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7164360" y="4005080"/>
            <a:ext cx="2880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/>
        </p:nvSpPr>
        <p:spPr>
          <a:xfrm>
            <a:off x="6012202" y="292493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CK1</a:t>
            </a:r>
            <a:endParaRPr lang="fr-FR" dirty="0"/>
          </a:p>
        </p:txBody>
      </p:sp>
      <p:sp>
        <p:nvSpPr>
          <p:cNvPr id="57" name="ZoneTexte 56"/>
          <p:cNvSpPr txBox="1"/>
          <p:nvPr/>
        </p:nvSpPr>
        <p:spPr>
          <a:xfrm>
            <a:off x="6012201" y="341971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CK2</a:t>
            </a:r>
            <a:endParaRPr lang="fr-FR" dirty="0"/>
          </a:p>
        </p:txBody>
      </p:sp>
      <p:sp>
        <p:nvSpPr>
          <p:cNvPr id="58" name="ZoneTexte 57"/>
          <p:cNvSpPr txBox="1"/>
          <p:nvPr/>
        </p:nvSpPr>
        <p:spPr>
          <a:xfrm>
            <a:off x="6012200" y="3959516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CK3</a:t>
            </a:r>
            <a:endParaRPr lang="fr-FR" dirty="0"/>
          </a:p>
        </p:txBody>
      </p:sp>
      <p:cxnSp>
        <p:nvCxnSpPr>
          <p:cNvPr id="59" name="Connecteur droit 58"/>
          <p:cNvCxnSpPr/>
          <p:nvPr/>
        </p:nvCxnSpPr>
        <p:spPr>
          <a:xfrm>
            <a:off x="7452400" y="314096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7452400" y="364503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7452400" y="422111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7740440" y="422111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>
            <a:off x="7740440" y="364503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7740440" y="314096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8028480" y="314096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8028480" y="364503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>
            <a:off x="8028480" y="422111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V="1">
            <a:off x="6876320" y="2724582"/>
            <a:ext cx="0" cy="200059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V="1">
            <a:off x="7164360" y="2708900"/>
            <a:ext cx="0" cy="200059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V="1">
            <a:off x="7452400" y="2708900"/>
            <a:ext cx="0" cy="200059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7740440" y="2708900"/>
            <a:ext cx="0" cy="200059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2736181" y="4365130"/>
            <a:ext cx="323609" cy="144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0947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Transfert de charge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17/06/2015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Hervé Lebbolo        Electronique pour CCD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21</a:t>
            </a:fld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742269" y="3356990"/>
            <a:ext cx="5197923" cy="11161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42269" y="3140960"/>
            <a:ext cx="5197923" cy="216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42269" y="2996940"/>
            <a:ext cx="877323" cy="1440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599628" y="2996940"/>
            <a:ext cx="877323" cy="1440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463748" y="2996940"/>
            <a:ext cx="877323" cy="1440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327868" y="2996940"/>
            <a:ext cx="877323" cy="1440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191988" y="2996940"/>
            <a:ext cx="877323" cy="1440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5056108" y="2996940"/>
            <a:ext cx="877323" cy="1440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735508" y="4473145"/>
            <a:ext cx="5197923" cy="111615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>
            <a:endCxn id="11" idx="1"/>
          </p:cNvCxnSpPr>
          <p:nvPr/>
        </p:nvCxnSpPr>
        <p:spPr>
          <a:xfrm flipV="1">
            <a:off x="3321107" y="3068950"/>
            <a:ext cx="6761" cy="2520350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-36638" y="144900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CK1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-36639" y="1866494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CK2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-36640" y="226755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CK3</a:t>
            </a:r>
            <a:endParaRPr lang="fr-FR" dirty="0"/>
          </a:p>
        </p:txBody>
      </p:sp>
      <p:cxnSp>
        <p:nvCxnSpPr>
          <p:cNvPr id="23" name="Connecteur en angle 22"/>
          <p:cNvCxnSpPr>
            <a:stCxn id="20" idx="3"/>
            <a:endCxn id="8" idx="0"/>
          </p:cNvCxnSpPr>
          <p:nvPr/>
        </p:nvCxnSpPr>
        <p:spPr>
          <a:xfrm>
            <a:off x="532749" y="1633668"/>
            <a:ext cx="648182" cy="1363272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en angle 23"/>
          <p:cNvCxnSpPr>
            <a:stCxn id="20" idx="3"/>
            <a:endCxn id="11" idx="0"/>
          </p:cNvCxnSpPr>
          <p:nvPr/>
        </p:nvCxnSpPr>
        <p:spPr>
          <a:xfrm>
            <a:off x="532749" y="1633668"/>
            <a:ext cx="3233781" cy="1363272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en angle 25"/>
          <p:cNvCxnSpPr>
            <a:stCxn id="21" idx="3"/>
            <a:endCxn id="9" idx="0"/>
          </p:cNvCxnSpPr>
          <p:nvPr/>
        </p:nvCxnSpPr>
        <p:spPr>
          <a:xfrm>
            <a:off x="569617" y="2051160"/>
            <a:ext cx="1468673" cy="94578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Connecteur en angle 26"/>
          <p:cNvCxnSpPr>
            <a:stCxn id="21" idx="3"/>
            <a:endCxn id="12" idx="0"/>
          </p:cNvCxnSpPr>
          <p:nvPr/>
        </p:nvCxnSpPr>
        <p:spPr>
          <a:xfrm>
            <a:off x="569617" y="2051160"/>
            <a:ext cx="4061033" cy="94578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Connecteur en angle 28"/>
          <p:cNvCxnSpPr>
            <a:stCxn id="22" idx="3"/>
            <a:endCxn id="10" idx="0"/>
          </p:cNvCxnSpPr>
          <p:nvPr/>
        </p:nvCxnSpPr>
        <p:spPr>
          <a:xfrm>
            <a:off x="569616" y="2452224"/>
            <a:ext cx="2332794" cy="544716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Connecteur en angle 29"/>
          <p:cNvCxnSpPr>
            <a:stCxn id="22" idx="3"/>
            <a:endCxn id="13" idx="0"/>
          </p:cNvCxnSpPr>
          <p:nvPr/>
        </p:nvCxnSpPr>
        <p:spPr>
          <a:xfrm>
            <a:off x="569616" y="2452224"/>
            <a:ext cx="4925154" cy="544716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6588280" y="314096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6588280" y="342900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6588280" y="422111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6876320" y="400508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6876320" y="342900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6876320" y="314096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7164360" y="314096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7164360" y="364503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7164360" y="400508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/>
        </p:nvSpPr>
        <p:spPr>
          <a:xfrm>
            <a:off x="6012202" y="292493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CK1</a:t>
            </a:r>
            <a:endParaRPr lang="fr-FR" dirty="0"/>
          </a:p>
        </p:txBody>
      </p:sp>
      <p:sp>
        <p:nvSpPr>
          <p:cNvPr id="57" name="ZoneTexte 56"/>
          <p:cNvSpPr txBox="1"/>
          <p:nvPr/>
        </p:nvSpPr>
        <p:spPr>
          <a:xfrm>
            <a:off x="6012201" y="341971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CK2</a:t>
            </a:r>
            <a:endParaRPr lang="fr-FR" dirty="0"/>
          </a:p>
        </p:txBody>
      </p:sp>
      <p:sp>
        <p:nvSpPr>
          <p:cNvPr id="58" name="ZoneTexte 57"/>
          <p:cNvSpPr txBox="1"/>
          <p:nvPr/>
        </p:nvSpPr>
        <p:spPr>
          <a:xfrm>
            <a:off x="6012200" y="3959516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CK3</a:t>
            </a:r>
            <a:endParaRPr lang="fr-FR" dirty="0"/>
          </a:p>
        </p:txBody>
      </p:sp>
      <p:cxnSp>
        <p:nvCxnSpPr>
          <p:cNvPr id="59" name="Connecteur droit 58"/>
          <p:cNvCxnSpPr/>
          <p:nvPr/>
        </p:nvCxnSpPr>
        <p:spPr>
          <a:xfrm>
            <a:off x="7452400" y="2924930"/>
            <a:ext cx="2880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7452400" y="3645030"/>
            <a:ext cx="2880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7452400" y="4005080"/>
            <a:ext cx="2880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7740440" y="422111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>
            <a:off x="7740440" y="364503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7740440" y="314096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8028480" y="314096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8028480" y="364503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>
            <a:off x="8028480" y="422111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V="1">
            <a:off x="6876320" y="2724582"/>
            <a:ext cx="0" cy="200059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V="1">
            <a:off x="7164360" y="2708900"/>
            <a:ext cx="0" cy="200059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V="1">
            <a:off x="7452400" y="2708900"/>
            <a:ext cx="0" cy="200059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7740440" y="2708900"/>
            <a:ext cx="0" cy="200059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2915770" y="4437140"/>
            <a:ext cx="864120" cy="72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1142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Transfert de charge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17/06/2015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Hervé Lebbolo        Electronique pour CCD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22</a:t>
            </a:fld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742269" y="3356990"/>
            <a:ext cx="5197923" cy="11161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42269" y="3140960"/>
            <a:ext cx="5197923" cy="216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42269" y="2996940"/>
            <a:ext cx="877323" cy="1440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599628" y="2996940"/>
            <a:ext cx="877323" cy="1440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463748" y="2996940"/>
            <a:ext cx="877323" cy="1440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327868" y="2996940"/>
            <a:ext cx="877323" cy="1440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191988" y="2996940"/>
            <a:ext cx="877323" cy="1440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5056108" y="2996940"/>
            <a:ext cx="877323" cy="1440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735508" y="4473145"/>
            <a:ext cx="5197923" cy="111615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>
            <a:endCxn id="11" idx="1"/>
          </p:cNvCxnSpPr>
          <p:nvPr/>
        </p:nvCxnSpPr>
        <p:spPr>
          <a:xfrm flipV="1">
            <a:off x="3321107" y="3068950"/>
            <a:ext cx="6761" cy="2520350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-36638" y="144900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CK1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-36639" y="1866494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CK2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-36640" y="226755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CK3</a:t>
            </a:r>
            <a:endParaRPr lang="fr-FR" dirty="0"/>
          </a:p>
        </p:txBody>
      </p:sp>
      <p:cxnSp>
        <p:nvCxnSpPr>
          <p:cNvPr id="23" name="Connecteur en angle 22"/>
          <p:cNvCxnSpPr>
            <a:stCxn id="20" idx="3"/>
            <a:endCxn id="8" idx="0"/>
          </p:cNvCxnSpPr>
          <p:nvPr/>
        </p:nvCxnSpPr>
        <p:spPr>
          <a:xfrm>
            <a:off x="532749" y="1633668"/>
            <a:ext cx="648182" cy="1363272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en angle 23"/>
          <p:cNvCxnSpPr>
            <a:stCxn id="20" idx="3"/>
            <a:endCxn id="11" idx="0"/>
          </p:cNvCxnSpPr>
          <p:nvPr/>
        </p:nvCxnSpPr>
        <p:spPr>
          <a:xfrm>
            <a:off x="532749" y="1633668"/>
            <a:ext cx="3233781" cy="1363272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en angle 25"/>
          <p:cNvCxnSpPr>
            <a:stCxn id="21" idx="3"/>
            <a:endCxn id="9" idx="0"/>
          </p:cNvCxnSpPr>
          <p:nvPr/>
        </p:nvCxnSpPr>
        <p:spPr>
          <a:xfrm>
            <a:off x="569617" y="2051160"/>
            <a:ext cx="1468673" cy="94578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Connecteur en angle 26"/>
          <p:cNvCxnSpPr>
            <a:stCxn id="21" idx="3"/>
            <a:endCxn id="12" idx="0"/>
          </p:cNvCxnSpPr>
          <p:nvPr/>
        </p:nvCxnSpPr>
        <p:spPr>
          <a:xfrm>
            <a:off x="569617" y="2051160"/>
            <a:ext cx="4061033" cy="94578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Connecteur en angle 28"/>
          <p:cNvCxnSpPr>
            <a:stCxn id="22" idx="3"/>
            <a:endCxn id="10" idx="0"/>
          </p:cNvCxnSpPr>
          <p:nvPr/>
        </p:nvCxnSpPr>
        <p:spPr>
          <a:xfrm>
            <a:off x="569616" y="2452224"/>
            <a:ext cx="2332794" cy="544716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Connecteur en angle 29"/>
          <p:cNvCxnSpPr>
            <a:stCxn id="22" idx="3"/>
            <a:endCxn id="13" idx="0"/>
          </p:cNvCxnSpPr>
          <p:nvPr/>
        </p:nvCxnSpPr>
        <p:spPr>
          <a:xfrm>
            <a:off x="569616" y="2452224"/>
            <a:ext cx="4925154" cy="544716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6588280" y="314096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6588280" y="342900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6588280" y="422111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6876320" y="400508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6876320" y="342900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6876320" y="314096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7164360" y="314096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7164360" y="364503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7164360" y="400508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/>
        </p:nvSpPr>
        <p:spPr>
          <a:xfrm>
            <a:off x="6012202" y="292493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CK1</a:t>
            </a:r>
            <a:endParaRPr lang="fr-FR" dirty="0"/>
          </a:p>
        </p:txBody>
      </p:sp>
      <p:sp>
        <p:nvSpPr>
          <p:cNvPr id="57" name="ZoneTexte 56"/>
          <p:cNvSpPr txBox="1"/>
          <p:nvPr/>
        </p:nvSpPr>
        <p:spPr>
          <a:xfrm>
            <a:off x="6012201" y="341971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CK2</a:t>
            </a:r>
            <a:endParaRPr lang="fr-FR" dirty="0"/>
          </a:p>
        </p:txBody>
      </p:sp>
      <p:sp>
        <p:nvSpPr>
          <p:cNvPr id="58" name="ZoneTexte 57"/>
          <p:cNvSpPr txBox="1"/>
          <p:nvPr/>
        </p:nvSpPr>
        <p:spPr>
          <a:xfrm>
            <a:off x="6012200" y="3959516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CK3</a:t>
            </a:r>
            <a:endParaRPr lang="fr-FR" dirty="0"/>
          </a:p>
        </p:txBody>
      </p:sp>
      <p:cxnSp>
        <p:nvCxnSpPr>
          <p:cNvPr id="59" name="Connecteur droit 58"/>
          <p:cNvCxnSpPr/>
          <p:nvPr/>
        </p:nvCxnSpPr>
        <p:spPr>
          <a:xfrm>
            <a:off x="7452400" y="292493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7452400" y="364503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7452400" y="400508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7740440" y="4221110"/>
            <a:ext cx="2880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>
            <a:off x="7740440" y="3645030"/>
            <a:ext cx="2880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7740440" y="2924930"/>
            <a:ext cx="2880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8028480" y="314096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8028480" y="364503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>
            <a:off x="8028480" y="4221110"/>
            <a:ext cx="288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V="1">
            <a:off x="6876320" y="2724582"/>
            <a:ext cx="0" cy="200059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V="1">
            <a:off x="7164360" y="2708900"/>
            <a:ext cx="0" cy="200059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V="1">
            <a:off x="7452400" y="2708900"/>
            <a:ext cx="0" cy="200059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7740440" y="2708900"/>
            <a:ext cx="0" cy="200059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3600301" y="4365130"/>
            <a:ext cx="323609" cy="144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171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E2v  CCD250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17/06/2015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Hervé Lebbolo        Electronique pour CCD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23</a:t>
            </a:fld>
            <a:endParaRPr lang="fr-BE"/>
          </a:p>
        </p:txBody>
      </p:sp>
      <p:pic>
        <p:nvPicPr>
          <p:cNvPr id="7" name="I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0405" y="2019620"/>
            <a:ext cx="711991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928794" y="2019620"/>
            <a:ext cx="6858048" cy="385765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42910" y="2076808"/>
            <a:ext cx="59984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</a:t>
            </a:r>
            <a:r>
              <a:rPr lang="el-GR" dirty="0" smtClean="0"/>
              <a:t>Φ</a:t>
            </a:r>
            <a:r>
              <a:rPr lang="fr-FR" dirty="0" smtClean="0"/>
              <a:t>0</a:t>
            </a:r>
          </a:p>
          <a:p>
            <a:endParaRPr lang="fr-FR" dirty="0" smtClean="0"/>
          </a:p>
          <a:p>
            <a:r>
              <a:rPr lang="fr-FR" dirty="0" smtClean="0"/>
              <a:t>I</a:t>
            </a:r>
            <a:r>
              <a:rPr lang="el-GR" dirty="0" smtClean="0"/>
              <a:t>Φ</a:t>
            </a:r>
            <a:r>
              <a:rPr lang="fr-FR" dirty="0" smtClean="0"/>
              <a:t>1</a:t>
            </a:r>
          </a:p>
          <a:p>
            <a:endParaRPr lang="fr-FR" dirty="0" smtClean="0"/>
          </a:p>
          <a:p>
            <a:r>
              <a:rPr lang="fr-FR" dirty="0" smtClean="0"/>
              <a:t>I</a:t>
            </a:r>
            <a:r>
              <a:rPr lang="el-GR" dirty="0" smtClean="0"/>
              <a:t>Φ</a:t>
            </a:r>
            <a:r>
              <a:rPr lang="fr-FR" dirty="0" smtClean="0"/>
              <a:t>2</a:t>
            </a:r>
          </a:p>
          <a:p>
            <a:endParaRPr lang="fr-FR" dirty="0" smtClean="0"/>
          </a:p>
          <a:p>
            <a:r>
              <a:rPr lang="fr-FR" dirty="0" smtClean="0"/>
              <a:t>I</a:t>
            </a:r>
            <a:r>
              <a:rPr lang="el-GR" dirty="0" smtClean="0"/>
              <a:t>Φ</a:t>
            </a:r>
            <a:r>
              <a:rPr lang="fr-FR" dirty="0" smtClean="0"/>
              <a:t>3</a:t>
            </a:r>
          </a:p>
          <a:p>
            <a:endParaRPr lang="fr-FR" dirty="0" smtClean="0"/>
          </a:p>
        </p:txBody>
      </p:sp>
      <p:cxnSp>
        <p:nvCxnSpPr>
          <p:cNvPr id="10" name="Connecteur droit 9"/>
          <p:cNvCxnSpPr/>
          <p:nvPr/>
        </p:nvCxnSpPr>
        <p:spPr>
          <a:xfrm>
            <a:off x="1214414" y="2289534"/>
            <a:ext cx="71438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214414" y="2861038"/>
            <a:ext cx="71438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1214414" y="3362692"/>
            <a:ext cx="71438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214414" y="3932608"/>
            <a:ext cx="71438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5615230" y="2043762"/>
            <a:ext cx="59984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I</a:t>
            </a:r>
            <a:r>
              <a:rPr lang="el-GR" sz="1100" dirty="0" smtClean="0"/>
              <a:t>Φ</a:t>
            </a:r>
            <a:r>
              <a:rPr lang="fr-FR" sz="1100" dirty="0" smtClean="0"/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71736" y="1876744"/>
            <a:ext cx="5072098" cy="10001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28596" y="1862494"/>
            <a:ext cx="1000132" cy="25717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428596" y="4814822"/>
            <a:ext cx="1000132" cy="72008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GD</a:t>
            </a:r>
            <a:endParaRPr lang="fr-FR" dirty="0"/>
          </a:p>
        </p:txBody>
      </p:sp>
      <p:cxnSp>
        <p:nvCxnSpPr>
          <p:cNvPr id="18" name="Connecteur droit 17"/>
          <p:cNvCxnSpPr/>
          <p:nvPr/>
        </p:nvCxnSpPr>
        <p:spPr>
          <a:xfrm flipH="1">
            <a:off x="1214414" y="5174862"/>
            <a:ext cx="7143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23528" y="1124744"/>
            <a:ext cx="1208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Clocks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parallèles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051720" y="1412776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Clocks</a:t>
            </a:r>
            <a:r>
              <a:rPr lang="fr-FR" dirty="0" smtClean="0">
                <a:solidFill>
                  <a:srgbClr val="FF0000"/>
                </a:solidFill>
              </a:rPr>
              <a:t> séries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234782" y="764704"/>
            <a:ext cx="1832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B0F0"/>
                </a:solidFill>
              </a:rPr>
              <a:t>Output Drain</a:t>
            </a:r>
          </a:p>
          <a:p>
            <a:r>
              <a:rPr lang="fr-FR" dirty="0" smtClean="0">
                <a:solidFill>
                  <a:srgbClr val="00B0F0"/>
                </a:solidFill>
              </a:rPr>
              <a:t>Alim des amplis</a:t>
            </a:r>
            <a:endParaRPr lang="fr-FR" dirty="0">
              <a:solidFill>
                <a:srgbClr val="00B0F0"/>
              </a:solidFill>
            </a:endParaRPr>
          </a:p>
        </p:txBody>
      </p:sp>
      <p:cxnSp>
        <p:nvCxnSpPr>
          <p:cNvPr id="23" name="Connecteur droit avec flèche 22"/>
          <p:cNvCxnSpPr>
            <a:stCxn id="21" idx="2"/>
          </p:cNvCxnSpPr>
          <p:nvPr/>
        </p:nvCxnSpPr>
        <p:spPr>
          <a:xfrm flipH="1">
            <a:off x="7092280" y="1411035"/>
            <a:ext cx="1058779" cy="12258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5928815" y="1124744"/>
            <a:ext cx="803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Reset</a:t>
            </a:r>
          </a:p>
          <a:p>
            <a:r>
              <a:rPr lang="fr-FR" dirty="0" smtClean="0">
                <a:solidFill>
                  <a:srgbClr val="FFC000"/>
                </a:solidFill>
              </a:rPr>
              <a:t>Drain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635896" y="1124744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Output</a:t>
            </a:r>
          </a:p>
          <a:p>
            <a:r>
              <a:rPr lang="fr-FR" dirty="0" err="1" smtClean="0">
                <a:solidFill>
                  <a:srgbClr val="FFC000"/>
                </a:solidFill>
              </a:rPr>
              <a:t>Gate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04169" y="5589240"/>
            <a:ext cx="827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C000"/>
                </a:solidFill>
              </a:rPr>
              <a:t>Guard</a:t>
            </a:r>
            <a:endParaRPr lang="fr-FR" dirty="0" smtClean="0">
              <a:solidFill>
                <a:srgbClr val="FFC000"/>
              </a:solidFill>
            </a:endParaRPr>
          </a:p>
          <a:p>
            <a:r>
              <a:rPr lang="fr-FR" dirty="0" smtClean="0">
                <a:solidFill>
                  <a:srgbClr val="FFC000"/>
                </a:solidFill>
              </a:rPr>
              <a:t>diode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580112" y="5590981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Back </a:t>
            </a:r>
          </a:p>
          <a:p>
            <a:r>
              <a:rPr lang="fr-FR" dirty="0" err="1" smtClean="0">
                <a:solidFill>
                  <a:srgbClr val="FFC000"/>
                </a:solidFill>
              </a:rPr>
              <a:t>Substrate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532940" y="5085184"/>
            <a:ext cx="12875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Front</a:t>
            </a:r>
          </a:p>
          <a:p>
            <a:r>
              <a:rPr lang="fr-FR" dirty="0" err="1" smtClean="0"/>
              <a:t>Substrate</a:t>
            </a:r>
            <a:endParaRPr lang="fr-FR" dirty="0" smtClean="0"/>
          </a:p>
          <a:p>
            <a:r>
              <a:rPr lang="fr-FR" dirty="0" smtClean="0"/>
              <a:t>(Masse)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7884368" y="3502749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Output</a:t>
            </a:r>
          </a:p>
          <a:p>
            <a:r>
              <a:rPr lang="fr-FR" dirty="0">
                <a:solidFill>
                  <a:srgbClr val="00B050"/>
                </a:solidFill>
              </a:rPr>
              <a:t>S</a:t>
            </a:r>
            <a:r>
              <a:rPr lang="fr-FR" dirty="0" smtClean="0">
                <a:solidFill>
                  <a:srgbClr val="00B050"/>
                </a:solidFill>
              </a:rPr>
              <a:t>ource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572000" y="1403484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Reset</a:t>
            </a:r>
          </a:p>
        </p:txBody>
      </p:sp>
      <p:cxnSp>
        <p:nvCxnSpPr>
          <p:cNvPr id="32" name="Connecteur droit avec flèche 31"/>
          <p:cNvCxnSpPr>
            <a:stCxn id="24" idx="2"/>
          </p:cNvCxnSpPr>
          <p:nvPr/>
        </p:nvCxnSpPr>
        <p:spPr>
          <a:xfrm flipH="1">
            <a:off x="5107785" y="1771075"/>
            <a:ext cx="1222743" cy="5184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30" idx="2"/>
          </p:cNvCxnSpPr>
          <p:nvPr/>
        </p:nvCxnSpPr>
        <p:spPr>
          <a:xfrm flipH="1">
            <a:off x="4716020" y="1772816"/>
            <a:ext cx="257693" cy="5167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Ellipse 30"/>
          <p:cNvSpPr/>
          <p:nvPr/>
        </p:nvSpPr>
        <p:spPr>
          <a:xfrm>
            <a:off x="2627730" y="2019620"/>
            <a:ext cx="1496194" cy="5452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4" name="Connecteur droit avec flèche 33"/>
          <p:cNvCxnSpPr>
            <a:stCxn id="20" idx="2"/>
            <a:endCxn id="31" idx="0"/>
          </p:cNvCxnSpPr>
          <p:nvPr/>
        </p:nvCxnSpPr>
        <p:spPr>
          <a:xfrm>
            <a:off x="2844565" y="1782108"/>
            <a:ext cx="531262" cy="2375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stCxn id="25" idx="2"/>
          </p:cNvCxnSpPr>
          <p:nvPr/>
        </p:nvCxnSpPr>
        <p:spPr>
          <a:xfrm>
            <a:off x="4111347" y="1771075"/>
            <a:ext cx="100603" cy="3057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10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Hervé Lebbolo        Electronique pour CCD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24</a:t>
            </a:fld>
            <a:endParaRPr lang="fr-BE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52400" y="142528"/>
            <a:ext cx="8812088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Clock And Bias Asic for </a:t>
            </a:r>
            <a:r>
              <a:rPr lang="en-US" sz="3600" dirty="0" err="1" smtClean="0"/>
              <a:t>Ccd</a:t>
            </a:r>
            <a:r>
              <a:rPr lang="en-US" sz="3600" dirty="0" smtClean="0"/>
              <a:t> : CABAC</a:t>
            </a:r>
            <a:endParaRPr lang="en-US" sz="3600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88032" y="3861048"/>
            <a:ext cx="8676456" cy="273639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Temperature sensor (output on mux)</a:t>
            </a:r>
          </a:p>
          <a:p>
            <a:r>
              <a:rPr lang="en-US" sz="2000" dirty="0" smtClean="0"/>
              <a:t>Multiplexer : </a:t>
            </a:r>
          </a:p>
          <a:p>
            <a:pPr lvl="3"/>
            <a:r>
              <a:rPr lang="en-US" sz="1900" dirty="0" smtClean="0"/>
              <a:t>Possibility to output 2 of any signal provided by CABAC or external input (aspic temp, aspic timing) for monitoring purpose</a:t>
            </a:r>
          </a:p>
          <a:p>
            <a:r>
              <a:rPr lang="en-US" sz="2000" dirty="0" err="1" smtClean="0"/>
              <a:t>Deactivable</a:t>
            </a:r>
            <a:r>
              <a:rPr lang="en-US" sz="2000" dirty="0" smtClean="0"/>
              <a:t> calibration </a:t>
            </a:r>
            <a:r>
              <a:rPr lang="en-US" sz="2000" dirty="0" err="1" smtClean="0"/>
              <a:t>pulser</a:t>
            </a:r>
            <a:r>
              <a:rPr lang="en-US" sz="2000" dirty="0" smtClean="0"/>
              <a:t> : injection of a pulse on RD, with active RG 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 smtClean="0"/>
              <a:t> injection of defined signal at the electronic chain entrance for electronic calibration.</a:t>
            </a:r>
          </a:p>
          <a:p>
            <a:r>
              <a:rPr lang="en-US" sz="2000" dirty="0" err="1" smtClean="0"/>
              <a:t>Programation</a:t>
            </a:r>
            <a:r>
              <a:rPr lang="en-US" sz="2000" dirty="0" smtClean="0"/>
              <a:t> by serial link with read back &amp; asynchronous reset</a:t>
            </a:r>
          </a:p>
          <a:p>
            <a:r>
              <a:rPr lang="en-US" sz="2000" dirty="0" smtClean="0"/>
              <a:t>Translated power supplies : can provide negative biases &amp; clocks</a:t>
            </a:r>
            <a:endParaRPr lang="en-US" sz="16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107380" y="988273"/>
            <a:ext cx="5184720" cy="28007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ＭＳ Ｐゴシック" pitchFamily="-111" charset="-128"/>
              </a:rPr>
              <a:t>Provide :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ea typeface="ＭＳ Ｐゴシック" pitchFamily="-111" charset="-128"/>
              </a:rPr>
              <a:t>OD (output drain) </a:t>
            </a:r>
            <a:r>
              <a:rPr lang="en-US" sz="2000" dirty="0" smtClean="0">
                <a:ea typeface="ＭＳ Ｐゴシック" pitchFamily="-111" charset="-128"/>
              </a:rPr>
              <a:t>-&gt;</a:t>
            </a:r>
            <a:r>
              <a:rPr lang="en-US" dirty="0" smtClean="0">
                <a:ea typeface="ＭＳ Ｐゴシック" pitchFamily="-111" charset="-128"/>
              </a:rPr>
              <a:t>46V 32mA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ea typeface="ＭＳ Ｐゴシック" pitchFamily="-111" charset="-128"/>
              </a:rPr>
              <a:t>RD (reset drain)  -&gt;46V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ea typeface="ＭＳ Ｐゴシック" pitchFamily="-111" charset="-128"/>
              </a:rPr>
              <a:t>Biases -&gt;46V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ea typeface="ＭＳ Ｐゴシック" pitchFamily="-111" charset="-128"/>
              </a:rPr>
              <a:t>Image clocks </a:t>
            </a:r>
            <a:r>
              <a:rPr lang="en-US" sz="2000" dirty="0" smtClean="0">
                <a:ea typeface="ＭＳ Ｐゴシック" pitchFamily="-111" charset="-128"/>
              </a:rPr>
              <a:t>(4) -&gt;400mA-20V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ea typeface="ＭＳ Ｐゴシック" pitchFamily="-111" charset="-128"/>
              </a:rPr>
              <a:t>Register clocks </a:t>
            </a:r>
            <a:r>
              <a:rPr lang="en-US" sz="2000" dirty="0" smtClean="0">
                <a:ea typeface="ＭＳ Ｐゴシック" pitchFamily="-111" charset="-128"/>
              </a:rPr>
              <a:t>(3) 70mA-20V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ea typeface="ＭＳ Ｐゴシック" pitchFamily="-111" charset="-128"/>
              </a:rPr>
              <a:t>Reset gate (1</a:t>
            </a:r>
            <a:r>
              <a:rPr lang="en-US" sz="2400" dirty="0">
                <a:ea typeface="ＭＳ Ｐゴシック" pitchFamily="-111" charset="-128"/>
              </a:rPr>
              <a:t>) </a:t>
            </a:r>
            <a:r>
              <a:rPr lang="en-US" sz="2000" dirty="0" smtClean="0">
                <a:ea typeface="ＭＳ Ｐゴシック" pitchFamily="-111" charset="-128"/>
              </a:rPr>
              <a:t>70mA-20V</a:t>
            </a:r>
            <a:endParaRPr lang="en-US" sz="2000" dirty="0">
              <a:ea typeface="ＭＳ Ｐゴシック" pitchFamily="-111" charset="-128"/>
            </a:endParaRPr>
          </a:p>
        </p:txBody>
      </p:sp>
      <p:pic>
        <p:nvPicPr>
          <p:cNvPr id="7" name="Image 6" descr="CABAC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764704"/>
            <a:ext cx="3528392" cy="328001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436096" y="4051617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ym typeface="Wingdings" pitchFamily="1" charset="2"/>
              </a:rPr>
              <a:t>CMOS 0.35µ HV (34.6 mm</a:t>
            </a:r>
            <a:r>
              <a:rPr lang="en-US" sz="1200" b="1" baseline="30000" dirty="0" smtClean="0">
                <a:sym typeface="Wingdings" pitchFamily="1" charset="2"/>
              </a:rPr>
              <a:t>2</a:t>
            </a:r>
            <a:r>
              <a:rPr lang="en-US" sz="1200" b="1" dirty="0" smtClean="0">
                <a:sym typeface="Wingdings" pitchFamily="1" charset="2"/>
              </a:rPr>
              <a:t>) from AMS</a:t>
            </a:r>
            <a:endParaRPr lang="en-US" sz="1200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17/06/2015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76587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17/06/2015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Hervé Lebbolo        Electronique pour CCD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25</a:t>
            </a:fld>
            <a:endParaRPr lang="fr-BE"/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20" y="1124680"/>
            <a:ext cx="7202923" cy="568879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Cabac</a:t>
            </a:r>
            <a:r>
              <a:rPr lang="fr-FR" dirty="0" smtClean="0"/>
              <a:t> block </a:t>
            </a:r>
            <a:r>
              <a:rPr lang="fr-FR" dirty="0" err="1" smtClean="0"/>
              <a:t>diagram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4689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17/06/2015</a:t>
            </a:r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Hervé Lebbolo        Electronique pour CCD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26</a:t>
            </a:fld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1357290" y="714356"/>
            <a:ext cx="5868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Electronic Calibration </a:t>
            </a:r>
            <a:r>
              <a:rPr lang="en-US" sz="3200" dirty="0" err="1" smtClean="0">
                <a:latin typeface="Comic Sans MS" pitchFamily="66" charset="0"/>
              </a:rPr>
              <a:t>Pulser</a:t>
            </a:r>
            <a:r>
              <a:rPr lang="en-US" sz="3200" dirty="0" smtClean="0"/>
              <a:t> </a:t>
            </a:r>
            <a:r>
              <a:rPr lang="en-US" sz="3200" dirty="0" smtClean="0">
                <a:latin typeface="Comic Sans MS" pitchFamily="66" charset="0"/>
              </a:rPr>
              <a:t>: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0166" y="1928802"/>
            <a:ext cx="2357454" cy="37862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CABAC</a:t>
            </a:r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3000364" y="2356636"/>
            <a:ext cx="1928826" cy="429422"/>
            <a:chOff x="3428992" y="2285198"/>
            <a:chExt cx="1928826" cy="429422"/>
          </a:xfrm>
        </p:grpSpPr>
        <p:cxnSp>
          <p:nvCxnSpPr>
            <p:cNvPr id="8" name="Connecteur droit 7"/>
            <p:cNvCxnSpPr/>
            <p:nvPr/>
          </p:nvCxnSpPr>
          <p:spPr>
            <a:xfrm rot="5400000">
              <a:off x="4714876" y="2499512"/>
              <a:ext cx="42862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 rot="5400000">
              <a:off x="4856958" y="2498718"/>
              <a:ext cx="42862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>
              <a:endCxn id="12" idx="3"/>
            </p:cNvCxnSpPr>
            <p:nvPr/>
          </p:nvCxnSpPr>
          <p:spPr>
            <a:xfrm rot="10800000">
              <a:off x="3428992" y="2500306"/>
              <a:ext cx="1500198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 rot="10800000">
              <a:off x="5072066" y="2499512"/>
              <a:ext cx="28575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2143108" y="1928802"/>
            <a:ext cx="1714512" cy="12858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Pulser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4500562" y="4071942"/>
            <a:ext cx="92869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100</a:t>
            </a:r>
            <a:r>
              <a:rPr lang="el-GR" dirty="0" smtClean="0"/>
              <a:t>Ω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2928926" y="4071942"/>
            <a:ext cx="928694" cy="35719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r-FR" dirty="0" smtClean="0"/>
              <a:t>RD</a:t>
            </a:r>
            <a:endParaRPr lang="fr-FR" dirty="0"/>
          </a:p>
        </p:txBody>
      </p:sp>
      <p:cxnSp>
        <p:nvCxnSpPr>
          <p:cNvPr id="15" name="Connecteur en angle 14"/>
          <p:cNvCxnSpPr>
            <a:stCxn id="14" idx="3"/>
            <a:endCxn id="13" idx="1"/>
          </p:cNvCxnSpPr>
          <p:nvPr/>
        </p:nvCxnSpPr>
        <p:spPr>
          <a:xfrm>
            <a:off x="3857620" y="4250537"/>
            <a:ext cx="642942" cy="1588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e 15"/>
          <p:cNvGrpSpPr/>
          <p:nvPr/>
        </p:nvGrpSpPr>
        <p:grpSpPr>
          <a:xfrm>
            <a:off x="5786446" y="4856966"/>
            <a:ext cx="571504" cy="142876"/>
            <a:chOff x="7072330" y="3000372"/>
            <a:chExt cx="571504" cy="142876"/>
          </a:xfrm>
        </p:grpSpPr>
        <p:cxnSp>
          <p:nvCxnSpPr>
            <p:cNvPr id="17" name="Connecteur en angle 16"/>
            <p:cNvCxnSpPr/>
            <p:nvPr/>
          </p:nvCxnSpPr>
          <p:spPr>
            <a:xfrm>
              <a:off x="7072330" y="3000372"/>
              <a:ext cx="571504" cy="1588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en angle 17"/>
            <p:cNvCxnSpPr/>
            <p:nvPr/>
          </p:nvCxnSpPr>
          <p:spPr>
            <a:xfrm>
              <a:off x="7072330" y="3141660"/>
              <a:ext cx="571504" cy="1588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Connecteur en angle 18"/>
          <p:cNvCxnSpPr>
            <a:stCxn id="13" idx="3"/>
          </p:cNvCxnSpPr>
          <p:nvPr/>
        </p:nvCxnSpPr>
        <p:spPr>
          <a:xfrm>
            <a:off x="5429256" y="4250537"/>
            <a:ext cx="642942" cy="607223"/>
          </a:xfrm>
          <a:prstGeom prst="bentConnector3">
            <a:avLst>
              <a:gd name="adj1" fmla="val 9958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en angle 19"/>
          <p:cNvCxnSpPr/>
          <p:nvPr/>
        </p:nvCxnSpPr>
        <p:spPr>
          <a:xfrm rot="16200000" flipH="1">
            <a:off x="4643438" y="2857496"/>
            <a:ext cx="1714512" cy="1143008"/>
          </a:xfrm>
          <a:prstGeom prst="bentConnector3">
            <a:avLst>
              <a:gd name="adj1" fmla="val -39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riangle isocèle 20"/>
          <p:cNvSpPr/>
          <p:nvPr/>
        </p:nvSpPr>
        <p:spPr>
          <a:xfrm flipV="1">
            <a:off x="5929322" y="5572140"/>
            <a:ext cx="285752" cy="35719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en angle 21"/>
          <p:cNvCxnSpPr>
            <a:stCxn id="21" idx="3"/>
          </p:cNvCxnSpPr>
          <p:nvPr/>
        </p:nvCxnSpPr>
        <p:spPr>
          <a:xfrm rot="5400000" flipH="1" flipV="1">
            <a:off x="5786446" y="5286388"/>
            <a:ext cx="571504" cy="1588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286644" y="1571612"/>
            <a:ext cx="1357322" cy="2500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CCD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7286644" y="2357430"/>
            <a:ext cx="928694" cy="4286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smtClean="0"/>
              <a:t>RD</a:t>
            </a:r>
            <a:endParaRPr lang="fr-FR" dirty="0"/>
          </a:p>
        </p:txBody>
      </p:sp>
      <p:cxnSp>
        <p:nvCxnSpPr>
          <p:cNvPr id="25" name="Connecteur en angle 24"/>
          <p:cNvCxnSpPr>
            <a:endCxn id="24" idx="1"/>
          </p:cNvCxnSpPr>
          <p:nvPr/>
        </p:nvCxnSpPr>
        <p:spPr>
          <a:xfrm>
            <a:off x="6072198" y="2571744"/>
            <a:ext cx="1214446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85720" y="2214554"/>
            <a:ext cx="857256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Lvds</a:t>
            </a:r>
            <a:endParaRPr lang="fr-FR" dirty="0" smtClean="0"/>
          </a:p>
          <a:p>
            <a:pPr algn="ctr"/>
            <a:r>
              <a:rPr lang="fr-FR" dirty="0" smtClean="0"/>
              <a:t>cmd</a:t>
            </a:r>
            <a:endParaRPr lang="fr-FR" dirty="0"/>
          </a:p>
        </p:txBody>
      </p:sp>
      <p:cxnSp>
        <p:nvCxnSpPr>
          <p:cNvPr id="27" name="Connecteur en angle 26"/>
          <p:cNvCxnSpPr>
            <a:stCxn id="26" idx="3"/>
            <a:endCxn id="12" idx="1"/>
          </p:cNvCxnSpPr>
          <p:nvPr/>
        </p:nvCxnSpPr>
        <p:spPr>
          <a:xfrm>
            <a:off x="1142976" y="2571744"/>
            <a:ext cx="1000132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6429388" y="4714884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100nF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4631337" y="2643182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33nF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1907704" y="4071942"/>
            <a:ext cx="1224136" cy="7252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Prog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250286" y="4112506"/>
            <a:ext cx="857256" cy="644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SPI bus</a:t>
            </a:r>
            <a:endParaRPr lang="fr-FR" dirty="0"/>
          </a:p>
        </p:txBody>
      </p:sp>
      <p:cxnSp>
        <p:nvCxnSpPr>
          <p:cNvPr id="32" name="Connecteur en angle 31"/>
          <p:cNvCxnSpPr>
            <a:stCxn id="31" idx="3"/>
            <a:endCxn id="30" idx="1"/>
          </p:cNvCxnSpPr>
          <p:nvPr/>
        </p:nvCxnSpPr>
        <p:spPr>
          <a:xfrm>
            <a:off x="1107542" y="4434547"/>
            <a:ext cx="800162" cy="127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en angle 32"/>
          <p:cNvCxnSpPr>
            <a:stCxn id="30" idx="0"/>
            <a:endCxn id="12" idx="2"/>
          </p:cNvCxnSpPr>
          <p:nvPr/>
        </p:nvCxnSpPr>
        <p:spPr>
          <a:xfrm rot="5400000" flipH="1" flipV="1">
            <a:off x="2331440" y="3403018"/>
            <a:ext cx="857256" cy="480592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2341493" y="3429000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enable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4770822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17/06/2015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Hervé Lebbolo        Electronique pour CCD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27</a:t>
            </a:fld>
            <a:endParaRPr lang="fr-BE"/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450" y="1124680"/>
            <a:ext cx="7993110" cy="532874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Cabac</a:t>
            </a:r>
            <a:r>
              <a:rPr lang="fr-FR" dirty="0" smtClean="0"/>
              <a:t> power supplies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648800" y="3717040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Clocks</a:t>
            </a:r>
            <a:endParaRPr lang="fr-FR" dirty="0" smtClean="0"/>
          </a:p>
          <a:p>
            <a:r>
              <a:rPr lang="fr-FR" dirty="0" smtClean="0"/>
              <a:t>Power supplies</a:t>
            </a:r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 flipH="1" flipV="1">
            <a:off x="5796170" y="3933070"/>
            <a:ext cx="852630" cy="1071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7" idx="1"/>
          </p:cNvCxnSpPr>
          <p:nvPr/>
        </p:nvCxnSpPr>
        <p:spPr>
          <a:xfrm flipH="1">
            <a:off x="5652150" y="4040206"/>
            <a:ext cx="996650" cy="11170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51400" y="1916790"/>
            <a:ext cx="167225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OD &amp; Biases</a:t>
            </a:r>
          </a:p>
          <a:p>
            <a:r>
              <a:rPr lang="fr-FR" dirty="0" smtClean="0"/>
              <a:t>Power </a:t>
            </a:r>
            <a:r>
              <a:rPr lang="fr-FR" dirty="0" err="1" smtClean="0"/>
              <a:t>supplyc</a:t>
            </a:r>
            <a:endParaRPr lang="fr-FR" dirty="0"/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1805030" y="2060810"/>
            <a:ext cx="966720" cy="1791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6588280" y="5661310"/>
            <a:ext cx="16161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Cabac</a:t>
            </a:r>
            <a:r>
              <a:rPr lang="fr-FR" dirty="0" smtClean="0"/>
              <a:t> </a:t>
            </a:r>
            <a:r>
              <a:rPr lang="fr-FR" dirty="0" err="1" smtClean="0"/>
              <a:t>ground</a:t>
            </a:r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>
          <a:xfrm flipH="1">
            <a:off x="827480" y="5845976"/>
            <a:ext cx="5760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07380" y="4427858"/>
            <a:ext cx="16177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Board</a:t>
            </a:r>
            <a:r>
              <a:rPr lang="fr-FR" dirty="0" smtClean="0"/>
              <a:t> </a:t>
            </a:r>
            <a:r>
              <a:rPr lang="fr-FR" dirty="0" err="1" smtClean="0"/>
              <a:t>ground</a:t>
            </a:r>
            <a:endParaRPr lang="fr-FR" dirty="0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1725131" y="4612524"/>
            <a:ext cx="470539" cy="1846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524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069474"/>
          </a:xfrm>
          <a:prstGeom prst="rect">
            <a:avLst/>
          </a:prstGeom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49238"/>
            <a:ext cx="8229600" cy="59430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E804"/>
                </a:solidFill>
              </a:rPr>
              <a:t>Parallel clocks</a:t>
            </a:r>
            <a:endParaRPr lang="en-US" dirty="0">
              <a:solidFill>
                <a:srgbClr val="FFE804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1232-3B04-8546-B876-99E7475CE07D}" type="slidenum">
              <a:rPr lang="fr-FR" smtClean="0"/>
              <a:t>28</a:t>
            </a:fld>
            <a:endParaRPr lang="fr-FR"/>
          </a:p>
        </p:txBody>
      </p:sp>
      <p:pic>
        <p:nvPicPr>
          <p:cNvPr id="14" name="Image 13" descr="screenP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5" b="3333"/>
          <a:stretch/>
        </p:blipFill>
        <p:spPr>
          <a:xfrm>
            <a:off x="0" y="1069474"/>
            <a:ext cx="9144000" cy="5559926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17/06/2015</a:t>
            </a:r>
            <a:endParaRPr lang="fr-BE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Hervé </a:t>
            </a:r>
            <a:r>
              <a:rPr lang="fr-FR" dirty="0" err="1" smtClean="0"/>
              <a:t>Lebbolo</a:t>
            </a:r>
            <a:r>
              <a:rPr lang="fr-FR" dirty="0" smtClean="0"/>
              <a:t>        Electronique pour CCD</a:t>
            </a:r>
            <a:endParaRPr lang="fr-BE" dirty="0"/>
          </a:p>
        </p:txBody>
      </p:sp>
      <p:sp>
        <p:nvSpPr>
          <p:cNvPr id="3" name="ZoneTexte 2"/>
          <p:cNvSpPr txBox="1"/>
          <p:nvPr/>
        </p:nvSpPr>
        <p:spPr>
          <a:xfrm>
            <a:off x="5004060" y="6300118"/>
            <a:ext cx="12346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66nF </a:t>
            </a:r>
            <a:r>
              <a:rPr lang="fr-FR" dirty="0" err="1" smtClean="0"/>
              <a:t>load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333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069474"/>
          </a:xfrm>
          <a:prstGeom prst="rect">
            <a:avLst/>
          </a:prstGeom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49238"/>
            <a:ext cx="8229600" cy="59430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E804"/>
                </a:solidFill>
              </a:rPr>
              <a:t>Serial clocks and Reset Gate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1232-3B04-8546-B876-99E7475CE07D}" type="slidenum">
              <a:rPr lang="fr-FR" smtClean="0"/>
              <a:t>29</a:t>
            </a:fld>
            <a:endParaRPr lang="fr-FR" dirty="0"/>
          </a:p>
        </p:txBody>
      </p:sp>
      <p:pic>
        <p:nvPicPr>
          <p:cNvPr id="11" name="Image 10" descr="serialIT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b="10371"/>
          <a:stretch/>
        </p:blipFill>
        <p:spPr>
          <a:xfrm>
            <a:off x="304800" y="1175590"/>
            <a:ext cx="8483600" cy="5278684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17/06/2015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Hervé Lebbolo        Electronique pour CCD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8427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Hervé </a:t>
            </a:r>
            <a:r>
              <a:rPr lang="fr-FR" dirty="0" err="1" smtClean="0"/>
              <a:t>Lebbolo</a:t>
            </a:r>
            <a:r>
              <a:rPr lang="fr-FR" dirty="0" smtClean="0"/>
              <a:t>        Electronique pour CCD</a:t>
            </a:r>
            <a:endParaRPr lang="fr-B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10" y="567349"/>
            <a:ext cx="6581430" cy="624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17/06/2015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  <p:sp>
        <p:nvSpPr>
          <p:cNvPr id="9" name="Ellipse 8"/>
          <p:cNvSpPr/>
          <p:nvPr/>
        </p:nvSpPr>
        <p:spPr>
          <a:xfrm>
            <a:off x="6444260" y="5157240"/>
            <a:ext cx="1008140" cy="10957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>
            <a:stCxn id="10" idx="2"/>
            <a:endCxn id="9" idx="6"/>
          </p:cNvCxnSpPr>
          <p:nvPr/>
        </p:nvCxnSpPr>
        <p:spPr>
          <a:xfrm flipH="1">
            <a:off x="7452400" y="5526572"/>
            <a:ext cx="853083" cy="1785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CCD </a:t>
            </a:r>
            <a:r>
              <a:rPr lang="fr-FR" dirty="0" err="1" smtClean="0"/>
              <a:t>synoptic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7380390" y="5157240"/>
            <a:ext cx="185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Etage de sortie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57200" y="3068950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Serial </a:t>
            </a:r>
            <a:r>
              <a:rPr lang="fr-FR" dirty="0" err="1" smtClean="0"/>
              <a:t>register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2235251" y="1988800"/>
            <a:ext cx="896549" cy="12648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Accolade fermante 10"/>
          <p:cNvSpPr/>
          <p:nvPr/>
        </p:nvSpPr>
        <p:spPr>
          <a:xfrm>
            <a:off x="5730626" y="2198522"/>
            <a:ext cx="720034" cy="3506586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6486947" y="3646789"/>
            <a:ext cx="1037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Imaging</a:t>
            </a:r>
          </a:p>
          <a:p>
            <a:r>
              <a:rPr lang="fr-FR" dirty="0" err="1" smtClean="0"/>
              <a:t>Region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756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EEV CCD250 image section </a:t>
            </a:r>
            <a:r>
              <a:rPr lang="fr-FR" dirty="0" err="1" smtClean="0"/>
              <a:t>load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17/06/2015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Hervé Lebbolo        Electronique pour CCD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30</a:t>
            </a:fld>
            <a:endParaRPr lang="fr-BE" dirty="0"/>
          </a:p>
        </p:txBody>
      </p:sp>
      <p:pic>
        <p:nvPicPr>
          <p:cNvPr id="8" name="Picture 3" descr="C:\Users\lebbolo\Desktop\elementary lo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340089"/>
            <a:ext cx="3888432" cy="4897223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426534" y="2564225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39440" y="327501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C1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547580" y="3275013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C2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067944" y="1772816"/>
            <a:ext cx="4975660" cy="42473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Equivalent circuit of the E2V CCD250</a:t>
            </a:r>
          </a:p>
          <a:p>
            <a:r>
              <a:rPr lang="fr-FR" dirty="0" err="1" smtClean="0"/>
              <a:t>Electrodes</a:t>
            </a:r>
            <a:r>
              <a:rPr lang="fr-FR" dirty="0" smtClean="0"/>
              <a:t>   </a:t>
            </a:r>
            <a:r>
              <a:rPr lang="fr-FR" sz="1400" dirty="0" smtClean="0"/>
              <a:t>(2 </a:t>
            </a:r>
            <a:r>
              <a:rPr lang="fr-FR" sz="1400" dirty="0" err="1" smtClean="0"/>
              <a:t>electrodes</a:t>
            </a:r>
            <a:r>
              <a:rPr lang="fr-FR" sz="1400" dirty="0" smtClean="0"/>
              <a:t> </a:t>
            </a:r>
            <a:r>
              <a:rPr lang="fr-FR" sz="1400" dirty="0" err="1" smtClean="0"/>
              <a:t>here</a:t>
            </a:r>
            <a:r>
              <a:rPr lang="fr-FR" sz="1400" dirty="0" smtClean="0"/>
              <a:t>)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Capacitor</a:t>
            </a:r>
            <a:r>
              <a:rPr lang="fr-FR" dirty="0" smtClean="0"/>
              <a:t> to </a:t>
            </a:r>
            <a:r>
              <a:rPr lang="fr-FR" dirty="0" err="1" smtClean="0"/>
              <a:t>substrate</a:t>
            </a:r>
            <a:r>
              <a:rPr lang="fr-FR" dirty="0" smtClean="0"/>
              <a:t> C1 ~ 0,6fF</a:t>
            </a:r>
          </a:p>
          <a:p>
            <a:r>
              <a:rPr lang="fr-FR" dirty="0" smtClean="0"/>
              <a:t>Inter </a:t>
            </a:r>
            <a:r>
              <a:rPr lang="fr-FR" dirty="0" err="1" smtClean="0"/>
              <a:t>electrode</a:t>
            </a:r>
            <a:r>
              <a:rPr lang="fr-FR" dirty="0" smtClean="0"/>
              <a:t> </a:t>
            </a:r>
            <a:r>
              <a:rPr lang="fr-FR" dirty="0" err="1" smtClean="0"/>
              <a:t>capacitor</a:t>
            </a:r>
            <a:r>
              <a:rPr lang="fr-FR" dirty="0" smtClean="0"/>
              <a:t> C2 ~1,7fF</a:t>
            </a:r>
          </a:p>
          <a:p>
            <a:endParaRPr lang="fr-FR" dirty="0" smtClean="0"/>
          </a:p>
          <a:p>
            <a:r>
              <a:rPr lang="fr-FR" dirty="0" smtClean="0"/>
              <a:t>Total </a:t>
            </a:r>
            <a:r>
              <a:rPr lang="fr-FR" dirty="0" err="1" smtClean="0"/>
              <a:t>electrode</a:t>
            </a:r>
            <a:r>
              <a:rPr lang="fr-FR" dirty="0" smtClean="0"/>
              <a:t> </a:t>
            </a:r>
            <a:r>
              <a:rPr lang="fr-FR" dirty="0" err="1" smtClean="0"/>
              <a:t>capacitor</a:t>
            </a:r>
            <a:r>
              <a:rPr lang="fr-FR" dirty="0" smtClean="0"/>
              <a:t> : 2*C2 + C1 = 4fF</a:t>
            </a:r>
          </a:p>
          <a:p>
            <a:endParaRPr lang="fr-FR" dirty="0" smtClean="0"/>
          </a:p>
          <a:p>
            <a:r>
              <a:rPr lang="fr-FR" dirty="0" smtClean="0"/>
              <a:t>Total </a:t>
            </a:r>
            <a:r>
              <a:rPr lang="fr-FR" dirty="0" err="1" smtClean="0"/>
              <a:t>length</a:t>
            </a:r>
            <a:r>
              <a:rPr lang="fr-FR" dirty="0" smtClean="0"/>
              <a:t> of one image section : 41mm</a:t>
            </a:r>
          </a:p>
          <a:p>
            <a:r>
              <a:rPr lang="fr-FR" dirty="0" err="1" smtClean="0"/>
              <a:t>Width</a:t>
            </a:r>
            <a:r>
              <a:rPr lang="fr-FR" dirty="0" smtClean="0"/>
              <a:t> : 3µm</a:t>
            </a:r>
          </a:p>
          <a:p>
            <a:endParaRPr lang="fr-FR" dirty="0" smtClean="0"/>
          </a:p>
          <a:p>
            <a:r>
              <a:rPr lang="fr-FR" dirty="0" smtClean="0"/>
              <a:t>Total </a:t>
            </a:r>
            <a:r>
              <a:rPr lang="fr-FR" dirty="0" err="1" smtClean="0"/>
              <a:t>resistance</a:t>
            </a:r>
            <a:r>
              <a:rPr lang="fr-FR" dirty="0" smtClean="0"/>
              <a:t>  : ~400k</a:t>
            </a:r>
            <a:r>
              <a:rPr lang="el-GR" dirty="0" smtClean="0"/>
              <a:t>Ω</a:t>
            </a:r>
            <a:r>
              <a:rPr lang="fr-FR" dirty="0" smtClean="0"/>
              <a:t> / line</a:t>
            </a:r>
          </a:p>
          <a:p>
            <a:r>
              <a:rPr lang="fr-FR" dirty="0" smtClean="0"/>
              <a:t>~ 4000 </a:t>
            </a:r>
            <a:r>
              <a:rPr lang="fr-FR" dirty="0" err="1" smtClean="0"/>
              <a:t>electrodes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r>
              <a:rPr lang="fr-FR" dirty="0" smtClean="0"/>
              <a:t>Inter </a:t>
            </a:r>
            <a:r>
              <a:rPr lang="fr-FR" dirty="0" err="1" smtClean="0"/>
              <a:t>electrode</a:t>
            </a:r>
            <a:r>
              <a:rPr lang="fr-FR" dirty="0" smtClean="0"/>
              <a:t> </a:t>
            </a:r>
            <a:r>
              <a:rPr lang="fr-FR" dirty="0" err="1" smtClean="0"/>
              <a:t>resistance</a:t>
            </a:r>
            <a:r>
              <a:rPr lang="fr-FR" dirty="0" smtClean="0"/>
              <a:t> : R ~100</a:t>
            </a:r>
            <a:r>
              <a:rPr lang="el-GR" dirty="0" smtClean="0"/>
              <a:t>Ω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9899356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EEV CCD250 image section </a:t>
            </a:r>
            <a:r>
              <a:rPr lang="fr-FR" dirty="0" err="1" smtClean="0"/>
              <a:t>load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2800" dirty="0" err="1" smtClean="0"/>
              <a:t>Load</a:t>
            </a:r>
            <a:r>
              <a:rPr lang="fr-FR" sz="2800" dirty="0" smtClean="0"/>
              <a:t> for </a:t>
            </a:r>
            <a:r>
              <a:rPr lang="fr-FR" sz="2800" dirty="0" err="1" smtClean="0"/>
              <a:t>parallel</a:t>
            </a:r>
            <a:r>
              <a:rPr lang="fr-FR" sz="2800" dirty="0" smtClean="0"/>
              <a:t> </a:t>
            </a:r>
            <a:r>
              <a:rPr lang="fr-FR" sz="2800" dirty="0" err="1" smtClean="0"/>
              <a:t>clocks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~4000 </a:t>
            </a:r>
            <a:r>
              <a:rPr lang="fr-FR" sz="2800" dirty="0" err="1" smtClean="0"/>
              <a:t>parallel</a:t>
            </a:r>
            <a:r>
              <a:rPr lang="fr-FR" sz="2800" dirty="0" smtClean="0"/>
              <a:t> </a:t>
            </a:r>
            <a:r>
              <a:rPr lang="fr-FR" sz="2800" dirty="0" err="1" smtClean="0"/>
              <a:t>lines</a:t>
            </a:r>
            <a:r>
              <a:rPr lang="fr-FR" sz="2800" dirty="0" smtClean="0"/>
              <a:t>  of ~4000 serial </a:t>
            </a:r>
            <a:r>
              <a:rPr lang="fr-FR" sz="2800" dirty="0" err="1" smtClean="0"/>
              <a:t>electrodes</a:t>
            </a:r>
            <a:endParaRPr lang="fr-FR" sz="2800" dirty="0" smtClean="0"/>
          </a:p>
          <a:p>
            <a:r>
              <a:rPr lang="fr-FR" sz="2800" dirty="0" smtClean="0">
                <a:sym typeface="Wingdings" pitchFamily="2" charset="2"/>
              </a:rPr>
              <a:t> total capacitance : 4fF * 16M ~ 64nF</a:t>
            </a:r>
          </a:p>
          <a:p>
            <a:r>
              <a:rPr lang="fr-FR" sz="2800" dirty="0" smtClean="0">
                <a:sym typeface="Wingdings" pitchFamily="2" charset="2"/>
              </a:rPr>
              <a:t> total </a:t>
            </a:r>
            <a:r>
              <a:rPr lang="fr-FR" sz="2800" dirty="0" err="1" smtClean="0">
                <a:sym typeface="Wingdings" pitchFamily="2" charset="2"/>
              </a:rPr>
              <a:t>resistance</a:t>
            </a:r>
            <a:r>
              <a:rPr lang="fr-FR" sz="2800" dirty="0" smtClean="0">
                <a:sym typeface="Wingdings" pitchFamily="2" charset="2"/>
              </a:rPr>
              <a:t>  :  400k/4000 ~ 100</a:t>
            </a:r>
            <a:r>
              <a:rPr lang="el-GR" sz="2800" dirty="0" smtClean="0"/>
              <a:t>Ω</a:t>
            </a:r>
            <a:endParaRPr lang="fr-FR" sz="2800" dirty="0" smtClean="0"/>
          </a:p>
          <a:p>
            <a:r>
              <a:rPr lang="fr-FR" sz="2800" dirty="0" smtClean="0">
                <a:sym typeface="Wingdings" pitchFamily="2" charset="2"/>
              </a:rPr>
              <a:t> simulation of 4k </a:t>
            </a:r>
            <a:r>
              <a:rPr lang="fr-FR" sz="2800" dirty="0" err="1" smtClean="0">
                <a:sym typeface="Wingdings" pitchFamily="2" charset="2"/>
              </a:rPr>
              <a:t>lines</a:t>
            </a:r>
            <a:r>
              <a:rPr lang="fr-FR" sz="2800" dirty="0" smtClean="0">
                <a:sym typeface="Wingdings" pitchFamily="2" charset="2"/>
              </a:rPr>
              <a:t> of 4000 </a:t>
            </a:r>
            <a:r>
              <a:rPr lang="fr-FR" sz="2800" dirty="0" err="1" smtClean="0">
                <a:sym typeface="Wingdings" pitchFamily="2" charset="2"/>
              </a:rPr>
              <a:t>electrodes</a:t>
            </a:r>
            <a:endParaRPr lang="fr-FR" sz="2800" dirty="0" smtClean="0">
              <a:sym typeface="Wingdings" pitchFamily="2" charset="2"/>
            </a:endParaRPr>
          </a:p>
          <a:p>
            <a:pPr lvl="1"/>
            <a:r>
              <a:rPr lang="fr-FR" dirty="0" smtClean="0"/>
              <a:t>C1 to </a:t>
            </a:r>
            <a:r>
              <a:rPr lang="fr-FR" dirty="0" err="1" smtClean="0"/>
              <a:t>substrate</a:t>
            </a:r>
            <a:r>
              <a:rPr lang="fr-FR" dirty="0" smtClean="0"/>
              <a:t> : 2.4pF/line	</a:t>
            </a:r>
          </a:p>
          <a:p>
            <a:pPr lvl="1"/>
            <a:r>
              <a:rPr lang="fr-FR" dirty="0" smtClean="0"/>
              <a:t>C2 to </a:t>
            </a:r>
            <a:r>
              <a:rPr lang="fr-FR" dirty="0" err="1" smtClean="0"/>
              <a:t>neighbour</a:t>
            </a:r>
            <a:r>
              <a:rPr lang="fr-FR" dirty="0" smtClean="0"/>
              <a:t> : 6.8pF</a:t>
            </a:r>
          </a:p>
          <a:p>
            <a:pPr lvl="1"/>
            <a:r>
              <a:rPr lang="fr-FR" dirty="0"/>
              <a:t>T</a:t>
            </a:r>
            <a:r>
              <a:rPr lang="fr-FR" dirty="0" smtClean="0"/>
              <a:t>otal : 16pF</a:t>
            </a:r>
          </a:p>
          <a:p>
            <a:pPr lvl="1"/>
            <a:r>
              <a:rPr lang="fr-FR" dirty="0" smtClean="0"/>
              <a:t>Total </a:t>
            </a:r>
            <a:r>
              <a:rPr lang="fr-FR" dirty="0" err="1" smtClean="0"/>
              <a:t>resistor</a:t>
            </a:r>
            <a:r>
              <a:rPr lang="fr-FR" dirty="0" smtClean="0"/>
              <a:t> 100</a:t>
            </a:r>
            <a:r>
              <a:rPr lang="el-GR" dirty="0" smtClean="0">
                <a:latin typeface="Comic Sans MS"/>
              </a:rPr>
              <a:t>Ω</a:t>
            </a:r>
            <a:endParaRPr lang="fr-FR" dirty="0">
              <a:latin typeface="Comic Sans MS"/>
            </a:endParaRPr>
          </a:p>
          <a:p>
            <a:pPr lvl="1"/>
            <a:r>
              <a:rPr lang="fr-FR" dirty="0">
                <a:latin typeface="Comic Sans MS"/>
              </a:rPr>
              <a:t>I</a:t>
            </a:r>
            <a:r>
              <a:rPr lang="fr-FR" dirty="0" smtClean="0">
                <a:latin typeface="Comic Sans MS"/>
              </a:rPr>
              <a:t>nter </a:t>
            </a:r>
            <a:r>
              <a:rPr lang="fr-FR" dirty="0" err="1" smtClean="0">
                <a:latin typeface="Comic Sans MS"/>
              </a:rPr>
              <a:t>electrode</a:t>
            </a:r>
            <a:r>
              <a:rPr lang="fr-FR" dirty="0" smtClean="0">
                <a:latin typeface="Comic Sans MS"/>
              </a:rPr>
              <a:t> </a:t>
            </a:r>
            <a:r>
              <a:rPr lang="fr-FR" dirty="0" err="1" smtClean="0">
                <a:latin typeface="Comic Sans MS"/>
              </a:rPr>
              <a:t>resistor</a:t>
            </a:r>
            <a:r>
              <a:rPr lang="fr-FR" dirty="0" smtClean="0">
                <a:latin typeface="Comic Sans MS"/>
              </a:rPr>
              <a:t> : 25m</a:t>
            </a:r>
            <a:r>
              <a:rPr lang="el-GR" dirty="0" smtClean="0"/>
              <a:t>Ω</a:t>
            </a:r>
            <a:endParaRPr lang="fr-FR" dirty="0" smtClean="0"/>
          </a:p>
          <a:p>
            <a:endParaRPr lang="fr-FR" sz="2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17/06/2015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Hervé Lebbolo        Electronique pour CCD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850831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Observed</a:t>
            </a:r>
            <a:r>
              <a:rPr lang="fr-FR" dirty="0" smtClean="0"/>
              <a:t> nets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403648" y="6356350"/>
            <a:ext cx="4616152" cy="365125"/>
          </a:xfrm>
        </p:spPr>
        <p:txBody>
          <a:bodyPr/>
          <a:lstStyle/>
          <a:p>
            <a:r>
              <a:rPr lang="fr-FR" smtClean="0"/>
              <a:t>Hervé Lebbolo        Electronique pour CCD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32</a:t>
            </a:fld>
            <a:endParaRPr lang="fr-BE"/>
          </a:p>
        </p:txBody>
      </p:sp>
      <p:cxnSp>
        <p:nvCxnSpPr>
          <p:cNvPr id="6" name="Connecteur en angle 5"/>
          <p:cNvCxnSpPr/>
          <p:nvPr/>
        </p:nvCxnSpPr>
        <p:spPr>
          <a:xfrm>
            <a:off x="467544" y="3212976"/>
            <a:ext cx="7992888" cy="1588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07504" y="2492896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clockp</a:t>
            </a:r>
            <a:endParaRPr lang="fr-FR" dirty="0"/>
          </a:p>
        </p:txBody>
      </p:sp>
      <p:cxnSp>
        <p:nvCxnSpPr>
          <p:cNvPr id="9" name="Connecteur droit avec flèche 8"/>
          <p:cNvCxnSpPr>
            <a:stCxn id="7" idx="2"/>
          </p:cNvCxnSpPr>
          <p:nvPr/>
        </p:nvCxnSpPr>
        <p:spPr>
          <a:xfrm rot="5400000">
            <a:off x="325831" y="3003942"/>
            <a:ext cx="350748" cy="67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7956376" y="2492896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clockp</a:t>
            </a:r>
            <a:endParaRPr lang="fr-FR" dirty="0"/>
          </a:p>
        </p:txBody>
      </p:sp>
      <p:cxnSp>
        <p:nvCxnSpPr>
          <p:cNvPr id="12" name="Connecteur droit avec flèche 11"/>
          <p:cNvCxnSpPr>
            <a:stCxn id="10" idx="2"/>
          </p:cNvCxnSpPr>
          <p:nvPr/>
        </p:nvCxnSpPr>
        <p:spPr>
          <a:xfrm rot="16200000" flipH="1">
            <a:off x="8246710" y="2999254"/>
            <a:ext cx="350750" cy="766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139952" y="2564904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Mid</a:t>
            </a:r>
            <a:r>
              <a:rPr lang="fr-FR" dirty="0" smtClean="0"/>
              <a:t> (~2000)</a:t>
            </a:r>
            <a:endParaRPr lang="fr-FR" dirty="0"/>
          </a:p>
        </p:txBody>
      </p:sp>
      <p:cxnSp>
        <p:nvCxnSpPr>
          <p:cNvPr id="16" name="Connecteur droit avec flèche 15"/>
          <p:cNvCxnSpPr/>
          <p:nvPr/>
        </p:nvCxnSpPr>
        <p:spPr>
          <a:xfrm rot="5400000">
            <a:off x="4213735" y="2995178"/>
            <a:ext cx="350748" cy="662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51520" y="3573016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10</a:t>
            </a:r>
            <a:endParaRPr lang="fr-FR" dirty="0"/>
          </a:p>
        </p:txBody>
      </p:sp>
      <p:cxnSp>
        <p:nvCxnSpPr>
          <p:cNvPr id="19" name="Connecteur droit avec flèche 18"/>
          <p:cNvCxnSpPr>
            <a:stCxn id="17" idx="0"/>
          </p:cNvCxnSpPr>
          <p:nvPr/>
        </p:nvCxnSpPr>
        <p:spPr>
          <a:xfrm rot="5400000" flipH="1" flipV="1">
            <a:off x="395007" y="3284456"/>
            <a:ext cx="360037" cy="2170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1187624" y="2492896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100</a:t>
            </a:r>
            <a:endParaRPr lang="fr-FR" dirty="0"/>
          </a:p>
        </p:txBody>
      </p:sp>
      <p:cxnSp>
        <p:nvCxnSpPr>
          <p:cNvPr id="22" name="Connecteur droit avec flèche 21"/>
          <p:cNvCxnSpPr>
            <a:stCxn id="20" idx="2"/>
          </p:cNvCxnSpPr>
          <p:nvPr/>
        </p:nvCxnSpPr>
        <p:spPr>
          <a:xfrm rot="5400000">
            <a:off x="1154999" y="2894858"/>
            <a:ext cx="350750" cy="2854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467544" y="4365104"/>
            <a:ext cx="611738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/>
              <a:t>Clocks</a:t>
            </a:r>
            <a:r>
              <a:rPr lang="fr-FR" sz="2000" dirty="0" smtClean="0"/>
              <a:t> : </a:t>
            </a:r>
          </a:p>
          <a:p>
            <a:r>
              <a:rPr lang="fr-FR" sz="2000" dirty="0" smtClean="0"/>
              <a:t>Amplitude : 10 V</a:t>
            </a:r>
          </a:p>
          <a:p>
            <a:r>
              <a:rPr lang="fr-FR" sz="2000" dirty="0" err="1" smtClean="0"/>
              <a:t>Frequency</a:t>
            </a:r>
            <a:r>
              <a:rPr lang="fr-FR" sz="2000" dirty="0" smtClean="0"/>
              <a:t> : 2.5kHz</a:t>
            </a:r>
          </a:p>
          <a:p>
            <a:endParaRPr lang="fr-FR" sz="2000" dirty="0" smtClean="0"/>
          </a:p>
          <a:p>
            <a:r>
              <a:rPr lang="fr-FR" sz="2000" dirty="0" smtClean="0"/>
              <a:t>All simulations </a:t>
            </a:r>
            <a:r>
              <a:rPr lang="fr-FR" sz="2000" dirty="0" err="1" smtClean="0"/>
              <a:t>performed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CABAC chip model</a:t>
            </a:r>
          </a:p>
        </p:txBody>
      </p:sp>
      <p:sp>
        <p:nvSpPr>
          <p:cNvPr id="18" name="Espace réservé de la date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17/06/2015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0143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Ideal</a:t>
            </a:r>
            <a:r>
              <a:rPr lang="fr-FR" dirty="0" smtClean="0"/>
              <a:t> </a:t>
            </a:r>
            <a:r>
              <a:rPr lang="fr-FR" dirty="0" err="1" smtClean="0"/>
              <a:t>load</a:t>
            </a:r>
            <a:r>
              <a:rPr lang="fr-FR" dirty="0" smtClean="0"/>
              <a:t> (R=1p</a:t>
            </a:r>
            <a:r>
              <a:rPr lang="el-GR" dirty="0" smtClean="0"/>
              <a:t>Ω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Hervé Lebbolo        Electronique pour CCD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33</a:t>
            </a:fld>
            <a:endParaRPr lang="fr-BE"/>
          </a:p>
        </p:txBody>
      </p:sp>
      <p:pic>
        <p:nvPicPr>
          <p:cNvPr id="1026" name="Picture 2" descr="C:\Users\lebbolo\Desktop\ideal lo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15" y="1081472"/>
            <a:ext cx="5693513" cy="5776528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6588224" y="1628800"/>
            <a:ext cx="2448272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Tr = 2.09µs</a:t>
            </a:r>
          </a:p>
          <a:p>
            <a:endParaRPr lang="fr-FR" dirty="0" smtClean="0"/>
          </a:p>
          <a:p>
            <a:r>
              <a:rPr lang="fr-FR" dirty="0" err="1" smtClean="0"/>
              <a:t>Ip</a:t>
            </a:r>
            <a:r>
              <a:rPr lang="fr-FR" dirty="0" smtClean="0"/>
              <a:t> = 261mA</a:t>
            </a:r>
          </a:p>
          <a:p>
            <a:endParaRPr lang="fr-FR" dirty="0" smtClean="0"/>
          </a:p>
          <a:p>
            <a:r>
              <a:rPr lang="fr-FR" dirty="0" smtClean="0"/>
              <a:t>Im = 286mA</a:t>
            </a:r>
          </a:p>
          <a:p>
            <a:endParaRPr lang="fr-FR" dirty="0" smtClean="0"/>
          </a:p>
          <a:p>
            <a:r>
              <a:rPr lang="fr-FR" dirty="0" err="1" smtClean="0"/>
              <a:t>Clock</a:t>
            </a:r>
            <a:r>
              <a:rPr lang="fr-FR" dirty="0" smtClean="0"/>
              <a:t> </a:t>
            </a:r>
            <a:r>
              <a:rPr lang="fr-FR" dirty="0" err="1" smtClean="0"/>
              <a:t>waveform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along</a:t>
            </a:r>
            <a:r>
              <a:rPr lang="fr-FR" dirty="0" smtClean="0"/>
              <a:t>  the trace</a:t>
            </a:r>
          </a:p>
          <a:p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17/06/2015</a:t>
            </a:r>
            <a:endParaRPr lang="fr-BE"/>
          </a:p>
        </p:txBody>
      </p:sp>
      <p:sp>
        <p:nvSpPr>
          <p:cNvPr id="8" name="ZoneTexte 7"/>
          <p:cNvSpPr txBox="1"/>
          <p:nvPr/>
        </p:nvSpPr>
        <p:spPr>
          <a:xfrm>
            <a:off x="5580112" y="1988840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Ckp0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580112" y="2924944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Ckp1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580112" y="3861048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Ckp2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580112" y="4797152"/>
            <a:ext cx="3594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Ckp3 (position 0, 10, 100, 2000)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580112" y="5723964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Ckp3 </a:t>
            </a:r>
            <a:r>
              <a:rPr lang="fr-FR" dirty="0" err="1" smtClean="0"/>
              <a:t>current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11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« real » </a:t>
            </a:r>
            <a:r>
              <a:rPr lang="fr-FR" dirty="0" err="1" smtClean="0"/>
              <a:t>load</a:t>
            </a:r>
            <a:r>
              <a:rPr lang="fr-FR" dirty="0" smtClean="0"/>
              <a:t> R = 25m</a:t>
            </a:r>
            <a:r>
              <a:rPr lang="el-GR" dirty="0" smtClean="0"/>
              <a:t>Ω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Hervé Lebbolo        Electronique pour CCD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34</a:t>
            </a:fld>
            <a:endParaRPr lang="fr-BE"/>
          </a:p>
        </p:txBody>
      </p:sp>
      <p:pic>
        <p:nvPicPr>
          <p:cNvPr id="1026" name="Picture 2" descr="C:\Users\lebbolo\Desktop\real lo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3468"/>
            <a:ext cx="5652120" cy="5734532"/>
          </a:xfrm>
          <a:prstGeom prst="rect">
            <a:avLst/>
          </a:prstGeom>
          <a:noFill/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17/06/2015</a:t>
            </a:r>
            <a:endParaRPr lang="fr-BE"/>
          </a:p>
        </p:txBody>
      </p:sp>
      <p:sp>
        <p:nvSpPr>
          <p:cNvPr id="8" name="ZoneTexte 7"/>
          <p:cNvSpPr txBox="1"/>
          <p:nvPr/>
        </p:nvSpPr>
        <p:spPr>
          <a:xfrm>
            <a:off x="6372200" y="1628800"/>
            <a:ext cx="2664296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Tr = 1,72µs (end </a:t>
            </a:r>
            <a:r>
              <a:rPr lang="fr-FR" dirty="0" err="1" smtClean="0"/>
              <a:t>strip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r>
              <a:rPr lang="fr-FR" dirty="0" smtClean="0"/>
              <a:t>Tr = 3,12µs (</a:t>
            </a:r>
            <a:r>
              <a:rPr lang="fr-FR" dirty="0" err="1" smtClean="0"/>
              <a:t>mid</a:t>
            </a:r>
            <a:r>
              <a:rPr lang="fr-FR" dirty="0" smtClean="0"/>
              <a:t> </a:t>
            </a:r>
            <a:r>
              <a:rPr lang="fr-FR" dirty="0" err="1" smtClean="0"/>
              <a:t>strip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r>
              <a:rPr lang="fr-FR" dirty="0" smtClean="0"/>
              <a:t>Delay = 740ns</a:t>
            </a:r>
          </a:p>
          <a:p>
            <a:endParaRPr lang="fr-FR" dirty="0" smtClean="0"/>
          </a:p>
          <a:p>
            <a:r>
              <a:rPr lang="fr-FR" dirty="0" err="1" smtClean="0"/>
              <a:t>Ip</a:t>
            </a:r>
            <a:r>
              <a:rPr lang="fr-FR" dirty="0" smtClean="0"/>
              <a:t> = 244mA</a:t>
            </a:r>
          </a:p>
          <a:p>
            <a:endParaRPr lang="fr-FR" dirty="0" smtClean="0"/>
          </a:p>
          <a:p>
            <a:r>
              <a:rPr lang="fr-FR" dirty="0" smtClean="0"/>
              <a:t>Im = 276mA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580112" y="1988840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Ckp0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580112" y="2924944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Ckp1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580112" y="3861048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Ckp2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580112" y="4797152"/>
            <a:ext cx="3594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Ckp3 (position 0, 10, 100, 2000)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580112" y="5723964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Ckp3 </a:t>
            </a:r>
            <a:r>
              <a:rPr lang="fr-FR" dirty="0" err="1" smtClean="0"/>
              <a:t>current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3031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fr-FR" dirty="0" smtClean="0"/>
              <a:t>« real » </a:t>
            </a:r>
            <a:r>
              <a:rPr lang="fr-FR" dirty="0" err="1" smtClean="0"/>
              <a:t>load</a:t>
            </a:r>
            <a:r>
              <a:rPr lang="fr-FR" dirty="0" smtClean="0"/>
              <a:t> R = 25m</a:t>
            </a:r>
            <a:r>
              <a:rPr lang="el-GR" dirty="0" smtClean="0"/>
              <a:t>Ω</a:t>
            </a:r>
            <a:r>
              <a:rPr lang="fr-FR" dirty="0" smtClean="0"/>
              <a:t>   Zoom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Hervé Lebbolo        Electronique pour CCD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35</a:t>
            </a:fld>
            <a:endParaRPr lang="fr-BE"/>
          </a:p>
        </p:txBody>
      </p:sp>
      <p:pic>
        <p:nvPicPr>
          <p:cNvPr id="1026" name="Picture 2" descr="C:\Users\rv\000work\LSST\CABAC\schéma sim\full current 1 clo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82" y="1124680"/>
            <a:ext cx="7164288" cy="5704741"/>
          </a:xfrm>
          <a:prstGeom prst="rect">
            <a:avLst/>
          </a:prstGeom>
          <a:noFill/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17/06/2015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71265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Half</a:t>
            </a:r>
            <a:r>
              <a:rPr lang="fr-FR" dirty="0" smtClean="0"/>
              <a:t> max </a:t>
            </a:r>
            <a:r>
              <a:rPr lang="fr-FR" dirty="0" err="1" smtClean="0"/>
              <a:t>current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Hervé Lebbolo        Electronique pour CCD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36</a:t>
            </a:fld>
            <a:endParaRPr lang="fr-BE"/>
          </a:p>
        </p:txBody>
      </p:sp>
      <p:pic>
        <p:nvPicPr>
          <p:cNvPr id="2050" name="Picture 2" descr="C:\Users\lebbolo\Desktop\half ma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3984"/>
            <a:ext cx="5724128" cy="5734016"/>
          </a:xfrm>
          <a:prstGeom prst="rect">
            <a:avLst/>
          </a:prstGeom>
          <a:noFill/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17/06/2015</a:t>
            </a:r>
            <a:endParaRPr lang="fr-BE"/>
          </a:p>
        </p:txBody>
      </p:sp>
      <p:sp>
        <p:nvSpPr>
          <p:cNvPr id="8" name="ZoneTexte 7"/>
          <p:cNvSpPr txBox="1"/>
          <p:nvPr/>
        </p:nvSpPr>
        <p:spPr>
          <a:xfrm>
            <a:off x="6300192" y="2555612"/>
            <a:ext cx="2664296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Tr = 4,24µs (end </a:t>
            </a:r>
            <a:r>
              <a:rPr lang="fr-FR" dirty="0" err="1" smtClean="0"/>
              <a:t>strip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r>
              <a:rPr lang="fr-FR" dirty="0" smtClean="0"/>
              <a:t>Tr = 4,49µs (</a:t>
            </a:r>
            <a:r>
              <a:rPr lang="fr-FR" dirty="0" err="1" smtClean="0"/>
              <a:t>mid</a:t>
            </a:r>
            <a:r>
              <a:rPr lang="fr-FR" dirty="0" smtClean="0"/>
              <a:t> </a:t>
            </a:r>
            <a:r>
              <a:rPr lang="fr-FR" dirty="0" err="1" smtClean="0"/>
              <a:t>strip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r>
              <a:rPr lang="fr-FR" dirty="0" smtClean="0"/>
              <a:t>Delay = 860ns</a:t>
            </a:r>
          </a:p>
          <a:p>
            <a:endParaRPr lang="fr-FR" dirty="0" smtClean="0"/>
          </a:p>
          <a:p>
            <a:r>
              <a:rPr lang="fr-FR" dirty="0" err="1" smtClean="0"/>
              <a:t>Ip</a:t>
            </a:r>
            <a:r>
              <a:rPr lang="fr-FR" dirty="0" smtClean="0"/>
              <a:t> = 132mA</a:t>
            </a:r>
          </a:p>
          <a:p>
            <a:endParaRPr lang="fr-FR" dirty="0" smtClean="0"/>
          </a:p>
          <a:p>
            <a:r>
              <a:rPr lang="fr-FR" dirty="0" smtClean="0"/>
              <a:t>Im = 142mA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508104" y="2915652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Ckp0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508104" y="3851756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Ckp1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508104" y="4787860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Ckp2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508104" y="5723964"/>
            <a:ext cx="3594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Ckp3 (position 0, 10, 100, 2000)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508104" y="2060848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Ckp3 </a:t>
            </a:r>
            <a:r>
              <a:rPr lang="fr-FR" dirty="0" err="1" smtClean="0"/>
              <a:t>current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44633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Half</a:t>
            </a:r>
            <a:r>
              <a:rPr lang="fr-FR" dirty="0" smtClean="0"/>
              <a:t> max </a:t>
            </a:r>
            <a:r>
              <a:rPr lang="fr-FR" dirty="0" err="1" smtClean="0"/>
              <a:t>current</a:t>
            </a:r>
            <a:r>
              <a:rPr lang="fr-FR" dirty="0" smtClean="0"/>
              <a:t>   Zoom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Hervé Lebbolo        Electronique pour CCD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37</a:t>
            </a:fld>
            <a:endParaRPr lang="fr-BE"/>
          </a:p>
        </p:txBody>
      </p:sp>
      <p:pic>
        <p:nvPicPr>
          <p:cNvPr id="2050" name="Picture 2" descr="C:\Users\rv\000work\LSST\CABAC\schéma sim\half current 1 clo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95921"/>
            <a:ext cx="7236296" cy="5762079"/>
          </a:xfrm>
          <a:prstGeom prst="rect">
            <a:avLst/>
          </a:prstGeom>
          <a:noFill/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17/06/2015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094595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fr-FR" dirty="0" smtClean="0"/>
              <a:t>2 CABAC //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17/06/2015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Hervé Lebbolo        Electronique pour CCD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38</a:t>
            </a:fld>
            <a:endParaRPr lang="fr-BE"/>
          </a:p>
        </p:txBody>
      </p:sp>
      <p:pic>
        <p:nvPicPr>
          <p:cNvPr id="2050" name="Picture 2" descr="C:\Users\rv\000work\LSST\CABAC\schéma sim\2012 01 19 clockp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937891"/>
            <a:ext cx="6192688" cy="5875485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6228230" y="1124744"/>
            <a:ext cx="288252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Programmed</a:t>
            </a:r>
            <a:r>
              <a:rPr lang="fr-FR" dirty="0" smtClean="0"/>
              <a:t> </a:t>
            </a:r>
            <a:r>
              <a:rPr lang="fr-FR" dirty="0" err="1" smtClean="0"/>
              <a:t>current</a:t>
            </a:r>
            <a:r>
              <a:rPr lang="fr-FR" dirty="0" smtClean="0"/>
              <a:t> : </a:t>
            </a:r>
          </a:p>
          <a:p>
            <a:r>
              <a:rPr lang="fr-FR" dirty="0" smtClean="0"/>
              <a:t>2*300mA</a:t>
            </a:r>
          </a:p>
          <a:p>
            <a:endParaRPr lang="fr-FR" dirty="0" smtClean="0"/>
          </a:p>
          <a:p>
            <a:r>
              <a:rPr lang="fr-FR" dirty="0" err="1" smtClean="0"/>
              <a:t>Current</a:t>
            </a:r>
            <a:r>
              <a:rPr lang="fr-FR" dirty="0" smtClean="0"/>
              <a:t> up : ~400mA</a:t>
            </a:r>
          </a:p>
          <a:p>
            <a:r>
              <a:rPr lang="fr-FR" dirty="0" err="1" smtClean="0"/>
              <a:t>Current</a:t>
            </a:r>
            <a:r>
              <a:rPr lang="fr-FR" dirty="0" smtClean="0"/>
              <a:t> down : ~480mA</a:t>
            </a:r>
          </a:p>
          <a:p>
            <a:endParaRPr lang="fr-FR" dirty="0" smtClean="0"/>
          </a:p>
          <a:p>
            <a:r>
              <a:rPr lang="fr-FR" dirty="0" smtClean="0"/>
              <a:t>Tr : 1.09 µs</a:t>
            </a:r>
          </a:p>
          <a:p>
            <a:r>
              <a:rPr lang="fr-FR" dirty="0" smtClean="0"/>
              <a:t>Td : 717 ns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Orange : clock0 </a:t>
            </a:r>
            <a:r>
              <a:rPr lang="fr-FR" dirty="0" err="1" smtClean="0"/>
              <a:t>both</a:t>
            </a:r>
            <a:r>
              <a:rPr lang="fr-FR" dirty="0" smtClean="0"/>
              <a:t> end</a:t>
            </a:r>
          </a:p>
          <a:p>
            <a:r>
              <a:rPr lang="fr-FR" dirty="0" err="1" smtClean="0"/>
              <a:t>Red</a:t>
            </a:r>
            <a:r>
              <a:rPr lang="fr-FR" dirty="0" smtClean="0"/>
              <a:t> : clock0 middle</a:t>
            </a:r>
          </a:p>
          <a:p>
            <a:endParaRPr lang="fr-FR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9566773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fr-FR" dirty="0" smtClean="0"/>
              <a:t>2*CABAC //  ~middle </a:t>
            </a:r>
            <a:r>
              <a:rPr lang="fr-FR" dirty="0" err="1" smtClean="0"/>
              <a:t>crossing</a:t>
            </a: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17/06/2015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Hervé Lebbolo        Electronique pour CCD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39</a:t>
            </a:fld>
            <a:endParaRPr lang="fr-BE" dirty="0"/>
          </a:p>
        </p:txBody>
      </p:sp>
      <p:pic>
        <p:nvPicPr>
          <p:cNvPr id="1027" name="Picture 3" descr="C:\Users\rv\000work\LSST\CABAC\schéma sim\2012 01 24  X clockp 2 ma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044668"/>
            <a:ext cx="5767211" cy="5788056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801693" y="2276872"/>
            <a:ext cx="88998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middle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27584" y="5157192"/>
            <a:ext cx="69442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err="1" smtClean="0"/>
              <a:t>Both</a:t>
            </a:r>
            <a:endParaRPr lang="fr-FR" dirty="0" smtClean="0"/>
          </a:p>
          <a:p>
            <a:r>
              <a:rPr lang="fr-FR" dirty="0" smtClean="0"/>
              <a:t>end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084168" y="1772816"/>
            <a:ext cx="164179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Tr : 1.83µs</a:t>
            </a:r>
          </a:p>
          <a:p>
            <a:r>
              <a:rPr lang="fr-FR" dirty="0" smtClean="0"/>
              <a:t>Td : 1.75µs</a:t>
            </a:r>
          </a:p>
          <a:p>
            <a:endParaRPr lang="fr-FR" dirty="0" smtClean="0"/>
          </a:p>
          <a:p>
            <a:r>
              <a:rPr lang="fr-FR" dirty="0" smtClean="0"/>
              <a:t>Delay ~670ns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Tr : 1.09 µs</a:t>
            </a:r>
          </a:p>
          <a:p>
            <a:r>
              <a:rPr lang="fr-FR" dirty="0" smtClean="0"/>
              <a:t>Td : 717 ns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3019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Simplified</a:t>
            </a:r>
            <a:r>
              <a:rPr lang="fr-FR" dirty="0" smtClean="0"/>
              <a:t> CCD out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17/06/2015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148115" y="6358040"/>
            <a:ext cx="4831365" cy="365125"/>
          </a:xfrm>
        </p:spPr>
        <p:txBody>
          <a:bodyPr/>
          <a:lstStyle/>
          <a:p>
            <a:r>
              <a:rPr lang="fr-FR" smtClean="0"/>
              <a:t>Hervé Lebbolo        Electronique pour CCD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00" y="1712122"/>
            <a:ext cx="5112710" cy="3663764"/>
          </a:xfrm>
          <a:prstGeom prst="rect">
            <a:avLst/>
          </a:prstGeom>
        </p:spPr>
      </p:pic>
      <p:cxnSp>
        <p:nvCxnSpPr>
          <p:cNvPr id="33" name="Connecteur droit 32"/>
          <p:cNvCxnSpPr/>
          <p:nvPr/>
        </p:nvCxnSpPr>
        <p:spPr>
          <a:xfrm>
            <a:off x="6084210" y="2924930"/>
            <a:ext cx="2880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6084210" y="3645030"/>
            <a:ext cx="2880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6372250" y="4221110"/>
            <a:ext cx="2880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6372250" y="3645030"/>
            <a:ext cx="2880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6372250" y="3140960"/>
            <a:ext cx="2880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6660290" y="3140960"/>
            <a:ext cx="2880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6660290" y="3645030"/>
            <a:ext cx="2880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6660290" y="4221110"/>
            <a:ext cx="2880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5508132" y="2924930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RG</a:t>
            </a:r>
            <a:endParaRPr lang="fr-FR" dirty="0"/>
          </a:p>
        </p:txBody>
      </p:sp>
      <p:sp>
        <p:nvSpPr>
          <p:cNvPr id="43" name="ZoneTexte 42"/>
          <p:cNvSpPr txBox="1"/>
          <p:nvPr/>
        </p:nvSpPr>
        <p:spPr>
          <a:xfrm>
            <a:off x="5508131" y="341971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CK</a:t>
            </a:r>
            <a:endParaRPr lang="fr-FR" dirty="0"/>
          </a:p>
        </p:txBody>
      </p:sp>
      <p:sp>
        <p:nvSpPr>
          <p:cNvPr id="44" name="ZoneTexte 43"/>
          <p:cNvSpPr txBox="1"/>
          <p:nvPr/>
        </p:nvSpPr>
        <p:spPr>
          <a:xfrm>
            <a:off x="5508130" y="3959516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OS</a:t>
            </a:r>
            <a:endParaRPr lang="fr-FR" dirty="0"/>
          </a:p>
        </p:txBody>
      </p:sp>
      <p:cxnSp>
        <p:nvCxnSpPr>
          <p:cNvPr id="45" name="Connecteur droit 44"/>
          <p:cNvCxnSpPr/>
          <p:nvPr/>
        </p:nvCxnSpPr>
        <p:spPr>
          <a:xfrm>
            <a:off x="6948330" y="3140960"/>
            <a:ext cx="2880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6948330" y="3429000"/>
            <a:ext cx="2880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6948330" y="4653170"/>
            <a:ext cx="2880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7236370" y="4653170"/>
            <a:ext cx="2880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7236370" y="3429000"/>
            <a:ext cx="2880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7236370" y="3140960"/>
            <a:ext cx="2880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V="1">
            <a:off x="6372250" y="2724582"/>
            <a:ext cx="0" cy="200059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V="1">
            <a:off x="6660290" y="2724582"/>
            <a:ext cx="0" cy="200059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flipV="1">
            <a:off x="6948330" y="2724582"/>
            <a:ext cx="0" cy="200059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 flipV="1">
            <a:off x="7236370" y="2724582"/>
            <a:ext cx="0" cy="200059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7524410" y="4221110"/>
            <a:ext cx="2880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7524410" y="3645030"/>
            <a:ext cx="2880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>
            <a:off x="7524410" y="2924930"/>
            <a:ext cx="2880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>
            <a:off x="7812450" y="3140960"/>
            <a:ext cx="2880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>
            <a:off x="7812450" y="3645030"/>
            <a:ext cx="2880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>
            <a:off x="7812450" y="4221110"/>
            <a:ext cx="2880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>
            <a:off x="8100490" y="3140960"/>
            <a:ext cx="2880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>
            <a:off x="8100490" y="3645030"/>
            <a:ext cx="2880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>
            <a:off x="8100490" y="4221110"/>
            <a:ext cx="2880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>
            <a:off x="8388530" y="4221110"/>
            <a:ext cx="2880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>
            <a:off x="8388530" y="3645030"/>
            <a:ext cx="2880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>
            <a:off x="8388530" y="3140960"/>
            <a:ext cx="2880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/>
          <p:cNvCxnSpPr/>
          <p:nvPr/>
        </p:nvCxnSpPr>
        <p:spPr>
          <a:xfrm flipV="1">
            <a:off x="7524410" y="2724582"/>
            <a:ext cx="0" cy="200059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/>
          <p:cNvCxnSpPr/>
          <p:nvPr/>
        </p:nvCxnSpPr>
        <p:spPr>
          <a:xfrm flipV="1">
            <a:off x="7812450" y="2724582"/>
            <a:ext cx="0" cy="200059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/>
          <p:cNvCxnSpPr/>
          <p:nvPr/>
        </p:nvCxnSpPr>
        <p:spPr>
          <a:xfrm flipV="1">
            <a:off x="8100490" y="2724582"/>
            <a:ext cx="0" cy="200059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 flipV="1">
            <a:off x="8388530" y="2724582"/>
            <a:ext cx="0" cy="200059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ZoneTexte 96"/>
          <p:cNvSpPr txBox="1"/>
          <p:nvPr/>
        </p:nvSpPr>
        <p:spPr>
          <a:xfrm>
            <a:off x="3491850" y="2060810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Output</a:t>
            </a:r>
          </a:p>
          <a:p>
            <a:r>
              <a:rPr lang="fr-FR" dirty="0" smtClean="0"/>
              <a:t>Drain</a:t>
            </a:r>
            <a:endParaRPr lang="fr-FR" dirty="0"/>
          </a:p>
        </p:txBody>
      </p:sp>
      <p:sp>
        <p:nvSpPr>
          <p:cNvPr id="98" name="ZoneTexte 97"/>
          <p:cNvSpPr txBox="1"/>
          <p:nvPr/>
        </p:nvSpPr>
        <p:spPr>
          <a:xfrm>
            <a:off x="1331550" y="2060810"/>
            <a:ext cx="803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Reset</a:t>
            </a:r>
          </a:p>
          <a:p>
            <a:r>
              <a:rPr lang="fr-FR" dirty="0" smtClean="0"/>
              <a:t>Drain</a:t>
            </a:r>
            <a:endParaRPr lang="fr-FR" dirty="0"/>
          </a:p>
        </p:txBody>
      </p:sp>
      <p:sp>
        <p:nvSpPr>
          <p:cNvPr id="99" name="ZoneTexte 98"/>
          <p:cNvSpPr txBox="1"/>
          <p:nvPr/>
        </p:nvSpPr>
        <p:spPr>
          <a:xfrm>
            <a:off x="251400" y="3419718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Reset </a:t>
            </a:r>
            <a:r>
              <a:rPr lang="fr-FR" dirty="0" err="1" smtClean="0"/>
              <a:t>Gate</a:t>
            </a:r>
            <a:endParaRPr lang="fr-FR" dirty="0" smtClean="0"/>
          </a:p>
        </p:txBody>
      </p:sp>
      <p:sp>
        <p:nvSpPr>
          <p:cNvPr id="100" name="ZoneTexte 99"/>
          <p:cNvSpPr txBox="1"/>
          <p:nvPr/>
        </p:nvSpPr>
        <p:spPr>
          <a:xfrm>
            <a:off x="251400" y="4725180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Clock</a:t>
            </a:r>
            <a:r>
              <a:rPr lang="fr-FR" dirty="0" smtClean="0"/>
              <a:t> i</a:t>
            </a:r>
          </a:p>
        </p:txBody>
      </p:sp>
      <p:sp>
        <p:nvSpPr>
          <p:cNvPr id="101" name="ZoneTexte 100"/>
          <p:cNvSpPr txBox="1"/>
          <p:nvPr/>
        </p:nvSpPr>
        <p:spPr>
          <a:xfrm>
            <a:off x="3491850" y="4283838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Output Source</a:t>
            </a:r>
          </a:p>
        </p:txBody>
      </p:sp>
      <p:cxnSp>
        <p:nvCxnSpPr>
          <p:cNvPr id="102" name="Connecteur droit 101"/>
          <p:cNvCxnSpPr/>
          <p:nvPr/>
        </p:nvCxnSpPr>
        <p:spPr>
          <a:xfrm>
            <a:off x="6084210" y="4221110"/>
            <a:ext cx="2880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51400" y="1712122"/>
            <a:ext cx="5112710" cy="36637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81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v\000work\LSST\CABAC\schéma sim\2012 01 19 clockp X ma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006213"/>
            <a:ext cx="6120680" cy="5807164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fr-FR" dirty="0" smtClean="0"/>
              <a:t>One </a:t>
            </a:r>
            <a:r>
              <a:rPr lang="fr-FR" dirty="0" err="1" smtClean="0"/>
              <a:t>Cabac</a:t>
            </a:r>
            <a:r>
              <a:rPr lang="fr-FR" dirty="0" smtClean="0"/>
              <a:t>  Max </a:t>
            </a:r>
            <a:r>
              <a:rPr lang="fr-FR" dirty="0" err="1" smtClean="0"/>
              <a:t>current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17/06/2015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Hervé Lebbolo        Electronique pour CCD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40</a:t>
            </a:fld>
            <a:endParaRPr lang="fr-BE"/>
          </a:p>
        </p:txBody>
      </p:sp>
      <p:sp>
        <p:nvSpPr>
          <p:cNvPr id="8" name="ZoneTexte 7"/>
          <p:cNvSpPr txBox="1"/>
          <p:nvPr/>
        </p:nvSpPr>
        <p:spPr>
          <a:xfrm>
            <a:off x="801693" y="2276872"/>
            <a:ext cx="88998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middle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827584" y="5157192"/>
            <a:ext cx="69442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err="1" smtClean="0"/>
              <a:t>Both</a:t>
            </a:r>
            <a:endParaRPr lang="fr-FR" dirty="0" smtClean="0"/>
          </a:p>
          <a:p>
            <a:r>
              <a:rPr lang="fr-FR" dirty="0" smtClean="0"/>
              <a:t>end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63309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r-FR" dirty="0" smtClean="0"/>
              <a:t>One </a:t>
            </a:r>
            <a:r>
              <a:rPr lang="fr-FR" dirty="0" err="1" smtClean="0"/>
              <a:t>Cabac</a:t>
            </a:r>
            <a:r>
              <a:rPr lang="fr-FR" dirty="0" smtClean="0"/>
              <a:t>  </a:t>
            </a:r>
            <a:r>
              <a:rPr lang="fr-FR" dirty="0" err="1" smtClean="0"/>
              <a:t>half</a:t>
            </a:r>
            <a:r>
              <a:rPr lang="fr-FR" dirty="0" smtClean="0"/>
              <a:t> </a:t>
            </a:r>
            <a:r>
              <a:rPr lang="fr-FR" dirty="0" err="1" smtClean="0"/>
              <a:t>current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17/06/2015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Hervé Lebbolo        Electronique pour CCD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41</a:t>
            </a:fld>
            <a:endParaRPr lang="fr-BE"/>
          </a:p>
        </p:txBody>
      </p:sp>
      <p:pic>
        <p:nvPicPr>
          <p:cNvPr id="4098" name="Picture 2" descr="C:\Users\rv\000work\LSST\CABAC\schéma sim\2012 01 19 clockp X hal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826" y="885809"/>
            <a:ext cx="6247584" cy="5927568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2236187" y="2276872"/>
            <a:ext cx="88998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middle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262078" y="5157192"/>
            <a:ext cx="69442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err="1" smtClean="0"/>
              <a:t>Both</a:t>
            </a:r>
            <a:endParaRPr lang="fr-FR" dirty="0" smtClean="0"/>
          </a:p>
          <a:p>
            <a:r>
              <a:rPr lang="fr-FR" dirty="0" smtClean="0"/>
              <a:t>end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1178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97710"/>
            <a:ext cx="8229600" cy="854960"/>
          </a:xfrm>
        </p:spPr>
        <p:txBody>
          <a:bodyPr/>
          <a:lstStyle/>
          <a:p>
            <a:r>
              <a:rPr lang="fr-FR" dirty="0" smtClean="0"/>
              <a:t>CCD out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17/06/2015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Hervé Lebbolo        Electronique pour CCD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75" y="908650"/>
            <a:ext cx="6727075" cy="280839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96170" y="3645030"/>
            <a:ext cx="3275820" cy="31393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Réponse  V = Q/C * 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Bruit de l’ampli de sortie (dont bruit en 1/f)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Bruit de la résistance de sortie   </a:t>
            </a: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smtClean="0"/>
              <a:t>(courant)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Bruit de reset : kT/C (~350µV pour C~20fF)</a:t>
            </a:r>
            <a:r>
              <a:rPr lang="fr-FR" dirty="0"/>
              <a:t> </a:t>
            </a:r>
            <a:r>
              <a:rPr lang="fr-FR" dirty="0" smtClean="0"/>
              <a:t>@273K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1259632" y="4355812"/>
            <a:ext cx="5040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1763688" y="4067780"/>
            <a:ext cx="0" cy="2880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1763688" y="4067780"/>
            <a:ext cx="8640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2627730" y="4067780"/>
            <a:ext cx="0" cy="2880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2627730" y="4355812"/>
            <a:ext cx="24418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51520" y="4067780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Reset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251520" y="5138608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CCD out</a:t>
            </a:r>
            <a:endParaRPr lang="fr-FR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1259632" y="5147900"/>
            <a:ext cx="5040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1763688" y="5147900"/>
            <a:ext cx="0" cy="2880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1763688" y="5435932"/>
            <a:ext cx="8640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2627730" y="5291916"/>
            <a:ext cx="0" cy="1440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2627730" y="5291916"/>
            <a:ext cx="24418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2627730" y="3717040"/>
            <a:ext cx="0" cy="259228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1763688" y="3717040"/>
            <a:ext cx="0" cy="259228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3059790" y="3717040"/>
            <a:ext cx="0" cy="259228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1259632" y="5445280"/>
            <a:ext cx="3809916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>
            <a:off x="3059790" y="4797190"/>
            <a:ext cx="0" cy="4947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V="1">
            <a:off x="3059790" y="5445280"/>
            <a:ext cx="0" cy="5040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3347830" y="4797190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Bruit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1085375" y="908650"/>
            <a:ext cx="6727075" cy="280839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35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17/06/2015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Hervé Lebbolo        Electronique pour CCD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Mode de lecture : Clamp &amp; </a:t>
            </a:r>
            <a:r>
              <a:rPr lang="fr-FR" dirty="0" err="1" smtClean="0"/>
              <a:t>Sample</a:t>
            </a:r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30" y="1133990"/>
            <a:ext cx="8271050" cy="273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345870" y="2364092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clamp</a:t>
            </a:r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1259632" y="4355812"/>
            <a:ext cx="5040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1763688" y="4067780"/>
            <a:ext cx="0" cy="2880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763688" y="4077090"/>
            <a:ext cx="19441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3707880" y="4067780"/>
            <a:ext cx="0" cy="2880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3707880" y="4355812"/>
            <a:ext cx="12241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1259632" y="4859868"/>
            <a:ext cx="5040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1763688" y="4571836"/>
            <a:ext cx="0" cy="2880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1763688" y="4571836"/>
            <a:ext cx="25202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283960" y="4571836"/>
            <a:ext cx="0" cy="2880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4283960" y="4859868"/>
            <a:ext cx="64809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51520" y="4067780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Reset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251520" y="4490536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Clamp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1744451" y="2502180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reset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251520" y="5138608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CCD out</a:t>
            </a:r>
            <a:endParaRPr lang="fr-FR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1259632" y="5147900"/>
            <a:ext cx="5040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1763688" y="5147900"/>
            <a:ext cx="0" cy="2880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1763688" y="5435932"/>
            <a:ext cx="19441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3707880" y="5291916"/>
            <a:ext cx="0" cy="1440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3707880" y="5291916"/>
            <a:ext cx="12241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1259632" y="5723964"/>
            <a:ext cx="5040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V="1">
            <a:off x="1763688" y="5733256"/>
            <a:ext cx="0" cy="2880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1763688" y="6011996"/>
            <a:ext cx="2520272" cy="92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251520" y="5651956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Amp</a:t>
            </a:r>
            <a:r>
              <a:rPr lang="fr-FR" dirty="0" smtClean="0"/>
              <a:t> in</a:t>
            </a:r>
            <a:endParaRPr lang="fr-FR" dirty="0"/>
          </a:p>
        </p:txBody>
      </p:sp>
      <p:cxnSp>
        <p:nvCxnSpPr>
          <p:cNvPr id="32" name="Connecteur droit 31"/>
          <p:cNvCxnSpPr/>
          <p:nvPr/>
        </p:nvCxnSpPr>
        <p:spPr>
          <a:xfrm>
            <a:off x="3707880" y="3717040"/>
            <a:ext cx="0" cy="259228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1763688" y="3717040"/>
            <a:ext cx="0" cy="259228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4283960" y="3717040"/>
            <a:ext cx="0" cy="259228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5364110" y="3602139"/>
            <a:ext cx="3744520" cy="31393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Le bruit de reset est stocké dans la capa de couplage.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Pour une capa de 1nF, le nouveau bruit de reset vaut ~ </a:t>
            </a:r>
            <a:r>
              <a:rPr lang="fr-FR" dirty="0"/>
              <a:t>2</a:t>
            </a:r>
            <a:r>
              <a:rPr lang="fr-FR" dirty="0" smtClean="0"/>
              <a:t>µV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Nécessité de filtrer le bruit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</a:t>
            </a:r>
            <a:r>
              <a:rPr lang="fr-FR" dirty="0" smtClean="0"/>
              <a:t>es transistors du CCD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Durée du reset (RC)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457200" y="1133990"/>
            <a:ext cx="3970780" cy="2736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3563860" y="3354745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CCD</a:t>
            </a:r>
            <a:endParaRPr lang="fr-FR" dirty="0"/>
          </a:p>
        </p:txBody>
      </p:sp>
      <p:cxnSp>
        <p:nvCxnSpPr>
          <p:cNvPr id="40" name="Connecteur droit 39"/>
          <p:cNvCxnSpPr/>
          <p:nvPr/>
        </p:nvCxnSpPr>
        <p:spPr>
          <a:xfrm>
            <a:off x="4283974" y="6007433"/>
            <a:ext cx="648076" cy="92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947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fr-FR" sz="3200" dirty="0" smtClean="0"/>
              <a:t>Mode de lecture : Dual </a:t>
            </a:r>
            <a:r>
              <a:rPr lang="fr-FR" sz="3200" dirty="0" err="1" smtClean="0"/>
              <a:t>slope</a:t>
            </a:r>
            <a:r>
              <a:rPr lang="fr-FR" sz="3200" dirty="0" smtClean="0"/>
              <a:t> </a:t>
            </a:r>
            <a:r>
              <a:rPr lang="fr-FR" sz="3200" dirty="0" err="1" smtClean="0"/>
              <a:t>Integrator</a:t>
            </a:r>
            <a:endParaRPr lang="fr-FR" sz="3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17/06/2015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Hervé Lebbolo        Electronique pour CCD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  <p:pic>
        <p:nvPicPr>
          <p:cNvPr id="17410" name="Picture 2" descr="C:\Users\rv\000work\ecole detecteur mesure\DSI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690"/>
            <a:ext cx="766266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cteur droit 12"/>
          <p:cNvCxnSpPr/>
          <p:nvPr/>
        </p:nvCxnSpPr>
        <p:spPr>
          <a:xfrm>
            <a:off x="1475758" y="3284984"/>
            <a:ext cx="5040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1979814" y="2996952"/>
            <a:ext cx="0" cy="2880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979814" y="2996952"/>
            <a:ext cx="5760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2555878" y="2996952"/>
            <a:ext cx="0" cy="2880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2555878" y="3284984"/>
            <a:ext cx="56886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23506" y="2996952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Reset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323506" y="3491716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CCD out</a:t>
            </a:r>
            <a:endParaRPr lang="fr-FR" dirty="0"/>
          </a:p>
        </p:txBody>
      </p:sp>
      <p:cxnSp>
        <p:nvCxnSpPr>
          <p:cNvPr id="20" name="Connecteur droit 19"/>
          <p:cNvCxnSpPr/>
          <p:nvPr/>
        </p:nvCxnSpPr>
        <p:spPr>
          <a:xfrm>
            <a:off x="1475758" y="3501008"/>
            <a:ext cx="5040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1979814" y="3501008"/>
            <a:ext cx="0" cy="2880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1979814" y="3789040"/>
            <a:ext cx="5760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2555878" y="3645024"/>
            <a:ext cx="0" cy="1440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2555878" y="3645024"/>
            <a:ext cx="15121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2987926" y="3140968"/>
            <a:ext cx="0" cy="259228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1475758" y="4509120"/>
            <a:ext cx="15121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2987926" y="4293096"/>
            <a:ext cx="0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2987926" y="4293096"/>
            <a:ext cx="7920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09" name="Connecteur droit 17408"/>
          <p:cNvCxnSpPr/>
          <p:nvPr/>
        </p:nvCxnSpPr>
        <p:spPr>
          <a:xfrm>
            <a:off x="3780014" y="4293096"/>
            <a:ext cx="0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12" name="Connecteur droit 17411"/>
          <p:cNvCxnSpPr/>
          <p:nvPr/>
        </p:nvCxnSpPr>
        <p:spPr>
          <a:xfrm>
            <a:off x="3780014" y="4509120"/>
            <a:ext cx="44644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14" name="Connecteur droit 17413"/>
          <p:cNvCxnSpPr/>
          <p:nvPr/>
        </p:nvCxnSpPr>
        <p:spPr>
          <a:xfrm>
            <a:off x="4068046" y="3645024"/>
            <a:ext cx="0" cy="504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16" name="Connecteur droit 17415"/>
          <p:cNvCxnSpPr/>
          <p:nvPr/>
        </p:nvCxnSpPr>
        <p:spPr>
          <a:xfrm>
            <a:off x="4068046" y="4149080"/>
            <a:ext cx="10081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18" name="Connecteur droit 17417"/>
          <p:cNvCxnSpPr/>
          <p:nvPr/>
        </p:nvCxnSpPr>
        <p:spPr>
          <a:xfrm flipV="1">
            <a:off x="5076158" y="3645024"/>
            <a:ext cx="0" cy="504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21" name="Connecteur droit 17420"/>
          <p:cNvCxnSpPr/>
          <p:nvPr/>
        </p:nvCxnSpPr>
        <p:spPr>
          <a:xfrm>
            <a:off x="5076158" y="3645024"/>
            <a:ext cx="31683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1475758" y="4941168"/>
            <a:ext cx="26642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V="1">
            <a:off x="4140054" y="4725144"/>
            <a:ext cx="0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4140054" y="4725144"/>
            <a:ext cx="7920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4932142" y="4725144"/>
            <a:ext cx="0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4932142" y="4941168"/>
            <a:ext cx="33123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25" name="Connecteur droit 17424"/>
          <p:cNvCxnSpPr/>
          <p:nvPr/>
        </p:nvCxnSpPr>
        <p:spPr>
          <a:xfrm>
            <a:off x="1475758" y="5229200"/>
            <a:ext cx="15121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>
            <a:off x="3780014" y="3140968"/>
            <a:ext cx="0" cy="259228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4140054" y="3140968"/>
            <a:ext cx="0" cy="259228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>
            <a:off x="4932142" y="3140968"/>
            <a:ext cx="0" cy="2592288"/>
          </a:xfrm>
          <a:prstGeom prst="line">
            <a:avLst/>
          </a:prstGeom>
          <a:ln w="952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27" name="Connecteur droit 17426"/>
          <p:cNvCxnSpPr/>
          <p:nvPr/>
        </p:nvCxnSpPr>
        <p:spPr>
          <a:xfrm flipV="1">
            <a:off x="2987926" y="5085184"/>
            <a:ext cx="792088" cy="1440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29" name="Connecteur droit 17428"/>
          <p:cNvCxnSpPr/>
          <p:nvPr/>
        </p:nvCxnSpPr>
        <p:spPr>
          <a:xfrm>
            <a:off x="3780014" y="5085184"/>
            <a:ext cx="3600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31" name="Connecteur droit 17430"/>
          <p:cNvCxnSpPr/>
          <p:nvPr/>
        </p:nvCxnSpPr>
        <p:spPr>
          <a:xfrm>
            <a:off x="4140054" y="5085184"/>
            <a:ext cx="792088" cy="7920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33" name="Connecteur droit 17432"/>
          <p:cNvCxnSpPr/>
          <p:nvPr/>
        </p:nvCxnSpPr>
        <p:spPr>
          <a:xfrm>
            <a:off x="4932142" y="5877272"/>
            <a:ext cx="33123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34" name="ZoneTexte 17433"/>
          <p:cNvSpPr txBox="1"/>
          <p:nvPr/>
        </p:nvSpPr>
        <p:spPr>
          <a:xfrm>
            <a:off x="323506" y="4221088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Ramp</a:t>
            </a:r>
            <a:r>
              <a:rPr lang="fr-FR" dirty="0" smtClean="0"/>
              <a:t> Down</a:t>
            </a:r>
            <a:endParaRPr lang="fr-FR" dirty="0"/>
          </a:p>
        </p:txBody>
      </p:sp>
      <p:sp>
        <p:nvSpPr>
          <p:cNvPr id="67" name="ZoneTexte 66"/>
          <p:cNvSpPr txBox="1"/>
          <p:nvPr/>
        </p:nvSpPr>
        <p:spPr>
          <a:xfrm>
            <a:off x="323506" y="4643844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Ramp</a:t>
            </a:r>
            <a:r>
              <a:rPr lang="fr-FR" dirty="0" smtClean="0"/>
              <a:t> Up</a:t>
            </a:r>
            <a:endParaRPr lang="fr-FR" dirty="0"/>
          </a:p>
        </p:txBody>
      </p:sp>
      <p:sp>
        <p:nvSpPr>
          <p:cNvPr id="68" name="ZoneTexte 67"/>
          <p:cNvSpPr txBox="1"/>
          <p:nvPr/>
        </p:nvSpPr>
        <p:spPr>
          <a:xfrm>
            <a:off x="323506" y="5003884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DSI Out</a:t>
            </a:r>
            <a:endParaRPr lang="fr-FR" dirty="0"/>
          </a:p>
        </p:txBody>
      </p:sp>
      <p:cxnSp>
        <p:nvCxnSpPr>
          <p:cNvPr id="17436" name="Connecteur droit 17435"/>
          <p:cNvCxnSpPr/>
          <p:nvPr/>
        </p:nvCxnSpPr>
        <p:spPr>
          <a:xfrm flipH="1" flipV="1">
            <a:off x="5580112" y="1484734"/>
            <a:ext cx="432048" cy="2160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437" name="ZoneTexte 17436"/>
          <p:cNvSpPr txBox="1"/>
          <p:nvPr/>
        </p:nvSpPr>
        <p:spPr>
          <a:xfrm>
            <a:off x="5724128" y="1196702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RD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7439" name="Connecteur droit 17438"/>
          <p:cNvCxnSpPr/>
          <p:nvPr/>
        </p:nvCxnSpPr>
        <p:spPr>
          <a:xfrm flipH="1">
            <a:off x="5580112" y="1988790"/>
            <a:ext cx="432048" cy="1440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/>
        </p:nvSpPr>
        <p:spPr>
          <a:xfrm>
            <a:off x="5724128" y="2123514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RU</a:t>
            </a:r>
            <a:endParaRPr lang="fr-FR" dirty="0">
              <a:solidFill>
                <a:srgbClr val="0070C0"/>
              </a:solidFill>
            </a:endParaRPr>
          </a:p>
        </p:txBody>
      </p:sp>
      <p:cxnSp>
        <p:nvCxnSpPr>
          <p:cNvPr id="37" name="Connecteur droit 36"/>
          <p:cNvCxnSpPr/>
          <p:nvPr/>
        </p:nvCxnSpPr>
        <p:spPr>
          <a:xfrm>
            <a:off x="1475758" y="3789040"/>
            <a:ext cx="6768752" cy="0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>
            <a:off x="5004150" y="2996952"/>
            <a:ext cx="0" cy="309634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5004150" y="2852936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Convert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3131896" y="5796048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RD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284056" y="5805330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RU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1196690"/>
            <a:ext cx="7662667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619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DSI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Filtrage optimum : </a:t>
            </a:r>
          </a:p>
          <a:p>
            <a:pPr lvl="1"/>
            <a:r>
              <a:rPr lang="fr-FR" dirty="0" smtClean="0"/>
              <a:t>Intégration</a:t>
            </a:r>
          </a:p>
          <a:p>
            <a:pPr lvl="1"/>
            <a:r>
              <a:rPr lang="fr-FR" dirty="0" smtClean="0"/>
              <a:t>Différentiation</a:t>
            </a:r>
          </a:p>
          <a:p>
            <a:pPr lvl="1"/>
            <a:r>
              <a:rPr lang="fr-FR" dirty="0" smtClean="0"/>
              <a:t>Pb bruit en 1/f si intégration longue</a:t>
            </a:r>
          </a:p>
          <a:p>
            <a:r>
              <a:rPr lang="fr-FR" dirty="0" err="1" smtClean="0"/>
              <a:t>Jitter</a:t>
            </a:r>
            <a:endParaRPr lang="fr-FR" dirty="0" smtClean="0"/>
          </a:p>
          <a:p>
            <a:pPr lvl="1"/>
            <a:r>
              <a:rPr lang="fr-FR" dirty="0" smtClean="0"/>
              <a:t>100ps </a:t>
            </a:r>
            <a:r>
              <a:rPr lang="fr-FR" dirty="0" smtClean="0">
                <a:sym typeface="Wingdings" pitchFamily="2" charset="2"/>
              </a:rPr>
              <a:t> erreur ≤ 0,1%  (&lt;1/√</a:t>
            </a:r>
            <a:r>
              <a:rPr lang="fr-FR" dirty="0" err="1" smtClean="0">
                <a:sym typeface="Wingdings" pitchFamily="2" charset="2"/>
              </a:rPr>
              <a:t>Vmax</a:t>
            </a:r>
            <a:r>
              <a:rPr lang="fr-FR" dirty="0" smtClean="0">
                <a:sym typeface="Wingdings" pitchFamily="2" charset="2"/>
              </a:rPr>
              <a:t>)</a:t>
            </a:r>
          </a:p>
          <a:p>
            <a:r>
              <a:rPr lang="fr-FR" dirty="0" smtClean="0">
                <a:sym typeface="Wingdings" pitchFamily="2" charset="2"/>
              </a:rPr>
              <a:t>Précision relative de RU &amp; RD</a:t>
            </a:r>
          </a:p>
          <a:p>
            <a:r>
              <a:rPr lang="fr-FR" dirty="0" smtClean="0"/>
              <a:t>Précision du gain -1</a:t>
            </a:r>
          </a:p>
          <a:p>
            <a:r>
              <a:rPr lang="fr-FR" dirty="0" smtClean="0"/>
              <a:t>Reset de l’intégrateur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17/06/2015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Hervé Lebbolo        Electronique pour CCD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7714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Autre mode de lecture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Numérisation rapide du niveau de reset et de signal du CCD, éventuellement avec plusieurs gains</a:t>
            </a:r>
          </a:p>
          <a:p>
            <a:r>
              <a:rPr lang="fr-FR" dirty="0" smtClean="0"/>
              <a:t>Filtrage numérique</a:t>
            </a:r>
          </a:p>
          <a:p>
            <a:endParaRPr lang="fr-FR" dirty="0"/>
          </a:p>
          <a:p>
            <a:r>
              <a:rPr lang="fr-FR" dirty="0" smtClean="0">
                <a:sym typeface="Wingdings" pitchFamily="2" charset="2"/>
              </a:rPr>
              <a:t> Reflex </a:t>
            </a:r>
            <a:r>
              <a:rPr lang="fr-FR" dirty="0" err="1" smtClean="0">
                <a:sym typeface="Wingdings" pitchFamily="2" charset="2"/>
              </a:rPr>
              <a:t>controller</a:t>
            </a:r>
            <a:r>
              <a:rPr lang="fr-FR" dirty="0" smtClean="0">
                <a:sym typeface="Wingdings" pitchFamily="2" charset="2"/>
              </a:rPr>
              <a:t>:  16 voies 45k€</a:t>
            </a:r>
          </a:p>
          <a:p>
            <a:r>
              <a:rPr lang="fr-FR" dirty="0" smtClean="0">
                <a:sym typeface="Wingdings" pitchFamily="2" charset="2"/>
              </a:rPr>
              <a:t>ADC sar 18bit 5Ms/s</a:t>
            </a:r>
          </a:p>
          <a:p>
            <a:r>
              <a:rPr lang="fr-FR" dirty="0" smtClean="0">
                <a:sym typeface="Wingdings" pitchFamily="2" charset="2"/>
              </a:rPr>
              <a:t>ADC </a:t>
            </a:r>
            <a:r>
              <a:rPr lang="el-GR" dirty="0" smtClean="0">
                <a:sym typeface="Wingdings" pitchFamily="2" charset="2"/>
              </a:rPr>
              <a:t>ΣΔ</a:t>
            </a:r>
            <a:r>
              <a:rPr lang="fr-FR" dirty="0" smtClean="0">
                <a:sym typeface="Wingdings" pitchFamily="2" charset="2"/>
              </a:rPr>
              <a:t> 24 bit 4Ms/s + digital </a:t>
            </a:r>
            <a:r>
              <a:rPr lang="fr-FR" dirty="0" err="1" smtClean="0">
                <a:sym typeface="Wingdings" pitchFamily="2" charset="2"/>
              </a:rPr>
              <a:t>filter</a:t>
            </a:r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17/06/2015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Hervé Lebbolo        Electronique pour CCD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7452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43961</TotalTime>
  <Words>1485</Words>
  <Application>Microsoft Office PowerPoint</Application>
  <PresentationFormat>Affichage à l'écran (4:3)</PresentationFormat>
  <Paragraphs>550</Paragraphs>
  <Slides>41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2" baseType="lpstr">
      <vt:lpstr>Thème Office</vt:lpstr>
      <vt:lpstr>Électronique FE associée aux détecteurs semi-con</vt:lpstr>
      <vt:lpstr>CCD</vt:lpstr>
      <vt:lpstr>CCD synoptic</vt:lpstr>
      <vt:lpstr>Simplified CCD out</vt:lpstr>
      <vt:lpstr>CCD out</vt:lpstr>
      <vt:lpstr>Mode de lecture : Clamp &amp; Sample</vt:lpstr>
      <vt:lpstr>Mode de lecture : Dual slope Integrator</vt:lpstr>
      <vt:lpstr>DSI</vt:lpstr>
      <vt:lpstr>Autre mode de lecture</vt:lpstr>
      <vt:lpstr>Autre mode : Skipper CCD</vt:lpstr>
      <vt:lpstr>Cosmologie observationnelle : LSST  Large Synoptic Survey Telescope</vt:lpstr>
      <vt:lpstr>Plan focal</vt:lpstr>
      <vt:lpstr>Présentation PowerPoint</vt:lpstr>
      <vt:lpstr>ASPIC Analogue Signal Processing IC </vt:lpstr>
      <vt:lpstr>ASPIC : </vt:lpstr>
      <vt:lpstr>Présentation PowerPoint</vt:lpstr>
      <vt:lpstr>Présentation PowerPoint</vt:lpstr>
      <vt:lpstr>Transfert de charge</vt:lpstr>
      <vt:lpstr>Transfert de charge</vt:lpstr>
      <vt:lpstr>Transfert de charge</vt:lpstr>
      <vt:lpstr>Transfert de charge</vt:lpstr>
      <vt:lpstr>Transfert de charge</vt:lpstr>
      <vt:lpstr>E2v  CCD250</vt:lpstr>
      <vt:lpstr>Présentation PowerPoint</vt:lpstr>
      <vt:lpstr>Cabac block diagram</vt:lpstr>
      <vt:lpstr>Présentation PowerPoint</vt:lpstr>
      <vt:lpstr>Cabac power supplies</vt:lpstr>
      <vt:lpstr>Parallel clocks</vt:lpstr>
      <vt:lpstr>Serial clocks and Reset Gate</vt:lpstr>
      <vt:lpstr>EEV CCD250 image section load</vt:lpstr>
      <vt:lpstr>EEV CCD250 image section load</vt:lpstr>
      <vt:lpstr>Observed nets</vt:lpstr>
      <vt:lpstr>Ideal load (R=1pΩ)</vt:lpstr>
      <vt:lpstr>« real » load R = 25mΩ</vt:lpstr>
      <vt:lpstr>« real » load R = 25mΩ   Zoom</vt:lpstr>
      <vt:lpstr>Half max current</vt:lpstr>
      <vt:lpstr>Half max current   Zoom</vt:lpstr>
      <vt:lpstr>2 CABAC //</vt:lpstr>
      <vt:lpstr>2*CABAC //  ~middle crossing  </vt:lpstr>
      <vt:lpstr>One Cabac  Max current</vt:lpstr>
      <vt:lpstr>One Cabac  half current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Électronique dans les Expériences</dc:title>
  <dc:creator>herve</dc:creator>
  <cp:lastModifiedBy>herve</cp:lastModifiedBy>
  <cp:revision>327</cp:revision>
  <dcterms:created xsi:type="dcterms:W3CDTF">2013-04-02T08:24:13Z</dcterms:created>
  <dcterms:modified xsi:type="dcterms:W3CDTF">2015-06-17T09:51:26Z</dcterms:modified>
</cp:coreProperties>
</file>