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1568" r:id="rId2"/>
    <p:sldId id="1708" r:id="rId3"/>
    <p:sldId id="1713" r:id="rId4"/>
    <p:sldId id="1712" r:id="rId5"/>
    <p:sldId id="1725" r:id="rId6"/>
    <p:sldId id="1706" r:id="rId7"/>
    <p:sldId id="1714" r:id="rId8"/>
    <p:sldId id="1715" r:id="rId9"/>
    <p:sldId id="1726" r:id="rId10"/>
    <p:sldId id="1718" r:id="rId11"/>
    <p:sldId id="1707" r:id="rId12"/>
    <p:sldId id="1727" r:id="rId13"/>
    <p:sldId id="1669" r:id="rId14"/>
    <p:sldId id="1671" r:id="rId15"/>
    <p:sldId id="1729" r:id="rId16"/>
    <p:sldId id="1759" r:id="rId17"/>
    <p:sldId id="1675" r:id="rId18"/>
    <p:sldId id="1731" r:id="rId19"/>
    <p:sldId id="1732" r:id="rId20"/>
    <p:sldId id="1760" r:id="rId21"/>
    <p:sldId id="1734" r:id="rId22"/>
    <p:sldId id="1749" r:id="rId23"/>
    <p:sldId id="1751" r:id="rId24"/>
    <p:sldId id="1587" r:id="rId25"/>
    <p:sldId id="1595" r:id="rId26"/>
    <p:sldId id="1737" r:id="rId27"/>
    <p:sldId id="1738" r:id="rId28"/>
    <p:sldId id="1692" r:id="rId29"/>
    <p:sldId id="1693" r:id="rId30"/>
    <p:sldId id="1750" r:id="rId31"/>
    <p:sldId id="1598" r:id="rId32"/>
    <p:sldId id="1743" r:id="rId33"/>
    <p:sldId id="1739" r:id="rId34"/>
    <p:sldId id="1627" r:id="rId35"/>
    <p:sldId id="1628" r:id="rId36"/>
    <p:sldId id="1600" r:id="rId37"/>
    <p:sldId id="1719" r:id="rId38"/>
    <p:sldId id="1722" r:id="rId39"/>
    <p:sldId id="1723" r:id="rId40"/>
    <p:sldId id="1724" r:id="rId41"/>
    <p:sldId id="1699" r:id="rId42"/>
    <p:sldId id="1696" r:id="rId43"/>
    <p:sldId id="1697" r:id="rId44"/>
    <p:sldId id="1698" r:id="rId45"/>
    <p:sldId id="1700" r:id="rId46"/>
    <p:sldId id="1741" r:id="rId47"/>
    <p:sldId id="1752" r:id="rId48"/>
  </p:sldIdLst>
  <p:sldSz cx="9144000" cy="6858000" type="screen4x3"/>
  <p:notesSz cx="7099300" cy="10234613"/>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4319">
          <p15:clr>
            <a:srgbClr val="A4A3A4"/>
          </p15:clr>
        </p15:guide>
        <p15:guide id="2" orient="horz" pos="7">
          <p15:clr>
            <a:srgbClr val="A4A3A4"/>
          </p15:clr>
        </p15:guide>
        <p15:guide id="3" pos="3944">
          <p15:clr>
            <a:srgbClr val="A4A3A4"/>
          </p15:clr>
        </p15:guide>
        <p15:guide id="4" pos="1">
          <p15:clr>
            <a:srgbClr val="A4A3A4"/>
          </p15:clr>
        </p15:guide>
        <p15:guide id="5" pos="533">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0C0C0"/>
    <a:srgbClr val="003F7E"/>
    <a:srgbClr val="00FF00"/>
    <a:srgbClr val="17375E"/>
    <a:srgbClr val="990099"/>
    <a:srgbClr val="00366C"/>
    <a:srgbClr val="0041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17" autoAdjust="0"/>
    <p:restoredTop sz="77068" autoAdjust="0"/>
  </p:normalViewPr>
  <p:slideViewPr>
    <p:cSldViewPr>
      <p:cViewPr>
        <p:scale>
          <a:sx n="75" d="100"/>
          <a:sy n="75" d="100"/>
        </p:scale>
        <p:origin x="-1926" y="-84"/>
      </p:cViewPr>
      <p:guideLst>
        <p:guide orient="horz" pos="4319"/>
        <p:guide orient="horz" pos="7"/>
        <p:guide pos="3944"/>
        <p:guide pos="1"/>
        <p:guide pos="533"/>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4566"/>
    </p:cViewPr>
  </p:sorterViewPr>
  <p:notesViewPr>
    <p:cSldViewPr>
      <p:cViewPr varScale="1">
        <p:scale>
          <a:sx n="77" d="100"/>
          <a:sy n="77" d="100"/>
        </p:scale>
        <p:origin x="-2208" y="-90"/>
      </p:cViewPr>
      <p:guideLst>
        <p:guide orient="horz" pos="3224"/>
        <p:guide pos="2236"/>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5806" cy="511071"/>
          </a:xfrm>
          <a:prstGeom prst="rect">
            <a:avLst/>
          </a:prstGeom>
        </p:spPr>
        <p:txBody>
          <a:bodyPr vert="horz" lIns="95555" tIns="47777" rIns="95555" bIns="47777" rtlCol="0"/>
          <a:lstStyle>
            <a:lvl1pPr algn="l">
              <a:defRPr sz="1300"/>
            </a:lvl1pPr>
          </a:lstStyle>
          <a:p>
            <a:pPr>
              <a:defRPr/>
            </a:pPr>
            <a:r>
              <a:rPr lang="en-US"/>
              <a:t>This is a test</a:t>
            </a:r>
          </a:p>
        </p:txBody>
      </p:sp>
      <p:sp>
        <p:nvSpPr>
          <p:cNvPr id="3" name="Date Placeholder 2"/>
          <p:cNvSpPr>
            <a:spLocks noGrp="1"/>
          </p:cNvSpPr>
          <p:nvPr>
            <p:ph type="dt" sz="quarter" idx="1"/>
          </p:nvPr>
        </p:nvSpPr>
        <p:spPr>
          <a:xfrm>
            <a:off x="4021820" y="2"/>
            <a:ext cx="3075806" cy="511071"/>
          </a:xfrm>
          <a:prstGeom prst="rect">
            <a:avLst/>
          </a:prstGeom>
        </p:spPr>
        <p:txBody>
          <a:bodyPr vert="horz" lIns="95555" tIns="47777" rIns="95555" bIns="47777" rtlCol="0"/>
          <a:lstStyle>
            <a:lvl1pPr algn="r">
              <a:defRPr sz="1300"/>
            </a:lvl1pPr>
          </a:lstStyle>
          <a:p>
            <a:pPr>
              <a:defRPr/>
            </a:pPr>
            <a:fld id="{D0617223-37D1-4538-923C-6B117196357E}" type="datetimeFigureOut">
              <a:rPr lang="en-US"/>
              <a:pPr>
                <a:defRPr/>
              </a:pPr>
              <a:t>6/18/2015</a:t>
            </a:fld>
            <a:endParaRPr lang="en-US" dirty="0"/>
          </a:p>
        </p:txBody>
      </p:sp>
      <p:sp>
        <p:nvSpPr>
          <p:cNvPr id="4" name="Footer Placeholder 3"/>
          <p:cNvSpPr>
            <a:spLocks noGrp="1"/>
          </p:cNvSpPr>
          <p:nvPr>
            <p:ph type="ftr" sz="quarter" idx="2"/>
          </p:nvPr>
        </p:nvSpPr>
        <p:spPr>
          <a:xfrm>
            <a:off x="0" y="9721895"/>
            <a:ext cx="3075806" cy="511071"/>
          </a:xfrm>
          <a:prstGeom prst="rect">
            <a:avLst/>
          </a:prstGeom>
        </p:spPr>
        <p:txBody>
          <a:bodyPr vert="horz" lIns="95555" tIns="47777" rIns="95555" bIns="47777"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4021820" y="9721895"/>
            <a:ext cx="3075806" cy="511071"/>
          </a:xfrm>
          <a:prstGeom prst="rect">
            <a:avLst/>
          </a:prstGeom>
        </p:spPr>
        <p:txBody>
          <a:bodyPr vert="horz" lIns="95555" tIns="47777" rIns="95555" bIns="47777" rtlCol="0" anchor="b"/>
          <a:lstStyle>
            <a:lvl1pPr algn="r">
              <a:defRPr sz="1300"/>
            </a:lvl1pPr>
          </a:lstStyle>
          <a:p>
            <a:pPr>
              <a:defRPr/>
            </a:pPr>
            <a:fld id="{602268FF-81BF-4736-830D-281BB962F30B}" type="slidenum">
              <a:rPr lang="en-US"/>
              <a:pPr>
                <a:defRPr/>
              </a:pPr>
              <a:t>‹#›</a:t>
            </a:fld>
            <a:endParaRPr lang="en-US" dirty="0"/>
          </a:p>
        </p:txBody>
      </p:sp>
    </p:spTree>
    <p:extLst>
      <p:ext uri="{BB962C8B-B14F-4D97-AF65-F5344CB8AC3E}">
        <p14:creationId xmlns:p14="http://schemas.microsoft.com/office/powerpoint/2010/main" val="173409013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2"/>
            <a:ext cx="3077480" cy="511071"/>
          </a:xfrm>
          <a:prstGeom prst="rect">
            <a:avLst/>
          </a:prstGeom>
          <a:noFill/>
          <a:ln w="9525">
            <a:noFill/>
            <a:miter lim="800000"/>
            <a:headEnd/>
            <a:tailEnd/>
          </a:ln>
          <a:effectLst/>
        </p:spPr>
        <p:txBody>
          <a:bodyPr vert="horz" wrap="square" lIns="101011" tIns="50506" rIns="101011" bIns="50506" numCol="1" anchor="t" anchorCtr="0" compatLnSpc="1">
            <a:prstTxWarp prst="textNoShape">
              <a:avLst/>
            </a:prstTxWarp>
          </a:bodyPr>
          <a:lstStyle>
            <a:lvl1pPr algn="l" defTabSz="1010293">
              <a:defRPr sz="1400"/>
            </a:lvl1pPr>
          </a:lstStyle>
          <a:p>
            <a:pPr>
              <a:defRPr/>
            </a:pPr>
            <a:r>
              <a:rPr lang="en-US"/>
              <a:t>This is a test</a:t>
            </a:r>
          </a:p>
        </p:txBody>
      </p:sp>
      <p:sp>
        <p:nvSpPr>
          <p:cNvPr id="4099" name="Rectangle 3"/>
          <p:cNvSpPr>
            <a:spLocks noGrp="1" noChangeArrowheads="1"/>
          </p:cNvSpPr>
          <p:nvPr>
            <p:ph type="dt" idx="1"/>
          </p:nvPr>
        </p:nvSpPr>
        <p:spPr bwMode="auto">
          <a:xfrm>
            <a:off x="4021820" y="2"/>
            <a:ext cx="3075806" cy="511071"/>
          </a:xfrm>
          <a:prstGeom prst="rect">
            <a:avLst/>
          </a:prstGeom>
          <a:noFill/>
          <a:ln w="9525">
            <a:noFill/>
            <a:miter lim="800000"/>
            <a:headEnd/>
            <a:tailEnd/>
          </a:ln>
          <a:effectLst/>
        </p:spPr>
        <p:txBody>
          <a:bodyPr vert="horz" wrap="square" lIns="101011" tIns="50506" rIns="101011" bIns="50506" numCol="1" anchor="t" anchorCtr="0" compatLnSpc="1">
            <a:prstTxWarp prst="textNoShape">
              <a:avLst/>
            </a:prstTxWarp>
          </a:bodyPr>
          <a:lstStyle>
            <a:lvl1pPr algn="r" defTabSz="1010293">
              <a:defRPr sz="1400"/>
            </a:lvl1pPr>
          </a:lstStyle>
          <a:p>
            <a:pPr>
              <a:defRPr/>
            </a:pPr>
            <a:endParaRPr lang="en-US"/>
          </a:p>
        </p:txBody>
      </p:sp>
      <p:sp>
        <p:nvSpPr>
          <p:cNvPr id="20484"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930" y="4861772"/>
            <a:ext cx="5679440" cy="4604586"/>
          </a:xfrm>
          <a:prstGeom prst="rect">
            <a:avLst/>
          </a:prstGeom>
          <a:noFill/>
          <a:ln w="9525">
            <a:noFill/>
            <a:miter lim="800000"/>
            <a:headEnd/>
            <a:tailEnd/>
          </a:ln>
          <a:effectLst/>
        </p:spPr>
        <p:txBody>
          <a:bodyPr vert="horz" wrap="square" lIns="101011" tIns="50506" rIns="101011" bIns="5050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9721895"/>
            <a:ext cx="3077480" cy="511071"/>
          </a:xfrm>
          <a:prstGeom prst="rect">
            <a:avLst/>
          </a:prstGeom>
          <a:noFill/>
          <a:ln w="9525">
            <a:noFill/>
            <a:miter lim="800000"/>
            <a:headEnd/>
            <a:tailEnd/>
          </a:ln>
          <a:effectLst/>
        </p:spPr>
        <p:txBody>
          <a:bodyPr vert="horz" wrap="square" lIns="101011" tIns="50506" rIns="101011" bIns="50506" numCol="1" anchor="b" anchorCtr="0" compatLnSpc="1">
            <a:prstTxWarp prst="textNoShape">
              <a:avLst/>
            </a:prstTxWarp>
          </a:bodyPr>
          <a:lstStyle>
            <a:lvl1pPr algn="l" defTabSz="1010293">
              <a:defRPr sz="1400"/>
            </a:lvl1pPr>
          </a:lstStyle>
          <a:p>
            <a:pPr>
              <a:defRPr/>
            </a:pPr>
            <a:endParaRPr lang="en-US"/>
          </a:p>
        </p:txBody>
      </p:sp>
      <p:sp>
        <p:nvSpPr>
          <p:cNvPr id="4103" name="Rectangle 7"/>
          <p:cNvSpPr>
            <a:spLocks noGrp="1" noChangeArrowheads="1"/>
          </p:cNvSpPr>
          <p:nvPr>
            <p:ph type="sldNum" sz="quarter" idx="5"/>
          </p:nvPr>
        </p:nvSpPr>
        <p:spPr bwMode="auto">
          <a:xfrm>
            <a:off x="4021820" y="9721895"/>
            <a:ext cx="3075806" cy="511071"/>
          </a:xfrm>
          <a:prstGeom prst="rect">
            <a:avLst/>
          </a:prstGeom>
          <a:noFill/>
          <a:ln w="9525">
            <a:noFill/>
            <a:miter lim="800000"/>
            <a:headEnd/>
            <a:tailEnd/>
          </a:ln>
          <a:effectLst/>
        </p:spPr>
        <p:txBody>
          <a:bodyPr vert="horz" wrap="square" lIns="101011" tIns="50506" rIns="101011" bIns="50506" numCol="1" anchor="b" anchorCtr="0" compatLnSpc="1">
            <a:prstTxWarp prst="textNoShape">
              <a:avLst/>
            </a:prstTxWarp>
          </a:bodyPr>
          <a:lstStyle>
            <a:lvl1pPr algn="r" defTabSz="1010293">
              <a:defRPr sz="1400"/>
            </a:lvl1pPr>
          </a:lstStyle>
          <a:p>
            <a:pPr>
              <a:defRPr/>
            </a:pPr>
            <a:fld id="{B16AB1AD-67F4-4C8E-A88E-285F0961BBDC}" type="slidenum">
              <a:rPr lang="en-US"/>
              <a:pPr>
                <a:defRPr/>
              </a:pPr>
              <a:t>‹#›</a:t>
            </a:fld>
            <a:endParaRPr lang="en-US" dirty="0"/>
          </a:p>
        </p:txBody>
      </p:sp>
    </p:spTree>
    <p:extLst>
      <p:ext uri="{BB962C8B-B14F-4D97-AF65-F5344CB8AC3E}">
        <p14:creationId xmlns:p14="http://schemas.microsoft.com/office/powerpoint/2010/main" val="3159140332"/>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en.wikipedia.org/wiki/Binding_energy" TargetMode="External"/><Relationship Id="rId13" Type="http://schemas.openxmlformats.org/officeDocument/2006/relationships/hyperlink" Target="http://en.wikipedia.org/wiki/Contrast_medium" TargetMode="External"/><Relationship Id="rId3" Type="http://schemas.openxmlformats.org/officeDocument/2006/relationships/hyperlink" Target="http://en.wikipedia.org/wiki/Attenuation_coefficient" TargetMode="External"/><Relationship Id="rId7" Type="http://schemas.openxmlformats.org/officeDocument/2006/relationships/hyperlink" Target="http://en.wikipedia.org/wiki/Photoelectric" TargetMode="External"/><Relationship Id="rId12" Type="http://schemas.openxmlformats.org/officeDocument/2006/relationships/hyperlink" Target="http://en.wikipedia.org/wiki/X-ray" TargetMode="External"/><Relationship Id="rId17" Type="http://schemas.openxmlformats.org/officeDocument/2006/relationships/hyperlink" Target="http://en.wikipedia.org/wiki/K-edge#cite_note-2" TargetMode="External"/><Relationship Id="rId2" Type="http://schemas.openxmlformats.org/officeDocument/2006/relationships/slide" Target="../slides/slide32.xml"/><Relationship Id="rId16" Type="http://schemas.openxmlformats.org/officeDocument/2006/relationships/hyperlink" Target="http://en.wikipedia.org/wiki/Absorption_edge" TargetMode="External"/><Relationship Id="rId1" Type="http://schemas.openxmlformats.org/officeDocument/2006/relationships/notesMaster" Target="../notesMasters/notesMaster1.xml"/><Relationship Id="rId6" Type="http://schemas.openxmlformats.org/officeDocument/2006/relationships/hyperlink" Target="http://en.wikipedia.org/wiki/Atom" TargetMode="External"/><Relationship Id="rId11" Type="http://schemas.openxmlformats.org/officeDocument/2006/relationships/hyperlink" Target="http://en.wikipedia.org/w/index.php?title=K-edge&amp;action=edit&amp;section=1" TargetMode="External"/><Relationship Id="rId5" Type="http://schemas.openxmlformats.org/officeDocument/2006/relationships/hyperlink" Target="http://en.wikipedia.org/wiki/Electron_shell" TargetMode="External"/><Relationship Id="rId15" Type="http://schemas.openxmlformats.org/officeDocument/2006/relationships/hyperlink" Target="http://en.wikipedia.org/wiki/Barium" TargetMode="External"/><Relationship Id="rId10" Type="http://schemas.openxmlformats.org/officeDocument/2006/relationships/hyperlink" Target="http://en.wikipedia.org/wiki/K-edge#cite_note-1" TargetMode="External"/><Relationship Id="rId4" Type="http://schemas.openxmlformats.org/officeDocument/2006/relationships/hyperlink" Target="http://en.wikipedia.org/wiki/Photon" TargetMode="External"/><Relationship Id="rId9" Type="http://schemas.openxmlformats.org/officeDocument/2006/relationships/hyperlink" Target="http://en.wikipedia.org/wiki/Electron" TargetMode="External"/><Relationship Id="rId14" Type="http://schemas.openxmlformats.org/officeDocument/2006/relationships/hyperlink" Target="http://en.wikipedia.org/wiki/Iodine"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en.wikipedia.org/wiki/Air" TargetMode="External"/><Relationship Id="rId13" Type="http://schemas.openxmlformats.org/officeDocument/2006/relationships/hyperlink" Target="http://fr.wikipedia.org/wiki/Conditions_normales_de_temp%C3%A9rature_et_de_pression" TargetMode="External"/><Relationship Id="rId3" Type="http://schemas.openxmlformats.org/officeDocument/2006/relationships/hyperlink" Target="http://en.wikipedia.org/wiki/Radiodensity" TargetMode="External"/><Relationship Id="rId7" Type="http://schemas.openxmlformats.org/officeDocument/2006/relationships/hyperlink" Target="http://en.wikipedia.org/wiki/Standard_conditions_for_temperature_and_pressure" TargetMode="External"/><Relationship Id="rId12" Type="http://schemas.openxmlformats.org/officeDocument/2006/relationships/hyperlink" Target="http://fr.wikipedia.org/wiki/Eau_distill%C3%A9e" TargetMode="External"/><Relationship Id="rId17" Type="http://schemas.openxmlformats.org/officeDocument/2006/relationships/hyperlink" Target="http://fr.wikipedia.org/wiki/Scanner_%C3%A0_rayons_X" TargetMode="External"/><Relationship Id="rId2" Type="http://schemas.openxmlformats.org/officeDocument/2006/relationships/slide" Target="../slides/slide33.xml"/><Relationship Id="rId16" Type="http://schemas.openxmlformats.org/officeDocument/2006/relationships/hyperlink" Target="http://fr.wikipedia.org/wiki/Coefficient_d'absorption" TargetMode="External"/><Relationship Id="rId1" Type="http://schemas.openxmlformats.org/officeDocument/2006/relationships/notesMaster" Target="../notesMasters/notesMaster1.xml"/><Relationship Id="rId6" Type="http://schemas.openxmlformats.org/officeDocument/2006/relationships/hyperlink" Target="http://en.wikipedia.org/wiki/Temperature" TargetMode="External"/><Relationship Id="rId11" Type="http://schemas.openxmlformats.org/officeDocument/2006/relationships/hyperlink" Target="http://fr.wikipedia.org/wiki/Densit%C3%A9" TargetMode="External"/><Relationship Id="rId5" Type="http://schemas.openxmlformats.org/officeDocument/2006/relationships/hyperlink" Target="http://en.wikipedia.org/wiki/Pressure" TargetMode="External"/><Relationship Id="rId15" Type="http://schemas.openxmlformats.org/officeDocument/2006/relationships/hyperlink" Target="http://fr.wikipedia.org/wiki/Voxel" TargetMode="External"/><Relationship Id="rId10" Type="http://schemas.openxmlformats.org/officeDocument/2006/relationships/hyperlink" Target="http://en.wikipedia.org/wiki/Linear_attenuation_coefficient" TargetMode="External"/><Relationship Id="rId4" Type="http://schemas.openxmlformats.org/officeDocument/2006/relationships/hyperlink" Target="http://en.wikipedia.org/wiki/Distilled_water" TargetMode="External"/><Relationship Id="rId9" Type="http://schemas.openxmlformats.org/officeDocument/2006/relationships/hyperlink" Target="http://en.wikipedia.org/wiki/Voxel" TargetMode="External"/><Relationship Id="rId14" Type="http://schemas.openxmlformats.org/officeDocument/2006/relationships/hyperlink" Target="http://fr.wikipedia.org/wiki/Ai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aida.web.cern.ch/aida/about/participants/"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cern.ch/" TargetMode="External"/><Relationship Id="rId4" Type="http://schemas.openxmlformats.org/officeDocument/2006/relationships/hyperlink" Target="http://cern.ch/council-strategygroup/Strategy_Brochure.pdf"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84724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896777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Permettre</a:t>
            </a:r>
            <a:r>
              <a:rPr lang="en-GB" baseline="0" dirty="0" smtClean="0"/>
              <a:t> la </a:t>
            </a:r>
            <a:r>
              <a:rPr lang="en-GB" baseline="0" dirty="0" err="1" smtClean="0"/>
              <a:t>mesure</a:t>
            </a:r>
            <a:r>
              <a:rPr lang="en-GB" baseline="0" dirty="0" smtClean="0"/>
              <a:t> precise de </a:t>
            </a:r>
            <a:r>
              <a:rPr lang="en-GB" baseline="0" dirty="0" err="1" smtClean="0"/>
              <a:t>l’energie</a:t>
            </a:r>
            <a:r>
              <a:rPr lang="en-GB" baseline="0" dirty="0" smtClean="0"/>
              <a:t> de </a:t>
            </a:r>
            <a:r>
              <a:rPr lang="en-GB" baseline="0" dirty="0" err="1" smtClean="0"/>
              <a:t>chaque</a:t>
            </a:r>
            <a:r>
              <a:rPr lang="en-GB" baseline="0" dirty="0" smtClean="0"/>
              <a:t> photon</a:t>
            </a:r>
          </a:p>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64631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ChangeArrowheads="1" noTextEdit="1"/>
          </p:cNvSpPr>
          <p:nvPr>
            <p:ph type="sldImg"/>
          </p:nvPr>
        </p:nvSpPr>
        <p:spPr>
          <a:xfrm>
            <a:off x="992188" y="768350"/>
            <a:ext cx="5118100" cy="3838575"/>
          </a:xfrm>
          <a:ln/>
        </p:spPr>
      </p:sp>
      <p:sp>
        <p:nvSpPr>
          <p:cNvPr id="557059" name="Rectangle 3"/>
          <p:cNvSpPr>
            <a:spLocks noGrp="1" noChangeArrowheads="1"/>
          </p:cNvSpPr>
          <p:nvPr>
            <p:ph type="body" idx="1"/>
          </p:nvPr>
        </p:nvSpPr>
        <p:spPr>
          <a:noFill/>
          <a:ln/>
        </p:spPr>
        <p:txBody>
          <a:bodyPr/>
          <a:lstStyle/>
          <a:p>
            <a:r>
              <a:rPr lang="en-US" dirty="0" smtClean="0">
                <a:latin typeface="Arial" pitchFamily="34" charset="0"/>
              </a:rPr>
              <a:t>Add:</a:t>
            </a:r>
          </a:p>
          <a:p>
            <a:r>
              <a:rPr lang="en-US" dirty="0" err="1" smtClean="0">
                <a:latin typeface="Arial" pitchFamily="34" charset="0"/>
              </a:rPr>
              <a:t>Silicium</a:t>
            </a:r>
            <a:r>
              <a:rPr lang="en-US" dirty="0" smtClean="0">
                <a:latin typeface="Arial" pitchFamily="34" charset="0"/>
              </a:rPr>
              <a:t> a des </a:t>
            </a:r>
            <a:r>
              <a:rPr lang="en-US" dirty="0" err="1" smtClean="0">
                <a:latin typeface="Arial" pitchFamily="34" charset="0"/>
              </a:rPr>
              <a:t>proprietes</a:t>
            </a:r>
            <a:r>
              <a:rPr lang="en-US" baseline="0" dirty="0" smtClean="0">
                <a:latin typeface="Arial" pitchFamily="34" charset="0"/>
              </a:rPr>
              <a:t> </a:t>
            </a:r>
            <a:r>
              <a:rPr lang="en-US" baseline="0" dirty="0" err="1" smtClean="0">
                <a:latin typeface="Arial" pitchFamily="34" charset="0"/>
              </a:rPr>
              <a:t>interessantes</a:t>
            </a:r>
            <a:r>
              <a:rPr lang="en-US" baseline="0" dirty="0" smtClean="0">
                <a:latin typeface="Arial" pitchFamily="34" charset="0"/>
              </a:rPr>
              <a:t> pour la physique a </a:t>
            </a:r>
            <a:r>
              <a:rPr lang="en-US" baseline="0" dirty="0" err="1" smtClean="0">
                <a:latin typeface="Arial" pitchFamily="34" charset="0"/>
              </a:rPr>
              <a:t>hautes</a:t>
            </a:r>
            <a:r>
              <a:rPr lang="en-US" baseline="0" dirty="0" smtClean="0">
                <a:latin typeface="Arial" pitchFamily="34" charset="0"/>
              </a:rPr>
              <a:t> energies:</a:t>
            </a:r>
          </a:p>
          <a:p>
            <a:r>
              <a:rPr lang="en-US" baseline="0" dirty="0" err="1" smtClean="0">
                <a:latin typeface="Arial" pitchFamily="34" charset="0"/>
              </a:rPr>
              <a:t>Homogeneite</a:t>
            </a:r>
            <a:r>
              <a:rPr lang="en-US" baseline="0" dirty="0" smtClean="0">
                <a:latin typeface="Arial" pitchFamily="34" charset="0"/>
              </a:rPr>
              <a:t>/ </a:t>
            </a:r>
            <a:r>
              <a:rPr lang="en-US" baseline="0" dirty="0" err="1" smtClean="0">
                <a:latin typeface="Arial" pitchFamily="34" charset="0"/>
              </a:rPr>
              <a:t>faible</a:t>
            </a:r>
            <a:r>
              <a:rPr lang="en-US" baseline="0" dirty="0" smtClean="0">
                <a:latin typeface="Arial" pitchFamily="34" charset="0"/>
              </a:rPr>
              <a:t> masse/ </a:t>
            </a:r>
            <a:r>
              <a:rPr lang="en-US" baseline="0" dirty="0" err="1" smtClean="0">
                <a:latin typeface="Arial" pitchFamily="34" charset="0"/>
              </a:rPr>
              <a:t>couts</a:t>
            </a:r>
            <a:r>
              <a:rPr lang="en-US" baseline="0" dirty="0" smtClean="0">
                <a:latin typeface="Arial" pitchFamily="34" charset="0"/>
              </a:rPr>
              <a:t> </a:t>
            </a:r>
            <a:r>
              <a:rPr lang="en-US" baseline="0" dirty="0" err="1" smtClean="0">
                <a:latin typeface="Arial" pitchFamily="34" charset="0"/>
              </a:rPr>
              <a:t>relativement</a:t>
            </a:r>
            <a:r>
              <a:rPr lang="en-US" baseline="0" dirty="0" smtClean="0">
                <a:latin typeface="Arial" pitchFamily="34" charset="0"/>
              </a:rPr>
              <a:t> bas</a:t>
            </a:r>
          </a:p>
          <a:p>
            <a:r>
              <a:rPr lang="en-US" baseline="0" dirty="0" err="1" smtClean="0">
                <a:latin typeface="Arial" pitchFamily="34" charset="0"/>
              </a:rPr>
              <a:t>Mais</a:t>
            </a:r>
            <a:r>
              <a:rPr lang="en-US" baseline="0" dirty="0" smtClean="0">
                <a:latin typeface="Arial" pitchFamily="34" charset="0"/>
              </a:rPr>
              <a:t> son </a:t>
            </a:r>
            <a:r>
              <a:rPr lang="en-US" baseline="0" dirty="0" err="1" smtClean="0">
                <a:latin typeface="Arial" pitchFamily="34" charset="0"/>
              </a:rPr>
              <a:t>efficacite</a:t>
            </a:r>
            <a:r>
              <a:rPr lang="en-US" baseline="0" dirty="0" smtClean="0">
                <a:latin typeface="Arial" pitchFamily="34" charset="0"/>
              </a:rPr>
              <a:t> </a:t>
            </a:r>
            <a:r>
              <a:rPr lang="en-US" baseline="0" dirty="0" err="1" smtClean="0">
                <a:latin typeface="Arial" pitchFamily="34" charset="0"/>
              </a:rPr>
              <a:t>d’absorbption</a:t>
            </a:r>
            <a:r>
              <a:rPr lang="en-US" baseline="0" dirty="0" smtClean="0">
                <a:latin typeface="Arial" pitchFamily="34" charset="0"/>
              </a:rPr>
              <a:t> </a:t>
            </a:r>
            <a:r>
              <a:rPr lang="en-US" baseline="0" dirty="0" err="1" smtClean="0">
                <a:latin typeface="Arial" pitchFamily="34" charset="0"/>
              </a:rPr>
              <a:t>est</a:t>
            </a:r>
            <a:r>
              <a:rPr lang="en-US" baseline="0" dirty="0" smtClean="0">
                <a:latin typeface="Arial" pitchFamily="34" charset="0"/>
              </a:rPr>
              <a:t> </a:t>
            </a:r>
            <a:r>
              <a:rPr lang="en-US" baseline="0" dirty="0" err="1" smtClean="0">
                <a:latin typeface="Arial" pitchFamily="34" charset="0"/>
              </a:rPr>
              <a:t>faible</a:t>
            </a:r>
            <a:r>
              <a:rPr lang="en-US" baseline="0" dirty="0" smtClean="0">
                <a:latin typeface="Arial" pitchFamily="34" charset="0"/>
              </a:rPr>
              <a:t> pour les energies </a:t>
            </a:r>
            <a:r>
              <a:rPr lang="en-US" baseline="0" dirty="0" err="1" smtClean="0">
                <a:latin typeface="Arial" pitchFamily="34" charset="0"/>
              </a:rPr>
              <a:t>utilisees</a:t>
            </a:r>
            <a:r>
              <a:rPr lang="en-US" baseline="0" dirty="0" smtClean="0">
                <a:latin typeface="Arial" pitchFamily="34" charset="0"/>
              </a:rPr>
              <a:t> </a:t>
            </a:r>
            <a:r>
              <a:rPr lang="en-US" baseline="0" dirty="0" err="1" smtClean="0">
                <a:latin typeface="Arial" pitchFamily="34" charset="0"/>
              </a:rPr>
              <a:t>en</a:t>
            </a:r>
            <a:r>
              <a:rPr lang="en-US" baseline="0" dirty="0" smtClean="0">
                <a:latin typeface="Arial" pitchFamily="34" charset="0"/>
              </a:rPr>
              <a:t> </a:t>
            </a:r>
            <a:r>
              <a:rPr lang="en-US" baseline="0" dirty="0" err="1" smtClean="0">
                <a:latin typeface="Arial" pitchFamily="34" charset="0"/>
              </a:rPr>
              <a:t>imagerie</a:t>
            </a:r>
            <a:r>
              <a:rPr lang="en-US" baseline="0" dirty="0" smtClean="0">
                <a:latin typeface="Arial" pitchFamily="34" charset="0"/>
              </a:rPr>
              <a:t> (au </a:t>
            </a:r>
            <a:r>
              <a:rPr lang="en-US" baseline="0" dirty="0" err="1" smtClean="0">
                <a:latin typeface="Arial" pitchFamily="34" charset="0"/>
              </a:rPr>
              <a:t>dela</a:t>
            </a:r>
            <a:r>
              <a:rPr lang="en-US" baseline="0" dirty="0" smtClean="0">
                <a:latin typeface="Arial" pitchFamily="34" charset="0"/>
              </a:rPr>
              <a:t> de 25keV)</a:t>
            </a:r>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This is one of the first simulations to validate the new architecture. </a:t>
            </a:r>
          </a:p>
          <a:p>
            <a:r>
              <a:rPr lang="en-US" dirty="0" smtClean="0">
                <a:latin typeface="Arial" pitchFamily="34" charset="0"/>
              </a:rPr>
              <a:t>It simulates a hybrid pixel detector architecture with a three hundred micrometer thick silicon sensor and fifty five micron pixel pitch.</a:t>
            </a:r>
          </a:p>
          <a:p>
            <a:r>
              <a:rPr lang="en-US" dirty="0" smtClean="0">
                <a:latin typeface="Arial" pitchFamily="34" charset="0"/>
              </a:rPr>
              <a:t>The simulation was done with a 10keV photon beam.</a:t>
            </a:r>
          </a:p>
          <a:p>
            <a:r>
              <a:rPr lang="en-US" dirty="0" smtClean="0">
                <a:latin typeface="Arial" pitchFamily="34" charset="0"/>
              </a:rPr>
              <a:t>In blue the spectrum seen by one pixel working independently of its </a:t>
            </a:r>
            <a:r>
              <a:rPr lang="en-US" dirty="0" err="1" smtClean="0">
                <a:latin typeface="Arial" pitchFamily="34" charset="0"/>
              </a:rPr>
              <a:t>neighbours</a:t>
            </a:r>
            <a:r>
              <a:rPr lang="en-US" dirty="0" smtClean="0">
                <a:latin typeface="Arial" pitchFamily="34" charset="0"/>
              </a:rPr>
              <a:t> is shown. Because some of the charge deposited in the sensor is “shared” between pixels, the spectrum seen by one pixel has a low energy tail. The electronic noise of the pixel front end is simulated to be 100e-.</a:t>
            </a:r>
          </a:p>
          <a:p>
            <a:r>
              <a:rPr lang="en-US" dirty="0" smtClean="0">
                <a:latin typeface="Arial" pitchFamily="34" charset="0"/>
              </a:rPr>
              <a:t>The influence of this effect on the spectrum increases as the pixel pitch is decreased with respect to the thickness of the sensor material.</a:t>
            </a:r>
          </a:p>
          <a:p>
            <a:r>
              <a:rPr lang="en-US" dirty="0" smtClean="0">
                <a:latin typeface="Arial" pitchFamily="34" charset="0"/>
              </a:rPr>
              <a:t>This charge sharing tail means that any residual threshold variation between pixels produces a fixed pattern which varies with the incoming energy spectrum.</a:t>
            </a:r>
          </a:p>
          <a:p>
            <a:endParaRPr lang="en-US" dirty="0" smtClean="0">
              <a:latin typeface="Arial" pitchFamily="34" charset="0"/>
            </a:endParaRPr>
          </a:p>
          <a:p>
            <a:r>
              <a:rPr lang="en-US" dirty="0" smtClean="0">
                <a:latin typeface="Arial" pitchFamily="34" charset="0"/>
              </a:rPr>
              <a:t>In red the new architecture in which 4 pixels contribute to the total charge sum and the hit is allocated to the circuit with the largest energy deposition. The electronics noise is 200 e- in this case.</a:t>
            </a:r>
          </a:p>
          <a:p>
            <a:r>
              <a:rPr lang="en-US" dirty="0" smtClean="0">
                <a:latin typeface="Arial" pitchFamily="34" charset="0"/>
              </a:rPr>
              <a:t>  </a:t>
            </a:r>
          </a:p>
          <a:p>
            <a:r>
              <a:rPr lang="en-US" dirty="0" smtClean="0">
                <a:latin typeface="Arial" pitchFamily="34" charset="0"/>
              </a:rPr>
              <a:t>“Lower energy</a:t>
            </a:r>
            <a:r>
              <a:rPr lang="en-US" baseline="0" dirty="0" smtClean="0">
                <a:latin typeface="Arial" pitchFamily="34" charset="0"/>
              </a:rPr>
              <a:t> hits” are produced when charge is shared between pixels.</a:t>
            </a:r>
            <a:endParaRPr lang="en-US" dirty="0" smtClean="0">
              <a:latin typeface="Arial" pitchFamily="34" charset="0"/>
            </a:endParaRPr>
          </a:p>
        </p:txBody>
      </p:sp>
    </p:spTree>
    <p:extLst>
      <p:ext uri="{BB962C8B-B14F-4D97-AF65-F5344CB8AC3E}">
        <p14:creationId xmlns:p14="http://schemas.microsoft.com/office/powerpoint/2010/main" val="301416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300um</a:t>
            </a:r>
            <a:r>
              <a:rPr lang="en-GB" baseline="0" dirty="0" smtClean="0"/>
              <a:t> Si</a:t>
            </a:r>
          </a:p>
          <a:p>
            <a:r>
              <a:rPr lang="en-GB" baseline="0" dirty="0" smtClean="0"/>
              <a:t>Si on </a:t>
            </a:r>
            <a:r>
              <a:rPr lang="en-GB" baseline="0" dirty="0" err="1" smtClean="0"/>
              <a:t>augmente</a:t>
            </a:r>
            <a:r>
              <a:rPr lang="en-GB" baseline="0" dirty="0" smtClean="0"/>
              <a:t> </a:t>
            </a:r>
            <a:r>
              <a:rPr lang="en-GB" baseline="0" dirty="0" err="1" smtClean="0"/>
              <a:t>l’epaisseur</a:t>
            </a:r>
            <a:r>
              <a:rPr lang="en-GB" baseline="0" dirty="0" smtClean="0"/>
              <a:t> a 1mm on a </a:t>
            </a:r>
            <a:r>
              <a:rPr lang="en-GB" baseline="0" dirty="0" err="1" smtClean="0"/>
              <a:t>une</a:t>
            </a:r>
            <a:r>
              <a:rPr lang="en-GB" baseline="0" dirty="0" smtClean="0"/>
              <a:t> petite amelioration.</a:t>
            </a:r>
          </a:p>
          <a:p>
            <a:r>
              <a:rPr lang="en-GB" baseline="0" dirty="0" smtClean="0"/>
              <a:t>Pour augmenter </a:t>
            </a:r>
            <a:r>
              <a:rPr lang="en-GB" baseline="0" dirty="0" err="1" smtClean="0"/>
              <a:t>l’efficacite</a:t>
            </a:r>
            <a:r>
              <a:rPr lang="en-GB" baseline="0" dirty="0" smtClean="0"/>
              <a:t> </a:t>
            </a:r>
            <a:r>
              <a:rPr lang="en-GB" baseline="0" dirty="0" err="1" smtClean="0"/>
              <a:t>quantique</a:t>
            </a:r>
            <a:r>
              <a:rPr lang="en-GB" baseline="0" dirty="0" smtClean="0"/>
              <a:t> </a:t>
            </a:r>
            <a:r>
              <a:rPr lang="en-GB" baseline="0" dirty="0" err="1" smtClean="0"/>
              <a:t>vers</a:t>
            </a:r>
            <a:r>
              <a:rPr lang="en-GB" baseline="0" dirty="0" smtClean="0"/>
              <a:t> les </a:t>
            </a:r>
            <a:r>
              <a:rPr lang="en-GB" baseline="0" dirty="0" err="1" smtClean="0"/>
              <a:t>hautes</a:t>
            </a:r>
            <a:r>
              <a:rPr lang="en-GB" baseline="0" dirty="0" smtClean="0"/>
              <a:t> energies avec des </a:t>
            </a:r>
            <a:r>
              <a:rPr lang="en-GB" baseline="0" dirty="0" err="1" smtClean="0"/>
              <a:t>detecteurs</a:t>
            </a:r>
            <a:r>
              <a:rPr lang="en-GB" baseline="0" dirty="0" smtClean="0"/>
              <a:t> 2D </a:t>
            </a:r>
            <a:r>
              <a:rPr lang="en-GB" baseline="0" dirty="0" err="1" smtClean="0"/>
              <a:t>il</a:t>
            </a:r>
            <a:r>
              <a:rPr lang="en-GB" baseline="0" dirty="0" smtClean="0"/>
              <a:t> </a:t>
            </a:r>
            <a:r>
              <a:rPr lang="en-GB" baseline="0" dirty="0" err="1" smtClean="0"/>
              <a:t>faut</a:t>
            </a:r>
            <a:r>
              <a:rPr lang="en-GB" baseline="0" dirty="0" smtClean="0"/>
              <a:t> </a:t>
            </a:r>
            <a:r>
              <a:rPr lang="en-GB" baseline="0" dirty="0" err="1" smtClean="0"/>
              <a:t>utiliser</a:t>
            </a:r>
            <a:r>
              <a:rPr lang="en-GB" baseline="0" dirty="0" smtClean="0"/>
              <a:t> </a:t>
            </a:r>
            <a:r>
              <a:rPr lang="en-GB" baseline="0" dirty="0" err="1" smtClean="0"/>
              <a:t>materiaux</a:t>
            </a:r>
            <a:r>
              <a:rPr lang="en-GB" baseline="0" dirty="0" smtClean="0"/>
              <a:t> a haut </a:t>
            </a:r>
            <a:r>
              <a:rPr lang="en-GB" baseline="0" dirty="0" err="1" smtClean="0"/>
              <a:t>numero</a:t>
            </a:r>
            <a:r>
              <a:rPr lang="en-GB" baseline="0" dirty="0" smtClean="0"/>
              <a:t> </a:t>
            </a:r>
            <a:r>
              <a:rPr lang="en-GB" baseline="0" dirty="0" err="1" smtClean="0"/>
              <a:t>atomique</a:t>
            </a:r>
            <a:r>
              <a:rPr lang="en-GB" baseline="0" dirty="0" smtClean="0"/>
              <a:t> </a:t>
            </a:r>
            <a:r>
              <a:rPr lang="en-GB" baseline="0" dirty="0" err="1" smtClean="0"/>
              <a:t>comme</a:t>
            </a:r>
            <a:r>
              <a:rPr lang="en-GB" baseline="0" dirty="0" smtClean="0"/>
              <a:t> </a:t>
            </a:r>
            <a:r>
              <a:rPr lang="en-GB" baseline="0" dirty="0" err="1" smtClean="0"/>
              <a:t>arseniure</a:t>
            </a:r>
            <a:r>
              <a:rPr lang="en-GB" baseline="0" dirty="0" smtClean="0"/>
              <a:t> gallium </a:t>
            </a:r>
            <a:r>
              <a:rPr lang="en-GB" baseline="0" dirty="0" err="1" smtClean="0"/>
              <a:t>ou</a:t>
            </a:r>
            <a:r>
              <a:rPr lang="en-GB" baseline="0" dirty="0" smtClean="0"/>
              <a:t> </a:t>
            </a:r>
            <a:r>
              <a:rPr lang="en-GB" baseline="0" dirty="0" err="1" smtClean="0"/>
              <a:t>tellurure</a:t>
            </a:r>
            <a:r>
              <a:rPr lang="en-GB" baseline="0" dirty="0" smtClean="0"/>
              <a:t> de cadmium.</a:t>
            </a:r>
          </a:p>
          <a:p>
            <a:r>
              <a:rPr lang="en-GB" baseline="0" dirty="0" smtClean="0"/>
              <a:t>Le </a:t>
            </a:r>
            <a:r>
              <a:rPr lang="en-GB" baseline="0" dirty="0" err="1" smtClean="0"/>
              <a:t>probleme</a:t>
            </a:r>
            <a:r>
              <a:rPr lang="en-GB" baseline="0" dirty="0" smtClean="0"/>
              <a:t> </a:t>
            </a:r>
            <a:r>
              <a:rPr lang="en-GB" baseline="0" dirty="0" err="1" smtClean="0"/>
              <a:t>c’est</a:t>
            </a:r>
            <a:r>
              <a:rPr lang="en-GB" baseline="0" dirty="0" smtClean="0"/>
              <a:t> le </a:t>
            </a:r>
            <a:r>
              <a:rPr lang="en-GB" baseline="0" dirty="0" err="1" smtClean="0"/>
              <a:t>phenomene</a:t>
            </a:r>
            <a:r>
              <a:rPr lang="en-GB" baseline="0" dirty="0" smtClean="0"/>
              <a:t> de fluorescence</a:t>
            </a:r>
            <a:endParaRPr lang="en-GB" dirty="0" smtClean="0"/>
          </a:p>
          <a:p>
            <a:endParaRPr lang="en-GB" dirty="0" smtClean="0"/>
          </a:p>
          <a:p>
            <a:r>
              <a:rPr lang="en-GB" dirty="0" smtClean="0"/>
              <a:t>The photo-electric cross section is highly dependent on the atomic</a:t>
            </a:r>
            <a:r>
              <a:rPr lang="en-GB" baseline="0" dirty="0" smtClean="0"/>
              <a:t> number of the detector material.</a:t>
            </a:r>
          </a:p>
          <a:p>
            <a:r>
              <a:rPr lang="en-GB" baseline="0" dirty="0" smtClean="0"/>
              <a:t>This plot shows the total absorption efficiency of photons for Si, </a:t>
            </a:r>
            <a:r>
              <a:rPr lang="en-GB" baseline="0" dirty="0" err="1" smtClean="0"/>
              <a:t>GaAs</a:t>
            </a:r>
            <a:r>
              <a:rPr lang="en-GB" baseline="0" dirty="0" smtClean="0"/>
              <a:t> and </a:t>
            </a:r>
            <a:r>
              <a:rPr lang="en-GB" baseline="0" dirty="0" err="1" smtClean="0"/>
              <a:t>CdTe</a:t>
            </a:r>
            <a:r>
              <a:rPr lang="en-GB" baseline="0" dirty="0" smtClean="0"/>
              <a:t>.</a:t>
            </a:r>
          </a:p>
          <a:p>
            <a:r>
              <a:rPr lang="en-GB" baseline="0" dirty="0" smtClean="0"/>
              <a:t>Indicate K-edges and fluorescence photons when increasing Z</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134283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Mean distance traveled by</a:t>
            </a:r>
            <a:r>
              <a:rPr lang="en-US" baseline="0" dirty="0" smtClean="0">
                <a:latin typeface="Arial" pitchFamily="34" charset="0"/>
              </a:rPr>
              <a:t> a photon in a material that contains interaction centers before it undergoes an interaction.</a:t>
            </a:r>
          </a:p>
          <a:p>
            <a:r>
              <a:rPr lang="en-GB" sz="1200" b="0" i="0" u="none" strike="noStrike" kern="1200" baseline="0" dirty="0" smtClean="0">
                <a:solidFill>
                  <a:schemeClr val="tx1"/>
                </a:solidFill>
                <a:latin typeface="Arial" charset="0"/>
                <a:ea typeface="+mn-ea"/>
                <a:cs typeface="+mn-cs"/>
              </a:rPr>
              <a:t>Distance </a:t>
            </a:r>
            <a:r>
              <a:rPr lang="en-GB" sz="1200" b="0" i="0" u="none" strike="noStrike" kern="1200" baseline="0" dirty="0" err="1" smtClean="0">
                <a:solidFill>
                  <a:schemeClr val="tx1"/>
                </a:solidFill>
                <a:latin typeface="Arial" charset="0"/>
                <a:ea typeface="+mn-ea"/>
                <a:cs typeface="+mn-cs"/>
              </a:rPr>
              <a:t>traveled</a:t>
            </a:r>
            <a:r>
              <a:rPr lang="en-GB" sz="1200" b="0" i="0" u="none" strike="noStrike" kern="1200" baseline="0" dirty="0" smtClean="0">
                <a:solidFill>
                  <a:schemeClr val="tx1"/>
                </a:solidFill>
                <a:latin typeface="Arial" charset="0"/>
                <a:ea typeface="+mn-ea"/>
                <a:cs typeface="+mn-cs"/>
              </a:rPr>
              <a:t> by particles in a beam until </a:t>
            </a:r>
            <a:r>
              <a:rPr lang="en-GB" sz="1200" b="0" i="1" u="none" strike="noStrike" kern="1200" baseline="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−1 of the initial intensity, </a:t>
            </a:r>
            <a:r>
              <a:rPr lang="en-GB" sz="1200" b="0" i="1" u="none" strike="noStrike" kern="1200" baseline="0" dirty="0" smtClean="0">
                <a:solidFill>
                  <a:schemeClr val="tx1"/>
                </a:solidFill>
                <a:latin typeface="Arial" charset="0"/>
                <a:ea typeface="+mn-ea"/>
                <a:cs typeface="+mn-cs"/>
              </a:rPr>
              <a:t>I0 </a:t>
            </a:r>
            <a:r>
              <a:rPr lang="en-GB" sz="1200" b="0" i="0" u="none" strike="noStrike" kern="1200" baseline="0" dirty="0" smtClean="0">
                <a:solidFill>
                  <a:schemeClr val="tx1"/>
                </a:solidFill>
                <a:latin typeface="Arial" charset="0"/>
                <a:ea typeface="+mn-ea"/>
                <a:cs typeface="+mn-cs"/>
              </a:rPr>
              <a:t>, is left over. (e-1=36%)</a:t>
            </a:r>
          </a:p>
          <a:p>
            <a:endParaRPr lang="en-US" dirty="0" smtClean="0">
              <a:latin typeface="Arial" pitchFamily="34" charset="0"/>
            </a:endParaRPr>
          </a:p>
          <a:p>
            <a:r>
              <a:rPr lang="en-US" dirty="0" smtClean="0">
                <a:latin typeface="Arial" pitchFamily="34" charset="0"/>
              </a:rPr>
              <a:t>Fluorescence yield is the probability of occurrence of fluorescence emission</a:t>
            </a:r>
          </a:p>
          <a:p>
            <a:endParaRPr lang="en-US" dirty="0" smtClean="0">
              <a:latin typeface="Arial" pitchFamily="34" charset="0"/>
            </a:endParaRPr>
          </a:p>
          <a:p>
            <a:r>
              <a:rPr lang="en-US" dirty="0" smtClean="0">
                <a:latin typeface="Arial" pitchFamily="34" charset="0"/>
              </a:rPr>
              <a:t>K_alpha1=K1-L3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K_alpha2=K1-L2</a:t>
            </a:r>
          </a:p>
          <a:p>
            <a:endParaRPr lang="en-US" dirty="0" smtClean="0">
              <a:latin typeface="Arial" pitchFamily="34" charset="0"/>
            </a:endParaRPr>
          </a:p>
        </p:txBody>
      </p:sp>
    </p:spTree>
    <p:extLst>
      <p:ext uri="{BB962C8B-B14F-4D97-AF65-F5344CB8AC3E}">
        <p14:creationId xmlns:p14="http://schemas.microsoft.com/office/powerpoint/2010/main" val="200670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rPr>
              <a:t>This is a Simulation with Cadmium Telluride detector. In the plot some peaks can be seen due to fluorescence photons.</a:t>
            </a:r>
          </a:p>
          <a:p>
            <a:pPr>
              <a:spcBef>
                <a:spcPct val="50000"/>
              </a:spcBef>
            </a:pPr>
            <a:r>
              <a:rPr lang="en-US" dirty="0" smtClean="0">
                <a:latin typeface="Arial" pitchFamily="34" charset="0"/>
              </a:rPr>
              <a:t>The charge produced by fluorescence photons will be included in the charge sum provided that the deposition takes place within the volume of the pixels </a:t>
            </a:r>
            <a:r>
              <a:rPr lang="en-US" dirty="0" err="1" smtClean="0">
                <a:latin typeface="Arial" pitchFamily="34" charset="0"/>
              </a:rPr>
              <a:t>neighbouring</a:t>
            </a:r>
            <a:r>
              <a:rPr lang="en-US" dirty="0" smtClean="0">
                <a:latin typeface="Arial" pitchFamily="34" charset="0"/>
              </a:rPr>
              <a:t> the initial impact point.</a:t>
            </a:r>
          </a:p>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212094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I am going to start talking about the motivation for implementing a new generation of the </a:t>
            </a:r>
            <a:r>
              <a:rPr lang="en-US" dirty="0" err="1" smtClean="0">
                <a:latin typeface="Arial" pitchFamily="34" charset="0"/>
              </a:rPr>
              <a:t>Medipix</a:t>
            </a:r>
            <a:r>
              <a:rPr lang="en-US" dirty="0" smtClean="0">
                <a:latin typeface="Arial" pitchFamily="34" charset="0"/>
              </a:rPr>
              <a:t> chips.</a:t>
            </a:r>
          </a:p>
        </p:txBody>
      </p:sp>
    </p:spTree>
    <p:extLst>
      <p:ext uri="{BB962C8B-B14F-4D97-AF65-F5344CB8AC3E}">
        <p14:creationId xmlns:p14="http://schemas.microsoft.com/office/powerpoint/2010/main" val="126635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016520-E322-4F23-A91E-E210175D2AAC}" type="slidenum">
              <a:rPr lang="en-GB" smtClean="0"/>
              <a:t>21</a:t>
            </a:fld>
            <a:endParaRPr lang="en-GB"/>
          </a:p>
        </p:txBody>
      </p:sp>
    </p:spTree>
    <p:extLst>
      <p:ext uri="{BB962C8B-B14F-4D97-AF65-F5344CB8AC3E}">
        <p14:creationId xmlns:p14="http://schemas.microsoft.com/office/powerpoint/2010/main" val="3092177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016520-E322-4F23-A91E-E210175D2AAC}" type="slidenum">
              <a:rPr lang="en-GB" smtClean="0"/>
              <a:t>22</a:t>
            </a:fld>
            <a:endParaRPr lang="en-GB"/>
          </a:p>
        </p:txBody>
      </p:sp>
    </p:spTree>
    <p:extLst>
      <p:ext uri="{BB962C8B-B14F-4D97-AF65-F5344CB8AC3E}">
        <p14:creationId xmlns:p14="http://schemas.microsoft.com/office/powerpoint/2010/main" val="309217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I am going to start talking about the motivation for implementing a new generation of the </a:t>
            </a:r>
            <a:r>
              <a:rPr lang="en-US" dirty="0" err="1" smtClean="0">
                <a:latin typeface="Arial" pitchFamily="34" charset="0"/>
              </a:rPr>
              <a:t>Medipix</a:t>
            </a:r>
            <a:r>
              <a:rPr lang="en-US" dirty="0" smtClean="0">
                <a:latin typeface="Arial" pitchFamily="34" charset="0"/>
              </a:rPr>
              <a:t> chips.</a:t>
            </a:r>
          </a:p>
        </p:txBody>
      </p:sp>
    </p:spTree>
    <p:extLst>
      <p:ext uri="{BB962C8B-B14F-4D97-AF65-F5344CB8AC3E}">
        <p14:creationId xmlns:p14="http://schemas.microsoft.com/office/powerpoint/2010/main" val="71890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Je</a:t>
            </a:r>
            <a:r>
              <a:rPr lang="en-US" baseline="0" dirty="0" smtClean="0">
                <a:latin typeface="Arial" pitchFamily="34" charset="0"/>
              </a:rPr>
              <a:t> </a:t>
            </a:r>
            <a:r>
              <a:rPr lang="en-US" baseline="0" dirty="0" err="1" smtClean="0">
                <a:latin typeface="Arial" pitchFamily="34" charset="0"/>
              </a:rPr>
              <a:t>vais</a:t>
            </a:r>
            <a:r>
              <a:rPr lang="en-US" baseline="0" dirty="0" smtClean="0">
                <a:latin typeface="Arial" pitchFamily="34" charset="0"/>
              </a:rPr>
              <a:t> c</a:t>
            </a:r>
            <a:r>
              <a:rPr lang="en-US" dirty="0" smtClean="0">
                <a:latin typeface="Arial" pitchFamily="34" charset="0"/>
              </a:rPr>
              <a:t>ommencer ma presentation par </a:t>
            </a:r>
            <a:r>
              <a:rPr lang="en-US" dirty="0" err="1" smtClean="0">
                <a:latin typeface="Arial" pitchFamily="34" charset="0"/>
              </a:rPr>
              <a:t>une</a:t>
            </a:r>
            <a:r>
              <a:rPr lang="en-US" dirty="0" smtClean="0">
                <a:latin typeface="Arial" pitchFamily="34" charset="0"/>
              </a:rPr>
              <a:t>…</a:t>
            </a:r>
          </a:p>
          <a:p>
            <a:r>
              <a:rPr lang="en-US" dirty="0" smtClean="0">
                <a:latin typeface="Arial" pitchFamily="34" charset="0"/>
              </a:rPr>
              <a:t>Je </a:t>
            </a:r>
            <a:r>
              <a:rPr lang="en-US" dirty="0" err="1" smtClean="0">
                <a:latin typeface="Arial" pitchFamily="34" charset="0"/>
              </a:rPr>
              <a:t>vais</a:t>
            </a:r>
            <a:r>
              <a:rPr lang="en-US" dirty="0" smtClean="0">
                <a:latin typeface="Arial" pitchFamily="34" charset="0"/>
              </a:rPr>
              <a:t> </a:t>
            </a:r>
            <a:r>
              <a:rPr lang="en-US" dirty="0" err="1" smtClean="0">
                <a:latin typeface="Arial" pitchFamily="34" charset="0"/>
              </a:rPr>
              <a:t>parler</a:t>
            </a:r>
            <a:r>
              <a:rPr lang="en-US" dirty="0" smtClean="0">
                <a:latin typeface="Arial" pitchFamily="34" charset="0"/>
              </a:rPr>
              <a:t> des …</a:t>
            </a:r>
          </a:p>
          <a:p>
            <a:r>
              <a:rPr lang="en-US" dirty="0" smtClean="0">
                <a:latin typeface="Arial" pitchFamily="34" charset="0"/>
              </a:rPr>
              <a:t>Et</a:t>
            </a:r>
            <a:r>
              <a:rPr lang="en-US" baseline="0" dirty="0" smtClean="0">
                <a:latin typeface="Arial" pitchFamily="34" charset="0"/>
              </a:rPr>
              <a:t> des </a:t>
            </a:r>
            <a:r>
              <a:rPr lang="en-US" baseline="0" dirty="0" err="1" smtClean="0">
                <a:latin typeface="Arial" pitchFamily="34" charset="0"/>
              </a:rPr>
              <a:t>characteristiques</a:t>
            </a:r>
            <a:r>
              <a:rPr lang="en-US" baseline="0" dirty="0" smtClean="0">
                <a:latin typeface="Arial" pitchFamily="34" charset="0"/>
              </a:rPr>
              <a:t> qui font de </a:t>
            </a:r>
            <a:r>
              <a:rPr lang="en-US" baseline="0" dirty="0" err="1" smtClean="0">
                <a:latin typeface="Arial" pitchFamily="34" charset="0"/>
              </a:rPr>
              <a:t>cette</a:t>
            </a:r>
            <a:r>
              <a:rPr lang="en-US" baseline="0" dirty="0" smtClean="0">
                <a:latin typeface="Arial" pitchFamily="34" charset="0"/>
              </a:rPr>
              <a:t> </a:t>
            </a:r>
            <a:r>
              <a:rPr lang="en-US" baseline="0" dirty="0" err="1" smtClean="0">
                <a:latin typeface="Arial" pitchFamily="34" charset="0"/>
              </a:rPr>
              <a:t>technologie</a:t>
            </a:r>
            <a:r>
              <a:rPr lang="en-US" baseline="0" dirty="0" smtClean="0">
                <a:latin typeface="Arial" pitchFamily="34" charset="0"/>
              </a:rPr>
              <a:t> attractive pour </a:t>
            </a:r>
            <a:r>
              <a:rPr lang="en-US" baseline="0" dirty="0" err="1" smtClean="0">
                <a:latin typeface="Arial" pitchFamily="34" charset="0"/>
              </a:rPr>
              <a:t>l’imagerie</a:t>
            </a:r>
            <a:r>
              <a:rPr lang="en-US" baseline="0" dirty="0" smtClean="0">
                <a:latin typeface="Arial" pitchFamily="34" charset="0"/>
              </a:rPr>
              <a:t> </a:t>
            </a:r>
            <a:r>
              <a:rPr lang="en-US" baseline="0" dirty="0" err="1" smtClean="0">
                <a:latin typeface="Arial" pitchFamily="34" charset="0"/>
              </a:rPr>
              <a:t>en</a:t>
            </a:r>
            <a:r>
              <a:rPr lang="en-US" baseline="0" dirty="0" smtClean="0">
                <a:latin typeface="Arial" pitchFamily="34" charset="0"/>
              </a:rPr>
              <a:t> </a:t>
            </a:r>
            <a:r>
              <a:rPr lang="en-US" baseline="0" dirty="0" err="1" smtClean="0">
                <a:latin typeface="Arial" pitchFamily="34" charset="0"/>
              </a:rPr>
              <a:t>generale</a:t>
            </a:r>
            <a:r>
              <a:rPr lang="en-US" baseline="0" dirty="0" smtClean="0">
                <a:latin typeface="Arial" pitchFamily="34" charset="0"/>
              </a:rPr>
              <a:t> et </a:t>
            </a:r>
            <a:r>
              <a:rPr lang="en-US" baseline="0" dirty="0" err="1" smtClean="0">
                <a:latin typeface="Arial" pitchFamily="34" charset="0"/>
              </a:rPr>
              <a:t>medicale</a:t>
            </a:r>
            <a:r>
              <a:rPr lang="en-US" baseline="0" dirty="0" smtClean="0">
                <a:latin typeface="Arial" pitchFamily="34" charset="0"/>
              </a:rPr>
              <a:t> </a:t>
            </a:r>
            <a:r>
              <a:rPr lang="en-US" baseline="0" dirty="0" err="1" smtClean="0">
                <a:latin typeface="Arial" pitchFamily="34" charset="0"/>
              </a:rPr>
              <a:t>en</a:t>
            </a:r>
            <a:r>
              <a:rPr lang="en-US" baseline="0" dirty="0" smtClean="0">
                <a:latin typeface="Arial" pitchFamily="34" charset="0"/>
              </a:rPr>
              <a:t> </a:t>
            </a:r>
            <a:r>
              <a:rPr lang="en-US" baseline="0" dirty="0" err="1" smtClean="0">
                <a:latin typeface="Arial" pitchFamily="34" charset="0"/>
              </a:rPr>
              <a:t>particulier</a:t>
            </a:r>
            <a:endParaRPr lang="en-US" baseline="0" dirty="0" smtClean="0">
              <a:latin typeface="Arial" pitchFamily="34" charset="0"/>
            </a:endParaRPr>
          </a:p>
          <a:p>
            <a:r>
              <a:rPr lang="en-US" baseline="0" smtClean="0">
                <a:latin typeface="Arial" pitchFamily="34" charset="0"/>
              </a:rPr>
              <a:t>(</a:t>
            </a:r>
            <a:r>
              <a:rPr lang="en-US" baseline="0" dirty="0" smtClean="0">
                <a:latin typeface="Arial" pitchFamily="34" charset="0"/>
              </a:rPr>
              <a:t>TSV) Et </a:t>
            </a:r>
            <a:r>
              <a:rPr lang="en-US" baseline="0" dirty="0" err="1" smtClean="0">
                <a:latin typeface="Arial" pitchFamily="34" charset="0"/>
              </a:rPr>
              <a:t>d’une</a:t>
            </a:r>
            <a:r>
              <a:rPr lang="en-US" baseline="0" dirty="0" smtClean="0">
                <a:latin typeface="Arial" pitchFamily="34" charset="0"/>
              </a:rPr>
              <a:t> </a:t>
            </a:r>
            <a:r>
              <a:rPr lang="en-US" baseline="0" dirty="0" err="1" smtClean="0">
                <a:latin typeface="Arial" pitchFamily="34" charset="0"/>
              </a:rPr>
              <a:t>technologie</a:t>
            </a:r>
            <a:r>
              <a:rPr lang="en-US" baseline="0" dirty="0" smtClean="0">
                <a:latin typeface="Arial" pitchFamily="34" charset="0"/>
              </a:rPr>
              <a:t> qui, a </a:t>
            </a:r>
            <a:r>
              <a:rPr lang="en-US" baseline="0" dirty="0" err="1" smtClean="0">
                <a:latin typeface="Arial" pitchFamily="34" charset="0"/>
              </a:rPr>
              <a:t>notre</a:t>
            </a:r>
            <a:r>
              <a:rPr lang="en-US" baseline="0" dirty="0" smtClean="0">
                <a:latin typeface="Arial" pitchFamily="34" charset="0"/>
              </a:rPr>
              <a:t> </a:t>
            </a:r>
            <a:r>
              <a:rPr lang="en-US" baseline="0" dirty="0" err="1" smtClean="0">
                <a:latin typeface="Arial" pitchFamily="34" charset="0"/>
              </a:rPr>
              <a:t>avis</a:t>
            </a:r>
            <a:r>
              <a:rPr lang="en-US" baseline="0" dirty="0" smtClean="0">
                <a:latin typeface="Arial" pitchFamily="34" charset="0"/>
              </a:rPr>
              <a:t>, </a:t>
            </a:r>
            <a:r>
              <a:rPr lang="en-US" baseline="0" dirty="0" err="1" smtClean="0">
                <a:latin typeface="Arial" pitchFamily="34" charset="0"/>
              </a:rPr>
              <a:t>va</a:t>
            </a:r>
            <a:r>
              <a:rPr lang="en-US" baseline="0" dirty="0" smtClean="0">
                <a:latin typeface="Arial" pitchFamily="34" charset="0"/>
              </a:rPr>
              <a:t> changer la </a:t>
            </a:r>
            <a:r>
              <a:rPr lang="en-US" baseline="0" dirty="0" err="1" smtClean="0">
                <a:latin typeface="Arial" pitchFamily="34" charset="0"/>
              </a:rPr>
              <a:t>facon</a:t>
            </a:r>
            <a:r>
              <a:rPr lang="en-US" baseline="0" dirty="0" smtClean="0">
                <a:latin typeface="Arial" pitchFamily="34" charset="0"/>
              </a:rPr>
              <a:t> de </a:t>
            </a:r>
            <a:r>
              <a:rPr lang="en-US" baseline="0" dirty="0" err="1" smtClean="0">
                <a:latin typeface="Arial" pitchFamily="34" charset="0"/>
              </a:rPr>
              <a:t>concevoir</a:t>
            </a:r>
            <a:r>
              <a:rPr lang="en-US" baseline="0" dirty="0" smtClean="0">
                <a:latin typeface="Arial" pitchFamily="34" charset="0"/>
              </a:rPr>
              <a:t> les </a:t>
            </a:r>
            <a:r>
              <a:rPr lang="en-US" baseline="0" dirty="0" err="1" smtClean="0">
                <a:latin typeface="Arial" pitchFamily="34" charset="0"/>
              </a:rPr>
              <a:t>detecteurs</a:t>
            </a:r>
            <a:r>
              <a:rPr lang="en-US" baseline="0" dirty="0" smtClean="0">
                <a:latin typeface="Arial" pitchFamily="34" charset="0"/>
              </a:rPr>
              <a:t> a pixels </a:t>
            </a:r>
            <a:r>
              <a:rPr lang="en-US" baseline="0" dirty="0" err="1" smtClean="0">
                <a:latin typeface="Arial" pitchFamily="34" charset="0"/>
              </a:rPr>
              <a:t>hybrides</a:t>
            </a:r>
            <a:r>
              <a:rPr lang="en-US" baseline="0" dirty="0" smtClean="0">
                <a:latin typeface="Arial" pitchFamily="34" charset="0"/>
              </a:rPr>
              <a:t>. </a:t>
            </a:r>
            <a:endParaRPr lang="en-US" dirty="0" smtClean="0">
              <a:latin typeface="Arial" pitchFamily="34" charset="0"/>
            </a:endParaRPr>
          </a:p>
        </p:txBody>
      </p:sp>
    </p:spTree>
    <p:extLst>
      <p:ext uri="{BB962C8B-B14F-4D97-AF65-F5344CB8AC3E}">
        <p14:creationId xmlns:p14="http://schemas.microsoft.com/office/powerpoint/2010/main" val="1713620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a:t>
            </a:r>
          </a:p>
          <a:p>
            <a:pPr marL="228600" indent="-228600">
              <a:buAutoNum type="arabicPeriod"/>
            </a:pPr>
            <a:r>
              <a:rPr lang="en-GB" dirty="0" smtClean="0"/>
              <a:t>The </a:t>
            </a:r>
            <a:r>
              <a:rPr lang="en-GB" dirty="0" err="1" smtClean="0"/>
              <a:t>analog</a:t>
            </a:r>
            <a:r>
              <a:rPr lang="en-GB" dirty="0" smtClean="0"/>
              <a:t> charge reconstruction (no </a:t>
            </a:r>
            <a:r>
              <a:rPr lang="en-GB" dirty="0" err="1" smtClean="0"/>
              <a:t>thresholding</a:t>
            </a:r>
            <a:r>
              <a:rPr lang="en-GB" dirty="0" smtClean="0"/>
              <a:t> before summing).</a:t>
            </a:r>
          </a:p>
          <a:p>
            <a:pPr marL="228600" indent="-228600">
              <a:buAutoNum type="arabicPeriod"/>
            </a:pPr>
            <a:r>
              <a:rPr lang="en-GB" dirty="0" smtClean="0"/>
              <a:t>That</a:t>
            </a:r>
            <a:r>
              <a:rPr lang="en-GB" baseline="0" dirty="0" smtClean="0"/>
              <a:t> as long as the full charge is deposited in a cluster of 2x2 elements it will be correctly reconstructed. </a:t>
            </a:r>
            <a:endParaRPr lang="en-GB" dirty="0" smtClean="0"/>
          </a:p>
          <a:p>
            <a:endParaRPr lang="en-GB" dirty="0" smtClean="0"/>
          </a:p>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278782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I am going to start talking about the motivation for implementing a new generation of the </a:t>
            </a:r>
            <a:r>
              <a:rPr lang="en-US" dirty="0" err="1" smtClean="0">
                <a:latin typeface="Arial" pitchFamily="34" charset="0"/>
              </a:rPr>
              <a:t>Medipix</a:t>
            </a:r>
            <a:r>
              <a:rPr lang="en-US" dirty="0" smtClean="0">
                <a:latin typeface="Arial" pitchFamily="34" charset="0"/>
              </a:rPr>
              <a:t> chips.</a:t>
            </a:r>
          </a:p>
        </p:txBody>
      </p:sp>
    </p:spTree>
    <p:extLst>
      <p:ext uri="{BB962C8B-B14F-4D97-AF65-F5344CB8AC3E}">
        <p14:creationId xmlns:p14="http://schemas.microsoft.com/office/powerpoint/2010/main" val="3861510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Measurement in HGM, with</a:t>
            </a:r>
            <a:r>
              <a:rPr lang="en-GB" baseline="0" dirty="0" smtClean="0"/>
              <a:t> settings similar to the low power operating point (</a:t>
            </a:r>
            <a:r>
              <a:rPr lang="en-GB" baseline="0" dirty="0" err="1" smtClean="0"/>
              <a:t>noise~th</a:t>
            </a:r>
            <a:r>
              <a:rPr lang="en-GB" baseline="0" dirty="0" smtClean="0"/>
              <a:t> dispersion~100e-)</a:t>
            </a:r>
            <a:endParaRPr lang="en-GB" dirty="0" smtClean="0"/>
          </a:p>
          <a:p>
            <a:r>
              <a:rPr lang="en-GB" dirty="0" smtClean="0"/>
              <a:t>FWHM=2.35sigma</a:t>
            </a:r>
          </a:p>
          <a:p>
            <a:r>
              <a:rPr lang="en-GB" dirty="0" smtClean="0"/>
              <a:t>SPM-&gt;</a:t>
            </a:r>
            <a:r>
              <a:rPr lang="en-GB" baseline="0" dirty="0" smtClean="0"/>
              <a:t> FWHM=2.5KeV, Sigma(</a:t>
            </a:r>
            <a:r>
              <a:rPr lang="en-GB" baseline="0" dirty="0" err="1" smtClean="0"/>
              <a:t>eV</a:t>
            </a:r>
            <a:r>
              <a:rPr lang="en-GB" baseline="0" dirty="0" smtClean="0"/>
              <a:t>)=2.5KeV/2.354=1KeV =&gt;Sigma(e-)=295e-. (The equalization was done using the noise floor)</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148001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2575745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1808441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1808441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I am going to start talking about the motivation for implementing a new generation of the </a:t>
            </a:r>
            <a:r>
              <a:rPr lang="en-US" dirty="0" err="1" smtClean="0">
                <a:latin typeface="Arial" pitchFamily="34" charset="0"/>
              </a:rPr>
              <a:t>Medipix</a:t>
            </a:r>
            <a:r>
              <a:rPr lang="en-US" dirty="0" smtClean="0">
                <a:latin typeface="Arial" pitchFamily="34" charset="0"/>
              </a:rPr>
              <a:t> chips.</a:t>
            </a:r>
          </a:p>
        </p:txBody>
      </p:sp>
    </p:spTree>
    <p:extLst>
      <p:ext uri="{BB962C8B-B14F-4D97-AF65-F5344CB8AC3E}">
        <p14:creationId xmlns:p14="http://schemas.microsoft.com/office/powerpoint/2010/main" val="3052247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101911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pPr rtl="0"/>
            <a:r>
              <a:rPr lang="en-GB" b="1" dirty="0" smtClean="0"/>
              <a:t>K-edge</a:t>
            </a:r>
            <a:r>
              <a:rPr lang="en-GB" dirty="0" smtClean="0"/>
              <a:t> is the binding energy of the K shell electron of an atom. There is a sudden increase in the </a:t>
            </a:r>
            <a:r>
              <a:rPr lang="en-GB" dirty="0" smtClean="0">
                <a:hlinkClick r:id="rId3" tooltip="Attenuation coefficient"/>
              </a:rPr>
              <a:t>attenuation coefficient</a:t>
            </a:r>
            <a:r>
              <a:rPr lang="en-GB" dirty="0" smtClean="0"/>
              <a:t> of </a:t>
            </a:r>
            <a:r>
              <a:rPr lang="en-GB" dirty="0" smtClean="0">
                <a:hlinkClick r:id="rId4" tooltip="Photon"/>
              </a:rPr>
              <a:t>photons</a:t>
            </a:r>
            <a:r>
              <a:rPr lang="en-GB" dirty="0" smtClean="0"/>
              <a:t> occurring at a photon energy just above the binding energy of the K </a:t>
            </a:r>
            <a:r>
              <a:rPr lang="en-GB" dirty="0" smtClean="0">
                <a:hlinkClick r:id="rId5" tooltip="Electron shell"/>
              </a:rPr>
              <a:t>shell electron</a:t>
            </a:r>
            <a:r>
              <a:rPr lang="en-GB" dirty="0" smtClean="0"/>
              <a:t> of the </a:t>
            </a:r>
            <a:r>
              <a:rPr lang="en-GB" dirty="0" smtClean="0">
                <a:hlinkClick r:id="rId6" tooltip="Atom"/>
              </a:rPr>
              <a:t>atoms</a:t>
            </a:r>
            <a:r>
              <a:rPr lang="en-GB" dirty="0" smtClean="0"/>
              <a:t> interacting with the photons. This sudden increase in attenuation is due to </a:t>
            </a:r>
            <a:r>
              <a:rPr lang="en-GB" dirty="0" smtClean="0">
                <a:hlinkClick r:id="rId7" tooltip="Photoelectric"/>
              </a:rPr>
              <a:t>photoelectric</a:t>
            </a:r>
            <a:r>
              <a:rPr lang="en-GB" dirty="0" smtClean="0"/>
              <a:t> absorption of the photons. For this interaction to occur, the photons must have more energy than the binding energy of the K shell electrons (K-edge). A photon having an energy just above the </a:t>
            </a:r>
            <a:r>
              <a:rPr lang="en-GB" dirty="0" smtClean="0">
                <a:hlinkClick r:id="rId8" tooltip="Binding energy"/>
              </a:rPr>
              <a:t>binding energy</a:t>
            </a:r>
            <a:r>
              <a:rPr lang="en-GB" dirty="0" smtClean="0"/>
              <a:t> of the </a:t>
            </a:r>
            <a:r>
              <a:rPr lang="en-GB" dirty="0" smtClean="0">
                <a:hlinkClick r:id="rId9" tooltip="Electron"/>
              </a:rPr>
              <a:t>electron</a:t>
            </a:r>
            <a:r>
              <a:rPr lang="en-GB" dirty="0" smtClean="0"/>
              <a:t> is therefore more likely to be absorbed than a photon having an energy just below this binding energy.</a:t>
            </a:r>
            <a:r>
              <a:rPr lang="en-GB" baseline="30000" dirty="0" smtClean="0">
                <a:hlinkClick r:id="rId10"/>
              </a:rPr>
              <a:t>[1]</a:t>
            </a:r>
            <a:endParaRPr lang="en-GB" dirty="0" smtClean="0"/>
          </a:p>
          <a:p>
            <a:pPr rtl="0"/>
            <a:r>
              <a:rPr lang="en-GB" b="1" dirty="0" smtClean="0"/>
              <a:t>Use</a:t>
            </a:r>
            <a:r>
              <a:rPr lang="en-GB" b="1" dirty="0" smtClean="0">
                <a:effectLst/>
              </a:rPr>
              <a:t>[</a:t>
            </a:r>
            <a:r>
              <a:rPr lang="en-GB" b="1" dirty="0" smtClean="0">
                <a:effectLst/>
                <a:hlinkClick r:id="rId11" tooltip="Edit section: Use"/>
              </a:rPr>
              <a:t>edit</a:t>
            </a:r>
            <a:r>
              <a:rPr lang="en-GB" b="1" dirty="0" smtClean="0">
                <a:effectLst/>
              </a:rPr>
              <a:t>]</a:t>
            </a:r>
            <a:endParaRPr lang="en-GB" b="1" dirty="0" smtClean="0"/>
          </a:p>
          <a:p>
            <a:pPr rtl="0"/>
            <a:r>
              <a:rPr lang="en-GB" dirty="0" smtClean="0"/>
              <a:t>The two </a:t>
            </a:r>
            <a:r>
              <a:rPr lang="en-GB" dirty="0" smtClean="0">
                <a:hlinkClick r:id="rId12" tooltip="X-ray"/>
              </a:rPr>
              <a:t>X-ray</a:t>
            </a:r>
            <a:r>
              <a:rPr lang="en-GB" dirty="0" smtClean="0"/>
              <a:t> </a:t>
            </a:r>
            <a:r>
              <a:rPr lang="en-GB" dirty="0" smtClean="0">
                <a:hlinkClick r:id="rId13" tooltip="Contrast medium"/>
              </a:rPr>
              <a:t>contrast media</a:t>
            </a:r>
            <a:r>
              <a:rPr lang="en-GB" dirty="0" smtClean="0"/>
              <a:t> </a:t>
            </a:r>
            <a:r>
              <a:rPr lang="en-GB" dirty="0" smtClean="0">
                <a:hlinkClick r:id="rId14" tooltip="Iodine"/>
              </a:rPr>
              <a:t>iodine</a:t>
            </a:r>
            <a:r>
              <a:rPr lang="en-GB" dirty="0" smtClean="0"/>
              <a:t> and </a:t>
            </a:r>
            <a:r>
              <a:rPr lang="en-GB" dirty="0" smtClean="0">
                <a:hlinkClick r:id="rId15" tooltip="Barium"/>
              </a:rPr>
              <a:t>barium</a:t>
            </a:r>
            <a:r>
              <a:rPr lang="en-GB" dirty="0" smtClean="0"/>
              <a:t> have ideal K shell binding energies for absorption of X-rays, 33.2 </a:t>
            </a:r>
            <a:r>
              <a:rPr lang="en-GB" dirty="0" err="1" smtClean="0"/>
              <a:t>keV</a:t>
            </a:r>
            <a:r>
              <a:rPr lang="en-GB" dirty="0" smtClean="0"/>
              <a:t> and 37.4 </a:t>
            </a:r>
            <a:r>
              <a:rPr lang="en-GB" dirty="0" err="1" smtClean="0"/>
              <a:t>keV</a:t>
            </a:r>
            <a:r>
              <a:rPr lang="en-GB" dirty="0" smtClean="0"/>
              <a:t>, respectively, which is close to the mean energy of most diagnostic X-ray beams. Similar sudden increases in attenuation may also be found for other inner shells than the K shell; the general term for the phenomenon is </a:t>
            </a:r>
            <a:r>
              <a:rPr lang="en-GB" dirty="0" smtClean="0">
                <a:hlinkClick r:id="rId16" tooltip="Absorption edge"/>
              </a:rPr>
              <a:t>absorption edge</a:t>
            </a:r>
            <a:r>
              <a:rPr lang="en-GB" dirty="0" smtClean="0"/>
              <a:t>.</a:t>
            </a:r>
            <a:r>
              <a:rPr lang="en-GB" baseline="30000" dirty="0" smtClean="0">
                <a:hlinkClick r:id="rId17"/>
              </a:rPr>
              <a:t>[2]</a:t>
            </a:r>
            <a:endParaRPr lang="en-GB" dirty="0"/>
          </a:p>
        </p:txBody>
      </p:sp>
    </p:spTree>
    <p:extLst>
      <p:ext uri="{BB962C8B-B14F-4D97-AF65-F5344CB8AC3E}">
        <p14:creationId xmlns:p14="http://schemas.microsoft.com/office/powerpoint/2010/main" val="391690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smtClean="0"/>
              <a:t>The Hounsfield unit (HU) scale is a linear transformation of the original linear attenuation coefficient measurement into one in which the </a:t>
            </a:r>
            <a:r>
              <a:rPr lang="en-GB" dirty="0" err="1" smtClean="0">
                <a:hlinkClick r:id="rId3" action="ppaction://hlinkfile" tooltip="Radiodensity"/>
              </a:rPr>
              <a:t>radiodensity</a:t>
            </a:r>
            <a:r>
              <a:rPr lang="en-GB" dirty="0" smtClean="0"/>
              <a:t> of </a:t>
            </a:r>
            <a:r>
              <a:rPr lang="en-GB" dirty="0" smtClean="0">
                <a:hlinkClick r:id="rId4" action="ppaction://hlinkfile" tooltip="Distilled water"/>
              </a:rPr>
              <a:t>distilled water</a:t>
            </a:r>
            <a:r>
              <a:rPr lang="en-GB" dirty="0" smtClean="0"/>
              <a:t> at standard </a:t>
            </a:r>
            <a:r>
              <a:rPr lang="en-GB" dirty="0" smtClean="0">
                <a:hlinkClick r:id="rId5" action="ppaction://hlinkfile" tooltip="Pressure"/>
              </a:rPr>
              <a:t>pressure</a:t>
            </a:r>
            <a:r>
              <a:rPr lang="en-GB" dirty="0" smtClean="0"/>
              <a:t> and </a:t>
            </a:r>
            <a:r>
              <a:rPr lang="en-GB" dirty="0" smtClean="0">
                <a:hlinkClick r:id="rId6" action="ppaction://hlinkfile" tooltip="Temperature"/>
              </a:rPr>
              <a:t>temperature</a:t>
            </a:r>
            <a:r>
              <a:rPr lang="en-GB" dirty="0" smtClean="0"/>
              <a:t> (</a:t>
            </a:r>
            <a:r>
              <a:rPr lang="en-GB" dirty="0" smtClean="0">
                <a:hlinkClick r:id="rId7" action="ppaction://hlinkfile" tooltip="Standard conditions for temperature and pressure"/>
              </a:rPr>
              <a:t>STP</a:t>
            </a:r>
            <a:r>
              <a:rPr lang="en-GB" dirty="0" smtClean="0"/>
              <a:t>) is defined as zero Hounsfield units (HU), while the </a:t>
            </a:r>
            <a:r>
              <a:rPr lang="en-GB" dirty="0" err="1" smtClean="0"/>
              <a:t>radiodensity</a:t>
            </a:r>
            <a:r>
              <a:rPr lang="en-GB" dirty="0" smtClean="0"/>
              <a:t> of </a:t>
            </a:r>
            <a:r>
              <a:rPr lang="en-GB" dirty="0" smtClean="0">
                <a:hlinkClick r:id="rId8" action="ppaction://hlinkfile" tooltip="Air"/>
              </a:rPr>
              <a:t>air</a:t>
            </a:r>
            <a:r>
              <a:rPr lang="en-GB" dirty="0" smtClean="0"/>
              <a:t> at STP is defined as -1000 HU. In a </a:t>
            </a:r>
            <a:r>
              <a:rPr lang="en-GB" dirty="0" smtClean="0">
                <a:hlinkClick r:id="rId9" action="ppaction://hlinkfile" tooltip="Voxel"/>
              </a:rPr>
              <a:t>voxel</a:t>
            </a:r>
            <a:r>
              <a:rPr lang="en-GB" dirty="0" smtClean="0"/>
              <a:t> with average </a:t>
            </a:r>
            <a:r>
              <a:rPr lang="en-GB" dirty="0" smtClean="0">
                <a:hlinkClick r:id="rId10" action="ppaction://hlinkfile" tooltip="Linear attenuation coefficient"/>
              </a:rPr>
              <a:t>linear attenuation coefficient</a:t>
            </a:r>
            <a:r>
              <a:rPr lang="en-GB" dirty="0" smtClean="0"/>
              <a:t> , the corresponding HU value is therefore given by the equation on the slide.</a:t>
            </a:r>
          </a:p>
          <a:p>
            <a:pPr rtl="0"/>
            <a:r>
              <a:rPr lang="en-GB" dirty="0" smtClean="0"/>
              <a:t>Where is the linear attenuation coefficients of water.</a:t>
            </a:r>
          </a:p>
          <a:p>
            <a:pPr rtl="0"/>
            <a:r>
              <a:rPr lang="en-GB" dirty="0" smtClean="0"/>
              <a:t>Thus, a change of one Hounsfield unit (HU) represents a change of 0.1% of the attenuation coefficient of water since the attenuation coefficient of air is nearly zero.</a:t>
            </a:r>
          </a:p>
          <a:p>
            <a:pPr rtl="0"/>
            <a:r>
              <a:rPr lang="en-GB" dirty="0" smtClean="0"/>
              <a:t>It is the definition for CT scanners that are calibrated with reference to water.</a:t>
            </a:r>
          </a:p>
          <a:p>
            <a:pPr rtl="0"/>
            <a:endParaRPr lang="en-GB" dirty="0" smtClean="0"/>
          </a:p>
          <a:p>
            <a:pPr rtl="0"/>
            <a:r>
              <a:rPr lang="fr-FR" dirty="0" smtClean="0">
                <a:effectLst/>
              </a:rPr>
              <a:t>L'échelle des unités de Hounsfield (UH) est une transformation linéaire de la mesure du coefficient d'absorption original dans laquelle la </a:t>
            </a:r>
            <a:r>
              <a:rPr lang="fr-FR" dirty="0" smtClean="0">
                <a:effectLst/>
                <a:hlinkClick r:id="rId11" tooltip="Densité"/>
              </a:rPr>
              <a:t>densité</a:t>
            </a:r>
            <a:r>
              <a:rPr lang="fr-FR" dirty="0" smtClean="0">
                <a:effectLst/>
              </a:rPr>
              <a:t> de l'</a:t>
            </a:r>
            <a:r>
              <a:rPr lang="fr-FR" dirty="0" smtClean="0">
                <a:effectLst/>
                <a:hlinkClick r:id="rId12" tooltip="Eau distillée"/>
              </a:rPr>
              <a:t>eau distillée</a:t>
            </a:r>
            <a:r>
              <a:rPr lang="fr-FR" dirty="0" smtClean="0">
                <a:effectLst/>
              </a:rPr>
              <a:t>, aux </a:t>
            </a:r>
            <a:r>
              <a:rPr lang="fr-FR" dirty="0" smtClean="0">
                <a:effectLst/>
                <a:hlinkClick r:id="rId13" tooltip="Conditions normales de température et de pression"/>
              </a:rPr>
              <a:t>conditions normales de température et de pression</a:t>
            </a:r>
            <a:r>
              <a:rPr lang="fr-FR" dirty="0" smtClean="0">
                <a:effectLst/>
              </a:rPr>
              <a:t> (CNTP), est définie à zéro unité d'Hounsfield (UH), tandis que la densité de l'</a:t>
            </a:r>
            <a:r>
              <a:rPr lang="fr-FR" dirty="0" smtClean="0">
                <a:effectLst/>
                <a:hlinkClick r:id="rId14" tooltip="Air"/>
              </a:rPr>
              <a:t>air</a:t>
            </a:r>
            <a:r>
              <a:rPr lang="fr-FR" dirty="0" smtClean="0">
                <a:effectLst/>
              </a:rPr>
              <a:t> aux CNTP est définie à -1 000 UH. Dans un </a:t>
            </a:r>
            <a:r>
              <a:rPr lang="fr-FR" dirty="0" err="1" smtClean="0">
                <a:effectLst/>
                <a:hlinkClick r:id="rId15" tooltip="Voxel"/>
              </a:rPr>
              <a:t>voxel</a:t>
            </a:r>
            <a:r>
              <a:rPr lang="fr-FR" dirty="0" smtClean="0">
                <a:effectLst/>
              </a:rPr>
              <a:t> avec un </a:t>
            </a:r>
            <a:r>
              <a:rPr lang="fr-FR" dirty="0" smtClean="0">
                <a:effectLst/>
                <a:hlinkClick r:id="rId16" tooltip="Coefficient d'absorption"/>
              </a:rPr>
              <a:t>coefficient d'absorption</a:t>
            </a:r>
            <a:r>
              <a:rPr lang="fr-FR" dirty="0" smtClean="0">
                <a:effectLst/>
              </a:rPr>
              <a:t> moyen , la valeur correspondante en UH est alors donnée par</a:t>
            </a:r>
          </a:p>
          <a:p>
            <a:pPr rtl="0"/>
            <a:r>
              <a:rPr lang="fr-FR" dirty="0" smtClean="0">
                <a:effectLst/>
              </a:rPr>
              <a:t>où est le coefficient d'absorption linéaire de l'eau.</a:t>
            </a:r>
          </a:p>
          <a:p>
            <a:pPr rtl="0"/>
            <a:r>
              <a:rPr lang="fr-FR" dirty="0" smtClean="0">
                <a:effectLst/>
              </a:rPr>
              <a:t>Ainsi, une variation de une unité de Hounsfield (UH) représente une variation de 0,1 % du coefficient d'absorption de l'eau puisque le coefficient d'absorption de l'air est proche de zéro.</a:t>
            </a:r>
          </a:p>
          <a:p>
            <a:pPr rtl="0"/>
            <a:r>
              <a:rPr lang="fr-FR" dirty="0" smtClean="0">
                <a:effectLst/>
              </a:rPr>
              <a:t>C'est la définition pour les </a:t>
            </a:r>
            <a:r>
              <a:rPr lang="fr-FR" dirty="0" smtClean="0">
                <a:effectLst/>
                <a:hlinkClick r:id="rId17" tooltip="Scanner à rayons X"/>
              </a:rPr>
              <a:t>scanners à rayons X</a:t>
            </a:r>
            <a:r>
              <a:rPr lang="fr-FR" dirty="0" smtClean="0">
                <a:effectLst/>
              </a:rPr>
              <a:t> qui sont calibrés avec l'eau comme référence.</a:t>
            </a:r>
          </a:p>
          <a:p>
            <a:pPr rtl="0"/>
            <a:endParaRPr lang="en-GB" dirty="0" smtClean="0"/>
          </a:p>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21472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40230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CT of a phantom</a:t>
            </a:r>
          </a:p>
          <a:p>
            <a:r>
              <a:rPr lang="en-GB" dirty="0" smtClean="0"/>
              <a:t>0.15s acquisition</a:t>
            </a:r>
          </a:p>
          <a:p>
            <a:r>
              <a:rPr lang="en-GB" dirty="0" smtClean="0"/>
              <a:t>720</a:t>
            </a:r>
            <a:r>
              <a:rPr lang="en-GB" baseline="0" dirty="0" smtClean="0"/>
              <a:t> projections</a:t>
            </a:r>
          </a:p>
          <a:p>
            <a:endParaRPr lang="en-GB" baseline="0" dirty="0" smtClean="0"/>
          </a:p>
          <a:p>
            <a:r>
              <a:rPr lang="en-GB" baseline="0" dirty="0" smtClean="0"/>
              <a:t>Reduced SNR can be observed for the high threshold in SPM which is related to the reduced DQE (less reduction in CSM)</a:t>
            </a:r>
          </a:p>
          <a:p>
            <a:r>
              <a:rPr lang="en-GB" baseline="0" dirty="0" smtClean="0"/>
              <a:t>Different contrast in SPM and CSM.</a:t>
            </a:r>
          </a:p>
          <a:p>
            <a:r>
              <a:rPr lang="en-GB" baseline="0" dirty="0" smtClean="0"/>
              <a:t>The K-edge of gadolinium (50.2KeV) can be discovered in the CSM images (this is not the case for the SPM images)</a:t>
            </a:r>
          </a:p>
          <a:p>
            <a:r>
              <a:rPr lang="en-GB" baseline="0" dirty="0" smtClean="0"/>
              <a:t>The gain in CSM amounts to 45% for the iodine and 30% for gadolinium solutions compared to </a:t>
            </a:r>
            <a:r>
              <a:rPr lang="en-GB" baseline="0" dirty="0" err="1" smtClean="0"/>
              <a:t>pmma</a:t>
            </a:r>
            <a:r>
              <a:rPr lang="en-GB" baseline="0" dirty="0" smtClean="0"/>
              <a:t>.</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7739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CT of a phantom</a:t>
            </a:r>
          </a:p>
          <a:p>
            <a:r>
              <a:rPr lang="en-GB" dirty="0" smtClean="0"/>
              <a:t>0.15s acquisition</a:t>
            </a:r>
          </a:p>
          <a:p>
            <a:r>
              <a:rPr lang="en-GB" dirty="0" smtClean="0"/>
              <a:t>720</a:t>
            </a:r>
            <a:r>
              <a:rPr lang="en-GB" baseline="0" dirty="0" smtClean="0"/>
              <a:t> projections</a:t>
            </a:r>
          </a:p>
          <a:p>
            <a:endParaRPr lang="en-GB" baseline="0" dirty="0" smtClean="0"/>
          </a:p>
          <a:p>
            <a:r>
              <a:rPr lang="en-GB" baseline="0" dirty="0" smtClean="0"/>
              <a:t>Reduced SNR can be observed for the high threshold in SPM which is related to the reduced DQE (less reduction in CSM)</a:t>
            </a:r>
          </a:p>
          <a:p>
            <a:r>
              <a:rPr lang="en-GB" baseline="0" dirty="0" smtClean="0"/>
              <a:t>Different contrast in SPM and CSM.</a:t>
            </a:r>
          </a:p>
          <a:p>
            <a:r>
              <a:rPr lang="en-GB" baseline="0" dirty="0" smtClean="0"/>
              <a:t>The K-edge of gadolinium (50.2KeV) can be discovered in the CSM images (this is not the case for the SPM images)</a:t>
            </a:r>
          </a:p>
          <a:p>
            <a:r>
              <a:rPr lang="en-GB" baseline="0" dirty="0" smtClean="0"/>
              <a:t>The gain in CSM amounts to 45% for the iodine and 30% for gadolinium solutions compared to </a:t>
            </a:r>
            <a:r>
              <a:rPr lang="en-GB" baseline="0" dirty="0" err="1" smtClean="0"/>
              <a:t>pmma</a:t>
            </a:r>
            <a:r>
              <a:rPr lang="en-GB" baseline="0" dirty="0" smtClean="0"/>
              <a:t>.</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7739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I am going to start talking about the motivation for implementing a new generation of the </a:t>
            </a:r>
            <a:r>
              <a:rPr lang="en-US" dirty="0" err="1" smtClean="0">
                <a:latin typeface="Arial" pitchFamily="34" charset="0"/>
              </a:rPr>
              <a:t>Medipix</a:t>
            </a:r>
            <a:r>
              <a:rPr lang="en-US" dirty="0" smtClean="0">
                <a:latin typeface="Arial" pitchFamily="34" charset="0"/>
              </a:rPr>
              <a:t> chips.</a:t>
            </a:r>
          </a:p>
        </p:txBody>
      </p:sp>
    </p:spTree>
    <p:extLst>
      <p:ext uri="{BB962C8B-B14F-4D97-AF65-F5344CB8AC3E}">
        <p14:creationId xmlns:p14="http://schemas.microsoft.com/office/powerpoint/2010/main" val="4177525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Hit rate has one "/" missing. Verbally say that this is still roughly 2 (CSM) or 3 (SPM)  orders of magnitude less than the rates of Medipix3 which does processing and counting the hits on pixel.</a:t>
            </a:r>
          </a:p>
          <a:p>
            <a:endParaRPr lang="en-GB" dirty="0" smtClean="0"/>
          </a:p>
          <a:p>
            <a:r>
              <a:rPr lang="fr-FR" sz="1200" dirty="0" smtClean="0">
                <a:solidFill>
                  <a:schemeClr val="tx2"/>
                </a:solidFill>
              </a:rPr>
              <a:t>(</a:t>
            </a:r>
            <a:r>
              <a:rPr lang="fr-FR" sz="1200" dirty="0" err="1" smtClean="0">
                <a:solidFill>
                  <a:schemeClr val="tx2"/>
                </a:solidFill>
              </a:rPr>
              <a:t>donnees</a:t>
            </a:r>
            <a:r>
              <a:rPr lang="fr-FR" sz="1200" dirty="0" smtClean="0">
                <a:solidFill>
                  <a:schemeClr val="tx2"/>
                </a:solidFill>
              </a:rPr>
              <a:t> encapsules et </a:t>
            </a:r>
            <a:r>
              <a:rPr lang="fr-FR" sz="1200" dirty="0" err="1" smtClean="0">
                <a:solidFill>
                  <a:schemeClr val="tx2"/>
                </a:solidFill>
              </a:rPr>
              <a:t>envoyes</a:t>
            </a:r>
            <a:r>
              <a:rPr lang="fr-FR" sz="1200" dirty="0" smtClean="0">
                <a:solidFill>
                  <a:schemeClr val="tx2"/>
                </a:solidFill>
              </a:rPr>
              <a:t> a la </a:t>
            </a:r>
            <a:r>
              <a:rPr lang="fr-FR" sz="1200" dirty="0" err="1" smtClean="0">
                <a:solidFill>
                  <a:schemeClr val="tx2"/>
                </a:solidFill>
              </a:rPr>
              <a:t>peripherie</a:t>
            </a:r>
            <a:r>
              <a:rPr lang="fr-FR" sz="1200" dirty="0" smtClean="0">
                <a:solidFill>
                  <a:schemeClr val="tx2"/>
                </a:solidFill>
              </a:rPr>
              <a:t> et en d</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2307866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847379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of February 2011 marked the start of a new 4-year project: the Advanced European Infrastructures for Detectors at Accelerators (AIDA). More than 80 institutes and laboratories from 23 European countries are involved in the project as </a:t>
            </a:r>
            <a:r>
              <a:rPr lang="en-GB" dirty="0" smtClean="0">
                <a:hlinkClick r:id="rId3"/>
              </a:rPr>
              <a:t>beneficiaries or associate partners</a:t>
            </a:r>
            <a:r>
              <a:rPr lang="en-GB" dirty="0" smtClean="0"/>
              <a:t>. This 26 million Euro project receives 8 million Euros from the EU under the FP7 Research Infrastructures programme. It aims to upgrade, improve and integrate key European research infrastructures and develop advanced detector technologies for future particle accelerators (LHC upgrade, Linear Colliders, Neutrino facilities and Super-B factories) in line with the </a:t>
            </a:r>
            <a:r>
              <a:rPr lang="en-GB" dirty="0" smtClean="0">
                <a:hlinkClick r:id="rId4"/>
              </a:rPr>
              <a:t>European Strategy for Particle Physics</a:t>
            </a:r>
            <a:r>
              <a:rPr lang="en-GB" dirty="0" smtClean="0"/>
              <a:t>. In addition, European researchers from outside the project can benefit from EU Transnational Access funding to access AIDA test beams and irradiation facilities. The project is coordinated by </a:t>
            </a:r>
            <a:r>
              <a:rPr lang="en-GB" dirty="0" smtClean="0">
                <a:hlinkClick r:id="rId5"/>
              </a:rPr>
              <a:t>CERN</a:t>
            </a:r>
            <a:r>
              <a:rPr lang="en-GB" dirty="0" smtClean="0"/>
              <a:t>, the European Organization for Nuclear Research. </a:t>
            </a:r>
          </a:p>
          <a:p>
            <a:r>
              <a:rPr lang="en-GB" dirty="0" smtClean="0"/>
              <a:t>The particle detectors developed in the AIDA project will be used in a planned upgrade to the LHC, and the proposed International Linear Collider machine, which will study with higher precision the Standard Model of Physics and beyond, Neutrino facilities to probe the mysteries of elusive neutrino particles and Super-B factories to understand the matter-antimatter asymmetry in the Universe. </a:t>
            </a:r>
          </a:p>
          <a:p>
            <a:r>
              <a:rPr lang="en-GB" dirty="0" smtClean="0"/>
              <a:t>Already the technology used in particle detectors has been successfully transferred to areas such as medical imaging. Positron Emission Tomography (PET), Computer Tomography (CT) X-ray scanners and other X-ray imaging devices found in hospitals have been developed from technology originally developed for particle detectors. Detector technology is also being applied to radioactive waste monitoring and the transport sector for container scanning systems and to detect hazardous material in baggage. AIDA will work closely with industry to develop new technology to lead to new applications for society. </a:t>
            </a:r>
          </a:p>
          <a:p>
            <a:endParaRPr lang="en-GB" dirty="0" smtClean="0"/>
          </a:p>
          <a:p>
            <a:endParaRPr lang="en-GB" dirty="0" smtClean="0"/>
          </a:p>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617259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617259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r>
              <a:rPr lang="en-US" dirty="0" smtClean="0">
                <a:latin typeface="Arial" pitchFamily="34" charset="0"/>
              </a:rPr>
              <a:t>I am going to start talking about the motivation for implementing a new generation of the </a:t>
            </a:r>
            <a:r>
              <a:rPr lang="en-US" dirty="0" err="1" smtClean="0">
                <a:latin typeface="Arial" pitchFamily="34" charset="0"/>
              </a:rPr>
              <a:t>Medipix</a:t>
            </a:r>
            <a:r>
              <a:rPr lang="en-US" dirty="0" smtClean="0">
                <a:latin typeface="Arial" pitchFamily="34" charset="0"/>
              </a:rPr>
              <a:t> chips.</a:t>
            </a:r>
          </a:p>
        </p:txBody>
      </p:sp>
    </p:spTree>
    <p:extLst>
      <p:ext uri="{BB962C8B-B14F-4D97-AF65-F5344CB8AC3E}">
        <p14:creationId xmlns:p14="http://schemas.microsoft.com/office/powerpoint/2010/main" val="891774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spect="1" noChangeArrowheads="1" noTextEdit="1"/>
          </p:cNvSpPr>
          <p:nvPr>
            <p:ph type="sldImg"/>
          </p:nvPr>
        </p:nvSpPr>
        <p:spPr>
          <a:xfrm>
            <a:off x="992188" y="768350"/>
            <a:ext cx="5118100" cy="3838575"/>
          </a:xfrm>
          <a:ln/>
        </p:spPr>
      </p:sp>
      <p:sp>
        <p:nvSpPr>
          <p:cNvPr id="557059"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2" name="Slide Number Placeholder 1"/>
          <p:cNvSpPr>
            <a:spLocks noGrp="1"/>
          </p:cNvSpPr>
          <p:nvPr>
            <p:ph type="sldNum" sz="quarter" idx="10"/>
          </p:nvPr>
        </p:nvSpPr>
        <p:spPr/>
        <p:txBody>
          <a:bodyPr/>
          <a:lstStyle/>
          <a:p>
            <a:pPr>
              <a:defRPr/>
            </a:pPr>
            <a:fld id="{B16AB1AD-67F4-4C8E-A88E-285F0961BBDC}" type="slidenum">
              <a:rPr lang="en-US" smtClean="0"/>
              <a:pPr>
                <a:defRPr/>
              </a:pPr>
              <a:t>47</a:t>
            </a:fld>
            <a:endParaRPr lang="en-US" dirty="0"/>
          </a:p>
        </p:txBody>
      </p:sp>
    </p:spTree>
    <p:extLst>
      <p:ext uri="{BB962C8B-B14F-4D97-AF65-F5344CB8AC3E}">
        <p14:creationId xmlns:p14="http://schemas.microsoft.com/office/powerpoint/2010/main" val="268930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 </a:t>
            </a:r>
            <a:r>
              <a:rPr lang="en-GB" dirty="0" err="1" smtClean="0"/>
              <a:t>detecteur</a:t>
            </a:r>
            <a:r>
              <a:rPr lang="en-GB" dirty="0" smtClean="0"/>
              <a:t> a pixels</a:t>
            </a:r>
            <a:r>
              <a:rPr lang="en-GB" baseline="0" dirty="0" smtClean="0"/>
              <a:t> </a:t>
            </a:r>
            <a:r>
              <a:rPr lang="en-GB" baseline="0" dirty="0" err="1" smtClean="0"/>
              <a:t>hybride</a:t>
            </a:r>
            <a:r>
              <a:rPr lang="en-GB" baseline="0" dirty="0" smtClean="0"/>
              <a:t> </a:t>
            </a:r>
            <a:r>
              <a:rPr lang="en-GB" baseline="0" dirty="0" err="1" smtClean="0"/>
              <a:t>est</a:t>
            </a:r>
            <a:r>
              <a:rPr lang="en-GB" baseline="0" dirty="0" smtClean="0"/>
              <a:t>…</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158322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56823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err="1" smtClean="0">
                <a:solidFill>
                  <a:schemeClr val="tx1"/>
                </a:solidFill>
                <a:effectLst/>
                <a:latin typeface="Arial" charset="0"/>
                <a:ea typeface="+mn-ea"/>
                <a:cs typeface="+mn-cs"/>
              </a:rPr>
              <a:t>En</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particulier</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ils</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ont</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ete</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developes</a:t>
            </a:r>
            <a:r>
              <a:rPr lang="en-GB" sz="1200" kern="1200" baseline="0" dirty="0" smtClean="0">
                <a:solidFill>
                  <a:schemeClr val="tx1"/>
                </a:solidFill>
                <a:effectLst/>
                <a:latin typeface="Arial" charset="0"/>
                <a:ea typeface="+mn-ea"/>
                <a:cs typeface="+mn-cs"/>
              </a:rPr>
              <a:t> pour </a:t>
            </a:r>
            <a:r>
              <a:rPr lang="en-GB" sz="1200" kern="1200" baseline="0" dirty="0" err="1" smtClean="0">
                <a:solidFill>
                  <a:schemeClr val="tx1"/>
                </a:solidFill>
                <a:effectLst/>
                <a:latin typeface="Arial" charset="0"/>
                <a:ea typeface="+mn-ea"/>
                <a:cs typeface="+mn-cs"/>
              </a:rPr>
              <a:t>repondre</a:t>
            </a:r>
            <a:r>
              <a:rPr lang="en-GB" sz="1200" kern="1200" baseline="0" dirty="0" smtClean="0">
                <a:solidFill>
                  <a:schemeClr val="tx1"/>
                </a:solidFill>
                <a:effectLst/>
                <a:latin typeface="Arial" charset="0"/>
                <a:ea typeface="+mn-ea"/>
                <a:cs typeface="+mn-cs"/>
              </a:rPr>
              <a:t> aux </a:t>
            </a:r>
            <a:r>
              <a:rPr lang="en-GB" sz="1200" kern="1200" baseline="0" dirty="0" err="1" smtClean="0">
                <a:solidFill>
                  <a:schemeClr val="tx1"/>
                </a:solidFill>
                <a:effectLst/>
                <a:latin typeface="Arial" charset="0"/>
                <a:ea typeface="+mn-ea"/>
                <a:cs typeface="+mn-cs"/>
              </a:rPr>
              <a:t>besoins</a:t>
            </a:r>
            <a:r>
              <a:rPr lang="en-GB" sz="1200" kern="1200" baseline="0" dirty="0" smtClean="0">
                <a:solidFill>
                  <a:schemeClr val="tx1"/>
                </a:solidFill>
                <a:effectLst/>
                <a:latin typeface="Arial" charset="0"/>
                <a:ea typeface="+mn-ea"/>
                <a:cs typeface="+mn-cs"/>
              </a:rPr>
              <a:t> des</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detecteurs</a:t>
            </a:r>
            <a:r>
              <a:rPr lang="en-GB" sz="1200" kern="1200" dirty="0" smtClean="0">
                <a:solidFill>
                  <a:schemeClr val="tx1"/>
                </a:solidFill>
                <a:effectLst/>
                <a:latin typeface="Arial" charset="0"/>
                <a:ea typeface="+mn-ea"/>
                <a:cs typeface="+mn-cs"/>
              </a:rPr>
              <a:t> a traces qui </a:t>
            </a:r>
            <a:r>
              <a:rPr lang="en-GB" sz="1200" kern="1200" dirty="0" err="1" smtClean="0">
                <a:solidFill>
                  <a:schemeClr val="tx1"/>
                </a:solidFill>
                <a:effectLst/>
                <a:latin typeface="Arial" charset="0"/>
                <a:ea typeface="+mn-ea"/>
                <a:cs typeface="+mn-cs"/>
              </a:rPr>
              <a:t>sont</a:t>
            </a:r>
            <a:r>
              <a:rPr lang="en-GB" sz="1200" kern="1200" dirty="0" smtClean="0">
                <a:solidFill>
                  <a:schemeClr val="tx1"/>
                </a:solidFill>
                <a:effectLst/>
                <a:latin typeface="Arial" charset="0"/>
                <a:ea typeface="+mn-ea"/>
                <a:cs typeface="+mn-cs"/>
              </a:rPr>
              <a:t> les elements les plus </a:t>
            </a:r>
            <a:r>
              <a:rPr lang="en-GB" sz="1200" kern="1200" dirty="0" err="1" smtClean="0">
                <a:solidFill>
                  <a:schemeClr val="tx1"/>
                </a:solidFill>
                <a:effectLst/>
                <a:latin typeface="Arial" charset="0"/>
                <a:ea typeface="+mn-ea"/>
                <a:cs typeface="+mn-cs"/>
              </a:rPr>
              <a:t>proches</a:t>
            </a:r>
            <a:r>
              <a:rPr lang="en-GB" sz="1200" kern="1200" baseline="0" dirty="0" smtClean="0">
                <a:solidFill>
                  <a:schemeClr val="tx1"/>
                </a:solidFill>
                <a:effectLst/>
                <a:latin typeface="Arial" charset="0"/>
                <a:ea typeface="+mn-ea"/>
                <a:cs typeface="+mn-cs"/>
              </a:rPr>
              <a:t> au </a:t>
            </a:r>
            <a:r>
              <a:rPr lang="en-GB" sz="1200" kern="1200" baseline="0" dirty="0" err="1" smtClean="0">
                <a:solidFill>
                  <a:schemeClr val="tx1"/>
                </a:solidFill>
                <a:effectLst/>
                <a:latin typeface="Arial" charset="0"/>
                <a:ea typeface="+mn-ea"/>
                <a:cs typeface="+mn-cs"/>
              </a:rPr>
              <a:t>faisceau</a:t>
            </a:r>
            <a:r>
              <a:rPr lang="en-GB" sz="1200" kern="1200" baseline="0" dirty="0" smtClean="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dirty="0" smtClean="0">
              <a:effectLst>
                <a:outerShdw blurRad="38100" dist="38100" dir="2700000" algn="tl">
                  <a:srgbClr val="DDDDDD"/>
                </a:outerShdw>
              </a:effectLst>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smtClean="0">
                <a:effectLst>
                  <a:outerShdw blurRad="38100" dist="38100" dir="2700000" algn="tl">
                    <a:srgbClr val="DDDDDD"/>
                  </a:outerShdw>
                </a:effectLst>
                <a:latin typeface="Arial" charset="0"/>
              </a:rPr>
              <a:t>(de l’ordre de dizaines de </a:t>
            </a:r>
            <a:r>
              <a:rPr lang="fr-FR" sz="1200" dirty="0" smtClean="0">
                <a:effectLst>
                  <a:outerShdw blurRad="38100" dist="38100" dir="2700000" algn="tl">
                    <a:srgbClr val="DDDDDD"/>
                  </a:outerShdw>
                </a:effectLst>
                <a:latin typeface="Symbol" panose="05050102010706020507" pitchFamily="18" charset="2"/>
              </a:rPr>
              <a:t>m</a:t>
            </a:r>
            <a:r>
              <a:rPr lang="fr-FR" sz="1200" dirty="0" smtClean="0">
                <a:effectLst>
                  <a:outerShdw blurRad="38100" dist="38100" dir="2700000" algn="tl">
                    <a:srgbClr val="DDDDDD"/>
                  </a:outerShdw>
                </a:effectLst>
                <a:latin typeface="Arial" charset="0"/>
              </a:rPr>
              <a:t>m)</a:t>
            </a:r>
          </a:p>
          <a:p>
            <a:pPr lvl="0"/>
            <a:endParaRPr lang="en-GB" sz="1200" kern="1200" baseline="0" dirty="0" smtClean="0">
              <a:solidFill>
                <a:schemeClr val="tx1"/>
              </a:solidFill>
              <a:effectLst/>
              <a:latin typeface="Arial" charset="0"/>
              <a:ea typeface="+mn-ea"/>
              <a:cs typeface="+mn-cs"/>
            </a:endParaRPr>
          </a:p>
          <a:p>
            <a:pPr lvl="0"/>
            <a:r>
              <a:rPr lang="en-GB" sz="1200" kern="1200" dirty="0" smtClean="0">
                <a:solidFill>
                  <a:schemeClr val="tx1"/>
                </a:solidFill>
                <a:effectLst/>
                <a:latin typeface="Arial" charset="0"/>
                <a:ea typeface="+mn-ea"/>
                <a:cs typeface="+mn-cs"/>
              </a:rPr>
              <a:t>Good spatial resolution (in the </a:t>
            </a:r>
            <a:r>
              <a:rPr lang="en-GB" sz="1200" kern="1200" dirty="0" err="1" smtClean="0">
                <a:solidFill>
                  <a:schemeClr val="tx1"/>
                </a:solidFill>
                <a:effectLst/>
                <a:latin typeface="Arial" charset="0"/>
                <a:ea typeface="+mn-ea"/>
                <a:cs typeface="+mn-cs"/>
              </a:rPr>
              <a:t>micrometer</a:t>
            </a:r>
            <a:r>
              <a:rPr lang="en-GB" sz="1200" kern="1200" dirty="0" smtClean="0">
                <a:solidFill>
                  <a:schemeClr val="tx1"/>
                </a:solidFill>
                <a:effectLst/>
                <a:latin typeface="Arial" charset="0"/>
                <a:ea typeface="+mn-ea"/>
                <a:cs typeface="+mn-cs"/>
              </a:rPr>
              <a:t> range) to distinguish 2 closely separated tracks in r and phi.</a:t>
            </a:r>
          </a:p>
          <a:p>
            <a:pPr lvl="0"/>
            <a:r>
              <a:rPr lang="en-GB" sz="1200" kern="1200" dirty="0" smtClean="0">
                <a:solidFill>
                  <a:schemeClr val="tx1"/>
                </a:solidFill>
                <a:effectLst/>
                <a:latin typeface="Arial" charset="0"/>
                <a:ea typeface="+mn-ea"/>
                <a:cs typeface="+mn-cs"/>
              </a:rPr>
              <a:t>The ability to assign hits to single bunch crossings (bunch crossings are separated by 25ns).</a:t>
            </a:r>
          </a:p>
          <a:p>
            <a:pPr lvl="0"/>
            <a:r>
              <a:rPr lang="en-GB" sz="1200" kern="1200" dirty="0" smtClean="0">
                <a:solidFill>
                  <a:schemeClr val="tx1"/>
                </a:solidFill>
                <a:effectLst/>
                <a:latin typeface="Arial" charset="0"/>
                <a:ea typeface="+mn-ea"/>
                <a:cs typeface="+mn-cs"/>
              </a:rPr>
              <a:t>Low effective mass in order to not disturb particle identification in the outer detectors.</a:t>
            </a:r>
          </a:p>
          <a:p>
            <a:pPr lvl="0"/>
            <a:r>
              <a:rPr lang="en-GB" sz="1200" kern="1200" dirty="0" smtClean="0">
                <a:solidFill>
                  <a:schemeClr val="tx1"/>
                </a:solidFill>
                <a:effectLst/>
                <a:latin typeface="Arial" charset="0"/>
                <a:ea typeface="+mn-ea"/>
                <a:cs typeface="+mn-cs"/>
              </a:rPr>
              <a:t>Low power consumption to minimize the cooling infrastructure.</a:t>
            </a:r>
          </a:p>
          <a:p>
            <a:pPr lvl="0"/>
            <a:r>
              <a:rPr lang="en-GB" sz="1200" kern="1200" dirty="0" smtClean="0">
                <a:solidFill>
                  <a:schemeClr val="tx1"/>
                </a:solidFill>
                <a:effectLst/>
                <a:latin typeface="Arial" charset="0"/>
                <a:ea typeface="+mn-ea"/>
                <a:cs typeface="+mn-cs"/>
              </a:rPr>
              <a:t>High radiation tolerance for the detectors and readout electronics.</a:t>
            </a:r>
          </a:p>
          <a:p>
            <a:pPr lvl="0"/>
            <a:r>
              <a:rPr lang="en-GB" sz="1200" kern="1200" dirty="0" smtClean="0">
                <a:solidFill>
                  <a:schemeClr val="tx1"/>
                </a:solidFill>
                <a:effectLst/>
                <a:latin typeface="Arial" charset="0"/>
                <a:ea typeface="+mn-ea"/>
                <a:cs typeface="+mn-cs"/>
              </a:rPr>
              <a:t>Short readout time to cope with high event rates.</a:t>
            </a:r>
          </a:p>
          <a:p>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5386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Cette</a:t>
            </a:r>
            <a:r>
              <a:rPr lang="en-GB" baseline="0" dirty="0" smtClean="0"/>
              <a:t> experience a </a:t>
            </a:r>
            <a:r>
              <a:rPr lang="en-GB" baseline="0" dirty="0" err="1" smtClean="0"/>
              <a:t>demontre</a:t>
            </a:r>
            <a:r>
              <a:rPr lang="en-GB" baseline="0" dirty="0" smtClean="0"/>
              <a:t> la </a:t>
            </a:r>
            <a:r>
              <a:rPr lang="en-GB" baseline="0" dirty="0" err="1" smtClean="0"/>
              <a:t>faisabilite</a:t>
            </a:r>
            <a:r>
              <a:rPr lang="en-GB" baseline="0" dirty="0" smtClean="0"/>
              <a:t> de capturer des images sans bruit et a haute </a:t>
            </a:r>
            <a:r>
              <a:rPr lang="en-GB" baseline="0" dirty="0" err="1" smtClean="0"/>
              <a:t>vitesse</a:t>
            </a:r>
            <a:r>
              <a:rPr lang="en-GB" baseline="0" dirty="0" smtClean="0"/>
              <a:t>.</a:t>
            </a:r>
            <a:endParaRPr lang="en-GB" dirty="0" smtClean="0"/>
          </a:p>
          <a:p>
            <a:endParaRPr lang="en-GB" dirty="0" smtClean="0"/>
          </a:p>
          <a:p>
            <a:r>
              <a:rPr lang="en-GB" dirty="0" smtClean="0"/>
              <a:t>http://link.springer.com/content/pdf/10.1023/A%3A1021200315694</a:t>
            </a:r>
          </a:p>
          <a:p>
            <a:r>
              <a:rPr lang="en-GB" dirty="0" smtClean="0"/>
              <a:t>1. First published</a:t>
            </a:r>
            <a:r>
              <a:rPr lang="en-GB" baseline="0" dirty="0" smtClean="0"/>
              <a:t> in 1984 by </a:t>
            </a:r>
            <a:r>
              <a:rPr lang="en-GB" baseline="0" dirty="0" err="1" smtClean="0"/>
              <a:t>Gaalema</a:t>
            </a:r>
            <a:r>
              <a:rPr lang="en-GB" baseline="0" dirty="0" smtClean="0"/>
              <a:t> IEEE NSS (showed the possibility and potential of hybrid pixel detectors)</a:t>
            </a:r>
          </a:p>
          <a:p>
            <a:r>
              <a:rPr lang="en-GB" baseline="0" dirty="0" smtClean="0"/>
              <a:t>(an integrated circuit for focal plane imaging sensors could be connected to a diode array to detect X-rays).</a:t>
            </a:r>
          </a:p>
          <a:p>
            <a:r>
              <a:rPr lang="en-GB" baseline="0" dirty="0" smtClean="0"/>
              <a:t>2. Designs of pixel readout started in Europe and in the States in early 1990s by groups developing vertex detectors for LHC and SSC.</a:t>
            </a:r>
          </a:p>
          <a:p>
            <a:r>
              <a:rPr lang="en-GB" baseline="0" dirty="0" smtClean="0"/>
              <a:t>3. After the stop of the SSC (Superconducting Super Collider) in the States in 1994 R&amp;D continued exclusively and for a few years at CERN</a:t>
            </a: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587134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409655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Header Placeholder 3"/>
          <p:cNvSpPr>
            <a:spLocks noGrp="1"/>
          </p:cNvSpPr>
          <p:nvPr>
            <p:ph type="hdr" sz="quarter" idx="10"/>
          </p:nvPr>
        </p:nvSpPr>
        <p:spPr/>
        <p:txBody>
          <a:bodyPr/>
          <a:lstStyle/>
          <a:p>
            <a:pPr>
              <a:defRPr/>
            </a:pPr>
            <a:r>
              <a:rPr lang="en-US" smtClean="0"/>
              <a:t>This is a test</a:t>
            </a:r>
            <a:endParaRPr lang="en-US"/>
          </a:p>
        </p:txBody>
      </p:sp>
    </p:spTree>
    <p:extLst>
      <p:ext uri="{BB962C8B-B14F-4D97-AF65-F5344CB8AC3E}">
        <p14:creationId xmlns:p14="http://schemas.microsoft.com/office/powerpoint/2010/main" val="3753825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2133600"/>
            <a:ext cx="9144000" cy="17526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pic>
        <p:nvPicPr>
          <p:cNvPr id="5" name="Picture 11" descr="CERN logo"/>
          <p:cNvPicPr>
            <a:picLocks noChangeArrowheads="1"/>
          </p:cNvPicPr>
          <p:nvPr userDrawn="1"/>
        </p:nvPicPr>
        <p:blipFill>
          <a:blip r:embed="rId2" cstate="print"/>
          <a:srcRect/>
          <a:stretch>
            <a:fillRect/>
          </a:stretch>
        </p:blipFill>
        <p:spPr bwMode="auto">
          <a:xfrm>
            <a:off x="762000" y="2971800"/>
            <a:ext cx="622300" cy="622300"/>
          </a:xfrm>
          <a:prstGeom prst="rect">
            <a:avLst/>
          </a:prstGeom>
          <a:noFill/>
          <a:ln w="9525">
            <a:noFill/>
            <a:miter lim="800000"/>
            <a:headEnd/>
            <a:tailEnd/>
          </a:ln>
        </p:spPr>
      </p:pic>
      <p:pic>
        <p:nvPicPr>
          <p:cNvPr id="6" name="Picture 12" descr="medipixlogo"/>
          <p:cNvPicPr>
            <a:picLocks noChangeArrowheads="1"/>
          </p:cNvPicPr>
          <p:nvPr userDrawn="1"/>
        </p:nvPicPr>
        <p:blipFill>
          <a:blip r:embed="rId3" cstate="print"/>
          <a:srcRect/>
          <a:stretch>
            <a:fillRect/>
          </a:stretch>
        </p:blipFill>
        <p:spPr bwMode="auto">
          <a:xfrm>
            <a:off x="762000" y="2286000"/>
            <a:ext cx="622300" cy="622300"/>
          </a:xfrm>
          <a:prstGeom prst="rect">
            <a:avLst/>
          </a:prstGeom>
          <a:noFill/>
          <a:ln w="9525">
            <a:noFill/>
            <a:miter lim="800000"/>
            <a:headEnd/>
            <a:tailEnd/>
          </a:ln>
        </p:spPr>
      </p:pic>
      <p:sp>
        <p:nvSpPr>
          <p:cNvPr id="2" name="Title 1"/>
          <p:cNvSpPr>
            <a:spLocks noGrp="1"/>
          </p:cNvSpPr>
          <p:nvPr>
            <p:ph type="title"/>
          </p:nvPr>
        </p:nvSpPr>
        <p:spPr>
          <a:xfrm>
            <a:off x="1524000" y="2295525"/>
            <a:ext cx="71628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524000" y="4049713"/>
            <a:ext cx="7162800" cy="1436687"/>
          </a:xfrm>
        </p:spPr>
        <p:txBody>
          <a:bodyPr anchor="b"/>
          <a:lstStyle>
            <a:lvl1pPr marL="0" indent="0">
              <a:buNone/>
              <a:defRPr sz="2000" i="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12"/>
          <p:cNvSpPr/>
          <p:nvPr/>
        </p:nvSpPr>
        <p:spPr bwMode="auto">
          <a:xfrm>
            <a:off x="0" y="0"/>
            <a:ext cx="9144000" cy="9906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5" name="Rectangle 9"/>
          <p:cNvSpPr>
            <a:spLocks noChangeArrowheads="1"/>
          </p:cNvSpPr>
          <p:nvPr/>
        </p:nvSpPr>
        <p:spPr bwMode="auto">
          <a:xfrm>
            <a:off x="533400" y="6248400"/>
            <a:ext cx="1295400" cy="476250"/>
          </a:xfrm>
          <a:prstGeom prst="rect">
            <a:avLst/>
          </a:prstGeom>
          <a:noFill/>
          <a:ln w="9525">
            <a:noFill/>
            <a:miter lim="800000"/>
            <a:headEnd/>
            <a:tailEnd/>
          </a:ln>
          <a:effectLst/>
        </p:spPr>
        <p:txBody>
          <a:bodyPr lIns="0" rIns="0"/>
          <a:lstStyle/>
          <a:p>
            <a:pPr>
              <a:defRPr/>
            </a:pPr>
            <a:endParaRPr lang="en-US" sz="1400" dirty="0">
              <a:solidFill>
                <a:schemeClr val="accent5">
                  <a:lumMod val="75000"/>
                </a:schemeClr>
              </a:solidFill>
            </a:endParaRPr>
          </a:p>
        </p:txBody>
      </p:sp>
      <p:sp>
        <p:nvSpPr>
          <p:cNvPr id="7" name="Rectangle 10"/>
          <p:cNvSpPr>
            <a:spLocks noChangeArrowheads="1"/>
          </p:cNvSpPr>
          <p:nvPr/>
        </p:nvSpPr>
        <p:spPr bwMode="auto">
          <a:xfrm>
            <a:off x="0" y="6477000"/>
            <a:ext cx="1219200" cy="381000"/>
          </a:xfrm>
          <a:prstGeom prst="rect">
            <a:avLst/>
          </a:prstGeom>
          <a:noFill/>
          <a:ln w="9525">
            <a:noFill/>
            <a:miter lim="800000"/>
            <a:headEnd/>
            <a:tailEnd/>
          </a:ln>
          <a:effectLst/>
        </p:spPr>
        <p:txBody>
          <a:bodyPr lIns="0" rIns="0"/>
          <a:lstStyle/>
          <a:p>
            <a:pPr algn="ctr">
              <a:defRPr/>
            </a:pPr>
            <a:r>
              <a:rPr lang="en-US" sz="1400" dirty="0">
                <a:solidFill>
                  <a:schemeClr val="bg1"/>
                </a:solidFill>
              </a:rPr>
              <a:t> -</a:t>
            </a:r>
            <a:fld id="{217099FB-82C0-4858-BFEB-97E56F20C6AE}" type="slidenum">
              <a:rPr lang="en-US" sz="1400">
                <a:solidFill>
                  <a:schemeClr val="bg1"/>
                </a:solidFill>
              </a:rPr>
              <a:pPr algn="ctr">
                <a:defRPr/>
              </a:pPr>
              <a:t>‹#›</a:t>
            </a:fld>
            <a:r>
              <a:rPr lang="en-US" sz="1400" dirty="0">
                <a:solidFill>
                  <a:schemeClr val="bg1"/>
                </a:solidFill>
              </a:rPr>
              <a:t>-</a:t>
            </a:r>
          </a:p>
        </p:txBody>
      </p:sp>
      <p:sp>
        <p:nvSpPr>
          <p:cNvPr id="12" name="NameInfo"/>
          <p:cNvSpPr txBox="1"/>
          <p:nvPr/>
        </p:nvSpPr>
        <p:spPr>
          <a:xfrm>
            <a:off x="7874000" y="6477000"/>
            <a:ext cx="1905000" cy="307975"/>
          </a:xfrm>
          <a:prstGeom prst="rect">
            <a:avLst/>
          </a:prstGeom>
          <a:noFill/>
        </p:spPr>
        <p:txBody>
          <a:bodyPr>
            <a:spAutoFit/>
          </a:bodyPr>
          <a:lstStyle/>
          <a:p>
            <a:pPr algn="r">
              <a:defRPr/>
            </a:pPr>
            <a:endParaRPr lang="en-US" sz="1400">
              <a:solidFill>
                <a:schemeClr val="tx2"/>
              </a:solidFill>
            </a:endParaRPr>
          </a:p>
        </p:txBody>
      </p:sp>
      <p:sp>
        <p:nvSpPr>
          <p:cNvPr id="13" name="ConferenceInfo"/>
          <p:cNvSpPr txBox="1"/>
          <p:nvPr userDrawn="1"/>
        </p:nvSpPr>
        <p:spPr>
          <a:xfrm>
            <a:off x="2286000" y="6477000"/>
            <a:ext cx="5080000" cy="307975"/>
          </a:xfrm>
          <a:prstGeom prst="rect">
            <a:avLst/>
          </a:prstGeom>
          <a:noFill/>
        </p:spPr>
        <p:txBody>
          <a:bodyPr>
            <a:spAutoFit/>
          </a:bodyPr>
          <a:lstStyle/>
          <a:p>
            <a:pPr algn="ctr">
              <a:defRPr/>
            </a:pPr>
            <a:r>
              <a:rPr lang="en-US" sz="1400" dirty="0" err="1">
                <a:solidFill>
                  <a:schemeClr val="tx2"/>
                </a:solidFill>
              </a:rPr>
              <a:t>Medipix</a:t>
            </a:r>
            <a:r>
              <a:rPr lang="en-US" sz="1400" dirty="0">
                <a:solidFill>
                  <a:schemeClr val="tx2"/>
                </a:solidFill>
              </a:rPr>
              <a:t> meeting, CERN (26th March 2009)</a:t>
            </a:r>
          </a:p>
        </p:txBody>
      </p:sp>
      <p:sp>
        <p:nvSpPr>
          <p:cNvPr id="14" name="PresenterInfo"/>
          <p:cNvSpPr txBox="1"/>
          <p:nvPr userDrawn="1"/>
        </p:nvSpPr>
        <p:spPr>
          <a:xfrm>
            <a:off x="7366000" y="6477000"/>
            <a:ext cx="1651000" cy="307975"/>
          </a:xfrm>
          <a:prstGeom prst="rect">
            <a:avLst/>
          </a:prstGeom>
          <a:noFill/>
        </p:spPr>
        <p:txBody>
          <a:bodyPr>
            <a:spAutoFit/>
          </a:bodyPr>
          <a:lstStyle/>
          <a:p>
            <a:pPr algn="r">
              <a:defRPr/>
            </a:pPr>
            <a:r>
              <a:rPr lang="en-US" sz="1400">
                <a:solidFill>
                  <a:schemeClr val="tx2"/>
                </a:solidFill>
              </a:rPr>
              <a:t>X.Llopart</a:t>
            </a:r>
          </a:p>
        </p:txBody>
      </p:sp>
      <p:sp>
        <p:nvSpPr>
          <p:cNvPr id="15" name="Rectangle 2"/>
          <p:cNvSpPr txBox="1">
            <a:spLocks noChangeArrowheads="1"/>
          </p:cNvSpPr>
          <p:nvPr userDrawn="1"/>
        </p:nvSpPr>
        <p:spPr bwMode="auto">
          <a:xfrm>
            <a:off x="1524000" y="0"/>
            <a:ext cx="7467600" cy="944563"/>
          </a:xfrm>
          <a:prstGeom prst="rect">
            <a:avLst/>
          </a:prstGeom>
          <a:noFill/>
          <a:ln w="9525">
            <a:noFill/>
            <a:miter lim="800000"/>
            <a:headEnd/>
            <a:tailEnd/>
          </a:ln>
          <a:effectLst/>
        </p:spPr>
        <p:txBody>
          <a:bodyPr anchor="ctr"/>
          <a:lstStyle/>
          <a:p>
            <a:pPr algn="ctr" eaLnBrk="0" hangingPunct="0">
              <a:defRPr/>
            </a:pPr>
            <a:r>
              <a:rPr lang="en-US" sz="3200" kern="0">
                <a:solidFill>
                  <a:srgbClr val="373D54"/>
                </a:solidFill>
                <a:effectLst>
                  <a:outerShdw blurRad="38100" dist="38100" dir="2700000" algn="tl">
                    <a:srgbClr val="000000">
                      <a:alpha val="43137"/>
                    </a:srgbClr>
                  </a:outerShdw>
                </a:effectLst>
                <a:latin typeface="+mj-lt"/>
                <a:ea typeface="+mj-ea"/>
                <a:cs typeface="+mj-cs"/>
              </a:rPr>
              <a:t>Click to edit Master title style</a:t>
            </a:r>
            <a:endParaRPr lang="en-US" sz="3200" kern="0" dirty="0">
              <a:solidFill>
                <a:srgbClr val="373D54"/>
              </a:solidFill>
              <a:effectLst>
                <a:outerShdw blurRad="38100" dist="38100" dir="2700000" algn="tl">
                  <a:srgbClr val="000000">
                    <a:alpha val="43137"/>
                  </a:srgbClr>
                </a:outerShdw>
              </a:effectLst>
              <a:latin typeface="+mj-lt"/>
              <a:ea typeface="+mj-ea"/>
              <a:cs typeface="+mj-cs"/>
            </a:endParaRPr>
          </a:p>
        </p:txBody>
      </p:sp>
      <p:sp>
        <p:nvSpPr>
          <p:cNvPr id="2" name="Vertical Title 1"/>
          <p:cNvSpPr>
            <a:spLocks noGrp="1"/>
          </p:cNvSpPr>
          <p:nvPr>
            <p:ph type="title" orient="vert"/>
          </p:nvPr>
        </p:nvSpPr>
        <p:spPr>
          <a:xfrm>
            <a:off x="6934200" y="12192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219200"/>
            <a:ext cx="53340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47800" y="1143000"/>
            <a:ext cx="3657600" cy="26127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5257800" y="1143000"/>
            <a:ext cx="3657600" cy="26127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1447800" y="3862389"/>
            <a:ext cx="3657600" cy="26146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5257800" y="3862389"/>
            <a:ext cx="3657600" cy="2614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noChangeArrowheads="1"/>
          </p:cNvSpPr>
          <p:nvPr>
            <p:ph type="title"/>
          </p:nvPr>
        </p:nvSpPr>
        <p:spPr bwMode="auto">
          <a:xfrm>
            <a:off x="1524000" y="0"/>
            <a:ext cx="7467600" cy="944563"/>
          </a:xfrm>
          <a:prstGeom prst="rect">
            <a:avLst/>
          </a:prstGeom>
          <a:noFill/>
          <a:ln w="9525">
            <a:noFill/>
            <a:miter lim="800000"/>
            <a:headEnd/>
            <a:tailEnd/>
          </a:ln>
          <a:effectLst/>
        </p:spPr>
        <p:txBody>
          <a:bodyPr/>
          <a:lstStyle/>
          <a:p>
            <a:pPr lvl="0"/>
            <a:r>
              <a:rPr lang="en-US" smtClean="0"/>
              <a:t>Click to edit Master title style</a:t>
            </a:r>
            <a:endParaRPr lang="en-US"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1371600" y="1219200"/>
            <a:ext cx="7543800" cy="5181600"/>
          </a:xfrm>
        </p:spPr>
        <p:txBody>
          <a:bodyPr/>
          <a:lstStyle/>
          <a:p>
            <a:pPr lvl="0"/>
            <a:r>
              <a:rPr lang="en-US" noProof="0" smtClean="0"/>
              <a:t>Click icon to add table</a:t>
            </a:r>
            <a:endParaRPr lang="en-US" noProof="0" dirty="0" smtClean="0"/>
          </a:p>
        </p:txBody>
      </p:sp>
      <p:sp>
        <p:nvSpPr>
          <p:cNvPr id="5" name="Title 4"/>
          <p:cNvSpPr>
            <a:spLocks noGrp="1" noChangeArrowheads="1"/>
          </p:cNvSpPr>
          <p:nvPr>
            <p:ph type="title"/>
          </p:nvPr>
        </p:nvSpPr>
        <p:spPr bwMode="auto">
          <a:xfrm>
            <a:off x="1524000" y="0"/>
            <a:ext cx="7467600" cy="944563"/>
          </a:xfrm>
          <a:prstGeom prst="rect">
            <a:avLst/>
          </a:prstGeom>
          <a:noFill/>
          <a:ln w="9525">
            <a:noFill/>
            <a:miter lim="800000"/>
            <a:headEnd/>
            <a:tailEnd/>
          </a:ln>
          <a:effectLst/>
        </p:spPr>
        <p:txBody>
          <a:bodyPr/>
          <a:lstStyle/>
          <a:p>
            <a:pPr lvl="0"/>
            <a:r>
              <a:rPr lang="en-US" smtClean="0"/>
              <a:t>Click to edit Master title style</a:t>
            </a:r>
            <a:endParaRPr lang="en-US"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88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utline">
    <p:spTree>
      <p:nvGrpSpPr>
        <p:cNvPr id="1" name=""/>
        <p:cNvGrpSpPr/>
        <p:nvPr/>
      </p:nvGrpSpPr>
      <p:grpSpPr>
        <a:xfrm>
          <a:off x="0" y="0"/>
          <a:ext cx="0" cy="0"/>
          <a:chOff x="0" y="0"/>
          <a:chExt cx="0" cy="0"/>
        </a:xfrm>
      </p:grpSpPr>
      <p:sp>
        <p:nvSpPr>
          <p:cNvPr id="4" name="Rectangle 21"/>
          <p:cNvSpPr/>
          <p:nvPr userDrawn="1"/>
        </p:nvSpPr>
        <p:spPr bwMode="auto">
          <a:xfrm>
            <a:off x="0" y="0"/>
            <a:ext cx="9144000" cy="9906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3" name="Title 2"/>
          <p:cNvSpPr>
            <a:spLocks noGrp="1" noChangeArrowheads="1"/>
          </p:cNvSpPr>
          <p:nvPr>
            <p:ph type="title"/>
          </p:nvPr>
        </p:nvSpPr>
        <p:spPr bwMode="auto">
          <a:xfrm>
            <a:off x="1524000" y="0"/>
            <a:ext cx="7467600" cy="944563"/>
          </a:xfrm>
          <a:prstGeom prst="rect">
            <a:avLst/>
          </a:prstGeom>
          <a:noFill/>
          <a:ln w="9525">
            <a:noFill/>
            <a:miter lim="800000"/>
            <a:headEnd/>
            <a:tailEnd/>
          </a:ln>
          <a:effectLst/>
        </p:spPr>
        <p:txBody>
          <a:bodyPr/>
          <a:lstStyle/>
          <a:p>
            <a:pPr lvl="0"/>
            <a:r>
              <a:rPr lang="en-US" smtClean="0"/>
              <a:t>Click to edit Master title style</a:t>
            </a:r>
            <a:endParaRPr lang="en-US" dirty="0" smtClean="0"/>
          </a:p>
        </p:txBody>
      </p:sp>
      <p:sp>
        <p:nvSpPr>
          <p:cNvPr id="11" name="Content Placeholder 2"/>
          <p:cNvSpPr>
            <a:spLocks noGrp="1"/>
          </p:cNvSpPr>
          <p:nvPr>
            <p:ph idx="1"/>
          </p:nvPr>
        </p:nvSpPr>
        <p:spPr>
          <a:xfrm>
            <a:off x="152400" y="1219200"/>
            <a:ext cx="8763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219200"/>
            <a:ext cx="3657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half" idx="10"/>
          </p:nvPr>
        </p:nvSpPr>
        <p:spPr>
          <a:xfrm>
            <a:off x="5334000" y="1219200"/>
            <a:ext cx="3657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2"/>
          <p:cNvSpPr>
            <a:spLocks noGrp="1" noChangeArrowheads="1"/>
          </p:cNvSpPr>
          <p:nvPr>
            <p:ph type="title"/>
          </p:nvPr>
        </p:nvSpPr>
        <p:spPr bwMode="auto">
          <a:xfrm>
            <a:off x="1524000" y="0"/>
            <a:ext cx="7467600" cy="944563"/>
          </a:xfrm>
          <a:prstGeom prst="rect">
            <a:avLst/>
          </a:prstGeom>
          <a:noFill/>
          <a:ln w="9525">
            <a:noFill/>
            <a:miter lim="800000"/>
            <a:headEnd/>
            <a:tailEnd/>
          </a:ln>
          <a:effectLst/>
        </p:spPr>
        <p:txBody>
          <a:bodyPr/>
          <a:lstStyle/>
          <a:p>
            <a:pPr lvl="0"/>
            <a:r>
              <a:rPr lang="en-US" smtClean="0"/>
              <a:t>Click to edit Master title style</a:t>
            </a:r>
            <a:endParaRPr lang="en-US"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6212" y="1219200"/>
            <a:ext cx="3659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6212" y="1858962"/>
            <a:ext cx="3659188" cy="4541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30975" y="1219200"/>
            <a:ext cx="36606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0975" y="1858962"/>
            <a:ext cx="3660625" cy="4541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2"/>
          <p:cNvSpPr>
            <a:spLocks noGrp="1" noChangeArrowheads="1"/>
          </p:cNvSpPr>
          <p:nvPr>
            <p:ph type="title"/>
          </p:nvPr>
        </p:nvSpPr>
        <p:spPr bwMode="auto">
          <a:xfrm>
            <a:off x="1524000" y="0"/>
            <a:ext cx="7467600" cy="944563"/>
          </a:xfrm>
          <a:prstGeom prst="rect">
            <a:avLst/>
          </a:prstGeom>
          <a:noFill/>
          <a:ln w="9525">
            <a:noFill/>
            <a:miter lim="800000"/>
            <a:headEnd/>
            <a:tailEnd/>
          </a:ln>
          <a:effectLst/>
        </p:spPr>
        <p:txBody>
          <a:bodyPr/>
          <a:lstStyle/>
          <a:p>
            <a:pPr lvl="0"/>
            <a:r>
              <a:rPr lang="en-US" smtClean="0"/>
              <a:t>Click to edit Master title style</a:t>
            </a:r>
            <a:endParaRPr lang="en-US"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2"/>
          <p:cNvSpPr/>
          <p:nvPr/>
        </p:nvSpPr>
        <p:spPr bwMode="auto">
          <a:xfrm>
            <a:off x="0" y="0"/>
            <a:ext cx="9144000" cy="9906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6" name="Rectangle 9"/>
          <p:cNvSpPr>
            <a:spLocks noChangeArrowheads="1"/>
          </p:cNvSpPr>
          <p:nvPr/>
        </p:nvSpPr>
        <p:spPr bwMode="auto">
          <a:xfrm>
            <a:off x="533400" y="6248400"/>
            <a:ext cx="1295400" cy="476250"/>
          </a:xfrm>
          <a:prstGeom prst="rect">
            <a:avLst/>
          </a:prstGeom>
          <a:noFill/>
          <a:ln w="9525">
            <a:noFill/>
            <a:miter lim="800000"/>
            <a:headEnd/>
            <a:tailEnd/>
          </a:ln>
          <a:effectLst/>
        </p:spPr>
        <p:txBody>
          <a:bodyPr lIns="0" rIns="0"/>
          <a:lstStyle/>
          <a:p>
            <a:pPr>
              <a:defRPr/>
            </a:pPr>
            <a:endParaRPr lang="en-US" sz="1400" dirty="0">
              <a:solidFill>
                <a:schemeClr val="accent5">
                  <a:lumMod val="75000"/>
                </a:schemeClr>
              </a:solidFill>
            </a:endParaRPr>
          </a:p>
        </p:txBody>
      </p:sp>
      <p:sp>
        <p:nvSpPr>
          <p:cNvPr id="7" name="Rectangle 14"/>
          <p:cNvSpPr/>
          <p:nvPr/>
        </p:nvSpPr>
        <p:spPr bwMode="auto">
          <a:xfrm rot="5400000">
            <a:off x="-2324100" y="3314700"/>
            <a:ext cx="5867400" cy="12192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8" name="Rectangle 10"/>
          <p:cNvSpPr>
            <a:spLocks noChangeArrowheads="1"/>
          </p:cNvSpPr>
          <p:nvPr/>
        </p:nvSpPr>
        <p:spPr bwMode="auto">
          <a:xfrm>
            <a:off x="0" y="6477000"/>
            <a:ext cx="1219200" cy="381000"/>
          </a:xfrm>
          <a:prstGeom prst="rect">
            <a:avLst/>
          </a:prstGeom>
          <a:noFill/>
          <a:ln w="9525">
            <a:noFill/>
            <a:miter lim="800000"/>
            <a:headEnd/>
            <a:tailEnd/>
          </a:ln>
          <a:effectLst/>
        </p:spPr>
        <p:txBody>
          <a:bodyPr lIns="0" rIns="0"/>
          <a:lstStyle/>
          <a:p>
            <a:pPr algn="ctr">
              <a:defRPr/>
            </a:pPr>
            <a:r>
              <a:rPr lang="en-US" sz="1400" dirty="0">
                <a:solidFill>
                  <a:schemeClr val="bg1"/>
                </a:solidFill>
              </a:rPr>
              <a:t> -</a:t>
            </a:r>
            <a:fld id="{E106E95B-DF4F-44E7-9458-D44670962A22}" type="slidenum">
              <a:rPr lang="en-US" sz="1400">
                <a:solidFill>
                  <a:schemeClr val="bg1"/>
                </a:solidFill>
              </a:rPr>
              <a:pPr algn="ctr">
                <a:defRPr/>
              </a:pPr>
              <a:t>‹#›</a:t>
            </a:fld>
            <a:r>
              <a:rPr lang="en-US" sz="1400" dirty="0">
                <a:solidFill>
                  <a:schemeClr val="bg1"/>
                </a:solidFill>
              </a:rPr>
              <a:t>-</a:t>
            </a:r>
          </a:p>
        </p:txBody>
      </p:sp>
      <p:sp>
        <p:nvSpPr>
          <p:cNvPr id="13" name="NameInfo"/>
          <p:cNvSpPr txBox="1"/>
          <p:nvPr/>
        </p:nvSpPr>
        <p:spPr>
          <a:xfrm>
            <a:off x="7874000" y="6477000"/>
            <a:ext cx="1905000" cy="307975"/>
          </a:xfrm>
          <a:prstGeom prst="rect">
            <a:avLst/>
          </a:prstGeom>
          <a:noFill/>
        </p:spPr>
        <p:txBody>
          <a:bodyPr>
            <a:spAutoFit/>
          </a:bodyPr>
          <a:lstStyle/>
          <a:p>
            <a:pPr algn="r">
              <a:defRPr/>
            </a:pPr>
            <a:endParaRPr lang="en-US" sz="1400">
              <a:solidFill>
                <a:schemeClr val="tx2"/>
              </a:solidFill>
            </a:endParaRPr>
          </a:p>
        </p:txBody>
      </p:sp>
      <p:sp>
        <p:nvSpPr>
          <p:cNvPr id="14" name="ConferenceInfo"/>
          <p:cNvSpPr txBox="1"/>
          <p:nvPr userDrawn="1"/>
        </p:nvSpPr>
        <p:spPr>
          <a:xfrm>
            <a:off x="2286000" y="6477000"/>
            <a:ext cx="5080000" cy="307975"/>
          </a:xfrm>
          <a:prstGeom prst="rect">
            <a:avLst/>
          </a:prstGeom>
          <a:noFill/>
        </p:spPr>
        <p:txBody>
          <a:bodyPr>
            <a:spAutoFit/>
          </a:bodyPr>
          <a:lstStyle/>
          <a:p>
            <a:pPr algn="ctr">
              <a:defRPr/>
            </a:pPr>
            <a:r>
              <a:rPr lang="en-US" sz="1400" dirty="0" err="1">
                <a:solidFill>
                  <a:schemeClr val="tx2"/>
                </a:solidFill>
              </a:rPr>
              <a:t>Medipix</a:t>
            </a:r>
            <a:r>
              <a:rPr lang="en-US" sz="1400" dirty="0">
                <a:solidFill>
                  <a:schemeClr val="tx2"/>
                </a:solidFill>
              </a:rPr>
              <a:t> meeting, CERN (</a:t>
            </a:r>
            <a:r>
              <a:rPr lang="en-US" sz="1400" dirty="0" smtClean="0">
                <a:solidFill>
                  <a:schemeClr val="tx2"/>
                </a:solidFill>
              </a:rPr>
              <a:t>25th </a:t>
            </a:r>
            <a:r>
              <a:rPr lang="en-US" sz="1400" dirty="0">
                <a:solidFill>
                  <a:schemeClr val="tx2"/>
                </a:solidFill>
              </a:rPr>
              <a:t>March </a:t>
            </a:r>
            <a:r>
              <a:rPr lang="en-US" sz="1400" dirty="0" smtClean="0">
                <a:solidFill>
                  <a:schemeClr val="tx2"/>
                </a:solidFill>
              </a:rPr>
              <a:t>2010)</a:t>
            </a:r>
            <a:endParaRPr lang="en-US" sz="1400" dirty="0">
              <a:solidFill>
                <a:schemeClr val="tx2"/>
              </a:solidFill>
            </a:endParaRPr>
          </a:p>
        </p:txBody>
      </p:sp>
      <p:sp>
        <p:nvSpPr>
          <p:cNvPr id="15" name="PresenterInfo"/>
          <p:cNvSpPr txBox="1"/>
          <p:nvPr userDrawn="1"/>
        </p:nvSpPr>
        <p:spPr>
          <a:xfrm>
            <a:off x="7366000" y="6477000"/>
            <a:ext cx="1651000" cy="307777"/>
          </a:xfrm>
          <a:prstGeom prst="rect">
            <a:avLst/>
          </a:prstGeom>
          <a:noFill/>
        </p:spPr>
        <p:txBody>
          <a:bodyPr>
            <a:spAutoFit/>
          </a:bodyPr>
          <a:lstStyle/>
          <a:p>
            <a:pPr algn="r">
              <a:defRPr/>
            </a:pPr>
            <a:r>
              <a:rPr lang="en-US" sz="1400" dirty="0" smtClean="0">
                <a:solidFill>
                  <a:schemeClr val="tx2"/>
                </a:solidFill>
              </a:rPr>
              <a:t>R. Ballabriga</a:t>
            </a:r>
          </a:p>
        </p:txBody>
      </p:sp>
      <p:sp>
        <p:nvSpPr>
          <p:cNvPr id="16" name="Rectangle 2"/>
          <p:cNvSpPr txBox="1">
            <a:spLocks noChangeArrowheads="1"/>
          </p:cNvSpPr>
          <p:nvPr userDrawn="1"/>
        </p:nvSpPr>
        <p:spPr bwMode="auto">
          <a:xfrm>
            <a:off x="1524000" y="0"/>
            <a:ext cx="7467600" cy="944563"/>
          </a:xfrm>
          <a:prstGeom prst="rect">
            <a:avLst/>
          </a:prstGeom>
          <a:noFill/>
          <a:ln w="9525">
            <a:noFill/>
            <a:miter lim="800000"/>
            <a:headEnd/>
            <a:tailEnd/>
          </a:ln>
          <a:effectLst/>
        </p:spPr>
        <p:txBody>
          <a:bodyPr anchor="ctr"/>
          <a:lstStyle/>
          <a:p>
            <a:pPr algn="ctr" eaLnBrk="0" hangingPunct="0">
              <a:defRPr/>
            </a:pPr>
            <a:r>
              <a:rPr lang="en-US" sz="3200" kern="0">
                <a:solidFill>
                  <a:srgbClr val="373D54"/>
                </a:solidFill>
                <a:effectLst>
                  <a:outerShdw blurRad="38100" dist="38100" dir="2700000" algn="tl">
                    <a:srgbClr val="000000">
                      <a:alpha val="43137"/>
                    </a:srgbClr>
                  </a:outerShdw>
                </a:effectLst>
                <a:latin typeface="+mj-lt"/>
                <a:ea typeface="+mj-ea"/>
                <a:cs typeface="+mj-cs"/>
              </a:rPr>
              <a:t>Click to edit Master title style</a:t>
            </a:r>
            <a:endParaRPr lang="en-US" sz="3200" kern="0" dirty="0">
              <a:solidFill>
                <a:srgbClr val="373D54"/>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a:xfrm>
            <a:off x="1411287" y="1295400"/>
            <a:ext cx="3008313" cy="914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572000" y="1295400"/>
            <a:ext cx="4343400" cy="5105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11287" y="2209800"/>
            <a:ext cx="3008313" cy="419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2"/>
          <p:cNvSpPr/>
          <p:nvPr/>
        </p:nvSpPr>
        <p:spPr bwMode="auto">
          <a:xfrm>
            <a:off x="0" y="0"/>
            <a:ext cx="9144000" cy="9906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6" name="Rectangle 9"/>
          <p:cNvSpPr>
            <a:spLocks noChangeArrowheads="1"/>
          </p:cNvSpPr>
          <p:nvPr/>
        </p:nvSpPr>
        <p:spPr bwMode="auto">
          <a:xfrm>
            <a:off x="533400" y="6248400"/>
            <a:ext cx="1295400" cy="476250"/>
          </a:xfrm>
          <a:prstGeom prst="rect">
            <a:avLst/>
          </a:prstGeom>
          <a:noFill/>
          <a:ln w="9525">
            <a:noFill/>
            <a:miter lim="800000"/>
            <a:headEnd/>
            <a:tailEnd/>
          </a:ln>
          <a:effectLst/>
        </p:spPr>
        <p:txBody>
          <a:bodyPr lIns="0" rIns="0"/>
          <a:lstStyle/>
          <a:p>
            <a:pPr>
              <a:defRPr/>
            </a:pPr>
            <a:endParaRPr lang="en-US" sz="1400" dirty="0">
              <a:solidFill>
                <a:schemeClr val="accent5">
                  <a:lumMod val="75000"/>
                </a:schemeClr>
              </a:solidFill>
            </a:endParaRPr>
          </a:p>
        </p:txBody>
      </p:sp>
      <p:sp>
        <p:nvSpPr>
          <p:cNvPr id="7" name="Rectangle 14"/>
          <p:cNvSpPr/>
          <p:nvPr/>
        </p:nvSpPr>
        <p:spPr bwMode="auto">
          <a:xfrm rot="5400000">
            <a:off x="-2324100" y="3314700"/>
            <a:ext cx="5867400" cy="12192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8" name="Rectangle 10"/>
          <p:cNvSpPr>
            <a:spLocks noChangeArrowheads="1"/>
          </p:cNvSpPr>
          <p:nvPr/>
        </p:nvSpPr>
        <p:spPr bwMode="auto">
          <a:xfrm>
            <a:off x="0" y="6477000"/>
            <a:ext cx="1219200" cy="381000"/>
          </a:xfrm>
          <a:prstGeom prst="rect">
            <a:avLst/>
          </a:prstGeom>
          <a:noFill/>
          <a:ln w="9525">
            <a:noFill/>
            <a:miter lim="800000"/>
            <a:headEnd/>
            <a:tailEnd/>
          </a:ln>
          <a:effectLst/>
        </p:spPr>
        <p:txBody>
          <a:bodyPr lIns="0" rIns="0"/>
          <a:lstStyle/>
          <a:p>
            <a:pPr algn="ctr">
              <a:defRPr/>
            </a:pPr>
            <a:r>
              <a:rPr lang="en-US" sz="1400" dirty="0">
                <a:solidFill>
                  <a:schemeClr val="bg1"/>
                </a:solidFill>
              </a:rPr>
              <a:t> -</a:t>
            </a:r>
            <a:fld id="{D748F989-EA6C-4177-AEFD-2C55C65F774A}" type="slidenum">
              <a:rPr lang="en-US" sz="1400">
                <a:solidFill>
                  <a:schemeClr val="bg1"/>
                </a:solidFill>
              </a:rPr>
              <a:pPr algn="ctr">
                <a:defRPr/>
              </a:pPr>
              <a:t>‹#›</a:t>
            </a:fld>
            <a:r>
              <a:rPr lang="en-US" sz="1400" dirty="0">
                <a:solidFill>
                  <a:schemeClr val="bg1"/>
                </a:solidFill>
              </a:rPr>
              <a:t>-</a:t>
            </a:r>
          </a:p>
        </p:txBody>
      </p:sp>
      <p:sp>
        <p:nvSpPr>
          <p:cNvPr id="13" name="NameInfo"/>
          <p:cNvSpPr txBox="1"/>
          <p:nvPr/>
        </p:nvSpPr>
        <p:spPr>
          <a:xfrm>
            <a:off x="7874000" y="6477000"/>
            <a:ext cx="1905000" cy="307975"/>
          </a:xfrm>
          <a:prstGeom prst="rect">
            <a:avLst/>
          </a:prstGeom>
          <a:noFill/>
        </p:spPr>
        <p:txBody>
          <a:bodyPr>
            <a:spAutoFit/>
          </a:bodyPr>
          <a:lstStyle/>
          <a:p>
            <a:pPr algn="r">
              <a:defRPr/>
            </a:pPr>
            <a:endParaRPr lang="en-US" sz="1400">
              <a:solidFill>
                <a:schemeClr val="tx2"/>
              </a:solidFill>
            </a:endParaRPr>
          </a:p>
        </p:txBody>
      </p:sp>
      <p:sp>
        <p:nvSpPr>
          <p:cNvPr id="14" name="ConferenceInfo"/>
          <p:cNvSpPr txBox="1"/>
          <p:nvPr userDrawn="1"/>
        </p:nvSpPr>
        <p:spPr>
          <a:xfrm>
            <a:off x="2286000" y="6477000"/>
            <a:ext cx="5080000" cy="307975"/>
          </a:xfrm>
          <a:prstGeom prst="rect">
            <a:avLst/>
          </a:prstGeom>
          <a:noFill/>
        </p:spPr>
        <p:txBody>
          <a:bodyPr>
            <a:spAutoFit/>
          </a:bodyPr>
          <a:lstStyle/>
          <a:p>
            <a:pPr algn="ctr">
              <a:defRPr/>
            </a:pPr>
            <a:r>
              <a:rPr lang="en-US" sz="1400" dirty="0" err="1" smtClean="0">
                <a:solidFill>
                  <a:schemeClr val="tx2"/>
                </a:solidFill>
              </a:rPr>
              <a:t>Medipix</a:t>
            </a:r>
            <a:r>
              <a:rPr lang="en-US" sz="1400" dirty="0" smtClean="0">
                <a:solidFill>
                  <a:schemeClr val="tx2"/>
                </a:solidFill>
              </a:rPr>
              <a:t> meeting, CERN (25th March 2010)</a:t>
            </a:r>
            <a:endParaRPr lang="en-US" sz="1400" dirty="0">
              <a:solidFill>
                <a:schemeClr val="tx2"/>
              </a:solidFill>
            </a:endParaRPr>
          </a:p>
        </p:txBody>
      </p:sp>
      <p:sp>
        <p:nvSpPr>
          <p:cNvPr id="15" name="PresenterInfo"/>
          <p:cNvSpPr txBox="1"/>
          <p:nvPr userDrawn="1"/>
        </p:nvSpPr>
        <p:spPr>
          <a:xfrm>
            <a:off x="7366000" y="6477000"/>
            <a:ext cx="1651000" cy="307777"/>
          </a:xfrm>
          <a:prstGeom prst="rect">
            <a:avLst/>
          </a:prstGeom>
          <a:noFill/>
        </p:spPr>
        <p:txBody>
          <a:bodyPr>
            <a:spAutoFit/>
          </a:bodyPr>
          <a:lstStyle/>
          <a:p>
            <a:pPr algn="r">
              <a:defRPr/>
            </a:pPr>
            <a:r>
              <a:rPr lang="en-US" sz="1400" dirty="0" smtClean="0">
                <a:solidFill>
                  <a:schemeClr val="tx2"/>
                </a:solidFill>
              </a:rPr>
              <a:t>R. Ballabriga</a:t>
            </a:r>
          </a:p>
        </p:txBody>
      </p:sp>
      <p:sp>
        <p:nvSpPr>
          <p:cNvPr id="16" name="Rectangle 2"/>
          <p:cNvSpPr txBox="1">
            <a:spLocks noChangeArrowheads="1"/>
          </p:cNvSpPr>
          <p:nvPr userDrawn="1"/>
        </p:nvSpPr>
        <p:spPr bwMode="auto">
          <a:xfrm>
            <a:off x="1524000" y="0"/>
            <a:ext cx="7467600" cy="944563"/>
          </a:xfrm>
          <a:prstGeom prst="rect">
            <a:avLst/>
          </a:prstGeom>
          <a:noFill/>
          <a:ln w="9525">
            <a:noFill/>
            <a:miter lim="800000"/>
            <a:headEnd/>
            <a:tailEnd/>
          </a:ln>
          <a:effectLst/>
        </p:spPr>
        <p:txBody>
          <a:bodyPr anchor="ctr"/>
          <a:lstStyle/>
          <a:p>
            <a:pPr algn="ctr" eaLnBrk="0" hangingPunct="0">
              <a:defRPr/>
            </a:pPr>
            <a:r>
              <a:rPr lang="en-US" sz="3200" kern="0">
                <a:solidFill>
                  <a:srgbClr val="373D54"/>
                </a:solidFill>
                <a:effectLst>
                  <a:outerShdw blurRad="38100" dist="38100" dir="2700000" algn="tl">
                    <a:srgbClr val="000000">
                      <a:alpha val="43137"/>
                    </a:srgbClr>
                  </a:outerShdw>
                </a:effectLst>
                <a:latin typeface="+mj-lt"/>
                <a:ea typeface="+mj-ea"/>
                <a:cs typeface="+mj-cs"/>
              </a:rPr>
              <a:t>Click to edit Master title style</a:t>
            </a:r>
            <a:endParaRPr lang="en-US" sz="3200" kern="0" dirty="0">
              <a:solidFill>
                <a:srgbClr val="373D54"/>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a:xfrm>
            <a:off x="1371600" y="5410200"/>
            <a:ext cx="75438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71600" y="1222375"/>
            <a:ext cx="7543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371600" y="5976938"/>
            <a:ext cx="75438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a:off x="0" y="0"/>
            <a:ext cx="9144000" cy="990600"/>
          </a:xfrm>
          <a:prstGeom prst="rect">
            <a:avLst/>
          </a:prstGeom>
          <a:gradFill flip="none" rotWithShape="1">
            <a:gsLst>
              <a:gs pos="12000">
                <a:schemeClr val="bg1">
                  <a:lumMod val="65000"/>
                  <a:alpha val="31000"/>
                </a:schemeClr>
              </a:gs>
              <a:gs pos="85000">
                <a:schemeClr val="accent1">
                  <a:shade val="67500"/>
                  <a:satMod val="115000"/>
                </a:schemeClr>
              </a:gs>
              <a:gs pos="100000">
                <a:schemeClr val="accent1">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lgn="ctr">
              <a:defRPr/>
            </a:pPr>
            <a:endParaRPr lang="en-US" dirty="0"/>
          </a:p>
        </p:txBody>
      </p:sp>
      <p:sp>
        <p:nvSpPr>
          <p:cNvPr id="1026" name="Rectangle 2"/>
          <p:cNvSpPr>
            <a:spLocks noGrp="1" noChangeArrowheads="1"/>
          </p:cNvSpPr>
          <p:nvPr>
            <p:ph type="title"/>
          </p:nvPr>
        </p:nvSpPr>
        <p:spPr bwMode="auto">
          <a:xfrm>
            <a:off x="1524000" y="0"/>
            <a:ext cx="7467600" cy="944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30" name="Rectangle 3"/>
          <p:cNvSpPr>
            <a:spLocks noGrp="1" noChangeArrowheads="1"/>
          </p:cNvSpPr>
          <p:nvPr>
            <p:ph type="body" idx="1"/>
          </p:nvPr>
        </p:nvSpPr>
        <p:spPr bwMode="auto">
          <a:xfrm>
            <a:off x="1447800" y="1219200"/>
            <a:ext cx="7467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3" name="Rectangle 9"/>
          <p:cNvSpPr>
            <a:spLocks noChangeArrowheads="1"/>
          </p:cNvSpPr>
          <p:nvPr/>
        </p:nvSpPr>
        <p:spPr bwMode="auto">
          <a:xfrm>
            <a:off x="533400" y="6248400"/>
            <a:ext cx="1295400" cy="476250"/>
          </a:xfrm>
          <a:prstGeom prst="rect">
            <a:avLst/>
          </a:prstGeom>
          <a:noFill/>
          <a:ln w="9525">
            <a:noFill/>
            <a:miter lim="800000"/>
            <a:headEnd/>
            <a:tailEnd/>
          </a:ln>
          <a:effectLst/>
        </p:spPr>
        <p:txBody>
          <a:bodyPr lIns="0" rIns="0"/>
          <a:lstStyle/>
          <a:p>
            <a:pPr>
              <a:defRPr/>
            </a:pPr>
            <a:endParaRPr lang="en-US" sz="1400" dirty="0">
              <a:solidFill>
                <a:schemeClr val="accent5">
                  <a:lumMod val="75000"/>
                </a:schemeClr>
              </a:solidFill>
            </a:endParaRPr>
          </a:p>
        </p:txBody>
      </p:sp>
      <p:sp>
        <p:nvSpPr>
          <p:cNvPr id="16" name="Rectangle 10"/>
          <p:cNvSpPr>
            <a:spLocks noChangeArrowheads="1"/>
          </p:cNvSpPr>
          <p:nvPr/>
        </p:nvSpPr>
        <p:spPr bwMode="auto">
          <a:xfrm>
            <a:off x="0" y="6477000"/>
            <a:ext cx="1219200" cy="381000"/>
          </a:xfrm>
          <a:prstGeom prst="rect">
            <a:avLst/>
          </a:prstGeom>
          <a:noFill/>
          <a:ln w="9525">
            <a:noFill/>
            <a:miter lim="800000"/>
            <a:headEnd/>
            <a:tailEnd/>
          </a:ln>
          <a:effectLst/>
        </p:spPr>
        <p:txBody>
          <a:bodyPr lIns="0" rIns="0"/>
          <a:lstStyle/>
          <a:p>
            <a:pPr algn="ctr">
              <a:defRPr/>
            </a:pPr>
            <a:r>
              <a:rPr lang="en-US" sz="1400" dirty="0">
                <a:solidFill>
                  <a:schemeClr val="bg1"/>
                </a:solidFill>
              </a:rPr>
              <a:t> -</a:t>
            </a:r>
            <a:fld id="{6A59D7EB-9048-4DBB-B21A-D5AD76E636FE}" type="slidenum">
              <a:rPr lang="en-US" sz="1400">
                <a:solidFill>
                  <a:schemeClr val="bg1"/>
                </a:solidFill>
              </a:rPr>
              <a:pPr algn="ctr">
                <a:defRPr/>
              </a:pPr>
              <a:t>‹#›</a:t>
            </a:fld>
            <a:r>
              <a:rPr lang="en-US" sz="1400" dirty="0">
                <a:solidFill>
                  <a:schemeClr val="bg1"/>
                </a:solidFill>
              </a:rPr>
              <a:t>-</a:t>
            </a:r>
          </a:p>
        </p:txBody>
      </p:sp>
      <p:sp>
        <p:nvSpPr>
          <p:cNvPr id="17" name="NameInfo"/>
          <p:cNvSpPr txBox="1"/>
          <p:nvPr/>
        </p:nvSpPr>
        <p:spPr>
          <a:xfrm>
            <a:off x="7874000" y="6477000"/>
            <a:ext cx="1905000" cy="307975"/>
          </a:xfrm>
          <a:prstGeom prst="rect">
            <a:avLst/>
          </a:prstGeom>
          <a:noFill/>
        </p:spPr>
        <p:txBody>
          <a:bodyPr>
            <a:spAutoFit/>
          </a:bodyPr>
          <a:lstStyle/>
          <a:p>
            <a:pPr algn="r">
              <a:defRPr/>
            </a:pPr>
            <a:endParaRPr lang="en-US" sz="1400">
              <a:solidFill>
                <a:schemeClr val="tx2"/>
              </a:solidFill>
            </a:endParaRPr>
          </a:p>
        </p:txBody>
      </p:sp>
      <p:sp>
        <p:nvSpPr>
          <p:cNvPr id="9" name="TextBox 8"/>
          <p:cNvSpPr txBox="1"/>
          <p:nvPr/>
        </p:nvSpPr>
        <p:spPr>
          <a:xfrm>
            <a:off x="8719740" y="6570046"/>
            <a:ext cx="424260" cy="276999"/>
          </a:xfrm>
          <a:prstGeom prst="rect">
            <a:avLst/>
          </a:prstGeom>
          <a:noFill/>
        </p:spPr>
        <p:txBody>
          <a:bodyPr wrap="square" rtlCol="0">
            <a:spAutoFit/>
          </a:bodyPr>
          <a:lstStyle/>
          <a:p>
            <a:fld id="{0EAA5DB9-D22A-4160-9776-E969CB8E7A13}" type="slidenum">
              <a:rPr lang="en-GB" sz="1200" smtClean="0"/>
              <a:pPr/>
              <a:t>‹#›</a:t>
            </a:fld>
            <a:endParaRPr lang="en-GB" sz="1200"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59" r:id="rId4"/>
    <p:sldLayoutId id="2147483660" r:id="rId5"/>
    <p:sldLayoutId id="2147483661" r:id="rId6"/>
    <p:sldLayoutId id="2147483670" r:id="rId7"/>
    <p:sldLayoutId id="2147483671" r:id="rId8"/>
    <p:sldLayoutId id="2147483663" r:id="rId9"/>
    <p:sldLayoutId id="2147483672" r:id="rId10"/>
    <p:sldLayoutId id="2147483664" r:id="rId11"/>
    <p:sldLayoutId id="2147483665" r:id="rId12"/>
    <p:sldLayoutId id="2147483666" r:id="rId13"/>
    <p:sldLayoutId id="2147483674" r:id="rId1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p:titleStyle>
    <p:bodyStyle>
      <a:lvl1pPr marL="342900" indent="-342900" algn="l" rtl="0" eaLnBrk="0" fontAlgn="base" hangingPunct="0">
        <a:spcBef>
          <a:spcPct val="20000"/>
        </a:spcBef>
        <a:spcAft>
          <a:spcPct val="0"/>
        </a:spcAft>
        <a:buChar char="•"/>
        <a:defRPr sz="2400" b="1">
          <a:solidFill>
            <a:srgbClr val="376092"/>
          </a:solidFill>
          <a:latin typeface="+mn-lt"/>
          <a:ea typeface="+mn-ea"/>
          <a:cs typeface="+mn-cs"/>
        </a:defRPr>
      </a:lvl1pPr>
      <a:lvl2pPr marL="742950" indent="-285750" algn="l" rtl="0" eaLnBrk="0" fontAlgn="base" hangingPunct="0">
        <a:spcBef>
          <a:spcPct val="20000"/>
        </a:spcBef>
        <a:spcAft>
          <a:spcPct val="0"/>
        </a:spcAft>
        <a:buChar char="–"/>
        <a:defRPr b="1">
          <a:solidFill>
            <a:srgbClr val="376092"/>
          </a:solidFill>
          <a:latin typeface="+mn-lt"/>
        </a:defRPr>
      </a:lvl2pPr>
      <a:lvl3pPr marL="1143000" indent="-228600" algn="l" rtl="0" eaLnBrk="0" fontAlgn="base" hangingPunct="0">
        <a:spcBef>
          <a:spcPct val="20000"/>
        </a:spcBef>
        <a:spcAft>
          <a:spcPct val="0"/>
        </a:spcAft>
        <a:buChar char="•"/>
        <a:defRPr sz="1600" b="1">
          <a:solidFill>
            <a:srgbClr val="376092"/>
          </a:solidFill>
          <a:latin typeface="+mn-lt"/>
        </a:defRPr>
      </a:lvl3pPr>
      <a:lvl4pPr marL="1600200" indent="-228600" algn="l" rtl="0" eaLnBrk="0" fontAlgn="base" hangingPunct="0">
        <a:spcBef>
          <a:spcPct val="20000"/>
        </a:spcBef>
        <a:spcAft>
          <a:spcPct val="0"/>
        </a:spcAft>
        <a:buChar char="–"/>
        <a:defRPr sz="1600" b="1">
          <a:solidFill>
            <a:srgbClr val="376092"/>
          </a:solidFill>
          <a:latin typeface="+mn-lt"/>
        </a:defRPr>
      </a:lvl4pPr>
      <a:lvl5pPr marL="2057400" indent="-228600" algn="l" rtl="0" eaLnBrk="0" fontAlgn="base" hangingPunct="0">
        <a:spcBef>
          <a:spcPct val="20000"/>
        </a:spcBef>
        <a:spcAft>
          <a:spcPct val="0"/>
        </a:spcAft>
        <a:buChar char="»"/>
        <a:defRPr sz="1600" b="1">
          <a:solidFill>
            <a:srgbClr val="376092"/>
          </a:solidFill>
          <a:latin typeface="+mn-lt"/>
        </a:defRPr>
      </a:lvl5pPr>
      <a:lvl6pPr marL="2514600" indent="-228600" algn="l" rtl="0" eaLnBrk="1" fontAlgn="base" hangingPunct="1">
        <a:spcBef>
          <a:spcPct val="20000"/>
        </a:spcBef>
        <a:spcAft>
          <a:spcPct val="0"/>
        </a:spcAft>
        <a:buChar char="»"/>
        <a:defRPr sz="1600" b="1">
          <a:solidFill>
            <a:srgbClr val="004F9E"/>
          </a:solidFill>
          <a:latin typeface="+mn-lt"/>
        </a:defRPr>
      </a:lvl6pPr>
      <a:lvl7pPr marL="2971800" indent="-228600" algn="l" rtl="0" eaLnBrk="1" fontAlgn="base" hangingPunct="1">
        <a:spcBef>
          <a:spcPct val="20000"/>
        </a:spcBef>
        <a:spcAft>
          <a:spcPct val="0"/>
        </a:spcAft>
        <a:buChar char="»"/>
        <a:defRPr sz="1600" b="1">
          <a:solidFill>
            <a:srgbClr val="004F9E"/>
          </a:solidFill>
          <a:latin typeface="+mn-lt"/>
        </a:defRPr>
      </a:lvl7pPr>
      <a:lvl8pPr marL="3429000" indent="-228600" algn="l" rtl="0" eaLnBrk="1" fontAlgn="base" hangingPunct="1">
        <a:spcBef>
          <a:spcPct val="20000"/>
        </a:spcBef>
        <a:spcAft>
          <a:spcPct val="0"/>
        </a:spcAft>
        <a:buChar char="»"/>
        <a:defRPr sz="1600" b="1">
          <a:solidFill>
            <a:srgbClr val="004F9E"/>
          </a:solidFill>
          <a:latin typeface="+mn-lt"/>
        </a:defRPr>
      </a:lvl8pPr>
      <a:lvl9pPr marL="3886200" indent="-228600" algn="l" rtl="0" eaLnBrk="1" fontAlgn="base" hangingPunct="1">
        <a:spcBef>
          <a:spcPct val="20000"/>
        </a:spcBef>
        <a:spcAft>
          <a:spcPct val="0"/>
        </a:spcAft>
        <a:buChar char="»"/>
        <a:defRPr sz="1600" b="1">
          <a:solidFill>
            <a:srgbClr val="004F9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w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0.wmf"/><Relationship Id="rId3" Type="http://schemas.openxmlformats.org/officeDocument/2006/relationships/notesSlide" Target="../notesSlides/notesSlide18.xml"/><Relationship Id="rId7" Type="http://schemas.openxmlformats.org/officeDocument/2006/relationships/image" Target="../media/image16.emf"/><Relationship Id="rId12"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5.emf"/><Relationship Id="rId11" Type="http://schemas.openxmlformats.org/officeDocument/2006/relationships/image" Target="../media/image19.wmf"/><Relationship Id="rId5" Type="http://schemas.openxmlformats.org/officeDocument/2006/relationships/image" Target="../media/image14.emf"/><Relationship Id="rId10" Type="http://schemas.openxmlformats.org/officeDocument/2006/relationships/oleObject" Target="../embeddings/oleObject1.bin"/><Relationship Id="rId4" Type="http://schemas.openxmlformats.org/officeDocument/2006/relationships/image" Target="../media/image21.emf"/><Relationship Id="rId9" Type="http://schemas.openxmlformats.org/officeDocument/2006/relationships/image" Target="../media/image18.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29.xml"/><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2622495"/>
            <a:ext cx="7162800" cy="1362075"/>
          </a:xfrm>
        </p:spPr>
        <p:txBody>
          <a:bodyPr anchor="ctr"/>
          <a:lstStyle/>
          <a:p>
            <a:pPr algn="ctr" eaLnBrk="1" hangingPunct="1">
              <a:defRPr/>
            </a:pPr>
            <a:r>
              <a:rPr lang="fr-FR" sz="2800" dirty="0">
                <a:effectLst/>
              </a:rPr>
              <a:t>Pixels hybrides pour la physique et l'imagerie médicale</a:t>
            </a:r>
            <a:r>
              <a:rPr lang="en-GB" dirty="0" smtClean="0"/>
              <a:t/>
            </a:r>
            <a:br>
              <a:rPr lang="en-GB" dirty="0" smtClean="0"/>
            </a:br>
            <a:endParaRPr lang="en-US" cap="none" dirty="0" smtClean="0">
              <a:effectLst>
                <a:outerShdw blurRad="38100" dist="38100" dir="2700000" algn="tl">
                  <a:srgbClr val="C0C0C0"/>
                </a:outerShdw>
              </a:effectLst>
            </a:endParaRPr>
          </a:p>
        </p:txBody>
      </p:sp>
      <p:sp>
        <p:nvSpPr>
          <p:cNvPr id="22530" name="Text Placeholder 2"/>
          <p:cNvSpPr>
            <a:spLocks noGrp="1"/>
          </p:cNvSpPr>
          <p:nvPr>
            <p:ph type="body" idx="1"/>
          </p:nvPr>
        </p:nvSpPr>
        <p:spPr>
          <a:xfrm>
            <a:off x="577880" y="5118100"/>
            <a:ext cx="8333885" cy="1436687"/>
          </a:xfrm>
        </p:spPr>
        <p:txBody>
          <a:bodyPr/>
          <a:lstStyle/>
          <a:p>
            <a:pPr eaLnBrk="1" hangingPunct="1"/>
            <a:r>
              <a:rPr lang="en-US" dirty="0"/>
              <a:t>R. Ballabriga, J. Alozy, M. Campbell,  E. </a:t>
            </a:r>
            <a:r>
              <a:rPr lang="en-US" dirty="0" err="1"/>
              <a:t>Frojdh</a:t>
            </a:r>
            <a:r>
              <a:rPr lang="en-US" dirty="0"/>
              <a:t>, </a:t>
            </a:r>
            <a:r>
              <a:rPr lang="en-US" dirty="0" smtClean="0"/>
              <a:t>E.H.M</a:t>
            </a:r>
            <a:r>
              <a:rPr lang="en-US" dirty="0"/>
              <a:t>. Heijne, </a:t>
            </a:r>
            <a:r>
              <a:rPr lang="en-US" dirty="0" smtClean="0"/>
              <a:t>X</a:t>
            </a:r>
            <a:r>
              <a:rPr lang="en-US" dirty="0"/>
              <a:t>.  Llopart, T. Poikela, </a:t>
            </a:r>
            <a:r>
              <a:rPr lang="en-US" dirty="0" err="1"/>
              <a:t>L.Tlustos</a:t>
            </a:r>
            <a:r>
              <a:rPr lang="en-US" dirty="0"/>
              <a:t>, P. Valerio and </a:t>
            </a:r>
            <a:r>
              <a:rPr lang="en-US" dirty="0" err="1" smtClean="0"/>
              <a:t>W.Wong</a:t>
            </a:r>
            <a:endParaRPr lang="en-US" dirty="0" smtClean="0"/>
          </a:p>
          <a:p>
            <a:pPr eaLnBrk="1" hangingPunct="1"/>
            <a:endParaRPr lang="en-US" sz="1800" dirty="0" smtClean="0"/>
          </a:p>
          <a:p>
            <a:pPr eaLnBrk="1" hangingPunct="1"/>
            <a:r>
              <a:rPr lang="en-US" sz="1800" i="1" dirty="0" smtClean="0"/>
              <a:t>CERN, PH Department</a:t>
            </a:r>
          </a:p>
          <a:p>
            <a:pPr eaLnBrk="1" hangingPunct="1"/>
            <a:r>
              <a:rPr lang="en-US" sz="1800" i="1" dirty="0" smtClean="0"/>
              <a:t>1211 Geneva 23</a:t>
            </a:r>
          </a:p>
          <a:p>
            <a:pPr eaLnBrk="1" hangingPunct="1"/>
            <a:r>
              <a:rPr lang="en-US" sz="1800" i="1" dirty="0" smtClean="0"/>
              <a:t>Switzerland</a:t>
            </a:r>
          </a:p>
        </p:txBody>
      </p:sp>
    </p:spTree>
    <p:extLst>
      <p:ext uri="{BB962C8B-B14F-4D97-AF65-F5344CB8AC3E}">
        <p14:creationId xmlns:p14="http://schemas.microsoft.com/office/powerpoint/2010/main" val="3835284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type="body" idx="1"/>
          </p:nvPr>
        </p:nvSpPr>
        <p:spPr>
          <a:xfrm>
            <a:off x="232235" y="1086295"/>
            <a:ext cx="8679530" cy="2649945"/>
          </a:xfrm>
        </p:spPr>
        <p:txBody>
          <a:bodyPr/>
          <a:lstStyle/>
          <a:p>
            <a:r>
              <a:rPr lang="fr-FR" b="0" dirty="0" smtClean="0">
                <a:effectLst>
                  <a:outerShdw blurRad="38100" dist="38100" dir="2700000" algn="tl">
                    <a:srgbClr val="DDDDDD"/>
                  </a:outerShdw>
                </a:effectLst>
                <a:latin typeface="Arial" charset="0"/>
              </a:rPr>
              <a:t>Avec des changements dans l’architecture, les détecteurs à pixels hybrides peuvent être utilisés pour l’imagerie et d’autres applications</a:t>
            </a:r>
          </a:p>
          <a:p>
            <a:endParaRPr lang="fr-FR" b="0" dirty="0" smtClean="0">
              <a:latin typeface="Arial" charset="0"/>
            </a:endParaRPr>
          </a:p>
          <a:p>
            <a:endParaRPr lang="fr-FR" b="0" dirty="0" smtClean="0">
              <a:latin typeface="Arial" charset="0"/>
            </a:endParaRPr>
          </a:p>
          <a:p>
            <a:endParaRPr lang="fr-FR" b="0" dirty="0" smtClean="0">
              <a:latin typeface="Arial" charset="0"/>
            </a:endParaRPr>
          </a:p>
          <a:p>
            <a:endParaRPr lang="fr-FR" b="0" dirty="0" smtClean="0">
              <a:latin typeface="Arial" charset="0"/>
            </a:endParaRPr>
          </a:p>
          <a:p>
            <a:endParaRPr lang="fr-FR" b="0" dirty="0" smtClean="0">
              <a:latin typeface="Arial" charset="0"/>
            </a:endParaRPr>
          </a:p>
          <a:p>
            <a:r>
              <a:rPr lang="fr-FR" b="0" dirty="0" smtClean="0">
                <a:latin typeface="Arial" charset="0"/>
              </a:rPr>
              <a:t>Avantages:</a:t>
            </a:r>
          </a:p>
          <a:p>
            <a:pPr lvl="1"/>
            <a:r>
              <a:rPr lang="fr-FR" sz="1600" dirty="0" smtClean="0">
                <a:latin typeface="Arial" charset="0"/>
              </a:rPr>
              <a:t>Conversion directe </a:t>
            </a:r>
            <a:r>
              <a:rPr lang="fr-FR" sz="1600" b="0" dirty="0" smtClean="0">
                <a:latin typeface="Arial" charset="0"/>
              </a:rPr>
              <a:t>de la radiation</a:t>
            </a:r>
          </a:p>
          <a:p>
            <a:pPr lvl="1"/>
            <a:r>
              <a:rPr lang="fr-FR" sz="1600" b="0" dirty="0" smtClean="0">
                <a:latin typeface="Arial" charset="0"/>
              </a:rPr>
              <a:t>Implémentation de comptage individuel des photons (1 seuil) ou pondération des photons selon leur énergie (plusieurs seuils)</a:t>
            </a:r>
          </a:p>
          <a:p>
            <a:pPr lvl="1"/>
            <a:r>
              <a:rPr lang="fr-FR" sz="1600" dirty="0" smtClean="0">
                <a:latin typeface="Arial" charset="0"/>
              </a:rPr>
              <a:t>Elimination du “</a:t>
            </a:r>
            <a:r>
              <a:rPr lang="fr-FR" sz="1600" dirty="0" err="1" smtClean="0">
                <a:latin typeface="Arial" charset="0"/>
              </a:rPr>
              <a:t>dark</a:t>
            </a:r>
            <a:r>
              <a:rPr lang="fr-FR" sz="1600" dirty="0" smtClean="0">
                <a:latin typeface="Arial" charset="0"/>
              </a:rPr>
              <a:t> </a:t>
            </a:r>
            <a:r>
              <a:rPr lang="fr-FR" sz="1600" dirty="0" err="1" smtClean="0">
                <a:latin typeface="Arial" charset="0"/>
              </a:rPr>
              <a:t>current</a:t>
            </a:r>
            <a:r>
              <a:rPr lang="fr-FR" sz="1600" dirty="0" smtClean="0">
                <a:latin typeface="Arial" charset="0"/>
              </a:rPr>
              <a:t> noise” </a:t>
            </a:r>
            <a:r>
              <a:rPr lang="fr-FR" sz="1600" b="0" dirty="0" smtClean="0">
                <a:latin typeface="Arial" charset="0"/>
              </a:rPr>
              <a:t>/ filtrage des courants de fuites du capteur</a:t>
            </a:r>
          </a:p>
          <a:p>
            <a:pPr lvl="1"/>
            <a:r>
              <a:rPr lang="fr-FR" sz="1600" dirty="0" smtClean="0">
                <a:latin typeface="Arial" charset="0"/>
              </a:rPr>
              <a:t>Comportement linéaire </a:t>
            </a:r>
            <a:r>
              <a:rPr lang="fr-FR" sz="1600" b="0" dirty="0" smtClean="0">
                <a:latin typeface="Arial" charset="0"/>
              </a:rPr>
              <a:t>dans toute la gamme dynamique</a:t>
            </a:r>
          </a:p>
          <a:p>
            <a:pPr marL="457200" lvl="1" indent="0">
              <a:buNone/>
            </a:pPr>
            <a:endParaRPr lang="fr-FR" sz="1600" b="0" dirty="0" smtClean="0">
              <a:latin typeface="Arial" charset="0"/>
            </a:endParaRPr>
          </a:p>
        </p:txBody>
      </p:sp>
      <p:pic>
        <p:nvPicPr>
          <p:cNvPr id="7" name="Picture 9"/>
          <p:cNvPicPr>
            <a:picLocks noChangeAspect="1" noChangeArrowheads="1"/>
          </p:cNvPicPr>
          <p:nvPr/>
        </p:nvPicPr>
        <p:blipFill>
          <a:blip r:embed="rId3" cstate="print"/>
          <a:srcRect/>
          <a:stretch>
            <a:fillRect/>
          </a:stretch>
        </p:blipFill>
        <p:spPr bwMode="auto">
          <a:xfrm>
            <a:off x="226525" y="2363799"/>
            <a:ext cx="3264425" cy="1918142"/>
          </a:xfrm>
          <a:prstGeom prst="rect">
            <a:avLst/>
          </a:prstGeom>
          <a:noFill/>
          <a:ln w="9525">
            <a:noFill/>
            <a:miter lim="800000"/>
            <a:headEnd/>
            <a:tailEnd/>
          </a:ln>
          <a:effectLst/>
        </p:spPr>
      </p:pic>
      <p:pic>
        <p:nvPicPr>
          <p:cNvPr id="1277954" name="Picture 2" descr="C:\rafa_documents\WORK\MEDIPIX3\COLLABORATION\Freiburg\images\rat_medipix3si\_rat_medipix3s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2315255"/>
            <a:ext cx="4416575" cy="1966686"/>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727090" y="2641544"/>
            <a:ext cx="652883" cy="3840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 name="TextBox 1"/>
          <p:cNvSpPr txBox="1"/>
          <p:nvPr/>
        </p:nvSpPr>
        <p:spPr>
          <a:xfrm>
            <a:off x="4418380" y="4273910"/>
            <a:ext cx="5031055" cy="276999"/>
          </a:xfrm>
          <a:prstGeom prst="rect">
            <a:avLst/>
          </a:prstGeom>
          <a:noFill/>
        </p:spPr>
        <p:txBody>
          <a:bodyPr wrap="square" rtlCol="0">
            <a:spAutoFit/>
          </a:bodyPr>
          <a:lstStyle/>
          <a:p>
            <a:r>
              <a:rPr lang="en-GB" sz="1200" dirty="0" smtClean="0"/>
              <a:t>Image of a mouse with Medipix3 detectors. Courtesy S. Procz (FMF).</a:t>
            </a:r>
            <a:endParaRPr lang="en-GB" sz="1200" dirty="0"/>
          </a:p>
        </p:txBody>
      </p:sp>
      <p:sp>
        <p:nvSpPr>
          <p:cNvPr id="9" name="Rectangle 2"/>
          <p:cNvSpPr>
            <a:spLocks noGrp="1" noChangeArrowheads="1"/>
          </p:cNvSpPr>
          <p:nvPr>
            <p:ph type="title"/>
          </p:nvPr>
        </p:nvSpPr>
        <p:spPr>
          <a:xfrm>
            <a:off x="-1" y="0"/>
            <a:ext cx="9142413" cy="944563"/>
          </a:xfrm>
        </p:spPr>
        <p:txBody>
          <a:bodyPr/>
          <a:lstStyle/>
          <a:p>
            <a:r>
              <a:rPr lang="fr-FR" sz="2800" b="1" dirty="0" smtClean="0">
                <a:effectLst>
                  <a:outerShdw blurRad="38100" dist="38100" dir="2700000" algn="tl">
                    <a:srgbClr val="DDDDDD"/>
                  </a:outerShdw>
                </a:effectLst>
                <a:latin typeface="Helvetica"/>
                <a:cs typeface="Helvetica"/>
              </a:rPr>
              <a:t>De la physique de hautes énergies à l’imagerie</a:t>
            </a:r>
            <a:endParaRPr lang="fr-FR" sz="2800" b="1" dirty="0">
              <a:effectLst>
                <a:outerShdw blurRad="38100" dist="38100" dir="2700000" algn="tl">
                  <a:srgbClr val="DDDDDD"/>
                </a:outerShdw>
              </a:effectLst>
              <a:latin typeface="Helvetica"/>
              <a:cs typeface="Helvetica"/>
            </a:endParaRPr>
          </a:p>
        </p:txBody>
      </p:sp>
    </p:spTree>
    <p:extLst>
      <p:ext uri="{BB962C8B-B14F-4D97-AF65-F5344CB8AC3E}">
        <p14:creationId xmlns:p14="http://schemas.microsoft.com/office/powerpoint/2010/main" val="154722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 y="0"/>
            <a:ext cx="9142413" cy="944563"/>
          </a:xfrm>
        </p:spPr>
        <p:txBody>
          <a:bodyPr/>
          <a:lstStyle/>
          <a:p>
            <a:r>
              <a:rPr lang="fr-FR" sz="2800" b="1" dirty="0" smtClean="0">
                <a:effectLst>
                  <a:outerShdw blurRad="38100" dist="38100" dir="2700000" algn="tl">
                    <a:srgbClr val="DDDDDD"/>
                  </a:outerShdw>
                </a:effectLst>
                <a:latin typeface="Helvetica"/>
                <a:cs typeface="Helvetica"/>
              </a:rPr>
              <a:t>De la physique de hautes énergies à l’imagerie</a:t>
            </a:r>
            <a:endParaRPr lang="fr-FR" sz="2800" b="1" dirty="0">
              <a:effectLst>
                <a:outerShdw blurRad="38100" dist="38100" dir="2700000" algn="tl">
                  <a:srgbClr val="DDDDDD"/>
                </a:outerShdw>
              </a:effectLst>
              <a:latin typeface="Helvetica"/>
              <a:cs typeface="Helvetica"/>
            </a:endParaRPr>
          </a:p>
        </p:txBody>
      </p:sp>
      <p:sp>
        <p:nvSpPr>
          <p:cNvPr id="125955" name="Rectangle 3"/>
          <p:cNvSpPr>
            <a:spLocks noGrp="1" noChangeArrowheads="1"/>
          </p:cNvSpPr>
          <p:nvPr>
            <p:ph type="body" idx="1"/>
          </p:nvPr>
        </p:nvSpPr>
        <p:spPr>
          <a:xfrm>
            <a:off x="221974" y="948632"/>
            <a:ext cx="8679530" cy="3494855"/>
          </a:xfrm>
        </p:spPr>
        <p:txBody>
          <a:bodyPr/>
          <a:lstStyle/>
          <a:p>
            <a:endParaRPr lang="fr-FR" sz="2000" dirty="0">
              <a:effectLst>
                <a:outerShdw blurRad="38100" dist="38100" dir="2700000" algn="tl">
                  <a:srgbClr val="DDDDDD"/>
                </a:outerShdw>
              </a:effectLst>
              <a:latin typeface="Arial" charset="0"/>
            </a:endParaRPr>
          </a:p>
          <a:p>
            <a:r>
              <a:rPr lang="fr-FR" sz="2000" dirty="0" smtClean="0">
                <a:effectLst>
                  <a:outerShdw blurRad="38100" dist="38100" dir="2700000" algn="tl">
                    <a:srgbClr val="DDDDDD"/>
                  </a:outerShdw>
                </a:effectLst>
                <a:latin typeface="Arial" charset="0"/>
              </a:rPr>
              <a:t>Les collaborations Medipix1, 2 et 3 se </a:t>
            </a:r>
            <a:r>
              <a:rPr lang="fr-FR" sz="2000" dirty="0">
                <a:effectLst>
                  <a:outerShdw blurRad="38100" dist="38100" dir="2700000" algn="tl">
                    <a:srgbClr val="DDDDDD"/>
                  </a:outerShdw>
                </a:effectLst>
                <a:latin typeface="Arial" charset="0"/>
              </a:rPr>
              <a:t>sont </a:t>
            </a:r>
            <a:r>
              <a:rPr lang="fr-FR" sz="2000" dirty="0" smtClean="0">
                <a:effectLst>
                  <a:outerShdw blurRad="38100" dist="38100" dir="2700000" algn="tl">
                    <a:srgbClr val="DDDDDD"/>
                  </a:outerShdw>
                </a:effectLst>
                <a:latin typeface="Arial" charset="0"/>
              </a:rPr>
              <a:t>formées avec l’objectif de développer des détecteurs à pixels hybrides avec traitement individuel du signal et leurs applications</a:t>
            </a:r>
          </a:p>
          <a:p>
            <a:r>
              <a:rPr lang="fr-FR" sz="2000" dirty="0">
                <a:effectLst>
                  <a:outerShdw blurRad="38100" dist="38100" dir="2700000" algn="tl">
                    <a:srgbClr val="DDDDDD"/>
                  </a:outerShdw>
                </a:effectLst>
                <a:latin typeface="Arial" charset="0"/>
              </a:rPr>
              <a:t>A</a:t>
            </a:r>
            <a:r>
              <a:rPr lang="fr-FR" sz="2000" dirty="0" smtClean="0">
                <a:effectLst>
                  <a:outerShdw blurRad="38100" dist="38100" dir="2700000" algn="tl">
                    <a:srgbClr val="DDDDDD"/>
                  </a:outerShdw>
                </a:effectLst>
                <a:latin typeface="Arial" charset="0"/>
              </a:rPr>
              <a:t>ussi d’autres groupes</a:t>
            </a:r>
          </a:p>
          <a:p>
            <a:r>
              <a:rPr lang="fr-FR" sz="2000" dirty="0" smtClean="0">
                <a:effectLst>
                  <a:outerShdw blurRad="38100" dist="38100" dir="2700000" algn="tl">
                    <a:srgbClr val="DDDDDD"/>
                  </a:outerShdw>
                </a:effectLst>
                <a:latin typeface="Arial" charset="0"/>
              </a:rPr>
              <a:t>Ces développements retournent vers la physique: </a:t>
            </a:r>
          </a:p>
          <a:p>
            <a:pPr lvl="1"/>
            <a:r>
              <a:rPr lang="fr-FR" sz="1400" dirty="0" smtClean="0">
                <a:effectLst>
                  <a:outerShdw blurRad="38100" dist="38100" dir="2700000" algn="tl">
                    <a:srgbClr val="DDDDDD"/>
                  </a:outerShdw>
                </a:effectLst>
                <a:latin typeface="Arial" charset="0"/>
              </a:rPr>
              <a:t>ex. surveillance de la radiation dans la caverne de ATLAS </a:t>
            </a:r>
            <a:endParaRPr lang="fr-FR" sz="1400" dirty="0">
              <a:effectLst>
                <a:outerShdw blurRad="38100" dist="38100" dir="2700000" algn="tl">
                  <a:srgbClr val="DDDDDD"/>
                </a:outerShdw>
              </a:effectLst>
              <a:latin typeface="Arial" charset="0"/>
            </a:endParaRPr>
          </a:p>
          <a:p>
            <a:pPr lvl="1"/>
            <a:r>
              <a:rPr lang="fr-FR" sz="1400" dirty="0" smtClean="0">
                <a:effectLst>
                  <a:outerShdw blurRad="38100" dist="38100" dir="2700000" algn="tl">
                    <a:srgbClr val="DDDDDD"/>
                  </a:outerShdw>
                </a:effectLst>
                <a:latin typeface="Arial" charset="0"/>
              </a:rPr>
              <a:t>Conception du </a:t>
            </a:r>
            <a:r>
              <a:rPr lang="fr-FR" sz="1400" dirty="0" err="1" smtClean="0">
                <a:effectLst>
                  <a:outerShdw blurRad="38100" dist="38100" dir="2700000" algn="tl">
                    <a:srgbClr val="DDDDDD"/>
                  </a:outerShdw>
                </a:effectLst>
                <a:latin typeface="Arial" charset="0"/>
              </a:rPr>
              <a:t>VELOpix</a:t>
            </a:r>
            <a:r>
              <a:rPr lang="fr-FR" sz="1400" dirty="0" smtClean="0">
                <a:effectLst>
                  <a:outerShdw blurRad="38100" dist="38100" dir="2700000" algn="tl">
                    <a:srgbClr val="DDDDDD"/>
                  </a:outerShdw>
                </a:effectLst>
                <a:latin typeface="Arial" charset="0"/>
              </a:rPr>
              <a:t> de </a:t>
            </a:r>
            <a:r>
              <a:rPr lang="fr-FR" sz="1400" dirty="0" err="1" smtClean="0">
                <a:effectLst>
                  <a:outerShdw blurRad="38100" dist="38100" dir="2700000" algn="tl">
                    <a:srgbClr val="DDDDDD"/>
                  </a:outerShdw>
                </a:effectLst>
                <a:latin typeface="Arial" charset="0"/>
              </a:rPr>
              <a:t>LHCb</a:t>
            </a:r>
            <a:r>
              <a:rPr lang="fr-FR" sz="1400" dirty="0" smtClean="0">
                <a:effectLst>
                  <a:outerShdw blurRad="38100" dist="38100" dir="2700000" algn="tl">
                    <a:srgbClr val="DDDDDD"/>
                  </a:outerShdw>
                </a:effectLst>
                <a:latin typeface="Arial" charset="0"/>
              </a:rPr>
              <a:t> a partir de l’expérience avec Timepix3</a:t>
            </a:r>
          </a:p>
          <a:p>
            <a:pPr lvl="1"/>
            <a:r>
              <a:rPr lang="fr-FR" sz="1400" dirty="0" err="1" smtClean="0">
                <a:effectLst>
                  <a:outerShdw blurRad="38100" dist="38100" dir="2700000" algn="tl">
                    <a:srgbClr val="DDDDDD"/>
                  </a:outerShdw>
                </a:effectLst>
                <a:latin typeface="Arial" charset="0"/>
              </a:rPr>
              <a:t>CLICpix</a:t>
            </a:r>
            <a:endParaRPr lang="fr-FR" sz="1400" dirty="0" smtClean="0">
              <a:effectLst>
                <a:outerShdw blurRad="38100" dist="38100" dir="2700000" algn="tl">
                  <a:srgbClr val="DDDDDD"/>
                </a:outerShdw>
              </a:effectLst>
              <a:latin typeface="Arial" charset="0"/>
            </a:endParaRPr>
          </a:p>
          <a:p>
            <a:r>
              <a:rPr lang="fr-FR" sz="2000" dirty="0">
                <a:effectLst>
                  <a:outerShdw blurRad="38100" dist="38100" dir="2700000" algn="tl">
                    <a:srgbClr val="DDDDDD"/>
                  </a:outerShdw>
                </a:effectLst>
                <a:latin typeface="Arial" charset="0"/>
              </a:rPr>
              <a:t>Dans cette </a:t>
            </a:r>
            <a:r>
              <a:rPr lang="fr-FR" sz="2000" dirty="0" smtClean="0">
                <a:effectLst>
                  <a:outerShdw blurRad="38100" dist="38100" dir="2700000" algn="tl">
                    <a:srgbClr val="DDDDDD"/>
                  </a:outerShdw>
                </a:effectLst>
                <a:latin typeface="Arial" charset="0"/>
              </a:rPr>
              <a:t>présentation: </a:t>
            </a:r>
            <a:r>
              <a:rPr lang="fr-FR" sz="2000" dirty="0">
                <a:effectLst>
                  <a:outerShdw blurRad="38100" dist="38100" dir="2700000" algn="tl">
                    <a:srgbClr val="DDDDDD"/>
                  </a:outerShdw>
                </a:effectLst>
                <a:latin typeface="Arial" charset="0"/>
              </a:rPr>
              <a:t>Medipix3</a:t>
            </a:r>
          </a:p>
          <a:p>
            <a:pPr lvl="1"/>
            <a:endParaRPr lang="fr-FR" sz="2000" dirty="0">
              <a:solidFill>
                <a:srgbClr val="0000CC"/>
              </a:solidFill>
              <a:latin typeface="Helvetica" charset="0"/>
            </a:endParaRPr>
          </a:p>
        </p:txBody>
      </p:sp>
      <p:pic>
        <p:nvPicPr>
          <p:cNvPr id="7" name="Picture 9"/>
          <p:cNvPicPr>
            <a:picLocks noChangeAspect="1" noChangeArrowheads="1"/>
          </p:cNvPicPr>
          <p:nvPr/>
        </p:nvPicPr>
        <p:blipFill>
          <a:blip r:embed="rId2" cstate="print"/>
          <a:srcRect/>
          <a:stretch>
            <a:fillRect/>
          </a:stretch>
        </p:blipFill>
        <p:spPr bwMode="auto">
          <a:xfrm>
            <a:off x="309044" y="4626471"/>
            <a:ext cx="3264425" cy="1918142"/>
          </a:xfrm>
          <a:prstGeom prst="rect">
            <a:avLst/>
          </a:prstGeom>
          <a:noFill/>
          <a:ln w="9525">
            <a:noFill/>
            <a:miter lim="800000"/>
            <a:headEnd/>
            <a:tailEnd/>
          </a:ln>
          <a:effectLst/>
        </p:spPr>
      </p:pic>
      <p:pic>
        <p:nvPicPr>
          <p:cNvPr id="1277954" name="Picture 2" descr="C:\rafa_documents\WORK\MEDIPIX3\COLLABORATION\Freiburg\images\rat_medipix3si\_rat_medipix3s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405" y="4649978"/>
            <a:ext cx="4301360" cy="191538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688685" y="4849985"/>
            <a:ext cx="844910" cy="3840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rot="10800000">
            <a:off x="3687098" y="5771704"/>
            <a:ext cx="844910" cy="3840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66196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1" y="2584450"/>
            <a:ext cx="9144000" cy="1066800"/>
          </a:xfrm>
          <a:prstGeom prst="rect">
            <a:avLst/>
          </a:prstGeom>
          <a:noFill/>
          <a:ln w="9525">
            <a:noFill/>
            <a:miter lim="800000"/>
            <a:headEnd/>
            <a:tailEnd/>
          </a:ln>
          <a:effectLst/>
        </p:spPr>
        <p:txBody>
          <a:bodyPr lIns="92075" tIns="46038" rIns="92075" bIns="46038" anchor="ctr"/>
          <a:lstStyle/>
          <a:p>
            <a:pPr algn="ctr" eaLnBrk="0" hangingPunct="0"/>
            <a:r>
              <a:rPr lang="fr-FR" sz="3600" dirty="0" smtClean="0">
                <a:solidFill>
                  <a:srgbClr val="17375E"/>
                </a:solidFill>
                <a:latin typeface="Franklin Gothic Medium" pitchFamily="34" charset="0"/>
              </a:rPr>
              <a:t>Medipix3: Motivation</a:t>
            </a:r>
            <a:endParaRPr lang="fr-FR" sz="3600" dirty="0">
              <a:solidFill>
                <a:srgbClr val="17375E"/>
              </a:solidFill>
              <a:latin typeface="Franklin Gothic Medium" pitchFamily="34" charset="0"/>
            </a:endParaRPr>
          </a:p>
        </p:txBody>
      </p:sp>
    </p:spTree>
    <p:extLst>
      <p:ext uri="{BB962C8B-B14F-4D97-AF65-F5344CB8AC3E}">
        <p14:creationId xmlns:p14="http://schemas.microsoft.com/office/powerpoint/2010/main" val="2587628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2413" cy="944563"/>
          </a:xfrm>
        </p:spPr>
        <p:txBody>
          <a:bodyPr/>
          <a:lstStyle/>
          <a:p>
            <a:r>
              <a:rPr lang="en-GB" sz="3600" dirty="0" smtClean="0"/>
              <a:t>Motivation pour Medipix3</a:t>
            </a:r>
            <a:endParaRPr lang="en-GB" sz="3600" dirty="0"/>
          </a:p>
        </p:txBody>
      </p:sp>
      <p:sp>
        <p:nvSpPr>
          <p:cNvPr id="3" name="Content Placeholder 2"/>
          <p:cNvSpPr>
            <a:spLocks noGrp="1"/>
          </p:cNvSpPr>
          <p:nvPr>
            <p:ph idx="1"/>
          </p:nvPr>
        </p:nvSpPr>
        <p:spPr>
          <a:xfrm>
            <a:off x="232234" y="2392065"/>
            <a:ext cx="8794745" cy="1997060"/>
          </a:xfrm>
        </p:spPr>
        <p:txBody>
          <a:bodyPr/>
          <a:lstStyle/>
          <a:p>
            <a:pPr marL="0" indent="0">
              <a:buNone/>
            </a:pPr>
            <a:r>
              <a:rPr lang="fr-FR" sz="3200" b="0" dirty="0" smtClean="0">
                <a:solidFill>
                  <a:schemeClr val="tx2"/>
                </a:solidFill>
              </a:rPr>
              <a:t>Permettre </a:t>
            </a:r>
            <a:r>
              <a:rPr lang="fr-FR" sz="3200" dirty="0" smtClean="0">
                <a:solidFill>
                  <a:schemeClr val="tx2"/>
                </a:solidFill>
              </a:rPr>
              <a:t>spectroscopie</a:t>
            </a:r>
            <a:r>
              <a:rPr lang="fr-FR" sz="3200" b="0" dirty="0" smtClean="0">
                <a:solidFill>
                  <a:schemeClr val="tx2"/>
                </a:solidFill>
              </a:rPr>
              <a:t> avec </a:t>
            </a:r>
            <a:r>
              <a:rPr lang="fr-FR" sz="3200" dirty="0" smtClean="0">
                <a:solidFill>
                  <a:schemeClr val="tx2"/>
                </a:solidFill>
              </a:rPr>
              <a:t>haute résolution spatiale</a:t>
            </a:r>
            <a:r>
              <a:rPr lang="fr-FR" sz="3200" b="0" dirty="0" smtClean="0">
                <a:solidFill>
                  <a:schemeClr val="tx2"/>
                </a:solidFill>
              </a:rPr>
              <a:t> avec silicium et </a:t>
            </a:r>
            <a:r>
              <a:rPr lang="fr-FR" sz="3200" dirty="0" smtClean="0">
                <a:solidFill>
                  <a:schemeClr val="tx2"/>
                </a:solidFill>
              </a:rPr>
              <a:t>matériaux avec haut numéro atomique</a:t>
            </a:r>
            <a:endParaRPr lang="fr-FR" sz="3200" dirty="0"/>
          </a:p>
        </p:txBody>
      </p:sp>
    </p:spTree>
    <p:extLst>
      <p:ext uri="{BB962C8B-B14F-4D97-AF65-F5344CB8AC3E}">
        <p14:creationId xmlns:p14="http://schemas.microsoft.com/office/powerpoint/2010/main" val="2516636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220" y="1085850"/>
            <a:ext cx="4545013"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3750" name="Line 6"/>
          <p:cNvSpPr>
            <a:spLocks noChangeShapeType="1"/>
          </p:cNvSpPr>
          <p:nvPr/>
        </p:nvSpPr>
        <p:spPr bwMode="auto">
          <a:xfrm flipH="1">
            <a:off x="3485697" y="779463"/>
            <a:ext cx="998538" cy="1343025"/>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3755" name="Oval 11"/>
          <p:cNvSpPr>
            <a:spLocks noChangeArrowheads="1"/>
          </p:cNvSpPr>
          <p:nvPr/>
        </p:nvSpPr>
        <p:spPr bwMode="auto">
          <a:xfrm>
            <a:off x="3326947" y="2168525"/>
            <a:ext cx="146050" cy="1603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43756" name="Line 12"/>
          <p:cNvSpPr>
            <a:spLocks noChangeShapeType="1"/>
          </p:cNvSpPr>
          <p:nvPr/>
        </p:nvSpPr>
        <p:spPr bwMode="auto">
          <a:xfrm flipH="1">
            <a:off x="3349172" y="2246313"/>
            <a:ext cx="1047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3757" name="Line 13"/>
          <p:cNvSpPr>
            <a:spLocks noChangeShapeType="1"/>
          </p:cNvSpPr>
          <p:nvPr/>
        </p:nvSpPr>
        <p:spPr bwMode="auto">
          <a:xfrm>
            <a:off x="3403147" y="2190750"/>
            <a:ext cx="0" cy="1111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3761" name="Oval 17"/>
          <p:cNvSpPr>
            <a:spLocks noChangeArrowheads="1"/>
          </p:cNvSpPr>
          <p:nvPr/>
        </p:nvSpPr>
        <p:spPr bwMode="auto">
          <a:xfrm>
            <a:off x="3301547" y="1963738"/>
            <a:ext cx="146050" cy="160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43762" name="Line 18"/>
          <p:cNvSpPr>
            <a:spLocks noChangeShapeType="1"/>
          </p:cNvSpPr>
          <p:nvPr/>
        </p:nvSpPr>
        <p:spPr bwMode="auto">
          <a:xfrm flipH="1">
            <a:off x="3325360" y="2041525"/>
            <a:ext cx="1031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3766" name="Text Box 22"/>
          <p:cNvSpPr txBox="1">
            <a:spLocks noChangeArrowheads="1"/>
          </p:cNvSpPr>
          <p:nvPr/>
        </p:nvSpPr>
        <p:spPr bwMode="auto">
          <a:xfrm>
            <a:off x="3985760" y="1239838"/>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fr-CH" sz="4000">
                <a:solidFill>
                  <a:srgbClr val="FF3300"/>
                </a:solidFill>
                <a:latin typeface="Symbol" pitchFamily="18" charset="2"/>
              </a:rPr>
              <a:t>g</a:t>
            </a:r>
            <a:endParaRPr lang="en-US" sz="4000">
              <a:solidFill>
                <a:srgbClr val="FF3300"/>
              </a:solidFill>
              <a:latin typeface="Symbol" pitchFamily="18" charset="2"/>
            </a:endParaRPr>
          </a:p>
        </p:txBody>
      </p:sp>
      <p:sp>
        <p:nvSpPr>
          <p:cNvPr id="543767" name="AutoShape 23"/>
          <p:cNvSpPr>
            <a:spLocks noChangeArrowheads="1"/>
          </p:cNvSpPr>
          <p:nvPr/>
        </p:nvSpPr>
        <p:spPr bwMode="auto">
          <a:xfrm>
            <a:off x="3141210" y="2314575"/>
            <a:ext cx="500062" cy="3111500"/>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43768" name="AutoShape 24"/>
          <p:cNvSpPr>
            <a:spLocks noChangeArrowheads="1"/>
          </p:cNvSpPr>
          <p:nvPr/>
        </p:nvSpPr>
        <p:spPr bwMode="auto">
          <a:xfrm rot="10800000">
            <a:off x="3255510" y="1201738"/>
            <a:ext cx="192087" cy="730250"/>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Text Box 4"/>
          <p:cNvSpPr txBox="1">
            <a:spLocks noChangeArrowheads="1"/>
          </p:cNvSpPr>
          <p:nvPr/>
        </p:nvSpPr>
        <p:spPr bwMode="auto">
          <a:xfrm>
            <a:off x="6377035" y="5437405"/>
            <a:ext cx="24193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fr-CH" i="1" dirty="0" err="1"/>
              <a:t>Sensor</a:t>
            </a:r>
            <a:r>
              <a:rPr lang="fr-CH" i="1" dirty="0"/>
              <a:t> dimensions to </a:t>
            </a:r>
            <a:r>
              <a:rPr lang="fr-CH" i="1" dirty="0" err="1"/>
              <a:t>scale</a:t>
            </a:r>
            <a:r>
              <a:rPr lang="fr-CH" i="1" dirty="0"/>
              <a:t> (55</a:t>
            </a:r>
            <a:r>
              <a:rPr lang="fr-CH" i="1" dirty="0">
                <a:latin typeface="Symbol" pitchFamily="18" charset="2"/>
              </a:rPr>
              <a:t>m</a:t>
            </a:r>
            <a:r>
              <a:rPr lang="fr-CH" i="1" dirty="0"/>
              <a:t>m pixel pitch, 300</a:t>
            </a:r>
            <a:r>
              <a:rPr lang="fr-CH" i="1" dirty="0">
                <a:latin typeface="Symbol" pitchFamily="18" charset="2"/>
              </a:rPr>
              <a:t>m</a:t>
            </a:r>
            <a:r>
              <a:rPr lang="fr-CH" i="1" dirty="0"/>
              <a:t>m </a:t>
            </a:r>
            <a:r>
              <a:rPr lang="fr-CH" i="1" dirty="0" err="1"/>
              <a:t>thick</a:t>
            </a:r>
            <a:r>
              <a:rPr lang="fr-CH" i="1" dirty="0"/>
              <a:t> </a:t>
            </a:r>
            <a:r>
              <a:rPr lang="fr-CH" i="1" dirty="0" err="1"/>
              <a:t>sensor</a:t>
            </a:r>
            <a:r>
              <a:rPr lang="fr-CH" i="1" dirty="0"/>
              <a:t>)</a:t>
            </a:r>
            <a:endParaRPr lang="en-US" i="1" dirty="0"/>
          </a:p>
        </p:txBody>
      </p:sp>
      <p:sp>
        <p:nvSpPr>
          <p:cNvPr id="16" name="Title 1"/>
          <p:cNvSpPr>
            <a:spLocks noGrp="1"/>
          </p:cNvSpPr>
          <p:nvPr>
            <p:ph type="title"/>
          </p:nvPr>
        </p:nvSpPr>
        <p:spPr>
          <a:xfrm>
            <a:off x="-1" y="0"/>
            <a:ext cx="9142413" cy="944563"/>
          </a:xfrm>
        </p:spPr>
        <p:txBody>
          <a:bodyPr/>
          <a:lstStyle/>
          <a:p>
            <a:r>
              <a:rPr lang="fr-FR" dirty="0"/>
              <a:t>Section croisée d’un détecteur à pixels hybride</a:t>
            </a:r>
            <a:endParaRPr lang="en-GB" dirty="0"/>
          </a:p>
        </p:txBody>
      </p:sp>
    </p:spTree>
    <p:extLst>
      <p:ext uri="{BB962C8B-B14F-4D97-AF65-F5344CB8AC3E}">
        <p14:creationId xmlns:p14="http://schemas.microsoft.com/office/powerpoint/2010/main" val="72997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3" name="Rectangle 11"/>
          <p:cNvSpPr>
            <a:spLocks noChangeArrowheads="1"/>
          </p:cNvSpPr>
          <p:nvPr/>
        </p:nvSpPr>
        <p:spPr bwMode="auto">
          <a:xfrm>
            <a:off x="0" y="1009650"/>
            <a:ext cx="1346200" cy="5453063"/>
          </a:xfrm>
          <a:prstGeom prst="rect">
            <a:avLst/>
          </a:prstGeom>
          <a:solidFill>
            <a:schemeClr val="bg1"/>
          </a:solidFill>
          <a:ln w="9525">
            <a:noFill/>
            <a:miter lim="800000"/>
            <a:headEnd/>
            <a:tailEnd/>
          </a:ln>
          <a:effectLst/>
        </p:spPr>
        <p:txBody>
          <a:bodyPr wrap="none" anchor="ctr"/>
          <a:lstStyle/>
          <a:p>
            <a:endParaRPr lang="en-GB"/>
          </a:p>
        </p:txBody>
      </p:sp>
      <p:pic>
        <p:nvPicPr>
          <p:cNvPr id="556034" name="Picture 2"/>
          <p:cNvPicPr>
            <a:picLocks noChangeAspect="1" noChangeArrowheads="1"/>
          </p:cNvPicPr>
          <p:nvPr/>
        </p:nvPicPr>
        <p:blipFill rotWithShape="1">
          <a:blip r:embed="rId3" cstate="print"/>
          <a:srcRect l="6857" r="9471"/>
          <a:stretch/>
        </p:blipFill>
        <p:spPr bwMode="auto">
          <a:xfrm>
            <a:off x="0" y="544513"/>
            <a:ext cx="9144000" cy="6148387"/>
          </a:xfrm>
          <a:prstGeom prst="rect">
            <a:avLst/>
          </a:prstGeom>
          <a:noFill/>
          <a:ln w="12700">
            <a:noFill/>
            <a:miter lim="800000"/>
            <a:headEnd type="none" w="sm" len="sm"/>
            <a:tailEnd type="none" w="sm" len="sm"/>
          </a:ln>
          <a:effectLst/>
        </p:spPr>
      </p:pic>
      <p:sp>
        <p:nvSpPr>
          <p:cNvPr id="556037" name="Text Box 5"/>
          <p:cNvSpPr txBox="1">
            <a:spLocks noChangeArrowheads="1"/>
          </p:cNvSpPr>
          <p:nvPr/>
        </p:nvSpPr>
        <p:spPr bwMode="auto">
          <a:xfrm>
            <a:off x="6261820" y="1735138"/>
            <a:ext cx="2962275" cy="1631216"/>
          </a:xfrm>
          <a:prstGeom prst="rect">
            <a:avLst/>
          </a:prstGeom>
          <a:noFill/>
          <a:ln w="12700">
            <a:noFill/>
            <a:miter lim="800000"/>
            <a:headEnd type="none" w="sm" len="sm"/>
            <a:tailEnd type="none" w="sm" len="sm"/>
          </a:ln>
          <a:effectLst/>
        </p:spPr>
        <p:txBody>
          <a:bodyPr>
            <a:spAutoFit/>
          </a:bodyPr>
          <a:lstStyle/>
          <a:p>
            <a:pPr eaLnBrk="0" hangingPunct="0">
              <a:spcBef>
                <a:spcPct val="50000"/>
              </a:spcBef>
              <a:buFontTx/>
              <a:buChar char="•"/>
            </a:pPr>
            <a:r>
              <a:rPr lang="fr-FR" b="1" i="1" dirty="0" smtClean="0"/>
              <a:t> Simulation</a:t>
            </a:r>
          </a:p>
          <a:p>
            <a:pPr eaLnBrk="0" hangingPunct="0">
              <a:spcBef>
                <a:spcPct val="50000"/>
              </a:spcBef>
              <a:buFontTx/>
              <a:buChar char="•"/>
            </a:pPr>
            <a:r>
              <a:rPr lang="fr-FR" b="1" i="1" dirty="0" smtClean="0"/>
              <a:t> 55</a:t>
            </a:r>
            <a:r>
              <a:rPr lang="fr-FR" b="1" i="1" dirty="0" smtClean="0">
                <a:latin typeface="Symbol" pitchFamily="18" charset="2"/>
              </a:rPr>
              <a:t>m</a:t>
            </a:r>
            <a:r>
              <a:rPr lang="fr-FR" b="1" i="1" dirty="0" smtClean="0"/>
              <a:t>m pixel, Si 300</a:t>
            </a:r>
            <a:r>
              <a:rPr lang="fr-FR" b="1" i="1" dirty="0" smtClean="0">
                <a:latin typeface="Symbol" pitchFamily="18" charset="2"/>
              </a:rPr>
              <a:t>m</a:t>
            </a:r>
            <a:r>
              <a:rPr lang="fr-FR" b="1" i="1" dirty="0" smtClean="0"/>
              <a:t>m</a:t>
            </a:r>
          </a:p>
          <a:p>
            <a:pPr eaLnBrk="0" hangingPunct="0">
              <a:spcBef>
                <a:spcPct val="50000"/>
              </a:spcBef>
              <a:buFontTx/>
              <a:buChar char="•"/>
            </a:pPr>
            <a:r>
              <a:rPr lang="fr-FR" b="1" i="1" dirty="0" smtClean="0"/>
              <a:t> Faisceau de 10keV monochromatique</a:t>
            </a:r>
            <a:endParaRPr lang="fr-FR" b="1" i="1" dirty="0"/>
          </a:p>
        </p:txBody>
      </p:sp>
      <p:sp>
        <p:nvSpPr>
          <p:cNvPr id="556038" name="Text Box 6"/>
          <p:cNvSpPr txBox="1">
            <a:spLocks noChangeArrowheads="1"/>
          </p:cNvSpPr>
          <p:nvPr/>
        </p:nvSpPr>
        <p:spPr bwMode="auto">
          <a:xfrm>
            <a:off x="6261820" y="3767138"/>
            <a:ext cx="2962275" cy="1323439"/>
          </a:xfrm>
          <a:prstGeom prst="rect">
            <a:avLst/>
          </a:prstGeom>
          <a:noFill/>
          <a:ln w="12700">
            <a:noFill/>
            <a:miter lim="800000"/>
            <a:headEnd type="none" w="sm" len="sm"/>
            <a:tailEnd type="none" w="sm" len="sm"/>
          </a:ln>
          <a:effectLst/>
        </p:spPr>
        <p:txBody>
          <a:bodyPr>
            <a:spAutoFit/>
          </a:bodyPr>
          <a:lstStyle/>
          <a:p>
            <a:pPr eaLnBrk="0" hangingPunct="0">
              <a:spcBef>
                <a:spcPct val="50000"/>
              </a:spcBef>
              <a:buFontTx/>
              <a:buChar char="•"/>
            </a:pPr>
            <a:r>
              <a:rPr lang="fr-FR" b="1" i="1" dirty="0" smtClean="0"/>
              <a:t> La diffusion de charge produit distorsion a basses énergies</a:t>
            </a:r>
          </a:p>
        </p:txBody>
      </p:sp>
      <p:sp>
        <p:nvSpPr>
          <p:cNvPr id="556044" name="Rectangle 12"/>
          <p:cNvSpPr>
            <a:spLocks noChangeArrowheads="1"/>
          </p:cNvSpPr>
          <p:nvPr/>
        </p:nvSpPr>
        <p:spPr bwMode="auto">
          <a:xfrm>
            <a:off x="0" y="0"/>
            <a:ext cx="9131152" cy="944563"/>
          </a:xfrm>
          <a:prstGeom prst="rect">
            <a:avLst/>
          </a:prstGeom>
          <a:noFill/>
          <a:ln w="9525">
            <a:noFill/>
            <a:miter lim="800000"/>
            <a:headEnd/>
            <a:tailEnd/>
          </a:ln>
        </p:spPr>
        <p:txBody>
          <a:bodyPr anchor="ctr"/>
          <a:lstStyle/>
          <a:p>
            <a:pPr algn="ctr" eaLnBrk="0" hangingPunct="0"/>
            <a:r>
              <a:rPr lang="fr-CH" sz="3200" dirty="0" smtClean="0">
                <a:solidFill>
                  <a:srgbClr val="17375E"/>
                </a:solidFill>
                <a:effectLst>
                  <a:outerShdw blurRad="38100" dist="38100" dir="2700000" algn="tl">
                    <a:srgbClr val="000000">
                      <a:alpha val="43137"/>
                    </a:srgbClr>
                  </a:outerShdw>
                </a:effectLst>
                <a:latin typeface="Franklin Gothic Medium" pitchFamily="34" charset="0"/>
              </a:rPr>
              <a:t>Distorsion du spectre d’énergie</a:t>
            </a:r>
            <a:endParaRPr lang="en-US" sz="3200" dirty="0">
              <a:solidFill>
                <a:srgbClr val="17375E"/>
              </a:solidFill>
              <a:effectLst>
                <a:outerShdw blurRad="38100" dist="38100" dir="2700000" algn="tl">
                  <a:srgbClr val="000000">
                    <a:alpha val="43137"/>
                  </a:srgbClr>
                </a:outerShdw>
              </a:effectLst>
              <a:latin typeface="Franklin Gothic Medium" pitchFamily="34" charset="0"/>
            </a:endParaRPr>
          </a:p>
        </p:txBody>
      </p:sp>
      <p:sp>
        <p:nvSpPr>
          <p:cNvPr id="556045" name="Text Box 13"/>
          <p:cNvSpPr txBox="1">
            <a:spLocks noChangeArrowheads="1"/>
          </p:cNvSpPr>
          <p:nvPr/>
        </p:nvSpPr>
        <p:spPr bwMode="auto">
          <a:xfrm>
            <a:off x="6288722" y="6450467"/>
            <a:ext cx="2842430" cy="369332"/>
          </a:xfrm>
          <a:prstGeom prst="rect">
            <a:avLst/>
          </a:prstGeom>
          <a:noFill/>
          <a:ln w="9525">
            <a:noFill/>
            <a:miter lim="800000"/>
            <a:headEnd/>
            <a:tailEnd/>
          </a:ln>
          <a:effectLst/>
        </p:spPr>
        <p:txBody>
          <a:bodyPr wrap="square">
            <a:spAutoFit/>
          </a:bodyPr>
          <a:lstStyle/>
          <a:p>
            <a:pPr>
              <a:spcBef>
                <a:spcPct val="50000"/>
              </a:spcBef>
            </a:pPr>
            <a:r>
              <a:rPr lang="fr-CH" sz="1800" i="1" dirty="0" smtClean="0"/>
              <a:t>Simulation: L</a:t>
            </a:r>
            <a:r>
              <a:rPr lang="fr-CH" sz="1800" i="1" dirty="0"/>
              <a:t>. Tlustos</a:t>
            </a:r>
            <a:endParaRPr lang="en-US" sz="1800" i="1" dirty="0"/>
          </a:p>
        </p:txBody>
      </p:sp>
      <p:sp>
        <p:nvSpPr>
          <p:cNvPr id="2" name="Rectangle 1"/>
          <p:cNvSpPr/>
          <p:nvPr/>
        </p:nvSpPr>
        <p:spPr bwMode="auto">
          <a:xfrm>
            <a:off x="961930" y="1623965"/>
            <a:ext cx="2265895" cy="6528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175492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0"/>
            <a:ext cx="9144000" cy="944563"/>
          </a:xfrm>
        </p:spPr>
        <p:txBody>
          <a:bodyPr/>
          <a:lstStyle/>
          <a:p>
            <a:r>
              <a:rPr lang="fr-FR" dirty="0"/>
              <a:t>Efficacité d’absorption </a:t>
            </a:r>
            <a:r>
              <a:rPr lang="fr-FR" dirty="0" smtClean="0"/>
              <a:t>dépendant </a:t>
            </a:r>
            <a:r>
              <a:rPr lang="fr-FR" dirty="0"/>
              <a:t>du </a:t>
            </a:r>
            <a:r>
              <a:rPr lang="fr-FR" dirty="0" smtClean="0"/>
              <a:t>numéro </a:t>
            </a:r>
            <a:r>
              <a:rPr lang="fr-FR" dirty="0"/>
              <a:t>atomique</a:t>
            </a:r>
            <a:endParaRPr lang="en-GB" dirty="0"/>
          </a:p>
        </p:txBody>
      </p:sp>
      <p:pic>
        <p:nvPicPr>
          <p:cNvPr id="3" name="Picture 2"/>
          <p:cNvPicPr>
            <a:picLocks noChangeAspect="1"/>
          </p:cNvPicPr>
          <p:nvPr/>
        </p:nvPicPr>
        <p:blipFill>
          <a:blip r:embed="rId3"/>
          <a:stretch>
            <a:fillRect/>
          </a:stretch>
        </p:blipFill>
        <p:spPr>
          <a:xfrm>
            <a:off x="462665" y="1039121"/>
            <a:ext cx="8103455" cy="5808119"/>
          </a:xfrm>
          <a:prstGeom prst="rect">
            <a:avLst/>
          </a:prstGeom>
        </p:spPr>
      </p:pic>
    </p:spTree>
    <p:extLst>
      <p:ext uri="{BB962C8B-B14F-4D97-AF65-F5344CB8AC3E}">
        <p14:creationId xmlns:p14="http://schemas.microsoft.com/office/powerpoint/2010/main" val="4135275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3025" y="1085850"/>
            <a:ext cx="4545013"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24"/>
          <p:cNvSpPr>
            <a:spLocks noChangeArrowheads="1"/>
          </p:cNvSpPr>
          <p:nvPr/>
        </p:nvSpPr>
        <p:spPr bwMode="auto">
          <a:xfrm>
            <a:off x="2690813" y="1163638"/>
            <a:ext cx="3379787" cy="4416425"/>
          </a:xfrm>
          <a:prstGeom prst="rect">
            <a:avLst/>
          </a:prstGeom>
          <a:pattFill prst="pct5">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6" name="Rectangle 2"/>
          <p:cNvSpPr>
            <a:spLocks noGrp="1" noChangeArrowheads="1"/>
          </p:cNvSpPr>
          <p:nvPr>
            <p:ph type="title"/>
          </p:nvPr>
        </p:nvSpPr>
        <p:spPr>
          <a:xfrm>
            <a:off x="-1" y="0"/>
            <a:ext cx="9142413" cy="944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ffectLst/>
              </a:rPr>
              <a:t>Fluorescence in high-Z materials</a:t>
            </a:r>
          </a:p>
        </p:txBody>
      </p:sp>
      <p:sp>
        <p:nvSpPr>
          <p:cNvPr id="23557" name="Text Box 4"/>
          <p:cNvSpPr txBox="1">
            <a:spLocks noChangeArrowheads="1"/>
          </p:cNvSpPr>
          <p:nvPr/>
        </p:nvSpPr>
        <p:spPr bwMode="auto">
          <a:xfrm>
            <a:off x="6723063" y="5157788"/>
            <a:ext cx="24193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fr-CH" i="1"/>
              <a:t>Picture to scale (55</a:t>
            </a:r>
            <a:r>
              <a:rPr lang="fr-CH" i="1">
                <a:latin typeface="Symbol" pitchFamily="18" charset="2"/>
              </a:rPr>
              <a:t>m</a:t>
            </a:r>
            <a:r>
              <a:rPr lang="fr-CH" i="1"/>
              <a:t>m pixel pitch, 300</a:t>
            </a:r>
            <a:r>
              <a:rPr lang="fr-CH" i="1">
                <a:latin typeface="Symbol" pitchFamily="18" charset="2"/>
              </a:rPr>
              <a:t>m</a:t>
            </a:r>
            <a:r>
              <a:rPr lang="fr-CH" i="1"/>
              <a:t>m thick sensor)</a:t>
            </a:r>
            <a:endParaRPr lang="en-US" i="1"/>
          </a:p>
        </p:txBody>
      </p:sp>
      <p:sp>
        <p:nvSpPr>
          <p:cNvPr id="565253" name="Line 5"/>
          <p:cNvSpPr>
            <a:spLocks noChangeShapeType="1"/>
          </p:cNvSpPr>
          <p:nvPr/>
        </p:nvSpPr>
        <p:spPr bwMode="auto">
          <a:xfrm flipH="1">
            <a:off x="4725988" y="855663"/>
            <a:ext cx="1074737" cy="844550"/>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54" name="Oval 6"/>
          <p:cNvSpPr>
            <a:spLocks noChangeArrowheads="1"/>
          </p:cNvSpPr>
          <p:nvPr/>
        </p:nvSpPr>
        <p:spPr bwMode="auto">
          <a:xfrm>
            <a:off x="5308600" y="2058988"/>
            <a:ext cx="146050" cy="160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55" name="Line 7"/>
          <p:cNvSpPr>
            <a:spLocks noChangeShapeType="1"/>
          </p:cNvSpPr>
          <p:nvPr/>
        </p:nvSpPr>
        <p:spPr bwMode="auto">
          <a:xfrm flipH="1">
            <a:off x="5330825" y="2136775"/>
            <a:ext cx="1047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56" name="Line 8"/>
          <p:cNvSpPr>
            <a:spLocks noChangeShapeType="1"/>
          </p:cNvSpPr>
          <p:nvPr/>
        </p:nvSpPr>
        <p:spPr bwMode="auto">
          <a:xfrm>
            <a:off x="5384800" y="2081213"/>
            <a:ext cx="0" cy="1111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57" name="Oval 9"/>
          <p:cNvSpPr>
            <a:spLocks noChangeArrowheads="1"/>
          </p:cNvSpPr>
          <p:nvPr/>
        </p:nvSpPr>
        <p:spPr bwMode="auto">
          <a:xfrm>
            <a:off x="5283200" y="1854200"/>
            <a:ext cx="146050" cy="1603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58" name="Line 10"/>
          <p:cNvSpPr>
            <a:spLocks noChangeShapeType="1"/>
          </p:cNvSpPr>
          <p:nvPr/>
        </p:nvSpPr>
        <p:spPr bwMode="auto">
          <a:xfrm flipH="1">
            <a:off x="5307013" y="1931988"/>
            <a:ext cx="1031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59" name="Text Box 11"/>
          <p:cNvSpPr txBox="1">
            <a:spLocks noChangeArrowheads="1"/>
          </p:cNvSpPr>
          <p:nvPr/>
        </p:nvSpPr>
        <p:spPr bwMode="auto">
          <a:xfrm>
            <a:off x="5492750" y="931863"/>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fr-CH" sz="4000">
                <a:solidFill>
                  <a:srgbClr val="FF3300"/>
                </a:solidFill>
                <a:latin typeface="Symbol" pitchFamily="18" charset="2"/>
              </a:rPr>
              <a:t>g</a:t>
            </a:r>
            <a:endParaRPr lang="en-US" sz="4000">
              <a:solidFill>
                <a:srgbClr val="FF3300"/>
              </a:solidFill>
              <a:latin typeface="Symbol" pitchFamily="18" charset="2"/>
            </a:endParaRPr>
          </a:p>
        </p:txBody>
      </p:sp>
      <p:sp>
        <p:nvSpPr>
          <p:cNvPr id="565260" name="AutoShape 12"/>
          <p:cNvSpPr>
            <a:spLocks noChangeArrowheads="1"/>
          </p:cNvSpPr>
          <p:nvPr/>
        </p:nvSpPr>
        <p:spPr bwMode="auto">
          <a:xfrm>
            <a:off x="4379913" y="1892300"/>
            <a:ext cx="614362" cy="3687763"/>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61" name="AutoShape 13"/>
          <p:cNvSpPr>
            <a:spLocks noChangeArrowheads="1"/>
          </p:cNvSpPr>
          <p:nvPr/>
        </p:nvSpPr>
        <p:spPr bwMode="auto">
          <a:xfrm rot="10800000">
            <a:off x="4635500" y="1163638"/>
            <a:ext cx="115888" cy="346075"/>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63" name="AutoShape 15"/>
          <p:cNvSpPr>
            <a:spLocks noChangeArrowheads="1"/>
          </p:cNvSpPr>
          <p:nvPr/>
        </p:nvSpPr>
        <p:spPr bwMode="auto">
          <a:xfrm rot="10800000">
            <a:off x="5264150" y="1163638"/>
            <a:ext cx="192088" cy="679450"/>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64" name="Oval 16"/>
          <p:cNvSpPr>
            <a:spLocks noChangeArrowheads="1"/>
          </p:cNvSpPr>
          <p:nvPr/>
        </p:nvSpPr>
        <p:spPr bwMode="auto">
          <a:xfrm>
            <a:off x="4635500" y="1712913"/>
            <a:ext cx="146050" cy="160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65" name="Line 17"/>
          <p:cNvSpPr>
            <a:spLocks noChangeShapeType="1"/>
          </p:cNvSpPr>
          <p:nvPr/>
        </p:nvSpPr>
        <p:spPr bwMode="auto">
          <a:xfrm flipH="1">
            <a:off x="4657725" y="1790700"/>
            <a:ext cx="1047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66" name="Line 18"/>
          <p:cNvSpPr>
            <a:spLocks noChangeShapeType="1"/>
          </p:cNvSpPr>
          <p:nvPr/>
        </p:nvSpPr>
        <p:spPr bwMode="auto">
          <a:xfrm>
            <a:off x="4711700" y="1735138"/>
            <a:ext cx="0" cy="1111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67" name="Oval 19"/>
          <p:cNvSpPr>
            <a:spLocks noChangeArrowheads="1"/>
          </p:cNvSpPr>
          <p:nvPr/>
        </p:nvSpPr>
        <p:spPr bwMode="auto">
          <a:xfrm>
            <a:off x="4610100" y="1508125"/>
            <a:ext cx="146050" cy="1603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5268" name="Line 20"/>
          <p:cNvSpPr>
            <a:spLocks noChangeShapeType="1"/>
          </p:cNvSpPr>
          <p:nvPr/>
        </p:nvSpPr>
        <p:spPr bwMode="auto">
          <a:xfrm flipH="1">
            <a:off x="4633913" y="1585913"/>
            <a:ext cx="1031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69" name="Text Box 21"/>
          <p:cNvSpPr txBox="1">
            <a:spLocks noChangeArrowheads="1"/>
          </p:cNvSpPr>
          <p:nvPr/>
        </p:nvSpPr>
        <p:spPr bwMode="auto">
          <a:xfrm>
            <a:off x="4724400" y="1662113"/>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50000"/>
              </a:spcBef>
            </a:pPr>
            <a:r>
              <a:rPr lang="fr-CH" sz="4000">
                <a:solidFill>
                  <a:srgbClr val="FF3300"/>
                </a:solidFill>
                <a:latin typeface="Symbol" pitchFamily="18" charset="2"/>
              </a:rPr>
              <a:t>g</a:t>
            </a:r>
            <a:r>
              <a:rPr lang="fr-CH" sz="4000" baseline="-25000">
                <a:solidFill>
                  <a:srgbClr val="FF3300"/>
                </a:solidFill>
              </a:rPr>
              <a:t>f</a:t>
            </a:r>
            <a:endParaRPr lang="en-US" sz="4000" baseline="-25000">
              <a:solidFill>
                <a:srgbClr val="FF3300"/>
              </a:solidFill>
            </a:endParaRPr>
          </a:p>
        </p:txBody>
      </p:sp>
      <p:sp>
        <p:nvSpPr>
          <p:cNvPr id="565270" name="Line 22"/>
          <p:cNvSpPr>
            <a:spLocks noChangeShapeType="1"/>
          </p:cNvSpPr>
          <p:nvPr/>
        </p:nvSpPr>
        <p:spPr bwMode="auto">
          <a:xfrm>
            <a:off x="4840288" y="1739900"/>
            <a:ext cx="461962" cy="230188"/>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5271" name="AutoShape 23"/>
          <p:cNvSpPr>
            <a:spLocks noChangeArrowheads="1"/>
          </p:cNvSpPr>
          <p:nvPr/>
        </p:nvSpPr>
        <p:spPr bwMode="auto">
          <a:xfrm>
            <a:off x="5148263" y="2238375"/>
            <a:ext cx="538162" cy="3341688"/>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872135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355130"/>
            <a:ext cx="9144000" cy="105544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0813"/>
            <a:ext cx="9026980" cy="25097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6594983" y="1001187"/>
            <a:ext cx="254743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0" dirty="0" smtClean="0">
                <a:solidFill>
                  <a:srgbClr val="0033CC"/>
                </a:solidFill>
              </a:rPr>
              <a:t>Production de fluorescence [%]</a:t>
            </a:r>
            <a:endParaRPr lang="en-US" sz="2000" b="0" dirty="0">
              <a:solidFill>
                <a:srgbClr val="0033CC"/>
              </a:solidFill>
            </a:endParaRPr>
          </a:p>
        </p:txBody>
      </p:sp>
      <p:sp>
        <p:nvSpPr>
          <p:cNvPr id="5" name="Text Box 6"/>
          <p:cNvSpPr txBox="1">
            <a:spLocks noChangeArrowheads="1"/>
          </p:cNvSpPr>
          <p:nvPr/>
        </p:nvSpPr>
        <p:spPr bwMode="auto">
          <a:xfrm>
            <a:off x="784104" y="1047354"/>
            <a:ext cx="5381423"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0" dirty="0" smtClean="0">
                <a:solidFill>
                  <a:srgbClr val="0033CC"/>
                </a:solidFill>
              </a:rPr>
              <a:t>Distance </a:t>
            </a:r>
            <a:r>
              <a:rPr lang="en-US" sz="2000" b="0" dirty="0" err="1" smtClean="0">
                <a:solidFill>
                  <a:srgbClr val="0033CC"/>
                </a:solidFill>
              </a:rPr>
              <a:t>moyenne</a:t>
            </a:r>
            <a:r>
              <a:rPr lang="en-US" sz="2000" b="0" dirty="0" smtClean="0">
                <a:solidFill>
                  <a:srgbClr val="0033CC"/>
                </a:solidFill>
              </a:rPr>
              <a:t> </a:t>
            </a:r>
            <a:r>
              <a:rPr lang="en-US" sz="2000" b="0" dirty="0" err="1" smtClean="0">
                <a:solidFill>
                  <a:srgbClr val="0033CC"/>
                </a:solidFill>
              </a:rPr>
              <a:t>parcurue</a:t>
            </a:r>
            <a:r>
              <a:rPr lang="en-US" sz="2000" b="0" dirty="0" smtClean="0">
                <a:solidFill>
                  <a:srgbClr val="0033CC"/>
                </a:solidFill>
              </a:rPr>
              <a:t> </a:t>
            </a:r>
            <a:r>
              <a:rPr lang="en-US" dirty="0">
                <a:solidFill>
                  <a:srgbClr val="0033CC"/>
                </a:solidFill>
              </a:rPr>
              <a:t>par le </a:t>
            </a:r>
            <a:r>
              <a:rPr lang="en-US" dirty="0" smtClean="0">
                <a:solidFill>
                  <a:srgbClr val="0033CC"/>
                </a:solidFill>
              </a:rPr>
              <a:t>photon de fluorescence </a:t>
            </a:r>
            <a:r>
              <a:rPr lang="en-US" dirty="0">
                <a:solidFill>
                  <a:srgbClr val="0033CC"/>
                </a:solidFill>
              </a:rPr>
              <a:t>[</a:t>
            </a:r>
            <a:r>
              <a:rPr lang="en-US" sz="2000" b="0" dirty="0">
                <a:solidFill>
                  <a:srgbClr val="0033CC"/>
                </a:solidFill>
                <a:latin typeface="Symbol" pitchFamily="18" charset="2"/>
              </a:rPr>
              <a:t>m</a:t>
            </a:r>
            <a:r>
              <a:rPr lang="en-US" sz="2000" b="0" dirty="0">
                <a:solidFill>
                  <a:srgbClr val="0033CC"/>
                </a:solidFill>
              </a:rPr>
              <a:t>m]</a:t>
            </a:r>
          </a:p>
        </p:txBody>
      </p:sp>
      <p:sp>
        <p:nvSpPr>
          <p:cNvPr id="6" name="Line 7"/>
          <p:cNvSpPr>
            <a:spLocks noChangeShapeType="1"/>
          </p:cNvSpPr>
          <p:nvPr/>
        </p:nvSpPr>
        <p:spPr bwMode="auto">
          <a:xfrm>
            <a:off x="7813915" y="1755240"/>
            <a:ext cx="609268" cy="969229"/>
          </a:xfrm>
          <a:prstGeom prst="line">
            <a:avLst/>
          </a:prstGeom>
          <a:noFill/>
          <a:ln w="28575">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8"/>
          <p:cNvSpPr>
            <a:spLocks noChangeShapeType="1"/>
          </p:cNvSpPr>
          <p:nvPr/>
        </p:nvSpPr>
        <p:spPr bwMode="auto">
          <a:xfrm>
            <a:off x="5093436" y="1500720"/>
            <a:ext cx="2128717" cy="1241985"/>
          </a:xfrm>
          <a:prstGeom prst="line">
            <a:avLst/>
          </a:prstGeom>
          <a:noFill/>
          <a:ln w="28575">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Text Box 12"/>
          <p:cNvSpPr txBox="1">
            <a:spLocks noChangeArrowheads="1"/>
          </p:cNvSpPr>
          <p:nvPr/>
        </p:nvSpPr>
        <p:spPr bwMode="auto">
          <a:xfrm>
            <a:off x="270640" y="1815990"/>
            <a:ext cx="5267425"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0" dirty="0" err="1" smtClean="0">
                <a:solidFill>
                  <a:srgbClr val="0033CC"/>
                </a:solidFill>
              </a:rPr>
              <a:t>Energie</a:t>
            </a:r>
            <a:r>
              <a:rPr lang="en-US" sz="2000" b="0" dirty="0" smtClean="0">
                <a:solidFill>
                  <a:srgbClr val="0033CC"/>
                </a:solidFill>
              </a:rPr>
              <a:t> des photons de fluorescence [</a:t>
            </a:r>
            <a:r>
              <a:rPr lang="en-US" sz="2000" b="0" dirty="0" err="1" smtClean="0">
                <a:solidFill>
                  <a:srgbClr val="0033CC"/>
                </a:solidFill>
              </a:rPr>
              <a:t>keV</a:t>
            </a:r>
            <a:r>
              <a:rPr lang="en-US" sz="2000" b="0" dirty="0">
                <a:solidFill>
                  <a:srgbClr val="0033CC"/>
                </a:solidFill>
              </a:rPr>
              <a:t>]</a:t>
            </a:r>
          </a:p>
        </p:txBody>
      </p:sp>
      <p:sp>
        <p:nvSpPr>
          <p:cNvPr id="9" name="Line 13"/>
          <p:cNvSpPr>
            <a:spLocks noChangeShapeType="1"/>
          </p:cNvSpPr>
          <p:nvPr/>
        </p:nvSpPr>
        <p:spPr bwMode="auto">
          <a:xfrm>
            <a:off x="4572000" y="2239855"/>
            <a:ext cx="966065" cy="530322"/>
          </a:xfrm>
          <a:prstGeom prst="line">
            <a:avLst/>
          </a:prstGeom>
          <a:noFill/>
          <a:ln w="28575">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Text Box 16"/>
          <p:cNvSpPr txBox="1">
            <a:spLocks noChangeArrowheads="1"/>
          </p:cNvSpPr>
          <p:nvPr/>
        </p:nvSpPr>
        <p:spPr bwMode="auto">
          <a:xfrm>
            <a:off x="782509" y="2225620"/>
            <a:ext cx="494586"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0" dirty="0">
                <a:solidFill>
                  <a:srgbClr val="0033CC"/>
                </a:solidFill>
              </a:rPr>
              <a:t>Z</a:t>
            </a:r>
          </a:p>
        </p:txBody>
      </p:sp>
      <p:sp>
        <p:nvSpPr>
          <p:cNvPr id="13" name="Text Box 13"/>
          <p:cNvSpPr txBox="1">
            <a:spLocks noChangeArrowheads="1"/>
          </p:cNvSpPr>
          <p:nvPr/>
        </p:nvSpPr>
        <p:spPr bwMode="auto">
          <a:xfrm>
            <a:off x="5762555" y="6450467"/>
            <a:ext cx="3368597" cy="369332"/>
          </a:xfrm>
          <a:prstGeom prst="rect">
            <a:avLst/>
          </a:prstGeom>
          <a:noFill/>
          <a:ln w="9525">
            <a:noFill/>
            <a:miter lim="800000"/>
            <a:headEnd/>
            <a:tailEnd/>
          </a:ln>
          <a:effectLst/>
        </p:spPr>
        <p:txBody>
          <a:bodyPr wrap="square">
            <a:spAutoFit/>
          </a:bodyPr>
          <a:lstStyle/>
          <a:p>
            <a:pPr>
              <a:spcBef>
                <a:spcPct val="50000"/>
              </a:spcBef>
            </a:pPr>
            <a:r>
              <a:rPr lang="fr-CH" sz="1800" i="1" dirty="0" smtClean="0"/>
              <a:t>Table: L</a:t>
            </a:r>
            <a:r>
              <a:rPr lang="fr-CH" sz="1800" i="1" dirty="0"/>
              <a:t>. </a:t>
            </a:r>
            <a:r>
              <a:rPr lang="fr-CH" sz="1800" i="1" dirty="0" smtClean="0"/>
              <a:t>Tlustos, </a:t>
            </a:r>
            <a:r>
              <a:rPr lang="fr-CH" sz="1800" i="1" dirty="0" err="1" smtClean="0"/>
              <a:t>PhD</a:t>
            </a:r>
            <a:r>
              <a:rPr lang="fr-CH" sz="1800" i="1" dirty="0" smtClean="0"/>
              <a:t> </a:t>
            </a:r>
            <a:r>
              <a:rPr lang="fr-CH" sz="1800" i="1" dirty="0" err="1" smtClean="0"/>
              <a:t>thesis</a:t>
            </a:r>
            <a:endParaRPr lang="en-US" sz="1800" i="1" dirty="0"/>
          </a:p>
        </p:txBody>
      </p:sp>
      <p:sp>
        <p:nvSpPr>
          <p:cNvPr id="14" name="Line 13"/>
          <p:cNvSpPr>
            <a:spLocks noChangeShapeType="1"/>
          </p:cNvSpPr>
          <p:nvPr/>
        </p:nvSpPr>
        <p:spPr bwMode="auto">
          <a:xfrm>
            <a:off x="1153955" y="2505015"/>
            <a:ext cx="960126" cy="237689"/>
          </a:xfrm>
          <a:prstGeom prst="line">
            <a:avLst/>
          </a:prstGeom>
          <a:noFill/>
          <a:ln w="28575">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Rectangle 11"/>
          <p:cNvSpPr/>
          <p:nvPr/>
        </p:nvSpPr>
        <p:spPr bwMode="auto">
          <a:xfrm>
            <a:off x="6348790" y="3105389"/>
            <a:ext cx="1779919" cy="208008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6" name="TextBox 15"/>
          <p:cNvSpPr txBox="1"/>
          <p:nvPr/>
        </p:nvSpPr>
        <p:spPr>
          <a:xfrm>
            <a:off x="501070" y="5349250"/>
            <a:ext cx="8026645" cy="923330"/>
          </a:xfrm>
          <a:prstGeom prst="rect">
            <a:avLst/>
          </a:prstGeom>
          <a:noFill/>
        </p:spPr>
        <p:txBody>
          <a:bodyPr wrap="square" rtlCol="0">
            <a:spAutoFit/>
          </a:bodyPr>
          <a:lstStyle/>
          <a:p>
            <a:r>
              <a:rPr lang="fr-FR" sz="1800" dirty="0" smtClean="0"/>
              <a:t>La distance moyenne parcourue par les photons de fluorescence est dans le même ordre de grandeur que la taille du pixel</a:t>
            </a:r>
          </a:p>
          <a:p>
            <a:r>
              <a:rPr lang="fr-FR" sz="1800" dirty="0" smtClean="0"/>
              <a:t>La production de fluorescence augmente avec le numéro atomique</a:t>
            </a:r>
            <a:endParaRPr lang="fr-FR" sz="1800" dirty="0"/>
          </a:p>
        </p:txBody>
      </p:sp>
      <p:cxnSp>
        <p:nvCxnSpPr>
          <p:cNvPr id="18" name="Straight Arrow Connector 17"/>
          <p:cNvCxnSpPr/>
          <p:nvPr/>
        </p:nvCxnSpPr>
        <p:spPr bwMode="auto">
          <a:xfrm>
            <a:off x="8258880" y="3198570"/>
            <a:ext cx="0" cy="198690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1" name="Rectangle 10"/>
          <p:cNvSpPr/>
          <p:nvPr/>
        </p:nvSpPr>
        <p:spPr bwMode="auto">
          <a:xfrm>
            <a:off x="166442" y="3105389"/>
            <a:ext cx="1651415" cy="20738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9" name="Rectangle 18"/>
          <p:cNvSpPr/>
          <p:nvPr/>
        </p:nvSpPr>
        <p:spPr bwMode="auto">
          <a:xfrm>
            <a:off x="4712920" y="3108755"/>
            <a:ext cx="1574605" cy="20738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0" name="Rectangle 2"/>
          <p:cNvSpPr>
            <a:spLocks noGrp="1" noChangeArrowheads="1"/>
          </p:cNvSpPr>
          <p:nvPr>
            <p:ph type="title"/>
          </p:nvPr>
        </p:nvSpPr>
        <p:spPr>
          <a:xfrm>
            <a:off x="-1" y="0"/>
            <a:ext cx="9142413" cy="944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effectLst/>
              </a:rPr>
              <a:t>Fluorescence dans les matériaux a haut Z</a:t>
            </a:r>
          </a:p>
        </p:txBody>
      </p:sp>
    </p:spTree>
    <p:extLst>
      <p:ext uri="{BB962C8B-B14F-4D97-AF65-F5344CB8AC3E}">
        <p14:creationId xmlns:p14="http://schemas.microsoft.com/office/powerpoint/2010/main" val="191091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439527" y="1739352"/>
            <a:ext cx="3702668" cy="3939540"/>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pPr>
            <a:endParaRPr lang="fr-FR" b="1" i="1" dirty="0" smtClean="0"/>
          </a:p>
          <a:p>
            <a:pPr eaLnBrk="0" hangingPunct="0">
              <a:spcBef>
                <a:spcPct val="50000"/>
              </a:spcBef>
              <a:buFontTx/>
              <a:buChar char="•"/>
            </a:pPr>
            <a:r>
              <a:rPr lang="fr-FR" b="1" i="1" dirty="0" smtClean="0"/>
              <a:t> Simulation data</a:t>
            </a:r>
          </a:p>
          <a:p>
            <a:pPr eaLnBrk="0" hangingPunct="0">
              <a:spcBef>
                <a:spcPct val="50000"/>
              </a:spcBef>
              <a:buFontTx/>
              <a:buChar char="•"/>
            </a:pPr>
            <a:r>
              <a:rPr lang="fr-FR" b="1" i="1" dirty="0" smtClean="0"/>
              <a:t> </a:t>
            </a:r>
            <a:r>
              <a:rPr lang="fr-FR" b="1" i="1" dirty="0" err="1" smtClean="0"/>
              <a:t>CdTe</a:t>
            </a:r>
            <a:r>
              <a:rPr lang="fr-FR" b="1" i="1" dirty="0" smtClean="0"/>
              <a:t> 300</a:t>
            </a:r>
            <a:r>
              <a:rPr lang="fr-FR" b="1" i="1" dirty="0" smtClean="0">
                <a:latin typeface="Symbol" pitchFamily="18" charset="2"/>
              </a:rPr>
              <a:t>m</a:t>
            </a:r>
            <a:r>
              <a:rPr lang="fr-FR" b="1" i="1" dirty="0" smtClean="0"/>
              <a:t>m  </a:t>
            </a:r>
          </a:p>
          <a:p>
            <a:pPr eaLnBrk="0" hangingPunct="0">
              <a:spcBef>
                <a:spcPct val="50000"/>
              </a:spcBef>
              <a:buFontTx/>
              <a:buChar char="•"/>
            </a:pPr>
            <a:r>
              <a:rPr lang="fr-FR" b="1" i="1" dirty="0" smtClean="0"/>
              <a:t> 110</a:t>
            </a:r>
            <a:r>
              <a:rPr lang="fr-FR" b="1" i="1" dirty="0" smtClean="0">
                <a:latin typeface="Symbol" pitchFamily="18" charset="2"/>
              </a:rPr>
              <a:t>m</a:t>
            </a:r>
            <a:r>
              <a:rPr lang="fr-FR" b="1" i="1" dirty="0" smtClean="0"/>
              <a:t>m pixel </a:t>
            </a:r>
          </a:p>
          <a:p>
            <a:pPr eaLnBrk="0" hangingPunct="0">
              <a:spcBef>
                <a:spcPct val="50000"/>
              </a:spcBef>
              <a:buFontTx/>
              <a:buChar char="•"/>
            </a:pPr>
            <a:r>
              <a:rPr lang="fr-FR" b="1" i="1" dirty="0" smtClean="0"/>
              <a:t> </a:t>
            </a:r>
            <a:r>
              <a:rPr lang="fr-FR" b="1" i="1" dirty="0"/>
              <a:t>faisceau monochromatique à </a:t>
            </a:r>
            <a:r>
              <a:rPr lang="fr-FR" b="1" i="1" dirty="0" smtClean="0"/>
              <a:t>40keV</a:t>
            </a:r>
          </a:p>
          <a:p>
            <a:pPr eaLnBrk="0" hangingPunct="0">
              <a:spcBef>
                <a:spcPct val="50000"/>
              </a:spcBef>
              <a:buFontTx/>
              <a:buChar char="•"/>
            </a:pPr>
            <a:r>
              <a:rPr lang="fr-FR" b="1" i="1" dirty="0" smtClean="0"/>
              <a:t> On voit </a:t>
            </a:r>
            <a:r>
              <a:rPr lang="fr-FR" b="1" i="1" dirty="0"/>
              <a:t>l’influence des </a:t>
            </a:r>
            <a:r>
              <a:rPr lang="fr-FR" b="1" i="1" dirty="0" smtClean="0"/>
              <a:t>photons de fluorescence dans le spectre mesuré par un pixel</a:t>
            </a:r>
            <a:endParaRPr lang="fr-FR" b="1" i="1" dirty="0"/>
          </a:p>
        </p:txBody>
      </p:sp>
      <p:sp>
        <p:nvSpPr>
          <p:cNvPr id="6" name="Text Box 13"/>
          <p:cNvSpPr txBox="1">
            <a:spLocks noChangeArrowheads="1"/>
          </p:cNvSpPr>
          <p:nvPr/>
        </p:nvSpPr>
        <p:spPr bwMode="auto">
          <a:xfrm>
            <a:off x="6261820" y="6477713"/>
            <a:ext cx="2857758" cy="369332"/>
          </a:xfrm>
          <a:prstGeom prst="rect">
            <a:avLst/>
          </a:prstGeom>
          <a:noFill/>
          <a:ln w="9525">
            <a:noFill/>
            <a:miter lim="800000"/>
            <a:headEnd/>
            <a:tailEnd/>
          </a:ln>
          <a:effectLst/>
        </p:spPr>
        <p:txBody>
          <a:bodyPr wrap="square">
            <a:spAutoFit/>
          </a:bodyPr>
          <a:lstStyle/>
          <a:p>
            <a:pPr>
              <a:spcBef>
                <a:spcPct val="50000"/>
              </a:spcBef>
            </a:pPr>
            <a:r>
              <a:rPr lang="fr-CH" sz="1800" i="1" dirty="0" smtClean="0"/>
              <a:t>Simulation: L</a:t>
            </a:r>
            <a:r>
              <a:rPr lang="fr-CH" sz="1800" i="1" dirty="0"/>
              <a:t>. </a:t>
            </a:r>
            <a:r>
              <a:rPr lang="fr-CH" sz="1800" i="1" dirty="0" smtClean="0"/>
              <a:t>Tlustos</a:t>
            </a:r>
          </a:p>
        </p:txBody>
      </p:sp>
      <p:grpSp>
        <p:nvGrpSpPr>
          <p:cNvPr id="9" name="Group 8"/>
          <p:cNvGrpSpPr/>
          <p:nvPr/>
        </p:nvGrpSpPr>
        <p:grpSpPr>
          <a:xfrm>
            <a:off x="0" y="1799780"/>
            <a:ext cx="5372100" cy="3971925"/>
            <a:chOff x="0" y="1508750"/>
            <a:chExt cx="5372100" cy="3971925"/>
          </a:xfrm>
        </p:grpSpPr>
        <p:pic>
          <p:nvPicPr>
            <p:cNvPr id="12718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8750"/>
              <a:ext cx="537210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731501" y="2441777"/>
              <a:ext cx="2342704" cy="37274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grpSp>
      <p:sp>
        <p:nvSpPr>
          <p:cNvPr id="10" name="Rectangle 9"/>
          <p:cNvSpPr/>
          <p:nvPr/>
        </p:nvSpPr>
        <p:spPr bwMode="auto">
          <a:xfrm>
            <a:off x="769905" y="2472672"/>
            <a:ext cx="2265895" cy="6528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1" name="Text Box 5"/>
          <p:cNvSpPr txBox="1">
            <a:spLocks noChangeArrowheads="1"/>
          </p:cNvSpPr>
          <p:nvPr/>
        </p:nvSpPr>
        <p:spPr bwMode="auto">
          <a:xfrm>
            <a:off x="3540977" y="2381950"/>
            <a:ext cx="1133779"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b="0" dirty="0" smtClean="0">
                <a:solidFill>
                  <a:srgbClr val="0033CC"/>
                </a:solidFill>
              </a:rPr>
              <a:t>Energie faisceau</a:t>
            </a:r>
            <a:endParaRPr lang="fr-FR" sz="1400" b="0" dirty="0">
              <a:solidFill>
                <a:srgbClr val="0033CC"/>
              </a:solidFill>
            </a:endParaRPr>
          </a:p>
        </p:txBody>
      </p:sp>
      <p:sp>
        <p:nvSpPr>
          <p:cNvPr id="13" name="Text Box 5"/>
          <p:cNvSpPr txBox="1">
            <a:spLocks noChangeArrowheads="1"/>
          </p:cNvSpPr>
          <p:nvPr/>
        </p:nvSpPr>
        <p:spPr bwMode="auto">
          <a:xfrm>
            <a:off x="2613345" y="3524132"/>
            <a:ext cx="1709854"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b="0" dirty="0" smtClean="0">
                <a:solidFill>
                  <a:srgbClr val="0033CC"/>
                </a:solidFill>
              </a:rPr>
              <a:t>Energie fluorescence</a:t>
            </a:r>
            <a:endParaRPr lang="fr-FR" sz="1400" b="0" dirty="0">
              <a:solidFill>
                <a:srgbClr val="0033CC"/>
              </a:solidFill>
            </a:endParaRPr>
          </a:p>
        </p:txBody>
      </p:sp>
      <p:sp>
        <p:nvSpPr>
          <p:cNvPr id="15" name="Text Box 5"/>
          <p:cNvSpPr txBox="1">
            <a:spLocks noChangeArrowheads="1"/>
          </p:cNvSpPr>
          <p:nvPr/>
        </p:nvSpPr>
        <p:spPr bwMode="auto">
          <a:xfrm>
            <a:off x="931726" y="2548195"/>
            <a:ext cx="1700669" cy="1600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b="0" dirty="0" smtClean="0">
                <a:solidFill>
                  <a:srgbClr val="0033CC"/>
                </a:solidFill>
              </a:rPr>
              <a:t>Energie du faisceau- Energie des photons de fluorescence (échappés (du pixel ou du matériel))</a:t>
            </a:r>
            <a:endParaRPr lang="fr-FR" sz="1400" b="0" dirty="0">
              <a:solidFill>
                <a:srgbClr val="0033CC"/>
              </a:solidFill>
            </a:endParaRPr>
          </a:p>
        </p:txBody>
      </p:sp>
      <p:sp>
        <p:nvSpPr>
          <p:cNvPr id="7" name="Left Brace 6"/>
          <p:cNvSpPr/>
          <p:nvPr/>
        </p:nvSpPr>
        <p:spPr bwMode="auto">
          <a:xfrm rot="5400000">
            <a:off x="1894410" y="3879247"/>
            <a:ext cx="228324" cy="767096"/>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7" name="Left Brace 16"/>
          <p:cNvSpPr/>
          <p:nvPr/>
        </p:nvSpPr>
        <p:spPr bwMode="auto">
          <a:xfrm rot="5400000">
            <a:off x="2959541" y="3774094"/>
            <a:ext cx="228324" cy="767096"/>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4" name="Rectangle 2"/>
          <p:cNvSpPr txBox="1">
            <a:spLocks noChangeArrowheads="1"/>
          </p:cNvSpPr>
          <p:nvPr/>
        </p:nvSpPr>
        <p:spPr>
          <a:xfrm>
            <a:off x="-1" y="256947"/>
            <a:ext cx="9142413" cy="944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r>
              <a:rPr lang="fr-FR" kern="0" smtClean="0">
                <a:effectLst/>
              </a:rPr>
              <a:t>Fluorescence dans les matériaux a haut Z</a:t>
            </a:r>
            <a:endParaRPr lang="fr-FR" kern="0" dirty="0" smtClean="0">
              <a:effectLst/>
            </a:endParaRPr>
          </a:p>
        </p:txBody>
      </p:sp>
    </p:spTree>
    <p:extLst>
      <p:ext uri="{BB962C8B-B14F-4D97-AF65-F5344CB8AC3E}">
        <p14:creationId xmlns:p14="http://schemas.microsoft.com/office/powerpoint/2010/main" val="1097214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345645" y="3053490"/>
            <a:ext cx="8758145" cy="1066800"/>
          </a:xfrm>
          <a:prstGeom prst="rect">
            <a:avLst/>
          </a:prstGeom>
          <a:noFill/>
          <a:ln w="9525">
            <a:noFill/>
            <a:miter lim="800000"/>
            <a:headEnd/>
            <a:tailEnd/>
          </a:ln>
          <a:effectLst/>
        </p:spPr>
        <p:txBody>
          <a:bodyPr lIns="92075" tIns="46038" rIns="92075" bIns="46038" anchor="ctr"/>
          <a:lstStyle/>
          <a:p>
            <a:pPr marL="571500" indent="-571500" eaLnBrk="0" hangingPunct="0">
              <a:spcBef>
                <a:spcPct val="20000"/>
              </a:spcBef>
              <a:buFont typeface="Arial" charset="0"/>
              <a:buChar char="•"/>
            </a:pPr>
            <a:r>
              <a:rPr lang="fr-FR" sz="2400" dirty="0">
                <a:solidFill>
                  <a:schemeClr val="tx2"/>
                </a:solidFill>
                <a:latin typeface="+mj-lt"/>
              </a:rPr>
              <a:t>Introduction aux </a:t>
            </a:r>
            <a:r>
              <a:rPr lang="fr-FR" sz="2400" dirty="0" smtClean="0">
                <a:solidFill>
                  <a:schemeClr val="tx2"/>
                </a:solidFill>
                <a:latin typeface="+mj-lt"/>
              </a:rPr>
              <a:t>détecteurs à </a:t>
            </a:r>
            <a:r>
              <a:rPr lang="fr-FR" sz="2400" dirty="0">
                <a:solidFill>
                  <a:schemeClr val="tx2"/>
                </a:solidFill>
                <a:latin typeface="+mj-lt"/>
              </a:rPr>
              <a:t>pixels hybrides</a:t>
            </a:r>
          </a:p>
          <a:p>
            <a:pPr marL="571500" indent="-571500" eaLnBrk="0" hangingPunct="0">
              <a:spcBef>
                <a:spcPct val="20000"/>
              </a:spcBef>
              <a:buFont typeface="Arial" charset="0"/>
              <a:buChar char="•"/>
            </a:pPr>
            <a:r>
              <a:rPr lang="fr-FR" sz="2400" dirty="0">
                <a:solidFill>
                  <a:schemeClr val="tx2"/>
                </a:solidFill>
                <a:latin typeface="+mj-lt"/>
              </a:rPr>
              <a:t>Origines dans la physique </a:t>
            </a:r>
            <a:r>
              <a:rPr lang="fr-FR" sz="2400" dirty="0" smtClean="0">
                <a:solidFill>
                  <a:schemeClr val="tx2"/>
                </a:solidFill>
                <a:latin typeface="+mj-lt"/>
              </a:rPr>
              <a:t>à </a:t>
            </a:r>
            <a:r>
              <a:rPr lang="fr-FR" sz="2400" dirty="0">
                <a:solidFill>
                  <a:schemeClr val="tx2"/>
                </a:solidFill>
                <a:latin typeface="+mj-lt"/>
              </a:rPr>
              <a:t>hautes énergies</a:t>
            </a:r>
          </a:p>
          <a:p>
            <a:pPr marL="571500" indent="-571500" eaLnBrk="0" hangingPunct="0">
              <a:spcBef>
                <a:spcPct val="20000"/>
              </a:spcBef>
              <a:buFont typeface="Arial" charset="0"/>
              <a:buChar char="•"/>
            </a:pPr>
            <a:r>
              <a:rPr lang="fr-FR" sz="2400" dirty="0">
                <a:solidFill>
                  <a:schemeClr val="tx2"/>
                </a:solidFill>
                <a:latin typeface="+mj-lt"/>
              </a:rPr>
              <a:t>Transfert vers l’imagerie </a:t>
            </a:r>
            <a:r>
              <a:rPr lang="fr-FR" sz="2400" dirty="0" smtClean="0">
                <a:solidFill>
                  <a:schemeClr val="tx2"/>
                </a:solidFill>
                <a:latin typeface="+mj-lt"/>
              </a:rPr>
              <a:t>médicale</a:t>
            </a:r>
            <a:endParaRPr lang="fr-FR" sz="2400" dirty="0">
              <a:solidFill>
                <a:schemeClr val="tx2"/>
              </a:solidFill>
              <a:latin typeface="+mj-lt"/>
            </a:endParaRPr>
          </a:p>
          <a:p>
            <a:pPr marL="571500" indent="-571500" eaLnBrk="0" hangingPunct="0">
              <a:spcBef>
                <a:spcPct val="20000"/>
              </a:spcBef>
              <a:buFont typeface="Arial" charset="0"/>
              <a:buChar char="•"/>
            </a:pPr>
            <a:r>
              <a:rPr lang="fr-FR" sz="2400" dirty="0" smtClean="0">
                <a:solidFill>
                  <a:schemeClr val="tx2"/>
                </a:solidFill>
                <a:latin typeface="+mj-lt"/>
              </a:rPr>
              <a:t>Medipix3 </a:t>
            </a:r>
          </a:p>
          <a:p>
            <a:pPr marL="1028700" lvl="1" indent="-571500" eaLnBrk="0" hangingPunct="0">
              <a:spcBef>
                <a:spcPct val="20000"/>
              </a:spcBef>
              <a:buFont typeface="Arial" charset="0"/>
              <a:buChar char="•"/>
            </a:pPr>
            <a:r>
              <a:rPr lang="fr-FR" sz="2400" dirty="0" smtClean="0">
                <a:solidFill>
                  <a:schemeClr val="tx2"/>
                </a:solidFill>
                <a:latin typeface="+mj-lt"/>
              </a:rPr>
              <a:t>Motivation</a:t>
            </a:r>
          </a:p>
          <a:p>
            <a:pPr marL="1028700" lvl="1" indent="-571500" eaLnBrk="0" hangingPunct="0">
              <a:spcBef>
                <a:spcPct val="20000"/>
              </a:spcBef>
              <a:buFont typeface="Arial" charset="0"/>
              <a:buChar char="•"/>
            </a:pPr>
            <a:r>
              <a:rPr lang="fr-FR" sz="2400" dirty="0" smtClean="0">
                <a:solidFill>
                  <a:schemeClr val="tx2"/>
                </a:solidFill>
                <a:latin typeface="+mj-lt"/>
              </a:rPr>
              <a:t>Architecture</a:t>
            </a:r>
          </a:p>
          <a:p>
            <a:pPr marL="1028700" lvl="1" indent="-571500" eaLnBrk="0" hangingPunct="0">
              <a:spcBef>
                <a:spcPct val="20000"/>
              </a:spcBef>
              <a:buFont typeface="Arial" charset="0"/>
              <a:buChar char="•"/>
            </a:pPr>
            <a:r>
              <a:rPr lang="fr-FR" sz="2400" dirty="0" smtClean="0">
                <a:solidFill>
                  <a:schemeClr val="tx2"/>
                </a:solidFill>
                <a:latin typeface="+mj-lt"/>
              </a:rPr>
              <a:t>Mesures</a:t>
            </a:r>
          </a:p>
          <a:p>
            <a:pPr marL="1028700" lvl="1" indent="-571500" eaLnBrk="0" hangingPunct="0">
              <a:spcBef>
                <a:spcPct val="20000"/>
              </a:spcBef>
              <a:buFont typeface="Arial" charset="0"/>
              <a:buChar char="•"/>
            </a:pPr>
            <a:r>
              <a:rPr lang="fr-FR" sz="2400" dirty="0">
                <a:solidFill>
                  <a:schemeClr val="tx2"/>
                </a:solidFill>
                <a:latin typeface="+mj-lt"/>
              </a:rPr>
              <a:t>A</a:t>
            </a:r>
            <a:r>
              <a:rPr lang="fr-FR" sz="2400" dirty="0" smtClean="0">
                <a:solidFill>
                  <a:schemeClr val="tx2"/>
                </a:solidFill>
                <a:latin typeface="+mj-lt"/>
              </a:rPr>
              <a:t>vantages </a:t>
            </a:r>
            <a:r>
              <a:rPr lang="fr-FR" sz="2400" dirty="0">
                <a:solidFill>
                  <a:schemeClr val="tx2"/>
                </a:solidFill>
                <a:latin typeface="+mj-lt"/>
              </a:rPr>
              <a:t>en imagerie</a:t>
            </a:r>
          </a:p>
          <a:p>
            <a:pPr marL="571500" indent="-571500" eaLnBrk="0" hangingPunct="0">
              <a:spcBef>
                <a:spcPct val="20000"/>
              </a:spcBef>
              <a:buFont typeface="Arial" charset="0"/>
              <a:buChar char="•"/>
            </a:pPr>
            <a:r>
              <a:rPr lang="fr-FR" sz="2400" dirty="0">
                <a:solidFill>
                  <a:schemeClr val="tx2"/>
                </a:solidFill>
                <a:latin typeface="+mj-lt"/>
              </a:rPr>
              <a:t>La puce Timepix3</a:t>
            </a:r>
          </a:p>
          <a:p>
            <a:pPr marL="571500" indent="-571500" eaLnBrk="0" hangingPunct="0">
              <a:spcBef>
                <a:spcPct val="20000"/>
              </a:spcBef>
              <a:buFont typeface="Arial" charset="0"/>
              <a:buChar char="•"/>
            </a:pPr>
            <a:r>
              <a:rPr lang="fr-FR" sz="2400" dirty="0" err="1" smtClean="0">
                <a:solidFill>
                  <a:schemeClr val="tx2"/>
                </a:solidFill>
                <a:latin typeface="+mj-lt"/>
              </a:rPr>
              <a:t>Through</a:t>
            </a:r>
            <a:r>
              <a:rPr lang="fr-FR" sz="2400" dirty="0" smtClean="0">
                <a:solidFill>
                  <a:schemeClr val="tx2"/>
                </a:solidFill>
                <a:latin typeface="+mj-lt"/>
              </a:rPr>
              <a:t> </a:t>
            </a:r>
            <a:r>
              <a:rPr lang="fr-FR" sz="2400" dirty="0" err="1" smtClean="0">
                <a:solidFill>
                  <a:schemeClr val="tx2"/>
                </a:solidFill>
                <a:latin typeface="+mj-lt"/>
              </a:rPr>
              <a:t>Silicon</a:t>
            </a:r>
            <a:r>
              <a:rPr lang="fr-FR" sz="2400" dirty="0" smtClean="0">
                <a:solidFill>
                  <a:schemeClr val="tx2"/>
                </a:solidFill>
                <a:latin typeface="+mj-lt"/>
              </a:rPr>
              <a:t> Via (TSV)</a:t>
            </a:r>
            <a:endParaRPr lang="fr-FR" sz="2400" dirty="0">
              <a:solidFill>
                <a:schemeClr val="tx2"/>
              </a:solidFill>
              <a:latin typeface="+mj-lt"/>
            </a:endParaRPr>
          </a:p>
          <a:p>
            <a:pPr marL="571500" indent="-571500" eaLnBrk="0" hangingPunct="0">
              <a:spcBef>
                <a:spcPct val="20000"/>
              </a:spcBef>
              <a:buFont typeface="Arial" charset="0"/>
              <a:buChar char="•"/>
            </a:pPr>
            <a:r>
              <a:rPr lang="fr-FR" sz="2400" dirty="0" smtClean="0">
                <a:solidFill>
                  <a:schemeClr val="tx2"/>
                </a:solidFill>
                <a:latin typeface="+mj-lt"/>
              </a:rPr>
              <a:t>Résumé </a:t>
            </a:r>
            <a:r>
              <a:rPr lang="fr-FR" sz="2400" dirty="0">
                <a:solidFill>
                  <a:schemeClr val="tx2"/>
                </a:solidFill>
                <a:latin typeface="+mj-lt"/>
              </a:rPr>
              <a:t>et conclusions</a:t>
            </a:r>
          </a:p>
        </p:txBody>
      </p:sp>
      <p:sp>
        <p:nvSpPr>
          <p:cNvPr id="3" name="Rectangle 2"/>
          <p:cNvSpPr>
            <a:spLocks noGrp="1" noChangeArrowheads="1"/>
          </p:cNvSpPr>
          <p:nvPr>
            <p:ph type="title"/>
          </p:nvPr>
        </p:nvSpPr>
        <p:spPr>
          <a:xfrm>
            <a:off x="-1" y="0"/>
            <a:ext cx="9142413" cy="944563"/>
          </a:xfrm>
        </p:spPr>
        <p:txBody>
          <a:bodyPr/>
          <a:lstStyle/>
          <a:p>
            <a:r>
              <a:rPr lang="fr-FR" sz="2800" b="1" dirty="0" smtClean="0">
                <a:effectLst>
                  <a:outerShdw blurRad="38100" dist="38100" dir="2700000" algn="tl">
                    <a:srgbClr val="DDDDDD"/>
                  </a:outerShdw>
                </a:effectLst>
                <a:latin typeface="Helvetica"/>
                <a:cs typeface="Helvetica"/>
              </a:rPr>
              <a:t>Sommaire</a:t>
            </a:r>
            <a:endParaRPr lang="fr-FR" sz="2800" b="1" dirty="0">
              <a:effectLst>
                <a:outerShdw blurRad="38100" dist="38100" dir="2700000" algn="tl">
                  <a:srgbClr val="DDDDDD"/>
                </a:outerShdw>
              </a:effectLst>
              <a:latin typeface="Helvetica"/>
              <a:cs typeface="Helvetica"/>
            </a:endParaRPr>
          </a:p>
        </p:txBody>
      </p:sp>
    </p:spTree>
    <p:extLst>
      <p:ext uri="{BB962C8B-B14F-4D97-AF65-F5344CB8AC3E}">
        <p14:creationId xmlns:p14="http://schemas.microsoft.com/office/powerpoint/2010/main" val="2494671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1077145" y="2699305"/>
            <a:ext cx="7759616" cy="1066800"/>
          </a:xfrm>
          <a:prstGeom prst="rect">
            <a:avLst/>
          </a:prstGeom>
          <a:noFill/>
          <a:ln w="9525">
            <a:noFill/>
            <a:miter lim="800000"/>
            <a:headEnd/>
            <a:tailEnd/>
          </a:ln>
          <a:effectLst/>
        </p:spPr>
        <p:txBody>
          <a:bodyPr lIns="92075" tIns="46038" rIns="92075" bIns="46038" anchor="ctr"/>
          <a:lstStyle/>
          <a:p>
            <a:pPr eaLnBrk="0" hangingPunct="0"/>
            <a:r>
              <a:rPr lang="fr-FR" sz="3600" dirty="0" smtClean="0">
                <a:solidFill>
                  <a:srgbClr val="17375E"/>
                </a:solidFill>
                <a:latin typeface="Franklin Gothic Medium" pitchFamily="34" charset="0"/>
              </a:rPr>
              <a:t>Compromis:</a:t>
            </a:r>
          </a:p>
          <a:p>
            <a:pPr marL="571500" indent="-571500" eaLnBrk="0" hangingPunct="0">
              <a:buFont typeface="Arial" panose="020B0604020202020204" pitchFamily="34" charset="0"/>
              <a:buChar char="•"/>
            </a:pPr>
            <a:r>
              <a:rPr lang="fr-FR" sz="3600" dirty="0" smtClean="0">
                <a:solidFill>
                  <a:srgbClr val="17375E"/>
                </a:solidFill>
                <a:latin typeface="Franklin Gothic Medium" pitchFamily="34" charset="0"/>
              </a:rPr>
              <a:t>Taille du pixel</a:t>
            </a:r>
          </a:p>
          <a:p>
            <a:pPr marL="571500" indent="-571500" eaLnBrk="0" hangingPunct="0">
              <a:buFont typeface="Arial" panose="020B0604020202020204" pitchFamily="34" charset="0"/>
              <a:buChar char="•"/>
            </a:pPr>
            <a:r>
              <a:rPr lang="fr-FR" sz="3600" dirty="0" smtClean="0">
                <a:solidFill>
                  <a:srgbClr val="17375E"/>
                </a:solidFill>
                <a:latin typeface="Franklin Gothic Medium" pitchFamily="34" charset="0"/>
              </a:rPr>
              <a:t>Flux</a:t>
            </a:r>
          </a:p>
          <a:p>
            <a:pPr marL="571500" indent="-571500" eaLnBrk="0" hangingPunct="0">
              <a:buFont typeface="Arial" panose="020B0604020202020204" pitchFamily="34" charset="0"/>
              <a:buChar char="•"/>
            </a:pPr>
            <a:r>
              <a:rPr lang="fr-FR" sz="3600" dirty="0" smtClean="0">
                <a:solidFill>
                  <a:srgbClr val="17375E"/>
                </a:solidFill>
                <a:latin typeface="Franklin Gothic Medium" pitchFamily="34" charset="0"/>
              </a:rPr>
              <a:t>Distorsion</a:t>
            </a:r>
            <a:endParaRPr lang="fr-FR" sz="3600" dirty="0">
              <a:solidFill>
                <a:srgbClr val="17375E"/>
              </a:solidFill>
              <a:latin typeface="Franklin Gothic Medium" pitchFamily="34" charset="0"/>
            </a:endParaRPr>
          </a:p>
        </p:txBody>
      </p:sp>
    </p:spTree>
    <p:extLst>
      <p:ext uri="{BB962C8B-B14F-4D97-AF65-F5344CB8AC3E}">
        <p14:creationId xmlns:p14="http://schemas.microsoft.com/office/powerpoint/2010/main" val="1748676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08200" y="1239915"/>
            <a:ext cx="2995590" cy="2677656"/>
          </a:xfrm>
          <a:prstGeom prst="rect">
            <a:avLst/>
          </a:prstGeom>
          <a:solidFill>
            <a:schemeClr val="bg1"/>
          </a:solidFill>
        </p:spPr>
        <p:txBody>
          <a:bodyPr wrap="square" rtlCol="0">
            <a:spAutoFit/>
          </a:bodyPr>
          <a:lstStyle/>
          <a:p>
            <a:pPr marL="285750" indent="-285750">
              <a:buFont typeface="Arial" charset="0"/>
              <a:buChar char="•"/>
            </a:pPr>
            <a:r>
              <a:rPr lang="fr-FR" sz="1200" dirty="0" smtClean="0"/>
              <a:t>Maximum flux en fonction de la taille du pixel</a:t>
            </a:r>
          </a:p>
          <a:p>
            <a:pPr marL="742950" lvl="1" indent="-285750">
              <a:buFont typeface="Arial" charset="0"/>
              <a:buChar char="•"/>
            </a:pPr>
            <a:r>
              <a:rPr lang="fr-FR" sz="1200" dirty="0" err="1" smtClean="0"/>
              <a:t>ASICs</a:t>
            </a:r>
            <a:r>
              <a:rPr lang="fr-FR" sz="1200" dirty="0" smtClean="0"/>
              <a:t> à comptage de photons</a:t>
            </a:r>
          </a:p>
          <a:p>
            <a:pPr marL="742950" lvl="1" indent="-285750">
              <a:buFont typeface="Arial" charset="0"/>
              <a:buChar char="•"/>
            </a:pPr>
            <a:r>
              <a:rPr lang="fr-FR" sz="1200" dirty="0" smtClean="0"/>
              <a:t>Paramètre très dépendant des conditions de mesure</a:t>
            </a:r>
          </a:p>
          <a:p>
            <a:pPr marL="285750" indent="-285750">
              <a:buFont typeface="Arial" charset="0"/>
              <a:buChar char="•"/>
            </a:pPr>
            <a:r>
              <a:rPr lang="fr-FR" sz="1200" dirty="0" smtClean="0"/>
              <a:t>Réduction de la taille du pixel permet traiter des flux plus élevés</a:t>
            </a:r>
          </a:p>
          <a:p>
            <a:pPr marL="285750" indent="-285750">
              <a:buFont typeface="Arial" charset="0"/>
              <a:buChar char="•"/>
            </a:pPr>
            <a:endParaRPr lang="fr-FR" sz="1200" dirty="0"/>
          </a:p>
          <a:p>
            <a:pPr marL="285750" indent="-285750">
              <a:buFont typeface="Arial" charset="0"/>
              <a:buChar char="•"/>
            </a:pPr>
            <a:r>
              <a:rPr lang="fr-FR" sz="1200" i="1" dirty="0" smtClean="0"/>
              <a:t>Pour faire spectroscopie à haute résolution spatiale un algorithme est nécessaire pour reconstruire la charge et l’assigner au pixel qui en a eu plus</a:t>
            </a:r>
          </a:p>
          <a:p>
            <a:endParaRPr lang="fr-FR" sz="1200" dirty="0"/>
          </a:p>
        </p:txBody>
      </p:sp>
      <p:grpSp>
        <p:nvGrpSpPr>
          <p:cNvPr id="4" name="Group 3"/>
          <p:cNvGrpSpPr/>
          <p:nvPr/>
        </p:nvGrpSpPr>
        <p:grpSpPr>
          <a:xfrm>
            <a:off x="-151815" y="1124700"/>
            <a:ext cx="6615405" cy="3645454"/>
            <a:chOff x="882337" y="1124700"/>
            <a:chExt cx="6615405" cy="3645454"/>
          </a:xfrm>
        </p:grpSpPr>
        <p:pic>
          <p:nvPicPr>
            <p:cNvPr id="12779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22" r="5393" b="12813"/>
            <a:stretch/>
          </p:blipFill>
          <p:spPr bwMode="auto">
            <a:xfrm>
              <a:off x="882337" y="1124700"/>
              <a:ext cx="6615405" cy="364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3535065" y="1853356"/>
              <a:ext cx="120368" cy="1162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grpSp>
      <p:sp>
        <p:nvSpPr>
          <p:cNvPr id="6" name="Rectangle 2"/>
          <p:cNvSpPr>
            <a:spLocks noChangeArrowheads="1"/>
          </p:cNvSpPr>
          <p:nvPr/>
        </p:nvSpPr>
        <p:spPr bwMode="auto">
          <a:xfrm>
            <a:off x="0" y="0"/>
            <a:ext cx="9144001"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en-US" sz="2800" dirty="0">
                <a:solidFill>
                  <a:srgbClr val="17375E"/>
                </a:solidFill>
                <a:effectLst>
                  <a:outerShdw blurRad="38100" dist="38100" dir="2700000" algn="tl">
                    <a:srgbClr val="C0C0C0"/>
                  </a:outerShdw>
                </a:effectLst>
                <a:latin typeface="Franklin Gothic Medium" pitchFamily="34" charset="0"/>
              </a:rPr>
              <a:t>Flux </a:t>
            </a:r>
            <a:r>
              <a:rPr lang="en-US" sz="2800" dirty="0" smtClean="0">
                <a:solidFill>
                  <a:srgbClr val="17375E"/>
                </a:solidFill>
                <a:effectLst>
                  <a:outerShdw blurRad="38100" dist="38100" dir="2700000" algn="tl">
                    <a:srgbClr val="C0C0C0"/>
                  </a:outerShdw>
                </a:effectLst>
                <a:latin typeface="Franklin Gothic Medium" pitchFamily="34" charset="0"/>
              </a:rPr>
              <a:t>maximum (</a:t>
            </a:r>
            <a:r>
              <a:rPr lang="en-US" sz="2800" dirty="0" err="1" smtClean="0">
                <a:solidFill>
                  <a:srgbClr val="17375E"/>
                </a:solidFill>
                <a:effectLst>
                  <a:outerShdw blurRad="38100" dist="38100" dir="2700000" algn="tl">
                    <a:srgbClr val="C0C0C0"/>
                  </a:outerShdw>
                </a:effectLst>
                <a:latin typeface="Franklin Gothic Medium" pitchFamily="34" charset="0"/>
              </a:rPr>
              <a:t>Mcps</a:t>
            </a:r>
            <a:r>
              <a:rPr lang="en-US" sz="2800" dirty="0" smtClean="0">
                <a:solidFill>
                  <a:srgbClr val="17375E"/>
                </a:solidFill>
                <a:effectLst>
                  <a:outerShdw blurRad="38100" dist="38100" dir="2700000" algn="tl">
                    <a:srgbClr val="C0C0C0"/>
                  </a:outerShdw>
                </a:effectLst>
                <a:latin typeface="Franklin Gothic Medium" pitchFamily="34" charset="0"/>
              </a:rPr>
              <a:t>/mm</a:t>
            </a:r>
            <a:r>
              <a:rPr lang="en-US" sz="2800" baseline="30000" dirty="0" smtClean="0">
                <a:solidFill>
                  <a:srgbClr val="17375E"/>
                </a:solidFill>
                <a:effectLst>
                  <a:outerShdw blurRad="38100" dist="38100" dir="2700000" algn="tl">
                    <a:srgbClr val="C0C0C0"/>
                  </a:outerShdw>
                </a:effectLst>
                <a:latin typeface="Franklin Gothic Medium" pitchFamily="34" charset="0"/>
              </a:rPr>
              <a:t>2</a:t>
            </a:r>
            <a:r>
              <a:rPr lang="en-US" sz="2800" dirty="0" smtClean="0">
                <a:solidFill>
                  <a:srgbClr val="17375E"/>
                </a:solidFill>
                <a:effectLst>
                  <a:outerShdw blurRad="38100" dist="38100" dir="2700000" algn="tl">
                    <a:srgbClr val="C0C0C0"/>
                  </a:outerShdw>
                </a:effectLst>
                <a:latin typeface="Franklin Gothic Medium" pitchFamily="34" charset="0"/>
              </a:rPr>
              <a:t>) vs </a:t>
            </a:r>
            <a:r>
              <a:rPr lang="en-US" sz="2800" dirty="0" err="1" smtClean="0">
                <a:solidFill>
                  <a:srgbClr val="17375E"/>
                </a:solidFill>
                <a:effectLst>
                  <a:outerShdw blurRad="38100" dist="38100" dir="2700000" algn="tl">
                    <a:srgbClr val="C0C0C0"/>
                  </a:outerShdw>
                </a:effectLst>
                <a:latin typeface="Franklin Gothic Medium" pitchFamily="34" charset="0"/>
              </a:rPr>
              <a:t>taille</a:t>
            </a:r>
            <a:r>
              <a:rPr lang="en-US" sz="2800" dirty="0" smtClean="0">
                <a:solidFill>
                  <a:srgbClr val="17375E"/>
                </a:solidFill>
                <a:effectLst>
                  <a:outerShdw blurRad="38100" dist="38100" dir="2700000" algn="tl">
                    <a:srgbClr val="C0C0C0"/>
                  </a:outerShdw>
                </a:effectLst>
                <a:latin typeface="Franklin Gothic Medium" pitchFamily="34" charset="0"/>
              </a:rPr>
              <a:t> du pixel (</a:t>
            </a:r>
            <a:r>
              <a:rPr lang="en-US" sz="2800" dirty="0" smtClean="0">
                <a:solidFill>
                  <a:srgbClr val="17375E"/>
                </a:solidFill>
                <a:effectLst>
                  <a:outerShdw blurRad="38100" dist="38100" dir="2700000" algn="tl">
                    <a:srgbClr val="C0C0C0"/>
                  </a:outerShdw>
                </a:effectLst>
                <a:latin typeface="Symbol" panose="05050102010706020507" pitchFamily="18" charset="2"/>
              </a:rPr>
              <a:t>m</a:t>
            </a:r>
            <a:r>
              <a:rPr lang="en-US" sz="2800" dirty="0" smtClean="0">
                <a:solidFill>
                  <a:srgbClr val="17375E"/>
                </a:solidFill>
                <a:effectLst>
                  <a:outerShdw blurRad="38100" dist="38100" dir="2700000" algn="tl">
                    <a:srgbClr val="C0C0C0"/>
                  </a:outerShdw>
                </a:effectLst>
                <a:latin typeface="Franklin Gothic Medium" pitchFamily="34" charset="0"/>
              </a:rPr>
              <a:t>m)</a:t>
            </a:r>
            <a:endParaRPr lang="en-US" sz="2800" dirty="0">
              <a:solidFill>
                <a:srgbClr val="17375E"/>
              </a:solidFill>
              <a:effectLst>
                <a:outerShdw blurRad="38100" dist="38100" dir="2700000" algn="tl">
                  <a:srgbClr val="C0C0C0"/>
                </a:outerShdw>
              </a:effectLst>
              <a:latin typeface="Franklin Gothic Medium" pitchFamily="34" charset="0"/>
            </a:endParaRPr>
          </a:p>
        </p:txBody>
      </p:sp>
      <p:cxnSp>
        <p:nvCxnSpPr>
          <p:cNvPr id="5" name="Straight Arrow Connector 4"/>
          <p:cNvCxnSpPr/>
          <p:nvPr/>
        </p:nvCxnSpPr>
        <p:spPr bwMode="auto">
          <a:xfrm flipH="1" flipV="1">
            <a:off x="1031998" y="4269355"/>
            <a:ext cx="83552" cy="5577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H="1" flipV="1">
            <a:off x="1233243" y="4269355"/>
            <a:ext cx="1648826" cy="5869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H="1" flipV="1">
            <a:off x="1991818" y="4269355"/>
            <a:ext cx="2684756" cy="5403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2779578" y="4181708"/>
            <a:ext cx="3653957" cy="6055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H="1" flipV="1">
            <a:off x="4709355" y="4081886"/>
            <a:ext cx="2858235" cy="7837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Connector 28"/>
          <p:cNvCxnSpPr/>
          <p:nvPr/>
        </p:nvCxnSpPr>
        <p:spPr bwMode="auto">
          <a:xfrm flipV="1">
            <a:off x="1233243" y="1431940"/>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 name="Straight Connector 32"/>
          <p:cNvCxnSpPr/>
          <p:nvPr/>
        </p:nvCxnSpPr>
        <p:spPr bwMode="auto">
          <a:xfrm flipV="1">
            <a:off x="1031998" y="1462093"/>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p:cNvCxnSpPr/>
          <p:nvPr/>
        </p:nvCxnSpPr>
        <p:spPr bwMode="auto">
          <a:xfrm flipV="1">
            <a:off x="1991818" y="1431940"/>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5" name="Straight Connector 34"/>
          <p:cNvCxnSpPr/>
          <p:nvPr/>
        </p:nvCxnSpPr>
        <p:spPr bwMode="auto">
          <a:xfrm flipV="1">
            <a:off x="2779578" y="1428243"/>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6" name="Straight Connector 35"/>
          <p:cNvCxnSpPr/>
          <p:nvPr/>
        </p:nvCxnSpPr>
        <p:spPr bwMode="auto">
          <a:xfrm flipV="1">
            <a:off x="4709353" y="1462093"/>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TextBox 38"/>
          <p:cNvSpPr txBox="1"/>
          <p:nvPr/>
        </p:nvSpPr>
        <p:spPr>
          <a:xfrm>
            <a:off x="824585" y="6316600"/>
            <a:ext cx="8317610" cy="261610"/>
          </a:xfrm>
          <a:prstGeom prst="rect">
            <a:avLst/>
          </a:prstGeom>
          <a:noFill/>
        </p:spPr>
        <p:txBody>
          <a:bodyPr wrap="square" rtlCol="0">
            <a:spAutoFit/>
          </a:bodyPr>
          <a:lstStyle/>
          <a:p>
            <a:r>
              <a:rPr lang="en-GB" sz="1100" dirty="0" smtClean="0"/>
              <a:t>Simulation 80keV photons, 2mm </a:t>
            </a:r>
            <a:r>
              <a:rPr lang="en-GB" sz="1100" dirty="0" err="1" smtClean="0"/>
              <a:t>CdTe</a:t>
            </a:r>
            <a:r>
              <a:rPr lang="en-GB" sz="1100" dirty="0" smtClean="0"/>
              <a:t>, -800V, 100e- </a:t>
            </a:r>
            <a:r>
              <a:rPr lang="en-GB" sz="1100" dirty="0" err="1" smtClean="0"/>
              <a:t>r.m.s</a:t>
            </a:r>
            <a:r>
              <a:rPr lang="en-GB" sz="1100" dirty="0" smtClean="0"/>
              <a:t>. noise (no threshold dispersion, no charge trapping)</a:t>
            </a:r>
            <a:endParaRPr lang="en-GB" sz="1100" dirty="0"/>
          </a:p>
        </p:txBody>
      </p:sp>
      <p:sp>
        <p:nvSpPr>
          <p:cNvPr id="2" name="TextBox 1"/>
          <p:cNvSpPr txBox="1"/>
          <p:nvPr/>
        </p:nvSpPr>
        <p:spPr>
          <a:xfrm>
            <a:off x="278658" y="6572910"/>
            <a:ext cx="8133842" cy="276999"/>
          </a:xfrm>
          <a:prstGeom prst="rect">
            <a:avLst/>
          </a:prstGeom>
          <a:noFill/>
        </p:spPr>
        <p:txBody>
          <a:bodyPr wrap="square" rtlCol="0">
            <a:spAutoFit/>
          </a:bodyPr>
          <a:lstStyle/>
          <a:p>
            <a:r>
              <a:rPr lang="en-GB" sz="1200" dirty="0" smtClean="0"/>
              <a:t>Acknowledgements for simulations on sensor physics: D. Pennicard (DESY), L. Tlustos (CERN)</a:t>
            </a:r>
            <a:endParaRPr lang="en-GB" sz="1200" dirty="0"/>
          </a:p>
        </p:txBody>
      </p:sp>
      <p:pic>
        <p:nvPicPr>
          <p:cNvPr id="128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0350" y="4865586"/>
            <a:ext cx="1979808" cy="148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143" y="4861773"/>
            <a:ext cx="1984895" cy="148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5433" y="4861599"/>
            <a:ext cx="1985128" cy="148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398" y="4861458"/>
            <a:ext cx="1975961" cy="148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05" y="4853145"/>
            <a:ext cx="1998139" cy="149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53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61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861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86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861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861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093858" y="1247936"/>
            <a:ext cx="2995590" cy="3231654"/>
          </a:xfrm>
          <a:prstGeom prst="rect">
            <a:avLst/>
          </a:prstGeom>
          <a:solidFill>
            <a:schemeClr val="bg1"/>
          </a:solidFill>
        </p:spPr>
        <p:txBody>
          <a:bodyPr wrap="square" rtlCol="0">
            <a:spAutoFit/>
          </a:bodyPr>
          <a:lstStyle/>
          <a:p>
            <a:pPr marL="285750" indent="-285750">
              <a:buFont typeface="Arial" charset="0"/>
              <a:buChar char="•"/>
            </a:pPr>
            <a:r>
              <a:rPr lang="fr-FR" sz="1200" dirty="0" smtClean="0"/>
              <a:t>Maximum flux en fonction de la taille du pixel</a:t>
            </a:r>
          </a:p>
          <a:p>
            <a:pPr marL="742950" lvl="1" indent="-285750">
              <a:buFont typeface="Arial" charset="0"/>
              <a:buChar char="•"/>
            </a:pPr>
            <a:r>
              <a:rPr lang="fr-FR" sz="1200" dirty="0" err="1" smtClean="0"/>
              <a:t>ASICs</a:t>
            </a:r>
            <a:r>
              <a:rPr lang="fr-FR" sz="1200" dirty="0" smtClean="0"/>
              <a:t> à comptage de photons</a:t>
            </a:r>
          </a:p>
          <a:p>
            <a:pPr marL="742950" lvl="1" indent="-285750">
              <a:buFont typeface="Arial" charset="0"/>
              <a:buChar char="•"/>
            </a:pPr>
            <a:r>
              <a:rPr lang="fr-FR" sz="1200" dirty="0" smtClean="0"/>
              <a:t>Paramètre très dépendant des conditions de mesure</a:t>
            </a:r>
          </a:p>
          <a:p>
            <a:pPr marL="285750" indent="-285750">
              <a:buFont typeface="Arial" charset="0"/>
              <a:buChar char="•"/>
            </a:pPr>
            <a:r>
              <a:rPr lang="fr-FR" sz="1200" dirty="0" smtClean="0"/>
              <a:t>Réduction de la taille du pixel permet traiter des flux plus élevés</a:t>
            </a:r>
          </a:p>
          <a:p>
            <a:pPr marL="285750" indent="-285750">
              <a:buFont typeface="Arial" charset="0"/>
              <a:buChar char="•"/>
            </a:pPr>
            <a:endParaRPr lang="fr-FR" sz="1200" dirty="0"/>
          </a:p>
          <a:p>
            <a:pPr marL="285750" indent="-285750">
              <a:buFont typeface="Arial" charset="0"/>
              <a:buChar char="•"/>
            </a:pPr>
            <a:r>
              <a:rPr lang="fr-FR" sz="1200" i="1" dirty="0" smtClean="0"/>
              <a:t>Pour faire spectroscopie a haute résolution spatiale un algorithme est nécessaire pour reconstruire la charge et l’assigner au pixel qui en a eu plus</a:t>
            </a:r>
          </a:p>
          <a:p>
            <a:pPr marL="285750" indent="-285750">
              <a:buFont typeface="Arial" charset="0"/>
              <a:buChar char="•"/>
            </a:pPr>
            <a:r>
              <a:rPr lang="fr-FR" sz="1200" i="1" dirty="0" smtClean="0"/>
              <a:t>Limite </a:t>
            </a:r>
            <a:r>
              <a:rPr lang="fr-FR" sz="1200" i="1" dirty="0"/>
              <a:t>supérieur fixée </a:t>
            </a:r>
            <a:r>
              <a:rPr lang="fr-FR" sz="1200" i="1" dirty="0" smtClean="0"/>
              <a:t>par le temps minimum requis pour intégrer la charge</a:t>
            </a:r>
          </a:p>
          <a:p>
            <a:endParaRPr lang="fr-FR" sz="1200" dirty="0"/>
          </a:p>
        </p:txBody>
      </p:sp>
      <p:grpSp>
        <p:nvGrpSpPr>
          <p:cNvPr id="25" name="Group 24"/>
          <p:cNvGrpSpPr/>
          <p:nvPr/>
        </p:nvGrpSpPr>
        <p:grpSpPr>
          <a:xfrm>
            <a:off x="-143794" y="1018673"/>
            <a:ext cx="6577329" cy="3842785"/>
            <a:chOff x="1037348" y="1018673"/>
            <a:chExt cx="6577329" cy="3842785"/>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00" r="5918" b="5795"/>
            <a:stretch/>
          </p:blipFill>
          <p:spPr bwMode="auto">
            <a:xfrm>
              <a:off x="1037348" y="1018673"/>
              <a:ext cx="6577329" cy="384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bwMode="auto">
            <a:xfrm>
              <a:off x="3655433" y="1777585"/>
              <a:ext cx="158297" cy="1920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grpSp>
      <p:sp>
        <p:nvSpPr>
          <p:cNvPr id="6" name="Rectangle 2"/>
          <p:cNvSpPr>
            <a:spLocks noChangeArrowheads="1"/>
          </p:cNvSpPr>
          <p:nvPr/>
        </p:nvSpPr>
        <p:spPr bwMode="auto">
          <a:xfrm>
            <a:off x="0" y="0"/>
            <a:ext cx="9144001"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en-US" sz="2800" dirty="0">
                <a:solidFill>
                  <a:srgbClr val="17375E"/>
                </a:solidFill>
                <a:effectLst>
                  <a:outerShdw blurRad="38100" dist="38100" dir="2700000" algn="tl">
                    <a:srgbClr val="C0C0C0"/>
                  </a:outerShdw>
                </a:effectLst>
                <a:latin typeface="Franklin Gothic Medium" pitchFamily="34" charset="0"/>
              </a:rPr>
              <a:t>Flux </a:t>
            </a:r>
            <a:r>
              <a:rPr lang="en-US" sz="2800" dirty="0" smtClean="0">
                <a:solidFill>
                  <a:srgbClr val="17375E"/>
                </a:solidFill>
                <a:effectLst>
                  <a:outerShdw blurRad="38100" dist="38100" dir="2700000" algn="tl">
                    <a:srgbClr val="C0C0C0"/>
                  </a:outerShdw>
                </a:effectLst>
                <a:latin typeface="Franklin Gothic Medium" pitchFamily="34" charset="0"/>
              </a:rPr>
              <a:t>maximum (</a:t>
            </a:r>
            <a:r>
              <a:rPr lang="en-US" sz="2800" dirty="0" err="1" smtClean="0">
                <a:solidFill>
                  <a:srgbClr val="17375E"/>
                </a:solidFill>
                <a:effectLst>
                  <a:outerShdw blurRad="38100" dist="38100" dir="2700000" algn="tl">
                    <a:srgbClr val="C0C0C0"/>
                  </a:outerShdw>
                </a:effectLst>
                <a:latin typeface="Franklin Gothic Medium" pitchFamily="34" charset="0"/>
              </a:rPr>
              <a:t>Mcps</a:t>
            </a:r>
            <a:r>
              <a:rPr lang="en-US" sz="2800" dirty="0" smtClean="0">
                <a:solidFill>
                  <a:srgbClr val="17375E"/>
                </a:solidFill>
                <a:effectLst>
                  <a:outerShdw blurRad="38100" dist="38100" dir="2700000" algn="tl">
                    <a:srgbClr val="C0C0C0"/>
                  </a:outerShdw>
                </a:effectLst>
                <a:latin typeface="Franklin Gothic Medium" pitchFamily="34" charset="0"/>
              </a:rPr>
              <a:t>/mm</a:t>
            </a:r>
            <a:r>
              <a:rPr lang="en-US" sz="2800" baseline="30000" dirty="0" smtClean="0">
                <a:solidFill>
                  <a:srgbClr val="17375E"/>
                </a:solidFill>
                <a:effectLst>
                  <a:outerShdw blurRad="38100" dist="38100" dir="2700000" algn="tl">
                    <a:srgbClr val="C0C0C0"/>
                  </a:outerShdw>
                </a:effectLst>
                <a:latin typeface="Franklin Gothic Medium" pitchFamily="34" charset="0"/>
              </a:rPr>
              <a:t>2</a:t>
            </a:r>
            <a:r>
              <a:rPr lang="en-US" sz="2800" dirty="0" smtClean="0">
                <a:solidFill>
                  <a:srgbClr val="17375E"/>
                </a:solidFill>
                <a:effectLst>
                  <a:outerShdw blurRad="38100" dist="38100" dir="2700000" algn="tl">
                    <a:srgbClr val="C0C0C0"/>
                  </a:outerShdw>
                </a:effectLst>
                <a:latin typeface="Franklin Gothic Medium" pitchFamily="34" charset="0"/>
              </a:rPr>
              <a:t>) vs </a:t>
            </a:r>
            <a:r>
              <a:rPr lang="en-US" sz="2800" dirty="0" err="1" smtClean="0">
                <a:solidFill>
                  <a:srgbClr val="17375E"/>
                </a:solidFill>
                <a:effectLst>
                  <a:outerShdw blurRad="38100" dist="38100" dir="2700000" algn="tl">
                    <a:srgbClr val="C0C0C0"/>
                  </a:outerShdw>
                </a:effectLst>
                <a:latin typeface="Franklin Gothic Medium" pitchFamily="34" charset="0"/>
              </a:rPr>
              <a:t>taille</a:t>
            </a:r>
            <a:r>
              <a:rPr lang="en-US" sz="2800" dirty="0" smtClean="0">
                <a:solidFill>
                  <a:srgbClr val="17375E"/>
                </a:solidFill>
                <a:effectLst>
                  <a:outerShdw blurRad="38100" dist="38100" dir="2700000" algn="tl">
                    <a:srgbClr val="C0C0C0"/>
                  </a:outerShdw>
                </a:effectLst>
                <a:latin typeface="Franklin Gothic Medium" pitchFamily="34" charset="0"/>
              </a:rPr>
              <a:t> du pixel (</a:t>
            </a:r>
            <a:r>
              <a:rPr lang="en-US" sz="2800" dirty="0" smtClean="0">
                <a:solidFill>
                  <a:srgbClr val="17375E"/>
                </a:solidFill>
                <a:effectLst>
                  <a:outerShdw blurRad="38100" dist="38100" dir="2700000" algn="tl">
                    <a:srgbClr val="C0C0C0"/>
                  </a:outerShdw>
                </a:effectLst>
                <a:latin typeface="Symbol" panose="05050102010706020507" pitchFamily="18" charset="2"/>
              </a:rPr>
              <a:t>m</a:t>
            </a:r>
            <a:r>
              <a:rPr lang="en-US" sz="2800" dirty="0" smtClean="0">
                <a:solidFill>
                  <a:srgbClr val="17375E"/>
                </a:solidFill>
                <a:effectLst>
                  <a:outerShdw blurRad="38100" dist="38100" dir="2700000" algn="tl">
                    <a:srgbClr val="C0C0C0"/>
                  </a:outerShdw>
                </a:effectLst>
                <a:latin typeface="Franklin Gothic Medium" pitchFamily="34" charset="0"/>
              </a:rPr>
              <a:t>m)</a:t>
            </a:r>
            <a:endParaRPr lang="en-US" sz="2800" dirty="0">
              <a:solidFill>
                <a:srgbClr val="17375E"/>
              </a:solidFill>
              <a:effectLst>
                <a:outerShdw blurRad="38100" dist="38100" dir="2700000" algn="tl">
                  <a:srgbClr val="C0C0C0"/>
                </a:outerShdw>
              </a:effectLst>
              <a:latin typeface="Franklin Gothic Medium" pitchFamily="34" charset="0"/>
            </a:endParaRPr>
          </a:p>
        </p:txBody>
      </p:sp>
      <p:cxnSp>
        <p:nvCxnSpPr>
          <p:cNvPr id="5" name="Straight Arrow Connector 4"/>
          <p:cNvCxnSpPr/>
          <p:nvPr/>
        </p:nvCxnSpPr>
        <p:spPr bwMode="auto">
          <a:xfrm flipH="1" flipV="1">
            <a:off x="1031998" y="4269355"/>
            <a:ext cx="83552" cy="5577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H="1" flipV="1">
            <a:off x="1233243" y="4269355"/>
            <a:ext cx="1648826" cy="5869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H="1" flipV="1">
            <a:off x="1991818" y="4269355"/>
            <a:ext cx="2684756" cy="5403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2779578" y="4181708"/>
            <a:ext cx="3653957" cy="6055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H="1" flipV="1">
            <a:off x="4709353" y="4081885"/>
            <a:ext cx="3540901" cy="7054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Connector 28"/>
          <p:cNvCxnSpPr/>
          <p:nvPr/>
        </p:nvCxnSpPr>
        <p:spPr bwMode="auto">
          <a:xfrm flipV="1">
            <a:off x="1233243" y="1431940"/>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 name="Straight Connector 32"/>
          <p:cNvCxnSpPr/>
          <p:nvPr/>
        </p:nvCxnSpPr>
        <p:spPr bwMode="auto">
          <a:xfrm flipV="1">
            <a:off x="1031998" y="1462093"/>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p:cNvCxnSpPr/>
          <p:nvPr/>
        </p:nvCxnSpPr>
        <p:spPr bwMode="auto">
          <a:xfrm flipV="1">
            <a:off x="1991818" y="1431940"/>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5" name="Straight Connector 34"/>
          <p:cNvCxnSpPr/>
          <p:nvPr/>
        </p:nvCxnSpPr>
        <p:spPr bwMode="auto">
          <a:xfrm flipV="1">
            <a:off x="2779578" y="1428243"/>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6" name="Straight Connector 35"/>
          <p:cNvCxnSpPr/>
          <p:nvPr/>
        </p:nvCxnSpPr>
        <p:spPr bwMode="auto">
          <a:xfrm flipV="1">
            <a:off x="4709353" y="1462093"/>
            <a:ext cx="0" cy="280726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9" name="TextBox 38"/>
          <p:cNvSpPr txBox="1"/>
          <p:nvPr/>
        </p:nvSpPr>
        <p:spPr>
          <a:xfrm>
            <a:off x="824585" y="6316600"/>
            <a:ext cx="8317610" cy="261610"/>
          </a:xfrm>
          <a:prstGeom prst="rect">
            <a:avLst/>
          </a:prstGeom>
          <a:noFill/>
        </p:spPr>
        <p:txBody>
          <a:bodyPr wrap="square" rtlCol="0">
            <a:spAutoFit/>
          </a:bodyPr>
          <a:lstStyle/>
          <a:p>
            <a:r>
              <a:rPr lang="en-GB" sz="1100" dirty="0" smtClean="0"/>
              <a:t>Simulation 80keV photons, 2mm </a:t>
            </a:r>
            <a:r>
              <a:rPr lang="en-GB" sz="1100" dirty="0" err="1" smtClean="0"/>
              <a:t>CdTe</a:t>
            </a:r>
            <a:r>
              <a:rPr lang="en-GB" sz="1100" dirty="0" smtClean="0"/>
              <a:t>, -800V, 100e- </a:t>
            </a:r>
            <a:r>
              <a:rPr lang="en-GB" sz="1100" dirty="0" err="1" smtClean="0"/>
              <a:t>r.m.s</a:t>
            </a:r>
            <a:r>
              <a:rPr lang="en-GB" sz="1100" dirty="0" smtClean="0"/>
              <a:t>. noise (no threshold dispersion, no charge trapping)</a:t>
            </a:r>
            <a:endParaRPr lang="en-GB" sz="1100" dirty="0"/>
          </a:p>
        </p:txBody>
      </p:sp>
      <p:sp>
        <p:nvSpPr>
          <p:cNvPr id="2" name="TextBox 1"/>
          <p:cNvSpPr txBox="1"/>
          <p:nvPr/>
        </p:nvSpPr>
        <p:spPr>
          <a:xfrm>
            <a:off x="278658" y="6572910"/>
            <a:ext cx="8133842" cy="276999"/>
          </a:xfrm>
          <a:prstGeom prst="rect">
            <a:avLst/>
          </a:prstGeom>
          <a:noFill/>
        </p:spPr>
        <p:txBody>
          <a:bodyPr wrap="square" rtlCol="0">
            <a:spAutoFit/>
          </a:bodyPr>
          <a:lstStyle/>
          <a:p>
            <a:r>
              <a:rPr lang="en-GB" sz="1200" dirty="0" smtClean="0"/>
              <a:t>Acknowledgements for simulations on sensor physics: D. Pennicard (DESY), L. Tlustos (CERN)</a:t>
            </a:r>
            <a:endParaRPr lang="en-GB" sz="1200" dirty="0"/>
          </a:p>
        </p:txBody>
      </p:sp>
      <p:pic>
        <p:nvPicPr>
          <p:cNvPr id="128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0350" y="4865586"/>
            <a:ext cx="1979808" cy="148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1143" y="4861773"/>
            <a:ext cx="1984895" cy="148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5433" y="4861599"/>
            <a:ext cx="1985128" cy="148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5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3398" y="4861458"/>
            <a:ext cx="1975961" cy="148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615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505" y="4853145"/>
            <a:ext cx="1998139" cy="149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 name="Object 29"/>
          <p:cNvGraphicFramePr>
            <a:graphicFrameLocks noChangeAspect="1"/>
          </p:cNvGraphicFramePr>
          <p:nvPr>
            <p:extLst>
              <p:ext uri="{D42A27DB-BD31-4B8C-83A1-F6EECF244321}">
                <p14:modId xmlns:p14="http://schemas.microsoft.com/office/powerpoint/2010/main" val="2662037223"/>
              </p:ext>
            </p:extLst>
          </p:nvPr>
        </p:nvGraphicFramePr>
        <p:xfrm>
          <a:off x="3243854" y="1385410"/>
          <a:ext cx="2203450" cy="584200"/>
        </p:xfrm>
        <a:graphic>
          <a:graphicData uri="http://schemas.openxmlformats.org/presentationml/2006/ole">
            <mc:AlternateContent xmlns:mc="http://schemas.openxmlformats.org/markup-compatibility/2006">
              <mc:Choice xmlns:v="urn:schemas-microsoft-com:vml" Requires="v">
                <p:oleObj spid="_x0000_s1280038" name="Equation" r:id="rId10" imgW="1625400" imgH="431640" progId="Equation.3">
                  <p:embed/>
                </p:oleObj>
              </mc:Choice>
              <mc:Fallback>
                <p:oleObj name="Equation" r:id="rId10" imgW="1625400" imgH="431640" progId="Equation.3">
                  <p:embed/>
                  <p:pic>
                    <p:nvPicPr>
                      <p:cNvPr id="0" name=""/>
                      <p:cNvPicPr>
                        <a:picLocks noChangeAspect="1" noChangeArrowheads="1"/>
                      </p:cNvPicPr>
                      <p:nvPr/>
                    </p:nvPicPr>
                    <p:blipFill>
                      <a:blip r:embed="rId11"/>
                      <a:srcRect/>
                      <a:stretch>
                        <a:fillRect/>
                      </a:stretch>
                    </p:blipFill>
                    <p:spPr bwMode="auto">
                      <a:xfrm>
                        <a:off x="3243854" y="1385410"/>
                        <a:ext cx="2203450" cy="584200"/>
                      </a:xfrm>
                      <a:prstGeom prst="rect">
                        <a:avLst/>
                      </a:prstGeom>
                      <a:solidFill>
                        <a:schemeClr val="bg1"/>
                      </a:solidFill>
                      <a:ln>
                        <a:noFill/>
                      </a:ln>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259495286"/>
              </p:ext>
            </p:extLst>
          </p:nvPr>
        </p:nvGraphicFramePr>
        <p:xfrm>
          <a:off x="3264734" y="2299435"/>
          <a:ext cx="620713" cy="327025"/>
        </p:xfrm>
        <a:graphic>
          <a:graphicData uri="http://schemas.openxmlformats.org/presentationml/2006/ole">
            <mc:AlternateContent xmlns:mc="http://schemas.openxmlformats.org/markup-compatibility/2006">
              <mc:Choice xmlns:v="urn:schemas-microsoft-com:vml" Requires="v">
                <p:oleObj spid="_x0000_s1280039" name="Equation" r:id="rId12" imgW="457200" imgH="241200" progId="Equation.3">
                  <p:embed/>
                </p:oleObj>
              </mc:Choice>
              <mc:Fallback>
                <p:oleObj name="Equation" r:id="rId12" imgW="457200" imgH="241200" progId="Equation.3">
                  <p:embed/>
                  <p:pic>
                    <p:nvPicPr>
                      <p:cNvPr id="0" name=""/>
                      <p:cNvPicPr>
                        <a:picLocks noChangeAspect="1" noChangeArrowheads="1"/>
                      </p:cNvPicPr>
                      <p:nvPr/>
                    </p:nvPicPr>
                    <p:blipFill>
                      <a:blip r:embed="rId13"/>
                      <a:srcRect/>
                      <a:stretch>
                        <a:fillRect/>
                      </a:stretch>
                    </p:blipFill>
                    <p:spPr bwMode="auto">
                      <a:xfrm>
                        <a:off x="3264734" y="2299435"/>
                        <a:ext cx="620713"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2" name="Straight Arrow Connector 31"/>
          <p:cNvCxnSpPr/>
          <p:nvPr/>
        </p:nvCxnSpPr>
        <p:spPr bwMode="auto">
          <a:xfrm>
            <a:off x="3359069" y="1961485"/>
            <a:ext cx="115215" cy="3840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xtBox 36"/>
          <p:cNvSpPr txBox="1"/>
          <p:nvPr/>
        </p:nvSpPr>
        <p:spPr>
          <a:xfrm>
            <a:off x="3935145" y="2268725"/>
            <a:ext cx="2096246" cy="276999"/>
          </a:xfrm>
          <a:prstGeom prst="rect">
            <a:avLst/>
          </a:prstGeom>
          <a:solidFill>
            <a:schemeClr val="bg1"/>
          </a:solidFill>
        </p:spPr>
        <p:txBody>
          <a:bodyPr wrap="square" rtlCol="0">
            <a:spAutoFit/>
          </a:bodyPr>
          <a:lstStyle/>
          <a:p>
            <a:r>
              <a:rPr lang="en-GB" sz="1200" dirty="0" smtClean="0"/>
              <a:t>(Ideal symmetrical shaper)</a:t>
            </a:r>
            <a:endParaRPr lang="en-GB" sz="1200" dirty="0"/>
          </a:p>
        </p:txBody>
      </p:sp>
    </p:spTree>
    <p:extLst>
      <p:ext uri="{BB962C8B-B14F-4D97-AF65-F5344CB8AC3E}">
        <p14:creationId xmlns:p14="http://schemas.microsoft.com/office/powerpoint/2010/main" val="1289073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1" y="2584450"/>
            <a:ext cx="9144000" cy="1066800"/>
          </a:xfrm>
          <a:prstGeom prst="rect">
            <a:avLst/>
          </a:prstGeom>
          <a:noFill/>
          <a:ln w="9525">
            <a:noFill/>
            <a:miter lim="800000"/>
            <a:headEnd/>
            <a:tailEnd/>
          </a:ln>
          <a:effectLst/>
        </p:spPr>
        <p:txBody>
          <a:bodyPr lIns="92075" tIns="46038" rIns="92075" bIns="46038" anchor="ctr"/>
          <a:lstStyle/>
          <a:p>
            <a:pPr algn="ctr" eaLnBrk="0" hangingPunct="0"/>
            <a:r>
              <a:rPr lang="fr-FR" sz="3600" dirty="0" smtClean="0">
                <a:solidFill>
                  <a:srgbClr val="17375E"/>
                </a:solidFill>
                <a:latin typeface="Franklin Gothic Medium" pitchFamily="34" charset="0"/>
              </a:rPr>
              <a:t>Medipix3: Architecture</a:t>
            </a:r>
            <a:endParaRPr lang="fr-FR" sz="3600" dirty="0">
              <a:solidFill>
                <a:srgbClr val="17375E"/>
              </a:solidFill>
              <a:latin typeface="Franklin Gothic Medium" pitchFamily="34" charset="0"/>
            </a:endParaRPr>
          </a:p>
        </p:txBody>
      </p:sp>
    </p:spTree>
    <p:extLst>
      <p:ext uri="{BB962C8B-B14F-4D97-AF65-F5344CB8AC3E}">
        <p14:creationId xmlns:p14="http://schemas.microsoft.com/office/powerpoint/2010/main" val="95022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p:nvPr/>
        </p:nvCxnSpPr>
        <p:spPr bwMode="auto">
          <a:xfrm>
            <a:off x="270640" y="2468875"/>
            <a:ext cx="5760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270640" y="3889860"/>
            <a:ext cx="5760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rot="5400000">
            <a:off x="1714789" y="3889861"/>
            <a:ext cx="576075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rot="5400000">
            <a:off x="270639" y="3889861"/>
            <a:ext cx="576075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rot="5400000">
            <a:off x="-1150342" y="3889857"/>
            <a:ext cx="5760753" cy="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270640" y="5310845"/>
            <a:ext cx="5760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pic>
        <p:nvPicPr>
          <p:cNvPr id="68" name="Picture 2"/>
          <p:cNvPicPr>
            <a:picLocks noChangeAspect="1" noChangeArrowheads="1"/>
          </p:cNvPicPr>
          <p:nvPr/>
        </p:nvPicPr>
        <p:blipFill>
          <a:blip r:embed="rId3" cstate="print"/>
          <a:srcRect r="59102" b="57660"/>
          <a:stretch>
            <a:fillRect/>
          </a:stretch>
        </p:blipFill>
        <p:spPr bwMode="auto">
          <a:xfrm>
            <a:off x="2766272" y="3402970"/>
            <a:ext cx="412930" cy="479910"/>
          </a:xfrm>
          <a:prstGeom prst="rect">
            <a:avLst/>
          </a:prstGeom>
          <a:noFill/>
          <a:ln w="9525">
            <a:noFill/>
            <a:miter lim="800000"/>
            <a:headEnd/>
            <a:tailEnd/>
          </a:ln>
          <a:effectLst/>
        </p:spPr>
      </p:pic>
      <p:pic>
        <p:nvPicPr>
          <p:cNvPr id="69" name="Picture 3"/>
          <p:cNvPicPr>
            <a:picLocks noChangeAspect="1" noChangeArrowheads="1"/>
          </p:cNvPicPr>
          <p:nvPr/>
        </p:nvPicPr>
        <p:blipFill>
          <a:blip r:embed="rId4" cstate="print"/>
          <a:srcRect t="38400" r="72329"/>
          <a:stretch>
            <a:fillRect/>
          </a:stretch>
        </p:blipFill>
        <p:spPr bwMode="auto">
          <a:xfrm>
            <a:off x="2910367" y="3883185"/>
            <a:ext cx="268835" cy="492860"/>
          </a:xfrm>
          <a:prstGeom prst="rect">
            <a:avLst/>
          </a:prstGeom>
          <a:noFill/>
          <a:ln w="9525">
            <a:noFill/>
            <a:miter lim="800000"/>
            <a:headEnd/>
            <a:tailEnd/>
          </a:ln>
          <a:effectLst/>
        </p:spPr>
      </p:pic>
      <p:pic>
        <p:nvPicPr>
          <p:cNvPr id="70" name="Picture 4"/>
          <p:cNvPicPr>
            <a:picLocks noChangeAspect="1" noChangeArrowheads="1"/>
          </p:cNvPicPr>
          <p:nvPr/>
        </p:nvPicPr>
        <p:blipFill>
          <a:blip r:embed="rId5" cstate="print"/>
          <a:srcRect l="44777" t="51362"/>
          <a:stretch>
            <a:fillRect/>
          </a:stretch>
        </p:blipFill>
        <p:spPr bwMode="auto">
          <a:xfrm>
            <a:off x="3160152" y="3892405"/>
            <a:ext cx="710105" cy="481810"/>
          </a:xfrm>
          <a:prstGeom prst="rect">
            <a:avLst/>
          </a:prstGeom>
          <a:noFill/>
          <a:ln w="9525">
            <a:noFill/>
            <a:miter lim="800000"/>
            <a:headEnd/>
            <a:tailEnd/>
          </a:ln>
          <a:effectLst/>
        </p:spPr>
      </p:pic>
      <p:pic>
        <p:nvPicPr>
          <p:cNvPr id="71" name="Picture 5"/>
          <p:cNvPicPr>
            <a:picLocks noChangeAspect="1" noChangeArrowheads="1"/>
          </p:cNvPicPr>
          <p:nvPr/>
        </p:nvPicPr>
        <p:blipFill>
          <a:blip r:embed="rId6" cstate="print"/>
          <a:srcRect l="48434" b="49110"/>
          <a:stretch>
            <a:fillRect/>
          </a:stretch>
        </p:blipFill>
        <p:spPr bwMode="auto">
          <a:xfrm>
            <a:off x="3169982" y="3383920"/>
            <a:ext cx="633600" cy="499265"/>
          </a:xfrm>
          <a:prstGeom prst="rect">
            <a:avLst/>
          </a:prstGeom>
          <a:noFill/>
          <a:ln w="9525">
            <a:noFill/>
            <a:miter lim="800000"/>
            <a:headEnd/>
            <a:tailEnd/>
          </a:ln>
          <a:effectLst/>
        </p:spPr>
      </p:pic>
      <p:sp>
        <p:nvSpPr>
          <p:cNvPr id="73" name="Oval 72"/>
          <p:cNvSpPr>
            <a:spLocks noChangeAspect="1"/>
          </p:cNvSpPr>
          <p:nvPr/>
        </p:nvSpPr>
        <p:spPr bwMode="auto">
          <a:xfrm>
            <a:off x="4370062" y="5111535"/>
            <a:ext cx="460860" cy="46086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4" name="Oval 73"/>
          <p:cNvSpPr>
            <a:spLocks noChangeAspect="1"/>
          </p:cNvSpPr>
          <p:nvPr/>
        </p:nvSpPr>
        <p:spPr bwMode="auto">
          <a:xfrm>
            <a:off x="2891317" y="5063605"/>
            <a:ext cx="537670" cy="53767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5" name="Oval 74"/>
          <p:cNvSpPr>
            <a:spLocks noChangeAspect="1"/>
          </p:cNvSpPr>
          <p:nvPr/>
        </p:nvSpPr>
        <p:spPr bwMode="auto">
          <a:xfrm>
            <a:off x="1585852" y="5207700"/>
            <a:ext cx="268835" cy="268835"/>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6" name="Oval 75"/>
          <p:cNvSpPr>
            <a:spLocks noChangeAspect="1"/>
          </p:cNvSpPr>
          <p:nvPr/>
        </p:nvSpPr>
        <p:spPr bwMode="auto">
          <a:xfrm>
            <a:off x="1528092" y="3700380"/>
            <a:ext cx="384050" cy="38405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7" name="Oval 76"/>
          <p:cNvSpPr>
            <a:spLocks noChangeAspect="1"/>
          </p:cNvSpPr>
          <p:nvPr/>
        </p:nvSpPr>
        <p:spPr bwMode="auto">
          <a:xfrm>
            <a:off x="4331047" y="3632790"/>
            <a:ext cx="538890" cy="53889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8" name="Oval 77"/>
          <p:cNvSpPr>
            <a:spLocks noChangeAspect="1"/>
          </p:cNvSpPr>
          <p:nvPr/>
        </p:nvSpPr>
        <p:spPr bwMode="auto">
          <a:xfrm>
            <a:off x="1585852" y="2317800"/>
            <a:ext cx="268835" cy="268835"/>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9" name="Oval 78"/>
          <p:cNvSpPr>
            <a:spLocks noChangeAspect="1"/>
          </p:cNvSpPr>
          <p:nvPr/>
        </p:nvSpPr>
        <p:spPr bwMode="auto">
          <a:xfrm>
            <a:off x="2891317" y="2192755"/>
            <a:ext cx="537670" cy="53767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80" name="Oval 79"/>
          <p:cNvSpPr>
            <a:spLocks noChangeAspect="1"/>
          </p:cNvSpPr>
          <p:nvPr/>
        </p:nvSpPr>
        <p:spPr bwMode="auto">
          <a:xfrm>
            <a:off x="4408467" y="2260345"/>
            <a:ext cx="384050" cy="38405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2795457" y="3508355"/>
            <a:ext cx="729695" cy="729695"/>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81" name="TextBox 80"/>
          <p:cNvSpPr txBox="1"/>
          <p:nvPr/>
        </p:nvSpPr>
        <p:spPr>
          <a:xfrm>
            <a:off x="6185010" y="1040643"/>
            <a:ext cx="2765160" cy="646331"/>
          </a:xfrm>
          <a:prstGeom prst="rect">
            <a:avLst/>
          </a:prstGeom>
          <a:noFill/>
          <a:ln w="28575">
            <a:noFill/>
          </a:ln>
        </p:spPr>
        <p:txBody>
          <a:bodyPr wrap="square" rtlCol="0">
            <a:spAutoFit/>
          </a:bodyPr>
          <a:lstStyle/>
          <a:p>
            <a:r>
              <a:rPr lang="en-GB" sz="1800" i="1" dirty="0" smtClean="0"/>
              <a:t>1. TH0 is applied to the local signal</a:t>
            </a:r>
            <a:endParaRPr lang="en-GB" sz="1800" i="1" dirty="0"/>
          </a:p>
        </p:txBody>
      </p:sp>
      <p:sp>
        <p:nvSpPr>
          <p:cNvPr id="82" name="TextBox 81"/>
          <p:cNvSpPr txBox="1"/>
          <p:nvPr/>
        </p:nvSpPr>
        <p:spPr>
          <a:xfrm>
            <a:off x="6185010" y="1798052"/>
            <a:ext cx="2765160" cy="1477328"/>
          </a:xfrm>
          <a:prstGeom prst="rect">
            <a:avLst/>
          </a:prstGeom>
          <a:noFill/>
          <a:ln w="28575">
            <a:noFill/>
          </a:ln>
        </p:spPr>
        <p:txBody>
          <a:bodyPr wrap="square" rtlCol="0">
            <a:spAutoFit/>
          </a:bodyPr>
          <a:lstStyle/>
          <a:p>
            <a:r>
              <a:rPr lang="en-GB" sz="1800" i="1" dirty="0" smtClean="0"/>
              <a:t>2. Arbitration circuitry identifies the pixel with largest charge and supresses the pixels with lower signal</a:t>
            </a:r>
            <a:endParaRPr lang="en-GB" sz="1800" i="1" dirty="0"/>
          </a:p>
        </p:txBody>
      </p:sp>
      <p:sp>
        <p:nvSpPr>
          <p:cNvPr id="83" name="TextBox 82"/>
          <p:cNvSpPr txBox="1"/>
          <p:nvPr/>
        </p:nvSpPr>
        <p:spPr>
          <a:xfrm>
            <a:off x="6185010" y="4695232"/>
            <a:ext cx="2765160" cy="1477328"/>
          </a:xfrm>
          <a:prstGeom prst="rect">
            <a:avLst/>
          </a:prstGeom>
          <a:noFill/>
          <a:ln w="28575">
            <a:noFill/>
          </a:ln>
        </p:spPr>
        <p:txBody>
          <a:bodyPr wrap="square" rtlCol="0">
            <a:spAutoFit/>
          </a:bodyPr>
          <a:lstStyle/>
          <a:p>
            <a:r>
              <a:rPr lang="en-GB" sz="1800" i="1" dirty="0" smtClean="0"/>
              <a:t>4. The pixel with highest charge checks the adjacent summing circuits to see if at least one of them exceeds TH</a:t>
            </a:r>
            <a:r>
              <a:rPr lang="en-GB" sz="1800" i="1" baseline="-25000" dirty="0" smtClean="0"/>
              <a:t>1</a:t>
            </a:r>
            <a:endParaRPr lang="en-GB" sz="1800" i="1" baseline="-25000" dirty="0"/>
          </a:p>
        </p:txBody>
      </p:sp>
      <p:sp>
        <p:nvSpPr>
          <p:cNvPr id="84" name="TextBox 83"/>
          <p:cNvSpPr txBox="1"/>
          <p:nvPr/>
        </p:nvSpPr>
        <p:spPr>
          <a:xfrm>
            <a:off x="6185010" y="3342416"/>
            <a:ext cx="2765160" cy="1200329"/>
          </a:xfrm>
          <a:prstGeom prst="rect">
            <a:avLst/>
          </a:prstGeom>
          <a:noFill/>
          <a:ln w="28575">
            <a:noFill/>
          </a:ln>
        </p:spPr>
        <p:txBody>
          <a:bodyPr wrap="square" rtlCol="0">
            <a:spAutoFit/>
          </a:bodyPr>
          <a:lstStyle/>
          <a:p>
            <a:r>
              <a:rPr lang="en-GB" sz="1800" i="1" dirty="0" smtClean="0"/>
              <a:t>3. In parallel, the charge has been reconstructed in the </a:t>
            </a:r>
            <a:r>
              <a:rPr lang="en-GB" sz="1800" i="1" dirty="0" err="1" smtClean="0"/>
              <a:t>analog</a:t>
            </a:r>
            <a:r>
              <a:rPr lang="en-GB" sz="1800" i="1" dirty="0" smtClean="0"/>
              <a:t> summing circuits</a:t>
            </a:r>
            <a:endParaRPr lang="en-GB" sz="1800" i="1" dirty="0"/>
          </a:p>
        </p:txBody>
      </p:sp>
      <p:sp>
        <p:nvSpPr>
          <p:cNvPr id="85" name="Oval 84"/>
          <p:cNvSpPr/>
          <p:nvPr/>
        </p:nvSpPr>
        <p:spPr bwMode="auto">
          <a:xfrm>
            <a:off x="2949382" y="3585165"/>
            <a:ext cx="729695" cy="72969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30" name="Title 1"/>
          <p:cNvSpPr txBox="1">
            <a:spLocks/>
          </p:cNvSpPr>
          <p:nvPr/>
        </p:nvSpPr>
        <p:spPr bwMode="auto">
          <a:xfrm>
            <a:off x="0" y="0"/>
            <a:ext cx="9144000" cy="944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17375E"/>
                </a:solidFill>
                <a:effectLst>
                  <a:outerShdw blurRad="38100" dist="38100" dir="2700000" algn="tl">
                    <a:srgbClr val="C0C0C0"/>
                  </a:outerShdw>
                </a:effectLst>
                <a:uLnTx/>
                <a:uFillTx/>
                <a:latin typeface="+mj-lt"/>
                <a:ea typeface="+mj-ea"/>
                <a:cs typeface="+mj-cs"/>
              </a:rPr>
              <a:t>The algorithm for charge reconstruction and hit allocation: Charge Summing Mode</a:t>
            </a:r>
          </a:p>
        </p:txBody>
      </p:sp>
      <p:cxnSp>
        <p:nvCxnSpPr>
          <p:cNvPr id="44" name="Straight Connector 43"/>
          <p:cNvCxnSpPr/>
          <p:nvPr/>
        </p:nvCxnSpPr>
        <p:spPr bwMode="auto">
          <a:xfrm>
            <a:off x="270640" y="1009485"/>
            <a:ext cx="5760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270640" y="6770235"/>
            <a:ext cx="5760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5400000">
            <a:off x="-2609732" y="3889858"/>
            <a:ext cx="5760750" cy="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rot="5400000">
            <a:off x="3151014" y="3889861"/>
            <a:ext cx="576075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 name="Rectangle 1"/>
          <p:cNvSpPr/>
          <p:nvPr/>
        </p:nvSpPr>
        <p:spPr>
          <a:xfrm>
            <a:off x="193830" y="6408530"/>
            <a:ext cx="8186507" cy="400110"/>
          </a:xfrm>
          <a:prstGeom prst="rect">
            <a:avLst/>
          </a:prstGeom>
          <a:solidFill>
            <a:schemeClr val="bg1"/>
          </a:solidFill>
        </p:spPr>
        <p:txBody>
          <a:bodyPr wrap="square">
            <a:spAutoFit/>
          </a:bodyPr>
          <a:lstStyle/>
          <a:p>
            <a:pPr eaLnBrk="0" hangingPunct="0">
              <a:spcBef>
                <a:spcPct val="50000"/>
              </a:spcBef>
            </a:pPr>
            <a:r>
              <a:rPr lang="en-US" b="1" i="1" dirty="0"/>
              <a:t>Advantage of small pixels without disadvantage of charge sharing</a:t>
            </a:r>
          </a:p>
        </p:txBody>
      </p:sp>
    </p:spTree>
    <p:extLst>
      <p:ext uri="{BB962C8B-B14F-4D97-AF65-F5344CB8AC3E}">
        <p14:creationId xmlns:p14="http://schemas.microsoft.com/office/powerpoint/2010/main" val="17620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hidden"/>
                                      </p:to>
                                    </p:set>
                                  </p:childTnLst>
                                </p:cTn>
                              </p:par>
                              <p:par>
                                <p:cTn id="7" presetID="56" presetClass="path" presetSubtype="0" accel="50000" decel="50000" fill="hold" nodeType="withEffect">
                                  <p:stCondLst>
                                    <p:cond delay="0"/>
                                  </p:stCondLst>
                                  <p:childTnLst>
                                    <p:animMotion origin="layout" path="M -3.33333E-6 2.96296E-6 L 0.04306 -0.06852 " pathEditMode="relative" rAng="0" ptsTypes="AA">
                                      <p:cBhvr>
                                        <p:cTn id="8" dur="2000" fill="hold"/>
                                        <p:tgtEl>
                                          <p:spTgt spid="71"/>
                                        </p:tgtEl>
                                        <p:attrNameLst>
                                          <p:attrName>ppt_x</p:attrName>
                                          <p:attrName>ppt_y</p:attrName>
                                        </p:attrNameLst>
                                      </p:cBhvr>
                                      <p:rCtr x="2200" y="-3400"/>
                                    </p:animMotion>
                                  </p:childTnLst>
                                </p:cTn>
                              </p:par>
                              <p:par>
                                <p:cTn id="9" presetID="49" presetClass="path" presetSubtype="0" accel="50000" decel="50000" fill="hold" nodeType="withEffect">
                                  <p:stCondLst>
                                    <p:cond delay="0"/>
                                  </p:stCondLst>
                                  <p:childTnLst>
                                    <p:animMotion origin="layout" path="M -3.61111E-6 4.07407E-6 L -0.05833 -0.06991 " pathEditMode="relative" rAng="0" ptsTypes="AA">
                                      <p:cBhvr>
                                        <p:cTn id="10" dur="2000" fill="hold"/>
                                        <p:tgtEl>
                                          <p:spTgt spid="68"/>
                                        </p:tgtEl>
                                        <p:attrNameLst>
                                          <p:attrName>ppt_x</p:attrName>
                                          <p:attrName>ppt_y</p:attrName>
                                        </p:attrNameLst>
                                      </p:cBhvr>
                                      <p:rCtr x="-2900" y="-3500"/>
                                    </p:animMotion>
                                  </p:childTnLst>
                                </p:cTn>
                              </p:par>
                              <p:par>
                                <p:cTn id="11" presetID="56" presetClass="path" presetSubtype="0" accel="50000" decel="50000" fill="hold" nodeType="withEffect">
                                  <p:stCondLst>
                                    <p:cond delay="0"/>
                                  </p:stCondLst>
                                  <p:childTnLst>
                                    <p:animMotion origin="layout" path="M -4.44444E-6 -7.40741E-7 L -0.06093 0.0662 " pathEditMode="relative" rAng="0" ptsTypes="AA">
                                      <p:cBhvr>
                                        <p:cTn id="12" dur="2000" fill="hold"/>
                                        <p:tgtEl>
                                          <p:spTgt spid="69"/>
                                        </p:tgtEl>
                                        <p:attrNameLst>
                                          <p:attrName>ppt_x</p:attrName>
                                          <p:attrName>ppt_y</p:attrName>
                                        </p:attrNameLst>
                                      </p:cBhvr>
                                      <p:rCtr x="-3100" y="3300"/>
                                    </p:animMotion>
                                  </p:childTnLst>
                                </p:cTn>
                              </p:par>
                              <p:par>
                                <p:cTn id="13" presetID="56" presetClass="path" presetSubtype="0" accel="50000" decel="50000" fill="hold" nodeType="withEffect">
                                  <p:stCondLst>
                                    <p:cond delay="0"/>
                                  </p:stCondLst>
                                  <p:childTnLst>
                                    <p:animMotion origin="layout" path="M 3.33333E-6 -3.7037E-6 L 0.04097 0.0713 " pathEditMode="relative" rAng="0" ptsTypes="AA">
                                      <p:cBhvr>
                                        <p:cTn id="14" dur="2000" fill="hold"/>
                                        <p:tgtEl>
                                          <p:spTgt spid="70"/>
                                        </p:tgtEl>
                                        <p:attrNameLst>
                                          <p:attrName>ppt_x</p:attrName>
                                          <p:attrName>ppt_y</p:attrName>
                                        </p:attrNameLst>
                                      </p:cBhvr>
                                      <p:rCtr x="2000" y="3600"/>
                                    </p:animMotion>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71"/>
                                        </p:tgtEl>
                                      </p:cBhvr>
                                    </p:animEffect>
                                    <p:set>
                                      <p:cBhvr>
                                        <p:cTn id="21" dur="1" fill="hold">
                                          <p:stCondLst>
                                            <p:cond delay="1999"/>
                                          </p:stCondLst>
                                        </p:cTn>
                                        <p:tgtEl>
                                          <p:spTgt spid="7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68"/>
                                        </p:tgtEl>
                                      </p:cBhvr>
                                    </p:animEffect>
                                    <p:set>
                                      <p:cBhvr>
                                        <p:cTn id="24" dur="1" fill="hold">
                                          <p:stCondLst>
                                            <p:cond delay="1999"/>
                                          </p:stCondLst>
                                        </p:cTn>
                                        <p:tgtEl>
                                          <p:spTgt spid="6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0"/>
                                        <p:tgtEl>
                                          <p:spTgt spid="69"/>
                                        </p:tgtEl>
                                      </p:cBhvr>
                                    </p:animEffect>
                                    <p:set>
                                      <p:cBhvr>
                                        <p:cTn id="27" dur="1" fill="hold">
                                          <p:stCondLst>
                                            <p:cond delay="1999"/>
                                          </p:stCondLst>
                                        </p:cTn>
                                        <p:tgtEl>
                                          <p:spTgt spid="69"/>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8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2000"/>
                                        <p:tgtEl>
                                          <p:spTgt spid="7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000"/>
                                        <p:tgtEl>
                                          <p:spTgt spid="7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2000"/>
                                        <p:tgtEl>
                                          <p:spTgt spid="8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2000"/>
                                        <p:tgtEl>
                                          <p:spTgt spid="7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2000"/>
                                        <p:tgtEl>
                                          <p:spTgt spid="7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2000"/>
                                        <p:tgtEl>
                                          <p:spTgt spid="7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2000"/>
                                        <p:tgtEl>
                                          <p:spTgt spid="7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2000"/>
                                        <p:tgtEl>
                                          <p:spTgt spid="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6" presetClass="path" presetSubtype="0" accel="50000" decel="50000" fill="hold" grpId="1" nodeType="clickEffect">
                                  <p:stCondLst>
                                    <p:cond delay="0"/>
                                  </p:stCondLst>
                                  <p:childTnLst>
                                    <p:animMotion origin="layout" path="M -4.72222E-6 -7.40741E-7 L 0.07761 0.11482 " pathEditMode="relative" rAng="0" ptsTypes="AA">
                                      <p:cBhvr>
                                        <p:cTn id="64" dur="2000" fill="hold"/>
                                        <p:tgtEl>
                                          <p:spTgt spid="27"/>
                                        </p:tgtEl>
                                        <p:attrNameLst>
                                          <p:attrName>ppt_x</p:attrName>
                                          <p:attrName>ppt_y</p:attrName>
                                        </p:attrNameLst>
                                      </p:cBhvr>
                                      <p:rCtr x="3900" y="5700"/>
                                    </p:animMotion>
                                  </p:childTnLst>
                                </p:cTn>
                              </p:par>
                              <p:par>
                                <p:cTn id="65" presetID="1"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0" presetClass="exit" presetSubtype="0" fill="hold" grpId="1" nodeType="withEffect">
                                  <p:stCondLst>
                                    <p:cond delay="0"/>
                                  </p:stCondLst>
                                  <p:childTnLst>
                                    <p:animEffect transition="out" filter="fade">
                                      <p:cBhvr>
                                        <p:cTn id="68" dur="2000"/>
                                        <p:tgtEl>
                                          <p:spTgt spid="76"/>
                                        </p:tgtEl>
                                      </p:cBhvr>
                                    </p:animEffect>
                                    <p:set>
                                      <p:cBhvr>
                                        <p:cTn id="69" dur="1" fill="hold">
                                          <p:stCondLst>
                                            <p:cond delay="1999"/>
                                          </p:stCondLst>
                                        </p:cTn>
                                        <p:tgtEl>
                                          <p:spTgt spid="7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78"/>
                                        </p:tgtEl>
                                      </p:cBhvr>
                                    </p:animEffect>
                                    <p:set>
                                      <p:cBhvr>
                                        <p:cTn id="72" dur="1" fill="hold">
                                          <p:stCondLst>
                                            <p:cond delay="1999"/>
                                          </p:stCondLst>
                                        </p:cTn>
                                        <p:tgtEl>
                                          <p:spTgt spid="7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000"/>
                                        <p:tgtEl>
                                          <p:spTgt spid="75"/>
                                        </p:tgtEl>
                                      </p:cBhvr>
                                    </p:animEffect>
                                    <p:set>
                                      <p:cBhvr>
                                        <p:cTn id="75" dur="1" fill="hold">
                                          <p:stCondLst>
                                            <p:cond delay="1999"/>
                                          </p:stCondLst>
                                        </p:cTn>
                                        <p:tgtEl>
                                          <p:spTgt spid="7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74"/>
                                        </p:tgtEl>
                                      </p:cBhvr>
                                    </p:animEffect>
                                    <p:set>
                                      <p:cBhvr>
                                        <p:cTn id="78" dur="1" fill="hold">
                                          <p:stCondLst>
                                            <p:cond delay="1999"/>
                                          </p:stCondLst>
                                        </p:cTn>
                                        <p:tgtEl>
                                          <p:spTgt spid="7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000"/>
                                        <p:tgtEl>
                                          <p:spTgt spid="73"/>
                                        </p:tgtEl>
                                      </p:cBhvr>
                                    </p:animEffect>
                                    <p:set>
                                      <p:cBhvr>
                                        <p:cTn id="81" dur="1" fill="hold">
                                          <p:stCondLst>
                                            <p:cond delay="1999"/>
                                          </p:stCondLst>
                                        </p:cTn>
                                        <p:tgtEl>
                                          <p:spTgt spid="7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000"/>
                                        <p:tgtEl>
                                          <p:spTgt spid="77"/>
                                        </p:tgtEl>
                                      </p:cBhvr>
                                    </p:animEffect>
                                    <p:set>
                                      <p:cBhvr>
                                        <p:cTn id="84" dur="1" fill="hold">
                                          <p:stCondLst>
                                            <p:cond delay="1999"/>
                                          </p:stCondLst>
                                        </p:cTn>
                                        <p:tgtEl>
                                          <p:spTgt spid="7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0"/>
                                        <p:tgtEl>
                                          <p:spTgt spid="80"/>
                                        </p:tgtEl>
                                      </p:cBhvr>
                                    </p:animEffect>
                                    <p:set>
                                      <p:cBhvr>
                                        <p:cTn id="87" dur="1" fill="hold">
                                          <p:stCondLst>
                                            <p:cond delay="1999"/>
                                          </p:stCondLst>
                                        </p:cTn>
                                        <p:tgtEl>
                                          <p:spTgt spid="8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79"/>
                                        </p:tgtEl>
                                      </p:cBhvr>
                                    </p:animEffect>
                                    <p:set>
                                      <p:cBhvr>
                                        <p:cTn id="90" dur="1" fill="hold">
                                          <p:stCondLst>
                                            <p:cond delay="1999"/>
                                          </p:stCondLst>
                                        </p:cTn>
                                        <p:tgtEl>
                                          <p:spTgt spid="7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27" grpId="0" animBg="1"/>
      <p:bldP spid="27" grpId="1" animBg="1"/>
      <p:bldP spid="81" grpId="0"/>
      <p:bldP spid="82" grpId="0"/>
      <p:bldP spid="83" grpId="0"/>
      <p:bldP spid="84" grpId="0"/>
      <p:bldP spid="8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65" y="1122573"/>
            <a:ext cx="8123231" cy="541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0" name="Rectangle 2"/>
          <p:cNvSpPr>
            <a:spLocks noChangeArrowheads="1"/>
          </p:cNvSpPr>
          <p:nvPr/>
        </p:nvSpPr>
        <p:spPr bwMode="auto">
          <a:xfrm>
            <a:off x="0" y="-18910"/>
            <a:ext cx="9143999" cy="1066800"/>
          </a:xfrm>
          <a:prstGeom prst="rect">
            <a:avLst/>
          </a:prstGeom>
          <a:noFill/>
          <a:ln w="9525">
            <a:noFill/>
            <a:miter lim="800000"/>
            <a:headEnd/>
            <a:tailEnd/>
          </a:ln>
          <a:effectLst/>
        </p:spPr>
        <p:txBody>
          <a:bodyPr lIns="92075" tIns="46038" rIns="92075" bIns="46038" anchor="ctr"/>
          <a:lstStyle/>
          <a:p>
            <a:pPr algn="ctr" eaLnBrk="0" hangingPunct="0">
              <a:spcBef>
                <a:spcPct val="20000"/>
              </a:spcBef>
            </a:pPr>
            <a:r>
              <a:rPr lang="en-US" sz="3600" dirty="0" smtClean="0">
                <a:solidFill>
                  <a:schemeClr val="tx2"/>
                </a:solidFill>
                <a:latin typeface="+mj-lt"/>
              </a:rPr>
              <a:t>Medipix3: </a:t>
            </a:r>
            <a:r>
              <a:rPr lang="en-US" sz="3600" dirty="0" err="1" smtClean="0">
                <a:solidFill>
                  <a:schemeClr val="tx2"/>
                </a:solidFill>
                <a:latin typeface="+mj-lt"/>
              </a:rPr>
              <a:t>Mesures</a:t>
            </a:r>
            <a:endParaRPr lang="en-US" sz="3600" dirty="0">
              <a:solidFill>
                <a:schemeClr val="tx2"/>
              </a:solidFill>
              <a:latin typeface="+mj-lt"/>
            </a:endParaRPr>
          </a:p>
        </p:txBody>
      </p:sp>
    </p:spTree>
    <p:extLst>
      <p:ext uri="{BB962C8B-B14F-4D97-AF65-F5344CB8AC3E}">
        <p14:creationId xmlns:p14="http://schemas.microsoft.com/office/powerpoint/2010/main" val="3807132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235" y="5747213"/>
            <a:ext cx="8910178" cy="1077218"/>
          </a:xfrm>
          <a:prstGeom prst="rect">
            <a:avLst/>
          </a:prstGeom>
          <a:noFill/>
        </p:spPr>
        <p:txBody>
          <a:bodyPr wrap="square" rtlCol="0">
            <a:spAutoFit/>
          </a:bodyPr>
          <a:lstStyle/>
          <a:p>
            <a:r>
              <a:rPr lang="fr-FR" sz="1600" i="1" dirty="0" smtClean="0"/>
              <a:t>Dérivée du numéro total de comptages dans la matrice de pixels en fonction du seuil (énergie)</a:t>
            </a:r>
          </a:p>
          <a:p>
            <a:r>
              <a:rPr lang="fr-FR" sz="1600" i="1" dirty="0" smtClean="0"/>
              <a:t>Pas de correction “offline”</a:t>
            </a:r>
          </a:p>
          <a:p>
            <a:r>
              <a:rPr lang="fr-FR" sz="1600" b="1" i="1" dirty="0" smtClean="0"/>
              <a:t>Dans le mode de somme de charge, l’énergie de chaque photon est reconstruite et assignée a un seul pixel</a:t>
            </a:r>
            <a:endParaRPr lang="fr-FR" sz="1600" b="1" i="1" dirty="0"/>
          </a:p>
        </p:txBody>
      </p:sp>
      <p:pic>
        <p:nvPicPr>
          <p:cNvPr id="1270787" name="Picture 3" descr="\\cern.ch\dfs\Users\r\rballabr\Desktop\10keV_dif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0" t="6874" r="7212" b="2613"/>
          <a:stretch/>
        </p:blipFill>
        <p:spPr bwMode="auto">
          <a:xfrm>
            <a:off x="1345980" y="1325852"/>
            <a:ext cx="6183205" cy="4140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09983" y="6501400"/>
            <a:ext cx="1286567" cy="338554"/>
          </a:xfrm>
          <a:prstGeom prst="rect">
            <a:avLst/>
          </a:prstGeom>
          <a:noFill/>
        </p:spPr>
        <p:txBody>
          <a:bodyPr wrap="square" rtlCol="0">
            <a:spAutoFit/>
          </a:bodyPr>
          <a:lstStyle/>
          <a:p>
            <a:r>
              <a:rPr lang="en-GB" sz="1600" i="1" dirty="0" smtClean="0"/>
              <a:t>E. Fröjdh</a:t>
            </a:r>
            <a:endParaRPr lang="en-GB" sz="1600" i="1" dirty="0"/>
          </a:p>
        </p:txBody>
      </p:sp>
      <p:sp>
        <p:nvSpPr>
          <p:cNvPr id="8" name="Rectangle 4"/>
          <p:cNvSpPr>
            <a:spLocks noChangeArrowheads="1"/>
          </p:cNvSpPr>
          <p:nvPr/>
        </p:nvSpPr>
        <p:spPr bwMode="auto">
          <a:xfrm>
            <a:off x="0" y="0"/>
            <a:ext cx="9143999" cy="944563"/>
          </a:xfrm>
          <a:prstGeom prst="rect">
            <a:avLst/>
          </a:prstGeom>
          <a:noFill/>
          <a:ln w="9525">
            <a:noFill/>
            <a:miter lim="800000"/>
            <a:headEnd/>
            <a:tailEnd/>
          </a:ln>
        </p:spPr>
        <p:txBody>
          <a:bodyPr anchor="ctr"/>
          <a:lstStyle/>
          <a:p>
            <a:pPr algn="ctr" eaLnBrk="0" hangingPunct="0"/>
            <a:r>
              <a:rPr lang="fr-CH" sz="2800" dirty="0">
                <a:solidFill>
                  <a:srgbClr val="17375E"/>
                </a:solidFill>
                <a:latin typeface="Franklin Gothic Medium" pitchFamily="34" charset="0"/>
              </a:rPr>
              <a:t>Faisceau monochromatique </a:t>
            </a:r>
            <a:r>
              <a:rPr lang="fr-CH" sz="2800" dirty="0" smtClean="0">
                <a:solidFill>
                  <a:srgbClr val="17375E"/>
                </a:solidFill>
                <a:latin typeface="Franklin Gothic Medium" pitchFamily="34" charset="0"/>
              </a:rPr>
              <a:t>à </a:t>
            </a:r>
            <a:r>
              <a:rPr lang="fr-CH" sz="2800" dirty="0">
                <a:solidFill>
                  <a:srgbClr val="17375E"/>
                </a:solidFill>
                <a:latin typeface="Franklin Gothic Medium" pitchFamily="34" charset="0"/>
              </a:rPr>
              <a:t>10KeV (Si 55</a:t>
            </a:r>
            <a:r>
              <a:rPr lang="fr-CH" sz="2800" dirty="0">
                <a:solidFill>
                  <a:srgbClr val="17375E"/>
                </a:solidFill>
                <a:latin typeface="Symbol" charset="2"/>
                <a:cs typeface="Symbol" charset="2"/>
              </a:rPr>
              <a:t>m</a:t>
            </a:r>
            <a:r>
              <a:rPr lang="fr-CH" sz="2800" dirty="0">
                <a:solidFill>
                  <a:srgbClr val="17375E"/>
                </a:solidFill>
                <a:latin typeface="Franklin Gothic Medium" pitchFamily="34" charset="0"/>
              </a:rPr>
              <a:t>m/300</a:t>
            </a:r>
            <a:r>
              <a:rPr lang="fr-CH" sz="2800" dirty="0">
                <a:solidFill>
                  <a:srgbClr val="17375E"/>
                </a:solidFill>
                <a:latin typeface="Symbol" charset="2"/>
                <a:cs typeface="Symbol" charset="2"/>
              </a:rPr>
              <a:t>m</a:t>
            </a:r>
            <a:r>
              <a:rPr lang="fr-CH" sz="2800" dirty="0">
                <a:solidFill>
                  <a:srgbClr val="17375E"/>
                </a:solidFill>
                <a:latin typeface="Franklin Gothic Medium" pitchFamily="34" charset="0"/>
              </a:rPr>
              <a:t>m) </a:t>
            </a:r>
            <a:endParaRPr lang="en-US" sz="2800" dirty="0">
              <a:solidFill>
                <a:srgbClr val="17375E"/>
              </a:solidFill>
              <a:latin typeface="Franklin Gothic Medium" pitchFamily="34" charset="0"/>
            </a:endParaRPr>
          </a:p>
        </p:txBody>
      </p:sp>
    </p:spTree>
    <p:extLst>
      <p:ext uri="{BB962C8B-B14F-4D97-AF65-F5344CB8AC3E}">
        <p14:creationId xmlns:p14="http://schemas.microsoft.com/office/powerpoint/2010/main" val="1093832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14920" y="1368972"/>
            <a:ext cx="7367150" cy="4400392"/>
          </a:xfrm>
          <a:prstGeom prst="rect">
            <a:avLst/>
          </a:prstGeom>
        </p:spPr>
      </p:pic>
      <p:sp>
        <p:nvSpPr>
          <p:cNvPr id="5" name="TextBox 4"/>
          <p:cNvSpPr txBox="1"/>
          <p:nvPr/>
        </p:nvSpPr>
        <p:spPr>
          <a:xfrm>
            <a:off x="6588754" y="2682709"/>
            <a:ext cx="1593316" cy="707886"/>
          </a:xfrm>
          <a:prstGeom prst="rect">
            <a:avLst/>
          </a:prstGeom>
          <a:noFill/>
        </p:spPr>
        <p:txBody>
          <a:bodyPr wrap="square" rtlCol="0">
            <a:spAutoFit/>
          </a:bodyPr>
          <a:lstStyle/>
          <a:p>
            <a:r>
              <a:rPr lang="en-GB" dirty="0" smtClean="0">
                <a:solidFill>
                  <a:srgbClr val="FF0000"/>
                </a:solidFill>
              </a:rPr>
              <a:t>~4.4KeV FWHM</a:t>
            </a:r>
            <a:endParaRPr lang="en-GB" dirty="0">
              <a:solidFill>
                <a:srgbClr val="FF0000"/>
              </a:solidFill>
            </a:endParaRPr>
          </a:p>
        </p:txBody>
      </p:sp>
      <p:sp>
        <p:nvSpPr>
          <p:cNvPr id="8" name="TextBox 7"/>
          <p:cNvSpPr txBox="1"/>
          <p:nvPr/>
        </p:nvSpPr>
        <p:spPr>
          <a:xfrm>
            <a:off x="3957520" y="5701986"/>
            <a:ext cx="1382009" cy="338554"/>
          </a:xfrm>
          <a:prstGeom prst="rect">
            <a:avLst/>
          </a:prstGeom>
          <a:noFill/>
        </p:spPr>
        <p:txBody>
          <a:bodyPr wrap="none" rtlCol="0">
            <a:spAutoFit/>
          </a:bodyPr>
          <a:lstStyle/>
          <a:p>
            <a:r>
              <a:rPr lang="en-GB" sz="1600" dirty="0" smtClean="0"/>
              <a:t>Energy (</a:t>
            </a:r>
            <a:r>
              <a:rPr lang="en-GB" sz="1600" dirty="0" err="1" smtClean="0"/>
              <a:t>keV</a:t>
            </a:r>
            <a:r>
              <a:rPr lang="en-GB" sz="1600" dirty="0" smtClean="0"/>
              <a:t>)</a:t>
            </a:r>
            <a:endParaRPr lang="en-GB" sz="1600" dirty="0"/>
          </a:p>
        </p:txBody>
      </p:sp>
      <p:sp>
        <p:nvSpPr>
          <p:cNvPr id="9" name="TextBox 8"/>
          <p:cNvSpPr txBox="1"/>
          <p:nvPr/>
        </p:nvSpPr>
        <p:spPr>
          <a:xfrm rot="16200000">
            <a:off x="-809968" y="3160165"/>
            <a:ext cx="2883822" cy="338554"/>
          </a:xfrm>
          <a:prstGeom prst="rect">
            <a:avLst/>
          </a:prstGeom>
          <a:noFill/>
        </p:spPr>
        <p:txBody>
          <a:bodyPr wrap="none" rtlCol="0">
            <a:spAutoFit/>
          </a:bodyPr>
          <a:lstStyle/>
          <a:p>
            <a:r>
              <a:rPr lang="en-GB" sz="1600" dirty="0" smtClean="0"/>
              <a:t>Normalised differential counts</a:t>
            </a:r>
            <a:endParaRPr lang="en-GB" sz="1600" dirty="0"/>
          </a:p>
        </p:txBody>
      </p:sp>
      <p:sp>
        <p:nvSpPr>
          <p:cNvPr id="10" name="TextBox 9"/>
          <p:cNvSpPr txBox="1"/>
          <p:nvPr/>
        </p:nvSpPr>
        <p:spPr>
          <a:xfrm>
            <a:off x="6261820" y="6519445"/>
            <a:ext cx="2425965" cy="338554"/>
          </a:xfrm>
          <a:prstGeom prst="rect">
            <a:avLst/>
          </a:prstGeom>
          <a:noFill/>
          <a:ln>
            <a:noFill/>
          </a:ln>
        </p:spPr>
        <p:txBody>
          <a:bodyPr wrap="square" rtlCol="0">
            <a:spAutoFit/>
          </a:bodyPr>
          <a:lstStyle/>
          <a:p>
            <a:r>
              <a:rPr lang="en-GB" sz="1600" dirty="0" smtClean="0"/>
              <a:t>T. Koenig, M. Zuber, KIT</a:t>
            </a:r>
          </a:p>
        </p:txBody>
      </p:sp>
      <p:sp>
        <p:nvSpPr>
          <p:cNvPr id="11" name="Text Box 3"/>
          <p:cNvSpPr txBox="1">
            <a:spLocks noChangeArrowheads="1"/>
          </p:cNvSpPr>
          <p:nvPr/>
        </p:nvSpPr>
        <p:spPr bwMode="auto">
          <a:xfrm>
            <a:off x="256657" y="6075623"/>
            <a:ext cx="8887343" cy="584775"/>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pPr>
            <a:r>
              <a:rPr lang="fr-FR" sz="1600" b="1" i="1" dirty="0" smtClean="0"/>
              <a:t>Les photons de fluorescence sont inclus dans la somme de charge si ils interagissent avec le matériel dans le volume des pixels adjacents à la première interaction</a:t>
            </a:r>
          </a:p>
        </p:txBody>
      </p:sp>
      <p:sp>
        <p:nvSpPr>
          <p:cNvPr id="12" name="Titel 1"/>
          <p:cNvSpPr txBox="1">
            <a:spLocks/>
          </p:cNvSpPr>
          <p:nvPr/>
        </p:nvSpPr>
        <p:spPr>
          <a:xfrm>
            <a:off x="1" y="180137"/>
            <a:ext cx="9143999" cy="944563"/>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r>
              <a:rPr lang="fr-FR" kern="0" dirty="0" smtClean="0"/>
              <a:t>Spectre d’énergie (110µm/2 mm)</a:t>
            </a:r>
            <a:endParaRPr lang="fr-FR" kern="0" dirty="0"/>
          </a:p>
        </p:txBody>
      </p:sp>
    </p:spTree>
    <p:extLst>
      <p:ext uri="{BB962C8B-B14F-4D97-AF65-F5344CB8AC3E}">
        <p14:creationId xmlns:p14="http://schemas.microsoft.com/office/powerpoint/2010/main" val="1860025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3"/>
          <p:cNvPicPr>
            <a:picLocks noChangeAspect="1"/>
          </p:cNvPicPr>
          <p:nvPr/>
        </p:nvPicPr>
        <p:blipFill rotWithShape="1">
          <a:blip r:embed="rId3" cstate="print">
            <a:extLst>
              <a:ext uri="{28A0092B-C50C-407E-A947-70E740481C1C}">
                <a14:useLocalDpi xmlns:a14="http://schemas.microsoft.com/office/drawing/2010/main" val="0"/>
              </a:ext>
            </a:extLst>
          </a:blip>
          <a:srcRect t="7658" b="12894"/>
          <a:stretch/>
        </p:blipFill>
        <p:spPr>
          <a:xfrm>
            <a:off x="1116688" y="1047890"/>
            <a:ext cx="6834952" cy="4839030"/>
          </a:xfrm>
          <a:prstGeom prst="rect">
            <a:avLst/>
          </a:prstGeom>
        </p:spPr>
      </p:pic>
      <p:sp>
        <p:nvSpPr>
          <p:cNvPr id="8" name="TextBox 7"/>
          <p:cNvSpPr txBox="1"/>
          <p:nvPr/>
        </p:nvSpPr>
        <p:spPr>
          <a:xfrm>
            <a:off x="215516" y="5903893"/>
            <a:ext cx="8712968" cy="1323439"/>
          </a:xfrm>
          <a:prstGeom prst="rect">
            <a:avLst/>
          </a:prstGeom>
          <a:noFill/>
        </p:spPr>
        <p:txBody>
          <a:bodyPr wrap="square" rtlCol="0">
            <a:spAutoFit/>
          </a:bodyPr>
          <a:lstStyle/>
          <a:p>
            <a:r>
              <a:rPr lang="en-GB" i="1" dirty="0" smtClean="0">
                <a:solidFill>
                  <a:schemeClr val="tx2"/>
                </a:solidFill>
              </a:rPr>
              <a:t>Hard disk, </a:t>
            </a:r>
            <a:r>
              <a:rPr lang="en-GB" i="1" dirty="0" err="1" smtClean="0">
                <a:solidFill>
                  <a:schemeClr val="tx2"/>
                </a:solidFill>
              </a:rPr>
              <a:t>GaAs</a:t>
            </a:r>
            <a:r>
              <a:rPr lang="en-GB" i="1" dirty="0" smtClean="0">
                <a:solidFill>
                  <a:schemeClr val="tx2"/>
                </a:solidFill>
              </a:rPr>
              <a:t> sensor, 70KVp. Courtesy of S. Procz</a:t>
            </a:r>
            <a:r>
              <a:rPr lang="en-GB" i="1" baseline="30000" dirty="0" smtClean="0">
                <a:solidFill>
                  <a:schemeClr val="tx2"/>
                </a:solidFill>
              </a:rPr>
              <a:t> </a:t>
            </a:r>
            <a:r>
              <a:rPr lang="en-GB" i="1" dirty="0" smtClean="0">
                <a:solidFill>
                  <a:schemeClr val="tx2"/>
                </a:solidFill>
              </a:rPr>
              <a:t>(</a:t>
            </a:r>
            <a:r>
              <a:rPr lang="en-US" i="1" dirty="0" err="1" smtClean="0">
                <a:solidFill>
                  <a:schemeClr val="tx2"/>
                </a:solidFill>
              </a:rPr>
              <a:t>Freiburger</a:t>
            </a:r>
            <a:r>
              <a:rPr lang="en-US" i="1" dirty="0" smtClean="0">
                <a:solidFill>
                  <a:schemeClr val="tx2"/>
                </a:solidFill>
              </a:rPr>
              <a:t> </a:t>
            </a:r>
            <a:r>
              <a:rPr lang="en-US" i="1" dirty="0" err="1" smtClean="0">
                <a:solidFill>
                  <a:schemeClr val="tx2"/>
                </a:solidFill>
              </a:rPr>
              <a:t>Materialforschugszentrum</a:t>
            </a:r>
            <a:r>
              <a:rPr lang="en-US" i="1" dirty="0" smtClean="0">
                <a:solidFill>
                  <a:schemeClr val="tx2"/>
                </a:solidFill>
              </a:rPr>
              <a:t> FMF, Germany</a:t>
            </a:r>
            <a:r>
              <a:rPr lang="en-GB" sz="2000" i="1" dirty="0" smtClean="0">
                <a:solidFill>
                  <a:schemeClr val="tx2"/>
                </a:solidFill>
              </a:rPr>
              <a:t>) and E. </a:t>
            </a:r>
            <a:r>
              <a:rPr lang="en-GB" sz="2000" i="1" dirty="0" err="1" smtClean="0">
                <a:solidFill>
                  <a:schemeClr val="tx2"/>
                </a:solidFill>
              </a:rPr>
              <a:t>Hamann</a:t>
            </a:r>
            <a:r>
              <a:rPr lang="en-GB" sz="2000" i="1" dirty="0" smtClean="0">
                <a:solidFill>
                  <a:schemeClr val="tx2"/>
                </a:solidFill>
              </a:rPr>
              <a:t> (Karlsruhe Institute of Technology)</a:t>
            </a:r>
          </a:p>
          <a:p>
            <a:endParaRPr lang="en-GB" dirty="0"/>
          </a:p>
        </p:txBody>
      </p:sp>
      <p:sp>
        <p:nvSpPr>
          <p:cNvPr id="9" name="Rectangle 8"/>
          <p:cNvSpPr>
            <a:spLocks noChangeArrowheads="1"/>
          </p:cNvSpPr>
          <p:nvPr/>
        </p:nvSpPr>
        <p:spPr bwMode="auto">
          <a:xfrm>
            <a:off x="0" y="0"/>
            <a:ext cx="9143999" cy="944563"/>
          </a:xfrm>
          <a:prstGeom prst="rect">
            <a:avLst/>
          </a:prstGeom>
          <a:noFill/>
          <a:ln w="9525">
            <a:noFill/>
            <a:miter lim="800000"/>
            <a:headEnd/>
            <a:tailEnd/>
          </a:ln>
        </p:spPr>
        <p:txBody>
          <a:bodyPr anchor="ctr"/>
          <a:lstStyle/>
          <a:p>
            <a:pPr algn="ctr" eaLnBrk="0" hangingPunct="0"/>
            <a:r>
              <a:rPr lang="fr-CH" sz="2800" dirty="0" smtClean="0">
                <a:solidFill>
                  <a:srgbClr val="17375E"/>
                </a:solidFill>
                <a:latin typeface="Franklin Gothic Medium" pitchFamily="34" charset="0"/>
              </a:rPr>
              <a:t>Imaging a hard </a:t>
            </a:r>
            <a:r>
              <a:rPr lang="fr-CH" sz="2800" dirty="0" err="1" smtClean="0">
                <a:solidFill>
                  <a:srgbClr val="17375E"/>
                </a:solidFill>
                <a:latin typeface="Franklin Gothic Medium" pitchFamily="34" charset="0"/>
              </a:rPr>
              <a:t>disk</a:t>
            </a:r>
            <a:endParaRPr lang="en-US" sz="2800" dirty="0">
              <a:solidFill>
                <a:srgbClr val="17375E"/>
              </a:solidFill>
              <a:latin typeface="Franklin Gothic Medium" pitchFamily="34" charset="0"/>
            </a:endParaRPr>
          </a:p>
        </p:txBody>
      </p:sp>
    </p:spTree>
    <p:extLst>
      <p:ext uri="{BB962C8B-B14F-4D97-AF65-F5344CB8AC3E}">
        <p14:creationId xmlns:p14="http://schemas.microsoft.com/office/powerpoint/2010/main" val="3970745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3999" cy="944563"/>
          </a:xfrm>
          <a:prstGeom prst="rect">
            <a:avLst/>
          </a:prstGeom>
          <a:noFill/>
          <a:ln w="9525">
            <a:noFill/>
            <a:miter lim="800000"/>
            <a:headEnd/>
            <a:tailEnd/>
          </a:ln>
        </p:spPr>
        <p:txBody>
          <a:bodyPr anchor="ctr"/>
          <a:lstStyle/>
          <a:p>
            <a:pPr algn="ctr" eaLnBrk="0" hangingPunct="0"/>
            <a:r>
              <a:rPr lang="fr-CH" sz="2800" dirty="0" smtClean="0">
                <a:solidFill>
                  <a:srgbClr val="17375E"/>
                </a:solidFill>
                <a:latin typeface="Franklin Gothic Medium" pitchFamily="34" charset="0"/>
              </a:rPr>
              <a:t>Imaging a hard </a:t>
            </a:r>
            <a:r>
              <a:rPr lang="fr-CH" sz="2800" dirty="0" err="1" smtClean="0">
                <a:solidFill>
                  <a:srgbClr val="17375E"/>
                </a:solidFill>
                <a:latin typeface="Franklin Gothic Medium" pitchFamily="34" charset="0"/>
              </a:rPr>
              <a:t>disk</a:t>
            </a:r>
            <a:endParaRPr lang="en-US" sz="2800" dirty="0">
              <a:solidFill>
                <a:srgbClr val="17375E"/>
              </a:solidFill>
              <a:latin typeface="Franklin Gothic Medium" pitchFamily="34" charset="0"/>
            </a:endParaRPr>
          </a:p>
        </p:txBody>
      </p:sp>
      <p:pic>
        <p:nvPicPr>
          <p:cNvPr id="7" name="Grafik 3"/>
          <p:cNvPicPr>
            <a:picLocks noChangeAspect="1"/>
          </p:cNvPicPr>
          <p:nvPr/>
        </p:nvPicPr>
        <p:blipFill rotWithShape="1">
          <a:blip r:embed="rId3">
            <a:extLst>
              <a:ext uri="{28A0092B-C50C-407E-A947-70E740481C1C}">
                <a14:useLocalDpi xmlns:a14="http://schemas.microsoft.com/office/drawing/2010/main" val="0"/>
              </a:ext>
            </a:extLst>
          </a:blip>
          <a:srcRect l="60081" t="63667" r="29969" b="20716"/>
          <a:stretch/>
        </p:blipFill>
        <p:spPr>
          <a:xfrm>
            <a:off x="2387601" y="1059285"/>
            <a:ext cx="3374954" cy="4719215"/>
          </a:xfrm>
          <a:prstGeom prst="rect">
            <a:avLst/>
          </a:prstGeom>
        </p:spPr>
      </p:pic>
      <p:sp>
        <p:nvSpPr>
          <p:cNvPr id="8" name="TextBox 7"/>
          <p:cNvSpPr txBox="1"/>
          <p:nvPr/>
        </p:nvSpPr>
        <p:spPr>
          <a:xfrm>
            <a:off x="215516" y="5903893"/>
            <a:ext cx="8712968" cy="1323439"/>
          </a:xfrm>
          <a:prstGeom prst="rect">
            <a:avLst/>
          </a:prstGeom>
          <a:noFill/>
        </p:spPr>
        <p:txBody>
          <a:bodyPr wrap="square" rtlCol="0">
            <a:spAutoFit/>
          </a:bodyPr>
          <a:lstStyle/>
          <a:p>
            <a:r>
              <a:rPr lang="en-GB" i="1" dirty="0" smtClean="0">
                <a:solidFill>
                  <a:schemeClr val="tx2"/>
                </a:solidFill>
              </a:rPr>
              <a:t>Hard disk, </a:t>
            </a:r>
            <a:r>
              <a:rPr lang="en-GB" i="1" dirty="0" err="1" smtClean="0">
                <a:solidFill>
                  <a:schemeClr val="tx2"/>
                </a:solidFill>
              </a:rPr>
              <a:t>GaAs</a:t>
            </a:r>
            <a:r>
              <a:rPr lang="en-GB" i="1" dirty="0" smtClean="0">
                <a:solidFill>
                  <a:schemeClr val="tx2"/>
                </a:solidFill>
              </a:rPr>
              <a:t> sensor, 70KVp. Courtesy of S. Procz</a:t>
            </a:r>
            <a:r>
              <a:rPr lang="en-GB" i="1" baseline="30000" dirty="0" smtClean="0">
                <a:solidFill>
                  <a:schemeClr val="tx2"/>
                </a:solidFill>
              </a:rPr>
              <a:t> </a:t>
            </a:r>
            <a:r>
              <a:rPr lang="en-GB" i="1" dirty="0" smtClean="0">
                <a:solidFill>
                  <a:schemeClr val="tx2"/>
                </a:solidFill>
              </a:rPr>
              <a:t>(</a:t>
            </a:r>
            <a:r>
              <a:rPr lang="en-US" i="1" dirty="0" err="1" smtClean="0">
                <a:solidFill>
                  <a:schemeClr val="tx2"/>
                </a:solidFill>
              </a:rPr>
              <a:t>Freiburger</a:t>
            </a:r>
            <a:r>
              <a:rPr lang="en-US" i="1" dirty="0" smtClean="0">
                <a:solidFill>
                  <a:schemeClr val="tx2"/>
                </a:solidFill>
              </a:rPr>
              <a:t> </a:t>
            </a:r>
            <a:r>
              <a:rPr lang="en-US" i="1" dirty="0" err="1" smtClean="0">
                <a:solidFill>
                  <a:schemeClr val="tx2"/>
                </a:solidFill>
              </a:rPr>
              <a:t>Materialforschugszentrum</a:t>
            </a:r>
            <a:r>
              <a:rPr lang="en-US" i="1" dirty="0" smtClean="0">
                <a:solidFill>
                  <a:schemeClr val="tx2"/>
                </a:solidFill>
              </a:rPr>
              <a:t> FMF, Germany</a:t>
            </a:r>
            <a:r>
              <a:rPr lang="en-GB" sz="2000" i="1" dirty="0" smtClean="0">
                <a:solidFill>
                  <a:schemeClr val="tx2"/>
                </a:solidFill>
              </a:rPr>
              <a:t>) and E. </a:t>
            </a:r>
            <a:r>
              <a:rPr lang="en-GB" sz="2000" i="1" dirty="0" err="1" smtClean="0">
                <a:solidFill>
                  <a:schemeClr val="tx2"/>
                </a:solidFill>
              </a:rPr>
              <a:t>Hamann</a:t>
            </a:r>
            <a:r>
              <a:rPr lang="en-GB" sz="2000" i="1" dirty="0" smtClean="0">
                <a:solidFill>
                  <a:schemeClr val="tx2"/>
                </a:solidFill>
              </a:rPr>
              <a:t> (Karlsruhe Institute of Technology)</a:t>
            </a:r>
          </a:p>
          <a:p>
            <a:endParaRPr lang="en-GB" dirty="0"/>
          </a:p>
        </p:txBody>
      </p:sp>
    </p:spTree>
    <p:extLst>
      <p:ext uri="{BB962C8B-B14F-4D97-AF65-F5344CB8AC3E}">
        <p14:creationId xmlns:p14="http://schemas.microsoft.com/office/powerpoint/2010/main" val="1587877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232235" y="2584450"/>
            <a:ext cx="8679529" cy="1066800"/>
          </a:xfrm>
          <a:prstGeom prst="rect">
            <a:avLst/>
          </a:prstGeom>
          <a:noFill/>
          <a:ln w="9525">
            <a:noFill/>
            <a:miter lim="800000"/>
            <a:headEnd/>
            <a:tailEnd/>
          </a:ln>
          <a:effectLst/>
        </p:spPr>
        <p:txBody>
          <a:bodyPr lIns="92075" tIns="46038" rIns="92075" bIns="46038" anchor="ctr"/>
          <a:lstStyle/>
          <a:p>
            <a:pPr algn="ctr" eaLnBrk="0" hangingPunct="0"/>
            <a:r>
              <a:rPr lang="fr-FR" sz="3600" dirty="0">
                <a:solidFill>
                  <a:srgbClr val="17375E"/>
                </a:solidFill>
                <a:latin typeface="Franklin Gothic Medium" pitchFamily="34" charset="0"/>
              </a:rPr>
              <a:t>Introduction aux détecteurs pixels hybrides</a:t>
            </a:r>
            <a:endParaRPr lang="en-US" sz="3600" dirty="0">
              <a:solidFill>
                <a:srgbClr val="17375E"/>
              </a:solidFill>
              <a:latin typeface="Franklin Gothic Medium" pitchFamily="34" charset="0"/>
            </a:endParaRPr>
          </a:p>
        </p:txBody>
      </p:sp>
    </p:spTree>
    <p:extLst>
      <p:ext uri="{BB962C8B-B14F-4D97-AF65-F5344CB8AC3E}">
        <p14:creationId xmlns:p14="http://schemas.microsoft.com/office/powerpoint/2010/main" val="2849215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2236" y="2852925"/>
            <a:ext cx="8641124" cy="1066800"/>
          </a:xfrm>
          <a:prstGeom prst="rect">
            <a:avLst/>
          </a:prstGeom>
          <a:noFill/>
          <a:ln w="9525">
            <a:noFill/>
            <a:miter lim="800000"/>
            <a:headEnd/>
            <a:tailEnd/>
          </a:ln>
          <a:effectLst/>
        </p:spPr>
        <p:txBody>
          <a:bodyPr lIns="92075" tIns="46038" rIns="92075" bIns="46038" anchor="ctr"/>
          <a:lstStyle/>
          <a:p>
            <a:pPr algn="ctr" eaLnBrk="0" hangingPunct="0">
              <a:spcBef>
                <a:spcPct val="20000"/>
              </a:spcBef>
            </a:pPr>
            <a:r>
              <a:rPr lang="fr-FR" sz="3600" dirty="0" smtClean="0">
                <a:solidFill>
                  <a:schemeClr val="tx2"/>
                </a:solidFill>
                <a:latin typeface="+mj-lt"/>
              </a:rPr>
              <a:t>Avantages de l’architecture Medipix3:</a:t>
            </a:r>
          </a:p>
          <a:p>
            <a:pPr algn="ctr" eaLnBrk="0" hangingPunct="0">
              <a:spcBef>
                <a:spcPct val="20000"/>
              </a:spcBef>
            </a:pPr>
            <a:r>
              <a:rPr lang="fr-FR" sz="3600" dirty="0" smtClean="0">
                <a:solidFill>
                  <a:schemeClr val="tx2"/>
                </a:solidFill>
                <a:latin typeface="+mj-lt"/>
              </a:rPr>
              <a:t>Pondération des photons dans l’image selon leur énergie</a:t>
            </a:r>
            <a:endParaRPr lang="fr-FR" sz="3600" dirty="0">
              <a:solidFill>
                <a:schemeClr val="tx2"/>
              </a:solidFill>
              <a:latin typeface="+mj-lt"/>
            </a:endParaRPr>
          </a:p>
        </p:txBody>
      </p:sp>
    </p:spTree>
    <p:extLst>
      <p:ext uri="{BB962C8B-B14F-4D97-AF65-F5344CB8AC3E}">
        <p14:creationId xmlns:p14="http://schemas.microsoft.com/office/powerpoint/2010/main" val="3610586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p:cNvSpPr>
          <p:nvPr>
            <p:ph type="title"/>
          </p:nvPr>
        </p:nvSpPr>
        <p:spPr>
          <a:xfrm>
            <a:off x="0" y="135140"/>
            <a:ext cx="9144000" cy="720725"/>
          </a:xfrm>
        </p:spPr>
        <p:txBody>
          <a:bodyPr/>
          <a:lstStyle/>
          <a:p>
            <a:pPr eaLnBrk="1" hangingPunct="1">
              <a:lnSpc>
                <a:spcPct val="90000"/>
              </a:lnSpc>
            </a:pPr>
            <a:r>
              <a:rPr lang="de-DE" dirty="0" smtClean="0"/>
              <a:t>Energy selective, planar imaging</a:t>
            </a:r>
            <a:br>
              <a:rPr lang="de-DE" dirty="0" smtClean="0"/>
            </a:br>
            <a:r>
              <a:rPr lang="de-DE" dirty="0" smtClean="0"/>
              <a:t>MPX3 CdTe 1mm - Spectroscopic Mode 110µm</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913" y="1017344"/>
            <a:ext cx="1925999" cy="550800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8169" y="1017344"/>
            <a:ext cx="1925999" cy="550800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425" y="1017344"/>
            <a:ext cx="1925999" cy="5508000"/>
          </a:xfrm>
          <a:prstGeom prst="rect">
            <a:avLst/>
          </a:prstGeom>
        </p:spPr>
      </p:pic>
      <p:sp>
        <p:nvSpPr>
          <p:cNvPr id="9" name="Textfeld 8"/>
          <p:cNvSpPr txBox="1"/>
          <p:nvPr/>
        </p:nvSpPr>
        <p:spPr>
          <a:xfrm>
            <a:off x="6948264" y="5183614"/>
            <a:ext cx="927720" cy="230832"/>
          </a:xfrm>
          <a:prstGeom prst="rect">
            <a:avLst/>
          </a:prstGeom>
          <a:noFill/>
        </p:spPr>
        <p:txBody>
          <a:bodyPr wrap="square" lIns="0" tIns="0" rIns="0" bIns="0" rtlCol="0">
            <a:spAutoFit/>
          </a:bodyPr>
          <a:lstStyle/>
          <a:p>
            <a:r>
              <a:rPr lang="de-DE" sz="1500" b="1" dirty="0" smtClean="0">
                <a:solidFill>
                  <a:srgbClr val="0000FF"/>
                </a:solidFill>
              </a:rPr>
              <a:t>23-50 keV</a:t>
            </a:r>
            <a:endParaRPr lang="en-US" sz="1500" b="1" dirty="0">
              <a:solidFill>
                <a:srgbClr val="0000FF"/>
              </a:solidFill>
            </a:endParaRPr>
          </a:p>
        </p:txBody>
      </p:sp>
      <p:sp>
        <p:nvSpPr>
          <p:cNvPr id="12" name="Textfeld 11"/>
          <p:cNvSpPr txBox="1"/>
          <p:nvPr/>
        </p:nvSpPr>
        <p:spPr>
          <a:xfrm>
            <a:off x="4644008" y="5184000"/>
            <a:ext cx="927720" cy="230832"/>
          </a:xfrm>
          <a:prstGeom prst="rect">
            <a:avLst/>
          </a:prstGeom>
          <a:noFill/>
        </p:spPr>
        <p:txBody>
          <a:bodyPr wrap="square" lIns="0" tIns="0" rIns="0" bIns="0" rtlCol="0">
            <a:spAutoFit/>
          </a:bodyPr>
          <a:lstStyle/>
          <a:p>
            <a:r>
              <a:rPr lang="de-DE" sz="1500" b="1" dirty="0" smtClean="0">
                <a:solidFill>
                  <a:srgbClr val="00B050"/>
                </a:solidFill>
              </a:rPr>
              <a:t>14-23 </a:t>
            </a:r>
            <a:r>
              <a:rPr lang="de-DE" sz="1500" b="1" dirty="0" err="1" smtClean="0">
                <a:solidFill>
                  <a:srgbClr val="00B050"/>
                </a:solidFill>
              </a:rPr>
              <a:t>keV</a:t>
            </a:r>
            <a:endParaRPr lang="en-US" sz="1500" b="1" dirty="0">
              <a:solidFill>
                <a:srgbClr val="00B050"/>
              </a:solidFill>
            </a:endParaRPr>
          </a:p>
        </p:txBody>
      </p:sp>
      <p:sp>
        <p:nvSpPr>
          <p:cNvPr id="13" name="Textfeld 12"/>
          <p:cNvSpPr txBox="1"/>
          <p:nvPr/>
        </p:nvSpPr>
        <p:spPr>
          <a:xfrm>
            <a:off x="2348136" y="5184000"/>
            <a:ext cx="927720" cy="230832"/>
          </a:xfrm>
          <a:prstGeom prst="rect">
            <a:avLst/>
          </a:prstGeom>
          <a:noFill/>
        </p:spPr>
        <p:txBody>
          <a:bodyPr wrap="square" lIns="0" tIns="0" rIns="0" bIns="0" rtlCol="0">
            <a:spAutoFit/>
          </a:bodyPr>
          <a:lstStyle/>
          <a:p>
            <a:r>
              <a:rPr lang="de-DE" sz="1500" b="1" dirty="0" smtClean="0">
                <a:solidFill>
                  <a:srgbClr val="FF0000"/>
                </a:solidFill>
              </a:rPr>
              <a:t>9-14 </a:t>
            </a:r>
            <a:r>
              <a:rPr lang="de-DE" sz="1500" b="1" dirty="0" err="1" smtClean="0">
                <a:solidFill>
                  <a:srgbClr val="FF0000"/>
                </a:solidFill>
              </a:rPr>
              <a:t>keV</a:t>
            </a:r>
            <a:endParaRPr lang="en-US" sz="1500" b="1" dirty="0">
              <a:solidFill>
                <a:srgbClr val="FF0000"/>
              </a:solidFill>
            </a:endParaRPr>
          </a:p>
        </p:txBody>
      </p:sp>
      <p:sp>
        <p:nvSpPr>
          <p:cNvPr id="7" name="Textfeld 6"/>
          <p:cNvSpPr txBox="1"/>
          <p:nvPr/>
        </p:nvSpPr>
        <p:spPr>
          <a:xfrm>
            <a:off x="35496" y="1969610"/>
            <a:ext cx="1848154" cy="3262432"/>
          </a:xfrm>
          <a:prstGeom prst="rect">
            <a:avLst/>
          </a:prstGeom>
          <a:noFill/>
        </p:spPr>
        <p:txBody>
          <a:bodyPr wrap="square" lIns="0" tIns="0" rIns="0" bIns="0" rtlCol="0">
            <a:spAutoFit/>
          </a:bodyPr>
          <a:lstStyle/>
          <a:p>
            <a:pPr algn="l">
              <a:tabLst>
                <a:tab pos="1168400" algn="l"/>
              </a:tabLst>
            </a:pPr>
            <a:r>
              <a:rPr lang="de-DE" sz="2000" b="1" dirty="0" err="1" smtClean="0"/>
              <a:t>Piezo</a:t>
            </a:r>
            <a:r>
              <a:rPr lang="de-DE" sz="2000" b="1" dirty="0" smtClean="0"/>
              <a:t> </a:t>
            </a:r>
            <a:r>
              <a:rPr lang="de-DE" sz="2000" b="1" dirty="0" err="1" smtClean="0"/>
              <a:t>Lighter</a:t>
            </a:r>
            <a:endParaRPr lang="de-DE" sz="2000" b="1" dirty="0" smtClean="0"/>
          </a:p>
          <a:p>
            <a:pPr algn="l">
              <a:tabLst>
                <a:tab pos="1168400" algn="l"/>
              </a:tabLst>
            </a:pPr>
            <a:endParaRPr lang="de-DE" sz="2000" b="1" dirty="0" smtClean="0"/>
          </a:p>
          <a:p>
            <a:pPr algn="l">
              <a:tabLst>
                <a:tab pos="1168400" algn="l"/>
              </a:tabLst>
            </a:pPr>
            <a:r>
              <a:rPr lang="de-DE" sz="1600" dirty="0" err="1" smtClean="0"/>
              <a:t>Magnification</a:t>
            </a:r>
            <a:r>
              <a:rPr lang="de-DE" sz="1600" dirty="0"/>
              <a:t>:</a:t>
            </a:r>
            <a:r>
              <a:rPr lang="de-DE" sz="1600" dirty="0" smtClean="0"/>
              <a:t> 1.3x</a:t>
            </a:r>
          </a:p>
          <a:p>
            <a:pPr algn="l">
              <a:tabLst>
                <a:tab pos="1168400" algn="l"/>
              </a:tabLst>
            </a:pPr>
            <a:endParaRPr lang="de-DE" sz="600" dirty="0"/>
          </a:p>
          <a:p>
            <a:pPr algn="l">
              <a:tabLst>
                <a:tab pos="1168400" algn="l"/>
              </a:tabLst>
            </a:pPr>
            <a:r>
              <a:rPr lang="de-DE" sz="1600" dirty="0" smtClean="0"/>
              <a:t>Bias: -320V</a:t>
            </a:r>
            <a:endParaRPr lang="de-DE" sz="1600" dirty="0"/>
          </a:p>
          <a:p>
            <a:pPr algn="l">
              <a:tabLst>
                <a:tab pos="1168400" algn="l"/>
              </a:tabLst>
            </a:pPr>
            <a:endParaRPr lang="de-DE" sz="600" dirty="0"/>
          </a:p>
          <a:p>
            <a:pPr algn="l">
              <a:tabLst>
                <a:tab pos="1168400" algn="l"/>
              </a:tabLst>
            </a:pPr>
            <a:r>
              <a:rPr lang="de-DE" sz="1600" dirty="0" smtClean="0"/>
              <a:t>MPX3 </a:t>
            </a:r>
            <a:r>
              <a:rPr lang="de-DE" sz="1600" dirty="0" err="1" smtClean="0"/>
              <a:t>CdTe</a:t>
            </a:r>
            <a:r>
              <a:rPr lang="de-DE" sz="1600" dirty="0" smtClean="0"/>
              <a:t> 1mm</a:t>
            </a:r>
          </a:p>
          <a:p>
            <a:pPr algn="l">
              <a:tabLst>
                <a:tab pos="1168400" algn="l"/>
              </a:tabLst>
            </a:pPr>
            <a:r>
              <a:rPr lang="de-DE" sz="1600" dirty="0" smtClean="0"/>
              <a:t>Color Mode </a:t>
            </a:r>
          </a:p>
          <a:p>
            <a:pPr algn="l">
              <a:tabLst>
                <a:tab pos="1168400" algn="l"/>
              </a:tabLst>
            </a:pPr>
            <a:r>
              <a:rPr lang="de-DE" sz="1600" dirty="0" smtClean="0"/>
              <a:t>4x11 </a:t>
            </a:r>
            <a:r>
              <a:rPr lang="en-US" sz="1600" dirty="0" smtClean="0"/>
              <a:t>tiles</a:t>
            </a:r>
          </a:p>
          <a:p>
            <a:pPr algn="l">
              <a:tabLst>
                <a:tab pos="1168400" algn="l"/>
              </a:tabLst>
            </a:pPr>
            <a:endParaRPr lang="en-US" sz="1600" dirty="0" smtClean="0"/>
          </a:p>
          <a:p>
            <a:pPr algn="l">
              <a:tabLst>
                <a:tab pos="1168400" algn="l"/>
              </a:tabLst>
            </a:pPr>
            <a:r>
              <a:rPr lang="en-US" sz="1600" dirty="0" smtClean="0"/>
              <a:t>1 acquisition, 4 thresholds</a:t>
            </a:r>
          </a:p>
          <a:p>
            <a:pPr algn="l">
              <a:tabLst>
                <a:tab pos="1168400" algn="l"/>
              </a:tabLst>
            </a:pPr>
            <a:endParaRPr lang="en-US" sz="1600" dirty="0" smtClean="0"/>
          </a:p>
          <a:p>
            <a:pPr algn="l">
              <a:tabLst>
                <a:tab pos="1168400" algn="l"/>
              </a:tabLst>
            </a:pPr>
            <a:r>
              <a:rPr lang="en-US" sz="1600" dirty="0" smtClean="0"/>
              <a:t>Courtesy S. Procz</a:t>
            </a:r>
          </a:p>
        </p:txBody>
      </p:sp>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000" y="1018800"/>
            <a:ext cx="1925999" cy="5508000"/>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8000" y="1018800"/>
            <a:ext cx="1925999" cy="5508000"/>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845" y="1009485"/>
            <a:ext cx="1925999" cy="5508000"/>
          </a:xfrm>
          <a:prstGeom prst="rect">
            <a:avLst/>
          </a:prstGeom>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8000" y="1018799"/>
            <a:ext cx="1925999" cy="5508000"/>
          </a:xfrm>
          <a:prstGeom prst="rect">
            <a:avLst/>
          </a:prstGeom>
        </p:spPr>
      </p:pic>
      <p:sp>
        <p:nvSpPr>
          <p:cNvPr id="16" name="Textfeld 15"/>
          <p:cNvSpPr txBox="1"/>
          <p:nvPr/>
        </p:nvSpPr>
        <p:spPr>
          <a:xfrm>
            <a:off x="1691680" y="2780928"/>
            <a:ext cx="2254143" cy="461665"/>
          </a:xfrm>
          <a:prstGeom prst="rect">
            <a:avLst/>
          </a:prstGeom>
          <a:noFill/>
        </p:spPr>
        <p:txBody>
          <a:bodyPr wrap="none" rtlCol="0">
            <a:spAutoFit/>
          </a:bodyPr>
          <a:lstStyle/>
          <a:p>
            <a:r>
              <a:rPr lang="de-DE" sz="2400" dirty="0" smtClean="0">
                <a:solidFill>
                  <a:srgbClr val="FF0000"/>
                </a:solidFill>
              </a:rPr>
              <a:t>R</a:t>
            </a:r>
            <a:r>
              <a:rPr lang="de-DE" sz="2400" dirty="0" smtClean="0">
                <a:solidFill>
                  <a:srgbClr val="00B050"/>
                </a:solidFill>
              </a:rPr>
              <a:t>G</a:t>
            </a:r>
            <a:r>
              <a:rPr lang="de-DE" sz="2400" dirty="0" smtClean="0">
                <a:solidFill>
                  <a:srgbClr val="0000FF"/>
                </a:solidFill>
              </a:rPr>
              <a:t>B</a:t>
            </a:r>
            <a:r>
              <a:rPr lang="de-DE" sz="2400" dirty="0" smtClean="0"/>
              <a:t>: 9-50 </a:t>
            </a:r>
            <a:r>
              <a:rPr lang="de-DE" sz="2400" dirty="0" err="1" smtClean="0"/>
              <a:t>keV</a:t>
            </a:r>
            <a:endParaRPr lang="en-US" sz="2400" dirty="0"/>
          </a:p>
        </p:txBody>
      </p:sp>
    </p:spTree>
    <p:extLst>
      <p:ext uri="{BB962C8B-B14F-4D97-AF65-F5344CB8AC3E}">
        <p14:creationId xmlns:p14="http://schemas.microsoft.com/office/powerpoint/2010/main" val="7735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8.33333E-7 0 L -0.25 0 " pathEditMode="relative" rAng="0" ptsTypes="AA">
                                      <p:cBhvr>
                                        <p:cTn id="26" dur="2000" fill="hold"/>
                                        <p:tgtEl>
                                          <p:spTgt spid="14"/>
                                        </p:tgtEl>
                                        <p:attrNameLst>
                                          <p:attrName>ppt_x</p:attrName>
                                          <p:attrName>ppt_y</p:attrName>
                                        </p:attrNameLst>
                                      </p:cBhvr>
                                      <p:rCtr x="-12500" y="0"/>
                                    </p:animMotion>
                                  </p:childTnLst>
                                </p:cTn>
                              </p:par>
                              <p:par>
                                <p:cTn id="27" presetID="16" presetClass="entr" presetSubtype="21" fill="hold"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1500"/>
                                        <p:tgtEl>
                                          <p:spTgt spid="15"/>
                                        </p:tgtEl>
                                      </p:cBhvr>
                                    </p:animEffect>
                                  </p:childTnLst>
                                </p:cTn>
                              </p:par>
                              <p:par>
                                <p:cTn id="30" presetID="1" presetClass="exit" presetSubtype="0" fill="hold" nodeType="withEffect">
                                  <p:stCondLst>
                                    <p:cond delay="2000"/>
                                  </p:stCondLst>
                                  <p:childTnLst>
                                    <p:set>
                                      <p:cBhvr>
                                        <p:cTn id="31" dur="1" fill="hold">
                                          <p:stCondLst>
                                            <p:cond delay="0"/>
                                          </p:stCondLst>
                                        </p:cTn>
                                        <p:tgtEl>
                                          <p:spTgt spid="14"/>
                                        </p:tgtEl>
                                        <p:attrNameLst>
                                          <p:attrName>style.visibility</p:attrName>
                                        </p:attrNameLst>
                                      </p:cBhvr>
                                      <p:to>
                                        <p:strVal val="hidden"/>
                                      </p:to>
                                    </p:set>
                                  </p:childTnLst>
                                </p:cTn>
                              </p:par>
                              <p:par>
                                <p:cTn id="32" presetID="63" presetClass="path" presetSubtype="0" accel="50000" decel="50000" fill="hold" nodeType="withEffect">
                                  <p:stCondLst>
                                    <p:cond delay="0"/>
                                  </p:stCondLst>
                                  <p:childTnLst>
                                    <p:animMotion origin="layout" path="M 0 0 L 0.25 0 E" pathEditMode="relative" ptsTypes="">
                                      <p:cBhvr>
                                        <p:cTn id="33" dur="2000" fill="hold"/>
                                        <p:tgtEl>
                                          <p:spTgt spid="10"/>
                                        </p:tgtEl>
                                        <p:attrNameLst>
                                          <p:attrName>ppt_x</p:attrName>
                                          <p:attrName>ppt_y</p:attrName>
                                        </p:attrNameLst>
                                      </p:cBhvr>
                                    </p:animMotion>
                                  </p:childTnLst>
                                </p:cTn>
                              </p:par>
                              <p:par>
                                <p:cTn id="34" presetID="1" presetClass="exit" presetSubtype="0" fill="hold" nodeType="withEffect">
                                  <p:stCondLst>
                                    <p:cond delay="200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ntr" presetSubtype="0" fill="hold" grpId="0" nodeType="withEffect">
                                  <p:stCondLst>
                                    <p:cond delay="250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3"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2236" y="2852925"/>
            <a:ext cx="8641124" cy="1066800"/>
          </a:xfrm>
          <a:prstGeom prst="rect">
            <a:avLst/>
          </a:prstGeom>
          <a:noFill/>
          <a:ln w="9525">
            <a:noFill/>
            <a:miter lim="800000"/>
            <a:headEnd/>
            <a:tailEnd/>
          </a:ln>
          <a:effectLst/>
        </p:spPr>
        <p:txBody>
          <a:bodyPr lIns="92075" tIns="46038" rIns="92075" bIns="46038" anchor="ctr"/>
          <a:lstStyle/>
          <a:p>
            <a:pPr algn="ctr" eaLnBrk="0" hangingPunct="0">
              <a:spcBef>
                <a:spcPct val="20000"/>
              </a:spcBef>
            </a:pPr>
            <a:r>
              <a:rPr lang="fr-FR" sz="3600" dirty="0" smtClean="0">
                <a:solidFill>
                  <a:schemeClr val="tx2"/>
                </a:solidFill>
                <a:latin typeface="+mj-lt"/>
              </a:rPr>
              <a:t>Avantages de l’architecture Medipix3:</a:t>
            </a:r>
          </a:p>
          <a:p>
            <a:pPr algn="ctr" eaLnBrk="0" hangingPunct="0">
              <a:spcBef>
                <a:spcPct val="20000"/>
              </a:spcBef>
            </a:pPr>
            <a:r>
              <a:rPr lang="fr-FR" sz="3600" dirty="0" smtClean="0">
                <a:solidFill>
                  <a:schemeClr val="tx2"/>
                </a:solidFill>
                <a:latin typeface="+mj-lt"/>
              </a:rPr>
              <a:t>Imagerie en utilisant les discontinuités des coefficients d’absorption</a:t>
            </a:r>
            <a:endParaRPr lang="fr-FR" sz="3600" dirty="0">
              <a:solidFill>
                <a:schemeClr val="tx2"/>
              </a:solidFill>
              <a:latin typeface="+mj-lt"/>
            </a:endParaRPr>
          </a:p>
        </p:txBody>
      </p:sp>
    </p:spTree>
    <p:extLst>
      <p:ext uri="{BB962C8B-B14F-4D97-AF65-F5344CB8AC3E}">
        <p14:creationId xmlns:p14="http://schemas.microsoft.com/office/powerpoint/2010/main" val="879789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6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683" r="3024"/>
          <a:stretch/>
        </p:blipFill>
        <p:spPr bwMode="auto">
          <a:xfrm>
            <a:off x="616285" y="1305802"/>
            <a:ext cx="2546409" cy="21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8" descr="contrast_atte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1782" y="1092506"/>
            <a:ext cx="4771377" cy="3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flipH="1">
            <a:off x="6799490" y="2660900"/>
            <a:ext cx="288036" cy="297639"/>
          </a:xfrm>
          <a:prstGeom prst="straightConnector1">
            <a:avLst/>
          </a:prstGeom>
          <a:solidFill>
            <a:schemeClr val="accent1"/>
          </a:solidFill>
          <a:ln w="28575" cap="flat" cmpd="sng" algn="ctr">
            <a:solidFill>
              <a:srgbClr val="7030A0"/>
            </a:solidFill>
            <a:prstDash val="solid"/>
            <a:round/>
            <a:headEnd type="none" w="med" len="med"/>
            <a:tailEnd type="arrow"/>
          </a:ln>
          <a:effectLst/>
        </p:spPr>
      </p:cxnSp>
      <p:cxnSp>
        <p:nvCxnSpPr>
          <p:cNvPr id="7" name="Straight Arrow Connector 6"/>
          <p:cNvCxnSpPr/>
          <p:nvPr/>
        </p:nvCxnSpPr>
        <p:spPr bwMode="auto">
          <a:xfrm flipH="1">
            <a:off x="5685745" y="2392065"/>
            <a:ext cx="364893" cy="297639"/>
          </a:xfrm>
          <a:prstGeom prst="straightConnector1">
            <a:avLst/>
          </a:prstGeom>
          <a:solidFill>
            <a:schemeClr val="accent1"/>
          </a:solidFill>
          <a:ln w="28575" cap="flat" cmpd="sng" algn="ctr">
            <a:solidFill>
              <a:schemeClr val="accent6">
                <a:lumMod val="50000"/>
              </a:schemeClr>
            </a:solidFill>
            <a:prstDash val="solid"/>
            <a:round/>
            <a:headEnd type="none" w="med" len="med"/>
            <a:tailEnd type="arrow"/>
          </a:ln>
          <a:effectLst/>
        </p:spPr>
      </p:cxnSp>
      <p:cxnSp>
        <p:nvCxnSpPr>
          <p:cNvPr id="10" name="Straight Arrow Connector 9"/>
          <p:cNvCxnSpPr/>
          <p:nvPr/>
        </p:nvCxnSpPr>
        <p:spPr bwMode="auto">
          <a:xfrm flipH="1">
            <a:off x="2382915" y="1953885"/>
            <a:ext cx="364893" cy="297639"/>
          </a:xfrm>
          <a:prstGeom prst="straightConnector1">
            <a:avLst/>
          </a:prstGeom>
          <a:solidFill>
            <a:schemeClr val="accent1"/>
          </a:solidFill>
          <a:ln w="28575" cap="flat" cmpd="sng" algn="ctr">
            <a:solidFill>
              <a:schemeClr val="accent6">
                <a:lumMod val="50000"/>
              </a:schemeClr>
            </a:solidFill>
            <a:prstDash val="solid"/>
            <a:round/>
            <a:headEnd type="none" w="med" len="med"/>
            <a:tailEnd type="arrow"/>
          </a:ln>
          <a:effectLst/>
        </p:spPr>
      </p:cxnSp>
      <p:cxnSp>
        <p:nvCxnSpPr>
          <p:cNvPr id="11" name="Straight Arrow Connector 10"/>
          <p:cNvCxnSpPr/>
          <p:nvPr/>
        </p:nvCxnSpPr>
        <p:spPr bwMode="auto">
          <a:xfrm flipH="1">
            <a:off x="1909071" y="2611572"/>
            <a:ext cx="364893" cy="297639"/>
          </a:xfrm>
          <a:prstGeom prst="straightConnector1">
            <a:avLst/>
          </a:prstGeom>
          <a:solidFill>
            <a:schemeClr val="accent1"/>
          </a:solidFill>
          <a:ln w="28575" cap="flat" cmpd="sng" algn="ctr">
            <a:solidFill>
              <a:schemeClr val="accent6">
                <a:lumMod val="50000"/>
              </a:schemeClr>
            </a:solidFill>
            <a:prstDash val="solid"/>
            <a:round/>
            <a:headEnd type="none" w="med" len="med"/>
            <a:tailEnd type="arrow"/>
          </a:ln>
          <a:effectLst/>
        </p:spPr>
      </p:cxnSp>
      <p:cxnSp>
        <p:nvCxnSpPr>
          <p:cNvPr id="12" name="Straight Arrow Connector 11"/>
          <p:cNvCxnSpPr/>
          <p:nvPr/>
        </p:nvCxnSpPr>
        <p:spPr bwMode="auto">
          <a:xfrm flipH="1">
            <a:off x="1803481" y="1421017"/>
            <a:ext cx="288036" cy="297639"/>
          </a:xfrm>
          <a:prstGeom prst="straightConnector1">
            <a:avLst/>
          </a:prstGeom>
          <a:solidFill>
            <a:schemeClr val="accent1"/>
          </a:solidFill>
          <a:ln w="28575" cap="flat" cmpd="sng" algn="ctr">
            <a:solidFill>
              <a:srgbClr val="7030A0"/>
            </a:solidFill>
            <a:prstDash val="solid"/>
            <a:round/>
            <a:headEnd type="none" w="med" len="med"/>
            <a:tailEnd type="arrow"/>
          </a:ln>
          <a:effectLst/>
        </p:spPr>
      </p:cxnSp>
      <p:cxnSp>
        <p:nvCxnSpPr>
          <p:cNvPr id="13" name="Straight Arrow Connector 12"/>
          <p:cNvCxnSpPr/>
          <p:nvPr/>
        </p:nvCxnSpPr>
        <p:spPr bwMode="auto">
          <a:xfrm flipH="1">
            <a:off x="1384385" y="2133204"/>
            <a:ext cx="288036" cy="297639"/>
          </a:xfrm>
          <a:prstGeom prst="straightConnector1">
            <a:avLst/>
          </a:prstGeom>
          <a:solidFill>
            <a:schemeClr val="accent1"/>
          </a:solidFill>
          <a:ln w="28575" cap="flat" cmpd="sng" algn="ctr">
            <a:solidFill>
              <a:srgbClr val="7030A0"/>
            </a:solidFill>
            <a:prstDash val="solid"/>
            <a:round/>
            <a:headEnd type="none" w="med" len="med"/>
            <a:tailEnd type="arrow"/>
          </a:ln>
          <a:effectLst/>
        </p:spPr>
      </p:cxnSp>
      <p:sp>
        <p:nvSpPr>
          <p:cNvPr id="8" name="TextBox 7"/>
          <p:cNvSpPr txBox="1"/>
          <p:nvPr/>
        </p:nvSpPr>
        <p:spPr>
          <a:xfrm>
            <a:off x="731500" y="3505810"/>
            <a:ext cx="2457920" cy="830997"/>
          </a:xfrm>
          <a:prstGeom prst="rect">
            <a:avLst/>
          </a:prstGeom>
          <a:noFill/>
        </p:spPr>
        <p:txBody>
          <a:bodyPr wrap="square" rtlCol="0">
            <a:spAutoFit/>
          </a:bodyPr>
          <a:lstStyle/>
          <a:p>
            <a:r>
              <a:rPr lang="en-GB" sz="1600" i="1" dirty="0"/>
              <a:t>CT of a phantom</a:t>
            </a:r>
          </a:p>
          <a:p>
            <a:r>
              <a:rPr lang="en-GB" sz="1600" i="1" dirty="0"/>
              <a:t>0.15s acquisition</a:t>
            </a:r>
          </a:p>
          <a:p>
            <a:r>
              <a:rPr lang="en-GB" sz="1600" i="1" dirty="0"/>
              <a:t>720 </a:t>
            </a:r>
            <a:r>
              <a:rPr lang="en-GB" sz="1600" i="1" dirty="0" smtClean="0"/>
              <a:t>projections</a:t>
            </a:r>
            <a:endParaRPr lang="en-GB" sz="1600" i="1" dirty="0"/>
          </a:p>
        </p:txBody>
      </p:sp>
      <p:sp>
        <p:nvSpPr>
          <p:cNvPr id="15" name="Rectangle 2"/>
          <p:cNvSpPr txBox="1">
            <a:spLocks/>
          </p:cNvSpPr>
          <p:nvPr/>
        </p:nvSpPr>
        <p:spPr>
          <a:xfrm>
            <a:off x="0" y="211950"/>
            <a:ext cx="9144000" cy="720725"/>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pPr eaLnBrk="1" hangingPunct="1">
              <a:lnSpc>
                <a:spcPct val="90000"/>
              </a:lnSpc>
            </a:pPr>
            <a:r>
              <a:rPr lang="fr-FR" kern="0" dirty="0" smtClean="0"/>
              <a:t>CT d‘un échantillon contenant gadolinium et iode</a:t>
            </a:r>
          </a:p>
        </p:txBody>
      </p:sp>
      <p:pic>
        <p:nvPicPr>
          <p:cNvPr id="12697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580" y="5234035"/>
            <a:ext cx="6031482" cy="117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0640" y="4657960"/>
            <a:ext cx="8833368" cy="707886"/>
          </a:xfrm>
          <a:prstGeom prst="rect">
            <a:avLst/>
          </a:prstGeom>
          <a:noFill/>
        </p:spPr>
        <p:txBody>
          <a:bodyPr wrap="square" rtlCol="0">
            <a:spAutoFit/>
          </a:bodyPr>
          <a:lstStyle/>
          <a:p>
            <a:r>
              <a:rPr lang="en-GB" u="sng" dirty="0" err="1" smtClean="0"/>
              <a:t>Echelle</a:t>
            </a:r>
            <a:r>
              <a:rPr lang="en-GB" u="sng" dirty="0"/>
              <a:t> </a:t>
            </a:r>
            <a:r>
              <a:rPr lang="en-GB" u="sng" dirty="0" smtClean="0"/>
              <a:t>Hounsfield (transformation </a:t>
            </a:r>
            <a:r>
              <a:rPr lang="en-GB" u="sng" dirty="0" err="1" smtClean="0"/>
              <a:t>lineaire</a:t>
            </a:r>
            <a:r>
              <a:rPr lang="en-GB" u="sng" dirty="0" smtClean="0"/>
              <a:t> de la </a:t>
            </a:r>
            <a:r>
              <a:rPr lang="en-GB" u="sng" dirty="0" err="1" smtClean="0"/>
              <a:t>mesure</a:t>
            </a:r>
            <a:r>
              <a:rPr lang="en-GB" u="sng" dirty="0" smtClean="0"/>
              <a:t> du coefficient </a:t>
            </a:r>
            <a:r>
              <a:rPr lang="en-GB" u="sng" dirty="0" err="1" smtClean="0"/>
              <a:t>d’absorption</a:t>
            </a:r>
            <a:r>
              <a:rPr lang="en-GB" u="sng" dirty="0" smtClean="0"/>
              <a:t> original):</a:t>
            </a:r>
            <a:endParaRPr lang="en-GB" u="sng" dirty="0"/>
          </a:p>
        </p:txBody>
      </p:sp>
      <p:graphicFrame>
        <p:nvGraphicFramePr>
          <p:cNvPr id="5" name="Object 4"/>
          <p:cNvGraphicFramePr>
            <a:graphicFrameLocks noChangeAspect="1"/>
          </p:cNvGraphicFramePr>
          <p:nvPr>
            <p:extLst>
              <p:ext uri="{D42A27DB-BD31-4B8C-83A1-F6EECF244321}">
                <p14:modId xmlns:p14="http://schemas.microsoft.com/office/powerpoint/2010/main" val="3122586598"/>
              </p:ext>
            </p:extLst>
          </p:nvPr>
        </p:nvGraphicFramePr>
        <p:xfrm>
          <a:off x="6331342" y="5459330"/>
          <a:ext cx="2543735" cy="720725"/>
        </p:xfrm>
        <a:graphic>
          <a:graphicData uri="http://schemas.openxmlformats.org/presentationml/2006/ole">
            <mc:AlternateContent xmlns:mc="http://schemas.openxmlformats.org/markup-compatibility/2006">
              <mc:Choice xmlns:v="urn:schemas-microsoft-com:vml" Requires="v">
                <p:oleObj spid="_x0000_s1275927" name="Equation" r:id="rId7" imgW="1523880" imgH="431640" progId="Equation.3">
                  <p:embed/>
                </p:oleObj>
              </mc:Choice>
              <mc:Fallback>
                <p:oleObj name="Equation" r:id="rId7" imgW="1523880" imgH="431640" progId="Equation.3">
                  <p:embed/>
                  <p:pic>
                    <p:nvPicPr>
                      <p:cNvPr id="0" name=""/>
                      <p:cNvPicPr/>
                      <p:nvPr/>
                    </p:nvPicPr>
                    <p:blipFill>
                      <a:blip r:embed="rId8"/>
                      <a:stretch>
                        <a:fillRect/>
                      </a:stretch>
                    </p:blipFill>
                    <p:spPr>
                      <a:xfrm>
                        <a:off x="6331342" y="5459330"/>
                        <a:ext cx="2543735" cy="720725"/>
                      </a:xfrm>
                      <a:prstGeom prst="rect">
                        <a:avLst/>
                      </a:prstGeom>
                    </p:spPr>
                  </p:pic>
                </p:oleObj>
              </mc:Fallback>
            </mc:AlternateContent>
          </a:graphicData>
        </a:graphic>
      </p:graphicFrame>
    </p:spTree>
    <p:extLst>
      <p:ext uri="{BB962C8B-B14F-4D97-AF65-F5344CB8AC3E}">
        <p14:creationId xmlns:p14="http://schemas.microsoft.com/office/powerpoint/2010/main" val="279723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7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83480"/>
            <a:ext cx="9144000" cy="10477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pic>
        <p:nvPicPr>
          <p:cNvPr id="12666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0"/>
          <a:stretch/>
        </p:blipFill>
        <p:spPr bwMode="auto">
          <a:xfrm>
            <a:off x="155425" y="883480"/>
            <a:ext cx="8671818"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p:cNvSpPr>
          <p:nvPr/>
        </p:nvSpPr>
        <p:spPr>
          <a:xfrm>
            <a:off x="0" y="58330"/>
            <a:ext cx="9144000" cy="720725"/>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pPr eaLnBrk="1" hangingPunct="1">
              <a:lnSpc>
                <a:spcPct val="90000"/>
              </a:lnSpc>
            </a:pPr>
            <a:r>
              <a:rPr lang="de-DE" sz="2800" kern="0" dirty="0" smtClean="0"/>
              <a:t>Mass attenuation for different energies: The K-edge for gadolinium is seen in the CSM</a:t>
            </a:r>
          </a:p>
        </p:txBody>
      </p:sp>
      <p:sp>
        <p:nvSpPr>
          <p:cNvPr id="2" name="Rectangle 1"/>
          <p:cNvSpPr/>
          <p:nvPr/>
        </p:nvSpPr>
        <p:spPr bwMode="auto">
          <a:xfrm>
            <a:off x="723789" y="1316725"/>
            <a:ext cx="3767546" cy="1728225"/>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723788" y="3390595"/>
            <a:ext cx="3767546" cy="1728225"/>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3" name="TextBox 2"/>
          <p:cNvSpPr txBox="1"/>
          <p:nvPr/>
        </p:nvSpPr>
        <p:spPr>
          <a:xfrm>
            <a:off x="6914705" y="6616615"/>
            <a:ext cx="2611540" cy="276999"/>
          </a:xfrm>
          <a:prstGeom prst="rect">
            <a:avLst/>
          </a:prstGeom>
          <a:noFill/>
        </p:spPr>
        <p:txBody>
          <a:bodyPr wrap="square" rtlCol="0">
            <a:spAutoFit/>
          </a:bodyPr>
          <a:lstStyle/>
          <a:p>
            <a:r>
              <a:rPr lang="en-GB" sz="1200" dirty="0" smtClean="0"/>
              <a:t>Courtesy, T. Koenig, KIT</a:t>
            </a:r>
            <a:endParaRPr lang="en-GB" sz="1200" dirty="0"/>
          </a:p>
        </p:txBody>
      </p:sp>
    </p:spTree>
    <p:extLst>
      <p:ext uri="{BB962C8B-B14F-4D97-AF65-F5344CB8AC3E}">
        <p14:creationId xmlns:p14="http://schemas.microsoft.com/office/powerpoint/2010/main" val="816619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883480"/>
            <a:ext cx="9144000" cy="10477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pic>
        <p:nvPicPr>
          <p:cNvPr id="12666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0"/>
          <a:stretch/>
        </p:blipFill>
        <p:spPr bwMode="auto">
          <a:xfrm>
            <a:off x="239947" y="894270"/>
            <a:ext cx="8671818"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p:cNvSpPr>
          <p:nvPr/>
        </p:nvSpPr>
        <p:spPr>
          <a:xfrm>
            <a:off x="0" y="173545"/>
            <a:ext cx="9144000" cy="720725"/>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pPr eaLnBrk="1" hangingPunct="1">
              <a:lnSpc>
                <a:spcPct val="90000"/>
              </a:lnSpc>
            </a:pPr>
            <a:r>
              <a:rPr lang="de-DE" kern="0" dirty="0" smtClean="0"/>
              <a:t>The SNR in CSM is better for high energy photons</a:t>
            </a:r>
          </a:p>
        </p:txBody>
      </p:sp>
      <p:cxnSp>
        <p:nvCxnSpPr>
          <p:cNvPr id="8" name="Straight Arrow Connector 7"/>
          <p:cNvCxnSpPr/>
          <p:nvPr/>
        </p:nvCxnSpPr>
        <p:spPr bwMode="auto">
          <a:xfrm>
            <a:off x="7029920" y="3170955"/>
            <a:ext cx="614480" cy="53767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6" name="Straight Arrow Connector 5"/>
          <p:cNvCxnSpPr/>
          <p:nvPr/>
        </p:nvCxnSpPr>
        <p:spPr bwMode="auto">
          <a:xfrm>
            <a:off x="6953110" y="1173895"/>
            <a:ext cx="614480" cy="53767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9" name="TextBox 8"/>
          <p:cNvSpPr txBox="1"/>
          <p:nvPr/>
        </p:nvSpPr>
        <p:spPr>
          <a:xfrm>
            <a:off x="6914705" y="6616615"/>
            <a:ext cx="2611540" cy="276999"/>
          </a:xfrm>
          <a:prstGeom prst="rect">
            <a:avLst/>
          </a:prstGeom>
          <a:noFill/>
        </p:spPr>
        <p:txBody>
          <a:bodyPr wrap="square" rtlCol="0">
            <a:spAutoFit/>
          </a:bodyPr>
          <a:lstStyle/>
          <a:p>
            <a:r>
              <a:rPr lang="en-GB" sz="1200" dirty="0" smtClean="0"/>
              <a:t>Courtesy, T. Koenig, KIT</a:t>
            </a:r>
            <a:endParaRPr lang="en-GB" sz="1200" dirty="0"/>
          </a:p>
        </p:txBody>
      </p:sp>
    </p:spTree>
    <p:extLst>
      <p:ext uri="{BB962C8B-B14F-4D97-AF65-F5344CB8AC3E}">
        <p14:creationId xmlns:p14="http://schemas.microsoft.com/office/powerpoint/2010/main" val="1222726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539475" y="2852925"/>
            <a:ext cx="8026645" cy="1066800"/>
          </a:xfrm>
          <a:prstGeom prst="rect">
            <a:avLst/>
          </a:prstGeom>
          <a:noFill/>
          <a:ln w="9525">
            <a:noFill/>
            <a:miter lim="800000"/>
            <a:headEnd/>
            <a:tailEnd/>
          </a:ln>
          <a:effectLst/>
        </p:spPr>
        <p:txBody>
          <a:bodyPr lIns="92075" tIns="46038" rIns="92075" bIns="46038" anchor="ctr"/>
          <a:lstStyle/>
          <a:p>
            <a:pPr algn="ctr" eaLnBrk="0" hangingPunct="0">
              <a:spcBef>
                <a:spcPct val="20000"/>
              </a:spcBef>
            </a:pPr>
            <a:r>
              <a:rPr lang="en-US" sz="3600" dirty="0" smtClean="0">
                <a:solidFill>
                  <a:schemeClr val="tx2"/>
                </a:solidFill>
                <a:latin typeface="+mj-lt"/>
              </a:rPr>
              <a:t>La puce Timepix3</a:t>
            </a:r>
            <a:endParaRPr lang="en-US" sz="3600" dirty="0">
              <a:solidFill>
                <a:schemeClr val="tx2"/>
              </a:solidFill>
              <a:latin typeface="+mj-lt"/>
            </a:endParaRPr>
          </a:p>
        </p:txBody>
      </p:sp>
    </p:spTree>
    <p:extLst>
      <p:ext uri="{BB962C8B-B14F-4D97-AF65-F5344CB8AC3E}">
        <p14:creationId xmlns:p14="http://schemas.microsoft.com/office/powerpoint/2010/main" val="4220118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4563"/>
          </a:xfrm>
        </p:spPr>
        <p:txBody>
          <a:bodyPr/>
          <a:lstStyle/>
          <a:p>
            <a:r>
              <a:rPr lang="en-GB" dirty="0" smtClean="0"/>
              <a:t>La puce Timepix3</a:t>
            </a:r>
            <a:endParaRPr lang="en-GB" dirty="0"/>
          </a:p>
        </p:txBody>
      </p:sp>
      <p:sp>
        <p:nvSpPr>
          <p:cNvPr id="5" name="Rectangle 6"/>
          <p:cNvSpPr>
            <a:spLocks noChangeArrowheads="1"/>
          </p:cNvSpPr>
          <p:nvPr/>
        </p:nvSpPr>
        <p:spPr bwMode="auto">
          <a:xfrm>
            <a:off x="612650" y="1263572"/>
            <a:ext cx="8183900" cy="517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itchFamily="34" charset="0"/>
              <a:buChar char="•"/>
            </a:pPr>
            <a:r>
              <a:rPr lang="fr-FR" sz="1800" dirty="0" smtClean="0">
                <a:solidFill>
                  <a:schemeClr val="tx2"/>
                </a:solidFill>
              </a:rPr>
              <a:t>Développé dans le cadre de la collaboration Medipix3 (conception entre CERN, NIKHEF et université de Bonn)</a:t>
            </a:r>
          </a:p>
          <a:p>
            <a:pPr marL="285750" indent="-285750">
              <a:buFont typeface="Arial" pitchFamily="34" charset="0"/>
              <a:buChar char="•"/>
            </a:pPr>
            <a:endParaRPr lang="fr-FR" sz="1800" dirty="0" smtClean="0">
              <a:solidFill>
                <a:schemeClr val="tx2"/>
              </a:solidFill>
            </a:endParaRPr>
          </a:p>
          <a:p>
            <a:pPr marL="285750" indent="-285750">
              <a:buFont typeface="Arial" pitchFamily="34" charset="0"/>
              <a:buChar char="•"/>
            </a:pPr>
            <a:r>
              <a:rPr lang="fr-FR" sz="1800" dirty="0">
                <a:solidFill>
                  <a:schemeClr val="tx2"/>
                </a:solidFill>
              </a:rPr>
              <a:t>M</a:t>
            </a:r>
            <a:r>
              <a:rPr lang="fr-FR" sz="1800" dirty="0" smtClean="0">
                <a:solidFill>
                  <a:schemeClr val="tx2"/>
                </a:solidFill>
              </a:rPr>
              <a:t>atrice de pixels </a:t>
            </a:r>
            <a:r>
              <a:rPr lang="fr-FR" sz="1800" dirty="0">
                <a:solidFill>
                  <a:schemeClr val="tx2"/>
                </a:solidFill>
              </a:rPr>
              <a:t>256x256</a:t>
            </a:r>
            <a:r>
              <a:rPr lang="fr-FR" sz="1800" dirty="0" smtClean="0">
                <a:solidFill>
                  <a:schemeClr val="tx2"/>
                </a:solidFill>
              </a:rPr>
              <a:t>, </a:t>
            </a:r>
            <a:r>
              <a:rPr lang="fr-FR" sz="1800" dirty="0">
                <a:solidFill>
                  <a:schemeClr val="tx2"/>
                </a:solidFill>
              </a:rPr>
              <a:t>55x55</a:t>
            </a:r>
            <a:r>
              <a:rPr lang="fr-FR" sz="1800" dirty="0">
                <a:solidFill>
                  <a:schemeClr val="tx2"/>
                </a:solidFill>
                <a:latin typeface="Symbol" pitchFamily="18" charset="2"/>
              </a:rPr>
              <a:t>m</a:t>
            </a:r>
            <a:r>
              <a:rPr lang="fr-FR" sz="1800" dirty="0">
                <a:solidFill>
                  <a:schemeClr val="tx2"/>
                </a:solidFill>
              </a:rPr>
              <a:t>m</a:t>
            </a:r>
            <a:r>
              <a:rPr lang="fr-FR" sz="1800" baseline="30000" dirty="0">
                <a:solidFill>
                  <a:schemeClr val="tx2"/>
                </a:solidFill>
              </a:rPr>
              <a:t>2</a:t>
            </a:r>
            <a:r>
              <a:rPr lang="fr-FR" sz="1800" dirty="0">
                <a:solidFill>
                  <a:schemeClr val="tx2"/>
                </a:solidFill>
              </a:rPr>
              <a:t> </a:t>
            </a:r>
            <a:r>
              <a:rPr lang="fr-FR" sz="1800" dirty="0" smtClean="0">
                <a:solidFill>
                  <a:schemeClr val="tx2"/>
                </a:solidFill>
              </a:rPr>
              <a:t>(technologie CMOS 0.13</a:t>
            </a:r>
            <a:r>
              <a:rPr lang="fr-FR" sz="1800" dirty="0" smtClean="0">
                <a:solidFill>
                  <a:schemeClr val="tx2"/>
                </a:solidFill>
                <a:latin typeface="Symbol" pitchFamily="18" charset="2"/>
              </a:rPr>
              <a:t>m</a:t>
            </a:r>
            <a:r>
              <a:rPr lang="fr-FR" sz="1800" dirty="0" smtClean="0">
                <a:solidFill>
                  <a:schemeClr val="tx2"/>
                </a:solidFill>
              </a:rPr>
              <a:t>m)</a:t>
            </a:r>
          </a:p>
          <a:p>
            <a:endParaRPr lang="fr-FR" sz="1800" dirty="0" smtClean="0">
              <a:solidFill>
                <a:schemeClr val="tx2"/>
              </a:solidFill>
            </a:endParaRPr>
          </a:p>
          <a:p>
            <a:pPr marL="285750" indent="-285750">
              <a:buFont typeface="Arial" pitchFamily="34" charset="0"/>
              <a:buChar char="•"/>
            </a:pPr>
            <a:r>
              <a:rPr lang="fr-FR" sz="1800" b="1" dirty="0" smtClean="0">
                <a:solidFill>
                  <a:schemeClr val="tx2"/>
                </a:solidFill>
              </a:rPr>
              <a:t>Mesure simultanée de temps et d’énergie </a:t>
            </a:r>
            <a:r>
              <a:rPr lang="fr-FR" sz="1800" dirty="0" smtClean="0">
                <a:solidFill>
                  <a:schemeClr val="tx2"/>
                </a:solidFill>
              </a:rPr>
              <a:t>(48 bits/évènement)</a:t>
            </a:r>
          </a:p>
          <a:p>
            <a:pPr marL="742950" lvl="1" indent="-285750">
              <a:buFont typeface="Arial" pitchFamily="34" charset="0"/>
              <a:buChar char="•"/>
            </a:pPr>
            <a:r>
              <a:rPr lang="fr-FR" sz="1800" dirty="0" smtClean="0">
                <a:solidFill>
                  <a:schemeClr val="tx2"/>
                </a:solidFill>
              </a:rPr>
              <a:t>14b </a:t>
            </a:r>
            <a:r>
              <a:rPr lang="fr-FR" sz="1800" dirty="0" err="1" smtClean="0">
                <a:solidFill>
                  <a:schemeClr val="tx2"/>
                </a:solidFill>
              </a:rPr>
              <a:t>ToA</a:t>
            </a:r>
            <a:r>
              <a:rPr lang="fr-FR" sz="1800" dirty="0" smtClean="0">
                <a:solidFill>
                  <a:schemeClr val="tx2"/>
                </a:solidFill>
              </a:rPr>
              <a:t> (40MHz), 4b </a:t>
            </a:r>
            <a:r>
              <a:rPr lang="fr-FR" sz="1800" dirty="0" err="1" smtClean="0">
                <a:solidFill>
                  <a:schemeClr val="tx2"/>
                </a:solidFill>
              </a:rPr>
              <a:t>ToA</a:t>
            </a:r>
            <a:r>
              <a:rPr lang="fr-FR" sz="1800" dirty="0" smtClean="0">
                <a:solidFill>
                  <a:schemeClr val="tx2"/>
                </a:solidFill>
              </a:rPr>
              <a:t> (640MHz), 10b </a:t>
            </a:r>
            <a:r>
              <a:rPr lang="fr-FR" sz="1800" dirty="0" err="1" smtClean="0">
                <a:solidFill>
                  <a:schemeClr val="tx2"/>
                </a:solidFill>
              </a:rPr>
              <a:t>ToT</a:t>
            </a:r>
            <a:r>
              <a:rPr lang="fr-FR" sz="1800" dirty="0" smtClean="0">
                <a:solidFill>
                  <a:schemeClr val="tx2"/>
                </a:solidFill>
              </a:rPr>
              <a:t> (40MHz)</a:t>
            </a:r>
          </a:p>
          <a:p>
            <a:pPr marL="285750" indent="-285750">
              <a:buFont typeface="Arial" pitchFamily="34" charset="0"/>
              <a:buChar char="•"/>
            </a:pPr>
            <a:r>
              <a:rPr lang="fr-FR" sz="1800" b="1" dirty="0" smtClean="0">
                <a:solidFill>
                  <a:schemeClr val="tx2"/>
                </a:solidFill>
              </a:rPr>
              <a:t>Lecture «data-push» </a:t>
            </a:r>
            <a:r>
              <a:rPr lang="fr-FR" sz="1800" dirty="0" smtClean="0">
                <a:solidFill>
                  <a:schemeClr val="tx2"/>
                </a:solidFill>
              </a:rPr>
              <a:t>(temps mort réduit à 375ns)</a:t>
            </a:r>
          </a:p>
          <a:p>
            <a:pPr marL="285750" indent="-285750">
              <a:buFont typeface="Arial" pitchFamily="34" charset="0"/>
              <a:buChar char="•"/>
            </a:pPr>
            <a:r>
              <a:rPr lang="fr-FR" sz="1800" dirty="0" smtClean="0">
                <a:solidFill>
                  <a:schemeClr val="tx2"/>
                </a:solidFill>
              </a:rPr>
              <a:t>Maximum flux de </a:t>
            </a:r>
            <a:r>
              <a:rPr lang="fr-FR" sz="1800" dirty="0">
                <a:solidFill>
                  <a:schemeClr val="tx2"/>
                </a:solidFill>
              </a:rPr>
              <a:t>40 10</a:t>
            </a:r>
            <a:r>
              <a:rPr lang="fr-FR" sz="1800" baseline="30000" dirty="0">
                <a:solidFill>
                  <a:schemeClr val="tx2"/>
                </a:solidFill>
              </a:rPr>
              <a:t>6</a:t>
            </a:r>
            <a:r>
              <a:rPr lang="fr-FR" sz="1800" dirty="0">
                <a:solidFill>
                  <a:schemeClr val="tx2"/>
                </a:solidFill>
              </a:rPr>
              <a:t> hits/s/cm</a:t>
            </a:r>
            <a:r>
              <a:rPr lang="fr-FR" sz="1800" baseline="30000" dirty="0">
                <a:solidFill>
                  <a:schemeClr val="tx2"/>
                </a:solidFill>
              </a:rPr>
              <a:t>2</a:t>
            </a:r>
            <a:r>
              <a:rPr lang="fr-FR" sz="1800" dirty="0">
                <a:solidFill>
                  <a:schemeClr val="tx2"/>
                </a:solidFill>
              </a:rPr>
              <a:t> </a:t>
            </a:r>
            <a:endParaRPr lang="fr-FR" sz="1800" dirty="0" smtClean="0">
              <a:solidFill>
                <a:schemeClr val="tx2"/>
              </a:solidFill>
            </a:endParaRPr>
          </a:p>
          <a:p>
            <a:pPr marL="285750" indent="-285750">
              <a:buFont typeface="Arial" pitchFamily="34" charset="0"/>
              <a:buChar char="•"/>
            </a:pPr>
            <a:r>
              <a:rPr lang="fr-FR" sz="1800" dirty="0" smtClean="0">
                <a:solidFill>
                  <a:schemeClr val="tx2"/>
                </a:solidFill>
              </a:rPr>
              <a:t>Les circuits analogiques peuvent être </a:t>
            </a:r>
            <a:r>
              <a:rPr lang="fr-FR" sz="1800" dirty="0">
                <a:solidFill>
                  <a:schemeClr val="tx2"/>
                </a:solidFill>
              </a:rPr>
              <a:t>programmés </a:t>
            </a:r>
            <a:r>
              <a:rPr lang="fr-FR" sz="1800" dirty="0" smtClean="0">
                <a:solidFill>
                  <a:schemeClr val="tx2"/>
                </a:solidFill>
              </a:rPr>
              <a:t>en état </a:t>
            </a:r>
            <a:r>
              <a:rPr lang="fr-FR" sz="1800" dirty="0">
                <a:solidFill>
                  <a:schemeClr val="tx2"/>
                </a:solidFill>
              </a:rPr>
              <a:t>à</a:t>
            </a:r>
            <a:r>
              <a:rPr lang="fr-FR" sz="1800" dirty="0" smtClean="0">
                <a:solidFill>
                  <a:schemeClr val="tx2"/>
                </a:solidFill>
              </a:rPr>
              <a:t> basse consommation (</a:t>
            </a:r>
            <a:r>
              <a:rPr lang="fr-FR" sz="1800" dirty="0" err="1" smtClean="0">
                <a:solidFill>
                  <a:schemeClr val="tx2"/>
                </a:solidFill>
              </a:rPr>
              <a:t>shutdown</a:t>
            </a:r>
            <a:r>
              <a:rPr lang="fr-FR" sz="1800" dirty="0" smtClean="0">
                <a:solidFill>
                  <a:schemeClr val="tx2"/>
                </a:solidFill>
              </a:rPr>
              <a:t>/</a:t>
            </a:r>
            <a:r>
              <a:rPr lang="fr-FR" sz="1800" dirty="0" err="1" smtClean="0">
                <a:solidFill>
                  <a:schemeClr val="tx2"/>
                </a:solidFill>
              </a:rPr>
              <a:t>wakeup</a:t>
            </a:r>
            <a:r>
              <a:rPr lang="fr-FR" sz="1800" dirty="0" smtClean="0">
                <a:solidFill>
                  <a:schemeClr val="tx2"/>
                </a:solidFill>
              </a:rPr>
              <a:t>). </a:t>
            </a:r>
            <a:r>
              <a:rPr lang="fr-FR" sz="1800" dirty="0" err="1" smtClean="0">
                <a:solidFill>
                  <a:schemeClr val="tx2"/>
                </a:solidFill>
              </a:rPr>
              <a:t>Clock</a:t>
            </a:r>
            <a:r>
              <a:rPr lang="fr-FR" sz="1800" dirty="0" smtClean="0">
                <a:solidFill>
                  <a:schemeClr val="tx2"/>
                </a:solidFill>
              </a:rPr>
              <a:t> </a:t>
            </a:r>
            <a:r>
              <a:rPr lang="fr-FR" sz="1800" dirty="0" err="1" smtClean="0">
                <a:solidFill>
                  <a:schemeClr val="tx2"/>
                </a:solidFill>
              </a:rPr>
              <a:t>gating</a:t>
            </a:r>
            <a:r>
              <a:rPr lang="fr-FR" sz="1800" dirty="0" smtClean="0">
                <a:solidFill>
                  <a:schemeClr val="tx2"/>
                </a:solidFill>
              </a:rPr>
              <a:t> dans les circuits numériques)</a:t>
            </a:r>
          </a:p>
          <a:p>
            <a:pPr marL="285750" indent="-285750">
              <a:buFont typeface="Arial" pitchFamily="34" charset="0"/>
              <a:buChar char="•"/>
            </a:pPr>
            <a:r>
              <a:rPr lang="fr-FR" sz="1800" dirty="0" smtClean="0">
                <a:solidFill>
                  <a:schemeClr val="tx2"/>
                </a:solidFill>
              </a:rPr>
              <a:t>Maximum </a:t>
            </a:r>
            <a:r>
              <a:rPr lang="fr-FR" sz="1800" dirty="0" err="1">
                <a:solidFill>
                  <a:schemeClr val="tx2"/>
                </a:solidFill>
              </a:rPr>
              <a:t>b</a:t>
            </a:r>
            <a:r>
              <a:rPr lang="fr-FR" sz="1800" dirty="0" err="1" smtClean="0">
                <a:solidFill>
                  <a:schemeClr val="tx2"/>
                </a:solidFill>
              </a:rPr>
              <a:t>andwidth</a:t>
            </a:r>
            <a:r>
              <a:rPr lang="fr-FR" sz="1800" dirty="0" smtClean="0">
                <a:solidFill>
                  <a:schemeClr val="tx2"/>
                </a:solidFill>
              </a:rPr>
              <a:t> de 5.12Gbps</a:t>
            </a:r>
          </a:p>
          <a:p>
            <a:pPr marL="285750" indent="-285750">
              <a:buFont typeface="Arial" pitchFamily="34" charset="0"/>
              <a:buChar char="•"/>
            </a:pPr>
            <a:endParaRPr lang="fr-FR" sz="1800" dirty="0">
              <a:solidFill>
                <a:schemeClr val="tx2"/>
              </a:solidFill>
            </a:endParaRPr>
          </a:p>
          <a:p>
            <a:pPr marL="285750" indent="-285750">
              <a:buFont typeface="Arial" pitchFamily="34" charset="0"/>
              <a:buChar char="•"/>
            </a:pPr>
            <a:r>
              <a:rPr lang="fr-FR" sz="1800" dirty="0">
                <a:solidFill>
                  <a:schemeClr val="tx2"/>
                </a:solidFill>
              </a:rPr>
              <a:t>Applications: Analyse des traces des particules par la mesure </a:t>
            </a:r>
            <a:r>
              <a:rPr lang="fr-FR" sz="1800" dirty="0" smtClean="0">
                <a:solidFill>
                  <a:schemeClr val="tx2"/>
                </a:solidFill>
              </a:rPr>
              <a:t>simultanée </a:t>
            </a:r>
            <a:r>
              <a:rPr lang="fr-FR" sz="1800" dirty="0">
                <a:solidFill>
                  <a:schemeClr val="tx2"/>
                </a:solidFill>
              </a:rPr>
              <a:t>de temps et </a:t>
            </a:r>
            <a:r>
              <a:rPr lang="fr-FR" sz="1800" dirty="0" smtClean="0">
                <a:solidFill>
                  <a:schemeClr val="tx2"/>
                </a:solidFill>
              </a:rPr>
              <a:t>d’énergie </a:t>
            </a:r>
            <a:r>
              <a:rPr lang="fr-FR" sz="1800" dirty="0">
                <a:solidFill>
                  <a:schemeClr val="tx2"/>
                </a:solidFill>
              </a:rPr>
              <a:t>(ex. surveillance de radiation et faisceaux, </a:t>
            </a:r>
            <a:r>
              <a:rPr lang="fr-FR" sz="1800" dirty="0" smtClean="0">
                <a:solidFill>
                  <a:schemeClr val="tx2"/>
                </a:solidFill>
              </a:rPr>
              <a:t>dosimétrie, détecteurs </a:t>
            </a:r>
            <a:r>
              <a:rPr lang="fr-FR" sz="1800" dirty="0">
                <a:solidFill>
                  <a:schemeClr val="tx2"/>
                </a:solidFill>
              </a:rPr>
              <a:t>à</a:t>
            </a:r>
            <a:r>
              <a:rPr lang="fr-FR" sz="1800" dirty="0" smtClean="0">
                <a:solidFill>
                  <a:schemeClr val="tx2"/>
                </a:solidFill>
              </a:rPr>
              <a:t> </a:t>
            </a:r>
            <a:r>
              <a:rPr lang="fr-FR" sz="1800" dirty="0">
                <a:solidFill>
                  <a:schemeClr val="tx2"/>
                </a:solidFill>
              </a:rPr>
              <a:t>gaz, TPC pour physique a hautes </a:t>
            </a:r>
            <a:r>
              <a:rPr lang="fr-FR" sz="1800" dirty="0" smtClean="0">
                <a:solidFill>
                  <a:schemeClr val="tx2"/>
                </a:solidFill>
              </a:rPr>
              <a:t>énergies, </a:t>
            </a:r>
            <a:r>
              <a:rPr lang="fr-FR" sz="1800" dirty="0">
                <a:solidFill>
                  <a:schemeClr val="tx2"/>
                </a:solidFill>
              </a:rPr>
              <a:t>prototype pour </a:t>
            </a:r>
            <a:r>
              <a:rPr lang="fr-FR" sz="1800" dirty="0" smtClean="0">
                <a:solidFill>
                  <a:schemeClr val="tx2"/>
                </a:solidFill>
              </a:rPr>
              <a:t>détecteurs </a:t>
            </a:r>
            <a:r>
              <a:rPr lang="fr-FR" sz="1800" dirty="0">
                <a:solidFill>
                  <a:schemeClr val="tx2"/>
                </a:solidFill>
              </a:rPr>
              <a:t>de vertex.</a:t>
            </a:r>
          </a:p>
          <a:p>
            <a:pPr marL="285750" indent="-285750">
              <a:buFont typeface="Arial" pitchFamily="34" charset="0"/>
              <a:buChar char="•"/>
            </a:pPr>
            <a:endParaRPr lang="fr-FR" sz="1800" dirty="0" smtClean="0">
              <a:solidFill>
                <a:schemeClr val="tx2"/>
              </a:solidFill>
            </a:endParaRPr>
          </a:p>
          <a:p>
            <a:pPr marL="342900" indent="-342900" eaLnBrk="0" hangingPunct="0">
              <a:spcBef>
                <a:spcPct val="20000"/>
              </a:spcBef>
              <a:buFontTx/>
              <a:buChar char="•"/>
            </a:pPr>
            <a:endParaRPr lang="fr-FR" sz="1600" b="1" dirty="0" smtClean="0">
              <a:solidFill>
                <a:srgbClr val="376092"/>
              </a:solidFill>
            </a:endParaRPr>
          </a:p>
          <a:p>
            <a:pPr marL="342900" indent="-342900" eaLnBrk="0" hangingPunct="0">
              <a:spcBef>
                <a:spcPct val="20000"/>
              </a:spcBef>
              <a:buFontTx/>
              <a:buChar char="•"/>
            </a:pPr>
            <a:endParaRPr lang="fr-FR" sz="1600" b="1" dirty="0">
              <a:solidFill>
                <a:srgbClr val="376092"/>
              </a:solidFill>
            </a:endParaRPr>
          </a:p>
        </p:txBody>
      </p:sp>
      <p:sp>
        <p:nvSpPr>
          <p:cNvPr id="3" name="TextBox 2"/>
          <p:cNvSpPr txBox="1"/>
          <p:nvPr/>
        </p:nvSpPr>
        <p:spPr>
          <a:xfrm>
            <a:off x="4236935" y="6443275"/>
            <a:ext cx="4915840" cy="369332"/>
          </a:xfrm>
          <a:prstGeom prst="rect">
            <a:avLst/>
          </a:prstGeom>
          <a:noFill/>
        </p:spPr>
        <p:txBody>
          <a:bodyPr wrap="square" rtlCol="0">
            <a:spAutoFit/>
          </a:bodyPr>
          <a:lstStyle/>
          <a:p>
            <a:r>
              <a:rPr lang="en-GB" sz="1800" i="1" dirty="0" smtClean="0"/>
              <a:t>X. Llopart, T. Poikela, M. De Gaspari</a:t>
            </a:r>
            <a:endParaRPr lang="en-GB" sz="1800" i="1" dirty="0"/>
          </a:p>
        </p:txBody>
      </p:sp>
    </p:spTree>
    <p:extLst>
      <p:ext uri="{BB962C8B-B14F-4D97-AF65-F5344CB8AC3E}">
        <p14:creationId xmlns:p14="http://schemas.microsoft.com/office/powerpoint/2010/main" val="2109324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nsor_trac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31158"/>
            <a:ext cx="9144000" cy="2244516"/>
          </a:xfrm>
          <a:prstGeom prst="rect">
            <a:avLst/>
          </a:prstGeom>
        </p:spPr>
      </p:pic>
      <p:cxnSp>
        <p:nvCxnSpPr>
          <p:cNvPr id="6" name="Straight Arrow Connector 5"/>
          <p:cNvCxnSpPr/>
          <p:nvPr/>
        </p:nvCxnSpPr>
        <p:spPr>
          <a:xfrm>
            <a:off x="823732" y="1796381"/>
            <a:ext cx="8145797" cy="36614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Isosceles Triangle 11"/>
          <p:cNvSpPr/>
          <p:nvPr/>
        </p:nvSpPr>
        <p:spPr>
          <a:xfrm>
            <a:off x="3598108" y="3123644"/>
            <a:ext cx="240255" cy="100688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3973601" y="3272389"/>
            <a:ext cx="240255" cy="86958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flipH="1">
            <a:off x="4810824" y="3661413"/>
            <a:ext cx="217373" cy="46912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4333986" y="3444017"/>
            <a:ext cx="240255" cy="68651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5175903" y="3787275"/>
            <a:ext cx="180000" cy="34325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337160" y="6443275"/>
            <a:ext cx="1525620" cy="369332"/>
          </a:xfrm>
          <a:prstGeom prst="rect">
            <a:avLst/>
          </a:prstGeom>
          <a:noFill/>
        </p:spPr>
        <p:txBody>
          <a:bodyPr wrap="square" rtlCol="0">
            <a:spAutoFit/>
          </a:bodyPr>
          <a:lstStyle/>
          <a:p>
            <a:r>
              <a:rPr lang="en-GB" sz="1800" i="1" dirty="0" smtClean="0"/>
              <a:t>E. </a:t>
            </a:r>
            <a:r>
              <a:rPr lang="en-GB" sz="1800" i="1" dirty="0" err="1" smtClean="0"/>
              <a:t>Frojdh</a:t>
            </a:r>
            <a:endParaRPr lang="en-GB" sz="1800" i="1" dirty="0"/>
          </a:p>
        </p:txBody>
      </p:sp>
      <p:sp>
        <p:nvSpPr>
          <p:cNvPr id="10" name="Title 1"/>
          <p:cNvSpPr txBox="1">
            <a:spLocks/>
          </p:cNvSpPr>
          <p:nvPr/>
        </p:nvSpPr>
        <p:spPr>
          <a:xfrm>
            <a:off x="0" y="-27450"/>
            <a:ext cx="9144000" cy="944563"/>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r>
              <a:rPr lang="fr-FR" kern="0" dirty="0" smtClean="0"/>
              <a:t>Mesure d’un rayon cosmique avec la puce Timepix3</a:t>
            </a:r>
            <a:endParaRPr lang="fr-FR" kern="0" dirty="0"/>
          </a:p>
        </p:txBody>
      </p:sp>
    </p:spTree>
    <p:extLst>
      <p:ext uri="{BB962C8B-B14F-4D97-AF65-F5344CB8AC3E}">
        <p14:creationId xmlns:p14="http://schemas.microsoft.com/office/powerpoint/2010/main" val="207865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3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20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500"/>
                                        <p:tgtEl>
                                          <p:spTgt spid="1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1000"/>
                                        <p:tgtEl>
                                          <p:spTgt spid="1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ng_track_2D.png"/>
          <p:cNvPicPr>
            <a:picLocks noChangeAspect="1"/>
          </p:cNvPicPr>
          <p:nvPr/>
        </p:nvPicPr>
        <p:blipFill rotWithShape="1">
          <a:blip r:embed="rId2">
            <a:extLst>
              <a:ext uri="{28A0092B-C50C-407E-A947-70E740481C1C}">
                <a14:useLocalDpi xmlns:a14="http://schemas.microsoft.com/office/drawing/2010/main" val="0"/>
              </a:ext>
            </a:extLst>
          </a:blip>
          <a:srcRect l="2002" r="6413"/>
          <a:stretch/>
        </p:blipFill>
        <p:spPr>
          <a:xfrm>
            <a:off x="366102" y="1784961"/>
            <a:ext cx="8374611" cy="3890211"/>
          </a:xfrm>
          <a:prstGeom prst="rect">
            <a:avLst/>
          </a:prstGeom>
        </p:spPr>
      </p:pic>
      <p:sp>
        <p:nvSpPr>
          <p:cNvPr id="6" name="TextBox 5"/>
          <p:cNvSpPr txBox="1"/>
          <p:nvPr/>
        </p:nvSpPr>
        <p:spPr>
          <a:xfrm>
            <a:off x="683568" y="6304002"/>
            <a:ext cx="4756117" cy="369332"/>
          </a:xfrm>
          <a:prstGeom prst="rect">
            <a:avLst/>
          </a:prstGeom>
          <a:noFill/>
        </p:spPr>
        <p:txBody>
          <a:bodyPr wrap="none" rtlCol="0">
            <a:spAutoFit/>
          </a:bodyPr>
          <a:lstStyle/>
          <a:p>
            <a:r>
              <a:rPr lang="en-US" dirty="0" smtClean="0"/>
              <a:t>Bias 100V, </a:t>
            </a:r>
            <a:r>
              <a:rPr lang="en-US" dirty="0" err="1" smtClean="0"/>
              <a:t>Ikrum</a:t>
            </a:r>
            <a:r>
              <a:rPr lang="en-US" dirty="0" smtClean="0"/>
              <a:t> 5, with time walk correction</a:t>
            </a:r>
            <a:endParaRPr lang="en-US" dirty="0"/>
          </a:p>
        </p:txBody>
      </p:sp>
      <p:sp>
        <p:nvSpPr>
          <p:cNvPr id="7" name="TextBox 6"/>
          <p:cNvSpPr txBox="1"/>
          <p:nvPr/>
        </p:nvSpPr>
        <p:spPr>
          <a:xfrm>
            <a:off x="7337160" y="6443275"/>
            <a:ext cx="1525620" cy="369332"/>
          </a:xfrm>
          <a:prstGeom prst="rect">
            <a:avLst/>
          </a:prstGeom>
          <a:noFill/>
        </p:spPr>
        <p:txBody>
          <a:bodyPr wrap="square" rtlCol="0">
            <a:spAutoFit/>
          </a:bodyPr>
          <a:lstStyle/>
          <a:p>
            <a:r>
              <a:rPr lang="en-GB" sz="1800" i="1" dirty="0" smtClean="0"/>
              <a:t>E. </a:t>
            </a:r>
            <a:r>
              <a:rPr lang="en-GB" sz="1800" i="1" dirty="0" err="1" smtClean="0"/>
              <a:t>Frojdh</a:t>
            </a:r>
            <a:endParaRPr lang="en-GB" sz="1800" i="1" dirty="0"/>
          </a:p>
        </p:txBody>
      </p:sp>
      <p:sp>
        <p:nvSpPr>
          <p:cNvPr id="8" name="Title 1"/>
          <p:cNvSpPr txBox="1">
            <a:spLocks/>
          </p:cNvSpPr>
          <p:nvPr/>
        </p:nvSpPr>
        <p:spPr>
          <a:xfrm>
            <a:off x="0" y="-27450"/>
            <a:ext cx="9144000" cy="944563"/>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r>
              <a:rPr lang="fr-FR" kern="0" dirty="0" smtClean="0"/>
              <a:t>Mesure d’un rayon cosmique avec la puce Timepix3</a:t>
            </a:r>
            <a:endParaRPr lang="fr-FR" kern="0" dirty="0"/>
          </a:p>
        </p:txBody>
      </p:sp>
    </p:spTree>
    <p:extLst>
      <p:ext uri="{BB962C8B-B14F-4D97-AF65-F5344CB8AC3E}">
        <p14:creationId xmlns:p14="http://schemas.microsoft.com/office/powerpoint/2010/main" val="1035321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152" y="42863"/>
            <a:ext cx="9144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fr-FR" sz="3200" dirty="0" smtClean="0">
                <a:effectLst>
                  <a:outerShdw blurRad="38100" dist="38100" dir="2700000" algn="tl">
                    <a:srgbClr val="DDDDDD"/>
                  </a:outerShdw>
                </a:effectLst>
                <a:latin typeface="+mj-lt"/>
              </a:rPr>
              <a:t>Détecteur </a:t>
            </a:r>
            <a:r>
              <a:rPr lang="fr-FR" sz="3200" dirty="0">
                <a:effectLst>
                  <a:outerShdw blurRad="38100" dist="38100" dir="2700000" algn="tl">
                    <a:srgbClr val="DDDDDD"/>
                  </a:outerShdw>
                </a:effectLst>
                <a:latin typeface="+mj-lt"/>
              </a:rPr>
              <a:t>à pixels </a:t>
            </a:r>
            <a:r>
              <a:rPr lang="fr-FR" sz="3200" dirty="0" smtClean="0">
                <a:effectLst>
                  <a:outerShdw blurRad="38100" dist="38100" dir="2700000" algn="tl">
                    <a:srgbClr val="DDDDDD"/>
                  </a:outerShdw>
                </a:effectLst>
                <a:latin typeface="+mj-lt"/>
              </a:rPr>
              <a:t>hybride</a:t>
            </a:r>
            <a:endParaRPr lang="en-US" sz="3200" dirty="0">
              <a:solidFill>
                <a:srgbClr val="17375E"/>
              </a:solidFill>
              <a:effectLst>
                <a:outerShdw blurRad="38100" dist="38100" dir="2700000" algn="tl">
                  <a:srgbClr val="C0C0C0"/>
                </a:outerShdw>
              </a:effectLst>
              <a:latin typeface="+mj-lt"/>
            </a:endParaRPr>
          </a:p>
        </p:txBody>
      </p:sp>
      <p:pic>
        <p:nvPicPr>
          <p:cNvPr id="12748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07" y="1355129"/>
            <a:ext cx="3748660" cy="433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5855" y="5886920"/>
            <a:ext cx="8525910" cy="1200329"/>
          </a:xfrm>
          <a:prstGeom prst="rect">
            <a:avLst/>
          </a:prstGeom>
          <a:noFill/>
        </p:spPr>
        <p:txBody>
          <a:bodyPr wrap="square" rtlCol="0">
            <a:spAutoFit/>
          </a:bodyPr>
          <a:lstStyle/>
          <a:p>
            <a:r>
              <a:rPr lang="fr-FR" sz="2400" dirty="0" smtClean="0">
                <a:solidFill>
                  <a:schemeClr val="tx2"/>
                </a:solidFill>
              </a:rPr>
              <a:t>Matrice en 2-dimensions de capteurs </a:t>
            </a:r>
            <a:r>
              <a:rPr lang="fr-FR" sz="2400" dirty="0" err="1" smtClean="0">
                <a:solidFill>
                  <a:schemeClr val="tx2"/>
                </a:solidFill>
              </a:rPr>
              <a:t>semiconducteurs</a:t>
            </a:r>
            <a:r>
              <a:rPr lang="fr-FR" sz="2400" dirty="0" smtClean="0">
                <a:solidFill>
                  <a:schemeClr val="tx2"/>
                </a:solidFill>
              </a:rPr>
              <a:t> dont chaque élément est reli</a:t>
            </a:r>
            <a:r>
              <a:rPr lang="fr-FR" sz="2400" dirty="0">
                <a:solidFill>
                  <a:schemeClr val="tx2"/>
                </a:solidFill>
              </a:rPr>
              <a:t>é</a:t>
            </a:r>
            <a:r>
              <a:rPr lang="fr-FR" sz="2400" dirty="0" smtClean="0">
                <a:solidFill>
                  <a:schemeClr val="tx2"/>
                </a:solidFill>
              </a:rPr>
              <a:t> à sa propre électronique de lecture</a:t>
            </a:r>
          </a:p>
          <a:p>
            <a:pPr marL="342900" indent="-342900">
              <a:buFont typeface="Arial" charset="0"/>
              <a:buChar char="•"/>
            </a:pPr>
            <a:endParaRPr lang="fr-FR" sz="2400" dirty="0">
              <a:solidFill>
                <a:schemeClr val="tx2"/>
              </a:solidFill>
            </a:endParaRPr>
          </a:p>
        </p:txBody>
      </p:sp>
      <p:sp>
        <p:nvSpPr>
          <p:cNvPr id="21" name="TextBox 20"/>
          <p:cNvSpPr txBox="1"/>
          <p:nvPr/>
        </p:nvSpPr>
        <p:spPr>
          <a:xfrm>
            <a:off x="4580235" y="2123230"/>
            <a:ext cx="4469658" cy="1631216"/>
          </a:xfrm>
          <a:prstGeom prst="rect">
            <a:avLst/>
          </a:prstGeom>
          <a:noFill/>
        </p:spPr>
        <p:txBody>
          <a:bodyPr wrap="square" rtlCol="0">
            <a:spAutoFit/>
          </a:bodyPr>
          <a:lstStyle/>
          <a:p>
            <a:r>
              <a:rPr lang="fr-FR" dirty="0" smtClean="0">
                <a:solidFill>
                  <a:schemeClr val="tx2"/>
                </a:solidFill>
              </a:rPr>
              <a:t>Le </a:t>
            </a:r>
            <a:r>
              <a:rPr lang="fr-FR" b="1" dirty="0" smtClean="0">
                <a:solidFill>
                  <a:schemeClr val="tx2"/>
                </a:solidFill>
              </a:rPr>
              <a:t>capteur semi-conducteur</a:t>
            </a:r>
            <a:r>
              <a:rPr lang="fr-FR" dirty="0" smtClean="0">
                <a:solidFill>
                  <a:schemeClr val="tx2"/>
                </a:solidFill>
              </a:rPr>
              <a:t> </a:t>
            </a:r>
            <a:r>
              <a:rPr lang="fr-FR" dirty="0">
                <a:solidFill>
                  <a:schemeClr val="tx2"/>
                </a:solidFill>
              </a:rPr>
              <a:t>peut être optimisé en fonction de l’application</a:t>
            </a:r>
          </a:p>
          <a:p>
            <a:endParaRPr lang="fr-FR" dirty="0" smtClean="0">
              <a:solidFill>
                <a:schemeClr val="tx2"/>
              </a:solidFill>
            </a:endParaRPr>
          </a:p>
          <a:p>
            <a:pPr marL="342900" indent="-342900">
              <a:buFont typeface="Arial" charset="0"/>
              <a:buChar char="•"/>
            </a:pPr>
            <a:endParaRPr lang="fr-FR" dirty="0">
              <a:solidFill>
                <a:schemeClr val="tx2"/>
              </a:solidFill>
            </a:endParaRPr>
          </a:p>
        </p:txBody>
      </p:sp>
      <p:cxnSp>
        <p:nvCxnSpPr>
          <p:cNvPr id="22" name="Straight Arrow Connector 21"/>
          <p:cNvCxnSpPr>
            <a:stCxn id="21" idx="1"/>
          </p:cNvCxnSpPr>
          <p:nvPr/>
        </p:nvCxnSpPr>
        <p:spPr bwMode="auto">
          <a:xfrm flipH="1" flipV="1">
            <a:off x="3151016" y="2775838"/>
            <a:ext cx="1429219" cy="163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4764025" y="4332514"/>
            <a:ext cx="4469658" cy="1631216"/>
          </a:xfrm>
          <a:prstGeom prst="rect">
            <a:avLst/>
          </a:prstGeom>
          <a:noFill/>
        </p:spPr>
        <p:txBody>
          <a:bodyPr wrap="square" rtlCol="0">
            <a:spAutoFit/>
          </a:bodyPr>
          <a:lstStyle/>
          <a:p>
            <a:pPr eaLnBrk="0" hangingPunct="0">
              <a:spcBef>
                <a:spcPct val="20000"/>
              </a:spcBef>
            </a:pPr>
            <a:r>
              <a:rPr lang="fr-FR" dirty="0" smtClean="0">
                <a:solidFill>
                  <a:schemeClr val="tx2"/>
                </a:solidFill>
              </a:rPr>
              <a:t>L’électronique de lecture </a:t>
            </a:r>
            <a:r>
              <a:rPr lang="fr-FR" dirty="0">
                <a:solidFill>
                  <a:schemeClr val="tx2"/>
                </a:solidFill>
              </a:rPr>
              <a:t>est implémentée en processus CMOS standard</a:t>
            </a:r>
          </a:p>
          <a:p>
            <a:endParaRPr lang="fr-FR" dirty="0" smtClean="0">
              <a:solidFill>
                <a:schemeClr val="tx2"/>
              </a:solidFill>
            </a:endParaRPr>
          </a:p>
          <a:p>
            <a:pPr marL="342900" indent="-342900">
              <a:buFont typeface="Arial" charset="0"/>
              <a:buChar char="•"/>
            </a:pPr>
            <a:endParaRPr lang="fr-FR" dirty="0">
              <a:solidFill>
                <a:schemeClr val="tx2"/>
              </a:solidFill>
            </a:endParaRPr>
          </a:p>
        </p:txBody>
      </p:sp>
      <p:cxnSp>
        <p:nvCxnSpPr>
          <p:cNvPr id="26" name="Straight Arrow Connector 25"/>
          <p:cNvCxnSpPr/>
          <p:nvPr/>
        </p:nvCxnSpPr>
        <p:spPr bwMode="auto">
          <a:xfrm flipH="1">
            <a:off x="3137499" y="4888390"/>
            <a:ext cx="1626526" cy="6234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Line 6"/>
          <p:cNvSpPr>
            <a:spLocks noChangeShapeType="1"/>
          </p:cNvSpPr>
          <p:nvPr/>
        </p:nvSpPr>
        <p:spPr bwMode="auto">
          <a:xfrm flipH="1">
            <a:off x="1305135" y="873125"/>
            <a:ext cx="841375" cy="1900237"/>
          </a:xfrm>
          <a:prstGeom prst="line">
            <a:avLst/>
          </a:prstGeom>
          <a:noFill/>
          <a:ln w="19050">
            <a:solidFill>
              <a:srgbClr val="FF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lstStyle/>
          <a:p>
            <a:endParaRPr lang="en-GB"/>
          </a:p>
        </p:txBody>
      </p:sp>
      <p:sp>
        <p:nvSpPr>
          <p:cNvPr id="31" name="Oval 11"/>
          <p:cNvSpPr>
            <a:spLocks noChangeArrowheads="1"/>
          </p:cNvSpPr>
          <p:nvPr/>
        </p:nvSpPr>
        <p:spPr bwMode="auto">
          <a:xfrm>
            <a:off x="1062247" y="2792412"/>
            <a:ext cx="204788" cy="22383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016" tIns="64008" rIns="128016" bIns="64008" anchor="ctr"/>
          <a:lstStyle>
            <a:lvl1pPr eaLnBrk="0" hangingPunct="0">
              <a:defRPr sz="2500">
                <a:solidFill>
                  <a:schemeClr val="tx1"/>
                </a:solidFill>
                <a:latin typeface="Arial" charset="0"/>
              </a:defRPr>
            </a:lvl1pPr>
            <a:lvl2pPr marL="742950" indent="-285750" eaLnBrk="0" hangingPunct="0">
              <a:defRPr sz="2500">
                <a:solidFill>
                  <a:schemeClr val="tx1"/>
                </a:solidFill>
                <a:latin typeface="Arial" charset="0"/>
              </a:defRPr>
            </a:lvl2pPr>
            <a:lvl3pPr marL="1143000" indent="-228600" eaLnBrk="0" hangingPunct="0">
              <a:defRPr sz="2500">
                <a:solidFill>
                  <a:schemeClr val="tx1"/>
                </a:solidFill>
                <a:latin typeface="Arial" charset="0"/>
              </a:defRPr>
            </a:lvl3pPr>
            <a:lvl4pPr marL="1600200" indent="-228600" eaLnBrk="0" hangingPunct="0">
              <a:defRPr sz="2500">
                <a:solidFill>
                  <a:schemeClr val="tx1"/>
                </a:solidFill>
                <a:latin typeface="Arial" charset="0"/>
              </a:defRPr>
            </a:lvl4pPr>
            <a:lvl5pPr marL="2057400" indent="-228600" eaLnBrk="0" hangingPunct="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eaLnBrk="1" hangingPunct="1"/>
            <a:endParaRPr lang="en-GB" altLang="en-US"/>
          </a:p>
        </p:txBody>
      </p:sp>
      <p:sp>
        <p:nvSpPr>
          <p:cNvPr id="32" name="Line 12"/>
          <p:cNvSpPr>
            <a:spLocks noChangeShapeType="1"/>
          </p:cNvSpPr>
          <p:nvPr/>
        </p:nvSpPr>
        <p:spPr bwMode="auto">
          <a:xfrm flipH="1">
            <a:off x="1093997" y="2900362"/>
            <a:ext cx="146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lstStyle/>
          <a:p>
            <a:endParaRPr lang="en-GB"/>
          </a:p>
        </p:txBody>
      </p:sp>
      <p:sp>
        <p:nvSpPr>
          <p:cNvPr id="33" name="Line 13"/>
          <p:cNvSpPr>
            <a:spLocks noChangeShapeType="1"/>
          </p:cNvSpPr>
          <p:nvPr/>
        </p:nvSpPr>
        <p:spPr bwMode="auto">
          <a:xfrm>
            <a:off x="1168610" y="2822575"/>
            <a:ext cx="0" cy="155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lstStyle/>
          <a:p>
            <a:endParaRPr lang="en-GB"/>
          </a:p>
        </p:txBody>
      </p:sp>
      <p:sp>
        <p:nvSpPr>
          <p:cNvPr id="34" name="Oval 17"/>
          <p:cNvSpPr>
            <a:spLocks noChangeArrowheads="1"/>
          </p:cNvSpPr>
          <p:nvPr/>
        </p:nvSpPr>
        <p:spPr bwMode="auto">
          <a:xfrm>
            <a:off x="1027322" y="2505075"/>
            <a:ext cx="203200" cy="2254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016" tIns="64008" rIns="128016" bIns="64008" anchor="ctr"/>
          <a:lstStyle>
            <a:lvl1pPr eaLnBrk="0" hangingPunct="0">
              <a:defRPr sz="2500">
                <a:solidFill>
                  <a:schemeClr val="tx1"/>
                </a:solidFill>
                <a:latin typeface="Arial" charset="0"/>
              </a:defRPr>
            </a:lvl1pPr>
            <a:lvl2pPr marL="742950" indent="-285750" eaLnBrk="0" hangingPunct="0">
              <a:defRPr sz="2500">
                <a:solidFill>
                  <a:schemeClr val="tx1"/>
                </a:solidFill>
                <a:latin typeface="Arial" charset="0"/>
              </a:defRPr>
            </a:lvl2pPr>
            <a:lvl3pPr marL="1143000" indent="-228600" eaLnBrk="0" hangingPunct="0">
              <a:defRPr sz="2500">
                <a:solidFill>
                  <a:schemeClr val="tx1"/>
                </a:solidFill>
                <a:latin typeface="Arial" charset="0"/>
              </a:defRPr>
            </a:lvl3pPr>
            <a:lvl4pPr marL="1600200" indent="-228600" eaLnBrk="0" hangingPunct="0">
              <a:defRPr sz="2500">
                <a:solidFill>
                  <a:schemeClr val="tx1"/>
                </a:solidFill>
                <a:latin typeface="Arial" charset="0"/>
              </a:defRPr>
            </a:lvl4pPr>
            <a:lvl5pPr marL="2057400" indent="-228600" eaLnBrk="0" hangingPunct="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eaLnBrk="1" hangingPunct="1"/>
            <a:endParaRPr lang="en-GB" altLang="en-US"/>
          </a:p>
        </p:txBody>
      </p:sp>
      <p:sp>
        <p:nvSpPr>
          <p:cNvPr id="35" name="Line 18"/>
          <p:cNvSpPr>
            <a:spLocks noChangeShapeType="1"/>
          </p:cNvSpPr>
          <p:nvPr/>
        </p:nvSpPr>
        <p:spPr bwMode="auto">
          <a:xfrm flipH="1">
            <a:off x="1060660" y="2614612"/>
            <a:ext cx="1444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lstStyle/>
          <a:p>
            <a:endParaRPr lang="en-GB"/>
          </a:p>
        </p:txBody>
      </p:sp>
      <p:sp>
        <p:nvSpPr>
          <p:cNvPr id="36" name="Text Box 22"/>
          <p:cNvSpPr txBox="1">
            <a:spLocks noChangeArrowheads="1"/>
          </p:cNvSpPr>
          <p:nvPr/>
        </p:nvSpPr>
        <p:spPr bwMode="auto">
          <a:xfrm>
            <a:off x="1751222" y="1449387"/>
            <a:ext cx="968375" cy="62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eaLnBrk="0" hangingPunct="0">
              <a:spcBef>
                <a:spcPct val="20000"/>
              </a:spcBef>
              <a:buChar char="•"/>
              <a:defRPr sz="4500">
                <a:solidFill>
                  <a:schemeClr val="tx1"/>
                </a:solidFill>
                <a:latin typeface="Arial" charset="0"/>
              </a:defRPr>
            </a:lvl1pPr>
            <a:lvl2pPr marL="742950" indent="-285750" eaLnBrk="0" hangingPunct="0">
              <a:spcBef>
                <a:spcPct val="20000"/>
              </a:spcBef>
              <a:buChar char="–"/>
              <a:defRPr sz="3900">
                <a:solidFill>
                  <a:schemeClr val="tx1"/>
                </a:solidFill>
                <a:latin typeface="Arial" charset="0"/>
              </a:defRPr>
            </a:lvl2pPr>
            <a:lvl3pPr marL="1143000" indent="-228600" eaLnBrk="0" hangingPunct="0">
              <a:spcBef>
                <a:spcPct val="20000"/>
              </a:spcBef>
              <a:buChar char="•"/>
              <a:defRPr sz="3400">
                <a:solidFill>
                  <a:schemeClr val="tx1"/>
                </a:solidFill>
                <a:latin typeface="Arial" charset="0"/>
              </a:defRPr>
            </a:lvl3pPr>
            <a:lvl4pPr marL="1600200" indent="-228600" eaLnBrk="0" hangingPunct="0">
              <a:spcBef>
                <a:spcPct val="20000"/>
              </a:spcBef>
              <a:buChar char="–"/>
              <a:defRPr sz="2800">
                <a:solidFill>
                  <a:schemeClr val="tx1"/>
                </a:solidFill>
                <a:latin typeface="Arial" charset="0"/>
              </a:defRPr>
            </a:lvl4pPr>
            <a:lvl5pPr marL="2057400" indent="-228600" eaLnBrk="0" hangingPunct="0">
              <a:spcBef>
                <a:spcPct val="20000"/>
              </a:spcBef>
              <a:buChar char="»"/>
              <a:defRPr sz="2800">
                <a:solidFill>
                  <a:schemeClr val="tx1"/>
                </a:solidFill>
                <a:latin typeface="Arial" charset="0"/>
              </a:defRPr>
            </a:lvl5pPr>
            <a:lvl6pPr marL="2514600" indent="-228600" eaLnBrk="0" fontAlgn="base" hangingPunct="0">
              <a:spcBef>
                <a:spcPct val="20000"/>
              </a:spcBef>
              <a:spcAft>
                <a:spcPct val="0"/>
              </a:spcAft>
              <a:buChar char="»"/>
              <a:defRPr sz="2800">
                <a:solidFill>
                  <a:schemeClr val="tx1"/>
                </a:solidFill>
                <a:latin typeface="Arial" charset="0"/>
              </a:defRPr>
            </a:lvl6pPr>
            <a:lvl7pPr marL="2971800" indent="-228600" eaLnBrk="0" fontAlgn="base" hangingPunct="0">
              <a:spcBef>
                <a:spcPct val="20000"/>
              </a:spcBef>
              <a:spcAft>
                <a:spcPct val="0"/>
              </a:spcAft>
              <a:buChar char="»"/>
              <a:defRPr sz="2800">
                <a:solidFill>
                  <a:schemeClr val="tx1"/>
                </a:solidFill>
                <a:latin typeface="Arial" charset="0"/>
              </a:defRPr>
            </a:lvl7pPr>
            <a:lvl8pPr marL="3429000" indent="-228600" eaLnBrk="0" fontAlgn="base" hangingPunct="0">
              <a:spcBef>
                <a:spcPct val="20000"/>
              </a:spcBef>
              <a:spcAft>
                <a:spcPct val="0"/>
              </a:spcAft>
              <a:buChar char="»"/>
              <a:defRPr sz="2800">
                <a:solidFill>
                  <a:schemeClr val="tx1"/>
                </a:solidFill>
                <a:latin typeface="Arial" charset="0"/>
              </a:defRPr>
            </a:lvl8pPr>
            <a:lvl9pPr marL="3886200" indent="-228600" eaLnBrk="0" fontAlgn="base" hangingPunct="0">
              <a:spcBef>
                <a:spcPct val="20000"/>
              </a:spcBef>
              <a:spcAft>
                <a:spcPct val="0"/>
              </a:spcAft>
              <a:buChar char="»"/>
              <a:defRPr sz="2800">
                <a:solidFill>
                  <a:schemeClr val="tx1"/>
                </a:solidFill>
                <a:latin typeface="Arial" charset="0"/>
              </a:defRPr>
            </a:lvl9pPr>
          </a:lstStyle>
          <a:p>
            <a:pPr eaLnBrk="1" hangingPunct="1">
              <a:spcBef>
                <a:spcPct val="50000"/>
              </a:spcBef>
              <a:buFontTx/>
              <a:buNone/>
            </a:pPr>
            <a:r>
              <a:rPr lang="fr-CH" altLang="en-US" sz="3200" dirty="0">
                <a:solidFill>
                  <a:srgbClr val="FF3300"/>
                </a:solidFill>
                <a:latin typeface="Symbol" pitchFamily="18" charset="2"/>
              </a:rPr>
              <a:t>g</a:t>
            </a:r>
            <a:endParaRPr lang="en-US" altLang="en-US" sz="3200" dirty="0">
              <a:solidFill>
                <a:srgbClr val="FF3300"/>
              </a:solidFill>
              <a:latin typeface="Symbol" pitchFamily="18" charset="2"/>
            </a:endParaRPr>
          </a:p>
        </p:txBody>
      </p:sp>
      <p:sp>
        <p:nvSpPr>
          <p:cNvPr id="37" name="AutoShape 23"/>
          <p:cNvSpPr>
            <a:spLocks noChangeArrowheads="1"/>
          </p:cNvSpPr>
          <p:nvPr/>
        </p:nvSpPr>
        <p:spPr bwMode="auto">
          <a:xfrm>
            <a:off x="871746" y="3009900"/>
            <a:ext cx="539751" cy="1878490"/>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016" tIns="64008" rIns="128016" bIns="64008" anchor="ctr"/>
          <a:lstStyle>
            <a:lvl1pPr eaLnBrk="0" hangingPunct="0">
              <a:defRPr sz="2500">
                <a:solidFill>
                  <a:schemeClr val="tx1"/>
                </a:solidFill>
                <a:latin typeface="Arial" charset="0"/>
              </a:defRPr>
            </a:lvl1pPr>
            <a:lvl2pPr marL="742950" indent="-285750" eaLnBrk="0" hangingPunct="0">
              <a:defRPr sz="2500">
                <a:solidFill>
                  <a:schemeClr val="tx1"/>
                </a:solidFill>
                <a:latin typeface="Arial" charset="0"/>
              </a:defRPr>
            </a:lvl2pPr>
            <a:lvl3pPr marL="1143000" indent="-228600" eaLnBrk="0" hangingPunct="0">
              <a:defRPr sz="2500">
                <a:solidFill>
                  <a:schemeClr val="tx1"/>
                </a:solidFill>
                <a:latin typeface="Arial" charset="0"/>
              </a:defRPr>
            </a:lvl3pPr>
            <a:lvl4pPr marL="1600200" indent="-228600" eaLnBrk="0" hangingPunct="0">
              <a:defRPr sz="2500">
                <a:solidFill>
                  <a:schemeClr val="tx1"/>
                </a:solidFill>
                <a:latin typeface="Arial" charset="0"/>
              </a:defRPr>
            </a:lvl4pPr>
            <a:lvl5pPr marL="2057400" indent="-228600" eaLnBrk="0" hangingPunct="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eaLnBrk="1" hangingPunct="1"/>
            <a:endParaRPr lang="en-GB" altLang="en-US"/>
          </a:p>
        </p:txBody>
      </p:sp>
      <p:sp>
        <p:nvSpPr>
          <p:cNvPr id="38" name="AutoShape 24"/>
          <p:cNvSpPr>
            <a:spLocks noChangeArrowheads="1"/>
          </p:cNvSpPr>
          <p:nvPr/>
        </p:nvSpPr>
        <p:spPr bwMode="auto">
          <a:xfrm rot="10800000">
            <a:off x="1000335" y="1450975"/>
            <a:ext cx="268287" cy="1022350"/>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8016" tIns="64008" rIns="128016" bIns="64008" anchor="ctr"/>
          <a:lstStyle>
            <a:lvl1pPr eaLnBrk="0" hangingPunct="0">
              <a:defRPr sz="2500">
                <a:solidFill>
                  <a:schemeClr val="tx1"/>
                </a:solidFill>
                <a:latin typeface="Arial" charset="0"/>
              </a:defRPr>
            </a:lvl1pPr>
            <a:lvl2pPr marL="742950" indent="-285750" eaLnBrk="0" hangingPunct="0">
              <a:defRPr sz="2500">
                <a:solidFill>
                  <a:schemeClr val="tx1"/>
                </a:solidFill>
                <a:latin typeface="Arial" charset="0"/>
              </a:defRPr>
            </a:lvl2pPr>
            <a:lvl3pPr marL="1143000" indent="-228600" eaLnBrk="0" hangingPunct="0">
              <a:defRPr sz="2500">
                <a:solidFill>
                  <a:schemeClr val="tx1"/>
                </a:solidFill>
                <a:latin typeface="Arial" charset="0"/>
              </a:defRPr>
            </a:lvl3pPr>
            <a:lvl4pPr marL="1600200" indent="-228600" eaLnBrk="0" hangingPunct="0">
              <a:defRPr sz="2500">
                <a:solidFill>
                  <a:schemeClr val="tx1"/>
                </a:solidFill>
                <a:latin typeface="Arial" charset="0"/>
              </a:defRPr>
            </a:lvl4pPr>
            <a:lvl5pPr marL="2057400" indent="-228600" eaLnBrk="0" hangingPunct="0">
              <a:defRPr sz="2500">
                <a:solidFill>
                  <a:schemeClr val="tx1"/>
                </a:solidFill>
                <a:latin typeface="Arial" charset="0"/>
              </a:defRPr>
            </a:lvl5pPr>
            <a:lvl6pPr marL="2514600" indent="-228600" eaLnBrk="0" fontAlgn="base" hangingPunct="0">
              <a:spcBef>
                <a:spcPct val="0"/>
              </a:spcBef>
              <a:spcAft>
                <a:spcPct val="0"/>
              </a:spcAft>
              <a:defRPr sz="2500">
                <a:solidFill>
                  <a:schemeClr val="tx1"/>
                </a:solidFill>
                <a:latin typeface="Arial" charset="0"/>
              </a:defRPr>
            </a:lvl6pPr>
            <a:lvl7pPr marL="2971800" indent="-228600" eaLnBrk="0" fontAlgn="base" hangingPunct="0">
              <a:spcBef>
                <a:spcPct val="0"/>
              </a:spcBef>
              <a:spcAft>
                <a:spcPct val="0"/>
              </a:spcAft>
              <a:defRPr sz="2500">
                <a:solidFill>
                  <a:schemeClr val="tx1"/>
                </a:solidFill>
                <a:latin typeface="Arial" charset="0"/>
              </a:defRPr>
            </a:lvl7pPr>
            <a:lvl8pPr marL="3429000" indent="-228600" eaLnBrk="0" fontAlgn="base" hangingPunct="0">
              <a:spcBef>
                <a:spcPct val="0"/>
              </a:spcBef>
              <a:spcAft>
                <a:spcPct val="0"/>
              </a:spcAft>
              <a:defRPr sz="2500">
                <a:solidFill>
                  <a:schemeClr val="tx1"/>
                </a:solidFill>
                <a:latin typeface="Arial" charset="0"/>
              </a:defRPr>
            </a:lvl8pPr>
            <a:lvl9pPr marL="3886200" indent="-228600" eaLnBrk="0" fontAlgn="base" hangingPunct="0">
              <a:spcBef>
                <a:spcPct val="0"/>
              </a:spcBef>
              <a:spcAft>
                <a:spcPct val="0"/>
              </a:spcAft>
              <a:defRPr sz="2500">
                <a:solidFill>
                  <a:schemeClr val="tx1"/>
                </a:solidFill>
                <a:latin typeface="Arial" charset="0"/>
              </a:defRPr>
            </a:lvl9pPr>
          </a:lstStyle>
          <a:p>
            <a:pPr eaLnBrk="1" hangingPunct="1"/>
            <a:endParaRPr lang="en-GB" altLang="en-US"/>
          </a:p>
        </p:txBody>
      </p:sp>
    </p:spTree>
    <p:extLst>
      <p:ext uri="{BB962C8B-B14F-4D97-AF65-F5344CB8AC3E}">
        <p14:creationId xmlns:p14="http://schemas.microsoft.com/office/powerpoint/2010/main" val="41470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p:bldP spid="37" grpId="0" animBg="1"/>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5684" y="5115248"/>
            <a:ext cx="1705069" cy="307777"/>
          </a:xfrm>
          <a:prstGeom prst="rect">
            <a:avLst/>
          </a:prstGeom>
          <a:noFill/>
        </p:spPr>
        <p:txBody>
          <a:bodyPr wrap="none" rtlCol="0">
            <a:spAutoFit/>
          </a:bodyPr>
          <a:lstStyle/>
          <a:p>
            <a:r>
              <a:rPr lang="en-US" sz="1400" i="1" dirty="0" smtClean="0"/>
              <a:t>Note: Not to scale!</a:t>
            </a:r>
            <a:endParaRPr lang="en-US" sz="1400" i="1" dirty="0"/>
          </a:p>
        </p:txBody>
      </p:sp>
      <p:pic>
        <p:nvPicPr>
          <p:cNvPr id="8" name="Picture 7" descr="long_track_3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2976"/>
            <a:ext cx="9144000" cy="3182273"/>
          </a:xfrm>
          <a:prstGeom prst="rect">
            <a:avLst/>
          </a:prstGeom>
        </p:spPr>
      </p:pic>
      <p:sp>
        <p:nvSpPr>
          <p:cNvPr id="9" name="TextBox 8"/>
          <p:cNvSpPr txBox="1"/>
          <p:nvPr/>
        </p:nvSpPr>
        <p:spPr>
          <a:xfrm>
            <a:off x="683568" y="6304002"/>
            <a:ext cx="4756117" cy="369332"/>
          </a:xfrm>
          <a:prstGeom prst="rect">
            <a:avLst/>
          </a:prstGeom>
          <a:noFill/>
        </p:spPr>
        <p:txBody>
          <a:bodyPr wrap="none" rtlCol="0">
            <a:spAutoFit/>
          </a:bodyPr>
          <a:lstStyle/>
          <a:p>
            <a:r>
              <a:rPr lang="en-US" dirty="0" smtClean="0"/>
              <a:t>Bias 100V, </a:t>
            </a:r>
            <a:r>
              <a:rPr lang="en-US" dirty="0" err="1" smtClean="0"/>
              <a:t>Ikrum</a:t>
            </a:r>
            <a:r>
              <a:rPr lang="en-US" dirty="0" smtClean="0"/>
              <a:t> 5, with time walk correction</a:t>
            </a:r>
            <a:endParaRPr lang="en-US" dirty="0"/>
          </a:p>
        </p:txBody>
      </p:sp>
      <p:sp>
        <p:nvSpPr>
          <p:cNvPr id="6" name="TextBox 5"/>
          <p:cNvSpPr txBox="1"/>
          <p:nvPr/>
        </p:nvSpPr>
        <p:spPr>
          <a:xfrm>
            <a:off x="7337160" y="6443275"/>
            <a:ext cx="1525620" cy="369332"/>
          </a:xfrm>
          <a:prstGeom prst="rect">
            <a:avLst/>
          </a:prstGeom>
          <a:noFill/>
        </p:spPr>
        <p:txBody>
          <a:bodyPr wrap="square" rtlCol="0">
            <a:spAutoFit/>
          </a:bodyPr>
          <a:lstStyle/>
          <a:p>
            <a:r>
              <a:rPr lang="en-GB" sz="1800" i="1" dirty="0" smtClean="0"/>
              <a:t>E. </a:t>
            </a:r>
            <a:r>
              <a:rPr lang="en-GB" sz="1800" i="1" dirty="0" err="1" smtClean="0"/>
              <a:t>Frojdh</a:t>
            </a:r>
            <a:endParaRPr lang="en-GB" sz="1800" i="1" dirty="0"/>
          </a:p>
        </p:txBody>
      </p:sp>
      <p:sp>
        <p:nvSpPr>
          <p:cNvPr id="10" name="Title 1"/>
          <p:cNvSpPr txBox="1">
            <a:spLocks/>
          </p:cNvSpPr>
          <p:nvPr/>
        </p:nvSpPr>
        <p:spPr>
          <a:xfrm>
            <a:off x="0" y="-27450"/>
            <a:ext cx="9144000" cy="944563"/>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r>
              <a:rPr lang="fr-FR" kern="0" dirty="0" smtClean="0"/>
              <a:t>Mesure d’un rayon cosmique avec la puce Timepix3</a:t>
            </a:r>
            <a:endParaRPr lang="fr-FR" kern="0" dirty="0"/>
          </a:p>
        </p:txBody>
      </p:sp>
    </p:spTree>
    <p:extLst>
      <p:ext uri="{BB962C8B-B14F-4D97-AF65-F5344CB8AC3E}">
        <p14:creationId xmlns:p14="http://schemas.microsoft.com/office/powerpoint/2010/main" val="2099155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539475" y="2852925"/>
            <a:ext cx="8026645" cy="1066800"/>
          </a:xfrm>
          <a:prstGeom prst="rect">
            <a:avLst/>
          </a:prstGeom>
          <a:noFill/>
          <a:ln w="9525">
            <a:noFill/>
            <a:miter lim="800000"/>
            <a:headEnd/>
            <a:tailEnd/>
          </a:ln>
          <a:effectLst/>
        </p:spPr>
        <p:txBody>
          <a:bodyPr lIns="92075" tIns="46038" rIns="92075" bIns="46038" anchor="ctr"/>
          <a:lstStyle/>
          <a:p>
            <a:pPr algn="ctr" eaLnBrk="0" hangingPunct="0">
              <a:spcBef>
                <a:spcPct val="20000"/>
              </a:spcBef>
            </a:pPr>
            <a:r>
              <a:rPr lang="en-US" sz="3600" dirty="0" smtClean="0">
                <a:solidFill>
                  <a:schemeClr val="tx2"/>
                </a:solidFill>
                <a:latin typeface="+mj-lt"/>
              </a:rPr>
              <a:t>Through Silicon </a:t>
            </a:r>
            <a:r>
              <a:rPr lang="en-US" sz="3600" dirty="0" err="1" smtClean="0">
                <a:solidFill>
                  <a:schemeClr val="tx2"/>
                </a:solidFill>
                <a:latin typeface="+mj-lt"/>
              </a:rPr>
              <a:t>Vias</a:t>
            </a:r>
            <a:endParaRPr lang="en-US" sz="3600" dirty="0">
              <a:solidFill>
                <a:schemeClr val="tx2"/>
              </a:solidFill>
              <a:latin typeface="+mj-lt"/>
            </a:endParaRPr>
          </a:p>
        </p:txBody>
      </p:sp>
    </p:spTree>
    <p:extLst>
      <p:ext uri="{BB962C8B-B14F-4D97-AF65-F5344CB8AC3E}">
        <p14:creationId xmlns:p14="http://schemas.microsoft.com/office/powerpoint/2010/main" val="27625280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4563"/>
          </a:xfrm>
        </p:spPr>
        <p:txBody>
          <a:bodyPr/>
          <a:lstStyle/>
          <a:p>
            <a:r>
              <a:rPr lang="en-GB" dirty="0" smtClean="0"/>
              <a:t>TSVs</a:t>
            </a:r>
            <a:endParaRPr lang="en-GB" dirty="0"/>
          </a:p>
        </p:txBody>
      </p:sp>
      <p:sp>
        <p:nvSpPr>
          <p:cNvPr id="6" name="Rectangle 6"/>
          <p:cNvSpPr>
            <a:spLocks noChangeArrowheads="1"/>
          </p:cNvSpPr>
          <p:nvPr/>
        </p:nvSpPr>
        <p:spPr bwMode="auto">
          <a:xfrm>
            <a:off x="347450" y="1130229"/>
            <a:ext cx="8717935" cy="111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itchFamily="34" charset="0"/>
              <a:buChar char="•"/>
            </a:pPr>
            <a:r>
              <a:rPr lang="fr-FR" sz="1800" dirty="0" err="1" smtClean="0">
                <a:solidFill>
                  <a:schemeClr val="tx2"/>
                </a:solidFill>
              </a:rPr>
              <a:t>Through</a:t>
            </a:r>
            <a:r>
              <a:rPr lang="fr-FR" sz="1800" dirty="0" smtClean="0">
                <a:solidFill>
                  <a:schemeClr val="tx2"/>
                </a:solidFill>
              </a:rPr>
              <a:t> </a:t>
            </a:r>
            <a:r>
              <a:rPr lang="fr-FR" sz="1800" dirty="0" err="1" smtClean="0">
                <a:solidFill>
                  <a:schemeClr val="tx2"/>
                </a:solidFill>
              </a:rPr>
              <a:t>Silicon</a:t>
            </a:r>
            <a:r>
              <a:rPr lang="fr-FR" sz="1800" dirty="0" smtClean="0">
                <a:solidFill>
                  <a:schemeClr val="tx2"/>
                </a:solidFill>
              </a:rPr>
              <a:t> Via  est une connexion électrique verticale à travers du wafer de silicium</a:t>
            </a:r>
          </a:p>
          <a:p>
            <a:pPr marL="285750" indent="-285750">
              <a:buFont typeface="Arial" pitchFamily="34" charset="0"/>
              <a:buChar char="•"/>
            </a:pPr>
            <a:r>
              <a:rPr lang="fr-FR" sz="1800" dirty="0" err="1" smtClean="0">
                <a:solidFill>
                  <a:schemeClr val="tx2"/>
                </a:solidFill>
              </a:rPr>
              <a:t>TSVs</a:t>
            </a:r>
            <a:r>
              <a:rPr lang="fr-FR" sz="1800" dirty="0" smtClean="0">
                <a:solidFill>
                  <a:schemeClr val="tx2"/>
                </a:solidFill>
              </a:rPr>
              <a:t> peuvent être utilisées pour éliminer les fils </a:t>
            </a:r>
            <a:r>
              <a:rPr lang="fr-FR" sz="1800" dirty="0" err="1" smtClean="0">
                <a:solidFill>
                  <a:schemeClr val="tx2"/>
                </a:solidFill>
              </a:rPr>
              <a:t>wirebonds</a:t>
            </a:r>
            <a:endParaRPr lang="fr-FR" sz="1800" dirty="0" smtClean="0">
              <a:solidFill>
                <a:schemeClr val="tx2"/>
              </a:solidFill>
            </a:endParaRPr>
          </a:p>
          <a:p>
            <a:pPr marL="285750" indent="-285750">
              <a:buFont typeface="Arial" pitchFamily="34" charset="0"/>
              <a:buChar char="•"/>
            </a:pPr>
            <a:r>
              <a:rPr lang="fr-FR" sz="1800" dirty="0" smtClean="0">
                <a:solidFill>
                  <a:schemeClr val="tx2"/>
                </a:solidFill>
              </a:rPr>
              <a:t>Si elles sont intégrées dans l’architecture, on peut concevoir des assemblages sans zones mortes dans les 4 cot</a:t>
            </a:r>
            <a:r>
              <a:rPr lang="fr-FR" sz="1800" dirty="0">
                <a:solidFill>
                  <a:schemeClr val="tx2"/>
                </a:solidFill>
              </a:rPr>
              <a:t>é</a:t>
            </a:r>
            <a:r>
              <a:rPr lang="fr-FR" sz="1800" dirty="0" smtClean="0">
                <a:solidFill>
                  <a:schemeClr val="tx2"/>
                </a:solidFill>
              </a:rPr>
              <a:t>s de la puce</a:t>
            </a:r>
          </a:p>
          <a:p>
            <a:endParaRPr lang="fr-FR" sz="1800" dirty="0" smtClean="0">
              <a:solidFill>
                <a:schemeClr val="tx2"/>
              </a:solidFill>
            </a:endParaRPr>
          </a:p>
          <a:p>
            <a:pPr marL="285750" indent="-285750">
              <a:buFont typeface="Arial" pitchFamily="34" charset="0"/>
              <a:buChar char="•"/>
            </a:pPr>
            <a:endParaRPr lang="fr-FR" sz="1800" dirty="0" smtClean="0">
              <a:solidFill>
                <a:schemeClr val="tx2"/>
              </a:solidFill>
            </a:endParaRPr>
          </a:p>
          <a:p>
            <a:pPr marL="285750" indent="-285750">
              <a:buFont typeface="Arial" pitchFamily="34" charset="0"/>
              <a:buChar char="•"/>
            </a:pPr>
            <a:endParaRPr lang="fr-FR" sz="1800" dirty="0" smtClean="0">
              <a:solidFill>
                <a:schemeClr val="tx2"/>
              </a:solidFill>
            </a:endParaRPr>
          </a:p>
          <a:p>
            <a:pPr eaLnBrk="0" hangingPunct="0">
              <a:spcBef>
                <a:spcPct val="20000"/>
              </a:spcBef>
            </a:pPr>
            <a:endParaRPr lang="fr-FR" sz="1600" b="1" dirty="0" smtClean="0">
              <a:solidFill>
                <a:srgbClr val="376092"/>
              </a:solidFill>
            </a:endParaRPr>
          </a:p>
          <a:p>
            <a:pPr marL="342900" indent="-342900" eaLnBrk="0" hangingPunct="0">
              <a:spcBef>
                <a:spcPct val="20000"/>
              </a:spcBef>
              <a:buFontTx/>
              <a:buChar char="•"/>
            </a:pPr>
            <a:endParaRPr lang="fr-FR" sz="1600" b="1" dirty="0">
              <a:solidFill>
                <a:srgbClr val="376092"/>
              </a:solidFill>
            </a:endParaRPr>
          </a:p>
        </p:txBody>
      </p:sp>
      <p:pic>
        <p:nvPicPr>
          <p:cNvPr id="128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955" y="2852925"/>
            <a:ext cx="7317588" cy="357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7035" y="6527543"/>
            <a:ext cx="2381110" cy="307777"/>
          </a:xfrm>
          <a:prstGeom prst="rect">
            <a:avLst/>
          </a:prstGeom>
          <a:noFill/>
        </p:spPr>
        <p:txBody>
          <a:bodyPr wrap="square" rtlCol="0">
            <a:spAutoFit/>
          </a:bodyPr>
          <a:lstStyle/>
          <a:p>
            <a:r>
              <a:rPr lang="en-GB" sz="1400" i="1" dirty="0" smtClean="0"/>
              <a:t>Diagram not to scale!!!</a:t>
            </a:r>
            <a:endParaRPr lang="en-GB" sz="1400" i="1" dirty="0"/>
          </a:p>
        </p:txBody>
      </p:sp>
    </p:spTree>
    <p:extLst>
      <p:ext uri="{BB962C8B-B14F-4D97-AF65-F5344CB8AC3E}">
        <p14:creationId xmlns:p14="http://schemas.microsoft.com/office/powerpoint/2010/main" val="24852205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66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5" r="4402"/>
          <a:stretch/>
        </p:blipFill>
        <p:spPr bwMode="auto">
          <a:xfrm>
            <a:off x="117019" y="1201510"/>
            <a:ext cx="8931379" cy="337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44860" y="6441688"/>
            <a:ext cx="1305770" cy="400110"/>
          </a:xfrm>
          <a:prstGeom prst="rect">
            <a:avLst/>
          </a:prstGeom>
          <a:noFill/>
        </p:spPr>
        <p:txBody>
          <a:bodyPr wrap="square" rtlCol="0">
            <a:spAutoFit/>
          </a:bodyPr>
          <a:lstStyle/>
          <a:p>
            <a:r>
              <a:rPr lang="en-GB" i="1" dirty="0" smtClean="0"/>
              <a:t>J. Alozy</a:t>
            </a:r>
            <a:endParaRPr lang="en-GB" i="1" dirty="0"/>
          </a:p>
        </p:txBody>
      </p:sp>
      <p:sp>
        <p:nvSpPr>
          <p:cNvPr id="7" name="TextBox 6"/>
          <p:cNvSpPr txBox="1"/>
          <p:nvPr/>
        </p:nvSpPr>
        <p:spPr>
          <a:xfrm>
            <a:off x="232235" y="6262270"/>
            <a:ext cx="4224550" cy="584775"/>
          </a:xfrm>
          <a:prstGeom prst="rect">
            <a:avLst/>
          </a:prstGeom>
          <a:noFill/>
        </p:spPr>
        <p:txBody>
          <a:bodyPr wrap="square" rtlCol="0">
            <a:spAutoFit/>
          </a:bodyPr>
          <a:lstStyle/>
          <a:p>
            <a:r>
              <a:rPr lang="en-GB" sz="1600" i="1" dirty="0" smtClean="0"/>
              <a:t>Active area wire bond connections 88.6%</a:t>
            </a:r>
          </a:p>
          <a:p>
            <a:r>
              <a:rPr lang="en-GB" sz="1600" i="1" dirty="0" smtClean="0"/>
              <a:t>Active area TSV connections 94.3%</a:t>
            </a:r>
            <a:endParaRPr lang="en-GB" sz="1600" i="1" dirty="0"/>
          </a:p>
        </p:txBody>
      </p:sp>
      <p:sp>
        <p:nvSpPr>
          <p:cNvPr id="4" name="Rectangle 3"/>
          <p:cNvSpPr/>
          <p:nvPr/>
        </p:nvSpPr>
        <p:spPr bwMode="auto">
          <a:xfrm>
            <a:off x="3341235" y="1009485"/>
            <a:ext cx="5802765" cy="38020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24549" y="4940286"/>
            <a:ext cx="8295480" cy="1323439"/>
          </a:xfrm>
          <a:prstGeom prst="rect">
            <a:avLst/>
          </a:prstGeom>
          <a:noFill/>
        </p:spPr>
        <p:txBody>
          <a:bodyPr wrap="square" rtlCol="0">
            <a:spAutoFit/>
          </a:bodyPr>
          <a:lstStyle/>
          <a:p>
            <a:pPr marL="285750" indent="-285750">
              <a:buFontTx/>
              <a:buChar char="-"/>
            </a:pPr>
            <a:r>
              <a:rPr lang="en-GB" u="sng" dirty="0" smtClean="0"/>
              <a:t>CEA </a:t>
            </a:r>
            <a:r>
              <a:rPr lang="en-GB" u="sng" dirty="0" err="1"/>
              <a:t>Leti</a:t>
            </a:r>
            <a:r>
              <a:rPr lang="en-GB" u="sng" dirty="0"/>
              <a:t> </a:t>
            </a:r>
            <a:r>
              <a:rPr lang="en-GB" dirty="0"/>
              <a:t>(Grenoble – France</a:t>
            </a:r>
            <a:r>
              <a:rPr lang="en-GB" dirty="0" smtClean="0"/>
              <a:t>): TSV integration</a:t>
            </a:r>
            <a:endParaRPr lang="en-GB" dirty="0"/>
          </a:p>
          <a:p>
            <a:pPr marL="285750" indent="-285750">
              <a:buFontTx/>
              <a:buChar char="-"/>
            </a:pPr>
            <a:r>
              <a:rPr lang="en-GB" u="sng" dirty="0"/>
              <a:t>ADVACAM</a:t>
            </a:r>
            <a:r>
              <a:rPr lang="en-GB" dirty="0"/>
              <a:t> (Espoo - Finland</a:t>
            </a:r>
            <a:r>
              <a:rPr lang="en-GB" dirty="0" smtClean="0"/>
              <a:t>): Sensor </a:t>
            </a:r>
            <a:r>
              <a:rPr lang="en-GB" dirty="0"/>
              <a:t>fabrication (edgeless) and flip chip assembly</a:t>
            </a:r>
          </a:p>
          <a:p>
            <a:endParaRPr lang="en-GB" dirty="0"/>
          </a:p>
        </p:txBody>
      </p:sp>
      <p:sp>
        <p:nvSpPr>
          <p:cNvPr id="10" name="Title 1"/>
          <p:cNvSpPr>
            <a:spLocks noGrp="1"/>
          </p:cNvSpPr>
          <p:nvPr>
            <p:ph type="title"/>
          </p:nvPr>
        </p:nvSpPr>
        <p:spPr>
          <a:xfrm>
            <a:off x="0" y="0"/>
            <a:ext cx="9144000" cy="944563"/>
          </a:xfrm>
        </p:spPr>
        <p:txBody>
          <a:bodyPr/>
          <a:lstStyle/>
          <a:p>
            <a:r>
              <a:rPr lang="en-GB" dirty="0" smtClean="0"/>
              <a:t>TSVs</a:t>
            </a:r>
            <a:endParaRPr lang="en-GB" dirty="0"/>
          </a:p>
        </p:txBody>
      </p:sp>
    </p:spTree>
    <p:extLst>
      <p:ext uri="{BB962C8B-B14F-4D97-AF65-F5344CB8AC3E}">
        <p14:creationId xmlns:p14="http://schemas.microsoft.com/office/powerpoint/2010/main" val="10034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4882" name="Picture 2" descr="C:\rafa_documents\WORK\MEDIPIX3\fotos\IMG_0051.BMP"/>
          <p:cNvPicPr>
            <a:picLocks noChangeAspect="1" noChangeArrowheads="1"/>
          </p:cNvPicPr>
          <p:nvPr/>
        </p:nvPicPr>
        <p:blipFill rotWithShape="1">
          <a:blip r:embed="rId2">
            <a:extLst>
              <a:ext uri="{28A0092B-C50C-407E-A947-70E740481C1C}">
                <a14:useLocalDpi xmlns:a14="http://schemas.microsoft.com/office/drawing/2010/main" val="0"/>
              </a:ext>
            </a:extLst>
          </a:blip>
          <a:srcRect l="3854" t="31111" r="7201" b="40741"/>
          <a:stretch/>
        </p:blipFill>
        <p:spPr bwMode="auto">
          <a:xfrm>
            <a:off x="411305" y="1832089"/>
            <a:ext cx="8732695" cy="1554535"/>
          </a:xfrm>
          <a:prstGeom prst="rect">
            <a:avLst/>
          </a:prstGeom>
          <a:noFill/>
          <a:extLst>
            <a:ext uri="{909E8E84-426E-40DD-AFC4-6F175D3DCCD1}">
              <a14:hiddenFill xmlns:a14="http://schemas.microsoft.com/office/drawing/2010/main">
                <a:solidFill>
                  <a:srgbClr val="FFFFFF"/>
                </a:solidFill>
              </a14:hiddenFill>
            </a:ext>
          </a:extLst>
        </p:spPr>
      </p:pic>
      <p:pic>
        <p:nvPicPr>
          <p:cNvPr id="1274883" name="Picture 3" descr="C:\rafa_documents\WORK\MEDIPIX3\fotos\IMG_0028.BMP"/>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32222" r="14271" b="48333"/>
          <a:stretch/>
        </p:blipFill>
        <p:spPr bwMode="auto">
          <a:xfrm>
            <a:off x="652885" y="4890574"/>
            <a:ext cx="6413635" cy="9579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601" y="4696365"/>
            <a:ext cx="919915" cy="646331"/>
          </a:xfrm>
          <a:prstGeom prst="rect">
            <a:avLst/>
          </a:prstGeom>
          <a:noFill/>
        </p:spPr>
        <p:txBody>
          <a:bodyPr wrap="square" rtlCol="0">
            <a:spAutoFit/>
          </a:bodyPr>
          <a:lstStyle/>
          <a:p>
            <a:r>
              <a:rPr lang="en-GB" sz="1200" dirty="0" smtClean="0"/>
              <a:t>Sensor 500</a:t>
            </a:r>
            <a:r>
              <a:rPr lang="en-GB" sz="1200" dirty="0" smtClean="0">
                <a:latin typeface="Symbol" panose="05050102010706020507" pitchFamily="18" charset="2"/>
              </a:rPr>
              <a:t>m</a:t>
            </a:r>
            <a:r>
              <a:rPr lang="en-GB" sz="1200" dirty="0" smtClean="0"/>
              <a:t>m</a:t>
            </a:r>
          </a:p>
          <a:p>
            <a:r>
              <a:rPr lang="en-GB" sz="1200" dirty="0" smtClean="0"/>
              <a:t>(edgeless)</a:t>
            </a:r>
            <a:endParaRPr lang="en-GB" sz="1200" dirty="0"/>
          </a:p>
        </p:txBody>
      </p:sp>
      <p:cxnSp>
        <p:nvCxnSpPr>
          <p:cNvPr id="11" name="Straight Arrow Connector 10"/>
          <p:cNvCxnSpPr/>
          <p:nvPr/>
        </p:nvCxnSpPr>
        <p:spPr bwMode="auto">
          <a:xfrm>
            <a:off x="576977" y="5019530"/>
            <a:ext cx="369538" cy="1761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V="1">
            <a:off x="537670" y="5464465"/>
            <a:ext cx="408845" cy="3772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6600" y="5771705"/>
            <a:ext cx="843104" cy="646331"/>
          </a:xfrm>
          <a:prstGeom prst="rect">
            <a:avLst/>
          </a:prstGeom>
          <a:noFill/>
        </p:spPr>
        <p:txBody>
          <a:bodyPr wrap="square" rtlCol="0">
            <a:spAutoFit/>
          </a:bodyPr>
          <a:lstStyle/>
          <a:p>
            <a:r>
              <a:rPr lang="en-GB" sz="1200" dirty="0" smtClean="0"/>
              <a:t>Chip thinned to 120</a:t>
            </a:r>
            <a:r>
              <a:rPr lang="en-GB" sz="1200" dirty="0" smtClean="0">
                <a:latin typeface="Symbol" panose="05050102010706020507" pitchFamily="18" charset="2"/>
              </a:rPr>
              <a:t>m</a:t>
            </a:r>
            <a:r>
              <a:rPr lang="en-GB" sz="1200" dirty="0" smtClean="0"/>
              <a:t>m</a:t>
            </a:r>
            <a:endParaRPr lang="en-GB" sz="1200" dirty="0"/>
          </a:p>
        </p:txBody>
      </p:sp>
      <p:cxnSp>
        <p:nvCxnSpPr>
          <p:cNvPr id="19" name="Straight Arrow Connector 18"/>
          <p:cNvCxnSpPr/>
          <p:nvPr/>
        </p:nvCxnSpPr>
        <p:spPr bwMode="auto">
          <a:xfrm flipV="1">
            <a:off x="1473592" y="5653092"/>
            <a:ext cx="0" cy="59158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TextBox 20"/>
          <p:cNvSpPr txBox="1"/>
          <p:nvPr/>
        </p:nvSpPr>
        <p:spPr>
          <a:xfrm>
            <a:off x="946515" y="6211669"/>
            <a:ext cx="1743640" cy="276999"/>
          </a:xfrm>
          <a:prstGeom prst="rect">
            <a:avLst/>
          </a:prstGeom>
          <a:noFill/>
        </p:spPr>
        <p:txBody>
          <a:bodyPr wrap="square" rtlCol="0">
            <a:spAutoFit/>
          </a:bodyPr>
          <a:lstStyle/>
          <a:p>
            <a:r>
              <a:rPr lang="en-GB" sz="1200" dirty="0" smtClean="0"/>
              <a:t>BGA connections</a:t>
            </a:r>
            <a:endParaRPr lang="en-GB" sz="1200" dirty="0"/>
          </a:p>
        </p:txBody>
      </p:sp>
      <p:cxnSp>
        <p:nvCxnSpPr>
          <p:cNvPr id="22" name="Straight Arrow Connector 21"/>
          <p:cNvCxnSpPr/>
          <p:nvPr/>
        </p:nvCxnSpPr>
        <p:spPr bwMode="auto">
          <a:xfrm flipV="1">
            <a:off x="1613913" y="5653091"/>
            <a:ext cx="308142" cy="59158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7075350" y="4613575"/>
            <a:ext cx="1743640" cy="461665"/>
          </a:xfrm>
          <a:prstGeom prst="rect">
            <a:avLst/>
          </a:prstGeom>
          <a:noFill/>
        </p:spPr>
        <p:txBody>
          <a:bodyPr wrap="square" rtlCol="0">
            <a:spAutoFit/>
          </a:bodyPr>
          <a:lstStyle/>
          <a:p>
            <a:r>
              <a:rPr lang="en-GB" sz="1200" dirty="0" err="1" smtClean="0"/>
              <a:t>Wirebond</a:t>
            </a:r>
            <a:r>
              <a:rPr lang="en-GB" sz="1200" dirty="0" smtClean="0"/>
              <a:t> for sensor HV bias</a:t>
            </a:r>
            <a:endParaRPr lang="en-GB" sz="1200" dirty="0"/>
          </a:p>
        </p:txBody>
      </p:sp>
      <p:cxnSp>
        <p:nvCxnSpPr>
          <p:cNvPr id="29" name="Straight Arrow Connector 28"/>
          <p:cNvCxnSpPr>
            <a:stCxn id="28" idx="1"/>
          </p:cNvCxnSpPr>
          <p:nvPr/>
        </p:nvCxnSpPr>
        <p:spPr bwMode="auto">
          <a:xfrm flipH="1">
            <a:off x="6722680" y="4844408"/>
            <a:ext cx="352670" cy="35122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141816" y="1367064"/>
            <a:ext cx="843104" cy="461665"/>
          </a:xfrm>
          <a:prstGeom prst="rect">
            <a:avLst/>
          </a:prstGeom>
          <a:noFill/>
        </p:spPr>
        <p:txBody>
          <a:bodyPr wrap="square" rtlCol="0">
            <a:spAutoFit/>
          </a:bodyPr>
          <a:lstStyle/>
          <a:p>
            <a:r>
              <a:rPr lang="en-GB" sz="1200" dirty="0" smtClean="0"/>
              <a:t>Sensor 200</a:t>
            </a:r>
            <a:r>
              <a:rPr lang="en-GB" sz="1200" dirty="0" smtClean="0">
                <a:latin typeface="Symbol" panose="05050102010706020507" pitchFamily="18" charset="2"/>
              </a:rPr>
              <a:t>m</a:t>
            </a:r>
            <a:r>
              <a:rPr lang="en-GB" sz="1200" dirty="0" smtClean="0"/>
              <a:t>m</a:t>
            </a:r>
            <a:endParaRPr lang="en-GB" sz="1200" dirty="0"/>
          </a:p>
        </p:txBody>
      </p:sp>
      <p:cxnSp>
        <p:nvCxnSpPr>
          <p:cNvPr id="33" name="Straight Arrow Connector 32"/>
          <p:cNvCxnSpPr/>
          <p:nvPr/>
        </p:nvCxnSpPr>
        <p:spPr bwMode="auto">
          <a:xfrm>
            <a:off x="576075" y="1803565"/>
            <a:ext cx="192025" cy="703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270640" y="2737710"/>
            <a:ext cx="612675" cy="6489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TextBox 34"/>
          <p:cNvSpPr txBox="1"/>
          <p:nvPr/>
        </p:nvSpPr>
        <p:spPr>
          <a:xfrm>
            <a:off x="1805" y="3386624"/>
            <a:ext cx="843104" cy="461665"/>
          </a:xfrm>
          <a:prstGeom prst="rect">
            <a:avLst/>
          </a:prstGeom>
          <a:noFill/>
        </p:spPr>
        <p:txBody>
          <a:bodyPr wrap="square" rtlCol="0">
            <a:spAutoFit/>
          </a:bodyPr>
          <a:lstStyle/>
          <a:p>
            <a:r>
              <a:rPr lang="en-GB" sz="1200" dirty="0" smtClean="0"/>
              <a:t>Chip 750</a:t>
            </a:r>
            <a:r>
              <a:rPr lang="en-GB" sz="1200" dirty="0" smtClean="0">
                <a:latin typeface="Symbol" panose="05050102010706020507" pitchFamily="18" charset="2"/>
              </a:rPr>
              <a:t>m</a:t>
            </a:r>
            <a:r>
              <a:rPr lang="en-GB" sz="1200" dirty="0" smtClean="0"/>
              <a:t>m</a:t>
            </a:r>
            <a:endParaRPr lang="en-GB" sz="1200" dirty="0"/>
          </a:p>
        </p:txBody>
      </p:sp>
      <p:sp>
        <p:nvSpPr>
          <p:cNvPr id="42" name="TextBox 41"/>
          <p:cNvSpPr txBox="1"/>
          <p:nvPr/>
        </p:nvSpPr>
        <p:spPr>
          <a:xfrm>
            <a:off x="4145590" y="1476878"/>
            <a:ext cx="2656970" cy="276999"/>
          </a:xfrm>
          <a:prstGeom prst="rect">
            <a:avLst/>
          </a:prstGeom>
          <a:noFill/>
        </p:spPr>
        <p:txBody>
          <a:bodyPr wrap="square" rtlCol="0">
            <a:spAutoFit/>
          </a:bodyPr>
          <a:lstStyle/>
          <a:p>
            <a:r>
              <a:rPr lang="en-GB" sz="1200" dirty="0" err="1" smtClean="0"/>
              <a:t>Wirebonds</a:t>
            </a:r>
            <a:r>
              <a:rPr lang="en-GB" sz="1200" dirty="0" smtClean="0"/>
              <a:t> for sensor HV bias</a:t>
            </a:r>
            <a:endParaRPr lang="en-GB" sz="1200" dirty="0"/>
          </a:p>
        </p:txBody>
      </p:sp>
      <p:cxnSp>
        <p:nvCxnSpPr>
          <p:cNvPr id="43" name="Straight Arrow Connector 42"/>
          <p:cNvCxnSpPr/>
          <p:nvPr/>
        </p:nvCxnSpPr>
        <p:spPr bwMode="auto">
          <a:xfrm flipH="1">
            <a:off x="4149545" y="1803565"/>
            <a:ext cx="352670" cy="4053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H="1">
            <a:off x="4502215" y="1803565"/>
            <a:ext cx="223406" cy="4053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8" name="TextBox 47"/>
          <p:cNvSpPr txBox="1"/>
          <p:nvPr/>
        </p:nvSpPr>
        <p:spPr>
          <a:xfrm>
            <a:off x="6899015" y="1499675"/>
            <a:ext cx="1458305" cy="276999"/>
          </a:xfrm>
          <a:prstGeom prst="rect">
            <a:avLst/>
          </a:prstGeom>
          <a:noFill/>
        </p:spPr>
        <p:txBody>
          <a:bodyPr wrap="square" rtlCol="0">
            <a:spAutoFit/>
          </a:bodyPr>
          <a:lstStyle/>
          <a:p>
            <a:r>
              <a:rPr lang="en-GB" sz="1200" dirty="0" smtClean="0"/>
              <a:t>ASIC </a:t>
            </a:r>
            <a:r>
              <a:rPr lang="en-GB" sz="1200" dirty="0" err="1" smtClean="0"/>
              <a:t>wirebonds</a:t>
            </a:r>
            <a:endParaRPr lang="en-GB" sz="1200" dirty="0"/>
          </a:p>
        </p:txBody>
      </p:sp>
      <p:cxnSp>
        <p:nvCxnSpPr>
          <p:cNvPr id="49" name="Straight Arrow Connector 48"/>
          <p:cNvCxnSpPr>
            <a:stCxn id="48" idx="2"/>
          </p:cNvCxnSpPr>
          <p:nvPr/>
        </p:nvCxnSpPr>
        <p:spPr bwMode="auto">
          <a:xfrm flipH="1">
            <a:off x="7628167" y="1776674"/>
            <a:ext cx="1" cy="5845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3" name="Straight Connector 52"/>
          <p:cNvCxnSpPr/>
          <p:nvPr/>
        </p:nvCxnSpPr>
        <p:spPr bwMode="auto">
          <a:xfrm>
            <a:off x="6799263" y="3386624"/>
            <a:ext cx="0" cy="3503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7029920" y="3385889"/>
            <a:ext cx="0" cy="3503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Arrow Connector 54"/>
          <p:cNvCxnSpPr/>
          <p:nvPr/>
        </p:nvCxnSpPr>
        <p:spPr bwMode="auto">
          <a:xfrm>
            <a:off x="6607465" y="3561064"/>
            <a:ext cx="19179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9" name="Straight Arrow Connector 58"/>
          <p:cNvCxnSpPr/>
          <p:nvPr/>
        </p:nvCxnSpPr>
        <p:spPr bwMode="auto">
          <a:xfrm rot="10800000">
            <a:off x="7030147" y="3561799"/>
            <a:ext cx="19179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0" name="Straight Connector 59"/>
          <p:cNvCxnSpPr/>
          <p:nvPr/>
        </p:nvCxnSpPr>
        <p:spPr bwMode="auto">
          <a:xfrm flipH="1">
            <a:off x="6798270" y="3561064"/>
            <a:ext cx="2316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2" name="TextBox 61"/>
          <p:cNvSpPr txBox="1"/>
          <p:nvPr/>
        </p:nvSpPr>
        <p:spPr>
          <a:xfrm>
            <a:off x="7251525" y="3445215"/>
            <a:ext cx="1458305" cy="276999"/>
          </a:xfrm>
          <a:prstGeom prst="rect">
            <a:avLst/>
          </a:prstGeom>
          <a:noFill/>
        </p:spPr>
        <p:txBody>
          <a:bodyPr wrap="square" rtlCol="0">
            <a:spAutoFit/>
          </a:bodyPr>
          <a:lstStyle/>
          <a:p>
            <a:r>
              <a:rPr lang="en-GB" sz="1200" dirty="0" smtClean="0"/>
              <a:t>WB extenders</a:t>
            </a:r>
            <a:endParaRPr lang="en-GB" sz="1200" dirty="0"/>
          </a:p>
        </p:txBody>
      </p:sp>
      <p:cxnSp>
        <p:nvCxnSpPr>
          <p:cNvPr id="63" name="Straight Connector 62"/>
          <p:cNvCxnSpPr/>
          <p:nvPr/>
        </p:nvCxnSpPr>
        <p:spPr bwMode="auto">
          <a:xfrm>
            <a:off x="6530655" y="3808344"/>
            <a:ext cx="0" cy="3503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6799490" y="3807609"/>
            <a:ext cx="0" cy="3503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Arrow Connector 64"/>
          <p:cNvCxnSpPr/>
          <p:nvPr/>
        </p:nvCxnSpPr>
        <p:spPr bwMode="auto">
          <a:xfrm>
            <a:off x="6338857" y="3982784"/>
            <a:ext cx="19179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6" name="Straight Arrow Connector 65"/>
          <p:cNvCxnSpPr/>
          <p:nvPr/>
        </p:nvCxnSpPr>
        <p:spPr bwMode="auto">
          <a:xfrm rot="10800000">
            <a:off x="6799717" y="3983519"/>
            <a:ext cx="19179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7" name="Straight Connector 66"/>
          <p:cNvCxnSpPr/>
          <p:nvPr/>
        </p:nvCxnSpPr>
        <p:spPr bwMode="auto">
          <a:xfrm flipH="1">
            <a:off x="6530655" y="3982784"/>
            <a:ext cx="268835" cy="73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TextBox 67"/>
          <p:cNvSpPr txBox="1"/>
          <p:nvPr/>
        </p:nvSpPr>
        <p:spPr>
          <a:xfrm>
            <a:off x="7031005" y="3866935"/>
            <a:ext cx="1919165" cy="276999"/>
          </a:xfrm>
          <a:prstGeom prst="rect">
            <a:avLst/>
          </a:prstGeom>
          <a:noFill/>
        </p:spPr>
        <p:txBody>
          <a:bodyPr wrap="square" rtlCol="0">
            <a:spAutoFit/>
          </a:bodyPr>
          <a:lstStyle/>
          <a:p>
            <a:r>
              <a:rPr lang="en-GB" sz="1200" dirty="0" smtClean="0"/>
              <a:t>Area for chip periphery</a:t>
            </a:r>
            <a:endParaRPr lang="en-GB" sz="1200" dirty="0"/>
          </a:p>
        </p:txBody>
      </p:sp>
      <p:cxnSp>
        <p:nvCxnSpPr>
          <p:cNvPr id="70" name="Straight Connector 69"/>
          <p:cNvCxnSpPr/>
          <p:nvPr/>
        </p:nvCxnSpPr>
        <p:spPr bwMode="auto">
          <a:xfrm>
            <a:off x="6530655" y="5465200"/>
            <a:ext cx="0" cy="3503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6799490" y="5464465"/>
            <a:ext cx="0" cy="3503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Straight Arrow Connector 71"/>
          <p:cNvCxnSpPr/>
          <p:nvPr/>
        </p:nvCxnSpPr>
        <p:spPr bwMode="auto">
          <a:xfrm>
            <a:off x="6338857" y="5639640"/>
            <a:ext cx="19179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3" name="Straight Arrow Connector 72"/>
          <p:cNvCxnSpPr/>
          <p:nvPr/>
        </p:nvCxnSpPr>
        <p:spPr bwMode="auto">
          <a:xfrm rot="10800000">
            <a:off x="6799717" y="5640375"/>
            <a:ext cx="19179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4" name="Straight Connector 73"/>
          <p:cNvCxnSpPr/>
          <p:nvPr/>
        </p:nvCxnSpPr>
        <p:spPr bwMode="auto">
          <a:xfrm flipH="1">
            <a:off x="6530655" y="5639640"/>
            <a:ext cx="268835" cy="73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5" name="TextBox 74"/>
          <p:cNvSpPr txBox="1"/>
          <p:nvPr/>
        </p:nvSpPr>
        <p:spPr>
          <a:xfrm>
            <a:off x="7031005" y="5523791"/>
            <a:ext cx="1919165" cy="276999"/>
          </a:xfrm>
          <a:prstGeom prst="rect">
            <a:avLst/>
          </a:prstGeom>
          <a:noFill/>
        </p:spPr>
        <p:txBody>
          <a:bodyPr wrap="square" rtlCol="0">
            <a:spAutoFit/>
          </a:bodyPr>
          <a:lstStyle/>
          <a:p>
            <a:r>
              <a:rPr lang="en-GB" sz="1200" dirty="0" smtClean="0"/>
              <a:t>Area for chip periphery</a:t>
            </a:r>
            <a:endParaRPr lang="en-GB" sz="1200" dirty="0"/>
          </a:p>
        </p:txBody>
      </p:sp>
      <p:sp>
        <p:nvSpPr>
          <p:cNvPr id="76" name="Title 1"/>
          <p:cNvSpPr>
            <a:spLocks noGrp="1"/>
          </p:cNvSpPr>
          <p:nvPr>
            <p:ph type="title"/>
          </p:nvPr>
        </p:nvSpPr>
        <p:spPr>
          <a:xfrm>
            <a:off x="1805" y="0"/>
            <a:ext cx="9140607" cy="944563"/>
          </a:xfrm>
        </p:spPr>
        <p:txBody>
          <a:bodyPr/>
          <a:lstStyle/>
          <a:p>
            <a:r>
              <a:rPr lang="en-GB" dirty="0" smtClean="0"/>
              <a:t>TSVs on Medipix3RX</a:t>
            </a:r>
            <a:endParaRPr lang="en-GB" dirty="0"/>
          </a:p>
        </p:txBody>
      </p:sp>
    </p:spTree>
    <p:extLst>
      <p:ext uri="{BB962C8B-B14F-4D97-AF65-F5344CB8AC3E}">
        <p14:creationId xmlns:p14="http://schemas.microsoft.com/office/powerpoint/2010/main" val="18975199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539475" y="2852925"/>
            <a:ext cx="8026645" cy="1066800"/>
          </a:xfrm>
          <a:prstGeom prst="rect">
            <a:avLst/>
          </a:prstGeom>
          <a:noFill/>
          <a:ln w="9525">
            <a:noFill/>
            <a:miter lim="800000"/>
            <a:headEnd/>
            <a:tailEnd/>
          </a:ln>
          <a:effectLst/>
        </p:spPr>
        <p:txBody>
          <a:bodyPr lIns="92075" tIns="46038" rIns="92075" bIns="46038" anchor="ctr"/>
          <a:lstStyle/>
          <a:p>
            <a:pPr algn="ctr" eaLnBrk="0" hangingPunct="0">
              <a:spcBef>
                <a:spcPct val="20000"/>
              </a:spcBef>
            </a:pPr>
            <a:r>
              <a:rPr lang="en-US" sz="3600" dirty="0" err="1" smtClean="0">
                <a:solidFill>
                  <a:schemeClr val="tx2"/>
                </a:solidFill>
                <a:latin typeface="+mj-lt"/>
              </a:rPr>
              <a:t>Resumé</a:t>
            </a:r>
            <a:r>
              <a:rPr lang="en-US" sz="3600" dirty="0" smtClean="0">
                <a:solidFill>
                  <a:schemeClr val="tx2"/>
                </a:solidFill>
                <a:latin typeface="+mj-lt"/>
              </a:rPr>
              <a:t> et conclusions</a:t>
            </a:r>
            <a:endParaRPr lang="en-US" sz="3600" dirty="0">
              <a:solidFill>
                <a:schemeClr val="tx2"/>
              </a:solidFill>
              <a:latin typeface="+mj-lt"/>
            </a:endParaRPr>
          </a:p>
        </p:txBody>
      </p:sp>
    </p:spTree>
    <p:extLst>
      <p:ext uri="{BB962C8B-B14F-4D97-AF65-F5344CB8AC3E}">
        <p14:creationId xmlns:p14="http://schemas.microsoft.com/office/powerpoint/2010/main" val="26638154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fr-FR" sz="3200" dirty="0" smtClean="0">
                <a:solidFill>
                  <a:srgbClr val="17375E"/>
                </a:solidFill>
                <a:effectLst>
                  <a:outerShdw blurRad="38100" dist="38100" dir="2700000" algn="tl">
                    <a:srgbClr val="C0C0C0"/>
                  </a:outerShdw>
                </a:effectLst>
                <a:latin typeface="Franklin Gothic Medium" pitchFamily="34" charset="0"/>
              </a:rPr>
              <a:t>Résumé and conclusions</a:t>
            </a:r>
            <a:endParaRPr lang="fr-FR" sz="3200" dirty="0">
              <a:solidFill>
                <a:srgbClr val="17375E"/>
              </a:solidFill>
              <a:effectLst>
                <a:outerShdw blurRad="38100" dist="38100" dir="2700000" algn="tl">
                  <a:srgbClr val="C0C0C0"/>
                </a:outerShdw>
              </a:effectLst>
              <a:latin typeface="Franklin Gothic Medium" pitchFamily="34" charset="0"/>
            </a:endParaRPr>
          </a:p>
        </p:txBody>
      </p:sp>
      <p:sp>
        <p:nvSpPr>
          <p:cNvPr id="6" name="Rectangle 2"/>
          <p:cNvSpPr>
            <a:spLocks noChangeArrowheads="1"/>
          </p:cNvSpPr>
          <p:nvPr/>
        </p:nvSpPr>
        <p:spPr bwMode="auto">
          <a:xfrm>
            <a:off x="270640" y="3160165"/>
            <a:ext cx="8758145" cy="1066800"/>
          </a:xfrm>
          <a:prstGeom prst="rect">
            <a:avLst/>
          </a:prstGeom>
          <a:noFill/>
          <a:ln w="9525">
            <a:noFill/>
            <a:miter lim="800000"/>
            <a:headEnd/>
            <a:tailEnd/>
          </a:ln>
          <a:effectLst/>
        </p:spPr>
        <p:txBody>
          <a:bodyPr lIns="92075" tIns="46038" rIns="92075" bIns="46038" anchor="ctr"/>
          <a:lstStyle/>
          <a:p>
            <a:pPr marL="571500" indent="-571500" eaLnBrk="0" hangingPunct="0">
              <a:spcBef>
                <a:spcPct val="20000"/>
              </a:spcBef>
              <a:buFont typeface="Arial" charset="0"/>
              <a:buChar char="•"/>
            </a:pPr>
            <a:r>
              <a:rPr lang="fr-FR" sz="1800" dirty="0" smtClean="0">
                <a:solidFill>
                  <a:schemeClr val="tx2"/>
                </a:solidFill>
                <a:latin typeface="+mj-lt"/>
              </a:rPr>
              <a:t>La technologie des détecteurs a pixels hybrides à été développée initialement pour la physique </a:t>
            </a:r>
            <a:r>
              <a:rPr lang="fr-FR" sz="1800" dirty="0">
                <a:solidFill>
                  <a:schemeClr val="tx2"/>
                </a:solidFill>
                <a:latin typeface="+mj-lt"/>
              </a:rPr>
              <a:t>à</a:t>
            </a:r>
            <a:r>
              <a:rPr lang="fr-FR" sz="1800" dirty="0" smtClean="0">
                <a:solidFill>
                  <a:schemeClr val="tx2"/>
                </a:solidFill>
                <a:latin typeface="+mj-lt"/>
              </a:rPr>
              <a:t> hautes énergies et transférée pour d’autres applications (spin-off and back!)</a:t>
            </a:r>
          </a:p>
          <a:p>
            <a:pPr marL="571500" indent="-571500" eaLnBrk="0" hangingPunct="0">
              <a:spcBef>
                <a:spcPct val="20000"/>
              </a:spcBef>
              <a:buFont typeface="Arial" charset="0"/>
              <a:buChar char="•"/>
            </a:pPr>
            <a:r>
              <a:rPr lang="fr-FR" sz="1800" dirty="0" smtClean="0">
                <a:solidFill>
                  <a:schemeClr val="tx2"/>
                </a:solidFill>
                <a:latin typeface="+mj-lt"/>
              </a:rPr>
              <a:t>La motivation pour concevoir Medipix3 est de mesurer l’énergie des photons avec de la haute résolution spatiale avec Si et d’autres matériaux</a:t>
            </a:r>
          </a:p>
          <a:p>
            <a:pPr marL="571500" indent="-571500" eaLnBrk="0" hangingPunct="0">
              <a:spcBef>
                <a:spcPct val="20000"/>
              </a:spcBef>
              <a:buFont typeface="Arial" charset="0"/>
              <a:buChar char="•"/>
            </a:pPr>
            <a:r>
              <a:rPr lang="fr-FR" sz="1800" dirty="0" smtClean="0">
                <a:solidFill>
                  <a:schemeClr val="tx2"/>
                </a:solidFill>
                <a:latin typeface="+mj-lt"/>
              </a:rPr>
              <a:t>Une architecture innovatrice était nécessaire pour éliminer la distorsion due au partage de charge et aux photons de fluorescence</a:t>
            </a:r>
          </a:p>
          <a:p>
            <a:pPr marL="571500" indent="-571500" eaLnBrk="0" hangingPunct="0">
              <a:spcBef>
                <a:spcPct val="20000"/>
              </a:spcBef>
              <a:buFont typeface="Arial" charset="0"/>
              <a:buChar char="•"/>
            </a:pPr>
            <a:r>
              <a:rPr lang="fr-FR" sz="1800" dirty="0" smtClean="0">
                <a:solidFill>
                  <a:schemeClr val="tx2"/>
                </a:solidFill>
                <a:latin typeface="+mj-lt"/>
              </a:rPr>
              <a:t>L’impacte de l’architecture a été présenté par rapport au spectre d’</a:t>
            </a:r>
            <a:r>
              <a:rPr lang="fr-FR" sz="1800" dirty="0">
                <a:solidFill>
                  <a:schemeClr val="tx2"/>
                </a:solidFill>
                <a:latin typeface="+mj-lt"/>
              </a:rPr>
              <a:t> énergie</a:t>
            </a:r>
            <a:r>
              <a:rPr lang="fr-FR" sz="1800" dirty="0" smtClean="0">
                <a:solidFill>
                  <a:schemeClr val="tx2"/>
                </a:solidFill>
                <a:latin typeface="+mj-lt"/>
              </a:rPr>
              <a:t> et a l’image</a:t>
            </a:r>
          </a:p>
          <a:p>
            <a:pPr marL="571500" indent="-571500" eaLnBrk="0" hangingPunct="0">
              <a:spcBef>
                <a:spcPct val="20000"/>
              </a:spcBef>
              <a:buFont typeface="Arial" charset="0"/>
              <a:buChar char="•"/>
            </a:pPr>
            <a:r>
              <a:rPr lang="fr-FR" sz="1800" dirty="0" smtClean="0">
                <a:solidFill>
                  <a:schemeClr val="tx2"/>
                </a:solidFill>
                <a:latin typeface="+mj-lt"/>
              </a:rPr>
              <a:t>La puce Timepix3 a été présentée</a:t>
            </a:r>
          </a:p>
          <a:p>
            <a:pPr marL="571500" indent="-571500" eaLnBrk="0" hangingPunct="0">
              <a:spcBef>
                <a:spcPct val="20000"/>
              </a:spcBef>
              <a:buFont typeface="Arial" charset="0"/>
              <a:buChar char="•"/>
            </a:pPr>
            <a:r>
              <a:rPr lang="fr-FR" sz="1800" dirty="0" smtClean="0">
                <a:solidFill>
                  <a:schemeClr val="tx2"/>
                </a:solidFill>
                <a:latin typeface="+mj-lt"/>
              </a:rPr>
              <a:t>Les deux puces montrent les deux directions que la collaboration Medipix3 a suivi:</a:t>
            </a:r>
          </a:p>
          <a:p>
            <a:pPr marL="1028700" lvl="1" indent="-571500" eaLnBrk="0" hangingPunct="0">
              <a:spcBef>
                <a:spcPct val="20000"/>
              </a:spcBef>
              <a:buFont typeface="Arial" charset="0"/>
              <a:buChar char="•"/>
            </a:pPr>
            <a:r>
              <a:rPr lang="fr-FR" sz="1800" dirty="0" smtClean="0">
                <a:solidFill>
                  <a:schemeClr val="tx2"/>
                </a:solidFill>
                <a:latin typeface="+mj-lt"/>
              </a:rPr>
              <a:t>Traitement “</a:t>
            </a:r>
            <a:r>
              <a:rPr lang="fr-FR" sz="1800" dirty="0" err="1" smtClean="0">
                <a:solidFill>
                  <a:schemeClr val="tx2"/>
                </a:solidFill>
                <a:latin typeface="+mj-lt"/>
              </a:rPr>
              <a:t>event</a:t>
            </a:r>
            <a:r>
              <a:rPr lang="fr-FR" sz="1800" dirty="0" smtClean="0">
                <a:solidFill>
                  <a:schemeClr val="tx2"/>
                </a:solidFill>
                <a:latin typeface="+mj-lt"/>
              </a:rPr>
              <a:t>-by-</a:t>
            </a:r>
            <a:r>
              <a:rPr lang="fr-FR" sz="1800" dirty="0" err="1" smtClean="0">
                <a:solidFill>
                  <a:schemeClr val="tx2"/>
                </a:solidFill>
                <a:latin typeface="+mj-lt"/>
              </a:rPr>
              <a:t>event</a:t>
            </a:r>
            <a:r>
              <a:rPr lang="fr-FR" sz="1800" dirty="0" smtClean="0">
                <a:solidFill>
                  <a:schemeClr val="tx2"/>
                </a:solidFill>
                <a:latin typeface="+mj-lt"/>
              </a:rPr>
              <a:t>” dans le pixel</a:t>
            </a:r>
          </a:p>
          <a:p>
            <a:pPr marL="1028700" lvl="1" indent="-571500" eaLnBrk="0" hangingPunct="0">
              <a:spcBef>
                <a:spcPct val="20000"/>
              </a:spcBef>
              <a:buFont typeface="Arial" charset="0"/>
              <a:buChar char="•"/>
            </a:pPr>
            <a:r>
              <a:rPr lang="fr-FR" sz="1800" dirty="0" smtClean="0">
                <a:solidFill>
                  <a:schemeClr val="tx2"/>
                </a:solidFill>
                <a:latin typeface="+mj-lt"/>
              </a:rPr>
              <a:t>Traitement offline des données</a:t>
            </a:r>
          </a:p>
          <a:p>
            <a:pPr marL="571500" indent="-571500" eaLnBrk="0" hangingPunct="0">
              <a:spcBef>
                <a:spcPct val="20000"/>
              </a:spcBef>
              <a:buFont typeface="Arial" charset="0"/>
              <a:buChar char="•"/>
            </a:pPr>
            <a:r>
              <a:rPr lang="fr-FR" sz="1800" dirty="0" smtClean="0">
                <a:solidFill>
                  <a:schemeClr val="tx2"/>
                </a:solidFill>
                <a:latin typeface="+mj-lt"/>
              </a:rPr>
              <a:t>La technologie TSV a été présentée. Nous croyons que cette technologie aura un impact dans la façon de dessiner les détecteurs à pixels hybrides de l’avenir.</a:t>
            </a:r>
            <a:endParaRPr lang="fr-FR" sz="1800" dirty="0">
              <a:solidFill>
                <a:schemeClr val="tx2"/>
              </a:solidFill>
              <a:latin typeface="+mj-lt"/>
            </a:endParaRPr>
          </a:p>
        </p:txBody>
      </p:sp>
    </p:spTree>
    <p:extLst>
      <p:ext uri="{BB962C8B-B14F-4D97-AF65-F5344CB8AC3E}">
        <p14:creationId xmlns:p14="http://schemas.microsoft.com/office/powerpoint/2010/main" val="24468623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710" y="180137"/>
            <a:ext cx="9080652" cy="944563"/>
          </a:xfrm>
          <a:prstGeom prst="rect">
            <a:avLst/>
          </a:prstGeom>
        </p:spPr>
        <p:txBody>
          <a:bodyPr/>
          <a:lstStyle>
            <a:lvl1pPr algn="ctr" rtl="0" eaLnBrk="0" fontAlgn="base" hangingPunct="0">
              <a:spcBef>
                <a:spcPct val="0"/>
              </a:spcBef>
              <a:spcAft>
                <a:spcPct val="0"/>
              </a:spcAft>
              <a:defRPr sz="3200">
                <a:solidFill>
                  <a:srgbClr val="17375E"/>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2pPr>
            <a:lvl3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3pPr>
            <a:lvl4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4pPr>
            <a:lvl5pPr algn="ctr" rtl="0" eaLnBrk="0" fontAlgn="base" hangingPunct="0">
              <a:spcBef>
                <a:spcPct val="0"/>
              </a:spcBef>
              <a:spcAft>
                <a:spcPct val="0"/>
              </a:spcAft>
              <a:defRPr sz="3200">
                <a:solidFill>
                  <a:srgbClr val="17375E"/>
                </a:solidFill>
                <a:effectLst>
                  <a:outerShdw blurRad="38100" dist="38100" dir="2700000" algn="tl">
                    <a:srgbClr val="C0C0C0"/>
                  </a:outerShdw>
                </a:effectLst>
                <a:latin typeface="Franklin Gothic Medium" pitchFamily="34" charset="0"/>
              </a:defRPr>
            </a:lvl5pPr>
            <a:lvl6pPr marL="4572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6pPr>
            <a:lvl7pPr marL="9144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7pPr>
            <a:lvl8pPr marL="13716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8pPr>
            <a:lvl9pPr marL="1828800" algn="ctr" rtl="0" eaLnBrk="1" fontAlgn="base" hangingPunct="1">
              <a:spcBef>
                <a:spcPct val="0"/>
              </a:spcBef>
              <a:spcAft>
                <a:spcPct val="0"/>
              </a:spcAft>
              <a:defRPr sz="3200">
                <a:solidFill>
                  <a:srgbClr val="990099"/>
                </a:solidFill>
                <a:effectLst>
                  <a:outerShdw blurRad="38100" dist="38100" dir="2700000" algn="tl">
                    <a:srgbClr val="C0C0C0"/>
                  </a:outerShdw>
                </a:effectLst>
                <a:latin typeface="Franklin Gothic Medium" pitchFamily="34" charset="0"/>
              </a:defRPr>
            </a:lvl9pPr>
          </a:lstStyle>
          <a:p>
            <a:r>
              <a:rPr lang="fr-FR" sz="2800" dirty="0" smtClean="0"/>
              <a:t>Remerciements: </a:t>
            </a:r>
            <a:r>
              <a:rPr lang="fr-FR" sz="2800" dirty="0" err="1" smtClean="0"/>
              <a:t>Medipix</a:t>
            </a:r>
            <a:r>
              <a:rPr lang="fr-FR" sz="2800" dirty="0" smtClean="0"/>
              <a:t> 2/3 collaborations</a:t>
            </a:r>
            <a:endParaRPr lang="fr-FR" sz="2800" dirty="0"/>
          </a:p>
        </p:txBody>
      </p:sp>
      <p:pic>
        <p:nvPicPr>
          <p:cNvPr id="2050" name="Picture 2" descr="\\cern.ch\dfs\Users\r\rballabr\Desktop\World_map_blank_black_lines_4500px.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574"/>
          <a:stretch/>
        </p:blipFill>
        <p:spPr bwMode="auto">
          <a:xfrm>
            <a:off x="15710" y="1316726"/>
            <a:ext cx="9080652" cy="487743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a:off x="8719740" y="5502870"/>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4291089" y="2211945"/>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3995925" y="2276850"/>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4226355" y="2345126"/>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4187950" y="2238445"/>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4" name="Oval 23"/>
          <p:cNvSpPr/>
          <p:nvPr/>
        </p:nvSpPr>
        <p:spPr bwMode="auto">
          <a:xfrm>
            <a:off x="4257446" y="2315255"/>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4603091" y="2000701"/>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1730030" y="3851455"/>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8" name="Oval 27"/>
          <p:cNvSpPr/>
          <p:nvPr/>
        </p:nvSpPr>
        <p:spPr bwMode="auto">
          <a:xfrm>
            <a:off x="4187950" y="2269536"/>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2606031" y="4773175"/>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2" name="TextBox 1"/>
          <p:cNvSpPr txBox="1"/>
          <p:nvPr/>
        </p:nvSpPr>
        <p:spPr>
          <a:xfrm>
            <a:off x="117020" y="6419999"/>
            <a:ext cx="5914370" cy="400110"/>
          </a:xfrm>
          <a:prstGeom prst="rect">
            <a:avLst/>
          </a:prstGeom>
          <a:noFill/>
        </p:spPr>
        <p:txBody>
          <a:bodyPr wrap="square" rtlCol="0">
            <a:spAutoFit/>
          </a:bodyPr>
          <a:lstStyle/>
          <a:p>
            <a:r>
              <a:rPr lang="en-GB" dirty="0" smtClean="0"/>
              <a:t>www.cern.ch/medipix</a:t>
            </a:r>
            <a:endParaRPr lang="en-GB" dirty="0"/>
          </a:p>
        </p:txBody>
      </p:sp>
      <p:sp>
        <p:nvSpPr>
          <p:cNvPr id="31" name="Oval 30"/>
          <p:cNvSpPr/>
          <p:nvPr/>
        </p:nvSpPr>
        <p:spPr bwMode="auto">
          <a:xfrm>
            <a:off x="5640026" y="6309375"/>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32" name="TextBox 31"/>
          <p:cNvSpPr txBox="1"/>
          <p:nvPr/>
        </p:nvSpPr>
        <p:spPr>
          <a:xfrm>
            <a:off x="5635536" y="6013326"/>
            <a:ext cx="3042529" cy="830997"/>
          </a:xfrm>
          <a:prstGeom prst="rect">
            <a:avLst/>
          </a:prstGeom>
          <a:noFill/>
        </p:spPr>
        <p:txBody>
          <a:bodyPr wrap="square" rtlCol="0">
            <a:spAutoFit/>
          </a:bodyPr>
          <a:lstStyle/>
          <a:p>
            <a:r>
              <a:rPr lang="en-GB" sz="1200" dirty="0" smtClean="0"/>
              <a:t>Medipix2 collaboration member</a:t>
            </a:r>
          </a:p>
          <a:p>
            <a:r>
              <a:rPr lang="en-GB" sz="1200" dirty="0" smtClean="0"/>
              <a:t>Medipix3 collaboration member</a:t>
            </a:r>
          </a:p>
          <a:p>
            <a:r>
              <a:rPr lang="en-GB" sz="1200" dirty="0" smtClean="0"/>
              <a:t>Medipix2 and 3 collaboration member</a:t>
            </a:r>
          </a:p>
          <a:p>
            <a:endParaRPr lang="en-GB" sz="1200" dirty="0"/>
          </a:p>
        </p:txBody>
      </p:sp>
      <p:sp>
        <p:nvSpPr>
          <p:cNvPr id="35" name="Oval 34"/>
          <p:cNvSpPr/>
          <p:nvPr/>
        </p:nvSpPr>
        <p:spPr bwMode="auto">
          <a:xfrm>
            <a:off x="5636532" y="6120677"/>
            <a:ext cx="45719" cy="45719"/>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pic>
        <p:nvPicPr>
          <p:cNvPr id="12677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026" y="6485604"/>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880" y="2731483"/>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9735" y="3006545"/>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961" y="2136144"/>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075" y="2371336"/>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7950" y="2445765"/>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045" y="2507280"/>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545" y="2276850"/>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099" y="1939186"/>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0949" y="2338365"/>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4511" y="2378479"/>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9998" y="2392065"/>
            <a:ext cx="51964" cy="6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Oval 48"/>
          <p:cNvSpPr/>
          <p:nvPr/>
        </p:nvSpPr>
        <p:spPr bwMode="auto">
          <a:xfrm>
            <a:off x="4077326" y="2624876"/>
            <a:ext cx="45719" cy="45719"/>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4298232" y="2545685"/>
            <a:ext cx="45719" cy="45719"/>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4269522" y="2698085"/>
            <a:ext cx="45719" cy="45719"/>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4418380" y="2648824"/>
            <a:ext cx="45719" cy="45719"/>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4029397" y="2245588"/>
            <a:ext cx="45719" cy="45719"/>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90978522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1" y="2584450"/>
            <a:ext cx="9144000" cy="1066800"/>
          </a:xfrm>
          <a:prstGeom prst="rect">
            <a:avLst/>
          </a:prstGeom>
          <a:noFill/>
          <a:ln w="9525">
            <a:noFill/>
            <a:miter lim="800000"/>
            <a:headEnd/>
            <a:tailEnd/>
          </a:ln>
          <a:effectLst/>
        </p:spPr>
        <p:txBody>
          <a:bodyPr lIns="92075" tIns="46038" rIns="92075" bIns="46038" anchor="ctr"/>
          <a:lstStyle/>
          <a:p>
            <a:pPr algn="ctr" eaLnBrk="0" hangingPunct="0"/>
            <a:r>
              <a:rPr lang="fr-FR" sz="3600" dirty="0" smtClean="0">
                <a:solidFill>
                  <a:srgbClr val="17375E"/>
                </a:solidFill>
                <a:latin typeface="Franklin Gothic Medium" pitchFamily="34" charset="0"/>
              </a:rPr>
              <a:t>Origines dans la physique a hautes énergies</a:t>
            </a:r>
            <a:endParaRPr lang="fr-FR" sz="3600" dirty="0">
              <a:solidFill>
                <a:srgbClr val="17375E"/>
              </a:solidFill>
              <a:latin typeface="Franklin Gothic Medium" pitchFamily="34" charset="0"/>
            </a:endParaRPr>
          </a:p>
        </p:txBody>
      </p:sp>
    </p:spTree>
    <p:extLst>
      <p:ext uri="{BB962C8B-B14F-4D97-AF65-F5344CB8AC3E}">
        <p14:creationId xmlns:p14="http://schemas.microsoft.com/office/powerpoint/2010/main" val="3977500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 y="0"/>
            <a:ext cx="9142413" cy="944563"/>
          </a:xfrm>
        </p:spPr>
        <p:txBody>
          <a:bodyPr/>
          <a:lstStyle/>
          <a:p>
            <a:r>
              <a:rPr lang="fr-FR" sz="2800" b="1" dirty="0" smtClean="0">
                <a:effectLst>
                  <a:outerShdw blurRad="38100" dist="38100" dir="2700000" algn="tl">
                    <a:srgbClr val="DDDDDD"/>
                  </a:outerShdw>
                </a:effectLst>
                <a:latin typeface="Helvetica"/>
                <a:cs typeface="Helvetica"/>
              </a:rPr>
              <a:t>Spécifications pour les détecteurs de traces</a:t>
            </a:r>
            <a:endParaRPr lang="fr-FR" sz="2800" b="1" dirty="0">
              <a:effectLst>
                <a:outerShdw blurRad="38100" dist="38100" dir="2700000" algn="tl">
                  <a:srgbClr val="DDDDDD"/>
                </a:outerShdw>
              </a:effectLst>
              <a:latin typeface="Helvetica"/>
              <a:cs typeface="Helvetica"/>
            </a:endParaRPr>
          </a:p>
        </p:txBody>
      </p:sp>
      <p:sp>
        <p:nvSpPr>
          <p:cNvPr id="125955" name="Rectangle 3"/>
          <p:cNvSpPr>
            <a:spLocks noGrp="1" noChangeArrowheads="1"/>
          </p:cNvSpPr>
          <p:nvPr>
            <p:ph type="body" idx="1"/>
          </p:nvPr>
        </p:nvSpPr>
        <p:spPr>
          <a:xfrm>
            <a:off x="232235" y="1201510"/>
            <a:ext cx="8910177" cy="3494855"/>
          </a:xfrm>
        </p:spPr>
        <p:txBody>
          <a:bodyPr/>
          <a:lstStyle/>
          <a:p>
            <a:pPr marL="0" indent="0">
              <a:buNone/>
            </a:pPr>
            <a:r>
              <a:rPr lang="fr-FR" dirty="0" smtClean="0">
                <a:effectLst>
                  <a:outerShdw blurRad="38100" dist="38100" dir="2700000" algn="tl">
                    <a:srgbClr val="DDDDDD"/>
                  </a:outerShdw>
                </a:effectLst>
                <a:latin typeface="Arial" charset="0"/>
              </a:rPr>
              <a:t>Détecteurs à pixels hybrides avec électronique de traitement du signal du capteur ont été développés pour la physique de particules</a:t>
            </a:r>
          </a:p>
          <a:p>
            <a:r>
              <a:rPr lang="fr-FR" sz="2000" dirty="0" smtClean="0">
                <a:effectLst>
                  <a:outerShdw blurRad="38100" dist="38100" dir="2700000" algn="tl">
                    <a:srgbClr val="DDDDDD"/>
                  </a:outerShdw>
                </a:effectLst>
                <a:latin typeface="Arial" charset="0"/>
              </a:rPr>
              <a:t>Haute </a:t>
            </a:r>
            <a:r>
              <a:rPr lang="fr-FR" sz="2000" dirty="0">
                <a:effectLst>
                  <a:outerShdw blurRad="38100" dist="38100" dir="2700000" algn="tl">
                    <a:srgbClr val="DDDDDD"/>
                  </a:outerShdw>
                </a:effectLst>
                <a:latin typeface="Arial" charset="0"/>
              </a:rPr>
              <a:t>résolution spatiale </a:t>
            </a:r>
            <a:endParaRPr lang="fr-FR" sz="2000" dirty="0" smtClean="0">
              <a:effectLst>
                <a:outerShdw blurRad="38100" dist="38100" dir="2700000" algn="tl">
                  <a:srgbClr val="DDDDDD"/>
                </a:outerShdw>
              </a:effectLst>
              <a:latin typeface="Arial" charset="0"/>
            </a:endParaRPr>
          </a:p>
          <a:p>
            <a:r>
              <a:rPr lang="fr-FR" sz="2000" dirty="0" smtClean="0">
                <a:effectLst>
                  <a:outerShdw blurRad="38100" dist="38100" dir="2700000" algn="tl">
                    <a:srgbClr val="DDDDDD"/>
                  </a:outerShdw>
                </a:effectLst>
                <a:latin typeface="Arial" charset="0"/>
              </a:rPr>
              <a:t>Résolution temporelle de 25ns</a:t>
            </a:r>
          </a:p>
          <a:p>
            <a:r>
              <a:rPr lang="fr-FR" sz="2000" dirty="0" smtClean="0">
                <a:effectLst>
                  <a:outerShdw blurRad="38100" dist="38100" dir="2700000" algn="tl">
                    <a:srgbClr val="DDDDDD"/>
                  </a:outerShdw>
                </a:effectLst>
                <a:latin typeface="Arial" charset="0"/>
              </a:rPr>
              <a:t>Masse réduite</a:t>
            </a:r>
          </a:p>
          <a:p>
            <a:r>
              <a:rPr lang="fr-FR" sz="2000" dirty="0" smtClean="0">
                <a:effectLst>
                  <a:outerShdw blurRad="38100" dist="38100" dir="2700000" algn="tl">
                    <a:srgbClr val="DDDDDD"/>
                  </a:outerShdw>
                </a:effectLst>
                <a:latin typeface="Arial" charset="0"/>
              </a:rPr>
              <a:t>Faible consommation de puissance</a:t>
            </a:r>
          </a:p>
          <a:p>
            <a:r>
              <a:rPr lang="fr-FR" sz="2000" dirty="0" smtClean="0">
                <a:effectLst>
                  <a:outerShdw blurRad="38100" dist="38100" dir="2700000" algn="tl">
                    <a:srgbClr val="DDDDDD"/>
                  </a:outerShdw>
                </a:effectLst>
                <a:latin typeface="Arial" charset="0"/>
              </a:rPr>
              <a:t>Electronique résistante a la radiation</a:t>
            </a:r>
          </a:p>
        </p:txBody>
      </p:sp>
      <p:pic>
        <p:nvPicPr>
          <p:cNvPr id="6" name="Picture 9"/>
          <p:cNvPicPr>
            <a:picLocks noChangeAspect="1" noChangeArrowheads="1"/>
          </p:cNvPicPr>
          <p:nvPr/>
        </p:nvPicPr>
        <p:blipFill>
          <a:blip r:embed="rId3" cstate="print"/>
          <a:srcRect/>
          <a:stretch>
            <a:fillRect/>
          </a:stretch>
        </p:blipFill>
        <p:spPr bwMode="auto">
          <a:xfrm>
            <a:off x="4956050" y="4465934"/>
            <a:ext cx="3662835" cy="2152244"/>
          </a:xfrm>
          <a:prstGeom prst="rect">
            <a:avLst/>
          </a:prstGeom>
          <a:noFill/>
          <a:ln w="9525">
            <a:noFill/>
            <a:miter lim="800000"/>
            <a:headEnd/>
            <a:tailEnd/>
          </a:ln>
          <a:effectLst/>
        </p:spPr>
      </p:pic>
      <p:pic>
        <p:nvPicPr>
          <p:cNvPr id="7" name="Picture 3" descr="Altas"/>
          <p:cNvPicPr>
            <a:picLocks noChangeAspect="1" noChangeArrowheads="1"/>
          </p:cNvPicPr>
          <p:nvPr/>
        </p:nvPicPr>
        <p:blipFill>
          <a:blip r:embed="rId4" cstate="print"/>
          <a:stretch>
            <a:fillRect/>
          </a:stretch>
        </p:blipFill>
        <p:spPr bwMode="auto">
          <a:xfrm>
            <a:off x="616285" y="4481983"/>
            <a:ext cx="3159700" cy="2120145"/>
          </a:xfrm>
          <a:prstGeom prst="rect">
            <a:avLst/>
          </a:prstGeom>
          <a:noFill/>
          <a:ln w="9525">
            <a:noFill/>
            <a:miter lim="800000"/>
            <a:headEnd/>
            <a:tailEnd/>
          </a:ln>
        </p:spPr>
      </p:pic>
    </p:spTree>
    <p:extLst>
      <p:ext uri="{BB962C8B-B14F-4D97-AF65-F5344CB8AC3E}">
        <p14:creationId xmlns:p14="http://schemas.microsoft.com/office/powerpoint/2010/main" val="835048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23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1" t="3698" r="46630" b="-3698"/>
          <a:stretch/>
        </p:blipFill>
        <p:spPr bwMode="auto">
          <a:xfrm>
            <a:off x="-13959" y="1216510"/>
            <a:ext cx="3318596" cy="2711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573"/>
          <a:stretch/>
        </p:blipFill>
        <p:spPr bwMode="auto">
          <a:xfrm>
            <a:off x="78615" y="3743234"/>
            <a:ext cx="3446969" cy="302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2"/>
          <p:cNvSpPr>
            <a:spLocks noChangeArrowheads="1"/>
          </p:cNvSpPr>
          <p:nvPr/>
        </p:nvSpPr>
        <p:spPr bwMode="auto">
          <a:xfrm>
            <a:off x="0" y="0"/>
            <a:ext cx="9144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r>
              <a:rPr lang="fr-FR" sz="3200" dirty="0" smtClean="0">
                <a:solidFill>
                  <a:srgbClr val="17375E"/>
                </a:solidFill>
                <a:effectLst>
                  <a:outerShdw blurRad="38100" dist="38100" dir="2700000" algn="tl">
                    <a:srgbClr val="C0C0C0"/>
                  </a:outerShdw>
                </a:effectLst>
                <a:latin typeface="Franklin Gothic Medium" pitchFamily="34" charset="0"/>
              </a:rPr>
              <a:t>Origines dans la physique à hautes énergies</a:t>
            </a:r>
            <a:endParaRPr lang="fr-FR" sz="3200" dirty="0">
              <a:solidFill>
                <a:srgbClr val="17375E"/>
              </a:solidFill>
              <a:effectLst>
                <a:outerShdw blurRad="38100" dist="38100" dir="2700000" algn="tl">
                  <a:srgbClr val="C0C0C0"/>
                </a:outerShdw>
              </a:effectLst>
              <a:latin typeface="Franklin Gothic Medium" pitchFamily="34" charset="0"/>
            </a:endParaRPr>
          </a:p>
        </p:txBody>
      </p:sp>
      <p:sp>
        <p:nvSpPr>
          <p:cNvPr id="3" name="Rectangle 6"/>
          <p:cNvSpPr>
            <a:spLocks noChangeArrowheads="1"/>
          </p:cNvSpPr>
          <p:nvPr/>
        </p:nvSpPr>
        <p:spPr bwMode="auto">
          <a:xfrm>
            <a:off x="3304636" y="885964"/>
            <a:ext cx="5952774" cy="2389416"/>
          </a:xfrm>
          <a:prstGeom prst="rect">
            <a:avLst/>
          </a:prstGeom>
          <a:noFill/>
          <a:ln w="9525">
            <a:noFill/>
            <a:miter lim="800000"/>
            <a:headEnd/>
            <a:tailEnd/>
          </a:ln>
        </p:spPr>
        <p:txBody>
          <a:bodyPr/>
          <a:lstStyle/>
          <a:p>
            <a:pPr marL="342900" indent="-342900" eaLnBrk="0" hangingPunct="0">
              <a:spcBef>
                <a:spcPct val="20000"/>
              </a:spcBef>
              <a:buFontTx/>
              <a:buChar char="•"/>
            </a:pPr>
            <a:endParaRPr lang="fr-FR" sz="1600" dirty="0" smtClean="0">
              <a:solidFill>
                <a:schemeClr val="tx2"/>
              </a:solidFill>
            </a:endParaRPr>
          </a:p>
          <a:p>
            <a:pPr eaLnBrk="0" hangingPunct="0">
              <a:spcBef>
                <a:spcPct val="20000"/>
              </a:spcBef>
            </a:pPr>
            <a:endParaRPr lang="fr-FR" sz="1600" dirty="0" smtClean="0">
              <a:solidFill>
                <a:schemeClr val="tx2"/>
              </a:solidFill>
            </a:endParaRPr>
          </a:p>
          <a:p>
            <a:pPr marL="342900" indent="-342900" eaLnBrk="0" hangingPunct="0">
              <a:spcBef>
                <a:spcPct val="20000"/>
              </a:spcBef>
              <a:buFontTx/>
              <a:buChar char="•"/>
            </a:pPr>
            <a:r>
              <a:rPr lang="fr-FR" sz="1600" dirty="0" smtClean="0">
                <a:solidFill>
                  <a:schemeClr val="tx2"/>
                </a:solidFill>
              </a:rPr>
              <a:t>Dispositif de mesure en expérience WA97 (1995). Première fois que des détecteurs à pixels hybrides ont été utilisés en expérience en physique des particules.</a:t>
            </a:r>
          </a:p>
          <a:p>
            <a:pPr marL="342900" indent="-342900" eaLnBrk="0" hangingPunct="0">
              <a:spcBef>
                <a:spcPct val="20000"/>
              </a:spcBef>
              <a:buFontTx/>
              <a:buChar char="•"/>
            </a:pPr>
            <a:endParaRPr lang="fr-FR" sz="1600" dirty="0" smtClean="0">
              <a:solidFill>
                <a:schemeClr val="tx2"/>
              </a:solidFill>
            </a:endParaRPr>
          </a:p>
          <a:p>
            <a:pPr marL="342900" indent="-342900" eaLnBrk="0" hangingPunct="0">
              <a:spcBef>
                <a:spcPct val="20000"/>
              </a:spcBef>
              <a:buFontTx/>
              <a:buChar char="•"/>
            </a:pPr>
            <a:endParaRPr lang="fr-FR" sz="1600" dirty="0" smtClean="0">
              <a:solidFill>
                <a:schemeClr val="tx2"/>
              </a:solidFill>
            </a:endParaRPr>
          </a:p>
          <a:p>
            <a:pPr marL="342900" indent="-342900" eaLnBrk="0" hangingPunct="0">
              <a:spcBef>
                <a:spcPct val="20000"/>
              </a:spcBef>
              <a:buFontTx/>
              <a:buChar char="•"/>
            </a:pPr>
            <a:r>
              <a:rPr lang="fr-FR" sz="1600" dirty="0" smtClean="0">
                <a:solidFill>
                  <a:schemeClr val="tx2"/>
                </a:solidFill>
              </a:rPr>
              <a:t>Reconstruction avec 153 traces (champ magnétique éteint)</a:t>
            </a:r>
          </a:p>
          <a:p>
            <a:pPr marL="342900" indent="-342900" eaLnBrk="0" hangingPunct="0">
              <a:spcBef>
                <a:spcPct val="20000"/>
              </a:spcBef>
              <a:buFontTx/>
              <a:buChar char="•"/>
            </a:pPr>
            <a:r>
              <a:rPr lang="fr-FR" sz="1600" dirty="0" smtClean="0">
                <a:solidFill>
                  <a:schemeClr val="tx2"/>
                </a:solidFill>
              </a:rPr>
              <a:t>7 plans de détecteur</a:t>
            </a:r>
          </a:p>
          <a:p>
            <a:pPr marL="342900" indent="-342900" eaLnBrk="0" hangingPunct="0">
              <a:spcBef>
                <a:spcPct val="20000"/>
              </a:spcBef>
              <a:buFontTx/>
              <a:buChar char="•"/>
            </a:pPr>
            <a:r>
              <a:rPr lang="fr-FR" sz="1600" dirty="0" smtClean="0">
                <a:solidFill>
                  <a:schemeClr val="tx2"/>
                </a:solidFill>
              </a:rPr>
              <a:t>5x5cm</a:t>
            </a:r>
            <a:r>
              <a:rPr lang="fr-FR" sz="1600" baseline="30000" dirty="0" smtClean="0">
                <a:solidFill>
                  <a:schemeClr val="tx2"/>
                </a:solidFill>
              </a:rPr>
              <a:t>2</a:t>
            </a:r>
            <a:r>
              <a:rPr lang="fr-FR" sz="1600" dirty="0" smtClean="0">
                <a:solidFill>
                  <a:schemeClr val="tx2"/>
                </a:solidFill>
              </a:rPr>
              <a:t> /plan </a:t>
            </a:r>
          </a:p>
          <a:p>
            <a:pPr marL="342900" indent="-342900" eaLnBrk="0" hangingPunct="0">
              <a:spcBef>
                <a:spcPct val="20000"/>
              </a:spcBef>
              <a:buFontTx/>
              <a:buChar char="•"/>
            </a:pPr>
            <a:r>
              <a:rPr lang="fr-FR" sz="1600" dirty="0" smtClean="0">
                <a:solidFill>
                  <a:schemeClr val="tx2"/>
                </a:solidFill>
              </a:rPr>
              <a:t>0.5M pixels</a:t>
            </a:r>
          </a:p>
          <a:p>
            <a:pPr marL="342900" indent="-342900" eaLnBrk="0" hangingPunct="0">
              <a:spcBef>
                <a:spcPct val="20000"/>
              </a:spcBef>
              <a:buFontTx/>
              <a:buChar char="•"/>
            </a:pPr>
            <a:r>
              <a:rPr lang="fr-FR" sz="1600" dirty="0" smtClean="0">
                <a:solidFill>
                  <a:schemeClr val="tx2"/>
                </a:solidFill>
              </a:rPr>
              <a:t>Taille des pixels: 75 x 500</a:t>
            </a:r>
            <a:r>
              <a:rPr lang="fr-FR" sz="1600" dirty="0" smtClean="0">
                <a:solidFill>
                  <a:schemeClr val="tx2"/>
                </a:solidFill>
                <a:latin typeface="Symbol" pitchFamily="18" charset="2"/>
              </a:rPr>
              <a:t>m</a:t>
            </a:r>
            <a:r>
              <a:rPr lang="fr-FR" sz="1600" dirty="0" smtClean="0">
                <a:solidFill>
                  <a:schemeClr val="tx2"/>
                </a:solidFill>
              </a:rPr>
              <a:t>m</a:t>
            </a:r>
            <a:r>
              <a:rPr lang="fr-FR" sz="1600" baseline="30000" dirty="0" smtClean="0">
                <a:solidFill>
                  <a:schemeClr val="tx2"/>
                </a:solidFill>
              </a:rPr>
              <a:t>2</a:t>
            </a:r>
            <a:r>
              <a:rPr lang="fr-FR" sz="1600" dirty="0" smtClean="0">
                <a:solidFill>
                  <a:schemeClr val="tx2"/>
                </a:solidFill>
              </a:rPr>
              <a:t> (</a:t>
            </a:r>
            <a:r>
              <a:rPr lang="fr-FR" sz="1600" dirty="0" err="1" smtClean="0">
                <a:solidFill>
                  <a:schemeClr val="tx2"/>
                </a:solidFill>
              </a:rPr>
              <a:t>OmegaD</a:t>
            </a:r>
            <a:r>
              <a:rPr lang="fr-FR" sz="1600" dirty="0" smtClean="0">
                <a:solidFill>
                  <a:schemeClr val="tx2"/>
                </a:solidFill>
              </a:rPr>
              <a:t>)</a:t>
            </a:r>
          </a:p>
          <a:p>
            <a:pPr marL="342900" indent="-342900" eaLnBrk="0" hangingPunct="0">
              <a:spcBef>
                <a:spcPct val="20000"/>
              </a:spcBef>
              <a:buFontTx/>
              <a:buChar char="•"/>
            </a:pPr>
            <a:r>
              <a:rPr lang="fr-FR" sz="1600" dirty="0" smtClean="0">
                <a:solidFill>
                  <a:schemeClr val="tx2"/>
                </a:solidFill>
              </a:rPr>
              <a:t>1KHz trigger rate</a:t>
            </a:r>
          </a:p>
          <a:p>
            <a:pPr eaLnBrk="0" hangingPunct="0">
              <a:spcBef>
                <a:spcPct val="20000"/>
              </a:spcBef>
            </a:pPr>
            <a:endParaRPr lang="fr-FR" sz="1600" dirty="0" smtClean="0">
              <a:solidFill>
                <a:schemeClr val="tx2"/>
              </a:solidFill>
            </a:endParaRPr>
          </a:p>
          <a:p>
            <a:pPr eaLnBrk="0" hangingPunct="0">
              <a:spcBef>
                <a:spcPct val="20000"/>
              </a:spcBef>
            </a:pPr>
            <a:r>
              <a:rPr lang="fr-FR" sz="1800" dirty="0" smtClean="0">
                <a:solidFill>
                  <a:schemeClr val="tx2"/>
                </a:solidFill>
              </a:rPr>
              <a:t>Les points représentent des interactions dans le silicium </a:t>
            </a:r>
          </a:p>
          <a:p>
            <a:pPr eaLnBrk="0" hangingPunct="0">
              <a:spcBef>
                <a:spcPct val="20000"/>
              </a:spcBef>
            </a:pPr>
            <a:r>
              <a:rPr lang="fr-FR" sz="1800" dirty="0" smtClean="0">
                <a:solidFill>
                  <a:schemeClr val="tx2"/>
                </a:solidFill>
              </a:rPr>
              <a:t>Chaque point est en correspondance avec une trace</a:t>
            </a:r>
          </a:p>
          <a:p>
            <a:pPr eaLnBrk="0" hangingPunct="0">
              <a:spcBef>
                <a:spcPct val="20000"/>
              </a:spcBef>
            </a:pPr>
            <a:endParaRPr lang="fr-FR" sz="1600" dirty="0" smtClean="0">
              <a:solidFill>
                <a:schemeClr val="tx2"/>
              </a:solidFill>
            </a:endParaRPr>
          </a:p>
          <a:p>
            <a:pPr eaLnBrk="0" hangingPunct="0">
              <a:spcBef>
                <a:spcPct val="20000"/>
              </a:spcBef>
            </a:pPr>
            <a:r>
              <a:rPr lang="fr-FR" dirty="0" smtClean="0">
                <a:solidFill>
                  <a:schemeClr val="tx2"/>
                </a:solidFill>
              </a:rPr>
              <a:t>Images sans bruit a haute vitesse</a:t>
            </a:r>
            <a:endParaRPr lang="fr-FR" sz="1600" dirty="0" smtClean="0">
              <a:solidFill>
                <a:srgbClr val="376092"/>
              </a:solidFill>
            </a:endParaRPr>
          </a:p>
          <a:p>
            <a:pPr marL="342900" indent="-342900" eaLnBrk="0" hangingPunct="0">
              <a:spcBef>
                <a:spcPct val="20000"/>
              </a:spcBef>
              <a:buFontTx/>
              <a:buChar char="•"/>
            </a:pPr>
            <a:endParaRPr lang="fr-FR" sz="1100" b="1" dirty="0">
              <a:solidFill>
                <a:srgbClr val="376092"/>
              </a:solidFill>
            </a:endParaRPr>
          </a:p>
        </p:txBody>
      </p:sp>
    </p:spTree>
    <p:extLst>
      <p:ext uri="{BB962C8B-B14F-4D97-AF65-F5344CB8AC3E}">
        <p14:creationId xmlns:p14="http://schemas.microsoft.com/office/powerpoint/2010/main" val="3196634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4563"/>
          </a:xfrm>
        </p:spPr>
        <p:txBody>
          <a:bodyPr/>
          <a:lstStyle/>
          <a:p>
            <a:pPr>
              <a:defRPr/>
            </a:pPr>
            <a:r>
              <a:rPr lang="en-GB" dirty="0" err="1" smtClean="0">
                <a:cs typeface="+mj-cs"/>
              </a:rPr>
              <a:t>Aujourd’hui</a:t>
            </a:r>
            <a:r>
              <a:rPr lang="en-GB" dirty="0" smtClean="0">
                <a:cs typeface="+mj-cs"/>
              </a:rPr>
              <a:t> au LHC</a:t>
            </a:r>
            <a:endParaRPr lang="en-GB" dirty="0">
              <a:cs typeface="+mj-cs"/>
            </a:endParaRPr>
          </a:p>
        </p:txBody>
      </p:sp>
      <p:sp>
        <p:nvSpPr>
          <p:cNvPr id="3" name="Content Placeholder 2"/>
          <p:cNvSpPr>
            <a:spLocks noGrp="1"/>
          </p:cNvSpPr>
          <p:nvPr>
            <p:ph sz="half" idx="1"/>
          </p:nvPr>
        </p:nvSpPr>
        <p:spPr>
          <a:xfrm>
            <a:off x="385855" y="1357595"/>
            <a:ext cx="8602720" cy="5105400"/>
          </a:xfrm>
        </p:spPr>
        <p:txBody>
          <a:bodyPr/>
          <a:lstStyle/>
          <a:p>
            <a:pPr>
              <a:defRPr/>
            </a:pPr>
            <a:r>
              <a:rPr lang="fr-FR" sz="2400" dirty="0" smtClean="0"/>
              <a:t>3 détecteurs à traces en opération</a:t>
            </a:r>
          </a:p>
          <a:p>
            <a:pPr lvl="1">
              <a:defRPr/>
            </a:pPr>
            <a:r>
              <a:rPr lang="fr-FR" sz="1600" dirty="0" smtClean="0">
                <a:cs typeface="+mn-cs"/>
              </a:rPr>
              <a:t>Alice (10M canaux)</a:t>
            </a:r>
          </a:p>
          <a:p>
            <a:pPr lvl="1">
              <a:defRPr/>
            </a:pPr>
            <a:r>
              <a:rPr lang="fr-FR" sz="1600" dirty="0" smtClean="0">
                <a:cs typeface="+mn-cs"/>
              </a:rPr>
              <a:t>Atlas (~100M </a:t>
            </a:r>
            <a:r>
              <a:rPr lang="fr-FR" sz="1600" dirty="0"/>
              <a:t>canaux</a:t>
            </a:r>
            <a:r>
              <a:rPr lang="fr-FR" sz="1600" dirty="0" smtClean="0">
                <a:cs typeface="+mn-cs"/>
              </a:rPr>
              <a:t>)</a:t>
            </a:r>
          </a:p>
          <a:p>
            <a:pPr lvl="1">
              <a:defRPr/>
            </a:pPr>
            <a:r>
              <a:rPr lang="fr-FR" sz="1600" dirty="0" smtClean="0">
                <a:cs typeface="+mn-cs"/>
              </a:rPr>
              <a:t>CMS (~100M </a:t>
            </a:r>
            <a:r>
              <a:rPr lang="fr-FR" sz="1600" dirty="0" smtClean="0"/>
              <a:t>canaux)</a:t>
            </a:r>
          </a:p>
          <a:p>
            <a:pPr lvl="1">
              <a:defRPr/>
            </a:pPr>
            <a:endParaRPr lang="fr-FR" sz="1600" dirty="0" smtClean="0">
              <a:cs typeface="+mn-cs"/>
            </a:endParaRPr>
          </a:p>
          <a:p>
            <a:pPr marL="400050">
              <a:defRPr/>
            </a:pPr>
            <a:r>
              <a:rPr lang="fr-FR" sz="2400" dirty="0" err="1" smtClean="0"/>
              <a:t>LHCb</a:t>
            </a:r>
            <a:r>
              <a:rPr lang="fr-FR" sz="2400" dirty="0" smtClean="0"/>
              <a:t> RICH</a:t>
            </a:r>
          </a:p>
          <a:p>
            <a:pPr marL="800100" lvl="1">
              <a:defRPr/>
            </a:pPr>
            <a:r>
              <a:rPr lang="fr-FR" sz="1600" dirty="0" smtClean="0"/>
              <a:t>500 photon sensitive tubes</a:t>
            </a:r>
          </a:p>
          <a:p>
            <a:pPr marL="800100" lvl="1">
              <a:defRPr/>
            </a:pPr>
            <a:endParaRPr lang="fr-FR" sz="2400" dirty="0" smtClean="0"/>
          </a:p>
          <a:p>
            <a:pPr marL="400050">
              <a:defRPr/>
            </a:pPr>
            <a:r>
              <a:rPr lang="fr-FR" sz="2400" dirty="0" smtClean="0"/>
              <a:t>Upgrades pour haute luminosité prévus avec détecteurs à pixels hybrides</a:t>
            </a:r>
          </a:p>
        </p:txBody>
      </p:sp>
    </p:spTree>
    <p:extLst>
      <p:ext uri="{BB962C8B-B14F-4D97-AF65-F5344CB8AC3E}">
        <p14:creationId xmlns:p14="http://schemas.microsoft.com/office/powerpoint/2010/main" val="1246277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1" y="2584450"/>
            <a:ext cx="9144000" cy="1066800"/>
          </a:xfrm>
          <a:prstGeom prst="rect">
            <a:avLst/>
          </a:prstGeom>
          <a:noFill/>
          <a:ln w="9525">
            <a:noFill/>
            <a:miter lim="800000"/>
            <a:headEnd/>
            <a:tailEnd/>
          </a:ln>
          <a:effectLst/>
        </p:spPr>
        <p:txBody>
          <a:bodyPr lIns="92075" tIns="46038" rIns="92075" bIns="46038" anchor="ctr"/>
          <a:lstStyle/>
          <a:p>
            <a:pPr algn="ctr" eaLnBrk="0" hangingPunct="0"/>
            <a:r>
              <a:rPr lang="fr-FR" sz="3600" dirty="0" smtClean="0">
                <a:solidFill>
                  <a:srgbClr val="17375E"/>
                </a:solidFill>
                <a:latin typeface="Franklin Gothic Medium" pitchFamily="34" charset="0"/>
              </a:rPr>
              <a:t>Transfert vers l’imagerie médicale (aux rayons-X)</a:t>
            </a:r>
            <a:endParaRPr lang="fr-FR" sz="3600" dirty="0">
              <a:solidFill>
                <a:srgbClr val="17375E"/>
              </a:solidFill>
              <a:latin typeface="Franklin Gothic Medium" pitchFamily="34" charset="0"/>
            </a:endParaRPr>
          </a:p>
        </p:txBody>
      </p:sp>
    </p:spTree>
    <p:extLst>
      <p:ext uri="{BB962C8B-B14F-4D97-AF65-F5344CB8AC3E}">
        <p14:creationId xmlns:p14="http://schemas.microsoft.com/office/powerpoint/2010/main" val="1643771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Medipix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MedipixTemplate</Template>
  <TotalTime>70822</TotalTime>
  <Words>3775</Words>
  <Application>Microsoft Office PowerPoint</Application>
  <PresentationFormat>On-screen Show (4:3)</PresentationFormat>
  <Paragraphs>391</Paragraphs>
  <Slides>47</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MedipixTemplate</vt:lpstr>
      <vt:lpstr>Equation</vt:lpstr>
      <vt:lpstr>Pixels hybrides pour la physique et l'imagerie médicale </vt:lpstr>
      <vt:lpstr>Sommaire</vt:lpstr>
      <vt:lpstr>PowerPoint Presentation</vt:lpstr>
      <vt:lpstr>PowerPoint Presentation</vt:lpstr>
      <vt:lpstr>PowerPoint Presentation</vt:lpstr>
      <vt:lpstr>Spécifications pour les détecteurs de traces</vt:lpstr>
      <vt:lpstr>PowerPoint Presentation</vt:lpstr>
      <vt:lpstr>Aujourd’hui au LHC</vt:lpstr>
      <vt:lpstr>PowerPoint Presentation</vt:lpstr>
      <vt:lpstr>De la physique de hautes énergies à l’imagerie</vt:lpstr>
      <vt:lpstr>De la physique de hautes énergies à l’imagerie</vt:lpstr>
      <vt:lpstr>PowerPoint Presentation</vt:lpstr>
      <vt:lpstr>Motivation pour Medipix3</vt:lpstr>
      <vt:lpstr>Section croisée d’un détecteur à pixels hybride</vt:lpstr>
      <vt:lpstr>PowerPoint Presentation</vt:lpstr>
      <vt:lpstr>Efficacité d’absorption dépendant du numéro atomique</vt:lpstr>
      <vt:lpstr>Fluorescence in high-Z materials</vt:lpstr>
      <vt:lpstr>Fluorescence dans les matériaux a haut 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selective, planar imaging MPX3 CdTe 1mm - Spectroscopic Mode 110µm</vt:lpstr>
      <vt:lpstr>PowerPoint Presentation</vt:lpstr>
      <vt:lpstr>PowerPoint Presentation</vt:lpstr>
      <vt:lpstr>PowerPoint Presentation</vt:lpstr>
      <vt:lpstr>PowerPoint Presentation</vt:lpstr>
      <vt:lpstr>PowerPoint Presentation</vt:lpstr>
      <vt:lpstr>La puce Timepix3</vt:lpstr>
      <vt:lpstr>PowerPoint Presentation</vt:lpstr>
      <vt:lpstr>PowerPoint Presentation</vt:lpstr>
      <vt:lpstr>PowerPoint Presentation</vt:lpstr>
      <vt:lpstr>PowerPoint Presentation</vt:lpstr>
      <vt:lpstr>TSVs</vt:lpstr>
      <vt:lpstr>TSVs</vt:lpstr>
      <vt:lpstr>TSVs on Medipix3RX</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Medipix3 Test set up</dc:title>
  <dc:creator>Xavier Llopart</dc:creator>
  <cp:lastModifiedBy>rballabr</cp:lastModifiedBy>
  <cp:revision>1055</cp:revision>
  <dcterms:created xsi:type="dcterms:W3CDTF">2009-01-28T08:24:25Z</dcterms:created>
  <dcterms:modified xsi:type="dcterms:W3CDTF">2015-06-18T15:31:00Z</dcterms:modified>
</cp:coreProperties>
</file>