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91" r:id="rId9"/>
    <p:sldId id="284" r:id="rId10"/>
    <p:sldId id="292" r:id="rId11"/>
    <p:sldId id="295" r:id="rId12"/>
    <p:sldId id="296" r:id="rId13"/>
    <p:sldId id="297" r:id="rId14"/>
    <p:sldId id="285" r:id="rId15"/>
    <p:sldId id="286" r:id="rId16"/>
    <p:sldId id="287" r:id="rId17"/>
    <p:sldId id="299" r:id="rId18"/>
    <p:sldId id="301" r:id="rId19"/>
    <p:sldId id="288" r:id="rId20"/>
    <p:sldId id="289" r:id="rId21"/>
    <p:sldId id="302" r:id="rId22"/>
    <p:sldId id="30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959" autoAdjust="0"/>
  </p:normalViewPr>
  <p:slideViewPr>
    <p:cSldViewPr snapToGrid="0" snapToObjects="1">
      <p:cViewPr varScale="1">
        <p:scale>
          <a:sx n="117" d="100"/>
          <a:sy n="117" d="100"/>
        </p:scale>
        <p:origin x="-1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2D762-C3B1-CF45-90A3-215EA24BC429}" type="datetimeFigureOut">
              <a:rPr lang="fr-FR" smtClean="0"/>
              <a:t>18/06/2015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6E4C-1042-F646-99DA-CBFC4F6B06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29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2E6E6-B7F8-9344-924B-9F2616486D20}" type="datetimeFigureOut">
              <a:rPr lang="fr-FR" smtClean="0"/>
              <a:t>18/06/2015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38B98-26A4-F949-A5DE-752DD9138C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699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87D7A59-36E2-48B9-B146-C1E59501F63F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90468" y="212601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87D7A59-36E2-48B9-B146-C1E59501F63F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Instrumentation IN2P3, 18 Juin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cerna@cenbg.in2p3.fr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87D7A59-36E2-48B9-B146-C1E59501F63F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Instrumentation IN2P3, 18 Juin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cerna@cenbg.in2p3.fr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87D7A59-36E2-48B9-B146-C1E59501F63F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r>
              <a:rPr lang="fr-FR" smtClean="0"/>
              <a:t>Instrumentation IN2P3, 18 Juin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smtClean="0"/>
              <a:t>cerna@cenbg.in2p3.fr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87D7A59-36E2-48B9-B146-C1E59501F63F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39648" y="2449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97333" y="2449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11621" y="228600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87D7A59-36E2-48B9-B146-C1E59501F63F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smtClean="0"/>
              <a:t>Instrumentation IN2P3, 18 Juin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cerna@cenbg.in2p3.fr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pPr algn="r"/>
            <a:fld id="{687D7A59-36E2-48B9-B146-C1E59501F63F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87D7A59-36E2-48B9-B146-C1E59501F63F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212601"/>
            <a:ext cx="7798859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dirty="0" smtClean="0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502833"/>
            <a:ext cx="7798859" cy="4900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8047" y="6523496"/>
            <a:ext cx="28059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smtClean="0"/>
              <a:t>Instrumentation IN2P3, 18 Juin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47873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cerna@cenbg.in2p3.fr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3383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algn="r"/>
            <a:fld id="{687D7A59-36E2-48B9-B146-C1E59501F63F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24" b="89313" l="7031" r="94271">
                        <a14:foregroundMark x1="50000" y1="60305" x2="49740" y2="32061"/>
                        <a14:foregroundMark x1="59635" y1="31298" x2="59635" y2="58779"/>
                        <a14:foregroundMark x1="65625" y1="31298" x2="65625" y2="59542"/>
                        <a14:foregroundMark x1="79688" y1="35115" x2="78906" y2="49618"/>
                        <a14:foregroundMark x1="13281" y1="69466" x2="19271" y2="62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575" y="-60507"/>
            <a:ext cx="887425" cy="3027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3.wdp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3.png"/><Relationship Id="rId5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2.jpeg"/><Relationship Id="rId5" Type="http://schemas.microsoft.com/office/2007/relationships/hdphoto" Target="../media/hdphoto5.wdp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624386"/>
            <a:ext cx="7772399" cy="1473200"/>
          </a:xfrm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rgbClr val="000000"/>
                </a:solidFill>
              </a:rPr>
              <a:t>,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100000" l="0" r="100000">
                        <a14:foregroundMark x1="15637" y1="33000" x2="7884" y2="21750"/>
                        <a14:foregroundMark x1="8279" y1="30500" x2="3942" y2="56500"/>
                        <a14:foregroundMark x1="12089" y1="56500" x2="920" y2="42500"/>
                        <a14:foregroundMark x1="31143" y1="54250" x2="30486" y2="12500"/>
                        <a14:foregroundMark x1="55322" y1="61000" x2="55322" y2="75500"/>
                        <a14:foregroundMark x1="59396" y1="62250" x2="59133" y2="78500"/>
                        <a14:foregroundMark x1="59264" y1="60250" x2="65309" y2="80500"/>
                        <a14:foregroundMark x1="65309" y1="60500" x2="65309" y2="78000"/>
                        <a14:foregroundMark x1="68463" y1="63500" x2="70434" y2="60250"/>
                        <a14:foregroundMark x1="73719" y1="62250" x2="70302" y2="60250"/>
                        <a14:foregroundMark x1="69908" y1="75500" x2="73982" y2="63000"/>
                        <a14:foregroundMark x1="68463" y1="79250" x2="70434" y2="72250"/>
                        <a14:foregroundMark x1="77661" y1="80750" x2="77661" y2="59500"/>
                        <a14:foregroundMark x1="81866" y1="60500" x2="77135" y2="60250"/>
                        <a14:foregroundMark x1="85151" y1="63500" x2="86991" y2="60500"/>
                        <a14:foregroundMark x1="90407" y1="61500" x2="86465" y2="60250"/>
                        <a14:foregroundMark x1="90145" y1="67000" x2="90407" y2="62000"/>
                        <a14:foregroundMark x1="87648" y1="69500" x2="90802" y2="68000"/>
                        <a14:foregroundMark x1="90933" y1="75500" x2="88830" y2="69500"/>
                        <a14:foregroundMark x1="89093" y1="80750" x2="91459" y2="74500"/>
                        <a14:foregroundMark x1="85414" y1="76500" x2="87911" y2="81250"/>
                        <a14:foregroundMark x1="36137" y1="26500" x2="31143" y2="29500"/>
                        <a14:foregroundMark x1="16032" y1="50250" x2="11301" y2="5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480" y="1131488"/>
            <a:ext cx="2028358" cy="10661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2" b="89372" l="1541" r="98767">
                        <a14:foregroundMark x1="10015" y1="36232" x2="10015" y2="36232"/>
                        <a14:foregroundMark x1="58089" y1="47343" x2="58089" y2="47343"/>
                        <a14:foregroundMark x1="70724" y1="47826" x2="70724" y2="47826"/>
                        <a14:foregroundMark x1="86287" y1="45894" x2="86287" y2="45894"/>
                        <a14:foregroundMark x1="11710" y1="73430" x2="11710" y2="73430"/>
                        <a14:foregroundMark x1="9707" y1="74879" x2="9707" y2="74879"/>
                        <a14:foregroundMark x1="8166" y1="76329" x2="8166" y2="76329"/>
                        <a14:foregroundMark x1="7396" y1="78261" x2="7396" y2="78261"/>
                        <a14:foregroundMark x1="45455" y1="32850" x2="45455" y2="32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214" y="2357098"/>
            <a:ext cx="2152066" cy="687175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ctrTitle"/>
          </p:nvPr>
        </p:nvSpPr>
        <p:spPr>
          <a:xfrm>
            <a:off x="485211" y="853953"/>
            <a:ext cx="4038600" cy="93345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r-FR" sz="4000" b="1" dirty="0" smtClean="0">
                <a:solidFill>
                  <a:srgbClr val="FFFFFF"/>
                </a:solidFill>
              </a:rPr>
              <a:t>Spectromètres à électrons pour la caractérisation de compteurs à scintillation</a:t>
            </a:r>
            <a:endParaRPr lang="fr-FR" sz="4000" b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0080" y="1612865"/>
            <a:ext cx="18505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>
                <a:solidFill>
                  <a:srgbClr val="FFFFFF"/>
                </a:solidFill>
              </a:rPr>
              <a:t>C.Cerna</a:t>
            </a:r>
            <a:endParaRPr lang="fr-FR" sz="32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0080" y="279393"/>
            <a:ext cx="2030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Journée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Instrumentation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2015</a:t>
            </a:r>
            <a:endParaRPr lang="fr-FR" b="1" dirty="0">
              <a:solidFill>
                <a:srgbClr val="FFFFFF"/>
              </a:solidFill>
            </a:endParaRPr>
          </a:p>
        </p:txBody>
      </p:sp>
      <p:pic>
        <p:nvPicPr>
          <p:cNvPr id="14" name="Image 13" descr="Spectro2_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26" y="4520145"/>
            <a:ext cx="2990132" cy="2133158"/>
          </a:xfrm>
          <a:prstGeom prst="rect">
            <a:avLst/>
          </a:prstGeom>
        </p:spPr>
      </p:pic>
      <p:pic>
        <p:nvPicPr>
          <p:cNvPr id="21" name="Image 20"/>
          <p:cNvPicPr preferRelativeResize="0"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9592" y="2197643"/>
            <a:ext cx="2196000" cy="222059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075" y="4562846"/>
            <a:ext cx="2402433" cy="2133158"/>
          </a:xfrm>
          <a:prstGeom prst="rect">
            <a:avLst/>
          </a:prstGeom>
        </p:spPr>
      </p:pic>
      <p:pic>
        <p:nvPicPr>
          <p:cNvPr id="25" name="Image 24" descr="8inch_OM_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821" y="4520144"/>
            <a:ext cx="3263433" cy="217585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393" y="3323167"/>
            <a:ext cx="1167191" cy="97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2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Trigger, Acquisition et Automatisation</a:t>
            </a:r>
            <a:endParaRPr lang="fr-FR" dirty="0"/>
          </a:p>
        </p:txBody>
      </p:sp>
      <p:pic>
        <p:nvPicPr>
          <p:cNvPr id="20" name="Espace réservé du contenu 1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4" r="10173"/>
          <a:stretch/>
        </p:blipFill>
        <p:spPr>
          <a:xfrm>
            <a:off x="111168" y="1783831"/>
            <a:ext cx="4895737" cy="247303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68" y="4256863"/>
            <a:ext cx="3499723" cy="25887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662" y="919388"/>
            <a:ext cx="4684759" cy="1221471"/>
          </a:xfrm>
          <a:prstGeom prst="rect">
            <a:avLst/>
          </a:prstGeom>
          <a:ln w="38100" cmpd="sng">
            <a:solidFill>
              <a:srgbClr val="AC61F2"/>
            </a:solidFill>
          </a:ln>
        </p:spPr>
      </p:pic>
      <p:grpSp>
        <p:nvGrpSpPr>
          <p:cNvPr id="12" name="Grouper 11"/>
          <p:cNvGrpSpPr/>
          <p:nvPr/>
        </p:nvGrpSpPr>
        <p:grpSpPr>
          <a:xfrm>
            <a:off x="6338048" y="4044194"/>
            <a:ext cx="2659374" cy="2479302"/>
            <a:chOff x="4248701" y="0"/>
            <a:chExt cx="8097263" cy="810263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9242"/>
            <a:stretch/>
          </p:blipFill>
          <p:spPr>
            <a:xfrm>
              <a:off x="4248701" y="0"/>
              <a:ext cx="8097263" cy="81026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29149" y="695024"/>
              <a:ext cx="2074446" cy="325751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Rectangle 14"/>
          <p:cNvSpPr/>
          <p:nvPr/>
        </p:nvSpPr>
        <p:spPr>
          <a:xfrm>
            <a:off x="6338048" y="4269300"/>
            <a:ext cx="2283796" cy="376509"/>
          </a:xfrm>
          <a:prstGeom prst="rect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6" name="Connecteur en angle 15"/>
          <p:cNvCxnSpPr>
            <a:stCxn id="11" idx="2"/>
            <a:endCxn id="15" idx="0"/>
          </p:cNvCxnSpPr>
          <p:nvPr/>
        </p:nvCxnSpPr>
        <p:spPr>
          <a:xfrm rot="16200000" flipH="1">
            <a:off x="6003274" y="2792627"/>
            <a:ext cx="2128441" cy="824904"/>
          </a:xfrm>
          <a:prstGeom prst="bentConnector3">
            <a:avLst/>
          </a:prstGeom>
          <a:ln w="38100" cmpd="sng">
            <a:solidFill>
              <a:srgbClr val="7411D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36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Trigger, Acquisition et Automatisation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8473" y="1223339"/>
            <a:ext cx="8498947" cy="523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fr-FR" sz="2800" b="1" u="sng" dirty="0"/>
              <a:t>Acquisition :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fr-FR" sz="2400" dirty="0" smtClean="0"/>
              <a:t>Numérisation du </a:t>
            </a:r>
            <a:r>
              <a:rPr lang="fr-FR" sz="2400" dirty="0"/>
              <a:t>signal pour traitement hors ligne</a:t>
            </a:r>
          </a:p>
          <a:p>
            <a:pPr>
              <a:lnSpc>
                <a:spcPct val="140000"/>
              </a:lnSpc>
            </a:pPr>
            <a:r>
              <a:rPr lang="fr-FR" sz="2400" dirty="0" smtClean="0">
                <a:sym typeface="Wingdings"/>
              </a:rPr>
              <a:t> </a:t>
            </a:r>
            <a:r>
              <a:rPr lang="fr-FR" sz="2400" dirty="0" smtClean="0"/>
              <a:t>Carte </a:t>
            </a:r>
            <a:r>
              <a:rPr lang="fr-FR" sz="2400" dirty="0"/>
              <a:t>d’acquisition MATACQ 32 [LAL-DAPNIA]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fr-FR" sz="2400" dirty="0"/>
              <a:t>2Gs/s sur une durée de </a:t>
            </a:r>
            <a:r>
              <a:rPr lang="fr-FR" sz="2400" dirty="0" smtClean="0"/>
              <a:t>1.25µs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fr-FR" sz="2400" dirty="0" smtClean="0"/>
              <a:t>12 bit / 1V  (250µV LSB)</a:t>
            </a:r>
            <a:endParaRPr lang="fr-FR" sz="2400" dirty="0"/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fr-FR" sz="2400" dirty="0"/>
              <a:t>Trigger </a:t>
            </a:r>
            <a:r>
              <a:rPr lang="fr-FR" sz="2400" dirty="0" smtClean="0"/>
              <a:t>externe</a:t>
            </a:r>
          </a:p>
          <a:p>
            <a:pPr marL="342900" indent="-342900">
              <a:lnSpc>
                <a:spcPct val="140000"/>
              </a:lnSpc>
              <a:buFont typeface="Wingdings" charset="0"/>
              <a:buChar char="à"/>
            </a:pPr>
            <a:r>
              <a:rPr lang="fr-FR" sz="2000" dirty="0" smtClean="0">
                <a:sym typeface="Wingdings"/>
              </a:rPr>
              <a:t>En cours d’upgrade vers </a:t>
            </a:r>
            <a:r>
              <a:rPr lang="fr-FR" sz="2000" dirty="0" err="1" smtClean="0">
                <a:sym typeface="Wingdings"/>
              </a:rPr>
              <a:t>Wavecatcher</a:t>
            </a:r>
            <a:r>
              <a:rPr lang="fr-FR" sz="2000" dirty="0" smtClean="0">
                <a:sym typeface="Wingdings"/>
              </a:rPr>
              <a:t> (soutien </a:t>
            </a:r>
            <a:r>
              <a:rPr lang="fr-FR" sz="2000" dirty="0" err="1" smtClean="0">
                <a:sym typeface="Wingdings"/>
              </a:rPr>
              <a:t>photodétection</a:t>
            </a:r>
            <a:r>
              <a:rPr lang="fr-FR" sz="2000" dirty="0" smtClean="0">
                <a:sym typeface="Wingdings"/>
              </a:rPr>
              <a:t>)</a:t>
            </a:r>
          </a:p>
          <a:p>
            <a:pPr>
              <a:lnSpc>
                <a:spcPct val="140000"/>
              </a:lnSpc>
            </a:pPr>
            <a:endParaRPr lang="fr-FR" sz="2400" b="1" u="sng" dirty="0" smtClean="0">
              <a:sym typeface="Wingdings"/>
            </a:endParaRPr>
          </a:p>
          <a:p>
            <a:pPr>
              <a:lnSpc>
                <a:spcPct val="140000"/>
              </a:lnSpc>
            </a:pPr>
            <a:r>
              <a:rPr lang="fr-FR" sz="2400" b="1" u="sng" dirty="0" smtClean="0">
                <a:sym typeface="Wingdings"/>
              </a:rPr>
              <a:t>Automatisation :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fr-FR" sz="2400" dirty="0" smtClean="0">
                <a:sym typeface="Wingdings"/>
              </a:rPr>
              <a:t>Acquisition – Monitoring – Déplacement - BDD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2978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Image 5" descr="Spectro2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16" y="29029594"/>
            <a:ext cx="13261733" cy="8841155"/>
          </a:xfrm>
          <a:prstGeom prst="rect">
            <a:avLst/>
          </a:prstGeom>
        </p:spPr>
      </p:pic>
      <p:pic>
        <p:nvPicPr>
          <p:cNvPr id="7" name="Image 6" descr="Spectro2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16" y="29181994"/>
            <a:ext cx="13261733" cy="8841155"/>
          </a:xfrm>
          <a:prstGeom prst="rect">
            <a:avLst/>
          </a:prstGeom>
        </p:spPr>
      </p:pic>
      <p:pic>
        <p:nvPicPr>
          <p:cNvPr id="9" name="Image 8" descr="Spectro2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71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0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Image 4" descr="DSC000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Performances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4" name="Espace réservé du contenu 2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1" b="9047"/>
          <a:stretch/>
        </p:blipFill>
        <p:spPr>
          <a:xfrm>
            <a:off x="4135803" y="2899357"/>
            <a:ext cx="5008197" cy="3648516"/>
          </a:xfrm>
        </p:spPr>
      </p:pic>
      <p:grpSp>
        <p:nvGrpSpPr>
          <p:cNvPr id="7" name="Grouper 6"/>
          <p:cNvGrpSpPr/>
          <p:nvPr/>
        </p:nvGrpSpPr>
        <p:grpSpPr>
          <a:xfrm>
            <a:off x="4649837" y="242234"/>
            <a:ext cx="4465237" cy="2657123"/>
            <a:chOff x="8786291" y="27497155"/>
            <a:chExt cx="12736229" cy="7615512"/>
          </a:xfrm>
        </p:grpSpPr>
        <p:grpSp>
          <p:nvGrpSpPr>
            <p:cNvPr id="8" name="Grouper 7"/>
            <p:cNvGrpSpPr/>
            <p:nvPr/>
          </p:nvGrpSpPr>
          <p:grpSpPr>
            <a:xfrm>
              <a:off x="8786291" y="28325783"/>
              <a:ext cx="12736229" cy="6786884"/>
              <a:chOff x="8786291" y="28325783"/>
              <a:chExt cx="12736229" cy="6786884"/>
            </a:xfrm>
          </p:grpSpPr>
          <p:pic>
            <p:nvPicPr>
              <p:cNvPr id="10" name="Image 9" descr="spectre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90032" y="29020442"/>
                <a:ext cx="12106508" cy="6048672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8786291" y="28325783"/>
                <a:ext cx="12736229" cy="678688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 rot="19901540">
                <a:off x="13986293" y="29089692"/>
                <a:ext cx="2136159" cy="79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1.0MeV</a:t>
                </a:r>
                <a:endParaRPr lang="fr-FR" sz="1200" dirty="0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 rot="19901540">
                <a:off x="12840008" y="28409971"/>
                <a:ext cx="2136159" cy="79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0.8MeV</a:t>
                </a:r>
                <a:endParaRPr lang="fr-FR" sz="1200" dirty="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 rot="19901540">
                <a:off x="11589137" y="28771561"/>
                <a:ext cx="2136159" cy="79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0.6MeV</a:t>
                </a:r>
                <a:endParaRPr lang="fr-FR" sz="1200" dirty="0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 rot="19901540">
                <a:off x="10443048" y="29901089"/>
                <a:ext cx="2136159" cy="79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0.4MeV</a:t>
                </a:r>
                <a:endParaRPr lang="fr-FR" sz="1200" dirty="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 rot="19901540">
                <a:off x="9192177" y="31679107"/>
                <a:ext cx="2136159" cy="79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0.2MeV</a:t>
                </a:r>
                <a:endParaRPr lang="fr-FR" sz="1200" dirty="0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 rot="19901540">
                <a:off x="15222223" y="30139329"/>
                <a:ext cx="2136159" cy="79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1.2MeV</a:t>
                </a:r>
                <a:endParaRPr lang="fr-FR" sz="1200" dirty="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 rot="19901540">
                <a:off x="16398390" y="31362317"/>
                <a:ext cx="2136159" cy="79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1.4MeV</a:t>
                </a:r>
                <a:endParaRPr lang="fr-FR" sz="1200" dirty="0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 rot="19901540">
                <a:off x="17649260" y="32160246"/>
                <a:ext cx="2136159" cy="79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1.6MeV</a:t>
                </a:r>
                <a:endParaRPr lang="fr-FR" sz="1200" dirty="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 rot="19901540">
                <a:off x="18885191" y="33505676"/>
                <a:ext cx="2136159" cy="79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1.8MeV</a:t>
                </a:r>
                <a:endParaRPr lang="fr-FR" sz="1200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8786291" y="27497155"/>
              <a:ext cx="12608973" cy="882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1400" dirty="0"/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877" y="2312391"/>
            <a:ext cx="3156277" cy="28025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1187" y="5093361"/>
            <a:ext cx="6401934" cy="1430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buFont typeface="Arial"/>
              <a:buChar char="•"/>
            </a:pPr>
            <a:r>
              <a:rPr lang="en-US" sz="3200" b="1" dirty="0" smtClean="0">
                <a:solidFill>
                  <a:srgbClr val="000000"/>
                </a:solidFill>
                <a:sym typeface="Symbol"/>
              </a:rPr>
              <a:t></a:t>
            </a:r>
            <a:r>
              <a:rPr lang="en-US" sz="3200" b="1" baseline="-25000" dirty="0">
                <a:solidFill>
                  <a:srgbClr val="000000"/>
                </a:solidFill>
                <a:sym typeface="Symbol"/>
              </a:rPr>
              <a:t>x,y</a:t>
            </a:r>
            <a:r>
              <a:rPr lang="en-US" sz="3200" b="1" dirty="0">
                <a:solidFill>
                  <a:srgbClr val="000000"/>
                </a:solidFill>
                <a:sym typeface="Symbol"/>
              </a:rPr>
              <a:t>~3mm</a:t>
            </a:r>
          </a:p>
          <a:p>
            <a:pPr marL="571500" indent="-571500">
              <a:lnSpc>
                <a:spcPct val="90000"/>
              </a:lnSpc>
              <a:buFont typeface="Arial"/>
              <a:buChar char="•"/>
            </a:pPr>
            <a:r>
              <a:rPr lang="en-US" sz="3200" b="1" dirty="0">
                <a:solidFill>
                  <a:srgbClr val="000000"/>
                </a:solidFill>
                <a:sym typeface="Symbol"/>
              </a:rPr>
              <a:t>Energy range [</a:t>
            </a:r>
            <a:r>
              <a:rPr lang="en-US" sz="3200" b="1" dirty="0">
                <a:solidFill>
                  <a:srgbClr val="000000"/>
                </a:solidFill>
              </a:rPr>
              <a:t>0.4-2.0] MeV</a:t>
            </a:r>
          </a:p>
          <a:p>
            <a:pPr marL="571500" indent="-571500">
              <a:lnSpc>
                <a:spcPct val="90000"/>
              </a:lnSpc>
              <a:buFont typeface="Arial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FWHM @ 1 MeV = 1,0 </a:t>
            </a:r>
            <a:r>
              <a:rPr lang="en-US" sz="3200" b="1" dirty="0">
                <a:solidFill>
                  <a:srgbClr val="000000"/>
                </a:solidFill>
                <a:sym typeface="Symbol"/>
              </a:rPr>
              <a:t>0,2 %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8474" y="919979"/>
            <a:ext cx="23103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/>
              <a:t>Calibration</a:t>
            </a:r>
            <a:r>
              <a:rPr lang="fr-FR" sz="2800" dirty="0" smtClean="0"/>
              <a:t> :</a:t>
            </a:r>
          </a:p>
          <a:p>
            <a:pPr marL="285750" indent="-285750">
              <a:buFont typeface="Arial"/>
              <a:buChar char="•"/>
            </a:pPr>
            <a:r>
              <a:rPr lang="fr-FR" sz="2800" dirty="0" smtClean="0"/>
              <a:t>Si Diode</a:t>
            </a:r>
          </a:p>
          <a:p>
            <a:pPr marL="285750" indent="-285750">
              <a:buFont typeface="Arial"/>
              <a:buChar char="•"/>
            </a:pPr>
            <a:r>
              <a:rPr lang="fr-FR" sz="2800" baseline="30000" dirty="0" smtClean="0"/>
              <a:t>207</a:t>
            </a:r>
            <a:r>
              <a:rPr lang="fr-FR" sz="2800" dirty="0" smtClean="0"/>
              <a:t>Bi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89488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Caractérisation des Modules Optiques du Calorimètre de </a:t>
            </a:r>
            <a:r>
              <a:rPr lang="fr-FR" dirty="0" err="1"/>
              <a:t>SuperNEMO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8" name="Grouper 17"/>
          <p:cNvGrpSpPr/>
          <p:nvPr/>
        </p:nvGrpSpPr>
        <p:grpSpPr>
          <a:xfrm>
            <a:off x="3472170" y="2385936"/>
            <a:ext cx="1633874" cy="3137819"/>
            <a:chOff x="23008768" y="9443974"/>
            <a:chExt cx="2632393" cy="6584999"/>
          </a:xfrm>
        </p:grpSpPr>
        <p:grpSp>
          <p:nvGrpSpPr>
            <p:cNvPr id="244" name="Grouper 243"/>
            <p:cNvGrpSpPr/>
            <p:nvPr/>
          </p:nvGrpSpPr>
          <p:grpSpPr>
            <a:xfrm>
              <a:off x="23008768" y="11119915"/>
              <a:ext cx="1027370" cy="4909058"/>
              <a:chOff x="23008768" y="11119915"/>
              <a:chExt cx="1027370" cy="4909058"/>
            </a:xfrm>
          </p:grpSpPr>
          <p:cxnSp>
            <p:nvCxnSpPr>
              <p:cNvPr id="299" name="Connecteur droit 298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Connecteur droit 300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Connecteur droit 302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" name="Grouper 244"/>
            <p:cNvGrpSpPr/>
            <p:nvPr/>
          </p:nvGrpSpPr>
          <p:grpSpPr>
            <a:xfrm>
              <a:off x="23230125" y="10883641"/>
              <a:ext cx="1027370" cy="4909058"/>
              <a:chOff x="23008768" y="11119915"/>
              <a:chExt cx="1027370" cy="4909058"/>
            </a:xfrm>
          </p:grpSpPr>
          <p:cxnSp>
            <p:nvCxnSpPr>
              <p:cNvPr id="294" name="Connecteur droit 293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Connecteur droit 294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Connecteur droit 296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6" name="Grouper 245"/>
            <p:cNvGrpSpPr/>
            <p:nvPr/>
          </p:nvGrpSpPr>
          <p:grpSpPr>
            <a:xfrm>
              <a:off x="23428210" y="10688835"/>
              <a:ext cx="1027370" cy="4909058"/>
              <a:chOff x="23008768" y="11119915"/>
              <a:chExt cx="1027370" cy="4909058"/>
            </a:xfrm>
          </p:grpSpPr>
          <p:cxnSp>
            <p:nvCxnSpPr>
              <p:cNvPr id="289" name="Connecteur droit 288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Connecteur droit 291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Connecteur droit 292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ouper 246"/>
            <p:cNvGrpSpPr/>
            <p:nvPr/>
          </p:nvGrpSpPr>
          <p:grpSpPr>
            <a:xfrm>
              <a:off x="23608021" y="10503166"/>
              <a:ext cx="1027370" cy="4909058"/>
              <a:chOff x="23008768" y="11119915"/>
              <a:chExt cx="1027370" cy="4909058"/>
            </a:xfrm>
          </p:grpSpPr>
          <p:cxnSp>
            <p:nvCxnSpPr>
              <p:cNvPr id="284" name="Connecteur droit 283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Connecteur droit 285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Connecteur droit 287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Grouper 247"/>
            <p:cNvGrpSpPr/>
            <p:nvPr/>
          </p:nvGrpSpPr>
          <p:grpSpPr>
            <a:xfrm>
              <a:off x="23787832" y="10308360"/>
              <a:ext cx="1027370" cy="4909058"/>
              <a:chOff x="23008768" y="11119915"/>
              <a:chExt cx="1027370" cy="4909058"/>
            </a:xfrm>
          </p:grpSpPr>
          <p:cxnSp>
            <p:nvCxnSpPr>
              <p:cNvPr id="279" name="Connecteur droit 278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Connecteur droit 279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Connecteur droit 281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9" name="Grouper 248"/>
            <p:cNvGrpSpPr/>
            <p:nvPr/>
          </p:nvGrpSpPr>
          <p:grpSpPr>
            <a:xfrm>
              <a:off x="23958506" y="10131828"/>
              <a:ext cx="1027370" cy="4909058"/>
              <a:chOff x="23008768" y="11119915"/>
              <a:chExt cx="1027370" cy="4909058"/>
            </a:xfrm>
          </p:grpSpPr>
          <p:cxnSp>
            <p:nvCxnSpPr>
              <p:cNvPr id="274" name="Connecteur droit 273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Connecteur droit 275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Connecteur droit 277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0" name="Grouper 249"/>
            <p:cNvGrpSpPr/>
            <p:nvPr/>
          </p:nvGrpSpPr>
          <p:grpSpPr>
            <a:xfrm>
              <a:off x="24120043" y="9964433"/>
              <a:ext cx="1027370" cy="4909058"/>
              <a:chOff x="23008768" y="11119915"/>
              <a:chExt cx="1027370" cy="4909058"/>
            </a:xfrm>
          </p:grpSpPr>
          <p:cxnSp>
            <p:nvCxnSpPr>
              <p:cNvPr id="269" name="Connecteur droit 268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Connecteur droit 269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Connecteur droit 271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ouper 250"/>
            <p:cNvGrpSpPr/>
            <p:nvPr/>
          </p:nvGrpSpPr>
          <p:grpSpPr>
            <a:xfrm>
              <a:off x="24281580" y="9797038"/>
              <a:ext cx="1027370" cy="4909058"/>
              <a:chOff x="23008768" y="11119915"/>
              <a:chExt cx="1027370" cy="4909058"/>
            </a:xfrm>
          </p:grpSpPr>
          <p:cxnSp>
            <p:nvCxnSpPr>
              <p:cNvPr id="264" name="Connecteur droit 263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Connecteur droit 265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Connecteur droit 267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ouper 251"/>
            <p:cNvGrpSpPr/>
            <p:nvPr/>
          </p:nvGrpSpPr>
          <p:grpSpPr>
            <a:xfrm>
              <a:off x="24443117" y="9629643"/>
              <a:ext cx="1027370" cy="4909058"/>
              <a:chOff x="23008768" y="11119915"/>
              <a:chExt cx="1027370" cy="4909058"/>
            </a:xfrm>
          </p:grpSpPr>
          <p:cxnSp>
            <p:nvCxnSpPr>
              <p:cNvPr id="259" name="Connecteur droit 258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Connecteur droit 259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Connecteur droit 261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3" name="Grouper 252"/>
            <p:cNvGrpSpPr/>
            <p:nvPr/>
          </p:nvGrpSpPr>
          <p:grpSpPr>
            <a:xfrm>
              <a:off x="24613791" y="9443974"/>
              <a:ext cx="1027370" cy="4909058"/>
              <a:chOff x="23008768" y="11119915"/>
              <a:chExt cx="1027370" cy="4909058"/>
            </a:xfrm>
          </p:grpSpPr>
          <p:cxnSp>
            <p:nvCxnSpPr>
              <p:cNvPr id="254" name="Connecteur droit 253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Connecteur droit 255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Connecteur droit 257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6" name="Grouper 175"/>
          <p:cNvGrpSpPr/>
          <p:nvPr/>
        </p:nvGrpSpPr>
        <p:grpSpPr>
          <a:xfrm>
            <a:off x="6745340" y="2967923"/>
            <a:ext cx="642794" cy="2544045"/>
            <a:chOff x="17736460" y="11501181"/>
            <a:chExt cx="1035629" cy="5338910"/>
          </a:xfrm>
        </p:grpSpPr>
        <p:sp>
          <p:nvSpPr>
            <p:cNvPr id="228" name="Cube 227"/>
            <p:cNvSpPr/>
            <p:nvPr/>
          </p:nvSpPr>
          <p:spPr>
            <a:xfrm>
              <a:off x="17736460" y="13558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29" name="Cube 228"/>
            <p:cNvSpPr/>
            <p:nvPr/>
          </p:nvSpPr>
          <p:spPr>
            <a:xfrm>
              <a:off x="17736460" y="1295410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30" name="Cube 229"/>
            <p:cNvSpPr/>
            <p:nvPr/>
          </p:nvSpPr>
          <p:spPr>
            <a:xfrm>
              <a:off x="17736460" y="1234741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31" name="Cube 230"/>
            <p:cNvSpPr/>
            <p:nvPr/>
          </p:nvSpPr>
          <p:spPr>
            <a:xfrm>
              <a:off x="17748884" y="11714409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32" name="Cube 231"/>
            <p:cNvSpPr/>
            <p:nvPr/>
          </p:nvSpPr>
          <p:spPr>
            <a:xfrm>
              <a:off x="17736460" y="1601713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33" name="Cube 232"/>
            <p:cNvSpPr/>
            <p:nvPr/>
          </p:nvSpPr>
          <p:spPr>
            <a:xfrm>
              <a:off x="17736460" y="1541257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34" name="Cube 233"/>
            <p:cNvSpPr/>
            <p:nvPr/>
          </p:nvSpPr>
          <p:spPr>
            <a:xfrm>
              <a:off x="17736460" y="1480588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35" name="Cube 234"/>
            <p:cNvSpPr/>
            <p:nvPr/>
          </p:nvSpPr>
          <p:spPr>
            <a:xfrm>
              <a:off x="17748884" y="14172884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36" name="Cube 235"/>
            <p:cNvSpPr/>
            <p:nvPr/>
          </p:nvSpPr>
          <p:spPr>
            <a:xfrm>
              <a:off x="17936705" y="1334542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37" name="Cube 236"/>
            <p:cNvSpPr/>
            <p:nvPr/>
          </p:nvSpPr>
          <p:spPr>
            <a:xfrm>
              <a:off x="17936705" y="1274087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38" name="Cube 237"/>
            <p:cNvSpPr/>
            <p:nvPr/>
          </p:nvSpPr>
          <p:spPr>
            <a:xfrm>
              <a:off x="17936705" y="12134185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39" name="Cube 238"/>
            <p:cNvSpPr/>
            <p:nvPr/>
          </p:nvSpPr>
          <p:spPr>
            <a:xfrm>
              <a:off x="17949129" y="1150118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40" name="Cube 239"/>
            <p:cNvSpPr/>
            <p:nvPr/>
          </p:nvSpPr>
          <p:spPr>
            <a:xfrm>
              <a:off x="17936705" y="1580390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41" name="Cube 240"/>
            <p:cNvSpPr/>
            <p:nvPr/>
          </p:nvSpPr>
          <p:spPr>
            <a:xfrm>
              <a:off x="17936705" y="1519934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42" name="Cube 241"/>
            <p:cNvSpPr/>
            <p:nvPr/>
          </p:nvSpPr>
          <p:spPr>
            <a:xfrm>
              <a:off x="17936705" y="14592660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43" name="Cube 242"/>
            <p:cNvSpPr/>
            <p:nvPr/>
          </p:nvSpPr>
          <p:spPr>
            <a:xfrm>
              <a:off x="17949129" y="13959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</p:grpSp>
      <p:grpSp>
        <p:nvGrpSpPr>
          <p:cNvPr id="177" name="Grouper 176"/>
          <p:cNvGrpSpPr/>
          <p:nvPr/>
        </p:nvGrpSpPr>
        <p:grpSpPr>
          <a:xfrm>
            <a:off x="6998866" y="2769513"/>
            <a:ext cx="642794" cy="2544045"/>
            <a:chOff x="17736460" y="11501181"/>
            <a:chExt cx="1035629" cy="5338910"/>
          </a:xfrm>
        </p:grpSpPr>
        <p:sp>
          <p:nvSpPr>
            <p:cNvPr id="212" name="Cube 211"/>
            <p:cNvSpPr/>
            <p:nvPr/>
          </p:nvSpPr>
          <p:spPr>
            <a:xfrm>
              <a:off x="17736460" y="13558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13" name="Cube 212"/>
            <p:cNvSpPr/>
            <p:nvPr/>
          </p:nvSpPr>
          <p:spPr>
            <a:xfrm>
              <a:off x="17736460" y="1295410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14" name="Cube 213"/>
            <p:cNvSpPr/>
            <p:nvPr/>
          </p:nvSpPr>
          <p:spPr>
            <a:xfrm>
              <a:off x="17736460" y="1234741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15" name="Cube 214"/>
            <p:cNvSpPr/>
            <p:nvPr/>
          </p:nvSpPr>
          <p:spPr>
            <a:xfrm>
              <a:off x="17748884" y="11714409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16" name="Cube 215"/>
            <p:cNvSpPr/>
            <p:nvPr/>
          </p:nvSpPr>
          <p:spPr>
            <a:xfrm>
              <a:off x="17736460" y="1601713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17" name="Cube 216"/>
            <p:cNvSpPr/>
            <p:nvPr/>
          </p:nvSpPr>
          <p:spPr>
            <a:xfrm>
              <a:off x="17736460" y="1541257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18" name="Cube 217"/>
            <p:cNvSpPr/>
            <p:nvPr/>
          </p:nvSpPr>
          <p:spPr>
            <a:xfrm>
              <a:off x="17736460" y="1480588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19" name="Cube 218"/>
            <p:cNvSpPr/>
            <p:nvPr/>
          </p:nvSpPr>
          <p:spPr>
            <a:xfrm>
              <a:off x="17748884" y="14172884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20" name="Cube 219"/>
            <p:cNvSpPr/>
            <p:nvPr/>
          </p:nvSpPr>
          <p:spPr>
            <a:xfrm>
              <a:off x="17936705" y="1334542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21" name="Cube 220"/>
            <p:cNvSpPr/>
            <p:nvPr/>
          </p:nvSpPr>
          <p:spPr>
            <a:xfrm>
              <a:off x="17936705" y="1274087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22" name="Cube 221"/>
            <p:cNvSpPr/>
            <p:nvPr/>
          </p:nvSpPr>
          <p:spPr>
            <a:xfrm>
              <a:off x="17936705" y="12134185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23" name="Cube 222"/>
            <p:cNvSpPr/>
            <p:nvPr/>
          </p:nvSpPr>
          <p:spPr>
            <a:xfrm>
              <a:off x="17949129" y="1150118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24" name="Cube 223"/>
            <p:cNvSpPr/>
            <p:nvPr/>
          </p:nvSpPr>
          <p:spPr>
            <a:xfrm>
              <a:off x="17936705" y="1580390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25" name="Cube 224"/>
            <p:cNvSpPr/>
            <p:nvPr/>
          </p:nvSpPr>
          <p:spPr>
            <a:xfrm>
              <a:off x="17936705" y="1519934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 dirty="0"/>
            </a:p>
          </p:txBody>
        </p:sp>
        <p:sp>
          <p:nvSpPr>
            <p:cNvPr id="226" name="Cube 225"/>
            <p:cNvSpPr/>
            <p:nvPr/>
          </p:nvSpPr>
          <p:spPr>
            <a:xfrm>
              <a:off x="17936705" y="14592660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227" name="Cube 226"/>
            <p:cNvSpPr/>
            <p:nvPr/>
          </p:nvSpPr>
          <p:spPr>
            <a:xfrm>
              <a:off x="17949129" y="13959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</p:grpSp>
      <p:sp>
        <p:nvSpPr>
          <p:cNvPr id="196" name="Cube 195"/>
          <p:cNvSpPr/>
          <p:nvPr/>
        </p:nvSpPr>
        <p:spPr>
          <a:xfrm>
            <a:off x="7259234" y="3543787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97" name="Cube 196"/>
          <p:cNvSpPr/>
          <p:nvPr/>
        </p:nvSpPr>
        <p:spPr>
          <a:xfrm>
            <a:off x="7259234" y="3255710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98" name="Cube 197"/>
          <p:cNvSpPr/>
          <p:nvPr/>
        </p:nvSpPr>
        <p:spPr>
          <a:xfrm>
            <a:off x="7259234" y="2966617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99" name="Cube 198"/>
          <p:cNvSpPr/>
          <p:nvPr/>
        </p:nvSpPr>
        <p:spPr>
          <a:xfrm>
            <a:off x="7266945" y="2664984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200" name="Cube 199"/>
          <p:cNvSpPr/>
          <p:nvPr/>
        </p:nvSpPr>
        <p:spPr>
          <a:xfrm>
            <a:off x="7259234" y="4715275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201" name="Cube 200"/>
          <p:cNvSpPr/>
          <p:nvPr/>
        </p:nvSpPr>
        <p:spPr>
          <a:xfrm>
            <a:off x="7259234" y="4427199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202" name="Cube 201"/>
          <p:cNvSpPr/>
          <p:nvPr/>
        </p:nvSpPr>
        <p:spPr>
          <a:xfrm>
            <a:off x="7259234" y="4138106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203" name="Cube 202"/>
          <p:cNvSpPr/>
          <p:nvPr/>
        </p:nvSpPr>
        <p:spPr>
          <a:xfrm>
            <a:off x="7266945" y="3836473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204" name="Cube 203"/>
          <p:cNvSpPr/>
          <p:nvPr/>
        </p:nvSpPr>
        <p:spPr>
          <a:xfrm>
            <a:off x="7383522" y="3442181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205" name="Cube 204"/>
          <p:cNvSpPr/>
          <p:nvPr/>
        </p:nvSpPr>
        <p:spPr>
          <a:xfrm>
            <a:off x="7383522" y="3154105"/>
            <a:ext cx="510795" cy="392149"/>
          </a:xfrm>
          <a:prstGeom prst="cube">
            <a:avLst/>
          </a:prstGeom>
          <a:solidFill>
            <a:srgbClr val="FF0000">
              <a:alpha val="67000"/>
            </a:srgbClr>
          </a:solidFill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 dirty="0"/>
          </a:p>
        </p:txBody>
      </p:sp>
      <p:sp>
        <p:nvSpPr>
          <p:cNvPr id="206" name="Cube 205"/>
          <p:cNvSpPr/>
          <p:nvPr/>
        </p:nvSpPr>
        <p:spPr>
          <a:xfrm>
            <a:off x="7383522" y="2865012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 dirty="0"/>
          </a:p>
        </p:txBody>
      </p:sp>
      <p:sp>
        <p:nvSpPr>
          <p:cNvPr id="207" name="Cube 206"/>
          <p:cNvSpPr/>
          <p:nvPr/>
        </p:nvSpPr>
        <p:spPr>
          <a:xfrm>
            <a:off x="7391233" y="2563379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208" name="Cube 207"/>
          <p:cNvSpPr/>
          <p:nvPr/>
        </p:nvSpPr>
        <p:spPr>
          <a:xfrm>
            <a:off x="7383522" y="4613670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209" name="Cube 208"/>
          <p:cNvSpPr/>
          <p:nvPr/>
        </p:nvSpPr>
        <p:spPr>
          <a:xfrm>
            <a:off x="7383522" y="4325593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210" name="Cube 209"/>
          <p:cNvSpPr/>
          <p:nvPr/>
        </p:nvSpPr>
        <p:spPr>
          <a:xfrm>
            <a:off x="7383522" y="4036500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211" name="Cube 210"/>
          <p:cNvSpPr/>
          <p:nvPr/>
        </p:nvSpPr>
        <p:spPr>
          <a:xfrm>
            <a:off x="7391233" y="3734867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grpSp>
        <p:nvGrpSpPr>
          <p:cNvPr id="179" name="Grouper 178"/>
          <p:cNvGrpSpPr/>
          <p:nvPr/>
        </p:nvGrpSpPr>
        <p:grpSpPr>
          <a:xfrm>
            <a:off x="7512760" y="2364970"/>
            <a:ext cx="642794" cy="2544045"/>
            <a:chOff x="17736460" y="11501181"/>
            <a:chExt cx="1035629" cy="5338910"/>
          </a:xfrm>
        </p:grpSpPr>
        <p:sp>
          <p:nvSpPr>
            <p:cNvPr id="180" name="Cube 179"/>
            <p:cNvSpPr/>
            <p:nvPr/>
          </p:nvSpPr>
          <p:spPr>
            <a:xfrm>
              <a:off x="17736460" y="13558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81" name="Cube 180"/>
            <p:cNvSpPr/>
            <p:nvPr/>
          </p:nvSpPr>
          <p:spPr>
            <a:xfrm>
              <a:off x="17736460" y="1295410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82" name="Cube 181"/>
            <p:cNvSpPr/>
            <p:nvPr/>
          </p:nvSpPr>
          <p:spPr>
            <a:xfrm>
              <a:off x="17736460" y="1234741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83" name="Cube 182"/>
            <p:cNvSpPr/>
            <p:nvPr/>
          </p:nvSpPr>
          <p:spPr>
            <a:xfrm>
              <a:off x="17748884" y="11714409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84" name="Cube 183"/>
            <p:cNvSpPr/>
            <p:nvPr/>
          </p:nvSpPr>
          <p:spPr>
            <a:xfrm>
              <a:off x="17736460" y="1601713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85" name="Cube 184"/>
            <p:cNvSpPr/>
            <p:nvPr/>
          </p:nvSpPr>
          <p:spPr>
            <a:xfrm>
              <a:off x="17736460" y="1541257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86" name="Cube 185"/>
            <p:cNvSpPr/>
            <p:nvPr/>
          </p:nvSpPr>
          <p:spPr>
            <a:xfrm>
              <a:off x="17736460" y="1480588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87" name="Cube 186"/>
            <p:cNvSpPr/>
            <p:nvPr/>
          </p:nvSpPr>
          <p:spPr>
            <a:xfrm>
              <a:off x="17748884" y="14172884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88" name="Cube 187"/>
            <p:cNvSpPr/>
            <p:nvPr/>
          </p:nvSpPr>
          <p:spPr>
            <a:xfrm>
              <a:off x="17936705" y="1334542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 dirty="0"/>
            </a:p>
          </p:txBody>
        </p:sp>
        <p:sp>
          <p:nvSpPr>
            <p:cNvPr id="189" name="Cube 188"/>
            <p:cNvSpPr/>
            <p:nvPr/>
          </p:nvSpPr>
          <p:spPr>
            <a:xfrm>
              <a:off x="17936705" y="1274087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90" name="Cube 189"/>
            <p:cNvSpPr/>
            <p:nvPr/>
          </p:nvSpPr>
          <p:spPr>
            <a:xfrm>
              <a:off x="17936705" y="12134185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91" name="Cube 190"/>
            <p:cNvSpPr/>
            <p:nvPr/>
          </p:nvSpPr>
          <p:spPr>
            <a:xfrm>
              <a:off x="17949129" y="1150118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92" name="Cube 191"/>
            <p:cNvSpPr/>
            <p:nvPr/>
          </p:nvSpPr>
          <p:spPr>
            <a:xfrm>
              <a:off x="17936705" y="1580390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93" name="Cube 192"/>
            <p:cNvSpPr/>
            <p:nvPr/>
          </p:nvSpPr>
          <p:spPr>
            <a:xfrm>
              <a:off x="17936705" y="1519934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94" name="Cube 193"/>
            <p:cNvSpPr/>
            <p:nvPr/>
          </p:nvSpPr>
          <p:spPr>
            <a:xfrm>
              <a:off x="17936705" y="14592660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195" name="Cube 194"/>
            <p:cNvSpPr/>
            <p:nvPr/>
          </p:nvSpPr>
          <p:spPr>
            <a:xfrm>
              <a:off x="17949129" y="13959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5228015" y="2377324"/>
            <a:ext cx="1633874" cy="3137819"/>
            <a:chOff x="23008768" y="9443974"/>
            <a:chExt cx="2632393" cy="6584999"/>
          </a:xfrm>
        </p:grpSpPr>
        <p:grpSp>
          <p:nvGrpSpPr>
            <p:cNvPr id="116" name="Grouper 115"/>
            <p:cNvGrpSpPr/>
            <p:nvPr/>
          </p:nvGrpSpPr>
          <p:grpSpPr>
            <a:xfrm>
              <a:off x="23008768" y="11119915"/>
              <a:ext cx="1027370" cy="4909058"/>
              <a:chOff x="23008768" y="11119915"/>
              <a:chExt cx="1027370" cy="4909058"/>
            </a:xfrm>
          </p:grpSpPr>
          <p:cxnSp>
            <p:nvCxnSpPr>
              <p:cNvPr id="171" name="Connecteur droit 170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er 116"/>
            <p:cNvGrpSpPr/>
            <p:nvPr/>
          </p:nvGrpSpPr>
          <p:grpSpPr>
            <a:xfrm>
              <a:off x="23230125" y="10883641"/>
              <a:ext cx="1027370" cy="4909058"/>
              <a:chOff x="23008768" y="11119915"/>
              <a:chExt cx="1027370" cy="4909058"/>
            </a:xfrm>
          </p:grpSpPr>
          <p:cxnSp>
            <p:nvCxnSpPr>
              <p:cNvPr id="166" name="Connecteur droit 165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eur droit 167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168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er 117"/>
            <p:cNvGrpSpPr/>
            <p:nvPr/>
          </p:nvGrpSpPr>
          <p:grpSpPr>
            <a:xfrm>
              <a:off x="23428210" y="10688835"/>
              <a:ext cx="1027370" cy="4909058"/>
              <a:chOff x="23008768" y="11119915"/>
              <a:chExt cx="1027370" cy="4909058"/>
            </a:xfrm>
          </p:grpSpPr>
          <p:cxnSp>
            <p:nvCxnSpPr>
              <p:cNvPr id="161" name="Connecteur droit 160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er 118"/>
            <p:cNvGrpSpPr/>
            <p:nvPr/>
          </p:nvGrpSpPr>
          <p:grpSpPr>
            <a:xfrm>
              <a:off x="23608021" y="10503166"/>
              <a:ext cx="1027370" cy="4909058"/>
              <a:chOff x="23008768" y="11119915"/>
              <a:chExt cx="1027370" cy="4909058"/>
            </a:xfrm>
          </p:grpSpPr>
          <p:cxnSp>
            <p:nvCxnSpPr>
              <p:cNvPr id="156" name="Connecteur droit 155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er 119"/>
            <p:cNvGrpSpPr/>
            <p:nvPr/>
          </p:nvGrpSpPr>
          <p:grpSpPr>
            <a:xfrm>
              <a:off x="23787832" y="10308360"/>
              <a:ext cx="1027370" cy="4909058"/>
              <a:chOff x="23008768" y="11119915"/>
              <a:chExt cx="1027370" cy="4909058"/>
            </a:xfrm>
          </p:grpSpPr>
          <p:cxnSp>
            <p:nvCxnSpPr>
              <p:cNvPr id="151" name="Connecteur droit 150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er 120"/>
            <p:cNvGrpSpPr/>
            <p:nvPr/>
          </p:nvGrpSpPr>
          <p:grpSpPr>
            <a:xfrm>
              <a:off x="23958506" y="10131828"/>
              <a:ext cx="1027370" cy="4909058"/>
              <a:chOff x="23008768" y="11119915"/>
              <a:chExt cx="1027370" cy="4909058"/>
            </a:xfrm>
          </p:grpSpPr>
          <p:cxnSp>
            <p:nvCxnSpPr>
              <p:cNvPr id="146" name="Connecteur droit 145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er 121"/>
            <p:cNvGrpSpPr/>
            <p:nvPr/>
          </p:nvGrpSpPr>
          <p:grpSpPr>
            <a:xfrm>
              <a:off x="24120043" y="9964433"/>
              <a:ext cx="1027370" cy="4909058"/>
              <a:chOff x="23008768" y="11119915"/>
              <a:chExt cx="1027370" cy="4909058"/>
            </a:xfrm>
          </p:grpSpPr>
          <p:cxnSp>
            <p:nvCxnSpPr>
              <p:cNvPr id="141" name="Connecteur droit 140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er 122"/>
            <p:cNvGrpSpPr/>
            <p:nvPr/>
          </p:nvGrpSpPr>
          <p:grpSpPr>
            <a:xfrm>
              <a:off x="24281580" y="9797038"/>
              <a:ext cx="1027370" cy="4909058"/>
              <a:chOff x="23008768" y="11119915"/>
              <a:chExt cx="1027370" cy="4909058"/>
            </a:xfrm>
          </p:grpSpPr>
          <p:cxnSp>
            <p:nvCxnSpPr>
              <p:cNvPr id="136" name="Connecteur droit 135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er 123"/>
            <p:cNvGrpSpPr/>
            <p:nvPr/>
          </p:nvGrpSpPr>
          <p:grpSpPr>
            <a:xfrm>
              <a:off x="24443117" y="9629643"/>
              <a:ext cx="1027370" cy="4909058"/>
              <a:chOff x="23008768" y="11119915"/>
              <a:chExt cx="1027370" cy="4909058"/>
            </a:xfrm>
          </p:grpSpPr>
          <p:cxnSp>
            <p:nvCxnSpPr>
              <p:cNvPr id="131" name="Connecteur droit 130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er 124"/>
            <p:cNvGrpSpPr/>
            <p:nvPr/>
          </p:nvGrpSpPr>
          <p:grpSpPr>
            <a:xfrm>
              <a:off x="24613791" y="9443974"/>
              <a:ext cx="1027370" cy="4909058"/>
              <a:chOff x="23008768" y="11119915"/>
              <a:chExt cx="1027370" cy="4909058"/>
            </a:xfrm>
          </p:grpSpPr>
          <p:cxnSp>
            <p:nvCxnSpPr>
              <p:cNvPr id="126" name="Connecteur droit 125"/>
              <p:cNvCxnSpPr/>
              <p:nvPr/>
            </p:nvCxnSpPr>
            <p:spPr>
              <a:xfrm>
                <a:off x="23008768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126"/>
              <p:cNvCxnSpPr/>
              <p:nvPr/>
            </p:nvCxnSpPr>
            <p:spPr>
              <a:xfrm>
                <a:off x="23253077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/>
              <p:cNvCxnSpPr/>
              <p:nvPr/>
            </p:nvCxnSpPr>
            <p:spPr>
              <a:xfrm>
                <a:off x="2349738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/>
              <p:cNvCxnSpPr/>
              <p:nvPr/>
            </p:nvCxnSpPr>
            <p:spPr>
              <a:xfrm>
                <a:off x="23741695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/>
              <p:cNvCxnSpPr/>
              <p:nvPr/>
            </p:nvCxnSpPr>
            <p:spPr>
              <a:xfrm>
                <a:off x="23986006" y="11119915"/>
                <a:ext cx="50132" cy="4909058"/>
              </a:xfrm>
              <a:prstGeom prst="line">
                <a:avLst/>
              </a:prstGeom>
              <a:ln w="12700" cmpd="sng">
                <a:solidFill>
                  <a:srgbClr val="5B597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Forme libre 20"/>
          <p:cNvSpPr/>
          <p:nvPr/>
        </p:nvSpPr>
        <p:spPr>
          <a:xfrm>
            <a:off x="4580758" y="2377839"/>
            <a:ext cx="1048837" cy="3145917"/>
          </a:xfrm>
          <a:custGeom>
            <a:avLst/>
            <a:gdLst>
              <a:gd name="connsiteX0" fmla="*/ 1679323 w 1805694"/>
              <a:gd name="connsiteY0" fmla="*/ 103357 h 6705349"/>
              <a:gd name="connsiteX1" fmla="*/ 10496 w 1805694"/>
              <a:gd name="connsiteY1" fmla="*/ 1803711 h 6705349"/>
              <a:gd name="connsiteX2" fmla="*/ 0 w 1805694"/>
              <a:gd name="connsiteY2" fmla="*/ 6705349 h 6705349"/>
              <a:gd name="connsiteX3" fmla="*/ 1689819 w 1805694"/>
              <a:gd name="connsiteY3" fmla="*/ 4994499 h 6705349"/>
              <a:gd name="connsiteX4" fmla="*/ 1679323 w 1805694"/>
              <a:gd name="connsiteY4" fmla="*/ 103357 h 6705349"/>
              <a:gd name="connsiteX0" fmla="*/ 1679323 w 1880318"/>
              <a:gd name="connsiteY0" fmla="*/ 2145 h 6604137"/>
              <a:gd name="connsiteX1" fmla="*/ 10496 w 1880318"/>
              <a:gd name="connsiteY1" fmla="*/ 1702499 h 6604137"/>
              <a:gd name="connsiteX2" fmla="*/ 0 w 1880318"/>
              <a:gd name="connsiteY2" fmla="*/ 6604137 h 6604137"/>
              <a:gd name="connsiteX3" fmla="*/ 1689819 w 1880318"/>
              <a:gd name="connsiteY3" fmla="*/ 4893287 h 6604137"/>
              <a:gd name="connsiteX4" fmla="*/ 1679323 w 1880318"/>
              <a:gd name="connsiteY4" fmla="*/ 2145 h 6604137"/>
              <a:gd name="connsiteX0" fmla="*/ 1679323 w 1856996"/>
              <a:gd name="connsiteY0" fmla="*/ 984 h 6602976"/>
              <a:gd name="connsiteX1" fmla="*/ 10496 w 1856996"/>
              <a:gd name="connsiteY1" fmla="*/ 1701338 h 6602976"/>
              <a:gd name="connsiteX2" fmla="*/ 0 w 1856996"/>
              <a:gd name="connsiteY2" fmla="*/ 6602976 h 6602976"/>
              <a:gd name="connsiteX3" fmla="*/ 1689819 w 1856996"/>
              <a:gd name="connsiteY3" fmla="*/ 4892126 h 6602976"/>
              <a:gd name="connsiteX4" fmla="*/ 1679323 w 1856996"/>
              <a:gd name="connsiteY4" fmla="*/ 984 h 6602976"/>
              <a:gd name="connsiteX0" fmla="*/ 1679323 w 1862371"/>
              <a:gd name="connsiteY0" fmla="*/ 328353 h 6930345"/>
              <a:gd name="connsiteX1" fmla="*/ 10496 w 1862371"/>
              <a:gd name="connsiteY1" fmla="*/ 2028707 h 6930345"/>
              <a:gd name="connsiteX2" fmla="*/ 0 w 1862371"/>
              <a:gd name="connsiteY2" fmla="*/ 6930345 h 6930345"/>
              <a:gd name="connsiteX3" fmla="*/ 1689819 w 1862371"/>
              <a:gd name="connsiteY3" fmla="*/ 5219495 h 6930345"/>
              <a:gd name="connsiteX4" fmla="*/ 1805272 w 1862371"/>
              <a:gd name="connsiteY4" fmla="*/ 485793 h 6930345"/>
              <a:gd name="connsiteX5" fmla="*/ 1679323 w 1862371"/>
              <a:gd name="connsiteY5" fmla="*/ 328353 h 6930345"/>
              <a:gd name="connsiteX0" fmla="*/ 1679323 w 1862371"/>
              <a:gd name="connsiteY0" fmla="*/ 346032 h 6948024"/>
              <a:gd name="connsiteX1" fmla="*/ 10496 w 1862371"/>
              <a:gd name="connsiteY1" fmla="*/ 2046386 h 6948024"/>
              <a:gd name="connsiteX2" fmla="*/ 0 w 1862371"/>
              <a:gd name="connsiteY2" fmla="*/ 6948024 h 6948024"/>
              <a:gd name="connsiteX3" fmla="*/ 1689819 w 1862371"/>
              <a:gd name="connsiteY3" fmla="*/ 5237174 h 6948024"/>
              <a:gd name="connsiteX4" fmla="*/ 1805272 w 1862371"/>
              <a:gd name="connsiteY4" fmla="*/ 503472 h 6948024"/>
              <a:gd name="connsiteX5" fmla="*/ 1679323 w 1862371"/>
              <a:gd name="connsiteY5" fmla="*/ 346032 h 6948024"/>
              <a:gd name="connsiteX0" fmla="*/ 1679323 w 1823932"/>
              <a:gd name="connsiteY0" fmla="*/ 315141 h 6917133"/>
              <a:gd name="connsiteX1" fmla="*/ 10496 w 1823932"/>
              <a:gd name="connsiteY1" fmla="*/ 2015495 h 6917133"/>
              <a:gd name="connsiteX2" fmla="*/ 0 w 1823932"/>
              <a:gd name="connsiteY2" fmla="*/ 6917133 h 6917133"/>
              <a:gd name="connsiteX3" fmla="*/ 1689819 w 1823932"/>
              <a:gd name="connsiteY3" fmla="*/ 5206283 h 6917133"/>
              <a:gd name="connsiteX4" fmla="*/ 1689819 w 1823932"/>
              <a:gd name="connsiteY4" fmla="*/ 493574 h 6917133"/>
              <a:gd name="connsiteX5" fmla="*/ 1679323 w 1823932"/>
              <a:gd name="connsiteY5" fmla="*/ 315141 h 6917133"/>
              <a:gd name="connsiteX0" fmla="*/ 1679323 w 1806095"/>
              <a:gd name="connsiteY0" fmla="*/ 315141 h 6917133"/>
              <a:gd name="connsiteX1" fmla="*/ 10496 w 1806095"/>
              <a:gd name="connsiteY1" fmla="*/ 2015495 h 6917133"/>
              <a:gd name="connsiteX2" fmla="*/ 0 w 1806095"/>
              <a:gd name="connsiteY2" fmla="*/ 6917133 h 6917133"/>
              <a:gd name="connsiteX3" fmla="*/ 1689819 w 1806095"/>
              <a:gd name="connsiteY3" fmla="*/ 5206283 h 6917133"/>
              <a:gd name="connsiteX4" fmla="*/ 1689819 w 1806095"/>
              <a:gd name="connsiteY4" fmla="*/ 493574 h 6917133"/>
              <a:gd name="connsiteX5" fmla="*/ 1679323 w 1806095"/>
              <a:gd name="connsiteY5" fmla="*/ 315141 h 6917133"/>
              <a:gd name="connsiteX0" fmla="*/ 1679323 w 1801432"/>
              <a:gd name="connsiteY0" fmla="*/ 214640 h 6816632"/>
              <a:gd name="connsiteX1" fmla="*/ 10496 w 1801432"/>
              <a:gd name="connsiteY1" fmla="*/ 1914994 h 6816632"/>
              <a:gd name="connsiteX2" fmla="*/ 0 w 1801432"/>
              <a:gd name="connsiteY2" fmla="*/ 6816632 h 6816632"/>
              <a:gd name="connsiteX3" fmla="*/ 1689819 w 1801432"/>
              <a:gd name="connsiteY3" fmla="*/ 5105782 h 6816632"/>
              <a:gd name="connsiteX4" fmla="*/ 1689819 w 1801432"/>
              <a:gd name="connsiteY4" fmla="*/ 393073 h 6816632"/>
              <a:gd name="connsiteX5" fmla="*/ 1679323 w 1801432"/>
              <a:gd name="connsiteY5" fmla="*/ 214640 h 6816632"/>
              <a:gd name="connsiteX0" fmla="*/ 1679323 w 1801432"/>
              <a:gd name="connsiteY0" fmla="*/ 214640 h 6816632"/>
              <a:gd name="connsiteX1" fmla="*/ 10496 w 1801432"/>
              <a:gd name="connsiteY1" fmla="*/ 1914994 h 6816632"/>
              <a:gd name="connsiteX2" fmla="*/ 0 w 1801432"/>
              <a:gd name="connsiteY2" fmla="*/ 6816632 h 6816632"/>
              <a:gd name="connsiteX3" fmla="*/ 1689819 w 1801432"/>
              <a:gd name="connsiteY3" fmla="*/ 5105782 h 6816632"/>
              <a:gd name="connsiteX4" fmla="*/ 1689819 w 1801432"/>
              <a:gd name="connsiteY4" fmla="*/ 393073 h 6816632"/>
              <a:gd name="connsiteX5" fmla="*/ 1679323 w 1801432"/>
              <a:gd name="connsiteY5" fmla="*/ 214640 h 6816632"/>
              <a:gd name="connsiteX0" fmla="*/ 1679323 w 1894560"/>
              <a:gd name="connsiteY0" fmla="*/ 3971 h 6605963"/>
              <a:gd name="connsiteX1" fmla="*/ 10496 w 1894560"/>
              <a:gd name="connsiteY1" fmla="*/ 1704325 h 6605963"/>
              <a:gd name="connsiteX2" fmla="*/ 0 w 1894560"/>
              <a:gd name="connsiteY2" fmla="*/ 6605963 h 6605963"/>
              <a:gd name="connsiteX3" fmla="*/ 1689819 w 1894560"/>
              <a:gd name="connsiteY3" fmla="*/ 4895113 h 6605963"/>
              <a:gd name="connsiteX4" fmla="*/ 1679323 w 1894560"/>
              <a:gd name="connsiteY4" fmla="*/ 3971 h 6605963"/>
              <a:gd name="connsiteX0" fmla="*/ 1679323 w 1802386"/>
              <a:gd name="connsiteY0" fmla="*/ 3971 h 6605963"/>
              <a:gd name="connsiteX1" fmla="*/ 10496 w 1802386"/>
              <a:gd name="connsiteY1" fmla="*/ 1704325 h 6605963"/>
              <a:gd name="connsiteX2" fmla="*/ 0 w 1802386"/>
              <a:gd name="connsiteY2" fmla="*/ 6605963 h 6605963"/>
              <a:gd name="connsiteX3" fmla="*/ 1689819 w 1802386"/>
              <a:gd name="connsiteY3" fmla="*/ 4895113 h 6605963"/>
              <a:gd name="connsiteX4" fmla="*/ 1679323 w 1802386"/>
              <a:gd name="connsiteY4" fmla="*/ 3971 h 6605963"/>
              <a:gd name="connsiteX0" fmla="*/ 1679323 w 1802386"/>
              <a:gd name="connsiteY0" fmla="*/ 0 h 6601992"/>
              <a:gd name="connsiteX1" fmla="*/ 10496 w 1802386"/>
              <a:gd name="connsiteY1" fmla="*/ 1700354 h 6601992"/>
              <a:gd name="connsiteX2" fmla="*/ 0 w 1802386"/>
              <a:gd name="connsiteY2" fmla="*/ 6601992 h 6601992"/>
              <a:gd name="connsiteX3" fmla="*/ 1689819 w 1802386"/>
              <a:gd name="connsiteY3" fmla="*/ 4891142 h 6601992"/>
              <a:gd name="connsiteX4" fmla="*/ 1679323 w 1802386"/>
              <a:gd name="connsiteY4" fmla="*/ 0 h 6601992"/>
              <a:gd name="connsiteX0" fmla="*/ 1679323 w 1689819"/>
              <a:gd name="connsiteY0" fmla="*/ 0 h 6601992"/>
              <a:gd name="connsiteX1" fmla="*/ 10496 w 1689819"/>
              <a:gd name="connsiteY1" fmla="*/ 1700354 h 6601992"/>
              <a:gd name="connsiteX2" fmla="*/ 0 w 1689819"/>
              <a:gd name="connsiteY2" fmla="*/ 6601992 h 6601992"/>
              <a:gd name="connsiteX3" fmla="*/ 1689819 w 1689819"/>
              <a:gd name="connsiteY3" fmla="*/ 4891142 h 6601992"/>
              <a:gd name="connsiteX4" fmla="*/ 1679323 w 1689819"/>
              <a:gd name="connsiteY4" fmla="*/ 0 h 660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819" h="6601992">
                <a:moveTo>
                  <a:pt x="1679323" y="0"/>
                </a:moveTo>
                <a:cubicBezTo>
                  <a:pt x="1346958" y="390103"/>
                  <a:pt x="566772" y="1133569"/>
                  <a:pt x="10496" y="1700354"/>
                </a:cubicBezTo>
                <a:cubicBezTo>
                  <a:pt x="6997" y="3334233"/>
                  <a:pt x="3499" y="4968113"/>
                  <a:pt x="0" y="6601992"/>
                </a:cubicBezTo>
                <a:lnTo>
                  <a:pt x="1689819" y="4891142"/>
                </a:lnTo>
                <a:cubicBezTo>
                  <a:pt x="1675824" y="3622874"/>
                  <a:pt x="1633841" y="794198"/>
                  <a:pt x="1679323" y="0"/>
                </a:cubicBezTo>
                <a:close/>
              </a:path>
            </a:pathLst>
          </a:custGeom>
          <a:solidFill>
            <a:srgbClr val="660066">
              <a:alpha val="25000"/>
            </a:srgbClr>
          </a:solidFill>
          <a:ln>
            <a:solidFill>
              <a:srgbClr val="5B597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00" dirty="0"/>
          </a:p>
        </p:txBody>
      </p:sp>
      <p:sp>
        <p:nvSpPr>
          <p:cNvPr id="100" name="Cube 99"/>
          <p:cNvSpPr/>
          <p:nvPr/>
        </p:nvSpPr>
        <p:spPr>
          <a:xfrm>
            <a:off x="2634801" y="3980572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01" name="Cube 100"/>
          <p:cNvSpPr/>
          <p:nvPr/>
        </p:nvSpPr>
        <p:spPr>
          <a:xfrm>
            <a:off x="2634801" y="3692495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02" name="Cube 101"/>
          <p:cNvSpPr/>
          <p:nvPr/>
        </p:nvSpPr>
        <p:spPr>
          <a:xfrm>
            <a:off x="2634801" y="3403402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03" name="Cube 102"/>
          <p:cNvSpPr/>
          <p:nvPr/>
        </p:nvSpPr>
        <p:spPr>
          <a:xfrm>
            <a:off x="2642512" y="3101769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04" name="Cube 103"/>
          <p:cNvSpPr/>
          <p:nvPr/>
        </p:nvSpPr>
        <p:spPr>
          <a:xfrm>
            <a:off x="2634801" y="5152060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05" name="Cube 104"/>
          <p:cNvSpPr/>
          <p:nvPr/>
        </p:nvSpPr>
        <p:spPr>
          <a:xfrm>
            <a:off x="2634801" y="4863984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06" name="Cube 105"/>
          <p:cNvSpPr/>
          <p:nvPr/>
        </p:nvSpPr>
        <p:spPr>
          <a:xfrm>
            <a:off x="2634801" y="4574891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07" name="Cube 106"/>
          <p:cNvSpPr/>
          <p:nvPr/>
        </p:nvSpPr>
        <p:spPr>
          <a:xfrm>
            <a:off x="2642512" y="4273258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08" name="Cube 107"/>
          <p:cNvSpPr/>
          <p:nvPr/>
        </p:nvSpPr>
        <p:spPr>
          <a:xfrm>
            <a:off x="2759089" y="3878966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09" name="Cube 108"/>
          <p:cNvSpPr/>
          <p:nvPr/>
        </p:nvSpPr>
        <p:spPr>
          <a:xfrm>
            <a:off x="2759089" y="3590890"/>
            <a:ext cx="510795" cy="392149"/>
          </a:xfrm>
          <a:prstGeom prst="cube">
            <a:avLst/>
          </a:prstGeom>
          <a:solidFill>
            <a:srgbClr val="FF0000">
              <a:alpha val="68000"/>
            </a:srgbClr>
          </a:solidFill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 dirty="0"/>
          </a:p>
        </p:txBody>
      </p:sp>
      <p:sp>
        <p:nvSpPr>
          <p:cNvPr id="110" name="Cube 109"/>
          <p:cNvSpPr/>
          <p:nvPr/>
        </p:nvSpPr>
        <p:spPr>
          <a:xfrm>
            <a:off x="2759089" y="3301797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 dirty="0"/>
          </a:p>
        </p:txBody>
      </p:sp>
      <p:sp>
        <p:nvSpPr>
          <p:cNvPr id="111" name="Cube 110"/>
          <p:cNvSpPr/>
          <p:nvPr/>
        </p:nvSpPr>
        <p:spPr>
          <a:xfrm>
            <a:off x="2766800" y="3000164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12" name="Cube 111"/>
          <p:cNvSpPr/>
          <p:nvPr/>
        </p:nvSpPr>
        <p:spPr>
          <a:xfrm>
            <a:off x="2759089" y="5050455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13" name="Cube 112"/>
          <p:cNvSpPr/>
          <p:nvPr/>
        </p:nvSpPr>
        <p:spPr>
          <a:xfrm>
            <a:off x="2759089" y="4762378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14" name="Cube 113"/>
          <p:cNvSpPr/>
          <p:nvPr/>
        </p:nvSpPr>
        <p:spPr>
          <a:xfrm>
            <a:off x="2759089" y="4473285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sp>
        <p:nvSpPr>
          <p:cNvPr id="115" name="Cube 114"/>
          <p:cNvSpPr/>
          <p:nvPr/>
        </p:nvSpPr>
        <p:spPr>
          <a:xfrm>
            <a:off x="2766800" y="4171652"/>
            <a:ext cx="510795" cy="392149"/>
          </a:xfrm>
          <a:prstGeom prst="cube">
            <a:avLst/>
          </a:prstGeom>
          <a:ln w="19050" cmpd="sng">
            <a:solidFill>
              <a:srgbClr val="5B597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 sz="1000"/>
          </a:p>
        </p:txBody>
      </p:sp>
      <p:grpSp>
        <p:nvGrpSpPr>
          <p:cNvPr id="49" name="Grouper 48"/>
          <p:cNvGrpSpPr/>
          <p:nvPr/>
        </p:nvGrpSpPr>
        <p:grpSpPr>
          <a:xfrm>
            <a:off x="2870180" y="2790479"/>
            <a:ext cx="642794" cy="2544045"/>
            <a:chOff x="17736460" y="11501181"/>
            <a:chExt cx="1035629" cy="5338910"/>
          </a:xfrm>
        </p:grpSpPr>
        <p:sp>
          <p:nvSpPr>
            <p:cNvPr id="84" name="Cube 83"/>
            <p:cNvSpPr/>
            <p:nvPr/>
          </p:nvSpPr>
          <p:spPr>
            <a:xfrm>
              <a:off x="17736460" y="13558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85" name="Cube 84"/>
            <p:cNvSpPr/>
            <p:nvPr/>
          </p:nvSpPr>
          <p:spPr>
            <a:xfrm>
              <a:off x="17736460" y="1295410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86" name="Cube 85"/>
            <p:cNvSpPr/>
            <p:nvPr/>
          </p:nvSpPr>
          <p:spPr>
            <a:xfrm>
              <a:off x="17736460" y="1234741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87" name="Cube 86"/>
            <p:cNvSpPr/>
            <p:nvPr/>
          </p:nvSpPr>
          <p:spPr>
            <a:xfrm>
              <a:off x="17748884" y="11714409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88" name="Cube 87"/>
            <p:cNvSpPr/>
            <p:nvPr/>
          </p:nvSpPr>
          <p:spPr>
            <a:xfrm>
              <a:off x="17736460" y="1601713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89" name="Cube 88"/>
            <p:cNvSpPr/>
            <p:nvPr/>
          </p:nvSpPr>
          <p:spPr>
            <a:xfrm>
              <a:off x="17736460" y="1541257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90" name="Cube 89"/>
            <p:cNvSpPr/>
            <p:nvPr/>
          </p:nvSpPr>
          <p:spPr>
            <a:xfrm>
              <a:off x="17736460" y="1480588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91" name="Cube 90"/>
            <p:cNvSpPr/>
            <p:nvPr/>
          </p:nvSpPr>
          <p:spPr>
            <a:xfrm>
              <a:off x="17748884" y="14172884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92" name="Cube 91"/>
            <p:cNvSpPr/>
            <p:nvPr/>
          </p:nvSpPr>
          <p:spPr>
            <a:xfrm>
              <a:off x="17936705" y="1334542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93" name="Cube 92"/>
            <p:cNvSpPr/>
            <p:nvPr/>
          </p:nvSpPr>
          <p:spPr>
            <a:xfrm>
              <a:off x="17936705" y="1274087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94" name="Cube 93"/>
            <p:cNvSpPr/>
            <p:nvPr/>
          </p:nvSpPr>
          <p:spPr>
            <a:xfrm>
              <a:off x="17936705" y="12134185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95" name="Cube 94"/>
            <p:cNvSpPr/>
            <p:nvPr/>
          </p:nvSpPr>
          <p:spPr>
            <a:xfrm>
              <a:off x="17949129" y="1150118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96" name="Cube 95"/>
            <p:cNvSpPr/>
            <p:nvPr/>
          </p:nvSpPr>
          <p:spPr>
            <a:xfrm>
              <a:off x="17936705" y="1580390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97" name="Cube 96"/>
            <p:cNvSpPr/>
            <p:nvPr/>
          </p:nvSpPr>
          <p:spPr>
            <a:xfrm>
              <a:off x="17936705" y="1519934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98" name="Cube 97"/>
            <p:cNvSpPr/>
            <p:nvPr/>
          </p:nvSpPr>
          <p:spPr>
            <a:xfrm>
              <a:off x="17936705" y="14592660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99" name="Cube 98"/>
            <p:cNvSpPr/>
            <p:nvPr/>
          </p:nvSpPr>
          <p:spPr>
            <a:xfrm>
              <a:off x="17949129" y="13959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</p:grpSp>
      <p:grpSp>
        <p:nvGrpSpPr>
          <p:cNvPr id="50" name="Grouper 49"/>
          <p:cNvGrpSpPr/>
          <p:nvPr/>
        </p:nvGrpSpPr>
        <p:grpSpPr>
          <a:xfrm>
            <a:off x="3130548" y="2584345"/>
            <a:ext cx="642794" cy="2544045"/>
            <a:chOff x="17736460" y="11501181"/>
            <a:chExt cx="1035629" cy="5338910"/>
          </a:xfrm>
        </p:grpSpPr>
        <p:sp>
          <p:nvSpPr>
            <p:cNvPr id="68" name="Cube 67"/>
            <p:cNvSpPr/>
            <p:nvPr/>
          </p:nvSpPr>
          <p:spPr>
            <a:xfrm>
              <a:off x="17736460" y="13558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69" name="Cube 68"/>
            <p:cNvSpPr/>
            <p:nvPr/>
          </p:nvSpPr>
          <p:spPr>
            <a:xfrm>
              <a:off x="17736460" y="1295410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70" name="Cube 69"/>
            <p:cNvSpPr/>
            <p:nvPr/>
          </p:nvSpPr>
          <p:spPr>
            <a:xfrm>
              <a:off x="17736460" y="1234741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71" name="Cube 70"/>
            <p:cNvSpPr/>
            <p:nvPr/>
          </p:nvSpPr>
          <p:spPr>
            <a:xfrm>
              <a:off x="17748884" y="11714409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72" name="Cube 71"/>
            <p:cNvSpPr/>
            <p:nvPr/>
          </p:nvSpPr>
          <p:spPr>
            <a:xfrm>
              <a:off x="17736460" y="1601713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73" name="Cube 72"/>
            <p:cNvSpPr/>
            <p:nvPr/>
          </p:nvSpPr>
          <p:spPr>
            <a:xfrm>
              <a:off x="17736460" y="1541257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74" name="Cube 73"/>
            <p:cNvSpPr/>
            <p:nvPr/>
          </p:nvSpPr>
          <p:spPr>
            <a:xfrm>
              <a:off x="17736460" y="1480588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75" name="Cube 74"/>
            <p:cNvSpPr/>
            <p:nvPr/>
          </p:nvSpPr>
          <p:spPr>
            <a:xfrm>
              <a:off x="17748884" y="14172884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76" name="Cube 75"/>
            <p:cNvSpPr/>
            <p:nvPr/>
          </p:nvSpPr>
          <p:spPr>
            <a:xfrm>
              <a:off x="17936705" y="1334542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77" name="Cube 76"/>
            <p:cNvSpPr/>
            <p:nvPr/>
          </p:nvSpPr>
          <p:spPr>
            <a:xfrm>
              <a:off x="17936705" y="12740873"/>
              <a:ext cx="822960" cy="822960"/>
            </a:xfrm>
            <a:prstGeom prst="cube">
              <a:avLst/>
            </a:prstGeom>
            <a:noFill/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78" name="Cube 77"/>
            <p:cNvSpPr/>
            <p:nvPr/>
          </p:nvSpPr>
          <p:spPr>
            <a:xfrm>
              <a:off x="17936705" y="12134185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79" name="Cube 78"/>
            <p:cNvSpPr/>
            <p:nvPr/>
          </p:nvSpPr>
          <p:spPr>
            <a:xfrm>
              <a:off x="17949129" y="1150118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80" name="Cube 79"/>
            <p:cNvSpPr/>
            <p:nvPr/>
          </p:nvSpPr>
          <p:spPr>
            <a:xfrm>
              <a:off x="17936705" y="1580390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81" name="Cube 80"/>
            <p:cNvSpPr/>
            <p:nvPr/>
          </p:nvSpPr>
          <p:spPr>
            <a:xfrm>
              <a:off x="17936705" y="1519934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82" name="Cube 81"/>
            <p:cNvSpPr/>
            <p:nvPr/>
          </p:nvSpPr>
          <p:spPr>
            <a:xfrm>
              <a:off x="17936705" y="14592660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83" name="Cube 82"/>
            <p:cNvSpPr/>
            <p:nvPr/>
          </p:nvSpPr>
          <p:spPr>
            <a:xfrm>
              <a:off x="17949129" y="13959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</p:grpSp>
      <p:grpSp>
        <p:nvGrpSpPr>
          <p:cNvPr id="51" name="Grouper 50"/>
          <p:cNvGrpSpPr/>
          <p:nvPr/>
        </p:nvGrpSpPr>
        <p:grpSpPr>
          <a:xfrm>
            <a:off x="3384074" y="2385936"/>
            <a:ext cx="642794" cy="2544045"/>
            <a:chOff x="17736460" y="11501181"/>
            <a:chExt cx="1035629" cy="5338910"/>
          </a:xfrm>
        </p:grpSpPr>
        <p:sp>
          <p:nvSpPr>
            <p:cNvPr id="52" name="Cube 51"/>
            <p:cNvSpPr/>
            <p:nvPr/>
          </p:nvSpPr>
          <p:spPr>
            <a:xfrm>
              <a:off x="17736460" y="13558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53" name="Cube 52"/>
            <p:cNvSpPr/>
            <p:nvPr/>
          </p:nvSpPr>
          <p:spPr>
            <a:xfrm>
              <a:off x="17736460" y="1295410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54" name="Cube 53"/>
            <p:cNvSpPr/>
            <p:nvPr/>
          </p:nvSpPr>
          <p:spPr>
            <a:xfrm>
              <a:off x="17736460" y="1234741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55" name="Cube 54"/>
            <p:cNvSpPr/>
            <p:nvPr/>
          </p:nvSpPr>
          <p:spPr>
            <a:xfrm>
              <a:off x="17748884" y="11714409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56" name="Cube 55"/>
            <p:cNvSpPr/>
            <p:nvPr/>
          </p:nvSpPr>
          <p:spPr>
            <a:xfrm>
              <a:off x="17736460" y="1601713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57" name="Cube 56"/>
            <p:cNvSpPr/>
            <p:nvPr/>
          </p:nvSpPr>
          <p:spPr>
            <a:xfrm>
              <a:off x="17736460" y="1541257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58" name="Cube 57"/>
            <p:cNvSpPr/>
            <p:nvPr/>
          </p:nvSpPr>
          <p:spPr>
            <a:xfrm>
              <a:off x="17736460" y="1480588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59" name="Cube 58"/>
            <p:cNvSpPr/>
            <p:nvPr/>
          </p:nvSpPr>
          <p:spPr>
            <a:xfrm>
              <a:off x="17748884" y="14172884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60" name="Cube 59"/>
            <p:cNvSpPr/>
            <p:nvPr/>
          </p:nvSpPr>
          <p:spPr>
            <a:xfrm>
              <a:off x="17936705" y="1334542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61" name="Cube 60"/>
            <p:cNvSpPr/>
            <p:nvPr/>
          </p:nvSpPr>
          <p:spPr>
            <a:xfrm>
              <a:off x="17936705" y="1274087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62" name="Cube 61"/>
            <p:cNvSpPr/>
            <p:nvPr/>
          </p:nvSpPr>
          <p:spPr>
            <a:xfrm>
              <a:off x="17936705" y="12134185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63" name="Cube 62"/>
            <p:cNvSpPr/>
            <p:nvPr/>
          </p:nvSpPr>
          <p:spPr>
            <a:xfrm>
              <a:off x="17949129" y="11501181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64" name="Cube 63"/>
            <p:cNvSpPr/>
            <p:nvPr/>
          </p:nvSpPr>
          <p:spPr>
            <a:xfrm>
              <a:off x="17936705" y="15803903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65" name="Cube 64"/>
            <p:cNvSpPr/>
            <p:nvPr/>
          </p:nvSpPr>
          <p:spPr>
            <a:xfrm>
              <a:off x="17936705" y="15199348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66" name="Cube 65"/>
            <p:cNvSpPr/>
            <p:nvPr/>
          </p:nvSpPr>
          <p:spPr>
            <a:xfrm>
              <a:off x="17936705" y="14592660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  <p:sp>
          <p:nvSpPr>
            <p:cNvPr id="67" name="Cube 66"/>
            <p:cNvSpPr/>
            <p:nvPr/>
          </p:nvSpPr>
          <p:spPr>
            <a:xfrm>
              <a:off x="17949129" y="13959656"/>
              <a:ext cx="822960" cy="822960"/>
            </a:xfrm>
            <a:prstGeom prst="cube">
              <a:avLst/>
            </a:prstGeom>
            <a:ln w="19050" cmpd="sng">
              <a:solidFill>
                <a:srgbClr val="5B5977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000"/>
            </a:p>
          </p:txBody>
        </p:sp>
      </p:grpSp>
      <p:sp>
        <p:nvSpPr>
          <p:cNvPr id="23" name="Forme libre 22"/>
          <p:cNvSpPr/>
          <p:nvPr/>
        </p:nvSpPr>
        <p:spPr>
          <a:xfrm>
            <a:off x="5083424" y="3413787"/>
            <a:ext cx="2345227" cy="274745"/>
          </a:xfrm>
          <a:custGeom>
            <a:avLst/>
            <a:gdLst>
              <a:gd name="connsiteX0" fmla="*/ 0 w 3705007"/>
              <a:gd name="connsiteY0" fmla="*/ 0 h 580432"/>
              <a:gd name="connsiteX1" fmla="*/ 535284 w 3705007"/>
              <a:gd name="connsiteY1" fmla="*/ 472321 h 580432"/>
              <a:gd name="connsiteX2" fmla="*/ 2235599 w 3705007"/>
              <a:gd name="connsiteY2" fmla="*/ 545793 h 580432"/>
              <a:gd name="connsiteX3" fmla="*/ 3705007 w 3705007"/>
              <a:gd name="connsiteY3" fmla="*/ 20992 h 580432"/>
              <a:gd name="connsiteX0" fmla="*/ 0 w 3778478"/>
              <a:gd name="connsiteY0" fmla="*/ 52480 h 556983"/>
              <a:gd name="connsiteX1" fmla="*/ 608755 w 3778478"/>
              <a:gd name="connsiteY1" fmla="*/ 451329 h 556983"/>
              <a:gd name="connsiteX2" fmla="*/ 2309070 w 3778478"/>
              <a:gd name="connsiteY2" fmla="*/ 524801 h 556983"/>
              <a:gd name="connsiteX3" fmla="*/ 3778478 w 3778478"/>
              <a:gd name="connsiteY3" fmla="*/ 0 h 556983"/>
              <a:gd name="connsiteX0" fmla="*/ 0 w 3778478"/>
              <a:gd name="connsiteY0" fmla="*/ 52480 h 576577"/>
              <a:gd name="connsiteX1" fmla="*/ 629747 w 3778478"/>
              <a:gd name="connsiteY1" fmla="*/ 503809 h 576577"/>
              <a:gd name="connsiteX2" fmla="*/ 2309070 w 3778478"/>
              <a:gd name="connsiteY2" fmla="*/ 524801 h 576577"/>
              <a:gd name="connsiteX3" fmla="*/ 3778478 w 3778478"/>
              <a:gd name="connsiteY3" fmla="*/ 0 h 57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478" h="576577">
                <a:moveTo>
                  <a:pt x="0" y="52480"/>
                </a:moveTo>
                <a:cubicBezTo>
                  <a:pt x="81342" y="243158"/>
                  <a:pt x="244902" y="425089"/>
                  <a:pt x="629747" y="503809"/>
                </a:cubicBezTo>
                <a:cubicBezTo>
                  <a:pt x="1014592" y="582529"/>
                  <a:pt x="1784282" y="608769"/>
                  <a:pt x="2309070" y="524801"/>
                </a:cubicBezTo>
                <a:cubicBezTo>
                  <a:pt x="2833858" y="440833"/>
                  <a:pt x="3778478" y="0"/>
                  <a:pt x="3778478" y="0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000" dirty="0"/>
          </a:p>
        </p:txBody>
      </p:sp>
      <p:sp>
        <p:nvSpPr>
          <p:cNvPr id="24" name="Forme libre 23"/>
          <p:cNvSpPr/>
          <p:nvPr/>
        </p:nvSpPr>
        <p:spPr>
          <a:xfrm>
            <a:off x="3194214" y="3373206"/>
            <a:ext cx="1895725" cy="335667"/>
          </a:xfrm>
          <a:custGeom>
            <a:avLst/>
            <a:gdLst>
              <a:gd name="connsiteX0" fmla="*/ 3054269 w 3054269"/>
              <a:gd name="connsiteY0" fmla="*/ 126247 h 714024"/>
              <a:gd name="connsiteX1" fmla="*/ 2172625 w 3054269"/>
              <a:gd name="connsiteY1" fmla="*/ 295 h 714024"/>
              <a:gd name="connsiteX2" fmla="*/ 766192 w 3054269"/>
              <a:gd name="connsiteY2" fmla="*/ 157735 h 714024"/>
              <a:gd name="connsiteX3" fmla="*/ 0 w 3054269"/>
              <a:gd name="connsiteY3" fmla="*/ 714024 h 714024"/>
              <a:gd name="connsiteX0" fmla="*/ 3054269 w 3054269"/>
              <a:gd name="connsiteY0" fmla="*/ 126992 h 714769"/>
              <a:gd name="connsiteX1" fmla="*/ 2172625 w 3054269"/>
              <a:gd name="connsiteY1" fmla="*/ 1040 h 714769"/>
              <a:gd name="connsiteX2" fmla="*/ 997099 w 3054269"/>
              <a:gd name="connsiteY2" fmla="*/ 189968 h 714769"/>
              <a:gd name="connsiteX3" fmla="*/ 0 w 3054269"/>
              <a:gd name="connsiteY3" fmla="*/ 714769 h 714769"/>
              <a:gd name="connsiteX0" fmla="*/ 3054269 w 3054269"/>
              <a:gd name="connsiteY0" fmla="*/ 116651 h 704428"/>
              <a:gd name="connsiteX1" fmla="*/ 2151633 w 3054269"/>
              <a:gd name="connsiteY1" fmla="*/ 1195 h 704428"/>
              <a:gd name="connsiteX2" fmla="*/ 997099 w 3054269"/>
              <a:gd name="connsiteY2" fmla="*/ 179627 h 704428"/>
              <a:gd name="connsiteX3" fmla="*/ 0 w 3054269"/>
              <a:gd name="connsiteY3" fmla="*/ 704428 h 70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4269" h="704428">
                <a:moveTo>
                  <a:pt x="3054269" y="116651"/>
                </a:moveTo>
                <a:cubicBezTo>
                  <a:pt x="2804120" y="51051"/>
                  <a:pt x="2494495" y="-9301"/>
                  <a:pt x="2151633" y="1195"/>
                </a:cubicBezTo>
                <a:cubicBezTo>
                  <a:pt x="1808771" y="11691"/>
                  <a:pt x="1355704" y="62422"/>
                  <a:pt x="997099" y="179627"/>
                </a:cubicBezTo>
                <a:cubicBezTo>
                  <a:pt x="638494" y="296832"/>
                  <a:pt x="0" y="704428"/>
                  <a:pt x="0" y="704428"/>
                </a:cubicBezTo>
              </a:path>
            </a:pathLst>
          </a:custGeom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000" dirty="0"/>
          </a:p>
        </p:txBody>
      </p:sp>
      <p:grpSp>
        <p:nvGrpSpPr>
          <p:cNvPr id="316" name="Grouper 315"/>
          <p:cNvGrpSpPr/>
          <p:nvPr/>
        </p:nvGrpSpPr>
        <p:grpSpPr>
          <a:xfrm>
            <a:off x="5272547" y="3509689"/>
            <a:ext cx="1534026" cy="284434"/>
            <a:chOff x="5272547" y="3509689"/>
            <a:chExt cx="1534026" cy="284434"/>
          </a:xfrm>
        </p:grpSpPr>
        <p:sp>
          <p:nvSpPr>
            <p:cNvPr id="25" name="Ellipse 24"/>
            <p:cNvSpPr/>
            <p:nvPr/>
          </p:nvSpPr>
          <p:spPr>
            <a:xfrm>
              <a:off x="5272547" y="3526211"/>
              <a:ext cx="111722" cy="857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000" dirty="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5921191" y="3602760"/>
              <a:ext cx="111722" cy="857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00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5559387" y="3650082"/>
              <a:ext cx="156411" cy="1200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000" dirty="0"/>
            </a:p>
          </p:txBody>
        </p:sp>
        <p:sp>
          <p:nvSpPr>
            <p:cNvPr id="28" name="Ellipse 27"/>
            <p:cNvSpPr/>
            <p:nvPr/>
          </p:nvSpPr>
          <p:spPr>
            <a:xfrm>
              <a:off x="6280217" y="3656888"/>
              <a:ext cx="178755" cy="1372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00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650163" y="3509689"/>
              <a:ext cx="156410" cy="1200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000"/>
            </a:p>
          </p:txBody>
        </p:sp>
      </p:grpSp>
      <p:grpSp>
        <p:nvGrpSpPr>
          <p:cNvPr id="315" name="Grouper 314"/>
          <p:cNvGrpSpPr/>
          <p:nvPr/>
        </p:nvGrpSpPr>
        <p:grpSpPr>
          <a:xfrm>
            <a:off x="3609321" y="3324457"/>
            <a:ext cx="952951" cy="275164"/>
            <a:chOff x="3609321" y="3324457"/>
            <a:chExt cx="952951" cy="275164"/>
          </a:xfrm>
        </p:grpSpPr>
        <p:sp>
          <p:nvSpPr>
            <p:cNvPr id="30" name="Ellipse 29"/>
            <p:cNvSpPr/>
            <p:nvPr/>
          </p:nvSpPr>
          <p:spPr>
            <a:xfrm>
              <a:off x="4405862" y="3372080"/>
              <a:ext cx="156410" cy="1200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000"/>
            </a:p>
          </p:txBody>
        </p:sp>
        <p:sp>
          <p:nvSpPr>
            <p:cNvPr id="31" name="Ellipse 30"/>
            <p:cNvSpPr/>
            <p:nvPr/>
          </p:nvSpPr>
          <p:spPr>
            <a:xfrm>
              <a:off x="4148344" y="3324457"/>
              <a:ext cx="89376" cy="686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000" dirty="0"/>
            </a:p>
          </p:txBody>
        </p:sp>
        <p:sp>
          <p:nvSpPr>
            <p:cNvPr id="32" name="Ellipse 31"/>
            <p:cNvSpPr/>
            <p:nvPr/>
          </p:nvSpPr>
          <p:spPr>
            <a:xfrm>
              <a:off x="4014923" y="3347063"/>
              <a:ext cx="89376" cy="686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000"/>
            </a:p>
          </p:txBody>
        </p:sp>
        <p:sp>
          <p:nvSpPr>
            <p:cNvPr id="33" name="Ellipse 32"/>
            <p:cNvSpPr/>
            <p:nvPr/>
          </p:nvSpPr>
          <p:spPr>
            <a:xfrm>
              <a:off x="3609321" y="3496695"/>
              <a:ext cx="134065" cy="1029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000" dirty="0"/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6315606" y="1340689"/>
            <a:ext cx="1530905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Charged</a:t>
            </a:r>
            <a:r>
              <a:rPr lang="fr-FR" sz="1200" dirty="0" smtClean="0"/>
              <a:t> </a:t>
            </a:r>
            <a:r>
              <a:rPr lang="fr-FR" sz="1200" dirty="0" err="1" smtClean="0"/>
              <a:t>particles</a:t>
            </a:r>
            <a:r>
              <a:rPr lang="fr-FR" sz="1200" dirty="0" smtClean="0"/>
              <a:t> </a:t>
            </a:r>
            <a:r>
              <a:rPr lang="fr-FR" sz="1200" dirty="0" err="1" smtClean="0"/>
              <a:t>trajectories</a:t>
            </a:r>
            <a:endParaRPr lang="fr-FR" sz="1200" dirty="0"/>
          </a:p>
        </p:txBody>
      </p:sp>
      <p:sp>
        <p:nvSpPr>
          <p:cNvPr id="35" name="ZoneTexte 34"/>
          <p:cNvSpPr txBox="1"/>
          <p:nvPr/>
        </p:nvSpPr>
        <p:spPr>
          <a:xfrm>
            <a:off x="4417025" y="1446599"/>
            <a:ext cx="1166169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Decay</a:t>
            </a:r>
            <a:r>
              <a:rPr lang="fr-FR" sz="1200" dirty="0" smtClean="0"/>
              <a:t> vertex</a:t>
            </a:r>
            <a:endParaRPr lang="fr-FR" sz="12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26406" y="2164375"/>
            <a:ext cx="1166169" cy="64633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Particle</a:t>
            </a:r>
            <a:r>
              <a:rPr lang="fr-FR" sz="1200" dirty="0" smtClean="0"/>
              <a:t> </a:t>
            </a:r>
            <a:r>
              <a:rPr lang="fr-FR" sz="1200" dirty="0" err="1" smtClean="0"/>
              <a:t>energy</a:t>
            </a:r>
            <a:r>
              <a:rPr lang="fr-FR" sz="1200" dirty="0"/>
              <a:t> </a:t>
            </a:r>
            <a:r>
              <a:rPr lang="fr-FR" sz="1200" dirty="0" smtClean="0"/>
              <a:t>&amp; TOF</a:t>
            </a:r>
            <a:endParaRPr lang="fr-FR" sz="1200" dirty="0"/>
          </a:p>
        </p:txBody>
      </p:sp>
      <p:sp>
        <p:nvSpPr>
          <p:cNvPr id="37" name="ZoneTexte 36"/>
          <p:cNvSpPr txBox="1"/>
          <p:nvPr/>
        </p:nvSpPr>
        <p:spPr>
          <a:xfrm rot="18733914">
            <a:off x="6233475" y="5674353"/>
            <a:ext cx="11998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Segmented</a:t>
            </a:r>
            <a:r>
              <a:rPr lang="fr-FR" sz="1200" dirty="0" smtClean="0"/>
              <a:t> </a:t>
            </a:r>
            <a:r>
              <a:rPr lang="fr-FR" sz="1200" dirty="0" err="1" smtClean="0"/>
              <a:t>calorimeter</a:t>
            </a:r>
            <a:endParaRPr lang="fr-FR" sz="1200" dirty="0"/>
          </a:p>
        </p:txBody>
      </p:sp>
      <p:sp>
        <p:nvSpPr>
          <p:cNvPr id="38" name="ZoneTexte 37"/>
          <p:cNvSpPr txBox="1"/>
          <p:nvPr/>
        </p:nvSpPr>
        <p:spPr>
          <a:xfrm rot="18733914">
            <a:off x="4051761" y="5578626"/>
            <a:ext cx="11526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Modular</a:t>
            </a:r>
            <a:r>
              <a:rPr lang="fr-FR" sz="1200" dirty="0" smtClean="0"/>
              <a:t> </a:t>
            </a:r>
            <a:r>
              <a:rPr lang="fr-FR" sz="1200" dirty="0" err="1" smtClean="0"/>
              <a:t>thin</a:t>
            </a:r>
            <a:r>
              <a:rPr lang="fr-FR" sz="1200" dirty="0" smtClean="0"/>
              <a:t> ββ source foil</a:t>
            </a:r>
            <a:endParaRPr lang="fr-FR" sz="1200" dirty="0"/>
          </a:p>
        </p:txBody>
      </p:sp>
      <p:sp>
        <p:nvSpPr>
          <p:cNvPr id="39" name="ZoneTexte 38"/>
          <p:cNvSpPr txBox="1"/>
          <p:nvPr/>
        </p:nvSpPr>
        <p:spPr>
          <a:xfrm rot="18733914">
            <a:off x="3057476" y="5651395"/>
            <a:ext cx="8805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tracking</a:t>
            </a:r>
            <a:r>
              <a:rPr lang="fr-FR" sz="1200" dirty="0" smtClean="0"/>
              <a:t> volume</a:t>
            </a:r>
            <a:endParaRPr lang="fr-FR" sz="1200" dirty="0"/>
          </a:p>
        </p:txBody>
      </p:sp>
      <p:sp>
        <p:nvSpPr>
          <p:cNvPr id="40" name="ZoneTexte 39"/>
          <p:cNvSpPr txBox="1"/>
          <p:nvPr/>
        </p:nvSpPr>
        <p:spPr>
          <a:xfrm rot="18733914">
            <a:off x="5353710" y="5651395"/>
            <a:ext cx="8805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tracking</a:t>
            </a:r>
            <a:r>
              <a:rPr lang="fr-FR" sz="1200" dirty="0" smtClean="0"/>
              <a:t> volume</a:t>
            </a:r>
            <a:endParaRPr lang="fr-FR" sz="1200" dirty="0"/>
          </a:p>
        </p:txBody>
      </p:sp>
      <p:sp>
        <p:nvSpPr>
          <p:cNvPr id="41" name="ZoneTexte 40"/>
          <p:cNvSpPr txBox="1"/>
          <p:nvPr/>
        </p:nvSpPr>
        <p:spPr>
          <a:xfrm rot="18733914">
            <a:off x="1767420" y="5674353"/>
            <a:ext cx="11998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Segmented</a:t>
            </a:r>
            <a:r>
              <a:rPr lang="fr-FR" sz="1200" dirty="0" smtClean="0"/>
              <a:t> </a:t>
            </a:r>
            <a:r>
              <a:rPr lang="fr-FR" sz="1200" dirty="0" err="1" smtClean="0"/>
              <a:t>calorimeter</a:t>
            </a:r>
            <a:endParaRPr lang="fr-FR" sz="1200" dirty="0"/>
          </a:p>
        </p:txBody>
      </p:sp>
      <p:cxnSp>
        <p:nvCxnSpPr>
          <p:cNvPr id="42" name="Connecteur en angle 41"/>
          <p:cNvCxnSpPr>
            <a:stCxn id="36" idx="2"/>
            <a:endCxn id="109" idx="2"/>
          </p:cNvCxnSpPr>
          <p:nvPr/>
        </p:nvCxnSpPr>
        <p:spPr>
          <a:xfrm rot="16200000" flipH="1">
            <a:off x="1471652" y="2548545"/>
            <a:ext cx="1025277" cy="1549598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ngle 42"/>
          <p:cNvCxnSpPr>
            <a:stCxn id="35" idx="2"/>
            <a:endCxn id="24" idx="0"/>
          </p:cNvCxnSpPr>
          <p:nvPr/>
        </p:nvCxnSpPr>
        <p:spPr>
          <a:xfrm rot="16200000" flipH="1">
            <a:off x="4284761" y="2623612"/>
            <a:ext cx="1520527" cy="89829"/>
          </a:xfrm>
          <a:prstGeom prst="bentConnector4">
            <a:avLst>
              <a:gd name="adj1" fmla="val 20592"/>
              <a:gd name="adj2" fmla="val 450136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/>
          <p:cNvCxnSpPr>
            <a:stCxn id="34" idx="2"/>
            <a:endCxn id="26" idx="1"/>
          </p:cNvCxnSpPr>
          <p:nvPr/>
        </p:nvCxnSpPr>
        <p:spPr>
          <a:xfrm rot="5400000">
            <a:off x="5602823" y="2137084"/>
            <a:ext cx="1812967" cy="114350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2" name="Grouper 311"/>
          <p:cNvGrpSpPr/>
          <p:nvPr/>
        </p:nvGrpSpPr>
        <p:grpSpPr>
          <a:xfrm>
            <a:off x="5863203" y="4109765"/>
            <a:ext cx="937165" cy="1390498"/>
            <a:chOff x="5863203" y="4109765"/>
            <a:chExt cx="937165" cy="1390498"/>
          </a:xfrm>
        </p:grpSpPr>
        <p:cxnSp>
          <p:nvCxnSpPr>
            <p:cNvPr id="45" name="Connecteur droit avec flèche 44"/>
            <p:cNvCxnSpPr/>
            <p:nvPr/>
          </p:nvCxnSpPr>
          <p:spPr>
            <a:xfrm flipV="1">
              <a:off x="5863203" y="4109765"/>
              <a:ext cx="0" cy="1390498"/>
            </a:xfrm>
            <a:prstGeom prst="straightConnector1">
              <a:avLst/>
            </a:prstGeom>
            <a:ln w="38100" cmpd="sng">
              <a:solidFill>
                <a:srgbClr val="660066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5890127" y="5035154"/>
              <a:ext cx="910241" cy="420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660066"/>
                  </a:solidFill>
                </a:rPr>
                <a:t>B </a:t>
              </a:r>
              <a:r>
                <a:rPr lang="fr-FR" sz="1400" dirty="0" err="1" smtClean="0">
                  <a:solidFill>
                    <a:srgbClr val="660066"/>
                  </a:solidFill>
                </a:rPr>
                <a:t>field</a:t>
              </a:r>
              <a:endParaRPr lang="fr-FR" sz="1400" dirty="0">
                <a:solidFill>
                  <a:srgbClr val="660066"/>
                </a:solidFill>
              </a:endParaRPr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>
              <a:off x="5957795" y="5081196"/>
              <a:ext cx="199394" cy="0"/>
            </a:xfrm>
            <a:prstGeom prst="straightConnector1">
              <a:avLst/>
            </a:prstGeom>
            <a:ln w="38100" cmpd="sng">
              <a:solidFill>
                <a:srgbClr val="660066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1" name="Étoile à 5 branches 310"/>
          <p:cNvSpPr/>
          <p:nvPr/>
        </p:nvSpPr>
        <p:spPr>
          <a:xfrm>
            <a:off x="4973522" y="3334085"/>
            <a:ext cx="232833" cy="2161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3" name="Ellipse 312"/>
          <p:cNvSpPr/>
          <p:nvPr/>
        </p:nvSpPr>
        <p:spPr>
          <a:xfrm>
            <a:off x="5038736" y="3461844"/>
            <a:ext cx="89376" cy="6861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00" dirty="0"/>
          </a:p>
        </p:txBody>
      </p:sp>
      <p:sp>
        <p:nvSpPr>
          <p:cNvPr id="314" name="Ellipse 313"/>
          <p:cNvSpPr/>
          <p:nvPr/>
        </p:nvSpPr>
        <p:spPr>
          <a:xfrm>
            <a:off x="5036987" y="3433852"/>
            <a:ext cx="89376" cy="6861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15219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601 L -0.0559 -0.0162 C -0.07065 -0.0155 -0.08558 -0.01319 -0.10381 -0.01319 C -0.11596 -0.01249 -0.11839 -0.01064 -0.12811 -0.00763 C -0.13783 -0.00462 -0.14789 -0.00185 -0.16195 0.00486 L -0.21281 0.03264 " pathEditMode="relative" rAng="0" ptsTypes="FffaFF">
                                      <p:cBhvr>
                                        <p:cTn id="14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7" y="14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549E-6 2.08285E-8 L 0.02725 0.02546 C 0.05416 0.03286 0.08852 0.03495 0.10449 0.03495 C 0.12255 0.03495 0.16438 0.02916 0.1892 0.02268 L 0.2536 -0.0044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1" y="1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109" grpId="0" animBg="1"/>
      <p:bldP spid="23" grpId="0" animBg="1"/>
      <p:bldP spid="24" grpId="0" animBg="1"/>
      <p:bldP spid="313" grpId="0" animBg="1"/>
      <p:bldP spid="3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Caractérisation des Modules Optiques du Calorimètre de </a:t>
            </a:r>
            <a:r>
              <a:rPr lang="fr-FR" dirty="0" err="1"/>
              <a:t>SuperNEMO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283" y="1212291"/>
            <a:ext cx="3410388" cy="397315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9917" y="2046128"/>
            <a:ext cx="7204216" cy="455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Calorimètre Principal : 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520 Modules Optiques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err="1"/>
              <a:t>Resolution</a:t>
            </a:r>
            <a:r>
              <a:rPr lang="fr-FR" dirty="0"/>
              <a:t> ≲ 8%[FWHM] /√E[MeV]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                              note : NEMO3 ≃ 16%[FWHM] /√E[MeV] 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Time </a:t>
            </a:r>
            <a:r>
              <a:rPr lang="fr-FR" dirty="0" err="1"/>
              <a:t>resolution</a:t>
            </a:r>
            <a:r>
              <a:rPr lang="fr-FR" dirty="0"/>
              <a:t> 300 </a:t>
            </a:r>
            <a:r>
              <a:rPr lang="fr-FR" dirty="0" err="1"/>
              <a:t>ps</a:t>
            </a:r>
            <a:r>
              <a:rPr lang="fr-FR" dirty="0"/>
              <a:t> (</a:t>
            </a:r>
            <a:r>
              <a:rPr lang="fr-FR" dirty="0" err="1"/>
              <a:t>σ</a:t>
            </a:r>
            <a:r>
              <a:rPr lang="fr-FR" dirty="0"/>
              <a:t>) @ 1 MeV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No </a:t>
            </a:r>
            <a:r>
              <a:rPr lang="fr-FR" dirty="0" err="1"/>
              <a:t>ageing</a:t>
            </a:r>
            <a:r>
              <a:rPr lang="fr-FR" dirty="0"/>
              <a:t> in 5 </a:t>
            </a:r>
            <a:r>
              <a:rPr lang="fr-FR" dirty="0" err="1"/>
              <a:t>years</a:t>
            </a:r>
            <a:endParaRPr lang="fr-FR" dirty="0"/>
          </a:p>
          <a:p>
            <a:pPr marL="742950" lvl="1" indent="-285750">
              <a:buFont typeface="Arial"/>
              <a:buChar char="•"/>
            </a:pPr>
            <a:r>
              <a:rPr lang="fr-FR" dirty="0"/>
              <a:t>Gain </a:t>
            </a:r>
            <a:r>
              <a:rPr lang="fr-FR" dirty="0" err="1"/>
              <a:t>survey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accuracy</a:t>
            </a:r>
            <a:r>
              <a:rPr lang="fr-FR" dirty="0"/>
              <a:t> &lt; 1% 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err="1"/>
              <a:t>Low</a:t>
            </a:r>
            <a:r>
              <a:rPr lang="fr-FR" dirty="0"/>
              <a:t> background PMT (Radon </a:t>
            </a:r>
            <a:r>
              <a:rPr lang="fr-FR" dirty="0" err="1"/>
              <a:t>emanation</a:t>
            </a:r>
            <a:r>
              <a:rPr lang="fr-FR" dirty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backscattering</a:t>
            </a:r>
            <a:endParaRPr lang="fr-FR" dirty="0"/>
          </a:p>
          <a:p>
            <a:pPr marL="742950" lvl="1" indent="-285750">
              <a:buFont typeface="Arial"/>
              <a:buChar char="•"/>
            </a:pPr>
            <a:r>
              <a:rPr lang="fr-FR" dirty="0"/>
              <a:t>4π </a:t>
            </a:r>
            <a:r>
              <a:rPr lang="fr-FR" dirty="0" err="1"/>
              <a:t>γ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50% @ 500 </a:t>
            </a:r>
            <a:r>
              <a:rPr lang="fr-FR" dirty="0" err="1"/>
              <a:t>keV</a:t>
            </a:r>
            <a:endParaRPr lang="fr-FR" dirty="0"/>
          </a:p>
          <a:p>
            <a:pPr lvl="2"/>
            <a:endParaRPr lang="fr-FR" dirty="0" smtClean="0"/>
          </a:p>
          <a:p>
            <a:pPr lvl="2"/>
            <a:endParaRPr lang="fr-FR" sz="1400" dirty="0" smtClean="0"/>
          </a:p>
          <a:p>
            <a:pPr marL="449263" lvl="1">
              <a:buFont typeface="Arial" pitchFamily="34" charset="0"/>
              <a:buChar char="•"/>
            </a:pPr>
            <a:r>
              <a:rPr lang="en-US" sz="2000" dirty="0"/>
              <a:t> 10L ENVINET </a:t>
            </a:r>
            <a:r>
              <a:rPr lang="en-US" sz="2000" dirty="0" err="1"/>
              <a:t>polystyren</a:t>
            </a:r>
            <a:r>
              <a:rPr lang="en-US" sz="2000" dirty="0"/>
              <a:t> scintillator</a:t>
            </a:r>
          </a:p>
          <a:p>
            <a:pPr marL="449263" lvl="1">
              <a:buFont typeface="Arial" pitchFamily="34" charset="0"/>
              <a:buChar char="•"/>
            </a:pPr>
            <a:r>
              <a:rPr lang="en-US" sz="2000" dirty="0"/>
              <a:t> R5912-03mod HAMAMATSU 8’’ low radioactivity PMT</a:t>
            </a:r>
          </a:p>
          <a:p>
            <a:pPr marL="449263" lvl="1">
              <a:buFont typeface="Arial" pitchFamily="34" charset="0"/>
              <a:buChar char="•"/>
            </a:pPr>
            <a:r>
              <a:rPr lang="en-US" sz="2000" dirty="0"/>
              <a:t> Teflon and mylar wrapping</a:t>
            </a:r>
            <a:endParaRPr lang="en-US" sz="1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327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Image 4" descr="8inch_OM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6832"/>
            <a:ext cx="9144000" cy="60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2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Caractérisation des Modules Optiques du Calorimètre de </a:t>
            </a:r>
            <a:r>
              <a:rPr lang="fr-FR" dirty="0" err="1"/>
              <a:t>SuperNEMO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319"/>
            <a:ext cx="9144000" cy="50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8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Caractérisation des Modules Optiques du Calorimètre de </a:t>
            </a:r>
            <a:r>
              <a:rPr lang="fr-FR" dirty="0" err="1"/>
              <a:t>SuperNEMO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4" name="Groupe 139"/>
          <p:cNvGrpSpPr/>
          <p:nvPr/>
        </p:nvGrpSpPr>
        <p:grpSpPr>
          <a:xfrm>
            <a:off x="-8487640" y="-4889718"/>
            <a:ext cx="6848113" cy="7271417"/>
            <a:chOff x="14768329" y="25631477"/>
            <a:chExt cx="6848113" cy="7271417"/>
          </a:xfrm>
        </p:grpSpPr>
        <p:pic>
          <p:nvPicPr>
            <p:cNvPr id="15" name="Image 14"/>
            <p:cNvPicPr preferRelativeResize="0"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89886" y="28762894"/>
              <a:ext cx="4140000" cy="4140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4801294" y="27120222"/>
              <a:ext cx="566549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Wingdings" charset="2"/>
                <a:buChar char="Ø"/>
              </a:pPr>
              <a:r>
                <a:rPr lang="en-US" sz="2800" dirty="0" smtClean="0"/>
                <a:t>10L volume</a:t>
              </a:r>
            </a:p>
            <a:p>
              <a:pPr marL="457200" indent="-457200">
                <a:buFont typeface="Wingdings" charset="2"/>
                <a:buChar char="Ø"/>
              </a:pPr>
              <a:r>
                <a:rPr lang="en-US" sz="2800" dirty="0" smtClean="0"/>
                <a:t>10 000 </a:t>
              </a:r>
              <a:r>
                <a:rPr lang="en-US" sz="2800" dirty="0" err="1" smtClean="0"/>
                <a:t>γ</a:t>
              </a:r>
              <a:r>
                <a:rPr lang="en-US" sz="2800" dirty="0" smtClean="0"/>
                <a:t>/MeV</a:t>
              </a:r>
            </a:p>
            <a:p>
              <a:pPr marL="2522921" lvl="1" indent="-457200">
                <a:buFont typeface="Wingdings" charset="2"/>
                <a:buChar char="Ø"/>
              </a:pPr>
              <a:r>
                <a:rPr lang="en-US" sz="2800" dirty="0" smtClean="0"/>
                <a:t>Highly uniform Light Yield</a:t>
              </a:r>
              <a:endParaRPr lang="en-US" sz="2800" dirty="0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820343" y="28543593"/>
              <a:ext cx="2286557" cy="201769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4768329" y="25673504"/>
              <a:ext cx="6848113" cy="13480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5400" b="1" dirty="0" smtClean="0">
                  <a:solidFill>
                    <a:srgbClr val="5B5977"/>
                  </a:solidFill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en-US" sz="4800" b="1" dirty="0" smtClean="0">
                  <a:solidFill>
                    <a:srgbClr val="5B5977"/>
                  </a:solidFill>
                </a:rPr>
                <a:t>Polystyrene scintillator</a:t>
              </a:r>
              <a:endParaRPr lang="en-US" sz="4800" b="1" dirty="0">
                <a:solidFill>
                  <a:srgbClr val="5B5977"/>
                </a:solidFill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06430" y="25631477"/>
              <a:ext cx="2541672" cy="648000"/>
            </a:xfrm>
            <a:prstGeom prst="rect">
              <a:avLst/>
            </a:prstGeom>
          </p:spPr>
        </p:pic>
      </p:grpSp>
      <p:grpSp>
        <p:nvGrpSpPr>
          <p:cNvPr id="20" name="Groupe 140"/>
          <p:cNvGrpSpPr/>
          <p:nvPr/>
        </p:nvGrpSpPr>
        <p:grpSpPr>
          <a:xfrm>
            <a:off x="11356691" y="-3574073"/>
            <a:ext cx="6571536" cy="6997759"/>
            <a:chOff x="22574250" y="25767377"/>
            <a:chExt cx="6571536" cy="6997759"/>
          </a:xfrm>
        </p:grpSpPr>
        <p:grpSp>
          <p:nvGrpSpPr>
            <p:cNvPr id="21" name="Grouper 20"/>
            <p:cNvGrpSpPr/>
            <p:nvPr/>
          </p:nvGrpSpPr>
          <p:grpSpPr>
            <a:xfrm>
              <a:off x="25975209" y="28082624"/>
              <a:ext cx="3170577" cy="4682512"/>
              <a:chOff x="25378486" y="26185397"/>
              <a:chExt cx="3529880" cy="5192232"/>
            </a:xfrm>
          </p:grpSpPr>
          <p:pic>
            <p:nvPicPr>
              <p:cNvPr id="27" name="Image 26" descr="R5912-03 MOD2 8 pcs QE 1301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688" t="17554" r="12988" b="14975"/>
              <a:stretch/>
            </p:blipFill>
            <p:spPr>
              <a:xfrm>
                <a:off x="25378486" y="26185397"/>
                <a:ext cx="3529880" cy="5192232"/>
              </a:xfrm>
              <a:prstGeom prst="rect">
                <a:avLst/>
              </a:prstGeom>
            </p:spPr>
          </p:pic>
          <p:pic>
            <p:nvPicPr>
              <p:cNvPr id="28" name="Image 27" descr="R5912-03 MOD2 8 pcs QE 1301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399" t="88680" r="32455" b="7722"/>
              <a:stretch/>
            </p:blipFill>
            <p:spPr>
              <a:xfrm>
                <a:off x="26158052" y="30128834"/>
                <a:ext cx="1371699" cy="256749"/>
              </a:xfrm>
              <a:prstGeom prst="rect">
                <a:avLst/>
              </a:prstGeom>
            </p:spPr>
          </p:pic>
          <p:pic>
            <p:nvPicPr>
              <p:cNvPr id="29" name="Image 28" descr="R5912-03 MOD2 8 pcs QE 1301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507" t="6025" r="19934" b="84606"/>
              <a:stretch/>
            </p:blipFill>
            <p:spPr>
              <a:xfrm>
                <a:off x="25938327" y="26446839"/>
                <a:ext cx="2755248" cy="668614"/>
              </a:xfrm>
              <a:prstGeom prst="rect">
                <a:avLst/>
              </a:prstGeom>
            </p:spPr>
          </p:pic>
        </p:grpSp>
        <p:pic>
          <p:nvPicPr>
            <p:cNvPr id="22" name="Image 21" descr="Capture-49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2679000" y="30729680"/>
              <a:ext cx="3315182" cy="1978306"/>
            </a:xfrm>
            <a:prstGeom prst="rect">
              <a:avLst/>
            </a:prstGeom>
          </p:spPr>
        </p:pic>
        <p:pic>
          <p:nvPicPr>
            <p:cNvPr id="23" name="Image 22" descr="Capture-50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22679000" y="28873639"/>
              <a:ext cx="3137171" cy="1913403"/>
            </a:xfrm>
            <a:prstGeom prst="rect">
              <a:avLst/>
            </a:prstGeom>
          </p:spPr>
        </p:pic>
        <p:pic>
          <p:nvPicPr>
            <p:cNvPr id="24" name="Image 23" descr="R5912-03 MOD2 8 pcs QE 1301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399" t="88922" r="32455" b="7722"/>
            <a:stretch/>
          </p:blipFill>
          <p:spPr>
            <a:xfrm>
              <a:off x="22632074" y="25767377"/>
              <a:ext cx="3461985" cy="604388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22700978" y="27130024"/>
              <a:ext cx="413446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charset="2"/>
                <a:buChar char="Ø"/>
              </a:pPr>
              <a:r>
                <a:rPr lang="en-US" sz="2800" dirty="0" smtClean="0"/>
                <a:t>8 stages </a:t>
              </a:r>
              <a:r>
                <a:rPr lang="en-US" sz="2800" dirty="0" smtClean="0">
                  <a:sym typeface="Wingdings"/>
                </a:rPr>
                <a:t> G = 2</a:t>
              </a:r>
              <a:r>
                <a:rPr lang="en-US" sz="2800" baseline="30000" dirty="0" smtClean="0">
                  <a:sym typeface="Wingdings"/>
                </a:rPr>
                <a:t>E</a:t>
              </a:r>
              <a:r>
                <a:rPr lang="en-US" sz="2800" dirty="0" smtClean="0">
                  <a:sym typeface="Wingdings"/>
                </a:rPr>
                <a:t>5 - 1</a:t>
              </a:r>
              <a:r>
                <a:rPr lang="en-US" sz="2800" baseline="30000" dirty="0" smtClean="0">
                  <a:sym typeface="Wingdings"/>
                </a:rPr>
                <a:t>E</a:t>
              </a:r>
              <a:r>
                <a:rPr lang="en-US" sz="2800" dirty="0" smtClean="0">
                  <a:sym typeface="Wingdings"/>
                </a:rPr>
                <a:t>6</a:t>
              </a:r>
            </a:p>
            <a:p>
              <a:pPr marL="457200" indent="-457200">
                <a:buFont typeface="Wingdings" charset="2"/>
                <a:buChar char="Ø"/>
              </a:pPr>
              <a:r>
                <a:rPr lang="en-US" sz="2800" dirty="0" smtClean="0">
                  <a:sym typeface="Wingdings"/>
                </a:rPr>
                <a:t>QE &gt; 30% @ 420nm</a:t>
              </a:r>
            </a:p>
            <a:p>
              <a:pPr marL="457200" indent="-457200">
                <a:buFont typeface="Wingdings" charset="2"/>
                <a:buChar char="Ø"/>
              </a:pPr>
              <a:r>
                <a:rPr lang="en-US" sz="2800" dirty="0" smtClean="0">
                  <a:sym typeface="Wingdings"/>
                </a:rPr>
                <a:t>High uniformity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574250" y="26213025"/>
              <a:ext cx="64942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 smtClean="0">
                  <a:solidFill>
                    <a:srgbClr val="5B5977"/>
                  </a:solidFill>
                </a:rPr>
                <a:t>New 8</a:t>
              </a:r>
              <a:r>
                <a:rPr lang="en-US" sz="4800" b="1" dirty="0">
                  <a:solidFill>
                    <a:srgbClr val="5B5977"/>
                  </a:solidFill>
                </a:rPr>
                <a:t>’’ </a:t>
              </a:r>
              <a:r>
                <a:rPr lang="en-US" sz="4800" b="1" dirty="0" smtClean="0">
                  <a:solidFill>
                    <a:srgbClr val="5B5977"/>
                  </a:solidFill>
                </a:rPr>
                <a:t>PMT </a:t>
              </a:r>
              <a:r>
                <a:rPr lang="en-US" sz="2800" b="1" dirty="0" smtClean="0">
                  <a:solidFill>
                    <a:srgbClr val="5B5977"/>
                  </a:solidFill>
                </a:rPr>
                <a:t>(R5912-03 mod02 )</a:t>
              </a:r>
              <a:endParaRPr lang="en-US" sz="2800" b="1" dirty="0">
                <a:solidFill>
                  <a:srgbClr val="5B5977"/>
                </a:solidFill>
              </a:endParaRPr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2" y="2529029"/>
            <a:ext cx="9144000" cy="37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7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37067" y="1780741"/>
            <a:ext cx="8682241" cy="4064855"/>
          </a:xfrm>
        </p:spPr>
        <p:txBody>
          <a:bodyPr>
            <a:normAutofit fontScale="92500" lnSpcReduction="20000"/>
          </a:bodyPr>
          <a:lstStyle/>
          <a:p>
            <a:r>
              <a:rPr lang="fr-FR" sz="2600" dirty="0" smtClean="0"/>
              <a:t>Origine et spécification du besoin</a:t>
            </a:r>
          </a:p>
          <a:p>
            <a:r>
              <a:rPr lang="fr-FR" sz="2600" dirty="0" smtClean="0"/>
              <a:t>Principe de fonctionnement</a:t>
            </a:r>
          </a:p>
          <a:p>
            <a:r>
              <a:rPr lang="fr-FR" sz="2600" dirty="0" smtClean="0"/>
              <a:t>Source d’électrons</a:t>
            </a:r>
          </a:p>
          <a:p>
            <a:r>
              <a:rPr lang="fr-FR" sz="2600" dirty="0" smtClean="0"/>
              <a:t>Spectromètre à électrons</a:t>
            </a:r>
          </a:p>
          <a:p>
            <a:r>
              <a:rPr lang="fr-FR" sz="2600" dirty="0" smtClean="0"/>
              <a:t>Trigger, Acquisition et Automatisation</a:t>
            </a:r>
          </a:p>
          <a:p>
            <a:r>
              <a:rPr lang="fr-FR" sz="2600" dirty="0" smtClean="0"/>
              <a:t>Performances</a:t>
            </a:r>
          </a:p>
          <a:p>
            <a:r>
              <a:rPr lang="fr-FR" sz="2600" dirty="0" smtClean="0"/>
              <a:t>Caractérisation des Modules Optiques du Calorimètre de </a:t>
            </a:r>
            <a:r>
              <a:rPr lang="fr-FR" sz="2600" dirty="0" err="1" smtClean="0"/>
              <a:t>SuperNEMO</a:t>
            </a:r>
            <a:endParaRPr lang="fr-FR" sz="2600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9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Caractérisation des Modules Optiques du Calorimètre de </a:t>
            </a:r>
            <a:r>
              <a:rPr lang="fr-FR" dirty="0" err="1"/>
              <a:t>SuperNEMO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3" y="2683861"/>
            <a:ext cx="4046115" cy="27559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16" y="4910596"/>
            <a:ext cx="1689100" cy="16129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66" y="4948693"/>
            <a:ext cx="1879600" cy="1371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262" y="2281696"/>
            <a:ext cx="2949159" cy="38925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255" y="5824996"/>
            <a:ext cx="1930400" cy="6985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566" y="2328261"/>
            <a:ext cx="2341753" cy="71119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9921" y="4061811"/>
            <a:ext cx="1417149" cy="16213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54095" y="2251163"/>
            <a:ext cx="137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PRAGUE                   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20327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737" y="49306"/>
            <a:ext cx="7798859" cy="1116106"/>
          </a:xfrm>
        </p:spPr>
        <p:txBody>
          <a:bodyPr/>
          <a:lstStyle/>
          <a:p>
            <a:r>
              <a:rPr lang="fr-FR" dirty="0" smtClean="0"/>
              <a:t>Nombreuses autres utilisations…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Image 6" descr="Photo1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74" y="1037166"/>
            <a:ext cx="2846915" cy="37958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4324608"/>
            <a:ext cx="2160588" cy="24317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94" y="4324608"/>
            <a:ext cx="1933058" cy="213571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691127" y="1037166"/>
            <a:ext cx="452612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Développement de simulation optique dans </a:t>
            </a:r>
            <a:r>
              <a:rPr lang="fr-FR" dirty="0" err="1" smtClean="0"/>
              <a:t>Geant</a:t>
            </a:r>
            <a:r>
              <a:rPr lang="fr-FR" dirty="0" smtClean="0"/>
              <a:t> 4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Essais de qualification d’un prototype d’appareil de radioprotection b</a:t>
            </a:r>
            <a:r>
              <a:rPr lang="fr-FR" dirty="0" smtClean="0"/>
              <a:t>êta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Etude de fenêtre d’entrée sur Germanium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Vérification de performances de scintillateurs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671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Image 5" descr="Spectro2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16" y="29029594"/>
            <a:ext cx="13261733" cy="8841155"/>
          </a:xfrm>
          <a:prstGeom prst="rect">
            <a:avLst/>
          </a:prstGeom>
        </p:spPr>
      </p:pic>
      <p:pic>
        <p:nvPicPr>
          <p:cNvPr id="7" name="Image 6" descr="Spectro2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16" y="29181994"/>
            <a:ext cx="13261733" cy="8841155"/>
          </a:xfrm>
          <a:prstGeom prst="rect">
            <a:avLst/>
          </a:prstGeom>
        </p:spPr>
      </p:pic>
      <p:pic>
        <p:nvPicPr>
          <p:cNvPr id="9" name="Image 8" descr="Spectro2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713"/>
            <a:ext cx="9144000" cy="6096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2" b="89372" l="1541" r="98767">
                        <a14:foregroundMark x1="10015" y1="36232" x2="10015" y2="36232"/>
                        <a14:foregroundMark x1="58089" y1="47343" x2="58089" y2="47343"/>
                        <a14:foregroundMark x1="70724" y1="47826" x2="70724" y2="47826"/>
                        <a14:foregroundMark x1="86287" y1="45894" x2="86287" y2="45894"/>
                        <a14:foregroundMark x1="11710" y1="73430" x2="11710" y2="73430"/>
                        <a14:foregroundMark x1="9707" y1="74879" x2="9707" y2="74879"/>
                        <a14:foregroundMark x1="8166" y1="76329" x2="8166" y2="76329"/>
                        <a14:foregroundMark x1="7396" y1="78261" x2="7396" y2="78261"/>
                        <a14:foregroundMark x1="45455" y1="32850" x2="45455" y2="32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3248"/>
            <a:ext cx="3094869" cy="9882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  <p:extLst>
      <p:ext uri="{BB962C8B-B14F-4D97-AF65-F5344CB8AC3E}">
        <p14:creationId xmlns:p14="http://schemas.microsoft.com/office/powerpoint/2010/main" val="198320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Origine du besoin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11083" y="910167"/>
            <a:ext cx="4032250" cy="1435668"/>
          </a:xfrm>
        </p:spPr>
        <p:txBody>
          <a:bodyPr/>
          <a:lstStyle/>
          <a:p>
            <a:r>
              <a:rPr lang="fr-FR" dirty="0" smtClean="0"/>
              <a:t>Plusieurs milliers de scintillateurs (</a:t>
            </a:r>
            <a:r>
              <a:rPr lang="fr-FR" dirty="0" err="1" smtClean="0"/>
              <a:t>Dubna</a:t>
            </a:r>
            <a:r>
              <a:rPr lang="fr-FR" dirty="0" smtClean="0"/>
              <a:t>) à caractériser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93" y="2053166"/>
            <a:ext cx="6070284" cy="45949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93" y="889000"/>
            <a:ext cx="2302088" cy="204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7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Spécifications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b="1" u="sng" dirty="0" err="1" smtClean="0">
                <a:solidFill>
                  <a:srgbClr val="000000"/>
                </a:solidFill>
                <a:sym typeface="Symbol"/>
              </a:rPr>
              <a:t>L’objet</a:t>
            </a:r>
            <a:r>
              <a:rPr lang="en-US" sz="2400" b="1" u="sng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400" b="1" u="sng" dirty="0" err="1" smtClean="0">
                <a:solidFill>
                  <a:srgbClr val="000000"/>
                </a:solidFill>
                <a:sym typeface="Symbol"/>
              </a:rPr>
              <a:t>à</a:t>
            </a:r>
            <a:r>
              <a:rPr lang="en-US" sz="2400" b="1" u="sng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400" b="1" u="sng" dirty="0" err="1" smtClean="0">
                <a:solidFill>
                  <a:srgbClr val="000000"/>
                </a:solidFill>
                <a:sym typeface="Symbol"/>
              </a:rPr>
              <a:t>caractériser</a:t>
            </a:r>
            <a:endParaRPr lang="en-US" sz="2400" b="1" u="sng" dirty="0" smtClean="0">
              <a:solidFill>
                <a:srgbClr val="000000"/>
              </a:solidFill>
              <a:sym typeface="Symbol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900" dirty="0" err="1">
                <a:solidFill>
                  <a:srgbClr val="000000"/>
                </a:solidFill>
                <a:sym typeface="Symbol"/>
              </a:rPr>
              <a:t>Scintillateur</a:t>
            </a:r>
            <a:r>
              <a:rPr lang="en-US" sz="1900" dirty="0">
                <a:solidFill>
                  <a:srgbClr val="000000"/>
                </a:solidFill>
                <a:sym typeface="Symbol"/>
              </a:rPr>
              <a:t> </a:t>
            </a:r>
            <a:r>
              <a:rPr lang="en-US" sz="1900" dirty="0" err="1">
                <a:solidFill>
                  <a:srgbClr val="000000"/>
                </a:solidFill>
                <a:sym typeface="Symbol"/>
              </a:rPr>
              <a:t>plastique</a:t>
            </a:r>
            <a:r>
              <a:rPr lang="en-US" sz="1900" dirty="0">
                <a:solidFill>
                  <a:srgbClr val="000000"/>
                </a:solidFill>
                <a:sym typeface="Symbol"/>
              </a:rPr>
              <a:t> + </a:t>
            </a:r>
            <a:r>
              <a:rPr lang="en-US" sz="1900" dirty="0" err="1" smtClean="0">
                <a:solidFill>
                  <a:srgbClr val="000000"/>
                </a:solidFill>
                <a:sym typeface="Symbol"/>
              </a:rPr>
              <a:t>phorotomultiplicateur</a:t>
            </a:r>
            <a:endParaRPr lang="en-US" sz="1900" dirty="0" smtClean="0">
              <a:solidFill>
                <a:srgbClr val="000000"/>
              </a:solidFill>
              <a:sym typeface="Symbol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sym typeface="Symbol"/>
              </a:rPr>
              <a:t>[10-20] cm par pas de 1cm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sym typeface="Symbol"/>
              </a:rPr>
              <a:t>[</a:t>
            </a:r>
            <a:r>
              <a:rPr lang="en-US" sz="1900" dirty="0" smtClean="0">
                <a:solidFill>
                  <a:srgbClr val="000000"/>
                </a:solidFill>
                <a:sym typeface="Symbol"/>
              </a:rPr>
              <a:t>0.1 </a:t>
            </a:r>
            <a:r>
              <a:rPr lang="en-US" sz="1900" dirty="0">
                <a:solidFill>
                  <a:srgbClr val="000000"/>
                </a:solidFill>
                <a:sym typeface="Symbol"/>
              </a:rPr>
              <a:t>- </a:t>
            </a:r>
            <a:r>
              <a:rPr lang="en-US" sz="1900" dirty="0" smtClean="0">
                <a:solidFill>
                  <a:srgbClr val="000000"/>
                </a:solidFill>
                <a:sym typeface="Symbol"/>
              </a:rPr>
              <a:t>3] MeV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900" dirty="0" err="1" smtClean="0">
                <a:solidFill>
                  <a:srgbClr val="000000"/>
                </a:solidFill>
                <a:sym typeface="Symbol"/>
              </a:rPr>
              <a:t>Résolution</a:t>
            </a:r>
            <a:r>
              <a:rPr lang="en-US" sz="1900" dirty="0" smtClean="0">
                <a:solidFill>
                  <a:srgbClr val="000000"/>
                </a:solidFill>
                <a:sym typeface="Symbol"/>
              </a:rPr>
              <a:t> 15%[NEMO3] </a:t>
            </a:r>
            <a:r>
              <a:rPr lang="en-US" sz="1900" dirty="0" smtClean="0">
                <a:solidFill>
                  <a:srgbClr val="000000"/>
                </a:solidFill>
                <a:sym typeface="Wingdings"/>
              </a:rPr>
              <a:t> 7-8%[S-NEMO]</a:t>
            </a:r>
            <a:r>
              <a:rPr lang="en-US" sz="1900" dirty="0" smtClean="0">
                <a:solidFill>
                  <a:srgbClr val="000000"/>
                </a:solidFill>
                <a:sym typeface="Symbol"/>
              </a:rPr>
              <a:t> FWHM @ 1 MeV</a:t>
            </a:r>
          </a:p>
          <a:p>
            <a:pPr>
              <a:lnSpc>
                <a:spcPct val="90000"/>
              </a:lnSpc>
            </a:pPr>
            <a:r>
              <a:rPr lang="en-US" sz="2400" b="1" u="sng" dirty="0" err="1" smtClean="0">
                <a:solidFill>
                  <a:srgbClr val="000000"/>
                </a:solidFill>
                <a:sym typeface="Symbol"/>
              </a:rPr>
              <a:t>Objectif</a:t>
            </a:r>
            <a:r>
              <a:rPr lang="en-US" sz="2400" b="1" u="sng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400" b="1" u="sng" dirty="0">
                <a:solidFill>
                  <a:srgbClr val="000000"/>
                </a:solidFill>
                <a:sym typeface="Symbol"/>
              </a:rPr>
              <a:t>: </a:t>
            </a: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sym typeface="Symbol"/>
              </a:rPr>
              <a:t>Délivrer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 un </a:t>
            </a:r>
            <a:r>
              <a:rPr lang="en-US" sz="2400" dirty="0" err="1">
                <a:solidFill>
                  <a:srgbClr val="000000"/>
                </a:solidFill>
                <a:sym typeface="Symbol"/>
              </a:rPr>
              <a:t>faisceau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sym typeface="Symbol"/>
              </a:rPr>
              <a:t>colimaté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400" dirty="0" err="1">
                <a:solidFill>
                  <a:srgbClr val="000000"/>
                </a:solidFill>
                <a:sym typeface="Symbol"/>
              </a:rPr>
              <a:t>d’électrons</a:t>
            </a:r>
            <a:endParaRPr lang="en-US" sz="2400" dirty="0">
              <a:solidFill>
                <a:srgbClr val="000000"/>
              </a:solidFill>
              <a:sym typeface="Symbol"/>
            </a:endParaRP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sym typeface="Symbol"/>
              </a:rPr>
              <a:t>Gamme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sym typeface="Symbol"/>
              </a:rPr>
              <a:t>d’énergie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[0.2 - 2] MeV</a:t>
            </a: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sym typeface="Symbol"/>
              </a:rPr>
              <a:t>Résolution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 : 1% FWHM @ 1MeV</a:t>
            </a: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sym typeface="Symbol"/>
              </a:rPr>
              <a:t>Non-</a:t>
            </a:r>
            <a:r>
              <a:rPr lang="en-US" sz="2400" dirty="0" err="1">
                <a:solidFill>
                  <a:srgbClr val="000000"/>
                </a:solidFill>
                <a:sym typeface="Symbol"/>
              </a:rPr>
              <a:t>Linéarité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 &lt;&lt;1%</a:t>
            </a: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sym typeface="Symbol"/>
              </a:rPr>
              <a:t>Scanner </a:t>
            </a:r>
            <a:r>
              <a:rPr lang="en-US" sz="2400" dirty="0" err="1">
                <a:solidFill>
                  <a:srgbClr val="000000"/>
                </a:solidFill>
                <a:sym typeface="Symbol"/>
              </a:rPr>
              <a:t>une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 surface de 2m x 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1m au pas de 1mm</a:t>
            </a:r>
            <a:endParaRPr lang="en-US" sz="2400" dirty="0">
              <a:solidFill>
                <a:srgbClr val="000000"/>
              </a:solidFill>
              <a:sym typeface="Symbol"/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0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 de fonctionnement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-1625356" y="2565343"/>
            <a:ext cx="457829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fr-FR" sz="2400" dirty="0" smtClean="0"/>
              <a:t>Blindage </a:t>
            </a:r>
          </a:p>
          <a:p>
            <a:pPr algn="r">
              <a:lnSpc>
                <a:spcPct val="80000"/>
              </a:lnSpc>
            </a:pPr>
            <a:r>
              <a:rPr lang="fr-FR" sz="2400" dirty="0" smtClean="0"/>
              <a:t>magnétique</a:t>
            </a:r>
          </a:p>
          <a:p>
            <a:pPr algn="r">
              <a:lnSpc>
                <a:spcPct val="130000"/>
              </a:lnSpc>
            </a:pPr>
            <a:r>
              <a:rPr lang="fr-FR" sz="2400" dirty="0" smtClean="0"/>
              <a:t>Trigger sur faisceau</a:t>
            </a:r>
          </a:p>
          <a:p>
            <a:pPr algn="r">
              <a:lnSpc>
                <a:spcPct val="130000"/>
              </a:lnSpc>
            </a:pPr>
            <a:r>
              <a:rPr lang="fr-FR" sz="2400" dirty="0" err="1" smtClean="0"/>
              <a:t>Colimateur</a:t>
            </a:r>
            <a:endParaRPr lang="fr-FR" sz="2400" dirty="0" smtClean="0"/>
          </a:p>
          <a:p>
            <a:pPr algn="r">
              <a:lnSpc>
                <a:spcPct val="130000"/>
              </a:lnSpc>
            </a:pPr>
            <a:endParaRPr lang="fr-FR" sz="2400" dirty="0" smtClean="0"/>
          </a:p>
          <a:p>
            <a:pPr algn="r">
              <a:lnSpc>
                <a:spcPct val="130000"/>
              </a:lnSpc>
            </a:pPr>
            <a:r>
              <a:rPr lang="fr-FR" sz="2400" dirty="0" smtClean="0"/>
              <a:t>Émetteur β</a:t>
            </a:r>
            <a:r>
              <a:rPr lang="fr-FR" sz="2400" baseline="30000" dirty="0" smtClean="0"/>
              <a:t>-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2808004" y="4186426"/>
            <a:ext cx="3530043" cy="1763045"/>
            <a:chOff x="883982" y="2132915"/>
            <a:chExt cx="7559401" cy="376034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214" b="98929" l="5236" r="74695">
                          <a14:foregroundMark x1="66318" y1="69464" x2="32810" y2="87679"/>
                          <a14:foregroundMark x1="65271" y1="77679" x2="65271" y2="77679"/>
                          <a14:foregroundMark x1="65271" y1="75357" x2="65271" y2="75357"/>
                          <a14:foregroundMark x1="59337" y1="79464" x2="62129" y2="73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546" t="63274" r="24300"/>
            <a:stretch/>
          </p:blipFill>
          <p:spPr>
            <a:xfrm>
              <a:off x="883982" y="2132915"/>
              <a:ext cx="7559401" cy="376034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405584" y="3279511"/>
              <a:ext cx="789099" cy="41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38908" y="5219614"/>
              <a:ext cx="1191535" cy="41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135641" y="3957605"/>
            <a:ext cx="1380925" cy="35754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5135641" y="3562539"/>
            <a:ext cx="1380925" cy="3575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4663170" y="3141738"/>
            <a:ext cx="2325867" cy="3575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3631973" y="863030"/>
            <a:ext cx="4335063" cy="224172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5736104" y="2747211"/>
            <a:ext cx="179999" cy="1567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5889504" y="5120793"/>
            <a:ext cx="32734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30000"/>
              </a:lnSpc>
            </a:pPr>
            <a:r>
              <a:rPr lang="fr-FR" sz="2400" dirty="0" smtClean="0"/>
              <a:t>Champ magnétique</a:t>
            </a:r>
            <a:endParaRPr lang="fr-FR" sz="2400" dirty="0"/>
          </a:p>
        </p:txBody>
      </p:sp>
      <p:sp>
        <p:nvSpPr>
          <p:cNvPr id="21" name="Rectangle 20"/>
          <p:cNvSpPr/>
          <p:nvPr/>
        </p:nvSpPr>
        <p:spPr>
          <a:xfrm>
            <a:off x="3631973" y="863030"/>
            <a:ext cx="17962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30000"/>
              </a:lnSpc>
            </a:pPr>
            <a:r>
              <a:rPr lang="fr-FR" sz="2400" dirty="0" smtClean="0"/>
              <a:t>Boite Noire</a:t>
            </a:r>
            <a:endParaRPr lang="fr-FR" sz="2400" dirty="0"/>
          </a:p>
        </p:txBody>
      </p:sp>
      <p:pic>
        <p:nvPicPr>
          <p:cNvPr id="23" name="Image 22" descr="8inch_OM_4.jpg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143" y="2004374"/>
            <a:ext cx="2573921" cy="1023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ogner un rectangle avec un coin du même côté 23"/>
          <p:cNvSpPr/>
          <p:nvPr/>
        </p:nvSpPr>
        <p:spPr>
          <a:xfrm>
            <a:off x="5438848" y="1328706"/>
            <a:ext cx="774510" cy="675667"/>
          </a:xfrm>
          <a:prstGeom prst="snip2Same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479520" y="1125585"/>
            <a:ext cx="2561168" cy="1034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30000"/>
              </a:lnSpc>
            </a:pPr>
            <a:r>
              <a:rPr lang="fr-FR" sz="2400" dirty="0" err="1" smtClean="0"/>
              <a:t>Photodétecteur</a:t>
            </a:r>
            <a:endParaRPr lang="fr-FR" sz="2400" dirty="0" smtClean="0"/>
          </a:p>
          <a:p>
            <a:pPr algn="r">
              <a:lnSpc>
                <a:spcPct val="130000"/>
              </a:lnSpc>
            </a:pPr>
            <a:r>
              <a:rPr lang="fr-FR" sz="2400" dirty="0"/>
              <a:t>S</a:t>
            </a:r>
            <a:r>
              <a:rPr lang="fr-FR" sz="2400" dirty="0" smtClean="0"/>
              <a:t>cintillateur</a:t>
            </a:r>
            <a:endParaRPr lang="fr-FR" sz="2400" dirty="0"/>
          </a:p>
        </p:txBody>
      </p:sp>
      <p:cxnSp>
        <p:nvCxnSpPr>
          <p:cNvPr id="28" name="Connecteur en arc 27"/>
          <p:cNvCxnSpPr>
            <a:endCxn id="13" idx="1"/>
          </p:cNvCxnSpPr>
          <p:nvPr/>
        </p:nvCxnSpPr>
        <p:spPr>
          <a:xfrm>
            <a:off x="2952941" y="3957605"/>
            <a:ext cx="2182700" cy="178771"/>
          </a:xfrm>
          <a:prstGeom prst="curvedConnector3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rc 29"/>
          <p:cNvCxnSpPr/>
          <p:nvPr/>
        </p:nvCxnSpPr>
        <p:spPr>
          <a:xfrm>
            <a:off x="2952941" y="3562539"/>
            <a:ext cx="2182700" cy="185474"/>
          </a:xfrm>
          <a:prstGeom prst="curvedConnector3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rc 32"/>
          <p:cNvCxnSpPr/>
          <p:nvPr/>
        </p:nvCxnSpPr>
        <p:spPr>
          <a:xfrm>
            <a:off x="2808004" y="2921970"/>
            <a:ext cx="1855166" cy="443844"/>
          </a:xfrm>
          <a:prstGeom prst="curvedConnector3">
            <a:avLst>
              <a:gd name="adj1" fmla="val 32055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rc 36"/>
          <p:cNvCxnSpPr>
            <a:endCxn id="23" idx="1"/>
          </p:cNvCxnSpPr>
          <p:nvPr/>
        </p:nvCxnSpPr>
        <p:spPr>
          <a:xfrm>
            <a:off x="3105342" y="2004372"/>
            <a:ext cx="1433801" cy="511655"/>
          </a:xfrm>
          <a:prstGeom prst="curvedConnector3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rc 39"/>
          <p:cNvCxnSpPr>
            <a:endCxn id="24" idx="2"/>
          </p:cNvCxnSpPr>
          <p:nvPr/>
        </p:nvCxnSpPr>
        <p:spPr>
          <a:xfrm>
            <a:off x="3105341" y="1417028"/>
            <a:ext cx="2333507" cy="249512"/>
          </a:xfrm>
          <a:prstGeom prst="curvedConnector3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rc 42"/>
          <p:cNvCxnSpPr/>
          <p:nvPr/>
        </p:nvCxnSpPr>
        <p:spPr>
          <a:xfrm>
            <a:off x="1935760" y="5120793"/>
            <a:ext cx="1319276" cy="242317"/>
          </a:xfrm>
          <a:prstGeom prst="curvedConnector3">
            <a:avLst>
              <a:gd name="adj1" fmla="val 514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14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source d’électrons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 Box 169"/>
          <p:cNvSpPr txBox="1">
            <a:spLocks noChangeArrowheads="1"/>
          </p:cNvSpPr>
          <p:nvPr/>
        </p:nvSpPr>
        <p:spPr bwMode="auto">
          <a:xfrm>
            <a:off x="258804" y="1252718"/>
            <a:ext cx="7296292" cy="98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err="1" smtClean="0"/>
              <a:t>Une</a:t>
            </a:r>
            <a:r>
              <a:rPr lang="en-US" sz="3200" dirty="0" smtClean="0"/>
              <a:t> source de 370MBq de </a:t>
            </a:r>
            <a:r>
              <a:rPr lang="en-US" sz="3200" baseline="30000" dirty="0" smtClean="0"/>
              <a:t>90</a:t>
            </a:r>
            <a:r>
              <a:rPr lang="en-US" sz="3200" dirty="0" smtClean="0"/>
              <a:t>Sr/Y</a:t>
            </a:r>
          </a:p>
          <a:p>
            <a:pPr>
              <a:lnSpc>
                <a:spcPct val="90000"/>
              </a:lnSpc>
            </a:pPr>
            <a:r>
              <a:rPr lang="en-US" sz="32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Émetteur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bêta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pur</a:t>
            </a:r>
            <a:endParaRPr lang="en-US" sz="2400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419" y="2695540"/>
            <a:ext cx="5963628" cy="38523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7293" y="1894416"/>
            <a:ext cx="3171289" cy="231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spectromètre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8" name="Grouper 17"/>
          <p:cNvGrpSpPr/>
          <p:nvPr/>
        </p:nvGrpSpPr>
        <p:grpSpPr>
          <a:xfrm>
            <a:off x="3688778" y="792689"/>
            <a:ext cx="4608555" cy="4552017"/>
            <a:chOff x="4248701" y="0"/>
            <a:chExt cx="8097263" cy="810263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9242"/>
            <a:stretch/>
          </p:blipFill>
          <p:spPr>
            <a:xfrm>
              <a:off x="4248701" y="0"/>
              <a:ext cx="8097263" cy="810263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29149" y="695024"/>
              <a:ext cx="2074446" cy="3257511"/>
            </a:xfrm>
            <a:prstGeom prst="rect">
              <a:avLst/>
            </a:prstGeom>
          </p:spPr>
        </p:pic>
      </p:grpSp>
      <p:grpSp>
        <p:nvGrpSpPr>
          <p:cNvPr id="9" name="Grouper 8"/>
          <p:cNvGrpSpPr/>
          <p:nvPr/>
        </p:nvGrpSpPr>
        <p:grpSpPr>
          <a:xfrm>
            <a:off x="350467" y="3363996"/>
            <a:ext cx="3876909" cy="3413805"/>
            <a:chOff x="15742185" y="18437655"/>
            <a:chExt cx="5357122" cy="536502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42185" y="18437655"/>
              <a:ext cx="5357122" cy="5365023"/>
            </a:xfrm>
            <a:prstGeom prst="rect">
              <a:avLst/>
            </a:prstGeom>
          </p:spPr>
        </p:pic>
        <p:cxnSp>
          <p:nvCxnSpPr>
            <p:cNvPr id="11" name="Connecteur droit avec flèche 10"/>
            <p:cNvCxnSpPr/>
            <p:nvPr/>
          </p:nvCxnSpPr>
          <p:spPr>
            <a:xfrm flipH="1">
              <a:off x="15742185" y="20927798"/>
              <a:ext cx="1605917" cy="545052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16427461" y="21831158"/>
              <a:ext cx="68690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 smtClean="0"/>
                <a:t>B</a:t>
              </a:r>
              <a:endParaRPr lang="fr-FR" sz="7200" dirty="0"/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16499952" y="21995791"/>
              <a:ext cx="614416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/>
          <p:cNvSpPr txBox="1"/>
          <p:nvPr/>
        </p:nvSpPr>
        <p:spPr>
          <a:xfrm>
            <a:off x="150381" y="1328707"/>
            <a:ext cx="3531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Cavité de 60mm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Champ bobine de </a:t>
            </a:r>
            <a:r>
              <a:rPr lang="fr-FR" dirty="0" err="1" smtClean="0"/>
              <a:t>qq</a:t>
            </a:r>
            <a:r>
              <a:rPr lang="fr-FR" dirty="0" smtClean="0"/>
              <a:t> 10 G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ym typeface="Wingdings"/>
              </a:rPr>
              <a:t> </a:t>
            </a:r>
            <a:r>
              <a:rPr lang="fr-FR" dirty="0" err="1" smtClean="0">
                <a:sym typeface="Wingdings"/>
              </a:rPr>
              <a:t>qq</a:t>
            </a:r>
            <a:r>
              <a:rPr lang="fr-FR" dirty="0" smtClean="0">
                <a:sym typeface="Wingdings"/>
              </a:rPr>
              <a:t> 1000 G dans la cavité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688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spectromètre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8" name="Grouper 17"/>
          <p:cNvGrpSpPr/>
          <p:nvPr/>
        </p:nvGrpSpPr>
        <p:grpSpPr>
          <a:xfrm>
            <a:off x="155552" y="4160790"/>
            <a:ext cx="2213191" cy="1961244"/>
            <a:chOff x="4248701" y="0"/>
            <a:chExt cx="8097263" cy="810263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9242"/>
            <a:stretch/>
          </p:blipFill>
          <p:spPr>
            <a:xfrm>
              <a:off x="4248701" y="0"/>
              <a:ext cx="8097263" cy="8102630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29149" y="695024"/>
              <a:ext cx="2074446" cy="32575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" name="Grouper 13"/>
          <p:cNvGrpSpPr/>
          <p:nvPr/>
        </p:nvGrpSpPr>
        <p:grpSpPr>
          <a:xfrm>
            <a:off x="2879367" y="770393"/>
            <a:ext cx="6000150" cy="5351641"/>
            <a:chOff x="409243" y="14666698"/>
            <a:chExt cx="7962900" cy="626110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243" y="14666698"/>
              <a:ext cx="7962900" cy="6261100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999809" y="20394961"/>
              <a:ext cx="6705757" cy="44422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3707356" y="19737606"/>
              <a:ext cx="1189298" cy="101566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6000" dirty="0" smtClean="0"/>
                <a:t>2m</a:t>
              </a:r>
              <a:endParaRPr lang="fr-FR" sz="6000" dirty="0"/>
            </a:p>
          </p:txBody>
        </p:sp>
      </p:grpSp>
      <p:cxnSp>
        <p:nvCxnSpPr>
          <p:cNvPr id="19" name="Connecteur droit avec flèche 18"/>
          <p:cNvCxnSpPr>
            <a:stCxn id="7" idx="3"/>
          </p:cNvCxnSpPr>
          <p:nvPr/>
        </p:nvCxnSpPr>
        <p:spPr>
          <a:xfrm flipV="1">
            <a:off x="2368743" y="3643117"/>
            <a:ext cx="2727502" cy="1498295"/>
          </a:xfrm>
          <a:prstGeom prst="straightConnector1">
            <a:avLst/>
          </a:prstGeom>
          <a:ln w="38100" cmpd="sng">
            <a:solidFill>
              <a:srgbClr val="AC61F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55552" y="1058247"/>
            <a:ext cx="3816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Un système de scanning</a:t>
            </a:r>
          </a:p>
          <a:p>
            <a:r>
              <a:rPr lang="fr-FR" sz="2400" b="1" dirty="0" smtClean="0"/>
              <a:t>[2m x 1m]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61936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Trigger, Acquisition et Automatisation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Instrumentation IN2P3, 18 Juin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cerna@cenbg.in2p3.fr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6" y="4269300"/>
            <a:ext cx="6030788" cy="227857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4" y="1495822"/>
            <a:ext cx="7979228" cy="2080448"/>
          </a:xfrm>
          <a:prstGeom prst="rect">
            <a:avLst/>
          </a:prstGeom>
          <a:ln w="38100" cmpd="sng">
            <a:solidFill>
              <a:srgbClr val="AC61F2"/>
            </a:solidFill>
          </a:ln>
        </p:spPr>
      </p:pic>
      <p:grpSp>
        <p:nvGrpSpPr>
          <p:cNvPr id="24" name="Grouper 23"/>
          <p:cNvGrpSpPr/>
          <p:nvPr/>
        </p:nvGrpSpPr>
        <p:grpSpPr>
          <a:xfrm>
            <a:off x="6338048" y="4044194"/>
            <a:ext cx="2659374" cy="2479302"/>
            <a:chOff x="4248701" y="0"/>
            <a:chExt cx="8097263" cy="8102630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9242"/>
            <a:stretch/>
          </p:blipFill>
          <p:spPr>
            <a:xfrm>
              <a:off x="4248701" y="0"/>
              <a:ext cx="8097263" cy="81026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29149" y="695024"/>
              <a:ext cx="2074446" cy="325751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7" name="Flèche vers la droite 26"/>
          <p:cNvSpPr/>
          <p:nvPr/>
        </p:nvSpPr>
        <p:spPr>
          <a:xfrm>
            <a:off x="2355969" y="4930937"/>
            <a:ext cx="1737736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92106" y="4060906"/>
            <a:ext cx="483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Sans trigger de faisceau        Avec Delta-E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6338048" y="4269300"/>
            <a:ext cx="2283796" cy="376509"/>
          </a:xfrm>
          <a:prstGeom prst="rect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1" name="Connecteur en angle 30"/>
          <p:cNvCxnSpPr>
            <a:stCxn id="22" idx="2"/>
            <a:endCxn id="29" idx="0"/>
          </p:cNvCxnSpPr>
          <p:nvPr/>
        </p:nvCxnSpPr>
        <p:spPr>
          <a:xfrm rot="16200000" flipH="1">
            <a:off x="5637502" y="2426856"/>
            <a:ext cx="693030" cy="2991858"/>
          </a:xfrm>
          <a:prstGeom prst="bentConnector3">
            <a:avLst/>
          </a:prstGeom>
          <a:ln w="38100" cmpd="sng">
            <a:solidFill>
              <a:srgbClr val="7411D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21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vantage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Avantage.thmx</Template>
  <TotalTime>8965</TotalTime>
  <Words>800</Words>
  <Application>Microsoft Macintosh PowerPoint</Application>
  <PresentationFormat>Présentation à l'écran (4:3)</PresentationFormat>
  <Paragraphs>188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Avantage</vt:lpstr>
      <vt:lpstr>Spectromètres à électrons pour la caractérisation de compteurs à scintillation</vt:lpstr>
      <vt:lpstr>Sommaire</vt:lpstr>
      <vt:lpstr>Origine du besoin</vt:lpstr>
      <vt:lpstr>Spécifications</vt:lpstr>
      <vt:lpstr>Principe de fonctionnement</vt:lpstr>
      <vt:lpstr>La source d’électrons</vt:lpstr>
      <vt:lpstr>Le spectromètre</vt:lpstr>
      <vt:lpstr>Le spectromètre</vt:lpstr>
      <vt:lpstr>Trigger, Acquisition et Automatisation</vt:lpstr>
      <vt:lpstr>Trigger, Acquisition et Automatisation</vt:lpstr>
      <vt:lpstr>Trigger, Acquisition et Automatisation</vt:lpstr>
      <vt:lpstr>Présentation PowerPoint</vt:lpstr>
      <vt:lpstr>Présentation PowerPoint</vt:lpstr>
      <vt:lpstr>Performances</vt:lpstr>
      <vt:lpstr>Caractérisation des Modules Optiques du Calorimètre de SuperNEMO </vt:lpstr>
      <vt:lpstr>Caractérisation des Modules Optiques du Calorimètre de SuperNEMO </vt:lpstr>
      <vt:lpstr>Présentation PowerPoint</vt:lpstr>
      <vt:lpstr>Caractérisation des Modules Optiques du Calorimètre de SuperNEMO </vt:lpstr>
      <vt:lpstr>Caractérisation des Modules Optiques du Calorimètre de SuperNEMO </vt:lpstr>
      <vt:lpstr>Caractérisation des Modules Optiques du Calorimètre de SuperNEMO </vt:lpstr>
      <vt:lpstr>Nombreuses autres utilisations…</vt:lpstr>
      <vt:lpstr>Présentation PowerPoint</vt:lpstr>
    </vt:vector>
  </TitlesOfParts>
  <Company>CENBG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Cédric Cerna</dc:creator>
  <cp:lastModifiedBy>Cédric Cerna</cp:lastModifiedBy>
  <cp:revision>109</cp:revision>
  <dcterms:created xsi:type="dcterms:W3CDTF">2015-03-13T14:02:12Z</dcterms:created>
  <dcterms:modified xsi:type="dcterms:W3CDTF">2015-06-18T06:56:07Z</dcterms:modified>
</cp:coreProperties>
</file>