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1" r:id="rId3"/>
    <p:sldId id="283" r:id="rId4"/>
    <p:sldId id="277" r:id="rId5"/>
    <p:sldId id="284" r:id="rId6"/>
    <p:sldId id="282" r:id="rId7"/>
    <p:sldId id="280" r:id="rId8"/>
    <p:sldId id="285" r:id="rId9"/>
    <p:sldId id="278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006600"/>
    <a:srgbClr val="9900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D86CE-8E1B-4FB0-A254-F7F4CEACDE4E}" type="datetimeFigureOut">
              <a:rPr lang="fr-FR" smtClean="0"/>
              <a:t>24/03/2015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D1AC-AB3E-46DF-98ED-B44FAEFA72F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89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27BF-1DF4-43E6-81BC-331214B197E9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37-D0C1-4671-9900-19A2A6A9EF7F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BFF7-0FB3-42BE-A5BD-8AF591D6945B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2E29-BFE4-4DB9-92D0-D5C97EA4E6CB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768C-0648-42BE-A6C7-598A1018BEA1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A9D-EB93-4E21-82C1-0D99237DD418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942-7AF9-4FE4-9A4B-DDD21DE77431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9707-A584-4FCA-A4F9-AE05881FE928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5148-AB74-4876-9FBD-25BCC97F3673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C499-F608-47DA-B63B-39A5B432CB9B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2559-D184-41AE-AF26-DF528D49F188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F368-F440-43DA-94D1-5197BE0331B1}" type="datetime1">
              <a:rPr lang="fr-FR" smtClean="0"/>
              <a:t>24/03/2015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2705" y="188640"/>
            <a:ext cx="6484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Status of the Clermont-Ferrand </a:t>
            </a:r>
            <a:endParaRPr lang="en-US" sz="32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R&amp;D works on Mechanics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31417" y="2132856"/>
            <a:ext cx="6171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Tilecal upgrade meeting </a:t>
            </a:r>
            <a:r>
              <a:rPr lang="en-US" sz="2000" dirty="0" smtClean="0">
                <a:latin typeface="Comic Sans MS" panose="030F0702030302020204" pitchFamily="66" charset="0"/>
              </a:rPr>
              <a:t>on mini-drawer mechanics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CERN 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n-US" sz="2000" dirty="0" smtClean="0">
                <a:latin typeface="Comic Sans MS" panose="030F0702030302020204" pitchFamily="66" charset="0"/>
              </a:rPr>
              <a:t>25</a:t>
            </a:r>
            <a:r>
              <a:rPr lang="en-US" sz="2000" dirty="0" smtClean="0">
                <a:latin typeface="Comic Sans MS" panose="030F0702030302020204" pitchFamily="66" charset="0"/>
              </a:rPr>
              <a:t> March </a:t>
            </a:r>
            <a:r>
              <a:rPr lang="en-US" sz="2000" dirty="0" smtClean="0">
                <a:latin typeface="Comic Sans MS" panose="030F0702030302020204" pitchFamily="66" charset="0"/>
              </a:rPr>
              <a:t>2015)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Clermont-</a:t>
            </a:r>
            <a:r>
              <a:rPr lang="en-US" sz="2000" dirty="0" err="1" smtClean="0">
                <a:latin typeface="Comic Sans MS" panose="030F0702030302020204" pitchFamily="66" charset="0"/>
              </a:rPr>
              <a:t>Fd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team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2852936"/>
            <a:ext cx="184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clrwww.in2p3.fr/IMG/jpg/IN2P3-Q_Sig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09186"/>
            <a:ext cx="2808312" cy="1560174"/>
          </a:xfrm>
          <a:prstGeom prst="rect">
            <a:avLst/>
          </a:prstGeom>
          <a:noFill/>
        </p:spPr>
      </p:pic>
      <p:pic>
        <p:nvPicPr>
          <p:cNvPr id="9" name="Picture 4" descr="http://clrwww.in2p3.fr/IMG/bmp/Logo_couleur__seul_sans_blan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5085184"/>
            <a:ext cx="1584175" cy="1561490"/>
          </a:xfrm>
          <a:prstGeom prst="rect">
            <a:avLst/>
          </a:prstGeom>
          <a:noFill/>
        </p:spPr>
      </p:pic>
      <p:pic>
        <p:nvPicPr>
          <p:cNvPr id="10" name="Picture 6" descr="http://clrwww.in2p3.fr/IMG/jpg/logo-UBP-35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9347"/>
            <a:ext cx="2232248" cy="1722021"/>
          </a:xfrm>
          <a:prstGeom prst="rect">
            <a:avLst/>
          </a:prstGeom>
          <a:noFill/>
        </p:spPr>
      </p:pic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932040" y="3717032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79032" y="3933056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Tile Module envelop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455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86916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</a:rPr>
              <a:t>Concept </a:t>
            </a:r>
            <a:r>
              <a:rPr lang="fr-FR" sz="2400" dirty="0" err="1" smtClean="0">
                <a:solidFill>
                  <a:srgbClr val="FF0000"/>
                </a:solidFill>
              </a:rPr>
              <a:t>Validated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rgbClr val="FF0000"/>
                </a:solidFill>
              </a:rPr>
              <a:t>Drawings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available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including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envelope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=&gt; </a:t>
            </a:r>
            <a:r>
              <a:rPr lang="fr-FR" sz="2400" dirty="0" err="1" smtClean="0">
                <a:solidFill>
                  <a:srgbClr val="FF0000"/>
                </a:solidFill>
              </a:rPr>
              <a:t>evolution</a:t>
            </a:r>
            <a:r>
              <a:rPr lang="fr-FR" sz="2400" dirty="0" smtClean="0">
                <a:solidFill>
                  <a:srgbClr val="FF0000"/>
                </a:solidFill>
              </a:rPr>
              <a:t> of the design: </a:t>
            </a:r>
            <a:r>
              <a:rPr lang="fr-FR" sz="2400" dirty="0" err="1" smtClean="0">
                <a:solidFill>
                  <a:srgbClr val="FF0000"/>
                </a:solidFill>
              </a:rPr>
              <a:t>CLuj</a:t>
            </a:r>
            <a:r>
              <a:rPr lang="fr-FR" sz="2400" dirty="0" smtClean="0">
                <a:solidFill>
                  <a:srgbClr val="FF0000"/>
                </a:solidFill>
              </a:rPr>
              <a:t> 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4" y="404664"/>
            <a:ext cx="8665627" cy="61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5896" y="5805264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Tile Module </a:t>
            </a:r>
            <a:r>
              <a:rPr lang="en-US" dirty="0" smtClean="0">
                <a:latin typeface="Comic Sans MS" panose="030F0702030302020204" pitchFamily="66" charset="0"/>
              </a:rPr>
              <a:t>envelope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  <p:pic>
        <p:nvPicPr>
          <p:cNvPr id="5" name="Picture 2" descr="C:\Users\François\Desktop\Stockholm\Slider_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07" y="2670592"/>
            <a:ext cx="4225847" cy="148537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74419" y="5805264"/>
            <a:ext cx="835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The slider</a:t>
            </a:r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is the support of the basket receiving</a:t>
            </a:r>
          </a:p>
          <a:p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the mini-drawer</a:t>
            </a:r>
            <a:endParaRPr lang="en-US" sz="2800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81542" y="378904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Slider at 90</a:t>
            </a:r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°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26417" y="376174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Basket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07136" y="3220105"/>
            <a:ext cx="397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Alignment </a:t>
            </a:r>
            <a:r>
              <a:rPr lang="en-US" dirty="0" smtClean="0">
                <a:latin typeface="Comic Sans MS" panose="030F0702030302020204" pitchFamily="66" charset="0"/>
              </a:rPr>
              <a:t>tool: SLIDER on </a:t>
            </a: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latin typeface="Comic Sans MS" panose="030F0702030302020204" pitchFamily="66" charset="0"/>
              </a:rPr>
              <a:t>external side of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Girder-Rings 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cxnSp>
        <p:nvCxnSpPr>
          <p:cNvPr id="17" name="Connecteur droit avec flèche 16"/>
          <p:cNvCxnSpPr>
            <a:stCxn id="13" idx="1"/>
          </p:cNvCxnSpPr>
          <p:nvPr/>
        </p:nvCxnSpPr>
        <p:spPr>
          <a:xfrm flipH="1">
            <a:off x="4123433" y="3543271"/>
            <a:ext cx="783703" cy="14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31965"/>
            <a:ext cx="6797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New Concept of handling tools : 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SLIDER+ BASKET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3" descr="C:\Users\François\Desktop\Stockholm\Slider_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3" y="4144729"/>
            <a:ext cx="3634628" cy="1468337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541492" y="1146913"/>
            <a:ext cx="7321093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FF0000"/>
                </a:solidFill>
              </a:rPr>
              <a:t>=&gt;</a:t>
            </a:r>
            <a:r>
              <a:rPr lang="fr-FR" dirty="0" smtClean="0"/>
              <a:t>           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girder</a:t>
            </a:r>
            <a:r>
              <a:rPr lang="fr-FR" dirty="0" smtClean="0"/>
              <a:t> </a:t>
            </a:r>
            <a:r>
              <a:rPr lang="fr-FR" dirty="0" err="1" smtClean="0"/>
              <a:t>refs</a:t>
            </a:r>
            <a:r>
              <a:rPr lang="fr-FR" dirty="0" smtClean="0"/>
              <a:t>)             ( </a:t>
            </a:r>
            <a:r>
              <a:rPr lang="fr-FR" dirty="0" err="1" smtClean="0"/>
              <a:t>using</a:t>
            </a:r>
            <a:r>
              <a:rPr lang="fr-FR" dirty="0" smtClean="0"/>
              <a:t> 4 </a:t>
            </a:r>
            <a:r>
              <a:rPr lang="fr-FR" dirty="0" err="1" smtClean="0"/>
              <a:t>girder</a:t>
            </a:r>
            <a:r>
              <a:rPr lang="fr-FR" dirty="0"/>
              <a:t>-</a:t>
            </a:r>
            <a:r>
              <a:rPr lang="fr-FR" dirty="0" smtClean="0"/>
              <a:t>rings in the </a:t>
            </a:r>
            <a:r>
              <a:rPr lang="fr-FR" dirty="0" err="1" smtClean="0"/>
              <a:t>girder</a:t>
            </a:r>
            <a:r>
              <a:rPr lang="fr-FR" dirty="0" smtClean="0"/>
              <a:t>)</a:t>
            </a:r>
          </a:p>
          <a:p>
            <a:pPr marL="285750" indent="-285750">
              <a:buFont typeface="Symbol"/>
              <a:buChar char="Þ"/>
            </a:pPr>
            <a:r>
              <a:rPr lang="fr-FR" dirty="0" err="1" smtClean="0"/>
              <a:t>Perfect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, no </a:t>
            </a:r>
            <a:r>
              <a:rPr lang="fr-FR" dirty="0" err="1" smtClean="0"/>
              <a:t>locking</a:t>
            </a:r>
            <a:r>
              <a:rPr lang="fr-FR" dirty="0" smtClean="0"/>
              <a:t> of the basket on the </a:t>
            </a:r>
            <a:r>
              <a:rPr lang="fr-FR" dirty="0" err="1" smtClean="0"/>
              <a:t>finger</a:t>
            </a:r>
            <a:r>
              <a:rPr lang="fr-FR" dirty="0" smtClean="0"/>
              <a:t> (no </a:t>
            </a:r>
            <a:r>
              <a:rPr lang="fr-FR" dirty="0" err="1" smtClean="0"/>
              <a:t>constraints</a:t>
            </a:r>
            <a:r>
              <a:rPr lang="fr-FR" dirty="0" smtClean="0"/>
              <a:t>)</a:t>
            </a:r>
          </a:p>
          <a:p>
            <a:pPr marL="285750" indent="-285750">
              <a:buFont typeface="Symbol"/>
              <a:buChar char="Þ"/>
            </a:pPr>
            <a:r>
              <a:rPr lang="fr-FR" dirty="0" smtClean="0"/>
              <a:t>No damage on rings</a:t>
            </a:r>
          </a:p>
          <a:p>
            <a:pPr marL="285750" indent="-285750">
              <a:buFont typeface="Symbol"/>
              <a:buChar char="Þ"/>
            </a:pP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sliding</a:t>
            </a:r>
            <a:r>
              <a:rPr lang="fr-FR" dirty="0" smtClean="0"/>
              <a:t> of the mini-</a:t>
            </a:r>
            <a:r>
              <a:rPr lang="fr-FR" dirty="0" err="1" smtClean="0"/>
              <a:t>drawers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3" idx="1"/>
          </p:cNvCxnSpPr>
          <p:nvPr/>
        </p:nvCxnSpPr>
        <p:spPr>
          <a:xfrm flipH="1">
            <a:off x="1907705" y="3543271"/>
            <a:ext cx="2999431" cy="1355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6898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35" y="404664"/>
            <a:ext cx="73535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05815" y="478413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BASKET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New Rings added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91680" y="1124744"/>
            <a:ext cx="437155" cy="50509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4763" y="100629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● Clermont-Ferrand tools </a:t>
            </a:r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operational &amp; validated at CERN in various positions</a:t>
            </a:r>
            <a:endParaRPr lang="en-US" sz="2800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François Vazeille\Desktop\Upgrade_meeting_2014Feb07\Test CERN 25-11-2013\100_2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632981" cy="19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rançois Vazeille\Desktop\Upgrade_meeting_2014Feb07\Test CERN 25-11-2013\100_2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27" y="2190036"/>
            <a:ext cx="2624448" cy="19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81542" y="378904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Slider at 90</a:t>
            </a:r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°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Users\François Vazeille\Desktop\Upgrade_meeting_2014Feb07\Test CERN 25-11-2013\100_2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7570"/>
            <a:ext cx="2628680" cy="19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826417" y="376174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Basket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4653136"/>
            <a:ext cx="5328591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Concept validated.</a:t>
            </a:r>
          </a:p>
          <a:p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be done (LPC):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Modifications to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made with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respect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services designed by IFAE (integration of spools?)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Evolution of basket (design part?)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7288" y="216413"/>
            <a:ext cx="6426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New Concept of handling tools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4" descr="C:\Users\François Vazeille\Desktop\Upgrade_meeting_2014Feb07\Test CERN 25-11-2013\100_2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3" y="4397648"/>
            <a:ext cx="2651072" cy="198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67792" y="116632"/>
            <a:ext cx="8496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Towards a production for phase II</a:t>
            </a:r>
            <a:endParaRPr lang="en-US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" y="908720"/>
            <a:ext cx="83884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●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4 objects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Mini-drawer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Slider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Basket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Services - </a:t>
            </a:r>
            <a:r>
              <a:rPr lang="en-US" sz="16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Spolls</a:t>
            </a:r>
            <a:endParaRPr lang="en-US" sz="16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lot of good ideas, various proposed solutions at various labs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=&gt; Global evaluation needed to progress without duplication of efforts</a:t>
            </a:r>
            <a:endParaRPr lang="en-US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995" y="2996952"/>
            <a:ext cx="8154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●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At 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V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alencia meeting, it becomes clear that: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Integration of each object to build a full apparatus is needed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Role and responsibilities on R&amp;D sharing to be defined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 coordinating person is mandatory</a:t>
            </a:r>
            <a:endParaRPr lang="en-US" sz="16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Specification have to be defined (envelope is one of the important specification; special cases also;…)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Procedure for handling/inserting/extracting a drawer to be defined in parallel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Documentation in EDMS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…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draft proposal aimed to start the discussion on these items has been sent by F </a:t>
            </a:r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Daudon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(LPC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ngineer) end of last year….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 additional material to this talk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184482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BACKUP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015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235504" y="4204495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-108520" y="146884"/>
            <a:ext cx="870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● Not compatible with the Barcelona developments</a:t>
            </a:r>
            <a:endParaRPr lang="en-US" sz="2800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François Vazeille\Desktop\Photos CERN 2014-04\100_2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3024336" cy="40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496" y="764704"/>
            <a:ext cx="483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▪ Patch Panel and Service tools.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96" y="1268760"/>
            <a:ext cx="4934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▪ No bearing screw on the Slider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Strength fully on the Girder Rings.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12160" y="7788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Strongly screwed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31034" y="1148140"/>
            <a:ext cx="477270" cy="26463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33641" y="2204864"/>
            <a:ext cx="337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Clermont-Ferrand proposition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(Several times explained)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Espace réservé du numéro de diapositive 9"/>
          <p:cNvSpPr txBox="1">
            <a:spLocks/>
          </p:cNvSpPr>
          <p:nvPr/>
        </p:nvSpPr>
        <p:spPr>
          <a:xfrm>
            <a:off x="3387904" y="43568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35496" y="4869160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▪ Poor and damaging contact of the Slider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 descr="C:\Users\François\Desktop\Stockholm\Slider_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30825"/>
            <a:ext cx="3829248" cy="13702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43808" y="5330825"/>
            <a:ext cx="1512168" cy="1316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12" y="5482098"/>
            <a:ext cx="445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Alignment and contact on the small Ring</a:t>
            </a:r>
          </a:p>
          <a:p>
            <a:r>
              <a:rPr lang="en-US" dirty="0">
                <a:latin typeface="Comic Sans MS" panose="030F0702030302020204" pitchFamily="66" charset="0"/>
              </a:rPr>
              <a:t>w</a:t>
            </a:r>
            <a:r>
              <a:rPr lang="en-US" dirty="0" smtClean="0">
                <a:latin typeface="Comic Sans MS" panose="030F0702030302020204" pitchFamily="66" charset="0"/>
              </a:rPr>
              <a:t>here glue and foam are located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No accuracy.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 Damages of the foam.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2200" y="5406315"/>
            <a:ext cx="271580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Responsibilities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ust be clarified.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644008" y="5661248"/>
            <a:ext cx="303652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François\Desktop\Stockholm\Slider_F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3634628" cy="1468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3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406</Words>
  <Application>Microsoft Office PowerPoint</Application>
  <PresentationFormat>Affichage à l'écran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Vazeille</dc:creator>
  <cp:lastModifiedBy>Dominique</cp:lastModifiedBy>
  <cp:revision>251</cp:revision>
  <cp:lastPrinted>2015-03-24T16:53:10Z</cp:lastPrinted>
  <dcterms:created xsi:type="dcterms:W3CDTF">2013-10-11T13:48:22Z</dcterms:created>
  <dcterms:modified xsi:type="dcterms:W3CDTF">2015-03-24T18:49:42Z</dcterms:modified>
</cp:coreProperties>
</file>