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sldIdLst>
    <p:sldId id="256" r:id="rId2"/>
    <p:sldId id="284" r:id="rId3"/>
    <p:sldId id="305" r:id="rId4"/>
    <p:sldId id="303" r:id="rId5"/>
    <p:sldId id="304" r:id="rId6"/>
    <p:sldId id="332" r:id="rId7"/>
    <p:sldId id="307" r:id="rId8"/>
    <p:sldId id="308" r:id="rId9"/>
    <p:sldId id="309" r:id="rId10"/>
    <p:sldId id="310" r:id="rId11"/>
    <p:sldId id="333" r:id="rId12"/>
    <p:sldId id="291" r:id="rId13"/>
    <p:sldId id="292" r:id="rId14"/>
    <p:sldId id="325" r:id="rId15"/>
    <p:sldId id="324" r:id="rId16"/>
    <p:sldId id="323" r:id="rId17"/>
    <p:sldId id="326" r:id="rId18"/>
    <p:sldId id="334" r:id="rId19"/>
    <p:sldId id="337" r:id="rId20"/>
    <p:sldId id="327" r:id="rId21"/>
    <p:sldId id="328" r:id="rId22"/>
    <p:sldId id="330" r:id="rId23"/>
    <p:sldId id="335" r:id="rId24"/>
    <p:sldId id="318" r:id="rId25"/>
    <p:sldId id="297" r:id="rId26"/>
    <p:sldId id="338" r:id="rId27"/>
    <p:sldId id="336" r:id="rId2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7"/>
    <a:srgbClr val="3C6E2E"/>
    <a:srgbClr val="FEF994"/>
    <a:srgbClr val="0B005C"/>
    <a:srgbClr val="460000"/>
    <a:srgbClr val="820000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6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cs typeface="DejaVu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8487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B43340B1-30B6-4636-BD06-0DB9C37D9D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8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D44639-E816-4829-8051-0FBF07915036}" type="slidenum">
              <a:rPr lang="fr-FR" smtClean="0">
                <a:cs typeface="DejaVu Sans" pitchFamily="34" charset="0"/>
              </a:rPr>
              <a:pPr/>
              <a:t>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3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E84C5B-0BDF-42E5-9EC7-7D3CE5F42963}" type="slidenum">
              <a:rPr lang="fr-FR" smtClean="0">
                <a:cs typeface="DejaVu Sans" pitchFamily="34" charset="0"/>
              </a:rPr>
              <a:pPr/>
              <a:t>10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0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24BB22-FFA6-4D36-B9B5-85D4EC443007}" type="slidenum">
              <a:rPr lang="fr-FR" smtClean="0">
                <a:cs typeface="DejaVu Sans" pitchFamily="34" charset="0"/>
              </a:rPr>
              <a:pPr/>
              <a:t>11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88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781EE0-D502-475C-A3B4-811BC86E4183}" type="slidenum">
              <a:rPr lang="fr-FR" smtClean="0">
                <a:cs typeface="DejaVu Sans" pitchFamily="34" charset="0"/>
              </a:rPr>
              <a:pPr/>
              <a:t>12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4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ED1D8C-193A-450C-96A3-407FE5C6455E}" type="slidenum">
              <a:rPr lang="fr-FR" smtClean="0">
                <a:cs typeface="DejaVu Sans" pitchFamily="34" charset="0"/>
              </a:rPr>
              <a:pPr/>
              <a:t>13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9CAB91-9085-473F-8BDB-80A4768509E7}" type="slidenum">
              <a:rPr lang="fr-FR" smtClean="0">
                <a:cs typeface="DejaVu Sans" pitchFamily="34" charset="0"/>
              </a:rPr>
              <a:pPr/>
              <a:t>14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97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26BE35-6A3B-47BA-A570-2E9DBE3CCBE6}" type="slidenum">
              <a:rPr lang="fr-FR" smtClean="0">
                <a:cs typeface="DejaVu Sans" pitchFamily="34" charset="0"/>
              </a:rPr>
              <a:pPr/>
              <a:t>15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92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C27E52-A69A-4EBD-9FE0-BE7D39D371B7}" type="slidenum">
              <a:rPr lang="fr-FR" smtClean="0">
                <a:cs typeface="DejaVu Sans" pitchFamily="34" charset="0"/>
              </a:rPr>
              <a:pPr/>
              <a:t>16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6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780F45-DFD0-48D1-9D50-9B1287FA9C1C}" type="slidenum">
              <a:rPr lang="fr-FR" smtClean="0">
                <a:cs typeface="DejaVu Sans" pitchFamily="34" charset="0"/>
              </a:rPr>
              <a:pPr/>
              <a:t>17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20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2F4B0F-45E6-48F2-A6DB-352AC1AA0919}" type="slidenum">
              <a:rPr lang="fr-FR" smtClean="0">
                <a:cs typeface="DejaVu Sans" pitchFamily="34" charset="0"/>
              </a:rPr>
              <a:pPr/>
              <a:t>18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86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9BC67C-EF14-4190-8D32-A2A2F0DEF565}" type="slidenum">
              <a:rPr lang="fr-FR" smtClean="0">
                <a:cs typeface="DejaVu Sans" pitchFamily="34" charset="0"/>
              </a:rPr>
              <a:pPr/>
              <a:t>19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0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39FDEA-3318-4105-9B55-B0FBA02ADBC9}" type="slidenum">
              <a:rPr lang="fr-FR" smtClean="0">
                <a:cs typeface="DejaVu Sans" pitchFamily="34" charset="0"/>
              </a:rPr>
              <a:pPr/>
              <a:t>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53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E1DB09-0DC3-4A13-9AB8-DCE4E7CF70C9}" type="slidenum">
              <a:rPr lang="fr-FR" smtClean="0">
                <a:cs typeface="DejaVu Sans" pitchFamily="34" charset="0"/>
              </a:rPr>
              <a:pPr/>
              <a:t>20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76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9DE5EE-D6B1-4B98-9999-191678F9CF6B}" type="slidenum">
              <a:rPr lang="fr-FR" smtClean="0">
                <a:cs typeface="DejaVu Sans" pitchFamily="34" charset="0"/>
              </a:rPr>
              <a:pPr/>
              <a:t>21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9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8689F8-4346-4306-94D6-7828B2A80E74}" type="slidenum">
              <a:rPr lang="fr-FR" smtClean="0">
                <a:cs typeface="DejaVu Sans" pitchFamily="34" charset="0"/>
              </a:rPr>
              <a:pPr/>
              <a:t>22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58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03C2FF-8B20-4C65-9466-1AE93E2EE51C}" type="slidenum">
              <a:rPr lang="fr-FR" smtClean="0">
                <a:cs typeface="DejaVu Sans" pitchFamily="34" charset="0"/>
              </a:rPr>
              <a:pPr/>
              <a:t>23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43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A4FF94-0FDD-48BC-972A-A5E5F528ADB7}" type="slidenum">
              <a:rPr lang="fr-FR" smtClean="0">
                <a:cs typeface="DejaVu Sans" pitchFamily="34" charset="0"/>
              </a:rPr>
              <a:pPr/>
              <a:t>24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r>
              <a:rPr lang="fr-FR" smtClean="0">
                <a:latin typeface="Calibri" pitchFamily="34" charset="0"/>
              </a:rPr>
              <a:t>4,52</a:t>
            </a:r>
            <a:r>
              <a:rPr lang="fr-FR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857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3611D5-5D11-4988-87D7-F9F0F208325C}" type="slidenum">
              <a:rPr lang="fr-FR" smtClean="0">
                <a:cs typeface="DejaVu Sans" pitchFamily="34" charset="0"/>
              </a:rPr>
              <a:pPr/>
              <a:t>25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42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EAC3F4-2CEC-4972-B3B7-0EE530848240}" type="slidenum">
              <a:rPr lang="fr-FR" smtClean="0">
                <a:cs typeface="DejaVu Sans" pitchFamily="34" charset="0"/>
              </a:rPr>
              <a:pPr/>
              <a:t>27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9498A7-CB1B-4DA4-BD2C-B31C0948A480}" type="slidenum">
              <a:rPr lang="fr-FR" smtClean="0">
                <a:cs typeface="DejaVu Sans" pitchFamily="34" charset="0"/>
              </a:rPr>
              <a:pPr/>
              <a:t>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0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F6E9FC-16AE-4941-A4BE-14AC705EA9DC}" type="slidenum">
              <a:rPr lang="fr-FR" smtClean="0">
                <a:cs typeface="DejaVu Sans" pitchFamily="34" charset="0"/>
              </a:rPr>
              <a:pPr/>
              <a:t>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5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12F64A-D8E2-4B88-B62A-A34AD9296676}" type="slidenum">
              <a:rPr lang="fr-FR" smtClean="0">
                <a:cs typeface="DejaVu Sans" pitchFamily="34" charset="0"/>
              </a:rPr>
              <a:pPr/>
              <a:t>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4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6EF20A-DD8C-4861-9318-B86C192D8AC0}" type="slidenum">
              <a:rPr lang="fr-FR" smtClean="0">
                <a:cs typeface="DejaVu Sans" pitchFamily="34" charset="0"/>
              </a:rPr>
              <a:pPr/>
              <a:t>6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32601E-9388-4150-8D15-F1DFC61A4B3C}" type="slidenum">
              <a:rPr lang="fr-FR" smtClean="0">
                <a:cs typeface="DejaVu Sans" pitchFamily="34" charset="0"/>
              </a:rPr>
              <a:pPr/>
              <a:t>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9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6D138D-133C-4C5F-9E45-3A0004ED7D1E}" type="slidenum">
              <a:rPr lang="fr-FR" smtClean="0">
                <a:cs typeface="DejaVu Sans" pitchFamily="34" charset="0"/>
              </a:rPr>
              <a:pPr/>
              <a:t>8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9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F8AE84-5614-4926-9CCC-2AAB7396FF85}" type="slidenum">
              <a:rPr lang="fr-FR" smtClean="0">
                <a:cs typeface="DejaVu Sans" pitchFamily="34" charset="0"/>
              </a:rPr>
              <a:pPr/>
              <a:t>9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2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A930-9904-4D5E-AF8B-92FC20CBB899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57AC-AF9A-4503-B660-A74EBA7D0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0894-287D-43B3-8E15-F4CC2BFEFDED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4E2-183A-49EF-BF54-054F3F07BE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18FD-39EE-4BD2-B74E-BB894EDCB8F9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899B-FDC1-4301-A28A-669D98C924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8177-AB46-4A2D-B085-8BE2D9851C11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8790-E5BF-4E5B-A83D-B0004E6950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6FFE-888C-4C7B-AA66-CBE9B0825168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DE4F-80F6-4A9E-8881-BD13BA26FB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C6F9-05CF-4058-9287-3B889B58D173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B96E-1489-4F03-9216-7BDFC27BF4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ACF3-CDAE-49B5-8D6F-DDE294DF5B6B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0772-791A-49E6-9F5B-041E868500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9A18-83CC-4BC0-8D7A-2302D5BF0F52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E5C6-0A1F-4525-BA80-2E2F9DA936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8A7B-B19C-4CE3-9EA1-52B59CF37B7E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D738-FCD2-446C-9795-0ED533BB7D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3A3D-3038-41C8-8BDA-D8523E7D8A86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80E0-3CD3-4616-A05F-935D3C183D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655B-0644-4A3F-9669-7C5F9F713161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36A9-BB0A-4CF8-B7B5-B9EC7A4EE8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A637-2610-4FE9-B12C-1ED87EE3B2CD}" type="datetimeFigureOut">
              <a:rPr lang="fr-FR"/>
              <a:pPr>
                <a:defRPr/>
              </a:pPr>
              <a:t>27/02/2015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22BD23-ED0D-4776-8880-9DA322B910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grand collisionneur de hadrons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et l’expérience CMS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569325" y="444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3182938" y="6021388"/>
            <a:ext cx="304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Masterclasses IPN Lyon, Mars </a:t>
            </a:r>
            <a:r>
              <a:rPr lang="en-GB" sz="16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6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3924300" y="5589588"/>
            <a:ext cx="1430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Sébastien Viret</a:t>
            </a:r>
            <a:endParaRPr lang="fr-FR" sz="1600" i="1"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82763" y="1628775"/>
            <a:ext cx="5649912" cy="36290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points de collisions du LHC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213" y="1416050"/>
            <a:ext cx="3529012" cy="36306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468313" y="765175"/>
            <a:ext cx="3095625" cy="3384550"/>
            <a:chOff x="468313" y="765175"/>
            <a:chExt cx="3095625" cy="3384550"/>
          </a:xfrm>
        </p:grpSpPr>
        <p:grpSp>
          <p:nvGrpSpPr>
            <p:cNvPr id="12317" name="Groupe 24"/>
            <p:cNvGrpSpPr>
              <a:grpSpLocks/>
            </p:cNvGrpSpPr>
            <p:nvPr/>
          </p:nvGrpSpPr>
          <p:grpSpPr bwMode="auto">
            <a:xfrm>
              <a:off x="480679" y="765175"/>
              <a:ext cx="3083259" cy="3384550"/>
              <a:chOff x="480679" y="765175"/>
              <a:chExt cx="3083259" cy="3384550"/>
            </a:xfrm>
          </p:grpSpPr>
          <p:pic>
            <p:nvPicPr>
              <p:cNvPr id="63496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81013" y="765175"/>
                <a:ext cx="2344737" cy="177958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52" name="Ellipse 51"/>
              <p:cNvSpPr/>
              <p:nvPr/>
            </p:nvSpPr>
            <p:spPr>
              <a:xfrm>
                <a:off x="3203575" y="3789363"/>
                <a:ext cx="360363" cy="360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59" name="Connecteur en arc 56"/>
              <p:cNvCxnSpPr>
                <a:stCxn id="52" idx="0"/>
                <a:endCxn id="63496" idx="2"/>
              </p:cNvCxnSpPr>
              <p:nvPr/>
            </p:nvCxnSpPr>
            <p:spPr>
              <a:xfrm rot="16200000" flipV="1">
                <a:off x="1896269" y="2301082"/>
                <a:ext cx="1244600" cy="1731962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8" name="ZoneTexte 68"/>
            <p:cNvSpPr txBox="1">
              <a:spLocks noChangeArrowheads="1"/>
            </p:cNvSpPr>
            <p:nvPr/>
          </p:nvSpPr>
          <p:spPr bwMode="auto">
            <a:xfrm>
              <a:off x="468313" y="765175"/>
              <a:ext cx="666750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ALICE</a:t>
              </a:r>
            </a:p>
          </p:txBody>
        </p:sp>
      </p:grpSp>
      <p:grpSp>
        <p:nvGrpSpPr>
          <p:cNvPr id="4" name="Groupe 32"/>
          <p:cNvGrpSpPr>
            <a:grpSpLocks/>
          </p:cNvGrpSpPr>
          <p:nvPr/>
        </p:nvGrpSpPr>
        <p:grpSpPr bwMode="auto">
          <a:xfrm>
            <a:off x="5292725" y="4221163"/>
            <a:ext cx="3240088" cy="1935162"/>
            <a:chOff x="5292725" y="4221163"/>
            <a:chExt cx="3240088" cy="1935162"/>
          </a:xfrm>
        </p:grpSpPr>
        <p:cxnSp>
          <p:nvCxnSpPr>
            <p:cNvPr id="65" name="Connecteur en arc 56"/>
            <p:cNvCxnSpPr>
              <a:stCxn id="54" idx="0"/>
              <a:endCxn id="63495" idx="0"/>
            </p:cNvCxnSpPr>
            <p:nvPr/>
          </p:nvCxnSpPr>
          <p:spPr>
            <a:xfrm rot="16200000" flipH="1">
              <a:off x="6265863" y="3427413"/>
              <a:ext cx="144462" cy="1731962"/>
            </a:xfrm>
            <a:prstGeom prst="curvedConnector3">
              <a:avLst>
                <a:gd name="adj1" fmla="val -38816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12" name="Groupe 31"/>
            <p:cNvGrpSpPr>
              <a:grpSpLocks/>
            </p:cNvGrpSpPr>
            <p:nvPr/>
          </p:nvGrpSpPr>
          <p:grpSpPr bwMode="auto">
            <a:xfrm>
              <a:off x="5292725" y="4221163"/>
              <a:ext cx="3240088" cy="1935162"/>
              <a:chOff x="5292725" y="4221163"/>
              <a:chExt cx="3240088" cy="1935162"/>
            </a:xfrm>
          </p:grpSpPr>
          <p:grpSp>
            <p:nvGrpSpPr>
              <p:cNvPr id="12313" name="Groupe 26"/>
              <p:cNvGrpSpPr>
                <a:grpSpLocks/>
              </p:cNvGrpSpPr>
              <p:nvPr/>
            </p:nvGrpSpPr>
            <p:grpSpPr bwMode="auto">
              <a:xfrm>
                <a:off x="5292725" y="4221163"/>
                <a:ext cx="3230741" cy="1935162"/>
                <a:chOff x="5292725" y="4221163"/>
                <a:chExt cx="3230741" cy="1935162"/>
              </a:xfrm>
            </p:grpSpPr>
            <p:pic>
              <p:nvPicPr>
                <p:cNvPr id="63495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5883275" y="4365625"/>
                  <a:ext cx="2640013" cy="17907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" name="Ellipse 53"/>
                <p:cNvSpPr/>
                <p:nvPr/>
              </p:nvSpPr>
              <p:spPr>
                <a:xfrm>
                  <a:off x="5292725" y="4221163"/>
                  <a:ext cx="358775" cy="3603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12314" name="ZoneTexte 70"/>
              <p:cNvSpPr txBox="1">
                <a:spLocks noChangeArrowheads="1"/>
              </p:cNvSpPr>
              <p:nvPr/>
            </p:nvSpPr>
            <p:spPr bwMode="auto">
              <a:xfrm>
                <a:off x="7886700" y="4365625"/>
                <a:ext cx="646113" cy="338138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rgbClr val="FFFF00"/>
                    </a:solidFill>
                    <a:latin typeface="Estrangelo Edessa" pitchFamily="66" charset="0"/>
                    <a:cs typeface="Estrangelo Edessa" pitchFamily="66" charset="0"/>
                  </a:rPr>
                  <a:t>LHCb</a:t>
                </a:r>
              </a:p>
            </p:txBody>
          </p:sp>
        </p:grpSp>
      </p:grpSp>
      <p:grpSp>
        <p:nvGrpSpPr>
          <p:cNvPr id="7" name="Groupe 30"/>
          <p:cNvGrpSpPr>
            <a:grpSpLocks/>
          </p:cNvGrpSpPr>
          <p:nvPr/>
        </p:nvGrpSpPr>
        <p:grpSpPr bwMode="auto">
          <a:xfrm>
            <a:off x="442913" y="981075"/>
            <a:ext cx="8305800" cy="4895850"/>
            <a:chOff x="442913" y="981075"/>
            <a:chExt cx="8305800" cy="4895850"/>
          </a:xfrm>
        </p:grpSpPr>
        <p:grpSp>
          <p:nvGrpSpPr>
            <p:cNvPr id="12300" name="Groupe 28"/>
            <p:cNvGrpSpPr>
              <a:grpSpLocks/>
            </p:cNvGrpSpPr>
            <p:nvPr/>
          </p:nvGrpSpPr>
          <p:grpSpPr bwMode="auto">
            <a:xfrm>
              <a:off x="482483" y="981075"/>
              <a:ext cx="8211954" cy="4895850"/>
              <a:chOff x="482483" y="981075"/>
              <a:chExt cx="8211954" cy="4895850"/>
            </a:xfrm>
          </p:grpSpPr>
          <p:grpSp>
            <p:nvGrpSpPr>
              <p:cNvPr id="12303" name="Groupe 25"/>
              <p:cNvGrpSpPr>
                <a:grpSpLocks/>
              </p:cNvGrpSpPr>
              <p:nvPr/>
            </p:nvGrpSpPr>
            <p:grpSpPr bwMode="auto">
              <a:xfrm>
                <a:off x="4932363" y="981075"/>
                <a:ext cx="3762074" cy="1652588"/>
                <a:chOff x="4932363" y="981075"/>
                <a:chExt cx="3762074" cy="1652588"/>
              </a:xfrm>
            </p:grpSpPr>
            <p:pic>
              <p:nvPicPr>
                <p:cNvPr id="6349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 bwMode="auto">
                <a:xfrm>
                  <a:off x="6251575" y="981075"/>
                  <a:ext cx="2443163" cy="1652588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3" name="Ellipse 52"/>
                <p:cNvSpPr/>
                <p:nvPr/>
              </p:nvSpPr>
              <p:spPr>
                <a:xfrm>
                  <a:off x="4932363" y="1628775"/>
                  <a:ext cx="360362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7" name="Connecteur en arc 56"/>
                <p:cNvCxnSpPr>
                  <a:stCxn id="53" idx="0"/>
                  <a:endCxn id="63492" idx="1"/>
                </p:cNvCxnSpPr>
                <p:nvPr/>
              </p:nvCxnSpPr>
              <p:spPr>
                <a:xfrm rot="16200000" flipH="1">
                  <a:off x="5580857" y="1159668"/>
                  <a:ext cx="177800" cy="1116013"/>
                </a:xfrm>
                <a:prstGeom prst="curvedConnector4">
                  <a:avLst>
                    <a:gd name="adj1" fmla="val -128062"/>
                    <a:gd name="adj2" fmla="val 58065"/>
                  </a:avLst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04" name="Groupe 27"/>
              <p:cNvGrpSpPr>
                <a:grpSpLocks/>
              </p:cNvGrpSpPr>
              <p:nvPr/>
            </p:nvGrpSpPr>
            <p:grpSpPr bwMode="auto">
              <a:xfrm>
                <a:off x="482483" y="4149725"/>
                <a:ext cx="4018080" cy="1727200"/>
                <a:chOff x="482483" y="4149725"/>
                <a:chExt cx="4018080" cy="1727200"/>
              </a:xfrm>
            </p:grpSpPr>
            <p:pic>
              <p:nvPicPr>
                <p:cNvPr id="63494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82600" y="4149725"/>
                  <a:ext cx="2622550" cy="17272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5" name="Ellipse 54"/>
                <p:cNvSpPr/>
                <p:nvPr/>
              </p:nvSpPr>
              <p:spPr>
                <a:xfrm>
                  <a:off x="4140200" y="4508500"/>
                  <a:ext cx="360363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62" name="Connecteur en arc 56"/>
                <p:cNvCxnSpPr>
                  <a:stCxn id="55" idx="4"/>
                  <a:endCxn id="63494" idx="3"/>
                </p:cNvCxnSpPr>
                <p:nvPr/>
              </p:nvCxnSpPr>
              <p:spPr>
                <a:xfrm rot="5400000">
                  <a:off x="3647282" y="4341019"/>
                  <a:ext cx="144462" cy="1200150"/>
                </a:xfrm>
                <a:prstGeom prst="curved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301" name="ZoneTexte 69"/>
            <p:cNvSpPr txBox="1">
              <a:spLocks noChangeArrowheads="1"/>
            </p:cNvSpPr>
            <p:nvPr/>
          </p:nvSpPr>
          <p:spPr bwMode="auto">
            <a:xfrm>
              <a:off x="442913" y="4149725"/>
              <a:ext cx="715962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ATLAS</a:t>
              </a:r>
            </a:p>
          </p:txBody>
        </p:sp>
        <p:sp>
          <p:nvSpPr>
            <p:cNvPr id="12302" name="ZoneTexte 71"/>
            <p:cNvSpPr txBox="1">
              <a:spLocks noChangeArrowheads="1"/>
            </p:cNvSpPr>
            <p:nvPr/>
          </p:nvSpPr>
          <p:spPr bwMode="auto">
            <a:xfrm>
              <a:off x="8172450" y="981075"/>
              <a:ext cx="576263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CMS</a:t>
              </a:r>
            </a:p>
          </p:txBody>
        </p:sp>
      </p:grpSp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7745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Les faisceaux se croisent à 4 endroits au LHC. Un détecteur est construit autour de chacun de ces points.</a:t>
            </a:r>
            <a:endParaRPr lang="fr-FR" sz="1400" b="1">
              <a:solidFill>
                <a:srgbClr val="FFFF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CMS en quelques mots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3316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8613" y="836613"/>
            <a:ext cx="3948112" cy="284956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3"/>
          <p:cNvGrpSpPr>
            <a:grpSpLocks/>
          </p:cNvGrpSpPr>
          <p:nvPr/>
        </p:nvGrpSpPr>
        <p:grpSpPr bwMode="auto">
          <a:xfrm>
            <a:off x="-180975" y="1773238"/>
            <a:ext cx="4968875" cy="4689475"/>
            <a:chOff x="-180528" y="1772816"/>
            <a:chExt cx="4968676" cy="4688606"/>
          </a:xfrm>
        </p:grpSpPr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467544" y="4077072"/>
              <a:ext cx="33115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→12500 tonnes, 22mètres de long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  <p:grpSp>
          <p:nvGrpSpPr>
            <p:cNvPr id="13326" name="Groupe 18"/>
            <p:cNvGrpSpPr>
              <a:grpSpLocks/>
            </p:cNvGrpSpPr>
            <p:nvPr/>
          </p:nvGrpSpPr>
          <p:grpSpPr bwMode="auto">
            <a:xfrm>
              <a:off x="-180528" y="1772816"/>
              <a:ext cx="4968552" cy="648072"/>
              <a:chOff x="-180528" y="1772816"/>
              <a:chExt cx="4968552" cy="648072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>
                <a:off x="-180528" y="1772816"/>
                <a:ext cx="2089066" cy="287284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10800000">
                <a:off x="2556212" y="2133111"/>
                <a:ext cx="2231936" cy="287285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xplosion 1 17"/>
              <p:cNvSpPr/>
              <p:nvPr/>
            </p:nvSpPr>
            <p:spPr>
              <a:xfrm>
                <a:off x="2051720" y="1916832"/>
                <a:ext cx="504056" cy="360040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3327" name="Rectangle 6"/>
            <p:cNvSpPr>
              <a:spLocks noChangeArrowheads="1"/>
            </p:cNvSpPr>
            <p:nvPr/>
          </p:nvSpPr>
          <p:spPr bwMode="auto">
            <a:xfrm>
              <a:off x="467544" y="4581128"/>
              <a:ext cx="41764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→2x plus petit qu’ATLAS, mais 2x plus lourd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  <p:sp>
          <p:nvSpPr>
            <p:cNvPr id="13328" name="Rectangle 6"/>
            <p:cNvSpPr>
              <a:spLocks noChangeArrowheads="1"/>
            </p:cNvSpPr>
            <p:nvPr/>
          </p:nvSpPr>
          <p:spPr bwMode="auto">
            <a:xfrm>
              <a:off x="467544" y="5085184"/>
              <a:ext cx="41764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→Un assemblage complexe de sous-détecteurs, placés les uns dans les autres.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  <p:sp>
          <p:nvSpPr>
            <p:cNvPr id="13329" name="Rectangle 6"/>
            <p:cNvSpPr>
              <a:spLocks noChangeArrowheads="1"/>
            </p:cNvSpPr>
            <p:nvPr/>
          </p:nvSpPr>
          <p:spPr bwMode="auto">
            <a:xfrm>
              <a:off x="467949" y="5876672"/>
              <a:ext cx="4320199" cy="58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→Une collaboration de plusieurs milliers de personnes, venant du plusieurs dizaines de pays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</p:grpSp>
      <p:grpSp>
        <p:nvGrpSpPr>
          <p:cNvPr id="5" name="Groupe 22"/>
          <p:cNvGrpSpPr>
            <a:grpSpLocks/>
          </p:cNvGrpSpPr>
          <p:nvPr/>
        </p:nvGrpSpPr>
        <p:grpSpPr bwMode="auto">
          <a:xfrm>
            <a:off x="4427538" y="1125538"/>
            <a:ext cx="4608512" cy="3608387"/>
            <a:chOff x="4427984" y="1124744"/>
            <a:chExt cx="4608512" cy="36091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958334" y="1124744"/>
              <a:ext cx="2747962" cy="2086394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Double flèche horizontale 9"/>
            <p:cNvSpPr/>
            <p:nvPr/>
          </p:nvSpPr>
          <p:spPr>
            <a:xfrm>
              <a:off x="4427984" y="1988517"/>
              <a:ext cx="1295400" cy="504926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5940152" y="4149080"/>
              <a:ext cx="30963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→Un peu comme un oignon, en plus compliqué quand même…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</p:grp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à coins arrondis 37"/>
          <p:cNvSpPr/>
          <p:nvPr/>
        </p:nvSpPr>
        <p:spPr>
          <a:xfrm>
            <a:off x="1258888" y="1628775"/>
            <a:ext cx="6553200" cy="3671888"/>
          </a:xfrm>
          <a:prstGeom prst="roundRect">
            <a:avLst/>
          </a:prstGeom>
          <a:solidFill>
            <a:srgbClr val="FEF99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Que</a:t>
            </a: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 détecte-t’on dans CMS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79388" y="692150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Pour reconstituer l’interaction d’origine, nous ne disposons que des particules qui survivent suffisamment longtemps  pour passer dans le détecteur.</a:t>
            </a:r>
            <a:endParaRPr lang="en-GB" sz="14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484438" y="5786438"/>
            <a:ext cx="4103687" cy="5222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doit deviner tout le reste à partir de ça.  </a:t>
            </a:r>
          </a:p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Identifier correctement ces particules est donc capital.</a:t>
            </a: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411413" y="1844675"/>
            <a:ext cx="1296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photons</a:t>
            </a: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2409825" y="3552825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hadrons chargés (</a:t>
            </a:r>
            <a:r>
              <a:rPr lang="en-GB" sz="1400" b="1" i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proton, pions chargés,...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2411413" y="2563813"/>
            <a:ext cx="4824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electrons, les muons et leurs anti-particules respectives </a:t>
            </a:r>
          </a:p>
        </p:txBody>
      </p:sp>
      <p:grpSp>
        <p:nvGrpSpPr>
          <p:cNvPr id="14346" name="Groupe 26"/>
          <p:cNvGrpSpPr>
            <a:grpSpLocks/>
          </p:cNvGrpSpPr>
          <p:nvPr/>
        </p:nvGrpSpPr>
        <p:grpSpPr bwMode="auto">
          <a:xfrm rot="-3380974">
            <a:off x="1937544" y="1862932"/>
            <a:ext cx="73025" cy="287337"/>
            <a:chOff x="323528" y="2636912"/>
            <a:chExt cx="72008" cy="432048"/>
          </a:xfrm>
        </p:grpSpPr>
        <p:cxnSp>
          <p:nvCxnSpPr>
            <p:cNvPr id="13" name="Connecteur en arc 12"/>
            <p:cNvCxnSpPr/>
            <p:nvPr/>
          </p:nvCxnSpPr>
          <p:spPr>
            <a:xfrm rot="16200000" flipH="1">
              <a:off x="329023" y="262660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rc 20"/>
            <p:cNvCxnSpPr/>
            <p:nvPr/>
          </p:nvCxnSpPr>
          <p:spPr>
            <a:xfrm rot="5400000" flipH="1" flipV="1">
              <a:off x="327693" y="268817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rc 22"/>
            <p:cNvCxnSpPr/>
            <p:nvPr/>
          </p:nvCxnSpPr>
          <p:spPr>
            <a:xfrm rot="16200000" flipH="1">
              <a:off x="322553" y="2773900"/>
              <a:ext cx="73997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rc 23"/>
            <p:cNvCxnSpPr/>
            <p:nvPr/>
          </p:nvCxnSpPr>
          <p:spPr>
            <a:xfrm rot="5400000" flipH="1" flipV="1">
              <a:off x="330665" y="283713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rc 24"/>
            <p:cNvCxnSpPr/>
            <p:nvPr/>
          </p:nvCxnSpPr>
          <p:spPr>
            <a:xfrm rot="16200000" flipH="1">
              <a:off x="332368" y="2909957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 rot="5400000" flipH="1" flipV="1">
              <a:off x="325817" y="299403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 bwMode="auto">
          <a:xfrm>
            <a:off x="1619324" y="256490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2051372" y="26369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rgbClr val="C0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Estrangelo Edessa" pitchFamily="66" charset="0"/>
                <a:cs typeface="Estrangelo Edessa" pitchFamily="66" charset="0"/>
              </a:rPr>
              <a:t>e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1619175" y="3336528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835199" y="340853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051223" y="355255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1763191" y="369656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619324" y="4365104"/>
            <a:ext cx="648072" cy="64807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835348" y="44371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051372" y="458112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763340" y="4725144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14377" name="Rectangle 12"/>
          <p:cNvSpPr>
            <a:spLocks noChangeArrowheads="1"/>
          </p:cNvSpPr>
          <p:nvPr/>
        </p:nvSpPr>
        <p:spPr bwMode="auto">
          <a:xfrm>
            <a:off x="2409825" y="4581525"/>
            <a:ext cx="4248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hadrons neutres (</a:t>
            </a:r>
            <a:r>
              <a:rPr lang="en-GB" sz="1400" b="1" i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neutron, pion neutre,...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pic>
        <p:nvPicPr>
          <p:cNvPr id="1437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11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particules chargées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07950" y="962025"/>
            <a:ext cx="54721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particules chargées interagissent  avec le matériau qu’elles traversent (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par ionisation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 Si il y a peu de matériau traversé (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fine plaque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), on peut savoir où la particule est passée sans la détruire.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250825" y="2636838"/>
            <a:ext cx="35290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Si on met plusieurs couches, on peut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voir le trajet de la particule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et donc savoir d’où elle vient.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5013325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Si en plus on ajoute un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champ magnétique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on peut mesurer son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impulsion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sa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charge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,... 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659563" y="1341438"/>
            <a:ext cx="122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5"/>
          <p:cNvSpPr/>
          <p:nvPr/>
        </p:nvSpPr>
        <p:spPr bwMode="auto">
          <a:xfrm>
            <a:off x="6948066" y="1917080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7164090" y="1268760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e 38"/>
          <p:cNvGrpSpPr>
            <a:grpSpLocks/>
          </p:cNvGrpSpPr>
          <p:nvPr/>
        </p:nvGrpSpPr>
        <p:grpSpPr bwMode="auto">
          <a:xfrm>
            <a:off x="4859338" y="2636838"/>
            <a:ext cx="1223962" cy="1079500"/>
            <a:chOff x="6588224" y="2996952"/>
            <a:chExt cx="1223963" cy="108012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xplosion 2 33"/>
          <p:cNvSpPr/>
          <p:nvPr/>
        </p:nvSpPr>
        <p:spPr>
          <a:xfrm>
            <a:off x="5220072" y="36450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xplosion 2 34"/>
          <p:cNvSpPr/>
          <p:nvPr/>
        </p:nvSpPr>
        <p:spPr>
          <a:xfrm>
            <a:off x="5364088" y="32849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xplosion 2 35"/>
          <p:cNvSpPr/>
          <p:nvPr/>
        </p:nvSpPr>
        <p:spPr>
          <a:xfrm>
            <a:off x="5508104" y="292494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xplosion 2 36"/>
          <p:cNvSpPr/>
          <p:nvPr/>
        </p:nvSpPr>
        <p:spPr>
          <a:xfrm>
            <a:off x="5652120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 bwMode="auto">
          <a:xfrm>
            <a:off x="5004048" y="4005064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39"/>
          <p:cNvGrpSpPr>
            <a:grpSpLocks/>
          </p:cNvGrpSpPr>
          <p:nvPr/>
        </p:nvGrpSpPr>
        <p:grpSpPr bwMode="auto">
          <a:xfrm>
            <a:off x="6372225" y="4868863"/>
            <a:ext cx="1223963" cy="1081087"/>
            <a:chOff x="6588224" y="2996952"/>
            <a:chExt cx="1223963" cy="108012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6588224" y="371544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588224" y="335540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xplosion 2 44"/>
          <p:cNvSpPr/>
          <p:nvPr/>
        </p:nvSpPr>
        <p:spPr>
          <a:xfrm>
            <a:off x="6948264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xplosion 2 45"/>
          <p:cNvSpPr/>
          <p:nvPr/>
        </p:nvSpPr>
        <p:spPr>
          <a:xfrm>
            <a:off x="7092280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xplosion 2 46"/>
          <p:cNvSpPr/>
          <p:nvPr/>
        </p:nvSpPr>
        <p:spPr>
          <a:xfrm>
            <a:off x="7020272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Explosion 2 47"/>
          <p:cNvSpPr/>
          <p:nvPr/>
        </p:nvSpPr>
        <p:spPr>
          <a:xfrm>
            <a:off x="6876256" y="479715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 bwMode="auto">
          <a:xfrm>
            <a:off x="6732240" y="6237312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Connecteur droit 39"/>
          <p:cNvCxnSpPr>
            <a:endCxn id="0" idx="4"/>
          </p:cNvCxnSpPr>
          <p:nvPr/>
        </p:nvCxnSpPr>
        <p:spPr>
          <a:xfrm rot="5400000">
            <a:off x="4553744" y="2978944"/>
            <a:ext cx="1800225" cy="684213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 rot="21215844">
            <a:off x="6762750" y="4508500"/>
            <a:ext cx="458788" cy="1866900"/>
          </a:xfrm>
          <a:custGeom>
            <a:avLst/>
            <a:gdLst>
              <a:gd name="connsiteX0" fmla="*/ 0 w 458460"/>
              <a:gd name="connsiteY0" fmla="*/ 1866585 h 1866585"/>
              <a:gd name="connsiteX1" fmla="*/ 430751 w 458460"/>
              <a:gd name="connsiteY1" fmla="*/ 921957 h 1866585"/>
              <a:gd name="connsiteX2" fmla="*/ 166255 w 458460"/>
              <a:gd name="connsiteY2" fmla="*/ 0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60" h="1866585">
                <a:moveTo>
                  <a:pt x="0" y="1866585"/>
                </a:moveTo>
                <a:cubicBezTo>
                  <a:pt x="201521" y="1549820"/>
                  <a:pt x="403042" y="1233055"/>
                  <a:pt x="430751" y="921957"/>
                </a:cubicBezTo>
                <a:cubicBezTo>
                  <a:pt x="458460" y="610860"/>
                  <a:pt x="312357" y="305430"/>
                  <a:pt x="166255" y="0"/>
                </a:cubicBezTo>
              </a:path>
            </a:pathLst>
          </a:custGeom>
          <a:ln w="254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55"/>
          <p:cNvGrpSpPr>
            <a:grpSpLocks/>
          </p:cNvGrpSpPr>
          <p:nvPr/>
        </p:nvGrpSpPr>
        <p:grpSpPr bwMode="auto">
          <a:xfrm>
            <a:off x="7786688" y="4962525"/>
            <a:ext cx="668337" cy="958850"/>
            <a:chOff x="7786338" y="4962654"/>
            <a:chExt cx="668643" cy="959139"/>
          </a:xfrm>
        </p:grpSpPr>
        <p:grpSp>
          <p:nvGrpSpPr>
            <p:cNvPr id="4149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0" name="Arc 49"/>
              <p:cNvSpPr/>
              <p:nvPr/>
            </p:nvSpPr>
            <p:spPr>
              <a:xfrm rot="13422690">
                <a:off x="3156012" y="2102271"/>
                <a:ext cx="79747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428819" y="2275588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4150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4151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4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8027988" y="5949950"/>
          <a:ext cx="7556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Équation" r:id="rId5" imgW="482400" imgH="419040" progId="Equation.3">
                  <p:embed/>
                </p:oleObj>
              </mc:Choice>
              <mc:Fallback>
                <p:oleObj name="Équation" r:id="rId5" imgW="4824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949950"/>
                        <a:ext cx="75565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38963E-6 L 0.03941 -0.22027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9297E-6 L 0.07882 -0.251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179E-6 L 0.02639 -0.06895 C 0.03212 -0.08352 0.03542 -0.10504 0.03542 -0.12748 C 0.03542 -0.15317 0.03212 -0.17376 0.02639 -0.18834 L 0.00104 -0.25705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2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9713" y="836613"/>
            <a:ext cx="3255962" cy="2235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31913" y="1484313"/>
            <a:ext cx="503237" cy="2889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1835150" y="1628775"/>
            <a:ext cx="3455988" cy="32543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7950" y="4221163"/>
            <a:ext cx="856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Plusieurs dizaines de milliers de plaques de détection en Silicium 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(à peu près la surface d’un court de tennis...).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Environ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75 millions </a:t>
            </a:r>
            <a:r>
              <a:rPr lang="en-GB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de canaux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C’est le plus grand détécteur en Silicium jamais construit.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950" y="5067300"/>
            <a:ext cx="8640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Une particule chargée traversant ce détecteur laisse en moyenne une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dizaine de points de mesure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Avec çà, on peut reconstruire les traces des particules, et leur origine, avec une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précision de quelques dizaines de microns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un peu moins que l’épaisseur d’un cheveu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107950" y="2924175"/>
            <a:ext cx="489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détecteur de traces de CMS entoure le point d’interaction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première couche de l’oignon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107950" y="3644900"/>
            <a:ext cx="7920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essaye de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couvrir le maximum d’espace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pour perdre le moins possible d’info (</a:t>
            </a:r>
            <a:r>
              <a:rPr lang="en-GB" sz="1400" b="1" i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herméticité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537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8138" y="3284538"/>
            <a:ext cx="4221162" cy="28448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1225" y="692150"/>
            <a:ext cx="4273550" cy="27368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68313" y="1052513"/>
            <a:ext cx="338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La construction d’un tel détecteur est un défi technique monumental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4859338" y="4076700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Plusieurs centaines d’ingénieurs et de techniciens ont travaillé pendant presque 20 ans....</a:t>
            </a: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07950" y="692150"/>
            <a:ext cx="626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Mais au bout de 20 ans, on arrive à çà: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1741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9975" y="1116013"/>
            <a:ext cx="6877050" cy="389731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79388" y="5354638"/>
            <a:ext cx="8640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Pour reconstruire correctement toutes ces traces, des programmes informatiques spéciaux ont été développés. 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627313" y="5929313"/>
            <a:ext cx="633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L’informatique est aussi une composante importante dans ce type d’expérience. 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15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179388" y="765175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particules neutres passent dans un détecteur de traces  sans en laisser…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particules neutres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3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1628775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va freiner ces particules en les forçant à traverser un matériau très dense (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du plomb par exemple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6443663" y="1414463"/>
            <a:ext cx="1223962" cy="1079500"/>
            <a:chOff x="6588224" y="2996952"/>
            <a:chExt cx="1223963" cy="108012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/>
          <p:cNvSpPr/>
          <p:nvPr/>
        </p:nvSpPr>
        <p:spPr bwMode="auto">
          <a:xfrm>
            <a:off x="6732959" y="909464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69"/>
          <p:cNvGrpSpPr>
            <a:grpSpLocks/>
          </p:cNvGrpSpPr>
          <p:nvPr/>
        </p:nvGrpSpPr>
        <p:grpSpPr bwMode="auto">
          <a:xfrm>
            <a:off x="5795963" y="2925763"/>
            <a:ext cx="2663825" cy="1800225"/>
            <a:chOff x="5004048" y="2852936"/>
            <a:chExt cx="2664296" cy="1800200"/>
          </a:xfrm>
        </p:grpSpPr>
        <p:sp>
          <p:nvSpPr>
            <p:cNvPr id="29" name="Rectangle 28"/>
            <p:cNvSpPr/>
            <p:nvPr/>
          </p:nvSpPr>
          <p:spPr>
            <a:xfrm>
              <a:off x="5004048" y="2852936"/>
              <a:ext cx="2664296" cy="1800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8500" name="Groupe 23"/>
            <p:cNvGrpSpPr>
              <a:grpSpLocks/>
            </p:cNvGrpSpPr>
            <p:nvPr/>
          </p:nvGrpSpPr>
          <p:grpSpPr bwMode="auto">
            <a:xfrm>
              <a:off x="5004048" y="2852936"/>
              <a:ext cx="2664296" cy="1800200"/>
              <a:chOff x="6588224" y="2996952"/>
              <a:chExt cx="1223963" cy="1080120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6588224" y="371607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6588224" y="335603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6588224" y="299695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6588224" y="407707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e 68"/>
          <p:cNvGrpSpPr>
            <a:grpSpLocks/>
          </p:cNvGrpSpPr>
          <p:nvPr/>
        </p:nvGrpSpPr>
        <p:grpSpPr bwMode="auto">
          <a:xfrm>
            <a:off x="6659563" y="2925763"/>
            <a:ext cx="1152525" cy="1871662"/>
            <a:chOff x="5868144" y="2852936"/>
            <a:chExt cx="1152128" cy="1872208"/>
          </a:xfrm>
        </p:grpSpPr>
        <p:cxnSp>
          <p:nvCxnSpPr>
            <p:cNvPr id="32" name="Connecteur droit 31"/>
            <p:cNvCxnSpPr/>
            <p:nvPr/>
          </p:nvCxnSpPr>
          <p:spPr>
            <a:xfrm rot="16200000" flipH="1">
              <a:off x="6156062" y="2996669"/>
              <a:ext cx="360467" cy="730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6156855" y="3356343"/>
              <a:ext cx="358880" cy="73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H="1">
              <a:off x="6263226" y="3608852"/>
              <a:ext cx="217551" cy="144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6011648" y="3644605"/>
              <a:ext cx="360468" cy="21582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5868029" y="4077278"/>
              <a:ext cx="360467" cy="714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6200000" flipH="1">
              <a:off x="6083878" y="3932843"/>
              <a:ext cx="289009" cy="2888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6200000" flipH="1">
              <a:off x="6264791" y="4329764"/>
              <a:ext cx="287421" cy="71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372795" y="3213403"/>
              <a:ext cx="503064" cy="1429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6840084" y="3392094"/>
              <a:ext cx="215963" cy="14441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0800000" flipV="1">
              <a:off x="6588621" y="3356320"/>
              <a:ext cx="287238" cy="21596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6200000" flipH="1">
              <a:off x="6587735" y="3573168"/>
              <a:ext cx="289009" cy="287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xplosion 2 58"/>
            <p:cNvSpPr/>
            <p:nvPr/>
          </p:nvSpPr>
          <p:spPr>
            <a:xfrm>
              <a:off x="6228184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Explosion 2 59"/>
            <p:cNvSpPr/>
            <p:nvPr/>
          </p:nvSpPr>
          <p:spPr>
            <a:xfrm>
              <a:off x="6444208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6732240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Explosion 2 61"/>
            <p:cNvSpPr/>
            <p:nvPr/>
          </p:nvSpPr>
          <p:spPr>
            <a:xfrm>
              <a:off x="658822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Explosion 2 62"/>
            <p:cNvSpPr/>
            <p:nvPr/>
          </p:nvSpPr>
          <p:spPr>
            <a:xfrm>
              <a:off x="6804248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Explosion 2 63"/>
            <p:cNvSpPr/>
            <p:nvPr/>
          </p:nvSpPr>
          <p:spPr>
            <a:xfrm>
              <a:off x="622818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" name="Explosion 2 64"/>
            <p:cNvSpPr/>
            <p:nvPr/>
          </p:nvSpPr>
          <p:spPr>
            <a:xfrm>
              <a:off x="6012160" y="4005064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6" name="Explosion 2 65"/>
            <p:cNvSpPr/>
            <p:nvPr/>
          </p:nvSpPr>
          <p:spPr>
            <a:xfrm>
              <a:off x="5868144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7" name="Explosion 2 66"/>
            <p:cNvSpPr/>
            <p:nvPr/>
          </p:nvSpPr>
          <p:spPr>
            <a:xfrm>
              <a:off x="6012160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4925" y="3481388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Cette quantité d’énergie va nous mener directement à l’énergie de la particule initiale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6732240" y="908720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1908175" y="5805488"/>
            <a:ext cx="496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Ces détecteurs d’énergie sont les CALORIMETRES</a:t>
            </a:r>
            <a:endParaRPr lang="en-GB" sz="1400" b="1">
              <a:solidFill>
                <a:srgbClr val="FFFF00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07950" y="2492375"/>
            <a:ext cx="4321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En freinant, les particules vont emettre d’autres particules que l’on va pouvoir détecter, et ainsi mesurer  la quantité d’énergie déposée.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07950" y="4292600"/>
            <a:ext cx="4321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fr-FR" sz="1400" b="1">
                <a:solidFill>
                  <a:srgbClr val="FFFF00"/>
                </a:solidFill>
                <a:ea typeface="KaiTi" pitchFamily="49" charset="-122"/>
                <a:cs typeface="Arial" charset="0"/>
              </a:rPr>
              <a:t>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De la même façon, on mesure l’énergie des particules chargées.  </a:t>
            </a:r>
            <a:r>
              <a:rPr lang="fr-FR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Si on a l’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énergie</a:t>
            </a:r>
            <a:r>
              <a:rPr lang="fr-FR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 et l’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impulsion</a:t>
            </a:r>
            <a:r>
              <a:rPr lang="fr-FR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on peut reconstruire la masse de la particule, et l’identifier.</a:t>
            </a:r>
            <a:endParaRPr lang="en-GB" sz="1400"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18452" name="Groupe 48"/>
          <p:cNvGrpSpPr>
            <a:grpSpLocks/>
          </p:cNvGrpSpPr>
          <p:nvPr/>
        </p:nvGrpSpPr>
        <p:grpSpPr bwMode="auto">
          <a:xfrm>
            <a:off x="7740650" y="1317625"/>
            <a:ext cx="668338" cy="958850"/>
            <a:chOff x="7786338" y="4962654"/>
            <a:chExt cx="668643" cy="959139"/>
          </a:xfrm>
        </p:grpSpPr>
        <p:grpSp>
          <p:nvGrpSpPr>
            <p:cNvPr id="18455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8" name="Arc 57"/>
              <p:cNvSpPr/>
              <p:nvPr/>
            </p:nvSpPr>
            <p:spPr>
              <a:xfrm rot="13422690">
                <a:off x="3156011" y="2102272"/>
                <a:ext cx="79747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3428818" y="2275589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8456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18457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4428424" y="1268760"/>
                <a:ext cx="35893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16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947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calorimètres de 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58888" y="1412875"/>
            <a:ext cx="649287" cy="4318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  <a:endCxn id="87042" idx="1"/>
          </p:cNvCxnSpPr>
          <p:nvPr/>
        </p:nvCxnSpPr>
        <p:spPr>
          <a:xfrm>
            <a:off x="1908175" y="1628775"/>
            <a:ext cx="3024188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40300" y="765175"/>
            <a:ext cx="3609975" cy="26638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07950" y="2924175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calorimètre électromagnétique entoure le détecteur de traces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deuxième couche de l’oignon, </a:t>
            </a:r>
            <a:r>
              <a:rPr lang="en-GB" sz="1400" b="1" i="1">
                <a:solidFill>
                  <a:srgbClr val="92D05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 vert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Il permet d’arréter les électrons et les photons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qui freinent plus vite que les autres particules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Assemblage de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75000 cristaux de tungstate de plomb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matériau très dense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19775" y="4941888"/>
            <a:ext cx="2249488" cy="1295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Accolade ouvrante 20"/>
          <p:cNvSpPr/>
          <p:nvPr/>
        </p:nvSpPr>
        <p:spPr>
          <a:xfrm rot="16200000">
            <a:off x="2772569" y="3501231"/>
            <a:ext cx="215900" cy="2808288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20" idx="1"/>
          </p:cNvCxnSpPr>
          <p:nvPr/>
        </p:nvCxnSpPr>
        <p:spPr>
          <a:xfrm rot="16200000" flipH="1">
            <a:off x="4037012" y="3838576"/>
            <a:ext cx="576263" cy="2925762"/>
          </a:xfrm>
          <a:prstGeom prst="curvedConnector4">
            <a:avLst>
              <a:gd name="adj1" fmla="val 39651"/>
              <a:gd name="adj2" fmla="val 5215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17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5388" y="692150"/>
            <a:ext cx="3021012" cy="28082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calorimètres de 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48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2988" y="1268413"/>
            <a:ext cx="1081087" cy="6477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2124075" y="1592263"/>
            <a:ext cx="2808288" cy="50482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calorimètre hadronique entoure le précédent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troisième couche de l’oignon, </a:t>
            </a:r>
            <a:r>
              <a:rPr lang="en-GB" sz="1400" b="1" i="1">
                <a:solidFill>
                  <a:srgbClr val="0070C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 bleu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Comme son nom l’indique, il permet d’arréter les </a:t>
            </a:r>
            <a:r>
              <a:rPr lang="en-GB" sz="14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hadrons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neutrons, protons,...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Assemblages de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plaques de bronze</a:t>
            </a:r>
          </a:p>
        </p:txBody>
      </p:sp>
      <p:sp>
        <p:nvSpPr>
          <p:cNvPr id="21" name="Accolade ouvrante 20"/>
          <p:cNvSpPr/>
          <p:nvPr/>
        </p:nvSpPr>
        <p:spPr>
          <a:xfrm rot="16200000">
            <a:off x="2087563" y="4257675"/>
            <a:ext cx="215900" cy="1295400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88067" idx="1"/>
          </p:cNvCxnSpPr>
          <p:nvPr/>
        </p:nvCxnSpPr>
        <p:spPr>
          <a:xfrm rot="16200000" flipH="1">
            <a:off x="3416300" y="3784600"/>
            <a:ext cx="431800" cy="2889250"/>
          </a:xfrm>
          <a:prstGeom prst="curvedConnector4">
            <a:avLst>
              <a:gd name="adj1" fmla="val 52929"/>
              <a:gd name="adj2" fmla="val 52012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94288" y="4508500"/>
            <a:ext cx="2339975" cy="18732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95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18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èche vers le bas 48"/>
          <p:cNvSpPr/>
          <p:nvPr/>
        </p:nvSpPr>
        <p:spPr>
          <a:xfrm rot="10800000">
            <a:off x="4211638" y="836613"/>
            <a:ext cx="4681537" cy="5832475"/>
          </a:xfrm>
          <a:prstGeom prst="downArrow">
            <a:avLst>
              <a:gd name="adj1" fmla="val 80172"/>
              <a:gd name="adj2" fmla="val 14713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Pourquoi fait-on tout ça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5" name="ZoneTexte 8"/>
          <p:cNvSpPr txBox="1">
            <a:spLocks noChangeArrowheads="1"/>
          </p:cNvSpPr>
          <p:nvPr/>
        </p:nvSpPr>
        <p:spPr bwMode="auto">
          <a:xfrm>
            <a:off x="4356100" y="5694363"/>
            <a:ext cx="4319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latin typeface="Estrangelo Edessa" pitchFamily="66" charset="0"/>
                <a:cs typeface="Estrangelo Edessa" pitchFamily="66" charset="0"/>
              </a:rPr>
              <a:t>Le monde qui nous entoure: 4 interactions</a:t>
            </a:r>
          </a:p>
          <a:p>
            <a:pPr algn="ctr"/>
            <a:r>
              <a:rPr lang="fr-FR" sz="1600">
                <a:latin typeface="Estrangelo Edessa" pitchFamily="66" charset="0"/>
                <a:cs typeface="Estrangelo Edessa" pitchFamily="66" charset="0"/>
              </a:rPr>
              <a:t>Niveau d’énergie: </a:t>
            </a:r>
            <a:r>
              <a:rPr lang="fr-FR" sz="1600" b="1">
                <a:latin typeface="Estrangelo Edessa" pitchFamily="66" charset="0"/>
                <a:cs typeface="Estrangelo Edessa" pitchFamily="66" charset="0"/>
              </a:rPr>
              <a:t>1GeV</a:t>
            </a:r>
          </a:p>
          <a:p>
            <a:pPr algn="ctr"/>
            <a:r>
              <a:rPr lang="fr-FR" sz="1600" b="1" i="1">
                <a:solidFill>
                  <a:srgbClr val="92D050"/>
                </a:solidFill>
                <a:latin typeface="Estrangelo Edessa" pitchFamily="66" charset="0"/>
                <a:cs typeface="Estrangelo Edessa" pitchFamily="66" charset="0"/>
              </a:rPr>
              <a:t>Bien compris</a:t>
            </a:r>
            <a:endParaRPr lang="fr-FR" sz="1600" b="1" i="1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50" y="5767388"/>
            <a:ext cx="1223963" cy="431800"/>
          </a:xfrm>
          <a:prstGeom prst="rect">
            <a:avLst/>
          </a:prstGeom>
          <a:solidFill>
            <a:srgbClr val="3C6E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latin typeface="Estrangelo Edessa" pitchFamily="66" charset="0"/>
                <a:cs typeface="Estrangelo Edessa" pitchFamily="66" charset="0"/>
              </a:rPr>
              <a:t>Interaction électromagnétique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6375" y="5767388"/>
            <a:ext cx="935038" cy="431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Interaction faible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55875" y="5767388"/>
            <a:ext cx="720725" cy="431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latin typeface="Estrangelo Edessa" pitchFamily="66" charset="0"/>
                <a:cs typeface="Estrangelo Edessa" pitchFamily="66" charset="0"/>
              </a:rPr>
              <a:t>Interaction forte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92500" y="5767388"/>
            <a:ext cx="935038" cy="4318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latin typeface="Estrangelo Edessa" pitchFamily="66" charset="0"/>
                <a:cs typeface="Estrangelo Edessa" pitchFamily="66" charset="0"/>
              </a:rPr>
              <a:t>Interaction gravitationnelle</a:t>
            </a:r>
          </a:p>
        </p:txBody>
      </p:sp>
      <p:grpSp>
        <p:nvGrpSpPr>
          <p:cNvPr id="2" name="Groupe 156"/>
          <p:cNvGrpSpPr>
            <a:grpSpLocks/>
          </p:cNvGrpSpPr>
          <p:nvPr/>
        </p:nvGrpSpPr>
        <p:grpSpPr bwMode="auto">
          <a:xfrm>
            <a:off x="971550" y="4149725"/>
            <a:ext cx="7704138" cy="830263"/>
            <a:chOff x="971600" y="2421470"/>
            <a:chExt cx="7704856" cy="829560"/>
          </a:xfrm>
        </p:grpSpPr>
        <p:sp>
          <p:nvSpPr>
            <p:cNvPr id="7201" name="ZoneTexte 8"/>
            <p:cNvSpPr txBox="1">
              <a:spLocks noChangeArrowheads="1"/>
            </p:cNvSpPr>
            <p:nvPr/>
          </p:nvSpPr>
          <p:spPr bwMode="auto">
            <a:xfrm>
              <a:off x="4356465" y="2421470"/>
              <a:ext cx="4319991" cy="82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600" dirty="0">
                  <a:latin typeface="Estrangelo Edessa" pitchFamily="66" charset="0"/>
                  <a:cs typeface="Estrangelo Edessa" pitchFamily="66" charset="0"/>
                </a:rPr>
                <a:t>Unification électrofaible: 3 interactions</a:t>
              </a:r>
            </a:p>
            <a:p>
              <a:pPr algn="ctr">
                <a:defRPr/>
              </a:pPr>
              <a:r>
                <a:rPr lang="fr-FR" sz="1600" dirty="0">
                  <a:latin typeface="Estrangelo Edessa" pitchFamily="66" charset="0"/>
                  <a:cs typeface="Estrangelo Edessa" pitchFamily="66" charset="0"/>
                </a:rPr>
                <a:t>Niveau d’énergie: </a:t>
              </a:r>
              <a:r>
                <a:rPr lang="fr-FR" sz="1600" b="1" dirty="0">
                  <a:latin typeface="Estrangelo Edessa" pitchFamily="66" charset="0"/>
                  <a:cs typeface="Estrangelo Edessa" pitchFamily="66" charset="0"/>
                </a:rPr>
                <a:t>100GeV</a:t>
              </a:r>
            </a:p>
            <a:p>
              <a:pPr algn="ctr">
                <a:defRPr/>
              </a:pPr>
              <a:r>
                <a:rPr lang="fr-FR" sz="16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Estrangelo Edessa" pitchFamily="66" charset="0"/>
                  <a:cs typeface="Estrangelo Edessa" pitchFamily="66" charset="0"/>
                </a:rPr>
                <a:t>Pas trop mal compris</a:t>
              </a:r>
              <a:endParaRPr lang="fr-F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1600" y="2492848"/>
              <a:ext cx="720792" cy="433020"/>
            </a:xfrm>
            <a:prstGeom prst="rect">
              <a:avLst/>
            </a:prstGeom>
            <a:gradFill flip="none" rotWithShape="1">
              <a:gsLst>
                <a:gs pos="0">
                  <a:srgbClr val="3C6E2E"/>
                </a:gs>
                <a:gs pos="100000">
                  <a:srgbClr val="FFC000"/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556073" y="2492848"/>
              <a:ext cx="719205" cy="4330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600745" y="2492848"/>
              <a:ext cx="719205" cy="433020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" name="Groupe 155"/>
          <p:cNvGrpSpPr>
            <a:grpSpLocks/>
          </p:cNvGrpSpPr>
          <p:nvPr/>
        </p:nvGrpSpPr>
        <p:grpSpPr bwMode="auto">
          <a:xfrm>
            <a:off x="719138" y="4654550"/>
            <a:ext cx="3241675" cy="1112838"/>
            <a:chOff x="720365" y="4656929"/>
            <a:chExt cx="3238881" cy="1115421"/>
          </a:xfrm>
        </p:grpSpPr>
        <p:cxnSp>
          <p:nvCxnSpPr>
            <p:cNvPr id="33" name="Connecteur en arc 32"/>
            <p:cNvCxnSpPr>
              <a:stCxn id="21" idx="0"/>
              <a:endCxn id="19" idx="2"/>
            </p:cNvCxnSpPr>
            <p:nvPr/>
          </p:nvCxnSpPr>
          <p:spPr>
            <a:xfrm rot="16200000" flipV="1">
              <a:off x="1080232" y="4909309"/>
              <a:ext cx="1115421" cy="6106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en arc 35"/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468778" y="4908516"/>
              <a:ext cx="1115421" cy="61224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>
              <a:stCxn id="22" idx="0"/>
              <a:endCxn id="106" idx="2"/>
            </p:cNvCxnSpPr>
            <p:nvPr/>
          </p:nvCxnSpPr>
          <p:spPr>
            <a:xfrm rot="16200000" flipV="1">
              <a:off x="2357861" y="5214640"/>
              <a:ext cx="111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>
              <a:stCxn id="23" idx="0"/>
              <a:endCxn id="109" idx="2"/>
            </p:cNvCxnSpPr>
            <p:nvPr/>
          </p:nvCxnSpPr>
          <p:spPr>
            <a:xfrm rot="5400000" flipH="1" flipV="1">
              <a:off x="3401536" y="5214640"/>
              <a:ext cx="111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158"/>
          <p:cNvGrpSpPr>
            <a:grpSpLocks/>
          </p:cNvGrpSpPr>
          <p:nvPr/>
        </p:nvGrpSpPr>
        <p:grpSpPr bwMode="auto">
          <a:xfrm>
            <a:off x="1763713" y="2781300"/>
            <a:ext cx="6840537" cy="830263"/>
            <a:chOff x="1763688" y="3789040"/>
            <a:chExt cx="6840760" cy="831815"/>
          </a:xfrm>
        </p:grpSpPr>
        <p:sp>
          <p:nvSpPr>
            <p:cNvPr id="24" name="Rectangle 23"/>
            <p:cNvSpPr/>
            <p:nvPr/>
          </p:nvSpPr>
          <p:spPr>
            <a:xfrm>
              <a:off x="1763688" y="3860612"/>
              <a:ext cx="720748" cy="432607"/>
            </a:xfrm>
            <a:prstGeom prst="rect">
              <a:avLst/>
            </a:prstGeom>
            <a:gradFill>
              <a:gsLst>
                <a:gs pos="0">
                  <a:srgbClr val="3C6E2E"/>
                </a:gs>
                <a:gs pos="50000">
                  <a:srgbClr val="FFC000"/>
                </a:gs>
                <a:gs pos="100000">
                  <a:srgbClr val="FF0000"/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195" name="ZoneTexte 8"/>
            <p:cNvSpPr txBox="1">
              <a:spLocks noChangeArrowheads="1"/>
            </p:cNvSpPr>
            <p:nvPr/>
          </p:nvSpPr>
          <p:spPr bwMode="auto">
            <a:xfrm>
              <a:off x="4283968" y="3789040"/>
              <a:ext cx="4320480" cy="83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Grande unification: 2 interactions</a:t>
              </a:r>
            </a:p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Niveau d’énergie: </a:t>
              </a:r>
              <a:r>
                <a:rPr lang="fr-FR" sz="16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1000GeV</a:t>
              </a:r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(on espère)</a:t>
              </a:r>
            </a:p>
            <a:p>
              <a:pPr algn="ctr"/>
              <a:r>
                <a:rPr lang="fr-FR" sz="1600" b="1" i="1">
                  <a:solidFill>
                    <a:srgbClr val="002060"/>
                  </a:solidFill>
                  <a:latin typeface="Estrangelo Edessa" pitchFamily="66" charset="0"/>
                  <a:cs typeface="Estrangelo Edessa" pitchFamily="66" charset="0"/>
                </a:rPr>
                <a:t>Pas encore compris</a:t>
              </a:r>
              <a:endParaRPr lang="fr-FR" sz="1600" b="1" i="1">
                <a:solidFill>
                  <a:srgbClr val="002060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00485" y="3860612"/>
              <a:ext cx="719161" cy="432607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" name="Groupe 157"/>
          <p:cNvGrpSpPr>
            <a:grpSpLocks/>
          </p:cNvGrpSpPr>
          <p:nvPr/>
        </p:nvGrpSpPr>
        <p:grpSpPr bwMode="auto">
          <a:xfrm>
            <a:off x="1331913" y="3284538"/>
            <a:ext cx="2628900" cy="936625"/>
            <a:chOff x="1331640" y="3284722"/>
            <a:chExt cx="2627607" cy="935922"/>
          </a:xfrm>
        </p:grpSpPr>
        <p:cxnSp>
          <p:nvCxnSpPr>
            <p:cNvPr id="30" name="Connecteur en arc 29"/>
            <p:cNvCxnSpPr>
              <a:stCxn id="106" idx="0"/>
              <a:endCxn id="24" idx="2"/>
            </p:cNvCxnSpPr>
            <p:nvPr/>
          </p:nvCxnSpPr>
          <p:spPr>
            <a:xfrm rot="16200000" flipV="1">
              <a:off x="2051338" y="3356796"/>
              <a:ext cx="935922" cy="79177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en arc 39"/>
            <p:cNvCxnSpPr>
              <a:stCxn id="19" idx="0"/>
              <a:endCxn id="24" idx="2"/>
            </p:cNvCxnSpPr>
            <p:nvPr/>
          </p:nvCxnSpPr>
          <p:spPr>
            <a:xfrm rot="5400000" flipH="1" flipV="1">
              <a:off x="1259565" y="3356797"/>
              <a:ext cx="935922" cy="79177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>
              <a:stCxn id="109" idx="0"/>
              <a:endCxn id="141" idx="2"/>
            </p:cNvCxnSpPr>
            <p:nvPr/>
          </p:nvCxnSpPr>
          <p:spPr>
            <a:xfrm rot="5400000" flipH="1" flipV="1">
              <a:off x="3491286" y="3752683"/>
              <a:ext cx="93592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160"/>
          <p:cNvGrpSpPr>
            <a:grpSpLocks/>
          </p:cNvGrpSpPr>
          <p:nvPr/>
        </p:nvGrpSpPr>
        <p:grpSpPr bwMode="auto">
          <a:xfrm>
            <a:off x="2051050" y="1412875"/>
            <a:ext cx="6697663" cy="830263"/>
            <a:chOff x="2051720" y="5157192"/>
            <a:chExt cx="6696744" cy="832087"/>
          </a:xfrm>
        </p:grpSpPr>
        <p:sp>
          <p:nvSpPr>
            <p:cNvPr id="7189" name="ZoneTexte 8"/>
            <p:cNvSpPr txBox="1">
              <a:spLocks noChangeArrowheads="1"/>
            </p:cNvSpPr>
            <p:nvPr/>
          </p:nvSpPr>
          <p:spPr bwMode="auto">
            <a:xfrm>
              <a:off x="4427984" y="5157192"/>
              <a:ext cx="4320480" cy="83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Unification ultime (Big-Bang): 1 interaction</a:t>
              </a:r>
            </a:p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Niveau d’énergie: </a:t>
              </a:r>
              <a:r>
                <a:rPr lang="fr-FR" sz="16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10</a:t>
              </a:r>
              <a:r>
                <a:rPr lang="fr-FR" sz="1600" b="1" baseline="300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19</a:t>
              </a:r>
              <a:r>
                <a:rPr lang="fr-FR" sz="16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GeV</a:t>
              </a:r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(on suppose)</a:t>
              </a:r>
            </a:p>
            <a:p>
              <a:pPr algn="ctr"/>
              <a:r>
                <a:rPr lang="fr-FR" sz="1600" b="1" i="1">
                  <a:solidFill>
                    <a:schemeClr val="tx2"/>
                  </a:solidFill>
                  <a:latin typeface="Estrangelo Edessa" pitchFamily="66" charset="0"/>
                  <a:cs typeface="Estrangelo Edessa" pitchFamily="66" charset="0"/>
                </a:rPr>
                <a:t>Pas compris du tout…</a:t>
              </a:r>
              <a:endParaRPr lang="fr-FR" sz="1600" b="1" i="1">
                <a:solidFill>
                  <a:schemeClr val="tx2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051720" y="5301972"/>
              <a:ext cx="1079352" cy="575938"/>
            </a:xfrm>
            <a:prstGeom prst="rect">
              <a:avLst/>
            </a:prstGeom>
            <a:gradFill>
              <a:gsLst>
                <a:gs pos="0">
                  <a:srgbClr val="3C6E2E"/>
                </a:gs>
                <a:gs pos="33000">
                  <a:srgbClr val="FFC000"/>
                </a:gs>
                <a:gs pos="66000">
                  <a:srgbClr val="FF0000"/>
                </a:gs>
                <a:gs pos="100000">
                  <a:srgbClr val="0070C0"/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7" name="Groupe 159"/>
          <p:cNvGrpSpPr>
            <a:grpSpLocks/>
          </p:cNvGrpSpPr>
          <p:nvPr/>
        </p:nvGrpSpPr>
        <p:grpSpPr bwMode="auto">
          <a:xfrm>
            <a:off x="2124075" y="2132013"/>
            <a:ext cx="1836738" cy="720725"/>
            <a:chOff x="2123729" y="2132202"/>
            <a:chExt cx="1835517" cy="720452"/>
          </a:xfrm>
        </p:grpSpPr>
        <p:cxnSp>
          <p:nvCxnSpPr>
            <p:cNvPr id="148" name="Connecteur en arc 147"/>
            <p:cNvCxnSpPr>
              <a:stCxn id="24" idx="0"/>
              <a:endCxn id="147" idx="2"/>
            </p:cNvCxnSpPr>
            <p:nvPr/>
          </p:nvCxnSpPr>
          <p:spPr>
            <a:xfrm rot="5400000" flipH="1" flipV="1">
              <a:off x="1996710" y="2259221"/>
              <a:ext cx="720452" cy="4664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en arc 150"/>
            <p:cNvCxnSpPr>
              <a:stCxn id="141" idx="0"/>
              <a:endCxn id="147" idx="2"/>
            </p:cNvCxnSpPr>
            <p:nvPr/>
          </p:nvCxnSpPr>
          <p:spPr>
            <a:xfrm rot="16200000" flipV="1">
              <a:off x="2914469" y="1807877"/>
              <a:ext cx="720452" cy="1369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6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calorimètre électromagnétique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400" y="908050"/>
            <a:ext cx="4387850" cy="29527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49663" y="2781300"/>
            <a:ext cx="4795837" cy="36179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19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calorimètre hadronique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388" y="774700"/>
            <a:ext cx="2700337" cy="35829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67050" y="2636838"/>
            <a:ext cx="5468938" cy="36718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4500563" y="908050"/>
            <a:ext cx="3887787" cy="7397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calorimètre hadronique est entouré par un aimant très puissant (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solénoide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 qui permet de courber les particules dans le détecteurs de traces</a:t>
            </a:r>
          </a:p>
        </p:txBody>
      </p:sp>
      <p:cxnSp>
        <p:nvCxnSpPr>
          <p:cNvPr id="12" name="Connecteur droit avec flèche 11"/>
          <p:cNvCxnSpPr>
            <a:stCxn id="22535" idx="2"/>
          </p:cNvCxnSpPr>
          <p:nvPr/>
        </p:nvCxnSpPr>
        <p:spPr>
          <a:xfrm rot="5400000">
            <a:off x="5517356" y="2502694"/>
            <a:ext cx="1781175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79388" y="765175"/>
            <a:ext cx="446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calorimètres ne suffisent pas à arrêter les muons, qui ‘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freinent 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’ moins que les électrons.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23555" name="Groupe 9"/>
          <p:cNvGrpSpPr>
            <a:grpSpLocks/>
          </p:cNvGrpSpPr>
          <p:nvPr/>
        </p:nvGrpSpPr>
        <p:grpSpPr bwMode="auto">
          <a:xfrm>
            <a:off x="5868988" y="1557338"/>
            <a:ext cx="1223962" cy="1079500"/>
            <a:chOff x="6588224" y="2996952"/>
            <a:chExt cx="1223963" cy="108012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219700" y="3068638"/>
            <a:ext cx="2665413" cy="18002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3557" name="Groupe 23"/>
          <p:cNvGrpSpPr>
            <a:grpSpLocks/>
          </p:cNvGrpSpPr>
          <p:nvPr/>
        </p:nvGrpSpPr>
        <p:grpSpPr bwMode="auto">
          <a:xfrm>
            <a:off x="5219700" y="3068638"/>
            <a:ext cx="2665413" cy="1800225"/>
            <a:chOff x="6588224" y="2996952"/>
            <a:chExt cx="1223963" cy="108012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6588224" y="371607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588224" y="335603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llipse 44"/>
          <p:cNvSpPr/>
          <p:nvPr/>
        </p:nvSpPr>
        <p:spPr bwMode="auto">
          <a:xfrm>
            <a:off x="6228184" y="98072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grpSp>
        <p:nvGrpSpPr>
          <p:cNvPr id="4" name="Groupe 45"/>
          <p:cNvGrpSpPr>
            <a:grpSpLocks/>
          </p:cNvGrpSpPr>
          <p:nvPr/>
        </p:nvGrpSpPr>
        <p:grpSpPr bwMode="auto">
          <a:xfrm>
            <a:off x="4716463" y="5229225"/>
            <a:ext cx="3671887" cy="1079500"/>
            <a:chOff x="6588224" y="2996952"/>
            <a:chExt cx="1223963" cy="108012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6588224" y="371650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xplosion 2 50"/>
          <p:cNvSpPr/>
          <p:nvPr/>
        </p:nvSpPr>
        <p:spPr>
          <a:xfrm>
            <a:off x="6516216" y="14847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Explosion 2 51"/>
          <p:cNvSpPr/>
          <p:nvPr/>
        </p:nvSpPr>
        <p:spPr>
          <a:xfrm>
            <a:off x="6660232" y="18448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Explosion 2 52"/>
          <p:cNvSpPr/>
          <p:nvPr/>
        </p:nvSpPr>
        <p:spPr>
          <a:xfrm>
            <a:off x="6660232" y="220486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Explosion 2 53"/>
          <p:cNvSpPr/>
          <p:nvPr/>
        </p:nvSpPr>
        <p:spPr>
          <a:xfrm>
            <a:off x="6588224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Explosion 2 54"/>
          <p:cNvSpPr/>
          <p:nvPr/>
        </p:nvSpPr>
        <p:spPr>
          <a:xfrm>
            <a:off x="5724128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Explosion 2 55"/>
          <p:cNvSpPr/>
          <p:nvPr/>
        </p:nvSpPr>
        <p:spPr>
          <a:xfrm>
            <a:off x="5724128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Explosion 2 56"/>
          <p:cNvSpPr/>
          <p:nvPr/>
        </p:nvSpPr>
        <p:spPr>
          <a:xfrm>
            <a:off x="5796136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Explosion 2 57"/>
          <p:cNvSpPr/>
          <p:nvPr/>
        </p:nvSpPr>
        <p:spPr>
          <a:xfrm>
            <a:off x="5940152" y="623731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79388" y="1681163"/>
            <a:ext cx="4464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place donc un autre détecteur de traces (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SPECTROMETRE A MUONS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), après les calorimètres, pour mesurer à nouveau les propriétés des muons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50825" y="2781300"/>
            <a:ext cx="41767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Un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second champ magnétique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(le champ de retour du premier), courbe la trajectoire des muons dans l’autre sens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50825" y="3716338"/>
            <a:ext cx="417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Avec tout çà, on a une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très bonne identification des muons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C’est très utile pour trier les interactions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358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muons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359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359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92" name="Groupe 35"/>
          <p:cNvGrpSpPr>
            <a:grpSpLocks/>
          </p:cNvGrpSpPr>
          <p:nvPr/>
        </p:nvGrpSpPr>
        <p:grpSpPr bwMode="auto">
          <a:xfrm>
            <a:off x="7740650" y="1412875"/>
            <a:ext cx="668338" cy="958850"/>
            <a:chOff x="7786338" y="4962654"/>
            <a:chExt cx="668643" cy="959139"/>
          </a:xfrm>
        </p:grpSpPr>
        <p:grpSp>
          <p:nvGrpSpPr>
            <p:cNvPr id="23602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41" name="Arc 40"/>
              <p:cNvSpPr/>
              <p:nvPr/>
            </p:nvSpPr>
            <p:spPr>
              <a:xfrm rot="13422690">
                <a:off x="3156011" y="2102272"/>
                <a:ext cx="79747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428818" y="2275589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603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3604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r>
                  <a:rPr lang="fr-FR" sz="1600" b="1" i="1" baseline="-25000">
                    <a:cs typeface="Arial" charset="0"/>
                  </a:rPr>
                  <a:t>1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42"/>
          <p:cNvGrpSpPr>
            <a:grpSpLocks/>
          </p:cNvGrpSpPr>
          <p:nvPr/>
        </p:nvGrpSpPr>
        <p:grpSpPr bwMode="auto">
          <a:xfrm>
            <a:off x="8316913" y="5445125"/>
            <a:ext cx="668337" cy="958850"/>
            <a:chOff x="7786338" y="4962654"/>
            <a:chExt cx="668643" cy="959139"/>
          </a:xfrm>
        </p:grpSpPr>
        <p:grpSp>
          <p:nvGrpSpPr>
            <p:cNvPr id="23596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64" name="Arc 63"/>
              <p:cNvSpPr/>
              <p:nvPr/>
            </p:nvSpPr>
            <p:spPr>
              <a:xfrm rot="13422690">
                <a:off x="3156012" y="2102271"/>
                <a:ext cx="79747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3428819" y="2275588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597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3598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r>
                  <a:rPr lang="fr-FR" sz="1600" b="1" i="1" baseline="-25000">
                    <a:cs typeface="Arial" charset="0"/>
                  </a:rPr>
                  <a:t>2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9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21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82E-6 C 0.02171 0.0428 0.04359 0.08561 0.04619 0.13211 C 0.04879 0.17862 0.03282 0.208 0.01563 0.27973 C -0.00155 0.35146 -0.04409 0.49977 -0.05711 0.5627 C -0.07014 0.62563 -0.06319 0.63072 -0.06284 0.65756 C -0.06249 0.6844 -0.06388 0.69875 -0.0545 0.72351 C -0.04513 0.74826 -0.02586 0.77718 -0.00659 0.80611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spectromètre à muons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500" y="4292600"/>
            <a:ext cx="3263900" cy="20891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188" y="836613"/>
            <a:ext cx="2089150" cy="15843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en arc 11"/>
          <p:cNvCxnSpPr>
            <a:stCxn id="11" idx="3"/>
          </p:cNvCxnSpPr>
          <p:nvPr/>
        </p:nvCxnSpPr>
        <p:spPr>
          <a:xfrm>
            <a:off x="2700338" y="1628775"/>
            <a:ext cx="2232025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C’est la dernière couche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 </a:t>
            </a:r>
            <a:r>
              <a:rPr lang="en-GB" sz="1400" b="1" i="1">
                <a:solidFill>
                  <a:srgbClr val="FF00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rouge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 et </a:t>
            </a:r>
            <a:r>
              <a:rPr lang="en-GB" sz="1400" b="1" i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jaune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), donc la plus imposante</a:t>
            </a: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99050" y="908050"/>
            <a:ext cx="3003550" cy="22875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107950" y="3573463"/>
            <a:ext cx="4319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détecteurs sont à l’intérieur de la structure du deuxième  aimant </a:t>
            </a: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292725" y="3298825"/>
            <a:ext cx="2303463" cy="32194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/>
          <p:cNvSpPr>
            <a:spLocks noChangeArrowheads="1"/>
          </p:cNvSpPr>
          <p:nvPr/>
        </p:nvSpPr>
        <p:spPr bwMode="auto">
          <a:xfrm>
            <a:off x="395288" y="836613"/>
            <a:ext cx="583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C’est pas tout de fabriquer un détecteur, il faut le faire fonctionner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288" y="1392238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Il y a environ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30 millions de collisions chaque seconde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nous ne pouvons en garder que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quelques centaines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395288" y="1970088"/>
            <a:ext cx="828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Il faut décider lesquelles en très peu de temps, et donc être capable d ’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analyser les données du détecteur en temps réel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Ce tri est assuré par plusieurs centaines d’ordinateurs fonctionnant en parallèle.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859338" y="3213100"/>
            <a:ext cx="4141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1CD de données chaque seconde, 7J/7, 24H/24…</a:t>
            </a:r>
            <a:endParaRPr lang="en-GB" sz="1400" b="1">
              <a:solidFill>
                <a:srgbClr val="FFFF00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Trier et stocker les bons événements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560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288" y="2997200"/>
            <a:ext cx="4413250" cy="25923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4751388" y="4797425"/>
            <a:ext cx="439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C’est un travail qui prendra plusieurs années</a:t>
            </a:r>
            <a:endParaRPr lang="en-GB" sz="1400" b="1">
              <a:solidFill>
                <a:srgbClr val="FFFF00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751388" y="3933825"/>
            <a:ext cx="4392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Ces données sont distribuées dans les laboratoires du monde entier pour y être stockées et analysées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12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Conclusion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662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23850" y="765175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projet LHC fonctionne enfin après plus de 20 ans d’efforts</a:t>
            </a:r>
            <a:endParaRPr lang="en-GB" sz="20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323850" y="5445125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La récolte a commencé…</a:t>
            </a:r>
            <a:endParaRPr lang="en-GB" sz="20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26636" name="Picture 12" descr="http://blog2.musicroom.com/wp-content/uploads/Hig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16113"/>
            <a:ext cx="4679950" cy="32861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6638" name="Picture 14" descr="HIG-13-002 Figure 1: Distribution of the four-lepton reconstructed mass for the sum of the 4e, 4&amp;amp;mu;, and 2e2&amp;amp;mu; channels. Points represent the data, shaded histograms represent the background and un-shaded histogram the signal expectations. The distributions are presented as stacked histograms. The measurements are presented for the sum of the data collected at centre-of-mass energies of 7&amp;amp;nbsp;TeV and 8&amp;amp;nbsp;TeV."/>
          <p:cNvPicPr>
            <a:picLocks noChangeAspect="1" noChangeArrowheads="1"/>
          </p:cNvPicPr>
          <p:nvPr/>
        </p:nvPicPr>
        <p:blipFill>
          <a:blip r:embed="rId5" cstate="print"/>
          <a:srcRect l="1109" t="3047" r="5750" b="2224"/>
          <a:stretch>
            <a:fillRect/>
          </a:stretch>
        </p:blipFill>
        <p:spPr bwMode="auto">
          <a:xfrm>
            <a:off x="5148263" y="1700213"/>
            <a:ext cx="3155950" cy="259238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1"/>
          <p:cNvSpPr txBox="1">
            <a:spLocks noChangeArrowheads="1"/>
          </p:cNvSpPr>
          <p:nvPr/>
        </p:nvSpPr>
        <p:spPr bwMode="auto">
          <a:xfrm>
            <a:off x="2771775" y="2420938"/>
            <a:ext cx="378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600">
                <a:latin typeface="Estrangelo Edessa" pitchFamily="66" charset="0"/>
                <a:cs typeface="Estrangelo Edessa" pitchFamily="66" charset="0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3132138" y="4941888"/>
            <a:ext cx="331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différentes couches</a:t>
            </a:r>
            <a:endParaRPr lang="en-GB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867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836613"/>
            <a:ext cx="709612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faire?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727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La physique que l’on veut comprendre aujourd’hui est au niveau du TeV (</a:t>
            </a:r>
            <a:r>
              <a:rPr lang="fr-FR" sz="16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1000GeV 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</a:t>
            </a:r>
          </a:p>
        </p:txBody>
      </p:sp>
      <p:sp>
        <p:nvSpPr>
          <p:cNvPr id="35" name="Explosion 2 34"/>
          <p:cNvSpPr/>
          <p:nvPr/>
        </p:nvSpPr>
        <p:spPr>
          <a:xfrm>
            <a:off x="3707904" y="2442344"/>
            <a:ext cx="1368152" cy="698624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4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1</a:t>
            </a:r>
            <a:r>
              <a:rPr lang="fr-FR" sz="14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+E</a:t>
            </a:r>
            <a:r>
              <a:rPr lang="fr-FR" sz="14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83772" y="2586608"/>
            <a:ext cx="431844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1</a:t>
            </a:r>
          </a:p>
        </p:txBody>
      </p:sp>
      <p:sp>
        <p:nvSpPr>
          <p:cNvPr id="43" name="Ellipse 42"/>
          <p:cNvSpPr/>
          <p:nvPr/>
        </p:nvSpPr>
        <p:spPr bwMode="auto">
          <a:xfrm flipH="1">
            <a:off x="8028384" y="2586360"/>
            <a:ext cx="432048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2</a:t>
            </a:r>
          </a:p>
        </p:txBody>
      </p:sp>
      <p:sp>
        <p:nvSpPr>
          <p:cNvPr id="1043" name="ZoneTexte 29"/>
          <p:cNvSpPr txBox="1">
            <a:spLocks noChangeArrowheads="1"/>
          </p:cNvSpPr>
          <p:nvPr/>
        </p:nvSpPr>
        <p:spPr bwMode="auto">
          <a:xfrm>
            <a:off x="107950" y="3716338"/>
            <a:ext cx="785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 b="1" u="sng">
                <a:latin typeface="Estrangelo Edessa" pitchFamily="66" charset="0"/>
                <a:cs typeface="Estrangelo Edessa" pitchFamily="66" charset="0"/>
              </a:rPr>
              <a:t>Problème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: énergie disponible dans particule au repos au mieux de E=mc</a:t>
            </a:r>
            <a:r>
              <a:rPr lang="fr-FR" sz="1600" baseline="30000">
                <a:latin typeface="Estrangelo Edessa" pitchFamily="66" charset="0"/>
                <a:cs typeface="Estrangelo Edessa" pitchFamily="66" charset="0"/>
              </a:rPr>
              <a:t>2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=1GeV (</a:t>
            </a:r>
            <a:r>
              <a:rPr lang="fr-FR" sz="1600" i="1">
                <a:latin typeface="Estrangelo Edessa" pitchFamily="66" charset="0"/>
                <a:cs typeface="Estrangelo Edessa" pitchFamily="66" charset="0"/>
              </a:rPr>
              <a:t>proton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   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250825" y="5373688"/>
            <a:ext cx="8726488" cy="1057275"/>
            <a:chOff x="251520" y="5373217"/>
            <a:chExt cx="8726809" cy="1059217"/>
          </a:xfrm>
        </p:grpSpPr>
        <p:sp>
          <p:nvSpPr>
            <p:cNvPr id="1052" name="ZoneTexte 27"/>
            <p:cNvSpPr txBox="1">
              <a:spLocks noChangeArrowheads="1"/>
            </p:cNvSpPr>
            <p:nvPr/>
          </p:nvSpPr>
          <p:spPr bwMode="auto">
            <a:xfrm>
              <a:off x="251520" y="5373217"/>
              <a:ext cx="64807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→ </a:t>
              </a:r>
              <a:r>
                <a:rPr lang="fr-FR" sz="1600" b="1" u="sng">
                  <a:latin typeface="Estrangelo Edessa" pitchFamily="66" charset="0"/>
                  <a:cs typeface="Estrangelo Edessa" pitchFamily="66" charset="0"/>
                </a:rPr>
                <a:t>Exemple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: Au </a:t>
              </a:r>
              <a:r>
                <a:rPr lang="fr-FR" sz="1600" b="1">
                  <a:latin typeface="Estrangelo Edessa" pitchFamily="66" charset="0"/>
                  <a:cs typeface="Estrangelo Edessa" pitchFamily="66" charset="0"/>
                </a:rPr>
                <a:t>LHC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, on a des protons avec </a:t>
              </a:r>
              <a:r>
                <a:rPr lang="fr-FR" sz="1600" b="1" i="1">
                  <a:latin typeface="Estrangelo Edessa" pitchFamily="66" charset="0"/>
                  <a:cs typeface="Estrangelo Edessa" pitchFamily="66" charset="0"/>
                </a:rPr>
                <a:t>E</a:t>
              </a:r>
              <a:r>
                <a:rPr lang="fr-FR" sz="1600" b="1" i="1" baseline="-2500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b="1" i="1">
                  <a:latin typeface="Estrangelo Edessa" pitchFamily="66" charset="0"/>
                  <a:cs typeface="Estrangelo Edessa" pitchFamily="66" charset="0"/>
                </a:rPr>
                <a:t>=7000GeV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  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  <a:sym typeface="Symbol" pitchFamily="18" charset="2"/>
                </a:rPr>
                <a:t>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v= 0,999999991c</a:t>
              </a:r>
              <a:r>
                <a:rPr lang="fr-FR" sz="1600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</a:p>
          </p:txBody>
        </p:sp>
        <p:sp>
          <p:nvSpPr>
            <p:cNvPr id="1053" name="ZoneTexte 29"/>
            <p:cNvSpPr txBox="1">
              <a:spLocks noChangeArrowheads="1"/>
            </p:cNvSpPr>
            <p:nvPr/>
          </p:nvSpPr>
          <p:spPr bwMode="auto">
            <a:xfrm>
              <a:off x="3420467" y="5733312"/>
              <a:ext cx="5557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i="1">
                  <a:cs typeface="Arial" charset="0"/>
                </a:rPr>
                <a:t>→ </a:t>
              </a:r>
              <a:r>
                <a:rPr lang="fr-FR" sz="1600" i="1">
                  <a:latin typeface="Estrangelo Edessa" pitchFamily="66" charset="0"/>
                  <a:cs typeface="Estrangelo Edessa" pitchFamily="66" charset="0"/>
                </a:rPr>
                <a:t>Seulement 11km/h de moins que la vitesse de la lumière…</a:t>
              </a:r>
            </a:p>
          </p:txBody>
        </p:sp>
        <p:sp>
          <p:nvSpPr>
            <p:cNvPr id="1054" name="ZoneTexte 29"/>
            <p:cNvSpPr txBox="1">
              <a:spLocks noChangeArrowheads="1"/>
            </p:cNvSpPr>
            <p:nvPr/>
          </p:nvSpPr>
          <p:spPr bwMode="auto">
            <a:xfrm>
              <a:off x="3420467" y="6093880"/>
              <a:ext cx="5557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i="1">
                  <a:cs typeface="Arial" charset="0"/>
                </a:rPr>
                <a:t>→ </a:t>
              </a:r>
              <a:r>
                <a:rPr lang="fr-FR" sz="1600" i="1">
                  <a:latin typeface="Estrangelo Edessa" pitchFamily="66" charset="0"/>
                  <a:cs typeface="Estrangelo Edessa" pitchFamily="66" charset="0"/>
                </a:rPr>
                <a:t>On va donc devoir accélérer beaucoup….</a:t>
              </a:r>
            </a:p>
          </p:txBody>
        </p:sp>
      </p:grp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107950" y="1412875"/>
            <a:ext cx="6772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Estrangelo Edessa" pitchFamily="66" charset="0"/>
                <a:cs typeface="Estrangelo Edessa" pitchFamily="66" charset="0"/>
              </a:rPr>
              <a:t>→ </a:t>
            </a:r>
            <a:r>
              <a:rPr lang="fr-FR" sz="1600" b="1" u="sng">
                <a:latin typeface="Estrangelo Edessa" pitchFamily="66" charset="0"/>
                <a:cs typeface="Estrangelo Edessa" pitchFamily="66" charset="0"/>
              </a:rPr>
              <a:t>Question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: comment obtenir 1 TeV dans un petit espace (</a:t>
            </a:r>
            <a:r>
              <a:rPr lang="fr-FR" sz="1600" i="1">
                <a:latin typeface="Estrangelo Edessa" pitchFamily="66" charset="0"/>
                <a:cs typeface="Estrangelo Edessa" pitchFamily="66" charset="0"/>
              </a:rPr>
              <a:t>la taille d’un proton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)?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107950" y="1844675"/>
            <a:ext cx="576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Estrangelo Edessa" pitchFamily="66" charset="0"/>
                <a:cs typeface="Estrangelo Edessa" pitchFamily="66" charset="0"/>
              </a:rPr>
              <a:t>→ </a:t>
            </a:r>
            <a:r>
              <a:rPr lang="fr-FR" sz="1600" b="1" u="sng">
                <a:latin typeface="Estrangelo Edessa" pitchFamily="66" charset="0"/>
                <a:cs typeface="Estrangelo Edessa" pitchFamily="66" charset="0"/>
              </a:rPr>
              <a:t>Réponse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: en envoyant 2 particules de 500GeV l’une contre l’autre.</a:t>
            </a:r>
          </a:p>
        </p:txBody>
      </p:sp>
      <p:grpSp>
        <p:nvGrpSpPr>
          <p:cNvPr id="3" name="Groupe 24"/>
          <p:cNvGrpSpPr>
            <a:grpSpLocks/>
          </p:cNvGrpSpPr>
          <p:nvPr/>
        </p:nvGrpSpPr>
        <p:grpSpPr bwMode="auto">
          <a:xfrm>
            <a:off x="107950" y="4149725"/>
            <a:ext cx="7993063" cy="863600"/>
            <a:chOff x="107504" y="4149080"/>
            <a:chExt cx="7992888" cy="864096"/>
          </a:xfrm>
        </p:grpSpPr>
        <p:sp>
          <p:nvSpPr>
            <p:cNvPr id="1047" name="ZoneTexte 29"/>
            <p:cNvSpPr txBox="1">
              <a:spLocks noChangeArrowheads="1"/>
            </p:cNvSpPr>
            <p:nvPr/>
          </p:nvSpPr>
          <p:spPr bwMode="auto">
            <a:xfrm>
              <a:off x="107504" y="4365104"/>
              <a:ext cx="32544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→ </a:t>
              </a:r>
              <a:r>
                <a:rPr lang="fr-FR" sz="1600" b="1" u="sng">
                  <a:latin typeface="Estrangelo Edessa" pitchFamily="66" charset="0"/>
                  <a:cs typeface="Estrangelo Edessa" pitchFamily="66" charset="0"/>
                </a:rPr>
                <a:t>Solution</a:t>
              </a:r>
              <a:r>
                <a:rPr lang="fr-FR" sz="1600" b="1">
                  <a:latin typeface="Estrangelo Edessa" pitchFamily="66" charset="0"/>
                  <a:cs typeface="Estrangelo Edessa" pitchFamily="66" charset="0"/>
                </a:rPr>
                <a:t>: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 accélérer les particules   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355976" y="4152751"/>
            <a:ext cx="1092200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Équation" r:id="rId5" imgW="761760" imgH="647640" progId="Equation.3">
                    <p:embed/>
                  </p:oleObj>
                </mc:Choice>
                <mc:Fallback>
                  <p:oleObj name="Équation" r:id="rId5" imgW="761760" imgH="647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4152751"/>
                          <a:ext cx="1092200" cy="8604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lèche droite 18"/>
            <p:cNvSpPr/>
            <p:nvPr/>
          </p:nvSpPr>
          <p:spPr>
            <a:xfrm>
              <a:off x="3347521" y="4436583"/>
              <a:ext cx="792145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04835" y="4436583"/>
              <a:ext cx="431791" cy="3605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50" name="ZoneTexte 20"/>
            <p:cNvSpPr txBox="1">
              <a:spLocks noChangeArrowheads="1"/>
            </p:cNvSpPr>
            <p:nvPr/>
          </p:nvSpPr>
          <p:spPr bwMode="auto">
            <a:xfrm>
              <a:off x="6660232" y="4149080"/>
              <a:ext cx="1440160" cy="523220"/>
            </a:xfrm>
            <a:prstGeom prst="rect">
              <a:avLst/>
            </a:prstGeom>
            <a:solidFill>
              <a:srgbClr val="FEF994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Si </a:t>
              </a:r>
              <a:r>
                <a:rPr lang="fr-FR" sz="1400" b="1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v</a:t>
              </a:r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approche </a:t>
              </a:r>
              <a:r>
                <a:rPr lang="fr-FR" sz="1400" b="1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c</a:t>
              </a:r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, </a:t>
              </a:r>
              <a:r>
                <a:rPr lang="fr-FR" sz="1400" b="1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E</a:t>
              </a:r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devient très élevé</a:t>
              </a:r>
            </a:p>
          </p:txBody>
        </p:sp>
        <p:cxnSp>
          <p:nvCxnSpPr>
            <p:cNvPr id="23" name="Connecteur en arc 22"/>
            <p:cNvCxnSpPr>
              <a:stCxn id="20" idx="7"/>
              <a:endCxn id="1050" idx="1"/>
            </p:cNvCxnSpPr>
            <p:nvPr/>
          </p:nvCxnSpPr>
          <p:spPr>
            <a:xfrm rot="5400000" flipH="1" flipV="1">
              <a:off x="5977133" y="3807162"/>
              <a:ext cx="79421" cy="1287434"/>
            </a:xfrm>
            <a:prstGeom prst="curved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98936E-6 L 0.38576 2.9893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5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2.98936E-6 L -0.40937 2.9893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0"/>
          <p:cNvGrpSpPr>
            <a:grpSpLocks/>
          </p:cNvGrpSpPr>
          <p:nvPr/>
        </p:nvGrpSpPr>
        <p:grpSpPr bwMode="auto">
          <a:xfrm>
            <a:off x="2339975" y="4075113"/>
            <a:ext cx="3600450" cy="1585912"/>
            <a:chOff x="2339752" y="4075484"/>
            <a:chExt cx="3600400" cy="1585764"/>
          </a:xfrm>
        </p:grpSpPr>
        <p:grpSp>
          <p:nvGrpSpPr>
            <p:cNvPr id="2066" name="Groupe 52"/>
            <p:cNvGrpSpPr>
              <a:grpSpLocks/>
            </p:cNvGrpSpPr>
            <p:nvPr/>
          </p:nvGrpSpPr>
          <p:grpSpPr bwMode="auto">
            <a:xfrm>
              <a:off x="3995936" y="4075484"/>
              <a:ext cx="360040" cy="339725"/>
              <a:chOff x="4427984" y="1268760"/>
              <a:chExt cx="360040" cy="339725"/>
            </a:xfrm>
          </p:grpSpPr>
          <p:sp>
            <p:nvSpPr>
              <p:cNvPr id="2071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22263" cy="33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E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7540" y="1268760"/>
                <a:ext cx="360357" cy="15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cteur droit avec flèche 55"/>
            <p:cNvCxnSpPr/>
            <p:nvPr/>
          </p:nvCxnSpPr>
          <p:spPr>
            <a:xfrm>
              <a:off x="3852619" y="4435812"/>
              <a:ext cx="792151" cy="1588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>
              <a:off x="1547663" y="4869160"/>
              <a:ext cx="1584177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>
              <a:off x="5652047" y="4365176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>
              <a:off x="5652047" y="5301714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accélerer une particule?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31913" y="1628775"/>
          <a:ext cx="6731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Équation" r:id="rId5" imgW="469800" imgH="419040" progId="Equation.3">
                  <p:embed/>
                </p:oleObj>
              </mc:Choice>
              <mc:Fallback>
                <p:oleObj name="Équation" r:id="rId5" imgW="469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7310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ZoneTexte 15"/>
          <p:cNvSpPr txBox="1">
            <a:spLocks noChangeArrowheads="1"/>
          </p:cNvSpPr>
          <p:nvPr/>
        </p:nvSpPr>
        <p:spPr bwMode="auto">
          <a:xfrm>
            <a:off x="107950" y="1177925"/>
            <a:ext cx="6075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Estrangelo Edessa" pitchFamily="66" charset="0"/>
                <a:cs typeface="Estrangelo Edessa" pitchFamily="66" charset="0"/>
              </a:rPr>
              <a:t>→ La particule y subit une accélération 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a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proportionnelle à  l’intensité du champ </a:t>
            </a:r>
            <a:r>
              <a:rPr lang="fr-FR" sz="1400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:</a:t>
            </a:r>
          </a:p>
        </p:txBody>
      </p:sp>
      <p:sp>
        <p:nvSpPr>
          <p:cNvPr id="2058" name="ZoneTexte 17"/>
          <p:cNvSpPr txBox="1">
            <a:spLocks noChangeArrowheads="1"/>
          </p:cNvSpPr>
          <p:nvPr/>
        </p:nvSpPr>
        <p:spPr bwMode="auto">
          <a:xfrm>
            <a:off x="2124075" y="1773238"/>
            <a:ext cx="3579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Estrangelo Edessa" pitchFamily="66" charset="0"/>
                <a:cs typeface="Estrangelo Edessa" pitchFamily="66" charset="0"/>
              </a:rPr>
              <a:t>où 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q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est la charge de la particule, et 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m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sa masse </a:t>
            </a:r>
          </a:p>
        </p:txBody>
      </p:sp>
      <p:grpSp>
        <p:nvGrpSpPr>
          <p:cNvPr id="4" name="Groupe 71"/>
          <p:cNvGrpSpPr>
            <a:grpSpLocks/>
          </p:cNvGrpSpPr>
          <p:nvPr/>
        </p:nvGrpSpPr>
        <p:grpSpPr bwMode="auto">
          <a:xfrm>
            <a:off x="179388" y="2492375"/>
            <a:ext cx="8050212" cy="595313"/>
            <a:chOff x="179512" y="2492896"/>
            <a:chExt cx="8050602" cy="594990"/>
          </a:xfrm>
        </p:grpSpPr>
        <p:sp>
          <p:nvSpPr>
            <p:cNvPr id="2065" name="ZoneTexte 33"/>
            <p:cNvSpPr txBox="1">
              <a:spLocks noChangeArrowheads="1"/>
            </p:cNvSpPr>
            <p:nvPr/>
          </p:nvSpPr>
          <p:spPr bwMode="auto">
            <a:xfrm>
              <a:off x="179512" y="2492896"/>
              <a:ext cx="80506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En supposant que notre particule est initialement au repos, elle acquiert au bout d’un temps </a:t>
              </a:r>
              <a:r>
                <a:rPr lang="fr-FR" sz="14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t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 une vitesse </a:t>
              </a:r>
              <a:r>
                <a:rPr lang="fr-FR" sz="14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v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:  </a:t>
              </a:r>
            </a:p>
          </p:txBody>
        </p:sp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4139952" y="2852936"/>
            <a:ext cx="60007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Équation" r:id="rId7" imgW="419040" imgH="177480" progId="Equation.3">
                    <p:embed/>
                  </p:oleObj>
                </mc:Choice>
                <mc:Fallback>
                  <p:oleObj name="Équation" r:id="rId7" imgW="41904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952" y="2852936"/>
                          <a:ext cx="600075" cy="2349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Ellipse 50"/>
          <p:cNvSpPr/>
          <p:nvPr/>
        </p:nvSpPr>
        <p:spPr>
          <a:xfrm>
            <a:off x="2267744" y="472514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63" name="ZoneTexte 15"/>
          <p:cNvSpPr txBox="1">
            <a:spLocks noChangeArrowheads="1"/>
          </p:cNvSpPr>
          <p:nvPr/>
        </p:nvSpPr>
        <p:spPr bwMode="auto">
          <a:xfrm>
            <a:off x="107950" y="692150"/>
            <a:ext cx="7275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Pour accélérer une particule chargée  (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proton, électron,…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), on la place dans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un champ électrique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9297E-6 L 0.54341 -3.1929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5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faire tourner  une particule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Pour atteindre une énergie de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7000GeV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, il faut accélérer la particule en plusieurs fois</a:t>
            </a: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5003800" y="2781300"/>
            <a:ext cx="3168650" cy="3095625"/>
            <a:chOff x="5004048" y="2780928"/>
            <a:chExt cx="3168352" cy="3096344"/>
          </a:xfrm>
        </p:grpSpPr>
        <p:grpSp>
          <p:nvGrpSpPr>
            <p:cNvPr id="3091" name="Groupe 46"/>
            <p:cNvGrpSpPr>
              <a:grpSpLocks/>
            </p:cNvGrpSpPr>
            <p:nvPr/>
          </p:nvGrpSpPr>
          <p:grpSpPr bwMode="auto">
            <a:xfrm>
              <a:off x="5004048" y="2780928"/>
              <a:ext cx="3168352" cy="3096344"/>
              <a:chOff x="5004048" y="2780928"/>
              <a:chExt cx="3168352" cy="3096344"/>
            </a:xfrm>
          </p:grpSpPr>
          <p:grpSp>
            <p:nvGrpSpPr>
              <p:cNvPr id="3095" name="Groupe 23"/>
              <p:cNvGrpSpPr>
                <a:grpSpLocks/>
              </p:cNvGrpSpPr>
              <p:nvPr/>
            </p:nvGrpSpPr>
            <p:grpSpPr bwMode="auto">
              <a:xfrm rot="5032183">
                <a:off x="6734220" y="3364501"/>
                <a:ext cx="792088" cy="576064"/>
                <a:chOff x="3149099" y="2110675"/>
                <a:chExt cx="792088" cy="576064"/>
              </a:xfrm>
            </p:grpSpPr>
            <p:sp>
              <p:nvSpPr>
                <p:cNvPr id="25" name="Arc 24"/>
                <p:cNvSpPr/>
                <p:nvPr/>
              </p:nvSpPr>
              <p:spPr>
                <a:xfrm rot="13422690">
                  <a:off x="3148318" y="2110491"/>
                  <a:ext cx="792346" cy="576209"/>
                </a:xfrm>
                <a:prstGeom prst="arc">
                  <a:avLst>
                    <a:gd name="adj1" fmla="val 17873693"/>
                    <a:gd name="adj2" fmla="val 4033499"/>
                  </a:avLst>
                </a:prstGeom>
                <a:ln w="508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3410786" y="2278923"/>
                  <a:ext cx="71454" cy="714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34" name="Ellipse 33"/>
              <p:cNvSpPr/>
              <p:nvPr/>
            </p:nvSpPr>
            <p:spPr>
              <a:xfrm>
                <a:off x="5004048" y="2780928"/>
                <a:ext cx="3168352" cy="3096344"/>
              </a:xfrm>
              <a:prstGeom prst="ellipse">
                <a:avLst/>
              </a:pr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588224" y="4292579"/>
                <a:ext cx="71431" cy="73042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5075479" y="4292579"/>
                <a:ext cx="1441314" cy="73042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9" name="ZoneTexte 42"/>
              <p:cNvSpPr txBox="1">
                <a:spLocks noChangeArrowheads="1"/>
              </p:cNvSpPr>
              <p:nvPr/>
            </p:nvSpPr>
            <p:spPr bwMode="auto">
              <a:xfrm>
                <a:off x="5796136" y="402655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solidFill>
                      <a:srgbClr val="FFFF00"/>
                    </a:solidFill>
                    <a:cs typeface="Arial" charset="0"/>
                  </a:rPr>
                  <a:t>R</a:t>
                </a:r>
                <a:endParaRPr lang="fr-FR" sz="16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endParaRPr>
              </a:p>
            </p:txBody>
          </p:sp>
        </p:grpSp>
        <p:grpSp>
          <p:nvGrpSpPr>
            <p:cNvPr id="3092" name="Groupe 27"/>
            <p:cNvGrpSpPr>
              <a:grpSpLocks/>
            </p:cNvGrpSpPr>
            <p:nvPr/>
          </p:nvGrpSpPr>
          <p:grpSpPr bwMode="auto">
            <a:xfrm>
              <a:off x="6876256" y="3717032"/>
              <a:ext cx="360040" cy="338554"/>
              <a:chOff x="4427984" y="1268760"/>
              <a:chExt cx="360040" cy="338554"/>
            </a:xfrm>
          </p:grpSpPr>
          <p:sp>
            <p:nvSpPr>
              <p:cNvPr id="3093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4427263" y="1269498"/>
                <a:ext cx="36032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ZoneTexte 15"/>
          <p:cNvSpPr txBox="1">
            <a:spLocks noChangeArrowheads="1"/>
          </p:cNvSpPr>
          <p:nvPr/>
        </p:nvSpPr>
        <p:spPr bwMode="auto">
          <a:xfrm>
            <a:off x="107950" y="1484313"/>
            <a:ext cx="755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Le plus simple, c’est de la faire tourner</a:t>
            </a:r>
            <a:r>
              <a:rPr lang="fr-FR" sz="1400" b="1">
                <a:latin typeface="Estrangelo Edessa" pitchFamily="66" charset="0"/>
                <a:cs typeface="Estrangelo Edessa" pitchFamily="66" charset="0"/>
              </a:rPr>
              <a:t>,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pour la faire repasser dans le même champ éléctrique.</a:t>
            </a:r>
          </a:p>
        </p:txBody>
      </p:sp>
      <p:grpSp>
        <p:nvGrpSpPr>
          <p:cNvPr id="6" name="Groupe 34"/>
          <p:cNvGrpSpPr>
            <a:grpSpLocks/>
          </p:cNvGrpSpPr>
          <p:nvPr/>
        </p:nvGrpSpPr>
        <p:grpSpPr bwMode="auto">
          <a:xfrm>
            <a:off x="6372225" y="2565400"/>
            <a:ext cx="438150" cy="431800"/>
            <a:chOff x="5940150" y="1916832"/>
            <a:chExt cx="438673" cy="432048"/>
          </a:xfrm>
        </p:grpSpPr>
        <p:sp>
          <p:nvSpPr>
            <p:cNvPr id="32" name="Ellipse 31"/>
            <p:cNvSpPr/>
            <p:nvPr/>
          </p:nvSpPr>
          <p:spPr>
            <a:xfrm>
              <a:off x="5940150" y="1916832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0">
                  <a:srgbClr val="FF0000"/>
                </a:gs>
                <a:gs pos="50000">
                  <a:srgbClr val="FFC000"/>
                </a:gs>
                <a:gs pos="100000">
                  <a:srgbClr val="FFFDD7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90" name="ZoneTexte 24"/>
            <p:cNvSpPr txBox="1">
              <a:spLocks noChangeArrowheads="1"/>
            </p:cNvSpPr>
            <p:nvPr/>
          </p:nvSpPr>
          <p:spPr bwMode="auto">
            <a:xfrm>
              <a:off x="5940673" y="1989386"/>
              <a:ext cx="4381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 i="1">
                  <a:solidFill>
                    <a:schemeClr val="tx1"/>
                  </a:solidFill>
                  <a:cs typeface="Arial" charset="0"/>
                </a:rPr>
                <a:t>m</a:t>
              </a:r>
              <a:endParaRPr lang="fr-FR" sz="1600" b="1" i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grpSp>
        <p:nvGrpSpPr>
          <p:cNvPr id="7" name="Groupe 45"/>
          <p:cNvGrpSpPr>
            <a:grpSpLocks/>
          </p:cNvGrpSpPr>
          <p:nvPr/>
        </p:nvGrpSpPr>
        <p:grpSpPr bwMode="auto">
          <a:xfrm>
            <a:off x="179388" y="2276475"/>
            <a:ext cx="4248150" cy="1831975"/>
            <a:chOff x="179512" y="2276872"/>
            <a:chExt cx="3888432" cy="1832024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331640" y="3284984"/>
            <a:ext cx="1836737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Équation" r:id="rId5" imgW="1282680" imgH="622080" progId="Equation.3">
                    <p:embed/>
                  </p:oleObj>
                </mc:Choice>
                <mc:Fallback>
                  <p:oleObj name="Équation" r:id="rId5" imgW="1282680" imgH="6220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3284984"/>
                          <a:ext cx="1836737" cy="8239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ZoneTexte 15"/>
            <p:cNvSpPr txBox="1">
              <a:spLocks noChangeArrowheads="1"/>
            </p:cNvSpPr>
            <p:nvPr/>
          </p:nvSpPr>
          <p:spPr bwMode="auto">
            <a:xfrm>
              <a:off x="179512" y="2276872"/>
              <a:ext cx="388843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Pour faire tourner une particule, on la fait passer dans un </a:t>
              </a:r>
              <a:r>
                <a:rPr lang="fr-FR" sz="14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champ magnétique </a:t>
              </a:r>
              <a:r>
                <a:rPr lang="fr-FR" sz="14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B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. Elle décrit alors un cercle de rayon 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R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 proportionnel à l’intensité de 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B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, et à l’impulsion de la particule 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p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: </a:t>
              </a:r>
            </a:p>
          </p:txBody>
        </p:sp>
      </p:grpSp>
      <p:sp>
        <p:nvSpPr>
          <p:cNvPr id="45" name="ZoneTexte 15"/>
          <p:cNvSpPr txBox="1">
            <a:spLocks noChangeArrowheads="1"/>
          </p:cNvSpPr>
          <p:nvPr/>
        </p:nvSpPr>
        <p:spPr bwMode="auto">
          <a:xfrm>
            <a:off x="250825" y="4724400"/>
            <a:ext cx="3889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Estrangelo Edessa" pitchFamily="66" charset="0"/>
                <a:cs typeface="Estrangelo Edessa" pitchFamily="66" charset="0"/>
              </a:rPr>
              <a:t>→ Plus v approche de c, plus R est grand.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La taille de l’anneau dépend de la vitesse que l’on veut atteindre, et du champ magnétique que l’on est capable d’appliquer.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11476E-6 C 0.09532 2.11476E-6 0.17327 0.10111 0.17327 0.22536 C 0.17327 0.3496 0.09532 0.45118 -0.00017 0.45118 C -0.09583 0.45118 -0.17326 0.3496 -0.17326 0.22536 C -0.17326 0.10111 -0.09583 2.11476E-6 -0.00017 2.11476E-6 Z " pathEditMode="fixed" rAng="0" ptsTypes="fffff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>
          <a:xfrm>
            <a:off x="4427538" y="1773238"/>
            <a:ext cx="3600450" cy="3455987"/>
          </a:xfrm>
          <a:prstGeom prst="roundRect">
            <a:avLst>
              <a:gd name="adj" fmla="val 21181"/>
            </a:avLst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6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Principe du synchrotron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llipse 42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8123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211" name="Groupe 53"/>
          <p:cNvGrpSpPr>
            <a:grpSpLocks/>
          </p:cNvGrpSpPr>
          <p:nvPr/>
        </p:nvGrpSpPr>
        <p:grpSpPr bwMode="auto">
          <a:xfrm>
            <a:off x="6011863" y="1196975"/>
            <a:ext cx="360362" cy="339725"/>
            <a:chOff x="4427984" y="1268760"/>
            <a:chExt cx="360040" cy="339725"/>
          </a:xfrm>
        </p:grpSpPr>
        <p:sp>
          <p:nvSpPr>
            <p:cNvPr id="8255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cteur droit avec flèche 55"/>
          <p:cNvCxnSpPr/>
          <p:nvPr/>
        </p:nvCxnSpPr>
        <p:spPr>
          <a:xfrm>
            <a:off x="5867400" y="1557338"/>
            <a:ext cx="792163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3" name="Groupe 57"/>
          <p:cNvGrpSpPr>
            <a:grpSpLocks/>
          </p:cNvGrpSpPr>
          <p:nvPr/>
        </p:nvGrpSpPr>
        <p:grpSpPr bwMode="auto">
          <a:xfrm>
            <a:off x="8459788" y="3284538"/>
            <a:ext cx="360362" cy="339725"/>
            <a:chOff x="4427984" y="1268760"/>
            <a:chExt cx="360040" cy="339725"/>
          </a:xfrm>
        </p:grpSpPr>
        <p:sp>
          <p:nvSpPr>
            <p:cNvPr id="8253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4" name="Groupe 60"/>
          <p:cNvGrpSpPr>
            <a:grpSpLocks/>
          </p:cNvGrpSpPr>
          <p:nvPr/>
        </p:nvGrpSpPr>
        <p:grpSpPr bwMode="auto">
          <a:xfrm>
            <a:off x="6011863" y="5661025"/>
            <a:ext cx="360362" cy="339725"/>
            <a:chOff x="4427984" y="1268760"/>
            <a:chExt cx="360040" cy="339725"/>
          </a:xfrm>
        </p:grpSpPr>
        <p:sp>
          <p:nvSpPr>
            <p:cNvPr id="8251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5" name="Groupe 63"/>
          <p:cNvGrpSpPr>
            <a:grpSpLocks/>
          </p:cNvGrpSpPr>
          <p:nvPr/>
        </p:nvGrpSpPr>
        <p:grpSpPr bwMode="auto">
          <a:xfrm>
            <a:off x="3492500" y="3357563"/>
            <a:ext cx="358775" cy="339725"/>
            <a:chOff x="4427984" y="1268760"/>
            <a:chExt cx="360040" cy="339725"/>
          </a:xfrm>
        </p:grpSpPr>
        <p:sp>
          <p:nvSpPr>
            <p:cNvPr id="8249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onnecteur droit avec flèche 66"/>
          <p:cNvCxnSpPr/>
          <p:nvPr/>
        </p:nvCxnSpPr>
        <p:spPr>
          <a:xfrm rot="5400000">
            <a:off x="7847807" y="3393281"/>
            <a:ext cx="793750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rot="10800000">
            <a:off x="5651500" y="5445125"/>
            <a:ext cx="938213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rot="16200000" flipV="1">
            <a:off x="3635375" y="3429000"/>
            <a:ext cx="865188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9" name="Groupe 72"/>
          <p:cNvGrpSpPr>
            <a:grpSpLocks/>
          </p:cNvGrpSpPr>
          <p:nvPr/>
        </p:nvGrpSpPr>
        <p:grpSpPr bwMode="auto">
          <a:xfrm>
            <a:off x="5292725" y="2420938"/>
            <a:ext cx="358775" cy="338137"/>
            <a:chOff x="4427984" y="1268760"/>
            <a:chExt cx="360040" cy="338554"/>
          </a:xfrm>
        </p:grpSpPr>
        <p:sp>
          <p:nvSpPr>
            <p:cNvPr id="8247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0" name="Groupe 77"/>
          <p:cNvGrpSpPr>
            <a:grpSpLocks/>
          </p:cNvGrpSpPr>
          <p:nvPr/>
        </p:nvGrpSpPr>
        <p:grpSpPr bwMode="auto">
          <a:xfrm>
            <a:off x="4805363" y="2111375"/>
            <a:ext cx="792162" cy="574675"/>
            <a:chOff x="3149099" y="2110675"/>
            <a:chExt cx="792088" cy="576064"/>
          </a:xfrm>
        </p:grpSpPr>
        <p:sp>
          <p:nvSpPr>
            <p:cNvPr id="76" name="Arc 75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420536" y="2276174"/>
              <a:ext cx="71431" cy="732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1" name="Groupe 78"/>
          <p:cNvGrpSpPr>
            <a:grpSpLocks/>
          </p:cNvGrpSpPr>
          <p:nvPr/>
        </p:nvGrpSpPr>
        <p:grpSpPr bwMode="auto">
          <a:xfrm rot="5032183">
            <a:off x="6880226" y="2125662"/>
            <a:ext cx="792162" cy="576263"/>
            <a:chOff x="3149099" y="2110675"/>
            <a:chExt cx="792088" cy="576064"/>
          </a:xfrm>
        </p:grpSpPr>
        <p:sp>
          <p:nvSpPr>
            <p:cNvPr id="80" name="Arc 79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411312" y="2280642"/>
              <a:ext cx="71430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2" name="Groupe 81"/>
          <p:cNvGrpSpPr>
            <a:grpSpLocks/>
          </p:cNvGrpSpPr>
          <p:nvPr/>
        </p:nvGrpSpPr>
        <p:grpSpPr bwMode="auto">
          <a:xfrm rot="10800000">
            <a:off x="6948488" y="4221163"/>
            <a:ext cx="792162" cy="576262"/>
            <a:chOff x="3149099" y="2110675"/>
            <a:chExt cx="792088" cy="576064"/>
          </a:xfrm>
        </p:grpSpPr>
        <p:sp>
          <p:nvSpPr>
            <p:cNvPr id="83" name="Arc 82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3420536" y="2277305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3" name="Groupe 85"/>
          <p:cNvGrpSpPr>
            <a:grpSpLocks/>
          </p:cNvGrpSpPr>
          <p:nvPr/>
        </p:nvGrpSpPr>
        <p:grpSpPr bwMode="auto">
          <a:xfrm rot="-3990006">
            <a:off x="4833938" y="4122738"/>
            <a:ext cx="792162" cy="576262"/>
            <a:chOff x="3149099" y="2110675"/>
            <a:chExt cx="792088" cy="576064"/>
          </a:xfrm>
        </p:grpSpPr>
        <p:sp>
          <p:nvSpPr>
            <p:cNvPr id="87" name="Arc 86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426196" y="2271125"/>
              <a:ext cx="71430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4" name="Groupe 88"/>
          <p:cNvGrpSpPr>
            <a:grpSpLocks/>
          </p:cNvGrpSpPr>
          <p:nvPr/>
        </p:nvGrpSpPr>
        <p:grpSpPr bwMode="auto">
          <a:xfrm>
            <a:off x="6948488" y="2420938"/>
            <a:ext cx="360362" cy="338137"/>
            <a:chOff x="4427984" y="1268760"/>
            <a:chExt cx="360040" cy="338554"/>
          </a:xfrm>
        </p:grpSpPr>
        <p:sp>
          <p:nvSpPr>
            <p:cNvPr id="8237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5" name="Groupe 91"/>
          <p:cNvGrpSpPr>
            <a:grpSpLocks/>
          </p:cNvGrpSpPr>
          <p:nvPr/>
        </p:nvGrpSpPr>
        <p:grpSpPr bwMode="auto">
          <a:xfrm>
            <a:off x="7019925" y="4221163"/>
            <a:ext cx="360363" cy="338137"/>
            <a:chOff x="4427984" y="1268760"/>
            <a:chExt cx="360040" cy="338554"/>
          </a:xfrm>
        </p:grpSpPr>
        <p:sp>
          <p:nvSpPr>
            <p:cNvPr id="8235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6" name="Groupe 94"/>
          <p:cNvGrpSpPr>
            <a:grpSpLocks/>
          </p:cNvGrpSpPr>
          <p:nvPr/>
        </p:nvGrpSpPr>
        <p:grpSpPr bwMode="auto">
          <a:xfrm>
            <a:off x="5292725" y="4292600"/>
            <a:ext cx="358775" cy="339725"/>
            <a:chOff x="4427984" y="1268760"/>
            <a:chExt cx="360040" cy="338554"/>
          </a:xfrm>
        </p:grpSpPr>
        <p:sp>
          <p:nvSpPr>
            <p:cNvPr id="8233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>
              <a:off x="4427984" y="1268760"/>
              <a:ext cx="360040" cy="158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oneTexte 15"/>
          <p:cNvSpPr txBox="1">
            <a:spLocks noChangeArrowheads="1"/>
          </p:cNvSpPr>
          <p:nvPr/>
        </p:nvSpPr>
        <p:spPr bwMode="auto">
          <a:xfrm>
            <a:off x="107950" y="1628775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On commence par injecter une particule dans l’anneau</a:t>
            </a:r>
          </a:p>
        </p:txBody>
      </p:sp>
      <p:sp>
        <p:nvSpPr>
          <p:cNvPr id="99" name="ZoneTexte 15"/>
          <p:cNvSpPr txBox="1">
            <a:spLocks noChangeArrowheads="1"/>
          </p:cNvSpPr>
          <p:nvPr/>
        </p:nvSpPr>
        <p:spPr bwMode="auto">
          <a:xfrm>
            <a:off x="107950" y="2565400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Elle accélère à chaque tour, et on synchronise le champ B pour qu’elle reste dans l’anneau (</a:t>
            </a:r>
            <a:r>
              <a:rPr lang="fr-FR" sz="16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synchrotron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</a:t>
            </a:r>
          </a:p>
        </p:txBody>
      </p:sp>
      <p:sp>
        <p:nvSpPr>
          <p:cNvPr id="100" name="ZoneTexte 15"/>
          <p:cNvSpPr txBox="1">
            <a:spLocks noChangeArrowheads="1"/>
          </p:cNvSpPr>
          <p:nvPr/>
        </p:nvSpPr>
        <p:spPr bwMode="auto">
          <a:xfrm>
            <a:off x="107950" y="3789363"/>
            <a:ext cx="3168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Une fois qu’elle atteint sa vitesse de croisière, on maintient le système en jouant sur E et B</a:t>
            </a:r>
          </a:p>
        </p:txBody>
      </p:sp>
      <p:sp>
        <p:nvSpPr>
          <p:cNvPr id="101" name="ZoneTexte 15"/>
          <p:cNvSpPr txBox="1">
            <a:spLocks noChangeArrowheads="1"/>
          </p:cNvSpPr>
          <p:nvPr/>
        </p:nvSpPr>
        <p:spPr bwMode="auto">
          <a:xfrm>
            <a:off x="107950" y="4941888"/>
            <a:ext cx="3168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On peut aussi injecter une particule dans l’autre sens afin d’obtenir des </a:t>
            </a:r>
            <a:r>
              <a:rPr lang="fr-FR" sz="1600" b="1">
                <a:latin typeface="Estrangelo Edessa" pitchFamily="66" charset="0"/>
                <a:cs typeface="Estrangelo Edessa" pitchFamily="66" charset="0"/>
              </a:rPr>
              <a:t>collisions. </a:t>
            </a:r>
            <a:r>
              <a:rPr lang="fr-FR" sz="16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C’est ce qu’on fait au LHC.</a:t>
            </a:r>
          </a:p>
        </p:txBody>
      </p:sp>
      <p:sp>
        <p:nvSpPr>
          <p:cNvPr id="8231" name="ZoneTexte 15"/>
          <p:cNvSpPr txBox="1">
            <a:spLocks noChangeArrowheads="1"/>
          </p:cNvSpPr>
          <p:nvPr/>
        </p:nvSpPr>
        <p:spPr bwMode="auto">
          <a:xfrm>
            <a:off x="107950" y="836613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Cette fois on met tout ensemble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0.0408 -0.11545 0.09115 -0.11545 L 0.30208 -0.11545 C 0.35243 -0.11545 0.39375 -0.06247 0.39375 0.00255 L 0.39375 0.2714 C 0.39375 0.33688 0.35243 0.39195 0.30208 0.39195 L 0.09115 0.39195 C 0.0408 0.39195 -1.38889E-6 0.33688 -1.38889E-6 0.2714 Z " pathEditMode="fixed" rAng="0" ptsTypes="fFfFfFff">
                                      <p:cBhvr>
                                        <p:cTn id="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-0.04097 -0.11545 -0.09132 -0.11545 L -0.30226 -0.11545 C -0.3526 -0.11545 -0.39375 -0.06247 -0.39375 0.00255 L -0.39375 0.2714 C -0.39375 0.33688 -0.3526 0.39195 -0.30226 0.39195 L -0.09132 0.39195 C -0.04097 0.39195 -1.38889E-6 0.33688 -1.38889E-6 0.2714 Z " pathEditMode="fixed" rAng="0" ptsTypes="fFfFfFff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2"/>
          <p:cNvGrpSpPr>
            <a:grpSpLocks/>
          </p:cNvGrpSpPr>
          <p:nvPr/>
        </p:nvGrpSpPr>
        <p:grpSpPr bwMode="auto">
          <a:xfrm>
            <a:off x="4498975" y="2276475"/>
            <a:ext cx="4379913" cy="2854325"/>
            <a:chOff x="4499388" y="2276872"/>
            <a:chExt cx="4378576" cy="2853715"/>
          </a:xfrm>
        </p:grpSpPr>
        <p:pic>
          <p:nvPicPr>
            <p:cNvPr id="820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348442" y="2276872"/>
              <a:ext cx="3529522" cy="2436292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5" name="Connecteur droit avec flèche 34"/>
            <p:cNvCxnSpPr>
              <a:stCxn id="8201" idx="3"/>
            </p:cNvCxnSpPr>
            <p:nvPr/>
          </p:nvCxnSpPr>
          <p:spPr>
            <a:xfrm flipV="1">
              <a:off x="4499388" y="3716427"/>
              <a:ext cx="793508" cy="141416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3"/>
          <p:cNvGrpSpPr>
            <a:grpSpLocks/>
          </p:cNvGrpSpPr>
          <p:nvPr/>
        </p:nvGrpSpPr>
        <p:grpSpPr bwMode="auto">
          <a:xfrm>
            <a:off x="4859338" y="4292600"/>
            <a:ext cx="3783012" cy="2232025"/>
            <a:chOff x="4859453" y="4293096"/>
            <a:chExt cx="3783075" cy="2232248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661295" y="4293096"/>
              <a:ext cx="1943132" cy="1951233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9" name="Connecteur droit avec flèche 38"/>
            <p:cNvCxnSpPr>
              <a:stCxn id="34" idx="3"/>
              <a:endCxn id="9227" idx="1"/>
            </p:cNvCxnSpPr>
            <p:nvPr/>
          </p:nvCxnSpPr>
          <p:spPr>
            <a:xfrm flipV="1">
              <a:off x="4859453" y="5267918"/>
              <a:ext cx="1801842" cy="83510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7" name="ZoneTexte 49"/>
            <p:cNvSpPr txBox="1">
              <a:spLocks noChangeArrowheads="1"/>
            </p:cNvSpPr>
            <p:nvPr/>
          </p:nvSpPr>
          <p:spPr bwMode="auto">
            <a:xfrm>
              <a:off x="7308304" y="6248345"/>
              <a:ext cx="1334224" cy="276999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Tranche d’aimant</a:t>
              </a:r>
            </a:p>
          </p:txBody>
        </p:sp>
      </p:grp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7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LHC c’est quoi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922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ZoneTexte 15"/>
          <p:cNvSpPr txBox="1">
            <a:spLocks noChangeArrowheads="1"/>
          </p:cNvSpPr>
          <p:nvPr/>
        </p:nvSpPr>
        <p:spPr bwMode="auto">
          <a:xfrm>
            <a:off x="323850" y="4652963"/>
            <a:ext cx="4175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Estrangelo Edessa" pitchFamily="66" charset="0"/>
                <a:cs typeface="Estrangelo Edessa" pitchFamily="66" charset="0"/>
              </a:rPr>
              <a:t>→ Les particules sont guidées par plusieurs milliers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d’aimants.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fr-FR" sz="1400" b="1">
                <a:latin typeface="Estrangelo Edessa" pitchFamily="66" charset="0"/>
                <a:cs typeface="Estrangelo Edessa" pitchFamily="66" charset="0"/>
              </a:rPr>
              <a:t>B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créé par des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circuits supraconducteurs (pas de perte d’énergie)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, refroidis à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1,9K 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(plus froid que la température de l’univers). </a:t>
            </a:r>
            <a:endParaRPr lang="fr-FR" sz="140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5113" y="981075"/>
            <a:ext cx="4548187" cy="273526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" name="Groupe 50"/>
          <p:cNvGrpSpPr>
            <a:grpSpLocks/>
          </p:cNvGrpSpPr>
          <p:nvPr/>
        </p:nvGrpSpPr>
        <p:grpSpPr bwMode="auto">
          <a:xfrm>
            <a:off x="395288" y="981075"/>
            <a:ext cx="8547100" cy="3475038"/>
            <a:chOff x="395536" y="980083"/>
            <a:chExt cx="8546189" cy="3476774"/>
          </a:xfrm>
        </p:grpSpPr>
        <p:sp>
          <p:nvSpPr>
            <p:cNvPr id="9242" name="ZoneTexte 15"/>
            <p:cNvSpPr txBox="1">
              <a:spLocks noChangeArrowheads="1"/>
            </p:cNvSpPr>
            <p:nvPr/>
          </p:nvSpPr>
          <p:spPr bwMode="auto">
            <a:xfrm>
              <a:off x="395536" y="4149080"/>
              <a:ext cx="3725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Tunnel de </a:t>
              </a:r>
              <a:r>
                <a:rPr lang="fr-FR" sz="14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27km de long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, situé 100m sous terre</a:t>
              </a:r>
            </a:p>
          </p:txBody>
        </p:sp>
        <p:sp>
          <p:nvSpPr>
            <p:cNvPr id="12" name="Ellipse 11"/>
            <p:cNvSpPr/>
            <p:nvPr/>
          </p:nvSpPr>
          <p:spPr>
            <a:xfrm rot="21426495">
              <a:off x="784432" y="1813937"/>
              <a:ext cx="3430222" cy="1600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244" name="ZoneTexte 15"/>
            <p:cNvSpPr txBox="1">
              <a:spLocks noChangeArrowheads="1"/>
            </p:cNvSpPr>
            <p:nvPr/>
          </p:nvSpPr>
          <p:spPr bwMode="auto">
            <a:xfrm>
              <a:off x="5219705" y="980083"/>
              <a:ext cx="3722020" cy="30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Le synchrotron le plus puissant jamais construit</a:t>
              </a:r>
            </a:p>
          </p:txBody>
        </p:sp>
      </p:grpSp>
      <p:sp>
        <p:nvSpPr>
          <p:cNvPr id="9227" name="ZoneTexte 15"/>
          <p:cNvSpPr txBox="1">
            <a:spLocks noChangeArrowheads="1"/>
          </p:cNvSpPr>
          <p:nvPr/>
        </p:nvSpPr>
        <p:spPr bwMode="auto">
          <a:xfrm>
            <a:off x="3276600" y="836613"/>
            <a:ext cx="828675" cy="277812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Lac Léman</a:t>
            </a:r>
          </a:p>
        </p:txBody>
      </p:sp>
      <p:sp>
        <p:nvSpPr>
          <p:cNvPr id="9228" name="ZoneTexte 15"/>
          <p:cNvSpPr txBox="1">
            <a:spLocks noChangeArrowheads="1"/>
          </p:cNvSpPr>
          <p:nvPr/>
        </p:nvSpPr>
        <p:spPr bwMode="auto">
          <a:xfrm>
            <a:off x="1042988" y="1052513"/>
            <a:ext cx="434975" cy="277812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Jura</a:t>
            </a:r>
          </a:p>
        </p:txBody>
      </p:sp>
      <p:sp>
        <p:nvSpPr>
          <p:cNvPr id="9229" name="ZoneTexte 15"/>
          <p:cNvSpPr txBox="1">
            <a:spLocks noChangeArrowheads="1"/>
          </p:cNvSpPr>
          <p:nvPr/>
        </p:nvSpPr>
        <p:spPr bwMode="auto">
          <a:xfrm>
            <a:off x="4211638" y="3213100"/>
            <a:ext cx="542925" cy="276225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CERN</a:t>
            </a:r>
          </a:p>
        </p:txBody>
      </p:sp>
      <p:sp>
        <p:nvSpPr>
          <p:cNvPr id="9230" name="ZoneTexte 16"/>
          <p:cNvSpPr txBox="1">
            <a:spLocks noChangeArrowheads="1"/>
          </p:cNvSpPr>
          <p:nvPr/>
        </p:nvSpPr>
        <p:spPr bwMode="auto">
          <a:xfrm>
            <a:off x="4572000" y="1557338"/>
            <a:ext cx="1412875" cy="276225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Aéroport de genève</a:t>
            </a:r>
          </a:p>
        </p:txBody>
      </p:sp>
      <p:cxnSp>
        <p:nvCxnSpPr>
          <p:cNvPr id="19" name="Connecteur droit avec flèche 18"/>
          <p:cNvCxnSpPr>
            <a:stCxn id="9227" idx="2"/>
          </p:cNvCxnSpPr>
          <p:nvPr/>
        </p:nvCxnSpPr>
        <p:spPr>
          <a:xfrm rot="16200000" flipH="1">
            <a:off x="3766344" y="1039019"/>
            <a:ext cx="298450" cy="44926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228" idx="2"/>
          </p:cNvCxnSpPr>
          <p:nvPr/>
        </p:nvCxnSpPr>
        <p:spPr>
          <a:xfrm rot="5400000">
            <a:off x="750887" y="1263651"/>
            <a:ext cx="442913" cy="57626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229" idx="1"/>
          </p:cNvCxnSpPr>
          <p:nvPr/>
        </p:nvCxnSpPr>
        <p:spPr>
          <a:xfrm rot="10800000" flipV="1">
            <a:off x="3348038" y="3351213"/>
            <a:ext cx="863600" cy="777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230" idx="2"/>
          </p:cNvCxnSpPr>
          <p:nvPr/>
        </p:nvCxnSpPr>
        <p:spPr>
          <a:xfrm rot="5400000">
            <a:off x="4595813" y="1809750"/>
            <a:ext cx="658812" cy="70643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54"/>
          <p:cNvGrpSpPr>
            <a:grpSpLocks/>
          </p:cNvGrpSpPr>
          <p:nvPr/>
        </p:nvGrpSpPr>
        <p:grpSpPr bwMode="auto">
          <a:xfrm>
            <a:off x="7019925" y="4508500"/>
            <a:ext cx="1352550" cy="1430338"/>
            <a:chOff x="7020272" y="4509120"/>
            <a:chExt cx="1351476" cy="1429127"/>
          </a:xfrm>
        </p:grpSpPr>
        <p:cxnSp>
          <p:nvCxnSpPr>
            <p:cNvPr id="42" name="Connecteur droit avec flèche 41"/>
            <p:cNvCxnSpPr/>
            <p:nvPr/>
          </p:nvCxnSpPr>
          <p:spPr>
            <a:xfrm rot="5400000">
              <a:off x="7705541" y="5337093"/>
              <a:ext cx="502812" cy="1587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16200000" flipV="1">
              <a:off x="7021081" y="5157065"/>
              <a:ext cx="575774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ZoneTexte 15"/>
            <p:cNvSpPr txBox="1">
              <a:spLocks noChangeArrowheads="1"/>
            </p:cNvSpPr>
            <p:nvPr/>
          </p:nvSpPr>
          <p:spPr bwMode="auto">
            <a:xfrm>
              <a:off x="7020272" y="4509120"/>
              <a:ext cx="343364" cy="276999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B1</a:t>
              </a:r>
            </a:p>
          </p:txBody>
        </p:sp>
        <p:sp>
          <p:nvSpPr>
            <p:cNvPr id="9241" name="ZoneTexte 15"/>
            <p:cNvSpPr txBox="1">
              <a:spLocks noChangeArrowheads="1"/>
            </p:cNvSpPr>
            <p:nvPr/>
          </p:nvSpPr>
          <p:spPr bwMode="auto">
            <a:xfrm>
              <a:off x="8028384" y="5661248"/>
              <a:ext cx="343364" cy="276999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B2</a:t>
              </a:r>
            </a:p>
          </p:txBody>
        </p:sp>
      </p:grpSp>
      <p:sp>
        <p:nvSpPr>
          <p:cNvPr id="34" name="ZoneTexte 15"/>
          <p:cNvSpPr txBox="1">
            <a:spLocks noChangeArrowheads="1"/>
          </p:cNvSpPr>
          <p:nvPr/>
        </p:nvSpPr>
        <p:spPr bwMode="auto">
          <a:xfrm>
            <a:off x="323850" y="5732463"/>
            <a:ext cx="45354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Ce champ magnétique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ultra-puissant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permet de guider simultanément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2 faisceaux de protons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(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particules de même charge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 dans des directions opposées.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8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Quelques chiffres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ZoneTexte 15"/>
          <p:cNvSpPr txBox="1">
            <a:spLocks noChangeArrowheads="1"/>
          </p:cNvSpPr>
          <p:nvPr/>
        </p:nvSpPr>
        <p:spPr bwMode="auto">
          <a:xfrm>
            <a:off x="323850" y="3986213"/>
            <a:ext cx="43195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1 faisceau du LHC, c’est environ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3000 paquets de 100 milliards de protons de 7TeV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, soit une énergie totale de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400MJ</a:t>
            </a:r>
          </a:p>
        </p:txBody>
      </p:sp>
      <p:sp>
        <p:nvSpPr>
          <p:cNvPr id="10247" name="ZoneTexte 15"/>
          <p:cNvSpPr txBox="1">
            <a:spLocks noChangeArrowheads="1"/>
          </p:cNvSpPr>
          <p:nvPr/>
        </p:nvSpPr>
        <p:spPr bwMode="auto">
          <a:xfrm>
            <a:off x="3995738" y="2349500"/>
            <a:ext cx="5040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Les deux faisceaux de protons très fins (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1/10 de cheveu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 passent dans les tubes où règne un vide ultra-poussé (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plus vide que l’espace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 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1638" y="836613"/>
            <a:ext cx="3308350" cy="24907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79613" y="1844675"/>
            <a:ext cx="431800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59338" y="765175"/>
            <a:ext cx="2736850" cy="14398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48263" y="1125538"/>
            <a:ext cx="719137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125" y="1125538"/>
            <a:ext cx="720725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435600" y="1439863"/>
            <a:ext cx="144463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875463" y="1439863"/>
            <a:ext cx="144462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2" name="Connecteur en arc 21"/>
          <p:cNvCxnSpPr>
            <a:stCxn id="14" idx="3"/>
            <a:endCxn id="15" idx="1"/>
          </p:cNvCxnSpPr>
          <p:nvPr/>
        </p:nvCxnSpPr>
        <p:spPr>
          <a:xfrm flipV="1">
            <a:off x="2411413" y="1484313"/>
            <a:ext cx="2447925" cy="53975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3995738" y="3068638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Chaque faisceau est une succession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de paquets de protons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.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25ns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entre chaque paquets (1ns = 0,000000001s)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323850" y="4076700"/>
            <a:ext cx="8302625" cy="2274888"/>
            <a:chOff x="323528" y="4077072"/>
            <a:chExt cx="8303991" cy="2274887"/>
          </a:xfrm>
        </p:grpSpPr>
        <p:sp>
          <p:nvSpPr>
            <p:cNvPr id="10261" name="ZoneTexte 15"/>
            <p:cNvSpPr txBox="1">
              <a:spLocks noChangeArrowheads="1"/>
            </p:cNvSpPr>
            <p:nvPr/>
          </p:nvSpPr>
          <p:spPr bwMode="auto">
            <a:xfrm>
              <a:off x="1115616" y="5013176"/>
              <a:ext cx="3072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→ A peu près un TGV lancé à 165km/h</a:t>
              </a:r>
            </a:p>
          </p:txBody>
        </p:sp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32886" y="4077072"/>
              <a:ext cx="3394633" cy="2274887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63" name="ZoneTexte 15"/>
            <p:cNvSpPr txBox="1">
              <a:spLocks noChangeArrowheads="1"/>
            </p:cNvSpPr>
            <p:nvPr/>
          </p:nvSpPr>
          <p:spPr bwMode="auto">
            <a:xfrm>
              <a:off x="323528" y="5661248"/>
              <a:ext cx="43204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cs typeface="Arial" charset="0"/>
                </a:rPr>
                <a:t>→ 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Pour quelque chose qui est 10 fois plus petit qu’un cheveu, çà fait pas mal…</a:t>
              </a:r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2124075" y="2060575"/>
            <a:ext cx="719138" cy="4318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268538" y="2060575"/>
            <a:ext cx="719137" cy="4318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19" grpId="0" animBg="1"/>
      <p:bldP spid="20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9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collisions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Un paquet de protons fait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10000 tours par seconde (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7x le tour de la Terre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)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.  Pour chaque paquet, on peut donc avoir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10000 collisions par seconde</a:t>
            </a:r>
          </a:p>
        </p:txBody>
      </p:sp>
      <p:sp>
        <p:nvSpPr>
          <p:cNvPr id="11272" name="ZoneTexte 15"/>
          <p:cNvSpPr txBox="1">
            <a:spLocks noChangeArrowheads="1"/>
          </p:cNvSpPr>
          <p:nvPr/>
        </p:nvSpPr>
        <p:spPr bwMode="auto">
          <a:xfrm>
            <a:off x="2378075" y="1392238"/>
            <a:ext cx="4641850" cy="3079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100 milliards de protons contre 100 milliards d’autres protons. </a:t>
            </a:r>
          </a:p>
        </p:txBody>
      </p:sp>
      <p:sp>
        <p:nvSpPr>
          <p:cNvPr id="10331" name="ZoneTexte 15"/>
          <p:cNvSpPr txBox="1">
            <a:spLocks noChangeArrowheads="1"/>
          </p:cNvSpPr>
          <p:nvPr/>
        </p:nvSpPr>
        <p:spPr bwMode="auto">
          <a:xfrm>
            <a:off x="3708400" y="5445125"/>
            <a:ext cx="4941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Dans ces interactions, il y a peut-être celles qui nous intéressent</a:t>
            </a:r>
          </a:p>
        </p:txBody>
      </p:sp>
      <p:sp>
        <p:nvSpPr>
          <p:cNvPr id="10332" name="ZoneTexte 15"/>
          <p:cNvSpPr txBox="1">
            <a:spLocks noChangeArrowheads="1"/>
          </p:cNvSpPr>
          <p:nvPr/>
        </p:nvSpPr>
        <p:spPr bwMode="auto">
          <a:xfrm>
            <a:off x="4211638" y="4508500"/>
            <a:ext cx="48244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Protons bien plus petits que la taille des faisceaux. La plupart se croisent sans se voir, et il y aura en moyenne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seulement une dizaine d’interactions par croisement. </a:t>
            </a:r>
          </a:p>
        </p:txBody>
      </p:sp>
      <p:sp>
        <p:nvSpPr>
          <p:cNvPr id="10333" name="Rectangle 9"/>
          <p:cNvSpPr>
            <a:spLocks noChangeArrowheads="1"/>
          </p:cNvSpPr>
          <p:nvPr/>
        </p:nvSpPr>
        <p:spPr bwMode="auto">
          <a:xfrm>
            <a:off x="395288" y="5949950"/>
            <a:ext cx="8353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Pour savoir ce qui s’est passé, on place autour du lieu de la collision un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système de détection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Un peu comme une caméra, mais en un peu plus compliqué... </a:t>
            </a:r>
          </a:p>
        </p:txBody>
      </p:sp>
      <p:grpSp>
        <p:nvGrpSpPr>
          <p:cNvPr id="2" name="Groupe 76"/>
          <p:cNvGrpSpPr>
            <a:grpSpLocks/>
          </p:cNvGrpSpPr>
          <p:nvPr/>
        </p:nvGrpSpPr>
        <p:grpSpPr bwMode="auto">
          <a:xfrm>
            <a:off x="1009650" y="1798638"/>
            <a:ext cx="1162050" cy="1343025"/>
            <a:chOff x="1010280" y="1988840"/>
            <a:chExt cx="1161302" cy="1341991"/>
          </a:xfrm>
        </p:grpSpPr>
        <p:grpSp>
          <p:nvGrpSpPr>
            <p:cNvPr id="11475" name="Groupe 56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6" name="Groupe 57"/>
            <p:cNvGrpSpPr>
              <a:grpSpLocks/>
            </p:cNvGrpSpPr>
            <p:nvPr/>
          </p:nvGrpSpPr>
          <p:grpSpPr bwMode="auto">
            <a:xfrm rot="5878396">
              <a:off x="1595518" y="2375364"/>
              <a:ext cx="720080" cy="432048"/>
              <a:chOff x="1331640" y="1988840"/>
              <a:chExt cx="720080" cy="432048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7" name="Groupe 64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8" name="Groupe 70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7" name="Groupe 77"/>
          <p:cNvGrpSpPr>
            <a:grpSpLocks/>
          </p:cNvGrpSpPr>
          <p:nvPr/>
        </p:nvGrpSpPr>
        <p:grpSpPr bwMode="auto">
          <a:xfrm rot="8614088">
            <a:off x="6948488" y="1773238"/>
            <a:ext cx="1160462" cy="1341437"/>
            <a:chOff x="1010280" y="1988840"/>
            <a:chExt cx="1161302" cy="1341991"/>
          </a:xfrm>
        </p:grpSpPr>
        <p:grpSp>
          <p:nvGrpSpPr>
            <p:cNvPr id="11411" name="Groupe 78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98" name="Ellipse 9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2" name="Groupe 79"/>
            <p:cNvGrpSpPr>
              <a:grpSpLocks/>
            </p:cNvGrpSpPr>
            <p:nvPr/>
          </p:nvGrpSpPr>
          <p:grpSpPr bwMode="auto">
            <a:xfrm rot="5878396">
              <a:off x="1595518" y="2375365"/>
              <a:ext cx="720080" cy="432048"/>
              <a:chOff x="1331640" y="1988840"/>
              <a:chExt cx="720080" cy="432048"/>
            </a:xfrm>
          </p:grpSpPr>
          <p:sp>
            <p:nvSpPr>
              <p:cNvPr id="93" name="Ellipse 9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3" name="Groupe 80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4" name="Groupe 81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04" name="Ellipse 103"/>
          <p:cNvSpPr/>
          <p:nvPr/>
        </p:nvSpPr>
        <p:spPr>
          <a:xfrm>
            <a:off x="4067944" y="3068960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Z</a:t>
            </a:r>
            <a:endParaRPr lang="fr-FR" sz="1400" b="1" dirty="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12" name="Groupe 104"/>
          <p:cNvGrpSpPr>
            <a:grpSpLocks/>
          </p:cNvGrpSpPr>
          <p:nvPr/>
        </p:nvGrpSpPr>
        <p:grpSpPr bwMode="auto">
          <a:xfrm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1350" name="Groupe 105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25" name="Ellipse 12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1" name="Groupe 106"/>
            <p:cNvGrpSpPr>
              <a:grpSpLocks/>
            </p:cNvGrpSpPr>
            <p:nvPr/>
          </p:nvGrpSpPr>
          <p:grpSpPr bwMode="auto">
            <a:xfrm rot="5878396">
              <a:off x="1719557" y="2517990"/>
              <a:ext cx="432048" cy="432048"/>
              <a:chOff x="1619672" y="1988840"/>
              <a:chExt cx="432048" cy="432048"/>
            </a:xfrm>
          </p:grpSpPr>
          <p:sp>
            <p:nvSpPr>
              <p:cNvPr id="120" name="Ellipse 11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2" name="Groupe 107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3" name="Groupe 108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10" name="Ellipse 10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7" name="Groupe 129"/>
          <p:cNvGrpSpPr>
            <a:grpSpLocks/>
          </p:cNvGrpSpPr>
          <p:nvPr/>
        </p:nvGrpSpPr>
        <p:grpSpPr bwMode="auto">
          <a:xfrm rot="8752432"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1289" name="Groupe 130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0" name="Groupe 131"/>
            <p:cNvGrpSpPr>
              <a:grpSpLocks/>
            </p:cNvGrpSpPr>
            <p:nvPr/>
          </p:nvGrpSpPr>
          <p:grpSpPr bwMode="auto">
            <a:xfrm rot="5878396">
              <a:off x="1719557" y="2517989"/>
              <a:ext cx="432048" cy="432048"/>
              <a:chOff x="1619672" y="1988840"/>
              <a:chExt cx="432048" cy="432048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1" name="Groupe 132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40" name="Ellipse 13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2" name="Groupe 133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35" name="Ellipse 13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56" name="Ellipse 155"/>
          <p:cNvSpPr/>
          <p:nvPr/>
        </p:nvSpPr>
        <p:spPr bwMode="auto">
          <a:xfrm>
            <a:off x="4355976" y="314096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157" name="Ellipse 156"/>
          <p:cNvSpPr/>
          <p:nvPr/>
        </p:nvSpPr>
        <p:spPr bwMode="auto">
          <a:xfrm>
            <a:off x="4139952" y="342900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9005E-6 L 0.31024 0.13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7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423E-6 L -0.33906 0.1436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324 L -0.57482 0.2454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12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324 L 0.62344 0.276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7436E-6 L -0.30712 0.566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283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2105 L 0.24427 -0.503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0331" grpId="0"/>
      <p:bldP spid="10332" grpId="0"/>
      <p:bldP spid="1033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12827</TotalTime>
  <Words>1990</Words>
  <Application>Microsoft Office PowerPoint</Application>
  <PresentationFormat>Affichage à l'écran (4:3)</PresentationFormat>
  <Paragraphs>247</Paragraphs>
  <Slides>27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KaiTi</vt:lpstr>
      <vt:lpstr>Arial</vt:lpstr>
      <vt:lpstr>Calibri</vt:lpstr>
      <vt:lpstr>DejaVu Sans</vt:lpstr>
      <vt:lpstr>Estrangelo Edessa</vt:lpstr>
      <vt:lpstr>Symbol</vt:lpstr>
      <vt:lpstr>Times New Roman</vt:lpstr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sviret</dc:creator>
  <cp:lastModifiedBy>Bernard Ille</cp:lastModifiedBy>
  <cp:revision>548</cp:revision>
  <cp:lastPrinted>1601-01-01T00:00:00Z</cp:lastPrinted>
  <dcterms:created xsi:type="dcterms:W3CDTF">2007-09-19T09:34:43Z</dcterms:created>
  <dcterms:modified xsi:type="dcterms:W3CDTF">2015-02-27T09:39:51Z</dcterms:modified>
</cp:coreProperties>
</file>