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73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1" r:id="rId15"/>
    <p:sldId id="272" r:id="rId16"/>
    <p:sldId id="274" r:id="rId17"/>
    <p:sldId id="288" r:id="rId18"/>
    <p:sldId id="289" r:id="rId19"/>
    <p:sldId id="293" r:id="rId20"/>
    <p:sldId id="280" r:id="rId21"/>
    <p:sldId id="281" r:id="rId22"/>
    <p:sldId id="277" r:id="rId23"/>
    <p:sldId id="276" r:id="rId24"/>
    <p:sldId id="283" r:id="rId25"/>
    <p:sldId id="284" r:id="rId26"/>
    <p:sldId id="294" r:id="rId27"/>
    <p:sldId id="285" r:id="rId28"/>
    <p:sldId id="290" r:id="rId29"/>
    <p:sldId id="291" r:id="rId30"/>
    <p:sldId id="292" r:id="rId3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6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7D09A-AE06-8640-A37C-6F0A51C17160}" type="datetimeFigureOut">
              <a:rPr lang="fr-FR" smtClean="0"/>
              <a:t>05/03/2015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5B81D-392A-7D43-B85A-0602110A67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4576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F0E0E-5730-9E49-8466-FDF5A144CF19}" type="datetimeFigureOut">
              <a:rPr lang="fr-FR" smtClean="0"/>
              <a:t>03/03/2015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A9AC8-D573-8745-A237-4C674E1644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5320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Expliquer la MET</a:t>
            </a:r>
            <a:r>
              <a:rPr lang="fr-FR" baseline="0" dirty="0" smtClean="0"/>
              <a:t>, les </a:t>
            </a:r>
            <a:r>
              <a:rPr lang="fr-FR" baseline="0" dirty="0" err="1" smtClean="0"/>
              <a:t>anti-particules</a:t>
            </a:r>
            <a:r>
              <a:rPr lang="fr-FR" baseline="0" dirty="0" smtClean="0"/>
              <a:t>, etc.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A9AC8-D573-8745-A237-4C674E164439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872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Buttons. Click</a:t>
            </a:r>
            <a:r>
              <a:rPr lang="en-US" baseline="0" dirty="0" smtClean="0"/>
              <a:t> on any particle type to display the relevant slide with animations. Clicking again will return to this slide. </a:t>
            </a:r>
          </a:p>
          <a:p>
            <a:r>
              <a:rPr lang="en-US" baseline="0" dirty="0" smtClean="0"/>
              <a:t>Recommend putting this slide in the middle of your presentation and putting the other 5 slides at the end. </a:t>
            </a:r>
          </a:p>
          <a:p>
            <a:r>
              <a:rPr lang="en-US" baseline="0" dirty="0" smtClean="0"/>
              <a:t>If you have any difficulties, contact </a:t>
            </a:r>
            <a:r>
              <a:rPr lang="en-US" baseline="0" dirty="0" err="1" smtClean="0"/>
              <a:t>David.Barney</a:t>
            </a:r>
            <a:r>
              <a:rPr lang="en-US" baseline="0" err="1" smtClean="0"/>
              <a:t>@</a:t>
            </a:r>
            <a:r>
              <a:rPr lang="en-US" baseline="0" smtClean="0"/>
              <a:t>cern.ch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B1CB-B517-8247-A800-B09F55A4D1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77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Photon: passes through</a:t>
            </a:r>
            <a:r>
              <a:rPr lang="en-US" baseline="0" dirty="0" smtClean="0"/>
              <a:t> the tracker without bending in the magnetic field or leaving hits, is “stopped” by the electromagnetic calorimeter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B1CB-B517-8247-A800-B09F55A4D1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26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Electron: Bending in the magnetic field, leaving hits in the tracker layers</a:t>
            </a:r>
            <a:r>
              <a:rPr lang="en-US" baseline="0" dirty="0" smtClean="0"/>
              <a:t> and being “stopped” by the electromagnetic calorimeter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B1CB-B517-8247-A800-B09F55A4D1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48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: passing</a:t>
            </a:r>
            <a:r>
              <a:rPr lang="en-US" baseline="0" dirty="0" smtClean="0"/>
              <a:t> through CMS, bending in the field (both ways, depending on when it is inside or outside of the solenoid) leaving hits in the Tracker layers and the </a:t>
            </a:r>
            <a:r>
              <a:rPr lang="en-US" baseline="0" dirty="0" err="1" smtClean="0"/>
              <a:t>muon</a:t>
            </a:r>
            <a:r>
              <a:rPr lang="en-US" baseline="0" dirty="0" smtClean="0"/>
              <a:t> chambers before escaping completely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B1CB-B517-8247-A800-B09F55A4D1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52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trouver un truc a gagner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A9AC8-D573-8745-A237-4C674E164439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332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trouver un truc a gagner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A9AC8-D573-8745-A237-4C674E164439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332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Charged hadron: Bends in the magnetic field and leaves signals in the tracker layers; passes through the electromagnetic</a:t>
            </a:r>
            <a:r>
              <a:rPr lang="en-US" baseline="0" dirty="0" smtClean="0"/>
              <a:t> calorimeter leaving essentially no signal, and is “stopped” by the hadron calorimeter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B1CB-B517-8247-A800-B09F55A4D13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80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Neutral hadron: Does not bend in the magnetic field and does not leave any signal in the tracker layers; passes through the electromagnetic</a:t>
            </a:r>
            <a:r>
              <a:rPr lang="en-US" baseline="0" dirty="0" smtClean="0"/>
              <a:t> calorimeter leaving essentially no signal, and is “stopped” by the hadron calorimeter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B1CB-B517-8247-A800-B09F55A4D13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67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A8D52-6347-3C4A-B2E5-C757056FCBC5}" type="datetime1">
              <a:rPr lang="fr-FR" smtClean="0"/>
              <a:t>05/03/2015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38B-56E8-4941-A297-9EB96E072B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1598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804C-8135-0A4F-9B2C-8B89D1924CC6}" type="datetime1">
              <a:rPr lang="fr-FR" smtClean="0"/>
              <a:t>05/03/2015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38B-56E8-4941-A297-9EB96E072B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4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E59A-912D-6D4F-BD30-8B4897BC8959}" type="datetime1">
              <a:rPr lang="fr-FR" smtClean="0"/>
              <a:t>05/03/2015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38B-56E8-4941-A297-9EB96E072B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90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E59-0074-CF48-A5C1-291D58D330F4}" type="datetime1">
              <a:rPr lang="fr-FR" smtClean="0"/>
              <a:t>05/03/2015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38B-56E8-4941-A297-9EB96E072B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92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44FF-E6EC-0446-B33E-87EA3D39E79B}" type="datetime1">
              <a:rPr lang="fr-FR" smtClean="0"/>
              <a:t>05/03/2015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38B-56E8-4941-A297-9EB96E072B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04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127F-80AF-8B4A-BB4B-32C0E4C8EF00}" type="datetime1">
              <a:rPr lang="fr-FR" smtClean="0"/>
              <a:t>05/03/2015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38B-56E8-4941-A297-9EB96E072B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07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7531-2322-F64C-A702-6901E21E9313}" type="datetime1">
              <a:rPr lang="fr-FR" smtClean="0"/>
              <a:t>05/03/2015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38B-56E8-4941-A297-9EB96E072B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75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975B-8F1B-C84B-BAAC-CC1AAD94C0A5}" type="datetime1">
              <a:rPr lang="fr-FR" smtClean="0"/>
              <a:t>05/03/2015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38B-56E8-4941-A297-9EB96E072B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76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E557-5B4A-A845-946D-88C10CDBD62B}" type="datetime1">
              <a:rPr lang="fr-FR" smtClean="0"/>
              <a:t>05/03/2015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38B-56E8-4941-A297-9EB96E072B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525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BFF9-D1AE-3F4F-B188-12D187F0D40B}" type="datetime1">
              <a:rPr lang="fr-FR" smtClean="0"/>
              <a:t>05/03/2015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38B-56E8-4941-A297-9EB96E072B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84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B55-B7E0-DB4D-A5CF-A4D0D248607D}" type="datetime1">
              <a:rPr lang="fr-FR" smtClean="0"/>
              <a:t>05/03/2015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38B-56E8-4941-A297-9EB96E072B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96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EF9E1-50A6-2746-ABE2-63512AA4C4BF}" type="datetime1">
              <a:rPr lang="fr-FR" smtClean="0"/>
              <a:t>05/03/2015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2F38B-56E8-4941-A297-9EB96E072B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42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9.emf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slide" Target="slide3.xml"/><Relationship Id="rId5" Type="http://schemas.openxmlformats.org/officeDocument/2006/relationships/slide" Target="slide1.xml"/><Relationship Id="rId6" Type="http://schemas.openxmlformats.org/officeDocument/2006/relationships/slide" Target="slide4.xml"/><Relationship Id="rId7" Type="http://schemas.openxmlformats.org/officeDocument/2006/relationships/slide" Target="slide5.xml"/><Relationship Id="rId8" Type="http://schemas.openxmlformats.org/officeDocument/2006/relationships/slide" Target="slide6.xml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18.gif"/><Relationship Id="rId5" Type="http://schemas.openxmlformats.org/officeDocument/2006/relationships/image" Target="../media/image19.gif"/><Relationship Id="rId6" Type="http://schemas.openxmlformats.org/officeDocument/2006/relationships/image" Target="../media/image20.gif"/><Relationship Id="rId7" Type="http://schemas.openxmlformats.org/officeDocument/2006/relationships/slide" Target="slide4.xml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21.gif"/><Relationship Id="rId5" Type="http://schemas.openxmlformats.org/officeDocument/2006/relationships/image" Target="../media/image22.gif"/><Relationship Id="rId6" Type="http://schemas.openxmlformats.org/officeDocument/2006/relationships/image" Target="../media/image23.gif"/><Relationship Id="rId7" Type="http://schemas.openxmlformats.org/officeDocument/2006/relationships/slide" Target="slide4.xml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24.gif"/><Relationship Id="rId5" Type="http://schemas.openxmlformats.org/officeDocument/2006/relationships/image" Target="../media/image25.gif"/><Relationship Id="rId6" Type="http://schemas.openxmlformats.org/officeDocument/2006/relationships/image" Target="../media/image26.gif"/><Relationship Id="rId7" Type="http://schemas.openxmlformats.org/officeDocument/2006/relationships/image" Target="../media/image27.gif"/><Relationship Id="rId8" Type="http://schemas.openxmlformats.org/officeDocument/2006/relationships/slide" Target="slide4.xml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29.gif"/><Relationship Id="rId5" Type="http://schemas.openxmlformats.org/officeDocument/2006/relationships/image" Target="../media/image30.gif"/><Relationship Id="rId6" Type="http://schemas.openxmlformats.org/officeDocument/2006/relationships/image" Target="../media/image31.gif"/><Relationship Id="rId7" Type="http://schemas.openxmlformats.org/officeDocument/2006/relationships/slide" Target="slide4.xml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32.gif"/><Relationship Id="rId5" Type="http://schemas.openxmlformats.org/officeDocument/2006/relationships/image" Target="../media/image33.gif"/><Relationship Id="rId6" Type="http://schemas.openxmlformats.org/officeDocument/2006/relationships/image" Target="../media/image34.gif"/><Relationship Id="rId7" Type="http://schemas.openxmlformats.org/officeDocument/2006/relationships/slide" Target="slide4.xml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Analyse de donn</a:t>
            </a:r>
            <a:r>
              <a:rPr lang="fr-FR" dirty="0" smtClean="0"/>
              <a:t>ées	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err="1" smtClean="0"/>
              <a:t>Masterclasses</a:t>
            </a:r>
            <a:r>
              <a:rPr lang="fr-FR" dirty="0" smtClean="0"/>
              <a:t> 2015</a:t>
            </a:r>
          </a:p>
          <a:p>
            <a:r>
              <a:rPr lang="fr-FR" dirty="0" smtClean="0"/>
              <a:t>IPNL</a:t>
            </a:r>
          </a:p>
          <a:p>
            <a:endParaRPr lang="fr-FR" dirty="0"/>
          </a:p>
          <a:p>
            <a:r>
              <a:rPr lang="fr-FR" dirty="0" smtClean="0"/>
              <a:t>Colin Bernet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38B-56E8-4941-A297-9EB96E072B0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592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Production d’un boson de Higgs</a:t>
            </a:r>
            <a:br>
              <a:rPr lang="fr-FR" dirty="0" smtClean="0"/>
            </a:br>
            <a:r>
              <a:rPr lang="fr-FR" dirty="0" smtClean="0"/>
              <a:t>Cr</a:t>
            </a:r>
            <a:r>
              <a:rPr lang="fr-FR" dirty="0" smtClean="0"/>
              <a:t>éation</a:t>
            </a:r>
            <a:endParaRPr lang="fr-FR" dirty="0"/>
          </a:p>
        </p:txBody>
      </p:sp>
      <p:cxnSp>
        <p:nvCxnSpPr>
          <p:cNvPr id="7" name="Connecteur droit avec flèche 6"/>
          <p:cNvCxnSpPr>
            <a:endCxn id="3" idx="2"/>
          </p:cNvCxnSpPr>
          <p:nvPr/>
        </p:nvCxnSpPr>
        <p:spPr>
          <a:xfrm>
            <a:off x="2375881" y="3353713"/>
            <a:ext cx="152494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endCxn id="3" idx="6"/>
          </p:cNvCxnSpPr>
          <p:nvPr/>
        </p:nvCxnSpPr>
        <p:spPr>
          <a:xfrm flipH="1">
            <a:off x="4978090" y="3353713"/>
            <a:ext cx="54431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Ellipse 47"/>
          <p:cNvSpPr/>
          <p:nvPr/>
        </p:nvSpPr>
        <p:spPr>
          <a:xfrm>
            <a:off x="5522403" y="3148655"/>
            <a:ext cx="443502" cy="41809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1731577" y="3050016"/>
            <a:ext cx="644304" cy="60739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3900824" y="2786701"/>
            <a:ext cx="1077266" cy="113402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469930" y="4127841"/>
            <a:ext cx="1848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boson de Higgs</a:t>
            </a:r>
          </a:p>
          <a:p>
            <a:pPr algn="ctr"/>
            <a:r>
              <a:rPr lang="fr-FR" b="1" u="sng" dirty="0" smtClean="0"/>
              <a:t>en mouvement</a:t>
            </a:r>
            <a:endParaRPr lang="fr-FR" b="1" u="sng" dirty="0"/>
          </a:p>
        </p:txBody>
      </p:sp>
      <p:sp>
        <p:nvSpPr>
          <p:cNvPr id="8" name="ZoneTexte 7"/>
          <p:cNvSpPr txBox="1"/>
          <p:nvPr/>
        </p:nvSpPr>
        <p:spPr>
          <a:xfrm>
            <a:off x="4059592" y="2675035"/>
            <a:ext cx="782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/>
              <a:t>H</a:t>
            </a:r>
            <a:endParaRPr lang="fr-FR" sz="7200" dirty="0"/>
          </a:p>
        </p:txBody>
      </p:sp>
      <p:sp>
        <p:nvSpPr>
          <p:cNvPr id="10" name="ZoneTexte 9"/>
          <p:cNvSpPr txBox="1"/>
          <p:nvPr/>
        </p:nvSpPr>
        <p:spPr>
          <a:xfrm>
            <a:off x="2789551" y="5159802"/>
            <a:ext cx="3152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Conservation de l’</a:t>
            </a:r>
            <a:r>
              <a:rPr lang="fr-FR" dirty="0" smtClean="0">
                <a:solidFill>
                  <a:srgbClr val="FF0000"/>
                </a:solidFill>
              </a:rPr>
              <a:t>impulsion: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Le boson de Higgs part vers la droite.</a:t>
            </a:r>
          </a:p>
          <a:p>
            <a:endParaRPr lang="fr-FR" dirty="0"/>
          </a:p>
        </p:txBody>
      </p:sp>
      <p:sp>
        <p:nvSpPr>
          <p:cNvPr id="20" name="Flèche vers la droite 19"/>
          <p:cNvSpPr/>
          <p:nvPr/>
        </p:nvSpPr>
        <p:spPr>
          <a:xfrm>
            <a:off x="4978089" y="2869076"/>
            <a:ext cx="1553542" cy="27957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38B-56E8-4941-A297-9EB96E072B0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709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Production d’un boson de Higgs</a:t>
            </a:r>
            <a:br>
              <a:rPr lang="fr-FR" dirty="0" smtClean="0"/>
            </a:br>
            <a:r>
              <a:rPr lang="fr-FR" dirty="0" smtClean="0"/>
              <a:t>D</a:t>
            </a:r>
            <a:r>
              <a:rPr lang="fr-FR" dirty="0" smtClean="0"/>
              <a:t>ésintégration immédiate</a:t>
            </a:r>
            <a:endParaRPr lang="fr-FR" dirty="0"/>
          </a:p>
        </p:txBody>
      </p:sp>
      <p:cxnSp>
        <p:nvCxnSpPr>
          <p:cNvPr id="7" name="Connecteur droit avec flèche 6"/>
          <p:cNvCxnSpPr>
            <a:endCxn id="3" idx="2"/>
          </p:cNvCxnSpPr>
          <p:nvPr/>
        </p:nvCxnSpPr>
        <p:spPr>
          <a:xfrm>
            <a:off x="2375881" y="3353713"/>
            <a:ext cx="152494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4" name="Ellipse 53"/>
          <p:cNvSpPr/>
          <p:nvPr/>
        </p:nvSpPr>
        <p:spPr>
          <a:xfrm>
            <a:off x="1731577" y="3050016"/>
            <a:ext cx="644304" cy="60739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3900824" y="2786701"/>
            <a:ext cx="1077266" cy="113402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469930" y="4127841"/>
            <a:ext cx="1848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boson de Higgs</a:t>
            </a:r>
          </a:p>
          <a:p>
            <a:pPr algn="ctr"/>
            <a:r>
              <a:rPr lang="fr-FR" b="1" u="sng" dirty="0" smtClean="0"/>
              <a:t>en mouvement</a:t>
            </a:r>
            <a:endParaRPr lang="fr-FR" b="1" u="sng" dirty="0"/>
          </a:p>
        </p:txBody>
      </p:sp>
      <p:sp>
        <p:nvSpPr>
          <p:cNvPr id="8" name="ZoneTexte 7"/>
          <p:cNvSpPr txBox="1"/>
          <p:nvPr/>
        </p:nvSpPr>
        <p:spPr>
          <a:xfrm>
            <a:off x="4059592" y="2675035"/>
            <a:ext cx="782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/>
              <a:t>H</a:t>
            </a:r>
            <a:endParaRPr lang="fr-FR" sz="7200" dirty="0"/>
          </a:p>
        </p:txBody>
      </p:sp>
      <p:sp>
        <p:nvSpPr>
          <p:cNvPr id="10" name="ZoneTexte 9"/>
          <p:cNvSpPr txBox="1"/>
          <p:nvPr/>
        </p:nvSpPr>
        <p:spPr>
          <a:xfrm>
            <a:off x="2789551" y="5159802"/>
            <a:ext cx="3152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Conservation de l’</a:t>
            </a:r>
            <a:r>
              <a:rPr lang="fr-FR" dirty="0" smtClean="0">
                <a:solidFill>
                  <a:srgbClr val="FF0000"/>
                </a:solidFill>
              </a:rPr>
              <a:t>impulsion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L’angle entre les deux photons est &lt; π</a:t>
            </a:r>
          </a:p>
        </p:txBody>
      </p:sp>
      <p:sp>
        <p:nvSpPr>
          <p:cNvPr id="9" name="Flèche vers la droite 8"/>
          <p:cNvSpPr/>
          <p:nvPr/>
        </p:nvSpPr>
        <p:spPr>
          <a:xfrm>
            <a:off x="4978089" y="2869076"/>
            <a:ext cx="1553542" cy="27957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4808004" y="1848443"/>
            <a:ext cx="805116" cy="1088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4801711" y="3753613"/>
            <a:ext cx="811409" cy="10205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66" y="1689693"/>
            <a:ext cx="254000" cy="317500"/>
          </a:xfrm>
          <a:prstGeom prst="rect">
            <a:avLst/>
          </a:prstGeom>
        </p:spPr>
      </p:pic>
      <p:pic>
        <p:nvPicPr>
          <p:cNvPr id="20" name="Image 1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219" y="4536115"/>
            <a:ext cx="254000" cy="317500"/>
          </a:xfrm>
          <a:prstGeom prst="rect">
            <a:avLst/>
          </a:prstGeom>
        </p:spPr>
      </p:pic>
      <p:cxnSp>
        <p:nvCxnSpPr>
          <p:cNvPr id="21" name="Connecteur droit avec flèche 20"/>
          <p:cNvCxnSpPr/>
          <p:nvPr/>
        </p:nvCxnSpPr>
        <p:spPr>
          <a:xfrm flipH="1">
            <a:off x="4978090" y="3353713"/>
            <a:ext cx="54431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Ellipse 21"/>
          <p:cNvSpPr/>
          <p:nvPr/>
        </p:nvSpPr>
        <p:spPr>
          <a:xfrm>
            <a:off x="5522403" y="3148655"/>
            <a:ext cx="443502" cy="41809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38B-56E8-4941-A297-9EB96E072B0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714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Production d’un boson de Higgs</a:t>
            </a:r>
            <a:br>
              <a:rPr lang="fr-FR" dirty="0" smtClean="0"/>
            </a:br>
            <a:r>
              <a:rPr lang="fr-FR" dirty="0" smtClean="0"/>
              <a:t>Cr</a:t>
            </a:r>
            <a:r>
              <a:rPr lang="fr-FR" dirty="0" smtClean="0"/>
              <a:t>éation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2377461" y="3357703"/>
            <a:ext cx="2087262" cy="39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4377090" y="3361693"/>
            <a:ext cx="214042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Ellipse 47"/>
          <p:cNvSpPr/>
          <p:nvPr/>
        </p:nvSpPr>
        <p:spPr>
          <a:xfrm>
            <a:off x="6517513" y="3054005"/>
            <a:ext cx="644304" cy="60739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1731577" y="3050016"/>
            <a:ext cx="644304" cy="60739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6259637" y="1657672"/>
            <a:ext cx="600999" cy="5670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469930" y="4127841"/>
            <a:ext cx="1848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boson de Higgs</a:t>
            </a:r>
          </a:p>
          <a:p>
            <a:pPr algn="ctr"/>
            <a:r>
              <a:rPr lang="fr-FR" b="1" u="sng" dirty="0" smtClean="0"/>
              <a:t>en mouvement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347270" y="1639908"/>
            <a:ext cx="4051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H</a:t>
            </a:r>
            <a:endParaRPr lang="fr-FR" sz="3200" dirty="0"/>
          </a:p>
        </p:txBody>
      </p:sp>
      <p:sp>
        <p:nvSpPr>
          <p:cNvPr id="10" name="ZoneTexte 9"/>
          <p:cNvSpPr txBox="1"/>
          <p:nvPr/>
        </p:nvSpPr>
        <p:spPr>
          <a:xfrm>
            <a:off x="2789551" y="5159802"/>
            <a:ext cx="3152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Conservation de l’impulsion</a:t>
            </a:r>
            <a:r>
              <a:rPr lang="fr-FR" dirty="0" smtClean="0">
                <a:solidFill>
                  <a:srgbClr val="FF0000"/>
                </a:solidFill>
              </a:rPr>
              <a:t>: IMPOSSIBLE</a:t>
            </a:r>
          </a:p>
          <a:p>
            <a:endParaRPr lang="fr-FR" dirty="0"/>
          </a:p>
        </p:txBody>
      </p:sp>
      <p:cxnSp>
        <p:nvCxnSpPr>
          <p:cNvPr id="20" name="Connecteur droit avec flèche 19"/>
          <p:cNvCxnSpPr>
            <a:endCxn id="3" idx="3"/>
          </p:cNvCxnSpPr>
          <p:nvPr/>
        </p:nvCxnSpPr>
        <p:spPr>
          <a:xfrm flipV="1">
            <a:off x="4377090" y="2141647"/>
            <a:ext cx="1970561" cy="12200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5" name="Image 2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23" y="2544764"/>
            <a:ext cx="520700" cy="444500"/>
          </a:xfrm>
          <a:prstGeom prst="rect">
            <a:avLst/>
          </a:prstGeom>
        </p:spPr>
      </p:pic>
      <p:pic>
        <p:nvPicPr>
          <p:cNvPr id="26" name="Image 2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791" y="2556105"/>
            <a:ext cx="520700" cy="444500"/>
          </a:xfrm>
          <a:prstGeom prst="rect">
            <a:avLst/>
          </a:prstGeom>
        </p:spPr>
      </p:pic>
      <p:sp>
        <p:nvSpPr>
          <p:cNvPr id="27" name="Explosion 1 26"/>
          <p:cNvSpPr/>
          <p:nvPr/>
        </p:nvSpPr>
        <p:spPr>
          <a:xfrm>
            <a:off x="3891807" y="2942793"/>
            <a:ext cx="1095299" cy="9185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38B-56E8-4941-A297-9EB96E072B0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849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Production d’un boson de Higgs</a:t>
            </a:r>
            <a:br>
              <a:rPr lang="fr-FR" dirty="0" smtClean="0"/>
            </a:br>
            <a:r>
              <a:rPr lang="fr-FR" dirty="0" smtClean="0"/>
              <a:t>Cr</a:t>
            </a:r>
            <a:r>
              <a:rPr lang="fr-FR" dirty="0" smtClean="0"/>
              <a:t>éation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2377461" y="3357703"/>
            <a:ext cx="2087262" cy="39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4377090" y="3361693"/>
            <a:ext cx="214042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Ellipse 47"/>
          <p:cNvSpPr/>
          <p:nvPr/>
        </p:nvSpPr>
        <p:spPr>
          <a:xfrm>
            <a:off x="6517513" y="3054005"/>
            <a:ext cx="644304" cy="60739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1731577" y="3050016"/>
            <a:ext cx="644304" cy="60739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23" y="2544764"/>
            <a:ext cx="520700" cy="444500"/>
          </a:xfrm>
          <a:prstGeom prst="rect">
            <a:avLst/>
          </a:prstGeom>
        </p:spPr>
      </p:pic>
      <p:pic>
        <p:nvPicPr>
          <p:cNvPr id="19" name="Image 1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791" y="2556105"/>
            <a:ext cx="520700" cy="44450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6259637" y="1657672"/>
            <a:ext cx="600999" cy="5670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469930" y="4127841"/>
            <a:ext cx="1848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boson de Higgs</a:t>
            </a:r>
          </a:p>
          <a:p>
            <a:pPr algn="ctr"/>
            <a:r>
              <a:rPr lang="fr-FR" b="1" u="sng" dirty="0" smtClean="0"/>
              <a:t>en mouvement</a:t>
            </a:r>
          </a:p>
          <a:p>
            <a:pPr algn="ctr"/>
            <a:endParaRPr lang="fr-FR" b="1" u="sng" dirty="0"/>
          </a:p>
        </p:txBody>
      </p:sp>
      <p:sp>
        <p:nvSpPr>
          <p:cNvPr id="8" name="ZoneTexte 7"/>
          <p:cNvSpPr txBox="1"/>
          <p:nvPr/>
        </p:nvSpPr>
        <p:spPr>
          <a:xfrm>
            <a:off x="6347270" y="1639908"/>
            <a:ext cx="4051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H</a:t>
            </a:r>
            <a:endParaRPr lang="fr-FR" sz="3200" dirty="0"/>
          </a:p>
        </p:txBody>
      </p:sp>
      <p:sp>
        <p:nvSpPr>
          <p:cNvPr id="10" name="ZoneTexte 9"/>
          <p:cNvSpPr txBox="1"/>
          <p:nvPr/>
        </p:nvSpPr>
        <p:spPr>
          <a:xfrm>
            <a:off x="2789551" y="5159802"/>
            <a:ext cx="3152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Conservation de l’impulsion</a:t>
            </a:r>
            <a:r>
              <a:rPr lang="fr-FR" dirty="0" smtClean="0">
                <a:solidFill>
                  <a:srgbClr val="FF0000"/>
                </a:solidFill>
              </a:rPr>
              <a:t>: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Ok! il suffit d’avoir d’autres particules de l’autre côté</a:t>
            </a:r>
          </a:p>
          <a:p>
            <a:endParaRPr lang="fr-FR" dirty="0"/>
          </a:p>
        </p:txBody>
      </p:sp>
      <p:cxnSp>
        <p:nvCxnSpPr>
          <p:cNvPr id="20" name="Connecteur droit avec flèche 19"/>
          <p:cNvCxnSpPr>
            <a:endCxn id="3" idx="3"/>
          </p:cNvCxnSpPr>
          <p:nvPr/>
        </p:nvCxnSpPr>
        <p:spPr>
          <a:xfrm flipV="1">
            <a:off x="4377090" y="2141647"/>
            <a:ext cx="1970561" cy="12200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2450637" y="3357704"/>
            <a:ext cx="1926454" cy="12159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1539429" y="4395074"/>
            <a:ext cx="12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autres particules</a:t>
            </a:r>
            <a:endParaRPr lang="fr-FR" dirty="0"/>
          </a:p>
        </p:txBody>
      </p:sp>
      <p:sp>
        <p:nvSpPr>
          <p:cNvPr id="17" name="Explosion 1 16"/>
          <p:cNvSpPr/>
          <p:nvPr/>
        </p:nvSpPr>
        <p:spPr>
          <a:xfrm>
            <a:off x="3891807" y="2942793"/>
            <a:ext cx="1095299" cy="9185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38B-56E8-4941-A297-9EB96E072B0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585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Production d’un boson de Higgs</a:t>
            </a:r>
            <a:br>
              <a:rPr lang="fr-FR" dirty="0" smtClean="0"/>
            </a:br>
            <a:r>
              <a:rPr lang="fr-FR" dirty="0" smtClean="0"/>
              <a:t>D</a:t>
            </a:r>
            <a:r>
              <a:rPr lang="fr-FR" dirty="0" smtClean="0"/>
              <a:t>ésintégration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2377461" y="3357703"/>
            <a:ext cx="2087262" cy="39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4377090" y="3361693"/>
            <a:ext cx="214042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Ellipse 47"/>
          <p:cNvSpPr/>
          <p:nvPr/>
        </p:nvSpPr>
        <p:spPr>
          <a:xfrm>
            <a:off x="6517513" y="3054005"/>
            <a:ext cx="644304" cy="60739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1731577" y="3050016"/>
            <a:ext cx="644304" cy="60739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23" y="2544764"/>
            <a:ext cx="520700" cy="444500"/>
          </a:xfrm>
          <a:prstGeom prst="rect">
            <a:avLst/>
          </a:prstGeom>
        </p:spPr>
      </p:pic>
      <p:pic>
        <p:nvPicPr>
          <p:cNvPr id="19" name="Image 1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791" y="2556105"/>
            <a:ext cx="520700" cy="44450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6259637" y="1657672"/>
            <a:ext cx="600999" cy="5670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469930" y="4127841"/>
            <a:ext cx="1848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boson de Higgs</a:t>
            </a:r>
          </a:p>
          <a:p>
            <a:pPr algn="ctr"/>
            <a:r>
              <a:rPr lang="fr-FR" b="1" u="sng" dirty="0" smtClean="0"/>
              <a:t>en mouvement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347270" y="1639908"/>
            <a:ext cx="4051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H</a:t>
            </a:r>
            <a:endParaRPr lang="fr-FR" sz="3200" dirty="0"/>
          </a:p>
        </p:txBody>
      </p:sp>
      <p:sp>
        <p:nvSpPr>
          <p:cNvPr id="10" name="ZoneTexte 9"/>
          <p:cNvSpPr txBox="1"/>
          <p:nvPr/>
        </p:nvSpPr>
        <p:spPr>
          <a:xfrm>
            <a:off x="2789551" y="5159802"/>
            <a:ext cx="3152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Conservation de l’impulsion</a:t>
            </a:r>
            <a:r>
              <a:rPr lang="fr-FR" dirty="0" smtClean="0">
                <a:solidFill>
                  <a:srgbClr val="FF0000"/>
                </a:solidFill>
              </a:rPr>
              <a:t>: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Ok! il suffit d’avoir d’autres particules de l’autre côté</a:t>
            </a:r>
          </a:p>
          <a:p>
            <a:endParaRPr lang="fr-FR" dirty="0"/>
          </a:p>
        </p:txBody>
      </p:sp>
      <p:cxnSp>
        <p:nvCxnSpPr>
          <p:cNvPr id="20" name="Connecteur droit avec flèche 19"/>
          <p:cNvCxnSpPr>
            <a:endCxn id="3" idx="3"/>
          </p:cNvCxnSpPr>
          <p:nvPr/>
        </p:nvCxnSpPr>
        <p:spPr>
          <a:xfrm flipV="1">
            <a:off x="4377090" y="2141647"/>
            <a:ext cx="1970561" cy="12200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2450637" y="3357704"/>
            <a:ext cx="1926454" cy="12159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1539429" y="4395074"/>
            <a:ext cx="12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autres particules</a:t>
            </a:r>
            <a:endParaRPr lang="fr-FR" dirty="0"/>
          </a:p>
        </p:txBody>
      </p:sp>
      <p:cxnSp>
        <p:nvCxnSpPr>
          <p:cNvPr id="17" name="Connecteur droit avec flèche 16"/>
          <p:cNvCxnSpPr>
            <a:stCxn id="3" idx="7"/>
          </p:cNvCxnSpPr>
          <p:nvPr/>
        </p:nvCxnSpPr>
        <p:spPr>
          <a:xfrm flipV="1">
            <a:off x="6772622" y="1061564"/>
            <a:ext cx="698347" cy="6791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Image 2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07" y="856304"/>
            <a:ext cx="254000" cy="317500"/>
          </a:xfrm>
          <a:prstGeom prst="rect">
            <a:avLst/>
          </a:prstGeom>
        </p:spPr>
      </p:pic>
      <p:cxnSp>
        <p:nvCxnSpPr>
          <p:cNvPr id="22" name="Connecteur droit avec flèche 21"/>
          <p:cNvCxnSpPr>
            <a:stCxn id="3" idx="6"/>
          </p:cNvCxnSpPr>
          <p:nvPr/>
        </p:nvCxnSpPr>
        <p:spPr>
          <a:xfrm flipV="1">
            <a:off x="6860636" y="1939398"/>
            <a:ext cx="1154792" cy="17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Image 2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61" y="1780647"/>
            <a:ext cx="254000" cy="317500"/>
          </a:xfrm>
          <a:prstGeom prst="rect">
            <a:avLst/>
          </a:prstGeom>
        </p:spPr>
      </p:pic>
      <p:pic>
        <p:nvPicPr>
          <p:cNvPr id="15" name="Image 1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523" y="6140744"/>
            <a:ext cx="3221426" cy="627551"/>
          </a:xfrm>
          <a:prstGeom prst="rect">
            <a:avLst/>
          </a:prstGeom>
        </p:spPr>
      </p:pic>
      <p:sp>
        <p:nvSpPr>
          <p:cNvPr id="29" name="Explosion 1 28"/>
          <p:cNvSpPr/>
          <p:nvPr/>
        </p:nvSpPr>
        <p:spPr>
          <a:xfrm>
            <a:off x="3891807" y="2942793"/>
            <a:ext cx="1095299" cy="9185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space réservé du numéro de diapositive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38B-56E8-4941-A297-9EB96E072B0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69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Tout se passe imm</a:t>
            </a:r>
            <a:r>
              <a:rPr lang="fr-FR" dirty="0" smtClean="0"/>
              <a:t>édiatement</a:t>
            </a:r>
            <a:br>
              <a:rPr lang="fr-FR" dirty="0" smtClean="0"/>
            </a:br>
            <a:r>
              <a:rPr lang="fr-FR" dirty="0" smtClean="0"/>
              <a:t>au centre du détecteur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99" y="964833"/>
            <a:ext cx="9170943" cy="5883246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4721794" y="3730357"/>
            <a:ext cx="358074" cy="3595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749895" y="3719093"/>
            <a:ext cx="241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</a:t>
            </a:r>
            <a:endParaRPr lang="fr-FR" dirty="0"/>
          </a:p>
        </p:txBody>
      </p:sp>
      <p:pic>
        <p:nvPicPr>
          <p:cNvPr id="6" name="Imag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159" y="2245243"/>
            <a:ext cx="254000" cy="3175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Imag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559" y="4252900"/>
            <a:ext cx="254000" cy="3175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4777743" y="5647750"/>
            <a:ext cx="385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Autres traces dans le d</a:t>
            </a:r>
            <a:r>
              <a:rPr lang="fr-FR" dirty="0" smtClean="0">
                <a:solidFill>
                  <a:schemeClr val="bg1"/>
                </a:solidFill>
              </a:rPr>
              <a:t>étecteur: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on crée d’autres particules sans intérêt et de basse énergie en plus du boson de Higgs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38B-56E8-4941-A297-9EB96E072B0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309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Reconnaître les particules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38B-56E8-4941-A297-9EB96E072B0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330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758971"/>
            <a:ext cx="1574800" cy="6985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82" y="4879140"/>
            <a:ext cx="1574800" cy="698500"/>
          </a:xfrm>
          <a:prstGeom prst="rect">
            <a:avLst/>
          </a:prstGeom>
        </p:spPr>
      </p:pic>
      <p:sp>
        <p:nvSpPr>
          <p:cNvPr id="23" name="Ellipse 22"/>
          <p:cNvSpPr/>
          <p:nvPr/>
        </p:nvSpPr>
        <p:spPr>
          <a:xfrm>
            <a:off x="149619" y="5053307"/>
            <a:ext cx="356439" cy="35643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149619" y="3960710"/>
            <a:ext cx="356439" cy="35643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« r</a:t>
            </a:r>
            <a:r>
              <a:rPr lang="fr-FR" dirty="0" smtClean="0"/>
              <a:t>ésonances »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638"/>
            <a:ext cx="9144000" cy="213978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059589" y="4184987"/>
            <a:ext cx="44791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Lois de conservation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énergie / impulsion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saveur (e+e- ou </a:t>
            </a:r>
            <a:r>
              <a:rPr lang="fr-FR" dirty="0" err="1" smtClean="0"/>
              <a:t>mu+mu</a:t>
            </a:r>
            <a:r>
              <a:rPr lang="fr-FR" dirty="0" smtClean="0"/>
              <a:t>-, mais pas </a:t>
            </a:r>
            <a:r>
              <a:rPr lang="fr-FR" dirty="0" err="1" smtClean="0"/>
              <a:t>e+mu</a:t>
            </a:r>
            <a:r>
              <a:rPr lang="fr-FR" dirty="0" smtClean="0"/>
              <a:t>-)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charge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 smtClean="0"/>
              <a:t>Les Z, W, H se d</a:t>
            </a:r>
            <a:r>
              <a:rPr lang="fr-FR" dirty="0" smtClean="0"/>
              <a:t>ésintègrent très rapidement</a:t>
            </a:r>
          </a:p>
          <a:p>
            <a:r>
              <a:rPr lang="fr-FR" dirty="0" smtClean="0"/>
              <a:t>Que voit-on dans le détecteur? </a:t>
            </a:r>
            <a:endParaRPr lang="fr-FR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126937" y="3923721"/>
            <a:ext cx="680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</a:t>
            </a:r>
            <a:r>
              <a:rPr lang="fr-FR" baseline="30000" dirty="0" smtClean="0"/>
              <a:t>0</a:t>
            </a:r>
            <a:endParaRPr lang="fr-FR" baseline="30000" dirty="0"/>
          </a:p>
        </p:txBody>
      </p:sp>
      <p:pic>
        <p:nvPicPr>
          <p:cNvPr id="17" name="Image 1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2" y="3776414"/>
            <a:ext cx="172796" cy="215996"/>
          </a:xfrm>
          <a:prstGeom prst="rect">
            <a:avLst/>
          </a:prstGeom>
        </p:spPr>
      </p:pic>
      <p:pic>
        <p:nvPicPr>
          <p:cNvPr id="20" name="Image 1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964" y="4219447"/>
            <a:ext cx="172796" cy="21599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4258" y="4795230"/>
            <a:ext cx="431800" cy="4445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220" y="5239730"/>
            <a:ext cx="431800" cy="444500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149619" y="5043890"/>
            <a:ext cx="680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</a:t>
            </a:r>
            <a:r>
              <a:rPr lang="fr-FR" baseline="30000" dirty="0" smtClean="0"/>
              <a:t>0</a:t>
            </a:r>
            <a:endParaRPr lang="fr-FR" baseline="3000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4020" y="4554684"/>
            <a:ext cx="609600" cy="7239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058" y="5215690"/>
            <a:ext cx="609600" cy="72390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3075658" y="4509808"/>
            <a:ext cx="115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3075658" y="4883577"/>
            <a:ext cx="115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3075658" y="5171352"/>
            <a:ext cx="115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3045853" y="5539742"/>
            <a:ext cx="115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38B-56E8-4941-A297-9EB96E072B0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379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Neutrinos </a:t>
            </a:r>
            <a:r>
              <a:rPr lang="fr-FR" dirty="0" smtClean="0">
                <a:sym typeface="Wingdings"/>
              </a:rPr>
              <a:t> </a:t>
            </a:r>
            <a:r>
              <a:rPr lang="fr-FR" dirty="0" smtClean="0">
                <a:sym typeface="Wingdings"/>
              </a:rPr>
              <a:t>é</a:t>
            </a:r>
            <a:r>
              <a:rPr lang="fr-FR" dirty="0" smtClean="0"/>
              <a:t>nergie manquante (MET)</a:t>
            </a:r>
            <a:endParaRPr lang="fr-FR" dirty="0"/>
          </a:p>
        </p:txBody>
      </p:sp>
      <p:cxnSp>
        <p:nvCxnSpPr>
          <p:cNvPr id="7" name="Connecteur droit avec flèche 6"/>
          <p:cNvCxnSpPr>
            <a:endCxn id="3" idx="2"/>
          </p:cNvCxnSpPr>
          <p:nvPr/>
        </p:nvCxnSpPr>
        <p:spPr>
          <a:xfrm>
            <a:off x="2375881" y="3353713"/>
            <a:ext cx="152494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endCxn id="3" idx="6"/>
          </p:cNvCxnSpPr>
          <p:nvPr/>
        </p:nvCxnSpPr>
        <p:spPr>
          <a:xfrm flipH="1" flipV="1">
            <a:off x="4978090" y="3353713"/>
            <a:ext cx="1539423" cy="39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Ellipse 47"/>
          <p:cNvSpPr/>
          <p:nvPr/>
        </p:nvSpPr>
        <p:spPr>
          <a:xfrm>
            <a:off x="6517513" y="3054005"/>
            <a:ext cx="644304" cy="60739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1731577" y="3050016"/>
            <a:ext cx="644304" cy="60739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23" y="2544764"/>
            <a:ext cx="520700" cy="444500"/>
          </a:xfrm>
          <a:prstGeom prst="rect">
            <a:avLst/>
          </a:prstGeom>
        </p:spPr>
      </p:pic>
      <p:pic>
        <p:nvPicPr>
          <p:cNvPr id="19" name="Image 1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791" y="2556105"/>
            <a:ext cx="520700" cy="44450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900824" y="2786701"/>
            <a:ext cx="1077266" cy="113402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469930" y="4127841"/>
            <a:ext cx="1848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boson W- </a:t>
            </a:r>
          </a:p>
          <a:p>
            <a:pPr algn="ctr"/>
            <a:r>
              <a:rPr lang="fr-FR" b="1" u="sng" dirty="0" smtClean="0"/>
              <a:t>au repos </a:t>
            </a:r>
            <a:endParaRPr lang="fr-FR" b="1" u="sng" dirty="0"/>
          </a:p>
        </p:txBody>
      </p:sp>
      <p:sp>
        <p:nvSpPr>
          <p:cNvPr id="8" name="ZoneTexte 7"/>
          <p:cNvSpPr txBox="1"/>
          <p:nvPr/>
        </p:nvSpPr>
        <p:spPr>
          <a:xfrm>
            <a:off x="4059591" y="2957045"/>
            <a:ext cx="9184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W</a:t>
            </a:r>
            <a:r>
              <a:rPr lang="fr-FR" sz="4400" baseline="30000" dirty="0" smtClean="0"/>
              <a:t>-</a:t>
            </a:r>
            <a:endParaRPr lang="fr-FR" sz="4400" baseline="30000" dirty="0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4808004" y="1780414"/>
            <a:ext cx="1099946" cy="1156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2970986" y="3753613"/>
            <a:ext cx="1099947" cy="1156703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5916512" y="1283903"/>
            <a:ext cx="8277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e</a:t>
            </a:r>
            <a:r>
              <a:rPr lang="fr-FR" sz="3200" baseline="30000" dirty="0" smtClean="0"/>
              <a:t>-</a:t>
            </a:r>
            <a:endParaRPr lang="fr-FR" sz="3200" baseline="30000" dirty="0"/>
          </a:p>
        </p:txBody>
      </p:sp>
      <p:sp>
        <p:nvSpPr>
          <p:cNvPr id="9" name="ZoneTexte 8"/>
          <p:cNvSpPr txBox="1"/>
          <p:nvPr/>
        </p:nvSpPr>
        <p:spPr>
          <a:xfrm>
            <a:off x="2636472" y="4613902"/>
            <a:ext cx="714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ν</a:t>
            </a:r>
            <a:r>
              <a:rPr lang="fr-FR" sz="2800" baseline="-25000" dirty="0" err="1" smtClean="0"/>
              <a:t>e</a:t>
            </a:r>
            <a:endParaRPr lang="fr-FR" sz="2800" baseline="-25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848823" y="5261864"/>
            <a:ext cx="4739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Traverse le d</a:t>
            </a:r>
            <a:r>
              <a:rPr lang="fr-FR" dirty="0" smtClean="0"/>
              <a:t>étecteur sans </a:t>
            </a:r>
            <a:r>
              <a:rPr lang="fr-FR" dirty="0" err="1" smtClean="0"/>
              <a:t>intéragir</a:t>
            </a:r>
            <a:r>
              <a:rPr lang="fr-FR" dirty="0" smtClean="0"/>
              <a:t>! </a:t>
            </a:r>
            <a:r>
              <a:rPr lang="fr-FR" dirty="0" smtClean="0">
                <a:sym typeface="Wingdings"/>
              </a:rPr>
              <a:t> invisible</a:t>
            </a:r>
          </a:p>
          <a:p>
            <a:endParaRPr lang="fr-FR" dirty="0" smtClean="0"/>
          </a:p>
          <a:p>
            <a:r>
              <a:rPr lang="fr-FR" dirty="0" smtClean="0"/>
              <a:t>Mais on peut calculer l’</a:t>
            </a:r>
            <a:r>
              <a:rPr lang="fr-FR" dirty="0" smtClean="0"/>
              <a:t>énergie manquante à partir des particules visibles. 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38B-56E8-4941-A297-9EB96E072B0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964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forPoint5_oct04_nop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9144000" cy="66294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2481708" y="5787835"/>
            <a:ext cx="1518222" cy="35033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5" action="ppaction://hlinksldjump"/>
          </p:cNvPr>
          <p:cNvSpPr/>
          <p:nvPr/>
        </p:nvSpPr>
        <p:spPr>
          <a:xfrm>
            <a:off x="370812" y="5794187"/>
            <a:ext cx="1270033" cy="3430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6" action="ppaction://hlinksldjump"/>
          </p:cNvPr>
          <p:cNvSpPr/>
          <p:nvPr/>
        </p:nvSpPr>
        <p:spPr>
          <a:xfrm>
            <a:off x="4580445" y="5782268"/>
            <a:ext cx="3269816" cy="39179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7" action="ppaction://hlinksldjump"/>
          </p:cNvPr>
          <p:cNvSpPr/>
          <p:nvPr/>
        </p:nvSpPr>
        <p:spPr>
          <a:xfrm>
            <a:off x="364814" y="6214588"/>
            <a:ext cx="3513026" cy="35125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8" action="ppaction://hlinksldjump"/>
          </p:cNvPr>
          <p:cNvSpPr/>
          <p:nvPr/>
        </p:nvSpPr>
        <p:spPr>
          <a:xfrm>
            <a:off x="4593956" y="6228098"/>
            <a:ext cx="1445746" cy="36476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706516" cy="1515438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62344" y="1119704"/>
            <a:ext cx="686072" cy="228187"/>
          </a:xfrm>
          <a:prstGeom prst="roundRect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498944" y="2426808"/>
            <a:ext cx="8425351" cy="1065981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38B-56E8-4941-A297-9EB96E072B0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611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collision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38B-56E8-4941-A297-9EB96E072B0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009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forPoint5_oct04_nop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9144000" cy="6629400"/>
          </a:xfrm>
          <a:prstGeom prst="rect">
            <a:avLst/>
          </a:prstGeom>
        </p:spPr>
      </p:pic>
      <p:pic>
        <p:nvPicPr>
          <p:cNvPr id="3" name="Picture 2" descr="PhotonKey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446" y="6263143"/>
            <a:ext cx="1351163" cy="233076"/>
          </a:xfrm>
          <a:prstGeom prst="rect">
            <a:avLst/>
          </a:prstGeom>
        </p:spPr>
      </p:pic>
      <p:pic>
        <p:nvPicPr>
          <p:cNvPr id="4" name="Picture 3" descr="PhotonTrack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82" y="1813085"/>
            <a:ext cx="1184961" cy="736988"/>
          </a:xfrm>
          <a:prstGeom prst="rect">
            <a:avLst/>
          </a:prstGeom>
        </p:spPr>
      </p:pic>
      <p:pic>
        <p:nvPicPr>
          <p:cNvPr id="5" name="Picture 4" descr="PhotonHit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00" y="1622489"/>
            <a:ext cx="349429" cy="319306"/>
          </a:xfrm>
          <a:prstGeom prst="rect">
            <a:avLst/>
          </a:prstGeom>
        </p:spPr>
      </p:pic>
      <p:sp>
        <p:nvSpPr>
          <p:cNvPr id="6" name="Rectangle 5">
            <a:hlinkClick r:id="rId7" action="ppaction://hlinksldjump"/>
          </p:cNvPr>
          <p:cNvSpPr/>
          <p:nvPr/>
        </p:nvSpPr>
        <p:spPr>
          <a:xfrm>
            <a:off x="0" y="120519"/>
            <a:ext cx="9144000" cy="66470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706516" cy="1515438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1429965" y="525821"/>
            <a:ext cx="252373" cy="228187"/>
          </a:xfrm>
          <a:prstGeom prst="roundRect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38B-56E8-4941-A297-9EB96E072B0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749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813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2 photons: boson de Higgs?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99" y="964833"/>
            <a:ext cx="9170943" cy="5883246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4721794" y="3730357"/>
            <a:ext cx="358074" cy="3595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749895" y="3719093"/>
            <a:ext cx="241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</a:t>
            </a:r>
            <a:endParaRPr lang="fr-FR" dirty="0"/>
          </a:p>
        </p:txBody>
      </p:sp>
      <p:pic>
        <p:nvPicPr>
          <p:cNvPr id="6" name="Imag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159" y="2245243"/>
            <a:ext cx="254000" cy="3175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Imag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559" y="4252900"/>
            <a:ext cx="254000" cy="3175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38B-56E8-4941-A297-9EB96E072B0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704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forPoint5_oct04_nop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9144000" cy="6629400"/>
          </a:xfrm>
          <a:prstGeom prst="rect">
            <a:avLst/>
          </a:prstGeom>
        </p:spPr>
      </p:pic>
      <p:pic>
        <p:nvPicPr>
          <p:cNvPr id="3" name="Picture 2" descr="Electro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2" y="2370662"/>
            <a:ext cx="1323884" cy="526906"/>
          </a:xfrm>
          <a:prstGeom prst="rect">
            <a:avLst/>
          </a:prstGeom>
        </p:spPr>
      </p:pic>
      <p:pic>
        <p:nvPicPr>
          <p:cNvPr id="4" name="Picture 3" descr="ElectronHit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99" y="2358255"/>
            <a:ext cx="1522655" cy="636470"/>
          </a:xfrm>
          <a:prstGeom prst="rect">
            <a:avLst/>
          </a:prstGeom>
        </p:spPr>
      </p:pic>
      <p:pic>
        <p:nvPicPr>
          <p:cNvPr id="5" name="Picture 4" descr="ElectronKey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872" y="5824326"/>
            <a:ext cx="1415328" cy="229283"/>
          </a:xfrm>
          <a:prstGeom prst="rect">
            <a:avLst/>
          </a:prstGeom>
        </p:spPr>
      </p:pic>
      <p:sp>
        <p:nvSpPr>
          <p:cNvPr id="6" name="Rectangle 5">
            <a:hlinkClick r:id="rId7" action="ppaction://hlinksldjump"/>
          </p:cNvPr>
          <p:cNvSpPr/>
          <p:nvPr/>
        </p:nvSpPr>
        <p:spPr>
          <a:xfrm>
            <a:off x="0" y="120519"/>
            <a:ext cx="9144000" cy="66470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706516" cy="1515438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45274" y="892904"/>
            <a:ext cx="252373" cy="228187"/>
          </a:xfrm>
          <a:prstGeom prst="roundRect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38B-56E8-4941-A297-9EB96E072B03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52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forPoint5_oct04_nop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9144000" cy="6629400"/>
          </a:xfrm>
          <a:prstGeom prst="rect">
            <a:avLst/>
          </a:prstGeom>
        </p:spPr>
      </p:pic>
      <p:pic>
        <p:nvPicPr>
          <p:cNvPr id="7" name="Picture 6" descr="MuonHit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56" y="1569891"/>
            <a:ext cx="4257340" cy="1788082"/>
          </a:xfrm>
          <a:prstGeom prst="rect">
            <a:avLst/>
          </a:prstGeom>
        </p:spPr>
      </p:pic>
      <p:pic>
        <p:nvPicPr>
          <p:cNvPr id="6" name="Picture 5" descr="MuonTrack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21" y="2092062"/>
            <a:ext cx="8460009" cy="873760"/>
          </a:xfrm>
          <a:prstGeom prst="rect">
            <a:avLst/>
          </a:prstGeom>
        </p:spPr>
      </p:pic>
      <p:pic>
        <p:nvPicPr>
          <p:cNvPr id="11" name="Picture 10" descr="MuonHitsInTracker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81" y="2050921"/>
            <a:ext cx="1665012" cy="532804"/>
          </a:xfrm>
          <a:prstGeom prst="rect">
            <a:avLst/>
          </a:prstGeom>
        </p:spPr>
      </p:pic>
      <p:pic>
        <p:nvPicPr>
          <p:cNvPr id="5" name="Picture 4" descr="MuonKey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91" y="5838925"/>
            <a:ext cx="1395167" cy="240666"/>
          </a:xfrm>
          <a:prstGeom prst="rect">
            <a:avLst/>
          </a:prstGeom>
        </p:spPr>
      </p:pic>
      <p:sp>
        <p:nvSpPr>
          <p:cNvPr id="8" name="Rectangle 7">
            <a:hlinkClick r:id="rId8" action="ppaction://hlinksldjump"/>
          </p:cNvPr>
          <p:cNvSpPr/>
          <p:nvPr/>
        </p:nvSpPr>
        <p:spPr>
          <a:xfrm>
            <a:off x="0" y="120519"/>
            <a:ext cx="9144000" cy="66470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706516" cy="1515438"/>
          </a:xfrm>
          <a:prstGeom prst="rect">
            <a:avLst/>
          </a:prstGeom>
        </p:spPr>
      </p:pic>
      <p:sp>
        <p:nvSpPr>
          <p:cNvPr id="2" name="Rectangle à coins arrondis 1"/>
          <p:cNvSpPr/>
          <p:nvPr/>
        </p:nvSpPr>
        <p:spPr>
          <a:xfrm>
            <a:off x="277804" y="892904"/>
            <a:ext cx="252373" cy="228187"/>
          </a:xfrm>
          <a:prstGeom prst="roundRect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38B-56E8-4941-A297-9EB96E072B03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557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incertitudes statistiques</a:t>
            </a:r>
            <a:br>
              <a:rPr lang="fr-FR" dirty="0" smtClean="0"/>
            </a:br>
            <a:r>
              <a:rPr lang="fr-FR" dirty="0" smtClean="0"/>
              <a:t>rapport W+ / W-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310113" cy="4525963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Signature: </a:t>
            </a:r>
          </a:p>
          <a:p>
            <a:pPr lvl="1"/>
            <a:r>
              <a:rPr lang="fr-FR" dirty="0" smtClean="0"/>
              <a:t>un </a:t>
            </a:r>
            <a:r>
              <a:rPr lang="fr-FR" dirty="0" err="1" smtClean="0"/>
              <a:t>electron</a:t>
            </a:r>
            <a:endParaRPr lang="fr-FR" dirty="0" smtClean="0"/>
          </a:p>
          <a:p>
            <a:pPr lvl="1"/>
            <a:r>
              <a:rPr lang="fr-FR" dirty="0" smtClean="0"/>
              <a:t>énergie manquante (MET)</a:t>
            </a:r>
          </a:p>
          <a:p>
            <a:endParaRPr lang="fr-FR" dirty="0" smtClean="0"/>
          </a:p>
          <a:p>
            <a:r>
              <a:rPr lang="fr-FR" dirty="0" smtClean="0"/>
              <a:t>Supposons R = W+/W- = 2</a:t>
            </a:r>
          </a:p>
          <a:p>
            <a:endParaRPr lang="fr-FR" dirty="0"/>
          </a:p>
          <a:p>
            <a:r>
              <a:rPr lang="fr-FR" dirty="0" smtClean="0"/>
              <a:t>On voit: </a:t>
            </a:r>
          </a:p>
          <a:p>
            <a:pPr lvl="1"/>
            <a:r>
              <a:rPr lang="fr-FR" dirty="0"/>
              <a:t>1</a:t>
            </a:r>
            <a:r>
              <a:rPr lang="fr-FR" dirty="0" smtClean="0"/>
              <a:t> événements e+ et MET</a:t>
            </a:r>
          </a:p>
          <a:p>
            <a:pPr lvl="1"/>
            <a:r>
              <a:rPr lang="fr-FR" dirty="0"/>
              <a:t>1</a:t>
            </a:r>
            <a:r>
              <a:rPr lang="fr-FR" dirty="0" smtClean="0"/>
              <a:t> événements e- et MET</a:t>
            </a:r>
          </a:p>
          <a:p>
            <a:pPr lvl="1"/>
            <a:endParaRPr lang="fr-FR" dirty="0"/>
          </a:p>
          <a:p>
            <a:r>
              <a:rPr lang="fr-FR" dirty="0"/>
              <a:t>R</a:t>
            </a:r>
            <a:r>
              <a:rPr lang="fr-FR" dirty="0" smtClean="0"/>
              <a:t>apport R = W+/W-? </a:t>
            </a:r>
          </a:p>
          <a:p>
            <a:pPr lvl="1"/>
            <a:r>
              <a:rPr lang="fr-FR" dirty="0" smtClean="0"/>
              <a:t>R = 1/1 = 1</a:t>
            </a:r>
          </a:p>
          <a:p>
            <a:pPr lvl="1"/>
            <a:r>
              <a:rPr lang="fr-FR" dirty="0" smtClean="0"/>
              <a:t>Mais on n’a </a:t>
            </a:r>
            <a:br>
              <a:rPr lang="fr-FR" dirty="0" smtClean="0"/>
            </a:br>
            <a:r>
              <a:rPr lang="fr-FR" dirty="0" smtClean="0"/>
              <a:t>que 2 événements!</a:t>
            </a:r>
          </a:p>
          <a:p>
            <a:pPr lvl="1"/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59" y="2483788"/>
            <a:ext cx="3022600" cy="261620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38B-56E8-4941-A297-9EB96E072B0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549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incertitudes statistiques</a:t>
            </a:r>
            <a:br>
              <a:rPr lang="fr-FR" dirty="0" smtClean="0"/>
            </a:br>
            <a:r>
              <a:rPr lang="fr-FR" dirty="0" smtClean="0"/>
              <a:t>rapport W+ / W-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310113" cy="4525963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Signature: </a:t>
            </a:r>
          </a:p>
          <a:p>
            <a:pPr lvl="1"/>
            <a:r>
              <a:rPr lang="fr-FR" dirty="0" smtClean="0"/>
              <a:t>un </a:t>
            </a:r>
            <a:r>
              <a:rPr lang="fr-FR" dirty="0" err="1" smtClean="0"/>
              <a:t>electron</a:t>
            </a:r>
            <a:endParaRPr lang="fr-FR" dirty="0" smtClean="0"/>
          </a:p>
          <a:p>
            <a:pPr lvl="1"/>
            <a:r>
              <a:rPr lang="fr-FR" dirty="0" smtClean="0"/>
              <a:t>énergie manquante (MET)</a:t>
            </a:r>
          </a:p>
          <a:p>
            <a:endParaRPr lang="fr-FR" dirty="0" smtClean="0"/>
          </a:p>
          <a:p>
            <a:r>
              <a:rPr lang="fr-FR" dirty="0" smtClean="0"/>
              <a:t>Supposons R = W+/W- = 2</a:t>
            </a:r>
          </a:p>
          <a:p>
            <a:endParaRPr lang="fr-FR" dirty="0"/>
          </a:p>
          <a:p>
            <a:r>
              <a:rPr lang="fr-FR" dirty="0" smtClean="0"/>
              <a:t>On voit: </a:t>
            </a:r>
          </a:p>
          <a:p>
            <a:pPr lvl="1"/>
            <a:r>
              <a:rPr lang="fr-FR" dirty="0" smtClean="0"/>
              <a:t>21 événements e+ et MET</a:t>
            </a:r>
          </a:p>
          <a:p>
            <a:pPr lvl="1"/>
            <a:r>
              <a:rPr lang="fr-FR" dirty="0"/>
              <a:t>9</a:t>
            </a:r>
            <a:r>
              <a:rPr lang="fr-FR" dirty="0" smtClean="0"/>
              <a:t> événements e- et MET</a:t>
            </a:r>
          </a:p>
          <a:p>
            <a:pPr lvl="1"/>
            <a:endParaRPr lang="fr-FR" dirty="0"/>
          </a:p>
          <a:p>
            <a:r>
              <a:rPr lang="fr-FR" dirty="0"/>
              <a:t>R</a:t>
            </a:r>
            <a:r>
              <a:rPr lang="fr-FR" dirty="0" smtClean="0"/>
              <a:t>apport R = W+/W-? </a:t>
            </a:r>
          </a:p>
          <a:p>
            <a:pPr lvl="1"/>
            <a:r>
              <a:rPr lang="fr-FR" dirty="0" smtClean="0"/>
              <a:t>R = 21/9 = 2.3</a:t>
            </a:r>
          </a:p>
          <a:p>
            <a:pPr lvl="1"/>
            <a:r>
              <a:rPr lang="fr-FR" dirty="0" smtClean="0"/>
              <a:t>Plus on a d’événements, plus notre mesure s’affine</a:t>
            </a:r>
          </a:p>
          <a:p>
            <a:pPr lvl="1"/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59" y="2483788"/>
            <a:ext cx="3022600" cy="26162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38B-56E8-4941-A297-9EB96E072B03}" type="slidenum">
              <a:rPr lang="fr-FR" smtClean="0"/>
              <a:t>25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278410" y="5930299"/>
            <a:ext cx="3408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sym typeface="Wingdings"/>
              </a:rPr>
              <a:t> on va combiner les r</a:t>
            </a:r>
            <a:r>
              <a:rPr lang="fr-FR" dirty="0" smtClean="0">
                <a:solidFill>
                  <a:srgbClr val="FF0000"/>
                </a:solidFill>
                <a:sym typeface="Wingdings"/>
              </a:rPr>
              <a:t>ésultats de tous les groupes </a:t>
            </a:r>
            <a:r>
              <a:rPr lang="fr-FR" dirty="0" err="1" smtClean="0">
                <a:solidFill>
                  <a:srgbClr val="FF0000"/>
                </a:solidFill>
                <a:sym typeface="Wingdings"/>
              </a:rPr>
              <a:t>masterclasses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840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QUESTIONS? 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38B-56E8-4941-A297-9EB96E072B03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811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</a:t>
            </a:r>
            <a:r>
              <a:rPr lang="fr-FR" dirty="0" err="1" smtClean="0"/>
              <a:t>éMOnstration</a:t>
            </a:r>
            <a:r>
              <a:rPr lang="fr-FR" dirty="0" smtClean="0"/>
              <a:t> et </a:t>
            </a:r>
            <a:r>
              <a:rPr lang="fr-FR" dirty="0" smtClean="0"/>
              <a:t>Quizz! 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38B-56E8-4941-A297-9EB96E072B03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037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Back-up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38B-56E8-4941-A297-9EB96E072B03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477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forPoint5_oct04_nop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9144000" cy="6629400"/>
          </a:xfrm>
          <a:prstGeom prst="rect">
            <a:avLst/>
          </a:prstGeom>
        </p:spPr>
      </p:pic>
      <p:pic>
        <p:nvPicPr>
          <p:cNvPr id="3" name="Picture 2" descr="ChargedHadronTrack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84" y="2399547"/>
            <a:ext cx="1859264" cy="862753"/>
          </a:xfrm>
          <a:prstGeom prst="rect">
            <a:avLst/>
          </a:prstGeom>
        </p:spPr>
      </p:pic>
      <p:pic>
        <p:nvPicPr>
          <p:cNvPr id="4" name="Picture 3" descr="ChargedHadronHit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64" y="2362315"/>
            <a:ext cx="2706735" cy="1522108"/>
          </a:xfrm>
          <a:prstGeom prst="rect">
            <a:avLst/>
          </a:prstGeom>
        </p:spPr>
      </p:pic>
      <p:pic>
        <p:nvPicPr>
          <p:cNvPr id="6" name="Picture 5" descr="ChargedHadronKey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38" y="5757195"/>
            <a:ext cx="3259604" cy="404191"/>
          </a:xfrm>
          <a:prstGeom prst="rect">
            <a:avLst/>
          </a:prstGeom>
        </p:spPr>
      </p:pic>
      <p:sp>
        <p:nvSpPr>
          <p:cNvPr id="7" name="Rectangle 6">
            <a:hlinkClick r:id="rId7" action="ppaction://hlinksldjump"/>
          </p:cNvPr>
          <p:cNvSpPr/>
          <p:nvPr/>
        </p:nvSpPr>
        <p:spPr>
          <a:xfrm>
            <a:off x="0" y="120519"/>
            <a:ext cx="9144000" cy="66470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706516" cy="1515438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39686" y="170124"/>
            <a:ext cx="252373" cy="464829"/>
          </a:xfrm>
          <a:prstGeom prst="roundRect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38B-56E8-4941-A297-9EB96E072B03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920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proton dans le LHC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2200022" y="1815250"/>
            <a:ext cx="2619456" cy="261945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4276552" y="3010950"/>
            <a:ext cx="226793" cy="2041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361650" y="2189479"/>
            <a:ext cx="226793" cy="2041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574915" y="3322116"/>
            <a:ext cx="644304" cy="60739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781216" y="3113012"/>
            <a:ext cx="493960" cy="50533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332615" y="3827448"/>
            <a:ext cx="226793" cy="2041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cv</a:t>
            </a:r>
            <a:endParaRPr lang="fr-FR" dirty="0"/>
          </a:p>
        </p:txBody>
      </p:sp>
      <p:sp>
        <p:nvSpPr>
          <p:cNvPr id="12" name="Ellipse 11"/>
          <p:cNvSpPr/>
          <p:nvPr/>
        </p:nvSpPr>
        <p:spPr>
          <a:xfrm>
            <a:off x="3894613" y="3929510"/>
            <a:ext cx="226793" cy="2041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764923" y="2319426"/>
            <a:ext cx="712965" cy="64732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llipse 14"/>
          <p:cNvSpPr/>
          <p:nvPr/>
        </p:nvSpPr>
        <p:spPr>
          <a:xfrm>
            <a:off x="2435277" y="2777783"/>
            <a:ext cx="369224" cy="33522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546286" y="3328075"/>
            <a:ext cx="104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quark</a:t>
            </a:r>
            <a:endParaRPr lang="fr-FR" dirty="0"/>
          </a:p>
        </p:txBody>
      </p:sp>
      <p:cxnSp>
        <p:nvCxnSpPr>
          <p:cNvPr id="19" name="Connecteur droit avec flèche 18"/>
          <p:cNvCxnSpPr>
            <a:stCxn id="17" idx="3"/>
            <a:endCxn id="8" idx="2"/>
          </p:cNvCxnSpPr>
          <p:nvPr/>
        </p:nvCxnSpPr>
        <p:spPr>
          <a:xfrm>
            <a:off x="1594977" y="3512741"/>
            <a:ext cx="979938" cy="113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3265744" y="2872254"/>
            <a:ext cx="369224" cy="33522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777116" y="1950094"/>
            <a:ext cx="104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gluon</a:t>
            </a:r>
            <a:endParaRPr lang="fr-FR" dirty="0"/>
          </a:p>
        </p:txBody>
      </p:sp>
      <p:cxnSp>
        <p:nvCxnSpPr>
          <p:cNvPr id="23" name="Connecteur droit avec flèche 22"/>
          <p:cNvCxnSpPr>
            <a:stCxn id="21" idx="2"/>
          </p:cNvCxnSpPr>
          <p:nvPr/>
        </p:nvCxnSpPr>
        <p:spPr>
          <a:xfrm>
            <a:off x="1301462" y="2319426"/>
            <a:ext cx="1273453" cy="647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546286" y="4306262"/>
            <a:ext cx="22210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taille des quarks et des gluons repr</a:t>
            </a:r>
            <a:r>
              <a:rPr lang="fr-FR" dirty="0" smtClean="0"/>
              <a:t>ésente leur énergie.</a:t>
            </a:r>
          </a:p>
          <a:p>
            <a:endParaRPr lang="fr-FR" dirty="0"/>
          </a:p>
        </p:txBody>
      </p:sp>
      <p:sp>
        <p:nvSpPr>
          <p:cNvPr id="25" name="Flèche droite rayée 24"/>
          <p:cNvSpPr/>
          <p:nvPr/>
        </p:nvSpPr>
        <p:spPr>
          <a:xfrm>
            <a:off x="6155239" y="2676104"/>
            <a:ext cx="1275237" cy="873816"/>
          </a:xfrm>
          <a:prstGeom prst="stripedRightArrow">
            <a:avLst>
              <a:gd name="adj1" fmla="val 52667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268" y="5783590"/>
            <a:ext cx="6922532" cy="819004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6155239" y="2928346"/>
            <a:ext cx="1004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4 TeV</a:t>
            </a:r>
            <a:endParaRPr lang="fr-FR" dirty="0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38B-56E8-4941-A297-9EB96E072B0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753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forPoint5_oct04_nop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9144000" cy="6629400"/>
          </a:xfrm>
          <a:prstGeom prst="rect">
            <a:avLst/>
          </a:prstGeom>
        </p:spPr>
      </p:pic>
      <p:pic>
        <p:nvPicPr>
          <p:cNvPr id="3" name="Picture 2" descr="NeutralHadronKey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45" y="6246874"/>
            <a:ext cx="3391801" cy="286730"/>
          </a:xfrm>
          <a:prstGeom prst="rect">
            <a:avLst/>
          </a:prstGeom>
        </p:spPr>
      </p:pic>
      <p:pic>
        <p:nvPicPr>
          <p:cNvPr id="4" name="Picture 3" descr="NeutralHadronTrack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74" y="1903776"/>
            <a:ext cx="1995326" cy="597926"/>
          </a:xfrm>
          <a:prstGeom prst="rect">
            <a:avLst/>
          </a:prstGeom>
        </p:spPr>
      </p:pic>
      <p:pic>
        <p:nvPicPr>
          <p:cNvPr id="5" name="Picture 4" descr="NeutralHadronHit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020" y="1378017"/>
            <a:ext cx="1211828" cy="887536"/>
          </a:xfrm>
          <a:prstGeom prst="rect">
            <a:avLst/>
          </a:prstGeom>
        </p:spPr>
      </p:pic>
      <p:sp>
        <p:nvSpPr>
          <p:cNvPr id="6" name="Rectangle 5">
            <a:hlinkClick r:id="rId7" action="ppaction://hlinksldjump"/>
          </p:cNvPr>
          <p:cNvSpPr/>
          <p:nvPr/>
        </p:nvSpPr>
        <p:spPr>
          <a:xfrm>
            <a:off x="0" y="120519"/>
            <a:ext cx="9144000" cy="66470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706516" cy="1515438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39686" y="170124"/>
            <a:ext cx="252373" cy="464829"/>
          </a:xfrm>
          <a:prstGeom prst="roundRect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38B-56E8-4941-A297-9EB96E072B03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80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xplosion 1 46"/>
          <p:cNvSpPr/>
          <p:nvPr/>
        </p:nvSpPr>
        <p:spPr>
          <a:xfrm>
            <a:off x="3891807" y="2942793"/>
            <a:ext cx="1095299" cy="9185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collision proton-proton</a:t>
            </a:r>
            <a:endParaRPr lang="fr-FR" dirty="0"/>
          </a:p>
        </p:txBody>
      </p:sp>
      <p:sp>
        <p:nvSpPr>
          <p:cNvPr id="22" name="Ellipse 21"/>
          <p:cNvSpPr/>
          <p:nvPr/>
        </p:nvSpPr>
        <p:spPr>
          <a:xfrm>
            <a:off x="6270793" y="1885789"/>
            <a:ext cx="2619456" cy="261945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8347323" y="3081489"/>
            <a:ext cx="226793" cy="2041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7432421" y="2260018"/>
            <a:ext cx="226793" cy="2041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6517513" y="3054005"/>
            <a:ext cx="644304" cy="60739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7851987" y="3183551"/>
            <a:ext cx="493960" cy="50533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7403386" y="3897987"/>
            <a:ext cx="226793" cy="2041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/>
          <p:cNvSpPr/>
          <p:nvPr/>
        </p:nvSpPr>
        <p:spPr>
          <a:xfrm>
            <a:off x="7965384" y="4000049"/>
            <a:ext cx="226793" cy="2041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7835694" y="2389965"/>
            <a:ext cx="712965" cy="64732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/>
          <p:cNvSpPr/>
          <p:nvPr/>
        </p:nvSpPr>
        <p:spPr>
          <a:xfrm>
            <a:off x="6626360" y="2619552"/>
            <a:ext cx="369224" cy="33522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/>
          <p:cNvSpPr/>
          <p:nvPr/>
        </p:nvSpPr>
        <p:spPr>
          <a:xfrm>
            <a:off x="7336515" y="2942793"/>
            <a:ext cx="369224" cy="33522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6" name="Connecteur droit avec flèche 15"/>
          <p:cNvCxnSpPr>
            <a:stCxn id="28" idx="2"/>
          </p:cNvCxnSpPr>
          <p:nvPr/>
        </p:nvCxnSpPr>
        <p:spPr>
          <a:xfrm flipH="1" flipV="1">
            <a:off x="4439457" y="3353713"/>
            <a:ext cx="2078056" cy="39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stCxn id="14" idx="6"/>
          </p:cNvCxnSpPr>
          <p:nvPr/>
        </p:nvCxnSpPr>
        <p:spPr>
          <a:xfrm flipV="1">
            <a:off x="2578593" y="2619552"/>
            <a:ext cx="1289910" cy="115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V="1">
            <a:off x="2578593" y="3087273"/>
            <a:ext cx="93342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V="1">
            <a:off x="2222111" y="4035815"/>
            <a:ext cx="1289910" cy="115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" name="Grouper 53"/>
          <p:cNvGrpSpPr/>
          <p:nvPr/>
        </p:nvGrpSpPr>
        <p:grpSpPr>
          <a:xfrm>
            <a:off x="300727" y="1803284"/>
            <a:ext cx="2619456" cy="2619456"/>
            <a:chOff x="300727" y="1803284"/>
            <a:chExt cx="2619456" cy="2619456"/>
          </a:xfrm>
        </p:grpSpPr>
        <p:sp>
          <p:nvSpPr>
            <p:cNvPr id="4" name="Ellipse 3"/>
            <p:cNvSpPr/>
            <p:nvPr/>
          </p:nvSpPr>
          <p:spPr>
            <a:xfrm>
              <a:off x="300727" y="1803284"/>
              <a:ext cx="2619456" cy="261945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Ellipse 4"/>
            <p:cNvSpPr/>
            <p:nvPr/>
          </p:nvSpPr>
          <p:spPr>
            <a:xfrm>
              <a:off x="2377257" y="2998984"/>
              <a:ext cx="226793" cy="20412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Ellipse 5"/>
            <p:cNvSpPr/>
            <p:nvPr/>
          </p:nvSpPr>
          <p:spPr>
            <a:xfrm>
              <a:off x="1462355" y="2177513"/>
              <a:ext cx="226793" cy="20412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675620" y="3310150"/>
              <a:ext cx="644304" cy="60739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1881921" y="3101046"/>
              <a:ext cx="493960" cy="50533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1433320" y="3815482"/>
              <a:ext cx="226793" cy="20412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Ellipse 11"/>
            <p:cNvSpPr/>
            <p:nvPr/>
          </p:nvSpPr>
          <p:spPr>
            <a:xfrm>
              <a:off x="1995318" y="3917544"/>
              <a:ext cx="226793" cy="20412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1865628" y="2307460"/>
              <a:ext cx="712965" cy="647321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Ellipse 14"/>
            <p:cNvSpPr/>
            <p:nvPr/>
          </p:nvSpPr>
          <p:spPr>
            <a:xfrm>
              <a:off x="535982" y="2765817"/>
              <a:ext cx="369224" cy="335229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366449" y="2860288"/>
              <a:ext cx="369224" cy="335229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41" name="Connecteur droit avec flèche 40"/>
            <p:cNvCxnSpPr/>
            <p:nvPr/>
          </p:nvCxnSpPr>
          <p:spPr>
            <a:xfrm flipV="1">
              <a:off x="1314140" y="3625489"/>
              <a:ext cx="1289910" cy="115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Connecteur droit avec flèche 41"/>
          <p:cNvCxnSpPr/>
          <p:nvPr/>
        </p:nvCxnSpPr>
        <p:spPr>
          <a:xfrm flipV="1">
            <a:off x="1689148" y="2260018"/>
            <a:ext cx="1289910" cy="115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stCxn id="34" idx="2"/>
          </p:cNvCxnSpPr>
          <p:nvPr/>
        </p:nvCxnSpPr>
        <p:spPr>
          <a:xfrm flipH="1" flipV="1">
            <a:off x="5278410" y="2765817"/>
            <a:ext cx="1347950" cy="21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H="1" flipV="1">
            <a:off x="6104785" y="2355407"/>
            <a:ext cx="1347950" cy="21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H="1" flipV="1">
            <a:off x="6054511" y="3989374"/>
            <a:ext cx="1347950" cy="21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990430" y="4706956"/>
            <a:ext cx="1004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4 TeV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7127735" y="4706956"/>
            <a:ext cx="1004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4 TeV</a:t>
            </a:r>
            <a:endParaRPr lang="fr-FR" dirty="0"/>
          </a:p>
        </p:txBody>
      </p:sp>
      <p:sp>
        <p:nvSpPr>
          <p:cNvPr id="51" name="ZoneTexte 50"/>
          <p:cNvSpPr txBox="1"/>
          <p:nvPr/>
        </p:nvSpPr>
        <p:spPr>
          <a:xfrm>
            <a:off x="2951965" y="4843271"/>
            <a:ext cx="380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Seuls deux quarks entrent en collision</a:t>
            </a:r>
            <a:r>
              <a:rPr lang="fr-FR" dirty="0" smtClean="0"/>
              <a:t>, </a:t>
            </a:r>
          </a:p>
          <a:p>
            <a:r>
              <a:rPr lang="fr-FR" dirty="0" smtClean="0"/>
              <a:t>le reste continue tout droit. </a:t>
            </a:r>
          </a:p>
        </p:txBody>
      </p:sp>
      <p:pic>
        <p:nvPicPr>
          <p:cNvPr id="53" name="Image 5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475" y="5882812"/>
            <a:ext cx="5727700" cy="444500"/>
          </a:xfrm>
          <a:prstGeom prst="rect">
            <a:avLst/>
          </a:prstGeom>
        </p:spPr>
      </p:pic>
      <p:cxnSp>
        <p:nvCxnSpPr>
          <p:cNvPr id="7" name="Connecteur droit avec flèche 6"/>
          <p:cNvCxnSpPr>
            <a:stCxn id="10" idx="6"/>
          </p:cNvCxnSpPr>
          <p:nvPr/>
        </p:nvCxnSpPr>
        <p:spPr>
          <a:xfrm>
            <a:off x="2375881" y="3353713"/>
            <a:ext cx="206357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5" name="Espace réservé du numéro de diapositive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38B-56E8-4941-A297-9EB96E072B0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228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xplosion 1 46"/>
          <p:cNvSpPr/>
          <p:nvPr/>
        </p:nvSpPr>
        <p:spPr>
          <a:xfrm>
            <a:off x="3891807" y="2942793"/>
            <a:ext cx="1095299" cy="9185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Production de nouvelles particules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2375881" y="3353713"/>
            <a:ext cx="206357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 flipV="1">
            <a:off x="4439457" y="3353713"/>
            <a:ext cx="2078056" cy="39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2497918" y="5202875"/>
            <a:ext cx="4611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Production de deux particules de masse nulle.</a:t>
            </a:r>
          </a:p>
          <a:p>
            <a:r>
              <a:rPr lang="fr-FR" dirty="0" smtClean="0"/>
              <a:t>Les deux quarks ont la même énergie. </a:t>
            </a:r>
          </a:p>
          <a:p>
            <a:r>
              <a:rPr lang="fr-FR" dirty="0">
                <a:solidFill>
                  <a:srgbClr val="FF0000"/>
                </a:solidFill>
              </a:rPr>
              <a:t>C</a:t>
            </a:r>
            <a:r>
              <a:rPr lang="fr-FR" dirty="0" smtClean="0">
                <a:solidFill>
                  <a:srgbClr val="FF0000"/>
                </a:solidFill>
              </a:rPr>
              <a:t>onservation impulsion: les particules sont produites dos à dos </a:t>
            </a:r>
          </a:p>
        </p:txBody>
      </p:sp>
      <p:sp>
        <p:nvSpPr>
          <p:cNvPr id="48" name="Ellipse 47"/>
          <p:cNvSpPr/>
          <p:nvPr/>
        </p:nvSpPr>
        <p:spPr>
          <a:xfrm>
            <a:off x="6517513" y="3054005"/>
            <a:ext cx="644304" cy="60739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4439457" y="1791755"/>
            <a:ext cx="1253041" cy="15619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H="1">
            <a:off x="3231797" y="3353713"/>
            <a:ext cx="1207660" cy="14895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Ellipse 53"/>
          <p:cNvSpPr/>
          <p:nvPr/>
        </p:nvSpPr>
        <p:spPr>
          <a:xfrm>
            <a:off x="1731577" y="3050016"/>
            <a:ext cx="644304" cy="60739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23" y="2544764"/>
            <a:ext cx="520700" cy="444500"/>
          </a:xfrm>
          <a:prstGeom prst="rect">
            <a:avLst/>
          </a:prstGeom>
        </p:spPr>
      </p:pic>
      <p:pic>
        <p:nvPicPr>
          <p:cNvPr id="19" name="Image 1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791" y="2556105"/>
            <a:ext cx="520700" cy="444500"/>
          </a:xfrm>
          <a:prstGeom prst="rect">
            <a:avLst/>
          </a:prstGeom>
        </p:spPr>
      </p:pic>
      <p:pic>
        <p:nvPicPr>
          <p:cNvPr id="55" name="Image 5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548" y="1347255"/>
            <a:ext cx="520700" cy="444500"/>
          </a:xfrm>
          <a:prstGeom prst="rect">
            <a:avLst/>
          </a:prstGeom>
        </p:spPr>
      </p:pic>
      <p:pic>
        <p:nvPicPr>
          <p:cNvPr id="56" name="Image 5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97" y="4621021"/>
            <a:ext cx="520700" cy="444500"/>
          </a:xfrm>
          <a:prstGeom prst="rect">
            <a:avLst/>
          </a:prstGeom>
        </p:spPr>
      </p:pic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38B-56E8-4941-A297-9EB96E072B0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450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5854365" y="4435690"/>
            <a:ext cx="1416124" cy="0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5166727" y="2328496"/>
            <a:ext cx="2101493" cy="0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Explosion 1 46"/>
          <p:cNvSpPr/>
          <p:nvPr/>
        </p:nvSpPr>
        <p:spPr>
          <a:xfrm>
            <a:off x="3891807" y="2942793"/>
            <a:ext cx="1095299" cy="9185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Production de nouvelles particules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2375881" y="3353713"/>
            <a:ext cx="206357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 flipV="1">
            <a:off x="4439457" y="3353714"/>
            <a:ext cx="948564" cy="39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Ellipse 47"/>
          <p:cNvSpPr/>
          <p:nvPr/>
        </p:nvSpPr>
        <p:spPr>
          <a:xfrm>
            <a:off x="5388021" y="3201387"/>
            <a:ext cx="331628" cy="31263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4439457" y="2328496"/>
            <a:ext cx="727270" cy="10252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>
            <a:off x="4439457" y="3358003"/>
            <a:ext cx="1414908" cy="1077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Ellipse 53"/>
          <p:cNvSpPr/>
          <p:nvPr/>
        </p:nvSpPr>
        <p:spPr>
          <a:xfrm>
            <a:off x="1731577" y="3050016"/>
            <a:ext cx="644304" cy="60739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23" y="2544764"/>
            <a:ext cx="520700" cy="444500"/>
          </a:xfrm>
          <a:prstGeom prst="rect">
            <a:avLst/>
          </a:prstGeom>
        </p:spPr>
      </p:pic>
      <p:pic>
        <p:nvPicPr>
          <p:cNvPr id="3" name="Image 2" descr="latexit-dra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365" y="3201387"/>
            <a:ext cx="609600" cy="444500"/>
          </a:xfrm>
          <a:prstGeom prst="rect">
            <a:avLst/>
          </a:prstGeom>
        </p:spPr>
      </p:pic>
      <p:grpSp>
        <p:nvGrpSpPr>
          <p:cNvPr id="32" name="Grouper 31"/>
          <p:cNvGrpSpPr/>
          <p:nvPr/>
        </p:nvGrpSpPr>
        <p:grpSpPr>
          <a:xfrm>
            <a:off x="7443476" y="5356803"/>
            <a:ext cx="1057004" cy="1057004"/>
            <a:chOff x="300727" y="1803284"/>
            <a:chExt cx="2619456" cy="2619456"/>
          </a:xfrm>
        </p:grpSpPr>
        <p:sp>
          <p:nvSpPr>
            <p:cNvPr id="33" name="Ellipse 32"/>
            <p:cNvSpPr/>
            <p:nvPr/>
          </p:nvSpPr>
          <p:spPr>
            <a:xfrm>
              <a:off x="300727" y="1803284"/>
              <a:ext cx="2619456" cy="261945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Ellipse 33"/>
            <p:cNvSpPr/>
            <p:nvPr/>
          </p:nvSpPr>
          <p:spPr>
            <a:xfrm>
              <a:off x="2377257" y="2998984"/>
              <a:ext cx="226793" cy="20412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llipse 34"/>
            <p:cNvSpPr/>
            <p:nvPr/>
          </p:nvSpPr>
          <p:spPr>
            <a:xfrm>
              <a:off x="1462355" y="2177513"/>
              <a:ext cx="226793" cy="20412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Ellipse 35"/>
            <p:cNvSpPr/>
            <p:nvPr/>
          </p:nvSpPr>
          <p:spPr>
            <a:xfrm>
              <a:off x="675620" y="3310150"/>
              <a:ext cx="644304" cy="60739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Ellipse 36"/>
            <p:cNvSpPr/>
            <p:nvPr/>
          </p:nvSpPr>
          <p:spPr>
            <a:xfrm>
              <a:off x="1881921" y="3101046"/>
              <a:ext cx="493960" cy="50533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Ellipse 37"/>
            <p:cNvSpPr/>
            <p:nvPr/>
          </p:nvSpPr>
          <p:spPr>
            <a:xfrm>
              <a:off x="1433320" y="3815482"/>
              <a:ext cx="226793" cy="20412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cv</a:t>
              </a:r>
              <a:endParaRPr lang="fr-FR" dirty="0"/>
            </a:p>
          </p:txBody>
        </p:sp>
        <p:sp>
          <p:nvSpPr>
            <p:cNvPr id="39" name="Ellipse 38"/>
            <p:cNvSpPr/>
            <p:nvPr/>
          </p:nvSpPr>
          <p:spPr>
            <a:xfrm>
              <a:off x="1995318" y="3917544"/>
              <a:ext cx="226793" cy="20412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Ellipse 39"/>
            <p:cNvSpPr/>
            <p:nvPr/>
          </p:nvSpPr>
          <p:spPr>
            <a:xfrm>
              <a:off x="1865628" y="2307460"/>
              <a:ext cx="712965" cy="647321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1" name="Ellipse 40"/>
            <p:cNvSpPr/>
            <p:nvPr/>
          </p:nvSpPr>
          <p:spPr>
            <a:xfrm>
              <a:off x="535982" y="2765817"/>
              <a:ext cx="369224" cy="335229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2" name="Ellipse 41"/>
            <p:cNvSpPr/>
            <p:nvPr/>
          </p:nvSpPr>
          <p:spPr>
            <a:xfrm>
              <a:off x="1366449" y="2860288"/>
              <a:ext cx="369224" cy="335229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2497918" y="5183161"/>
            <a:ext cx="5040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Production de deux particules de masse nulle.</a:t>
            </a:r>
          </a:p>
          <a:p>
            <a:r>
              <a:rPr lang="fr-FR" dirty="0" smtClean="0"/>
              <a:t>L’un des quarks a plus d’énergie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Conservation impulsion: 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FF0000"/>
                </a:solidFill>
              </a:rPr>
              <a:t>les particules finales sont poussées vers la droite.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FF0000"/>
                </a:solidFill>
              </a:rPr>
              <a:t>même impulsion dans la direction verticale</a:t>
            </a:r>
          </a:p>
        </p:txBody>
      </p:sp>
      <p:grpSp>
        <p:nvGrpSpPr>
          <p:cNvPr id="61" name="Grouper 60"/>
          <p:cNvGrpSpPr/>
          <p:nvPr/>
        </p:nvGrpSpPr>
        <p:grpSpPr>
          <a:xfrm>
            <a:off x="7164404" y="2702050"/>
            <a:ext cx="176430" cy="250558"/>
            <a:chOff x="5854365" y="3973938"/>
            <a:chExt cx="176430" cy="250558"/>
          </a:xfrm>
        </p:grpSpPr>
        <p:cxnSp>
          <p:nvCxnSpPr>
            <p:cNvPr id="58" name="Connecteur droit 57"/>
            <p:cNvCxnSpPr/>
            <p:nvPr/>
          </p:nvCxnSpPr>
          <p:spPr>
            <a:xfrm flipH="1">
              <a:off x="5854365" y="3973938"/>
              <a:ext cx="176430" cy="167039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 flipH="1">
              <a:off x="5854365" y="4057457"/>
              <a:ext cx="176430" cy="167039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Connecteur droit 65"/>
          <p:cNvCxnSpPr/>
          <p:nvPr/>
        </p:nvCxnSpPr>
        <p:spPr>
          <a:xfrm>
            <a:off x="6544057" y="3358003"/>
            <a:ext cx="726432" cy="0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 flipH="1" flipV="1">
            <a:off x="7268221" y="2328496"/>
            <a:ext cx="2268" cy="2107194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1" name="Grouper 70"/>
          <p:cNvGrpSpPr/>
          <p:nvPr/>
        </p:nvGrpSpPr>
        <p:grpSpPr>
          <a:xfrm>
            <a:off x="7182274" y="3793613"/>
            <a:ext cx="176430" cy="250558"/>
            <a:chOff x="5854365" y="3973938"/>
            <a:chExt cx="176430" cy="250558"/>
          </a:xfrm>
        </p:grpSpPr>
        <p:cxnSp>
          <p:nvCxnSpPr>
            <p:cNvPr id="72" name="Connecteur droit 71"/>
            <p:cNvCxnSpPr/>
            <p:nvPr/>
          </p:nvCxnSpPr>
          <p:spPr>
            <a:xfrm flipH="1">
              <a:off x="5854365" y="3973938"/>
              <a:ext cx="176430" cy="167039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 flipH="1">
              <a:off x="5854365" y="4057457"/>
              <a:ext cx="176430" cy="167039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Espace réservé du numéro de diapositive 8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38B-56E8-4941-A297-9EB96E072B0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4088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C’est comme le billard, mais…</a:t>
            </a:r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323" y="3208743"/>
            <a:ext cx="5372744" cy="3349010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2426683" y="2654745"/>
            <a:ext cx="5522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é</a:t>
            </a:r>
            <a:r>
              <a:rPr lang="fr-FR" dirty="0" smtClean="0">
                <a:solidFill>
                  <a:srgbClr val="FF0000"/>
                </a:solidFill>
              </a:rPr>
              <a:t>nergie de masse</a:t>
            </a:r>
            <a:r>
              <a:rPr lang="fr-FR" dirty="0" smtClean="0"/>
              <a:t>     =      masse      x   (vitesse lumi</a:t>
            </a:r>
            <a:r>
              <a:rPr lang="fr-FR" dirty="0" smtClean="0"/>
              <a:t>ère)</a:t>
            </a:r>
            <a:r>
              <a:rPr lang="fr-FR" baseline="30000" dirty="0" smtClean="0"/>
              <a:t>2</a:t>
            </a:r>
            <a:endParaRPr lang="fr-FR" baseline="30000" dirty="0"/>
          </a:p>
        </p:txBody>
      </p:sp>
      <p:sp>
        <p:nvSpPr>
          <p:cNvPr id="21" name="ZoneTexte 20"/>
          <p:cNvSpPr txBox="1"/>
          <p:nvPr/>
        </p:nvSpPr>
        <p:spPr>
          <a:xfrm>
            <a:off x="1213341" y="1417638"/>
            <a:ext cx="7234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particules ont:  </a:t>
            </a:r>
          </a:p>
          <a:p>
            <a:r>
              <a:rPr lang="fr-FR" dirty="0"/>
              <a:t>	</a:t>
            </a:r>
            <a:r>
              <a:rPr lang="fr-FR" dirty="0" smtClean="0"/>
              <a:t>- une </a:t>
            </a:r>
            <a:r>
              <a:rPr lang="fr-FR" dirty="0" smtClean="0"/>
              <a:t>énergie cinétique 	( = 0 quand la particule est au repos)</a:t>
            </a:r>
          </a:p>
          <a:p>
            <a:r>
              <a:rPr lang="fr-FR" dirty="0"/>
              <a:t>	</a:t>
            </a:r>
            <a:r>
              <a:rPr lang="fr-FR" dirty="0" smtClean="0"/>
              <a:t>- une </a:t>
            </a:r>
            <a:r>
              <a:rPr lang="fr-FR" dirty="0" smtClean="0">
                <a:solidFill>
                  <a:srgbClr val="FF0000"/>
                </a:solidFill>
              </a:rPr>
              <a:t>énergie de masse</a:t>
            </a:r>
            <a:r>
              <a:rPr lang="fr-FR" dirty="0" smtClean="0"/>
              <a:t>	( = 0 quand la particule est de masse nulle)</a:t>
            </a:r>
          </a:p>
        </p:txBody>
      </p:sp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38B-56E8-4941-A297-9EB96E072B0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024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Production d’un boson de Higgs</a:t>
            </a:r>
            <a:br>
              <a:rPr lang="fr-FR" dirty="0" smtClean="0"/>
            </a:br>
            <a:r>
              <a:rPr lang="fr-FR" dirty="0" smtClean="0"/>
              <a:t>Cr</a:t>
            </a:r>
            <a:r>
              <a:rPr lang="fr-FR" dirty="0" smtClean="0"/>
              <a:t>éation</a:t>
            </a:r>
            <a:endParaRPr lang="fr-FR" dirty="0"/>
          </a:p>
        </p:txBody>
      </p:sp>
      <p:cxnSp>
        <p:nvCxnSpPr>
          <p:cNvPr id="7" name="Connecteur droit avec flèche 6"/>
          <p:cNvCxnSpPr>
            <a:endCxn id="3" idx="2"/>
          </p:cNvCxnSpPr>
          <p:nvPr/>
        </p:nvCxnSpPr>
        <p:spPr>
          <a:xfrm>
            <a:off x="2375881" y="3353713"/>
            <a:ext cx="152494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endCxn id="3" idx="6"/>
          </p:cNvCxnSpPr>
          <p:nvPr/>
        </p:nvCxnSpPr>
        <p:spPr>
          <a:xfrm flipH="1" flipV="1">
            <a:off x="4978090" y="3353713"/>
            <a:ext cx="1539423" cy="39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Ellipse 47"/>
          <p:cNvSpPr/>
          <p:nvPr/>
        </p:nvSpPr>
        <p:spPr>
          <a:xfrm>
            <a:off x="6517513" y="3054005"/>
            <a:ext cx="644304" cy="60739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1731577" y="3050016"/>
            <a:ext cx="644304" cy="60739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23" y="2544764"/>
            <a:ext cx="520700" cy="444500"/>
          </a:xfrm>
          <a:prstGeom prst="rect">
            <a:avLst/>
          </a:prstGeom>
        </p:spPr>
      </p:pic>
      <p:pic>
        <p:nvPicPr>
          <p:cNvPr id="19" name="Image 1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791" y="2556105"/>
            <a:ext cx="520700" cy="44450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900824" y="2786701"/>
            <a:ext cx="1077266" cy="113402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469930" y="4127841"/>
            <a:ext cx="1848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boson de Higgs </a:t>
            </a:r>
            <a:r>
              <a:rPr lang="fr-FR" b="1" u="sng" dirty="0" smtClean="0"/>
              <a:t>au repos </a:t>
            </a:r>
            <a:endParaRPr lang="fr-FR" b="1" u="sng" dirty="0"/>
          </a:p>
        </p:txBody>
      </p:sp>
      <p:sp>
        <p:nvSpPr>
          <p:cNvPr id="8" name="ZoneTexte 7"/>
          <p:cNvSpPr txBox="1"/>
          <p:nvPr/>
        </p:nvSpPr>
        <p:spPr>
          <a:xfrm>
            <a:off x="4059592" y="2675035"/>
            <a:ext cx="782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/>
              <a:t>H</a:t>
            </a:r>
            <a:endParaRPr lang="fr-FR" sz="7200" dirty="0"/>
          </a:p>
        </p:txBody>
      </p:sp>
      <p:sp>
        <p:nvSpPr>
          <p:cNvPr id="10" name="ZoneTexte 9"/>
          <p:cNvSpPr txBox="1"/>
          <p:nvPr/>
        </p:nvSpPr>
        <p:spPr>
          <a:xfrm>
            <a:off x="2789551" y="5159802"/>
            <a:ext cx="3152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Conservation de l’</a:t>
            </a:r>
            <a:r>
              <a:rPr lang="fr-FR" dirty="0" smtClean="0">
                <a:solidFill>
                  <a:srgbClr val="FF0000"/>
                </a:solidFill>
              </a:rPr>
              <a:t>énergie:</a:t>
            </a:r>
          </a:p>
          <a:p>
            <a:endParaRPr lang="fr-FR" dirty="0"/>
          </a:p>
        </p:txBody>
      </p:sp>
      <p:pic>
        <p:nvPicPr>
          <p:cNvPr id="13" name="Imag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51" y="5651151"/>
            <a:ext cx="4811090" cy="924810"/>
          </a:xfrm>
          <a:prstGeom prst="rect">
            <a:avLst/>
          </a:prstGeom>
        </p:spPr>
      </p:pic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38B-56E8-4941-A297-9EB96E072B0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846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Production d’un boson de Higgs</a:t>
            </a:r>
            <a:br>
              <a:rPr lang="fr-FR" dirty="0" smtClean="0"/>
            </a:br>
            <a:r>
              <a:rPr lang="fr-FR" dirty="0" smtClean="0"/>
              <a:t>D</a:t>
            </a:r>
            <a:r>
              <a:rPr lang="fr-FR" dirty="0" smtClean="0"/>
              <a:t>ésintégration immédiate</a:t>
            </a:r>
            <a:endParaRPr lang="fr-FR" dirty="0"/>
          </a:p>
        </p:txBody>
      </p:sp>
      <p:cxnSp>
        <p:nvCxnSpPr>
          <p:cNvPr id="7" name="Connecteur droit avec flèche 6"/>
          <p:cNvCxnSpPr>
            <a:endCxn id="3" idx="2"/>
          </p:cNvCxnSpPr>
          <p:nvPr/>
        </p:nvCxnSpPr>
        <p:spPr>
          <a:xfrm>
            <a:off x="2375881" y="3353713"/>
            <a:ext cx="152494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endCxn id="3" idx="6"/>
          </p:cNvCxnSpPr>
          <p:nvPr/>
        </p:nvCxnSpPr>
        <p:spPr>
          <a:xfrm flipH="1" flipV="1">
            <a:off x="4978090" y="3353713"/>
            <a:ext cx="1539423" cy="39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Ellipse 47"/>
          <p:cNvSpPr/>
          <p:nvPr/>
        </p:nvSpPr>
        <p:spPr>
          <a:xfrm>
            <a:off x="6517513" y="3054005"/>
            <a:ext cx="644304" cy="60739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1731577" y="3050016"/>
            <a:ext cx="644304" cy="60739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23" y="2544764"/>
            <a:ext cx="520700" cy="444500"/>
          </a:xfrm>
          <a:prstGeom prst="rect">
            <a:avLst/>
          </a:prstGeom>
        </p:spPr>
      </p:pic>
      <p:pic>
        <p:nvPicPr>
          <p:cNvPr id="19" name="Image 1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791" y="2556105"/>
            <a:ext cx="520700" cy="44450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900824" y="2786701"/>
            <a:ext cx="1077266" cy="113402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469930" y="4127841"/>
            <a:ext cx="1848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boson de Higgs </a:t>
            </a:r>
            <a:r>
              <a:rPr lang="fr-FR" b="1" u="sng" dirty="0" smtClean="0"/>
              <a:t>au repos </a:t>
            </a:r>
            <a:endParaRPr lang="fr-FR" b="1" u="sng" dirty="0"/>
          </a:p>
        </p:txBody>
      </p:sp>
      <p:sp>
        <p:nvSpPr>
          <p:cNvPr id="8" name="ZoneTexte 7"/>
          <p:cNvSpPr txBox="1"/>
          <p:nvPr/>
        </p:nvSpPr>
        <p:spPr>
          <a:xfrm>
            <a:off x="4059592" y="2675035"/>
            <a:ext cx="782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/>
              <a:t>H</a:t>
            </a:r>
            <a:endParaRPr lang="fr-FR" sz="7200" dirty="0"/>
          </a:p>
        </p:txBody>
      </p:sp>
      <p:sp>
        <p:nvSpPr>
          <p:cNvPr id="10" name="ZoneTexte 9"/>
          <p:cNvSpPr txBox="1"/>
          <p:nvPr/>
        </p:nvSpPr>
        <p:spPr>
          <a:xfrm>
            <a:off x="2789551" y="5159802"/>
            <a:ext cx="3152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Conservation de l’</a:t>
            </a:r>
            <a:r>
              <a:rPr lang="fr-FR" dirty="0" smtClean="0">
                <a:solidFill>
                  <a:srgbClr val="FF0000"/>
                </a:solidFill>
              </a:rPr>
              <a:t>énergie:</a:t>
            </a:r>
          </a:p>
          <a:p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4808004" y="1780414"/>
            <a:ext cx="1099946" cy="1156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2970986" y="3753613"/>
            <a:ext cx="1099947" cy="1156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51" y="5654284"/>
            <a:ext cx="4835993" cy="935999"/>
          </a:xfrm>
          <a:prstGeom prst="rect">
            <a:avLst/>
          </a:prstGeom>
        </p:spPr>
      </p:pic>
      <p:pic>
        <p:nvPicPr>
          <p:cNvPr id="14" name="Imag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6" y="1530943"/>
            <a:ext cx="254000" cy="317500"/>
          </a:xfrm>
          <a:prstGeom prst="rect">
            <a:avLst/>
          </a:prstGeom>
        </p:spPr>
      </p:pic>
      <p:pic>
        <p:nvPicPr>
          <p:cNvPr id="21" name="Image 2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551" y="4864969"/>
            <a:ext cx="254000" cy="317500"/>
          </a:xfrm>
          <a:prstGeom prst="rect">
            <a:avLst/>
          </a:prstGeom>
        </p:spPr>
      </p:pic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38B-56E8-4941-A297-9EB96E072B0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7433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4017</TotalTime>
  <Words>830</Words>
  <Application>Microsoft Macintosh PowerPoint</Application>
  <PresentationFormat>Présentation à l'écran (4:3)</PresentationFormat>
  <Paragraphs>185</Paragraphs>
  <Slides>30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Analyse de données </vt:lpstr>
      <vt:lpstr>La collision</vt:lpstr>
      <vt:lpstr>Un proton dans le LHC</vt:lpstr>
      <vt:lpstr>Une collision proton-proton</vt:lpstr>
      <vt:lpstr>Production de nouvelles particules</vt:lpstr>
      <vt:lpstr>Production de nouvelles particules</vt:lpstr>
      <vt:lpstr>C’est comme le billard, mais…</vt:lpstr>
      <vt:lpstr>Production d’un boson de Higgs Création</vt:lpstr>
      <vt:lpstr>Production d’un boson de Higgs Désintégration immédiate</vt:lpstr>
      <vt:lpstr>Production d’un boson de Higgs Création</vt:lpstr>
      <vt:lpstr>Production d’un boson de Higgs Désintégration immédiate</vt:lpstr>
      <vt:lpstr>Production d’un boson de Higgs Création</vt:lpstr>
      <vt:lpstr>Production d’un boson de Higgs Création</vt:lpstr>
      <vt:lpstr>Production d’un boson de Higgs Désintégration</vt:lpstr>
      <vt:lpstr>Tout se passe immédiatement au centre du détecteur</vt:lpstr>
      <vt:lpstr>Reconnaître les particules</vt:lpstr>
      <vt:lpstr>Les « résonances »</vt:lpstr>
      <vt:lpstr>Neutrinos  énergie manquante (MET)</vt:lpstr>
      <vt:lpstr>Présentation PowerPoint</vt:lpstr>
      <vt:lpstr>Présentation PowerPoint</vt:lpstr>
      <vt:lpstr>2 photons: boson de Higgs?</vt:lpstr>
      <vt:lpstr>Présentation PowerPoint</vt:lpstr>
      <vt:lpstr>Présentation PowerPoint</vt:lpstr>
      <vt:lpstr>Les incertitudes statistiques rapport W+ / W-</vt:lpstr>
      <vt:lpstr>Les incertitudes statistiques rapport W+ / W-</vt:lpstr>
      <vt:lpstr>QUESTIONS? </vt:lpstr>
      <vt:lpstr>DéMOnstration et Quizz! </vt:lpstr>
      <vt:lpstr>Back-up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Analyse de données </dc:title>
  <dc:creator>admin admin</dc:creator>
  <cp:lastModifiedBy>admin admin</cp:lastModifiedBy>
  <cp:revision>36</cp:revision>
  <dcterms:created xsi:type="dcterms:W3CDTF">2015-03-02T13:44:17Z</dcterms:created>
  <dcterms:modified xsi:type="dcterms:W3CDTF">2015-03-05T08:41:20Z</dcterms:modified>
</cp:coreProperties>
</file>