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2" r:id="rId6"/>
    <p:sldId id="257" r:id="rId7"/>
    <p:sldId id="261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75342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93473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ap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6075363"/>
            <a:ext cx="1077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Courb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 LAPP + text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319088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1" descr="logo-universite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6286520"/>
            <a:ext cx="1079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2560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fr-FR" smtClean="0"/>
              <a:t>Cliquez pour modifier le style des sous-titres du masque</a:t>
            </a:r>
          </a:p>
        </p:txBody>
      </p:sp>
      <p:pic>
        <p:nvPicPr>
          <p:cNvPr id="10" name="Image 9" descr="logo_CNRS_In2p3_simple.eps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29586" y="5500702"/>
            <a:ext cx="796461" cy="1087476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F5B8-EE3F-4F17-B2AE-D45B78BD1600}" type="datetime1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96EA-B54B-4A09-9054-3B31982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D65C-69B3-4EB5-80D6-7E532CECBD68}" type="datetime1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85F1-92F9-4C4C-8FCC-473031D4A1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C6C4-A6AD-457D-9941-AD9E63AF32E9}" type="datetime1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A597-3041-4709-9B3F-CF8E9DE480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98B73-E7B6-414C-8320-9E098CEF8EB1}" type="datetime1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25B1-1A2E-433B-AF23-4B95C0D578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FD7F-2495-44D4-831C-04D4BEAAF25C}" type="datetime1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9BF3-24A6-4750-AE05-1AA372DB2E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D565-73CB-4587-BDEE-D80B201032C3}" type="datetime1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B6404-B907-44DC-A863-292450976C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F30B-B261-4D97-B9E0-675896D60211}" type="datetime1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E195-00B8-4076-86CB-B5E358FBF5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3BB70-3353-44EE-8ED2-1DC00F011CBA}" type="datetime1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AD89-17DE-4EAC-B060-CF86C17F77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D453-A493-41D7-A604-2E9969A6FE34}" type="datetime1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B205-3984-46F8-A31F-DD10BEA33E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ED06-0ED1-4AED-B14F-B27593AB8EFE}" type="datetime1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79FC-7012-4063-9A8F-32C8EBD6F536}" type="datetime1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CB8A-E48D-4E53-819B-F795AC2893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Courb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5875" y="274638"/>
            <a:ext cx="740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29" name="Image 6" descr="lapp2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" y="6215063"/>
            <a:ext cx="900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7C4715-2355-49FA-A011-171FDE53D6AD}" type="datetime1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7CBBCE-5E90-4066-BD8F-A005DF7D02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Camera Slow Control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for LST and Nectar cameras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800" dirty="0" err="1" smtClean="0">
                <a:solidFill>
                  <a:schemeClr val="tx2"/>
                </a:solidFill>
              </a:rPr>
              <a:t>Status</a:t>
            </a:r>
            <a:r>
              <a:rPr lang="fr-FR" sz="2800" dirty="0" smtClean="0">
                <a:solidFill>
                  <a:schemeClr val="tx2"/>
                </a:solidFill>
              </a:rPr>
              <a:t> on 19 </a:t>
            </a:r>
            <a:r>
              <a:rPr lang="fr-FR" sz="2800" dirty="0" err="1" smtClean="0">
                <a:solidFill>
                  <a:schemeClr val="tx2"/>
                </a:solidFill>
              </a:rPr>
              <a:t>February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smtClean="0">
                <a:solidFill>
                  <a:schemeClr val="tx2"/>
                </a:solidFill>
              </a:rPr>
              <a:t>2015</a:t>
            </a:r>
          </a:p>
          <a:p>
            <a:r>
              <a:rPr lang="fr-FR" sz="2800" dirty="0" smtClean="0">
                <a:solidFill>
                  <a:schemeClr val="tx2"/>
                </a:solidFill>
              </a:rPr>
              <a:t>Julie for Nadia, Eric, Thierry and Jean-Luc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40" y="253406"/>
            <a:ext cx="2193032" cy="144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7872"/>
            <a:ext cx="8784976" cy="609945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Janv 2015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30696" y="6356350"/>
            <a:ext cx="3389104" cy="365125"/>
          </a:xfrm>
        </p:spPr>
        <p:txBody>
          <a:bodyPr/>
          <a:lstStyle/>
          <a:p>
            <a:r>
              <a:rPr lang="en-US" smtClean="0"/>
              <a:t>N.Fouque - Status of camera controller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6A8B-F754-4ED3-8A9D-517F9B182B48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09600" y="-234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Integration of material bought this fall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07504" y="708153"/>
            <a:ext cx="3347864" cy="2339721"/>
            <a:chOff x="4139952" y="1772816"/>
            <a:chExt cx="3979936" cy="2808312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4139952" y="1772816"/>
              <a:ext cx="3979936" cy="268379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space réservé du contenu 2"/>
            <p:cNvSpPr txBox="1">
              <a:spLocks/>
            </p:cNvSpPr>
            <p:nvPr/>
          </p:nvSpPr>
          <p:spPr>
            <a:xfrm>
              <a:off x="4283968" y="1844824"/>
              <a:ext cx="3744416" cy="2736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 err="1" smtClean="0">
                  <a:solidFill>
                    <a:schemeClr val="bg1">
                      <a:lumMod val="95000"/>
                    </a:schemeClr>
                  </a:solidFill>
                </a:rPr>
                <a:t>cRIO</a:t>
              </a:r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</a:rPr>
                <a:t> : NI 9068</a:t>
              </a:r>
            </a:p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</a:rPr>
                <a:t>Beagle Bone Black (micro-PC for OPCUA interface)</a:t>
              </a:r>
            </a:p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</a:rPr>
                <a:t>I/O NI modules</a:t>
              </a:r>
            </a:p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</a:rPr>
                <a:t>One Power supply unit PS15 (24V, 5A)</a:t>
              </a:r>
            </a:p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</a:rPr>
                <a:t>One Power supply unit QS40.241 (24V, 40A, Single phase Input)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New Sensor Boards: T, P, H, Light sensor, Accelerometer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Fan to emulate the camera cooling</a:t>
              </a:r>
            </a:p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</a:rPr>
                <a:t>Current Transducer/ Transformer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Some environment sensors </a:t>
              </a:r>
            </a:p>
            <a:p>
              <a:pPr lvl="1"/>
              <a:r>
                <a:rPr lang="en-US" sz="1200" dirty="0" smtClean="0">
                  <a:solidFill>
                    <a:srgbClr val="FFFF00"/>
                  </a:solidFill>
                </a:rPr>
                <a:t>Smoke &amp; leak detector, PT100</a:t>
              </a: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n-US" sz="1600" dirty="0" smtClean="0">
                <a:solidFill>
                  <a:schemeClr val="tx2"/>
                </a:solidFill>
              </a:endParaRPr>
            </a:p>
            <a:p>
              <a:endParaRPr lang="en-US" sz="2000" dirty="0" smtClean="0">
                <a:solidFill>
                  <a:schemeClr val="tx2"/>
                </a:solidFill>
              </a:endParaRPr>
            </a:p>
            <a:p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7995368" y="5039598"/>
            <a:ext cx="393056" cy="863563"/>
            <a:chOff x="8119888" y="5039598"/>
            <a:chExt cx="393056" cy="863563"/>
          </a:xfrm>
        </p:grpSpPr>
        <p:sp>
          <p:nvSpPr>
            <p:cNvPr id="23" name="ZoneTexte 22"/>
            <p:cNvSpPr txBox="1"/>
            <p:nvPr/>
          </p:nvSpPr>
          <p:spPr>
            <a:xfrm>
              <a:off x="8119888" y="5641551"/>
              <a:ext cx="3930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Fan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V="1">
              <a:off x="8316416" y="5039598"/>
              <a:ext cx="0" cy="57606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>
            <a:off x="7164288" y="4797418"/>
            <a:ext cx="546945" cy="863563"/>
            <a:chOff x="8119888" y="5039598"/>
            <a:chExt cx="546945" cy="863563"/>
          </a:xfrm>
        </p:grpSpPr>
        <p:sp>
          <p:nvSpPr>
            <p:cNvPr id="26" name="ZoneTexte 25"/>
            <p:cNvSpPr txBox="1"/>
            <p:nvPr/>
          </p:nvSpPr>
          <p:spPr>
            <a:xfrm>
              <a:off x="8119888" y="5641551"/>
              <a:ext cx="5469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PT100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 flipV="1">
              <a:off x="8316416" y="5039598"/>
              <a:ext cx="0" cy="57606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4572000" y="4882904"/>
            <a:ext cx="995785" cy="863563"/>
            <a:chOff x="7831856" y="5039598"/>
            <a:chExt cx="995785" cy="863563"/>
          </a:xfrm>
        </p:grpSpPr>
        <p:sp>
          <p:nvSpPr>
            <p:cNvPr id="30" name="ZoneTexte 29"/>
            <p:cNvSpPr txBox="1"/>
            <p:nvPr/>
          </p:nvSpPr>
          <p:spPr>
            <a:xfrm>
              <a:off x="7831856" y="5641551"/>
              <a:ext cx="9957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Leak Detector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 flipV="1">
              <a:off x="8316416" y="5039598"/>
              <a:ext cx="0" cy="57606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360296" y="4827482"/>
            <a:ext cx="2195480" cy="1581363"/>
            <a:chOff x="7831856" y="4321798"/>
            <a:chExt cx="2195480" cy="1581363"/>
          </a:xfrm>
        </p:grpSpPr>
        <p:sp>
          <p:nvSpPr>
            <p:cNvPr id="33" name="ZoneTexte 32"/>
            <p:cNvSpPr txBox="1"/>
            <p:nvPr/>
          </p:nvSpPr>
          <p:spPr>
            <a:xfrm>
              <a:off x="7831856" y="5641551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New sensor boards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V="1">
              <a:off x="8316416" y="4979173"/>
              <a:ext cx="166419" cy="636489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H="1" flipV="1">
              <a:off x="8093912" y="4321798"/>
              <a:ext cx="133224" cy="131975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V="1">
              <a:off x="8482835" y="5484324"/>
              <a:ext cx="320365" cy="13133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V="1">
              <a:off x="9275082" y="5521261"/>
              <a:ext cx="752254" cy="32147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1533019" y="3933056"/>
            <a:ext cx="1845377" cy="444726"/>
            <a:chOff x="7683119" y="5327630"/>
            <a:chExt cx="1845377" cy="444726"/>
          </a:xfrm>
        </p:grpSpPr>
        <p:sp>
          <p:nvSpPr>
            <p:cNvPr id="40" name="ZoneTexte 39"/>
            <p:cNvSpPr txBox="1"/>
            <p:nvPr/>
          </p:nvSpPr>
          <p:spPr>
            <a:xfrm>
              <a:off x="7683119" y="5510746"/>
              <a:ext cx="18453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First version of sensor board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H="1" flipV="1">
              <a:off x="8201820" y="5327630"/>
              <a:ext cx="114596" cy="28803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42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3905"/>
            <a:ext cx="9144000" cy="62340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Espace réservé du contenu 1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r="9691"/>
          <a:stretch/>
        </p:blipFill>
        <p:spPr>
          <a:xfrm>
            <a:off x="1633747" y="836712"/>
            <a:ext cx="7382237" cy="584177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Janv 2015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06760" y="6376243"/>
            <a:ext cx="3389104" cy="365125"/>
          </a:xfrm>
        </p:spPr>
        <p:txBody>
          <a:bodyPr/>
          <a:lstStyle/>
          <a:p>
            <a:r>
              <a:rPr lang="en-US" smtClean="0"/>
              <a:t>N.Fouque - Status of camera controller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29264" y="6376243"/>
            <a:ext cx="2133600" cy="365125"/>
          </a:xfrm>
        </p:spPr>
        <p:txBody>
          <a:bodyPr/>
          <a:lstStyle/>
          <a:p>
            <a:fld id="{D0146A8B-F754-4ED3-8A9D-517F9B182B48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096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/>
                </a:solidFill>
              </a:rPr>
              <a:t>Integration of material bought this fall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0" y="2729488"/>
            <a:ext cx="3275856" cy="2784156"/>
            <a:chOff x="4139952" y="1772816"/>
            <a:chExt cx="3979936" cy="2808312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4139952" y="1772816"/>
              <a:ext cx="3979936" cy="268379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space réservé du contenu 2"/>
            <p:cNvSpPr txBox="1">
              <a:spLocks/>
            </p:cNvSpPr>
            <p:nvPr/>
          </p:nvSpPr>
          <p:spPr>
            <a:xfrm>
              <a:off x="4283968" y="1844825"/>
              <a:ext cx="3744417" cy="273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 err="1" smtClean="0">
                  <a:solidFill>
                    <a:srgbClr val="FFFF00"/>
                  </a:solidFill>
                </a:rPr>
                <a:t>cRIO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: NI 9068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Beagle Bone Black (micro-PC for OPCUA interface)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I/O NI modules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One Power supply unit PS15 (24V, 5A)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One Power supply unit QS40.241 (24V, 40A, Single phase Input)</a:t>
              </a:r>
            </a:p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</a:rPr>
                <a:t>New Sensor Boards: T, P, H, Light sensor, Accelerometer</a:t>
              </a:r>
            </a:p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</a:rPr>
                <a:t>Fan to emulate the camera cooling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Current Transducer/ Transformer</a:t>
              </a:r>
            </a:p>
            <a:p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</a:rPr>
                <a:t>Some environment sensors </a:t>
              </a:r>
            </a:p>
            <a:p>
              <a:pPr lvl="1"/>
              <a:r>
                <a:rPr lang="en-US" sz="1200" dirty="0" smtClean="0">
                  <a:solidFill>
                    <a:schemeClr val="bg1">
                      <a:lumMod val="95000"/>
                    </a:schemeClr>
                  </a:solidFill>
                </a:rPr>
                <a:t>Smoke &amp; leak detector, PT100</a:t>
              </a: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n-US" sz="1600" dirty="0" smtClean="0">
                <a:solidFill>
                  <a:schemeClr val="tx2"/>
                </a:solidFill>
              </a:endParaRPr>
            </a:p>
            <a:p>
              <a:endParaRPr lang="en-US" sz="2000" dirty="0" smtClean="0">
                <a:solidFill>
                  <a:schemeClr val="tx2"/>
                </a:solidFill>
              </a:endParaRPr>
            </a:p>
            <a:p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436096" y="5573348"/>
            <a:ext cx="1670650" cy="863563"/>
            <a:chOff x="7596860" y="5039598"/>
            <a:chExt cx="1670650" cy="863563"/>
          </a:xfrm>
        </p:grpSpPr>
        <p:sp>
          <p:nvSpPr>
            <p:cNvPr id="33" name="ZoneTexte 32"/>
            <p:cNvSpPr txBox="1"/>
            <p:nvPr/>
          </p:nvSpPr>
          <p:spPr>
            <a:xfrm>
              <a:off x="7596860" y="5641551"/>
              <a:ext cx="16706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Power Supply (QS40.241)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V="1">
              <a:off x="8316416" y="5039598"/>
              <a:ext cx="0" cy="57606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7308304" y="5622963"/>
            <a:ext cx="1249060" cy="1032840"/>
            <a:chOff x="7831856" y="5039598"/>
            <a:chExt cx="1249060" cy="1032840"/>
          </a:xfrm>
        </p:grpSpPr>
        <p:sp>
          <p:nvSpPr>
            <p:cNvPr id="36" name="ZoneTexte 35"/>
            <p:cNvSpPr txBox="1"/>
            <p:nvPr/>
          </p:nvSpPr>
          <p:spPr>
            <a:xfrm>
              <a:off x="7831856" y="5641551"/>
              <a:ext cx="12490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 smtClean="0">
                  <a:solidFill>
                    <a:srgbClr val="FFFF00"/>
                  </a:solidFill>
                </a:rPr>
                <a:t>BeagleBone</a:t>
              </a:r>
              <a:r>
                <a:rPr lang="en-US" sz="1100" b="1" dirty="0" smtClean="0">
                  <a:solidFill>
                    <a:srgbClr val="FFFF00"/>
                  </a:solidFill>
                </a:rPr>
                <a:t> Black</a:t>
              </a:r>
            </a:p>
            <a:p>
              <a:r>
                <a:rPr lang="en-US" sz="1100" b="1" dirty="0">
                  <a:solidFill>
                    <a:srgbClr val="FFFF00"/>
                  </a:solidFill>
                </a:rPr>
                <a:t> </a:t>
              </a:r>
              <a:r>
                <a:rPr lang="en-US" sz="1100" b="1" dirty="0" smtClean="0">
                  <a:solidFill>
                    <a:srgbClr val="FFFF00"/>
                  </a:solidFill>
                </a:rPr>
                <a:t>       (B3)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V="1">
              <a:off x="8316416" y="5039598"/>
              <a:ext cx="0" cy="57606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3605790" y="5559604"/>
            <a:ext cx="1394934" cy="863563"/>
            <a:chOff x="7596860" y="5039598"/>
            <a:chExt cx="1394934" cy="863563"/>
          </a:xfrm>
        </p:grpSpPr>
        <p:sp>
          <p:nvSpPr>
            <p:cNvPr id="42" name="ZoneTexte 41"/>
            <p:cNvSpPr txBox="1"/>
            <p:nvPr/>
          </p:nvSpPr>
          <p:spPr>
            <a:xfrm>
              <a:off x="7596860" y="5641551"/>
              <a:ext cx="13949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Power Supply (PS15)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V="1">
              <a:off x="8316416" y="5039598"/>
              <a:ext cx="0" cy="57606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2987824" y="5533537"/>
            <a:ext cx="975549" cy="615876"/>
            <a:chOff x="6965580" y="5039598"/>
            <a:chExt cx="1388522" cy="863563"/>
          </a:xfrm>
        </p:grpSpPr>
        <p:sp>
          <p:nvSpPr>
            <p:cNvPr id="45" name="ZoneTexte 44"/>
            <p:cNvSpPr txBox="1"/>
            <p:nvPr/>
          </p:nvSpPr>
          <p:spPr>
            <a:xfrm>
              <a:off x="6965580" y="5641551"/>
              <a:ext cx="13885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Current Transformer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 flipV="1">
              <a:off x="8316416" y="5039598"/>
              <a:ext cx="0" cy="57606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ZoneTexte 47"/>
          <p:cNvSpPr txBox="1"/>
          <p:nvPr/>
        </p:nvSpPr>
        <p:spPr>
          <a:xfrm>
            <a:off x="6091999" y="764704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I/O NI Modules</a:t>
            </a:r>
          </a:p>
        </p:txBody>
      </p:sp>
      <p:grpSp>
        <p:nvGrpSpPr>
          <p:cNvPr id="50" name="Groupe 49"/>
          <p:cNvGrpSpPr/>
          <p:nvPr/>
        </p:nvGrpSpPr>
        <p:grpSpPr>
          <a:xfrm>
            <a:off x="4302676" y="5573349"/>
            <a:ext cx="1313180" cy="562320"/>
            <a:chOff x="7831856" y="5039598"/>
            <a:chExt cx="1313180" cy="863563"/>
          </a:xfrm>
        </p:grpSpPr>
        <p:sp>
          <p:nvSpPr>
            <p:cNvPr id="51" name="ZoneTexte 50"/>
            <p:cNvSpPr txBox="1"/>
            <p:nvPr/>
          </p:nvSpPr>
          <p:spPr>
            <a:xfrm>
              <a:off x="7831856" y="5641551"/>
              <a:ext cx="13131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Current Transducer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 flipV="1">
              <a:off x="8316416" y="5039598"/>
              <a:ext cx="0" cy="57606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e 1"/>
          <p:cNvGrpSpPr/>
          <p:nvPr/>
        </p:nvGrpSpPr>
        <p:grpSpPr>
          <a:xfrm>
            <a:off x="3119962" y="2060848"/>
            <a:ext cx="1091210" cy="261610"/>
            <a:chOff x="3119962" y="2060848"/>
            <a:chExt cx="1091210" cy="261610"/>
          </a:xfrm>
        </p:grpSpPr>
        <p:sp>
          <p:nvSpPr>
            <p:cNvPr id="10" name="Rectangle 9"/>
            <p:cNvSpPr/>
            <p:nvPr/>
          </p:nvSpPr>
          <p:spPr>
            <a:xfrm>
              <a:off x="3163426" y="2083641"/>
              <a:ext cx="611272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3119962" y="2060848"/>
              <a:ext cx="1091210" cy="261610"/>
              <a:chOff x="7831856" y="5641551"/>
              <a:chExt cx="1091210" cy="261610"/>
            </a:xfrm>
          </p:grpSpPr>
          <p:sp>
            <p:nvSpPr>
              <p:cNvPr id="57" name="ZoneTexte 56"/>
              <p:cNvSpPr txBox="1"/>
              <p:nvPr/>
            </p:nvSpPr>
            <p:spPr>
              <a:xfrm>
                <a:off x="7831856" y="5641551"/>
                <a:ext cx="777777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err="1" smtClean="0">
                    <a:solidFill>
                      <a:srgbClr val="FFFF00"/>
                    </a:solidFill>
                  </a:rPr>
                  <a:t>cRIO</a:t>
                </a:r>
                <a:r>
                  <a:rPr lang="en-US" sz="1100" b="1" dirty="0" smtClean="0">
                    <a:solidFill>
                      <a:srgbClr val="FFFF00"/>
                    </a:solidFill>
                  </a:rPr>
                  <a:t> 9068</a:t>
                </a:r>
                <a:endParaRPr lang="en-US" sz="1100" b="1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58" name="Connecteur droit avec flèche 57"/>
              <p:cNvCxnSpPr/>
              <p:nvPr/>
            </p:nvCxnSpPr>
            <p:spPr>
              <a:xfrm>
                <a:off x="8547733" y="5791787"/>
                <a:ext cx="375333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Accolade fermante 14"/>
          <p:cNvSpPr/>
          <p:nvPr/>
        </p:nvSpPr>
        <p:spPr>
          <a:xfrm rot="16200000">
            <a:off x="6501404" y="-160992"/>
            <a:ext cx="265143" cy="2644800"/>
          </a:xfrm>
          <a:prstGeom prst="rightBrac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06546" y="3917034"/>
            <a:ext cx="4325268" cy="1703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104173" y="2024548"/>
            <a:ext cx="4325268" cy="1703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Janv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N.Fouque - Status of camera controller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6A8B-F754-4ED3-8A9D-517F9B182B48}" type="slidenum">
              <a:rPr lang="en-US" smtClean="0"/>
              <a:t>4</a:t>
            </a:fld>
            <a:endParaRPr lang="en-US"/>
          </a:p>
        </p:txBody>
      </p:sp>
      <p:grpSp>
        <p:nvGrpSpPr>
          <p:cNvPr id="3" name="Groupe 2"/>
          <p:cNvGrpSpPr/>
          <p:nvPr/>
        </p:nvGrpSpPr>
        <p:grpSpPr>
          <a:xfrm>
            <a:off x="94492" y="188640"/>
            <a:ext cx="8942003" cy="6480720"/>
            <a:chOff x="113165" y="163928"/>
            <a:chExt cx="11982959" cy="6675504"/>
          </a:xfrm>
        </p:grpSpPr>
        <p:sp>
          <p:nvSpPr>
            <p:cNvPr id="9" name="Rectangle 8"/>
            <p:cNvSpPr/>
            <p:nvPr/>
          </p:nvSpPr>
          <p:spPr>
            <a:xfrm>
              <a:off x="2066479" y="2391383"/>
              <a:ext cx="3713584" cy="12876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Titre 1"/>
            <p:cNvSpPr txBox="1">
              <a:spLocks/>
            </p:cNvSpPr>
            <p:nvPr/>
          </p:nvSpPr>
          <p:spPr>
            <a:xfrm>
              <a:off x="813052" y="163928"/>
              <a:ext cx="10515600" cy="6052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mtClean="0"/>
                <a:t>ECC (software architecture evolution)</a:t>
              </a:r>
              <a:endParaRPr lang="en-AU" dirty="0"/>
            </a:p>
          </p:txBody>
        </p:sp>
        <p:sp>
          <p:nvSpPr>
            <p:cNvPr id="11" name="Espace réservé du contenu 2"/>
            <p:cNvSpPr txBox="1">
              <a:spLocks/>
            </p:cNvSpPr>
            <p:nvPr/>
          </p:nvSpPr>
          <p:spPr>
            <a:xfrm>
              <a:off x="6070851" y="1999397"/>
              <a:ext cx="6025273" cy="4212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AU" dirty="0" smtClean="0"/>
                <a:t>At this </a:t>
              </a:r>
              <a:r>
                <a:rPr lang="en-AU" dirty="0"/>
                <a:t>moment the ECC is separated in 2 parts: </a:t>
              </a:r>
            </a:p>
            <a:p>
              <a:pPr lvl="1"/>
              <a:r>
                <a:rPr lang="en-AU" dirty="0" err="1"/>
                <a:t>Crio</a:t>
              </a:r>
              <a:r>
                <a:rPr lang="en-AU" dirty="0"/>
                <a:t> (RT </a:t>
              </a:r>
              <a:r>
                <a:rPr lang="en-AU" dirty="0" err="1"/>
                <a:t>linux</a:t>
              </a:r>
              <a:r>
                <a:rPr lang="en-AU" dirty="0"/>
                <a:t>) </a:t>
              </a:r>
            </a:p>
            <a:p>
              <a:pPr lvl="1"/>
              <a:r>
                <a:rPr lang="en-AU" dirty="0"/>
                <a:t>BBB (</a:t>
              </a:r>
              <a:r>
                <a:rPr lang="en-AU" dirty="0" err="1"/>
                <a:t>Raspbian</a:t>
              </a:r>
              <a:r>
                <a:rPr lang="en-AU" dirty="0"/>
                <a:t> </a:t>
              </a:r>
              <a:r>
                <a:rPr lang="en-AU" dirty="0" err="1"/>
                <a:t>linux</a:t>
              </a:r>
              <a:r>
                <a:rPr lang="en-AU" dirty="0"/>
                <a:t>)</a:t>
              </a:r>
            </a:p>
            <a:p>
              <a:r>
                <a:rPr lang="en-AU" dirty="0"/>
                <a:t>Why ? : Problem to embed the OPCUA SDK stack libraries into RT </a:t>
              </a:r>
              <a:r>
                <a:rPr lang="en-AU" dirty="0" err="1"/>
                <a:t>linux</a:t>
              </a:r>
              <a:r>
                <a:rPr lang="en-AU" dirty="0"/>
                <a:t> OS.</a:t>
              </a:r>
            </a:p>
            <a:p>
              <a:pPr lvl="1"/>
              <a:r>
                <a:rPr lang="en-AU" dirty="0"/>
                <a:t>It’s mainly a problem of binary (Soft Floating Point vs. Hardware Floating Point) </a:t>
              </a:r>
            </a:p>
            <a:p>
              <a:pPr lvl="1"/>
              <a:r>
                <a:rPr lang="en-AU" dirty="0"/>
                <a:t>Conclusion : </a:t>
              </a:r>
              <a:r>
                <a:rPr lang="en-AU" dirty="0" smtClean="0"/>
                <a:t>libraries are </a:t>
              </a:r>
              <a:r>
                <a:rPr lang="en-AU" dirty="0"/>
                <a:t>not compatibles.</a:t>
              </a:r>
            </a:p>
            <a:p>
              <a:r>
                <a:rPr lang="en-AU" dirty="0"/>
                <a:t>How </a:t>
              </a:r>
              <a:r>
                <a:rPr lang="en-AU" dirty="0" smtClean="0"/>
                <a:t>to solve </a:t>
              </a:r>
              <a:r>
                <a:rPr lang="en-AU" dirty="0"/>
                <a:t>this problem ?</a:t>
              </a:r>
            </a:p>
            <a:p>
              <a:pPr lvl="1"/>
              <a:r>
                <a:rPr lang="en-AU" dirty="0"/>
                <a:t>Need to recompile the SDK source </a:t>
              </a:r>
            </a:p>
            <a:p>
              <a:pPr lvl="1"/>
              <a:r>
                <a:rPr lang="en-AU" dirty="0"/>
                <a:t>We </a:t>
              </a:r>
              <a:r>
                <a:rPr lang="en-AU" dirty="0" smtClean="0"/>
                <a:t>found </a:t>
              </a:r>
              <a:r>
                <a:rPr lang="en-AU" dirty="0"/>
                <a:t>the good cross-compiler to do that. </a:t>
              </a:r>
            </a:p>
            <a:p>
              <a:pPr lvl="1"/>
              <a:r>
                <a:rPr lang="en-AU" dirty="0"/>
                <a:t>The DESY team tried to compile the SDK source (but unsuccessfully)</a:t>
              </a:r>
            </a:p>
            <a:p>
              <a:pPr lvl="1"/>
              <a:endParaRPr lang="en-AU" dirty="0"/>
            </a:p>
            <a:p>
              <a:pPr lvl="1"/>
              <a:r>
                <a:rPr lang="en-AU" dirty="0"/>
                <a:t>A second problem appears : the SDK sources do not only use  ‘standard C functions’ but the SDK use some ‘extended C functions’.</a:t>
              </a:r>
            </a:p>
            <a:p>
              <a:pPr lvl="1"/>
              <a:endParaRPr lang="en-AU" dirty="0"/>
            </a:p>
            <a:p>
              <a:pPr lvl="1"/>
              <a:r>
                <a:rPr lang="en-AU" dirty="0"/>
                <a:t>The 'Unified Automation' company has been called to solve this problem </a:t>
              </a:r>
              <a:r>
                <a:rPr lang="en-AU" dirty="0">
                  <a:sym typeface="Wingdings"/>
                </a:rPr>
                <a:t> waiting for their </a:t>
              </a:r>
              <a:r>
                <a:rPr lang="en-AU" dirty="0" smtClean="0">
                  <a:sym typeface="Wingdings"/>
                </a:rPr>
                <a:t>answer</a:t>
              </a:r>
              <a:endParaRPr lang="en-AU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1083" y="2605986"/>
              <a:ext cx="18288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err="1" smtClean="0"/>
                <a:t>Crio</a:t>
              </a:r>
              <a:endParaRPr lang="en-AU" dirty="0" smtClean="0"/>
            </a:p>
            <a:p>
              <a:pPr algn="ctr"/>
              <a:r>
                <a:rPr lang="en-AU" dirty="0" smtClean="0"/>
                <a:t>(Acquisition)</a:t>
              </a:r>
              <a:endParaRPr lang="en-AU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27123" y="2605986"/>
              <a:ext cx="1082351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mtClean="0"/>
                <a:t>BBB</a:t>
              </a:r>
            </a:p>
            <a:p>
              <a:pPr algn="ctr"/>
              <a:r>
                <a:rPr lang="en-AU" sz="1200" smtClean="0"/>
                <a:t>(OPCUA server)</a:t>
              </a:r>
              <a:endParaRPr lang="en-AU" sz="12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6259" y="2605986"/>
              <a:ext cx="1315616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/>
                <a:t>Sensors/</a:t>
              </a:r>
            </a:p>
            <a:p>
              <a:pPr algn="ctr"/>
              <a:r>
                <a:rPr lang="en-AU" sz="1600" dirty="0" smtClean="0"/>
                <a:t>Actuators</a:t>
              </a:r>
              <a:endParaRPr lang="en-AU" sz="1600" dirty="0"/>
            </a:p>
          </p:txBody>
        </p:sp>
        <p:cxnSp>
          <p:nvCxnSpPr>
            <p:cNvPr id="15" name="Connecteur droit avec flèche 14"/>
            <p:cNvCxnSpPr>
              <a:stCxn id="14" idx="3"/>
              <a:endCxn id="12" idx="1"/>
            </p:cNvCxnSpPr>
            <p:nvPr/>
          </p:nvCxnSpPr>
          <p:spPr>
            <a:xfrm>
              <a:off x="1851875" y="3063186"/>
              <a:ext cx="42920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12" idx="3"/>
              <a:endCxn id="13" idx="1"/>
            </p:cNvCxnSpPr>
            <p:nvPr/>
          </p:nvCxnSpPr>
          <p:spPr>
            <a:xfrm>
              <a:off x="4109883" y="3063186"/>
              <a:ext cx="31724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079053" y="4237667"/>
              <a:ext cx="3713584" cy="12876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93655" y="4415830"/>
              <a:ext cx="3228391" cy="9508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err="1" smtClean="0"/>
                <a:t>Crio</a:t>
              </a:r>
              <a:endParaRPr lang="en-AU" sz="1400" dirty="0" smtClean="0"/>
            </a:p>
            <a:p>
              <a:pPr algn="ctr"/>
              <a:r>
                <a:rPr lang="en-AU" sz="1400" dirty="0" smtClean="0"/>
                <a:t>(Acquisition) + (OPCUA server)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8833" y="4452270"/>
              <a:ext cx="1315616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 smtClean="0"/>
                <a:t>Sensors/</a:t>
              </a:r>
            </a:p>
            <a:p>
              <a:pPr algn="ctr"/>
              <a:r>
                <a:rPr lang="en-AU" sz="1600" dirty="0" smtClean="0"/>
                <a:t>Actuators</a:t>
              </a:r>
              <a:endParaRPr lang="en-AU" sz="1600" dirty="0"/>
            </a:p>
          </p:txBody>
        </p:sp>
        <p:cxnSp>
          <p:nvCxnSpPr>
            <p:cNvPr id="20" name="Connecteur droit avec flèche 19"/>
            <p:cNvCxnSpPr>
              <a:stCxn id="19" idx="3"/>
              <a:endCxn id="18" idx="1"/>
            </p:cNvCxnSpPr>
            <p:nvPr/>
          </p:nvCxnSpPr>
          <p:spPr>
            <a:xfrm flipV="1">
              <a:off x="1864449" y="4891251"/>
              <a:ext cx="429206" cy="182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èche vers le bas 20"/>
            <p:cNvSpPr/>
            <p:nvPr/>
          </p:nvSpPr>
          <p:spPr>
            <a:xfrm>
              <a:off x="4066043" y="3684426"/>
              <a:ext cx="418558" cy="7314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15331" y="2008663"/>
              <a:ext cx="5033072" cy="380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</a:lstStyle>
            <a:p>
              <a:r>
                <a:rPr lang="en-AU" dirty="0"/>
                <a:t>Solution actually implemented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21362" y="3946714"/>
              <a:ext cx="3944681" cy="34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rgbClr val="FF7C80"/>
                  </a:solidFill>
                </a:rPr>
                <a:t>Solution we want to implement</a:t>
              </a:r>
              <a:endParaRPr lang="en-AU" sz="1600" dirty="0">
                <a:solidFill>
                  <a:srgbClr val="FF7C80"/>
                </a:solidFill>
              </a:endParaRPr>
            </a:p>
          </p:txBody>
        </p:sp>
        <p:sp>
          <p:nvSpPr>
            <p:cNvPr id="24" name="Espace réservé du contenu 2"/>
            <p:cNvSpPr txBox="1">
              <a:spLocks/>
            </p:cNvSpPr>
            <p:nvPr/>
          </p:nvSpPr>
          <p:spPr>
            <a:xfrm>
              <a:off x="129318" y="6262267"/>
              <a:ext cx="11929083" cy="5771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400" dirty="0" smtClean="0"/>
                <a:t>Conclusion : We will try to solve this problem during some days but if no solution is available, we will implement a another solution based on the OPCUA NI Interface (limitations concerning the method calls and alarms...)</a:t>
              </a:r>
              <a:endParaRPr lang="en-AU" sz="1400" dirty="0"/>
            </a:p>
          </p:txBody>
        </p:sp>
        <p:sp>
          <p:nvSpPr>
            <p:cNvPr id="25" name="Espace réservé du contenu 2"/>
            <p:cNvSpPr txBox="1">
              <a:spLocks/>
            </p:cNvSpPr>
            <p:nvPr/>
          </p:nvSpPr>
          <p:spPr>
            <a:xfrm>
              <a:off x="118258" y="935531"/>
              <a:ext cx="11952718" cy="938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vert="horz" lIns="91440" tIns="45720" rIns="91440" bIns="45720" rtlCol="0">
              <a:normAutofit fontScale="85000" lnSpcReduction="10000"/>
            </a:bodyPr>
            <a:lstStyle>
              <a:defPPr>
                <a:defRPr lang="fr-FR"/>
              </a:defPPr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1" u="sng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AU" dirty="0"/>
                <a:t>Objective : </a:t>
              </a:r>
              <a:r>
                <a:rPr lang="en-AU" b="0" i="0" u="none" dirty="0"/>
                <a:t>to answer the review recommendation </a:t>
              </a:r>
              <a:r>
                <a:rPr lang="en-AU" b="0" i="0" u="none" dirty="0">
                  <a:sym typeface="Wingdings"/>
                </a:rPr>
                <a:t> </a:t>
              </a:r>
              <a:r>
                <a:rPr lang="en-AU" b="0" i="0" u="none" dirty="0"/>
                <a:t>removing the intermediate embedded processor (see fig 1)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13165" y="3470655"/>
              <a:ext cx="540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 smtClean="0"/>
                <a:t>fig </a:t>
              </a:r>
              <a:r>
                <a:rPr lang="en-AU" sz="1600" dirty="0"/>
                <a:t>1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93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Power Distribution Meeting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285875" y="1600200"/>
            <a:ext cx="4582269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Organization of a “power distribution meeting” last Wednesday 18</a:t>
            </a:r>
            <a:r>
              <a:rPr lang="en-US" sz="2400" baseline="30000" dirty="0" smtClean="0">
                <a:solidFill>
                  <a:schemeClr val="tx2"/>
                </a:solidFill>
              </a:rPr>
              <a:t>th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LST CAM &amp; NectarCAM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Aim to agree and design common technical solutions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LST power distribution box designed by LAPP team (</a:t>
            </a:r>
            <a:r>
              <a:rPr lang="en-US" sz="2400" dirty="0" err="1" smtClean="0">
                <a:solidFill>
                  <a:schemeClr val="tx2"/>
                </a:solidFill>
              </a:rPr>
              <a:t>Inno</a:t>
            </a:r>
            <a:r>
              <a:rPr lang="en-US" sz="2400" dirty="0" smtClean="0">
                <a:solidFill>
                  <a:schemeClr val="tx2"/>
                </a:solidFill>
              </a:rPr>
              <a:t>, Armand </a:t>
            </a:r>
            <a:r>
              <a:rPr lang="en-US" sz="2400" smtClean="0">
                <a:solidFill>
                  <a:schemeClr val="tx2"/>
                </a:solidFill>
              </a:rPr>
              <a:t>…). 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698B73-E7B6-414C-8320-9E098CEF8EB1}" type="datetime1">
              <a:rPr lang="fr-FR" smtClean="0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825B1-1A2E-433B-AF23-4B95C0D5785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10" name="Imag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38762" r="29243" b="12906"/>
          <a:stretch/>
        </p:blipFill>
        <p:spPr bwMode="auto">
          <a:xfrm>
            <a:off x="6012160" y="2276872"/>
            <a:ext cx="2519040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012160" y="4005064"/>
            <a:ext cx="251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Proposal of camera  input power connectors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6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2"/>
                </a:solidFill>
              </a:rPr>
              <a:t>Summary</a:t>
            </a:r>
            <a:r>
              <a:rPr lang="fr-FR" dirty="0" smtClean="0">
                <a:solidFill>
                  <a:schemeClr val="tx2"/>
                </a:solidFill>
              </a:rPr>
              <a:t> of </a:t>
            </a:r>
            <a:r>
              <a:rPr lang="fr-FR" dirty="0">
                <a:solidFill>
                  <a:schemeClr val="tx2"/>
                </a:solidFill>
              </a:rPr>
              <a:t>P</a:t>
            </a:r>
            <a:r>
              <a:rPr lang="fr-FR" dirty="0" smtClean="0">
                <a:solidFill>
                  <a:schemeClr val="tx2"/>
                </a:solidFill>
              </a:rPr>
              <a:t>rogress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7400925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Integration of material bought this fall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Try to simplify project architecture by removing the micro-PC and integrate the OPCUA interface in the </a:t>
            </a:r>
            <a:r>
              <a:rPr lang="en-US" sz="2800" dirty="0" err="1" smtClean="0">
                <a:solidFill>
                  <a:schemeClr val="tx2"/>
                </a:solidFill>
              </a:rPr>
              <a:t>cRIO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Progress in interface definition (cooling, lids, doors, reference LEDs, power…).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ECC Nomenclature refined for TGIR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New version of ECC documentation : to be read before diffusion in the collaboration next week. 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Next steps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Continue preparation of prototypes for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19 module  NectarCAM demonstrator (May 2015)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First LST CAM (August 2015)</a:t>
            </a: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Continue definition of “Uses Cases” and interfaces.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Welcome IUT student end of March : </a:t>
            </a:r>
            <a:r>
              <a:rPr lang="en-US" sz="2800" dirty="0" err="1" smtClean="0">
                <a:solidFill>
                  <a:schemeClr val="tx2"/>
                </a:solidFill>
              </a:rPr>
              <a:t>Jorma</a:t>
            </a:r>
            <a:r>
              <a:rPr lang="en-US" sz="2800" dirty="0" smtClean="0">
                <a:solidFill>
                  <a:schemeClr val="tx2"/>
                </a:solidFill>
              </a:rPr>
              <a:t> BENOIT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19 </a:t>
            </a:r>
            <a:r>
              <a:rPr lang="fr-FR" dirty="0" err="1" smtClean="0"/>
              <a:t>February</a:t>
            </a:r>
            <a:r>
              <a:rPr lang="fr-FR" dirty="0" smtClean="0"/>
              <a:t> 2015, Julie Prast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103948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639</Words>
  <Application>Microsoft Office PowerPoint</Application>
  <PresentationFormat>Affichage à l'écran (4:3)</PresentationFormat>
  <Paragraphs>103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Conception personnalisée</vt:lpstr>
      <vt:lpstr>Camera Slow Control for LST and Nectar cameras</vt:lpstr>
      <vt:lpstr>Présentation PowerPoint</vt:lpstr>
      <vt:lpstr>Présentation PowerPoint</vt:lpstr>
      <vt:lpstr>Présentation PowerPoint</vt:lpstr>
      <vt:lpstr>Power Distribution Meeting</vt:lpstr>
      <vt:lpstr>Summary of Progress</vt:lpstr>
      <vt:lpstr>Next steps</vt:lpstr>
    </vt:vector>
  </TitlesOfParts>
  <Company>CNRS IN2P3 LAPP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orand</dc:creator>
  <cp:lastModifiedBy>Julie Prast</cp:lastModifiedBy>
  <cp:revision>21</cp:revision>
  <dcterms:created xsi:type="dcterms:W3CDTF">2007-11-12T09:58:39Z</dcterms:created>
  <dcterms:modified xsi:type="dcterms:W3CDTF">2015-02-19T13:32:42Z</dcterms:modified>
</cp:coreProperties>
</file>