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67" r:id="rId2"/>
    <p:sldId id="522" r:id="rId3"/>
    <p:sldId id="525" r:id="rId4"/>
    <p:sldId id="526" r:id="rId5"/>
    <p:sldId id="521" r:id="rId6"/>
    <p:sldId id="523" r:id="rId7"/>
    <p:sldId id="528" r:id="rId8"/>
    <p:sldId id="530" r:id="rId9"/>
    <p:sldId id="533" r:id="rId10"/>
    <p:sldId id="531" r:id="rId11"/>
    <p:sldId id="532" r:id="rId12"/>
    <p:sldId id="476" r:id="rId13"/>
    <p:sldId id="517" r:id="rId14"/>
    <p:sldId id="534" r:id="rId15"/>
  </p:sldIdLst>
  <p:sldSz cx="9144000" cy="6858000" type="screen4x3"/>
  <p:notesSz cx="7099300" cy="10234613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B47"/>
    <a:srgbClr val="CCCCCC"/>
    <a:srgbClr val="6699FF"/>
    <a:srgbClr val="66FFFF"/>
    <a:srgbClr val="99CC99"/>
    <a:srgbClr val="FFFF00"/>
    <a:srgbClr val="666666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8" autoAdjust="0"/>
    <p:restoredTop sz="94660"/>
  </p:normalViewPr>
  <p:slideViewPr>
    <p:cSldViewPr>
      <p:cViewPr varScale="1">
        <p:scale>
          <a:sx n="80" d="100"/>
          <a:sy n="80" d="100"/>
        </p:scale>
        <p:origin x="-9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154" y="-8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49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49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3F3E8D75-3F01-0747-B285-2006AED0BB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1764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49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461" y="4860745"/>
            <a:ext cx="5204380" cy="46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49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1F465B32-6AD9-9749-9002-7D4F55BDD3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71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A1D04-30BA-C044-AEB8-F60DA258DAE7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444F-1B55-DE41-A468-2CE8E130BF1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CE050-39A1-5D4E-B17C-DDBAA183888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BD7C-7171-4F44-B424-8E5DA294E81E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F1E3-0924-504E-ABDF-8A573E5297C5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D210C-4ECD-6245-9328-D9263C1C563A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C6F4F-3030-EC46-A425-4DBBEF68AA3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DA17-C15D-EB48-9260-7AD767070649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458C-4F6E-E44E-AECC-9D31613B572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50E4-FAE3-254A-87F0-BAFD1AA421B8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973F4-FE54-CF4E-B8A0-8FF00252C551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8C326-FFD1-3F47-8E40-2FB0E9E6E4D1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6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>
              <a:defRPr/>
            </a:pPr>
            <a:fld id="{776B95F7-3401-4F4D-83C4-AED24978F448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pic>
        <p:nvPicPr>
          <p:cNvPr id="3" name="Espace réservé du contenu 4" descr="Tour12.jpg"/>
          <p:cNvPicPr>
            <a:picLocks noChangeAspect="1"/>
          </p:cNvPicPr>
          <p:nvPr userDrawn="1"/>
        </p:nvPicPr>
        <p:blipFill>
          <a:blip r:embed="rId13"/>
          <a:srcRect l="-1140" r="-1140"/>
          <a:stretch>
            <a:fillRect/>
          </a:stretch>
        </p:blipFill>
        <p:spPr bwMode="auto">
          <a:xfrm>
            <a:off x="7239000" y="0"/>
            <a:ext cx="1939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6781800" y="5616575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364" name="Rectangle 31"/>
          <p:cNvSpPr>
            <a:spLocks noChangeArrowheads="1"/>
          </p:cNvSpPr>
          <p:nvPr/>
        </p:nvSpPr>
        <p:spPr bwMode="auto">
          <a:xfrm>
            <a:off x="-36512" y="-27384"/>
            <a:ext cx="9180512" cy="172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2000" b="1" dirty="0">
                <a:solidFill>
                  <a:schemeClr val="accent2"/>
                </a:solidFill>
                <a:effectLst/>
              </a:rPr>
              <a:t>Laboratoire de Physique Nucléaire et de Hautes Energies</a:t>
            </a:r>
            <a:br>
              <a:rPr lang="fr-FR" sz="2000" b="1" dirty="0">
                <a:solidFill>
                  <a:schemeClr val="accent2"/>
                </a:solidFill>
                <a:effectLst/>
              </a:rPr>
            </a:br>
            <a:r>
              <a:rPr lang="fr-FR" sz="2000" b="1" dirty="0">
                <a:solidFill>
                  <a:schemeClr val="accent2"/>
                </a:solidFill>
                <a:effectLst/>
              </a:rPr>
              <a:t>UMR 7585 - CNRS/IN2P3 </a:t>
            </a:r>
            <a:endParaRPr lang="fr-FR" sz="2000" b="1" dirty="0" smtClean="0">
              <a:solidFill>
                <a:schemeClr val="accent2"/>
              </a:solidFill>
              <a:effectLst/>
            </a:endParaRPr>
          </a:p>
          <a:p>
            <a:pPr eaLnBrk="1" hangingPunct="1"/>
            <a:r>
              <a:rPr lang="fr-FR" sz="2000" b="1" dirty="0" smtClean="0">
                <a:solidFill>
                  <a:schemeClr val="accent2"/>
                </a:solidFill>
                <a:effectLst/>
              </a:rPr>
              <a:t>Université Pierre et Marie Curie (P6) </a:t>
            </a:r>
            <a:r>
              <a:rPr lang="fr-FR" sz="2000" b="1" dirty="0">
                <a:solidFill>
                  <a:schemeClr val="accent2"/>
                </a:solidFill>
                <a:effectLst/>
              </a:rPr>
              <a:t>et </a:t>
            </a:r>
            <a:r>
              <a:rPr lang="fr-FR" sz="2000" b="1" dirty="0" smtClean="0">
                <a:solidFill>
                  <a:schemeClr val="accent2"/>
                </a:solidFill>
                <a:effectLst/>
              </a:rPr>
              <a:t>Université Paris Diderot (P7)</a:t>
            </a:r>
            <a:endParaRPr lang="fr-FR" sz="2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15365" name="Text Box 28"/>
          <p:cNvSpPr txBox="1">
            <a:spLocks noChangeArrowheads="1"/>
          </p:cNvSpPr>
          <p:nvPr/>
        </p:nvSpPr>
        <p:spPr bwMode="auto">
          <a:xfrm>
            <a:off x="4495800" y="5876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effectLst/>
              </a:rPr>
              <a:t>Total : 148 personnes + 28 stagiaires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771775" y="6092825"/>
            <a:ext cx="40338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endParaRPr lang="fr-FR" sz="1600">
              <a:effectLst/>
            </a:endParaRPr>
          </a:p>
        </p:txBody>
      </p:sp>
      <p:sp>
        <p:nvSpPr>
          <p:cNvPr id="15367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Christophe Balland – LPNHE – 01/04/2014</a:t>
            </a:r>
            <a:endParaRPr lang="fr-FR"/>
          </a:p>
        </p:txBody>
      </p:sp>
      <p:pic>
        <p:nvPicPr>
          <p:cNvPr id="15368" name="Espace réservé du contenu 4" descr="Tour1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40" r="-1140"/>
          <a:stretch>
            <a:fillRect/>
          </a:stretch>
        </p:blipFill>
        <p:spPr bwMode="auto">
          <a:xfrm>
            <a:off x="-36512" y="1703784"/>
            <a:ext cx="9252520" cy="5181600"/>
          </a:xfrm>
          <a:noFill/>
          <a:ln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6660232" cy="810344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Comment devient-on chercheur au LPNHE ?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563888" y="6529536"/>
            <a:ext cx="3824064" cy="328464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10</a:t>
            </a:fld>
            <a:endParaRPr lang="fr-FR">
              <a:latin typeface="Arial" charset="0"/>
            </a:endParaRPr>
          </a:p>
        </p:txBody>
      </p:sp>
      <p:pic>
        <p:nvPicPr>
          <p:cNvPr id="10" name="Image 9" descr="ro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348880"/>
            <a:ext cx="1080120" cy="1440160"/>
          </a:xfrm>
          <a:prstGeom prst="rect">
            <a:avLst/>
          </a:prstGeom>
        </p:spPr>
      </p:pic>
      <p:pic>
        <p:nvPicPr>
          <p:cNvPr id="11" name="Image 10" descr="laco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140968"/>
            <a:ext cx="1032453" cy="1374453"/>
          </a:xfrm>
          <a:prstGeom prst="rect">
            <a:avLst/>
          </a:prstGeom>
        </p:spPr>
      </p:pic>
      <p:pic>
        <p:nvPicPr>
          <p:cNvPr id="13" name="Image 12" descr="vanucc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1340768"/>
            <a:ext cx="978362" cy="1302444"/>
          </a:xfrm>
          <a:prstGeom prst="rect">
            <a:avLst/>
          </a:prstGeom>
        </p:spPr>
      </p:pic>
      <p:pic>
        <p:nvPicPr>
          <p:cNvPr id="1026" name="Picture 2" descr="http://lpnvweb.in2p3.fr/trombinoscope/utilitaires/mkimage.php?dn=ou=people,ou=lpnhe,o=in2p3,c=fr&amp;cn=Garrigoux+Tania&amp;att=my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29000"/>
            <a:ext cx="1080120" cy="144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2400" y="1143000"/>
            <a:ext cx="7404591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Après un bac scientifique, formation par ou pour la recherche</a:t>
            </a:r>
          </a:p>
          <a:p>
            <a:pPr algn="l">
              <a:buFont typeface="Arial"/>
              <a:buChar char="•"/>
            </a:pPr>
            <a:endParaRPr lang="fr-FR" sz="1600" dirty="0" smtClean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cursus de Licence (L1,L2,L3) puis Master (M1) à l’Université</a:t>
            </a:r>
          </a:p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OU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Classes préparatoires et grand école scientifique</a:t>
            </a:r>
          </a:p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PUIS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M2 recherche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doctorat en trois ans dans un laboratoire de recherche</a:t>
            </a:r>
          </a:p>
          <a:p>
            <a:pPr algn="l">
              <a:buFont typeface="Arial"/>
              <a:buChar char="•"/>
            </a:pPr>
            <a:endParaRPr lang="fr-FR" sz="1600" dirty="0" smtClean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Concours de recrutement dans l’enseignement supérieur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et la recherche :</a:t>
            </a:r>
          </a:p>
          <a:p>
            <a:pPr lvl="1"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A l’université (postes d’</a:t>
            </a:r>
            <a:r>
              <a:rPr lang="fr-FR" sz="1600" dirty="0" err="1" smtClean="0">
                <a:effectLst/>
                <a:latin typeface="+mn-lt"/>
              </a:rPr>
              <a:t>enseignant-chercheurs</a:t>
            </a:r>
            <a:r>
              <a:rPr lang="fr-FR" sz="1600" dirty="0" smtClean="0">
                <a:effectLst/>
                <a:latin typeface="+mn-lt"/>
              </a:rPr>
              <a:t>)</a:t>
            </a:r>
          </a:p>
          <a:p>
            <a:pPr lvl="1"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Au CNRS (postes de chercheurs)</a:t>
            </a:r>
          </a:p>
          <a:p>
            <a:pPr lvl="1" algn="l">
              <a:buFont typeface="Arial"/>
              <a:buChar char="•"/>
            </a:pPr>
            <a:endParaRPr lang="fr-FR" sz="1600" dirty="0" smtClean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Souvent, poste temporaire (CDD comme </a:t>
            </a:r>
            <a:r>
              <a:rPr lang="fr-FR" sz="1600" dirty="0" err="1" smtClean="0">
                <a:effectLst/>
                <a:latin typeface="+mn-lt"/>
              </a:rPr>
              <a:t>postdoc</a:t>
            </a:r>
            <a:r>
              <a:rPr lang="fr-FR" sz="1600" dirty="0" smtClean="0">
                <a:effectLst/>
                <a:latin typeface="+mn-lt"/>
              </a:rPr>
              <a:t> ou ATER) pendant quelques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années après le doctorat</a:t>
            </a:r>
          </a:p>
          <a:p>
            <a:pPr lvl="1" algn="l">
              <a:buFont typeface="Arial"/>
              <a:buChar char="•"/>
            </a:pPr>
            <a:endParaRPr lang="fr-FR" sz="1600" dirty="0" smtClean="0">
              <a:effectLst/>
              <a:latin typeface="+mn-lt"/>
            </a:endParaRPr>
          </a:p>
          <a:p>
            <a:pPr algn="l"/>
            <a:endParaRPr lang="fr-FR" sz="1600" dirty="0" smtClean="0"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0"/>
            <a:ext cx="6084168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La Recherche et Développement et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 la construction des expériences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11</a:t>
            </a:fld>
            <a:endParaRPr lang="fr-FR">
              <a:latin typeface="Arial" charset="0"/>
            </a:endParaRPr>
          </a:p>
        </p:txBody>
      </p:sp>
      <p:sp>
        <p:nvSpPr>
          <p:cNvPr id="8" name="Text Box 9"/>
          <p:cNvSpPr txBox="1">
            <a:spLocks noChangeAspect="1" noChangeArrowheads="1"/>
          </p:cNvSpPr>
          <p:nvPr/>
        </p:nvSpPr>
        <p:spPr bwMode="auto">
          <a:xfrm>
            <a:off x="2701810" y="3414667"/>
            <a:ext cx="1533926" cy="7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 dirty="0">
                <a:latin typeface="Helvetica" pitchFamily="34" charset="0"/>
              </a:rPr>
              <a:t>Fraiseuse à commande numérique 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Machine de mesure tridimensionnelle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Tour à commande numérique</a:t>
            </a:r>
          </a:p>
          <a:p>
            <a:pPr algn="ctr"/>
            <a:endParaRPr lang="fr-FR" sz="1400" i="1" dirty="0">
              <a:latin typeface="Helvetica" pitchFamily="34" charset="0"/>
            </a:endParaRPr>
          </a:p>
          <a:p>
            <a:pPr algn="ctr"/>
            <a:endParaRPr lang="fr-FR" sz="1400" i="1" dirty="0">
              <a:latin typeface="Helvetica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25631" y="2209800"/>
            <a:ext cx="5156802" cy="26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15" tIns="9908" rIns="19815" bIns="9908">
            <a:spAutoFit/>
          </a:bodyPr>
          <a:lstStyle/>
          <a:p>
            <a:pPr defTabSz="198438"/>
            <a:r>
              <a:rPr lang="fr-FR" sz="1600" b="1" dirty="0">
                <a:latin typeface="Helvetica" pitchFamily="34" charset="0"/>
              </a:rPr>
              <a:t>bureau </a:t>
            </a:r>
            <a:r>
              <a:rPr lang="fr-FR" sz="1600" b="1" dirty="0" smtClean="0">
                <a:latin typeface="Helvetica" pitchFamily="34" charset="0"/>
              </a:rPr>
              <a:t>d'étude fabrication </a:t>
            </a:r>
            <a:r>
              <a:rPr lang="fr-FR" sz="1600" b="1" dirty="0">
                <a:latin typeface="Helvetica" pitchFamily="34" charset="0"/>
              </a:rPr>
              <a:t>de </a:t>
            </a:r>
            <a:r>
              <a:rPr lang="fr-FR" sz="1600" b="1" dirty="0" smtClean="0">
                <a:latin typeface="Helvetica" pitchFamily="34" charset="0"/>
              </a:rPr>
              <a:t>prototype métrologie</a:t>
            </a:r>
            <a:endParaRPr lang="fr-FR" sz="1600" b="1" dirty="0">
              <a:latin typeface="Helvetica" pitchFamily="34" charset="0"/>
            </a:endParaRPr>
          </a:p>
        </p:txBody>
      </p:sp>
      <p:sp>
        <p:nvSpPr>
          <p:cNvPr id="10" name="Text Box 11"/>
          <p:cNvSpPr txBox="1">
            <a:spLocks noChangeAspect="1" noChangeArrowheads="1"/>
          </p:cNvSpPr>
          <p:nvPr/>
        </p:nvSpPr>
        <p:spPr bwMode="auto">
          <a:xfrm>
            <a:off x="1582013" y="1844824"/>
            <a:ext cx="1865828" cy="3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Mécanique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6200" y="1752600"/>
            <a:ext cx="5087671" cy="241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2" name="Picture 13" descr="calo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36" y="2540136"/>
            <a:ext cx="1016637" cy="81977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" name="Picture 14" descr="bancinfrarou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745" y="2540136"/>
            <a:ext cx="560645" cy="803666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15" descr="mecanique 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9728" y="2540136"/>
            <a:ext cx="1016637" cy="798834"/>
          </a:xfrm>
          <a:prstGeom prst="rect">
            <a:avLst/>
          </a:prstGeom>
          <a:noFill/>
        </p:spPr>
      </p:pic>
      <p:pic>
        <p:nvPicPr>
          <p:cNvPr id="15" name="Picture 16" descr="mecanique 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5137" y="2540136"/>
            <a:ext cx="949359" cy="818161"/>
          </a:xfrm>
          <a:prstGeom prst="rect">
            <a:avLst/>
          </a:prstGeom>
          <a:noFill/>
        </p:spPr>
      </p:pic>
      <p:pic>
        <p:nvPicPr>
          <p:cNvPr id="16" name="Picture 17" descr="mecanique 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9051" y="2540136"/>
            <a:ext cx="1018133" cy="8246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" name="Text Box 18"/>
          <p:cNvSpPr txBox="1">
            <a:spLocks noChangeAspect="1" noChangeArrowheads="1"/>
          </p:cNvSpPr>
          <p:nvPr/>
        </p:nvSpPr>
        <p:spPr bwMode="auto">
          <a:xfrm>
            <a:off x="191613" y="3490363"/>
            <a:ext cx="1533926" cy="65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>
                <a:latin typeface="Helvetica" pitchFamily="34" charset="0"/>
              </a:rPr>
              <a:t>Intégration Atlas</a:t>
            </a:r>
          </a:p>
          <a:p>
            <a:pPr algn="ctr"/>
            <a:r>
              <a:rPr lang="fr-FR" sz="1400" i="1">
                <a:latin typeface="Helvetica" pitchFamily="34" charset="0"/>
              </a:rPr>
              <a:t>Banc de tests SN</a:t>
            </a:r>
          </a:p>
          <a:p>
            <a:pPr algn="ctr"/>
            <a:endParaRPr lang="fr-FR" sz="1400" i="1">
              <a:latin typeface="Helvetica" pitchFamily="34" charset="0"/>
            </a:endParaRPr>
          </a:p>
          <a:p>
            <a:pPr algn="ctr"/>
            <a:endParaRPr lang="fr-FR" sz="1400" i="1">
              <a:latin typeface="Helvetica" pitchFamily="34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8600" y="4191000"/>
            <a:ext cx="6342024" cy="2410999"/>
            <a:chOff x="1986" y="2567"/>
            <a:chExt cx="4242" cy="1497"/>
          </a:xfrm>
        </p:grpSpPr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008" y="2840"/>
              <a:ext cx="422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815" tIns="9908" rIns="19815" bIns="9908">
              <a:spAutoFit/>
            </a:bodyPr>
            <a:lstStyle/>
            <a:p>
              <a:pPr defTabSz="198438"/>
              <a:r>
                <a:rPr lang="fr-FR" sz="1600" b="1" dirty="0">
                  <a:latin typeface="Helvetica" pitchFamily="34" charset="0"/>
                </a:rPr>
                <a:t>micro électronique analogique	</a:t>
              </a:r>
              <a:r>
                <a:rPr lang="fr-FR" sz="1600" b="1" dirty="0" smtClean="0">
                  <a:latin typeface="Helvetica" pitchFamily="34" charset="0"/>
                </a:rPr>
                <a:t>numérique </a:t>
              </a:r>
              <a:r>
                <a:rPr lang="fr-FR" sz="1600" b="1" dirty="0">
                  <a:latin typeface="Helvetica" pitchFamily="34" charset="0"/>
                </a:rPr>
                <a:t>	traitement du signal</a:t>
              </a:r>
            </a:p>
          </p:txBody>
        </p:sp>
        <p:sp>
          <p:nvSpPr>
            <p:cNvPr id="33" name="Text Box 21"/>
            <p:cNvSpPr txBox="1">
              <a:spLocks noChangeAspect="1" noChangeArrowheads="1"/>
            </p:cNvSpPr>
            <p:nvPr/>
          </p:nvSpPr>
          <p:spPr bwMode="auto">
            <a:xfrm>
              <a:off x="3550" y="2613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Electronique</a:t>
              </a: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2077" y="2567"/>
              <a:ext cx="4037" cy="1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1986" y="3566"/>
              <a:ext cx="102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Banc de tests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à froid SN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7" y="3022"/>
              <a:ext cx="67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38" y="3022"/>
              <a:ext cx="681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 Box 26"/>
            <p:cNvSpPr txBox="1">
              <a:spLocks noChangeAspect="1" noChangeArrowheads="1"/>
            </p:cNvSpPr>
            <p:nvPr/>
          </p:nvSpPr>
          <p:spPr bwMode="auto">
            <a:xfrm>
              <a:off x="2666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Machine à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pointes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9" name="Picture 27" descr="llr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64" y="3028"/>
              <a:ext cx="1089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9" descr="controller_smal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27" y="2976"/>
              <a:ext cx="351" cy="590"/>
            </a:xfrm>
            <a:prstGeom prst="rect">
              <a:avLst/>
            </a:prstGeom>
            <a:noFill/>
          </p:spPr>
        </p:pic>
        <p:pic>
          <p:nvPicPr>
            <p:cNvPr id="42" name="Picture 30" descr="tdcdirc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4" y="3022"/>
              <a:ext cx="635" cy="529"/>
            </a:xfrm>
            <a:prstGeom prst="rect">
              <a:avLst/>
            </a:prstGeom>
            <a:noFill/>
          </p:spPr>
        </p:pic>
        <p:sp>
          <p:nvSpPr>
            <p:cNvPr id="43" name="Text Box 31"/>
            <p:cNvSpPr txBox="1">
              <a:spLocks noChangeAspect="1" noChangeArrowheads="1"/>
            </p:cNvSpPr>
            <p:nvPr/>
          </p:nvSpPr>
          <p:spPr bwMode="auto">
            <a:xfrm>
              <a:off x="4889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circuits intégrés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sub-microniques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210512" y="2348880"/>
            <a:ext cx="3933488" cy="1826367"/>
            <a:chOff x="3483" y="935"/>
            <a:chExt cx="2631" cy="1134"/>
          </a:xfrm>
        </p:grpSpPr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3483" y="935"/>
              <a:ext cx="2631" cy="11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Text Box 34"/>
            <p:cNvSpPr txBox="1">
              <a:spLocks noChangeAspect="1" noChangeArrowheads="1"/>
            </p:cNvSpPr>
            <p:nvPr/>
          </p:nvSpPr>
          <p:spPr bwMode="auto">
            <a:xfrm>
              <a:off x="4209" y="981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Informatique</a:t>
              </a:r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3557" y="1133"/>
              <a:ext cx="245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815" tIns="9908" rIns="19815" bIns="9908">
              <a:spAutoFit/>
            </a:bodyPr>
            <a:lstStyle/>
            <a:p>
              <a:pPr defTabSz="198438"/>
              <a:r>
                <a:rPr lang="fr-FR" sz="1600" b="1" dirty="0" smtClean="0">
                  <a:latin typeface="Helvetica" pitchFamily="34" charset="0"/>
                </a:rPr>
                <a:t>Local  	</a:t>
              </a:r>
              <a:r>
                <a:rPr lang="fr-FR" sz="1600" b="1" dirty="0">
                  <a:latin typeface="Helvetica" pitchFamily="34" charset="0"/>
                </a:rPr>
                <a:t>expériences	</a:t>
              </a:r>
              <a:r>
                <a:rPr lang="fr-FR" sz="1600" b="1" dirty="0" smtClean="0">
                  <a:latin typeface="Helvetica" pitchFamily="34" charset="0"/>
                </a:rPr>
                <a:t>	grille </a:t>
              </a:r>
              <a:r>
                <a:rPr lang="fr-FR" sz="1600" b="1" dirty="0">
                  <a:latin typeface="Helvetica" pitchFamily="34" charset="0"/>
                </a:rPr>
                <a:t>de calcul</a:t>
              </a:r>
            </a:p>
          </p:txBody>
        </p:sp>
        <p:pic>
          <p:nvPicPr>
            <p:cNvPr id="29" name="Picture 36" descr="fig1_Info_SalleMachineGR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61" y="1389"/>
              <a:ext cx="727" cy="545"/>
            </a:xfrm>
            <a:prstGeom prst="rect">
              <a:avLst/>
            </a:prstGeom>
            <a:noFill/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433" y="1389"/>
              <a:ext cx="635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8" descr="inf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64" y="1344"/>
              <a:ext cx="816" cy="592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0" y="1290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effectLst/>
                <a:latin typeface="+mn-lt"/>
              </a:rPr>
              <a:t>3 services au laboratoire avec des ingénieurs et des techniciens qui travaillent avec les chercheurs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40" name="Pentagone 5"/>
          <p:cNvSpPr/>
          <p:nvPr/>
        </p:nvSpPr>
        <p:spPr bwMode="auto">
          <a:xfrm>
            <a:off x="304800" y="9906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L’organigramme du LPNHE</a:t>
            </a:r>
            <a:br>
              <a:rPr lang="fr-FR" dirty="0" smtClean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946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3768" y="6453336"/>
            <a:ext cx="3536032" cy="328464"/>
          </a:xfrm>
          <a:noFill/>
        </p:spPr>
        <p:txBody>
          <a:bodyPr/>
          <a:lstStyle/>
          <a:p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12</a:t>
            </a:fld>
            <a:endParaRPr lang="fr-FR">
              <a:latin typeface="Arial" charset="0"/>
            </a:endParaRPr>
          </a:p>
        </p:txBody>
      </p:sp>
      <p:pic>
        <p:nvPicPr>
          <p:cNvPr id="2" name="Image 1" descr="Tableau des personnels 2015 - janv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0"/>
            <a:ext cx="6084168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La Recherche et Développement et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 la construction des expériences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13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0" y="980728"/>
            <a:ext cx="6588224" cy="216024"/>
          </a:xfrm>
          <a:prstGeom prst="homePlat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9"/>
          <p:cNvSpPr txBox="1">
            <a:spLocks noChangeAspect="1" noChangeArrowheads="1"/>
          </p:cNvSpPr>
          <p:nvPr/>
        </p:nvSpPr>
        <p:spPr bwMode="auto">
          <a:xfrm>
            <a:off x="2701810" y="3414667"/>
            <a:ext cx="1533926" cy="7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 dirty="0">
                <a:latin typeface="Helvetica" pitchFamily="34" charset="0"/>
              </a:rPr>
              <a:t>Fraiseuse à commande numérique 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Machine de mesure tridimensionnelle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Tour à commande numérique</a:t>
            </a:r>
          </a:p>
          <a:p>
            <a:pPr algn="ctr"/>
            <a:endParaRPr lang="fr-FR" sz="1400" i="1" dirty="0">
              <a:latin typeface="Helvetica" pitchFamily="34" charset="0"/>
            </a:endParaRPr>
          </a:p>
          <a:p>
            <a:pPr algn="ctr"/>
            <a:endParaRPr lang="fr-FR" sz="1400" i="1" dirty="0">
              <a:latin typeface="Helvetica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-50906" y="2200310"/>
            <a:ext cx="5103263" cy="26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15" tIns="9908" rIns="19815" bIns="9908">
            <a:spAutoFit/>
          </a:bodyPr>
          <a:lstStyle/>
          <a:p>
            <a:pPr defTabSz="198438"/>
            <a:r>
              <a:rPr lang="fr-FR" sz="1600" b="1" dirty="0">
                <a:latin typeface="Helvetica" pitchFamily="34" charset="0"/>
              </a:rPr>
              <a:t>bureau d'étude	fabrication de prototype	</a:t>
            </a:r>
            <a:r>
              <a:rPr lang="fr-FR" sz="1600" b="1" dirty="0" smtClean="0">
                <a:latin typeface="Helvetica" pitchFamily="34" charset="0"/>
              </a:rPr>
              <a:t> métrologie</a:t>
            </a:r>
            <a:endParaRPr lang="fr-FR" sz="1600" b="1" dirty="0">
              <a:latin typeface="Helvetica" pitchFamily="34" charset="0"/>
            </a:endParaRPr>
          </a:p>
        </p:txBody>
      </p:sp>
      <p:sp>
        <p:nvSpPr>
          <p:cNvPr id="10" name="Text Box 11"/>
          <p:cNvSpPr txBox="1">
            <a:spLocks noChangeAspect="1" noChangeArrowheads="1"/>
          </p:cNvSpPr>
          <p:nvPr/>
        </p:nvSpPr>
        <p:spPr bwMode="auto">
          <a:xfrm>
            <a:off x="1582013" y="1844824"/>
            <a:ext cx="1865828" cy="3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Mécanique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1844824"/>
            <a:ext cx="5087671" cy="241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2" name="Picture 13" descr="calo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36" y="2540136"/>
            <a:ext cx="1016637" cy="81977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" name="Picture 14" descr="bancinfrarou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745" y="2540136"/>
            <a:ext cx="560645" cy="803666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15" descr="mecanique 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9728" y="2540136"/>
            <a:ext cx="1016637" cy="798834"/>
          </a:xfrm>
          <a:prstGeom prst="rect">
            <a:avLst/>
          </a:prstGeom>
          <a:noFill/>
        </p:spPr>
      </p:pic>
      <p:pic>
        <p:nvPicPr>
          <p:cNvPr id="15" name="Picture 16" descr="mecanique 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5137" y="2540136"/>
            <a:ext cx="949359" cy="818161"/>
          </a:xfrm>
          <a:prstGeom prst="rect">
            <a:avLst/>
          </a:prstGeom>
          <a:noFill/>
        </p:spPr>
      </p:pic>
      <p:pic>
        <p:nvPicPr>
          <p:cNvPr id="16" name="Picture 17" descr="mecanique 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9051" y="2540136"/>
            <a:ext cx="1018133" cy="8246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" name="Text Box 18"/>
          <p:cNvSpPr txBox="1">
            <a:spLocks noChangeAspect="1" noChangeArrowheads="1"/>
          </p:cNvSpPr>
          <p:nvPr/>
        </p:nvSpPr>
        <p:spPr bwMode="auto">
          <a:xfrm>
            <a:off x="191613" y="3490363"/>
            <a:ext cx="1533926" cy="65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>
                <a:latin typeface="Helvetica" pitchFamily="34" charset="0"/>
              </a:rPr>
              <a:t>Intégration Atlas</a:t>
            </a:r>
          </a:p>
          <a:p>
            <a:pPr algn="ctr"/>
            <a:r>
              <a:rPr lang="fr-FR" sz="1400" i="1">
                <a:latin typeface="Helvetica" pitchFamily="34" charset="0"/>
              </a:rPr>
              <a:t>Banc de tests SN</a:t>
            </a:r>
          </a:p>
          <a:p>
            <a:pPr algn="ctr"/>
            <a:endParaRPr lang="fr-FR" sz="1400" i="1">
              <a:latin typeface="Helvetica" pitchFamily="34" charset="0"/>
            </a:endParaRPr>
          </a:p>
          <a:p>
            <a:pPr algn="ctr"/>
            <a:endParaRPr lang="fr-FR" sz="1400" i="1">
              <a:latin typeface="Helvetica" pitchFamily="34" charset="0"/>
            </a:endParaRP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179512" y="4221088"/>
            <a:ext cx="6342024" cy="2410999"/>
            <a:chOff x="1986" y="2567"/>
            <a:chExt cx="4242" cy="1497"/>
          </a:xfrm>
        </p:grpSpPr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008" y="2840"/>
              <a:ext cx="422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815" tIns="9908" rIns="19815" bIns="9908">
              <a:spAutoFit/>
            </a:bodyPr>
            <a:lstStyle/>
            <a:p>
              <a:pPr defTabSz="198438"/>
              <a:r>
                <a:rPr lang="fr-FR" sz="1600" b="1" dirty="0">
                  <a:latin typeface="Helvetica" pitchFamily="34" charset="0"/>
                </a:rPr>
                <a:t>micro électronique analogique	</a:t>
              </a:r>
              <a:r>
                <a:rPr lang="fr-FR" sz="1600" b="1" dirty="0" smtClean="0">
                  <a:latin typeface="Helvetica" pitchFamily="34" charset="0"/>
                </a:rPr>
                <a:t>numérique </a:t>
              </a:r>
              <a:r>
                <a:rPr lang="fr-FR" sz="1600" b="1" dirty="0">
                  <a:latin typeface="Helvetica" pitchFamily="34" charset="0"/>
                </a:rPr>
                <a:t>	traitement du signal</a:t>
              </a:r>
            </a:p>
          </p:txBody>
        </p:sp>
        <p:sp>
          <p:nvSpPr>
            <p:cNvPr id="33" name="Text Box 21"/>
            <p:cNvSpPr txBox="1">
              <a:spLocks noChangeAspect="1" noChangeArrowheads="1"/>
            </p:cNvSpPr>
            <p:nvPr/>
          </p:nvSpPr>
          <p:spPr bwMode="auto">
            <a:xfrm>
              <a:off x="3550" y="2613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Electronique</a:t>
              </a: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2077" y="2567"/>
              <a:ext cx="4037" cy="1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1986" y="3566"/>
              <a:ext cx="102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Banc de tests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à froid SN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7" y="3022"/>
              <a:ext cx="67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38" y="3022"/>
              <a:ext cx="681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 Box 26"/>
            <p:cNvSpPr txBox="1">
              <a:spLocks noChangeAspect="1" noChangeArrowheads="1"/>
            </p:cNvSpPr>
            <p:nvPr/>
          </p:nvSpPr>
          <p:spPr bwMode="auto">
            <a:xfrm>
              <a:off x="2666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Machine à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pointes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9" name="Picture 27" descr="llr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64" y="3028"/>
              <a:ext cx="1089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9" descr="controller_smal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27" y="2976"/>
              <a:ext cx="351" cy="590"/>
            </a:xfrm>
            <a:prstGeom prst="rect">
              <a:avLst/>
            </a:prstGeom>
            <a:noFill/>
          </p:spPr>
        </p:pic>
        <p:pic>
          <p:nvPicPr>
            <p:cNvPr id="42" name="Picture 30" descr="tdcdirc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4" y="3022"/>
              <a:ext cx="635" cy="529"/>
            </a:xfrm>
            <a:prstGeom prst="rect">
              <a:avLst/>
            </a:prstGeom>
            <a:noFill/>
          </p:spPr>
        </p:pic>
        <p:sp>
          <p:nvSpPr>
            <p:cNvPr id="43" name="Text Box 31"/>
            <p:cNvSpPr txBox="1">
              <a:spLocks noChangeAspect="1" noChangeArrowheads="1"/>
            </p:cNvSpPr>
            <p:nvPr/>
          </p:nvSpPr>
          <p:spPr bwMode="auto">
            <a:xfrm>
              <a:off x="4889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circuits intégrés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sub-microniques</a:t>
              </a:r>
            </a:p>
          </p:txBody>
        </p:sp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5210512" y="2348880"/>
            <a:ext cx="3933488" cy="1826367"/>
            <a:chOff x="3483" y="935"/>
            <a:chExt cx="2631" cy="1134"/>
          </a:xfrm>
        </p:grpSpPr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3483" y="935"/>
              <a:ext cx="2631" cy="11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Text Box 34"/>
            <p:cNvSpPr txBox="1">
              <a:spLocks noChangeAspect="1" noChangeArrowheads="1"/>
            </p:cNvSpPr>
            <p:nvPr/>
          </p:nvSpPr>
          <p:spPr bwMode="auto">
            <a:xfrm>
              <a:off x="4209" y="981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Informatique</a:t>
              </a:r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3528" y="1162"/>
              <a:ext cx="254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815" tIns="9908" rIns="19815" bIns="9908">
              <a:spAutoFit/>
            </a:bodyPr>
            <a:lstStyle/>
            <a:p>
              <a:pPr defTabSz="198438"/>
              <a:r>
                <a:rPr lang="fr-FR" sz="1600" b="1">
                  <a:latin typeface="Helvetica" pitchFamily="34" charset="0"/>
                </a:rPr>
                <a:t>local 			expériences			grille de calcul</a:t>
              </a:r>
            </a:p>
          </p:txBody>
        </p:sp>
        <p:pic>
          <p:nvPicPr>
            <p:cNvPr id="29" name="Picture 36" descr="fig1_Info_SalleMachineGR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61" y="1389"/>
              <a:ext cx="727" cy="545"/>
            </a:xfrm>
            <a:prstGeom prst="rect">
              <a:avLst/>
            </a:prstGeom>
            <a:noFill/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433" y="1389"/>
              <a:ext cx="635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8" descr="inf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64" y="1344"/>
              <a:ext cx="816" cy="592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0" y="1290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effectLst/>
                <a:latin typeface="+mn-lt"/>
              </a:rPr>
              <a:t>3 services au laboratoire avec des ingénieurs et des techniciens qui travaillent avec les chercheurs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L’organigramme</a:t>
            </a:r>
            <a:br>
              <a:rPr lang="fr-FR" dirty="0" smtClean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946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3768" y="6453336"/>
            <a:ext cx="3536032" cy="328464"/>
          </a:xfrm>
          <a:noFill/>
        </p:spPr>
        <p:txBody>
          <a:bodyPr/>
          <a:lstStyle/>
          <a:p>
            <a:r>
              <a:rPr lang="fr-FR" smtClean="0"/>
              <a:t>Christophe Balland – LPNHE – 01/04/2014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14</a:t>
            </a:fld>
            <a:endParaRPr lang="fr-FR"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" y="692696"/>
            <a:ext cx="8437592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sz="1600" dirty="0" smtClean="0"/>
              <a:t>… pour tenter de répondre à de grandes questions fondamentales:</a:t>
            </a:r>
          </a:p>
          <a:p>
            <a:pPr>
              <a:buNone/>
            </a:pPr>
            <a:endParaRPr lang="fr-FR" sz="1600" dirty="0" smtClean="0"/>
          </a:p>
          <a:p>
            <a:r>
              <a:rPr lang="fr-FR" sz="1600" dirty="0" smtClean="0"/>
              <a:t>Quelle est la nature des constituants élémentaires de la matière ? Quelle est la nature des interactions fondamentales entre les particules ?</a:t>
            </a:r>
          </a:p>
          <a:p>
            <a:endParaRPr lang="fr-FR" sz="1600" dirty="0" smtClean="0"/>
          </a:p>
          <a:p>
            <a:r>
              <a:rPr lang="fr-FR" sz="1600" dirty="0" smtClean="0"/>
              <a:t>Qu’est-ce que la mystérieuse énergie noire qui régit l’expansion accélérée de l’Univers ? Comment la caractériser ?</a:t>
            </a:r>
          </a:p>
          <a:p>
            <a:endParaRPr lang="fr-FR" sz="1600" dirty="0" smtClean="0"/>
          </a:p>
          <a:p>
            <a:r>
              <a:rPr lang="fr-FR" sz="1600" dirty="0" smtClean="0"/>
              <a:t>Quelle est la nature du rayonnement cosmique de haute énergie ? Quelle est son origine ? 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2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LPNHE: un laboratoire de recherche en </a:t>
            </a:r>
            <a:b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physique expérimentale …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27784" y="6453336"/>
            <a:ext cx="3968080" cy="381000"/>
          </a:xfrm>
        </p:spPr>
        <p:txBody>
          <a:bodyPr/>
          <a:lstStyle/>
          <a:p>
            <a:pPr>
              <a:defRPr/>
            </a:pPr>
            <a:r>
              <a:rPr lang="fr-FR" smtClean="0"/>
              <a:t>Christophe Balland – LPNHE – 01/04/2014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3</a:t>
            </a:fld>
            <a:endParaRPr lang="fr-FR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371600"/>
            <a:ext cx="8496300" cy="5260975"/>
          </a:xfrm>
          <a:prstGeom prst="rect">
            <a:avLst/>
          </a:prstGeom>
          <a:noFill/>
          <a:ln w="381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Physique des particules : découverte et étude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 particules et de leurs interactions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Utilise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 accélérateurs de particules et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 détecteurs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Cosmologie : recherche de matière noire et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énergie noire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Utilise des télescopes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Astroparticules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étude des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rayons cosmiques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haute énergie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Utilise des observatoires au sol (caméra,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réseau de détecteurs au sol…) 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fermil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600200"/>
            <a:ext cx="13223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l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556792"/>
            <a:ext cx="20637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ESS-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876800"/>
            <a:ext cx="17526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yrilonflav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191000"/>
            <a:ext cx="1412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numéro de diapositive 10"/>
          <p:cNvSpPr txBox="1">
            <a:spLocks/>
          </p:cNvSpPr>
          <p:nvPr/>
        </p:nvSpPr>
        <p:spPr bwMode="auto">
          <a:xfrm>
            <a:off x="7391400" y="66294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0F1E3-0924-504E-ABDF-8A573E5297C5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4016" y="6167045"/>
            <a:ext cx="867645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>
                <a:effectLst/>
                <a:latin typeface="+mn-lt"/>
              </a:rPr>
              <a:t>Ces instruments sont complexes à concevoir, à fabriquer et très couteux. Pour mettre de telles expériences en place, il faut des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+mn-lt"/>
              </a:rPr>
              <a:t>collaborations internationales</a:t>
            </a:r>
            <a:r>
              <a:rPr lang="fr-FR" sz="1800" dirty="0" smtClean="0">
                <a:effectLst/>
                <a:latin typeface="+mn-lt"/>
              </a:rPr>
              <a:t> </a:t>
            </a:r>
            <a:endParaRPr lang="fr-FR" sz="1800" dirty="0">
              <a:effectLst/>
              <a:latin typeface="+mn-lt"/>
            </a:endParaRPr>
          </a:p>
        </p:txBody>
      </p:sp>
      <p:sp>
        <p:nvSpPr>
          <p:cNvPr id="14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La recherche au LPNHE: </a:t>
            </a:r>
          </a:p>
          <a:p>
            <a:r>
              <a:rPr lang="fr-FR" sz="2400" kern="0" dirty="0" smtClean="0">
                <a:solidFill>
                  <a:schemeClr val="accent2"/>
                </a:solidFill>
                <a:effectLst/>
              </a:rPr>
              <a:t>Physique des particules, </a:t>
            </a:r>
            <a:r>
              <a:rPr lang="fr-FR" sz="2400" kern="0" dirty="0" err="1" smtClean="0">
                <a:solidFill>
                  <a:schemeClr val="accent2"/>
                </a:solidFill>
                <a:effectLst/>
              </a:rPr>
              <a:t>Astroparticules</a:t>
            </a:r>
            <a:r>
              <a:rPr lang="fr-FR" sz="2400" kern="0" dirty="0" smtClean="0">
                <a:solidFill>
                  <a:schemeClr val="accent2"/>
                </a:solidFill>
                <a:effectLst/>
              </a:rPr>
              <a:t> et Cosmologie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Image 17" descr="cfht-photo-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124200"/>
            <a:ext cx="2286000" cy="1518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6624736" cy="980728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Des expériences partout dans le monde</a:t>
            </a:r>
            <a:br>
              <a:rPr lang="fr-FR" dirty="0" smtClean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44" name="Picture 2" descr="5WAGNER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" y="1277491"/>
            <a:ext cx="8896756" cy="541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start_tou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8987" y="3424343"/>
            <a:ext cx="1215941" cy="935217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46" name="Text Box 5"/>
          <p:cNvSpPr txBox="1">
            <a:spLocks noChangeAspect="1" noChangeArrowheads="1"/>
          </p:cNvSpPr>
          <p:nvPr/>
        </p:nvSpPr>
        <p:spPr bwMode="auto">
          <a:xfrm>
            <a:off x="755973" y="6397380"/>
            <a:ext cx="998431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AUGER</a:t>
            </a:r>
            <a:endParaRPr lang="fr-FR" sz="2900" b="1"/>
          </a:p>
        </p:txBody>
      </p:sp>
      <p:sp>
        <p:nvSpPr>
          <p:cNvPr id="47" name="Text Box 6"/>
          <p:cNvSpPr txBox="1">
            <a:spLocks noChangeAspect="1" noChangeArrowheads="1"/>
          </p:cNvSpPr>
          <p:nvPr/>
        </p:nvSpPr>
        <p:spPr bwMode="auto">
          <a:xfrm>
            <a:off x="3736160" y="5995037"/>
            <a:ext cx="802067" cy="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HESS</a:t>
            </a:r>
            <a:endParaRPr lang="fr-FR" sz="17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8" name="Text Box 7"/>
          <p:cNvSpPr txBox="1">
            <a:spLocks noChangeAspect="1" noChangeArrowheads="1"/>
          </p:cNvSpPr>
          <p:nvPr/>
        </p:nvSpPr>
        <p:spPr bwMode="auto">
          <a:xfrm>
            <a:off x="3209000" y="4333454"/>
            <a:ext cx="483355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CDF</a:t>
            </a:r>
          </a:p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D0</a:t>
            </a:r>
            <a:endParaRPr lang="fr-FR" sz="2900"/>
          </a:p>
        </p:txBody>
      </p:sp>
      <p:sp>
        <p:nvSpPr>
          <p:cNvPr id="49" name="Text Box 8"/>
          <p:cNvSpPr txBox="1">
            <a:spLocks noChangeAspect="1" noChangeArrowheads="1"/>
          </p:cNvSpPr>
          <p:nvPr/>
        </p:nvSpPr>
        <p:spPr bwMode="auto">
          <a:xfrm>
            <a:off x="249961" y="2318668"/>
            <a:ext cx="996920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BABAR</a:t>
            </a:r>
            <a:endParaRPr lang="fr-FR" sz="2900"/>
          </a:p>
        </p:txBody>
      </p:sp>
      <p:sp>
        <p:nvSpPr>
          <p:cNvPr id="50" name="Text Box 9"/>
          <p:cNvSpPr txBox="1">
            <a:spLocks noChangeAspect="1" noChangeArrowheads="1"/>
          </p:cNvSpPr>
          <p:nvPr/>
        </p:nvSpPr>
        <p:spPr bwMode="auto">
          <a:xfrm>
            <a:off x="5609161" y="3424343"/>
            <a:ext cx="934990" cy="5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ATLAS</a:t>
            </a:r>
          </a:p>
          <a:p>
            <a:pPr algn="ctr"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LHCb</a:t>
            </a:r>
            <a:endParaRPr lang="fr-FR" sz="2900" b="1">
              <a:solidFill>
                <a:schemeClr val="bg1"/>
              </a:solidFill>
            </a:endParaRPr>
          </a:p>
        </p:txBody>
      </p:sp>
      <p:sp>
        <p:nvSpPr>
          <p:cNvPr id="51" name="Text Box 10"/>
          <p:cNvSpPr txBox="1">
            <a:spLocks noChangeAspect="1" noChangeArrowheads="1"/>
          </p:cNvSpPr>
          <p:nvPr/>
        </p:nvSpPr>
        <p:spPr bwMode="auto">
          <a:xfrm>
            <a:off x="91359" y="4732725"/>
            <a:ext cx="1660023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Groupe cosmologie</a:t>
            </a:r>
            <a:endParaRPr lang="fr-FR" sz="2900"/>
          </a:p>
        </p:txBody>
      </p:sp>
      <p:sp>
        <p:nvSpPr>
          <p:cNvPr id="52" name="Text Box 11"/>
          <p:cNvSpPr txBox="1">
            <a:spLocks noChangeAspect="1" noChangeArrowheads="1"/>
          </p:cNvSpPr>
          <p:nvPr/>
        </p:nvSpPr>
        <p:spPr bwMode="auto">
          <a:xfrm>
            <a:off x="8244408" y="6397380"/>
            <a:ext cx="629873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ILC</a:t>
            </a:r>
          </a:p>
          <a:p>
            <a:pPr algn="ctr" defTabSz="957263"/>
            <a:endParaRPr lang="fr-FR" sz="2900" b="1" dirty="0"/>
          </a:p>
        </p:txBody>
      </p:sp>
      <p:sp>
        <p:nvSpPr>
          <p:cNvPr id="53" name="Text Box 12"/>
          <p:cNvSpPr txBox="1">
            <a:spLocks noChangeAspect="1" noChangeArrowheads="1"/>
          </p:cNvSpPr>
          <p:nvPr/>
        </p:nvSpPr>
        <p:spPr bwMode="auto">
          <a:xfrm>
            <a:off x="1565593" y="5379238"/>
            <a:ext cx="1155521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Malargüe</a:t>
            </a:r>
          </a:p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(Argentine)</a:t>
            </a:r>
            <a:endParaRPr lang="fr-FR" sz="2900">
              <a:solidFill>
                <a:srgbClr val="FFFF99"/>
              </a:solidFill>
            </a:endParaRPr>
          </a:p>
        </p:txBody>
      </p:sp>
      <p:sp>
        <p:nvSpPr>
          <p:cNvPr id="54" name="Line 13"/>
          <p:cNvSpPr>
            <a:spLocks noChangeAspect="1" noChangeShapeType="1"/>
          </p:cNvSpPr>
          <p:nvPr/>
        </p:nvSpPr>
        <p:spPr bwMode="auto">
          <a:xfrm flipH="1">
            <a:off x="4501975" y="2936003"/>
            <a:ext cx="942543" cy="3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Text Box 14"/>
          <p:cNvSpPr txBox="1">
            <a:spLocks noChangeAspect="1" noChangeArrowheads="1"/>
          </p:cNvSpPr>
          <p:nvPr/>
        </p:nvSpPr>
        <p:spPr bwMode="auto">
          <a:xfrm>
            <a:off x="1033902" y="2896076"/>
            <a:ext cx="1561841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Stanford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(San Francisco)</a:t>
            </a:r>
            <a:endParaRPr lang="fr-FR" sz="2900">
              <a:solidFill>
                <a:srgbClr val="FFFF99"/>
              </a:solidFill>
            </a:endParaRPr>
          </a:p>
        </p:txBody>
      </p:sp>
      <p:sp>
        <p:nvSpPr>
          <p:cNvPr id="56" name="Text Box 15"/>
          <p:cNvSpPr txBox="1">
            <a:spLocks noChangeAspect="1" noChangeArrowheads="1"/>
          </p:cNvSpPr>
          <p:nvPr/>
        </p:nvSpPr>
        <p:spPr bwMode="auto">
          <a:xfrm>
            <a:off x="1928109" y="2499876"/>
            <a:ext cx="1037704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 dirty="0" err="1">
                <a:solidFill>
                  <a:schemeClr val="accent2"/>
                </a:solidFill>
                <a:latin typeface="Helvetica" pitchFamily="34" charset="0"/>
              </a:rPr>
              <a:t>Fermilab</a:t>
            </a:r>
            <a:endParaRPr lang="fr-FR" sz="1500" i="1" dirty="0">
              <a:solidFill>
                <a:schemeClr val="accent2"/>
              </a:solidFill>
              <a:latin typeface="Helvetica" pitchFamily="34" charset="0"/>
            </a:endParaRPr>
          </a:p>
          <a:p>
            <a:pPr algn="ctr" defTabSz="957263"/>
            <a:r>
              <a:rPr lang="fr-FR" sz="1500" i="1" dirty="0">
                <a:solidFill>
                  <a:schemeClr val="accent2"/>
                </a:solidFill>
                <a:latin typeface="Helvetica" pitchFamily="34" charset="0"/>
              </a:rPr>
              <a:t>(Chicago)</a:t>
            </a:r>
            <a:endParaRPr lang="fr-FR" sz="2900" dirty="0">
              <a:solidFill>
                <a:schemeClr val="accent2"/>
              </a:solidFill>
            </a:endParaRPr>
          </a:p>
        </p:txBody>
      </p:sp>
      <p:sp>
        <p:nvSpPr>
          <p:cNvPr id="57" name="Text Box 16"/>
          <p:cNvSpPr txBox="1">
            <a:spLocks noChangeAspect="1" noChangeArrowheads="1"/>
          </p:cNvSpPr>
          <p:nvPr/>
        </p:nvSpPr>
        <p:spPr bwMode="auto">
          <a:xfrm>
            <a:off x="4364521" y="2412344"/>
            <a:ext cx="100447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CERN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(Genève)</a:t>
            </a:r>
            <a:endParaRPr lang="fr-FR" sz="2900">
              <a:solidFill>
                <a:schemeClr val="accent2"/>
              </a:solidFill>
            </a:endParaRPr>
          </a:p>
        </p:txBody>
      </p:sp>
      <p:pic>
        <p:nvPicPr>
          <p:cNvPr id="58" name="Picture 17" descr="slacaerial_small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863" y="1371167"/>
            <a:ext cx="1173647" cy="958252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9" name="Text Box 18"/>
          <p:cNvSpPr txBox="1">
            <a:spLocks noChangeAspect="1" noChangeArrowheads="1"/>
          </p:cNvSpPr>
          <p:nvPr/>
        </p:nvSpPr>
        <p:spPr bwMode="auto">
          <a:xfrm>
            <a:off x="3459741" y="2575124"/>
            <a:ext cx="640446" cy="3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66"/>
                </a:solidFill>
                <a:latin typeface="Helvetica" pitchFamily="34" charset="0"/>
              </a:rPr>
              <a:t>LPNHE</a:t>
            </a:r>
          </a:p>
          <a:p>
            <a:pPr algn="ctr" defTabSz="957263"/>
            <a:r>
              <a:rPr lang="fr-FR" sz="1500" i="1">
                <a:solidFill>
                  <a:srgbClr val="FFFF66"/>
                </a:solidFill>
                <a:latin typeface="Helvetica" pitchFamily="34" charset="0"/>
              </a:rPr>
              <a:t>(Paris)</a:t>
            </a:r>
            <a:endParaRPr lang="fr-FR" sz="2900">
              <a:solidFill>
                <a:srgbClr val="FFFF66"/>
              </a:solidFill>
            </a:endParaRPr>
          </a:p>
        </p:txBody>
      </p:sp>
      <p:pic>
        <p:nvPicPr>
          <p:cNvPr id="60" name="Picture 19" descr="CFHT-Dome-StarTrails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779" y="3802115"/>
            <a:ext cx="1244640" cy="9382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61" name="Text Box 21"/>
          <p:cNvSpPr txBox="1">
            <a:spLocks noChangeAspect="1" noChangeArrowheads="1"/>
          </p:cNvSpPr>
          <p:nvPr/>
        </p:nvSpPr>
        <p:spPr bwMode="auto">
          <a:xfrm>
            <a:off x="4147012" y="3832829"/>
            <a:ext cx="1826176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Khomas 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Highlands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(Namibie)</a:t>
            </a:r>
            <a:endParaRPr lang="fr-FR" sz="2900">
              <a:solidFill>
                <a:schemeClr val="accent2"/>
              </a:solidFill>
            </a:endParaRPr>
          </a:p>
        </p:txBody>
      </p:sp>
      <p:sp>
        <p:nvSpPr>
          <p:cNvPr id="62" name="Text Box 22"/>
          <p:cNvSpPr txBox="1">
            <a:spLocks noChangeAspect="1" noChangeArrowheads="1"/>
          </p:cNvSpPr>
          <p:nvPr/>
        </p:nvSpPr>
        <p:spPr bwMode="auto">
          <a:xfrm>
            <a:off x="-180528" y="3249278"/>
            <a:ext cx="156335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Hawaï</a:t>
            </a:r>
            <a:endParaRPr lang="fr-FR" sz="2900">
              <a:solidFill>
                <a:srgbClr val="FFFF99"/>
              </a:solidFill>
            </a:endParaRPr>
          </a:p>
        </p:txBody>
      </p:sp>
      <p:sp>
        <p:nvSpPr>
          <p:cNvPr id="63" name="Line 23"/>
          <p:cNvSpPr>
            <a:spLocks noChangeShapeType="1"/>
          </p:cNvSpPr>
          <p:nvPr/>
        </p:nvSpPr>
        <p:spPr bwMode="auto">
          <a:xfrm flipH="1" flipV="1">
            <a:off x="4079039" y="2318668"/>
            <a:ext cx="265845" cy="5436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Line 24"/>
          <p:cNvSpPr>
            <a:spLocks noChangeShapeType="1"/>
          </p:cNvSpPr>
          <p:nvPr/>
        </p:nvSpPr>
        <p:spPr bwMode="auto">
          <a:xfrm flipH="1">
            <a:off x="1517257" y="5073642"/>
            <a:ext cx="1178178" cy="4422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5" name="Picture 25" descr="l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6376" y="5229200"/>
            <a:ext cx="971242" cy="1203957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66" name="Line 26"/>
          <p:cNvSpPr>
            <a:spLocks noChangeShapeType="1"/>
          </p:cNvSpPr>
          <p:nvPr/>
        </p:nvSpPr>
        <p:spPr bwMode="auto">
          <a:xfrm flipH="1" flipV="1">
            <a:off x="1293705" y="2334025"/>
            <a:ext cx="80056" cy="7263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Line 27"/>
          <p:cNvSpPr>
            <a:spLocks noChangeShapeType="1"/>
          </p:cNvSpPr>
          <p:nvPr/>
        </p:nvSpPr>
        <p:spPr bwMode="auto">
          <a:xfrm>
            <a:off x="2213591" y="3028143"/>
            <a:ext cx="681228" cy="3624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Line 28"/>
          <p:cNvSpPr>
            <a:spLocks noChangeShapeType="1"/>
          </p:cNvSpPr>
          <p:nvPr/>
        </p:nvSpPr>
        <p:spPr bwMode="auto">
          <a:xfrm>
            <a:off x="390435" y="3580980"/>
            <a:ext cx="380642" cy="2211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Text Box 29"/>
          <p:cNvSpPr txBox="1">
            <a:spLocks noChangeAspect="1" noChangeArrowheads="1"/>
          </p:cNvSpPr>
          <p:nvPr/>
        </p:nvSpPr>
        <p:spPr bwMode="auto">
          <a:xfrm>
            <a:off x="1919046" y="4662085"/>
            <a:ext cx="156335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Chili</a:t>
            </a:r>
            <a:endParaRPr lang="fr-FR" sz="2900">
              <a:solidFill>
                <a:schemeClr val="accent2"/>
              </a:solidFill>
            </a:endParaRPr>
          </a:p>
        </p:txBody>
      </p:sp>
      <p:sp>
        <p:nvSpPr>
          <p:cNvPr id="70" name="Line 30"/>
          <p:cNvSpPr>
            <a:spLocks noChangeShapeType="1"/>
          </p:cNvSpPr>
          <p:nvPr/>
        </p:nvSpPr>
        <p:spPr bwMode="auto">
          <a:xfrm>
            <a:off x="1405481" y="4338061"/>
            <a:ext cx="1172136" cy="646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1" name="Line 31"/>
          <p:cNvSpPr>
            <a:spLocks noChangeShapeType="1"/>
          </p:cNvSpPr>
          <p:nvPr/>
        </p:nvSpPr>
        <p:spPr bwMode="auto">
          <a:xfrm flipH="1">
            <a:off x="4085081" y="4637514"/>
            <a:ext cx="759774" cy="4422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72" name="Picture 32" descr="sat_map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5665" y="5336240"/>
            <a:ext cx="691802" cy="1108746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73" name="Text Box 33"/>
          <p:cNvSpPr txBox="1">
            <a:spLocks noChangeAspect="1" noChangeArrowheads="1"/>
          </p:cNvSpPr>
          <p:nvPr/>
        </p:nvSpPr>
        <p:spPr bwMode="auto">
          <a:xfrm>
            <a:off x="526379" y="3117211"/>
            <a:ext cx="156335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66"/>
                </a:solidFill>
                <a:latin typeface="Helvetica" pitchFamily="34" charset="0"/>
              </a:rPr>
              <a:t>(Sa</a:t>
            </a:r>
            <a:endParaRPr lang="fr-FR" sz="2900">
              <a:solidFill>
                <a:srgbClr val="FFFF66"/>
              </a:solidFill>
            </a:endParaRPr>
          </a:p>
        </p:txBody>
      </p:sp>
      <p:pic>
        <p:nvPicPr>
          <p:cNvPr id="74" name="Picture 35" descr="tel_tree_sunset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2762" y="5095141"/>
            <a:ext cx="1255213" cy="9382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75" name="Text Box 36"/>
          <p:cNvSpPr txBox="1">
            <a:spLocks noChangeAspect="1" noChangeArrowheads="1"/>
          </p:cNvSpPr>
          <p:nvPr/>
        </p:nvSpPr>
        <p:spPr bwMode="auto">
          <a:xfrm>
            <a:off x="7683056" y="2869971"/>
            <a:ext cx="1155521" cy="52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J-PARC</a:t>
            </a:r>
          </a:p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(Tokai-Kamioka)</a:t>
            </a:r>
            <a:endParaRPr lang="fr-FR" sz="2900">
              <a:solidFill>
                <a:srgbClr val="FFFF99"/>
              </a:solidFill>
            </a:endParaRPr>
          </a:p>
        </p:txBody>
      </p:sp>
      <p:pic>
        <p:nvPicPr>
          <p:cNvPr id="76" name="Picture 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6484" y="1360417"/>
            <a:ext cx="2774761" cy="9167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77" name="Text Box 38"/>
          <p:cNvSpPr txBox="1">
            <a:spLocks noChangeAspect="1" noChangeArrowheads="1"/>
          </p:cNvSpPr>
          <p:nvPr/>
        </p:nvSpPr>
        <p:spPr bwMode="auto">
          <a:xfrm>
            <a:off x="8066719" y="2490662"/>
            <a:ext cx="483355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T2K</a:t>
            </a:r>
            <a:endParaRPr lang="fr-FR" sz="2900"/>
          </a:p>
        </p:txBody>
      </p:sp>
      <p:pic>
        <p:nvPicPr>
          <p:cNvPr id="78" name="Picture 3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51337" y="1360417"/>
            <a:ext cx="1261254" cy="961323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79" name="Line 40"/>
          <p:cNvSpPr>
            <a:spLocks noChangeShapeType="1"/>
          </p:cNvSpPr>
          <p:nvPr/>
        </p:nvSpPr>
        <p:spPr bwMode="auto">
          <a:xfrm flipV="1">
            <a:off x="7683056" y="2349381"/>
            <a:ext cx="619299" cy="61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80" name="Picture 4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56602" y="2476842"/>
            <a:ext cx="1157031" cy="910646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82" name="Image 81" descr="superBdetecto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4128" y="4221088"/>
            <a:ext cx="1083344" cy="86409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4644008" y="3068960"/>
            <a:ext cx="1008112" cy="11521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5" name="Text Box 6"/>
          <p:cNvSpPr txBox="1">
            <a:spLocks noChangeAspect="1" noChangeArrowheads="1"/>
          </p:cNvSpPr>
          <p:nvPr/>
        </p:nvSpPr>
        <p:spPr bwMode="auto">
          <a:xfrm>
            <a:off x="5868144" y="5085184"/>
            <a:ext cx="802067" cy="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 dirty="0" err="1" smtClean="0">
                <a:solidFill>
                  <a:schemeClr val="bg1"/>
                </a:solidFill>
                <a:latin typeface="Helvetica" pitchFamily="34" charset="0"/>
              </a:rPr>
              <a:t>SuperB</a:t>
            </a:r>
            <a:endParaRPr lang="fr-FR" sz="17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86" name="Text Box 15"/>
          <p:cNvSpPr txBox="1">
            <a:spLocks noChangeAspect="1" noChangeArrowheads="1"/>
          </p:cNvSpPr>
          <p:nvPr/>
        </p:nvSpPr>
        <p:spPr bwMode="auto">
          <a:xfrm>
            <a:off x="4211960" y="3068960"/>
            <a:ext cx="1037704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 dirty="0" smtClean="0">
                <a:solidFill>
                  <a:schemeClr val="accent2"/>
                </a:solidFill>
                <a:latin typeface="Helvetica" pitchFamily="34" charset="0"/>
              </a:rPr>
              <a:t>Frascati)</a:t>
            </a:r>
            <a:endParaRPr lang="fr-FR" sz="2900" dirty="0">
              <a:solidFill>
                <a:schemeClr val="accent2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0" y="836712"/>
            <a:ext cx="63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effectLst/>
                <a:latin typeface="+mn-lt"/>
              </a:rPr>
              <a:t>De tailles différentes, à différentes étapes de leur vie.</a:t>
            </a:r>
            <a:endParaRPr lang="fr-FR" sz="1600" dirty="0">
              <a:effectLst/>
              <a:latin typeface="+mn-lt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4</a:t>
            </a:fld>
            <a:endParaRPr lang="fr-FR">
              <a:latin typeface="Arial" charset="0"/>
            </a:endParaRPr>
          </a:p>
        </p:txBody>
      </p:sp>
      <p:sp>
        <p:nvSpPr>
          <p:cNvPr id="84" name="Pentagone 5"/>
          <p:cNvSpPr/>
          <p:nvPr/>
        </p:nvSpPr>
        <p:spPr bwMode="auto">
          <a:xfrm>
            <a:off x="609600" y="6858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350E4-FAE3-254A-87F0-BAFD1AA421B8}" type="slidenum">
              <a:rPr lang="fr-FR" smtClean="0"/>
              <a:pPr>
                <a:defRPr/>
              </a:pPr>
              <a:t>5</a:t>
            </a:fld>
            <a:endParaRPr lang="fr-FR">
              <a:latin typeface="Arial" charset="0"/>
            </a:endParaRPr>
          </a:p>
        </p:txBody>
      </p:sp>
      <p:pic>
        <p:nvPicPr>
          <p:cNvPr id="4" name="Picture 5" descr="col_gen_0306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736"/>
            <a:ext cx="7418388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63938" y="4796061"/>
            <a:ext cx="28956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38 pays</a:t>
            </a:r>
          </a:p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174 laboratoires</a:t>
            </a:r>
          </a:p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3000 auteurs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9512" y="0"/>
            <a:ext cx="6624736" cy="9807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 exemple de grosse collaboration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détecteur ATLAS du CERN</a:t>
            </a:r>
            <a:b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entagone 6"/>
          <p:cNvSpPr/>
          <p:nvPr/>
        </p:nvSpPr>
        <p:spPr bwMode="auto">
          <a:xfrm>
            <a:off x="0" y="836712"/>
            <a:ext cx="6588224" cy="216024"/>
          </a:xfrm>
          <a:prstGeom prst="homePlat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1600" dirty="0" smtClean="0"/>
          </a:p>
          <a:p>
            <a:r>
              <a:rPr lang="fr-FR" sz="1600" dirty="0" smtClean="0"/>
              <a:t>Pour faire progresser notre connaissance de la nature dans les domaines de l’infiniment grand (Univers) et de l’infiniment petit (particules)</a:t>
            </a:r>
          </a:p>
          <a:p>
            <a:endParaRPr lang="fr-FR" sz="1600" dirty="0" smtClean="0"/>
          </a:p>
          <a:p>
            <a:r>
              <a:rPr lang="fr-FR" sz="1600" dirty="0" smtClean="0"/>
              <a:t>Pour comprendre le monde et pour mieux y vivre</a:t>
            </a:r>
          </a:p>
          <a:p>
            <a:endParaRPr lang="fr-FR" sz="1600" dirty="0" smtClean="0"/>
          </a:p>
          <a:p>
            <a:r>
              <a:rPr lang="fr-FR" sz="1600" dirty="0" smtClean="0"/>
              <a:t>Pour préparer les innovations de demain</a:t>
            </a:r>
          </a:p>
          <a:p>
            <a:endParaRPr lang="fr-FR" sz="1600" dirty="0" smtClean="0"/>
          </a:p>
          <a:p>
            <a:r>
              <a:rPr lang="fr-FR" sz="1600" dirty="0" smtClean="0"/>
              <a:t>Pour former et transmettre</a:t>
            </a:r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6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Pourquoi la recherche fondamentale ?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1600" dirty="0" smtClean="0"/>
          </a:p>
          <a:p>
            <a:pPr lvl="1"/>
            <a:r>
              <a:rPr lang="fr-FR" sz="1600" dirty="0" smtClean="0"/>
              <a:t>50 </a:t>
            </a:r>
            <a:r>
              <a:rPr lang="fr-FR" sz="1600" dirty="0" smtClean="0">
                <a:solidFill>
                  <a:srgbClr val="800000"/>
                </a:solidFill>
              </a:rPr>
              <a:t>chercheurs</a:t>
            </a:r>
            <a:r>
              <a:rPr lang="fr-FR" sz="1600" dirty="0" smtClean="0"/>
              <a:t> et </a:t>
            </a:r>
            <a:r>
              <a:rPr lang="fr-FR" sz="1600" dirty="0" err="1" smtClean="0">
                <a:solidFill>
                  <a:srgbClr val="800000"/>
                </a:solidFill>
              </a:rPr>
              <a:t>enseignant-chercheurs</a:t>
            </a:r>
            <a:r>
              <a:rPr lang="fr-FR" sz="1600" dirty="0" smtClean="0"/>
              <a:t> permanents + ~30 chercheurs temporaires répartis dans une douzaine d’équipes de recherche</a:t>
            </a:r>
          </a:p>
          <a:p>
            <a:pPr lvl="1"/>
            <a:endParaRPr lang="fr-FR" sz="1600" dirty="0" smtClean="0"/>
          </a:p>
          <a:p>
            <a:pPr lvl="1"/>
            <a:r>
              <a:rPr lang="fr-FR" sz="1600" dirty="0" smtClean="0"/>
              <a:t>50 Ingénieurs, Techniciens et Administratifs répartis sur 5 services assurant un </a:t>
            </a:r>
            <a:r>
              <a:rPr lang="fr-FR" sz="1600" dirty="0" smtClean="0">
                <a:solidFill>
                  <a:srgbClr val="800000"/>
                </a:solidFill>
              </a:rPr>
              <a:t>soutien</a:t>
            </a:r>
            <a:r>
              <a:rPr lang="fr-FR" sz="1600" dirty="0" smtClean="0"/>
              <a:t>:</a:t>
            </a:r>
          </a:p>
          <a:p>
            <a:pPr lvl="2"/>
            <a:r>
              <a:rPr lang="fr-FR" sz="1400" dirty="0" smtClean="0"/>
              <a:t>Electronique et instrumentation</a:t>
            </a:r>
          </a:p>
          <a:p>
            <a:pPr lvl="2"/>
            <a:r>
              <a:rPr lang="fr-FR" sz="1400" dirty="0" smtClean="0"/>
              <a:t>Mécanique</a:t>
            </a:r>
          </a:p>
          <a:p>
            <a:pPr lvl="2"/>
            <a:r>
              <a:rPr lang="fr-FR" sz="1400" dirty="0" smtClean="0"/>
              <a:t>Informatique</a:t>
            </a:r>
          </a:p>
          <a:p>
            <a:pPr lvl="1">
              <a:buNone/>
            </a:pPr>
            <a:r>
              <a:rPr lang="fr-FR" sz="1200" dirty="0" smtClean="0"/>
              <a:t>	</a:t>
            </a:r>
            <a:r>
              <a:rPr lang="fr-FR" sz="1600" dirty="0" smtClean="0"/>
              <a:t>ou un </a:t>
            </a:r>
            <a:r>
              <a:rPr lang="fr-FR" sz="1600" dirty="0" smtClean="0">
                <a:solidFill>
                  <a:srgbClr val="800000"/>
                </a:solidFill>
              </a:rPr>
              <a:t>support</a:t>
            </a:r>
            <a:r>
              <a:rPr lang="fr-FR" sz="1600" dirty="0" smtClean="0"/>
              <a:t> à la recherche:</a:t>
            </a:r>
          </a:p>
          <a:p>
            <a:pPr lvl="2">
              <a:buFont typeface="Arial"/>
              <a:buChar char="•"/>
            </a:pPr>
            <a:r>
              <a:rPr lang="fr-FR" sz="1400" dirty="0" smtClean="0"/>
              <a:t>Administration et communication</a:t>
            </a:r>
          </a:p>
          <a:p>
            <a:pPr lvl="2">
              <a:buFont typeface="Arial"/>
              <a:buChar char="•"/>
            </a:pPr>
            <a:r>
              <a:rPr lang="fr-FR" sz="1400" dirty="0" smtClean="0"/>
              <a:t>Services généraux</a:t>
            </a:r>
          </a:p>
          <a:p>
            <a:pPr lvl="1"/>
            <a:endParaRPr lang="fr-FR" sz="1600" dirty="0" smtClean="0"/>
          </a:p>
          <a:p>
            <a:pPr lvl="1"/>
            <a:r>
              <a:rPr lang="fr-FR" sz="1600" dirty="0" smtClean="0"/>
              <a:t>Des stagiaires, des chercheurs invités, visiteurs …</a:t>
            </a:r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7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La recherche au LPNHE, c’est: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368"/>
            <a:ext cx="6660232" cy="810344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Qui sont les chercheurs ?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563888" y="6529536"/>
            <a:ext cx="3824064" cy="328464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8</a:t>
            </a:fld>
            <a:endParaRPr lang="fr-FR">
              <a:latin typeface="Arial" charset="0"/>
            </a:endParaRPr>
          </a:p>
        </p:txBody>
      </p:sp>
      <p:pic>
        <p:nvPicPr>
          <p:cNvPr id="7" name="Image 6" descr="Vieuxscientifi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907704" cy="27252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51720" y="191683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Oublions les clichés ! 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b="1" dirty="0" smtClean="0">
                <a:effectLst/>
                <a:latin typeface="+mn-lt"/>
              </a:rPr>
              <a:t>Ce sont des femmes et des hommes, </a:t>
            </a:r>
          </a:p>
          <a:p>
            <a:pPr algn="l"/>
            <a:r>
              <a:rPr lang="fr-FR" sz="1600" b="1" dirty="0" smtClean="0">
                <a:effectLst/>
                <a:latin typeface="+mn-lt"/>
              </a:rPr>
              <a:t>des jeunes et des moins jeunes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 </a:t>
            </a:r>
          </a:p>
        </p:txBody>
      </p:sp>
      <p:pic>
        <p:nvPicPr>
          <p:cNvPr id="10" name="Image 9" descr="r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348880"/>
            <a:ext cx="1080120" cy="1440160"/>
          </a:xfrm>
          <a:prstGeom prst="rect">
            <a:avLst/>
          </a:prstGeom>
        </p:spPr>
      </p:pic>
      <p:pic>
        <p:nvPicPr>
          <p:cNvPr id="11" name="Image 10" descr="laco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140968"/>
            <a:ext cx="1032453" cy="1374453"/>
          </a:xfrm>
          <a:prstGeom prst="rect">
            <a:avLst/>
          </a:prstGeom>
        </p:spPr>
      </p:pic>
      <p:pic>
        <p:nvPicPr>
          <p:cNvPr id="13" name="Image 12" descr="vanucc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340768"/>
            <a:ext cx="978362" cy="13024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3724577"/>
            <a:ext cx="7020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Il y a des chercheurs permanents </a:t>
            </a:r>
            <a:r>
              <a:rPr lang="fr-FR" sz="1600" dirty="0" smtClean="0">
                <a:effectLst/>
                <a:latin typeface="+mn-lt"/>
              </a:rPr>
              <a:t>(~CDI)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Ils sont employés par le CNRS ou les Universités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(dans ce cas ils y enseignent et font de la recherche)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dirty="0" smtClean="0">
                <a:effectLst/>
                <a:latin typeface="+mn-lt"/>
              </a:rPr>
              <a:t>Ils sont moteurs pour monter une expérience ou inciter le labo à rejoindre une collaboration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Et les non-permanents </a:t>
            </a:r>
            <a:r>
              <a:rPr lang="fr-FR" sz="1600" dirty="0" smtClean="0">
                <a:effectLst/>
                <a:latin typeface="+mn-lt"/>
              </a:rPr>
              <a:t>(~CDD)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Choisis par les permanents pour travailler et se former avec eux: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post-docs, doctorants, stagiaires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Et puis les bénévoles ou les émérites   </a:t>
            </a:r>
          </a:p>
        </p:txBody>
      </p:sp>
      <p:pic>
        <p:nvPicPr>
          <p:cNvPr id="1026" name="Picture 2" descr="http://lpnvweb.in2p3.fr/trombinoscope/utilitaires/mkimage.php?dn=ou=people,ou=lpnhe,o=in2p3,c=fr&amp;cn=Garrigoux+Tania&amp;att=my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29000"/>
            <a:ext cx="1080120" cy="144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90872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La vie du chercheur au quotidien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339752" y="6453336"/>
            <a:ext cx="3680048" cy="328464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Christophe Balland – LPNHE – </a:t>
            </a:r>
            <a:r>
              <a:rPr lang="fr-FR" dirty="0" smtClean="0"/>
              <a:t>31</a:t>
            </a:r>
            <a:r>
              <a:rPr lang="fr-FR" dirty="0" smtClean="0"/>
              <a:t>/</a:t>
            </a:r>
            <a:r>
              <a:rPr lang="fr-FR" dirty="0" smtClean="0"/>
              <a:t>03/2015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9</a:t>
            </a:fld>
            <a:endParaRPr lang="fr-FR">
              <a:latin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800" y="1143000"/>
            <a:ext cx="78843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Au labo</a:t>
            </a:r>
            <a:r>
              <a:rPr lang="fr-FR" sz="1600" dirty="0" smtClean="0">
                <a:effectLst/>
                <a:latin typeface="+mn-lt"/>
              </a:rPr>
              <a:t>: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Elabore des codes numériques, traite des données, se tient informé des avancées dans son domaine par la lecture quotidienne d’articles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travaille avec les services techniques sur la conception et la construction, le dépouillement des résultats déjà enregistrés (avec des ordinateurs)                  </a:t>
            </a:r>
            <a:r>
              <a:rPr lang="fr-FR" sz="1600" dirty="0" smtClean="0">
                <a:solidFill>
                  <a:schemeClr val="bg1"/>
                </a:solidFill>
                <a:effectLst/>
                <a:latin typeface="+mn-lt"/>
              </a:rPr>
              <a:t>. </a:t>
            </a:r>
            <a:r>
              <a:rPr lang="fr-FR" sz="1600" dirty="0" smtClean="0">
                <a:effectLst/>
                <a:latin typeface="+mn-lt"/>
              </a:rPr>
              <a:t>            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réflexions sur de futures expériences </a:t>
            </a:r>
            <a:r>
              <a:rPr lang="fr-FR" sz="1600" dirty="0" err="1" smtClean="0">
                <a:effectLst/>
                <a:latin typeface="+mn-lt"/>
              </a:rPr>
              <a:t>etc</a:t>
            </a:r>
            <a:r>
              <a:rPr lang="fr-FR" sz="1600" dirty="0" smtClean="0">
                <a:effectLst/>
                <a:latin typeface="+mn-lt"/>
              </a:rPr>
              <a:t>….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Dans les collaborations on communique par mail, téléphone et vidéo conférences</a:t>
            </a:r>
          </a:p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En voyage </a:t>
            </a:r>
            <a:r>
              <a:rPr lang="fr-FR" sz="1600" dirty="0" smtClean="0">
                <a:effectLst/>
                <a:latin typeface="+mn-lt"/>
              </a:rPr>
              <a:t>: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Parfois les chercheurs vont sur les lieux d’expériences (en mission)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pour la construction, des tests, surveiller leur détecteur, assister à des            </a:t>
            </a:r>
            <a:r>
              <a:rPr lang="fr-FR" sz="1600" dirty="0" smtClean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fr-FR" sz="1600" dirty="0" smtClean="0">
                <a:effectLst/>
                <a:latin typeface="+mn-lt"/>
              </a:rPr>
              <a:t>                  réunions, … 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Ils vont aussi assister à des conférences ou travailler avec des collègues                d’autres laboratoires </a:t>
            </a:r>
            <a:r>
              <a:rPr lang="fr-FR" sz="1600" dirty="0" err="1" smtClean="0">
                <a:effectLst/>
                <a:latin typeface="+mn-lt"/>
              </a:rPr>
              <a:t>etc</a:t>
            </a:r>
            <a:r>
              <a:rPr lang="fr-FR" sz="1600" dirty="0" smtClean="0">
                <a:effectLst/>
                <a:latin typeface="+mn-lt"/>
              </a:rPr>
              <a:t>…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</p:txBody>
      </p:sp>
      <p:sp>
        <p:nvSpPr>
          <p:cNvPr id="9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 New Roman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effectLst/>
            <a:latin typeface="+mn-lt"/>
          </a:defRPr>
        </a:defPPr>
      </a:lstStyle>
    </a:tx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G5-HD:Applications:Microsoft Office 2004:Modèles:Présentations:Conceptions:En-tête grisée</Template>
  <TotalTime>15362</TotalTime>
  <Words>992</Words>
  <Application>Microsoft Macintosh PowerPoint</Application>
  <PresentationFormat>Présentation à l'écran (4:3)</PresentationFormat>
  <Paragraphs>208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Nouvelle présentation</vt:lpstr>
      <vt:lpstr>Présentation PowerPoint</vt:lpstr>
      <vt:lpstr>Présentation PowerPoint</vt:lpstr>
      <vt:lpstr>Présentation PowerPoint</vt:lpstr>
      <vt:lpstr>Des expériences partout dans le monde </vt:lpstr>
      <vt:lpstr>Présentation PowerPoint</vt:lpstr>
      <vt:lpstr>Présentation PowerPoint</vt:lpstr>
      <vt:lpstr>Présentation PowerPoint</vt:lpstr>
      <vt:lpstr>Qui sont les chercheurs ?</vt:lpstr>
      <vt:lpstr>La vie du chercheur au quotidien</vt:lpstr>
      <vt:lpstr>Comment devient-on chercheur au LPNHE ?</vt:lpstr>
      <vt:lpstr>La Recherche et Développement et  la construction des expériences</vt:lpstr>
      <vt:lpstr>L’organigramme du LPNHE </vt:lpstr>
      <vt:lpstr>La Recherche et Développement et  la construction des expériences</vt:lpstr>
      <vt:lpstr>L’organigramme </vt:lpstr>
    </vt:vector>
  </TitlesOfParts>
  <Company>Université Paris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AERES</dc:title>
  <dc:creator>lacour</dc:creator>
  <cp:lastModifiedBy>Christophe Balland</cp:lastModifiedBy>
  <cp:revision>1322</cp:revision>
  <cp:lastPrinted>2005-11-14T09:42:14Z</cp:lastPrinted>
  <dcterms:created xsi:type="dcterms:W3CDTF">2014-04-01T06:06:29Z</dcterms:created>
  <dcterms:modified xsi:type="dcterms:W3CDTF">2015-03-30T15:35:53Z</dcterms:modified>
</cp:coreProperties>
</file>