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Default Extension="wmf" ContentType="image/x-wmf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2"/>
  </p:notesMasterIdLst>
  <p:sldIdLst>
    <p:sldId id="258" r:id="rId2"/>
    <p:sldId id="323" r:id="rId3"/>
    <p:sldId id="329" r:id="rId4"/>
    <p:sldId id="330" r:id="rId5"/>
    <p:sldId id="331" r:id="rId6"/>
    <p:sldId id="324" r:id="rId7"/>
    <p:sldId id="332" r:id="rId8"/>
    <p:sldId id="333" r:id="rId9"/>
    <p:sldId id="334" r:id="rId10"/>
    <p:sldId id="336" r:id="rId11"/>
    <p:sldId id="339" r:id="rId12"/>
    <p:sldId id="340" r:id="rId13"/>
    <p:sldId id="347" r:id="rId14"/>
    <p:sldId id="346" r:id="rId15"/>
    <p:sldId id="341" r:id="rId16"/>
    <p:sldId id="342" r:id="rId17"/>
    <p:sldId id="345" r:id="rId18"/>
    <p:sldId id="343" r:id="rId19"/>
    <p:sldId id="344" r:id="rId20"/>
    <p:sldId id="294" r:id="rId2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notes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68819" autoAdjust="0"/>
  </p:normalViewPr>
  <p:slideViewPr>
    <p:cSldViewPr snapToObjects="1">
      <p:cViewPr>
        <p:scale>
          <a:sx n="75" d="100"/>
          <a:sy n="75" d="100"/>
        </p:scale>
        <p:origin x="-848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FE59B-BD3E-3646-B04D-7BB32344548F}" type="datetimeFigureOut">
              <a:rPr lang="fr-FR" smtClean="0"/>
              <a:pPr/>
              <a:t>10/02/15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A3C39-28C9-BC4E-AD28-B9C1472DDB5E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58CDDDED-3CA3-4940-9556-61B7557BBEEB}" type="slidenum">
              <a:rPr lang="fr-FR">
                <a:latin typeface="Times New Roman" charset="0"/>
                <a:ea typeface="Arial" charset="0"/>
                <a:cs typeface="Arial" charset="0"/>
              </a:rPr>
              <a:pPr>
                <a:buFont typeface="Times New Roman" charset="0"/>
                <a:buNone/>
              </a:pPr>
              <a:t>1</a:t>
            </a:fld>
            <a:endParaRPr lang="fr-FR"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1536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536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r>
              <a:rPr lang="fr-FR" baseline="0" dirty="0" smtClean="0"/>
              <a:t>Merci,</a:t>
            </a:r>
          </a:p>
          <a:p>
            <a:r>
              <a:rPr lang="fr-FR" baseline="0" dirty="0" smtClean="0"/>
              <a:t>Présenter avancement du programme </a:t>
            </a:r>
            <a:r>
              <a:rPr lang="fr-FR" baseline="0" dirty="0" err="1" smtClean="0"/>
              <a:t>stygomics</a:t>
            </a:r>
            <a:endParaRPr lang="fr-FR" baseline="0" dirty="0" smtClean="0"/>
          </a:p>
          <a:p>
            <a:r>
              <a:rPr lang="fr-FR" baseline="0" dirty="0" smtClean="0"/>
              <a:t>Soutenu par la ZA et la MI du CNRS</a:t>
            </a:r>
          </a:p>
          <a:p>
            <a:endParaRPr lang="fr-FR" baseline="0" dirty="0" smtClean="0"/>
          </a:p>
          <a:p>
            <a:endParaRPr lang="fr-FR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 smtClean="0"/>
              <a:t>A titre purement indicatif car uniquement baser</a:t>
            </a:r>
            <a:r>
              <a:rPr lang="fr-FR" baseline="0" dirty="0" smtClean="0"/>
              <a:t> sur trois </a:t>
            </a:r>
            <a:r>
              <a:rPr lang="fr-FR" baseline="0" dirty="0" err="1" smtClean="0"/>
              <a:t>gene</a:t>
            </a:r>
            <a:r>
              <a:rPr lang="fr-FR" baseline="0" dirty="0" smtClean="0"/>
              <a:t> il semblerait que </a:t>
            </a:r>
            <a:r>
              <a:rPr lang="fr-FR" baseline="0" dirty="0" err="1" smtClean="0"/>
              <a:t>conformement</a:t>
            </a:r>
            <a:r>
              <a:rPr lang="fr-FR" baseline="0" dirty="0" smtClean="0"/>
              <a:t> a notre </a:t>
            </a:r>
            <a:r>
              <a:rPr lang="fr-FR" baseline="0" dirty="0" err="1" smtClean="0"/>
              <a:t>hypothese</a:t>
            </a:r>
            <a:r>
              <a:rPr lang="fr-FR" baseline="0" dirty="0" smtClean="0"/>
              <a:t> les </a:t>
            </a:r>
            <a:r>
              <a:rPr lang="fr-FR" baseline="0" dirty="0" err="1" smtClean="0"/>
              <a:t>espece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viva,t</a:t>
            </a:r>
            <a:r>
              <a:rPr lang="fr-FR" baseline="0" dirty="0" smtClean="0"/>
              <a:t> dans des </a:t>
            </a:r>
            <a:r>
              <a:rPr lang="fr-FR" baseline="0" dirty="0" err="1" smtClean="0"/>
              <a:t>env</a:t>
            </a:r>
            <a:r>
              <a:rPr lang="fr-FR" baseline="0" dirty="0" smtClean="0"/>
              <a:t> plus radioactif </a:t>
            </a:r>
            <a:r>
              <a:rPr lang="fr-FR" baseline="0" dirty="0" err="1" smtClean="0"/>
              <a:t>evolus</a:t>
            </a:r>
            <a:r>
              <a:rPr lang="fr-FR" baseline="0" dirty="0" smtClean="0"/>
              <a:t> plus rapidement (longueur de branche plus longue)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 smtClean="0"/>
              <a:t>Toutefois l’objectif est </a:t>
            </a:r>
            <a:r>
              <a:rPr lang="fr-FR" dirty="0" err="1" smtClean="0"/>
              <a:t>biensur</a:t>
            </a:r>
            <a:r>
              <a:rPr lang="fr-FR" dirty="0" smtClean="0"/>
              <a:t> d’avoir une mesure beaucoup plus globale c’est pourquoi nous avons </a:t>
            </a:r>
            <a:r>
              <a:rPr lang="fr-FR" dirty="0" err="1" smtClean="0"/>
              <a:t>preparer</a:t>
            </a:r>
            <a:r>
              <a:rPr lang="fr-FR" dirty="0" smtClean="0"/>
              <a:t> des </a:t>
            </a:r>
            <a:r>
              <a:rPr lang="fr-FR" dirty="0" err="1" smtClean="0"/>
              <a:t>library</a:t>
            </a:r>
            <a:r>
              <a:rPr lang="fr-FR" dirty="0" smtClean="0"/>
              <a:t> </a:t>
            </a:r>
            <a:r>
              <a:rPr lang="fr-FR" dirty="0" err="1" smtClean="0"/>
              <a:t>RNAseq</a:t>
            </a:r>
            <a:r>
              <a:rPr lang="fr-FR" dirty="0" smtClean="0"/>
              <a:t> pour</a:t>
            </a:r>
            <a:r>
              <a:rPr lang="fr-FR" baseline="0" dirty="0" smtClean="0"/>
              <a:t> chacune de ces </a:t>
            </a:r>
            <a:r>
              <a:rPr lang="fr-FR" baseline="0" dirty="0" err="1" smtClean="0"/>
              <a:t>espece</a:t>
            </a:r>
            <a:r>
              <a:rPr lang="fr-FR" baseline="0" dirty="0" smtClean="0"/>
              <a:t>. Nous attendons toujours les </a:t>
            </a:r>
            <a:r>
              <a:rPr lang="fr-FR" baseline="0" dirty="0" err="1" smtClean="0"/>
              <a:t>resultat</a:t>
            </a:r>
            <a:r>
              <a:rPr lang="fr-FR" baseline="0" dirty="0" smtClean="0"/>
              <a:t> promis pour la fin du mois mais nous avons d’ors et </a:t>
            </a:r>
            <a:r>
              <a:rPr lang="fr-FR" baseline="0" dirty="0" err="1" smtClean="0"/>
              <a:t>deja</a:t>
            </a:r>
            <a:r>
              <a:rPr lang="fr-FR" baseline="0" dirty="0" smtClean="0"/>
              <a:t> planifier notre </a:t>
            </a:r>
            <a:r>
              <a:rPr lang="fr-FR" baseline="0" dirty="0" err="1" smtClean="0"/>
              <a:t>strategies</a:t>
            </a:r>
            <a:r>
              <a:rPr lang="fr-FR" baseline="0" dirty="0" smtClean="0"/>
              <a:t> exploitation et d’analyse qui est illustrer sur ce </a:t>
            </a:r>
            <a:r>
              <a:rPr lang="fr-FR" baseline="0" dirty="0" err="1" smtClean="0"/>
              <a:t>chart</a:t>
            </a:r>
            <a:r>
              <a:rPr lang="fr-FR" baseline="0" dirty="0" smtClean="0"/>
              <a:t> flow afin de construire une base de donnée comparative permettant de </a:t>
            </a:r>
            <a:r>
              <a:rPr lang="fr-FR" baseline="0" dirty="0" err="1" smtClean="0"/>
              <a:t>repondre</a:t>
            </a:r>
            <a:r>
              <a:rPr lang="fr-FR" baseline="0" dirty="0" smtClean="0"/>
              <a:t> au trois question de ce projet.</a:t>
            </a:r>
          </a:p>
          <a:p>
            <a:pPr>
              <a:buFontTx/>
              <a:buChar char="-"/>
            </a:pPr>
            <a:r>
              <a:rPr lang="fr-FR" baseline="0" dirty="0" smtClean="0"/>
              <a:t>Il est a noter que contrairement a notre objectif </a:t>
            </a:r>
            <a:r>
              <a:rPr lang="fr-FR" baseline="0" dirty="0" err="1" smtClean="0"/>
              <a:t>initaila</a:t>
            </a:r>
            <a:r>
              <a:rPr lang="fr-FR" baseline="0" dirty="0" smtClean="0"/>
              <a:t> nous avons opter pour du </a:t>
            </a:r>
            <a:r>
              <a:rPr lang="fr-FR" baseline="0" dirty="0" err="1" smtClean="0"/>
              <a:t>seq</a:t>
            </a:r>
            <a:r>
              <a:rPr lang="fr-FR" baseline="0" dirty="0" smtClean="0"/>
              <a:t> de </a:t>
            </a:r>
            <a:r>
              <a:rPr lang="fr-FR" baseline="0" dirty="0" err="1" smtClean="0"/>
              <a:t>transcriptome</a:t>
            </a:r>
            <a:r>
              <a:rPr lang="fr-FR" baseline="0" dirty="0" smtClean="0"/>
              <a:t> afin de pouvoir analyser l’ensemble des couple mis en </a:t>
            </a:r>
            <a:r>
              <a:rPr lang="fr-FR" baseline="0" dirty="0" err="1" smtClean="0"/>
              <a:t>evidence</a:t>
            </a:r>
            <a:r>
              <a:rPr lang="fr-FR" baseline="0" dirty="0" smtClean="0"/>
              <a:t> par nos campagne d’</a:t>
            </a:r>
            <a:r>
              <a:rPr lang="fr-FR" baseline="0" dirty="0" err="1" smtClean="0"/>
              <a:t>echantillonage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 smtClean="0"/>
              <a:t>Mais par ce choix</a:t>
            </a:r>
            <a:r>
              <a:rPr lang="fr-FR" baseline="0" dirty="0" smtClean="0"/>
              <a:t> nous nous heurtons a la </a:t>
            </a:r>
            <a:r>
              <a:rPr lang="fr-FR" baseline="0" dirty="0" err="1" smtClean="0"/>
              <a:t>problematique</a:t>
            </a:r>
            <a:r>
              <a:rPr lang="fr-FR" baseline="0" dirty="0" smtClean="0"/>
              <a:t> de l’assemblage de </a:t>
            </a:r>
            <a:r>
              <a:rPr lang="fr-FR" baseline="0" dirty="0" err="1" smtClean="0"/>
              <a:t>transcript</a:t>
            </a:r>
            <a:r>
              <a:rPr lang="fr-FR" baseline="0" dirty="0" smtClean="0"/>
              <a:t> de novo</a:t>
            </a:r>
          </a:p>
          <a:p>
            <a:pPr>
              <a:buFontTx/>
              <a:buChar char="-"/>
            </a:pPr>
            <a:r>
              <a:rPr lang="fr-FR" baseline="0" dirty="0" smtClean="0"/>
              <a:t>Donc les principale </a:t>
            </a:r>
            <a:r>
              <a:rPr lang="fr-FR" baseline="0" dirty="0" err="1" smtClean="0"/>
              <a:t>difficulter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reside</a:t>
            </a:r>
            <a:r>
              <a:rPr lang="fr-FR" baseline="0" dirty="0" smtClean="0"/>
              <a:t> dans la prise en compte de:</a:t>
            </a:r>
          </a:p>
          <a:p>
            <a:pPr>
              <a:buFontTx/>
              <a:buChar char="-"/>
            </a:pPr>
            <a:r>
              <a:rPr lang="fr-FR" baseline="0" dirty="0" smtClean="0"/>
              <a:t>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 smtClean="0"/>
              <a:t>Mais par ce choix</a:t>
            </a:r>
            <a:r>
              <a:rPr lang="fr-FR" baseline="0" dirty="0" smtClean="0"/>
              <a:t> nous nous heurtons a la </a:t>
            </a:r>
            <a:r>
              <a:rPr lang="fr-FR" baseline="0" dirty="0" err="1" smtClean="0"/>
              <a:t>problematique</a:t>
            </a:r>
            <a:r>
              <a:rPr lang="fr-FR" baseline="0" dirty="0" smtClean="0"/>
              <a:t> de l’assemblage de </a:t>
            </a:r>
            <a:r>
              <a:rPr lang="fr-FR" baseline="0" dirty="0" err="1" smtClean="0"/>
              <a:t>transcript</a:t>
            </a:r>
            <a:r>
              <a:rPr lang="fr-FR" baseline="0" dirty="0" smtClean="0"/>
              <a:t> de novo</a:t>
            </a:r>
          </a:p>
          <a:p>
            <a:pPr>
              <a:buFontTx/>
              <a:buChar char="-"/>
            </a:pPr>
            <a:r>
              <a:rPr lang="fr-FR" baseline="0" dirty="0" smtClean="0"/>
              <a:t>Donc les principale </a:t>
            </a:r>
            <a:r>
              <a:rPr lang="fr-FR" baseline="0" dirty="0" err="1" smtClean="0"/>
              <a:t>difficulter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reside</a:t>
            </a:r>
            <a:r>
              <a:rPr lang="fr-FR" baseline="0" dirty="0" smtClean="0"/>
              <a:t> dans la prise en compte de:</a:t>
            </a:r>
          </a:p>
          <a:p>
            <a:pPr>
              <a:buFontTx/>
              <a:buChar char="-"/>
            </a:pPr>
            <a:r>
              <a:rPr lang="fr-FR" baseline="0" dirty="0" smtClean="0"/>
              <a:t>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fr-FR" dirty="0" smtClean="0"/>
          </a:p>
          <a:p>
            <a:pPr>
              <a:buFontTx/>
              <a:buNone/>
            </a:pPr>
            <a:r>
              <a:rPr lang="fr-FR" baseline="0" dirty="0" smtClean="0"/>
              <a:t>Pour cela nous avons </a:t>
            </a:r>
            <a:r>
              <a:rPr lang="fr-FR" baseline="0" dirty="0" err="1" smtClean="0"/>
              <a:t>developper</a:t>
            </a:r>
            <a:r>
              <a:rPr lang="fr-FR" baseline="0" dirty="0" smtClean="0"/>
              <a:t> un pipeline qui vise</a:t>
            </a:r>
          </a:p>
          <a:p>
            <a:pPr>
              <a:buFontTx/>
              <a:buNone/>
            </a:pPr>
            <a:r>
              <a:rPr lang="fr-FR" baseline="0" dirty="0" smtClean="0"/>
              <a:t>Identifier les </a:t>
            </a:r>
            <a:r>
              <a:rPr lang="fr-FR" baseline="0" dirty="0" err="1" smtClean="0"/>
              <a:t>seq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codente</a:t>
            </a:r>
            <a:r>
              <a:rPr lang="fr-FR" baseline="0" dirty="0" smtClean="0"/>
              <a:t>, identifier un </a:t>
            </a:r>
            <a:r>
              <a:rPr lang="fr-FR" baseline="0" dirty="0" err="1" smtClean="0"/>
              <a:t>representant</a:t>
            </a:r>
            <a:r>
              <a:rPr lang="fr-FR" baseline="0" dirty="0" smtClean="0"/>
              <a:t> dans </a:t>
            </a:r>
            <a:r>
              <a:rPr lang="fr-FR" baseline="0" dirty="0" err="1" smtClean="0"/>
              <a:t>chaqu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ecomposante</a:t>
            </a:r>
            <a:r>
              <a:rPr lang="fr-FR" baseline="0" dirty="0" smtClean="0"/>
              <a:t>, optimiser sa longueur pour construire des famille de </a:t>
            </a:r>
            <a:r>
              <a:rPr lang="fr-FR" baseline="0" dirty="0" err="1" smtClean="0"/>
              <a:t>gene</a:t>
            </a:r>
            <a:r>
              <a:rPr lang="fr-FR" baseline="0" dirty="0" smtClean="0"/>
              <a:t> permettant d’identifier des set d’</a:t>
            </a:r>
            <a:r>
              <a:rPr lang="fr-FR" baseline="0" dirty="0" err="1" smtClean="0"/>
              <a:t>ortologue</a:t>
            </a:r>
            <a:r>
              <a:rPr lang="fr-FR" baseline="0" dirty="0" smtClean="0"/>
              <a:t> commun pouvant </a:t>
            </a:r>
            <a:r>
              <a:rPr lang="fr-FR" baseline="0" dirty="0" err="1" smtClean="0"/>
              <a:t>etre</a:t>
            </a:r>
            <a:r>
              <a:rPr lang="fr-FR" baseline="0" dirty="0" smtClean="0"/>
              <a:t> tester par des </a:t>
            </a:r>
            <a:r>
              <a:rPr lang="fr-FR" baseline="0" dirty="0" err="1" smtClean="0"/>
              <a:t>analuyse</a:t>
            </a:r>
            <a:r>
              <a:rPr lang="fr-FR" baseline="0" dirty="0" smtClean="0"/>
              <a:t> comparative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 smtClean="0"/>
              <a:t>Avec a terme et en collaboration avec les</a:t>
            </a:r>
            <a:r>
              <a:rPr lang="fr-FR" baseline="0" dirty="0" smtClean="0"/>
              <a:t> ressource du CC de l’in2p3 et l’expertise du </a:t>
            </a:r>
            <a:r>
              <a:rPr lang="fr-FR" baseline="0" dirty="0" err="1" smtClean="0"/>
              <a:t>prabi</a:t>
            </a:r>
            <a:r>
              <a:rPr lang="fr-FR" baseline="0" dirty="0" smtClean="0"/>
              <a:t> nous avons </a:t>
            </a:r>
            <a:r>
              <a:rPr lang="fr-FR" dirty="0" smtClean="0"/>
              <a:t>pour objectif de </a:t>
            </a:r>
            <a:r>
              <a:rPr lang="fr-FR" dirty="0" err="1" smtClean="0"/>
              <a:t>fonctir</a:t>
            </a:r>
            <a:r>
              <a:rPr lang="fr-FR" dirty="0" smtClean="0"/>
              <a:t> un outil « clef en main » permettant de construire </a:t>
            </a:r>
            <a:r>
              <a:rPr lang="fr-FR" dirty="0" err="1" smtClean="0"/>
              <a:t>automatiquent</a:t>
            </a:r>
            <a:r>
              <a:rPr lang="fr-FR" dirty="0" smtClean="0"/>
              <a:t> un base de donnée comparative</a:t>
            </a:r>
            <a:r>
              <a:rPr lang="fr-FR" baseline="0" dirty="0" smtClean="0"/>
              <a:t> </a:t>
            </a:r>
            <a:r>
              <a:rPr lang="fr-FR" dirty="0" smtClean="0"/>
              <a:t> a partir des donnée brut issus des séquenceur. 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 err="1" smtClean="0"/>
              <a:t>Deja</a:t>
            </a:r>
            <a:r>
              <a:rPr lang="fr-FR" dirty="0" smtClean="0"/>
              <a:t> anticiper</a:t>
            </a:r>
            <a:r>
              <a:rPr lang="fr-FR" baseline="0" dirty="0" smtClean="0"/>
              <a:t> sur notre programme </a:t>
            </a:r>
            <a:r>
              <a:rPr lang="fr-FR" baseline="0" dirty="0" err="1" smtClean="0"/>
              <a:t>furur</a:t>
            </a:r>
            <a:r>
              <a:rPr lang="fr-FR" baseline="0" dirty="0" smtClean="0"/>
              <a:t> mais plus formellement pour 2016 nous souhaitons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 smtClean="0"/>
              <a:t>L’</a:t>
            </a:r>
            <a:r>
              <a:rPr lang="fr-FR" dirty="0" err="1" smtClean="0"/>
              <a:t>ojectif</a:t>
            </a:r>
            <a:r>
              <a:rPr lang="fr-FR" baseline="0" dirty="0" smtClean="0"/>
              <a:t> de ce </a:t>
            </a:r>
            <a:r>
              <a:rPr lang="fr-FR" baseline="0" dirty="0" err="1" smtClean="0"/>
              <a:t>sequencage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genomique</a:t>
            </a:r>
            <a:r>
              <a:rPr lang="fr-FR" baseline="0" dirty="0" smtClean="0"/>
              <a:t> est de pouvoir ajouter une couche de correction a notre base de donnée mais aussi de pouvoir analyser les variation structurale.</a:t>
            </a:r>
          </a:p>
          <a:p>
            <a:pPr>
              <a:buFontTx/>
              <a:buChar char="-"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baseline="0" dirty="0" smtClean="0"/>
              <a:t>En effet le </a:t>
            </a:r>
            <a:r>
              <a:rPr lang="fr-FR" baseline="0" dirty="0" err="1" smtClean="0"/>
              <a:t>developpement</a:t>
            </a:r>
            <a:r>
              <a:rPr lang="fr-FR" baseline="0" dirty="0" smtClean="0"/>
              <a:t> de </a:t>
            </a:r>
            <a:r>
              <a:rPr lang="fr-FR" baseline="0" dirty="0" err="1" smtClean="0"/>
              <a:t>sequencage</a:t>
            </a:r>
            <a:r>
              <a:rPr lang="fr-FR" baseline="0" dirty="0" smtClean="0"/>
              <a:t> cibler des interaction chromosomique </a:t>
            </a:r>
            <a:r>
              <a:rPr lang="fr-FR" baseline="0" dirty="0" err="1" smtClean="0"/>
              <a:t>suggere</a:t>
            </a:r>
            <a:r>
              <a:rPr lang="fr-FR" baseline="0" dirty="0" smtClean="0"/>
              <a:t> qu’il est possible tout a la fois de </a:t>
            </a:r>
            <a:r>
              <a:rPr lang="fr-FR" baseline="0" dirty="0" err="1" smtClean="0"/>
              <a:t>caracterisrer</a:t>
            </a:r>
            <a:r>
              <a:rPr lang="fr-FR" baseline="0" dirty="0" smtClean="0"/>
              <a:t> ces ces interaction (carte de contacte montrant plus d’interaction entre </a:t>
            </a:r>
            <a:r>
              <a:rPr lang="fr-FR" baseline="0" dirty="0" err="1" smtClean="0"/>
              <a:t>region</a:t>
            </a:r>
            <a:r>
              <a:rPr lang="fr-FR" baseline="0" dirty="0" smtClean="0"/>
              <a:t> proche d’un chromosome qu’entre </a:t>
            </a:r>
            <a:r>
              <a:rPr lang="fr-FR" baseline="0" dirty="0" err="1" smtClean="0"/>
              <a:t>region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eloigner</a:t>
            </a:r>
            <a:r>
              <a:rPr lang="fr-FR" baseline="0" dirty="0" smtClean="0"/>
              <a:t>) mais aussi qu’il est possible de les utiliser ces information de </a:t>
            </a:r>
            <a:r>
              <a:rPr lang="fr-FR" baseline="0" dirty="0" err="1" smtClean="0"/>
              <a:t>contecte</a:t>
            </a:r>
            <a:r>
              <a:rPr lang="fr-FR" baseline="0" dirty="0" smtClean="0"/>
              <a:t> pour </a:t>
            </a:r>
            <a:r>
              <a:rPr lang="fr-FR" baseline="0" dirty="0" err="1" smtClean="0"/>
              <a:t>ameliorer</a:t>
            </a:r>
            <a:r>
              <a:rPr lang="fr-FR" baseline="0" dirty="0" smtClean="0"/>
              <a:t> la </a:t>
            </a:r>
            <a:r>
              <a:rPr lang="fr-FR" baseline="0" dirty="0" err="1" smtClean="0"/>
              <a:t>qualiter</a:t>
            </a:r>
            <a:r>
              <a:rPr lang="fr-FR" baseline="0" dirty="0" smtClean="0"/>
              <a:t> d’assemblage de novo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 smtClean="0"/>
              <a:t>Donc pour</a:t>
            </a:r>
            <a:r>
              <a:rPr lang="fr-FR" baseline="0" dirty="0" smtClean="0"/>
              <a:t> 2016 notre objectif sera bien de coupler </a:t>
            </a:r>
            <a:r>
              <a:rPr lang="fr-FR" baseline="0" dirty="0" err="1" smtClean="0"/>
              <a:t>genomic</a:t>
            </a:r>
            <a:r>
              <a:rPr lang="fr-FR" baseline="0" dirty="0" smtClean="0"/>
              <a:t> et </a:t>
            </a:r>
            <a:r>
              <a:rPr lang="fr-FR" baseline="0" dirty="0" err="1" smtClean="0"/>
              <a:t>transcriptomique</a:t>
            </a:r>
            <a:r>
              <a:rPr lang="fr-FR" baseline="0" dirty="0" smtClean="0"/>
              <a:t> pour obtenir une base comparative de </a:t>
            </a:r>
            <a:r>
              <a:rPr lang="fr-FR" baseline="0" dirty="0" err="1" smtClean="0"/>
              <a:t>transcriptome</a:t>
            </a:r>
            <a:r>
              <a:rPr lang="fr-FR" baseline="0" dirty="0" smtClean="0"/>
              <a:t> pour </a:t>
            </a:r>
            <a:r>
              <a:rPr lang="fr-FR" baseline="0" dirty="0" err="1" smtClean="0"/>
              <a:t>evaluer</a:t>
            </a:r>
            <a:r>
              <a:rPr lang="fr-FR" baseline="0" dirty="0" smtClean="0"/>
              <a:t> les variation de taux de mutation voir de structure mais aussi…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globalement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stygomics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vise 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apporter des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element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reponse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une questions majeures en biologie. Ici j’ai repris la formulation utiliser par science lors de sa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125 question majeur et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irresolu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notre objectif est donc de tester l’influence des radiation ionisante sur la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diversite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le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fonctionement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biologique.</a:t>
            </a:r>
          </a:p>
          <a:p>
            <a:pPr>
              <a:buFontTx/>
              <a:buNone/>
            </a:pP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Alors pourquoi les radiations naturelle pourraient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etre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facteur important de ces variations. Outre le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caractere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intitif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notre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hypothese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vous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connaisez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tous ce papier qui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etait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dans le dossier de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labelisation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qui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suggerait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lien entre apparition de la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multicelleluarite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fonctionnement des 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seul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reacteur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naturelle connu sur notre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planete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>
              <a:buFontTx/>
              <a:buNone/>
            </a:pP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y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qq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rare exemple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complementaire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l’un des premier est celui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pawl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observe des taux d’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evolution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50 à 100X &gt; entre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foraminifer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planc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benthique et suggère l’implication des UV.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aseline="0" dirty="0" smtClean="0"/>
              <a:t>Pour conclure </a:t>
            </a:r>
            <a:r>
              <a:rPr lang="fr-FR" baseline="0" smtClean="0"/>
              <a:t>j’aimerais remercier mes </a:t>
            </a:r>
            <a:r>
              <a:rPr lang="fr-FR" baseline="0" dirty="0" smtClean="0"/>
              <a:t>collaborateurs</a:t>
            </a:r>
          </a:p>
          <a:p>
            <a:r>
              <a:rPr lang="fr-FR" baseline="0" dirty="0" smtClean="0"/>
              <a:t>Et encore une fois remercier les organisateurs, la MI et forcement le CNRS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86FDA-9F59-CF40-8B45-BC77B0DB4094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Nos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traveayx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anterieur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nous donne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egalement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indice de cette effet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effet de 2005 nous travaillons a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demeller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relation de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parenter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entre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espece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‘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groupe d’isopode aquatique. L’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interet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ce groupe c’est que certaine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estece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vive en surface au fond des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rivire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alors que d’autre vive sous terre dans les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sediment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ou dans des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rivirer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souterraine. Il est donc possible d’isoler un grand nombre de couple qui seront autant de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replicat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independant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d’une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transition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environementale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Donc si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maitenant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j’en reviens a ma question du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rayonement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vous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pouver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voir sur ce graphe 11 couple /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replicat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avec en noir des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espec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surface et en blanc des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espece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souterraine. De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facon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significative les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espece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souterraine on des taux d’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evolution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plus faible la aussi possiblement lier a l’absence d’UV</a:t>
            </a:r>
          </a:p>
          <a:p>
            <a:pPr>
              <a:buFontTx/>
              <a:buChar char="-"/>
            </a:pP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Pour autant les radiation cosmique telle que les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 sont pas les seule radiation ionisant pouvant affecter la biodiversité. Dans ce projet nous nous somme focaliser sur des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rayonement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telluriue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tel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radon ou les autre forme de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desintegration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l’uranium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Avec pour objectif a trois an d’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evaluer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si: </a:t>
            </a:r>
          </a:p>
          <a:p>
            <a:pPr>
              <a:buFontTx/>
              <a:buChar char="-"/>
            </a:pP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Pour cela nous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sreunis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large consortium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mutidiciplinaire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reunissant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biologistes de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dicipline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mais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egalement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physicien, chimiste et informaticien.</a:t>
            </a:r>
          </a:p>
          <a:p>
            <a:pPr>
              <a:buFontTx/>
              <a:buChar char="-"/>
            </a:pP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passant la construction d’un tel consortium n’a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possible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epar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mise en place d’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uen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zone atelier de l’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inée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aynat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pour objet l’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etude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territoire uranifère.</a:t>
            </a:r>
          </a:p>
          <a:p>
            <a:pPr>
              <a:buFontTx/>
              <a:buChar char="-"/>
            </a:pPr>
            <a:endParaRPr lang="fr-FR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fr-FR" baseline="0" dirty="0" smtClean="0"/>
              <a:t>Alors </a:t>
            </a:r>
            <a:r>
              <a:rPr lang="fr-FR" baseline="0" dirty="0" err="1" smtClean="0"/>
              <a:t>concretement</a:t>
            </a:r>
            <a:r>
              <a:rPr lang="fr-FR" baseline="0" dirty="0" smtClean="0"/>
              <a:t> 10 mois plus tard.</a:t>
            </a:r>
          </a:p>
          <a:p>
            <a:pPr>
              <a:buFontTx/>
              <a:buNone/>
            </a:pPr>
            <a:r>
              <a:rPr lang="fr-FR" baseline="0" dirty="0" smtClean="0"/>
              <a:t>Nous avons </a:t>
            </a:r>
            <a:r>
              <a:rPr lang="fr-FR" baseline="0" dirty="0" err="1" smtClean="0"/>
              <a:t>recenceret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georeferencer</a:t>
            </a:r>
            <a:r>
              <a:rPr lang="fr-FR" baseline="0" dirty="0" smtClean="0"/>
              <a:t> l’ensemble des indicateur </a:t>
            </a:r>
            <a:r>
              <a:rPr lang="fr-FR" baseline="0" dirty="0" err="1" smtClean="0"/>
              <a:t>environementaux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diponible</a:t>
            </a:r>
            <a:r>
              <a:rPr lang="fr-FR" baseline="0" dirty="0" smtClean="0"/>
              <a:t> ici et a titre d’exemple les </a:t>
            </a:r>
            <a:r>
              <a:rPr lang="fr-FR" baseline="0" dirty="0" err="1" smtClean="0"/>
              <a:t>exalation</a:t>
            </a:r>
            <a:r>
              <a:rPr lang="fr-FR" baseline="0" dirty="0" smtClean="0"/>
              <a:t> de radon et la nature </a:t>
            </a:r>
            <a:r>
              <a:rPr lang="fr-FR" baseline="0" dirty="0" err="1" smtClean="0"/>
              <a:t>geologique</a:t>
            </a:r>
            <a:r>
              <a:rPr lang="fr-FR" baseline="0" dirty="0" smtClean="0"/>
              <a:t> des roche</a:t>
            </a:r>
          </a:p>
          <a:p>
            <a:pPr>
              <a:buFontTx/>
              <a:buNone/>
            </a:pPr>
            <a:r>
              <a:rPr lang="fr-FR" baseline="0" dirty="0" smtClean="0"/>
              <a:t>Nous avons recouper ces donnée avec nos propre donnée d’occurrence de la biodiversité souterraine ce qui nous à permis d’identifier des zone d’</a:t>
            </a:r>
            <a:r>
              <a:rPr lang="fr-FR" baseline="0" dirty="0" err="1" smtClean="0"/>
              <a:t>etude</a:t>
            </a:r>
            <a:r>
              <a:rPr lang="fr-FR" baseline="0" dirty="0" smtClean="0"/>
              <a:t> a fort </a:t>
            </a:r>
            <a:r>
              <a:rPr lang="fr-FR" baseline="0" dirty="0" err="1" smtClean="0"/>
              <a:t>potentientielle</a:t>
            </a:r>
            <a:r>
              <a:rPr lang="fr-FR" baseline="0" dirty="0" smtClean="0"/>
              <a:t>. Sur cette base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 smtClean="0"/>
              <a:t>Nous avons </a:t>
            </a:r>
            <a:r>
              <a:rPr lang="fr-FR" dirty="0" err="1" smtClean="0"/>
              <a:t>realisé</a:t>
            </a:r>
            <a:r>
              <a:rPr lang="fr-FR" baseline="0" dirty="0" smtClean="0"/>
              <a:t> une large campagne de mesure et d’</a:t>
            </a:r>
            <a:r>
              <a:rPr lang="fr-FR" baseline="0" dirty="0" err="1" smtClean="0"/>
              <a:t>echantillonage</a:t>
            </a:r>
            <a:r>
              <a:rPr lang="fr-FR" baseline="0" dirty="0" smtClean="0"/>
              <a:t> (3mois en </a:t>
            </a:r>
            <a:r>
              <a:rPr lang="fr-FR" baseline="0" dirty="0" err="1" smtClean="0"/>
              <a:t>eq</a:t>
            </a:r>
            <a:r>
              <a:rPr lang="fr-FR" baseline="0" dirty="0" smtClean="0"/>
              <a:t> homme jour) principalement </a:t>
            </a:r>
            <a:r>
              <a:rPr lang="fr-FR" baseline="0" dirty="0" err="1" smtClean="0"/>
              <a:t>centree</a:t>
            </a:r>
            <a:r>
              <a:rPr lang="fr-FR" baseline="0" dirty="0" smtClean="0"/>
              <a:t> sur la zone 2. </a:t>
            </a:r>
            <a:r>
              <a:rPr lang="fr-FR" baseline="0" dirty="0" err="1" smtClean="0"/>
              <a:t>echantillonage</a:t>
            </a:r>
            <a:r>
              <a:rPr lang="fr-FR" baseline="0" dirty="0" smtClean="0"/>
              <a:t> en milieux souterrain karstique mais aussi ce que nous </a:t>
            </a:r>
            <a:r>
              <a:rPr lang="fr-FR" baseline="0" dirty="0" err="1" smtClean="0"/>
              <a:t>appellons</a:t>
            </a:r>
            <a:r>
              <a:rPr lang="fr-FR" baseline="0" dirty="0" smtClean="0"/>
              <a:t> l’</a:t>
            </a:r>
            <a:r>
              <a:rPr lang="fr-FR" baseline="0" dirty="0" err="1" smtClean="0"/>
              <a:t>hyporeos</a:t>
            </a:r>
            <a:r>
              <a:rPr lang="fr-FR" baseline="0" dirty="0" smtClean="0"/>
              <a:t> c’est a dire le milieux souterrain sous les </a:t>
            </a:r>
            <a:r>
              <a:rPr lang="fr-FR" baseline="0" dirty="0" err="1" smtClean="0"/>
              <a:t>rivirères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 smtClean="0"/>
              <a:t>Ces campagne nous on permis d’identifier des nombreuse station</a:t>
            </a:r>
            <a:r>
              <a:rPr lang="fr-FR" baseline="0" dirty="0" smtClean="0"/>
              <a:t> contenant de la biodiversité souterrain avec de nombreuse </a:t>
            </a:r>
            <a:r>
              <a:rPr lang="fr-FR" baseline="0" dirty="0" err="1" smtClean="0"/>
              <a:t>espece</a:t>
            </a:r>
            <a:r>
              <a:rPr lang="fr-FR" baseline="0" dirty="0" smtClean="0"/>
              <a:t> différente (chaque couleur </a:t>
            </a:r>
            <a:r>
              <a:rPr lang="fr-FR" baseline="0" dirty="0" err="1" smtClean="0"/>
              <a:t>represente</a:t>
            </a:r>
            <a:r>
              <a:rPr lang="fr-FR" baseline="0" dirty="0" smtClean="0"/>
              <a:t> une </a:t>
            </a:r>
            <a:r>
              <a:rPr lang="fr-FR" baseline="0" dirty="0" err="1" smtClean="0"/>
              <a:t>espece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diffrente</a:t>
            </a:r>
            <a:r>
              <a:rPr lang="fr-FR" baseline="0" dirty="0" smtClean="0"/>
              <a:t> de notre groupe focale (les petit cloporte de tout a l’heure) et de montrer que la </a:t>
            </a:r>
            <a:r>
              <a:rPr lang="fr-FR" baseline="0" dirty="0" err="1" smtClean="0"/>
              <a:t>radioactivitel</a:t>
            </a:r>
            <a:r>
              <a:rPr lang="fr-FR" baseline="0" dirty="0" smtClean="0"/>
              <a:t> naturelle de ces sites </a:t>
            </a:r>
            <a:r>
              <a:rPr lang="fr-FR" baseline="0" dirty="0" err="1" smtClean="0"/>
              <a:t>etait</a:t>
            </a:r>
            <a:r>
              <a:rPr lang="fr-FR" baseline="0" dirty="0" smtClean="0"/>
              <a:t> assez </a:t>
            </a:r>
            <a:r>
              <a:rPr lang="fr-FR" baseline="0" dirty="0" err="1" smtClean="0"/>
              <a:t>contratsre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varian</a:t>
            </a:r>
            <a:r>
              <a:rPr lang="fr-FR" baseline="0" dirty="0" smtClean="0"/>
              <a:t> d’un facteur 5. sur ce graphe vous avec la radio de l’</a:t>
            </a:r>
            <a:r>
              <a:rPr lang="fr-FR" baseline="0" dirty="0" err="1" smtClean="0"/>
              <a:t>env</a:t>
            </a:r>
            <a:r>
              <a:rPr lang="fr-FR" baseline="0" dirty="0" smtClean="0"/>
              <a:t> encaissant ici la radio des </a:t>
            </a:r>
            <a:r>
              <a:rPr lang="fr-FR" baseline="0" dirty="0" err="1" smtClean="0"/>
              <a:t>sediment</a:t>
            </a:r>
            <a:r>
              <a:rPr lang="fr-FR" baseline="0" dirty="0" smtClean="0"/>
              <a:t> (qui sont </a:t>
            </a:r>
            <a:r>
              <a:rPr lang="fr-FR" baseline="0" dirty="0" err="1" smtClean="0"/>
              <a:t>ingerer</a:t>
            </a:r>
            <a:r>
              <a:rPr lang="fr-FR" baseline="0" dirty="0" smtClean="0"/>
              <a:t> par nos organismes en noir le site sans faune et en rouge les site avec faune.</a:t>
            </a:r>
          </a:p>
          <a:p>
            <a:pPr>
              <a:buFontTx/>
              <a:buNone/>
            </a:pPr>
            <a:r>
              <a:rPr lang="fr-FR" baseline="0" dirty="0" smtClean="0"/>
              <a:t>Sur la base de ces </a:t>
            </a:r>
            <a:r>
              <a:rPr lang="fr-FR" baseline="0" dirty="0" err="1" smtClean="0"/>
              <a:t>messure</a:t>
            </a:r>
            <a:r>
              <a:rPr lang="fr-FR" baseline="0" dirty="0" smtClean="0"/>
              <a:t> et de ces identification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 smtClean="0"/>
              <a:t>Nous avons construit un </a:t>
            </a:r>
            <a:r>
              <a:rPr lang="fr-FR" dirty="0" err="1" smtClean="0"/>
              <a:t>desing</a:t>
            </a:r>
            <a:r>
              <a:rPr lang="fr-FR" baseline="0" dirty="0" smtClean="0"/>
              <a:t> analogue a celui que j’ai peu vous </a:t>
            </a:r>
            <a:r>
              <a:rPr lang="fr-FR" baseline="0" dirty="0" err="1" smtClean="0"/>
              <a:t>monterr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precedemment</a:t>
            </a:r>
            <a:r>
              <a:rPr lang="fr-FR" baseline="0" dirty="0" smtClean="0"/>
              <a:t> a savoir 4 </a:t>
            </a:r>
            <a:r>
              <a:rPr lang="fr-FR" baseline="0" dirty="0" err="1" smtClean="0"/>
              <a:t>replicat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independant</a:t>
            </a:r>
            <a:r>
              <a:rPr lang="fr-FR" baseline="0" dirty="0" smtClean="0"/>
              <a:t> (ici des trio correspondant a un point de </a:t>
            </a:r>
            <a:r>
              <a:rPr lang="fr-FR" baseline="0" dirty="0" err="1" smtClean="0"/>
              <a:t>reference</a:t>
            </a:r>
            <a:r>
              <a:rPr lang="fr-FR" baseline="0" dirty="0" smtClean="0"/>
              <a:t> et et couple) d’</a:t>
            </a:r>
            <a:r>
              <a:rPr lang="fr-FR" baseline="0" dirty="0" err="1" smtClean="0"/>
              <a:t>espece</a:t>
            </a:r>
            <a:r>
              <a:rPr lang="fr-FR" baseline="0" dirty="0" smtClean="0"/>
              <a:t> toute souterraine mais vivant dans des </a:t>
            </a:r>
            <a:r>
              <a:rPr lang="fr-FR" baseline="0" dirty="0" err="1" smtClean="0"/>
              <a:t>environement</a:t>
            </a:r>
            <a:r>
              <a:rPr lang="fr-FR" baseline="0" dirty="0" smtClean="0"/>
              <a:t> plus (en rouge ) ou moins (en noir radioactif).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3C39-28C9-BC4E-AD28-B9C1472DDB5E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3126-62D3-104C-8D30-20BAE51A5F7E}" type="datetimeFigureOut">
              <a:rPr lang="fr-FR" smtClean="0"/>
              <a:pPr/>
              <a:t>10/02/15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83459-5C85-1041-9F27-2FA213803DA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3126-62D3-104C-8D30-20BAE51A5F7E}" type="datetimeFigureOut">
              <a:rPr lang="fr-FR" smtClean="0"/>
              <a:pPr/>
              <a:t>10/02/15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83459-5C85-1041-9F27-2FA213803DA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3126-62D3-104C-8D30-20BAE51A5F7E}" type="datetimeFigureOut">
              <a:rPr lang="fr-FR" smtClean="0"/>
              <a:pPr/>
              <a:t>10/02/15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83459-5C85-1041-9F27-2FA213803DA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3126-62D3-104C-8D30-20BAE51A5F7E}" type="datetimeFigureOut">
              <a:rPr lang="fr-FR" smtClean="0"/>
              <a:pPr/>
              <a:t>10/02/15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83459-5C85-1041-9F27-2FA213803DA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3126-62D3-104C-8D30-20BAE51A5F7E}" type="datetimeFigureOut">
              <a:rPr lang="fr-FR" smtClean="0"/>
              <a:pPr/>
              <a:t>10/02/15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83459-5C85-1041-9F27-2FA213803DA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3126-62D3-104C-8D30-20BAE51A5F7E}" type="datetimeFigureOut">
              <a:rPr lang="fr-FR" smtClean="0"/>
              <a:pPr/>
              <a:t>10/02/15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83459-5C85-1041-9F27-2FA213803DA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3126-62D3-104C-8D30-20BAE51A5F7E}" type="datetimeFigureOut">
              <a:rPr lang="fr-FR" smtClean="0"/>
              <a:pPr/>
              <a:t>10/02/15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83459-5C85-1041-9F27-2FA213803DA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3126-62D3-104C-8D30-20BAE51A5F7E}" type="datetimeFigureOut">
              <a:rPr lang="fr-FR" smtClean="0"/>
              <a:pPr/>
              <a:t>10/02/15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83459-5C85-1041-9F27-2FA213803DA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3126-62D3-104C-8D30-20BAE51A5F7E}" type="datetimeFigureOut">
              <a:rPr lang="fr-FR" smtClean="0"/>
              <a:pPr/>
              <a:t>10/02/15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83459-5C85-1041-9F27-2FA213803DA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3126-62D3-104C-8D30-20BAE51A5F7E}" type="datetimeFigureOut">
              <a:rPr lang="fr-FR" smtClean="0"/>
              <a:pPr/>
              <a:t>10/02/15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83459-5C85-1041-9F27-2FA213803DA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3126-62D3-104C-8D30-20BAE51A5F7E}" type="datetimeFigureOut">
              <a:rPr lang="fr-FR" smtClean="0"/>
              <a:pPr/>
              <a:t>10/02/15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83459-5C85-1041-9F27-2FA213803DA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13126-62D3-104C-8D30-20BAE51A5F7E}" type="datetimeFigureOut">
              <a:rPr lang="fr-FR" smtClean="0"/>
              <a:pPr/>
              <a:t>10/02/15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83459-5C85-1041-9F27-2FA213803DA6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emf"/><Relationship Id="rId1" Type="http://schemas.openxmlformats.org/officeDocument/2006/relationships/video" Target="file://localhost/Users/cdouady/Pictures/Organismes/prostomien/arthro/Crustacea/Proasellus/Pvaldensis/lepennec/Pro.m4v" TargetMode="External"/><Relationship Id="rId2" Type="http://schemas.openxmlformats.org/officeDocument/2006/relationships/video" Target="%2525252525252525252525252525252525252525255CUsers%2525252525252525252525252525252525252525255Ccdouady%2525252525252525252525252525252525252525255CMovies%2525252525252525252525252525252525252525255CiMovie%25252525252525252525252525252525252525252520Projects.localized%2525252525252525252525252525252525252525255CPro.rcproject%2525252525252525252525252525252525252525255CMovies%2525252525252525252525252525252525252525255Clarge.m4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d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/Users/cdouady/Pictures/Organismes/prostomien/arthro/Crustacea/Proasellus/Pvaldensis/lepennec/Pro.m4v"/>
          <p:cNvPicPr/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404800" y="2916307"/>
            <a:ext cx="4452480" cy="250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AutoShap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276479" y="387401"/>
            <a:ext cx="854640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 algn="ctr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Apple Casual" charset="0"/>
              </a:rPr>
              <a:t>STYGOMICS: Evolution </a:t>
            </a:r>
            <a:r>
              <a:rPr lang="en-US" sz="2800" dirty="0" err="1" smtClean="0">
                <a:solidFill>
                  <a:srgbClr val="FFFFFF"/>
                </a:solidFill>
                <a:latin typeface="Apple Casual" charset="0"/>
              </a:rPr>
              <a:t>génomique</a:t>
            </a:r>
            <a:r>
              <a:rPr lang="en-US" sz="2800" dirty="0" smtClean="0">
                <a:solidFill>
                  <a:srgbClr val="FFFFFF"/>
                </a:solidFill>
                <a:latin typeface="Apple Casual" charset="0"/>
              </a:rPr>
              <a:t> et </a:t>
            </a:r>
            <a:r>
              <a:rPr lang="en-US" sz="2800" dirty="0" err="1" smtClean="0">
                <a:solidFill>
                  <a:srgbClr val="FFFFFF"/>
                </a:solidFill>
                <a:latin typeface="Apple Casual" charset="0"/>
              </a:rPr>
              <a:t>transcriptomique</a:t>
            </a:r>
            <a:r>
              <a:rPr lang="en-US" sz="2800" dirty="0" smtClean="0">
                <a:solidFill>
                  <a:srgbClr val="FFFFFF"/>
                </a:solidFill>
                <a:latin typeface="Apple Casual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pple Casual" charset="0"/>
              </a:rPr>
              <a:t>sous</a:t>
            </a:r>
            <a:r>
              <a:rPr lang="en-US" sz="2800" dirty="0" smtClean="0">
                <a:solidFill>
                  <a:srgbClr val="FFFFFF"/>
                </a:solidFill>
                <a:latin typeface="Apple Casual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pple Casual" charset="0"/>
              </a:rPr>
              <a:t>environnement</a:t>
            </a:r>
            <a:r>
              <a:rPr lang="en-US" sz="2800" dirty="0" smtClean="0">
                <a:solidFill>
                  <a:srgbClr val="FFFFFF"/>
                </a:solidFill>
                <a:latin typeface="Apple Casual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pple Casual" charset="0"/>
              </a:rPr>
              <a:t>ionisant</a:t>
            </a:r>
            <a:endParaRPr lang="en-US" sz="2400" dirty="0" smtClean="0">
              <a:solidFill>
                <a:srgbClr val="FFFFFF"/>
              </a:solidFill>
              <a:latin typeface="Apple Casual" charset="0"/>
            </a:endParaRP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3178081" y="5921902"/>
            <a:ext cx="2842560" cy="576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81966" rIns="81639" bIns="40820">
            <a:prstTxWarp prst="textNoShape">
              <a:avLst/>
            </a:prstTxWarp>
          </a:bodyPr>
          <a:lstStyle/>
          <a:p>
            <a:pPr algn="ctr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2200" dirty="0">
                <a:solidFill>
                  <a:srgbClr val="FFFFFF"/>
                </a:solidFill>
                <a:latin typeface="Apple Casual" charset="0"/>
              </a:rPr>
              <a:t>Christophe J. </a:t>
            </a:r>
            <a:r>
              <a:rPr lang="en-US" sz="2200" dirty="0" smtClean="0">
                <a:solidFill>
                  <a:srgbClr val="FFFFFF"/>
                </a:solidFill>
                <a:latin typeface="Apple Casual" charset="0"/>
              </a:rPr>
              <a:t>DOUADY</a:t>
            </a:r>
          </a:p>
          <a:p>
            <a:pPr algn="ctr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2200" dirty="0" smtClean="0">
                <a:solidFill>
                  <a:srgbClr val="FFFFFF"/>
                </a:solidFill>
                <a:latin typeface="Apple Casual" charset="0"/>
              </a:rPr>
              <a:t>LEHNA - UMR 5023</a:t>
            </a:r>
          </a:p>
        </p:txBody>
      </p:sp>
      <p:pic>
        <p:nvPicPr>
          <p:cNvPr id="14345" name="Picture 9" descr="/Users/cdouady/Movies/iMovie Projects.localized/Pro.rcproject/Movies/large.m4v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382401" y="1769947"/>
            <a:ext cx="6576480" cy="369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er 8"/>
          <p:cNvGrpSpPr/>
          <p:nvPr/>
        </p:nvGrpSpPr>
        <p:grpSpPr>
          <a:xfrm>
            <a:off x="304800" y="5465499"/>
            <a:ext cx="1219200" cy="1240101"/>
            <a:chOff x="609600" y="4953000"/>
            <a:chExt cx="2080260" cy="2115922"/>
          </a:xfrm>
        </p:grpSpPr>
        <p:sp>
          <p:nvSpPr>
            <p:cNvPr id="8" name="Ellipse 7"/>
            <p:cNvSpPr/>
            <p:nvPr/>
          </p:nvSpPr>
          <p:spPr>
            <a:xfrm>
              <a:off x="609600" y="4953000"/>
              <a:ext cx="2057400" cy="2115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/>
            <p:nvPr/>
          </p:nvPicPr>
          <p:blipFill>
            <a:blip r:embed="rId7">
              <a:extLst>
                <a:ext uri="{28A0092B-C50C-407E-A947-70E740481C1C}">
  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  </a:ext>
              </a:extLst>
            </a:blip>
            <a:stretch>
              <a:fillRect/>
            </a:stretch>
          </p:blipFill>
          <p:spPr>
            <a:xfrm>
              <a:off x="609600" y="4953000"/>
              <a:ext cx="2080260" cy="208026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0" fill="hold"/>
                                        <p:tgtEl>
                                          <p:spTgt spid="14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38"/>
                </p:tgtEl>
              </p:cMediaNode>
            </p:video>
            <p:video>
              <p:cMediaNode>
                <p:cTn id="1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4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4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Mise en œuvre : Identification des sites/espèces 				 d’étude</a:t>
            </a: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  <p:pic>
        <p:nvPicPr>
          <p:cNvPr id="6" name="Image 5" descr="radio_tre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88195" y="1524000"/>
            <a:ext cx="7200793" cy="4495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ZoneTexte 3"/>
          <p:cNvSpPr txBox="1"/>
          <p:nvPr/>
        </p:nvSpPr>
        <p:spPr>
          <a:xfrm>
            <a:off x="2362200" y="25146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0.18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74976" y="19050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0.19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33600" y="26670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0.10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33600" y="32004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0.09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38400" y="3746956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0.18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209800" y="4051756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0.05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09800" y="4282217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0.44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57400" y="4662754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0.25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371600" y="5697379"/>
            <a:ext cx="2133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Helvetica"/>
                <a:cs typeface="Helvetica"/>
              </a:rPr>
              <a:t>Change (</a:t>
            </a:r>
            <a:r>
              <a:rPr lang="fr-FR" sz="1000" dirty="0" err="1" smtClean="0">
                <a:latin typeface="Helvetica"/>
                <a:cs typeface="Helvetica"/>
              </a:rPr>
              <a:t>sub</a:t>
            </a:r>
            <a:r>
              <a:rPr lang="fr-FR" sz="1000" dirty="0" smtClean="0">
                <a:latin typeface="Helvetica"/>
                <a:cs typeface="Helvetica"/>
              </a:rPr>
              <a:t>/site)</a:t>
            </a:r>
            <a:endParaRPr lang="fr-FR" sz="10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Mise en œuvre : </a:t>
            </a:r>
            <a:r>
              <a:rPr lang="fr-FR" sz="2800" dirty="0" err="1" smtClean="0">
                <a:solidFill>
                  <a:srgbClr val="FFFFFF"/>
                </a:solidFill>
                <a:latin typeface="Apple Casual" charset="0"/>
              </a:rPr>
              <a:t>Startegie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d'exploitation et analyse des données </a:t>
            </a:r>
            <a:r>
              <a:rPr lang="fr-FR" sz="2800" dirty="0" err="1" smtClean="0">
                <a:solidFill>
                  <a:srgbClr val="FFFFFF"/>
                </a:solidFill>
                <a:latin typeface="Apple Casual" charset="0"/>
              </a:rPr>
              <a:t>omics</a:t>
            </a: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62200" y="25146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0.18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74976" y="19050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0.19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33600" y="26670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0.10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33600" y="32004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0.09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38400" y="3746956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0.18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209800" y="4051756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0.05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09800" y="4282217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0.44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57400" y="4662754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0.25</a:t>
            </a:r>
            <a:endParaRPr lang="fr-FR" sz="1000" b="1" dirty="0">
              <a:latin typeface="Helvetica"/>
              <a:cs typeface="Helvetica"/>
            </a:endParaRPr>
          </a:p>
        </p:txBody>
      </p:sp>
      <p:pic>
        <p:nvPicPr>
          <p:cNvPr id="15" name="Image 14" descr="pipeline_stygomics_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436" y="1752600"/>
            <a:ext cx="8207164" cy="3797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857750" y="2438400"/>
            <a:ext cx="375285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816850" y="2781300"/>
            <a:ext cx="79375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969250" y="2933700"/>
            <a:ext cx="641350" cy="261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 rot="16200000">
            <a:off x="7118350" y="4057650"/>
            <a:ext cx="368300" cy="261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Mise en œuvre : </a:t>
            </a:r>
            <a:r>
              <a:rPr lang="fr-FR" sz="2800" dirty="0" err="1" smtClean="0">
                <a:solidFill>
                  <a:srgbClr val="FFFFFF"/>
                </a:solidFill>
                <a:latin typeface="Apple Casual" charset="0"/>
              </a:rPr>
              <a:t>Startegie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d'exploitation et analyse des données </a:t>
            </a:r>
            <a:r>
              <a:rPr lang="fr-FR" sz="2800" dirty="0" err="1" smtClean="0">
                <a:solidFill>
                  <a:srgbClr val="FFFFFF"/>
                </a:solidFill>
                <a:latin typeface="Apple Casual" charset="0"/>
              </a:rPr>
              <a:t>omics</a:t>
            </a: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95112"/>
            <a:ext cx="7532736" cy="467708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693545" y="2480732"/>
            <a:ext cx="5756910" cy="1896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Assemblage de transcriptomes </a:t>
            </a:r>
            <a:r>
              <a:rPr lang="fr-FR" i="1" dirty="0" smtClean="0">
                <a:solidFill>
                  <a:schemeClr val="tx1"/>
                </a:solidFill>
              </a:rPr>
              <a:t>de novo :</a:t>
            </a:r>
          </a:p>
          <a:p>
            <a:pPr algn="ctr"/>
            <a:endParaRPr lang="fr-FR" i="1" dirty="0" smtClean="0">
              <a:solidFill>
                <a:schemeClr val="tx1"/>
              </a:solidFill>
            </a:endParaRP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Epissage alternatif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Variation de couverture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Chimères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Fragmentation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Mise en œuvre : </a:t>
            </a:r>
            <a:r>
              <a:rPr lang="fr-FR" sz="2800" dirty="0" err="1" smtClean="0">
                <a:solidFill>
                  <a:srgbClr val="FFFFFF"/>
                </a:solidFill>
                <a:latin typeface="Apple Casual" charset="0"/>
              </a:rPr>
              <a:t>Startegie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d'exploitation et analyse des données </a:t>
            </a:r>
            <a:r>
              <a:rPr lang="fr-FR" sz="2800" dirty="0" err="1" smtClean="0">
                <a:solidFill>
                  <a:srgbClr val="FFFFFF"/>
                </a:solidFill>
                <a:latin typeface="Apple Casual" charset="0"/>
              </a:rPr>
              <a:t>omics</a:t>
            </a: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Mise en œuvre : </a:t>
            </a:r>
            <a:r>
              <a:rPr lang="fr-FR" sz="2800" dirty="0" err="1" smtClean="0">
                <a:solidFill>
                  <a:srgbClr val="FFFFFF"/>
                </a:solidFill>
                <a:latin typeface="Apple Casual" charset="0"/>
              </a:rPr>
              <a:t>Startegie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d'exploitation et analyse des données </a:t>
            </a:r>
            <a:r>
              <a:rPr lang="fr-FR" sz="2800" dirty="0" err="1" smtClean="0">
                <a:solidFill>
                  <a:srgbClr val="FFFFFF"/>
                </a:solidFill>
                <a:latin typeface="Apple Casual" charset="0"/>
              </a:rPr>
              <a:t>omics</a:t>
            </a: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62200" y="25146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0.18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74976" y="19050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0.19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33600" y="26670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0.10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33600" y="32004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0.09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38400" y="3746956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0.18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209800" y="4051756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0.05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09800" y="4282217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0.44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57400" y="4662754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0.25</a:t>
            </a:r>
            <a:endParaRPr lang="fr-FR" sz="1000" b="1" dirty="0">
              <a:latin typeface="Helvetica"/>
              <a:cs typeface="Helvetica"/>
            </a:endParaRPr>
          </a:p>
        </p:txBody>
      </p:sp>
      <p:pic>
        <p:nvPicPr>
          <p:cNvPr id="14" name="Image 13" descr=":pipeline_damien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3545" y="2480732"/>
            <a:ext cx="5756910" cy="189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Mise en œuvre : </a:t>
            </a:r>
            <a:r>
              <a:rPr lang="fr-FR" sz="2800" dirty="0" err="1" smtClean="0">
                <a:solidFill>
                  <a:srgbClr val="FFFFFF"/>
                </a:solidFill>
                <a:latin typeface="Apple Casual" charset="0"/>
              </a:rPr>
              <a:t>Startegie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d'exploitation et analyse des données </a:t>
            </a:r>
            <a:r>
              <a:rPr lang="fr-FR" sz="2800" dirty="0" err="1" smtClean="0">
                <a:solidFill>
                  <a:srgbClr val="FFFFFF"/>
                </a:solidFill>
                <a:latin typeface="Apple Casual" charset="0"/>
              </a:rPr>
              <a:t>omics</a:t>
            </a: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33600" y="31115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0.10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33600" y="36449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0.09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57400" y="5107254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0.25</a:t>
            </a:r>
            <a:endParaRPr lang="fr-FR" sz="1000" b="1" dirty="0">
              <a:latin typeface="Helvetica"/>
              <a:cs typeface="Helvetica"/>
            </a:endParaRPr>
          </a:p>
        </p:txBody>
      </p:sp>
      <p:pic>
        <p:nvPicPr>
          <p:cNvPr id="14" name="Image 13" descr=":pipeline_damien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2745" y="3253641"/>
            <a:ext cx="3411855" cy="112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172" y="2209800"/>
            <a:ext cx="1905000" cy="8255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772" y="4590336"/>
            <a:ext cx="1955800" cy="95956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rcRect l="17717" r="16451"/>
          <a:stretch>
            <a:fillRect/>
          </a:stretch>
        </p:blipFill>
        <p:spPr>
          <a:xfrm>
            <a:off x="76796" y="2806700"/>
            <a:ext cx="2361604" cy="201787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2901235"/>
            <a:ext cx="2376512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Perspectives 2015 :</a:t>
            </a: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	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Finalisation 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des analyses ‘substitution’</a:t>
            </a: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Les 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rayonnements ionisants naturels affectent-ils significativement le </a:t>
            </a:r>
            <a:r>
              <a:rPr lang="fr-FR" sz="2800" b="1" dirty="0" smtClean="0">
                <a:solidFill>
                  <a:srgbClr val="FF0000"/>
                </a:solidFill>
                <a:latin typeface="Apple Casual" charset="0"/>
              </a:rPr>
              <a:t>fonctionnement 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de la biodiversité lors d’exposition chronique à très long terme et à faible dose 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? </a:t>
            </a:r>
          </a:p>
          <a:p>
            <a:pPr lvl="1">
              <a:lnSpc>
                <a:spcPct val="85000"/>
              </a:lnSpc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Analyse des différences d’expression</a:t>
            </a:r>
          </a:p>
          <a:p>
            <a:pPr lvl="1">
              <a:lnSpc>
                <a:spcPct val="85000"/>
              </a:lnSpc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Caractérisations des radionucléides et chroniques </a:t>
            </a:r>
          </a:p>
          <a:p>
            <a:pPr lvl="1">
              <a:lnSpc>
                <a:spcPct val="85000"/>
              </a:lnSpc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Laboratoire informatique virtuel</a:t>
            </a:r>
          </a:p>
          <a:p>
            <a:pPr lvl="1">
              <a:lnSpc>
                <a:spcPct val="85000"/>
              </a:lnSpc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0000"/>
                </a:solidFill>
                <a:latin typeface="Apple Casual" charset="0"/>
              </a:rPr>
              <a:t> Séquençage génomique 3C</a:t>
            </a: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Mise en œuvre : </a:t>
            </a:r>
            <a:r>
              <a:rPr lang="fr-FR" sz="2800" dirty="0" err="1" smtClean="0">
                <a:solidFill>
                  <a:srgbClr val="FFFFFF"/>
                </a:solidFill>
                <a:latin typeface="Apple Casual" charset="0"/>
              </a:rPr>
              <a:t>Startegie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d'exploitation et analyse des données </a:t>
            </a:r>
            <a:r>
              <a:rPr lang="fr-FR" sz="2800" dirty="0" err="1" smtClean="0">
                <a:solidFill>
                  <a:srgbClr val="FFFFFF"/>
                </a:solidFill>
                <a:latin typeface="Apple Casual" charset="0"/>
              </a:rPr>
              <a:t>omics</a:t>
            </a: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62200" y="25146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0.18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74976" y="19050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0.19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33600" y="26670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0.10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33600" y="3200400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0.09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38400" y="3746956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0.18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209800" y="4051756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0.05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09800" y="4282217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0.44</a:t>
            </a:r>
            <a:endParaRPr lang="fr-FR" sz="1000" b="1" dirty="0">
              <a:latin typeface="Helvetica"/>
              <a:cs typeface="Helvetica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57400" y="4662754"/>
            <a:ext cx="43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Helvetica"/>
                <a:cs typeface="Helvetica"/>
              </a:rPr>
              <a:t>0.25</a:t>
            </a:r>
            <a:endParaRPr lang="fr-FR" sz="1000" b="1" dirty="0">
              <a:latin typeface="Helvetica"/>
              <a:cs typeface="Helvetica"/>
            </a:endParaRPr>
          </a:p>
        </p:txBody>
      </p:sp>
      <p:pic>
        <p:nvPicPr>
          <p:cNvPr id="15" name="Image 14" descr="pipeline_stygomics_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436" y="1752600"/>
            <a:ext cx="8207164" cy="3797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9600" y="1143001"/>
            <a:ext cx="7874688" cy="5035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Perspectives 2015 : 3C et Graal</a:t>
            </a: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rcRect r="62327"/>
          <a:stretch>
            <a:fillRect/>
          </a:stretch>
        </p:blipFill>
        <p:spPr>
          <a:xfrm>
            <a:off x="609600" y="1156057"/>
            <a:ext cx="2603844" cy="49625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rcRect t="2440" r="75608" b="70280"/>
          <a:stretch>
            <a:fillRect/>
          </a:stretch>
        </p:blipFill>
        <p:spPr>
          <a:xfrm flipH="1" flipV="1">
            <a:off x="3899244" y="2695231"/>
            <a:ext cx="4585044" cy="3483663"/>
          </a:xfrm>
          <a:prstGeom prst="rect">
            <a:avLst/>
          </a:prstGeom>
        </p:spPr>
      </p:pic>
      <p:pic>
        <p:nvPicPr>
          <p:cNvPr id="7" name="Picture 32"/>
          <p:cNvPicPr>
            <a:picLocks noChangeAspect="1" noChangeArrowheads="1"/>
          </p:cNvPicPr>
          <p:nvPr/>
        </p:nvPicPr>
        <p:blipFill>
          <a:blip r:embed="rId5"/>
          <a:srcRect l="7927" r="59453" b="23615"/>
          <a:stretch>
            <a:fillRect/>
          </a:stretch>
        </p:blipFill>
        <p:spPr bwMode="auto">
          <a:xfrm>
            <a:off x="3899244" y="1371600"/>
            <a:ext cx="2223965" cy="23621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337644" y="2619031"/>
            <a:ext cx="2070444" cy="428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670644" y="3657600"/>
            <a:ext cx="2070444" cy="428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893488" y="4876800"/>
            <a:ext cx="2514600" cy="1241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858266" y="5867400"/>
            <a:ext cx="2070444" cy="214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867400" y="3810000"/>
            <a:ext cx="152400" cy="428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 rot="18644631">
            <a:off x="5902971" y="4318967"/>
            <a:ext cx="495194" cy="230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 rot="18644631">
            <a:off x="5862043" y="4560927"/>
            <a:ext cx="532917" cy="230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 flipH="1">
            <a:off x="2895600" y="3810000"/>
            <a:ext cx="927444" cy="428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 flipH="1">
            <a:off x="609600" y="1143000"/>
            <a:ext cx="2902122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Perspectives 2016 :</a:t>
            </a: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Les rayonnements ionisants naturels affectent-ils significativement les taux de </a:t>
            </a:r>
            <a:r>
              <a:rPr lang="fr-FR" sz="2800" b="1" dirty="0" smtClean="0">
                <a:solidFill>
                  <a:srgbClr val="FF0000"/>
                </a:solidFill>
                <a:latin typeface="Apple Casual" charset="0"/>
              </a:rPr>
              <a:t>mutations 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ponctuelles lors d’exposition chronique à très long terme et à faible dose ?</a:t>
            </a: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</a:t>
            </a:r>
          </a:p>
          <a:p>
            <a:pPr lvl="1">
              <a:lnSpc>
                <a:spcPct val="85000"/>
              </a:lnSpc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Couplage </a:t>
            </a:r>
            <a:r>
              <a:rPr lang="fr-FR" sz="2800" dirty="0" err="1" smtClean="0">
                <a:solidFill>
                  <a:srgbClr val="FFFFFF"/>
                </a:solidFill>
                <a:latin typeface="Apple Casual" charset="0"/>
              </a:rPr>
              <a:t>genomic-transcriptomic</a:t>
            </a: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Etude de l’hétérogénéité interannuelle des</a:t>
            </a:r>
            <a:br>
              <a:rPr lang="fr-FR" sz="2800" dirty="0" smtClean="0">
                <a:solidFill>
                  <a:srgbClr val="FFFFFF"/>
                </a:solidFill>
                <a:latin typeface="Apple Casual" charset="0"/>
              </a:rPr>
            </a:b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 paramètres radiologiques</a:t>
            </a:r>
          </a:p>
          <a:p>
            <a:pPr lvl="1">
              <a:lnSpc>
                <a:spcPct val="85000"/>
              </a:lnSpc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Spéciation des radionucléides et particulièrement</a:t>
            </a:r>
            <a:br>
              <a:rPr lang="fr-FR" sz="2800" dirty="0" smtClean="0">
                <a:solidFill>
                  <a:srgbClr val="FFFFFF"/>
                </a:solidFill>
                <a:latin typeface="Apple Casual" charset="0"/>
              </a:rPr>
            </a:b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 Po210</a:t>
            </a:r>
          </a:p>
          <a:p>
            <a:pPr lvl="1">
              <a:lnSpc>
                <a:spcPct val="85000"/>
              </a:lnSpc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Laboratoire informatique virtuel</a:t>
            </a: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Action : Contexte</a:t>
            </a: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 lvl="2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GB" sz="2800" b="1" dirty="0" smtClean="0">
                <a:solidFill>
                  <a:srgbClr val="FFFF00"/>
                </a:solidFill>
                <a:latin typeface="Apple Casual"/>
                <a:cs typeface="Apple Casual"/>
              </a:rPr>
              <a:t>What Determines Species Diversity (and functioning) ?</a:t>
            </a:r>
          </a:p>
          <a:p>
            <a:pPr marL="0"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   </a:t>
            </a:r>
          </a:p>
          <a:p>
            <a:pPr marL="0"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		</a:t>
            </a:r>
          </a:p>
          <a:p>
            <a:pPr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  <p:pic>
        <p:nvPicPr>
          <p:cNvPr id="3" name="Image 2" descr="F1.mediu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89000"/>
            <a:ext cx="697871" cy="939800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209800"/>
            <a:ext cx="4953000" cy="21866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974010"/>
            <a:ext cx="6794500" cy="165539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4495800"/>
            <a:ext cx="6794500" cy="5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llipse 49"/>
          <p:cNvSpPr/>
          <p:nvPr/>
        </p:nvSpPr>
        <p:spPr>
          <a:xfrm rot="19059060" flipH="1">
            <a:off x="1795824" y="4144343"/>
            <a:ext cx="3784964" cy="136824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  <a:p>
            <a:pPr algn="ctr"/>
            <a:endParaRPr/>
          </a:p>
          <a:p>
            <a:pPr algn="ctr"/>
            <a:endParaRPr lang="fr-FR" dirty="0"/>
          </a:p>
        </p:txBody>
      </p:sp>
      <p:sp>
        <p:nvSpPr>
          <p:cNvPr id="28" name="Ellipse 27"/>
          <p:cNvSpPr/>
          <p:nvPr/>
        </p:nvSpPr>
        <p:spPr>
          <a:xfrm rot="18345234" flipH="1">
            <a:off x="5514128" y="2958265"/>
            <a:ext cx="1495837" cy="37719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 rot="873490" flipH="1">
            <a:off x="1010068" y="2445218"/>
            <a:ext cx="3784964" cy="136824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  <a:p>
            <a:pPr algn="ctr"/>
            <a:endParaRPr/>
          </a:p>
          <a:p>
            <a:pPr algn="ctr"/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 rot="3514787">
            <a:off x="451635" y="-149808"/>
            <a:ext cx="5929393" cy="2625019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Ellipse 19"/>
          <p:cNvSpPr/>
          <p:nvPr/>
        </p:nvSpPr>
        <p:spPr>
          <a:xfrm rot="19695977" flipH="1">
            <a:off x="4715421" y="2081992"/>
            <a:ext cx="3784964" cy="136824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 rot="5400000">
            <a:off x="3414266" y="2054652"/>
            <a:ext cx="2900458" cy="107715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 rot="2002947">
            <a:off x="2363332" y="2682188"/>
            <a:ext cx="2900458" cy="107715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 rot="18902587">
            <a:off x="2547354" y="3999211"/>
            <a:ext cx="2900458" cy="107715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Ellipse 46"/>
          <p:cNvSpPr/>
          <p:nvPr/>
        </p:nvSpPr>
        <p:spPr>
          <a:xfrm rot="19597053" flipH="1">
            <a:off x="4370800" y="2677323"/>
            <a:ext cx="2900458" cy="107715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 rot="1883745" flipH="1">
            <a:off x="4335441" y="3885008"/>
            <a:ext cx="2900458" cy="107715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152401" y="228600"/>
            <a:ext cx="842489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 smtClean="0">
                <a:solidFill>
                  <a:srgbClr val="FFFFFF"/>
                </a:solidFill>
                <a:latin typeface="Apple Casual" charset="0"/>
              </a:rPr>
              <a:t>Remerciements</a:t>
            </a:r>
            <a:endParaRPr lang="en-US" sz="2400" dirty="0" smtClean="0">
              <a:solidFill>
                <a:srgbClr val="FFFFFF"/>
              </a:solidFill>
              <a:latin typeface="Apple Casual" charset="0"/>
            </a:endParaRPr>
          </a:p>
          <a:p>
            <a:pPr algn="r"/>
            <a:endParaRPr lang="en-US" sz="2400" dirty="0" smtClean="0">
              <a:solidFill>
                <a:srgbClr val="FFFFFF"/>
              </a:solidFill>
              <a:latin typeface="Apple Casual" charset="0"/>
            </a:endParaRPr>
          </a:p>
          <a:p>
            <a:pPr algn="r"/>
            <a:r>
              <a:rPr lang="en-US" sz="2400" dirty="0" smtClean="0">
                <a:solidFill>
                  <a:srgbClr val="FFFFFF"/>
                </a:solidFill>
                <a:latin typeface="Apple Casual" charset="0"/>
              </a:rPr>
              <a:t> </a:t>
            </a:r>
          </a:p>
        </p:txBody>
      </p:sp>
      <p:sp>
        <p:nvSpPr>
          <p:cNvPr id="12" name="Ellipse 11"/>
          <p:cNvSpPr/>
          <p:nvPr/>
        </p:nvSpPr>
        <p:spPr>
          <a:xfrm rot="5400000">
            <a:off x="3401909" y="2078299"/>
            <a:ext cx="2900458" cy="107715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 rot="2002947">
            <a:off x="2350975" y="2705835"/>
            <a:ext cx="2900458" cy="107715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 rot="18895085">
            <a:off x="2545946" y="3992842"/>
            <a:ext cx="2900458" cy="107715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/>
          <p:cNvSpPr/>
          <p:nvPr/>
        </p:nvSpPr>
        <p:spPr>
          <a:xfrm rot="19597053" flipH="1">
            <a:off x="4358443" y="2700970"/>
            <a:ext cx="2900458" cy="107715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 rot="1803730" flipH="1">
            <a:off x="4340029" y="3907618"/>
            <a:ext cx="2900458" cy="107715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4277415" y="1676400"/>
            <a:ext cx="1208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	</a:t>
            </a:r>
            <a:r>
              <a:rPr lang="fr-FR" b="1" dirty="0" smtClean="0"/>
              <a:t>29</a:t>
            </a:r>
          </a:p>
          <a:p>
            <a:r>
              <a:rPr lang="fr-FR" dirty="0" smtClean="0"/>
              <a:t>C. </a:t>
            </a:r>
            <a:r>
              <a:rPr lang="fr-FR" dirty="0" err="1" smtClean="0"/>
              <a:t>Douady</a:t>
            </a:r>
            <a:endParaRPr lang="fr-FR" dirty="0" smtClean="0"/>
          </a:p>
          <a:p>
            <a:r>
              <a:rPr lang="fr-FR" dirty="0" smtClean="0"/>
              <a:t>T. </a:t>
            </a:r>
            <a:r>
              <a:rPr lang="fr-FR" dirty="0" err="1" smtClean="0"/>
              <a:t>Lefebure</a:t>
            </a:r>
            <a:endParaRPr lang="fr-FR" dirty="0" smtClean="0"/>
          </a:p>
        </p:txBody>
      </p:sp>
      <p:sp>
        <p:nvSpPr>
          <p:cNvPr id="21" name="ZoneTexte 20"/>
          <p:cNvSpPr txBox="1"/>
          <p:nvPr/>
        </p:nvSpPr>
        <p:spPr>
          <a:xfrm>
            <a:off x="2396460" y="782597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InEE</a:t>
            </a:r>
            <a:endParaRPr lang="fr-FR" b="1" dirty="0" smtClean="0"/>
          </a:p>
          <a:p>
            <a:r>
              <a:rPr lang="fr-FR" dirty="0" smtClean="0"/>
              <a:t>L. </a:t>
            </a:r>
            <a:r>
              <a:rPr lang="fr-FR" dirty="0" err="1" smtClean="0"/>
              <a:t>Konecny</a:t>
            </a:r>
            <a:endParaRPr lang="fr-FR" dirty="0" smtClean="0"/>
          </a:p>
          <a:p>
            <a:r>
              <a:rPr lang="fr-FR" dirty="0" smtClean="0"/>
              <a:t>S. </a:t>
            </a:r>
            <a:r>
              <a:rPr lang="fr-FR" dirty="0" err="1" smtClean="0"/>
              <a:t>Penel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6898914" y="1600200"/>
            <a:ext cx="1178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dirty="0" smtClean="0"/>
              <a:t>IN2P3</a:t>
            </a:r>
          </a:p>
          <a:p>
            <a:pPr algn="r"/>
            <a:r>
              <a:rPr lang="fr-FR" dirty="0" smtClean="0"/>
              <a:t>H. </a:t>
            </a:r>
            <a:r>
              <a:rPr lang="fr-FR" dirty="0" err="1" smtClean="0"/>
              <a:t>Guégan</a:t>
            </a:r>
            <a:endParaRPr lang="fr-FR" dirty="0" smtClean="0"/>
          </a:p>
          <a:p>
            <a:pPr algn="r"/>
            <a:r>
              <a:rPr lang="fr-FR" dirty="0" smtClean="0"/>
              <a:t>K. David</a:t>
            </a:r>
          </a:p>
          <a:p>
            <a:pPr algn="r"/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6718815" y="5306135"/>
            <a:ext cx="63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INSB</a:t>
            </a:r>
            <a:endParaRPr lang="fr-FR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2331754" y="5569305"/>
            <a:ext cx="51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INC</a:t>
            </a:r>
            <a:endParaRPr lang="fr-FR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2819400" y="2438400"/>
            <a:ext cx="1049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30</a:t>
            </a:r>
          </a:p>
          <a:p>
            <a:r>
              <a:rPr lang="fr-FR" dirty="0" smtClean="0"/>
              <a:t>F. Malard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5524117" y="2362200"/>
            <a:ext cx="1181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dirty="0" smtClean="0"/>
              <a:t>1</a:t>
            </a:r>
          </a:p>
          <a:p>
            <a:pPr algn="r"/>
            <a:r>
              <a:rPr lang="fr-FR" dirty="0" smtClean="0"/>
              <a:t>V. Breton</a:t>
            </a:r>
          </a:p>
          <a:p>
            <a:pPr algn="r"/>
            <a:r>
              <a:rPr lang="fr-FR" dirty="0" smtClean="0"/>
              <a:t>P. Chardon</a:t>
            </a:r>
          </a:p>
          <a:p>
            <a:pPr algn="r"/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 rot="618809">
            <a:off x="4558000" y="4329982"/>
            <a:ext cx="253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				L</a:t>
            </a:r>
            <a:r>
              <a:rPr lang="fr-FR" dirty="0" smtClean="0"/>
              <a:t>. Duret, 	</a:t>
            </a:r>
            <a:r>
              <a:rPr lang="fr-FR" dirty="0" smtClean="0"/>
              <a:t>	</a:t>
            </a:r>
          </a:p>
          <a:p>
            <a:pPr algn="r"/>
            <a:r>
              <a:rPr lang="fr-FR" b="1" dirty="0" smtClean="0"/>
              <a:t>21</a:t>
            </a:r>
          </a:p>
        </p:txBody>
      </p:sp>
      <p:sp>
        <p:nvSpPr>
          <p:cNvPr id="40" name="ZoneTexte 39"/>
          <p:cNvSpPr txBox="1"/>
          <p:nvPr/>
        </p:nvSpPr>
        <p:spPr>
          <a:xfrm rot="20112417">
            <a:off x="2958411" y="4611469"/>
            <a:ext cx="1405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13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Montavon</a:t>
            </a:r>
            <a:endParaRPr lang="fr-FR" dirty="0"/>
          </a:p>
        </p:txBody>
      </p:sp>
      <p:pic>
        <p:nvPicPr>
          <p:cNvPr id="41" name="Image 40" descr="CNRStra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118" y="3411518"/>
            <a:ext cx="855682" cy="855682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1310709" y="2599730"/>
            <a:ext cx="74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INSU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Action : Contexte</a:t>
            </a: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 lvl="2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  </a:t>
            </a:r>
          </a:p>
          <a:p>
            <a:pPr marL="0"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		</a:t>
            </a:r>
          </a:p>
          <a:p>
            <a:pPr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1170028" y="1014515"/>
            <a:ext cx="6907172" cy="5310085"/>
            <a:chOff x="629016" y="1014515"/>
            <a:chExt cx="6907172" cy="5310085"/>
          </a:xfrm>
        </p:grpSpPr>
        <p:pic>
          <p:nvPicPr>
            <p:cNvPr id="12" name="Image 11" descr="image402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1014515"/>
              <a:ext cx="3352800" cy="531008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3" name="ZoneTexte 12"/>
            <p:cNvSpPr txBox="1"/>
            <p:nvPr/>
          </p:nvSpPr>
          <p:spPr>
            <a:xfrm>
              <a:off x="629016" y="4191000"/>
              <a:ext cx="2342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FF0000"/>
                  </a:solidFill>
                </a:rPr>
                <a:t>Morvan et al. 2013. </a:t>
              </a:r>
              <a:r>
                <a:rPr lang="fr-FR" sz="1400" dirty="0" err="1" smtClean="0">
                  <a:solidFill>
                    <a:srgbClr val="FF0000"/>
                  </a:solidFill>
                </a:rPr>
                <a:t>Syst</a:t>
              </a:r>
              <a:r>
                <a:rPr lang="fr-FR" sz="1400" dirty="0" smtClean="0">
                  <a:solidFill>
                    <a:srgbClr val="FF0000"/>
                  </a:solidFill>
                </a:rPr>
                <a:t>. </a:t>
              </a:r>
              <a:r>
                <a:rPr lang="fr-FR" sz="1400" dirty="0" err="1" smtClean="0">
                  <a:solidFill>
                    <a:srgbClr val="FF0000"/>
                  </a:solidFill>
                </a:rPr>
                <a:t>Biol</a:t>
              </a:r>
              <a:r>
                <a:rPr lang="fr-FR" sz="1400" dirty="0" smtClean="0">
                  <a:solidFill>
                    <a:srgbClr val="FF0000"/>
                  </a:solidFill>
                </a:rPr>
                <a:t>.</a:t>
              </a:r>
              <a:endParaRPr lang="fr-FR" sz="1400" dirty="0">
                <a:solidFill>
                  <a:srgbClr val="FF0000"/>
                </a:solidFill>
              </a:endParaRPr>
            </a:p>
          </p:txBody>
        </p:sp>
        <p:pic>
          <p:nvPicPr>
            <p:cNvPr id="14" name="Image 13" descr="text433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2400" y="1014515"/>
              <a:ext cx="3573788" cy="5310085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6" name="ZoneTexte 15"/>
          <p:cNvSpPr txBox="1"/>
          <p:nvPr/>
        </p:nvSpPr>
        <p:spPr>
          <a:xfrm>
            <a:off x="4876800" y="5562600"/>
            <a:ext cx="748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In </a:t>
            </a:r>
            <a:r>
              <a:rPr lang="fr-FR" sz="1400" dirty="0" err="1" smtClean="0">
                <a:solidFill>
                  <a:srgbClr val="FF0000"/>
                </a:solidFill>
              </a:rPr>
              <a:t>prep</a:t>
            </a:r>
            <a:r>
              <a:rPr lang="fr-FR" sz="1400" dirty="0" smtClean="0">
                <a:solidFill>
                  <a:srgbClr val="FF0000"/>
                </a:solidFill>
              </a:rPr>
              <a:t>.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Action : Objectif 2014-2016</a:t>
            </a: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 marL="0"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Les rayonnements ionisants naturels </a:t>
            </a:r>
            <a:r>
              <a:rPr lang="fr-FR" sz="2800" dirty="0" err="1" smtClean="0">
                <a:solidFill>
                  <a:srgbClr val="FFFFFF"/>
                </a:solidFill>
                <a:latin typeface="Apple Casual" charset="0"/>
              </a:rPr>
              <a:t>affectent-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/>
            </a:r>
            <a:br>
              <a:rPr lang="fr-FR" sz="2800" dirty="0" smtClean="0">
                <a:solidFill>
                  <a:srgbClr val="FFFFFF"/>
                </a:solidFill>
                <a:latin typeface="Apple Casual" charset="0"/>
              </a:rPr>
            </a:b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 ils significativement les taux de </a:t>
            </a:r>
            <a:r>
              <a:rPr lang="fr-FR" sz="2800" b="1" dirty="0" smtClean="0">
                <a:solidFill>
                  <a:srgbClr val="FF0000"/>
                </a:solidFill>
                <a:latin typeface="Apple Casual" charset="0"/>
              </a:rPr>
              <a:t>substitution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/>
            </a:r>
            <a:br>
              <a:rPr lang="fr-FR" sz="2800" dirty="0" smtClean="0">
                <a:solidFill>
                  <a:srgbClr val="FFFFFF"/>
                </a:solidFill>
                <a:latin typeface="Apple Casual" charset="0"/>
              </a:rPr>
            </a:b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 lors d’exposition chronique à très long terme et</a:t>
            </a:r>
            <a:br>
              <a:rPr lang="fr-FR" sz="2800" dirty="0" smtClean="0">
                <a:solidFill>
                  <a:srgbClr val="FFFFFF"/>
                </a:solidFill>
                <a:latin typeface="Apple Casual" charset="0"/>
              </a:rPr>
            </a:b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 à faible dose ?</a:t>
            </a:r>
          </a:p>
          <a:p>
            <a:pPr marL="0"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 marL="0"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Les rayonnements ionisants naturels affectent-ils 	significativement les taux de </a:t>
            </a:r>
            <a:r>
              <a:rPr lang="fr-FR" sz="2800" b="1" dirty="0" smtClean="0">
                <a:solidFill>
                  <a:srgbClr val="FF0000"/>
                </a:solidFill>
                <a:latin typeface="Apple Casual" charset="0"/>
              </a:rPr>
              <a:t>mutations 	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ponctuelles lors d’exposition chronique à très 	long terme et à faible dose ?</a:t>
            </a:r>
          </a:p>
          <a:p>
            <a:pPr marL="0"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 marL="0"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Les rayonnements ionisants naturels affectent-ils 	significativement le </a:t>
            </a:r>
            <a:r>
              <a:rPr lang="fr-FR" sz="2800" b="1" dirty="0" smtClean="0">
                <a:solidFill>
                  <a:srgbClr val="FF0000"/>
                </a:solidFill>
                <a:latin typeface="Apple Casual" charset="0"/>
              </a:rPr>
              <a:t>fonctionnement </a:t>
            </a: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de la 	biodiversité lors d’exposition chronique à très 	long terme et à faible dose ?</a:t>
            </a:r>
          </a:p>
          <a:p>
            <a:pPr marL="0"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</a:t>
            </a: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 lvl="2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  </a:t>
            </a:r>
          </a:p>
          <a:p>
            <a:pPr marL="0"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		</a:t>
            </a:r>
          </a:p>
          <a:p>
            <a:pPr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Action : Consortium</a:t>
            </a: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 marL="0"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</a:t>
            </a: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 lvl="2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   </a:t>
            </a:r>
          </a:p>
          <a:p>
            <a:pPr marL="0"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		</a:t>
            </a:r>
          </a:p>
          <a:p>
            <a:pPr lvl="1"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466850"/>
            <a:ext cx="8509000" cy="39243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800" y="5588000"/>
            <a:ext cx="2692400" cy="88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Mise en œuvre : Identification des sites/espèces 				 d’étude</a:t>
            </a: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502" y="1156057"/>
            <a:ext cx="6187298" cy="5168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Mise en œuvre : Identification des sites/</a:t>
            </a:r>
            <a:r>
              <a:rPr lang="fr-FR" sz="2800" smtClean="0">
                <a:solidFill>
                  <a:srgbClr val="FFFFFF"/>
                </a:solidFill>
                <a:latin typeface="Apple Casual" charset="0"/>
              </a:rPr>
              <a:t>espèces 				 d’étude</a:t>
            </a: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  <p:pic>
        <p:nvPicPr>
          <p:cNvPr id="12" name="Image 11" descr="sampling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19400" y="1828800"/>
            <a:ext cx="5863319" cy="4702736"/>
          </a:xfrm>
          <a:prstGeom prst="rect">
            <a:avLst/>
          </a:prstGeom>
        </p:spPr>
      </p:pic>
      <p:pic>
        <p:nvPicPr>
          <p:cNvPr id="13" name="Image 12" descr="les Foules 29 09 2008 (47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927350"/>
            <a:ext cx="3352800" cy="2514600"/>
          </a:xfrm>
          <a:prstGeom prst="rect">
            <a:avLst/>
          </a:prstGeom>
        </p:spPr>
      </p:pic>
      <p:pic>
        <p:nvPicPr>
          <p:cNvPr id="14" name="Image 13" descr="les Foules 29 09 2008 (29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869950"/>
            <a:ext cx="2819400" cy="2114550"/>
          </a:xfrm>
          <a:prstGeom prst="rect">
            <a:avLst/>
          </a:prstGeom>
        </p:spPr>
      </p:pic>
      <p:pic>
        <p:nvPicPr>
          <p:cNvPr id="15" name="Image 14" descr="IMGP059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701800" y="1504950"/>
            <a:ext cx="2235200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Mise en œuvre : Identification des sites/</a:t>
            </a:r>
            <a:r>
              <a:rPr lang="fr-FR" sz="2800" smtClean="0">
                <a:solidFill>
                  <a:srgbClr val="FFFFFF"/>
                </a:solidFill>
                <a:latin typeface="Apple Casual" charset="0"/>
              </a:rPr>
              <a:t>espèces 				 d’étude</a:t>
            </a: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  <p:pic>
        <p:nvPicPr>
          <p:cNvPr id="7" name="Image 6" descr="species_ID.png"/>
          <p:cNvPicPr>
            <a:picLocks noChangeAspect="1"/>
          </p:cNvPicPr>
          <p:nvPr/>
        </p:nvPicPr>
        <p:blipFill>
          <a:blip r:embed="rId3"/>
          <a:srcRect l="44582" t="37054"/>
          <a:stretch>
            <a:fillRect/>
          </a:stretch>
        </p:blipFill>
        <p:spPr>
          <a:xfrm>
            <a:off x="76200" y="1855374"/>
            <a:ext cx="4738296" cy="4316826"/>
          </a:xfrm>
          <a:prstGeom prst="rect">
            <a:avLst/>
          </a:prstGeom>
        </p:spPr>
      </p:pic>
      <p:pic>
        <p:nvPicPr>
          <p:cNvPr id="8" name="Image 7" descr="Rplo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2160049"/>
            <a:ext cx="4230050" cy="3554951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479" y="228600"/>
            <a:ext cx="8867521" cy="927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102539" rIns="81639" bIns="40820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fr-FR" sz="2800" dirty="0" smtClean="0">
                <a:solidFill>
                  <a:srgbClr val="FFFFFF"/>
                </a:solidFill>
                <a:latin typeface="Apple Casual" charset="0"/>
              </a:rPr>
              <a:t>Mise en œuvre : Identification des sites/</a:t>
            </a:r>
            <a:r>
              <a:rPr lang="fr-FR" sz="2800" smtClean="0">
                <a:solidFill>
                  <a:srgbClr val="FFFFFF"/>
                </a:solidFill>
                <a:latin typeface="Apple Casual" charset="0"/>
              </a:rPr>
              <a:t>espèces 				 d’étude</a:t>
            </a: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000" dirty="0" smtClean="0">
              <a:solidFill>
                <a:srgbClr val="FFFFFF"/>
              </a:solidFill>
              <a:latin typeface="Apple Casual" charset="0"/>
            </a:endParaRPr>
          </a:p>
          <a:p>
            <a:pPr lvl="1">
              <a:lnSpc>
                <a:spcPct val="85000"/>
              </a:lnSpc>
              <a:buFont typeface="Symbol" charset="2"/>
              <a:buChar char="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  <a:p>
            <a:pPr>
              <a:lnSpc>
                <a:spcPct val="8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fr-FR" sz="2800" dirty="0" smtClean="0">
              <a:solidFill>
                <a:srgbClr val="FFFFFF"/>
              </a:solidFill>
              <a:latin typeface="Apple Casual" charset="0"/>
            </a:endParaRPr>
          </a:p>
        </p:txBody>
      </p:sp>
      <p:pic>
        <p:nvPicPr>
          <p:cNvPr id="6" name="Image 5" descr="radio_tre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88195" y="1524000"/>
            <a:ext cx="7200793" cy="4495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ZoneTexte 27"/>
          <p:cNvSpPr txBox="1"/>
          <p:nvPr/>
        </p:nvSpPr>
        <p:spPr>
          <a:xfrm>
            <a:off x="1447800" y="5697379"/>
            <a:ext cx="2133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Helvetica"/>
                <a:cs typeface="Helvetica"/>
              </a:rPr>
              <a:t>Change (</a:t>
            </a:r>
            <a:r>
              <a:rPr lang="fr-FR" sz="1000" dirty="0" err="1" smtClean="0">
                <a:latin typeface="Helvetica"/>
                <a:cs typeface="Helvetica"/>
              </a:rPr>
              <a:t>sub</a:t>
            </a:r>
            <a:r>
              <a:rPr lang="fr-FR" sz="1000" dirty="0" smtClean="0">
                <a:latin typeface="Helvetica"/>
                <a:cs typeface="Helvetica"/>
              </a:rPr>
              <a:t>/site)</a:t>
            </a:r>
            <a:endParaRPr lang="fr-FR" sz="10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15285</TotalTime>
  <Words>1654</Words>
  <Application>Microsoft Macintosh PowerPoint</Application>
  <PresentationFormat>Présentation à l'écran (4:3)</PresentationFormat>
  <Paragraphs>264</Paragraphs>
  <Slides>20</Slides>
  <Notes>20</Notes>
  <HiddenSlides>0</HiddenSlides>
  <MMClips>2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</vt:vector>
  </TitlesOfParts>
  <Company>Université Lyon 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christophe DOUADY</dc:creator>
  <cp:lastModifiedBy>christophe DOUADY</cp:lastModifiedBy>
  <cp:revision>536</cp:revision>
  <cp:lastPrinted>2014-12-07T10:34:47Z</cp:lastPrinted>
  <dcterms:created xsi:type="dcterms:W3CDTF">2015-02-10T05:27:44Z</dcterms:created>
  <dcterms:modified xsi:type="dcterms:W3CDTF">2015-02-10T06:54:33Z</dcterms:modified>
</cp:coreProperties>
</file>