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49" autoAdjust="0"/>
  </p:normalViewPr>
  <p:slideViewPr>
    <p:cSldViewPr snapToGrid="0" snapToObjects="1">
      <p:cViewPr varScale="1">
        <p:scale>
          <a:sx n="90" d="100"/>
          <a:sy n="90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E66F-FC11-3042-8628-912FD2392BB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0C9E-06FB-A046-AFC2-C28439CF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28" y="0"/>
            <a:ext cx="5603938" cy="4519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05227"/>
            <a:ext cx="1536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IceCube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14" y="4476936"/>
            <a:ext cx="4554599" cy="2402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12" y="4455412"/>
            <a:ext cx="4574721" cy="2402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8201" y="4519984"/>
            <a:ext cx="1780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ANTARES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171738"/>
            <a:ext cx="141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KM3Net 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25370" y="43828"/>
            <a:ext cx="3973487" cy="220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High Energy Neutrino Experiments</a:t>
            </a:r>
          </a:p>
          <a:p>
            <a:pPr>
              <a:lnSpc>
                <a:spcPct val="120000"/>
              </a:lnSpc>
            </a:pPr>
            <a:r>
              <a:rPr lang="en-US" sz="3400" b="1" dirty="0" smtClean="0">
                <a:solidFill>
                  <a:srgbClr val="0000FF"/>
                </a:solidFill>
                <a:latin typeface="Chalkboard"/>
                <a:cs typeface="Chalkboard"/>
              </a:rPr>
              <a:t>(</a:t>
            </a:r>
            <a:r>
              <a:rPr lang="en-US" sz="34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TeV-PeV</a:t>
            </a:r>
            <a:r>
              <a:rPr lang="en-US" sz="3400" b="1" dirty="0" smtClean="0">
                <a:solidFill>
                  <a:srgbClr val="0000FF"/>
                </a:solidFill>
                <a:latin typeface="Chalkboard"/>
                <a:cs typeface="Chalkboard"/>
              </a:rPr>
              <a:t>)</a:t>
            </a:r>
            <a:endParaRPr lang="en-US" sz="34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13313" y="2178979"/>
            <a:ext cx="4574721" cy="229457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304143" y="1941286"/>
            <a:ext cx="4354286" cy="362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04143" y="3773714"/>
            <a:ext cx="4354286" cy="192314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03571" y="3773714"/>
            <a:ext cx="0" cy="192314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9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29" y="36284"/>
            <a:ext cx="2866571" cy="3645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6107" y="1147689"/>
            <a:ext cx="138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</a:rPr>
              <a:t>22 Nov 2013</a:t>
            </a:r>
            <a:endParaRPr lang="en-US" b="1" i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2114" y="641475"/>
            <a:ext cx="1346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 smtClean="0">
                <a:solidFill>
                  <a:srgbClr val="0D0D0D"/>
                </a:solidFill>
                <a:latin typeface="Chalkboard"/>
                <a:cs typeface="Chalkboard"/>
              </a:rPr>
              <a:t>IceCube</a:t>
            </a:r>
            <a:endParaRPr lang="en-US" sz="2400" b="1" i="0" dirty="0">
              <a:solidFill>
                <a:srgbClr val="0D0D0D"/>
              </a:solidFill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97" y="4281714"/>
            <a:ext cx="4402514" cy="257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007" y="3736061"/>
            <a:ext cx="236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37 events in YR 3 data;</a:t>
            </a:r>
          </a:p>
          <a:p>
            <a:r>
              <a:rPr lang="en-US" b="1" i="0" dirty="0" smtClean="0"/>
              <a:t> 30 </a:t>
            </a:r>
            <a:r>
              <a:rPr lang="en-US" b="1" i="0" dirty="0" err="1" smtClean="0"/>
              <a:t>TeV</a:t>
            </a:r>
            <a:r>
              <a:rPr lang="en-US" b="1" i="0" dirty="0" smtClean="0"/>
              <a:t> to 2 </a:t>
            </a:r>
            <a:r>
              <a:rPr lang="en-US" b="1" i="0" dirty="0" err="1" smtClean="0"/>
              <a:t>PeV</a:t>
            </a:r>
            <a:endParaRPr lang="en-US" b="1" i="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540" y="98807"/>
            <a:ext cx="502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Chalkboard"/>
                <a:cs typeface="Chalkboard"/>
              </a:rPr>
              <a:t>The Dawn of Neutrino </a:t>
            </a:r>
            <a:r>
              <a:rPr lang="fr-FR" sz="24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Astronomy</a:t>
            </a:r>
            <a:endParaRPr lang="fr-FR" sz="2400" b="1" dirty="0" smtClean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468" y="560472"/>
            <a:ext cx="58709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are the Sources?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Galactic or Extragalactic?</a:t>
            </a:r>
          </a:p>
          <a:p>
            <a:r>
              <a:rPr lang="en-US" sz="2000" b="1" dirty="0" smtClean="0"/>
              <a:t>	Are they UHECR or </a:t>
            </a:r>
            <a:r>
              <a:rPr lang="en-US" sz="2000" b="1" dirty="0" smtClean="0"/>
              <a:t>HE Gamma-rays </a:t>
            </a:r>
            <a:r>
              <a:rPr lang="en-US" sz="2000" b="1" dirty="0" smtClean="0"/>
              <a:t>accelerators?</a:t>
            </a:r>
          </a:p>
          <a:p>
            <a:r>
              <a:rPr lang="en-US" sz="2000" b="1" dirty="0" smtClean="0"/>
              <a:t>Higher </a:t>
            </a:r>
            <a:r>
              <a:rPr lang="en-US" sz="2000" b="1" dirty="0" err="1" smtClean="0"/>
              <a:t>IceCube</a:t>
            </a:r>
            <a:r>
              <a:rPr lang="en-US" sz="2000" b="1" dirty="0" smtClean="0"/>
              <a:t> statistics to determine: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Isotropic or some anisotropies? </a:t>
            </a:r>
            <a:r>
              <a:rPr lang="en-US" sz="2000" b="1" dirty="0" smtClean="0"/>
              <a:t>Counterparts?</a:t>
            </a:r>
            <a:endParaRPr lang="en-US" sz="2000" b="1" dirty="0" smtClean="0"/>
          </a:p>
          <a:p>
            <a:r>
              <a:rPr lang="en-US" sz="2000" b="1" dirty="0" smtClean="0"/>
              <a:t>	Spectrum? Breaks? Flavor ratios?</a:t>
            </a:r>
          </a:p>
          <a:p>
            <a:r>
              <a:rPr lang="en-US" sz="2000" b="1" dirty="0" smtClean="0"/>
              <a:t>Hints of new Physics? Dark Matter?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3712"/>
            <a:ext cx="3686965" cy="30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29" y="36284"/>
            <a:ext cx="2866571" cy="3645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6107" y="1147689"/>
            <a:ext cx="138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</a:rPr>
              <a:t>22 Nov 2013</a:t>
            </a:r>
            <a:endParaRPr lang="en-US" b="1" i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2114" y="641475"/>
            <a:ext cx="1346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 smtClean="0">
                <a:solidFill>
                  <a:srgbClr val="0D0D0D"/>
                </a:solidFill>
                <a:latin typeface="Chalkboard"/>
                <a:cs typeface="Chalkboard"/>
              </a:rPr>
              <a:t>IceCube</a:t>
            </a:r>
            <a:endParaRPr lang="en-US" sz="2400" b="1" i="0" dirty="0">
              <a:solidFill>
                <a:srgbClr val="0D0D0D"/>
              </a:solidFill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97" y="4281714"/>
            <a:ext cx="4402514" cy="257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007" y="3736061"/>
            <a:ext cx="236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37 events in YR 3 data;</a:t>
            </a:r>
          </a:p>
          <a:p>
            <a:r>
              <a:rPr lang="en-US" b="1" i="0" dirty="0" smtClean="0"/>
              <a:t> 30 </a:t>
            </a:r>
            <a:r>
              <a:rPr lang="en-US" b="1" i="0" dirty="0" err="1" smtClean="0"/>
              <a:t>TeV</a:t>
            </a:r>
            <a:r>
              <a:rPr lang="en-US" b="1" i="0" dirty="0" smtClean="0"/>
              <a:t> to 2 </a:t>
            </a:r>
            <a:r>
              <a:rPr lang="en-US" b="1" i="0" dirty="0" err="1" smtClean="0"/>
              <a:t>PeV</a:t>
            </a:r>
            <a:endParaRPr lang="en-US" b="1" i="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540" y="98807"/>
            <a:ext cx="512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Chalkboard"/>
                <a:cs typeface="Chalkboard"/>
              </a:rPr>
              <a:t>The Dawn of Neutrino </a:t>
            </a:r>
            <a:r>
              <a:rPr lang="fr-FR" sz="24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Astronomy</a:t>
            </a:r>
            <a:endParaRPr lang="fr-FR" sz="2400" b="1" dirty="0" smtClean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468" y="560472"/>
            <a:ext cx="58709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are the Sources?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Galactic or Extragalactic?</a:t>
            </a:r>
          </a:p>
          <a:p>
            <a:r>
              <a:rPr lang="en-US" sz="2000" b="1" dirty="0" smtClean="0"/>
              <a:t>	Are they UHECR or </a:t>
            </a:r>
            <a:r>
              <a:rPr lang="en-US" sz="2000" b="1" dirty="0" smtClean="0"/>
              <a:t>HE Gamma-rays </a:t>
            </a:r>
            <a:r>
              <a:rPr lang="en-US" sz="2000" b="1" dirty="0" smtClean="0"/>
              <a:t>accelerators?</a:t>
            </a:r>
          </a:p>
          <a:p>
            <a:r>
              <a:rPr lang="en-US" sz="2000" b="1" dirty="0" smtClean="0"/>
              <a:t>Higher </a:t>
            </a:r>
            <a:r>
              <a:rPr lang="en-US" sz="2000" b="1" dirty="0" err="1" smtClean="0"/>
              <a:t>IceCube</a:t>
            </a:r>
            <a:r>
              <a:rPr lang="en-US" sz="2000" b="1" dirty="0" smtClean="0"/>
              <a:t> statistics to determine: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Isotropic or some anisotropies? </a:t>
            </a:r>
            <a:r>
              <a:rPr lang="en-US" sz="2000" b="1" dirty="0" smtClean="0"/>
              <a:t>Counterparts?</a:t>
            </a:r>
            <a:endParaRPr lang="en-US" sz="2000" b="1" dirty="0" smtClean="0"/>
          </a:p>
          <a:p>
            <a:r>
              <a:rPr lang="en-US" sz="2000" b="1" dirty="0" smtClean="0"/>
              <a:t>	Spectrum? Breaks? Flavor ratios?</a:t>
            </a:r>
          </a:p>
          <a:p>
            <a:r>
              <a:rPr lang="en-US" sz="2000" b="1" dirty="0" smtClean="0"/>
              <a:t>Hints of new Physics? Dark Matter?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3712"/>
            <a:ext cx="3686965" cy="3084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6715" y="2807241"/>
            <a:ext cx="4804245" cy="22467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Next steps:</a:t>
            </a:r>
          </a:p>
          <a:p>
            <a:r>
              <a:rPr lang="en-US" sz="2000" b="1" dirty="0" smtClean="0"/>
              <a:t>	Extension of sensitivity: </a:t>
            </a:r>
            <a:r>
              <a:rPr lang="en-US" sz="2000" b="1" dirty="0" smtClean="0">
                <a:solidFill>
                  <a:srgbClr val="0000FF"/>
                </a:solidFill>
              </a:rPr>
              <a:t>IceCube-Gen2</a:t>
            </a:r>
          </a:p>
          <a:p>
            <a:r>
              <a:rPr lang="en-US" sz="2000" b="1" dirty="0" smtClean="0"/>
              <a:t>	Complete coverage of the sky: </a:t>
            </a:r>
            <a:r>
              <a:rPr lang="en-US" sz="2000" b="1" dirty="0" smtClean="0">
                <a:solidFill>
                  <a:srgbClr val="0000FF"/>
                </a:solidFill>
              </a:rPr>
              <a:t>KM3Net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Multimessenger</a:t>
            </a:r>
            <a:r>
              <a:rPr lang="en-US" sz="2000" b="1" dirty="0" smtClean="0">
                <a:solidFill>
                  <a:srgbClr val="0000FF"/>
                </a:solidFill>
              </a:rPr>
              <a:t> studies</a:t>
            </a:r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CTA,  HAWC, LHAASO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	AUGER, TAx4, JEM-EUSO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err="1" smtClean="0">
                <a:solidFill>
                  <a:srgbClr val="0000FF"/>
                </a:solidFill>
              </a:rPr>
              <a:t>Grav</a:t>
            </a:r>
            <a:r>
              <a:rPr lang="en-US" sz="2000" b="1" dirty="0" smtClean="0">
                <a:solidFill>
                  <a:srgbClr val="0000FF"/>
                </a:solidFill>
              </a:rPr>
              <a:t>. Waves, X-rays, Radio</a:t>
            </a:r>
            <a:r>
              <a:rPr lang="en-US" sz="2000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277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54715" y="0"/>
            <a:ext cx="4988176" cy="173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UtraHigh</a:t>
            </a:r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 Energy Neutrino Experiments</a:t>
            </a:r>
          </a:p>
          <a:p>
            <a:pPr>
              <a:lnSpc>
                <a:spcPct val="120000"/>
              </a:lnSpc>
            </a:pPr>
            <a:r>
              <a:rPr lang="en-US" sz="3400" b="1" dirty="0" smtClean="0">
                <a:solidFill>
                  <a:srgbClr val="0000FF"/>
                </a:solidFill>
                <a:latin typeface="Chalkboard"/>
                <a:cs typeface="Chalkboard"/>
              </a:rPr>
              <a:t>(</a:t>
            </a:r>
            <a:r>
              <a:rPr lang="en-US" sz="3400" b="1" dirty="0" err="1">
                <a:solidFill>
                  <a:srgbClr val="0000FF"/>
                </a:solidFill>
                <a:latin typeface="Chalkboard"/>
                <a:cs typeface="Chalkboard"/>
              </a:rPr>
              <a:t>E</a:t>
            </a:r>
            <a:r>
              <a:rPr lang="en-US" sz="34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eV-ZeV</a:t>
            </a:r>
            <a:r>
              <a:rPr lang="en-US" sz="3400" b="1" dirty="0" smtClean="0">
                <a:solidFill>
                  <a:srgbClr val="0000FF"/>
                </a:solidFill>
                <a:latin typeface="Chalkboard"/>
                <a:cs typeface="Chalkboard"/>
              </a:rPr>
              <a:t>)</a:t>
            </a:r>
            <a:endParaRPr lang="en-US" sz="34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59" y="4198503"/>
            <a:ext cx="2762115" cy="2762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28" y="4218213"/>
            <a:ext cx="2971800" cy="2667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50272" y="6117902"/>
            <a:ext cx="3017520" cy="594954"/>
          </a:xfrm>
          <a:prstGeom prst="rect">
            <a:avLst/>
          </a:prstGeom>
        </p:spPr>
        <p:txBody>
          <a:bodyPr wrap="square" lIns="101514" tIns="50760" rIns="101514" bIns="50760">
            <a:spAutoFit/>
          </a:bodyPr>
          <a:lstStyle/>
          <a:p>
            <a:r>
              <a:rPr lang="en-US" sz="3200" b="1" i="0" dirty="0" smtClean="0">
                <a:solidFill>
                  <a:srgbClr val="800000"/>
                </a:solidFill>
              </a:rPr>
              <a:t>ANITA</a:t>
            </a:r>
            <a:endParaRPr lang="en-US" sz="3200" i="0" dirty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b="4048"/>
          <a:stretch/>
        </p:blipFill>
        <p:spPr>
          <a:xfrm>
            <a:off x="7294" y="6904"/>
            <a:ext cx="4147420" cy="34402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35118" b="1443"/>
          <a:stretch/>
        </p:blipFill>
        <p:spPr>
          <a:xfrm>
            <a:off x="2950271" y="2340429"/>
            <a:ext cx="1763041" cy="16258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1454" y="1277800"/>
            <a:ext cx="364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ARA: </a:t>
            </a:r>
            <a:r>
              <a:rPr lang="en-US" sz="2400" b="1" dirty="0" err="1" smtClean="0"/>
              <a:t>Askaryan</a:t>
            </a:r>
            <a:r>
              <a:rPr lang="en-US" sz="2400" b="1" dirty="0" smtClean="0"/>
              <a:t> Radio Array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9442" y="2720743"/>
            <a:ext cx="119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IceCube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817" y="3585287"/>
            <a:ext cx="3991183" cy="32727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674" y="1731126"/>
            <a:ext cx="3116364" cy="311636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304143" y="3182408"/>
            <a:ext cx="4354286" cy="25144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04143" y="1941286"/>
            <a:ext cx="4779635" cy="12411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658429" y="2949222"/>
            <a:ext cx="0" cy="185863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82408"/>
            <a:ext cx="2518704" cy="116295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294" y="2587454"/>
            <a:ext cx="3017520" cy="594954"/>
          </a:xfrm>
          <a:prstGeom prst="rect">
            <a:avLst/>
          </a:prstGeom>
        </p:spPr>
        <p:txBody>
          <a:bodyPr wrap="square" lIns="101514" tIns="50760" rIns="101514" bIns="50760">
            <a:spAutoFit/>
          </a:bodyPr>
          <a:lstStyle/>
          <a:p>
            <a:r>
              <a:rPr lang="en-US" sz="3200" b="1" i="0" dirty="0" smtClean="0">
                <a:solidFill>
                  <a:srgbClr val="800000"/>
                </a:solidFill>
              </a:rPr>
              <a:t>EVA</a:t>
            </a:r>
            <a:endParaRPr lang="en-US" sz="3200" i="0" dirty="0">
              <a:solidFill>
                <a:srgbClr val="8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304143" y="3334809"/>
            <a:ext cx="4506686" cy="4893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1428" y="1200981"/>
            <a:ext cx="1493943" cy="11394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985284" y="2351411"/>
            <a:ext cx="117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JEM-EUSO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148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4" y="148237"/>
            <a:ext cx="8941963" cy="63289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Chalkboard"/>
                <a:cs typeface="Chalkboard"/>
              </a:rPr>
              <a:t>EeV</a:t>
            </a:r>
            <a:r>
              <a:rPr lang="en-US" sz="3600" dirty="0" smtClean="0">
                <a:solidFill>
                  <a:srgbClr val="0000FF"/>
                </a:solidFill>
                <a:latin typeface="Chalkboard"/>
                <a:cs typeface="Chalkboard"/>
              </a:rPr>
              <a:t> Neutrino </a:t>
            </a:r>
            <a:r>
              <a:rPr lang="en-US" sz="3600" dirty="0">
                <a:solidFill>
                  <a:srgbClr val="0000FF"/>
                </a:solidFill>
                <a:latin typeface="Chalkboard"/>
                <a:cs typeface="Chalkboard"/>
              </a:rPr>
              <a:t>Detectors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68" y="809990"/>
            <a:ext cx="5817255" cy="58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343793" y="2135684"/>
            <a:ext cx="2972837" cy="2583024"/>
          </a:xfrm>
          <a:custGeom>
            <a:avLst/>
            <a:gdLst>
              <a:gd name="connsiteX0" fmla="*/ 0 w 2972837"/>
              <a:gd name="connsiteY0" fmla="*/ 0 h 2583024"/>
              <a:gd name="connsiteX1" fmla="*/ 649406 w 2972837"/>
              <a:gd name="connsiteY1" fmla="*/ 1241006 h 2583024"/>
              <a:gd name="connsiteX2" fmla="*/ 1832769 w 2972837"/>
              <a:gd name="connsiteY2" fmla="*/ 2092394 h 2583024"/>
              <a:gd name="connsiteX3" fmla="*/ 2972837 w 2972837"/>
              <a:gd name="connsiteY3" fmla="*/ 2583024 h 25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837" h="2583024">
                <a:moveTo>
                  <a:pt x="0" y="0"/>
                </a:moveTo>
                <a:cubicBezTo>
                  <a:pt x="171972" y="446137"/>
                  <a:pt x="343945" y="892274"/>
                  <a:pt x="649406" y="1241006"/>
                </a:cubicBezTo>
                <a:cubicBezTo>
                  <a:pt x="954867" y="1589738"/>
                  <a:pt x="1445531" y="1868724"/>
                  <a:pt x="1832769" y="2092394"/>
                </a:cubicBezTo>
                <a:cubicBezTo>
                  <a:pt x="2220008" y="2316064"/>
                  <a:pt x="2972837" y="2583024"/>
                  <a:pt x="2972837" y="2583024"/>
                </a:cubicBez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48037" y="4010755"/>
            <a:ext cx="3391343" cy="1675426"/>
          </a:xfrm>
          <a:custGeom>
            <a:avLst/>
            <a:gdLst>
              <a:gd name="connsiteX0" fmla="*/ 0 w 3391343"/>
              <a:gd name="connsiteY0" fmla="*/ 766317 h 2151626"/>
              <a:gd name="connsiteX1" fmla="*/ 1197794 w 3391343"/>
              <a:gd name="connsiteY1" fmla="*/ 318978 h 2151626"/>
              <a:gd name="connsiteX2" fmla="*/ 1876062 w 3391343"/>
              <a:gd name="connsiteY2" fmla="*/ 1511 h 2151626"/>
              <a:gd name="connsiteX3" fmla="*/ 2453312 w 3391343"/>
              <a:gd name="connsiteY3" fmla="*/ 246826 h 2151626"/>
              <a:gd name="connsiteX4" fmla="*/ 3044994 w 3391343"/>
              <a:gd name="connsiteY4" fmla="*/ 1199226 h 2151626"/>
              <a:gd name="connsiteX5" fmla="*/ 3391343 w 3391343"/>
              <a:gd name="connsiteY5" fmla="*/ 2151626 h 21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1343" h="2151626">
                <a:moveTo>
                  <a:pt x="0" y="766317"/>
                </a:moveTo>
                <a:cubicBezTo>
                  <a:pt x="442558" y="606381"/>
                  <a:pt x="885117" y="446446"/>
                  <a:pt x="1197794" y="318978"/>
                </a:cubicBezTo>
                <a:cubicBezTo>
                  <a:pt x="1510471" y="191510"/>
                  <a:pt x="1666809" y="13536"/>
                  <a:pt x="1876062" y="1511"/>
                </a:cubicBezTo>
                <a:cubicBezTo>
                  <a:pt x="2085315" y="-10514"/>
                  <a:pt x="2258490" y="47207"/>
                  <a:pt x="2453312" y="246826"/>
                </a:cubicBezTo>
                <a:cubicBezTo>
                  <a:pt x="2648134" y="446445"/>
                  <a:pt x="2888656" y="881759"/>
                  <a:pt x="3044994" y="1199226"/>
                </a:cubicBezTo>
                <a:cubicBezTo>
                  <a:pt x="3201333" y="1516693"/>
                  <a:pt x="3391343" y="2151626"/>
                  <a:pt x="3391343" y="2151626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927" y="4149327"/>
            <a:ext cx="3287331" cy="113876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</a:rPr>
              <a:t>Next </a:t>
            </a:r>
            <a:r>
              <a:rPr lang="en-US" sz="2800" b="1" dirty="0" smtClean="0">
                <a:solidFill>
                  <a:srgbClr val="3366FF"/>
                </a:solidFill>
              </a:rPr>
              <a:t>Generation</a:t>
            </a:r>
          </a:p>
          <a:p>
            <a:r>
              <a:rPr lang="en-US" sz="2000" dirty="0" err="1" smtClean="0">
                <a:solidFill>
                  <a:srgbClr val="3366FF"/>
                </a:solidFill>
              </a:rPr>
              <a:t>Ground:ARA</a:t>
            </a:r>
            <a:r>
              <a:rPr lang="en-US" sz="2000" dirty="0" smtClean="0">
                <a:solidFill>
                  <a:srgbClr val="3366FF"/>
                </a:solidFill>
              </a:rPr>
              <a:t>, ARIANNA,INO,…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Space: EVA, JEM-EUSO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144" y="2246708"/>
            <a:ext cx="3417325" cy="113876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Models range,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bove flux Lower Limit by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UHECR comp. (</a:t>
            </a:r>
            <a:r>
              <a:rPr lang="en-US" sz="2000" dirty="0" err="1" smtClean="0">
                <a:solidFill>
                  <a:srgbClr val="FF0000"/>
                </a:solidFill>
              </a:rPr>
              <a:t>Kotera</a:t>
            </a:r>
            <a:r>
              <a:rPr lang="en-US" sz="2000" dirty="0" smtClean="0">
                <a:solidFill>
                  <a:srgbClr val="FF0000"/>
                </a:solidFill>
              </a:rPr>
              <a:t> et al ‘10)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36333" y="3859483"/>
            <a:ext cx="2525889" cy="75485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927" y="869952"/>
            <a:ext cx="3357263" cy="113876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800" b="1" dirty="0">
                <a:solidFill>
                  <a:srgbClr val="1C9913"/>
                </a:solidFill>
              </a:rPr>
              <a:t>Current </a:t>
            </a:r>
            <a:r>
              <a:rPr lang="en-US" sz="2800" b="1" dirty="0" smtClean="0">
                <a:solidFill>
                  <a:srgbClr val="1C9913"/>
                </a:solidFill>
              </a:rPr>
              <a:t>Limits</a:t>
            </a:r>
          </a:p>
          <a:p>
            <a:r>
              <a:rPr lang="en-US" sz="2000" dirty="0" smtClean="0">
                <a:solidFill>
                  <a:srgbClr val="1C9913"/>
                </a:solidFill>
              </a:rPr>
              <a:t>Ground: </a:t>
            </a:r>
            <a:r>
              <a:rPr lang="en-US" sz="2000" dirty="0" err="1" smtClean="0">
                <a:solidFill>
                  <a:srgbClr val="1C9913"/>
                </a:solidFill>
              </a:rPr>
              <a:t>IceCube</a:t>
            </a:r>
            <a:r>
              <a:rPr lang="en-US" sz="2000" dirty="0" smtClean="0">
                <a:solidFill>
                  <a:srgbClr val="1C9913"/>
                </a:solidFill>
              </a:rPr>
              <a:t>, Rice, Auger</a:t>
            </a:r>
          </a:p>
          <a:p>
            <a:r>
              <a:rPr lang="en-US" sz="2000" dirty="0" smtClean="0">
                <a:solidFill>
                  <a:srgbClr val="1C9913"/>
                </a:solidFill>
              </a:rPr>
              <a:t>Space: ANITA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97667" y="1319017"/>
            <a:ext cx="1053802" cy="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541889" y="945444"/>
            <a:ext cx="4191000" cy="3019778"/>
          </a:xfrm>
          <a:custGeom>
            <a:avLst/>
            <a:gdLst>
              <a:gd name="connsiteX0" fmla="*/ 0 w 4191000"/>
              <a:gd name="connsiteY0" fmla="*/ 0 h 3019778"/>
              <a:gd name="connsiteX1" fmla="*/ 522111 w 4191000"/>
              <a:gd name="connsiteY1" fmla="*/ 846667 h 3019778"/>
              <a:gd name="connsiteX2" fmla="*/ 1636889 w 4191000"/>
              <a:gd name="connsiteY2" fmla="*/ 1566334 h 3019778"/>
              <a:gd name="connsiteX3" fmla="*/ 2370667 w 4191000"/>
              <a:gd name="connsiteY3" fmla="*/ 1975556 h 3019778"/>
              <a:gd name="connsiteX4" fmla="*/ 2652889 w 4191000"/>
              <a:gd name="connsiteY4" fmla="*/ 2102556 h 3019778"/>
              <a:gd name="connsiteX5" fmla="*/ 3132667 w 4191000"/>
              <a:gd name="connsiteY5" fmla="*/ 2469445 h 3019778"/>
              <a:gd name="connsiteX6" fmla="*/ 3541889 w 4191000"/>
              <a:gd name="connsiteY6" fmla="*/ 2765778 h 3019778"/>
              <a:gd name="connsiteX7" fmla="*/ 4191000 w 4191000"/>
              <a:gd name="connsiteY7" fmla="*/ 3019778 h 30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0" h="3019778">
                <a:moveTo>
                  <a:pt x="0" y="0"/>
                </a:moveTo>
                <a:cubicBezTo>
                  <a:pt x="124648" y="292805"/>
                  <a:pt x="249296" y="585611"/>
                  <a:pt x="522111" y="846667"/>
                </a:cubicBezTo>
                <a:cubicBezTo>
                  <a:pt x="794926" y="1107723"/>
                  <a:pt x="1328796" y="1378186"/>
                  <a:pt x="1636889" y="1566334"/>
                </a:cubicBezTo>
                <a:cubicBezTo>
                  <a:pt x="1944982" y="1754482"/>
                  <a:pt x="2201334" y="1886186"/>
                  <a:pt x="2370667" y="1975556"/>
                </a:cubicBezTo>
                <a:cubicBezTo>
                  <a:pt x="2540000" y="2064926"/>
                  <a:pt x="2525889" y="2020241"/>
                  <a:pt x="2652889" y="2102556"/>
                </a:cubicBezTo>
                <a:cubicBezTo>
                  <a:pt x="2779889" y="2184871"/>
                  <a:pt x="2984500" y="2358908"/>
                  <a:pt x="3132667" y="2469445"/>
                </a:cubicBezTo>
                <a:cubicBezTo>
                  <a:pt x="3280834" y="2579982"/>
                  <a:pt x="3365500" y="2674056"/>
                  <a:pt x="3541889" y="2765778"/>
                </a:cubicBezTo>
                <a:cubicBezTo>
                  <a:pt x="3718278" y="2857500"/>
                  <a:pt x="4191000" y="3019778"/>
                  <a:pt x="4191000" y="3019778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9222" y="1841760"/>
            <a:ext cx="3933353" cy="0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644444" y="1439333"/>
            <a:ext cx="2455334" cy="3443111"/>
          </a:xfrm>
          <a:custGeom>
            <a:avLst/>
            <a:gdLst>
              <a:gd name="connsiteX0" fmla="*/ 0 w 2455334"/>
              <a:gd name="connsiteY0" fmla="*/ 0 h 3443111"/>
              <a:gd name="connsiteX1" fmla="*/ 437445 w 2455334"/>
              <a:gd name="connsiteY1" fmla="*/ 1397000 h 3443111"/>
              <a:gd name="connsiteX2" fmla="*/ 1227667 w 2455334"/>
              <a:gd name="connsiteY2" fmla="*/ 2667000 h 3443111"/>
              <a:gd name="connsiteX3" fmla="*/ 2455334 w 2455334"/>
              <a:gd name="connsiteY3" fmla="*/ 3443111 h 344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5334" h="3443111">
                <a:moveTo>
                  <a:pt x="0" y="0"/>
                </a:moveTo>
                <a:cubicBezTo>
                  <a:pt x="116417" y="476250"/>
                  <a:pt x="232834" y="952500"/>
                  <a:pt x="437445" y="1397000"/>
                </a:cubicBezTo>
                <a:cubicBezTo>
                  <a:pt x="642056" y="1841500"/>
                  <a:pt x="891352" y="2325981"/>
                  <a:pt x="1227667" y="2667000"/>
                </a:cubicBezTo>
                <a:cubicBezTo>
                  <a:pt x="1563982" y="3008019"/>
                  <a:pt x="2455334" y="3443111"/>
                  <a:pt x="2455334" y="3443111"/>
                </a:cubicBezTo>
              </a:path>
            </a:pathLst>
          </a:custGeom>
          <a:ln w="57150" cmpd="sng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655734" y="2325505"/>
            <a:ext cx="2455334" cy="3443111"/>
          </a:xfrm>
          <a:custGeom>
            <a:avLst/>
            <a:gdLst>
              <a:gd name="connsiteX0" fmla="*/ 0 w 2455334"/>
              <a:gd name="connsiteY0" fmla="*/ 0 h 3443111"/>
              <a:gd name="connsiteX1" fmla="*/ 437445 w 2455334"/>
              <a:gd name="connsiteY1" fmla="*/ 1397000 h 3443111"/>
              <a:gd name="connsiteX2" fmla="*/ 1227667 w 2455334"/>
              <a:gd name="connsiteY2" fmla="*/ 2667000 h 3443111"/>
              <a:gd name="connsiteX3" fmla="*/ 2455334 w 2455334"/>
              <a:gd name="connsiteY3" fmla="*/ 3443111 h 344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5334" h="3443111">
                <a:moveTo>
                  <a:pt x="0" y="0"/>
                </a:moveTo>
                <a:cubicBezTo>
                  <a:pt x="116417" y="476250"/>
                  <a:pt x="232834" y="952500"/>
                  <a:pt x="437445" y="1397000"/>
                </a:cubicBezTo>
                <a:cubicBezTo>
                  <a:pt x="642056" y="1841500"/>
                  <a:pt x="891352" y="2325981"/>
                  <a:pt x="1227667" y="2667000"/>
                </a:cubicBezTo>
                <a:cubicBezTo>
                  <a:pt x="1563982" y="3008019"/>
                  <a:pt x="2455334" y="3443111"/>
                  <a:pt x="2455334" y="3443111"/>
                </a:cubicBezTo>
              </a:path>
            </a:pathLst>
          </a:custGeom>
          <a:ln w="5715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34470" y="4718708"/>
            <a:ext cx="4104910" cy="389514"/>
          </a:xfrm>
          <a:prstGeom prst="straightConnector1">
            <a:avLst/>
          </a:prstGeom>
          <a:ln w="5715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71889" y="3385469"/>
            <a:ext cx="1453444" cy="1101864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3372556" y="2130778"/>
            <a:ext cx="4275666" cy="3824111"/>
          </a:xfrm>
          <a:custGeom>
            <a:avLst/>
            <a:gdLst>
              <a:gd name="connsiteX0" fmla="*/ 0 w 4275666"/>
              <a:gd name="connsiteY0" fmla="*/ 0 h 3824111"/>
              <a:gd name="connsiteX1" fmla="*/ 451555 w 4275666"/>
              <a:gd name="connsiteY1" fmla="*/ 42333 h 3824111"/>
              <a:gd name="connsiteX2" fmla="*/ 945444 w 4275666"/>
              <a:gd name="connsiteY2" fmla="*/ 423333 h 3824111"/>
              <a:gd name="connsiteX3" fmla="*/ 1368777 w 4275666"/>
              <a:gd name="connsiteY3" fmla="*/ 860778 h 3824111"/>
              <a:gd name="connsiteX4" fmla="*/ 1665111 w 4275666"/>
              <a:gd name="connsiteY4" fmla="*/ 987778 h 3824111"/>
              <a:gd name="connsiteX5" fmla="*/ 2102555 w 4275666"/>
              <a:gd name="connsiteY5" fmla="*/ 889000 h 3824111"/>
              <a:gd name="connsiteX6" fmla="*/ 2582333 w 4275666"/>
              <a:gd name="connsiteY6" fmla="*/ 1157111 h 3824111"/>
              <a:gd name="connsiteX7" fmla="*/ 3005666 w 4275666"/>
              <a:gd name="connsiteY7" fmla="*/ 1481666 h 3824111"/>
              <a:gd name="connsiteX8" fmla="*/ 3471333 w 4275666"/>
              <a:gd name="connsiteY8" fmla="*/ 2060222 h 3824111"/>
              <a:gd name="connsiteX9" fmla="*/ 3951111 w 4275666"/>
              <a:gd name="connsiteY9" fmla="*/ 2864555 h 3824111"/>
              <a:gd name="connsiteX10" fmla="*/ 4275666 w 4275666"/>
              <a:gd name="connsiteY10" fmla="*/ 3824111 h 382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5666" h="3824111">
                <a:moveTo>
                  <a:pt x="0" y="0"/>
                </a:moveTo>
                <a:lnTo>
                  <a:pt x="451555" y="42333"/>
                </a:lnTo>
                <a:cubicBezTo>
                  <a:pt x="609129" y="112889"/>
                  <a:pt x="792574" y="286926"/>
                  <a:pt x="945444" y="423333"/>
                </a:cubicBezTo>
                <a:cubicBezTo>
                  <a:pt x="1098314" y="559741"/>
                  <a:pt x="1248833" y="766704"/>
                  <a:pt x="1368777" y="860778"/>
                </a:cubicBezTo>
                <a:cubicBezTo>
                  <a:pt x="1488722" y="954852"/>
                  <a:pt x="1542815" y="983074"/>
                  <a:pt x="1665111" y="987778"/>
                </a:cubicBezTo>
                <a:cubicBezTo>
                  <a:pt x="1787407" y="992482"/>
                  <a:pt x="1949685" y="860778"/>
                  <a:pt x="2102555" y="889000"/>
                </a:cubicBezTo>
                <a:cubicBezTo>
                  <a:pt x="2255425" y="917222"/>
                  <a:pt x="2431815" y="1058333"/>
                  <a:pt x="2582333" y="1157111"/>
                </a:cubicBezTo>
                <a:cubicBezTo>
                  <a:pt x="2732852" y="1255889"/>
                  <a:pt x="2857499" y="1331147"/>
                  <a:pt x="3005666" y="1481666"/>
                </a:cubicBezTo>
                <a:cubicBezTo>
                  <a:pt x="3153833" y="1632185"/>
                  <a:pt x="3313759" y="1829741"/>
                  <a:pt x="3471333" y="2060222"/>
                </a:cubicBezTo>
                <a:cubicBezTo>
                  <a:pt x="3628907" y="2290703"/>
                  <a:pt x="3817056" y="2570574"/>
                  <a:pt x="3951111" y="2864555"/>
                </a:cubicBezTo>
                <a:cubicBezTo>
                  <a:pt x="4085167" y="3158537"/>
                  <a:pt x="4275666" y="3824111"/>
                  <a:pt x="4275666" y="3824111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387968" y="2195860"/>
            <a:ext cx="1508667" cy="4146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138</Words>
  <Application>Microsoft Macintosh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EeV Neutrino Detectors 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Olinto</dc:creator>
  <cp:lastModifiedBy>Angela Olinto</cp:lastModifiedBy>
  <cp:revision>18</cp:revision>
  <dcterms:created xsi:type="dcterms:W3CDTF">2015-04-19T20:48:26Z</dcterms:created>
  <dcterms:modified xsi:type="dcterms:W3CDTF">2015-04-20T14:41:33Z</dcterms:modified>
</cp:coreProperties>
</file>