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notesSlides/notesSlide4.xml" ContentType="application/vnd.openxmlformats-officedocument.presentationml.notesSlide+xml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304" r:id="rId2"/>
    <p:sldId id="306" r:id="rId3"/>
    <p:sldId id="343" r:id="rId4"/>
    <p:sldId id="344" r:id="rId5"/>
    <p:sldId id="354" r:id="rId6"/>
    <p:sldId id="347" r:id="rId7"/>
    <p:sldId id="348" r:id="rId8"/>
    <p:sldId id="355" r:id="rId9"/>
    <p:sldId id="356" r:id="rId10"/>
    <p:sldId id="357" r:id="rId11"/>
    <p:sldId id="360" r:id="rId12"/>
    <p:sldId id="361" r:id="rId13"/>
    <p:sldId id="363" r:id="rId14"/>
    <p:sldId id="362" r:id="rId15"/>
    <p:sldId id="352" r:id="rId16"/>
    <p:sldId id="353" r:id="rId17"/>
    <p:sldId id="372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6" r:id="rId26"/>
    <p:sldId id="380" r:id="rId27"/>
    <p:sldId id="373" r:id="rId28"/>
    <p:sldId id="381" r:id="rId29"/>
    <p:sldId id="377" r:id="rId30"/>
    <p:sldId id="379" r:id="rId31"/>
    <p:sldId id="382" r:id="rId32"/>
    <p:sldId id="383" r:id="rId33"/>
    <p:sldId id="384" r:id="rId34"/>
    <p:sldId id="301" r:id="rId35"/>
    <p:sldId id="389" r:id="rId36"/>
    <p:sldId id="390" r:id="rId37"/>
    <p:sldId id="391" r:id="rId38"/>
    <p:sldId id="257" r:id="rId39"/>
    <p:sldId id="308" r:id="rId40"/>
    <p:sldId id="309" r:id="rId41"/>
    <p:sldId id="314" r:id="rId42"/>
    <p:sldId id="307" r:id="rId43"/>
    <p:sldId id="311" r:id="rId44"/>
    <p:sldId id="312" r:id="rId45"/>
    <p:sldId id="387" r:id="rId46"/>
    <p:sldId id="388" r:id="rId4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105" d="100"/>
          <a:sy n="105" d="100"/>
        </p:scale>
        <p:origin x="-9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4" Type="http://schemas.openxmlformats.org/officeDocument/2006/relationships/image" Target="../media/image39.wmf"/><Relationship Id="rId1" Type="http://schemas.openxmlformats.org/officeDocument/2006/relationships/image" Target="../media/image37.wmf"/><Relationship Id="rId2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Relationship Id="rId2" Type="http://schemas.openxmlformats.org/officeDocument/2006/relationships/image" Target="../media/image75.emf"/><Relationship Id="rId3" Type="http://schemas.openxmlformats.org/officeDocument/2006/relationships/image" Target="../media/image7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Relationship Id="rId2" Type="http://schemas.openxmlformats.org/officeDocument/2006/relationships/image" Target="../media/image7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21.emf"/><Relationship Id="rId1" Type="http://schemas.openxmlformats.org/officeDocument/2006/relationships/image" Target="../media/image19.wmf"/><Relationship Id="rId2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23.wmf"/><Relationship Id="rId5" Type="http://schemas.openxmlformats.org/officeDocument/2006/relationships/image" Target="../media/image24.wmf"/><Relationship Id="rId1" Type="http://schemas.openxmlformats.org/officeDocument/2006/relationships/image" Target="../media/image20.wmf"/><Relationship Id="rId2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23.wmf"/><Relationship Id="rId5" Type="http://schemas.openxmlformats.org/officeDocument/2006/relationships/image" Target="../media/image25.wmf"/><Relationship Id="rId6" Type="http://schemas.openxmlformats.org/officeDocument/2006/relationships/image" Target="../media/image24.wmf"/><Relationship Id="rId1" Type="http://schemas.openxmlformats.org/officeDocument/2006/relationships/image" Target="../media/image20.wmf"/><Relationship Id="rId2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17.wmf"/><Relationship Id="rId5" Type="http://schemas.openxmlformats.org/officeDocument/2006/relationships/image" Target="../media/image23.wmf"/><Relationship Id="rId6" Type="http://schemas.openxmlformats.org/officeDocument/2006/relationships/image" Target="../media/image25.wmf"/><Relationship Id="rId7" Type="http://schemas.openxmlformats.org/officeDocument/2006/relationships/image" Target="../media/image26.emf"/><Relationship Id="rId1" Type="http://schemas.openxmlformats.org/officeDocument/2006/relationships/image" Target="../media/image20.wmf"/><Relationship Id="rId2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17.wmf"/><Relationship Id="rId5" Type="http://schemas.openxmlformats.org/officeDocument/2006/relationships/image" Target="../media/image23.wmf"/><Relationship Id="rId6" Type="http://schemas.openxmlformats.org/officeDocument/2006/relationships/image" Target="../media/image25.wmf"/><Relationship Id="rId7" Type="http://schemas.openxmlformats.org/officeDocument/2006/relationships/image" Target="../media/image26.emf"/><Relationship Id="rId1" Type="http://schemas.openxmlformats.org/officeDocument/2006/relationships/image" Target="../media/image20.wmf"/><Relationship Id="rId2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Relationship Id="rId2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E827D-F53E-BA40-AB69-A9AF755DF9CC}" type="datetimeFigureOut">
              <a:rPr lang="fr-FR" smtClean="0"/>
              <a:t>17/07/15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9FB38-B0E9-5F4F-9465-19BDDFCB50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8914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807FE-3A77-47B1-8DB6-0DF53406289B}" type="datetimeFigureOut">
              <a:rPr lang="fr-FR" smtClean="0"/>
              <a:pPr/>
              <a:t>17/07/15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90228-ED86-4D57-9DC1-8568A0AD8DF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7492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Planck mass: the mass </a:t>
            </a:r>
            <a:r>
              <a:rPr lang="fr-FR" dirty="0" err="1" smtClean="0"/>
              <a:t>whose</a:t>
            </a:r>
            <a:r>
              <a:rPr lang="fr-FR" dirty="0" smtClean="0"/>
              <a:t> Compton </a:t>
            </a:r>
            <a:r>
              <a:rPr lang="fr-FR" dirty="0" err="1" smtClean="0"/>
              <a:t>wavelength</a:t>
            </a:r>
            <a:r>
              <a:rPr lang="fr-FR" dirty="0" smtClean="0"/>
              <a:t> and Schwarzschild radius are </a:t>
            </a:r>
            <a:r>
              <a:rPr lang="fr-FR" dirty="0" err="1" smtClean="0"/>
              <a:t>equal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90228-ED86-4D57-9DC1-8568A0AD8DFE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184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Cloud </a:t>
            </a:r>
            <a:r>
              <a:rPr lang="fr-FR" dirty="0" err="1" smtClean="0"/>
              <a:t>chamber</a:t>
            </a:r>
            <a:r>
              <a:rPr lang="fr-FR" dirty="0" smtClean="0"/>
              <a:t>: </a:t>
            </a:r>
            <a:r>
              <a:rPr lang="fr-FR" dirty="0" err="1" smtClean="0"/>
              <a:t>supersaturated</a:t>
            </a:r>
            <a:r>
              <a:rPr lang="fr-FR" dirty="0" smtClean="0"/>
              <a:t> </a:t>
            </a:r>
            <a:r>
              <a:rPr lang="fr-FR" dirty="0" err="1" smtClean="0"/>
              <a:t>vapor</a:t>
            </a:r>
            <a:r>
              <a:rPr lang="fr-FR" dirty="0" smtClean="0"/>
              <a:t> (</a:t>
            </a:r>
            <a:r>
              <a:rPr lang="fr-FR" dirty="0" err="1" smtClean="0"/>
              <a:t>often</a:t>
            </a:r>
            <a:r>
              <a:rPr lang="fr-FR" dirty="0" smtClean="0"/>
              <a:t> water or </a:t>
            </a:r>
            <a:r>
              <a:rPr lang="fr-FR" dirty="0" err="1" smtClean="0"/>
              <a:t>alcohol</a:t>
            </a:r>
            <a:r>
              <a:rPr lang="fr-FR" dirty="0" smtClean="0"/>
              <a:t>). </a:t>
            </a:r>
            <a:r>
              <a:rPr lang="fr-FR" dirty="0" err="1" smtClean="0"/>
              <a:t>Charged</a:t>
            </a:r>
            <a:r>
              <a:rPr lang="fr-FR" dirty="0" smtClean="0"/>
              <a:t> </a:t>
            </a:r>
            <a:r>
              <a:rPr lang="fr-FR" dirty="0" err="1" smtClean="0"/>
              <a:t>particle</a:t>
            </a:r>
            <a:r>
              <a:rPr lang="fr-FR" dirty="0" smtClean="0"/>
              <a:t> </a:t>
            </a:r>
            <a:r>
              <a:rPr lang="fr-FR" dirty="0" err="1" smtClean="0"/>
              <a:t>ionizes</a:t>
            </a:r>
            <a:r>
              <a:rPr lang="fr-FR" dirty="0" smtClean="0"/>
              <a:t> </a:t>
            </a:r>
            <a:r>
              <a:rPr lang="fr-FR" dirty="0" err="1" smtClean="0"/>
              <a:t>fluid</a:t>
            </a:r>
            <a:r>
              <a:rPr lang="fr-FR" dirty="0" smtClean="0"/>
              <a:t>. </a:t>
            </a:r>
            <a:r>
              <a:rPr lang="fr-FR" dirty="0" err="1" smtClean="0"/>
              <a:t>Ionized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molecules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become</a:t>
            </a:r>
            <a:r>
              <a:rPr lang="fr-FR" baseline="0" dirty="0" smtClean="0"/>
              <a:t> condensation </a:t>
            </a:r>
            <a:r>
              <a:rPr lang="fr-FR" baseline="0" dirty="0" err="1" smtClean="0"/>
              <a:t>nuclei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around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mist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form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90228-ED86-4D57-9DC1-8568A0AD8DFE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0612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Virtual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particles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analgous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intermediate</a:t>
            </a:r>
            <a:r>
              <a:rPr lang="fr-FR" baseline="0" dirty="0" smtClean="0"/>
              <a:t> states in </a:t>
            </a:r>
            <a:r>
              <a:rPr lang="fr-FR" baseline="0" dirty="0" err="1" smtClean="0"/>
              <a:t>sums</a:t>
            </a:r>
            <a:r>
              <a:rPr lang="fr-FR" baseline="0" dirty="0" smtClean="0"/>
              <a:t> over all states </a:t>
            </a:r>
            <a:r>
              <a:rPr lang="fr-FR" baseline="0" dirty="0" err="1" smtClean="0"/>
              <a:t>appearing</a:t>
            </a:r>
            <a:r>
              <a:rPr lang="fr-FR" baseline="0" dirty="0" smtClean="0"/>
              <a:t> in standard QM time </a:t>
            </a:r>
            <a:r>
              <a:rPr lang="fr-FR" baseline="0" dirty="0" err="1" smtClean="0"/>
              <a:t>independent</a:t>
            </a:r>
            <a:r>
              <a:rPr lang="fr-FR" baseline="0" dirty="0" smtClean="0"/>
              <a:t> perturbation </a:t>
            </a:r>
            <a:r>
              <a:rPr lang="fr-FR" baseline="0" dirty="0" err="1" smtClean="0"/>
              <a:t>theory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90228-ED86-4D57-9DC1-8568A0AD8DFE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1160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10 </a:t>
            </a:r>
            <a:r>
              <a:rPr lang="fr-FR" dirty="0" err="1" smtClean="0"/>
              <a:t>significant</a:t>
            </a:r>
            <a:r>
              <a:rPr lang="fr-FR" dirty="0" smtClean="0"/>
              <a:t> figures </a:t>
            </a:r>
            <a:r>
              <a:rPr lang="fr-FR" dirty="0" err="1" smtClean="0"/>
              <a:t>precision</a:t>
            </a:r>
            <a:r>
              <a:rPr lang="fr-FR" dirty="0" smtClean="0"/>
              <a:t> agreement </a:t>
            </a:r>
            <a:r>
              <a:rPr lang="fr-FR" dirty="0" err="1" smtClean="0"/>
              <a:t>between</a:t>
            </a:r>
            <a:r>
              <a:rPr lang="fr-FR" dirty="0" smtClean="0"/>
              <a:t> QED and </a:t>
            </a:r>
            <a:r>
              <a:rPr lang="fr-FR" dirty="0" err="1" smtClean="0"/>
              <a:t>experiment</a:t>
            </a:r>
            <a:r>
              <a:rPr lang="fr-FR" dirty="0" smtClean="0"/>
              <a:t> in g-2 of the </a:t>
            </a:r>
            <a:r>
              <a:rPr lang="fr-FR" dirty="0" err="1" smtClean="0"/>
              <a:t>electron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90228-ED86-4D57-9DC1-8568A0AD8DFE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2732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16/07/2015      Annecy Summer School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16/07/2015      Annecy Summer School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16/07/2015      Annecy Summer School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Cliquez pour modifier le style du titre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smtClean="0"/>
              <a:t>Cliquez pour modifier les styles du texte du masque</a:t>
            </a:r>
          </a:p>
          <a:p>
            <a:pPr lvl="1"/>
            <a:r>
              <a:rPr lang="en-GB" noProof="0" smtClean="0"/>
              <a:t>Deuxième niveau</a:t>
            </a:r>
          </a:p>
          <a:p>
            <a:pPr lvl="2"/>
            <a:r>
              <a:rPr lang="en-GB" noProof="0" smtClean="0"/>
              <a:t>Troisième niveau</a:t>
            </a:r>
          </a:p>
          <a:p>
            <a:pPr lvl="3"/>
            <a:r>
              <a:rPr lang="en-GB" noProof="0" smtClean="0"/>
              <a:t>Quatrième niveau</a:t>
            </a:r>
          </a:p>
          <a:p>
            <a:pPr lvl="4"/>
            <a:r>
              <a:rPr lang="en-GB" noProof="0" smtClean="0"/>
              <a:t>Cinquième niveau</a:t>
            </a:r>
            <a:endParaRPr lang="en-GB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674640" cy="365125"/>
          </a:xfrm>
        </p:spPr>
        <p:txBody>
          <a:bodyPr/>
          <a:lstStyle/>
          <a:p>
            <a:r>
              <a:rPr lang="x-none" noProof="0" smtClean="0"/>
              <a:t>16/07/2015      Annecy Summer School</a:t>
            </a:r>
            <a:endParaRPr lang="en-GB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35896" y="6520259"/>
            <a:ext cx="2160240" cy="365125"/>
          </a:xfrm>
        </p:spPr>
        <p:txBody>
          <a:bodyPr/>
          <a:lstStyle/>
          <a:p>
            <a:r>
              <a:rPr lang="en-GB" noProof="0" smtClean="0"/>
              <a:t>Pablo DEL AMO SANCHEZ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6E391CD3-A4E3-4F6A-BB18-CABB3678802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16/07/2015      Annecy Summer School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16/07/2015      Annecy Summer School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16/07/2015      Annecy Summer School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16/07/2015      Annecy Summer School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16/07/2015      Annecy Summer School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16/07/2015      Annecy Summer School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16/07/2015      Annecy Summer School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smtClean="0"/>
              <a:t>Cliquez pour modifier le style du titre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Cliquez pour modifier les styles du texte du masque</a:t>
            </a:r>
          </a:p>
          <a:p>
            <a:pPr lvl="1"/>
            <a:r>
              <a:rPr lang="en-GB" noProof="0" smtClean="0"/>
              <a:t>Deuxième niveau</a:t>
            </a:r>
          </a:p>
          <a:p>
            <a:pPr lvl="2"/>
            <a:r>
              <a:rPr lang="en-GB" noProof="0" smtClean="0"/>
              <a:t>Troisième niveau</a:t>
            </a:r>
          </a:p>
          <a:p>
            <a:pPr lvl="3"/>
            <a:r>
              <a:rPr lang="en-GB" noProof="0" smtClean="0"/>
              <a:t>Quatrième niveau</a:t>
            </a:r>
          </a:p>
          <a:p>
            <a:pPr lvl="4"/>
            <a:r>
              <a:rPr lang="en-GB" noProof="0" smtClean="0"/>
              <a:t>Cinquième niveau</a:t>
            </a:r>
            <a:endParaRPr lang="en-GB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6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x-none" noProof="0" smtClean="0"/>
              <a:t>16/07/2015      Annecy Summer School</a:t>
            </a:r>
            <a:endParaRPr lang="en-GB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35896" y="6356350"/>
            <a:ext cx="2160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 smtClean="0"/>
              <a:t>Pablo DEL AMO SANCHEZ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91CD3-A4E3-4F6A-BB18-CABB3678802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2.bin"/><Relationship Id="rId12" Type="http://schemas.openxmlformats.org/officeDocument/2006/relationships/image" Target="../media/image17.wmf"/><Relationship Id="rId13" Type="http://schemas.openxmlformats.org/officeDocument/2006/relationships/oleObject" Target="../embeddings/oleObject33.bin"/><Relationship Id="rId14" Type="http://schemas.openxmlformats.org/officeDocument/2006/relationships/image" Target="../media/image23.wmf"/><Relationship Id="rId15" Type="http://schemas.openxmlformats.org/officeDocument/2006/relationships/oleObject" Target="../embeddings/oleObject34.bin"/><Relationship Id="rId16" Type="http://schemas.openxmlformats.org/officeDocument/2006/relationships/image" Target="../media/image25.wmf"/><Relationship Id="rId17" Type="http://schemas.openxmlformats.org/officeDocument/2006/relationships/oleObject" Target="../embeddings/oleObject35.bin"/><Relationship Id="rId18" Type="http://schemas.openxmlformats.org/officeDocument/2006/relationships/image" Target="../media/image2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4" Type="http://schemas.openxmlformats.org/officeDocument/2006/relationships/oleObject" Target="../embeddings/oleObject28.bin"/><Relationship Id="rId5" Type="http://schemas.openxmlformats.org/officeDocument/2006/relationships/image" Target="../media/image20.wmf"/><Relationship Id="rId6" Type="http://schemas.openxmlformats.org/officeDocument/2006/relationships/oleObject" Target="../embeddings/oleObject29.bin"/><Relationship Id="rId7" Type="http://schemas.openxmlformats.org/officeDocument/2006/relationships/image" Target="../media/image22.wmf"/><Relationship Id="rId8" Type="http://schemas.openxmlformats.org/officeDocument/2006/relationships/oleObject" Target="../embeddings/oleObject30.bin"/><Relationship Id="rId9" Type="http://schemas.openxmlformats.org/officeDocument/2006/relationships/oleObject" Target="../embeddings/oleObject31.bin"/><Relationship Id="rId10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oleObject" Target="../embeddings/oleObject36.bin"/><Relationship Id="rId5" Type="http://schemas.openxmlformats.org/officeDocument/2006/relationships/image" Target="../media/image28.emf"/><Relationship Id="rId6" Type="http://schemas.openxmlformats.org/officeDocument/2006/relationships/oleObject" Target="../embeddings/oleObject37.bin"/><Relationship Id="rId7" Type="http://schemas.openxmlformats.org/officeDocument/2006/relationships/image" Target="../media/image29.emf"/><Relationship Id="rId8" Type="http://schemas.openxmlformats.org/officeDocument/2006/relationships/oleObject" Target="../embeddings/oleObject38.bin"/><Relationship Id="rId9" Type="http://schemas.openxmlformats.org/officeDocument/2006/relationships/image" Target="../media/image30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4.png"/><Relationship Id="rId5" Type="http://schemas.openxmlformats.org/officeDocument/2006/relationships/oleObject" Target="../embeddings/oleObject39.bin"/><Relationship Id="rId6" Type="http://schemas.openxmlformats.org/officeDocument/2006/relationships/image" Target="../media/image33.wmf"/><Relationship Id="rId7" Type="http://schemas.openxmlformats.org/officeDocument/2006/relationships/oleObject" Target="../embeddings/oleObject40.bin"/><Relationship Id="rId8" Type="http://schemas.openxmlformats.org/officeDocument/2006/relationships/oleObject" Target="../embeddings/oleObject41.bin"/><Relationship Id="rId9" Type="http://schemas.openxmlformats.org/officeDocument/2006/relationships/image" Target="../media/image17.wmf"/><Relationship Id="rId10" Type="http://schemas.openxmlformats.org/officeDocument/2006/relationships/image" Target="../media/image35.png"/><Relationship Id="rId11" Type="http://schemas.openxmlformats.org/officeDocument/2006/relationships/image" Target="../media/image36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6.bin"/><Relationship Id="rId12" Type="http://schemas.openxmlformats.org/officeDocument/2006/relationships/image" Target="../media/image38.wmf"/><Relationship Id="rId13" Type="http://schemas.openxmlformats.org/officeDocument/2006/relationships/oleObject" Target="../embeddings/oleObject47.bin"/><Relationship Id="rId14" Type="http://schemas.openxmlformats.org/officeDocument/2006/relationships/image" Target="../media/image39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40.jpeg"/><Relationship Id="rId5" Type="http://schemas.openxmlformats.org/officeDocument/2006/relationships/oleObject" Target="../embeddings/oleObject42.bin"/><Relationship Id="rId6" Type="http://schemas.openxmlformats.org/officeDocument/2006/relationships/image" Target="../media/image37.wmf"/><Relationship Id="rId7" Type="http://schemas.openxmlformats.org/officeDocument/2006/relationships/oleObject" Target="../embeddings/oleObject43.bin"/><Relationship Id="rId8" Type="http://schemas.openxmlformats.org/officeDocument/2006/relationships/image" Target="../media/image17.wmf"/><Relationship Id="rId9" Type="http://schemas.openxmlformats.org/officeDocument/2006/relationships/oleObject" Target="../embeddings/oleObject44.bin"/><Relationship Id="rId10" Type="http://schemas.openxmlformats.org/officeDocument/2006/relationships/oleObject" Target="../embeddings/oleObject45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jpe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Relationship Id="rId3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Relationship Id="rId3" Type="http://schemas.openxmlformats.org/officeDocument/2006/relationships/image" Target="../media/image50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5" Type="http://schemas.openxmlformats.org/officeDocument/2006/relationships/image" Target="../media/image13.gif"/><Relationship Id="rId6" Type="http://schemas.openxmlformats.org/officeDocument/2006/relationships/image" Target="../media/image14.gif"/><Relationship Id="rId7" Type="http://schemas.openxmlformats.org/officeDocument/2006/relationships/image" Target="../media/image15.gif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6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4" Type="http://schemas.openxmlformats.org/officeDocument/2006/relationships/image" Target="../media/image14.gif"/><Relationship Id="rId5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4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73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74.emf"/><Relationship Id="rId5" Type="http://schemas.openxmlformats.org/officeDocument/2006/relationships/oleObject" Target="../embeddings/Microsoft_Equation3.bin"/><Relationship Id="rId6" Type="http://schemas.openxmlformats.org/officeDocument/2006/relationships/image" Target="../media/image75.emf"/><Relationship Id="rId7" Type="http://schemas.openxmlformats.org/officeDocument/2006/relationships/oleObject" Target="../embeddings/Microsoft_Equation4.bin"/><Relationship Id="rId8" Type="http://schemas.openxmlformats.org/officeDocument/2006/relationships/image" Target="../media/image76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.bin"/><Relationship Id="rId4" Type="http://schemas.openxmlformats.org/officeDocument/2006/relationships/image" Target="../media/image77.emf"/><Relationship Id="rId5" Type="http://schemas.openxmlformats.org/officeDocument/2006/relationships/oleObject" Target="../embeddings/Microsoft_Equation6.bin"/><Relationship Id="rId6" Type="http://schemas.openxmlformats.org/officeDocument/2006/relationships/image" Target="../media/image78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gif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oleObject" Target="../embeddings/oleObject48.bin"/><Relationship Id="rId7" Type="http://schemas.openxmlformats.org/officeDocument/2006/relationships/image" Target="../media/image80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oleObject" Target="../embeddings/oleObject49.bin"/><Relationship Id="rId5" Type="http://schemas.openxmlformats.org/officeDocument/2006/relationships/image" Target="../media/image84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4" Type="http://schemas.openxmlformats.org/officeDocument/2006/relationships/image" Target="../media/image88.jpeg"/><Relationship Id="rId5" Type="http://schemas.openxmlformats.org/officeDocument/2006/relationships/image" Target="../media/image89.jpeg"/><Relationship Id="rId6" Type="http://schemas.openxmlformats.org/officeDocument/2006/relationships/oleObject" Target="../embeddings/oleObject50.bin"/><Relationship Id="rId7" Type="http://schemas.openxmlformats.org/officeDocument/2006/relationships/image" Target="../media/image86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gif"/><Relationship Id="rId4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7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19.w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20.w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17.wmf"/><Relationship Id="rId10" Type="http://schemas.openxmlformats.org/officeDocument/2006/relationships/oleObject" Target="../embeddings/oleObject6.bin"/><Relationship Id="rId11" Type="http://schemas.openxmlformats.org/officeDocument/2006/relationships/image" Target="../media/image2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.bin"/><Relationship Id="rId12" Type="http://schemas.openxmlformats.org/officeDocument/2006/relationships/image" Target="../media/image23.wmf"/><Relationship Id="rId13" Type="http://schemas.openxmlformats.org/officeDocument/2006/relationships/oleObject" Target="../embeddings/oleObject12.bin"/><Relationship Id="rId14" Type="http://schemas.openxmlformats.org/officeDocument/2006/relationships/image" Target="../media/image24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4" Type="http://schemas.openxmlformats.org/officeDocument/2006/relationships/oleObject" Target="../embeddings/oleObject7.bin"/><Relationship Id="rId5" Type="http://schemas.openxmlformats.org/officeDocument/2006/relationships/image" Target="../media/image20.w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22.wmf"/><Relationship Id="rId8" Type="http://schemas.openxmlformats.org/officeDocument/2006/relationships/oleObject" Target="../embeddings/oleObject9.bin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.bin"/><Relationship Id="rId12" Type="http://schemas.openxmlformats.org/officeDocument/2006/relationships/image" Target="../media/image23.wmf"/><Relationship Id="rId13" Type="http://schemas.openxmlformats.org/officeDocument/2006/relationships/oleObject" Target="../embeddings/oleObject18.bin"/><Relationship Id="rId14" Type="http://schemas.openxmlformats.org/officeDocument/2006/relationships/image" Target="../media/image25.wmf"/><Relationship Id="rId15" Type="http://schemas.openxmlformats.org/officeDocument/2006/relationships/oleObject" Target="../embeddings/oleObject19.bin"/><Relationship Id="rId16" Type="http://schemas.openxmlformats.org/officeDocument/2006/relationships/image" Target="../media/image24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4" Type="http://schemas.openxmlformats.org/officeDocument/2006/relationships/oleObject" Target="../embeddings/oleObject13.bin"/><Relationship Id="rId5" Type="http://schemas.openxmlformats.org/officeDocument/2006/relationships/image" Target="../media/image20.w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22.wmf"/><Relationship Id="rId8" Type="http://schemas.openxmlformats.org/officeDocument/2006/relationships/oleObject" Target="../embeddings/oleObject15.bin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4.bin"/><Relationship Id="rId12" Type="http://schemas.openxmlformats.org/officeDocument/2006/relationships/image" Target="../media/image17.wmf"/><Relationship Id="rId13" Type="http://schemas.openxmlformats.org/officeDocument/2006/relationships/oleObject" Target="../embeddings/oleObject25.bin"/><Relationship Id="rId14" Type="http://schemas.openxmlformats.org/officeDocument/2006/relationships/image" Target="../media/image23.wmf"/><Relationship Id="rId15" Type="http://schemas.openxmlformats.org/officeDocument/2006/relationships/oleObject" Target="../embeddings/oleObject26.bin"/><Relationship Id="rId16" Type="http://schemas.openxmlformats.org/officeDocument/2006/relationships/image" Target="../media/image25.wmf"/><Relationship Id="rId17" Type="http://schemas.openxmlformats.org/officeDocument/2006/relationships/oleObject" Target="../embeddings/oleObject27.bin"/><Relationship Id="rId18" Type="http://schemas.openxmlformats.org/officeDocument/2006/relationships/image" Target="../media/image2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4" Type="http://schemas.openxmlformats.org/officeDocument/2006/relationships/oleObject" Target="../embeddings/oleObject20.bin"/><Relationship Id="rId5" Type="http://schemas.openxmlformats.org/officeDocument/2006/relationships/image" Target="../media/image20.w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22.wmf"/><Relationship Id="rId8" Type="http://schemas.openxmlformats.org/officeDocument/2006/relationships/oleObject" Target="../embeddings/oleObject22.bin"/><Relationship Id="rId9" Type="http://schemas.openxmlformats.org/officeDocument/2006/relationships/oleObject" Target="../embeddings/oleObject23.bin"/><Relationship Id="rId10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-180975" y="-171450"/>
            <a:ext cx="9505950" cy="7272338"/>
          </a:xfrm>
          <a:prstGeom prst="rect">
            <a:avLst/>
          </a:prstGeom>
          <a:solidFill>
            <a:srgbClr val="FFFF00"/>
          </a:solidFill>
          <a:ln w="15875" algn="ctr">
            <a:solidFill>
              <a:srgbClr val="99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160834"/>
            <a:ext cx="9144000" cy="2736850"/>
          </a:xfrm>
          <a:prstGeom prst="rect">
            <a:avLst/>
          </a:prstGeom>
          <a:solidFill>
            <a:srgbClr val="000000"/>
          </a:solidFill>
          <a:ln w="317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492500" y="1745159"/>
            <a:ext cx="7978775" cy="1800225"/>
            <a:chOff x="1270" y="300"/>
            <a:chExt cx="3030" cy="681"/>
          </a:xfrm>
        </p:grpSpPr>
        <p:pic>
          <p:nvPicPr>
            <p:cNvPr id="2052" name="Picture 4" descr="_guy_mi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70" y="735"/>
              <a:ext cx="612" cy="246"/>
            </a:xfrm>
            <a:prstGeom prst="rect">
              <a:avLst/>
            </a:prstGeom>
            <a:noFill/>
          </p:spPr>
        </p:pic>
        <p:pic>
          <p:nvPicPr>
            <p:cNvPr id="2053" name="Picture 5" descr="guy_10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70" y="300"/>
              <a:ext cx="612" cy="432"/>
            </a:xfrm>
            <a:prstGeom prst="rect">
              <a:avLst/>
            </a:prstGeom>
            <a:noFill/>
          </p:spPr>
        </p:pic>
        <p:pic>
          <p:nvPicPr>
            <p:cNvPr id="2055" name="Picture 7" descr="dummies_logo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2" y="300"/>
              <a:ext cx="2418" cy="408"/>
            </a:xfrm>
            <a:prstGeom prst="rect">
              <a:avLst/>
            </a:prstGeom>
            <a:noFill/>
          </p:spPr>
        </p:pic>
      </p:grp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11188" y="376734"/>
            <a:ext cx="7705725" cy="14465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8800" dirty="0" err="1">
                <a:solidFill>
                  <a:schemeClr val="bg1"/>
                </a:solidFill>
              </a:rPr>
              <a:t>Particle</a:t>
            </a:r>
            <a:r>
              <a:rPr lang="es-ES_tradnl" sz="8800" dirty="0">
                <a:solidFill>
                  <a:schemeClr val="bg1"/>
                </a:solidFill>
              </a:rPr>
              <a:t> </a:t>
            </a:r>
            <a:r>
              <a:rPr lang="es-ES_tradnl" sz="8800" dirty="0" err="1">
                <a:solidFill>
                  <a:schemeClr val="bg1"/>
                </a:solidFill>
              </a:rPr>
              <a:t>Physics</a:t>
            </a:r>
            <a:endParaRPr lang="es-ES" sz="8800" dirty="0">
              <a:solidFill>
                <a:schemeClr val="bg1"/>
              </a:solidFill>
            </a:endParaRP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0" y="4293096"/>
            <a:ext cx="9144000" cy="2087563"/>
          </a:xfrm>
          <a:prstGeom prst="rect">
            <a:avLst/>
          </a:prstGeom>
          <a:solidFill>
            <a:schemeClr val="bg1"/>
          </a:solidFill>
          <a:ln w="1587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547813" y="2034084"/>
            <a:ext cx="1727200" cy="6413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600">
                <a:solidFill>
                  <a:srgbClr val="FFFF00"/>
                </a:solidFill>
              </a:rPr>
              <a:t>FOR</a:t>
            </a:r>
            <a:endParaRPr lang="es-ES" sz="3600">
              <a:solidFill>
                <a:srgbClr val="FFFF00"/>
              </a:solidFill>
            </a:endParaRPr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0" y="-315416"/>
            <a:ext cx="8532813" cy="3789363"/>
          </a:xfrm>
          <a:prstGeom prst="line">
            <a:avLst/>
          </a:prstGeom>
          <a:noFill/>
          <a:ln w="1968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 flipH="1">
            <a:off x="323850" y="-126503"/>
            <a:ext cx="8280400" cy="3744912"/>
          </a:xfrm>
          <a:prstGeom prst="line">
            <a:avLst/>
          </a:prstGeom>
          <a:noFill/>
          <a:ln w="1809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4580434"/>
            <a:ext cx="7772400" cy="1470025"/>
          </a:xfrm>
        </p:spPr>
        <p:txBody>
          <a:bodyPr>
            <a:noAutofit/>
          </a:bodyPr>
          <a:lstStyle/>
          <a:p>
            <a:r>
              <a:rPr lang="es-ES_tradnl" sz="6000" dirty="0"/>
              <a:t> </a:t>
            </a:r>
            <a:r>
              <a:rPr lang="es-ES_tradnl" sz="6000" i="1" dirty="0" err="1"/>
              <a:t>Introducing</a:t>
            </a:r>
            <a:r>
              <a:rPr lang="es-ES_tradnl" sz="6000" dirty="0"/>
              <a:t/>
            </a:r>
            <a:br>
              <a:rPr lang="es-ES_tradnl" sz="6000" dirty="0"/>
            </a:br>
            <a:r>
              <a:rPr lang="es-ES_tradnl" sz="6000" dirty="0" err="1"/>
              <a:t>Particle</a:t>
            </a:r>
            <a:r>
              <a:rPr lang="es-ES_tradnl" sz="6000" dirty="0"/>
              <a:t> </a:t>
            </a:r>
            <a:r>
              <a:rPr lang="es-ES_tradnl" sz="6000" dirty="0" err="1"/>
              <a:t>Physics</a:t>
            </a:r>
            <a:endParaRPr lang="es-ES" sz="6000" dirty="0"/>
          </a:p>
        </p:txBody>
      </p:sp>
      <p:sp>
        <p:nvSpPr>
          <p:cNvPr id="16" name="Sous-titre 2"/>
          <p:cNvSpPr>
            <a:spLocks noGrp="1"/>
          </p:cNvSpPr>
          <p:nvPr>
            <p:ph type="subTitle" idx="1"/>
          </p:nvPr>
        </p:nvSpPr>
        <p:spPr>
          <a:xfrm>
            <a:off x="2339752" y="6356251"/>
            <a:ext cx="4896544" cy="1752600"/>
          </a:xfrm>
        </p:spPr>
        <p:txBody>
          <a:bodyPr/>
          <a:lstStyle/>
          <a:p>
            <a:r>
              <a:rPr lang="fr-FR" dirty="0" smtClean="0"/>
              <a:t>Pablo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Amo</a:t>
            </a:r>
            <a:r>
              <a:rPr lang="fr-FR" dirty="0" smtClean="0"/>
              <a:t> </a:t>
            </a:r>
            <a:r>
              <a:rPr lang="fr-FR" dirty="0" err="1" smtClean="0"/>
              <a:t>Sánchez</a:t>
            </a:r>
            <a:endParaRPr lang="fr-FR" dirty="0" smtClean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-36512" y="6664275"/>
            <a:ext cx="2746648" cy="365125"/>
          </a:xfrm>
        </p:spPr>
        <p:txBody>
          <a:bodyPr/>
          <a:lstStyle/>
          <a:p>
            <a:r>
              <a:rPr lang="x-none" smtClean="0"/>
              <a:t>16/07/2015      Annecy Summer School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16/07/2015      Annecy Summer School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7" name="Picture 2" descr="E:\Vulgarisation\Electron-scatter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636912"/>
            <a:ext cx="4468561" cy="3888432"/>
          </a:xfrm>
          <a:prstGeom prst="rect">
            <a:avLst/>
          </a:prstGeom>
          <a:noFill/>
        </p:spPr>
      </p:pic>
      <p:sp>
        <p:nvSpPr>
          <p:cNvPr id="16" name="Flèche en arc 15"/>
          <p:cNvSpPr/>
          <p:nvPr/>
        </p:nvSpPr>
        <p:spPr>
          <a:xfrm>
            <a:off x="3995936" y="5589240"/>
            <a:ext cx="1296144" cy="1008112"/>
          </a:xfrm>
          <a:prstGeom prst="circularArrow">
            <a:avLst>
              <a:gd name="adj1" fmla="val 7448"/>
              <a:gd name="adj2" fmla="val 1259013"/>
              <a:gd name="adj3" fmla="val 20397935"/>
              <a:gd name="adj4" fmla="val 10800000"/>
              <a:gd name="adj5" fmla="val 14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149507" name="Object 3"/>
          <p:cNvGraphicFramePr>
            <a:graphicFrameLocks noChangeAspect="1"/>
          </p:cNvGraphicFramePr>
          <p:nvPr/>
        </p:nvGraphicFramePr>
        <p:xfrm>
          <a:off x="4427984" y="2810892"/>
          <a:ext cx="45561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62" name="Équation" r:id="rId4" imgW="190440" imgH="228600" progId="Equation.3">
                  <p:embed/>
                </p:oleObj>
              </mc:Choice>
              <mc:Fallback>
                <p:oleObj name="Équation" r:id="rId4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2810892"/>
                        <a:ext cx="455612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lèche en arc 17"/>
          <p:cNvSpPr/>
          <p:nvPr/>
        </p:nvSpPr>
        <p:spPr>
          <a:xfrm flipH="1">
            <a:off x="3923928" y="2564904"/>
            <a:ext cx="1512168" cy="1080120"/>
          </a:xfrm>
          <a:prstGeom prst="circularArrow">
            <a:avLst>
              <a:gd name="adj1" fmla="val 6748"/>
              <a:gd name="adj2" fmla="val 1142319"/>
              <a:gd name="adj3" fmla="val 10055405"/>
              <a:gd name="adj4" fmla="val 21552581"/>
              <a:gd name="adj5" fmla="val 69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19" name="Objet 18"/>
          <p:cNvGraphicFramePr>
            <a:graphicFrameLocks noChangeAspect="1"/>
          </p:cNvGraphicFramePr>
          <p:nvPr/>
        </p:nvGraphicFramePr>
        <p:xfrm>
          <a:off x="4860032" y="3645024"/>
          <a:ext cx="1105396" cy="523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63" name="Équation" r:id="rId6" imgW="482400" imgH="228600" progId="Equation.3">
                  <p:embed/>
                </p:oleObj>
              </mc:Choice>
              <mc:Fallback>
                <p:oleObj name="Équation" r:id="rId6" imgW="482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645024"/>
                        <a:ext cx="1105396" cy="5236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2" name="Object 6"/>
          <p:cNvGraphicFramePr>
            <a:graphicFrameLocks noChangeAspect="1"/>
          </p:cNvGraphicFramePr>
          <p:nvPr/>
        </p:nvGraphicFramePr>
        <p:xfrm>
          <a:off x="4788024" y="4921349"/>
          <a:ext cx="110648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64" name="Équation" r:id="rId8" imgW="482400" imgH="228600" progId="Equation.3">
                  <p:embed/>
                </p:oleObj>
              </mc:Choice>
              <mc:Fallback>
                <p:oleObj name="Équation" r:id="rId8" imgW="482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4921349"/>
                        <a:ext cx="1106487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285872"/>
              </p:ext>
            </p:extLst>
          </p:nvPr>
        </p:nvGraphicFramePr>
        <p:xfrm>
          <a:off x="323528" y="3068960"/>
          <a:ext cx="1751012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65" name="Équation" r:id="rId9" imgW="761760" imgH="457200" progId="Equation.3">
                  <p:embed/>
                </p:oleObj>
              </mc:Choice>
              <mc:Fallback>
                <p:oleObj name="Équation" r:id="rId9" imgW="761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068960"/>
                        <a:ext cx="1751012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4" name="Object 8"/>
          <p:cNvGraphicFramePr>
            <a:graphicFrameLocks noChangeAspect="1"/>
          </p:cNvGraphicFramePr>
          <p:nvPr/>
        </p:nvGraphicFramePr>
        <p:xfrm>
          <a:off x="5370686" y="4293096"/>
          <a:ext cx="4254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66" name="Équation" r:id="rId11" imgW="177480" imgH="228600" progId="Equation.3">
                  <p:embed/>
                </p:oleObj>
              </mc:Choice>
              <mc:Fallback>
                <p:oleObj name="Équation" r:id="rId11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686" y="4293096"/>
                        <a:ext cx="42545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Connecteur droit avec flèche 21"/>
          <p:cNvCxnSpPr/>
          <p:nvPr/>
        </p:nvCxnSpPr>
        <p:spPr>
          <a:xfrm flipH="1">
            <a:off x="2259360" y="2573288"/>
            <a:ext cx="8384" cy="3952056"/>
          </a:xfrm>
          <a:prstGeom prst="straightConnector1">
            <a:avLst/>
          </a:prstGeom>
          <a:ln w="254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1475656" y="25649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0070C0"/>
                </a:solidFill>
              </a:rPr>
              <a:t>space</a:t>
            </a:r>
            <a:endParaRPr lang="fr-FR" dirty="0">
              <a:solidFill>
                <a:srgbClr val="0070C0"/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2267744" y="6516052"/>
            <a:ext cx="532859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7740352" y="64440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time</a:t>
            </a:r>
            <a:endParaRPr lang="fr-FR" dirty="0">
              <a:solidFill>
                <a:srgbClr val="0070C0"/>
              </a:solidFill>
            </a:endParaRPr>
          </a:p>
        </p:txBody>
      </p:sp>
      <p:graphicFrame>
        <p:nvGraphicFramePr>
          <p:cNvPr id="152585" name="Object 9"/>
          <p:cNvGraphicFramePr>
            <a:graphicFrameLocks noChangeAspect="1"/>
          </p:cNvGraphicFramePr>
          <p:nvPr/>
        </p:nvGraphicFramePr>
        <p:xfrm>
          <a:off x="4441825" y="5791200"/>
          <a:ext cx="4254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67" name="Équation" r:id="rId13" imgW="177480" imgH="241200" progId="Equation.3">
                  <p:embed/>
                </p:oleObj>
              </mc:Choice>
              <mc:Fallback>
                <p:oleObj name="Équation" r:id="rId13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1825" y="5791200"/>
                        <a:ext cx="42545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dirty="0" err="1" smtClean="0"/>
              <a:t>Example</a:t>
            </a:r>
            <a:r>
              <a:rPr lang="fr-FR" dirty="0" smtClean="0"/>
              <a:t> of EM interaction</a:t>
            </a:r>
            <a:endParaRPr lang="fr-FR" dirty="0"/>
          </a:p>
        </p:txBody>
      </p:sp>
      <p:sp>
        <p:nvSpPr>
          <p:cNvPr id="3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e</a:t>
            </a:r>
            <a:r>
              <a:rPr lang="fr-FR" sz="2000" baseline="30000" dirty="0"/>
              <a:t>−</a:t>
            </a:r>
            <a:r>
              <a:rPr lang="fr-FR" sz="2000" dirty="0" smtClean="0"/>
              <a:t>- e</a:t>
            </a:r>
            <a:r>
              <a:rPr lang="fr-FR" sz="2000" baseline="30000" dirty="0" smtClean="0"/>
              <a:t>−</a:t>
            </a:r>
            <a:r>
              <a:rPr lang="fr-FR" sz="2000" dirty="0" smtClean="0"/>
              <a:t> collision, </a:t>
            </a:r>
            <a:r>
              <a:rPr lang="fr-FR" sz="2000" dirty="0" err="1" smtClean="0"/>
              <a:t>transferring</a:t>
            </a:r>
            <a:r>
              <a:rPr lang="fr-FR" sz="2000" dirty="0" smtClean="0"/>
              <a:t> </a:t>
            </a:r>
            <a:r>
              <a:rPr lang="fr-FR" sz="2000" dirty="0" err="1" smtClean="0"/>
              <a:t>momentum</a:t>
            </a:r>
            <a:r>
              <a:rPr lang="fr-FR" sz="2000" dirty="0" smtClean="0"/>
              <a:t>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fr-FR" sz="2000" dirty="0" smtClean="0"/>
              <a:t> by exchange of photon, quanta of EM </a:t>
            </a:r>
            <a:r>
              <a:rPr lang="fr-FR" sz="2000" dirty="0" err="1" smtClean="0"/>
              <a:t>field</a:t>
            </a: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>
                <a:solidFill>
                  <a:srgbClr val="0000FF"/>
                </a:solidFill>
              </a:rPr>
              <a:t>Feynman </a:t>
            </a:r>
            <a:r>
              <a:rPr lang="fr-FR" sz="2000" dirty="0" err="1" smtClean="0">
                <a:solidFill>
                  <a:srgbClr val="0000FF"/>
                </a:solidFill>
              </a:rPr>
              <a:t>diagrams</a:t>
            </a:r>
            <a:r>
              <a:rPr lang="fr-FR" sz="2000" dirty="0" smtClean="0">
                <a:solidFill>
                  <a:srgbClr val="0000FF"/>
                </a:solidFill>
              </a:rPr>
              <a:t> are </a:t>
            </a:r>
            <a:r>
              <a:rPr lang="fr-FR" sz="2000" dirty="0" err="1" smtClean="0">
                <a:solidFill>
                  <a:srgbClr val="0000FF"/>
                </a:solidFill>
              </a:rPr>
              <a:t>calculational</a:t>
            </a:r>
            <a:r>
              <a:rPr lang="fr-FR" sz="2000" dirty="0" smtClean="0">
                <a:solidFill>
                  <a:srgbClr val="0000FF"/>
                </a:solidFill>
              </a:rPr>
              <a:t> </a:t>
            </a:r>
            <a:r>
              <a:rPr lang="fr-FR" sz="2000" dirty="0" err="1" smtClean="0">
                <a:solidFill>
                  <a:srgbClr val="0000FF"/>
                </a:solidFill>
              </a:rPr>
              <a:t>tools</a:t>
            </a:r>
            <a:r>
              <a:rPr lang="fr-FR" sz="2000" dirty="0" smtClean="0">
                <a:solidFill>
                  <a:srgbClr val="0000FF"/>
                </a:solidFill>
              </a:rPr>
              <a:t>: </a:t>
            </a:r>
            <a:r>
              <a:rPr lang="fr-FR" sz="2000" dirty="0" err="1" smtClean="0">
                <a:solidFill>
                  <a:srgbClr val="0000FF"/>
                </a:solidFill>
              </a:rPr>
              <a:t>will</a:t>
            </a:r>
            <a:r>
              <a:rPr lang="fr-FR" sz="2000" dirty="0" smtClean="0">
                <a:solidFill>
                  <a:srgbClr val="0000FF"/>
                </a:solidFill>
              </a:rPr>
              <a:t> sketch computation of QM amplitude</a:t>
            </a:r>
            <a:endParaRPr lang="fr-FR" sz="2000" dirty="0">
              <a:solidFill>
                <a:srgbClr val="0000FF"/>
              </a:solidFill>
            </a:endParaRPr>
          </a:p>
        </p:txBody>
      </p:sp>
      <p:graphicFrame>
        <p:nvGraphicFramePr>
          <p:cNvPr id="21" name="Object 4"/>
          <p:cNvGraphicFramePr>
            <a:graphicFrameLocks noChangeAspect="1"/>
          </p:cNvGraphicFramePr>
          <p:nvPr/>
        </p:nvGraphicFramePr>
        <p:xfrm>
          <a:off x="3963988" y="4138613"/>
          <a:ext cx="5175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68" name="Équation" r:id="rId15" imgW="215640" imgH="419040" progId="Equation.3">
                  <p:embed/>
                </p:oleObj>
              </mc:Choice>
              <mc:Fallback>
                <p:oleObj name="Équation" r:id="rId15" imgW="2156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988" y="4138613"/>
                        <a:ext cx="5175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612188"/>
              </p:ext>
            </p:extLst>
          </p:nvPr>
        </p:nvGraphicFramePr>
        <p:xfrm>
          <a:off x="35496" y="4725144"/>
          <a:ext cx="3825742" cy="1174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69" name="…quation" r:id="rId17" imgW="1447800" imgH="444500" progId="Equation.3">
                  <p:embed/>
                </p:oleObj>
              </mc:Choice>
              <mc:Fallback>
                <p:oleObj name="…quation" r:id="rId17" imgW="14478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4725144"/>
                        <a:ext cx="3825742" cy="1174006"/>
                      </a:xfrm>
                      <a:prstGeom prst="rect">
                        <a:avLst/>
                      </a:prstGeom>
                      <a:noFill/>
                      <a:ln w="76200" cmpd="sng">
                        <a:solidFill>
                          <a:srgbClr val="008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ZoneTexte 26"/>
          <p:cNvSpPr txBox="1"/>
          <p:nvPr/>
        </p:nvSpPr>
        <p:spPr>
          <a:xfrm>
            <a:off x="7092280" y="2708920"/>
            <a:ext cx="18722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Feynman </a:t>
            </a:r>
            <a:r>
              <a:rPr lang="fr-FR" sz="2800" dirty="0" err="1" smtClean="0">
                <a:solidFill>
                  <a:srgbClr val="FF0000"/>
                </a:solidFill>
              </a:rPr>
              <a:t>diagram</a:t>
            </a:r>
            <a:endParaRPr lang="fr-FR" sz="2800" dirty="0" smtClean="0">
              <a:solidFill>
                <a:srgbClr val="FF0000"/>
              </a:solidFill>
            </a:endParaRPr>
          </a:p>
          <a:p>
            <a:r>
              <a:rPr lang="fr-FR" sz="2800" dirty="0" smtClean="0"/>
              <a:t>for e</a:t>
            </a:r>
            <a:r>
              <a:rPr lang="fr-FR" sz="2800" baseline="30000" dirty="0" smtClean="0"/>
              <a:t>−</a:t>
            </a:r>
            <a:r>
              <a:rPr lang="fr-FR" sz="2800" dirty="0" smtClean="0"/>
              <a:t>-e</a:t>
            </a:r>
            <a:r>
              <a:rPr lang="fr-FR" sz="2800" baseline="30000" dirty="0" smtClean="0"/>
              <a:t>−</a:t>
            </a:r>
            <a:r>
              <a:rPr lang="fr-FR" sz="2800" dirty="0" smtClean="0"/>
              <a:t> collision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7092280" y="4697849"/>
            <a:ext cx="1872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FF6600"/>
                </a:solidFill>
              </a:rPr>
              <a:t>Cross sections,</a:t>
            </a:r>
          </a:p>
          <a:p>
            <a:pPr algn="ctr"/>
            <a:r>
              <a:rPr lang="fr-FR" sz="2000" dirty="0" err="1" smtClean="0">
                <a:solidFill>
                  <a:srgbClr val="FF6600"/>
                </a:solidFill>
              </a:rPr>
              <a:t>decay</a:t>
            </a:r>
            <a:r>
              <a:rPr lang="fr-FR" sz="2000" dirty="0" smtClean="0">
                <a:solidFill>
                  <a:srgbClr val="FF6600"/>
                </a:solidFill>
              </a:rPr>
              <a:t> rates</a:t>
            </a:r>
          </a:p>
          <a:p>
            <a:pPr algn="ctr"/>
            <a:r>
              <a:rPr lang="fr-FR" sz="2000" dirty="0" err="1" smtClean="0">
                <a:solidFill>
                  <a:srgbClr val="FF6600"/>
                </a:solidFill>
              </a:rPr>
              <a:t>proportional</a:t>
            </a:r>
            <a:endParaRPr lang="fr-FR" sz="2000" dirty="0" smtClean="0">
              <a:solidFill>
                <a:srgbClr val="FF6600"/>
              </a:solidFill>
            </a:endParaRPr>
          </a:p>
          <a:p>
            <a:pPr algn="ctr"/>
            <a:r>
              <a:rPr lang="fr-FR" sz="2000" dirty="0" smtClean="0">
                <a:solidFill>
                  <a:srgbClr val="FF6600"/>
                </a:solidFill>
              </a:rPr>
              <a:t>to </a:t>
            </a:r>
            <a:r>
              <a:rPr lang="fr-FR" sz="2400" dirty="0" smtClean="0">
                <a:solidFill>
                  <a:srgbClr val="FF6600"/>
                </a:solidFill>
              </a:rPr>
              <a:t>|</a:t>
            </a:r>
            <a:r>
              <a:rPr lang="fr-FR" sz="2400" i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A</a:t>
            </a:r>
            <a:r>
              <a:rPr lang="fr-FR" sz="2400" dirty="0" smtClean="0">
                <a:solidFill>
                  <a:srgbClr val="FF6600"/>
                </a:solidFill>
              </a:rPr>
              <a:t>|</a:t>
            </a:r>
            <a:r>
              <a:rPr lang="fr-FR" sz="2400" baseline="30000" dirty="0" smtClean="0">
                <a:solidFill>
                  <a:srgbClr val="FF6600"/>
                </a:solidFill>
              </a:rPr>
              <a:t>2</a:t>
            </a:r>
            <a:r>
              <a:rPr lang="fr-FR" sz="2000" dirty="0" smtClean="0">
                <a:solidFill>
                  <a:srgbClr val="FF66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0832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753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Example of EM interaction:</a:t>
            </a:r>
            <a:br>
              <a:rPr lang="en-GB" dirty="0" smtClean="0"/>
            </a:br>
            <a:r>
              <a:rPr lang="en-GB" dirty="0" smtClean="0"/>
              <a:t>matter-antimatter annihilation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5040560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Antiparticle: same </a:t>
            </a:r>
            <a:r>
              <a:rPr lang="en-GB" sz="2400" dirty="0" smtClean="0"/>
              <a:t>properties (</a:t>
            </a:r>
            <a:r>
              <a:rPr lang="en-GB" sz="2400" dirty="0" smtClean="0">
                <a:solidFill>
                  <a:srgbClr val="FF0000"/>
                </a:solidFill>
              </a:rPr>
              <a:t>mass, spin</a:t>
            </a:r>
            <a:r>
              <a:rPr lang="en-GB" sz="2400" dirty="0" smtClean="0"/>
              <a:t>) as particle, but all </a:t>
            </a:r>
            <a:r>
              <a:rPr lang="en-GB" sz="2400" dirty="0" smtClean="0">
                <a:solidFill>
                  <a:srgbClr val="FF0000"/>
                </a:solidFill>
              </a:rPr>
              <a:t>“charges” reversed </a:t>
            </a:r>
            <a:r>
              <a:rPr lang="en-GB" sz="2400" dirty="0" smtClean="0"/>
              <a:t>(electric, weak force, strong force)</a:t>
            </a:r>
          </a:p>
          <a:p>
            <a:r>
              <a:rPr lang="en-GB" dirty="0" smtClean="0"/>
              <a:t>Particle + antiparticle = radiation (E=mc</a:t>
            </a:r>
            <a:r>
              <a:rPr lang="en-GB" baseline="30000" dirty="0" smtClean="0"/>
              <a:t>2</a:t>
            </a:r>
            <a:r>
              <a:rPr lang="en-GB" dirty="0" smtClean="0"/>
              <a:t>!)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16/07/2015      Annecy Summer School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Pablo DEL AMO SANCHEZ</a:t>
            </a:r>
            <a:endParaRPr lang="en-GB"/>
          </a:p>
        </p:txBody>
      </p:sp>
      <p:pic>
        <p:nvPicPr>
          <p:cNvPr id="9" name="Picture 2" descr="E:\Vulgarisation\ElectronPositronAnnihil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2147" y="2817841"/>
            <a:ext cx="4566117" cy="2915415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403648" y="436510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positron = </a:t>
            </a:r>
            <a:r>
              <a:rPr lang="fr-FR" dirty="0" err="1" smtClean="0"/>
              <a:t>anti-electron</a:t>
            </a:r>
            <a:r>
              <a:rPr lang="fr-FR" dirty="0" smtClean="0"/>
              <a:t> = </a:t>
            </a:r>
            <a:r>
              <a:rPr lang="fr-FR" dirty="0"/>
              <a:t>e</a:t>
            </a:r>
            <a:r>
              <a:rPr lang="fr-FR" baseline="30000" dirty="0"/>
              <a:t>+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0224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753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Example of EM interaction:</a:t>
            </a:r>
            <a:br>
              <a:rPr lang="en-GB" dirty="0" smtClean="0"/>
            </a:br>
            <a:r>
              <a:rPr lang="en-GB" dirty="0" smtClean="0"/>
              <a:t>matter-antimatter annihilation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5040560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Antiparticle: same </a:t>
            </a:r>
            <a:r>
              <a:rPr lang="en-GB" sz="2400" dirty="0" smtClean="0"/>
              <a:t>properties (</a:t>
            </a:r>
            <a:r>
              <a:rPr lang="en-GB" sz="2400" dirty="0" smtClean="0">
                <a:solidFill>
                  <a:srgbClr val="FF0000"/>
                </a:solidFill>
              </a:rPr>
              <a:t>mass, spin</a:t>
            </a:r>
            <a:r>
              <a:rPr lang="en-GB" sz="2400" dirty="0" smtClean="0"/>
              <a:t>) as particle, but all </a:t>
            </a:r>
            <a:r>
              <a:rPr lang="en-GB" sz="2400" dirty="0" smtClean="0">
                <a:solidFill>
                  <a:srgbClr val="FF0000"/>
                </a:solidFill>
              </a:rPr>
              <a:t>“charges” reversed </a:t>
            </a:r>
            <a:r>
              <a:rPr lang="en-GB" sz="2400" dirty="0" smtClean="0"/>
              <a:t>(electric, weak force, strong force)</a:t>
            </a:r>
          </a:p>
          <a:p>
            <a:r>
              <a:rPr lang="en-GB" dirty="0" smtClean="0"/>
              <a:t>Particle + antiparticle = radiation (E=mc</a:t>
            </a:r>
            <a:r>
              <a:rPr lang="en-GB" baseline="30000" dirty="0" smtClean="0"/>
              <a:t>2</a:t>
            </a:r>
            <a:r>
              <a:rPr lang="en-GB" dirty="0" smtClean="0"/>
              <a:t>!)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fr-FR" sz="2000" dirty="0" err="1" smtClean="0"/>
              <a:t>where</a:t>
            </a:r>
            <a:r>
              <a:rPr lang="fr-FR" sz="2000" dirty="0" smtClean="0"/>
              <a:t> </a:t>
            </a:r>
            <a:r>
              <a:rPr lang="fr-FR" sz="2000" dirty="0"/>
              <a:t>m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en-GB" sz="2000" dirty="0"/>
              <a:t>“</a:t>
            </a:r>
            <a:r>
              <a:rPr lang="fr-FR" sz="2000" dirty="0" err="1" smtClean="0"/>
              <a:t>relativistic</a:t>
            </a:r>
            <a:r>
              <a:rPr lang="fr-FR" sz="2000" dirty="0" smtClean="0"/>
              <a:t> </a:t>
            </a:r>
            <a:r>
              <a:rPr lang="fr-FR" sz="2000" dirty="0"/>
              <a:t>invariant mass</a:t>
            </a:r>
            <a:r>
              <a:rPr lang="en-GB" sz="2000" dirty="0"/>
              <a:t>” of system: </a:t>
            </a:r>
            <a:endParaRPr lang="fr-FR" sz="2000" dirty="0"/>
          </a:p>
          <a:p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16/07/2015      Annecy Summer School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Pablo DEL AMO SANCHEZ</a:t>
            </a:r>
            <a:endParaRPr lang="en-GB"/>
          </a:p>
        </p:txBody>
      </p:sp>
      <p:pic>
        <p:nvPicPr>
          <p:cNvPr id="9" name="Picture 2" descr="E:\Vulgarisation\ElectronPositronAnnihil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2147" y="2817841"/>
            <a:ext cx="4566117" cy="2915415"/>
          </a:xfrm>
          <a:prstGeom prst="rect">
            <a:avLst/>
          </a:prstGeom>
          <a:noFill/>
        </p:spPr>
      </p:pic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478220"/>
              </p:ext>
            </p:extLst>
          </p:nvPr>
        </p:nvGraphicFramePr>
        <p:xfrm>
          <a:off x="3222625" y="3970338"/>
          <a:ext cx="4841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07" name="…quation" r:id="rId4" imgW="228600" imgH="215900" progId="Equation.3">
                  <p:embed/>
                </p:oleObj>
              </mc:Choice>
              <mc:Fallback>
                <p:oleObj name="…quation" r:id="rId4" imgW="2286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25" y="3970338"/>
                        <a:ext cx="48418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133470"/>
              </p:ext>
            </p:extLst>
          </p:nvPr>
        </p:nvGraphicFramePr>
        <p:xfrm>
          <a:off x="4662488" y="3754438"/>
          <a:ext cx="4857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08" name="…quation" r:id="rId6" imgW="228600" imgH="215900" progId="Equation.3">
                  <p:embed/>
                </p:oleObj>
              </mc:Choice>
              <mc:Fallback>
                <p:oleObj name="…quation" r:id="rId6" imgW="2286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2488" y="3754438"/>
                        <a:ext cx="4857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805589"/>
              </p:ext>
            </p:extLst>
          </p:nvPr>
        </p:nvGraphicFramePr>
        <p:xfrm>
          <a:off x="646113" y="5954713"/>
          <a:ext cx="7569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09" name="…quation" r:id="rId8" imgW="2768600" imgH="241300" progId="Equation.3">
                  <p:embed/>
                </p:oleObj>
              </mc:Choice>
              <mc:Fallback>
                <p:oleObj name="…quation" r:id="rId8" imgW="2768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3" y="5954713"/>
                        <a:ext cx="75692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1403648" y="436510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positron = </a:t>
            </a:r>
            <a:r>
              <a:rPr lang="fr-FR" dirty="0" err="1" smtClean="0"/>
              <a:t>anti-electron</a:t>
            </a:r>
            <a:r>
              <a:rPr lang="fr-FR" dirty="0" smtClean="0"/>
              <a:t> = </a:t>
            </a:r>
            <a:r>
              <a:rPr lang="fr-FR" dirty="0"/>
              <a:t>e</a:t>
            </a:r>
            <a:r>
              <a:rPr lang="fr-FR" baseline="30000" dirty="0"/>
              <a:t>+</a:t>
            </a:r>
            <a:r>
              <a:rPr lang="fr-FR" dirty="0"/>
              <a:t>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812360" y="515719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00FF"/>
                </a:solidFill>
              </a:rPr>
              <a:t>c = 1!</a:t>
            </a:r>
            <a:endParaRPr lang="fr-FR" sz="2400" dirty="0">
              <a:solidFill>
                <a:srgbClr val="0000FF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5868144" y="5589240"/>
            <a:ext cx="2016224" cy="7920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28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753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Example of EM interaction:</a:t>
            </a:r>
            <a:br>
              <a:rPr lang="en-GB" dirty="0" smtClean="0"/>
            </a:br>
            <a:r>
              <a:rPr lang="en-GB" dirty="0" smtClean="0"/>
              <a:t>matter-antimatter annihilation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5040560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Antiparticle: same </a:t>
            </a:r>
            <a:r>
              <a:rPr lang="en-GB" sz="2400" dirty="0" smtClean="0"/>
              <a:t>properties (</a:t>
            </a:r>
            <a:r>
              <a:rPr lang="en-GB" sz="2400" dirty="0" smtClean="0">
                <a:solidFill>
                  <a:srgbClr val="FF0000"/>
                </a:solidFill>
              </a:rPr>
              <a:t>mass, spin</a:t>
            </a:r>
            <a:r>
              <a:rPr lang="en-GB" sz="2400" dirty="0" smtClean="0"/>
              <a:t>) as particle, but all </a:t>
            </a:r>
            <a:r>
              <a:rPr lang="en-GB" sz="2400" dirty="0" smtClean="0">
                <a:solidFill>
                  <a:srgbClr val="FF0000"/>
                </a:solidFill>
              </a:rPr>
              <a:t>“charges” reversed </a:t>
            </a:r>
            <a:r>
              <a:rPr lang="en-GB" sz="2400" dirty="0" smtClean="0"/>
              <a:t>(electric, weak force, strong force)</a:t>
            </a:r>
          </a:p>
          <a:p>
            <a:r>
              <a:rPr lang="en-GB" dirty="0" smtClean="0"/>
              <a:t>Particle + antiparticle = radiation (E=mc</a:t>
            </a:r>
            <a:r>
              <a:rPr lang="en-GB" baseline="30000" dirty="0" smtClean="0"/>
              <a:t>2</a:t>
            </a:r>
            <a:r>
              <a:rPr lang="en-GB" dirty="0" smtClean="0"/>
              <a:t>!)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16/07/2015      Annecy Summer School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Pablo DEL AMO SANCHEZ</a:t>
            </a:r>
            <a:endParaRPr lang="en-GB"/>
          </a:p>
        </p:txBody>
      </p:sp>
      <p:pic>
        <p:nvPicPr>
          <p:cNvPr id="9" name="Picture 2" descr="E:\Vulgarisation\ElectronPositronAnnihil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1897"/>
            <a:ext cx="4566117" cy="2915415"/>
          </a:xfrm>
          <a:prstGeom prst="rect">
            <a:avLst/>
          </a:prstGeom>
          <a:noFill/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3073388"/>
            <a:ext cx="4896544" cy="331840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164288" y="3933056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00FF"/>
                </a:solidFill>
              </a:rPr>
              <a:t>Feynman </a:t>
            </a:r>
            <a:r>
              <a:rPr lang="fr-FR" sz="2800" dirty="0" err="1" smtClean="0">
                <a:solidFill>
                  <a:srgbClr val="0000FF"/>
                </a:solidFill>
              </a:rPr>
              <a:t>diagram</a:t>
            </a:r>
            <a:endParaRPr lang="fr-FR" sz="28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33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C:\Documents and Settings\Administrateur\Bureau\PositronDiscov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8690" y="1220180"/>
            <a:ext cx="5309814" cy="5233156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fr-FR" dirty="0" err="1" smtClean="0"/>
              <a:t>Antiparticles</a:t>
            </a:r>
            <a:r>
              <a:rPr lang="fr-FR" dirty="0" smtClean="0"/>
              <a:t>: the positron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14202"/>
            <a:ext cx="8229600" cy="4867126"/>
          </a:xfrm>
        </p:spPr>
        <p:txBody>
          <a:bodyPr>
            <a:noAutofit/>
          </a:bodyPr>
          <a:lstStyle/>
          <a:p>
            <a:r>
              <a:rPr lang="fr-FR" sz="2000" dirty="0" smtClean="0"/>
              <a:t>1932, Anderson: </a:t>
            </a:r>
            <a:r>
              <a:rPr lang="fr-FR" sz="2000" dirty="0" err="1" smtClean="0"/>
              <a:t>picture</a:t>
            </a:r>
            <a:r>
              <a:rPr lang="fr-FR" sz="2000" dirty="0" smtClean="0"/>
              <a:t> of</a:t>
            </a:r>
          </a:p>
          <a:p>
            <a:pPr>
              <a:buNone/>
            </a:pPr>
            <a:r>
              <a:rPr lang="fr-FR" sz="2000" dirty="0" err="1" smtClean="0"/>
              <a:t>cloud</a:t>
            </a:r>
            <a:r>
              <a:rPr lang="fr-FR" sz="2000" dirty="0" smtClean="0"/>
              <a:t> </a:t>
            </a:r>
            <a:r>
              <a:rPr lang="fr-FR" sz="2000" dirty="0" err="1" smtClean="0"/>
              <a:t>chamber</a:t>
            </a:r>
            <a:r>
              <a:rPr lang="fr-FR" sz="2000" dirty="0" smtClean="0"/>
              <a:t> in </a:t>
            </a:r>
            <a:r>
              <a:rPr lang="fr-FR" sz="2000" dirty="0" err="1" smtClean="0"/>
              <a:t>magnetic</a:t>
            </a:r>
            <a:r>
              <a:rPr lang="fr-FR" sz="2000" dirty="0" smtClean="0"/>
              <a:t> </a:t>
            </a:r>
            <a:r>
              <a:rPr lang="fr-FR" sz="2000" dirty="0" err="1" smtClean="0"/>
              <a:t>field</a:t>
            </a:r>
            <a:endParaRPr lang="fr-FR" sz="2000" dirty="0" smtClean="0"/>
          </a:p>
          <a:p>
            <a:r>
              <a:rPr lang="fr-FR" sz="2000" dirty="0" err="1" smtClean="0"/>
              <a:t>Track</a:t>
            </a:r>
            <a:r>
              <a:rPr lang="fr-FR" sz="2000" dirty="0" smtClean="0"/>
              <a:t> crosses </a:t>
            </a:r>
            <a:r>
              <a:rPr lang="fr-FR" sz="2000" dirty="0" err="1" smtClean="0"/>
              <a:t>lead</a:t>
            </a:r>
            <a:r>
              <a:rPr lang="fr-FR" sz="2000" dirty="0" smtClean="0"/>
              <a:t> plate,</a:t>
            </a:r>
          </a:p>
          <a:p>
            <a:pPr>
              <a:buNone/>
            </a:pPr>
            <a:r>
              <a:rPr lang="fr-FR" sz="2000" dirty="0" err="1" smtClean="0"/>
              <a:t>looses</a:t>
            </a:r>
            <a:r>
              <a:rPr lang="fr-FR" sz="2000" dirty="0" smtClean="0"/>
              <a:t> </a:t>
            </a:r>
            <a:r>
              <a:rPr lang="fr-FR" sz="2000" dirty="0" err="1" smtClean="0"/>
              <a:t>energy</a:t>
            </a:r>
            <a:r>
              <a:rPr lang="fr-FR" sz="2000" dirty="0" smtClean="0"/>
              <a:t>,  </a:t>
            </a:r>
            <a:r>
              <a:rPr lang="fr-FR" sz="2000" dirty="0" err="1" smtClean="0"/>
              <a:t>going</a:t>
            </a:r>
            <a:r>
              <a:rPr lang="fr-FR" sz="2000" dirty="0" smtClean="0"/>
              <a:t> </a:t>
            </a:r>
            <a:r>
              <a:rPr lang="fr-FR" sz="2000" dirty="0" err="1" smtClean="0"/>
              <a:t>upwards</a:t>
            </a:r>
            <a:endParaRPr lang="fr-FR" sz="2000" dirty="0" smtClean="0"/>
          </a:p>
          <a:p>
            <a:r>
              <a:rPr lang="fr-FR" sz="2000" dirty="0" smtClean="0"/>
              <a:t>Positive charge (</a:t>
            </a:r>
            <a:r>
              <a:rPr lang="fr-FR" sz="2000" dirty="0" err="1" smtClean="0"/>
              <a:t>curvature</a:t>
            </a:r>
            <a:r>
              <a:rPr lang="fr-FR" sz="2000" dirty="0" smtClean="0"/>
              <a:t>),</a:t>
            </a:r>
          </a:p>
          <a:p>
            <a:pPr>
              <a:buNone/>
            </a:pPr>
            <a:r>
              <a:rPr lang="fr-FR" sz="2000" dirty="0" smtClean="0"/>
              <a:t>mass &lt; 20 m</a:t>
            </a:r>
            <a:r>
              <a:rPr lang="fr-FR" sz="2000" baseline="-25000" dirty="0" smtClean="0"/>
              <a:t>e</a:t>
            </a:r>
            <a:r>
              <a:rPr lang="fr-FR" sz="2000" dirty="0" smtClean="0"/>
              <a:t> </a:t>
            </a:r>
          </a:p>
          <a:p>
            <a:pPr>
              <a:buNone/>
            </a:pPr>
            <a:r>
              <a:rPr lang="fr-FR" sz="2000" dirty="0" smtClean="0">
                <a:solidFill>
                  <a:srgbClr val="FF0000"/>
                </a:solidFill>
              </a:rPr>
              <a:t>… A POSITIVE ELECTRON!</a:t>
            </a:r>
          </a:p>
          <a:p>
            <a:pPr>
              <a:buNone/>
            </a:pPr>
            <a:endParaRPr lang="fr-FR" sz="2000" dirty="0" smtClean="0"/>
          </a:p>
          <a:p>
            <a:r>
              <a:rPr lang="fr-FR" sz="2000" dirty="0" err="1" smtClean="0"/>
              <a:t>Actually</a:t>
            </a:r>
            <a:r>
              <a:rPr lang="fr-FR" sz="2000" dirty="0" smtClean="0"/>
              <a:t> </a:t>
            </a:r>
            <a:r>
              <a:rPr lang="fr-FR" sz="2000" dirty="0" err="1" smtClean="0"/>
              <a:t>predicted</a:t>
            </a:r>
            <a:r>
              <a:rPr lang="fr-FR" sz="2000" dirty="0" smtClean="0"/>
              <a:t> by </a:t>
            </a:r>
            <a:r>
              <a:rPr lang="fr-FR" sz="2000" dirty="0" err="1" smtClean="0"/>
              <a:t>Dirac’s</a:t>
            </a: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 </a:t>
            </a:r>
            <a:r>
              <a:rPr lang="fr-FR" sz="2000" dirty="0" err="1" smtClean="0"/>
              <a:t>equation</a:t>
            </a:r>
            <a:r>
              <a:rPr lang="fr-FR" sz="2000" dirty="0" smtClean="0"/>
              <a:t> (Oppenheimer 1930)!</a:t>
            </a:r>
          </a:p>
          <a:p>
            <a:pPr>
              <a:buNone/>
            </a:pPr>
            <a:endParaRPr lang="fr-FR" sz="2000" dirty="0" smtClean="0"/>
          </a:p>
          <a:p>
            <a:r>
              <a:rPr lang="fr-FR" sz="2000" dirty="0" err="1" smtClean="0"/>
              <a:t>Antiparticle</a:t>
            </a:r>
            <a:r>
              <a:rPr lang="fr-FR" sz="2000" dirty="0" smtClean="0"/>
              <a:t> has </a:t>
            </a:r>
            <a:r>
              <a:rPr lang="fr-FR" sz="2000" dirty="0" err="1" smtClean="0">
                <a:solidFill>
                  <a:srgbClr val="FF0000"/>
                </a:solidFill>
              </a:rPr>
              <a:t>same</a:t>
            </a:r>
            <a:r>
              <a:rPr lang="fr-FR" sz="2000" dirty="0" smtClean="0">
                <a:solidFill>
                  <a:srgbClr val="FF0000"/>
                </a:solidFill>
              </a:rPr>
              <a:t> mass, spin</a:t>
            </a:r>
            <a:r>
              <a:rPr lang="fr-FR" sz="2000" dirty="0" smtClean="0"/>
              <a:t>, </a:t>
            </a:r>
            <a:r>
              <a:rPr lang="fr-FR" sz="2000" dirty="0" err="1" smtClean="0"/>
              <a:t>etc</a:t>
            </a:r>
            <a:endParaRPr lang="fr-FR" sz="2000" dirty="0" smtClean="0"/>
          </a:p>
          <a:p>
            <a:pPr>
              <a:buNone/>
            </a:pPr>
            <a:r>
              <a:rPr lang="fr-FR" sz="2000" dirty="0" smtClean="0">
                <a:solidFill>
                  <a:srgbClr val="FF0000"/>
                </a:solidFill>
              </a:rPr>
              <a:t>but opposite charge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16/07/2015      Annecy Summer School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737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82" name="Picture 10" descr="C:\Documents and Settings\Administrateur\Bureau\qed_mumu_sChanne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018" y="2204864"/>
            <a:ext cx="8199438" cy="2733675"/>
          </a:xfrm>
          <a:prstGeom prst="rect">
            <a:avLst/>
          </a:prstGeom>
          <a:noFill/>
        </p:spPr>
      </p:pic>
      <p:graphicFrame>
        <p:nvGraphicFramePr>
          <p:cNvPr id="156683" name="Object 11"/>
          <p:cNvGraphicFramePr>
            <a:graphicFrameLocks noChangeAspect="1"/>
          </p:cNvGraphicFramePr>
          <p:nvPr/>
        </p:nvGraphicFramePr>
        <p:xfrm>
          <a:off x="3419872" y="2636912"/>
          <a:ext cx="61118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27" name="Équation" r:id="rId5" imgW="266400" imgH="228600" progId="Equation.3">
                  <p:embed/>
                </p:oleObj>
              </mc:Choice>
              <mc:Fallback>
                <p:oleObj name="Équation" r:id="rId5" imgW="266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2636912"/>
                        <a:ext cx="611187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4" name="Object 12"/>
          <p:cNvGraphicFramePr>
            <a:graphicFrameLocks noChangeAspect="1"/>
          </p:cNvGraphicFramePr>
          <p:nvPr/>
        </p:nvGraphicFramePr>
        <p:xfrm>
          <a:off x="5761012" y="2636912"/>
          <a:ext cx="61118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28" name="Équation" r:id="rId7" imgW="266400" imgH="228600" progId="Equation.3">
                  <p:embed/>
                </p:oleObj>
              </mc:Choice>
              <mc:Fallback>
                <p:oleObj name="Équation" r:id="rId7" imgW="266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1012" y="2636912"/>
                        <a:ext cx="611188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5" name="Object 13"/>
          <p:cNvGraphicFramePr>
            <a:graphicFrameLocks noChangeAspect="1"/>
          </p:cNvGraphicFramePr>
          <p:nvPr/>
        </p:nvGraphicFramePr>
        <p:xfrm>
          <a:off x="4722614" y="3356992"/>
          <a:ext cx="4254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29" name="Équation" r:id="rId8" imgW="177480" imgH="228600" progId="Equation.3">
                  <p:embed/>
                </p:oleObj>
              </mc:Choice>
              <mc:Fallback>
                <p:oleObj name="Équation" r:id="rId8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2614" y="3356992"/>
                        <a:ext cx="42545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 of EM interaction:</a:t>
            </a:r>
            <a:br>
              <a:rPr lang="en-GB" dirty="0"/>
            </a:br>
            <a:r>
              <a:rPr lang="en-GB" dirty="0" smtClean="0"/>
              <a:t>pair production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556792"/>
            <a:ext cx="9073008" cy="4997152"/>
          </a:xfrm>
        </p:spPr>
        <p:txBody>
          <a:bodyPr>
            <a:normAutofit/>
          </a:bodyPr>
          <a:lstStyle/>
          <a:p>
            <a:r>
              <a:rPr lang="fr-FR" sz="2000" dirty="0" smtClean="0"/>
              <a:t>The inverse of </a:t>
            </a:r>
            <a:r>
              <a:rPr lang="fr-FR" sz="2000" dirty="0" err="1" smtClean="0"/>
              <a:t>matter-antimatter</a:t>
            </a:r>
            <a:r>
              <a:rPr lang="fr-FR" sz="2000" dirty="0" smtClean="0"/>
              <a:t> annihilation: </a:t>
            </a:r>
            <a:r>
              <a:rPr lang="fr-FR" sz="2000" dirty="0" err="1" smtClean="0"/>
              <a:t>particle-antiparticle</a:t>
            </a:r>
            <a:r>
              <a:rPr lang="fr-FR" sz="2000" dirty="0" smtClean="0"/>
              <a:t> pair production</a:t>
            </a:r>
          </a:p>
          <a:p>
            <a:r>
              <a:rPr lang="fr-FR" sz="2000" dirty="0" smtClean="0"/>
              <a:t>For instance: </a:t>
            </a:r>
            <a:r>
              <a:rPr lang="el-GR" sz="2000" dirty="0" smtClean="0">
                <a:latin typeface="Calibri"/>
              </a:rPr>
              <a:t>μ</a:t>
            </a:r>
            <a:r>
              <a:rPr lang="fr-FR" sz="2000" baseline="30000" dirty="0" smtClean="0"/>
              <a:t>+</a:t>
            </a:r>
            <a:r>
              <a:rPr lang="fr-FR" sz="2000" dirty="0" smtClean="0"/>
              <a:t> </a:t>
            </a:r>
            <a:r>
              <a:rPr lang="el-GR" sz="2000" dirty="0" smtClean="0">
                <a:latin typeface="Calibri"/>
              </a:rPr>
              <a:t>μ</a:t>
            </a:r>
            <a:r>
              <a:rPr lang="el-GR" sz="2000" baseline="30000" dirty="0" smtClean="0">
                <a:latin typeface="Calibri"/>
              </a:rPr>
              <a:t>−</a:t>
            </a:r>
            <a:r>
              <a:rPr lang="fr-FR" sz="2000" dirty="0" smtClean="0"/>
              <a:t> production:</a:t>
            </a:r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800" dirty="0" smtClean="0"/>
          </a:p>
          <a:p>
            <a:r>
              <a:rPr lang="fr-FR" sz="2000" dirty="0" smtClean="0"/>
              <a:t>Antiparticules </a:t>
            </a:r>
            <a:r>
              <a:rPr lang="fr-FR" sz="2000" dirty="0" err="1" smtClean="0"/>
              <a:t>pictured</a:t>
            </a:r>
            <a:r>
              <a:rPr lang="fr-FR" sz="2000" dirty="0" smtClean="0"/>
              <a:t> as </a:t>
            </a:r>
            <a:r>
              <a:rPr lang="fr-FR" sz="2000" dirty="0" err="1" smtClean="0"/>
              <a:t>arrows</a:t>
            </a:r>
            <a:r>
              <a:rPr lang="fr-FR" sz="2000" dirty="0" smtClean="0"/>
              <a:t> opposite to flow of time</a:t>
            </a:r>
          </a:p>
          <a:p>
            <a:r>
              <a:rPr lang="fr-FR" sz="2000" dirty="0" smtClean="0"/>
              <a:t>Emission of e</a:t>
            </a:r>
            <a:r>
              <a:rPr lang="fr-FR" sz="2000" baseline="30000" dirty="0" smtClean="0"/>
              <a:t>−</a:t>
            </a:r>
            <a:r>
              <a:rPr lang="fr-FR" sz="2000" dirty="0" smtClean="0"/>
              <a:t> = absorption of e</a:t>
            </a:r>
            <a:r>
              <a:rPr lang="fr-FR" sz="2000" baseline="30000" dirty="0" smtClean="0"/>
              <a:t>+</a:t>
            </a:r>
          </a:p>
          <a:p>
            <a:r>
              <a:rPr lang="fr-FR" sz="2000" dirty="0" smtClean="0"/>
              <a:t>Possible </a:t>
            </a:r>
            <a:r>
              <a:rPr lang="fr-FR" sz="2000" dirty="0" err="1" smtClean="0"/>
              <a:t>only</a:t>
            </a:r>
            <a:r>
              <a:rPr lang="fr-FR" sz="2000" dirty="0" smtClean="0"/>
              <a:t> if invariant mass m</a:t>
            </a:r>
            <a:r>
              <a:rPr lang="fr-FR" sz="2000" baseline="30000" dirty="0" smtClean="0"/>
              <a:t>2</a:t>
            </a:r>
            <a:r>
              <a:rPr lang="fr-FR" sz="2000" baseline="-25000" dirty="0" smtClean="0"/>
              <a:t>e+e−</a:t>
            </a:r>
            <a:r>
              <a:rPr lang="fr-FR" sz="2000" dirty="0" smtClean="0"/>
              <a:t>= q</a:t>
            </a:r>
            <a:r>
              <a:rPr lang="fr-FR" sz="2000" baseline="30000" dirty="0" smtClean="0"/>
              <a:t>2 </a:t>
            </a:r>
            <a:r>
              <a:rPr lang="fr-FR" sz="2000" dirty="0" smtClean="0"/>
              <a:t>&gt; (2m</a:t>
            </a:r>
            <a:r>
              <a:rPr lang="el-GR" sz="2000" baseline="-25000" dirty="0" smtClean="0">
                <a:latin typeface="Calibri"/>
              </a:rPr>
              <a:t>μ</a:t>
            </a:r>
            <a:r>
              <a:rPr lang="el-GR" sz="2000" dirty="0" smtClean="0">
                <a:latin typeface="Calibri"/>
              </a:rPr>
              <a:t>)</a:t>
            </a:r>
            <a:r>
              <a:rPr lang="el-GR" sz="2000" baseline="30000" dirty="0" smtClean="0">
                <a:latin typeface="Calibri"/>
              </a:rPr>
              <a:t>2</a:t>
            </a:r>
          </a:p>
          <a:p>
            <a:r>
              <a:rPr lang="fr-FR" sz="2000" dirty="0" err="1"/>
              <a:t>Internal</a:t>
            </a:r>
            <a:r>
              <a:rPr lang="fr-FR" sz="2000" dirty="0"/>
              <a:t> </a:t>
            </a:r>
            <a:r>
              <a:rPr lang="fr-FR" sz="2000" dirty="0" err="1"/>
              <a:t>particles</a:t>
            </a:r>
            <a:r>
              <a:rPr lang="fr-FR" sz="2000" dirty="0"/>
              <a:t> are </a:t>
            </a:r>
            <a:r>
              <a:rPr lang="fr-FR" sz="2000" dirty="0" err="1"/>
              <a:t>called</a:t>
            </a:r>
            <a:r>
              <a:rPr lang="fr-FR" sz="2000" dirty="0"/>
              <a:t> </a:t>
            </a:r>
            <a:r>
              <a:rPr lang="en-GB" sz="2000" dirty="0"/>
              <a:t>“</a:t>
            </a:r>
            <a:r>
              <a:rPr lang="en-GB" sz="2000" dirty="0">
                <a:solidFill>
                  <a:srgbClr val="0000FF"/>
                </a:solidFill>
              </a:rPr>
              <a:t>virtual particles</a:t>
            </a:r>
            <a:r>
              <a:rPr lang="en-GB" sz="2000" dirty="0"/>
              <a:t>”. </a:t>
            </a:r>
            <a:r>
              <a:rPr lang="en-GB" sz="2000" dirty="0">
                <a:solidFill>
                  <a:srgbClr val="0000FF"/>
                </a:solidFill>
              </a:rPr>
              <a:t>Note: </a:t>
            </a:r>
            <a:r>
              <a:rPr lang="en-GB" sz="2000" dirty="0" smtClean="0">
                <a:solidFill>
                  <a:srgbClr val="0000FF"/>
                </a:solidFill>
              </a:rPr>
              <a:t>m</a:t>
            </a:r>
            <a:r>
              <a:rPr lang="en-GB" sz="2000" baseline="30000" dirty="0" smtClean="0">
                <a:solidFill>
                  <a:srgbClr val="0000FF"/>
                </a:solidFill>
              </a:rPr>
              <a:t>2</a:t>
            </a:r>
            <a:r>
              <a:rPr lang="en-GB" sz="2000" baseline="-25000" dirty="0" smtClean="0">
                <a:solidFill>
                  <a:srgbClr val="0000FF"/>
                </a:solidFill>
              </a:rPr>
              <a:t>γ</a:t>
            </a:r>
            <a:r>
              <a:rPr lang="en-GB" sz="2000" dirty="0" smtClean="0">
                <a:solidFill>
                  <a:srgbClr val="0000FF"/>
                </a:solidFill>
              </a:rPr>
              <a:t> = q</a:t>
            </a:r>
            <a:r>
              <a:rPr lang="en-GB" sz="2000" baseline="30000" dirty="0" smtClean="0">
                <a:solidFill>
                  <a:srgbClr val="0000FF"/>
                </a:solidFill>
              </a:rPr>
              <a:t>2</a:t>
            </a:r>
            <a:r>
              <a:rPr lang="en-GB" sz="2000" dirty="0" smtClean="0">
                <a:solidFill>
                  <a:srgbClr val="0000FF"/>
                </a:solidFill>
              </a:rPr>
              <a:t> ≠ </a:t>
            </a:r>
            <a:r>
              <a:rPr lang="en-GB" sz="2000" dirty="0">
                <a:solidFill>
                  <a:srgbClr val="0000FF"/>
                </a:solidFill>
              </a:rPr>
              <a:t>0 !!!</a:t>
            </a:r>
            <a:endParaRPr lang="fr-FR" sz="2000" baseline="30000" dirty="0">
              <a:solidFill>
                <a:srgbClr val="0000FF"/>
              </a:solidFill>
            </a:endParaRPr>
          </a:p>
          <a:p>
            <a:endParaRPr lang="fr-FR" sz="2000" baseline="300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16/07/2015      Annecy Summer School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10488" y="2060848"/>
            <a:ext cx="6654800" cy="8128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6536" y="3140968"/>
            <a:ext cx="9144000" cy="142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44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Quantum </a:t>
            </a:r>
            <a:r>
              <a:rPr lang="fr-FR" dirty="0" err="1" smtClean="0"/>
              <a:t>ElectroDynamics</a:t>
            </a:r>
            <a:r>
              <a:rPr lang="fr-FR" dirty="0" smtClean="0"/>
              <a:t> (QED)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556792"/>
            <a:ext cx="9396536" cy="4997152"/>
          </a:xfrm>
        </p:spPr>
        <p:txBody>
          <a:bodyPr>
            <a:noAutofit/>
          </a:bodyPr>
          <a:lstStyle/>
          <a:p>
            <a:r>
              <a:rPr lang="fr-FR" sz="2000" dirty="0" err="1" smtClean="0"/>
              <a:t>Many</a:t>
            </a:r>
            <a:r>
              <a:rPr lang="fr-FR" sz="2000" dirty="0" smtClean="0"/>
              <a:t> </a:t>
            </a:r>
            <a:r>
              <a:rPr lang="fr-FR" sz="2000" dirty="0" err="1" smtClean="0"/>
              <a:t>higher</a:t>
            </a:r>
            <a:r>
              <a:rPr lang="fr-FR" sz="2000" dirty="0" smtClean="0"/>
              <a:t> </a:t>
            </a:r>
            <a:r>
              <a:rPr lang="fr-FR" sz="2000" dirty="0" err="1" smtClean="0"/>
              <a:t>order</a:t>
            </a:r>
            <a:r>
              <a:rPr lang="fr-FR" sz="2000" dirty="0" smtClean="0"/>
              <a:t> </a:t>
            </a:r>
            <a:r>
              <a:rPr lang="fr-FR" sz="2000" dirty="0" err="1" smtClean="0"/>
              <a:t>diagrams</a:t>
            </a:r>
            <a:r>
              <a:rPr lang="fr-FR" sz="2000" dirty="0" smtClean="0"/>
              <a:t> possible for </a:t>
            </a:r>
            <a:r>
              <a:rPr lang="el-GR" sz="2000" dirty="0" smtClean="0">
                <a:latin typeface="Calibri"/>
              </a:rPr>
              <a:t>μ</a:t>
            </a:r>
            <a:r>
              <a:rPr lang="fr-FR" sz="2000" baseline="30000" dirty="0" smtClean="0"/>
              <a:t>+</a:t>
            </a:r>
            <a:r>
              <a:rPr lang="fr-FR" sz="2000" dirty="0" smtClean="0"/>
              <a:t> </a:t>
            </a:r>
            <a:r>
              <a:rPr lang="el-GR" sz="2000" dirty="0" smtClean="0">
                <a:latin typeface="Calibri"/>
              </a:rPr>
              <a:t>μ</a:t>
            </a:r>
            <a:r>
              <a:rPr lang="el-GR" sz="2000" baseline="30000" dirty="0" smtClean="0">
                <a:latin typeface="Calibri"/>
              </a:rPr>
              <a:t>−</a:t>
            </a:r>
            <a:r>
              <a:rPr lang="fr-FR" sz="2000" dirty="0" smtClean="0"/>
              <a:t> production:</a:t>
            </a:r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000" dirty="0" err="1" smtClean="0"/>
              <a:t>Feyman</a:t>
            </a:r>
            <a:r>
              <a:rPr lang="fr-FR" sz="2000" dirty="0" smtClean="0"/>
              <a:t> </a:t>
            </a:r>
            <a:r>
              <a:rPr lang="fr-FR" sz="2000" dirty="0" err="1" smtClean="0"/>
              <a:t>diagrams</a:t>
            </a:r>
            <a:r>
              <a:rPr lang="fr-FR" sz="2000" dirty="0" smtClean="0"/>
              <a:t> part of a perturbation </a:t>
            </a:r>
            <a:r>
              <a:rPr lang="fr-FR" sz="2000" dirty="0" err="1" smtClean="0"/>
              <a:t>series</a:t>
            </a:r>
            <a:r>
              <a:rPr lang="fr-FR" sz="2000" dirty="0" smtClean="0"/>
              <a:t> in </a:t>
            </a:r>
            <a:r>
              <a:rPr lang="fr-FR" sz="2000" dirty="0" err="1" smtClean="0"/>
              <a:t>powers</a:t>
            </a:r>
            <a:r>
              <a:rPr lang="fr-FR" sz="2000" dirty="0" smtClean="0"/>
              <a:t> of </a:t>
            </a:r>
            <a:r>
              <a:rPr lang="fr-FR" sz="2000" dirty="0" err="1" smtClean="0"/>
              <a:t>coupling</a:t>
            </a:r>
            <a:r>
              <a:rPr lang="fr-FR" sz="2000" dirty="0" smtClean="0"/>
              <a:t> constant </a:t>
            </a:r>
            <a:r>
              <a:rPr lang="el-GR" sz="2000" dirty="0" smtClean="0"/>
              <a:t>α</a:t>
            </a:r>
          </a:p>
          <a:p>
            <a:endParaRPr lang="el-GR" sz="2000" dirty="0" smtClean="0"/>
          </a:p>
          <a:p>
            <a:pPr marL="0" indent="0">
              <a:buNone/>
            </a:pPr>
            <a:r>
              <a:rPr lang="el-GR" sz="2400" dirty="0" smtClean="0">
                <a:solidFill>
                  <a:srgbClr val="0000FF"/>
                </a:solidFill>
              </a:rPr>
              <a:t>All this, and much more, described by Quantum ElectroDynamics (QED),</a:t>
            </a:r>
          </a:p>
          <a:p>
            <a:pPr marL="0" indent="0">
              <a:buNone/>
            </a:pPr>
            <a:r>
              <a:rPr lang="el-GR" sz="2400" dirty="0" smtClean="0">
                <a:solidFill>
                  <a:srgbClr val="0000FF"/>
                </a:solidFill>
              </a:rPr>
              <a:t>a consistent Quantum Field Theory</a:t>
            </a:r>
          </a:p>
          <a:p>
            <a:pPr marL="0" indent="0">
              <a:buNone/>
            </a:pPr>
            <a:r>
              <a:rPr lang="el-GR" sz="2400" dirty="0" smtClean="0">
                <a:solidFill>
                  <a:srgbClr val="0000FF"/>
                </a:solidFill>
              </a:rPr>
              <a:t>     </a:t>
            </a:r>
            <a:r>
              <a:rPr lang="el-GR" sz="2000" dirty="0" smtClean="0"/>
              <a:t>(</a:t>
            </a:r>
            <a:r>
              <a:rPr lang="fr-FR" sz="2000" dirty="0" err="1"/>
              <a:t>Tomonaga</a:t>
            </a:r>
            <a:r>
              <a:rPr lang="fr-FR" sz="2000" dirty="0"/>
              <a:t> (1946), Schwinger (1948) and Feynman (1948) </a:t>
            </a:r>
            <a:r>
              <a:rPr lang="fr-FR" sz="2000" dirty="0" err="1"/>
              <a:t>based</a:t>
            </a:r>
            <a:r>
              <a:rPr lang="fr-FR" sz="2000" dirty="0"/>
              <a:t> on Dirac </a:t>
            </a:r>
            <a:r>
              <a:rPr lang="fr-FR" sz="2000" dirty="0" smtClean="0"/>
              <a:t>1928</a:t>
            </a:r>
            <a:r>
              <a:rPr lang="fr-FR" sz="2000" dirty="0"/>
              <a:t>)</a:t>
            </a:r>
          </a:p>
          <a:p>
            <a:endParaRPr lang="fr-FR" sz="20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16/07/2015      Annecy Summer School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157701" name="Picture 5" descr="C:\Documents and Settings\Administrateur\Bureau\higherOrderQEDterm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132856"/>
            <a:ext cx="7686359" cy="1342834"/>
          </a:xfrm>
          <a:prstGeom prst="rect">
            <a:avLst/>
          </a:prstGeom>
          <a:noFill/>
        </p:spPr>
      </p:pic>
      <p:graphicFrame>
        <p:nvGraphicFramePr>
          <p:cNvPr id="15668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670788"/>
              </p:ext>
            </p:extLst>
          </p:nvPr>
        </p:nvGraphicFramePr>
        <p:xfrm>
          <a:off x="4250878" y="3539927"/>
          <a:ext cx="465138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848" name="Équation" r:id="rId5" imgW="203040" imgH="203040" progId="Equation.3">
                  <p:embed/>
                </p:oleObj>
              </mc:Choice>
              <mc:Fallback>
                <p:oleObj name="Équation" r:id="rId5" imgW="203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0878" y="3539927"/>
                        <a:ext cx="465138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576612"/>
              </p:ext>
            </p:extLst>
          </p:nvPr>
        </p:nvGraphicFramePr>
        <p:xfrm>
          <a:off x="1385151" y="2780928"/>
          <a:ext cx="4254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849" name="Équation" r:id="rId7" imgW="177480" imgH="228600" progId="Equation.3">
                  <p:embed/>
                </p:oleObj>
              </mc:Choice>
              <mc:Fallback>
                <p:oleObj name="Équation" r:id="rId7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151" y="2780928"/>
                        <a:ext cx="42545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786784"/>
              </p:ext>
            </p:extLst>
          </p:nvPr>
        </p:nvGraphicFramePr>
        <p:xfrm>
          <a:off x="4337479" y="2997523"/>
          <a:ext cx="4254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850" name="Équation" r:id="rId9" imgW="177480" imgH="228600" progId="Equation.3">
                  <p:embed/>
                </p:oleObj>
              </mc:Choice>
              <mc:Fallback>
                <p:oleObj name="Équation" r:id="rId9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7479" y="2997523"/>
                        <a:ext cx="42545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669265"/>
              </p:ext>
            </p:extLst>
          </p:nvPr>
        </p:nvGraphicFramePr>
        <p:xfrm>
          <a:off x="7308304" y="2780928"/>
          <a:ext cx="4254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851" name="Équation" r:id="rId10" imgW="177480" imgH="228600" progId="Equation.3">
                  <p:embed/>
                </p:oleObj>
              </mc:Choice>
              <mc:Fallback>
                <p:oleObj name="Équation" r:id="rId10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2780928"/>
                        <a:ext cx="42545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196247"/>
              </p:ext>
            </p:extLst>
          </p:nvPr>
        </p:nvGraphicFramePr>
        <p:xfrm>
          <a:off x="1342430" y="3685977"/>
          <a:ext cx="349250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852" name="Équation" r:id="rId11" imgW="152280" imgH="139680" progId="Equation.3">
                  <p:embed/>
                </p:oleObj>
              </mc:Choice>
              <mc:Fallback>
                <p:oleObj name="Équation" r:id="rId11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2430" y="3685977"/>
                        <a:ext cx="349250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2897319" y="256490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+</a:t>
            </a:r>
            <a:endParaRPr lang="fr-FR" sz="2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5921655" y="256490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+</a:t>
            </a:r>
            <a:endParaRPr lang="fr-FR" sz="2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8369927" y="260729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+…</a:t>
            </a:r>
            <a:endParaRPr lang="fr-FR" sz="2400" dirty="0"/>
          </a:p>
        </p:txBody>
      </p:sp>
      <p:graphicFrame>
        <p:nvGraphicFramePr>
          <p:cNvPr id="1577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688054"/>
              </p:ext>
            </p:extLst>
          </p:nvPr>
        </p:nvGraphicFramePr>
        <p:xfrm>
          <a:off x="7347222" y="3573016"/>
          <a:ext cx="465138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853" name="Équation" r:id="rId13" imgW="203040" imgH="203040" progId="Equation.3">
                  <p:embed/>
                </p:oleObj>
              </mc:Choice>
              <mc:Fallback>
                <p:oleObj name="Équation" r:id="rId13" imgW="203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7222" y="3573016"/>
                        <a:ext cx="465138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2167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Protons are composite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C:\WINDOWS\Desktop\stru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4947072" cy="499214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635896" y="486916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=1 Angström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364088" y="485986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=1 </a:t>
            </a:r>
            <a:r>
              <a:rPr lang="fr-FR" dirty="0" err="1" smtClean="0"/>
              <a:t>fm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16/07/2015      Annecy Summer School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767736" y="1556792"/>
            <a:ext cx="23762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solidFill>
                  <a:srgbClr val="FF0000"/>
                </a:solidFill>
              </a:rPr>
              <a:t>Nucleons</a:t>
            </a:r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</a:rPr>
              <a:t>composed</a:t>
            </a:r>
            <a:r>
              <a:rPr lang="fr-FR" sz="3200" dirty="0" smtClean="0">
                <a:solidFill>
                  <a:srgbClr val="FF0000"/>
                </a:solidFill>
              </a:rPr>
              <a:t> of 3 point-</a:t>
            </a:r>
            <a:r>
              <a:rPr lang="fr-FR" sz="3200" dirty="0" err="1" smtClean="0">
                <a:solidFill>
                  <a:srgbClr val="FF0000"/>
                </a:solidFill>
              </a:rPr>
              <a:t>like</a:t>
            </a:r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</a:rPr>
              <a:t>particles</a:t>
            </a:r>
            <a:r>
              <a:rPr lang="fr-FR" sz="3200" dirty="0" smtClean="0">
                <a:solidFill>
                  <a:srgbClr val="FF0000"/>
                </a:solidFill>
              </a:rPr>
              <a:t>: quarks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17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noProof="0" smtClean="0"/>
              <a:t>16/07/2015      Annecy Summer School</a:t>
            </a:r>
            <a:endParaRPr lang="en-GB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Pablo DEL AMO SANCHEZ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en-GB" noProof="0" smtClean="0"/>
              <a:pPr/>
              <a:t>18</a:t>
            </a:fld>
            <a:endParaRPr lang="en-GB" noProof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s-ES_tradnl" dirty="0" smtClean="0"/>
              <a:t>Quarks and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Strong</a:t>
            </a:r>
            <a:r>
              <a:rPr lang="es-ES_tradnl" dirty="0" smtClean="0"/>
              <a:t> </a:t>
            </a:r>
            <a:r>
              <a:rPr lang="es-ES_tradnl" dirty="0" err="1" smtClean="0"/>
              <a:t>Force</a:t>
            </a:r>
            <a:endParaRPr lang="es-ES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59113" y="6158631"/>
            <a:ext cx="6264275" cy="3667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800"/>
              <a:t>* Particles with color not responsible for colours of light!</a:t>
            </a:r>
            <a:endParaRPr lang="es-ES" sz="180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51520" y="1270000"/>
            <a:ext cx="8748712" cy="3671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s-ES_tradnl" sz="2400" dirty="0" err="1" smtClean="0"/>
              <a:t>Strong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force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like</a:t>
            </a:r>
            <a:r>
              <a:rPr lang="es-ES_tradnl" sz="2400" dirty="0" smtClean="0"/>
              <a:t> EM </a:t>
            </a:r>
            <a:r>
              <a:rPr lang="es-ES_tradnl" sz="2400" dirty="0" err="1" smtClean="0"/>
              <a:t>but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with</a:t>
            </a:r>
            <a:r>
              <a:rPr lang="es-ES_tradnl" sz="2400" dirty="0" smtClean="0"/>
              <a:t> </a:t>
            </a:r>
            <a:r>
              <a:rPr lang="es-ES_tradnl" sz="2400" i="1" dirty="0" err="1">
                <a:solidFill>
                  <a:srgbClr val="FF0000"/>
                </a:solidFill>
              </a:rPr>
              <a:t>three</a:t>
            </a:r>
            <a:r>
              <a:rPr lang="es-ES_tradnl" sz="2400" dirty="0"/>
              <a:t> </a:t>
            </a:r>
            <a:r>
              <a:rPr lang="es-ES_tradnl" sz="2400" dirty="0" err="1"/>
              <a:t>different</a:t>
            </a:r>
            <a:r>
              <a:rPr lang="es-ES_tradnl" sz="2400" dirty="0"/>
              <a:t> </a:t>
            </a:r>
            <a:r>
              <a:rPr lang="es-ES_tradnl" sz="2400" dirty="0" err="1"/>
              <a:t>types</a:t>
            </a:r>
            <a:r>
              <a:rPr lang="es-ES_tradnl" sz="2400" dirty="0"/>
              <a:t> of </a:t>
            </a:r>
            <a:r>
              <a:rPr lang="es-ES_tradnl" sz="2400" dirty="0" err="1" smtClean="0"/>
              <a:t>charge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instead</a:t>
            </a:r>
            <a:r>
              <a:rPr lang="es-ES_tradnl" sz="2400" dirty="0" smtClean="0"/>
              <a:t> of </a:t>
            </a:r>
            <a:r>
              <a:rPr lang="es-ES_tradnl" sz="2400" dirty="0" err="1" smtClean="0"/>
              <a:t>just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one</a:t>
            </a:r>
            <a:endParaRPr lang="es-ES_tradnl" sz="2400" dirty="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s-ES_tradnl" sz="2400" dirty="0" err="1" smtClean="0"/>
              <a:t>Let’s</a:t>
            </a:r>
            <a:r>
              <a:rPr lang="es-ES_tradnl" sz="2400" dirty="0" smtClean="0"/>
              <a:t> </a:t>
            </a:r>
            <a:r>
              <a:rPr lang="es-ES_tradnl" sz="2400" dirty="0" err="1"/>
              <a:t>call</a:t>
            </a:r>
            <a:r>
              <a:rPr lang="es-ES_tradnl" sz="2400" dirty="0"/>
              <a:t> </a:t>
            </a:r>
            <a:r>
              <a:rPr lang="es-ES_tradnl" sz="2400" dirty="0" err="1"/>
              <a:t>them</a:t>
            </a:r>
            <a:r>
              <a:rPr lang="es-ES_tradnl" sz="2400" dirty="0"/>
              <a:t> </a:t>
            </a:r>
            <a:r>
              <a:rPr lang="es-ES_tradnl" sz="2400" dirty="0">
                <a:solidFill>
                  <a:srgbClr val="FF0000"/>
                </a:solidFill>
              </a:rPr>
              <a:t>red</a:t>
            </a:r>
            <a:r>
              <a:rPr lang="es-ES_tradnl" sz="2400" dirty="0"/>
              <a:t>, </a:t>
            </a:r>
            <a:r>
              <a:rPr lang="es-ES_tradnl" sz="2400" dirty="0" err="1">
                <a:solidFill>
                  <a:srgbClr val="33CC33"/>
                </a:solidFill>
              </a:rPr>
              <a:t>green</a:t>
            </a:r>
            <a:r>
              <a:rPr lang="es-ES_tradnl" sz="2400" dirty="0"/>
              <a:t>, </a:t>
            </a:r>
            <a:r>
              <a:rPr lang="es-ES_tradnl" sz="2400" dirty="0" err="1">
                <a:solidFill>
                  <a:srgbClr val="333399"/>
                </a:solidFill>
              </a:rPr>
              <a:t>blue</a:t>
            </a:r>
            <a:r>
              <a:rPr lang="es-ES_tradnl" sz="2400" dirty="0"/>
              <a:t>, </a:t>
            </a:r>
            <a:r>
              <a:rPr lang="es-ES_tradnl" sz="2400" dirty="0" err="1"/>
              <a:t>just</a:t>
            </a:r>
            <a:r>
              <a:rPr lang="es-ES_tradnl" sz="2400" dirty="0"/>
              <a:t> </a:t>
            </a:r>
            <a:r>
              <a:rPr lang="es-ES_tradnl" sz="2400" dirty="0" err="1"/>
              <a:t>for</a:t>
            </a:r>
            <a:r>
              <a:rPr lang="es-ES_tradnl" sz="2400" dirty="0"/>
              <a:t> </a:t>
            </a:r>
            <a:r>
              <a:rPr lang="es-ES_tradnl" sz="2400" dirty="0" err="1"/>
              <a:t>fun</a:t>
            </a:r>
            <a:r>
              <a:rPr lang="es-ES_tradnl" sz="2400" dirty="0"/>
              <a:t>…</a:t>
            </a:r>
            <a:r>
              <a:rPr lang="es-ES_tradnl" sz="2400" baseline="30000" dirty="0"/>
              <a:t>*</a:t>
            </a:r>
            <a:r>
              <a:rPr lang="es-ES_tradnl" sz="2400" dirty="0"/>
              <a:t> “Positive” </a:t>
            </a:r>
            <a:r>
              <a:rPr lang="es-ES_tradnl" sz="2400" dirty="0" err="1"/>
              <a:t>charge</a:t>
            </a:r>
            <a:r>
              <a:rPr lang="es-ES_tradnl" sz="2400" dirty="0"/>
              <a:t> </a:t>
            </a:r>
            <a:r>
              <a:rPr lang="es-ES_tradnl" sz="2400" dirty="0" err="1"/>
              <a:t>is</a:t>
            </a:r>
            <a:r>
              <a:rPr lang="es-ES_tradnl" sz="2400" dirty="0"/>
              <a:t> </a:t>
            </a:r>
            <a:r>
              <a:rPr lang="es-ES_tradnl" sz="2400" dirty="0" err="1"/>
              <a:t>then</a:t>
            </a:r>
            <a:r>
              <a:rPr lang="es-ES_tradnl" sz="2400" dirty="0"/>
              <a:t> </a:t>
            </a:r>
            <a:r>
              <a:rPr lang="es-ES_tradnl" sz="2400" dirty="0">
                <a:solidFill>
                  <a:srgbClr val="FF0000"/>
                </a:solidFill>
              </a:rPr>
              <a:t>red</a:t>
            </a:r>
            <a:r>
              <a:rPr lang="es-ES_tradnl" sz="2400" dirty="0"/>
              <a:t> </a:t>
            </a:r>
            <a:r>
              <a:rPr lang="es-ES_tradnl" sz="2400" dirty="0" err="1"/>
              <a:t>whereas</a:t>
            </a:r>
            <a:r>
              <a:rPr lang="es-ES_tradnl" sz="2400" dirty="0"/>
              <a:t> “</a:t>
            </a:r>
            <a:r>
              <a:rPr lang="es-ES_tradnl" sz="2400" dirty="0" err="1"/>
              <a:t>negative</a:t>
            </a:r>
            <a:r>
              <a:rPr lang="es-ES_tradnl" sz="2400" dirty="0"/>
              <a:t>” </a:t>
            </a:r>
            <a:r>
              <a:rPr lang="es-ES_tradnl" sz="2400" dirty="0" err="1"/>
              <a:t>is</a:t>
            </a:r>
            <a:r>
              <a:rPr lang="es-ES_tradnl" sz="2400" dirty="0"/>
              <a:t> </a:t>
            </a:r>
            <a:r>
              <a:rPr lang="es-ES_tradnl" sz="2400" dirty="0">
                <a:solidFill>
                  <a:srgbClr val="66CCFF"/>
                </a:solidFill>
              </a:rPr>
              <a:t>anti-red </a:t>
            </a:r>
            <a:r>
              <a:rPr lang="es-ES_tradnl" sz="2400" dirty="0"/>
              <a:t>(</a:t>
            </a:r>
            <a:r>
              <a:rPr lang="es-ES_tradnl" sz="2400" dirty="0" err="1"/>
              <a:t>cyan</a:t>
            </a:r>
            <a:r>
              <a:rPr lang="es-ES_tradnl" sz="2400" dirty="0"/>
              <a:t>, in </a:t>
            </a:r>
            <a:r>
              <a:rPr lang="es-ES_tradnl" sz="2400" dirty="0" err="1"/>
              <a:t>this</a:t>
            </a:r>
            <a:r>
              <a:rPr lang="es-ES_tradnl" sz="2400" dirty="0"/>
              <a:t> </a:t>
            </a:r>
            <a:r>
              <a:rPr lang="es-ES_tradnl" sz="2400" dirty="0" err="1"/>
              <a:t>analogy</a:t>
            </a:r>
            <a:r>
              <a:rPr lang="es-ES_tradnl" sz="2400" dirty="0"/>
              <a:t>).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_tradnl" sz="2400" dirty="0" err="1"/>
              <a:t>This</a:t>
            </a:r>
            <a:r>
              <a:rPr lang="es-ES_tradnl" sz="2400" dirty="0"/>
              <a:t> </a:t>
            </a:r>
            <a:r>
              <a:rPr lang="es-ES_tradnl" sz="2400" dirty="0" err="1"/>
              <a:t>kind</a:t>
            </a:r>
            <a:r>
              <a:rPr lang="es-ES_tradnl" sz="2400" dirty="0"/>
              <a:t> of </a:t>
            </a:r>
            <a:r>
              <a:rPr lang="es-ES_tradnl" sz="2400" dirty="0" err="1"/>
              <a:t>charge</a:t>
            </a:r>
            <a:r>
              <a:rPr lang="es-ES_tradnl" sz="2400" dirty="0"/>
              <a:t> </a:t>
            </a:r>
            <a:r>
              <a:rPr lang="es-ES_tradnl" sz="2400" dirty="0" err="1"/>
              <a:t>called</a:t>
            </a:r>
            <a:r>
              <a:rPr lang="es-ES_tradnl" sz="2400" dirty="0"/>
              <a:t> “</a:t>
            </a:r>
            <a:r>
              <a:rPr lang="es-ES_tradnl" sz="2400" dirty="0" smtClean="0"/>
              <a:t>color” </a:t>
            </a:r>
          </a:p>
          <a:p>
            <a:pPr>
              <a:spcBef>
                <a:spcPct val="20000"/>
              </a:spcBef>
            </a:pPr>
            <a:r>
              <a:rPr lang="es-ES_tradnl" sz="2400" dirty="0">
                <a:latin typeface="Wingdings"/>
                <a:ea typeface="Wingdings"/>
                <a:cs typeface="Wingdings"/>
                <a:sym typeface="Wingdings"/>
              </a:rPr>
              <a:t>	</a:t>
            </a:r>
            <a:r>
              <a:rPr lang="es-ES_tradnl" sz="2400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s-ES_tradnl" sz="2400" dirty="0" err="1" smtClean="0">
                <a:sym typeface="Wingdings"/>
              </a:rPr>
              <a:t>theory</a:t>
            </a:r>
            <a:r>
              <a:rPr lang="es-ES_tradnl" sz="2400" dirty="0" smtClean="0">
                <a:sym typeface="Wingdings"/>
              </a:rPr>
              <a:t> </a:t>
            </a:r>
            <a:r>
              <a:rPr lang="es-ES_tradnl" sz="2400" dirty="0" err="1" smtClean="0">
                <a:sym typeface="Wingdings"/>
              </a:rPr>
              <a:t>called</a:t>
            </a:r>
            <a:r>
              <a:rPr lang="es-ES_tradnl" sz="2400" dirty="0" smtClean="0">
                <a:sym typeface="Wingdings"/>
              </a:rPr>
              <a:t> Quantum </a:t>
            </a:r>
            <a:r>
              <a:rPr lang="es-ES_tradnl" sz="2400" dirty="0" err="1" smtClean="0">
                <a:sym typeface="Wingdings"/>
              </a:rPr>
              <a:t>Chromodynamics</a:t>
            </a:r>
            <a:r>
              <a:rPr lang="es-ES_tradnl" sz="2400" dirty="0" smtClean="0">
                <a:sym typeface="Wingdings"/>
              </a:rPr>
              <a:t> (QCD)</a:t>
            </a:r>
            <a:endParaRPr lang="es-ES_tradnl" sz="2400" dirty="0" smtClean="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s-ES_tradnl" sz="2400" dirty="0" err="1" smtClean="0"/>
              <a:t>Call</a:t>
            </a:r>
            <a:r>
              <a:rPr lang="es-ES_tradnl" sz="2400" dirty="0" smtClean="0"/>
              <a:t> </a:t>
            </a:r>
            <a:r>
              <a:rPr lang="es-ES_tradnl" sz="2400" dirty="0"/>
              <a:t>“quark” a </a:t>
            </a:r>
            <a:r>
              <a:rPr lang="es-ES_tradnl" sz="2400" dirty="0" err="1"/>
              <a:t>particle</a:t>
            </a:r>
            <a:r>
              <a:rPr lang="es-ES_tradnl" sz="2400" dirty="0"/>
              <a:t> </a:t>
            </a:r>
            <a:r>
              <a:rPr lang="es-ES_tradnl" sz="2400" dirty="0" err="1"/>
              <a:t>with</a:t>
            </a:r>
            <a:r>
              <a:rPr lang="es-ES_tradnl" sz="2400" dirty="0"/>
              <a:t> </a:t>
            </a:r>
            <a:r>
              <a:rPr lang="es-ES_tradnl" sz="2400" dirty="0" smtClean="0"/>
              <a:t>color </a:t>
            </a:r>
            <a:r>
              <a:rPr lang="es-ES_tradnl" sz="2400" dirty="0" err="1" smtClean="0"/>
              <a:t>charge</a:t>
            </a:r>
            <a:r>
              <a:rPr lang="es-ES_tradnl" sz="2400" dirty="0" smtClean="0"/>
              <a:t>. </a:t>
            </a:r>
            <a:r>
              <a:rPr lang="es-ES_tradnl" sz="2400" dirty="0" err="1" smtClean="0"/>
              <a:t>Leptons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don’t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have</a:t>
            </a:r>
            <a:r>
              <a:rPr lang="es-ES_tradnl" sz="2400" dirty="0" smtClean="0"/>
              <a:t> color.</a:t>
            </a:r>
            <a:endParaRPr lang="es-ES" sz="2400" i="1" dirty="0"/>
          </a:p>
        </p:txBody>
      </p:sp>
      <p:pic>
        <p:nvPicPr>
          <p:cNvPr id="10" name="Picture 7" descr="color_an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0588" y="4818781"/>
            <a:ext cx="4813300" cy="1346200"/>
          </a:xfrm>
          <a:prstGeom prst="rect">
            <a:avLst/>
          </a:prstGeom>
          <a:noFill/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1798638" y="4941019"/>
            <a:ext cx="504825" cy="504825"/>
          </a:xfrm>
          <a:prstGeom prst="plus">
            <a:avLst>
              <a:gd name="adj" fmla="val 36792"/>
            </a:avLst>
          </a:prstGeom>
          <a:solidFill>
            <a:srgbClr val="000000"/>
          </a:solidFill>
          <a:ln w="1587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798638" y="5804619"/>
            <a:ext cx="503237" cy="144462"/>
          </a:xfrm>
          <a:prstGeom prst="rect">
            <a:avLst/>
          </a:prstGeom>
          <a:solidFill>
            <a:srgbClr val="000000"/>
          </a:solidFill>
          <a:ln w="1587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691680" y="4221112"/>
            <a:ext cx="898624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800" dirty="0" smtClean="0"/>
              <a:t>EM</a:t>
            </a:r>
            <a:endParaRPr lang="es-ES" sz="2800" dirty="0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716016" y="4149104"/>
            <a:ext cx="2160116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800" dirty="0" err="1" smtClean="0"/>
              <a:t>Strong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Force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73224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noProof="0" smtClean="0"/>
              <a:t>16/07/2015      Annecy Summer School</a:t>
            </a:r>
            <a:endParaRPr lang="en-GB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Pablo DEL AMO SANCHEZ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en-GB" noProof="0" smtClean="0"/>
              <a:pPr/>
              <a:t>19</a:t>
            </a:fld>
            <a:endParaRPr lang="en-GB" noProof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s-ES_tradnl" dirty="0"/>
              <a:t>Quantum </a:t>
            </a:r>
            <a:r>
              <a:rPr lang="es-ES_tradnl" dirty="0" err="1"/>
              <a:t>ChromoDynamics</a:t>
            </a:r>
            <a:r>
              <a:rPr lang="es-ES_tradnl" dirty="0"/>
              <a:t> (QCD)</a:t>
            </a:r>
            <a:endParaRPr lang="es-E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95288" y="1270000"/>
            <a:ext cx="8497887" cy="4967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_tradnl" sz="2400" dirty="0" err="1"/>
              <a:t>Charges</a:t>
            </a:r>
            <a:r>
              <a:rPr lang="es-ES_tradnl" sz="2400" dirty="0"/>
              <a:t> </a:t>
            </a:r>
            <a:r>
              <a:rPr lang="es-ES_tradnl" sz="2400" dirty="0" err="1" smtClean="0"/>
              <a:t>repel</a:t>
            </a:r>
            <a:r>
              <a:rPr lang="es-ES_tradnl" sz="2400" dirty="0" smtClean="0"/>
              <a:t>(</a:t>
            </a:r>
            <a:r>
              <a:rPr lang="es-ES_tradnl" sz="2400" dirty="0" err="1" smtClean="0"/>
              <a:t>attract</a:t>
            </a:r>
            <a:r>
              <a:rPr lang="es-ES_tradnl" sz="2400" dirty="0" smtClean="0"/>
              <a:t>) </a:t>
            </a:r>
            <a:r>
              <a:rPr lang="es-ES_tradnl" sz="2400" dirty="0" err="1"/>
              <a:t>if</a:t>
            </a:r>
            <a:r>
              <a:rPr lang="es-ES_tradnl" sz="2400" dirty="0"/>
              <a:t> </a:t>
            </a:r>
            <a:r>
              <a:rPr lang="es-ES_tradnl" sz="2400" dirty="0" err="1" smtClean="0"/>
              <a:t>same</a:t>
            </a:r>
            <a:r>
              <a:rPr lang="es-ES_tradnl" sz="2400" dirty="0" smtClean="0"/>
              <a:t>(</a:t>
            </a:r>
            <a:r>
              <a:rPr lang="es-ES_tradnl" sz="2400" dirty="0" err="1" smtClean="0"/>
              <a:t>different</a:t>
            </a:r>
            <a:r>
              <a:rPr lang="es-ES_tradnl" sz="2400" dirty="0" smtClean="0"/>
              <a:t>)</a:t>
            </a:r>
            <a:r>
              <a:rPr lang="es-ES_tradnl" sz="2400" dirty="0"/>
              <a:t>, </a:t>
            </a:r>
            <a:r>
              <a:rPr lang="es-ES_tradnl" sz="2400" dirty="0" err="1"/>
              <a:t>e.g</a:t>
            </a:r>
            <a:r>
              <a:rPr lang="es-ES_tradnl" sz="2400" dirty="0"/>
              <a:t>. </a:t>
            </a:r>
            <a:r>
              <a:rPr lang="es-ES_tradnl" sz="2400" dirty="0">
                <a:solidFill>
                  <a:srgbClr val="FF0000"/>
                </a:solidFill>
              </a:rPr>
              <a:t>red </a:t>
            </a:r>
            <a:r>
              <a:rPr lang="es-ES_tradnl" sz="2400" dirty="0"/>
              <a:t>and </a:t>
            </a:r>
            <a:r>
              <a:rPr lang="es-ES_tradnl" sz="2400" dirty="0">
                <a:solidFill>
                  <a:srgbClr val="FF0000"/>
                </a:solidFill>
              </a:rPr>
              <a:t>red </a:t>
            </a:r>
            <a:r>
              <a:rPr lang="es-ES_tradnl" sz="2400" dirty="0" err="1"/>
              <a:t>repel</a:t>
            </a:r>
            <a:r>
              <a:rPr lang="es-ES_tradnl" sz="2400" dirty="0"/>
              <a:t>, </a:t>
            </a:r>
            <a:r>
              <a:rPr lang="es-ES_tradnl" sz="2400" dirty="0">
                <a:solidFill>
                  <a:srgbClr val="FF0000"/>
                </a:solidFill>
              </a:rPr>
              <a:t>red </a:t>
            </a:r>
            <a:r>
              <a:rPr lang="es-ES_tradnl" sz="2400" dirty="0"/>
              <a:t>and </a:t>
            </a:r>
            <a:r>
              <a:rPr lang="es-ES_tradnl" sz="2400" dirty="0">
                <a:solidFill>
                  <a:srgbClr val="66CCFF"/>
                </a:solidFill>
              </a:rPr>
              <a:t>anti-red</a:t>
            </a:r>
            <a:r>
              <a:rPr lang="es-ES_tradnl" sz="2400" dirty="0"/>
              <a:t> </a:t>
            </a:r>
            <a:r>
              <a:rPr lang="es-ES_tradnl" sz="2400" dirty="0" err="1" smtClean="0"/>
              <a:t>attract</a:t>
            </a:r>
            <a:r>
              <a:rPr lang="es-ES_tradnl" sz="2400" dirty="0" smtClean="0"/>
              <a:t>, </a:t>
            </a:r>
            <a:r>
              <a:rPr lang="es-ES_tradnl" sz="2400" dirty="0">
                <a:solidFill>
                  <a:srgbClr val="FF0000"/>
                </a:solidFill>
              </a:rPr>
              <a:t>red </a:t>
            </a:r>
            <a:r>
              <a:rPr lang="es-ES_tradnl" sz="2400" dirty="0"/>
              <a:t>and </a:t>
            </a:r>
            <a:r>
              <a:rPr lang="es-ES_tradnl" sz="2400" dirty="0" err="1" smtClean="0">
                <a:solidFill>
                  <a:srgbClr val="0000FF"/>
                </a:solidFill>
              </a:rPr>
              <a:t>blue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attract</a:t>
            </a:r>
            <a:r>
              <a:rPr lang="es-ES_tradnl" sz="2400" dirty="0" smtClean="0"/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_tradnl" sz="2400" dirty="0" err="1" smtClean="0"/>
              <a:t>Force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carriers</a:t>
            </a:r>
            <a:r>
              <a:rPr lang="es-ES_tradnl" sz="2400" dirty="0" smtClean="0"/>
              <a:t> are </a:t>
            </a:r>
            <a:r>
              <a:rPr lang="es-ES_tradnl" sz="2400" dirty="0" err="1" smtClean="0"/>
              <a:t>called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gluons</a:t>
            </a:r>
            <a:endParaRPr lang="es-ES_tradnl" sz="240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_tradnl" sz="2400" dirty="0" err="1" smtClean="0"/>
              <a:t>Gluons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must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carry</a:t>
            </a:r>
            <a:r>
              <a:rPr lang="es-ES_tradnl" sz="2400" dirty="0" smtClean="0"/>
              <a:t> color </a:t>
            </a:r>
            <a:r>
              <a:rPr lang="es-ES_tradnl" sz="2400" dirty="0" err="1" smtClean="0"/>
              <a:t>charge</a:t>
            </a:r>
            <a:r>
              <a:rPr lang="es-ES_tradnl" sz="2400" dirty="0" smtClean="0"/>
              <a:t> </a:t>
            </a:r>
            <a:r>
              <a:rPr lang="es-ES_tradnl" sz="2400" dirty="0" smtClean="0">
                <a:ea typeface="Wingdings"/>
                <a:cs typeface="Wingdings"/>
                <a:sym typeface="Wingdings"/>
              </a:rPr>
              <a:t></a:t>
            </a:r>
            <a:r>
              <a:rPr lang="es-ES_tradnl" sz="2400" dirty="0">
                <a:sym typeface="Wingdings"/>
              </a:rPr>
              <a:t> </a:t>
            </a:r>
            <a:r>
              <a:rPr lang="es-ES_tradnl" sz="2400" dirty="0" err="1" smtClean="0">
                <a:sym typeface="Wingdings"/>
              </a:rPr>
              <a:t>far-reaching</a:t>
            </a:r>
            <a:r>
              <a:rPr lang="es-ES_tradnl" sz="2400" dirty="0" smtClean="0">
                <a:sym typeface="Wingdings"/>
              </a:rPr>
              <a:t> </a:t>
            </a:r>
            <a:r>
              <a:rPr lang="es-ES_tradnl" sz="2400" dirty="0" err="1" smtClean="0">
                <a:sym typeface="Wingdings"/>
              </a:rPr>
              <a:t>consequences</a:t>
            </a:r>
            <a:r>
              <a:rPr lang="es-ES_tradnl" sz="2400" dirty="0" smtClean="0">
                <a:sym typeface="Wingdings"/>
              </a:rPr>
              <a:t>, </a:t>
            </a:r>
            <a:r>
              <a:rPr lang="es-ES_tradnl" sz="2400" dirty="0" err="1" smtClean="0">
                <a:sym typeface="Wingdings"/>
              </a:rPr>
              <a:t>very</a:t>
            </a:r>
            <a:r>
              <a:rPr lang="es-ES_tradnl" sz="2400" dirty="0" smtClean="0">
                <a:sym typeface="Wingdings"/>
              </a:rPr>
              <a:t> </a:t>
            </a:r>
            <a:r>
              <a:rPr lang="es-ES_tradnl" sz="2400" dirty="0" err="1" smtClean="0">
                <a:sym typeface="Wingdings"/>
              </a:rPr>
              <a:t>different</a:t>
            </a:r>
            <a:r>
              <a:rPr lang="es-ES_tradnl" sz="2400" dirty="0" smtClean="0">
                <a:sym typeface="Wingdings"/>
              </a:rPr>
              <a:t> </a:t>
            </a:r>
            <a:r>
              <a:rPr lang="es-ES_tradnl" sz="2400" dirty="0" err="1" smtClean="0">
                <a:sym typeface="Wingdings"/>
              </a:rPr>
              <a:t>from</a:t>
            </a:r>
            <a:r>
              <a:rPr lang="es-ES_tradnl" sz="2400" dirty="0" smtClean="0">
                <a:sym typeface="Wingdings"/>
              </a:rPr>
              <a:t> QED!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_tradnl" sz="2400" dirty="0">
              <a:sym typeface="Wingdings"/>
            </a:endParaRPr>
          </a:p>
          <a:p>
            <a:pPr>
              <a:spcBef>
                <a:spcPct val="20000"/>
              </a:spcBef>
            </a:pPr>
            <a:endParaRPr lang="es-ES_tradnl" sz="2400" dirty="0" smtClean="0">
              <a:sym typeface="Wingding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_tradnl" sz="2400" dirty="0" err="1" smtClean="0">
                <a:sym typeface="Wingdings"/>
              </a:rPr>
              <a:t>Consequences</a:t>
            </a:r>
            <a:r>
              <a:rPr lang="es-ES_tradnl" sz="2400" dirty="0" smtClean="0">
                <a:sym typeface="Wingdings"/>
              </a:rPr>
              <a:t>: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s-ES_tradnl" sz="2400" dirty="0" err="1" smtClean="0">
                <a:sym typeface="Wingdings"/>
              </a:rPr>
              <a:t>Very</a:t>
            </a:r>
            <a:r>
              <a:rPr lang="es-ES_tradnl" sz="2400" dirty="0" smtClean="0">
                <a:sym typeface="Wingdings"/>
              </a:rPr>
              <a:t> short </a:t>
            </a:r>
            <a:r>
              <a:rPr lang="es-ES_tradnl" sz="2400" dirty="0" err="1" smtClean="0">
                <a:sym typeface="Wingdings"/>
              </a:rPr>
              <a:t>range</a:t>
            </a:r>
            <a:r>
              <a:rPr lang="es-ES_tradnl" sz="2400" dirty="0" smtClean="0">
                <a:sym typeface="Wingdings"/>
              </a:rPr>
              <a:t> </a:t>
            </a:r>
            <a:r>
              <a:rPr lang="es-ES_tradnl" sz="2400" dirty="0" err="1" smtClean="0">
                <a:sym typeface="Wingdings"/>
              </a:rPr>
              <a:t>force</a:t>
            </a:r>
            <a:endParaRPr lang="es-ES_tradnl" sz="2400" dirty="0" smtClean="0">
              <a:sym typeface="Wingdings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s-ES_tradnl" sz="2400" dirty="0" err="1" smtClean="0">
                <a:sym typeface="Wingdings"/>
              </a:rPr>
              <a:t>Force</a:t>
            </a:r>
            <a:r>
              <a:rPr lang="es-ES_tradnl" sz="2400" dirty="0" smtClean="0">
                <a:sym typeface="Wingdings"/>
              </a:rPr>
              <a:t> </a:t>
            </a:r>
            <a:r>
              <a:rPr lang="es-ES_tradnl" sz="2400" dirty="0" err="1" smtClean="0">
                <a:sym typeface="Wingdings"/>
              </a:rPr>
              <a:t>gets</a:t>
            </a:r>
            <a:r>
              <a:rPr lang="es-ES_tradnl" sz="2400" dirty="0" smtClean="0">
                <a:sym typeface="Wingdings"/>
              </a:rPr>
              <a:t> </a:t>
            </a:r>
            <a:r>
              <a:rPr lang="es-ES_tradnl" sz="2400" dirty="0" err="1" smtClean="0">
                <a:sym typeface="Wingdings"/>
              </a:rPr>
              <a:t>stronger</a:t>
            </a:r>
            <a:r>
              <a:rPr lang="es-ES_tradnl" sz="2400" dirty="0" smtClean="0">
                <a:sym typeface="Wingdings"/>
              </a:rPr>
              <a:t> </a:t>
            </a:r>
            <a:r>
              <a:rPr lang="es-ES_tradnl" sz="2400" dirty="0" err="1" smtClean="0">
                <a:sym typeface="Wingdings"/>
              </a:rPr>
              <a:t>when</a:t>
            </a:r>
            <a:r>
              <a:rPr lang="es-ES_tradnl" sz="2400" dirty="0" smtClean="0">
                <a:sym typeface="Wingdings"/>
              </a:rPr>
              <a:t> quarks </a:t>
            </a:r>
            <a:r>
              <a:rPr lang="es-ES_tradnl" sz="2400" dirty="0" err="1" smtClean="0">
                <a:sym typeface="Wingdings"/>
              </a:rPr>
              <a:t>pulled</a:t>
            </a:r>
            <a:r>
              <a:rPr lang="es-ES_tradnl" sz="2400" dirty="0" smtClean="0">
                <a:sym typeface="Wingdings"/>
              </a:rPr>
              <a:t> </a:t>
            </a:r>
            <a:r>
              <a:rPr lang="es-ES_tradnl" sz="2400" dirty="0" err="1" smtClean="0">
                <a:sym typeface="Wingdings"/>
              </a:rPr>
              <a:t>apart</a:t>
            </a:r>
            <a:endParaRPr lang="es-ES_tradnl" sz="2400" dirty="0" smtClean="0">
              <a:sym typeface="Wingdings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s-ES_tradnl" sz="2400" dirty="0" err="1" smtClean="0">
                <a:sym typeface="Wingdings"/>
              </a:rPr>
              <a:t>Only</a:t>
            </a:r>
            <a:r>
              <a:rPr lang="es-ES_tradnl" sz="2400" dirty="0" smtClean="0">
                <a:sym typeface="Wingdings"/>
              </a:rPr>
              <a:t> </a:t>
            </a:r>
            <a:r>
              <a:rPr lang="es-ES_tradnl" sz="2400" dirty="0" err="1" smtClean="0">
                <a:sym typeface="Wingdings"/>
              </a:rPr>
              <a:t>see</a:t>
            </a:r>
            <a:r>
              <a:rPr lang="es-ES_tradnl" sz="2400" dirty="0" smtClean="0">
                <a:sym typeface="Wingdings"/>
              </a:rPr>
              <a:t> color-neutral free </a:t>
            </a:r>
            <a:r>
              <a:rPr lang="es-ES_tradnl" sz="2400" dirty="0" err="1" smtClean="0">
                <a:sym typeface="Wingdings"/>
              </a:rPr>
              <a:t>particles</a:t>
            </a:r>
            <a:r>
              <a:rPr lang="es-ES_tradnl" sz="2400" dirty="0">
                <a:sym typeface="Wingdings"/>
              </a:rPr>
              <a:t> </a:t>
            </a:r>
            <a:r>
              <a:rPr lang="es-ES_tradnl" sz="2400" dirty="0" smtClean="0">
                <a:sym typeface="Wingdings"/>
              </a:rPr>
              <a:t>in </a:t>
            </a:r>
            <a:r>
              <a:rPr lang="es-ES_tradnl" sz="2400" dirty="0" err="1" smtClean="0">
                <a:sym typeface="Wingdings"/>
              </a:rPr>
              <a:t>Nature</a:t>
            </a:r>
            <a:r>
              <a:rPr lang="es-ES_tradnl" sz="2400" dirty="0" smtClean="0">
                <a:sym typeface="Wingdings"/>
              </a:rPr>
              <a:t> (quark </a:t>
            </a:r>
            <a:r>
              <a:rPr lang="es-ES_tradnl" sz="2400" dirty="0" err="1" smtClean="0">
                <a:sym typeface="Wingdings"/>
              </a:rPr>
              <a:t>confinement</a:t>
            </a:r>
            <a:r>
              <a:rPr lang="es-ES_tradnl" sz="2400" dirty="0" smtClean="0">
                <a:sym typeface="Wingdings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_tradnl" sz="2400" dirty="0" smtClean="0">
              <a:sym typeface="Wingding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_tradnl" sz="2400" b="1" dirty="0">
              <a:latin typeface="Bradley Hand ITC" pitchFamily="66" charset="0"/>
            </a:endParaRPr>
          </a:p>
        </p:txBody>
      </p:sp>
      <p:pic>
        <p:nvPicPr>
          <p:cNvPr id="15" name="Picture 6" descr="e_glu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7120" y="3356992"/>
            <a:ext cx="1905000" cy="1352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3246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fr-FR" sz="2800" dirty="0" smtClean="0"/>
          </a:p>
          <a:p>
            <a:pPr algn="ctr">
              <a:buNone/>
            </a:pPr>
            <a:r>
              <a:rPr lang="fr-FR" sz="4800" dirty="0" err="1" smtClean="0"/>
              <a:t>Aim</a:t>
            </a:r>
            <a:r>
              <a:rPr lang="fr-FR" sz="4800" dirty="0" smtClean="0"/>
              <a:t> of </a:t>
            </a:r>
            <a:r>
              <a:rPr lang="fr-FR" sz="4800" dirty="0" err="1" smtClean="0"/>
              <a:t>this</a:t>
            </a:r>
            <a:r>
              <a:rPr lang="fr-FR" sz="4800" dirty="0" smtClean="0"/>
              <a:t> lecture:</a:t>
            </a:r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r>
              <a:rPr lang="fr-FR" dirty="0" err="1" smtClean="0"/>
              <a:t>Particles</a:t>
            </a:r>
            <a:r>
              <a:rPr lang="fr-FR" dirty="0" smtClean="0"/>
              <a:t> and Forces of the Standard Model</a:t>
            </a:r>
          </a:p>
          <a:p>
            <a:pPr algn="ctr">
              <a:buNone/>
            </a:pPr>
            <a:r>
              <a:rPr lang="fr-FR" dirty="0" smtClean="0"/>
              <a:t>The </a:t>
            </a:r>
            <a:r>
              <a:rPr lang="fr-FR" dirty="0" err="1" smtClean="0"/>
              <a:t>particle</a:t>
            </a:r>
            <a:r>
              <a:rPr lang="fr-FR" dirty="0" smtClean="0"/>
              <a:t> zoo</a:t>
            </a:r>
          </a:p>
          <a:p>
            <a:pPr algn="ctr">
              <a:buNone/>
            </a:pPr>
            <a:r>
              <a:rPr lang="fr-FR" dirty="0" smtClean="0"/>
              <a:t>Qualitative Feynman </a:t>
            </a:r>
            <a:r>
              <a:rPr lang="fr-FR" dirty="0" err="1" smtClean="0"/>
              <a:t>diagrams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16/07/2015      Annecy Summer School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pic>
        <p:nvPicPr>
          <p:cNvPr id="7" name="Picture 2" descr="C:\Documents and Settings\Administrateur\Bureau\LogoIDPAS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6396" y="116632"/>
            <a:ext cx="1402108" cy="1559544"/>
          </a:xfrm>
          <a:prstGeom prst="rect">
            <a:avLst/>
          </a:prstGeom>
          <a:noFill/>
        </p:spPr>
      </p:pic>
      <p:pic>
        <p:nvPicPr>
          <p:cNvPr id="8" name="Picture 3" descr="C:\Documents and Settings\Administrateur\Bureau\enigmass_logo-carre-couleur-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1656184" cy="1387054"/>
          </a:xfrm>
          <a:prstGeom prst="rect">
            <a:avLst/>
          </a:prstGeom>
          <a:noFill/>
        </p:spPr>
      </p:pic>
      <p:pic>
        <p:nvPicPr>
          <p:cNvPr id="9" name="Image 8" descr="Logo_LAPP_texte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188640"/>
            <a:ext cx="1577062" cy="1224136"/>
          </a:xfrm>
          <a:prstGeom prst="rect">
            <a:avLst/>
          </a:prstGeom>
        </p:spPr>
      </p:pic>
      <p:pic>
        <p:nvPicPr>
          <p:cNvPr id="10" name="Image 9" descr="logo_LAPTH_larg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79" y="332656"/>
            <a:ext cx="1419177" cy="936104"/>
          </a:xfrm>
          <a:prstGeom prst="rect">
            <a:avLst/>
          </a:prstGeom>
        </p:spPr>
      </p:pic>
      <p:pic>
        <p:nvPicPr>
          <p:cNvPr id="11" name="Image 10" descr="logo_CNRS_IN2P3-fr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2656"/>
            <a:ext cx="1935331" cy="1075184"/>
          </a:xfrm>
          <a:prstGeom prst="rect">
            <a:avLst/>
          </a:prstGeom>
        </p:spPr>
      </p:pic>
      <p:pic>
        <p:nvPicPr>
          <p:cNvPr id="12" name="Image 11" descr="logo_CPTGA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16632"/>
            <a:ext cx="946980" cy="720080"/>
          </a:xfrm>
          <a:prstGeom prst="rect">
            <a:avLst/>
          </a:prstGeom>
        </p:spPr>
      </p:pic>
      <p:pic>
        <p:nvPicPr>
          <p:cNvPr id="16" name="Image 15" descr="Logo_USMB_web_vertical_grand_RVB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3" y="1412776"/>
            <a:ext cx="1475656" cy="2023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fr-FR" dirty="0" smtClean="0"/>
              <a:t>Quarks </a:t>
            </a:r>
            <a:r>
              <a:rPr lang="fr-FR" dirty="0" err="1" smtClean="0"/>
              <a:t>make</a:t>
            </a:r>
            <a:r>
              <a:rPr lang="fr-FR" dirty="0" smtClean="0"/>
              <a:t> up hadrons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Autofit/>
          </a:bodyPr>
          <a:lstStyle/>
          <a:p>
            <a:r>
              <a:rPr lang="es-ES_tradnl" sz="2400" dirty="0" smtClean="0"/>
              <a:t>Can </a:t>
            </a:r>
            <a:r>
              <a:rPr lang="es-ES_tradnl" sz="2400" dirty="0" err="1" smtClean="0"/>
              <a:t>get</a:t>
            </a:r>
            <a:r>
              <a:rPr lang="es-ES_tradnl" sz="2400" dirty="0" smtClean="0"/>
              <a:t> color-</a:t>
            </a:r>
            <a:r>
              <a:rPr lang="es-ES_tradnl" sz="2400" dirty="0" err="1" smtClean="0"/>
              <a:t>neutrality</a:t>
            </a:r>
            <a:r>
              <a:rPr lang="es-ES_tradnl" sz="2400" dirty="0" smtClean="0"/>
              <a:t> </a:t>
            </a:r>
            <a:r>
              <a:rPr lang="es-ES_tradnl" sz="2400" dirty="0"/>
              <a:t>(</a:t>
            </a:r>
            <a:r>
              <a:rPr lang="es-ES_tradnl" sz="2400" dirty="0" err="1"/>
              <a:t>neither</a:t>
            </a:r>
            <a:r>
              <a:rPr lang="es-ES_tradnl" sz="2400" dirty="0"/>
              <a:t> </a:t>
            </a:r>
            <a:r>
              <a:rPr lang="es-ES_tradnl" sz="2400" dirty="0" err="1"/>
              <a:t>excess</a:t>
            </a:r>
            <a:r>
              <a:rPr lang="es-ES_tradnl" sz="2400" dirty="0"/>
              <a:t> </a:t>
            </a:r>
            <a:r>
              <a:rPr lang="es-ES_tradnl" sz="2400" dirty="0" err="1"/>
              <a:t>nor</a:t>
            </a:r>
            <a:r>
              <a:rPr lang="es-ES_tradnl" sz="2400" dirty="0"/>
              <a:t> </a:t>
            </a:r>
            <a:r>
              <a:rPr lang="es-ES_tradnl" sz="2400" dirty="0" err="1"/>
              <a:t>defect</a:t>
            </a:r>
            <a:r>
              <a:rPr lang="es-ES_tradnl" sz="2400" dirty="0"/>
              <a:t>) </a:t>
            </a:r>
            <a:r>
              <a:rPr lang="es-ES_tradnl" sz="2400" dirty="0" err="1" smtClean="0"/>
              <a:t>with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following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combinations</a:t>
            </a:r>
            <a:r>
              <a:rPr lang="es-ES_tradnl" sz="2400" dirty="0" smtClean="0"/>
              <a:t>:</a:t>
            </a:r>
            <a:endParaRPr lang="es-ES_tradnl" sz="2400" dirty="0"/>
          </a:p>
          <a:p>
            <a:pPr marL="990600" lvl="1" indent="-533400"/>
            <a:r>
              <a:rPr lang="es-ES_tradnl" sz="2400" dirty="0" err="1">
                <a:solidFill>
                  <a:srgbClr val="33CC33"/>
                </a:solidFill>
              </a:rPr>
              <a:t>color</a:t>
            </a:r>
            <a:r>
              <a:rPr lang="es-ES_tradnl" sz="2400" dirty="0" err="1"/>
              <a:t>+</a:t>
            </a:r>
            <a:r>
              <a:rPr lang="es-ES_tradnl" sz="2400" dirty="0" err="1">
                <a:solidFill>
                  <a:srgbClr val="CC0099"/>
                </a:solidFill>
              </a:rPr>
              <a:t>anti-color</a:t>
            </a:r>
            <a:endParaRPr lang="es-ES_tradnl" sz="2400" dirty="0">
              <a:solidFill>
                <a:srgbClr val="CC0099"/>
              </a:solidFill>
            </a:endParaRPr>
          </a:p>
          <a:p>
            <a:pPr marL="990600" lvl="1" indent="-533400"/>
            <a:r>
              <a:rPr lang="es-ES_tradnl" sz="2400" dirty="0" err="1">
                <a:solidFill>
                  <a:srgbClr val="FF0000"/>
                </a:solidFill>
              </a:rPr>
              <a:t>red</a:t>
            </a:r>
            <a:r>
              <a:rPr lang="es-ES_tradnl" sz="2400" dirty="0" err="1"/>
              <a:t>+</a:t>
            </a:r>
            <a:r>
              <a:rPr lang="es-ES_tradnl" sz="2400" dirty="0" err="1">
                <a:solidFill>
                  <a:srgbClr val="33CC33"/>
                </a:solidFill>
              </a:rPr>
              <a:t>green</a:t>
            </a:r>
            <a:r>
              <a:rPr lang="es-ES_tradnl" sz="2400" dirty="0" err="1"/>
              <a:t>+</a:t>
            </a:r>
            <a:r>
              <a:rPr lang="es-ES_tradnl" sz="2400" dirty="0" err="1">
                <a:solidFill>
                  <a:srgbClr val="333399"/>
                </a:solidFill>
              </a:rPr>
              <a:t>blue</a:t>
            </a:r>
            <a:r>
              <a:rPr lang="es-ES_tradnl" sz="2400" dirty="0"/>
              <a:t> </a:t>
            </a:r>
            <a:r>
              <a:rPr lang="es-ES_tradnl" sz="2400" dirty="0" err="1"/>
              <a:t>since</a:t>
            </a:r>
            <a:r>
              <a:rPr lang="es-ES_tradnl" sz="2400" dirty="0"/>
              <a:t> anti-</a:t>
            </a:r>
            <a:r>
              <a:rPr lang="es-ES_tradnl" sz="2400" dirty="0">
                <a:solidFill>
                  <a:srgbClr val="FF0000"/>
                </a:solidFill>
              </a:rPr>
              <a:t>red</a:t>
            </a:r>
            <a:r>
              <a:rPr lang="es-ES_tradnl" sz="2400" dirty="0"/>
              <a:t>=</a:t>
            </a:r>
            <a:r>
              <a:rPr lang="es-ES_tradnl" sz="2400" dirty="0" err="1">
                <a:solidFill>
                  <a:srgbClr val="00FFFF"/>
                </a:solidFill>
              </a:rPr>
              <a:t>cyan</a:t>
            </a:r>
            <a:r>
              <a:rPr lang="es-ES_tradnl" sz="2400" dirty="0"/>
              <a:t>=</a:t>
            </a:r>
            <a:r>
              <a:rPr lang="es-ES_tradnl" sz="2400" dirty="0" err="1">
                <a:solidFill>
                  <a:srgbClr val="33CC33"/>
                </a:solidFill>
              </a:rPr>
              <a:t>green</a:t>
            </a:r>
            <a:r>
              <a:rPr lang="es-ES_tradnl" sz="2400" dirty="0" err="1"/>
              <a:t>+</a:t>
            </a:r>
            <a:r>
              <a:rPr lang="es-ES_tradnl" sz="2400" dirty="0" err="1">
                <a:solidFill>
                  <a:srgbClr val="333399"/>
                </a:solidFill>
              </a:rPr>
              <a:t>blue</a:t>
            </a:r>
            <a:endParaRPr lang="es-ES_tradnl" sz="2400" dirty="0">
              <a:solidFill>
                <a:srgbClr val="333399"/>
              </a:solidFill>
            </a:endParaRPr>
          </a:p>
          <a:p>
            <a:r>
              <a:rPr lang="fr-FR" sz="2400" dirty="0" smtClean="0"/>
              <a:t>So the quarks arrangements </a:t>
            </a:r>
            <a:r>
              <a:rPr lang="fr-FR" sz="2400" dirty="0" err="1" smtClean="0"/>
              <a:t>found</a:t>
            </a:r>
            <a:r>
              <a:rPr lang="fr-FR" sz="2400" dirty="0" smtClean="0"/>
              <a:t> in Nature are:</a:t>
            </a:r>
          </a:p>
          <a:p>
            <a:pPr lvl="1"/>
            <a:r>
              <a:rPr lang="fr-FR" sz="2000" dirty="0" err="1" smtClean="0">
                <a:solidFill>
                  <a:srgbClr val="FF6600"/>
                </a:solidFill>
              </a:rPr>
              <a:t>quark+antiquark</a:t>
            </a:r>
            <a:r>
              <a:rPr lang="fr-FR" sz="2000" dirty="0" smtClean="0">
                <a:solidFill>
                  <a:srgbClr val="FF6600"/>
                </a:solidFill>
              </a:rPr>
              <a:t>’ </a:t>
            </a:r>
            <a:r>
              <a:rPr lang="fr-FR" sz="2000" dirty="0" smtClean="0"/>
              <a:t>(</a:t>
            </a:r>
            <a:r>
              <a:rPr lang="fr-FR" sz="2000" dirty="0" err="1" smtClean="0">
                <a:solidFill>
                  <a:srgbClr val="FF6600"/>
                </a:solidFill>
              </a:rPr>
              <a:t>meson</a:t>
            </a:r>
            <a:r>
              <a:rPr lang="fr-FR" sz="2000" dirty="0" smtClean="0"/>
              <a:t>)</a:t>
            </a:r>
          </a:p>
          <a:p>
            <a:pPr lvl="1"/>
            <a:r>
              <a:rPr lang="fr-FR" sz="2000" dirty="0" err="1" smtClean="0">
                <a:solidFill>
                  <a:srgbClr val="FF0000"/>
                </a:solidFill>
              </a:rPr>
              <a:t>quark+quark</a:t>
            </a:r>
            <a:r>
              <a:rPr lang="fr-FR" sz="2000" dirty="0" smtClean="0">
                <a:solidFill>
                  <a:srgbClr val="FF0000"/>
                </a:solidFill>
              </a:rPr>
              <a:t>’+quark’’ </a:t>
            </a:r>
            <a:r>
              <a:rPr lang="fr-FR" sz="2000" dirty="0" smtClean="0"/>
              <a:t>or 3 antiquarks (</a:t>
            </a:r>
            <a:r>
              <a:rPr lang="fr-FR" sz="2000" dirty="0" smtClean="0">
                <a:solidFill>
                  <a:srgbClr val="FF0000"/>
                </a:solidFill>
              </a:rPr>
              <a:t>baryon</a:t>
            </a:r>
            <a:r>
              <a:rPr lang="fr-FR" sz="2000" dirty="0" smtClean="0"/>
              <a:t>)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noProof="0" smtClean="0"/>
              <a:t>16/07/2015      Annecy Summer School</a:t>
            </a:r>
            <a:endParaRPr lang="en-GB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Pablo DEL AMO SANCHEZ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en-GB" noProof="0" smtClean="0"/>
              <a:pPr/>
              <a:t>20</a:t>
            </a:fld>
            <a:endParaRPr lang="en-GB" noProof="0"/>
          </a:p>
        </p:txBody>
      </p:sp>
      <p:pic>
        <p:nvPicPr>
          <p:cNvPr id="7" name="Picture 8" descr="e_prot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6125" y="4149080"/>
            <a:ext cx="2047875" cy="2333625"/>
          </a:xfrm>
          <a:prstGeom prst="rect">
            <a:avLst/>
          </a:prstGeom>
          <a:noFill/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4221088"/>
            <a:ext cx="7164288" cy="242152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544" y="1916832"/>
            <a:ext cx="2730500" cy="3111500"/>
          </a:xfrm>
          <a:prstGeom prst="rect">
            <a:avLst/>
          </a:prstGeom>
        </p:spPr>
      </p:pic>
      <p:sp>
        <p:nvSpPr>
          <p:cNvPr id="10" name="Accolade fermante 9"/>
          <p:cNvSpPr/>
          <p:nvPr/>
        </p:nvSpPr>
        <p:spPr>
          <a:xfrm>
            <a:off x="6300192" y="3356992"/>
            <a:ext cx="504056" cy="648072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876256" y="3429000"/>
            <a:ext cx="1332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00FF"/>
                </a:solidFill>
              </a:rPr>
              <a:t>Hadrons</a:t>
            </a:r>
            <a:endParaRPr lang="fr-FR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240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noProof="0" smtClean="0"/>
              <a:t>16/07/2015      Annecy Summer School</a:t>
            </a:r>
            <a:endParaRPr lang="en-GB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Pablo DEL AMO SANCHEZ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en-GB" noProof="0" smtClean="0"/>
              <a:pPr/>
              <a:t>21</a:t>
            </a:fld>
            <a:endParaRPr lang="en-GB" noProof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s-ES_tradnl" dirty="0"/>
              <a:t>QCD → </a:t>
            </a:r>
            <a:r>
              <a:rPr lang="es-ES_tradnl" dirty="0" err="1"/>
              <a:t>Strong</a:t>
            </a:r>
            <a:r>
              <a:rPr lang="es-ES_tradnl" dirty="0"/>
              <a:t> nuclear </a:t>
            </a:r>
            <a:r>
              <a:rPr lang="es-ES_tradnl" dirty="0" err="1"/>
              <a:t>force</a:t>
            </a:r>
            <a:endParaRPr lang="es-E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95288" y="1270000"/>
            <a:ext cx="8497887" cy="4967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_tradnl" sz="2400" dirty="0" err="1"/>
              <a:t>Protons</a:t>
            </a:r>
            <a:r>
              <a:rPr lang="es-ES_tradnl" sz="2400" dirty="0"/>
              <a:t> and </a:t>
            </a:r>
            <a:r>
              <a:rPr lang="es-ES_tradnl" sz="2400" dirty="0" err="1"/>
              <a:t>neutrons</a:t>
            </a:r>
            <a:r>
              <a:rPr lang="es-ES_tradnl" sz="2400" dirty="0"/>
              <a:t> </a:t>
            </a:r>
            <a:r>
              <a:rPr lang="es-ES_tradnl" sz="2400" dirty="0" err="1"/>
              <a:t>bound</a:t>
            </a:r>
            <a:r>
              <a:rPr lang="es-ES_tradnl" sz="2400" dirty="0"/>
              <a:t> </a:t>
            </a:r>
            <a:r>
              <a:rPr lang="es-ES_tradnl" sz="2400" dirty="0" smtClean="0"/>
              <a:t>in </a:t>
            </a:r>
            <a:r>
              <a:rPr lang="es-ES_tradnl" sz="2400" dirty="0" err="1" smtClean="0"/>
              <a:t>nucleus</a:t>
            </a:r>
            <a:r>
              <a:rPr lang="es-ES_tradnl" sz="2400" dirty="0"/>
              <a:t> </a:t>
            </a:r>
            <a:r>
              <a:rPr lang="es-ES_tradnl" sz="2400" dirty="0" err="1" smtClean="0"/>
              <a:t>by</a:t>
            </a:r>
            <a:r>
              <a:rPr lang="es-ES_tradnl" sz="2400" dirty="0" smtClean="0"/>
              <a:t> </a:t>
            </a:r>
            <a:r>
              <a:rPr lang="es-ES_tradnl" sz="2400" dirty="0"/>
              <a:t>residual </a:t>
            </a:r>
            <a:r>
              <a:rPr lang="es-ES_tradnl" sz="2400" dirty="0" err="1" smtClean="0"/>
              <a:t>force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between</a:t>
            </a:r>
            <a:r>
              <a:rPr lang="es-ES_tradnl" sz="2400" dirty="0" smtClean="0"/>
              <a:t> </a:t>
            </a:r>
            <a:r>
              <a:rPr lang="es-ES_tradnl" sz="2400" dirty="0"/>
              <a:t>quarks, </a:t>
            </a:r>
            <a:r>
              <a:rPr lang="es-ES_tradnl" sz="2400" dirty="0" err="1"/>
              <a:t>same</a:t>
            </a:r>
            <a:r>
              <a:rPr lang="es-ES_tradnl" sz="2400" dirty="0"/>
              <a:t> as </a:t>
            </a:r>
            <a:r>
              <a:rPr lang="es-ES_tradnl" sz="2400" dirty="0" err="1"/>
              <a:t>atoms</a:t>
            </a:r>
            <a:r>
              <a:rPr lang="es-ES_tradnl" sz="2400" dirty="0"/>
              <a:t> in </a:t>
            </a:r>
            <a:r>
              <a:rPr lang="es-ES_tradnl" sz="2400" dirty="0" err="1"/>
              <a:t>molecules</a:t>
            </a:r>
            <a:endParaRPr lang="es-E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_tradnl" sz="2400" dirty="0" smtClean="0">
              <a:sym typeface="Wingding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_tradnl" sz="2400" b="1" dirty="0">
              <a:latin typeface="Bradley Hand ITC" pitchFamily="66" charset="0"/>
            </a:endParaRPr>
          </a:p>
        </p:txBody>
      </p:sp>
      <p:pic>
        <p:nvPicPr>
          <p:cNvPr id="8" name="Picture 10" descr="residual_stro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2564904"/>
            <a:ext cx="4000500" cy="1549400"/>
          </a:xfrm>
          <a:prstGeom prst="rect">
            <a:avLst/>
          </a:prstGeom>
          <a:noFill/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606179"/>
            <a:ext cx="3240087" cy="1384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140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all_quar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49639"/>
            <a:ext cx="2880320" cy="408449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fr-FR" dirty="0" smtClean="0"/>
              <a:t>How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quarks?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340768"/>
            <a:ext cx="8507288" cy="5083150"/>
          </a:xfrm>
        </p:spPr>
        <p:txBody>
          <a:bodyPr>
            <a:noAutofit/>
          </a:bodyPr>
          <a:lstStyle/>
          <a:p>
            <a:r>
              <a:rPr lang="x-none" sz="2000" dirty="0" smtClean="0"/>
              <a:t>Experimentally find 6 quarks (</a:t>
            </a:r>
            <a:r>
              <a:rPr lang="x-none" sz="2000" i="1" dirty="0" smtClean="0"/>
              <a:t>flavours</a:t>
            </a:r>
            <a:r>
              <a:rPr lang="x-none" sz="2000" dirty="0" smtClean="0"/>
              <a:t>) , 3 up-type and 3 down-type quarks</a:t>
            </a:r>
          </a:p>
          <a:p>
            <a:r>
              <a:rPr lang="x-none" sz="2000" dirty="0" smtClean="0"/>
              <a:t>All the same in QCD, except different masses</a:t>
            </a:r>
            <a:endParaRPr lang="fr-FR" sz="2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800" dirty="0" smtClean="0"/>
          </a:p>
          <a:p>
            <a:pPr>
              <a:buNone/>
            </a:pPr>
            <a:endParaRPr lang="fr-FR" sz="1400" dirty="0"/>
          </a:p>
          <a:p>
            <a:pPr>
              <a:buNone/>
            </a:pPr>
            <a:endParaRPr lang="fr-FR" sz="1400" dirty="0" smtClean="0"/>
          </a:p>
          <a:p>
            <a:pPr>
              <a:buNone/>
            </a:pPr>
            <a:endParaRPr lang="fr-FR" sz="1400" dirty="0" smtClean="0"/>
          </a:p>
          <a:p>
            <a:pPr>
              <a:buNone/>
            </a:pPr>
            <a:endParaRPr lang="fr-FR" sz="1400" dirty="0" smtClean="0"/>
          </a:p>
          <a:p>
            <a:r>
              <a:rPr lang="en-GB" sz="2000" dirty="0" smtClean="0"/>
              <a:t>A few important mesons: </a:t>
            </a:r>
            <a:r>
              <a:rPr lang="en-GB" sz="2000" dirty="0" err="1" smtClean="0"/>
              <a:t>pions</a:t>
            </a:r>
            <a:r>
              <a:rPr lang="en-GB" sz="2000" dirty="0" smtClean="0"/>
              <a:t>,</a:t>
            </a:r>
            <a:r>
              <a:rPr lang="fr-FR" sz="2000" dirty="0"/>
              <a:t> </a:t>
            </a:r>
            <a:r>
              <a:rPr lang="fr-FR" sz="2000" dirty="0" smtClean="0"/>
              <a:t>kaons (s quark), D (c quark), B(b quark)</a:t>
            </a:r>
            <a:endParaRPr lang="en-GB" sz="20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16/07/2015      Annecy Summer School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10" name="Picture 3" descr="C:\Documents and Settings\Administrateur\Bureau\hadron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3897" y="2054696"/>
            <a:ext cx="3076575" cy="4038600"/>
          </a:xfrm>
          <a:prstGeom prst="rect">
            <a:avLst/>
          </a:prstGeom>
          <a:noFill/>
        </p:spPr>
      </p:pic>
      <p:cxnSp>
        <p:nvCxnSpPr>
          <p:cNvPr id="11" name="Connecteur droit avec flèche 10"/>
          <p:cNvCxnSpPr/>
          <p:nvPr/>
        </p:nvCxnSpPr>
        <p:spPr>
          <a:xfrm>
            <a:off x="1115616" y="4149080"/>
            <a:ext cx="2808312" cy="0"/>
          </a:xfrm>
          <a:prstGeom prst="straightConnector1">
            <a:avLst/>
          </a:prstGeom>
          <a:ln w="635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79512" y="3717032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Light</a:t>
            </a:r>
          </a:p>
          <a:p>
            <a:pPr algn="ctr"/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Stable</a:t>
            </a: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779912" y="3717032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Heavy</a:t>
            </a:r>
          </a:p>
          <a:p>
            <a:pPr algn="ctr"/>
            <a:r>
              <a:rPr lang="fr-FR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Unstable</a:t>
            </a: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47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fr-FR" dirty="0" err="1" smtClean="0"/>
              <a:t>Symmetries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fr-FR" dirty="0" smtClean="0"/>
              <a:t>Classification and description of hadrons </a:t>
            </a:r>
            <a:r>
              <a:rPr lang="fr-FR" dirty="0" err="1" smtClean="0"/>
              <a:t>thanks</a:t>
            </a:r>
            <a:r>
              <a:rPr lang="fr-FR" dirty="0" smtClean="0"/>
              <a:t> to </a:t>
            </a:r>
            <a:r>
              <a:rPr lang="fr-FR" dirty="0" err="1" smtClean="0"/>
              <a:t>symmetries</a:t>
            </a:r>
            <a:r>
              <a:rPr lang="fr-FR" dirty="0" smtClean="0"/>
              <a:t> (group </a:t>
            </a:r>
            <a:r>
              <a:rPr lang="fr-FR" dirty="0" err="1" smtClean="0"/>
              <a:t>theory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9218" name="Picture 2" descr="E:\Vulgarisation\200px-Baryon-octet-smal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62269"/>
            <a:ext cx="4007272" cy="3265927"/>
          </a:xfrm>
          <a:prstGeom prst="rect">
            <a:avLst/>
          </a:prstGeom>
          <a:noFill/>
        </p:spPr>
      </p:pic>
      <p:pic>
        <p:nvPicPr>
          <p:cNvPr id="9219" name="Picture 3" descr="E:\Vulgarisation\pseudoscalar_non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3551" y="2636912"/>
            <a:ext cx="4842945" cy="3491284"/>
          </a:xfrm>
          <a:prstGeom prst="rect">
            <a:avLst/>
          </a:prstGeom>
          <a:noFill/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16/07/2015      Annecy Summer School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051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Heavy flavours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Heavy quarks unstable… How? Up to now, always creating/annihilating pairs of particle-antiparticle of same type</a:t>
            </a:r>
          </a:p>
          <a:p>
            <a:r>
              <a:rPr lang="en-GB" sz="2400" i="1" dirty="0" smtClean="0"/>
              <a:t>Weak force:</a:t>
            </a:r>
          </a:p>
          <a:p>
            <a:pPr marL="0" indent="0">
              <a:buNone/>
            </a:pPr>
            <a:r>
              <a:rPr lang="en-GB" sz="2400" i="1" dirty="0"/>
              <a:t>	</a:t>
            </a:r>
            <a:r>
              <a:rPr lang="en-GB" sz="2400" i="1" dirty="0" smtClean="0"/>
              <a:t>induces decays of unstable elementary particles</a:t>
            </a:r>
            <a:endParaRPr lang="fr-FR" sz="2400" i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16/07/2015      Annecy Summer School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161794" name="Picture 2" descr="C:\Documents and Settings\Administrateur\Bureau\361px-Quark_decay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0288" y="3338363"/>
            <a:ext cx="4818587" cy="2682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3259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fr-FR" dirty="0" err="1" smtClean="0"/>
              <a:t>Weak</a:t>
            </a:r>
            <a:r>
              <a:rPr lang="fr-FR" dirty="0" smtClean="0"/>
              <a:t> Force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fr-FR" dirty="0"/>
              <a:t>N</a:t>
            </a:r>
            <a:r>
              <a:rPr lang="fr-FR" dirty="0" smtClean="0"/>
              <a:t>eutron beta </a:t>
            </a:r>
            <a:r>
              <a:rPr lang="fr-FR" dirty="0" err="1" smtClean="0"/>
              <a:t>decay</a:t>
            </a:r>
            <a:r>
              <a:rPr lang="fr-FR" dirty="0" smtClean="0"/>
              <a:t>: n → p + e</a:t>
            </a:r>
            <a:r>
              <a:rPr lang="fr-FR" baseline="30000" dirty="0" smtClean="0"/>
              <a:t>−</a:t>
            </a:r>
            <a:r>
              <a:rPr lang="fr-FR" dirty="0" smtClean="0"/>
              <a:t> + </a:t>
            </a:r>
            <a:r>
              <a:rPr lang="el-GR" dirty="0" smtClean="0"/>
              <a:t>ν</a:t>
            </a:r>
            <a:r>
              <a:rPr lang="fr-FR" baseline="-25000" dirty="0" smtClean="0"/>
              <a:t>e</a:t>
            </a:r>
            <a:r>
              <a:rPr lang="fr-FR" dirty="0" smtClean="0"/>
              <a:t> 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sz="2000" dirty="0" err="1" smtClean="0"/>
              <a:t>Weak</a:t>
            </a:r>
            <a:r>
              <a:rPr lang="fr-FR" sz="2000" dirty="0" smtClean="0"/>
              <a:t> force </a:t>
            </a:r>
            <a:r>
              <a:rPr lang="fr-FR" sz="2000" dirty="0" err="1" smtClean="0"/>
              <a:t>responsible</a:t>
            </a:r>
            <a:r>
              <a:rPr lang="fr-FR" sz="2000" dirty="0" smtClean="0"/>
              <a:t> for </a:t>
            </a:r>
            <a:r>
              <a:rPr lang="fr-FR" sz="2000" dirty="0" err="1" smtClean="0"/>
              <a:t>decays</a:t>
            </a:r>
            <a:r>
              <a:rPr lang="fr-FR" sz="2000" dirty="0" smtClean="0"/>
              <a:t> of </a:t>
            </a:r>
            <a:r>
              <a:rPr lang="fr-FR" sz="2000" dirty="0" err="1" smtClean="0"/>
              <a:t>unstable</a:t>
            </a:r>
            <a:r>
              <a:rPr lang="fr-FR" sz="2000" dirty="0" smtClean="0"/>
              <a:t> </a:t>
            </a:r>
            <a:r>
              <a:rPr lang="fr-FR" sz="2000" dirty="0" err="1" smtClean="0"/>
              <a:t>elementary</a:t>
            </a:r>
            <a:r>
              <a:rPr lang="fr-FR" sz="2000" dirty="0" smtClean="0"/>
              <a:t> </a:t>
            </a:r>
            <a:r>
              <a:rPr lang="fr-FR" sz="2000" dirty="0" err="1" smtClean="0"/>
              <a:t>particles</a:t>
            </a:r>
            <a:endParaRPr lang="fr-FR" sz="2000" dirty="0" smtClean="0"/>
          </a:p>
          <a:p>
            <a:r>
              <a:rPr lang="fr-FR" sz="2000" dirty="0" err="1" smtClean="0"/>
              <a:t>Mediated</a:t>
            </a:r>
            <a:r>
              <a:rPr lang="fr-FR" sz="2000" dirty="0" smtClean="0"/>
              <a:t> by Z</a:t>
            </a:r>
            <a:r>
              <a:rPr lang="fr-FR" sz="2000" baseline="30000" dirty="0" smtClean="0"/>
              <a:t>0</a:t>
            </a:r>
            <a:r>
              <a:rPr lang="fr-FR" sz="2000" dirty="0" smtClean="0"/>
              <a:t> and W</a:t>
            </a:r>
            <a:r>
              <a:rPr lang="fr-FR" sz="2000" baseline="30000" dirty="0" smtClean="0"/>
              <a:t>±</a:t>
            </a:r>
            <a:r>
              <a:rPr lang="fr-FR" sz="2000" dirty="0" smtClean="0"/>
              <a:t> bosons</a:t>
            </a:r>
          </a:p>
          <a:p>
            <a:r>
              <a:rPr lang="fr-FR" sz="2000" dirty="0" err="1" smtClean="0"/>
              <a:t>Contrary</a:t>
            </a:r>
            <a:r>
              <a:rPr lang="fr-FR" sz="2000" dirty="0" smtClean="0"/>
              <a:t> to photons and gluons</a:t>
            </a:r>
            <a:r>
              <a:rPr lang="fr-FR" sz="2000" dirty="0"/>
              <a:t>, Z</a:t>
            </a:r>
            <a:r>
              <a:rPr lang="fr-FR" sz="2000" baseline="30000" dirty="0"/>
              <a:t>0</a:t>
            </a:r>
            <a:r>
              <a:rPr lang="fr-FR" sz="2000" dirty="0"/>
              <a:t> and W</a:t>
            </a:r>
            <a:r>
              <a:rPr lang="fr-FR" sz="2000" baseline="30000" dirty="0"/>
              <a:t>±</a:t>
            </a:r>
            <a:r>
              <a:rPr lang="fr-FR" sz="2000" dirty="0"/>
              <a:t> </a:t>
            </a:r>
            <a:r>
              <a:rPr lang="fr-FR" sz="2000" dirty="0" smtClean="0"/>
              <a:t>have non-</a:t>
            </a:r>
            <a:r>
              <a:rPr lang="fr-FR" sz="2000" dirty="0" err="1" smtClean="0"/>
              <a:t>zero</a:t>
            </a:r>
            <a:r>
              <a:rPr lang="fr-FR" sz="2000" dirty="0" smtClean="0"/>
              <a:t> masses</a:t>
            </a:r>
          </a:p>
          <a:p>
            <a:r>
              <a:rPr lang="fr-FR" sz="2000" dirty="0" err="1" smtClean="0">
                <a:solidFill>
                  <a:srgbClr val="0000FF"/>
                </a:solidFill>
              </a:rPr>
              <a:t>Propagators</a:t>
            </a:r>
            <a:r>
              <a:rPr lang="fr-FR" sz="2000" dirty="0" smtClean="0">
                <a:solidFill>
                  <a:srgbClr val="0000FF"/>
                </a:solidFill>
              </a:rPr>
              <a:t> </a:t>
            </a:r>
            <a:r>
              <a:rPr lang="fr-FR" sz="2000" dirty="0" err="1" smtClean="0">
                <a:solidFill>
                  <a:srgbClr val="0000FF"/>
                </a:solidFill>
              </a:rPr>
              <a:t>proportional</a:t>
            </a:r>
            <a:r>
              <a:rPr lang="fr-FR" sz="2000" dirty="0" smtClean="0">
                <a:solidFill>
                  <a:srgbClr val="0000FF"/>
                </a:solidFill>
              </a:rPr>
              <a:t> to 1/M</a:t>
            </a:r>
            <a:r>
              <a:rPr lang="fr-FR" sz="2000" baseline="30000" dirty="0" smtClean="0">
                <a:solidFill>
                  <a:srgbClr val="0000FF"/>
                </a:solidFill>
              </a:rPr>
              <a:t>2</a:t>
            </a:r>
            <a:r>
              <a:rPr lang="fr-FR" sz="2000" baseline="-25000" dirty="0" smtClean="0">
                <a:solidFill>
                  <a:srgbClr val="0000FF"/>
                </a:solidFill>
              </a:rPr>
              <a:t>Z</a:t>
            </a:r>
            <a:r>
              <a:rPr lang="fr-FR" sz="2000" dirty="0" smtClean="0">
                <a:solidFill>
                  <a:srgbClr val="0000FF"/>
                </a:solidFill>
              </a:rPr>
              <a:t>, 1/M</a:t>
            </a:r>
            <a:r>
              <a:rPr lang="fr-FR" sz="2000" baseline="30000" dirty="0" smtClean="0">
                <a:solidFill>
                  <a:srgbClr val="0000FF"/>
                </a:solidFill>
              </a:rPr>
              <a:t>2</a:t>
            </a:r>
            <a:r>
              <a:rPr lang="fr-FR" sz="2000" baseline="-25000" dirty="0" smtClean="0">
                <a:solidFill>
                  <a:srgbClr val="0000FF"/>
                </a:solidFill>
              </a:rPr>
              <a:t>W</a:t>
            </a:r>
            <a:r>
              <a:rPr lang="fr-FR" sz="2000" dirty="0" smtClean="0">
                <a:solidFill>
                  <a:srgbClr val="0000FF"/>
                </a:solidFill>
              </a:rPr>
              <a:t> 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	</a:t>
            </a:r>
            <a:r>
              <a:rPr lang="fr-FR" sz="2000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2000" dirty="0" smtClean="0">
                <a:solidFill>
                  <a:srgbClr val="0000FF"/>
                </a:solidFill>
                <a:sym typeface="Wingdings"/>
              </a:rPr>
              <a:t>  </a:t>
            </a:r>
            <a:r>
              <a:rPr lang="fr-FR" sz="2000" dirty="0" err="1" smtClean="0">
                <a:solidFill>
                  <a:srgbClr val="0000FF"/>
                </a:solidFill>
                <a:sym typeface="Wingdings"/>
              </a:rPr>
              <a:t>Weak</a:t>
            </a:r>
            <a:r>
              <a:rPr lang="fr-FR" sz="2000" dirty="0" smtClean="0">
                <a:solidFill>
                  <a:srgbClr val="0000FF"/>
                </a:solidFill>
                <a:sym typeface="Wingdings"/>
              </a:rPr>
              <a:t> Force </a:t>
            </a:r>
            <a:r>
              <a:rPr lang="fr-FR" sz="2000" dirty="0" err="1" smtClean="0">
                <a:solidFill>
                  <a:srgbClr val="0000FF"/>
                </a:solidFill>
                <a:sym typeface="Wingdings"/>
              </a:rPr>
              <a:t>very</a:t>
            </a:r>
            <a:r>
              <a:rPr lang="fr-FR" sz="2000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fr-FR" sz="2000" dirty="0" err="1" smtClean="0">
                <a:solidFill>
                  <a:srgbClr val="0000FF"/>
                </a:solidFill>
                <a:sym typeface="Wingdings"/>
              </a:rPr>
              <a:t>weak</a:t>
            </a:r>
            <a:r>
              <a:rPr lang="fr-FR" sz="2000" dirty="0" smtClean="0">
                <a:solidFill>
                  <a:srgbClr val="0000FF"/>
                </a:solidFill>
                <a:sym typeface="Wingdings"/>
              </a:rPr>
              <a:t>!</a:t>
            </a:r>
            <a:r>
              <a:rPr lang="fr-FR" sz="2000" dirty="0" smtClean="0">
                <a:solidFill>
                  <a:srgbClr val="0000FF"/>
                </a:solidFill>
              </a:rPr>
              <a:t> </a:t>
            </a:r>
            <a:endParaRPr lang="fr-FR" sz="2000" dirty="0">
              <a:solidFill>
                <a:srgbClr val="0000FF"/>
              </a:solidFill>
            </a:endParaRPr>
          </a:p>
        </p:txBody>
      </p:sp>
      <p:pic>
        <p:nvPicPr>
          <p:cNvPr id="4" name="Picture 5" descr="np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2096245"/>
            <a:ext cx="3905250" cy="1362075"/>
          </a:xfrm>
          <a:prstGeom prst="rect">
            <a:avLst/>
          </a:prstGeom>
          <a:noFill/>
        </p:spPr>
      </p:pic>
      <p:pic>
        <p:nvPicPr>
          <p:cNvPr id="5" name="Picture 6" descr="np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563" y="1945432"/>
            <a:ext cx="4533900" cy="1562100"/>
          </a:xfrm>
          <a:prstGeom prst="rect">
            <a:avLst/>
          </a:prstGeom>
          <a:noFill/>
        </p:spPr>
      </p:pic>
      <p:cxnSp>
        <p:nvCxnSpPr>
          <p:cNvPr id="7" name="Connecteur droit 6"/>
          <p:cNvCxnSpPr/>
          <p:nvPr/>
        </p:nvCxnSpPr>
        <p:spPr>
          <a:xfrm>
            <a:off x="6444208" y="1556792"/>
            <a:ext cx="21602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16/07/2015      Annecy Summer School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084168" y="479715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FF"/>
                </a:solidFill>
              </a:rPr>
              <a:t>1/M</a:t>
            </a:r>
            <a:r>
              <a:rPr lang="fr-FR" baseline="30000" dirty="0">
                <a:solidFill>
                  <a:srgbClr val="0000FF"/>
                </a:solidFill>
              </a:rPr>
              <a:t>2</a:t>
            </a:r>
            <a:r>
              <a:rPr lang="fr-FR" baseline="-25000" dirty="0">
                <a:solidFill>
                  <a:srgbClr val="0000FF"/>
                </a:solidFill>
              </a:rPr>
              <a:t>W</a:t>
            </a:r>
            <a:endParaRPr lang="fr-FR"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6444208" y="5157192"/>
            <a:ext cx="936104" cy="36004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Documents and Settings\Administrateur\Bureau\NeutronDeca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714" y="4797152"/>
            <a:ext cx="2952750" cy="1590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5374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Why</a:t>
            </a:r>
            <a:r>
              <a:rPr lang="fr-FR" dirty="0" smtClean="0"/>
              <a:t> are Z and W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heavy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70912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fr-FR" sz="2800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Z</a:t>
            </a:r>
            <a:r>
              <a:rPr kumimoji="0" lang="fr-FR" sz="28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and </a:t>
            </a:r>
            <a:r>
              <a:rPr kumimoji="0" lang="fr-FR" sz="2800" i="0" u="none" strike="noStrike" kern="1200" cap="none" spc="0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</a:rPr>
              <a:t>W </a:t>
            </a:r>
            <a:r>
              <a:rPr lang="fr-FR" sz="2800" dirty="0" smtClean="0"/>
              <a:t>are </a:t>
            </a:r>
            <a:r>
              <a:rPr lang="fr-FR" sz="2800" dirty="0">
                <a:solidFill>
                  <a:srgbClr val="FF0000"/>
                </a:solidFill>
              </a:rPr>
              <a:t>100</a:t>
            </a:r>
            <a:r>
              <a:rPr lang="fr-FR" sz="2800" dirty="0"/>
              <a:t> </a:t>
            </a:r>
            <a:r>
              <a:rPr lang="fr-FR" sz="2800" dirty="0" smtClean="0"/>
              <a:t>and </a:t>
            </a:r>
            <a:r>
              <a:rPr lang="fr-FR" sz="2800" dirty="0">
                <a:solidFill>
                  <a:srgbClr val="33CC33"/>
                </a:solidFill>
              </a:rPr>
              <a:t>85</a:t>
            </a:r>
            <a:r>
              <a:rPr lang="fr-FR" sz="2800" dirty="0"/>
              <a:t> </a:t>
            </a:r>
            <a:r>
              <a:rPr lang="fr-FR" sz="2800" dirty="0" smtClean="0"/>
              <a:t>times </a:t>
            </a:r>
            <a:r>
              <a:rPr lang="fr-FR" sz="2800" dirty="0" err="1" smtClean="0"/>
              <a:t>heavier</a:t>
            </a:r>
            <a:r>
              <a:rPr lang="fr-FR" sz="2800" dirty="0" smtClean="0"/>
              <a:t> </a:t>
            </a:r>
            <a:r>
              <a:rPr lang="fr-FR" sz="2800" dirty="0" err="1" smtClean="0"/>
              <a:t>than</a:t>
            </a:r>
            <a:r>
              <a:rPr lang="fr-FR" sz="2800" dirty="0" smtClean="0"/>
              <a:t> </a:t>
            </a:r>
            <a:r>
              <a:rPr lang="fr-FR" sz="2800" dirty="0" smtClean="0">
                <a:solidFill>
                  <a:srgbClr val="CC0099"/>
                </a:solidFill>
              </a:rPr>
              <a:t>proton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800" dirty="0" smtClean="0">
                <a:solidFill>
                  <a:srgbClr val="000000"/>
                </a:solidFill>
              </a:rPr>
              <a:t>But photons and gluons </a:t>
            </a:r>
            <a:r>
              <a:rPr lang="fr-FR" sz="2800" dirty="0" err="1" smtClean="0">
                <a:solidFill>
                  <a:srgbClr val="000000"/>
                </a:solidFill>
              </a:rPr>
              <a:t>massless</a:t>
            </a:r>
            <a:r>
              <a:rPr lang="fr-FR" sz="2800" dirty="0" smtClean="0">
                <a:solidFill>
                  <a:srgbClr val="000000"/>
                </a:solidFill>
              </a:rPr>
              <a:t>!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sz="2800" dirty="0" smtClean="0">
              <a:solidFill>
                <a:srgbClr val="CC0099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sz="2800" dirty="0">
              <a:solidFill>
                <a:srgbClr val="CC0099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sz="2800" dirty="0" smtClean="0">
              <a:solidFill>
                <a:srgbClr val="CC0099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sz="2800" dirty="0" smtClean="0">
              <a:solidFill>
                <a:srgbClr val="CC0099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sz="2800" dirty="0">
              <a:solidFill>
                <a:srgbClr val="CC0099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fr-FR" sz="4000" i="0" u="none" strike="noStrike" kern="1200" cap="none" spc="0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It’s</a:t>
            </a:r>
            <a:r>
              <a:rPr kumimoji="0" lang="fr-FR" sz="4000" i="0" u="none" strike="noStrike" kern="1200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the</a:t>
            </a:r>
            <a:r>
              <a:rPr kumimoji="0" lang="fr-FR" sz="4000" i="0" u="none" strike="noStrike" kern="1200" cap="none" spc="0" normalizeH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fr-FR" sz="4000" i="0" u="none" strike="noStrike" kern="1200" cap="none" spc="0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Higgs</a:t>
            </a:r>
            <a:r>
              <a:rPr kumimoji="0" lang="fr-FR" sz="4000" i="0" u="none" strike="noStrike" kern="1200" cap="none" spc="0" normalizeH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fr-FR" sz="4000" i="0" u="none" strike="noStrike" kern="1200" cap="none" spc="0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boson’s</a:t>
            </a:r>
            <a:r>
              <a:rPr kumimoji="0" lang="fr-FR" sz="4000" i="0" u="none" strike="noStrike" kern="1200" cap="none" spc="0" normalizeH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fr-FR" sz="4000" i="0" u="none" strike="noStrike" kern="1200" cap="none" spc="0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fault</a:t>
            </a:r>
            <a:r>
              <a:rPr kumimoji="0" lang="fr-FR" sz="4000" i="0" u="none" strike="noStrike" kern="1200" cap="none" spc="0" normalizeH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!</a:t>
            </a:r>
            <a:endParaRPr kumimoji="0" lang="fr-FR" sz="4000" i="0" u="none" strike="noStrike" kern="1200" cap="none" spc="0" normalizeH="0" baseline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adley Hand ITC" pitchFamily="66" charset="0"/>
              <a:ea typeface="+mn-ea"/>
              <a:cs typeface="+mn-cs"/>
            </a:endParaRPr>
          </a:p>
        </p:txBody>
      </p:sp>
      <p:pic>
        <p:nvPicPr>
          <p:cNvPr id="11" name="Picture 5" descr="mass_scal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2636912"/>
            <a:ext cx="2603500" cy="2455862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16/07/2015      Annecy Summer School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388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Fu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4922839" cy="309634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fr-FR" dirty="0" err="1" smtClean="0"/>
              <a:t>Weak</a:t>
            </a:r>
            <a:r>
              <a:rPr lang="fr-FR" dirty="0" smtClean="0"/>
              <a:t> Force</a:t>
            </a:r>
            <a:endParaRPr lang="fr-FR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88032" y="1268760"/>
            <a:ext cx="8964488" cy="13681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fr-FR" sz="3200" dirty="0" err="1" smtClean="0">
                <a:cs typeface="Times New Roman" pitchFamily="18" charset="0"/>
              </a:rPr>
              <a:t>Governs</a:t>
            </a:r>
            <a:r>
              <a:rPr lang="fr-FR" sz="3200" dirty="0" smtClean="0">
                <a:cs typeface="Times New Roman" pitchFamily="18" charset="0"/>
              </a:rPr>
              <a:t> rate of </a:t>
            </a:r>
            <a:r>
              <a:rPr lang="fr-FR" sz="3200" dirty="0" err="1" smtClean="0">
                <a:cs typeface="Times New Roman" pitchFamily="18" charset="0"/>
              </a:rPr>
              <a:t>energy</a:t>
            </a:r>
            <a:r>
              <a:rPr lang="fr-FR" sz="3200" dirty="0" smtClean="0">
                <a:cs typeface="Times New Roman" pitchFamily="18" charset="0"/>
              </a:rPr>
              <a:t> production in the </a:t>
            </a:r>
            <a:r>
              <a:rPr lang="fr-FR" sz="3200" dirty="0" err="1" smtClean="0">
                <a:cs typeface="Times New Roman" pitchFamily="18" charset="0"/>
              </a:rPr>
              <a:t>sun</a:t>
            </a:r>
            <a:r>
              <a:rPr lang="fr-FR" sz="3200" dirty="0" smtClean="0">
                <a:cs typeface="Times New Roman" pitchFamily="18" charset="0"/>
              </a:rPr>
              <a:t> (inverse beta </a:t>
            </a:r>
            <a:r>
              <a:rPr lang="fr-FR" sz="3200" dirty="0" err="1" smtClean="0">
                <a:cs typeface="Times New Roman" pitchFamily="18" charset="0"/>
              </a:rPr>
              <a:t>decay</a:t>
            </a:r>
            <a:r>
              <a:rPr lang="fr-FR" sz="3200" dirty="0" smtClean="0">
                <a:cs typeface="Times New Roman" pitchFamily="18" charset="0"/>
              </a:rPr>
              <a:t> a </a:t>
            </a:r>
            <a:r>
              <a:rPr lang="fr-FR" sz="3200" dirty="0" err="1" smtClean="0">
                <a:cs typeface="Times New Roman" pitchFamily="18" charset="0"/>
              </a:rPr>
              <a:t>step</a:t>
            </a:r>
            <a:r>
              <a:rPr lang="fr-FR" sz="3200" dirty="0" smtClean="0">
                <a:cs typeface="Times New Roman" pitchFamily="18" charset="0"/>
              </a:rPr>
              <a:t> in fusion </a:t>
            </a:r>
            <a:r>
              <a:rPr lang="fr-FR" sz="3200" dirty="0" err="1" smtClean="0">
                <a:cs typeface="Times New Roman" pitchFamily="18" charset="0"/>
              </a:rPr>
              <a:t>process</a:t>
            </a:r>
            <a:r>
              <a:rPr lang="fr-FR" sz="3200" dirty="0" smtClean="0">
                <a:cs typeface="Times New Roman" pitchFamily="18" charset="0"/>
              </a:rPr>
              <a:t>)</a:t>
            </a:r>
          </a:p>
        </p:txBody>
      </p:sp>
      <p:pic>
        <p:nvPicPr>
          <p:cNvPr id="9" name="Image 8" descr="Su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780928"/>
            <a:ext cx="3240360" cy="2997838"/>
          </a:xfrm>
          <a:prstGeom prst="rect">
            <a:avLst/>
          </a:prstGeom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16/07/2015      Annecy Summer School</a:t>
            </a:r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pic>
        <p:nvPicPr>
          <p:cNvPr id="15" name="Image 14" descr="proton_proton_gives_deuter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3573016"/>
            <a:ext cx="2304256" cy="268445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63650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fr-FR" dirty="0" err="1" smtClean="0"/>
              <a:t>Weak</a:t>
            </a:r>
            <a:r>
              <a:rPr lang="fr-FR" dirty="0" smtClean="0"/>
              <a:t> Force: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examples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843" t="37026" r="10934" b="37723"/>
          <a:stretch/>
        </p:blipFill>
        <p:spPr>
          <a:xfrm>
            <a:off x="1187624" y="3573016"/>
            <a:ext cx="6792889" cy="1583850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noProof="0" smtClean="0"/>
              <a:t>16/07/2015      Annecy Summer School</a:t>
            </a:r>
            <a:endParaRPr lang="en-GB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Pablo DEL AMO SANCHEZ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en-GB" noProof="0" smtClean="0"/>
              <a:pPr/>
              <a:t>28</a:t>
            </a:fld>
            <a:endParaRPr lang="en-GB" noProof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747" y="1484784"/>
            <a:ext cx="4457733" cy="200598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0552" y="1196752"/>
            <a:ext cx="4927600" cy="25527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1268760"/>
            <a:ext cx="3187700" cy="21209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4528" y="3429000"/>
            <a:ext cx="5832648" cy="4374486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971242" y="5229200"/>
            <a:ext cx="5121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Pion </a:t>
            </a:r>
            <a:r>
              <a:rPr lang="fr-FR" sz="2000" dirty="0" err="1" smtClean="0"/>
              <a:t>decay</a:t>
            </a:r>
            <a:r>
              <a:rPr lang="fr-FR" sz="2000" dirty="0" smtClean="0"/>
              <a:t>: important </a:t>
            </a:r>
            <a:r>
              <a:rPr lang="fr-FR" sz="2000" dirty="0" err="1" smtClean="0"/>
              <a:t>way</a:t>
            </a:r>
            <a:r>
              <a:rPr lang="fr-FR" sz="2000" dirty="0" smtClean="0"/>
              <a:t> of </a:t>
            </a:r>
            <a:r>
              <a:rPr lang="fr-FR" sz="2000" dirty="0" err="1" smtClean="0"/>
              <a:t>making</a:t>
            </a:r>
            <a:r>
              <a:rPr lang="fr-FR" sz="2000" dirty="0" smtClean="0"/>
              <a:t> neutrinos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417682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Neutrinos?</a:t>
            </a:r>
            <a:endParaRPr lang="fr-FR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57200" y="1600200"/>
            <a:ext cx="8507413" cy="452596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3200" dirty="0" err="1" smtClean="0"/>
              <a:t>Nearly</a:t>
            </a:r>
            <a:r>
              <a:rPr lang="fr-FR" sz="3200" dirty="0" smtClean="0"/>
              <a:t> </a:t>
            </a:r>
            <a:r>
              <a:rPr lang="fr-FR" sz="3200" dirty="0" err="1" smtClean="0"/>
              <a:t>zero</a:t>
            </a:r>
            <a:r>
              <a:rPr lang="fr-FR" sz="3200" dirty="0" smtClean="0"/>
              <a:t> masses (but not </a:t>
            </a:r>
            <a:r>
              <a:rPr lang="fr-FR" sz="3200" dirty="0" err="1" smtClean="0"/>
              <a:t>quite</a:t>
            </a:r>
            <a:r>
              <a:rPr lang="fr-FR" sz="3200" dirty="0" smtClean="0"/>
              <a:t>!)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3200" dirty="0" smtClean="0"/>
              <a:t>No </a:t>
            </a:r>
            <a:r>
              <a:rPr lang="fr-FR" sz="3200" dirty="0" err="1" smtClean="0"/>
              <a:t>electric</a:t>
            </a:r>
            <a:r>
              <a:rPr lang="fr-FR" sz="3200" dirty="0" smtClean="0"/>
              <a:t> charge, no </a:t>
            </a:r>
            <a:r>
              <a:rPr lang="fr-FR" sz="3200" dirty="0" err="1" smtClean="0"/>
              <a:t>color</a:t>
            </a:r>
            <a:r>
              <a:rPr lang="fr-FR" sz="3200" dirty="0" smtClean="0"/>
              <a:t> charge, </a:t>
            </a:r>
            <a:r>
              <a:rPr lang="fr-FR" sz="3200" dirty="0" err="1" smtClean="0">
                <a:solidFill>
                  <a:srgbClr val="FF0000"/>
                </a:solidFill>
              </a:rPr>
              <a:t>only</a:t>
            </a:r>
            <a:r>
              <a:rPr lang="fr-FR" sz="3200" dirty="0" smtClean="0"/>
              <a:t> </a:t>
            </a:r>
            <a:r>
              <a:rPr lang="fr-FR" sz="3200" dirty="0" err="1" smtClean="0"/>
              <a:t>interacts</a:t>
            </a:r>
            <a:r>
              <a:rPr lang="fr-FR" sz="3200" dirty="0" smtClean="0"/>
              <a:t> </a:t>
            </a:r>
            <a:r>
              <a:rPr lang="fr-FR" sz="3200" dirty="0" err="1" smtClean="0"/>
              <a:t>through</a:t>
            </a:r>
            <a:r>
              <a:rPr lang="fr-FR" sz="3200" dirty="0" smtClean="0"/>
              <a:t> </a:t>
            </a:r>
            <a:r>
              <a:rPr lang="fr-FR" sz="3200" dirty="0">
                <a:solidFill>
                  <a:srgbClr val="FF0000"/>
                </a:solidFill>
              </a:rPr>
              <a:t>Z</a:t>
            </a:r>
            <a:r>
              <a:rPr lang="fr-FR" sz="3200" dirty="0"/>
              <a:t> et </a:t>
            </a:r>
            <a:r>
              <a:rPr lang="fr-FR" sz="3200" dirty="0" err="1">
                <a:solidFill>
                  <a:srgbClr val="FF0000"/>
                </a:solidFill>
              </a:rPr>
              <a:t>W</a:t>
            </a:r>
            <a:r>
              <a:rPr lang="fr-FR" sz="3200" dirty="0" err="1"/>
              <a:t>s</a:t>
            </a:r>
            <a:endParaRPr kumimoji="0" lang="fr-FR" sz="320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3200" dirty="0" smtClean="0"/>
              <a:t>So </a:t>
            </a:r>
            <a:r>
              <a:rPr lang="fr-FR" sz="3200" dirty="0" err="1" smtClean="0"/>
              <a:t>very</a:t>
            </a:r>
            <a:r>
              <a:rPr lang="fr-FR" sz="3200" dirty="0" smtClean="0"/>
              <a:t> hard to </a:t>
            </a:r>
            <a:r>
              <a:rPr lang="fr-FR" sz="3200" dirty="0" err="1" smtClean="0"/>
              <a:t>study</a:t>
            </a:r>
            <a:r>
              <a:rPr lang="fr-FR" sz="3200" dirty="0" smtClean="0"/>
              <a:t>…</a:t>
            </a:r>
            <a:endParaRPr kumimoji="0" lang="fr-FR" sz="320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3200" dirty="0" smtClean="0"/>
              <a:t>Electron </a:t>
            </a:r>
            <a:r>
              <a:rPr lang="fr-FR" sz="3200" dirty="0" err="1" smtClean="0"/>
              <a:t>also</a:t>
            </a:r>
            <a:r>
              <a:rPr lang="fr-FR" sz="3200" dirty="0" smtClean="0"/>
              <a:t> light and </a:t>
            </a:r>
            <a:r>
              <a:rPr lang="fr-FR" sz="3200" dirty="0" err="1" smtClean="0"/>
              <a:t>without</a:t>
            </a:r>
            <a:r>
              <a:rPr lang="fr-FR" sz="3200" dirty="0" smtClean="0"/>
              <a:t> </a:t>
            </a:r>
            <a:r>
              <a:rPr lang="fr-FR" sz="3200" dirty="0" err="1" smtClean="0"/>
              <a:t>color</a:t>
            </a:r>
            <a:r>
              <a:rPr lang="fr-FR" sz="3200" dirty="0" smtClean="0"/>
              <a:t> </a:t>
            </a:r>
            <a:r>
              <a:rPr lang="fr-FR" sz="32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3200" dirty="0">
                <a:sym typeface="Wingdings"/>
              </a:rPr>
              <a:t> </a:t>
            </a:r>
            <a:r>
              <a:rPr lang="fr-FR" sz="3200" dirty="0" smtClean="0">
                <a:sym typeface="Wingdings"/>
              </a:rPr>
              <a:t>leptons</a:t>
            </a:r>
            <a:endParaRPr lang="fr-FR" sz="320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3200" dirty="0" err="1" smtClean="0"/>
              <a:t>Plenty</a:t>
            </a:r>
            <a:r>
              <a:rPr lang="fr-FR" sz="3200" dirty="0" smtClean="0"/>
              <a:t> of open questions…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adley Hand ITC" pitchFamily="66" charset="0"/>
              <a:ea typeface="+mn-ea"/>
              <a:cs typeface="+mn-cs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16/07/2015      Annecy Summer School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509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The Standard Model: </a:t>
            </a:r>
            <a:r>
              <a:rPr lang="fr-FR" dirty="0" err="1" smtClean="0"/>
              <a:t>elementary</a:t>
            </a:r>
            <a:r>
              <a:rPr lang="fr-FR" dirty="0" smtClean="0"/>
              <a:t> </a:t>
            </a:r>
            <a:r>
              <a:rPr lang="fr-FR" dirty="0" err="1" smtClean="0"/>
              <a:t>particles</a:t>
            </a:r>
            <a:r>
              <a:rPr lang="fr-FR" dirty="0" smtClean="0"/>
              <a:t> and </a:t>
            </a:r>
            <a:r>
              <a:rPr lang="fr-FR" dirty="0" err="1" smtClean="0"/>
              <a:t>their</a:t>
            </a:r>
            <a:r>
              <a:rPr lang="fr-FR" dirty="0" smtClean="0"/>
              <a:t> interactions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18" t="3004" r="2506" b="-935"/>
          <a:stretch/>
        </p:blipFill>
        <p:spPr>
          <a:xfrm>
            <a:off x="755576" y="1844824"/>
            <a:ext cx="3600400" cy="2336215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16/07/2015      Annecy Summer School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8" name="Picture 2" descr="E:\Vulgarisation\StandardMod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311352"/>
            <a:ext cx="4572000" cy="2286000"/>
          </a:xfrm>
          <a:prstGeom prst="rect">
            <a:avLst/>
          </a:prstGeom>
          <a:noFill/>
        </p:spPr>
      </p:pic>
      <p:pic>
        <p:nvPicPr>
          <p:cNvPr id="9" name="Picture 3" descr="E:\Vulgarisation\WeakForc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311352"/>
            <a:ext cx="2286000" cy="2286000"/>
          </a:xfrm>
          <a:prstGeom prst="rect">
            <a:avLst/>
          </a:prstGeom>
          <a:noFill/>
        </p:spPr>
      </p:pic>
      <p:pic>
        <p:nvPicPr>
          <p:cNvPr id="10" name="Picture 5" descr="E:\Vulgarisation\strong_forc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311352"/>
            <a:ext cx="2286000" cy="2286000"/>
          </a:xfrm>
          <a:prstGeom prst="rect">
            <a:avLst/>
          </a:prstGeom>
          <a:noFill/>
        </p:spPr>
      </p:pic>
      <p:pic>
        <p:nvPicPr>
          <p:cNvPr id="11" name="Picture 6" descr="E:\Vulgarisation\ElectroMagnetic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025352"/>
            <a:ext cx="2286000" cy="2286000"/>
          </a:xfrm>
          <a:prstGeom prst="rect">
            <a:avLst/>
          </a:prstGeom>
          <a:noFill/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4248" y="2037184"/>
            <a:ext cx="2327920" cy="2327920"/>
          </a:xfrm>
          <a:prstGeom prst="rect">
            <a:avLst/>
          </a:prstGeom>
        </p:spPr>
      </p:pic>
      <p:sp>
        <p:nvSpPr>
          <p:cNvPr id="13" name="Multiplication 12"/>
          <p:cNvSpPr/>
          <p:nvPr/>
        </p:nvSpPr>
        <p:spPr>
          <a:xfrm>
            <a:off x="6156176" y="1916832"/>
            <a:ext cx="3456384" cy="2664296"/>
          </a:xfrm>
          <a:prstGeom prst="mathMultiply">
            <a:avLst>
              <a:gd name="adj1" fmla="val 64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1032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Three</a:t>
            </a:r>
            <a:r>
              <a:rPr lang="fr-FR" dirty="0" smtClean="0"/>
              <a:t> </a:t>
            </a:r>
            <a:r>
              <a:rPr lang="fr-FR" dirty="0" err="1" smtClean="0"/>
              <a:t>families</a:t>
            </a:r>
            <a:r>
              <a:rPr lang="fr-FR" dirty="0" smtClean="0"/>
              <a:t> or </a:t>
            </a:r>
            <a:r>
              <a:rPr lang="fr-FR" dirty="0" err="1" smtClean="0"/>
              <a:t>generations</a:t>
            </a:r>
            <a:endParaRPr lang="fr-FR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51520" y="1600200"/>
            <a:ext cx="8229600" cy="452596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400" dirty="0" smtClean="0"/>
              <a:t>3 times the u, d quark couple, </a:t>
            </a:r>
            <a:r>
              <a:rPr lang="fr-FR" sz="2400" dirty="0" err="1" smtClean="0"/>
              <a:t>except</a:t>
            </a:r>
            <a:r>
              <a:rPr lang="fr-FR" sz="2400" dirty="0" smtClean="0"/>
              <a:t> </a:t>
            </a:r>
            <a:r>
              <a:rPr lang="fr-FR" sz="2400" dirty="0" err="1" smtClean="0"/>
              <a:t>heavier</a:t>
            </a:r>
            <a:r>
              <a:rPr lang="fr-FR" sz="2400" dirty="0" smtClean="0"/>
              <a:t> and </a:t>
            </a:r>
            <a:r>
              <a:rPr lang="fr-FR" sz="2400" dirty="0" err="1" smtClean="0"/>
              <a:t>less</a:t>
            </a:r>
            <a:r>
              <a:rPr lang="fr-FR" sz="2400" dirty="0" smtClean="0"/>
              <a:t> stable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Same</a:t>
            </a:r>
            <a:r>
              <a:rPr kumimoji="0" lang="fr-FR" sz="24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story about leptons: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400" baseline="0" dirty="0" smtClean="0"/>
              <a:t>muon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just</a:t>
            </a:r>
            <a:r>
              <a:rPr lang="fr-FR" sz="2400" dirty="0" smtClean="0"/>
              <a:t> an </a:t>
            </a:r>
            <a:r>
              <a:rPr lang="fr-FR" sz="2400" dirty="0" err="1" smtClean="0"/>
              <a:t>unstable</a:t>
            </a:r>
            <a:r>
              <a:rPr lang="fr-FR" sz="2400" dirty="0" smtClean="0"/>
              <a:t>, </a:t>
            </a:r>
            <a:r>
              <a:rPr lang="fr-FR" sz="2400" dirty="0" err="1" smtClean="0"/>
              <a:t>heavy</a:t>
            </a:r>
            <a:r>
              <a:rPr lang="fr-FR" sz="2400" dirty="0" smtClean="0"/>
              <a:t> </a:t>
            </a:r>
            <a:r>
              <a:rPr lang="fr-FR" sz="2400" dirty="0" err="1" smtClean="0"/>
              <a:t>electron</a:t>
            </a:r>
            <a:endParaRPr kumimoji="0" lang="fr-FR" sz="240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Columns</a:t>
            </a:r>
            <a:r>
              <a:rPr kumimoji="0" lang="fr-FR" sz="24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of table are </a:t>
            </a:r>
            <a:r>
              <a:rPr kumimoji="0" lang="fr-FR" sz="240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called</a:t>
            </a:r>
            <a:r>
              <a:rPr kumimoji="0" lang="fr-FR" sz="24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fr-FR" sz="2400" i="1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generations</a:t>
            </a:r>
            <a:endParaRPr kumimoji="0" lang="fr-FR" sz="2400" i="1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fr-FR" sz="2400" i="1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i="1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fr-FR" sz="2400" u="none" strike="noStrike" kern="1200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Why</a:t>
            </a:r>
            <a:r>
              <a:rPr kumimoji="0" lang="fr-FR" sz="240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more </a:t>
            </a:r>
            <a:r>
              <a:rPr kumimoji="0" lang="fr-FR" sz="2400" u="none" strike="noStrike" kern="1200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than</a:t>
            </a:r>
            <a:r>
              <a:rPr kumimoji="0" lang="fr-FR" sz="240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one? </a:t>
            </a:r>
            <a:r>
              <a:rPr kumimoji="0" lang="fr-FR" sz="2400" u="none" strike="noStrike" kern="1200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Why</a:t>
            </a:r>
            <a:r>
              <a:rPr kumimoji="0" lang="fr-FR" sz="240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fr-FR" sz="2400" u="none" strike="noStrike" kern="1200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three</a:t>
            </a:r>
            <a:r>
              <a:rPr kumimoji="0" lang="fr-FR" sz="240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?</a:t>
            </a:r>
          </a:p>
        </p:txBody>
      </p:sp>
      <p:pic>
        <p:nvPicPr>
          <p:cNvPr id="8" name="Picture 4" descr="genera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6246" y="2205038"/>
            <a:ext cx="3270250" cy="4105275"/>
          </a:xfrm>
          <a:prstGeom prst="rect">
            <a:avLst/>
          </a:prstGeom>
          <a:noFill/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16/07/2015      Annecy Summer School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273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fr-FR" dirty="0" smtClean="0"/>
              <a:t>The Standard Model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42194"/>
            <a:ext cx="8686800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Are they all elementary?</a:t>
            </a:r>
          </a:p>
          <a:p>
            <a:r>
              <a:rPr lang="en-GB" sz="2400" dirty="0" smtClean="0"/>
              <a:t>Are there any more?</a:t>
            </a:r>
          </a:p>
          <a:p>
            <a:r>
              <a:rPr lang="en-GB" sz="2400" dirty="0" smtClean="0"/>
              <a:t>Why 3 generations?</a:t>
            </a:r>
          </a:p>
          <a:p>
            <a:r>
              <a:rPr lang="en-GB" sz="2400" dirty="0" smtClean="0"/>
              <a:t>Why this mass pattern?</a:t>
            </a:r>
            <a:endParaRPr lang="fr-FR" sz="240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16/07/2015      Annecy Summer School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3016"/>
            <a:ext cx="4192420" cy="2924944"/>
          </a:xfrm>
          <a:prstGeom prst="rect">
            <a:avLst/>
          </a:prstGeom>
        </p:spPr>
      </p:pic>
      <p:pic>
        <p:nvPicPr>
          <p:cNvPr id="1027" name="Picture 3" descr="E:\Vulgarisation\standard-mod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556792"/>
            <a:ext cx="5328592" cy="47438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700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Summary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600200"/>
            <a:ext cx="8229600" cy="4525963"/>
          </a:xfrm>
        </p:spPr>
        <p:txBody>
          <a:bodyPr>
            <a:normAutofit/>
          </a:bodyPr>
          <a:lstStyle/>
          <a:p>
            <a:r>
              <a:rPr lang="fr-FR" sz="2400" dirty="0" err="1" smtClean="0"/>
              <a:t>Plenty</a:t>
            </a:r>
            <a:r>
              <a:rPr lang="fr-FR" sz="2400" dirty="0" smtClean="0"/>
              <a:t> of open questions; </a:t>
            </a:r>
            <a:r>
              <a:rPr lang="fr-FR" sz="2400" dirty="0" err="1" smtClean="0"/>
              <a:t>much</a:t>
            </a:r>
            <a:r>
              <a:rPr lang="fr-FR" sz="2400" dirty="0" smtClean="0"/>
              <a:t> </a:t>
            </a:r>
            <a:r>
              <a:rPr lang="fr-FR" sz="2400" dirty="0" err="1" smtClean="0"/>
              <a:t>learnt</a:t>
            </a:r>
            <a:r>
              <a:rPr lang="fr-FR" sz="2400" dirty="0" smtClean="0"/>
              <a:t>!</a:t>
            </a:r>
          </a:p>
          <a:p>
            <a:r>
              <a:rPr lang="fr-FR" sz="2400" dirty="0" err="1" smtClean="0"/>
              <a:t>Electromagnetisme</a:t>
            </a:r>
            <a:r>
              <a:rPr lang="fr-FR" sz="2400" dirty="0" smtClean="0"/>
              <a:t>, </a:t>
            </a:r>
            <a:r>
              <a:rPr lang="el-GR" sz="2400" dirty="0" smtClean="0"/>
              <a:t>γ</a:t>
            </a:r>
            <a:r>
              <a:rPr lang="fr-FR" sz="2400" dirty="0" smtClean="0"/>
              <a:t>: all </a:t>
            </a:r>
            <a:r>
              <a:rPr lang="fr-FR" sz="2400" dirty="0" err="1" smtClean="0"/>
              <a:t>particles</a:t>
            </a:r>
            <a:r>
              <a:rPr lang="fr-FR" sz="2400" dirty="0" smtClean="0"/>
              <a:t> </a:t>
            </a:r>
            <a:r>
              <a:rPr lang="fr-FR" sz="2400" dirty="0" err="1" smtClean="0"/>
              <a:t>except</a:t>
            </a:r>
            <a:r>
              <a:rPr lang="fr-FR" sz="2400" dirty="0" smtClean="0"/>
              <a:t> </a:t>
            </a:r>
            <a:r>
              <a:rPr lang="el-GR" sz="2400" dirty="0" smtClean="0"/>
              <a:t>ν</a:t>
            </a:r>
            <a:r>
              <a:rPr lang="fr-FR" sz="2400" dirty="0" smtClean="0"/>
              <a:t>’s </a:t>
            </a:r>
          </a:p>
          <a:p>
            <a:r>
              <a:rPr lang="fr-FR" sz="2400" dirty="0" err="1" smtClean="0"/>
              <a:t>Strong</a:t>
            </a:r>
            <a:r>
              <a:rPr lang="fr-FR" sz="2400" dirty="0" smtClean="0"/>
              <a:t> force, gluon: </a:t>
            </a:r>
            <a:r>
              <a:rPr lang="fr-FR" sz="2400" dirty="0" err="1" smtClean="0"/>
              <a:t>only</a:t>
            </a:r>
            <a:r>
              <a:rPr lang="fr-FR" sz="2400" dirty="0" smtClean="0"/>
              <a:t> quarks</a:t>
            </a:r>
          </a:p>
          <a:p>
            <a:r>
              <a:rPr lang="fr-FR" sz="2400" dirty="0" err="1"/>
              <a:t>Weak</a:t>
            </a:r>
            <a:r>
              <a:rPr lang="fr-FR" sz="2400" dirty="0"/>
              <a:t> force, W</a:t>
            </a:r>
            <a:r>
              <a:rPr lang="fr-FR" sz="2400" baseline="30000" dirty="0"/>
              <a:t>±</a:t>
            </a:r>
            <a:r>
              <a:rPr lang="fr-FR" sz="2400" dirty="0"/>
              <a:t> et </a:t>
            </a:r>
            <a:r>
              <a:rPr lang="fr-FR" sz="2400" dirty="0" smtClean="0"/>
              <a:t>Z: </a:t>
            </a:r>
            <a:r>
              <a:rPr lang="fr-FR" sz="2400" dirty="0"/>
              <a:t>all </a:t>
            </a:r>
            <a:r>
              <a:rPr lang="fr-FR" sz="2400" dirty="0" err="1" smtClean="0"/>
              <a:t>particles</a:t>
            </a:r>
            <a:endParaRPr lang="fr-FR" sz="2400" dirty="0"/>
          </a:p>
        </p:txBody>
      </p:sp>
      <p:pic>
        <p:nvPicPr>
          <p:cNvPr id="2050" name="Picture 2" descr="E:\Vulgarisation\StandardMod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3717032"/>
            <a:ext cx="4572000" cy="2286000"/>
          </a:xfrm>
          <a:prstGeom prst="rect">
            <a:avLst/>
          </a:prstGeom>
          <a:noFill/>
        </p:spPr>
      </p:pic>
      <p:pic>
        <p:nvPicPr>
          <p:cNvPr id="2051" name="Picture 3" descr="E:\Vulgarisation\WeakForc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717032"/>
            <a:ext cx="2286000" cy="2286000"/>
          </a:xfrm>
          <a:prstGeom prst="rect">
            <a:avLst/>
          </a:prstGeom>
          <a:noFill/>
        </p:spPr>
      </p:pic>
      <p:pic>
        <p:nvPicPr>
          <p:cNvPr id="2053" name="Picture 5" descr="E:\Vulgarisation\strong_forc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17032"/>
            <a:ext cx="2286000" cy="2286000"/>
          </a:xfrm>
          <a:prstGeom prst="rect">
            <a:avLst/>
          </a:prstGeom>
          <a:noFill/>
        </p:spPr>
      </p:pic>
      <p:pic>
        <p:nvPicPr>
          <p:cNvPr id="2054" name="Picture 6" descr="E:\Vulgarisation\ElectroMagnetic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431032"/>
            <a:ext cx="2286000" cy="2286000"/>
          </a:xfrm>
          <a:prstGeom prst="rect">
            <a:avLst/>
          </a:prstGeom>
          <a:noFill/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16/07/2015      Annecy Summer School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91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 descr="E:\Vulgarisation\feynman-diagram-tatt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10798"/>
            <a:ext cx="6552728" cy="4914546"/>
          </a:xfrm>
          <a:prstGeom prst="rect">
            <a:avLst/>
          </a:prstGeom>
          <a:noFill/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16/07/2015      Annecy Summer School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3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8864" y="44624"/>
            <a:ext cx="8229600" cy="1143000"/>
          </a:xfrm>
        </p:spPr>
        <p:txBody>
          <a:bodyPr/>
          <a:lstStyle/>
          <a:p>
            <a:r>
              <a:rPr lang="fr-FR" dirty="0" smtClean="0"/>
              <a:t>Applications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0872" y="126876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dirty="0" smtClean="0"/>
              <a:t>Positron </a:t>
            </a:r>
            <a:r>
              <a:rPr lang="fr-FR" sz="2400" dirty="0" err="1" smtClean="0"/>
              <a:t>emission</a:t>
            </a:r>
            <a:endParaRPr lang="fr-FR" sz="2400" dirty="0" smtClean="0"/>
          </a:p>
          <a:p>
            <a:pPr>
              <a:buNone/>
            </a:pPr>
            <a:r>
              <a:rPr lang="fr-FR" sz="2400" dirty="0" err="1" smtClean="0"/>
              <a:t>tomography</a:t>
            </a:r>
            <a:r>
              <a:rPr lang="fr-FR" sz="2400" dirty="0" smtClean="0"/>
              <a:t> (PET)</a:t>
            </a: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16/07/2015      Annecy Summer School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Pablo DEL AMO SANCHEZ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34</a:t>
            </a:fld>
            <a:endParaRPr lang="fr-BE"/>
          </a:p>
        </p:txBody>
      </p:sp>
      <p:pic>
        <p:nvPicPr>
          <p:cNvPr id="7" name="Image 6" descr="PET-MIPS-ani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8285" y="1340768"/>
            <a:ext cx="3348211" cy="5044838"/>
          </a:xfrm>
          <a:prstGeom prst="rect">
            <a:avLst/>
          </a:prstGeom>
        </p:spPr>
      </p:pic>
      <p:pic>
        <p:nvPicPr>
          <p:cNvPr id="9" name="Image 8" descr="PET_scanner_princi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856" y="2204446"/>
            <a:ext cx="4111104" cy="4176882"/>
          </a:xfrm>
          <a:prstGeom prst="rect">
            <a:avLst/>
          </a:prstGeom>
        </p:spPr>
      </p:pic>
      <p:pic>
        <p:nvPicPr>
          <p:cNvPr id="8" name="Image 7" descr="fdg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1124744"/>
            <a:ext cx="2352675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FR" dirty="0" smtClean="0"/>
              <a:t>Photon </a:t>
            </a:r>
            <a:r>
              <a:rPr lang="fr-FR" dirty="0" err="1" smtClean="0"/>
              <a:t>propagator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184576"/>
          </a:xfrm>
        </p:spPr>
        <p:txBody>
          <a:bodyPr>
            <a:normAutofit/>
          </a:bodyPr>
          <a:lstStyle/>
          <a:p>
            <a:r>
              <a:rPr lang="fr-FR" sz="2400" dirty="0" smtClean="0"/>
              <a:t>Can </a:t>
            </a:r>
            <a:r>
              <a:rPr lang="fr-FR" sz="2400" dirty="0" err="1" smtClean="0"/>
              <a:t>derive</a:t>
            </a:r>
            <a:r>
              <a:rPr lang="fr-FR" sz="2400" dirty="0" smtClean="0"/>
              <a:t> </a:t>
            </a:r>
            <a:r>
              <a:rPr lang="fr-FR" sz="2400" dirty="0" err="1" smtClean="0"/>
              <a:t>it</a:t>
            </a:r>
            <a:r>
              <a:rPr lang="fr-FR" sz="2400" dirty="0" smtClean="0"/>
              <a:t> </a:t>
            </a:r>
            <a:r>
              <a:rPr lang="fr-FR" sz="2400" dirty="0" err="1" smtClean="0"/>
              <a:t>from</a:t>
            </a:r>
            <a:r>
              <a:rPr lang="fr-FR" sz="2400" dirty="0" smtClean="0"/>
              <a:t> standard QM time-</a:t>
            </a:r>
            <a:r>
              <a:rPr lang="fr-FR" sz="2400" dirty="0" err="1" smtClean="0"/>
              <a:t>indep</a:t>
            </a:r>
            <a:r>
              <a:rPr lang="fr-FR" sz="2400" dirty="0" smtClean="0"/>
              <a:t>. perturbation </a:t>
            </a:r>
            <a:r>
              <a:rPr lang="fr-FR" sz="2400" dirty="0" err="1" smtClean="0"/>
              <a:t>theory</a:t>
            </a:r>
            <a:r>
              <a:rPr lang="fr-FR" sz="2400" dirty="0" smtClean="0"/>
              <a:t>:</a:t>
            </a:r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r>
              <a:rPr lang="fr-FR" sz="2400" dirty="0" err="1" smtClean="0"/>
              <a:t>Two</a:t>
            </a:r>
            <a:r>
              <a:rPr lang="fr-FR" sz="2400" dirty="0" smtClean="0"/>
              <a:t> </a:t>
            </a:r>
            <a:r>
              <a:rPr lang="fr-FR" sz="2400" dirty="0" err="1" smtClean="0"/>
              <a:t>possibilities</a:t>
            </a:r>
            <a:r>
              <a:rPr lang="fr-FR" sz="2400" dirty="0" smtClean="0"/>
              <a:t> (</a:t>
            </a:r>
            <a:r>
              <a:rPr lang="fr-FR" sz="2400" dirty="0" err="1" smtClean="0"/>
              <a:t>two</a:t>
            </a:r>
            <a:r>
              <a:rPr lang="fr-FR" sz="2400" dirty="0" smtClean="0"/>
              <a:t> </a:t>
            </a:r>
            <a:r>
              <a:rPr lang="fr-FR" sz="2400" dirty="0" err="1" smtClean="0"/>
              <a:t>different</a:t>
            </a:r>
            <a:r>
              <a:rPr lang="fr-FR" sz="2400" dirty="0" smtClean="0"/>
              <a:t> time </a:t>
            </a:r>
            <a:r>
              <a:rPr lang="fr-FR" sz="2400" dirty="0" err="1" smtClean="0"/>
              <a:t>orderings</a:t>
            </a:r>
            <a:r>
              <a:rPr lang="fr-FR" sz="2400" dirty="0" smtClean="0"/>
              <a:t>):</a:t>
            </a: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noProof="0" smtClean="0"/>
              <a:t>16/07/2015      Annecy Summer School</a:t>
            </a:r>
            <a:endParaRPr lang="en-GB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Pablo DEL AMO SANCHEZ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en-GB" noProof="0" smtClean="0"/>
              <a:pPr/>
              <a:t>35</a:t>
            </a:fld>
            <a:endParaRPr lang="en-GB" noProof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020586"/>
              </p:ext>
            </p:extLst>
          </p:nvPr>
        </p:nvGraphicFramePr>
        <p:xfrm>
          <a:off x="1259632" y="1844824"/>
          <a:ext cx="4835765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00" name="…quation" r:id="rId3" imgW="2197100" imgH="508000" progId="Equation.3">
                  <p:embed/>
                </p:oleObj>
              </mc:Choice>
              <mc:Fallback>
                <p:oleObj name="…quation" r:id="rId3" imgW="21971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2" y="1844824"/>
                        <a:ext cx="4835765" cy="10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987824" y="3070701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This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term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concerns</a:t>
            </a:r>
            <a:r>
              <a:rPr lang="fr-FR" dirty="0" smtClean="0"/>
              <a:t> us: </a:t>
            </a:r>
            <a:r>
              <a:rPr lang="fr-FR" dirty="0" err="1" smtClean="0"/>
              <a:t>scattering</a:t>
            </a:r>
            <a:r>
              <a:rPr lang="fr-FR" dirty="0" smtClean="0"/>
              <a:t> via an </a:t>
            </a:r>
            <a:r>
              <a:rPr lang="fr-FR" dirty="0" err="1" smtClean="0"/>
              <a:t>intermediate</a:t>
            </a:r>
            <a:r>
              <a:rPr lang="fr-FR" dirty="0" smtClean="0"/>
              <a:t> state (the photon)</a:t>
            </a:r>
            <a:endParaRPr lang="fr-FR" dirty="0"/>
          </a:p>
        </p:txBody>
      </p:sp>
      <p:sp>
        <p:nvSpPr>
          <p:cNvPr id="9" name="Accolade ouvrante 8"/>
          <p:cNvSpPr/>
          <p:nvPr/>
        </p:nvSpPr>
        <p:spPr>
          <a:xfrm rot="16200000">
            <a:off x="4031940" y="1736812"/>
            <a:ext cx="504056" cy="230425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539552" y="4509120"/>
            <a:ext cx="864096" cy="5760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1403648" y="4581128"/>
            <a:ext cx="1296144" cy="504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467544" y="5733256"/>
            <a:ext cx="1440160" cy="504056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1907704" y="5733256"/>
            <a:ext cx="936104" cy="43204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1403648" y="5085184"/>
            <a:ext cx="504056" cy="64807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467544" y="45091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2555776" y="45091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467544" y="580526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2483768" y="566124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1691680" y="515719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X</a:t>
            </a:r>
            <a:endParaRPr lang="fr-FR" dirty="0"/>
          </a:p>
        </p:txBody>
      </p:sp>
      <p:cxnSp>
        <p:nvCxnSpPr>
          <p:cNvPr id="26" name="Connecteur droit 25"/>
          <p:cNvCxnSpPr/>
          <p:nvPr/>
        </p:nvCxnSpPr>
        <p:spPr>
          <a:xfrm>
            <a:off x="1619672" y="4509120"/>
            <a:ext cx="0" cy="18002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899592" y="4509120"/>
            <a:ext cx="0" cy="18002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2267744" y="4509120"/>
            <a:ext cx="0" cy="18002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755576" y="62280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1475656" y="62373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2123728" y="62373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</a:t>
            </a:r>
            <a:endParaRPr lang="fr-FR" dirty="0"/>
          </a:p>
        </p:txBody>
      </p:sp>
      <p:cxnSp>
        <p:nvCxnSpPr>
          <p:cNvPr id="32" name="Connecteur droit 31"/>
          <p:cNvCxnSpPr>
            <a:endCxn id="41" idx="0"/>
          </p:cNvCxnSpPr>
          <p:nvPr/>
        </p:nvCxnSpPr>
        <p:spPr>
          <a:xfrm>
            <a:off x="4860032" y="4437112"/>
            <a:ext cx="1368152" cy="6480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41" idx="0"/>
          </p:cNvCxnSpPr>
          <p:nvPr/>
        </p:nvCxnSpPr>
        <p:spPr>
          <a:xfrm flipV="1">
            <a:off x="6228184" y="4509120"/>
            <a:ext cx="792088" cy="5760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4788024" y="5661248"/>
            <a:ext cx="936104" cy="504056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5724128" y="5661248"/>
            <a:ext cx="1440160" cy="43204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>
            <a:stCxn id="41" idx="0"/>
          </p:cNvCxnSpPr>
          <p:nvPr/>
        </p:nvCxnSpPr>
        <p:spPr>
          <a:xfrm flipH="1">
            <a:off x="5724128" y="5085184"/>
            <a:ext cx="504056" cy="57606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4788024" y="44371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6876256" y="44371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4788024" y="57332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</a:t>
            </a:r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6804248" y="55892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</a:t>
            </a:r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6012160" y="508518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X</a:t>
            </a:r>
            <a:endParaRPr lang="fr-FR" dirty="0"/>
          </a:p>
        </p:txBody>
      </p:sp>
      <p:cxnSp>
        <p:nvCxnSpPr>
          <p:cNvPr id="42" name="Connecteur droit 41"/>
          <p:cNvCxnSpPr/>
          <p:nvPr/>
        </p:nvCxnSpPr>
        <p:spPr>
          <a:xfrm>
            <a:off x="5940152" y="4437112"/>
            <a:ext cx="0" cy="18002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5220072" y="4437112"/>
            <a:ext cx="0" cy="18002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6588224" y="4437112"/>
            <a:ext cx="0" cy="18002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5076056" y="61560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5796136" y="61653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</a:t>
            </a:r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6444208" y="61653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</a:t>
            </a:r>
            <a:endParaRPr lang="fr-FR" dirty="0"/>
          </a:p>
        </p:txBody>
      </p:sp>
      <p:sp>
        <p:nvSpPr>
          <p:cNvPr id="48" name="ZoneTexte 47"/>
          <p:cNvSpPr txBox="1"/>
          <p:nvPr/>
        </p:nvSpPr>
        <p:spPr>
          <a:xfrm>
            <a:off x="2915816" y="4581128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emits</a:t>
            </a:r>
            <a:r>
              <a:rPr lang="fr-FR" dirty="0" smtClean="0"/>
              <a:t> photon X,</a:t>
            </a:r>
          </a:p>
          <a:p>
            <a:r>
              <a:rPr lang="fr-FR" dirty="0" smtClean="0"/>
              <a:t>b </a:t>
            </a:r>
            <a:r>
              <a:rPr lang="fr-FR" dirty="0" err="1" smtClean="0"/>
              <a:t>absorbs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endParaRPr lang="fr-FR" dirty="0"/>
          </a:p>
        </p:txBody>
      </p:sp>
      <p:sp>
        <p:nvSpPr>
          <p:cNvPr id="49" name="ZoneTexte 48"/>
          <p:cNvSpPr txBox="1"/>
          <p:nvPr/>
        </p:nvSpPr>
        <p:spPr>
          <a:xfrm>
            <a:off x="7308304" y="4509120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</a:t>
            </a:r>
            <a:r>
              <a:rPr lang="fr-FR" dirty="0" smtClean="0"/>
              <a:t> </a:t>
            </a:r>
            <a:r>
              <a:rPr lang="fr-FR" dirty="0" err="1" smtClean="0"/>
              <a:t>emits</a:t>
            </a:r>
            <a:r>
              <a:rPr lang="fr-FR" dirty="0" smtClean="0"/>
              <a:t> photon X,</a:t>
            </a:r>
          </a:p>
          <a:p>
            <a:r>
              <a:rPr lang="fr-FR" dirty="0" smtClean="0"/>
              <a:t>a </a:t>
            </a:r>
            <a:r>
              <a:rPr lang="fr-FR" dirty="0" err="1" smtClean="0"/>
              <a:t>absorbs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28309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FR" dirty="0" smtClean="0"/>
              <a:t>Photon </a:t>
            </a:r>
            <a:r>
              <a:rPr lang="fr-FR" dirty="0" err="1" smtClean="0"/>
              <a:t>propagator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184576"/>
          </a:xfrm>
        </p:spPr>
        <p:txBody>
          <a:bodyPr>
            <a:normAutofit/>
          </a:bodyPr>
          <a:lstStyle/>
          <a:p>
            <a:r>
              <a:rPr lang="fr-FR" sz="2400" dirty="0" smtClean="0"/>
              <a:t>Can </a:t>
            </a:r>
            <a:r>
              <a:rPr lang="fr-FR" sz="2400" dirty="0" err="1" smtClean="0"/>
              <a:t>derive</a:t>
            </a:r>
            <a:r>
              <a:rPr lang="fr-FR" sz="2400" dirty="0" smtClean="0"/>
              <a:t> </a:t>
            </a:r>
            <a:r>
              <a:rPr lang="fr-FR" sz="2400" dirty="0" err="1" smtClean="0"/>
              <a:t>it</a:t>
            </a:r>
            <a:r>
              <a:rPr lang="fr-FR" sz="2400" dirty="0" smtClean="0"/>
              <a:t> </a:t>
            </a:r>
            <a:r>
              <a:rPr lang="fr-FR" sz="2400" dirty="0" err="1" smtClean="0"/>
              <a:t>from</a:t>
            </a:r>
            <a:r>
              <a:rPr lang="fr-FR" sz="2400" dirty="0" smtClean="0"/>
              <a:t> standard QM time-</a:t>
            </a:r>
            <a:r>
              <a:rPr lang="fr-FR" sz="2400" dirty="0" err="1" smtClean="0"/>
              <a:t>indep</a:t>
            </a:r>
            <a:r>
              <a:rPr lang="fr-FR" sz="2400" dirty="0" smtClean="0"/>
              <a:t>. perturbation </a:t>
            </a:r>
            <a:r>
              <a:rPr lang="fr-FR" sz="2400" dirty="0" err="1" smtClean="0"/>
              <a:t>theory</a:t>
            </a:r>
            <a:r>
              <a:rPr lang="fr-FR" sz="2400" dirty="0" smtClean="0"/>
              <a:t>:</a:t>
            </a:r>
          </a:p>
          <a:p>
            <a:endParaRPr lang="fr-FR" sz="2400" dirty="0"/>
          </a:p>
          <a:p>
            <a:pPr marL="0" indent="0">
              <a:buNone/>
            </a:pPr>
            <a:endParaRPr lang="fr-FR" sz="2800" dirty="0"/>
          </a:p>
          <a:p>
            <a:r>
              <a:rPr lang="fr-FR" sz="2400" dirty="0" err="1" smtClean="0"/>
              <a:t>Two</a:t>
            </a:r>
            <a:r>
              <a:rPr lang="fr-FR" sz="2400" dirty="0" smtClean="0"/>
              <a:t> </a:t>
            </a:r>
            <a:r>
              <a:rPr lang="fr-FR" sz="2400" dirty="0" err="1" smtClean="0"/>
              <a:t>different</a:t>
            </a:r>
            <a:r>
              <a:rPr lang="fr-FR" sz="2400" dirty="0" smtClean="0"/>
              <a:t> time </a:t>
            </a:r>
            <a:r>
              <a:rPr lang="fr-FR" sz="2400" dirty="0" err="1" smtClean="0"/>
              <a:t>orderings</a:t>
            </a:r>
            <a:r>
              <a:rPr lang="fr-FR" sz="2400" dirty="0" smtClean="0"/>
              <a:t>:</a:t>
            </a: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noProof="0" smtClean="0"/>
              <a:t>16/07/2015      Annecy Summer School</a:t>
            </a:r>
            <a:endParaRPr lang="en-GB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Pablo DEL AMO SANCHEZ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en-GB" noProof="0" smtClean="0"/>
              <a:pPr/>
              <a:t>36</a:t>
            </a:fld>
            <a:endParaRPr lang="en-GB" noProof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802524"/>
              </p:ext>
            </p:extLst>
          </p:nvPr>
        </p:nvGraphicFramePr>
        <p:xfrm>
          <a:off x="2125663" y="1844675"/>
          <a:ext cx="3103562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08" name="…quation" r:id="rId3" imgW="1409700" imgH="508000" progId="Equation.3">
                  <p:embed/>
                </p:oleObj>
              </mc:Choice>
              <mc:Fallback>
                <p:oleObj name="…quation" r:id="rId3" imgW="14097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5663" y="1844675"/>
                        <a:ext cx="3103562" cy="1008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Connecteur droit 10"/>
          <p:cNvCxnSpPr/>
          <p:nvPr/>
        </p:nvCxnSpPr>
        <p:spPr>
          <a:xfrm>
            <a:off x="539552" y="3212976"/>
            <a:ext cx="864096" cy="5760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1403648" y="3284984"/>
            <a:ext cx="1296144" cy="504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467544" y="4437112"/>
            <a:ext cx="1440160" cy="504056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1907704" y="4437112"/>
            <a:ext cx="936104" cy="43204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1403648" y="3789040"/>
            <a:ext cx="504056" cy="64807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467544" y="321297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2555776" y="321297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467544" y="45091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2483768" y="43651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1691680" y="386104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X</a:t>
            </a:r>
            <a:endParaRPr lang="fr-FR" dirty="0"/>
          </a:p>
        </p:txBody>
      </p:sp>
      <p:cxnSp>
        <p:nvCxnSpPr>
          <p:cNvPr id="26" name="Connecteur droit 25"/>
          <p:cNvCxnSpPr/>
          <p:nvPr/>
        </p:nvCxnSpPr>
        <p:spPr>
          <a:xfrm>
            <a:off x="1619672" y="3212976"/>
            <a:ext cx="0" cy="18002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899592" y="3212976"/>
            <a:ext cx="0" cy="18002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2267744" y="3212976"/>
            <a:ext cx="0" cy="18002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755576" y="493187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1475656" y="49411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2123728" y="49411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</a:t>
            </a:r>
            <a:endParaRPr lang="fr-FR" dirty="0"/>
          </a:p>
        </p:txBody>
      </p:sp>
      <p:cxnSp>
        <p:nvCxnSpPr>
          <p:cNvPr id="32" name="Connecteur droit 31"/>
          <p:cNvCxnSpPr>
            <a:endCxn id="41" idx="0"/>
          </p:cNvCxnSpPr>
          <p:nvPr/>
        </p:nvCxnSpPr>
        <p:spPr>
          <a:xfrm>
            <a:off x="4860032" y="3140968"/>
            <a:ext cx="1368152" cy="6480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41" idx="0"/>
          </p:cNvCxnSpPr>
          <p:nvPr/>
        </p:nvCxnSpPr>
        <p:spPr>
          <a:xfrm flipV="1">
            <a:off x="6228184" y="3212976"/>
            <a:ext cx="792088" cy="5760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4788024" y="4365104"/>
            <a:ext cx="936104" cy="504056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5724128" y="4365104"/>
            <a:ext cx="1440160" cy="43204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>
            <a:stCxn id="41" idx="0"/>
          </p:cNvCxnSpPr>
          <p:nvPr/>
        </p:nvCxnSpPr>
        <p:spPr>
          <a:xfrm flipH="1">
            <a:off x="5724128" y="3789040"/>
            <a:ext cx="504056" cy="57606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4788024" y="31409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6876256" y="31409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4788024" y="44371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</a:t>
            </a:r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6804248" y="42930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</a:t>
            </a:r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6012160" y="37890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X</a:t>
            </a:r>
            <a:endParaRPr lang="fr-FR" dirty="0"/>
          </a:p>
        </p:txBody>
      </p:sp>
      <p:cxnSp>
        <p:nvCxnSpPr>
          <p:cNvPr id="42" name="Connecteur droit 41"/>
          <p:cNvCxnSpPr/>
          <p:nvPr/>
        </p:nvCxnSpPr>
        <p:spPr>
          <a:xfrm>
            <a:off x="5940152" y="3140968"/>
            <a:ext cx="0" cy="18002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5220072" y="3140968"/>
            <a:ext cx="0" cy="18002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6588224" y="3140968"/>
            <a:ext cx="0" cy="18002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5076056" y="48598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5796136" y="48691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</a:t>
            </a:r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6444208" y="48691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</a:t>
            </a:r>
            <a:endParaRPr lang="fr-FR" dirty="0"/>
          </a:p>
        </p:txBody>
      </p:sp>
      <p:sp>
        <p:nvSpPr>
          <p:cNvPr id="48" name="ZoneTexte 47"/>
          <p:cNvSpPr txBox="1"/>
          <p:nvPr/>
        </p:nvSpPr>
        <p:spPr>
          <a:xfrm>
            <a:off x="2915816" y="3284984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emits</a:t>
            </a:r>
            <a:r>
              <a:rPr lang="fr-FR" dirty="0" smtClean="0"/>
              <a:t> photon X,</a:t>
            </a:r>
          </a:p>
          <a:p>
            <a:r>
              <a:rPr lang="fr-FR" dirty="0" smtClean="0"/>
              <a:t>b </a:t>
            </a:r>
            <a:r>
              <a:rPr lang="fr-FR" dirty="0" err="1" smtClean="0"/>
              <a:t>absorbs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endParaRPr lang="fr-FR" dirty="0"/>
          </a:p>
        </p:txBody>
      </p:sp>
      <p:sp>
        <p:nvSpPr>
          <p:cNvPr id="49" name="ZoneTexte 48"/>
          <p:cNvSpPr txBox="1"/>
          <p:nvPr/>
        </p:nvSpPr>
        <p:spPr>
          <a:xfrm>
            <a:off x="7308304" y="3212976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</a:t>
            </a:r>
            <a:r>
              <a:rPr lang="fr-FR" dirty="0" smtClean="0"/>
              <a:t> </a:t>
            </a:r>
            <a:r>
              <a:rPr lang="fr-FR" dirty="0" err="1" smtClean="0"/>
              <a:t>emits</a:t>
            </a:r>
            <a:r>
              <a:rPr lang="fr-FR" dirty="0" smtClean="0"/>
              <a:t> photon X,</a:t>
            </a:r>
          </a:p>
          <a:p>
            <a:r>
              <a:rPr lang="fr-FR" dirty="0" smtClean="0"/>
              <a:t>a </a:t>
            </a:r>
            <a:r>
              <a:rPr lang="fr-FR" dirty="0" err="1" smtClean="0"/>
              <a:t>absorbs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endParaRPr lang="fr-FR" dirty="0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964346"/>
              </p:ext>
            </p:extLst>
          </p:nvPr>
        </p:nvGraphicFramePr>
        <p:xfrm>
          <a:off x="179512" y="5157192"/>
          <a:ext cx="3332163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09" name="…quation" r:id="rId5" imgW="2286000" imgH="889000" progId="Equation.3">
                  <p:embed/>
                </p:oleObj>
              </mc:Choice>
              <mc:Fallback>
                <p:oleObj name="…quation" r:id="rId5" imgW="22860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512" y="5157192"/>
                        <a:ext cx="3332163" cy="129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51643"/>
              </p:ext>
            </p:extLst>
          </p:nvPr>
        </p:nvGraphicFramePr>
        <p:xfrm>
          <a:off x="4932040" y="5229200"/>
          <a:ext cx="333216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10" name="…quation" r:id="rId7" imgW="2286000" imgH="889000" progId="Equation.3">
                  <p:embed/>
                </p:oleObj>
              </mc:Choice>
              <mc:Fallback>
                <p:oleObj name="…quation" r:id="rId7" imgW="22860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32040" y="5229200"/>
                        <a:ext cx="3332163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ZoneTexte 50"/>
          <p:cNvSpPr txBox="1"/>
          <p:nvPr/>
        </p:nvSpPr>
        <p:spPr>
          <a:xfrm>
            <a:off x="7380312" y="4365104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Use </a:t>
            </a:r>
            <a:r>
              <a:rPr lang="fr-FR" dirty="0" err="1" smtClean="0"/>
              <a:t>energy</a:t>
            </a:r>
            <a:r>
              <a:rPr lang="fr-FR" dirty="0" smtClean="0"/>
              <a:t> conservation:</a:t>
            </a:r>
          </a:p>
          <a:p>
            <a:r>
              <a:rPr lang="fr-FR" dirty="0" err="1" smtClean="0">
                <a:latin typeface="Times New Roman"/>
                <a:cs typeface="Times New Roman"/>
              </a:rPr>
              <a:t>E</a:t>
            </a:r>
            <a:r>
              <a:rPr lang="fr-FR" baseline="-25000" dirty="0" err="1" smtClean="0">
                <a:latin typeface="Times New Roman"/>
                <a:cs typeface="Times New Roman"/>
              </a:rPr>
              <a:t>a</a:t>
            </a:r>
            <a:r>
              <a:rPr lang="fr-FR" dirty="0" err="1" smtClean="0">
                <a:latin typeface="Times New Roman"/>
                <a:cs typeface="Times New Roman"/>
              </a:rPr>
              <a:t>+E</a:t>
            </a:r>
            <a:r>
              <a:rPr lang="fr-FR" baseline="-25000" dirty="0" err="1" smtClean="0">
                <a:latin typeface="Times New Roman"/>
                <a:cs typeface="Times New Roman"/>
              </a:rPr>
              <a:t>b</a:t>
            </a:r>
            <a:r>
              <a:rPr lang="fr-FR" dirty="0" smtClean="0">
                <a:latin typeface="Times New Roman"/>
                <a:cs typeface="Times New Roman"/>
              </a:rPr>
              <a:t>=</a:t>
            </a:r>
            <a:r>
              <a:rPr lang="fr-FR" dirty="0" err="1" smtClean="0">
                <a:latin typeface="Times New Roman"/>
                <a:cs typeface="Times New Roman"/>
              </a:rPr>
              <a:t>E</a:t>
            </a:r>
            <a:r>
              <a:rPr lang="fr-FR" baseline="-25000" dirty="0" err="1" smtClean="0">
                <a:latin typeface="Times New Roman"/>
                <a:cs typeface="Times New Roman"/>
              </a:rPr>
              <a:t>c</a:t>
            </a:r>
            <a:r>
              <a:rPr lang="fr-FR" dirty="0" err="1" smtClean="0">
                <a:latin typeface="Times New Roman"/>
                <a:cs typeface="Times New Roman"/>
              </a:rPr>
              <a:t>+E</a:t>
            </a:r>
            <a:r>
              <a:rPr lang="fr-FR" baseline="-25000" dirty="0" err="1" smtClean="0">
                <a:latin typeface="Times New Roman"/>
                <a:cs typeface="Times New Roman"/>
              </a:rPr>
              <a:t>d</a:t>
            </a:r>
            <a:endParaRPr lang="fr-FR" baseline="-250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89125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FR" dirty="0" smtClean="0"/>
              <a:t>Photon </a:t>
            </a:r>
            <a:r>
              <a:rPr lang="fr-FR" dirty="0" err="1" smtClean="0"/>
              <a:t>propagator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184576"/>
          </a:xfrm>
        </p:spPr>
        <p:txBody>
          <a:bodyPr>
            <a:normAutofit/>
          </a:bodyPr>
          <a:lstStyle/>
          <a:p>
            <a:r>
              <a:rPr lang="fr-FR" sz="2400" dirty="0" err="1" smtClean="0"/>
              <a:t>Special</a:t>
            </a:r>
            <a:r>
              <a:rPr lang="fr-FR" sz="2400" dirty="0" smtClean="0"/>
              <a:t> </a:t>
            </a:r>
            <a:r>
              <a:rPr lang="fr-FR" sz="2400" dirty="0" err="1" smtClean="0"/>
              <a:t>relativity</a:t>
            </a:r>
            <a:r>
              <a:rPr lang="fr-FR" sz="2400" dirty="0" smtClean="0"/>
              <a:t> </a:t>
            </a:r>
            <a:r>
              <a:rPr lang="fr-FR" sz="2400" dirty="0" err="1" smtClean="0"/>
              <a:t>doesn’t</a:t>
            </a:r>
            <a:r>
              <a:rPr lang="fr-FR" sz="2400" dirty="0" smtClean="0"/>
              <a:t> </a:t>
            </a:r>
            <a:r>
              <a:rPr lang="fr-FR" sz="2400" dirty="0" err="1" smtClean="0"/>
              <a:t>preserve</a:t>
            </a:r>
            <a:r>
              <a:rPr lang="fr-FR" sz="2400" dirty="0" smtClean="0"/>
              <a:t> </a:t>
            </a:r>
            <a:r>
              <a:rPr lang="fr-FR" sz="2400" dirty="0" err="1" smtClean="0"/>
              <a:t>simultaneity</a:t>
            </a:r>
            <a:r>
              <a:rPr lang="fr-FR" sz="2400" dirty="0" smtClean="0"/>
              <a:t>, have to </a:t>
            </a:r>
            <a:r>
              <a:rPr lang="fr-FR" sz="2400" dirty="0" err="1" smtClean="0"/>
              <a:t>sum</a:t>
            </a:r>
            <a:r>
              <a:rPr lang="fr-FR" sz="2400" dirty="0" smtClean="0"/>
              <a:t> over </a:t>
            </a:r>
            <a:r>
              <a:rPr lang="fr-FR" sz="2400" dirty="0" err="1" smtClean="0"/>
              <a:t>two</a:t>
            </a:r>
            <a:r>
              <a:rPr lang="fr-FR" sz="2400" dirty="0" smtClean="0"/>
              <a:t> time </a:t>
            </a:r>
            <a:r>
              <a:rPr lang="fr-FR" sz="2400" dirty="0" err="1" smtClean="0"/>
              <a:t>orderings</a:t>
            </a:r>
            <a:r>
              <a:rPr lang="fr-FR" sz="2400" dirty="0" smtClean="0"/>
              <a:t>:</a:t>
            </a:r>
          </a:p>
          <a:p>
            <a:endParaRPr lang="fr-FR" sz="2400" dirty="0"/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2400" dirty="0" smtClean="0"/>
              <a:t>and </a:t>
            </a:r>
            <a:r>
              <a:rPr lang="fr-FR" sz="2400" dirty="0" err="1" smtClean="0"/>
              <a:t>we’ve</a:t>
            </a:r>
            <a:r>
              <a:rPr lang="fr-FR" sz="2400" dirty="0" smtClean="0"/>
              <a:t> </a:t>
            </a:r>
            <a:r>
              <a:rPr lang="fr-FR" sz="2400" dirty="0" err="1" smtClean="0"/>
              <a:t>u</a:t>
            </a:r>
            <a:r>
              <a:rPr lang="fr-FR" sz="2400" dirty="0" err="1" smtClean="0"/>
              <a:t>sed</a:t>
            </a: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Photons are </a:t>
            </a:r>
            <a:r>
              <a:rPr lang="fr-FR" sz="2400" dirty="0" err="1" smtClean="0"/>
              <a:t>massless</a:t>
            </a:r>
            <a:r>
              <a:rPr lang="fr-FR" sz="2400" dirty="0" smtClean="0"/>
              <a:t>, </a:t>
            </a:r>
            <a:r>
              <a:rPr lang="fr-FR" sz="2400" dirty="0" smtClean="0">
                <a:latin typeface="Times New Roman"/>
                <a:cs typeface="Times New Roman"/>
              </a:rPr>
              <a:t>m</a:t>
            </a:r>
            <a:r>
              <a:rPr lang="fr-FR" sz="2400" baseline="30000" dirty="0" smtClean="0">
                <a:latin typeface="Times New Roman"/>
                <a:cs typeface="Times New Roman"/>
              </a:rPr>
              <a:t>2</a:t>
            </a:r>
            <a:r>
              <a:rPr lang="fr-FR" sz="2400" baseline="-25000" dirty="0" smtClean="0">
                <a:latin typeface="Times New Roman"/>
                <a:cs typeface="Times New Roman"/>
              </a:rPr>
              <a:t>X</a:t>
            </a:r>
            <a:r>
              <a:rPr lang="fr-FR" sz="2400" dirty="0" smtClean="0">
                <a:latin typeface="Times New Roman"/>
                <a:cs typeface="Times New Roman"/>
              </a:rPr>
              <a:t> = 0</a:t>
            </a:r>
            <a:r>
              <a:rPr lang="fr-FR" sz="2400" dirty="0" smtClean="0"/>
              <a:t> and </a:t>
            </a:r>
            <a:r>
              <a:rPr lang="fr-FR" sz="2400" dirty="0" err="1" smtClean="0"/>
              <a:t>their</a:t>
            </a:r>
            <a:r>
              <a:rPr lang="fr-FR" sz="2400" dirty="0" smtClean="0"/>
              <a:t> </a:t>
            </a:r>
            <a:r>
              <a:rPr lang="fr-FR" sz="2400" dirty="0" err="1" smtClean="0"/>
              <a:t>propagator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smtClean="0">
                <a:latin typeface="Times New Roman"/>
                <a:cs typeface="Times New Roman"/>
              </a:rPr>
              <a:t>1/q</a:t>
            </a:r>
            <a:r>
              <a:rPr lang="fr-FR" sz="2400" baseline="30000" dirty="0" smtClean="0">
                <a:latin typeface="Times New Roman"/>
                <a:cs typeface="Times New Roman"/>
              </a:rPr>
              <a:t>2</a:t>
            </a:r>
            <a:endParaRPr lang="fr-FR" sz="2400" baseline="300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noProof="0" smtClean="0"/>
              <a:t>16/07/2015      Annecy Summer School</a:t>
            </a:r>
            <a:endParaRPr lang="en-GB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Pablo DEL AMO SANCHEZ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en-GB" noProof="0" smtClean="0"/>
              <a:pPr/>
              <a:t>37</a:t>
            </a:fld>
            <a:endParaRPr lang="en-GB" noProof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189285"/>
              </p:ext>
            </p:extLst>
          </p:nvPr>
        </p:nvGraphicFramePr>
        <p:xfrm>
          <a:off x="683568" y="2204864"/>
          <a:ext cx="7551737" cy="274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16" name="…quation" r:id="rId3" imgW="3429000" imgH="1384300" progId="Equation.3">
                  <p:embed/>
                </p:oleObj>
              </mc:Choice>
              <mc:Fallback>
                <p:oleObj name="…quation" r:id="rId3" imgW="3429000" imgH="1384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2204864"/>
                        <a:ext cx="7551737" cy="2744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204115"/>
              </p:ext>
            </p:extLst>
          </p:nvPr>
        </p:nvGraphicFramePr>
        <p:xfrm>
          <a:off x="2267744" y="5013176"/>
          <a:ext cx="3846743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17" name="…quation" r:id="rId5" imgW="1841500" imgH="241300" progId="Equation.3">
                  <p:embed/>
                </p:oleObj>
              </mc:Choice>
              <mc:Fallback>
                <p:oleObj name="…quation" r:id="rId5" imgW="1841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67744" y="5013176"/>
                        <a:ext cx="3846743" cy="504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5004048" y="4182179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where</a:t>
            </a:r>
            <a:r>
              <a:rPr lang="fr-FR" sz="2400" dirty="0" smtClean="0"/>
              <a:t> </a:t>
            </a:r>
            <a:r>
              <a:rPr lang="fr-FR" sz="2400" dirty="0" smtClean="0">
                <a:latin typeface="Times New Roman"/>
                <a:cs typeface="Times New Roman"/>
              </a:rPr>
              <a:t>q = </a:t>
            </a:r>
            <a:r>
              <a:rPr lang="fr-FR" sz="2400" dirty="0" err="1" smtClean="0">
                <a:latin typeface="Times New Roman"/>
                <a:cs typeface="Times New Roman"/>
              </a:rPr>
              <a:t>p</a:t>
            </a:r>
            <a:r>
              <a:rPr lang="fr-FR" sz="2400" baseline="-25000" dirty="0" err="1">
                <a:latin typeface="Times New Roman"/>
                <a:cs typeface="Times New Roman"/>
              </a:rPr>
              <a:t>a</a:t>
            </a:r>
            <a:r>
              <a:rPr lang="fr-FR" sz="2400" dirty="0" smtClean="0">
                <a:latin typeface="Times New Roman"/>
                <a:cs typeface="Times New Roman"/>
              </a:rPr>
              <a:t> – p</a:t>
            </a:r>
            <a:r>
              <a:rPr lang="fr-FR" sz="2400" baseline="-25000" dirty="0" smtClean="0">
                <a:latin typeface="Times New Roman"/>
                <a:cs typeface="Times New Roman"/>
              </a:rPr>
              <a:t>c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the </a:t>
            </a:r>
            <a:r>
              <a:rPr lang="fr-FR" sz="2400" dirty="0" err="1" smtClean="0"/>
              <a:t>transferred</a:t>
            </a:r>
            <a:r>
              <a:rPr lang="fr-FR" sz="2400" dirty="0" smtClean="0"/>
              <a:t> 4-momentum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9112028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VERY </a:t>
            </a:r>
            <a:r>
              <a:rPr lang="fr-FR" dirty="0" err="1" smtClean="0"/>
              <a:t>brief</a:t>
            </a:r>
            <a:r>
              <a:rPr lang="fr-FR" dirty="0" smtClean="0"/>
              <a:t> </a:t>
            </a:r>
            <a:r>
              <a:rPr lang="fr-FR" dirty="0" err="1" smtClean="0"/>
              <a:t>history</a:t>
            </a:r>
            <a:r>
              <a:rPr lang="fr-FR" dirty="0" smtClean="0"/>
              <a:t> of </a:t>
            </a:r>
            <a:r>
              <a:rPr lang="fr-FR" dirty="0" err="1" smtClean="0"/>
              <a:t>particles</a:t>
            </a:r>
            <a:endParaRPr lang="fr-FR" dirty="0"/>
          </a:p>
        </p:txBody>
      </p:sp>
      <p:pic>
        <p:nvPicPr>
          <p:cNvPr id="4" name="Image 3" descr="Structure-of-matter-flow-dia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896885"/>
            <a:ext cx="6192688" cy="412440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923928" y="1558533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1911 Rutherford, Geiger, Marsden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4788024" y="2206605"/>
            <a:ext cx="0" cy="576064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331640" y="1630541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1968-69 SLAC, </a:t>
            </a:r>
            <a:r>
              <a:rPr lang="fr-FR" dirty="0" err="1" smtClean="0">
                <a:solidFill>
                  <a:srgbClr val="0070C0"/>
                </a:solidFill>
              </a:rPr>
              <a:t>Bjorken</a:t>
            </a:r>
            <a:r>
              <a:rPr lang="fr-FR" dirty="0" smtClean="0">
                <a:solidFill>
                  <a:srgbClr val="0070C0"/>
                </a:solidFill>
              </a:rPr>
              <a:t>, Feynman </a:t>
            </a:r>
            <a:endParaRPr lang="fr-FR" dirty="0">
              <a:solidFill>
                <a:srgbClr val="0070C0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2267744" y="2278613"/>
            <a:ext cx="0" cy="576064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16/07/2015      Annecy Summer School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38</a:t>
            </a:fld>
            <a:endParaRPr lang="fr-FR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C:\Documents and Settings\Administrateur\Bureau\GeigerAndMarsde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694930"/>
            <a:ext cx="2247900" cy="2409825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fr-FR" dirty="0" smtClean="0"/>
              <a:t>The nucleus: Rutherford </a:t>
            </a:r>
            <a:r>
              <a:rPr lang="fr-FR" dirty="0" err="1" smtClean="0"/>
              <a:t>scattering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77680" y="1326778"/>
            <a:ext cx="4330824" cy="5256584"/>
          </a:xfrm>
        </p:spPr>
        <p:txBody>
          <a:bodyPr>
            <a:noAutofit/>
          </a:bodyPr>
          <a:lstStyle/>
          <a:p>
            <a:r>
              <a:rPr lang="fr-FR" sz="2000" dirty="0" smtClean="0"/>
              <a:t>1906, J.J. Thomson: </a:t>
            </a:r>
            <a:r>
              <a:rPr lang="fr-FR" sz="2000" dirty="0" err="1" smtClean="0"/>
              <a:t>plum</a:t>
            </a:r>
            <a:r>
              <a:rPr lang="fr-FR" sz="2000" dirty="0" smtClean="0"/>
              <a:t> pudding model of the </a:t>
            </a:r>
            <a:r>
              <a:rPr lang="fr-FR" sz="2000" dirty="0" err="1" smtClean="0"/>
              <a:t>atom</a:t>
            </a:r>
            <a:endParaRPr lang="fr-FR" sz="2000" dirty="0" smtClean="0"/>
          </a:p>
          <a:p>
            <a:r>
              <a:rPr lang="fr-FR" sz="2000" dirty="0" smtClean="0"/>
              <a:t>Rutherford set to test </a:t>
            </a:r>
            <a:r>
              <a:rPr lang="fr-FR" sz="2000" dirty="0" err="1" smtClean="0"/>
              <a:t>it</a:t>
            </a:r>
            <a:r>
              <a:rPr lang="fr-FR" sz="2000" dirty="0" smtClean="0"/>
              <a:t> by </a:t>
            </a:r>
            <a:r>
              <a:rPr lang="fr-FR" sz="2000" dirty="0" err="1" smtClean="0"/>
              <a:t>firing</a:t>
            </a:r>
            <a:r>
              <a:rPr lang="fr-FR" sz="2000" dirty="0" smtClean="0"/>
              <a:t> </a:t>
            </a:r>
            <a:r>
              <a:rPr lang="el-GR" sz="2000" dirty="0" smtClean="0"/>
              <a:t>α</a:t>
            </a:r>
            <a:r>
              <a:rPr lang="fr-FR" sz="2000" dirty="0" smtClean="0"/>
              <a:t> </a:t>
            </a:r>
            <a:r>
              <a:rPr lang="fr-FR" sz="2000" dirty="0" err="1" smtClean="0"/>
              <a:t>particles</a:t>
            </a:r>
            <a:r>
              <a:rPr lang="fr-FR" sz="2000" dirty="0" smtClean="0"/>
              <a:t> </a:t>
            </a:r>
            <a:r>
              <a:rPr lang="fr-FR" sz="2000" dirty="0" err="1" smtClean="0"/>
              <a:t>into</a:t>
            </a:r>
            <a:r>
              <a:rPr lang="fr-FR" sz="2000" dirty="0" smtClean="0"/>
              <a:t> a </a:t>
            </a:r>
            <a:r>
              <a:rPr lang="fr-FR" sz="2000" dirty="0" err="1" smtClean="0"/>
              <a:t>thin</a:t>
            </a:r>
            <a:r>
              <a:rPr lang="fr-FR" sz="2000" dirty="0" smtClean="0"/>
              <a:t> foil</a:t>
            </a:r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r>
              <a:rPr lang="fr-FR" sz="2000" dirty="0" smtClean="0"/>
              <a:t>1909, Geiger &amp; Marsden: ~1/8000 alpha </a:t>
            </a:r>
            <a:r>
              <a:rPr lang="fr-FR" sz="2000" dirty="0" err="1" smtClean="0"/>
              <a:t>particles</a:t>
            </a:r>
            <a:r>
              <a:rPr lang="fr-FR" sz="2000" dirty="0" smtClean="0"/>
              <a:t> </a:t>
            </a:r>
            <a:r>
              <a:rPr lang="fr-FR" sz="2000" dirty="0" err="1" smtClean="0"/>
              <a:t>bounce</a:t>
            </a:r>
            <a:r>
              <a:rPr lang="fr-FR" sz="2000" dirty="0" smtClean="0"/>
              <a:t> off!</a:t>
            </a:r>
          </a:p>
          <a:p>
            <a:r>
              <a:rPr lang="fr-FR" sz="2000" dirty="0" smtClean="0"/>
              <a:t>1911, Rutherford: nucleus </a:t>
            </a:r>
            <a:r>
              <a:rPr lang="fr-FR" sz="2000" dirty="0" err="1" smtClean="0"/>
              <a:t>small</a:t>
            </a:r>
            <a:r>
              <a:rPr lang="fr-FR" sz="2000" dirty="0" smtClean="0"/>
              <a:t> </a:t>
            </a:r>
            <a:r>
              <a:rPr lang="fr-FR" sz="2000" dirty="0" err="1" smtClean="0"/>
              <a:t>within</a:t>
            </a:r>
            <a:r>
              <a:rPr lang="fr-FR" sz="2000" dirty="0" smtClean="0"/>
              <a:t> </a:t>
            </a:r>
            <a:r>
              <a:rPr lang="fr-FR" sz="2000" dirty="0" err="1" smtClean="0"/>
              <a:t>atom</a:t>
            </a:r>
            <a:r>
              <a:rPr lang="fr-FR" sz="2000" dirty="0" smtClean="0"/>
              <a:t>, </a:t>
            </a:r>
            <a:r>
              <a:rPr lang="fr-FR" sz="2000" dirty="0" err="1" smtClean="0"/>
              <a:t>surrounded</a:t>
            </a:r>
            <a:r>
              <a:rPr lang="fr-FR" sz="2000" dirty="0" smtClean="0"/>
              <a:t> by e</a:t>
            </a:r>
            <a:r>
              <a:rPr lang="fr-FR" sz="2000" baseline="30000" dirty="0" smtClean="0"/>
              <a:t>−</a:t>
            </a:r>
            <a:r>
              <a:rPr lang="fr-FR" sz="2000" dirty="0" smtClean="0"/>
              <a:t> </a:t>
            </a:r>
            <a:r>
              <a:rPr lang="fr-FR" sz="2000" dirty="0" err="1" smtClean="0"/>
              <a:t>cloud</a:t>
            </a:r>
            <a:endParaRPr lang="fr-FR" sz="2000" dirty="0"/>
          </a:p>
        </p:txBody>
      </p:sp>
      <p:pic>
        <p:nvPicPr>
          <p:cNvPr id="58370" name="Picture 2" descr="C:\Documents and Settings\Administrateur\Bureau\500px-Rutherford_gold_foil_experiment_results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694" y="1340769"/>
            <a:ext cx="3026226" cy="4611968"/>
          </a:xfrm>
          <a:prstGeom prst="rect">
            <a:avLst/>
          </a:prstGeom>
          <a:noFill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829158"/>
            <a:ext cx="2736304" cy="159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16/07/2015      Annecy Summer School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39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/>
        </p:nvGraphicFramePr>
        <p:xfrm>
          <a:off x="179512" y="5911428"/>
          <a:ext cx="4679035" cy="613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31" name="Équation" r:id="rId6" imgW="3581280" imgH="469800" progId="Equation.3">
                  <p:embed/>
                </p:oleObj>
              </mc:Choice>
              <mc:Fallback>
                <p:oleObj name="Équation" r:id="rId6" imgW="3581280" imgH="4698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5911428"/>
                        <a:ext cx="4679035" cy="6139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Example</a:t>
            </a:r>
            <a:r>
              <a:rPr lang="fr-FR" dirty="0" smtClean="0"/>
              <a:t> of EM interaction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e</a:t>
            </a:r>
            <a:r>
              <a:rPr lang="fr-FR" sz="2000" baseline="30000" dirty="0"/>
              <a:t>−</a:t>
            </a:r>
            <a:r>
              <a:rPr lang="fr-FR" sz="2000" dirty="0" smtClean="0"/>
              <a:t>- e</a:t>
            </a:r>
            <a:r>
              <a:rPr lang="fr-FR" sz="2000" baseline="30000" dirty="0" smtClean="0"/>
              <a:t>−</a:t>
            </a:r>
            <a:r>
              <a:rPr lang="fr-FR" sz="2000" dirty="0" smtClean="0"/>
              <a:t> collision, </a:t>
            </a:r>
            <a:r>
              <a:rPr lang="fr-FR" sz="2000" dirty="0" err="1" smtClean="0"/>
              <a:t>transferring</a:t>
            </a:r>
            <a:r>
              <a:rPr lang="fr-FR" sz="2000" dirty="0" smtClean="0"/>
              <a:t> </a:t>
            </a:r>
            <a:r>
              <a:rPr lang="fr-FR" sz="2000" dirty="0" err="1" smtClean="0"/>
              <a:t>momentum</a:t>
            </a:r>
            <a:r>
              <a:rPr lang="fr-FR" sz="2000" dirty="0" smtClean="0"/>
              <a:t>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fr-FR" sz="2000" dirty="0" smtClean="0"/>
              <a:t> by exchange of photon, quanta of EM </a:t>
            </a:r>
            <a:r>
              <a:rPr lang="fr-FR" sz="2000" dirty="0" err="1" smtClean="0"/>
              <a:t>field</a:t>
            </a:r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16/07/2015      Annecy Summer School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7" name="Picture 2" descr="E:\Vulgarisation\Electron-scatter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636912"/>
            <a:ext cx="4468561" cy="3888432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7092280" y="2708920"/>
            <a:ext cx="18722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Feynman </a:t>
            </a:r>
            <a:r>
              <a:rPr lang="fr-FR" sz="2800" dirty="0" err="1" smtClean="0">
                <a:solidFill>
                  <a:srgbClr val="FF0000"/>
                </a:solidFill>
              </a:rPr>
              <a:t>diagram</a:t>
            </a:r>
            <a:endParaRPr lang="fr-FR" sz="2800" dirty="0" smtClean="0">
              <a:solidFill>
                <a:srgbClr val="FF0000"/>
              </a:solidFill>
            </a:endParaRPr>
          </a:p>
          <a:p>
            <a:r>
              <a:rPr lang="fr-FR" sz="2800" dirty="0" smtClean="0"/>
              <a:t>for e</a:t>
            </a:r>
            <a:r>
              <a:rPr lang="fr-FR" sz="2800" baseline="30000" dirty="0" smtClean="0"/>
              <a:t>−</a:t>
            </a:r>
            <a:r>
              <a:rPr lang="fr-FR" sz="2800" dirty="0" smtClean="0"/>
              <a:t>-e</a:t>
            </a:r>
            <a:r>
              <a:rPr lang="fr-FR" sz="2800" baseline="30000" dirty="0" smtClean="0"/>
              <a:t>−</a:t>
            </a:r>
            <a:r>
              <a:rPr lang="fr-FR" sz="2800" dirty="0" smtClean="0"/>
              <a:t> collision</a:t>
            </a:r>
          </a:p>
        </p:txBody>
      </p:sp>
      <p:graphicFrame>
        <p:nvGraphicFramePr>
          <p:cNvPr id="145410" name="Object 2"/>
          <p:cNvGraphicFramePr>
            <a:graphicFrameLocks noChangeAspect="1"/>
          </p:cNvGraphicFramePr>
          <p:nvPr/>
        </p:nvGraphicFramePr>
        <p:xfrm>
          <a:off x="5370513" y="4292600"/>
          <a:ext cx="4254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Équation" r:id="rId4" imgW="177480" imgH="228600" progId="Equation.3">
                  <p:embed/>
                </p:oleObj>
              </mc:Choice>
              <mc:Fallback>
                <p:oleObj name="Équation" r:id="rId4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513" y="4292600"/>
                        <a:ext cx="42545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Connecteur droit avec flèche 17"/>
          <p:cNvCxnSpPr/>
          <p:nvPr/>
        </p:nvCxnSpPr>
        <p:spPr>
          <a:xfrm flipH="1">
            <a:off x="2259360" y="2573288"/>
            <a:ext cx="8384" cy="3952056"/>
          </a:xfrm>
          <a:prstGeom prst="straightConnector1">
            <a:avLst/>
          </a:prstGeom>
          <a:ln w="254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475656" y="25649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0070C0"/>
                </a:solidFill>
              </a:rPr>
              <a:t>space</a:t>
            </a:r>
            <a:endParaRPr lang="fr-FR" dirty="0">
              <a:solidFill>
                <a:srgbClr val="0070C0"/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2267744" y="6516052"/>
            <a:ext cx="532859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7740352" y="64440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time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606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9763"/>
            <a:ext cx="8229600" cy="1143000"/>
          </a:xfrm>
        </p:spPr>
        <p:txBody>
          <a:bodyPr/>
          <a:lstStyle/>
          <a:p>
            <a:r>
              <a:rPr lang="fr-FR" dirty="0" smtClean="0"/>
              <a:t>The nucleus: Rutherford </a:t>
            </a:r>
            <a:r>
              <a:rPr lang="fr-FR" dirty="0" err="1" smtClean="0"/>
              <a:t>scattering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184576"/>
          </a:xfrm>
        </p:spPr>
        <p:txBody>
          <a:bodyPr>
            <a:normAutofit/>
          </a:bodyPr>
          <a:lstStyle/>
          <a:p>
            <a:r>
              <a:rPr lang="fr-FR" sz="2000" dirty="0" smtClean="0"/>
              <a:t>Notion of </a:t>
            </a:r>
            <a:r>
              <a:rPr lang="fr-FR" sz="2000" dirty="0" smtClean="0">
                <a:solidFill>
                  <a:srgbClr val="FF0000"/>
                </a:solidFill>
              </a:rPr>
              <a:t>Cross Section d</a:t>
            </a:r>
            <a:r>
              <a:rPr lang="el-GR" sz="2000" dirty="0" smtClean="0">
                <a:solidFill>
                  <a:srgbClr val="FF0000"/>
                </a:solidFill>
              </a:rPr>
              <a:t>σ</a:t>
            </a:r>
            <a:r>
              <a:rPr lang="fr-FR" sz="2000" dirty="0" smtClean="0">
                <a:solidFill>
                  <a:srgbClr val="FF0000"/>
                </a:solidFill>
              </a:rPr>
              <a:t>/d</a:t>
            </a:r>
            <a:r>
              <a:rPr lang="el-GR" sz="2000" dirty="0" smtClean="0">
                <a:solidFill>
                  <a:srgbClr val="FF0000"/>
                </a:solidFill>
              </a:rPr>
              <a:t>Ω </a:t>
            </a:r>
            <a:r>
              <a:rPr lang="fr-FR" sz="2000" dirty="0" smtClean="0"/>
              <a:t>: </a:t>
            </a:r>
            <a:r>
              <a:rPr lang="fr-FR" sz="2000" dirty="0" err="1" smtClean="0"/>
              <a:t>particles</a:t>
            </a:r>
            <a:r>
              <a:rPr lang="fr-FR" sz="2000" dirty="0" smtClean="0"/>
              <a:t> </a:t>
            </a:r>
            <a:r>
              <a:rPr lang="fr-FR" sz="2000" dirty="0" err="1" smtClean="0"/>
              <a:t>crossing</a:t>
            </a:r>
            <a:r>
              <a:rPr lang="fr-FR" sz="2000" dirty="0" smtClean="0"/>
              <a:t> 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transverse area </a:t>
            </a:r>
            <a:r>
              <a:rPr lang="fr-FR" sz="2000" dirty="0" smtClean="0">
                <a:solidFill>
                  <a:srgbClr val="FF0000"/>
                </a:solidFill>
              </a:rPr>
              <a:t>d</a:t>
            </a:r>
            <a:r>
              <a:rPr lang="el-GR" sz="2000" dirty="0" smtClean="0">
                <a:solidFill>
                  <a:srgbClr val="FF0000"/>
                </a:solidFill>
              </a:rPr>
              <a:t>σ</a:t>
            </a:r>
            <a:r>
              <a:rPr lang="fr-FR" sz="2000" dirty="0" smtClean="0"/>
              <a:t> are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scattered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into</a:t>
            </a:r>
            <a:r>
              <a:rPr lang="fr-FR" sz="2000" dirty="0" smtClean="0"/>
              <a:t> a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solid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angle </a:t>
            </a:r>
            <a:r>
              <a:rPr lang="fr-FR" sz="2000" dirty="0" smtClean="0">
                <a:solidFill>
                  <a:srgbClr val="FF0000"/>
                </a:solidFill>
              </a:rPr>
              <a:t>d</a:t>
            </a:r>
            <a:r>
              <a:rPr lang="el-GR" sz="2000" dirty="0" smtClean="0">
                <a:solidFill>
                  <a:srgbClr val="FF0000"/>
                </a:solidFill>
              </a:rPr>
              <a:t>Ω</a:t>
            </a:r>
            <a:r>
              <a:rPr lang="fr-FR" sz="2000" dirty="0" smtClean="0"/>
              <a:t>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at</a:t>
            </a:r>
            <a:r>
              <a:rPr lang="fr-FR" sz="2000" dirty="0" smtClean="0"/>
              <a:t> an 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angle 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</a:rPr>
              <a:t>θ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the </a:t>
            </a:r>
            <a:r>
              <a:rPr lang="fr-FR" sz="2000" dirty="0" err="1" smtClean="0"/>
              <a:t>beam</a:t>
            </a:r>
            <a:r>
              <a:rPr lang="fr-FR" sz="2000" dirty="0" smtClean="0"/>
              <a:t> direction</a:t>
            </a:r>
          </a:p>
          <a:p>
            <a:r>
              <a:rPr lang="fr-FR" sz="2000" dirty="0" smtClean="0"/>
              <a:t>Can </a:t>
            </a:r>
            <a:r>
              <a:rPr lang="fr-FR" sz="2000" dirty="0" err="1" smtClean="0"/>
              <a:t>find</a:t>
            </a:r>
            <a:r>
              <a:rPr lang="fr-FR" sz="2000" dirty="0" smtClean="0"/>
              <a:t> out about force </a:t>
            </a:r>
            <a:r>
              <a:rPr lang="fr-FR" sz="2000" dirty="0" err="1" smtClean="0"/>
              <a:t>between</a:t>
            </a:r>
            <a:r>
              <a:rPr lang="fr-FR" sz="2000" dirty="0" smtClean="0"/>
              <a:t> </a:t>
            </a:r>
            <a:r>
              <a:rPr lang="fr-FR" sz="2000" dirty="0" err="1" smtClean="0"/>
              <a:t>target</a:t>
            </a:r>
            <a:r>
              <a:rPr lang="fr-FR" sz="2000" dirty="0" smtClean="0"/>
              <a:t> and </a:t>
            </a:r>
            <a:r>
              <a:rPr lang="fr-FR" sz="2000" dirty="0" err="1" smtClean="0"/>
              <a:t>bullet</a:t>
            </a:r>
            <a:r>
              <a:rPr lang="fr-FR" sz="2000" dirty="0" smtClean="0"/>
              <a:t> by </a:t>
            </a:r>
            <a:r>
              <a:rPr lang="fr-FR" sz="2000" dirty="0" err="1" smtClean="0"/>
              <a:t>looking</a:t>
            </a:r>
            <a:r>
              <a:rPr lang="fr-FR" sz="2000" dirty="0" smtClean="0"/>
              <a:t> </a:t>
            </a:r>
            <a:r>
              <a:rPr lang="fr-FR" sz="2000" dirty="0" err="1" smtClean="0"/>
              <a:t>at</a:t>
            </a:r>
            <a:r>
              <a:rPr lang="fr-FR" sz="2000" dirty="0" smtClean="0"/>
              <a:t> </a:t>
            </a:r>
            <a:r>
              <a:rPr lang="fr-FR" sz="2000" dirty="0" err="1" smtClean="0"/>
              <a:t>xsection</a:t>
            </a:r>
            <a:r>
              <a:rPr lang="fr-FR" sz="2000" dirty="0" smtClean="0"/>
              <a:t>,</a:t>
            </a:r>
          </a:p>
          <a:p>
            <a:pPr>
              <a:buNone/>
            </a:pPr>
            <a:r>
              <a:rPr lang="fr-FR" sz="2000" dirty="0" smtClean="0"/>
              <a:t>	</a:t>
            </a:r>
            <a:r>
              <a:rPr lang="fr-FR" sz="2000" dirty="0" err="1" smtClean="0"/>
              <a:t>e.g</a:t>
            </a:r>
            <a:r>
              <a:rPr lang="fr-FR" sz="2000" dirty="0" smtClean="0"/>
              <a:t>. </a:t>
            </a:r>
            <a:r>
              <a:rPr lang="fr-FR" sz="2000" dirty="0" err="1" smtClean="0"/>
              <a:t>stronger</a:t>
            </a:r>
            <a:r>
              <a:rPr lang="fr-FR" sz="2000" dirty="0" smtClean="0"/>
              <a:t> forces → </a:t>
            </a:r>
            <a:r>
              <a:rPr lang="fr-FR" sz="2000" dirty="0" err="1" smtClean="0"/>
              <a:t>bigger</a:t>
            </a:r>
            <a:r>
              <a:rPr lang="fr-FR" sz="2000" dirty="0" smtClean="0"/>
              <a:t> </a:t>
            </a:r>
            <a:r>
              <a:rPr lang="fr-FR" sz="2000" dirty="0" err="1" smtClean="0"/>
              <a:t>xsections</a:t>
            </a:r>
            <a:r>
              <a:rPr lang="fr-FR" sz="2000" dirty="0" smtClean="0"/>
              <a:t>; range of force ↔ </a:t>
            </a:r>
            <a:r>
              <a:rPr lang="fr-FR" sz="2000" dirty="0" err="1" smtClean="0"/>
              <a:t>dependence</a:t>
            </a:r>
            <a:r>
              <a:rPr lang="fr-FR" sz="2000" dirty="0" smtClean="0"/>
              <a:t> on </a:t>
            </a:r>
            <a:r>
              <a:rPr lang="el-GR" sz="2000" dirty="0" smtClean="0"/>
              <a:t>θ</a:t>
            </a:r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1400" dirty="0" smtClean="0"/>
          </a:p>
          <a:p>
            <a:r>
              <a:rPr lang="fr-FR" sz="2000" dirty="0" smtClean="0"/>
              <a:t>Ex, </a:t>
            </a:r>
            <a:r>
              <a:rPr lang="fr-FR" sz="2000" smtClean="0"/>
              <a:t>scattering</a:t>
            </a:r>
            <a:r>
              <a:rPr lang="fr-FR" sz="2000" dirty="0" smtClean="0"/>
              <a:t> of </a:t>
            </a:r>
            <a:r>
              <a:rPr lang="fr-FR" sz="2000" dirty="0" err="1" smtClean="0"/>
              <a:t>spinless</a:t>
            </a:r>
            <a:r>
              <a:rPr lang="fr-FR" sz="2000" dirty="0" smtClean="0"/>
              <a:t> </a:t>
            </a:r>
            <a:r>
              <a:rPr lang="fr-FR" sz="2000" dirty="0" err="1" smtClean="0"/>
              <a:t>charged</a:t>
            </a:r>
            <a:r>
              <a:rPr lang="fr-FR" sz="2000" dirty="0" smtClean="0"/>
              <a:t> </a:t>
            </a:r>
            <a:r>
              <a:rPr lang="fr-FR" sz="2000" dirty="0" err="1" smtClean="0"/>
              <a:t>particles</a:t>
            </a:r>
            <a:r>
              <a:rPr lang="fr-FR" sz="2000" dirty="0" smtClean="0"/>
              <a:t> off a </a:t>
            </a:r>
            <a:r>
              <a:rPr lang="fr-FR" sz="2000" dirty="0" err="1" smtClean="0"/>
              <a:t>spinless</a:t>
            </a:r>
            <a:r>
              <a:rPr lang="fr-FR" sz="2000" dirty="0" smtClean="0"/>
              <a:t> </a:t>
            </a:r>
            <a:r>
              <a:rPr lang="fr-FR" sz="2000" dirty="0" err="1" smtClean="0"/>
              <a:t>charged</a:t>
            </a:r>
            <a:r>
              <a:rPr lang="fr-FR" sz="2000" dirty="0" smtClean="0"/>
              <a:t> </a:t>
            </a:r>
            <a:r>
              <a:rPr lang="fr-FR" sz="2000" dirty="0" err="1" smtClean="0"/>
              <a:t>target</a:t>
            </a:r>
            <a:r>
              <a:rPr lang="fr-FR" sz="2000" dirty="0" smtClean="0"/>
              <a:t> (Rutherford):</a:t>
            </a:r>
            <a:endParaRPr lang="fr-FR" sz="200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16/07/2015      Annecy Summer School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40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pic>
        <p:nvPicPr>
          <p:cNvPr id="59395" name="Picture 3" descr="C:\Documents and Settings\Administrateur\Bureau\500px-ScatteringDiagram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730500"/>
            <a:ext cx="4762500" cy="2533650"/>
          </a:xfrm>
          <a:prstGeom prst="rect">
            <a:avLst/>
          </a:prstGeom>
          <a:noFill/>
        </p:spPr>
      </p:pic>
      <p:graphicFrame>
        <p:nvGraphicFramePr>
          <p:cNvPr id="10" name="Objet 9"/>
          <p:cNvGraphicFramePr>
            <a:graphicFrameLocks noChangeAspect="1"/>
          </p:cNvGraphicFramePr>
          <p:nvPr/>
        </p:nvGraphicFramePr>
        <p:xfrm>
          <a:off x="3165847" y="5661249"/>
          <a:ext cx="2990329" cy="847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10" name="Équation" r:id="rId4" imgW="1612800" imgH="457200" progId="Equation.3">
                  <p:embed/>
                </p:oleObj>
              </mc:Choice>
              <mc:Fallback>
                <p:oleObj name="Équation" r:id="rId4" imgW="161280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847" y="5661249"/>
                        <a:ext cx="2990329" cy="8476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img09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0" y="2993479"/>
            <a:ext cx="3456384" cy="367588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Back to </a:t>
            </a:r>
            <a:r>
              <a:rPr lang="fr-FR" dirty="0" err="1" smtClean="0"/>
              <a:t>history</a:t>
            </a:r>
            <a:r>
              <a:rPr lang="fr-FR" dirty="0" smtClean="0"/>
              <a:t>: protons are composite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14202"/>
            <a:ext cx="8229600" cy="4525963"/>
          </a:xfrm>
        </p:spPr>
        <p:txBody>
          <a:bodyPr>
            <a:normAutofit/>
          </a:bodyPr>
          <a:lstStyle/>
          <a:p>
            <a:r>
              <a:rPr lang="fr-FR" sz="2400" dirty="0" smtClean="0"/>
              <a:t>Post WWII: </a:t>
            </a:r>
            <a:r>
              <a:rPr lang="fr-FR" sz="2400" dirty="0" err="1" smtClean="0"/>
              <a:t>accelerator</a:t>
            </a:r>
            <a:r>
              <a:rPr lang="fr-FR" sz="2400" dirty="0" smtClean="0"/>
              <a:t> </a:t>
            </a:r>
            <a:r>
              <a:rPr lang="fr-FR" sz="2400" dirty="0" err="1" smtClean="0"/>
              <a:t>era</a:t>
            </a:r>
            <a:endParaRPr lang="fr-FR" sz="2400" dirty="0" smtClean="0"/>
          </a:p>
          <a:p>
            <a:r>
              <a:rPr lang="fr-FR" sz="2000" dirty="0" smtClean="0"/>
              <a:t>1968 SLAC: shoot e</a:t>
            </a:r>
            <a:r>
              <a:rPr lang="fr-FR" sz="2000" baseline="30000" dirty="0" smtClean="0"/>
              <a:t>−</a:t>
            </a:r>
            <a:r>
              <a:rPr lang="fr-FR" sz="2000" dirty="0" smtClean="0"/>
              <a:t> to proton </a:t>
            </a:r>
            <a:r>
              <a:rPr lang="fr-FR" sz="2000" dirty="0" err="1" smtClean="0"/>
              <a:t>target</a:t>
            </a:r>
            <a:endParaRPr lang="fr-FR" sz="2000" dirty="0" smtClean="0"/>
          </a:p>
          <a:p>
            <a:r>
              <a:rPr lang="en-GB" sz="2000" dirty="0" smtClean="0"/>
              <a:t>High energies: </a:t>
            </a:r>
            <a:r>
              <a:rPr lang="fr-FR" sz="2000" dirty="0" err="1" smtClean="0"/>
              <a:t>λ</a:t>
            </a:r>
            <a:r>
              <a:rPr lang="fr-FR" sz="2000" baseline="-25000" dirty="0" err="1" smtClean="0"/>
              <a:t>electron</a:t>
            </a:r>
            <a:r>
              <a:rPr lang="fr-FR" sz="2000" dirty="0" smtClean="0"/>
              <a:t>&lt;&lt;</a:t>
            </a:r>
            <a:r>
              <a:rPr lang="fr-FR" sz="2000" dirty="0" err="1" smtClean="0"/>
              <a:t>R</a:t>
            </a:r>
            <a:r>
              <a:rPr lang="fr-FR" sz="2000" baseline="-25000" dirty="0" err="1" smtClean="0"/>
              <a:t>proton</a:t>
            </a:r>
            <a:endParaRPr lang="fr-FR" sz="2000" baseline="-25000" dirty="0" smtClean="0"/>
          </a:p>
          <a:p>
            <a:pPr>
              <a:buNone/>
            </a:pPr>
            <a:r>
              <a:rPr lang="fr-FR" sz="2000" dirty="0" smtClean="0"/>
              <a:t>	pc=</a:t>
            </a:r>
            <a:r>
              <a:rPr lang="fr-FR" sz="2000" dirty="0" err="1" smtClean="0"/>
              <a:t>hc</a:t>
            </a:r>
            <a:r>
              <a:rPr lang="fr-FR" sz="2000" dirty="0" smtClean="0"/>
              <a:t>/</a:t>
            </a:r>
            <a:r>
              <a:rPr lang="fr-FR" sz="2000" dirty="0" err="1" smtClean="0"/>
              <a:t>λ</a:t>
            </a:r>
            <a:r>
              <a:rPr lang="fr-FR" sz="2000" baseline="-25000" dirty="0" err="1" smtClean="0"/>
              <a:t>electron</a:t>
            </a:r>
            <a:r>
              <a:rPr lang="fr-FR" sz="2000" dirty="0" smtClean="0"/>
              <a:t>&gt;&gt;1 </a:t>
            </a:r>
            <a:r>
              <a:rPr lang="fr-FR" sz="2000" dirty="0" err="1" smtClean="0"/>
              <a:t>GeV</a:t>
            </a:r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16/07/2015      Annecy Summer School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41</a:t>
            </a:fld>
            <a:endParaRPr lang="fr-FR"/>
          </a:p>
        </p:txBody>
      </p:sp>
      <p:pic>
        <p:nvPicPr>
          <p:cNvPr id="7" name="Image 6" descr="img366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04048" y="4024080"/>
            <a:ext cx="3599688" cy="2429256"/>
          </a:xfrm>
          <a:prstGeom prst="rect">
            <a:avLst/>
          </a:prstGeom>
        </p:spPr>
      </p:pic>
      <p:pic>
        <p:nvPicPr>
          <p:cNvPr id="9" name="Image 8" descr="250px-GualSPfig.1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36096" y="1431792"/>
            <a:ext cx="2880320" cy="250735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956376" y="30879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W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411760" y="479715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As in Rutherford,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large angle </a:t>
            </a:r>
            <a:r>
              <a:rPr lang="fr-FR" dirty="0" err="1" smtClean="0">
                <a:solidFill>
                  <a:srgbClr val="FF0000"/>
                </a:solidFill>
              </a:rPr>
              <a:t>scattering</a:t>
            </a:r>
            <a:r>
              <a:rPr lang="fr-FR" dirty="0" smtClean="0">
                <a:solidFill>
                  <a:srgbClr val="FF0000"/>
                </a:solidFill>
              </a:rPr>
              <a:t>!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H="1" flipV="1">
            <a:off x="2339752" y="4293096"/>
            <a:ext cx="288032" cy="5760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t 16"/>
          <p:cNvGraphicFramePr>
            <a:graphicFrameLocks noChangeAspect="1"/>
          </p:cNvGraphicFramePr>
          <p:nvPr/>
        </p:nvGraphicFramePr>
        <p:xfrm>
          <a:off x="3203848" y="6381328"/>
          <a:ext cx="1320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47" name="Équation" r:id="rId6" imgW="1320480" imgH="228600" progId="Equation.3">
                  <p:embed/>
                </p:oleObj>
              </mc:Choice>
              <mc:Fallback>
                <p:oleObj name="Équation" r:id="rId6" imgW="1320480" imgH="2286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6381328"/>
                        <a:ext cx="13208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Orders</a:t>
            </a:r>
            <a:r>
              <a:rPr lang="fr-FR" dirty="0" smtClean="0"/>
              <a:t> of magnitude, </a:t>
            </a:r>
            <a:r>
              <a:rPr lang="fr-FR" dirty="0" err="1" smtClean="0"/>
              <a:t>units</a:t>
            </a:r>
            <a:endParaRPr lang="fr-FR" dirty="0"/>
          </a:p>
        </p:txBody>
      </p:sp>
      <p:pic>
        <p:nvPicPr>
          <p:cNvPr id="4" name="Image 3" descr="Structure-of-matter-flow-dia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607112"/>
            <a:ext cx="6192688" cy="412440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355976" y="155679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</a:t>
            </a:r>
            <a:r>
              <a:rPr lang="fr-FR" baseline="-25000" dirty="0" smtClean="0"/>
              <a:t>I</a:t>
            </a:r>
            <a:r>
              <a:rPr lang="fr-FR" dirty="0" smtClean="0"/>
              <a:t>(H)=13,6 eV</a:t>
            </a:r>
          </a:p>
          <a:p>
            <a:r>
              <a:rPr lang="fr-FR" dirty="0" smtClean="0"/>
              <a:t>1eV=1,62 x 10</a:t>
            </a:r>
            <a:r>
              <a:rPr lang="fr-FR" baseline="30000" dirty="0" smtClean="0"/>
              <a:t>-19</a:t>
            </a:r>
            <a:r>
              <a:rPr lang="fr-FR" dirty="0" smtClean="0"/>
              <a:t>J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987824" y="436510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</a:t>
            </a:r>
            <a:r>
              <a:rPr lang="fr-FR" baseline="-25000" dirty="0" err="1" smtClean="0"/>
              <a:t>p</a:t>
            </a:r>
            <a:r>
              <a:rPr lang="fr-FR" dirty="0" smtClean="0"/>
              <a:t>(</a:t>
            </a:r>
            <a:r>
              <a:rPr lang="fr-FR" baseline="30000" dirty="0" smtClean="0"/>
              <a:t>40</a:t>
            </a:r>
            <a:r>
              <a:rPr lang="fr-FR" dirty="0" smtClean="0"/>
              <a:t>Ca)=8,3 MeV</a:t>
            </a:r>
          </a:p>
          <a:p>
            <a:r>
              <a:rPr lang="fr-FR" dirty="0" smtClean="0"/>
              <a:t>=8,3 x 10</a:t>
            </a:r>
            <a:r>
              <a:rPr lang="fr-FR" baseline="30000" dirty="0" smtClean="0"/>
              <a:t>6</a:t>
            </a:r>
            <a:r>
              <a:rPr lang="fr-FR" dirty="0" smtClean="0"/>
              <a:t> eV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99592" y="2707179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~0,5 </a:t>
            </a:r>
            <a:r>
              <a:rPr lang="fr-FR" dirty="0" err="1"/>
              <a:t>G</a:t>
            </a:r>
            <a:r>
              <a:rPr lang="fr-FR" dirty="0" err="1" smtClean="0"/>
              <a:t>eV</a:t>
            </a:r>
            <a:endParaRPr lang="fr-FR" dirty="0" smtClean="0"/>
          </a:p>
          <a:p>
            <a:r>
              <a:rPr lang="fr-FR" dirty="0" smtClean="0"/>
              <a:t>=0,5 x 10</a:t>
            </a:r>
            <a:r>
              <a:rPr lang="fr-FR" baseline="30000" dirty="0" smtClean="0"/>
              <a:t>9</a:t>
            </a:r>
            <a:r>
              <a:rPr lang="fr-FR" dirty="0" smtClean="0"/>
              <a:t> eV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5239741"/>
            <a:ext cx="8939336" cy="4525963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fr-FR" sz="2400" dirty="0" smtClean="0"/>
              <a:t>Masses in </a:t>
            </a:r>
            <a:r>
              <a:rPr lang="fr-FR" sz="2400" dirty="0" err="1" smtClean="0"/>
              <a:t>energy</a:t>
            </a:r>
            <a:r>
              <a:rPr lang="fr-FR" sz="2400" dirty="0" smtClean="0"/>
              <a:t> </a:t>
            </a:r>
            <a:r>
              <a:rPr lang="fr-FR" sz="2400" dirty="0" err="1" smtClean="0"/>
              <a:t>units</a:t>
            </a:r>
            <a:r>
              <a:rPr lang="fr-FR" sz="2400" dirty="0" smtClean="0"/>
              <a:t> (E=mc</a:t>
            </a:r>
            <a:r>
              <a:rPr lang="fr-FR" sz="2400" baseline="30000" dirty="0" smtClean="0"/>
              <a:t>2</a:t>
            </a:r>
            <a:r>
              <a:rPr lang="fr-FR" sz="2400" dirty="0" smtClean="0"/>
              <a:t> !)</a:t>
            </a:r>
          </a:p>
          <a:p>
            <a:pPr>
              <a:buNone/>
            </a:pPr>
            <a:r>
              <a:rPr lang="fr-FR" sz="2400" dirty="0" smtClean="0"/>
              <a:t>	</a:t>
            </a:r>
            <a:r>
              <a:rPr lang="fr-FR" sz="2400" dirty="0" err="1" smtClean="0"/>
              <a:t>e.g</a:t>
            </a:r>
            <a:r>
              <a:rPr lang="fr-FR" sz="2400" dirty="0" smtClean="0"/>
              <a:t>. m(proton) = 938 MeV, m(</a:t>
            </a:r>
            <a:r>
              <a:rPr lang="fr-FR" sz="2400" dirty="0" err="1" smtClean="0"/>
              <a:t>electron</a:t>
            </a:r>
            <a:r>
              <a:rPr lang="fr-FR" sz="2400" dirty="0" smtClean="0"/>
              <a:t>) = 0,511 MeV</a:t>
            </a:r>
          </a:p>
          <a:p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16/07/2015      Annecy Summer School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42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fr-FR" dirty="0" err="1" smtClean="0"/>
              <a:t>Cosmic</a:t>
            </a:r>
            <a:r>
              <a:rPr lang="fr-FR" dirty="0" smtClean="0"/>
              <a:t> rays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4525963"/>
          </a:xfrm>
        </p:spPr>
        <p:txBody>
          <a:bodyPr>
            <a:normAutofit/>
          </a:bodyPr>
          <a:lstStyle/>
          <a:p>
            <a:r>
              <a:rPr lang="fr-FR" sz="2000" dirty="0" err="1" smtClean="0"/>
              <a:t>Particles</a:t>
            </a:r>
            <a:r>
              <a:rPr lang="fr-FR" sz="2000" dirty="0" smtClean="0"/>
              <a:t> </a:t>
            </a:r>
            <a:r>
              <a:rPr lang="fr-FR" sz="2000" dirty="0" err="1" smtClean="0"/>
              <a:t>from</a:t>
            </a:r>
            <a:r>
              <a:rPr lang="fr-FR" sz="2000" dirty="0" smtClean="0"/>
              <a:t> </a:t>
            </a:r>
            <a:r>
              <a:rPr lang="fr-FR" sz="2000" dirty="0" err="1" smtClean="0"/>
              <a:t>outer</a:t>
            </a:r>
            <a:r>
              <a:rPr lang="fr-FR" sz="2000" dirty="0" smtClean="0"/>
              <a:t> </a:t>
            </a:r>
            <a:r>
              <a:rPr lang="fr-FR" sz="2000" dirty="0" err="1" smtClean="0"/>
              <a:t>space</a:t>
            </a:r>
            <a:r>
              <a:rPr lang="fr-FR" sz="2000" dirty="0" smtClean="0"/>
              <a:t> </a:t>
            </a:r>
            <a:r>
              <a:rPr lang="fr-FR" sz="2000" dirty="0" err="1" smtClean="0"/>
              <a:t>constantly</a:t>
            </a:r>
            <a:r>
              <a:rPr lang="fr-FR" sz="2000" dirty="0" smtClean="0"/>
              <a:t> in collision 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dirty="0" err="1" smtClean="0"/>
              <a:t>upper</a:t>
            </a:r>
            <a:r>
              <a:rPr lang="fr-FR" sz="2000" dirty="0" smtClean="0"/>
              <a:t> </a:t>
            </a:r>
            <a:r>
              <a:rPr lang="fr-FR" sz="2000" dirty="0" err="1" smtClean="0"/>
              <a:t>atmosphere</a:t>
            </a:r>
            <a:endParaRPr lang="fr-FR" sz="2000" dirty="0" smtClean="0"/>
          </a:p>
          <a:p>
            <a:r>
              <a:rPr lang="fr-FR" sz="2000" dirty="0" smtClean="0"/>
              <a:t>Source of </a:t>
            </a:r>
            <a:r>
              <a:rPr lang="fr-FR" sz="2000" dirty="0" err="1" smtClean="0"/>
              <a:t>exotic</a:t>
            </a:r>
            <a:r>
              <a:rPr lang="fr-FR" sz="2000" dirty="0" smtClean="0"/>
              <a:t> (</a:t>
            </a:r>
            <a:r>
              <a:rPr lang="fr-FR" sz="2000" dirty="0" err="1" smtClean="0"/>
              <a:t>unstable</a:t>
            </a:r>
            <a:r>
              <a:rPr lang="fr-FR" sz="2000" dirty="0" smtClean="0"/>
              <a:t>) </a:t>
            </a:r>
            <a:r>
              <a:rPr lang="fr-FR" sz="2000" dirty="0" err="1" smtClean="0"/>
              <a:t>particles</a:t>
            </a:r>
            <a:r>
              <a:rPr lang="fr-FR" sz="2000" dirty="0" smtClean="0"/>
              <a:t> </a:t>
            </a:r>
            <a:r>
              <a:rPr lang="fr-FR" sz="2000" dirty="0" err="1" smtClean="0"/>
              <a:t>from</a:t>
            </a:r>
            <a:r>
              <a:rPr lang="fr-FR" sz="2000" dirty="0" smtClean="0"/>
              <a:t> </a:t>
            </a:r>
            <a:r>
              <a:rPr lang="fr-FR" sz="2000" dirty="0" err="1" smtClean="0"/>
              <a:t>early</a:t>
            </a:r>
            <a:r>
              <a:rPr lang="fr-FR" sz="2000" dirty="0" smtClean="0"/>
              <a:t> times (</a:t>
            </a:r>
            <a:r>
              <a:rPr lang="fr-FR" sz="2000" dirty="0" err="1" smtClean="0"/>
              <a:t>pre</a:t>
            </a:r>
            <a:r>
              <a:rPr lang="fr-FR" sz="2000" dirty="0" smtClean="0"/>
              <a:t> WWII)</a:t>
            </a:r>
          </a:p>
          <a:p>
            <a:r>
              <a:rPr lang="fr-FR" sz="2000" dirty="0" smtClean="0"/>
              <a:t>Cloud </a:t>
            </a:r>
            <a:r>
              <a:rPr lang="fr-FR" sz="2000" dirty="0" err="1" smtClean="0"/>
              <a:t>chambers</a:t>
            </a:r>
            <a:r>
              <a:rPr lang="fr-FR" sz="2000" dirty="0" smtClean="0"/>
              <a:t> (or Wilson </a:t>
            </a:r>
            <a:r>
              <a:rPr lang="fr-FR" sz="2000" dirty="0" err="1" smtClean="0"/>
              <a:t>chambers</a:t>
            </a:r>
            <a:r>
              <a:rPr lang="fr-FR" sz="2000" dirty="0" smtClean="0"/>
              <a:t>):</a:t>
            </a:r>
          </a:p>
          <a:p>
            <a:pPr>
              <a:buNone/>
            </a:pPr>
            <a:r>
              <a:rPr lang="fr-FR" sz="2000" dirty="0" smtClean="0"/>
              <a:t>	</a:t>
            </a:r>
            <a:r>
              <a:rPr lang="fr-FR" sz="2000" dirty="0" err="1" smtClean="0"/>
              <a:t>supersaturated</a:t>
            </a:r>
            <a:r>
              <a:rPr lang="fr-FR" sz="2000" dirty="0" smtClean="0"/>
              <a:t> </a:t>
            </a:r>
            <a:r>
              <a:rPr lang="fr-FR" sz="2000" dirty="0" err="1" smtClean="0"/>
              <a:t>vapor</a:t>
            </a:r>
            <a:r>
              <a:rPr lang="fr-FR" sz="2000" dirty="0" smtClean="0"/>
              <a:t>, passage of </a:t>
            </a:r>
            <a:r>
              <a:rPr lang="fr-FR" sz="2000" dirty="0" err="1" smtClean="0"/>
              <a:t>charged</a:t>
            </a: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	</a:t>
            </a:r>
            <a:r>
              <a:rPr lang="fr-FR" sz="2000" dirty="0" err="1" smtClean="0"/>
              <a:t>particles</a:t>
            </a:r>
            <a:r>
              <a:rPr lang="fr-FR" sz="2000" dirty="0" smtClean="0"/>
              <a:t> </a:t>
            </a:r>
            <a:r>
              <a:rPr lang="fr-FR" sz="2000" dirty="0" err="1" smtClean="0"/>
              <a:t>slightly</a:t>
            </a:r>
            <a:r>
              <a:rPr lang="fr-FR" sz="2000" dirty="0" smtClean="0"/>
              <a:t> </a:t>
            </a:r>
            <a:r>
              <a:rPr lang="fr-FR" sz="2000" dirty="0" err="1" smtClean="0"/>
              <a:t>ionizes</a:t>
            </a:r>
            <a:r>
              <a:rPr lang="fr-FR" sz="2000" dirty="0" smtClean="0"/>
              <a:t> medium,</a:t>
            </a:r>
          </a:p>
          <a:p>
            <a:pPr>
              <a:buNone/>
            </a:pPr>
            <a:r>
              <a:rPr lang="fr-FR" sz="2000" dirty="0" smtClean="0"/>
              <a:t>	condensation </a:t>
            </a:r>
            <a:r>
              <a:rPr lang="fr-FR" sz="2000" dirty="0" err="1" smtClean="0"/>
              <a:t>occurs</a:t>
            </a:r>
            <a:r>
              <a:rPr lang="fr-FR" sz="2000" dirty="0" smtClean="0"/>
              <a:t> </a:t>
            </a:r>
            <a:r>
              <a:rPr lang="fr-FR" sz="2000" dirty="0" err="1" smtClean="0"/>
              <a:t>track</a:t>
            </a:r>
            <a:endParaRPr lang="fr-FR" sz="2000" dirty="0" smtClean="0"/>
          </a:p>
          <a:p>
            <a:r>
              <a:rPr lang="fr-FR" sz="2000" dirty="0" err="1" smtClean="0"/>
              <a:t>Photographic</a:t>
            </a:r>
            <a:r>
              <a:rPr lang="fr-FR" sz="2000" dirty="0" smtClean="0"/>
              <a:t> </a:t>
            </a:r>
            <a:r>
              <a:rPr lang="fr-FR" sz="2000" dirty="0" err="1" smtClean="0"/>
              <a:t>emulsions</a:t>
            </a:r>
            <a:r>
              <a:rPr lang="fr-FR" sz="2000" dirty="0" smtClean="0"/>
              <a:t> </a:t>
            </a:r>
            <a:r>
              <a:rPr lang="fr-FR" sz="2000" dirty="0" err="1" smtClean="0"/>
              <a:t>also</a:t>
            </a:r>
            <a:r>
              <a:rPr lang="fr-FR" sz="2000" dirty="0" smtClean="0"/>
              <a:t> </a:t>
            </a:r>
            <a:r>
              <a:rPr lang="fr-FR" sz="2000" dirty="0" err="1" smtClean="0"/>
              <a:t>used</a:t>
            </a:r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16/07/2015      Annecy Summer School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43</a:t>
            </a:fld>
            <a:endParaRPr lang="fr-FR"/>
          </a:p>
        </p:txBody>
      </p:sp>
      <p:pic>
        <p:nvPicPr>
          <p:cNvPr id="112642" name="Picture 2" descr="C:\Documents and Settings\Administrateur\Bureau\360px-Cosmic_ray_flux_versus_particle_energy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95928" y="2410544"/>
            <a:ext cx="3429000" cy="4114800"/>
          </a:xfrm>
          <a:prstGeom prst="rect">
            <a:avLst/>
          </a:prstGeom>
          <a:noFill/>
        </p:spPr>
      </p:pic>
      <p:pic>
        <p:nvPicPr>
          <p:cNvPr id="112643" name="Picture 3" descr="C:\Documents and Settings\Administrateur\Bureau\cloud-chamber-mechanis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123903"/>
            <a:ext cx="5162551" cy="2257425"/>
          </a:xfrm>
          <a:prstGeom prst="rect">
            <a:avLst/>
          </a:prstGeom>
          <a:noFill/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2316" y="2187624"/>
            <a:ext cx="3991683" cy="6065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More </a:t>
            </a:r>
            <a:r>
              <a:rPr lang="fr-FR" dirty="0" err="1" smtClean="0"/>
              <a:t>cosmic</a:t>
            </a:r>
            <a:r>
              <a:rPr lang="fr-FR" dirty="0" smtClean="0"/>
              <a:t> rays: the muon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000" dirty="0" smtClean="0"/>
              <a:t>1936 </a:t>
            </a:r>
            <a:r>
              <a:rPr lang="fr-FR" sz="2000" dirty="0" err="1" smtClean="0"/>
              <a:t>Neddermeyer</a:t>
            </a:r>
            <a:r>
              <a:rPr lang="fr-FR" sz="2000" dirty="0" smtClean="0"/>
              <a:t>, Anderson:</a:t>
            </a:r>
          </a:p>
          <a:p>
            <a:r>
              <a:rPr lang="fr-FR" sz="2000" dirty="0" smtClean="0"/>
              <a:t>unit charge </a:t>
            </a:r>
            <a:r>
              <a:rPr lang="fr-FR" sz="2000" dirty="0" err="1" smtClean="0"/>
              <a:t>particle</a:t>
            </a:r>
            <a:r>
              <a:rPr lang="fr-FR" sz="2000" dirty="0" smtClean="0"/>
              <a:t>, spin 1/2</a:t>
            </a:r>
          </a:p>
          <a:p>
            <a:r>
              <a:rPr lang="fr-FR" sz="2000" dirty="0" err="1" smtClean="0"/>
              <a:t>heavier</a:t>
            </a:r>
            <a:r>
              <a:rPr lang="fr-FR" sz="2000" dirty="0" smtClean="0"/>
              <a:t> </a:t>
            </a:r>
            <a:r>
              <a:rPr lang="fr-FR" sz="2000" dirty="0" err="1" smtClean="0"/>
              <a:t>than</a:t>
            </a:r>
            <a:r>
              <a:rPr lang="fr-FR" sz="2000" dirty="0" smtClean="0"/>
              <a:t> </a:t>
            </a:r>
            <a:r>
              <a:rPr lang="fr-FR" sz="2000" dirty="0" err="1" smtClean="0"/>
              <a:t>electron</a:t>
            </a:r>
            <a:r>
              <a:rPr lang="fr-FR" sz="2000" dirty="0" smtClean="0"/>
              <a:t>, </a:t>
            </a:r>
            <a:r>
              <a:rPr lang="fr-FR" sz="2000" dirty="0" err="1" smtClean="0"/>
              <a:t>lighter</a:t>
            </a:r>
            <a:r>
              <a:rPr lang="fr-FR" sz="2000" dirty="0" smtClean="0"/>
              <a:t> </a:t>
            </a:r>
            <a:r>
              <a:rPr lang="fr-FR" sz="2000" dirty="0" err="1" smtClean="0"/>
              <a:t>than</a:t>
            </a:r>
            <a:r>
              <a:rPr lang="fr-FR" sz="2000" dirty="0" smtClean="0"/>
              <a:t> proton</a:t>
            </a:r>
          </a:p>
          <a:p>
            <a:r>
              <a:rPr lang="fr-FR" sz="2000" dirty="0" err="1" smtClean="0"/>
              <a:t>like</a:t>
            </a:r>
            <a:r>
              <a:rPr lang="fr-FR" sz="2000" dirty="0" smtClean="0"/>
              <a:t> </a:t>
            </a:r>
            <a:r>
              <a:rPr lang="fr-FR" sz="2000" dirty="0" err="1" smtClean="0"/>
              <a:t>electrons</a:t>
            </a:r>
            <a:r>
              <a:rPr lang="fr-FR" sz="2000" dirty="0" smtClean="0"/>
              <a:t>, </a:t>
            </a:r>
            <a:r>
              <a:rPr lang="fr-FR" sz="2000" dirty="0" err="1" smtClean="0"/>
              <a:t>does</a:t>
            </a:r>
            <a:r>
              <a:rPr lang="fr-FR" sz="2000" dirty="0" smtClean="0"/>
              <a:t> not </a:t>
            </a:r>
            <a:r>
              <a:rPr lang="fr-FR" sz="2000" dirty="0" err="1" smtClean="0"/>
              <a:t>induce</a:t>
            </a:r>
            <a:r>
              <a:rPr lang="fr-FR" sz="2000" dirty="0" smtClean="0"/>
              <a:t> </a:t>
            </a:r>
            <a:r>
              <a:rPr lang="fr-FR" sz="2000" dirty="0" err="1" smtClean="0"/>
              <a:t>nuclear</a:t>
            </a:r>
            <a:r>
              <a:rPr lang="fr-FR" sz="2000" dirty="0" smtClean="0"/>
              <a:t> </a:t>
            </a:r>
            <a:r>
              <a:rPr lang="fr-FR" sz="2000" dirty="0" err="1" smtClean="0"/>
              <a:t>reactions</a:t>
            </a:r>
            <a:endParaRPr lang="fr-FR" sz="2000" dirty="0" smtClean="0"/>
          </a:p>
          <a:p>
            <a:r>
              <a:rPr lang="fr-FR" sz="2000" dirty="0" err="1" smtClean="0"/>
              <a:t>unstable</a:t>
            </a:r>
            <a:r>
              <a:rPr lang="fr-FR" sz="2000" dirty="0" smtClean="0"/>
              <a:t> but long-</a:t>
            </a:r>
            <a:r>
              <a:rPr lang="fr-FR" sz="2000" dirty="0" err="1" smtClean="0"/>
              <a:t>lived</a:t>
            </a:r>
            <a:r>
              <a:rPr lang="fr-FR" sz="2000" dirty="0" smtClean="0"/>
              <a:t> (10</a:t>
            </a:r>
            <a:r>
              <a:rPr lang="fr-FR" sz="2000" baseline="30000" dirty="0" smtClean="0"/>
              <a:t>-6</a:t>
            </a:r>
            <a:r>
              <a:rPr lang="fr-FR" sz="2000" dirty="0" smtClean="0"/>
              <a:t> s)</a:t>
            </a:r>
          </a:p>
          <a:p>
            <a:pPr algn="ctr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Just </a:t>
            </a:r>
            <a:r>
              <a:rPr lang="fr-FR" sz="2400" dirty="0" err="1" smtClean="0">
                <a:solidFill>
                  <a:srgbClr val="FF0000"/>
                </a:solidFill>
              </a:rPr>
              <a:t>like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electron</a:t>
            </a:r>
            <a:r>
              <a:rPr lang="fr-FR" sz="2400" dirty="0" smtClean="0">
                <a:solidFill>
                  <a:srgbClr val="FF0000"/>
                </a:solidFill>
              </a:rPr>
              <a:t> but </a:t>
            </a:r>
            <a:r>
              <a:rPr lang="fr-FR" sz="2400" dirty="0" err="1" smtClean="0">
                <a:solidFill>
                  <a:srgbClr val="FF0000"/>
                </a:solidFill>
              </a:rPr>
              <a:t>heavy</a:t>
            </a:r>
            <a:r>
              <a:rPr lang="fr-FR" sz="2400" dirty="0" smtClean="0">
                <a:solidFill>
                  <a:srgbClr val="FF0000"/>
                </a:solidFill>
              </a:rPr>
              <a:t> and </a:t>
            </a:r>
            <a:r>
              <a:rPr lang="fr-FR" sz="2400" dirty="0" err="1" smtClean="0">
                <a:solidFill>
                  <a:srgbClr val="FF0000"/>
                </a:solidFill>
              </a:rPr>
              <a:t>unstable</a:t>
            </a:r>
            <a:endParaRPr lang="fr-FR" sz="2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fr-FR" sz="2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GB" sz="2400" dirty="0" smtClean="0">
                <a:solidFill>
                  <a:srgbClr val="FFC000"/>
                </a:solidFill>
              </a:rPr>
              <a:t>“</a:t>
            </a:r>
            <a:r>
              <a:rPr lang="fr-FR" sz="2400" dirty="0" err="1" smtClean="0">
                <a:solidFill>
                  <a:srgbClr val="FFC000"/>
                </a:solidFill>
              </a:rPr>
              <a:t>Who</a:t>
            </a:r>
            <a:r>
              <a:rPr lang="fr-FR" sz="2400" dirty="0" smtClean="0">
                <a:solidFill>
                  <a:srgbClr val="FFC000"/>
                </a:solidFill>
              </a:rPr>
              <a:t> </a:t>
            </a:r>
            <a:r>
              <a:rPr lang="fr-FR" sz="2400" dirty="0" err="1" smtClean="0">
                <a:solidFill>
                  <a:srgbClr val="FFC000"/>
                </a:solidFill>
              </a:rPr>
              <a:t>ordered</a:t>
            </a:r>
            <a:r>
              <a:rPr lang="fr-FR" sz="2400" dirty="0" smtClean="0">
                <a:solidFill>
                  <a:srgbClr val="FFC000"/>
                </a:solidFill>
              </a:rPr>
              <a:t> </a:t>
            </a:r>
            <a:r>
              <a:rPr lang="fr-FR" sz="2400" dirty="0" err="1" smtClean="0">
                <a:solidFill>
                  <a:srgbClr val="FFC000"/>
                </a:solidFill>
              </a:rPr>
              <a:t>that</a:t>
            </a:r>
            <a:r>
              <a:rPr lang="fr-FR" sz="2400" dirty="0" smtClean="0">
                <a:solidFill>
                  <a:srgbClr val="FFC000"/>
                </a:solidFill>
              </a:rPr>
              <a:t>?</a:t>
            </a:r>
            <a:r>
              <a:rPr lang="en-GB" sz="2400" dirty="0" smtClean="0">
                <a:solidFill>
                  <a:srgbClr val="FFC000"/>
                </a:solidFill>
              </a:rPr>
              <a:t>”</a:t>
            </a:r>
            <a:r>
              <a:rPr lang="fr-FR" sz="2400" dirty="0" smtClean="0">
                <a:solidFill>
                  <a:srgbClr val="FFC000"/>
                </a:solidFill>
              </a:rPr>
              <a:t> (I.I. Rabi)</a:t>
            </a:r>
            <a:endParaRPr lang="fr-FR" sz="2400" dirty="0">
              <a:solidFill>
                <a:srgbClr val="FFC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16/07/2015      Annecy Summer School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44</a:t>
            </a:fld>
            <a:endParaRPr lang="fr-FR"/>
          </a:p>
        </p:txBody>
      </p:sp>
      <p:pic>
        <p:nvPicPr>
          <p:cNvPr id="147457" name="Picture 1" descr="C:\Documents and Settings\Administrateur\Bureau\II_Ra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823898"/>
            <a:ext cx="1152128" cy="1629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Applications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Radiothérapie</a:t>
            </a: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16/07/2015      Annecy Summer School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Pablo DEL AMO SANCHEZ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45</a:t>
            </a:fld>
            <a:endParaRPr lang="fr-BE"/>
          </a:p>
        </p:txBody>
      </p:sp>
      <p:pic>
        <p:nvPicPr>
          <p:cNvPr id="7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7056784" cy="42794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9199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Applications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Le World </a:t>
            </a:r>
            <a:r>
              <a:rPr lang="fr-FR" sz="2400" dirty="0" err="1" smtClean="0"/>
              <a:t>Wide</a:t>
            </a:r>
            <a:r>
              <a:rPr lang="fr-FR" sz="2400" dirty="0" smtClean="0"/>
              <a:t> Web a été inventé au CERN ! (1990)</a:t>
            </a:r>
          </a:p>
          <a:p>
            <a:r>
              <a:rPr lang="fr-FR" sz="2400" dirty="0" smtClean="0"/>
              <a:t>La grille de calcul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16/07/2015      Annecy Summer School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Pablo DEL AMO SANCHEZ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46</a:t>
            </a:fld>
            <a:endParaRPr lang="fr-BE"/>
          </a:p>
        </p:txBody>
      </p:sp>
      <p:pic>
        <p:nvPicPr>
          <p:cNvPr id="8" name="Image 7" descr="LaGrilleDeCalcu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492896"/>
            <a:ext cx="6520160" cy="391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5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Example</a:t>
            </a:r>
            <a:r>
              <a:rPr lang="fr-FR" dirty="0" smtClean="0"/>
              <a:t> of EM interaction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e</a:t>
            </a:r>
            <a:r>
              <a:rPr lang="fr-FR" sz="2000" baseline="30000" dirty="0"/>
              <a:t>−</a:t>
            </a:r>
            <a:r>
              <a:rPr lang="fr-FR" sz="2000" dirty="0" smtClean="0"/>
              <a:t>- e</a:t>
            </a:r>
            <a:r>
              <a:rPr lang="fr-FR" sz="2000" baseline="30000" dirty="0" smtClean="0"/>
              <a:t>−</a:t>
            </a:r>
            <a:r>
              <a:rPr lang="fr-FR" sz="2000" dirty="0" smtClean="0"/>
              <a:t> collision, </a:t>
            </a:r>
            <a:r>
              <a:rPr lang="fr-FR" sz="2000" dirty="0" err="1" smtClean="0"/>
              <a:t>transferring</a:t>
            </a:r>
            <a:r>
              <a:rPr lang="fr-FR" sz="2000" dirty="0" smtClean="0"/>
              <a:t> </a:t>
            </a:r>
            <a:r>
              <a:rPr lang="fr-FR" sz="2000" dirty="0" err="1" smtClean="0"/>
              <a:t>momentum</a:t>
            </a:r>
            <a:r>
              <a:rPr lang="fr-FR" sz="2000" dirty="0" smtClean="0"/>
              <a:t>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fr-FR" sz="2000" dirty="0" smtClean="0"/>
              <a:t> by exchange of photon, quanta of EM </a:t>
            </a:r>
            <a:r>
              <a:rPr lang="fr-FR" sz="2000" dirty="0" err="1" smtClean="0"/>
              <a:t>field</a:t>
            </a:r>
            <a:endParaRPr lang="fr-FR" sz="2000" dirty="0" smtClean="0"/>
          </a:p>
          <a:p>
            <a:pPr marL="0" indent="0">
              <a:buNone/>
            </a:pPr>
            <a:r>
              <a:rPr lang="fr-FR" sz="2000" dirty="0">
                <a:solidFill>
                  <a:srgbClr val="0000FF"/>
                </a:solidFill>
              </a:rPr>
              <a:t>Feynman </a:t>
            </a:r>
            <a:r>
              <a:rPr lang="fr-FR" sz="2000" dirty="0" err="1">
                <a:solidFill>
                  <a:srgbClr val="0000FF"/>
                </a:solidFill>
              </a:rPr>
              <a:t>diagrams</a:t>
            </a:r>
            <a:r>
              <a:rPr lang="fr-FR" sz="2000" dirty="0">
                <a:solidFill>
                  <a:srgbClr val="0000FF"/>
                </a:solidFill>
              </a:rPr>
              <a:t> are </a:t>
            </a:r>
            <a:r>
              <a:rPr lang="fr-FR" sz="2000" dirty="0" err="1">
                <a:solidFill>
                  <a:srgbClr val="0000FF"/>
                </a:solidFill>
              </a:rPr>
              <a:t>calculational</a:t>
            </a:r>
            <a:r>
              <a:rPr lang="fr-FR" sz="2000" dirty="0">
                <a:solidFill>
                  <a:srgbClr val="0000FF"/>
                </a:solidFill>
              </a:rPr>
              <a:t> </a:t>
            </a:r>
            <a:r>
              <a:rPr lang="fr-FR" sz="2000" dirty="0" err="1">
                <a:solidFill>
                  <a:srgbClr val="0000FF"/>
                </a:solidFill>
              </a:rPr>
              <a:t>tools</a:t>
            </a:r>
            <a:r>
              <a:rPr lang="fr-FR" sz="2000" dirty="0">
                <a:solidFill>
                  <a:srgbClr val="0000FF"/>
                </a:solidFill>
              </a:rPr>
              <a:t>: </a:t>
            </a:r>
            <a:r>
              <a:rPr lang="fr-FR" sz="2000" dirty="0" err="1">
                <a:solidFill>
                  <a:srgbClr val="0000FF"/>
                </a:solidFill>
              </a:rPr>
              <a:t>will</a:t>
            </a:r>
            <a:r>
              <a:rPr lang="fr-FR" sz="2000" dirty="0">
                <a:solidFill>
                  <a:srgbClr val="0000FF"/>
                </a:solidFill>
              </a:rPr>
              <a:t> sketch computation of QM amplitude</a:t>
            </a:r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16/07/2015      Annecy Summer School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7" name="Picture 2" descr="E:\Vulgarisation\Electron-scatter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636912"/>
            <a:ext cx="4468561" cy="3888432"/>
          </a:xfrm>
          <a:prstGeom prst="rect">
            <a:avLst/>
          </a:prstGeom>
          <a:noFill/>
        </p:spPr>
      </p:pic>
      <p:graphicFrame>
        <p:nvGraphicFramePr>
          <p:cNvPr id="145410" name="Object 2"/>
          <p:cNvGraphicFramePr>
            <a:graphicFrameLocks noChangeAspect="1"/>
          </p:cNvGraphicFramePr>
          <p:nvPr/>
        </p:nvGraphicFramePr>
        <p:xfrm>
          <a:off x="5370513" y="4292600"/>
          <a:ext cx="4254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72" name="Équation" r:id="rId4" imgW="177480" imgH="228600" progId="Equation.3">
                  <p:embed/>
                </p:oleObj>
              </mc:Choice>
              <mc:Fallback>
                <p:oleObj name="Équation" r:id="rId4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513" y="4292600"/>
                        <a:ext cx="42545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Connecteur droit avec flèche 17"/>
          <p:cNvCxnSpPr/>
          <p:nvPr/>
        </p:nvCxnSpPr>
        <p:spPr>
          <a:xfrm flipH="1">
            <a:off x="2259360" y="2573288"/>
            <a:ext cx="8384" cy="3952056"/>
          </a:xfrm>
          <a:prstGeom prst="straightConnector1">
            <a:avLst/>
          </a:prstGeom>
          <a:ln w="254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475656" y="25649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0070C0"/>
                </a:solidFill>
              </a:rPr>
              <a:t>space</a:t>
            </a:r>
            <a:endParaRPr lang="fr-FR" dirty="0">
              <a:solidFill>
                <a:srgbClr val="0070C0"/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2267744" y="6516052"/>
            <a:ext cx="532859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7740352" y="64440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time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092280" y="2708920"/>
            <a:ext cx="18722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Feynman </a:t>
            </a:r>
            <a:r>
              <a:rPr lang="fr-FR" sz="2800" dirty="0" err="1" smtClean="0">
                <a:solidFill>
                  <a:srgbClr val="FF0000"/>
                </a:solidFill>
              </a:rPr>
              <a:t>diagram</a:t>
            </a:r>
            <a:endParaRPr lang="fr-FR" sz="2800" dirty="0" smtClean="0">
              <a:solidFill>
                <a:srgbClr val="FF0000"/>
              </a:solidFill>
            </a:endParaRPr>
          </a:p>
          <a:p>
            <a:r>
              <a:rPr lang="fr-FR" sz="2800" dirty="0" smtClean="0"/>
              <a:t>for e</a:t>
            </a:r>
            <a:r>
              <a:rPr lang="fr-FR" sz="2800" baseline="30000" dirty="0" smtClean="0"/>
              <a:t>−</a:t>
            </a:r>
            <a:r>
              <a:rPr lang="fr-FR" sz="2800" dirty="0" smtClean="0"/>
              <a:t>-e</a:t>
            </a:r>
            <a:r>
              <a:rPr lang="fr-FR" sz="2800" baseline="30000" dirty="0" smtClean="0"/>
              <a:t>−</a:t>
            </a:r>
            <a:r>
              <a:rPr lang="fr-FR" sz="2800" dirty="0" smtClean="0"/>
              <a:t> collision</a:t>
            </a:r>
          </a:p>
        </p:txBody>
      </p:sp>
    </p:spTree>
    <p:extLst>
      <p:ext uri="{BB962C8B-B14F-4D97-AF65-F5344CB8AC3E}">
        <p14:creationId xmlns:p14="http://schemas.microsoft.com/office/powerpoint/2010/main" val="2349694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16/07/2015      Annecy Summer School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7" name="Picture 2" descr="E:\Vulgarisation\Electron-scatter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636912"/>
            <a:ext cx="4468561" cy="3888432"/>
          </a:xfrm>
          <a:prstGeom prst="rect">
            <a:avLst/>
          </a:prstGeom>
          <a:noFill/>
        </p:spPr>
      </p:pic>
      <p:sp>
        <p:nvSpPr>
          <p:cNvPr id="16" name="Flèche en arc 15"/>
          <p:cNvSpPr/>
          <p:nvPr/>
        </p:nvSpPr>
        <p:spPr>
          <a:xfrm>
            <a:off x="3995936" y="5589240"/>
            <a:ext cx="1296144" cy="1008112"/>
          </a:xfrm>
          <a:prstGeom prst="circularArrow">
            <a:avLst>
              <a:gd name="adj1" fmla="val 7448"/>
              <a:gd name="adj2" fmla="val 1259013"/>
              <a:gd name="adj3" fmla="val 20397935"/>
              <a:gd name="adj4" fmla="val 10800000"/>
              <a:gd name="adj5" fmla="val 14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17" name="Objet 16"/>
          <p:cNvGraphicFramePr>
            <a:graphicFrameLocks noChangeAspect="1"/>
          </p:cNvGraphicFramePr>
          <p:nvPr/>
        </p:nvGraphicFramePr>
        <p:xfrm>
          <a:off x="4441825" y="5791200"/>
          <a:ext cx="4254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11" name="Équation" r:id="rId4" imgW="177480" imgH="241200" progId="Equation.3">
                  <p:embed/>
                </p:oleObj>
              </mc:Choice>
              <mc:Fallback>
                <p:oleObj name="Équation" r:id="rId4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1825" y="5791200"/>
                        <a:ext cx="42545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07" name="Object 3"/>
          <p:cNvGraphicFramePr>
            <a:graphicFrameLocks noChangeAspect="1"/>
          </p:cNvGraphicFramePr>
          <p:nvPr/>
        </p:nvGraphicFramePr>
        <p:xfrm>
          <a:off x="4427984" y="2810892"/>
          <a:ext cx="45561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12" name="Équation" r:id="rId6" imgW="190440" imgH="228600" progId="Equation.3">
                  <p:embed/>
                </p:oleObj>
              </mc:Choice>
              <mc:Fallback>
                <p:oleObj name="Équation" r:id="rId6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2810892"/>
                        <a:ext cx="455612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lèche en arc 17"/>
          <p:cNvSpPr/>
          <p:nvPr/>
        </p:nvSpPr>
        <p:spPr>
          <a:xfrm flipH="1">
            <a:off x="3923928" y="2564904"/>
            <a:ext cx="1512168" cy="1080120"/>
          </a:xfrm>
          <a:prstGeom prst="circularArrow">
            <a:avLst>
              <a:gd name="adj1" fmla="val 6748"/>
              <a:gd name="adj2" fmla="val 1142319"/>
              <a:gd name="adj3" fmla="val 10055405"/>
              <a:gd name="adj4" fmla="val 21552581"/>
              <a:gd name="adj5" fmla="val 69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151557" name="Object 5"/>
          <p:cNvGraphicFramePr>
            <a:graphicFrameLocks noChangeAspect="1"/>
          </p:cNvGraphicFramePr>
          <p:nvPr/>
        </p:nvGraphicFramePr>
        <p:xfrm>
          <a:off x="5370513" y="4292600"/>
          <a:ext cx="4254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13" name="Équation" r:id="rId8" imgW="177480" imgH="228600" progId="Equation.3">
                  <p:embed/>
                </p:oleObj>
              </mc:Choice>
              <mc:Fallback>
                <p:oleObj name="Équation" r:id="rId8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513" y="4292600"/>
                        <a:ext cx="42545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Connecteur droit avec flèche 18"/>
          <p:cNvCxnSpPr/>
          <p:nvPr/>
        </p:nvCxnSpPr>
        <p:spPr>
          <a:xfrm flipH="1">
            <a:off x="2259360" y="2573288"/>
            <a:ext cx="8384" cy="3952056"/>
          </a:xfrm>
          <a:prstGeom prst="straightConnector1">
            <a:avLst/>
          </a:prstGeom>
          <a:ln w="254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1475656" y="25649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0070C0"/>
                </a:solidFill>
              </a:rPr>
              <a:t>space</a:t>
            </a:r>
            <a:endParaRPr lang="fr-FR" dirty="0">
              <a:solidFill>
                <a:srgbClr val="0070C0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2267744" y="6516052"/>
            <a:ext cx="532859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7740352" y="64440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time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2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dirty="0" err="1" smtClean="0"/>
              <a:t>Example</a:t>
            </a:r>
            <a:r>
              <a:rPr lang="fr-FR" dirty="0" smtClean="0"/>
              <a:t> of EM interaction</a:t>
            </a:r>
            <a:endParaRPr lang="fr-FR" dirty="0"/>
          </a:p>
        </p:txBody>
      </p:sp>
      <p:sp>
        <p:nvSpPr>
          <p:cNvPr id="24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e</a:t>
            </a:r>
            <a:r>
              <a:rPr lang="fr-FR" sz="2000" baseline="30000" dirty="0"/>
              <a:t>−</a:t>
            </a:r>
            <a:r>
              <a:rPr lang="fr-FR" sz="2000" dirty="0" smtClean="0"/>
              <a:t>- e</a:t>
            </a:r>
            <a:r>
              <a:rPr lang="fr-FR" sz="2000" baseline="30000" dirty="0" smtClean="0"/>
              <a:t>−</a:t>
            </a:r>
            <a:r>
              <a:rPr lang="fr-FR" sz="2000" dirty="0" smtClean="0"/>
              <a:t> collision, </a:t>
            </a:r>
            <a:r>
              <a:rPr lang="fr-FR" sz="2000" dirty="0" err="1" smtClean="0"/>
              <a:t>transferring</a:t>
            </a:r>
            <a:r>
              <a:rPr lang="fr-FR" sz="2000" dirty="0" smtClean="0"/>
              <a:t> </a:t>
            </a:r>
            <a:r>
              <a:rPr lang="fr-FR" sz="2000" dirty="0" err="1" smtClean="0"/>
              <a:t>momentum</a:t>
            </a:r>
            <a:r>
              <a:rPr lang="fr-FR" sz="2000" dirty="0" smtClean="0"/>
              <a:t>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fr-FR" sz="2000" dirty="0" smtClean="0"/>
              <a:t> by exchange of photon, quanta of EM </a:t>
            </a:r>
            <a:r>
              <a:rPr lang="fr-FR" sz="2000" dirty="0" err="1" smtClean="0"/>
              <a:t>field</a:t>
            </a: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>
                <a:solidFill>
                  <a:srgbClr val="0000FF"/>
                </a:solidFill>
              </a:rPr>
              <a:t>Feynman </a:t>
            </a:r>
            <a:r>
              <a:rPr lang="fr-FR" sz="2000" dirty="0" err="1" smtClean="0">
                <a:solidFill>
                  <a:srgbClr val="0000FF"/>
                </a:solidFill>
              </a:rPr>
              <a:t>diagrams</a:t>
            </a:r>
            <a:r>
              <a:rPr lang="fr-FR" sz="2000" dirty="0" smtClean="0">
                <a:solidFill>
                  <a:srgbClr val="0000FF"/>
                </a:solidFill>
              </a:rPr>
              <a:t> are </a:t>
            </a:r>
            <a:r>
              <a:rPr lang="fr-FR" sz="2000" dirty="0" err="1" smtClean="0">
                <a:solidFill>
                  <a:srgbClr val="0000FF"/>
                </a:solidFill>
              </a:rPr>
              <a:t>calculational</a:t>
            </a:r>
            <a:r>
              <a:rPr lang="fr-FR" sz="2000" dirty="0" smtClean="0">
                <a:solidFill>
                  <a:srgbClr val="0000FF"/>
                </a:solidFill>
              </a:rPr>
              <a:t> </a:t>
            </a:r>
            <a:r>
              <a:rPr lang="fr-FR" sz="2000" dirty="0" err="1" smtClean="0">
                <a:solidFill>
                  <a:srgbClr val="0000FF"/>
                </a:solidFill>
              </a:rPr>
              <a:t>tools</a:t>
            </a:r>
            <a:r>
              <a:rPr lang="fr-FR" sz="2000" dirty="0" smtClean="0">
                <a:solidFill>
                  <a:srgbClr val="0000FF"/>
                </a:solidFill>
              </a:rPr>
              <a:t>: </a:t>
            </a:r>
            <a:r>
              <a:rPr lang="fr-FR" sz="2000" dirty="0" err="1" smtClean="0">
                <a:solidFill>
                  <a:srgbClr val="0000FF"/>
                </a:solidFill>
              </a:rPr>
              <a:t>will</a:t>
            </a:r>
            <a:r>
              <a:rPr lang="fr-FR" sz="2000" dirty="0" smtClean="0">
                <a:solidFill>
                  <a:srgbClr val="0000FF"/>
                </a:solidFill>
              </a:rPr>
              <a:t> sketch computation of QM amplitude</a:t>
            </a:r>
            <a:endParaRPr lang="fr-FR" sz="2000" dirty="0">
              <a:solidFill>
                <a:srgbClr val="0000FF"/>
              </a:solidFill>
            </a:endParaRPr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37387"/>
              </p:ext>
            </p:extLst>
          </p:nvPr>
        </p:nvGraphicFramePr>
        <p:xfrm>
          <a:off x="306660" y="4365625"/>
          <a:ext cx="289718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14" name="…quation" r:id="rId10" imgW="1930400" imgH="431800" progId="Equation.3">
                  <p:embed/>
                </p:oleObj>
              </mc:Choice>
              <mc:Fallback>
                <p:oleObj name="…quation" r:id="rId10" imgW="19304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6660" y="4365625"/>
                        <a:ext cx="2897188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323528" y="3429000"/>
            <a:ext cx="316835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Remember</a:t>
            </a:r>
            <a:r>
              <a:rPr lang="fr-FR" dirty="0" smtClean="0"/>
              <a:t> the </a:t>
            </a:r>
            <a:r>
              <a:rPr lang="fr-FR" dirty="0" err="1" smtClean="0"/>
              <a:t>probability</a:t>
            </a:r>
            <a:r>
              <a:rPr lang="fr-FR" dirty="0" smtClean="0"/>
              <a:t> </a:t>
            </a:r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sz="2000" dirty="0" err="1" smtClean="0">
                <a:latin typeface="Times New Roman"/>
                <a:cs typeface="Times New Roman"/>
              </a:rPr>
              <a:t>j</a:t>
            </a:r>
            <a:r>
              <a:rPr lang="fr-FR" sz="2000" baseline="-25000" dirty="0" err="1" smtClean="0">
                <a:latin typeface="Times New Roman"/>
                <a:cs typeface="Times New Roman"/>
              </a:rPr>
              <a:t>k</a:t>
            </a:r>
            <a:r>
              <a:rPr lang="fr-FR" dirty="0" smtClean="0"/>
              <a:t> </a:t>
            </a:r>
            <a:r>
              <a:rPr lang="fr-FR" dirty="0" err="1" smtClean="0"/>
              <a:t>conserved</a:t>
            </a:r>
            <a:r>
              <a:rPr lang="fr-FR" dirty="0" smtClean="0"/>
              <a:t> by the Schrödinger </a:t>
            </a:r>
            <a:r>
              <a:rPr lang="fr-FR" dirty="0" err="1" smtClean="0"/>
              <a:t>equation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                                                      ?</a:t>
            </a:r>
          </a:p>
          <a:p>
            <a:endParaRPr lang="fr-FR" dirty="0"/>
          </a:p>
          <a:p>
            <a:r>
              <a:rPr lang="fr-FR" dirty="0" smtClean="0"/>
              <a:t> This </a:t>
            </a:r>
            <a:r>
              <a:rPr lang="fr-FR" dirty="0" err="1" smtClean="0"/>
              <a:t>one’s</a:t>
            </a:r>
            <a:r>
              <a:rPr lang="fr-FR" dirty="0" smtClean="0"/>
              <a:t> </a:t>
            </a:r>
            <a:r>
              <a:rPr lang="fr-FR" dirty="0" err="1" smtClean="0"/>
              <a:t>similar</a:t>
            </a:r>
            <a:r>
              <a:rPr lang="fr-FR" dirty="0" smtClean="0"/>
              <a:t> </a:t>
            </a:r>
            <a:r>
              <a:rPr lang="fr-FR" dirty="0" err="1" smtClean="0"/>
              <a:t>except</a:t>
            </a:r>
            <a:r>
              <a:rPr lang="fr-FR" dirty="0" smtClean="0"/>
              <a:t> </a:t>
            </a:r>
            <a:r>
              <a:rPr lang="fr-FR" dirty="0" err="1" smtClean="0"/>
              <a:t>relativistic</a:t>
            </a:r>
            <a:r>
              <a:rPr lang="fr-FR" dirty="0" smtClean="0"/>
              <a:t> (</a:t>
            </a:r>
            <a:r>
              <a:rPr lang="fr-FR" dirty="0" err="1" smtClean="0"/>
              <a:t>Dirac’s</a:t>
            </a:r>
            <a:r>
              <a:rPr lang="fr-FR" dirty="0" smtClean="0"/>
              <a:t> </a:t>
            </a:r>
            <a:r>
              <a:rPr lang="fr-FR" dirty="0" err="1" smtClean="0"/>
              <a:t>equation</a:t>
            </a:r>
            <a:r>
              <a:rPr lang="fr-FR" dirty="0" smtClean="0"/>
              <a:t>!) 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660232" y="27809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latin typeface="Times New Roman"/>
                <a:cs typeface="Times New Roman"/>
              </a:rPr>
              <a:t>f</a:t>
            </a:r>
            <a:endParaRPr lang="fr-FR" i="1" dirty="0">
              <a:latin typeface="Times New Roman"/>
              <a:cs typeface="Times New Roman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699792" y="284364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7092280" y="2708920"/>
            <a:ext cx="18722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Feynman </a:t>
            </a:r>
            <a:r>
              <a:rPr lang="fr-FR" sz="2800" dirty="0" err="1" smtClean="0">
                <a:solidFill>
                  <a:srgbClr val="FF0000"/>
                </a:solidFill>
              </a:rPr>
              <a:t>diagram</a:t>
            </a:r>
            <a:endParaRPr lang="fr-FR" sz="2800" dirty="0" smtClean="0">
              <a:solidFill>
                <a:srgbClr val="FF0000"/>
              </a:solidFill>
            </a:endParaRPr>
          </a:p>
          <a:p>
            <a:r>
              <a:rPr lang="fr-FR" sz="2800" dirty="0" smtClean="0"/>
              <a:t>for e</a:t>
            </a:r>
            <a:r>
              <a:rPr lang="fr-FR" sz="2800" baseline="30000" dirty="0" smtClean="0"/>
              <a:t>−</a:t>
            </a:r>
            <a:r>
              <a:rPr lang="fr-FR" sz="2800" dirty="0" smtClean="0"/>
              <a:t>-e</a:t>
            </a:r>
            <a:r>
              <a:rPr lang="fr-FR" sz="2800" baseline="30000" dirty="0" smtClean="0"/>
              <a:t>−</a:t>
            </a:r>
            <a:r>
              <a:rPr lang="fr-FR" sz="2800" dirty="0" smtClean="0"/>
              <a:t> collision</a:t>
            </a:r>
          </a:p>
        </p:txBody>
      </p:sp>
    </p:spTree>
    <p:extLst>
      <p:ext uri="{BB962C8B-B14F-4D97-AF65-F5344CB8AC3E}">
        <p14:creationId xmlns:p14="http://schemas.microsoft.com/office/powerpoint/2010/main" val="4010189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16/07/2015      Annecy Summer School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7" name="Picture 2" descr="E:\Vulgarisation\Electron-scatter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636912"/>
            <a:ext cx="4468561" cy="3888432"/>
          </a:xfrm>
          <a:prstGeom prst="rect">
            <a:avLst/>
          </a:prstGeom>
          <a:noFill/>
        </p:spPr>
      </p:pic>
      <p:sp>
        <p:nvSpPr>
          <p:cNvPr id="16" name="Flèche en arc 15"/>
          <p:cNvSpPr/>
          <p:nvPr/>
        </p:nvSpPr>
        <p:spPr>
          <a:xfrm>
            <a:off x="3995936" y="5589240"/>
            <a:ext cx="1296144" cy="1008112"/>
          </a:xfrm>
          <a:prstGeom prst="circularArrow">
            <a:avLst>
              <a:gd name="adj1" fmla="val 7448"/>
              <a:gd name="adj2" fmla="val 1259013"/>
              <a:gd name="adj3" fmla="val 20397935"/>
              <a:gd name="adj4" fmla="val 10800000"/>
              <a:gd name="adj5" fmla="val 14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149507" name="Object 3"/>
          <p:cNvGraphicFramePr>
            <a:graphicFrameLocks noChangeAspect="1"/>
          </p:cNvGraphicFramePr>
          <p:nvPr/>
        </p:nvGraphicFramePr>
        <p:xfrm>
          <a:off x="4427984" y="2810892"/>
          <a:ext cx="45561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734" name="Équation" r:id="rId4" imgW="190440" imgH="228600" progId="Equation.3">
                  <p:embed/>
                </p:oleObj>
              </mc:Choice>
              <mc:Fallback>
                <p:oleObj name="Équation" r:id="rId4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2810892"/>
                        <a:ext cx="455612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lèche en arc 17"/>
          <p:cNvSpPr/>
          <p:nvPr/>
        </p:nvSpPr>
        <p:spPr>
          <a:xfrm flipH="1">
            <a:off x="3923928" y="2564904"/>
            <a:ext cx="1512168" cy="1080120"/>
          </a:xfrm>
          <a:prstGeom prst="circularArrow">
            <a:avLst>
              <a:gd name="adj1" fmla="val 6748"/>
              <a:gd name="adj2" fmla="val 1142319"/>
              <a:gd name="adj3" fmla="val 10055405"/>
              <a:gd name="adj4" fmla="val 21552581"/>
              <a:gd name="adj5" fmla="val 69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19" name="Objet 18"/>
          <p:cNvGraphicFramePr>
            <a:graphicFrameLocks noChangeAspect="1"/>
          </p:cNvGraphicFramePr>
          <p:nvPr/>
        </p:nvGraphicFramePr>
        <p:xfrm>
          <a:off x="4860032" y="3645024"/>
          <a:ext cx="1105396" cy="523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735" name="Équation" r:id="rId6" imgW="482400" imgH="228600" progId="Equation.3">
                  <p:embed/>
                </p:oleObj>
              </mc:Choice>
              <mc:Fallback>
                <p:oleObj name="Équation" r:id="rId6" imgW="482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645024"/>
                        <a:ext cx="1105396" cy="5236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2" name="Object 6"/>
          <p:cNvGraphicFramePr>
            <a:graphicFrameLocks noChangeAspect="1"/>
          </p:cNvGraphicFramePr>
          <p:nvPr/>
        </p:nvGraphicFramePr>
        <p:xfrm>
          <a:off x="4788024" y="4921349"/>
          <a:ext cx="110648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736" name="Équation" r:id="rId8" imgW="482400" imgH="228600" progId="Equation.3">
                  <p:embed/>
                </p:oleObj>
              </mc:Choice>
              <mc:Fallback>
                <p:oleObj name="Équation" r:id="rId8" imgW="482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4921349"/>
                        <a:ext cx="1106487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4" name="Object 8"/>
          <p:cNvGraphicFramePr>
            <a:graphicFrameLocks noChangeAspect="1"/>
          </p:cNvGraphicFramePr>
          <p:nvPr/>
        </p:nvGraphicFramePr>
        <p:xfrm>
          <a:off x="5370686" y="4293096"/>
          <a:ext cx="4254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737" name="Équation" r:id="rId9" imgW="177480" imgH="228600" progId="Equation.3">
                  <p:embed/>
                </p:oleObj>
              </mc:Choice>
              <mc:Fallback>
                <p:oleObj name="Équation" r:id="rId9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686" y="4293096"/>
                        <a:ext cx="42545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Connecteur droit avec flèche 21"/>
          <p:cNvCxnSpPr/>
          <p:nvPr/>
        </p:nvCxnSpPr>
        <p:spPr>
          <a:xfrm flipH="1">
            <a:off x="2259360" y="2573288"/>
            <a:ext cx="8384" cy="3952056"/>
          </a:xfrm>
          <a:prstGeom prst="straightConnector1">
            <a:avLst/>
          </a:prstGeom>
          <a:ln w="254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1475656" y="25649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0070C0"/>
                </a:solidFill>
              </a:rPr>
              <a:t>space</a:t>
            </a:r>
            <a:endParaRPr lang="fr-FR" dirty="0">
              <a:solidFill>
                <a:srgbClr val="0070C0"/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2267744" y="6516052"/>
            <a:ext cx="532859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7740352" y="64440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time</a:t>
            </a:r>
            <a:endParaRPr lang="fr-FR" dirty="0">
              <a:solidFill>
                <a:srgbClr val="0070C0"/>
              </a:solidFill>
            </a:endParaRPr>
          </a:p>
        </p:txBody>
      </p:sp>
      <p:graphicFrame>
        <p:nvGraphicFramePr>
          <p:cNvPr id="152585" name="Object 9"/>
          <p:cNvGraphicFramePr>
            <a:graphicFrameLocks noChangeAspect="1"/>
          </p:cNvGraphicFramePr>
          <p:nvPr/>
        </p:nvGraphicFramePr>
        <p:xfrm>
          <a:off x="4441825" y="5791200"/>
          <a:ext cx="4254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738" name="Équation" r:id="rId11" imgW="177480" imgH="241200" progId="Equation.3">
                  <p:embed/>
                </p:oleObj>
              </mc:Choice>
              <mc:Fallback>
                <p:oleObj name="Équation" r:id="rId11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1825" y="5791200"/>
                        <a:ext cx="42545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dirty="0" err="1" smtClean="0"/>
              <a:t>Example</a:t>
            </a:r>
            <a:r>
              <a:rPr lang="fr-FR" dirty="0" smtClean="0"/>
              <a:t> of EM interaction</a:t>
            </a:r>
            <a:endParaRPr lang="fr-FR" dirty="0"/>
          </a:p>
        </p:txBody>
      </p:sp>
      <p:sp>
        <p:nvSpPr>
          <p:cNvPr id="3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e</a:t>
            </a:r>
            <a:r>
              <a:rPr lang="fr-FR" sz="2000" baseline="30000" dirty="0"/>
              <a:t>−</a:t>
            </a:r>
            <a:r>
              <a:rPr lang="fr-FR" sz="2000" dirty="0" smtClean="0"/>
              <a:t>- e</a:t>
            </a:r>
            <a:r>
              <a:rPr lang="fr-FR" sz="2000" baseline="30000" dirty="0" smtClean="0"/>
              <a:t>−</a:t>
            </a:r>
            <a:r>
              <a:rPr lang="fr-FR" sz="2000" dirty="0" smtClean="0"/>
              <a:t> collision, </a:t>
            </a:r>
            <a:r>
              <a:rPr lang="fr-FR" sz="2000" dirty="0" err="1" smtClean="0"/>
              <a:t>transferring</a:t>
            </a:r>
            <a:r>
              <a:rPr lang="fr-FR" sz="2000" dirty="0" smtClean="0"/>
              <a:t> </a:t>
            </a:r>
            <a:r>
              <a:rPr lang="fr-FR" sz="2000" dirty="0" err="1" smtClean="0"/>
              <a:t>momentum</a:t>
            </a:r>
            <a:r>
              <a:rPr lang="fr-FR" sz="2000" dirty="0" smtClean="0"/>
              <a:t>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fr-FR" sz="2000" dirty="0" smtClean="0"/>
              <a:t> by exchange of photon, quanta of EM </a:t>
            </a:r>
            <a:r>
              <a:rPr lang="fr-FR" sz="2000" dirty="0" err="1" smtClean="0"/>
              <a:t>field</a:t>
            </a: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>
                <a:solidFill>
                  <a:srgbClr val="0000FF"/>
                </a:solidFill>
              </a:rPr>
              <a:t>Feynman </a:t>
            </a:r>
            <a:r>
              <a:rPr lang="fr-FR" sz="2000" dirty="0" err="1" smtClean="0">
                <a:solidFill>
                  <a:srgbClr val="0000FF"/>
                </a:solidFill>
              </a:rPr>
              <a:t>diagrams</a:t>
            </a:r>
            <a:r>
              <a:rPr lang="fr-FR" sz="2000" dirty="0" smtClean="0">
                <a:solidFill>
                  <a:srgbClr val="0000FF"/>
                </a:solidFill>
              </a:rPr>
              <a:t> are </a:t>
            </a:r>
            <a:r>
              <a:rPr lang="fr-FR" sz="2000" dirty="0" err="1" smtClean="0">
                <a:solidFill>
                  <a:srgbClr val="0000FF"/>
                </a:solidFill>
              </a:rPr>
              <a:t>calculational</a:t>
            </a:r>
            <a:r>
              <a:rPr lang="fr-FR" sz="2000" dirty="0" smtClean="0">
                <a:solidFill>
                  <a:srgbClr val="0000FF"/>
                </a:solidFill>
              </a:rPr>
              <a:t> </a:t>
            </a:r>
            <a:r>
              <a:rPr lang="fr-FR" sz="2000" dirty="0" err="1" smtClean="0">
                <a:solidFill>
                  <a:srgbClr val="0000FF"/>
                </a:solidFill>
              </a:rPr>
              <a:t>tools</a:t>
            </a:r>
            <a:r>
              <a:rPr lang="fr-FR" sz="2000" dirty="0" smtClean="0">
                <a:solidFill>
                  <a:srgbClr val="0000FF"/>
                </a:solidFill>
              </a:rPr>
              <a:t>: </a:t>
            </a:r>
            <a:r>
              <a:rPr lang="fr-FR" sz="2000" dirty="0" err="1" smtClean="0">
                <a:solidFill>
                  <a:srgbClr val="0000FF"/>
                </a:solidFill>
              </a:rPr>
              <a:t>will</a:t>
            </a:r>
            <a:r>
              <a:rPr lang="fr-FR" sz="2000" dirty="0" smtClean="0">
                <a:solidFill>
                  <a:srgbClr val="0000FF"/>
                </a:solidFill>
              </a:rPr>
              <a:t> sketch computation of QM amplitude</a:t>
            </a:r>
            <a:endParaRPr lang="fr-FR" sz="2000" dirty="0">
              <a:solidFill>
                <a:srgbClr val="0000FF"/>
              </a:solidFill>
            </a:endParaRPr>
          </a:p>
        </p:txBody>
      </p:sp>
      <p:graphicFrame>
        <p:nvGraphicFramePr>
          <p:cNvPr id="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161057"/>
              </p:ext>
            </p:extLst>
          </p:nvPr>
        </p:nvGraphicFramePr>
        <p:xfrm>
          <a:off x="323528" y="3068960"/>
          <a:ext cx="1751012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739" name="Équation" r:id="rId13" imgW="761760" imgH="457200" progId="Equation.3">
                  <p:embed/>
                </p:oleObj>
              </mc:Choice>
              <mc:Fallback>
                <p:oleObj name="Équation" r:id="rId13" imgW="761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068960"/>
                        <a:ext cx="1751012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ZoneTexte 35"/>
          <p:cNvSpPr txBox="1"/>
          <p:nvPr/>
        </p:nvSpPr>
        <p:spPr>
          <a:xfrm>
            <a:off x="7092280" y="2708920"/>
            <a:ext cx="18722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Feynman </a:t>
            </a:r>
            <a:r>
              <a:rPr lang="fr-FR" sz="2800" dirty="0" err="1" smtClean="0">
                <a:solidFill>
                  <a:srgbClr val="FF0000"/>
                </a:solidFill>
              </a:rPr>
              <a:t>diagram</a:t>
            </a:r>
            <a:endParaRPr lang="fr-FR" sz="2800" dirty="0" smtClean="0">
              <a:solidFill>
                <a:srgbClr val="FF0000"/>
              </a:solidFill>
            </a:endParaRPr>
          </a:p>
          <a:p>
            <a:r>
              <a:rPr lang="fr-FR" sz="2800" dirty="0" smtClean="0"/>
              <a:t>for e</a:t>
            </a:r>
            <a:r>
              <a:rPr lang="fr-FR" sz="2800" baseline="30000" dirty="0" smtClean="0"/>
              <a:t>−</a:t>
            </a:r>
            <a:r>
              <a:rPr lang="fr-FR" sz="2800" dirty="0" smtClean="0"/>
              <a:t>-e</a:t>
            </a:r>
            <a:r>
              <a:rPr lang="fr-FR" sz="2800" baseline="30000" dirty="0" smtClean="0"/>
              <a:t>−</a:t>
            </a:r>
            <a:r>
              <a:rPr lang="fr-FR" sz="2800" dirty="0" smtClean="0"/>
              <a:t> collision</a:t>
            </a:r>
          </a:p>
        </p:txBody>
      </p:sp>
    </p:spTree>
    <p:extLst>
      <p:ext uri="{BB962C8B-B14F-4D97-AF65-F5344CB8AC3E}">
        <p14:creationId xmlns:p14="http://schemas.microsoft.com/office/powerpoint/2010/main" val="1512661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16/07/2015      Annecy Summer School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7" name="Picture 2" descr="E:\Vulgarisation\Electron-scatter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636912"/>
            <a:ext cx="4468561" cy="3888432"/>
          </a:xfrm>
          <a:prstGeom prst="rect">
            <a:avLst/>
          </a:prstGeom>
          <a:noFill/>
        </p:spPr>
      </p:pic>
      <p:sp>
        <p:nvSpPr>
          <p:cNvPr id="16" name="Flèche en arc 15"/>
          <p:cNvSpPr/>
          <p:nvPr/>
        </p:nvSpPr>
        <p:spPr>
          <a:xfrm>
            <a:off x="3995936" y="5589240"/>
            <a:ext cx="1296144" cy="1008112"/>
          </a:xfrm>
          <a:prstGeom prst="circularArrow">
            <a:avLst>
              <a:gd name="adj1" fmla="val 7448"/>
              <a:gd name="adj2" fmla="val 1259013"/>
              <a:gd name="adj3" fmla="val 20397935"/>
              <a:gd name="adj4" fmla="val 10800000"/>
              <a:gd name="adj5" fmla="val 14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149507" name="Object 3"/>
          <p:cNvGraphicFramePr>
            <a:graphicFrameLocks noChangeAspect="1"/>
          </p:cNvGraphicFramePr>
          <p:nvPr/>
        </p:nvGraphicFramePr>
        <p:xfrm>
          <a:off x="4427984" y="2810892"/>
          <a:ext cx="45561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53" name="Équation" r:id="rId4" imgW="190440" imgH="228600" progId="Equation.3">
                  <p:embed/>
                </p:oleObj>
              </mc:Choice>
              <mc:Fallback>
                <p:oleObj name="Équation" r:id="rId4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2810892"/>
                        <a:ext cx="455612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lèche en arc 17"/>
          <p:cNvSpPr/>
          <p:nvPr/>
        </p:nvSpPr>
        <p:spPr>
          <a:xfrm flipH="1">
            <a:off x="3923928" y="2564904"/>
            <a:ext cx="1512168" cy="1080120"/>
          </a:xfrm>
          <a:prstGeom prst="circularArrow">
            <a:avLst>
              <a:gd name="adj1" fmla="val 6748"/>
              <a:gd name="adj2" fmla="val 1142319"/>
              <a:gd name="adj3" fmla="val 10055405"/>
              <a:gd name="adj4" fmla="val 21552581"/>
              <a:gd name="adj5" fmla="val 69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19" name="Objet 18"/>
          <p:cNvGraphicFramePr>
            <a:graphicFrameLocks noChangeAspect="1"/>
          </p:cNvGraphicFramePr>
          <p:nvPr/>
        </p:nvGraphicFramePr>
        <p:xfrm>
          <a:off x="4860032" y="3645024"/>
          <a:ext cx="1105396" cy="523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54" name="Équation" r:id="rId6" imgW="482400" imgH="228600" progId="Equation.3">
                  <p:embed/>
                </p:oleObj>
              </mc:Choice>
              <mc:Fallback>
                <p:oleObj name="Équation" r:id="rId6" imgW="482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645024"/>
                        <a:ext cx="1105396" cy="5236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2" name="Object 6"/>
          <p:cNvGraphicFramePr>
            <a:graphicFrameLocks noChangeAspect="1"/>
          </p:cNvGraphicFramePr>
          <p:nvPr/>
        </p:nvGraphicFramePr>
        <p:xfrm>
          <a:off x="4788024" y="4921349"/>
          <a:ext cx="110648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55" name="Équation" r:id="rId8" imgW="482400" imgH="228600" progId="Equation.3">
                  <p:embed/>
                </p:oleObj>
              </mc:Choice>
              <mc:Fallback>
                <p:oleObj name="Équation" r:id="rId8" imgW="482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4921349"/>
                        <a:ext cx="1106487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4" name="Object 8"/>
          <p:cNvGraphicFramePr>
            <a:graphicFrameLocks noChangeAspect="1"/>
          </p:cNvGraphicFramePr>
          <p:nvPr/>
        </p:nvGraphicFramePr>
        <p:xfrm>
          <a:off x="5370686" y="4293096"/>
          <a:ext cx="4254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56" name="Équation" r:id="rId9" imgW="177480" imgH="228600" progId="Equation.3">
                  <p:embed/>
                </p:oleObj>
              </mc:Choice>
              <mc:Fallback>
                <p:oleObj name="Équation" r:id="rId9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686" y="4293096"/>
                        <a:ext cx="42545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Connecteur droit avec flèche 21"/>
          <p:cNvCxnSpPr/>
          <p:nvPr/>
        </p:nvCxnSpPr>
        <p:spPr>
          <a:xfrm flipH="1">
            <a:off x="2259360" y="2573288"/>
            <a:ext cx="8384" cy="3952056"/>
          </a:xfrm>
          <a:prstGeom prst="straightConnector1">
            <a:avLst/>
          </a:prstGeom>
          <a:ln w="254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1475656" y="25649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0070C0"/>
                </a:solidFill>
              </a:rPr>
              <a:t>space</a:t>
            </a:r>
            <a:endParaRPr lang="fr-FR" dirty="0">
              <a:solidFill>
                <a:srgbClr val="0070C0"/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2267744" y="6516052"/>
            <a:ext cx="532859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7740352" y="64440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time</a:t>
            </a:r>
            <a:endParaRPr lang="fr-FR" dirty="0">
              <a:solidFill>
                <a:srgbClr val="0070C0"/>
              </a:solidFill>
            </a:endParaRPr>
          </a:p>
        </p:txBody>
      </p:sp>
      <p:graphicFrame>
        <p:nvGraphicFramePr>
          <p:cNvPr id="152585" name="Object 9"/>
          <p:cNvGraphicFramePr>
            <a:graphicFrameLocks noChangeAspect="1"/>
          </p:cNvGraphicFramePr>
          <p:nvPr/>
        </p:nvGraphicFramePr>
        <p:xfrm>
          <a:off x="4441825" y="5791200"/>
          <a:ext cx="4254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57" name="Équation" r:id="rId11" imgW="177480" imgH="241200" progId="Equation.3">
                  <p:embed/>
                </p:oleObj>
              </mc:Choice>
              <mc:Fallback>
                <p:oleObj name="Équation" r:id="rId11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1825" y="5791200"/>
                        <a:ext cx="42545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dirty="0" err="1" smtClean="0"/>
              <a:t>Example</a:t>
            </a:r>
            <a:r>
              <a:rPr lang="fr-FR" dirty="0" smtClean="0"/>
              <a:t> of EM interaction</a:t>
            </a:r>
            <a:endParaRPr lang="fr-FR" dirty="0"/>
          </a:p>
        </p:txBody>
      </p:sp>
      <p:sp>
        <p:nvSpPr>
          <p:cNvPr id="3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e</a:t>
            </a:r>
            <a:r>
              <a:rPr lang="fr-FR" sz="2000" baseline="30000" dirty="0"/>
              <a:t>−</a:t>
            </a:r>
            <a:r>
              <a:rPr lang="fr-FR" sz="2000" dirty="0" smtClean="0"/>
              <a:t>- e</a:t>
            </a:r>
            <a:r>
              <a:rPr lang="fr-FR" sz="2000" baseline="30000" dirty="0" smtClean="0"/>
              <a:t>−</a:t>
            </a:r>
            <a:r>
              <a:rPr lang="fr-FR" sz="2000" dirty="0" smtClean="0"/>
              <a:t> collision, </a:t>
            </a:r>
            <a:r>
              <a:rPr lang="fr-FR" sz="2000" dirty="0" err="1" smtClean="0"/>
              <a:t>transferring</a:t>
            </a:r>
            <a:r>
              <a:rPr lang="fr-FR" sz="2000" dirty="0" smtClean="0"/>
              <a:t> </a:t>
            </a:r>
            <a:r>
              <a:rPr lang="fr-FR" sz="2000" dirty="0" err="1" smtClean="0"/>
              <a:t>momentum</a:t>
            </a:r>
            <a:r>
              <a:rPr lang="fr-FR" sz="2000" dirty="0" smtClean="0"/>
              <a:t>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fr-FR" sz="2000" dirty="0" smtClean="0"/>
              <a:t> by exchange of photon, quanta of EM </a:t>
            </a:r>
            <a:r>
              <a:rPr lang="fr-FR" sz="2000" dirty="0" err="1" smtClean="0"/>
              <a:t>field</a:t>
            </a: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>
                <a:solidFill>
                  <a:srgbClr val="0000FF"/>
                </a:solidFill>
              </a:rPr>
              <a:t>Feynman </a:t>
            </a:r>
            <a:r>
              <a:rPr lang="fr-FR" sz="2000" dirty="0" err="1" smtClean="0">
                <a:solidFill>
                  <a:srgbClr val="0000FF"/>
                </a:solidFill>
              </a:rPr>
              <a:t>diagrams</a:t>
            </a:r>
            <a:r>
              <a:rPr lang="fr-FR" sz="2000" dirty="0" smtClean="0">
                <a:solidFill>
                  <a:srgbClr val="0000FF"/>
                </a:solidFill>
              </a:rPr>
              <a:t> are </a:t>
            </a:r>
            <a:r>
              <a:rPr lang="fr-FR" sz="2000" dirty="0" err="1" smtClean="0">
                <a:solidFill>
                  <a:srgbClr val="0000FF"/>
                </a:solidFill>
              </a:rPr>
              <a:t>calculational</a:t>
            </a:r>
            <a:r>
              <a:rPr lang="fr-FR" sz="2000" dirty="0" smtClean="0">
                <a:solidFill>
                  <a:srgbClr val="0000FF"/>
                </a:solidFill>
              </a:rPr>
              <a:t> </a:t>
            </a:r>
            <a:r>
              <a:rPr lang="fr-FR" sz="2000" dirty="0" err="1" smtClean="0">
                <a:solidFill>
                  <a:srgbClr val="0000FF"/>
                </a:solidFill>
              </a:rPr>
              <a:t>tools</a:t>
            </a:r>
            <a:r>
              <a:rPr lang="fr-FR" sz="2000" dirty="0" smtClean="0">
                <a:solidFill>
                  <a:srgbClr val="0000FF"/>
                </a:solidFill>
              </a:rPr>
              <a:t>: </a:t>
            </a:r>
            <a:r>
              <a:rPr lang="fr-FR" sz="2000" dirty="0" err="1" smtClean="0">
                <a:solidFill>
                  <a:srgbClr val="0000FF"/>
                </a:solidFill>
              </a:rPr>
              <a:t>will</a:t>
            </a:r>
            <a:r>
              <a:rPr lang="fr-FR" sz="2000" dirty="0" smtClean="0">
                <a:solidFill>
                  <a:srgbClr val="0000FF"/>
                </a:solidFill>
              </a:rPr>
              <a:t> sketch computation of QM amplitude</a:t>
            </a:r>
            <a:endParaRPr lang="fr-FR" sz="2000" dirty="0">
              <a:solidFill>
                <a:srgbClr val="0000FF"/>
              </a:solidFill>
            </a:endParaRPr>
          </a:p>
        </p:txBody>
      </p:sp>
      <p:graphicFrame>
        <p:nvGraphicFramePr>
          <p:cNvPr id="21" name="Object 4"/>
          <p:cNvGraphicFramePr>
            <a:graphicFrameLocks noChangeAspect="1"/>
          </p:cNvGraphicFramePr>
          <p:nvPr/>
        </p:nvGraphicFramePr>
        <p:xfrm>
          <a:off x="3963988" y="4138613"/>
          <a:ext cx="5175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58" name="Équation" r:id="rId13" imgW="215640" imgH="419040" progId="Equation.3">
                  <p:embed/>
                </p:oleObj>
              </mc:Choice>
              <mc:Fallback>
                <p:oleObj name="Équation" r:id="rId13" imgW="2156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988" y="4138613"/>
                        <a:ext cx="5175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161057"/>
              </p:ext>
            </p:extLst>
          </p:nvPr>
        </p:nvGraphicFramePr>
        <p:xfrm>
          <a:off x="323528" y="3068960"/>
          <a:ext cx="1751012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59" name="Équation" r:id="rId15" imgW="761760" imgH="457200" progId="Equation.3">
                  <p:embed/>
                </p:oleObj>
              </mc:Choice>
              <mc:Fallback>
                <p:oleObj name="Équation" r:id="rId15" imgW="761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068960"/>
                        <a:ext cx="1751012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ZoneTexte 26"/>
          <p:cNvSpPr txBox="1"/>
          <p:nvPr/>
        </p:nvSpPr>
        <p:spPr>
          <a:xfrm>
            <a:off x="7092280" y="2708920"/>
            <a:ext cx="18722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Feynman </a:t>
            </a:r>
            <a:r>
              <a:rPr lang="fr-FR" sz="2800" dirty="0" err="1" smtClean="0">
                <a:solidFill>
                  <a:srgbClr val="FF0000"/>
                </a:solidFill>
              </a:rPr>
              <a:t>diagram</a:t>
            </a:r>
            <a:endParaRPr lang="fr-FR" sz="2800" dirty="0" smtClean="0">
              <a:solidFill>
                <a:srgbClr val="FF0000"/>
              </a:solidFill>
            </a:endParaRPr>
          </a:p>
          <a:p>
            <a:r>
              <a:rPr lang="fr-FR" sz="2800" dirty="0" smtClean="0"/>
              <a:t>for e</a:t>
            </a:r>
            <a:r>
              <a:rPr lang="fr-FR" sz="2800" baseline="30000" dirty="0" smtClean="0"/>
              <a:t>−</a:t>
            </a:r>
            <a:r>
              <a:rPr lang="fr-FR" sz="2800" dirty="0" smtClean="0"/>
              <a:t>-e</a:t>
            </a:r>
            <a:r>
              <a:rPr lang="fr-FR" sz="2800" baseline="30000" dirty="0" smtClean="0"/>
              <a:t>−</a:t>
            </a:r>
            <a:r>
              <a:rPr lang="fr-FR" sz="2800" dirty="0" smtClean="0"/>
              <a:t> collision</a:t>
            </a:r>
          </a:p>
        </p:txBody>
      </p:sp>
    </p:spTree>
    <p:extLst>
      <p:ext uri="{BB962C8B-B14F-4D97-AF65-F5344CB8AC3E}">
        <p14:creationId xmlns:p14="http://schemas.microsoft.com/office/powerpoint/2010/main" val="3931114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16/07/2015      Annecy Summer School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7" name="Picture 2" descr="E:\Vulgarisation\Electron-scatter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636912"/>
            <a:ext cx="4468561" cy="3888432"/>
          </a:xfrm>
          <a:prstGeom prst="rect">
            <a:avLst/>
          </a:prstGeom>
          <a:noFill/>
        </p:spPr>
      </p:pic>
      <p:sp>
        <p:nvSpPr>
          <p:cNvPr id="16" name="Flèche en arc 15"/>
          <p:cNvSpPr/>
          <p:nvPr/>
        </p:nvSpPr>
        <p:spPr>
          <a:xfrm>
            <a:off x="3995936" y="5589240"/>
            <a:ext cx="1296144" cy="1008112"/>
          </a:xfrm>
          <a:prstGeom prst="circularArrow">
            <a:avLst>
              <a:gd name="adj1" fmla="val 7448"/>
              <a:gd name="adj2" fmla="val 1259013"/>
              <a:gd name="adj3" fmla="val 20397935"/>
              <a:gd name="adj4" fmla="val 10800000"/>
              <a:gd name="adj5" fmla="val 14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149507" name="Object 3"/>
          <p:cNvGraphicFramePr>
            <a:graphicFrameLocks noChangeAspect="1"/>
          </p:cNvGraphicFramePr>
          <p:nvPr/>
        </p:nvGraphicFramePr>
        <p:xfrm>
          <a:off x="4427984" y="2810892"/>
          <a:ext cx="45561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61" name="Équation" r:id="rId4" imgW="190440" imgH="228600" progId="Equation.3">
                  <p:embed/>
                </p:oleObj>
              </mc:Choice>
              <mc:Fallback>
                <p:oleObj name="Équation" r:id="rId4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2810892"/>
                        <a:ext cx="455612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lèche en arc 17"/>
          <p:cNvSpPr/>
          <p:nvPr/>
        </p:nvSpPr>
        <p:spPr>
          <a:xfrm flipH="1">
            <a:off x="3923928" y="2564904"/>
            <a:ext cx="1512168" cy="1080120"/>
          </a:xfrm>
          <a:prstGeom prst="circularArrow">
            <a:avLst>
              <a:gd name="adj1" fmla="val 6748"/>
              <a:gd name="adj2" fmla="val 1142319"/>
              <a:gd name="adj3" fmla="val 10055405"/>
              <a:gd name="adj4" fmla="val 21552581"/>
              <a:gd name="adj5" fmla="val 69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19" name="Objet 18"/>
          <p:cNvGraphicFramePr>
            <a:graphicFrameLocks noChangeAspect="1"/>
          </p:cNvGraphicFramePr>
          <p:nvPr/>
        </p:nvGraphicFramePr>
        <p:xfrm>
          <a:off x="4860032" y="3645024"/>
          <a:ext cx="1105396" cy="523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62" name="Équation" r:id="rId6" imgW="482400" imgH="228600" progId="Equation.3">
                  <p:embed/>
                </p:oleObj>
              </mc:Choice>
              <mc:Fallback>
                <p:oleObj name="Équation" r:id="rId6" imgW="482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645024"/>
                        <a:ext cx="1105396" cy="5236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2" name="Object 6"/>
          <p:cNvGraphicFramePr>
            <a:graphicFrameLocks noChangeAspect="1"/>
          </p:cNvGraphicFramePr>
          <p:nvPr/>
        </p:nvGraphicFramePr>
        <p:xfrm>
          <a:off x="4788024" y="4921349"/>
          <a:ext cx="110648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63" name="Équation" r:id="rId8" imgW="482400" imgH="228600" progId="Equation.3">
                  <p:embed/>
                </p:oleObj>
              </mc:Choice>
              <mc:Fallback>
                <p:oleObj name="Équation" r:id="rId8" imgW="482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4921349"/>
                        <a:ext cx="1106487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958519"/>
              </p:ext>
            </p:extLst>
          </p:nvPr>
        </p:nvGraphicFramePr>
        <p:xfrm>
          <a:off x="323528" y="3068960"/>
          <a:ext cx="1751012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64" name="Équation" r:id="rId9" imgW="761760" imgH="457200" progId="Equation.3">
                  <p:embed/>
                </p:oleObj>
              </mc:Choice>
              <mc:Fallback>
                <p:oleObj name="Équation" r:id="rId9" imgW="761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068960"/>
                        <a:ext cx="1751012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4" name="Object 8"/>
          <p:cNvGraphicFramePr>
            <a:graphicFrameLocks noChangeAspect="1"/>
          </p:cNvGraphicFramePr>
          <p:nvPr/>
        </p:nvGraphicFramePr>
        <p:xfrm>
          <a:off x="5370686" y="4293096"/>
          <a:ext cx="4254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65" name="Équation" r:id="rId11" imgW="177480" imgH="228600" progId="Equation.3">
                  <p:embed/>
                </p:oleObj>
              </mc:Choice>
              <mc:Fallback>
                <p:oleObj name="Équation" r:id="rId11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686" y="4293096"/>
                        <a:ext cx="42545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Connecteur droit avec flèche 21"/>
          <p:cNvCxnSpPr/>
          <p:nvPr/>
        </p:nvCxnSpPr>
        <p:spPr>
          <a:xfrm flipH="1">
            <a:off x="2259360" y="2573288"/>
            <a:ext cx="8384" cy="3952056"/>
          </a:xfrm>
          <a:prstGeom prst="straightConnector1">
            <a:avLst/>
          </a:prstGeom>
          <a:ln w="254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1475656" y="25649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0070C0"/>
                </a:solidFill>
              </a:rPr>
              <a:t>space</a:t>
            </a:r>
            <a:endParaRPr lang="fr-FR" dirty="0">
              <a:solidFill>
                <a:srgbClr val="0070C0"/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2267744" y="6516052"/>
            <a:ext cx="532859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7740352" y="64440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time</a:t>
            </a:r>
            <a:endParaRPr lang="fr-FR" dirty="0">
              <a:solidFill>
                <a:srgbClr val="0070C0"/>
              </a:solidFill>
            </a:endParaRPr>
          </a:p>
        </p:txBody>
      </p:sp>
      <p:graphicFrame>
        <p:nvGraphicFramePr>
          <p:cNvPr id="152585" name="Object 9"/>
          <p:cNvGraphicFramePr>
            <a:graphicFrameLocks noChangeAspect="1"/>
          </p:cNvGraphicFramePr>
          <p:nvPr/>
        </p:nvGraphicFramePr>
        <p:xfrm>
          <a:off x="4441825" y="5791200"/>
          <a:ext cx="4254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66" name="Équation" r:id="rId13" imgW="177480" imgH="241200" progId="Equation.3">
                  <p:embed/>
                </p:oleObj>
              </mc:Choice>
              <mc:Fallback>
                <p:oleObj name="Équation" r:id="rId13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1825" y="5791200"/>
                        <a:ext cx="42545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dirty="0" err="1" smtClean="0"/>
              <a:t>Example</a:t>
            </a:r>
            <a:r>
              <a:rPr lang="fr-FR" dirty="0" smtClean="0"/>
              <a:t> of EM interaction</a:t>
            </a:r>
            <a:endParaRPr lang="fr-FR" dirty="0"/>
          </a:p>
        </p:txBody>
      </p:sp>
      <p:sp>
        <p:nvSpPr>
          <p:cNvPr id="3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e</a:t>
            </a:r>
            <a:r>
              <a:rPr lang="fr-FR" sz="2000" baseline="30000" dirty="0"/>
              <a:t>−</a:t>
            </a:r>
            <a:r>
              <a:rPr lang="fr-FR" sz="2000" dirty="0" smtClean="0"/>
              <a:t>- e</a:t>
            </a:r>
            <a:r>
              <a:rPr lang="fr-FR" sz="2000" baseline="30000" dirty="0" smtClean="0"/>
              <a:t>−</a:t>
            </a:r>
            <a:r>
              <a:rPr lang="fr-FR" sz="2000" dirty="0" smtClean="0"/>
              <a:t> collision, </a:t>
            </a:r>
            <a:r>
              <a:rPr lang="fr-FR" sz="2000" dirty="0" err="1" smtClean="0"/>
              <a:t>transferring</a:t>
            </a:r>
            <a:r>
              <a:rPr lang="fr-FR" sz="2000" dirty="0" smtClean="0"/>
              <a:t> </a:t>
            </a:r>
            <a:r>
              <a:rPr lang="fr-FR" sz="2000" dirty="0" err="1" smtClean="0"/>
              <a:t>momentum</a:t>
            </a:r>
            <a:r>
              <a:rPr lang="fr-FR" sz="2000" dirty="0" smtClean="0"/>
              <a:t>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fr-FR" sz="2000" dirty="0" smtClean="0"/>
              <a:t> by exchange of photon, quanta of EM </a:t>
            </a:r>
            <a:r>
              <a:rPr lang="fr-FR" sz="2000" dirty="0" err="1" smtClean="0"/>
              <a:t>field</a:t>
            </a: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>
                <a:solidFill>
                  <a:srgbClr val="0000FF"/>
                </a:solidFill>
              </a:rPr>
              <a:t>Feynman </a:t>
            </a:r>
            <a:r>
              <a:rPr lang="fr-FR" sz="2000" dirty="0" err="1" smtClean="0">
                <a:solidFill>
                  <a:srgbClr val="0000FF"/>
                </a:solidFill>
              </a:rPr>
              <a:t>diagrams</a:t>
            </a:r>
            <a:r>
              <a:rPr lang="fr-FR" sz="2000" dirty="0" smtClean="0">
                <a:solidFill>
                  <a:srgbClr val="0000FF"/>
                </a:solidFill>
              </a:rPr>
              <a:t> are </a:t>
            </a:r>
            <a:r>
              <a:rPr lang="fr-FR" sz="2000" dirty="0" err="1" smtClean="0">
                <a:solidFill>
                  <a:srgbClr val="0000FF"/>
                </a:solidFill>
              </a:rPr>
              <a:t>calculational</a:t>
            </a:r>
            <a:r>
              <a:rPr lang="fr-FR" sz="2000" dirty="0" smtClean="0">
                <a:solidFill>
                  <a:srgbClr val="0000FF"/>
                </a:solidFill>
              </a:rPr>
              <a:t> </a:t>
            </a:r>
            <a:r>
              <a:rPr lang="fr-FR" sz="2000" dirty="0" err="1" smtClean="0">
                <a:solidFill>
                  <a:srgbClr val="0000FF"/>
                </a:solidFill>
              </a:rPr>
              <a:t>tools</a:t>
            </a:r>
            <a:r>
              <a:rPr lang="fr-FR" sz="2000" dirty="0" smtClean="0">
                <a:solidFill>
                  <a:srgbClr val="0000FF"/>
                </a:solidFill>
              </a:rPr>
              <a:t>: </a:t>
            </a:r>
            <a:r>
              <a:rPr lang="fr-FR" sz="2000" dirty="0" err="1" smtClean="0">
                <a:solidFill>
                  <a:srgbClr val="0000FF"/>
                </a:solidFill>
              </a:rPr>
              <a:t>will</a:t>
            </a:r>
            <a:r>
              <a:rPr lang="fr-FR" sz="2000" dirty="0" smtClean="0">
                <a:solidFill>
                  <a:srgbClr val="0000FF"/>
                </a:solidFill>
              </a:rPr>
              <a:t> sketch computation of QM amplitude</a:t>
            </a:r>
            <a:endParaRPr lang="fr-FR" sz="2000" dirty="0">
              <a:solidFill>
                <a:srgbClr val="0000FF"/>
              </a:solidFill>
            </a:endParaRPr>
          </a:p>
        </p:txBody>
      </p:sp>
      <p:graphicFrame>
        <p:nvGraphicFramePr>
          <p:cNvPr id="21" name="Object 4"/>
          <p:cNvGraphicFramePr>
            <a:graphicFrameLocks noChangeAspect="1"/>
          </p:cNvGraphicFramePr>
          <p:nvPr/>
        </p:nvGraphicFramePr>
        <p:xfrm>
          <a:off x="3963988" y="4138613"/>
          <a:ext cx="5175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67" name="Équation" r:id="rId15" imgW="215640" imgH="419040" progId="Equation.3">
                  <p:embed/>
                </p:oleObj>
              </mc:Choice>
              <mc:Fallback>
                <p:oleObj name="Équation" r:id="rId15" imgW="2156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988" y="4138613"/>
                        <a:ext cx="5175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181886"/>
              </p:ext>
            </p:extLst>
          </p:nvPr>
        </p:nvGraphicFramePr>
        <p:xfrm>
          <a:off x="35496" y="4725144"/>
          <a:ext cx="3825742" cy="1174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68" name="…quation" r:id="rId17" imgW="1447800" imgH="444500" progId="Equation.3">
                  <p:embed/>
                </p:oleObj>
              </mc:Choice>
              <mc:Fallback>
                <p:oleObj name="…quation" r:id="rId17" imgW="14478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4725144"/>
                        <a:ext cx="3825742" cy="1174006"/>
                      </a:xfrm>
                      <a:prstGeom prst="rect">
                        <a:avLst/>
                      </a:prstGeom>
                      <a:noFill/>
                      <a:ln w="76200" cmpd="sng">
                        <a:solidFill>
                          <a:srgbClr val="008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ZoneTexte 26"/>
          <p:cNvSpPr txBox="1"/>
          <p:nvPr/>
        </p:nvSpPr>
        <p:spPr>
          <a:xfrm>
            <a:off x="7092280" y="2708920"/>
            <a:ext cx="18722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Feynman </a:t>
            </a:r>
            <a:r>
              <a:rPr lang="fr-FR" sz="2800" dirty="0" err="1" smtClean="0">
                <a:solidFill>
                  <a:srgbClr val="FF0000"/>
                </a:solidFill>
              </a:rPr>
              <a:t>diagram</a:t>
            </a:r>
            <a:endParaRPr lang="fr-FR" sz="2800" dirty="0" smtClean="0">
              <a:solidFill>
                <a:srgbClr val="FF0000"/>
              </a:solidFill>
            </a:endParaRPr>
          </a:p>
          <a:p>
            <a:r>
              <a:rPr lang="fr-FR" sz="2800" dirty="0" smtClean="0"/>
              <a:t>for e</a:t>
            </a:r>
            <a:r>
              <a:rPr lang="fr-FR" sz="2800" baseline="30000" dirty="0" smtClean="0"/>
              <a:t>−</a:t>
            </a:r>
            <a:r>
              <a:rPr lang="fr-FR" sz="2800" dirty="0" smtClean="0"/>
              <a:t>-e</a:t>
            </a:r>
            <a:r>
              <a:rPr lang="fr-FR" sz="2800" baseline="30000" dirty="0" smtClean="0"/>
              <a:t>−</a:t>
            </a:r>
            <a:r>
              <a:rPr lang="fr-FR" sz="2800" dirty="0" smtClean="0"/>
              <a:t> collision</a:t>
            </a:r>
          </a:p>
        </p:txBody>
      </p:sp>
    </p:spTree>
    <p:extLst>
      <p:ext uri="{BB962C8B-B14F-4D97-AF65-F5344CB8AC3E}">
        <p14:creationId xmlns:p14="http://schemas.microsoft.com/office/powerpoint/2010/main" val="1258962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6579</TotalTime>
  <Words>2411</Words>
  <Application>Microsoft Macintosh PowerPoint</Application>
  <PresentationFormat>Présentation à l'écran (4:3)</PresentationFormat>
  <Paragraphs>531</Paragraphs>
  <Slides>46</Slides>
  <Notes>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46</vt:i4>
      </vt:variant>
    </vt:vector>
  </HeadingPairs>
  <TitlesOfParts>
    <vt:vector size="50" baseType="lpstr">
      <vt:lpstr>Thème Office</vt:lpstr>
      <vt:lpstr>Équation</vt:lpstr>
      <vt:lpstr>…quation</vt:lpstr>
      <vt:lpstr>Microsoft Equation</vt:lpstr>
      <vt:lpstr> Introducing Particle Physics</vt:lpstr>
      <vt:lpstr>Présentation PowerPoint</vt:lpstr>
      <vt:lpstr>The Standard Model: elementary particles and their interactions</vt:lpstr>
      <vt:lpstr>Example of EM interaction</vt:lpstr>
      <vt:lpstr>Example of EM interaction</vt:lpstr>
      <vt:lpstr>Example of EM interaction</vt:lpstr>
      <vt:lpstr>Example of EM interaction</vt:lpstr>
      <vt:lpstr>Example of EM interaction</vt:lpstr>
      <vt:lpstr>Example of EM interaction</vt:lpstr>
      <vt:lpstr>Example of EM interaction</vt:lpstr>
      <vt:lpstr>Example of EM interaction: matter-antimatter annihilation</vt:lpstr>
      <vt:lpstr>Example of EM interaction: matter-antimatter annihilation</vt:lpstr>
      <vt:lpstr>Example of EM interaction: matter-antimatter annihilation</vt:lpstr>
      <vt:lpstr>Antiparticles: the positron</vt:lpstr>
      <vt:lpstr>Example of EM interaction: pair production</vt:lpstr>
      <vt:lpstr>Quantum ElectroDynamics (QED)</vt:lpstr>
      <vt:lpstr>Protons are composite</vt:lpstr>
      <vt:lpstr>Quarks and the Strong Force</vt:lpstr>
      <vt:lpstr>Quantum ChromoDynamics (QCD)</vt:lpstr>
      <vt:lpstr>Quarks make up hadrons</vt:lpstr>
      <vt:lpstr>QCD → Strong nuclear force</vt:lpstr>
      <vt:lpstr>How many different quarks?</vt:lpstr>
      <vt:lpstr>Symmetries</vt:lpstr>
      <vt:lpstr>Heavy flavours</vt:lpstr>
      <vt:lpstr>Weak Force</vt:lpstr>
      <vt:lpstr>Why are Z and W so heavy?</vt:lpstr>
      <vt:lpstr>Weak Force</vt:lpstr>
      <vt:lpstr>Weak Force: other examples</vt:lpstr>
      <vt:lpstr>Neutrinos?</vt:lpstr>
      <vt:lpstr>Three families or generations</vt:lpstr>
      <vt:lpstr>The Standard Model</vt:lpstr>
      <vt:lpstr>Summary</vt:lpstr>
      <vt:lpstr>Présentation PowerPoint</vt:lpstr>
      <vt:lpstr>Applications</vt:lpstr>
      <vt:lpstr>Photon propagator</vt:lpstr>
      <vt:lpstr>Photon propagator</vt:lpstr>
      <vt:lpstr>Photon propagator</vt:lpstr>
      <vt:lpstr>A VERY brief history of particles</vt:lpstr>
      <vt:lpstr>The nucleus: Rutherford scattering</vt:lpstr>
      <vt:lpstr>The nucleus: Rutherford scattering</vt:lpstr>
      <vt:lpstr>Back to history: protons are composite</vt:lpstr>
      <vt:lpstr>Orders of magnitude, units</vt:lpstr>
      <vt:lpstr>Cosmic rays</vt:lpstr>
      <vt:lpstr>More cosmic rays: the muon</vt:lpstr>
      <vt:lpstr>Applications</vt:lpstr>
      <vt:lpstr>Applications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</dc:creator>
  <cp:lastModifiedBy>Pablo del Amo Sanchez</cp:lastModifiedBy>
  <cp:revision>273</cp:revision>
  <dcterms:created xsi:type="dcterms:W3CDTF">2013-06-02T19:56:45Z</dcterms:created>
  <dcterms:modified xsi:type="dcterms:W3CDTF">2015-07-17T15:56:49Z</dcterms:modified>
</cp:coreProperties>
</file>