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3" r:id="rId2"/>
    <p:sldMasterId id="2147483655" r:id="rId3"/>
  </p:sldMasterIdLst>
  <p:notesMasterIdLst>
    <p:notesMasterId r:id="rId57"/>
  </p:notesMasterIdLst>
  <p:handoutMasterIdLst>
    <p:handoutMasterId r:id="rId58"/>
  </p:handoutMasterIdLst>
  <p:sldIdLst>
    <p:sldId id="1524" r:id="rId4"/>
    <p:sldId id="1554" r:id="rId5"/>
    <p:sldId id="1579" r:id="rId6"/>
    <p:sldId id="1570" r:id="rId7"/>
    <p:sldId id="1604" r:id="rId8"/>
    <p:sldId id="1595" r:id="rId9"/>
    <p:sldId id="1601" r:id="rId10"/>
    <p:sldId id="1577" r:id="rId11"/>
    <p:sldId id="1598" r:id="rId12"/>
    <p:sldId id="1594" r:id="rId13"/>
    <p:sldId id="1605" r:id="rId14"/>
    <p:sldId id="1541" r:id="rId15"/>
    <p:sldId id="1544" r:id="rId16"/>
    <p:sldId id="1550" r:id="rId17"/>
    <p:sldId id="1560" r:id="rId18"/>
    <p:sldId id="1563" r:id="rId19"/>
    <p:sldId id="1576" r:id="rId20"/>
    <p:sldId id="1603" r:id="rId21"/>
    <p:sldId id="1593" r:id="rId22"/>
    <p:sldId id="1588" r:id="rId23"/>
    <p:sldId id="1564" r:id="rId24"/>
    <p:sldId id="1481" r:id="rId25"/>
    <p:sldId id="1574" r:id="rId26"/>
    <p:sldId id="1553" r:id="rId27"/>
    <p:sldId id="1522" r:id="rId28"/>
    <p:sldId id="1607" r:id="rId29"/>
    <p:sldId id="1538" r:id="rId30"/>
    <p:sldId id="1565" r:id="rId31"/>
    <p:sldId id="1551" r:id="rId32"/>
    <p:sldId id="1540" r:id="rId33"/>
    <p:sldId id="1542" r:id="rId34"/>
    <p:sldId id="1572" r:id="rId35"/>
    <p:sldId id="1600" r:id="rId36"/>
    <p:sldId id="1552" r:id="rId37"/>
    <p:sldId id="1582" r:id="rId38"/>
    <p:sldId id="1583" r:id="rId39"/>
    <p:sldId id="1566" r:id="rId40"/>
    <p:sldId id="1519" r:id="rId41"/>
    <p:sldId id="1523" r:id="rId42"/>
    <p:sldId id="1575" r:id="rId43"/>
    <p:sldId id="1508" r:id="rId44"/>
    <p:sldId id="1585" r:id="rId45"/>
    <p:sldId id="1606" r:id="rId46"/>
    <p:sldId id="1586" r:id="rId47"/>
    <p:sldId id="1587" r:id="rId48"/>
    <p:sldId id="1448" r:id="rId49"/>
    <p:sldId id="1571" r:id="rId50"/>
    <p:sldId id="1507" r:id="rId51"/>
    <p:sldId id="1545" r:id="rId52"/>
    <p:sldId id="1535" r:id="rId53"/>
    <p:sldId id="1516" r:id="rId54"/>
    <p:sldId id="1539" r:id="rId55"/>
    <p:sldId id="1289" r:id="rId56"/>
  </p:sldIdLst>
  <p:sldSz cx="9906000" cy="6858000" type="A4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33C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33C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33C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33C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33C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33C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33C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33C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33C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370"/>
    <a:srgbClr val="2B2BBF"/>
    <a:srgbClr val="FF6600"/>
    <a:srgbClr val="FF3399"/>
    <a:srgbClr val="536293"/>
    <a:srgbClr val="00FF00"/>
    <a:srgbClr val="DA365D"/>
    <a:srgbClr val="E36785"/>
    <a:srgbClr val="FFDEB3"/>
    <a:srgbClr val="FEC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98195" autoAdjust="0"/>
  </p:normalViewPr>
  <p:slideViewPr>
    <p:cSldViewPr>
      <p:cViewPr>
        <p:scale>
          <a:sx n="70" d="100"/>
          <a:sy n="70" d="100"/>
        </p:scale>
        <p:origin x="-672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04"/>
    </p:cViewPr>
  </p:sorterViewPr>
  <p:notesViewPr>
    <p:cSldViewPr>
      <p:cViewPr varScale="1">
        <p:scale>
          <a:sx n="53" d="100"/>
          <a:sy n="53" d="100"/>
        </p:scale>
        <p:origin x="-1908" y="-108"/>
      </p:cViewPr>
      <p:guideLst>
        <p:guide orient="horz" pos="3124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5845763-562E-4203-A75F-1C3447E74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15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0113"/>
            <a:ext cx="54260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323EABE-0B8B-49A0-AA62-95E929845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19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FC610-BF34-4953-9E93-CC14DC17C913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742950"/>
            <a:ext cx="5372100" cy="3719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6"/>
          <p:cNvSpPr>
            <a:spLocks noChangeShapeType="1"/>
          </p:cNvSpPr>
          <p:nvPr userDrawn="1"/>
        </p:nvSpPr>
        <p:spPr bwMode="auto">
          <a:xfrm>
            <a:off x="231775" y="552450"/>
            <a:ext cx="9410700" cy="0"/>
          </a:xfrm>
          <a:prstGeom prst="line">
            <a:avLst/>
          </a:prstGeom>
          <a:noFill/>
          <a:ln w="28575" cap="rnd">
            <a:solidFill>
              <a:srgbClr val="0033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2895600" y="6400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200" baseline="0" dirty="0" smtClean="0">
                <a:solidFill>
                  <a:srgbClr val="9184F0"/>
                </a:solidFill>
                <a:latin typeface="Times New Roman" pitchFamily="18" charset="0"/>
              </a:rPr>
              <a:t>LPNHE, Paris, France</a:t>
            </a:r>
            <a:r>
              <a:rPr lang="en-US" sz="1200" dirty="0" smtClean="0">
                <a:solidFill>
                  <a:srgbClr val="9184F0"/>
                </a:solidFill>
                <a:latin typeface="Times New Roman" pitchFamily="18" charset="0"/>
              </a:rPr>
              <a:t>,</a:t>
            </a:r>
            <a:r>
              <a:rPr lang="en-US" sz="1200" baseline="0" dirty="0" smtClean="0">
                <a:solidFill>
                  <a:srgbClr val="9184F0"/>
                </a:solidFill>
                <a:latin typeface="Times New Roman" pitchFamily="18" charset="0"/>
              </a:rPr>
              <a:t> </a:t>
            </a:r>
            <a:r>
              <a:rPr lang="en-US" sz="1200" dirty="0" smtClean="0">
                <a:solidFill>
                  <a:srgbClr val="9184F0"/>
                </a:solidFill>
                <a:latin typeface="Times New Roman" pitchFamily="18" charset="0"/>
              </a:rPr>
              <a:t>March</a:t>
            </a:r>
            <a:r>
              <a:rPr lang="en-US" sz="1200" baseline="0" dirty="0" smtClean="0">
                <a:solidFill>
                  <a:srgbClr val="9184F0"/>
                </a:solidFill>
                <a:latin typeface="Times New Roman" pitchFamily="18" charset="0"/>
              </a:rPr>
              <a:t> 2</a:t>
            </a:r>
            <a:r>
              <a:rPr lang="en-US" sz="1200" baseline="30000" dirty="0" smtClean="0">
                <a:solidFill>
                  <a:srgbClr val="9184F0"/>
                </a:solidFill>
                <a:latin typeface="Times New Roman" pitchFamily="18" charset="0"/>
              </a:rPr>
              <a:t>nd</a:t>
            </a:r>
            <a:r>
              <a:rPr lang="en-US" sz="1200" baseline="0" dirty="0" smtClean="0">
                <a:solidFill>
                  <a:srgbClr val="9184F0"/>
                </a:solidFill>
                <a:latin typeface="Times New Roman" pitchFamily="18" charset="0"/>
              </a:rPr>
              <a:t> 2015</a:t>
            </a:r>
            <a:endParaRPr lang="en-US" sz="1200" dirty="0">
              <a:solidFill>
                <a:srgbClr val="9184F0"/>
              </a:solidFill>
              <a:latin typeface="Times New Roman" pitchFamily="18" charset="0"/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 userDrawn="1"/>
        </p:nvSpPr>
        <p:spPr bwMode="auto">
          <a:xfrm>
            <a:off x="7689850" y="64008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lang="en-US" smtClean="0">
                <a:solidFill>
                  <a:srgbClr val="9184F0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FAB8A-1DBC-4671-91C7-0F31E5B3B6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184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184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/49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184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228600" y="6400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sz="1200" dirty="0" smtClean="0">
                <a:solidFill>
                  <a:srgbClr val="9184F0"/>
                </a:solidFill>
                <a:latin typeface="Times New Roman" pitchFamily="18" charset="0"/>
              </a:rPr>
              <a:t>Eduardo Rodrigues</a:t>
            </a:r>
            <a:endParaRPr lang="en-US" sz="1200" dirty="0">
              <a:solidFill>
                <a:srgbClr val="9184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6"/>
          <p:cNvSpPr>
            <a:spLocks noChangeShapeType="1"/>
          </p:cNvSpPr>
          <p:nvPr userDrawn="1"/>
        </p:nvSpPr>
        <p:spPr bwMode="auto">
          <a:xfrm>
            <a:off x="231775" y="552450"/>
            <a:ext cx="9410700" cy="0"/>
          </a:xfrm>
          <a:prstGeom prst="line">
            <a:avLst/>
          </a:prstGeom>
          <a:noFill/>
          <a:ln w="28575" cap="rnd">
            <a:solidFill>
              <a:srgbClr val="0033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7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6"/>
          <p:cNvSpPr>
            <a:spLocks noChangeShapeType="1"/>
          </p:cNvSpPr>
          <p:nvPr userDrawn="1"/>
        </p:nvSpPr>
        <p:spPr bwMode="auto">
          <a:xfrm>
            <a:off x="231775" y="552450"/>
            <a:ext cx="9410700" cy="0"/>
          </a:xfrm>
          <a:prstGeom prst="line">
            <a:avLst/>
          </a:prstGeom>
          <a:noFill/>
          <a:ln w="28575" cap="rnd">
            <a:solidFill>
              <a:srgbClr val="0033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1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7168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6"/>
          <p:cNvSpPr>
            <a:spLocks noChangeShapeType="1"/>
          </p:cNvSpPr>
          <p:nvPr userDrawn="1"/>
        </p:nvSpPr>
        <p:spPr bwMode="auto">
          <a:xfrm>
            <a:off x="231775" y="552450"/>
            <a:ext cx="9410700" cy="0"/>
          </a:xfrm>
          <a:prstGeom prst="line">
            <a:avLst/>
          </a:prstGeom>
          <a:noFill/>
          <a:ln w="28575" cap="rnd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228600" y="6400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1200" dirty="0" smtClean="0">
                <a:solidFill>
                  <a:srgbClr val="FFFFFF">
                    <a:lumMod val="75000"/>
                  </a:srgbClr>
                </a:solidFill>
                <a:latin typeface="Times New Roman" pitchFamily="18" charset="0"/>
              </a:rPr>
              <a:t>Eduardo Rodrigues</a:t>
            </a:r>
            <a:endParaRPr lang="en-US" sz="12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rgbClr val="0033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600" i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rgbClr val="FF505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66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66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66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66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66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600" i="1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rgbClr val="FF505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66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66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66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66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66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rgbClr val="0033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600" i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rgbClr val="FF505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66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66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66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66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rgbClr val="66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gif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3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28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16.gif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6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16.gif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belle2.kek.jp/" TargetMode="Externa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28" name="Rectangle 112"/>
          <p:cNvSpPr>
            <a:spLocks noChangeArrowheads="1"/>
          </p:cNvSpPr>
          <p:nvPr/>
        </p:nvSpPr>
        <p:spPr bwMode="auto">
          <a:xfrm>
            <a:off x="0" y="1524000"/>
            <a:ext cx="9906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Charm-less decays of beauty-full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hadrons</a:t>
            </a:r>
            <a:endParaRPr lang="fr-CH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fr-CH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Highlights</a:t>
            </a:r>
            <a:r>
              <a:rPr lang="fr-CH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CH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</a:t>
            </a:r>
            <a:r>
              <a:rPr lang="fr-CH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outlook</a:t>
            </a:r>
            <a:endParaRPr lang="fr-CH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162"/>
          <p:cNvSpPr>
            <a:spLocks noChangeArrowheads="1"/>
          </p:cNvSpPr>
          <p:nvPr/>
        </p:nvSpPr>
        <p:spPr bwMode="auto">
          <a:xfrm>
            <a:off x="0" y="3200400"/>
            <a:ext cx="9906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Eduardo Rodrigues</a:t>
            </a:r>
          </a:p>
          <a:p>
            <a:pPr algn="ctr">
              <a:defRPr/>
            </a:pPr>
            <a:endParaRPr lang="en-GB" sz="1600" dirty="0" smtClean="0">
              <a:solidFill>
                <a:srgbClr val="9184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GB" sz="1600" dirty="0">
              <a:solidFill>
                <a:srgbClr val="9184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GB" sz="1600" dirty="0" smtClean="0">
              <a:solidFill>
                <a:srgbClr val="9184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GB" sz="1600" dirty="0" smtClean="0">
              <a:solidFill>
                <a:srgbClr val="9184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GB" sz="1600" dirty="0">
              <a:solidFill>
                <a:srgbClr val="9184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GB" sz="1600" dirty="0" smtClean="0">
              <a:solidFill>
                <a:srgbClr val="9184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GB" sz="1600" dirty="0">
              <a:solidFill>
                <a:srgbClr val="9184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GB" sz="1600" dirty="0">
              <a:solidFill>
                <a:srgbClr val="9184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fr-CH" sz="800" dirty="0">
              <a:solidFill>
                <a:srgbClr val="6699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LPNHE, Paris</a:t>
            </a:r>
            <a:r>
              <a:rPr lang="fr-CH" b="1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March 2</a:t>
            </a:r>
            <a:r>
              <a:rPr lang="fr-CH" b="1" baseline="30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nd</a:t>
            </a:r>
            <a:r>
              <a:rPr lang="fr-CH" b="1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2015</a:t>
            </a:r>
            <a:endParaRPr lang="fr-FR" b="1" dirty="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B</a:t>
            </a:r>
            <a:r>
              <a:rPr lang="fr-FR" sz="2600" baseline="30000" dirty="0" smtClean="0">
                <a:solidFill>
                  <a:srgbClr val="003399"/>
                </a:solidFill>
                <a:latin typeface="Arial" pitchFamily="34" charset="0"/>
              </a:rPr>
              <a:t>0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  <a:sym typeface="Symbol"/>
              </a:rPr>
              <a:t>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smtClean="0">
                <a:solidFill>
                  <a:srgbClr val="003399"/>
                </a:solidFill>
                <a:latin typeface="Symbol" panose="05050102010706020507" pitchFamily="18" charset="2"/>
              </a:rPr>
              <a:t>p</a:t>
            </a:r>
            <a:r>
              <a:rPr lang="fr-FR" sz="2600" baseline="30000" dirty="0" smtClean="0">
                <a:solidFill>
                  <a:srgbClr val="003399"/>
                </a:solidFill>
                <a:latin typeface="Arial" pitchFamily="34" charset="0"/>
              </a:rPr>
              <a:t>0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Symbol" panose="05050102010706020507" pitchFamily="18" charset="2"/>
              </a:rPr>
              <a:t>p</a:t>
            </a:r>
            <a:r>
              <a:rPr lang="fr-FR" sz="2600" baseline="30000" dirty="0" err="1" smtClean="0">
                <a:solidFill>
                  <a:srgbClr val="003399"/>
                </a:solidFill>
                <a:latin typeface="Arial" pitchFamily="34" charset="0"/>
              </a:rPr>
              <a:t>0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599" y="1460480"/>
            <a:ext cx="4724401" cy="38348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“New” preliminary result from Belle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Significantly lower than their previous result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400" b="1" dirty="0" smtClean="0">
                <a:solidFill>
                  <a:srgbClr val="2B2BBF"/>
                </a:solidFill>
                <a:latin typeface="Arial"/>
              </a:rPr>
              <a:t>    - Bug in analysis found due to non-exclusion of</a:t>
            </a:r>
            <a:br>
              <a:rPr lang="en-GB" sz="14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400" b="1" dirty="0" smtClean="0">
                <a:solidFill>
                  <a:srgbClr val="2B2BBF"/>
                </a:solidFill>
                <a:latin typeface="Arial"/>
              </a:rPr>
              <a:t>      peaking background from off-time calorimeter hits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Result still in tension with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BaBar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result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Resolution will require Belle II …</a:t>
            </a:r>
            <a:endParaRPr lang="en-GB" sz="1600" b="1" dirty="0">
              <a:solidFill>
                <a:srgbClr val="2B2BBF"/>
              </a:solidFill>
              <a:latin typeface="Arial"/>
            </a:endParaRPr>
          </a:p>
        </p:txBody>
      </p:sp>
      <p:pic>
        <p:nvPicPr>
          <p:cNvPr id="6" name="Picture 32" descr="Belle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800" y="69519"/>
            <a:ext cx="792088" cy="70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977" y="1447800"/>
            <a:ext cx="3609023" cy="4423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0"/>
          <p:cNvSpPr txBox="1">
            <a:spLocks noChangeArrowheads="1"/>
          </p:cNvSpPr>
          <p:nvPr/>
        </p:nvSpPr>
        <p:spPr bwMode="auto">
          <a:xfrm rot="5400000">
            <a:off x="7817750" y="3585806"/>
            <a:ext cx="3204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M. </a:t>
            </a:r>
            <a:r>
              <a:rPr lang="en-US" sz="1300" b="1" dirty="0" err="1" smtClean="0">
                <a:solidFill>
                  <a:srgbClr val="000000"/>
                </a:solidFill>
                <a:latin typeface="Times New Roman" pitchFamily="18" charset="0"/>
              </a:rPr>
              <a:t>Sevior</a:t>
            </a:r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, CKM 2014 Workshop, Vienna</a:t>
            </a:r>
            <a:endParaRPr lang="en-US" sz="13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19287"/>
            <a:ext cx="264890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2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743200"/>
            <a:ext cx="990600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800" b="1" i="1" dirty="0" smtClean="0">
                <a:solidFill>
                  <a:srgbClr val="FF7A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3-body decays</a:t>
            </a:r>
            <a:endParaRPr lang="en-GB" b="1" i="1" baseline="-25000" dirty="0">
              <a:solidFill>
                <a:srgbClr val="FF7A0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074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0838" y="28575"/>
            <a:ext cx="9555162" cy="4930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CP </a:t>
            </a:r>
            <a:r>
              <a:rPr lang="fr-FR" sz="2600" b="1" dirty="0" err="1" smtClean="0">
                <a:solidFill>
                  <a:srgbClr val="003399"/>
                </a:solidFill>
                <a:latin typeface="Arial" pitchFamily="34" charset="0"/>
              </a:rPr>
              <a:t>asymmetries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in 3-body B </a:t>
            </a:r>
            <a:r>
              <a:rPr lang="fr-FR" sz="2600" b="1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endParaRPr lang="fr-FR" sz="2600" b="1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825377"/>
            <a:ext cx="9144000" cy="57000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</a:rPr>
              <a:t> Decay modes involving non-negligible penguin diagram contributions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200" b="1" dirty="0" smtClean="0">
              <a:solidFill>
                <a:srgbClr val="2B2BBF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</a:rPr>
              <a:t> </a:t>
            </a:r>
            <a:r>
              <a:rPr lang="en-GB" sz="1600" b="1" dirty="0" err="1" smtClean="0">
                <a:solidFill>
                  <a:srgbClr val="2B2BBF"/>
                </a:solidFill>
              </a:rPr>
              <a:t>LHCb</a:t>
            </a:r>
            <a:r>
              <a:rPr lang="en-GB" sz="1600" b="1" dirty="0" smtClean="0">
                <a:solidFill>
                  <a:srgbClr val="2B2BBF"/>
                </a:solidFill>
              </a:rPr>
              <a:t> has published a series of measurements of CP asymmetries</a:t>
            </a:r>
            <a:br>
              <a:rPr lang="en-GB" sz="1600" b="1" dirty="0" smtClean="0">
                <a:solidFill>
                  <a:srgbClr val="2B2BBF"/>
                </a:solidFill>
              </a:rPr>
            </a:br>
            <a:r>
              <a:rPr lang="en-GB" sz="1600" b="1" dirty="0" smtClean="0">
                <a:solidFill>
                  <a:srgbClr val="2B2BBF"/>
                </a:solidFill>
              </a:rPr>
              <a:t>    in charmless 3-body B decays of the type B</a:t>
            </a:r>
            <a:r>
              <a:rPr lang="en-GB" sz="1600" b="1" baseline="30000" dirty="0" smtClean="0">
                <a:solidFill>
                  <a:srgbClr val="2B2BBF"/>
                </a:solidFill>
                <a:latin typeface="Times New Roman"/>
                <a:cs typeface="Times New Roman"/>
              </a:rPr>
              <a:t>±</a:t>
            </a:r>
            <a:r>
              <a:rPr lang="en-GB" sz="1600" b="1" dirty="0" smtClean="0">
                <a:solidFill>
                  <a:srgbClr val="2B2BBF"/>
                </a:solidFill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sym typeface="Symbol"/>
              </a:rPr>
              <a:t></a:t>
            </a:r>
            <a:r>
              <a:rPr lang="en-GB" sz="1600" b="1" dirty="0" smtClean="0">
                <a:solidFill>
                  <a:srgbClr val="2B2BBF"/>
                </a:solidFill>
              </a:rPr>
              <a:t> h</a:t>
            </a:r>
            <a:r>
              <a:rPr lang="en-GB" sz="1600" b="1" baseline="30000" dirty="0" smtClean="0">
                <a:solidFill>
                  <a:srgbClr val="2B2BBF"/>
                </a:solidFill>
                <a:latin typeface="Times New Roman"/>
                <a:cs typeface="Times New Roman"/>
              </a:rPr>
              <a:t>±</a:t>
            </a:r>
            <a:r>
              <a:rPr lang="en-GB" sz="1600" b="1" dirty="0" smtClean="0">
                <a:solidFill>
                  <a:srgbClr val="2B2BBF"/>
                </a:solidFill>
              </a:rPr>
              <a:t> h</a:t>
            </a:r>
            <a:r>
              <a:rPr lang="en-GB" sz="1600" b="1" baseline="30000" dirty="0" smtClean="0">
                <a:solidFill>
                  <a:srgbClr val="2B2BBF"/>
                </a:solidFill>
              </a:rPr>
              <a:t>+</a:t>
            </a:r>
            <a:r>
              <a:rPr lang="en-GB" sz="1600" b="1" dirty="0" smtClean="0">
                <a:solidFill>
                  <a:srgbClr val="2B2BBF"/>
                </a:solidFill>
              </a:rPr>
              <a:t> h</a:t>
            </a:r>
            <a:r>
              <a:rPr lang="en-GB" sz="1600" b="1" baseline="30000" dirty="0" smtClean="0">
                <a:solidFill>
                  <a:srgbClr val="2B2BBF"/>
                </a:solidFill>
              </a:rPr>
              <a:t>-</a:t>
            </a:r>
            <a:r>
              <a:rPr lang="en-GB" sz="1600" b="1" dirty="0" smtClean="0">
                <a:solidFill>
                  <a:srgbClr val="2B2BBF"/>
                </a:solidFill>
              </a:rPr>
              <a:t>    (h=</a:t>
            </a:r>
            <a:r>
              <a:rPr lang="en-GB" sz="1600" b="1" dirty="0" err="1" smtClean="0">
                <a:solidFill>
                  <a:srgbClr val="2B2BBF"/>
                </a:solidFill>
              </a:rPr>
              <a:t>K,</a:t>
            </a:r>
            <a:r>
              <a:rPr lang="en-GB" sz="1600" b="1" dirty="0" err="1" smtClean="0">
                <a:solidFill>
                  <a:srgbClr val="2B2BBF"/>
                </a:solidFill>
                <a:latin typeface="Symbol" pitchFamily="18" charset="2"/>
              </a:rPr>
              <a:t>p</a:t>
            </a:r>
            <a:r>
              <a:rPr lang="en-GB" sz="1600" b="1" dirty="0" err="1" smtClean="0">
                <a:solidFill>
                  <a:srgbClr val="2B2BBF"/>
                </a:solidFill>
              </a:rPr>
              <a:t>,p</a:t>
            </a:r>
            <a:r>
              <a:rPr lang="en-GB" sz="1600" b="1" dirty="0" smtClean="0">
                <a:solidFill>
                  <a:srgbClr val="2B2BBF"/>
                </a:solidFill>
              </a:rPr>
              <a:t>)</a:t>
            </a:r>
            <a:endParaRPr lang="en-GB" sz="1600" b="1" dirty="0">
              <a:solidFill>
                <a:srgbClr val="2B2BBF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3200" b="1" dirty="0" smtClean="0">
              <a:solidFill>
                <a:srgbClr val="2B2BBF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CP asymmetries measured inclusively (i.e. averaged across the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Dalitz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plane)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and in localised regions of the DP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All analyses on the 2011 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data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sample (1 fb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-1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)</a:t>
            </a:r>
            <a:r>
              <a:rPr lang="en-GB" sz="1600" b="1" baseline="30000" dirty="0">
                <a:solidFill>
                  <a:srgbClr val="2B2BBF"/>
                </a:solidFill>
                <a:latin typeface="Arial"/>
              </a:rPr>
              <a:t/>
            </a:r>
            <a:br>
              <a:rPr lang="en-GB" sz="1600" b="1" baseline="30000" dirty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Measurements in the following decays: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- </a:t>
            </a:r>
            <a:r>
              <a:rPr lang="en-GB" sz="1600" b="1" dirty="0" smtClean="0">
                <a:solidFill>
                  <a:srgbClr val="2B2BBF"/>
                </a:solidFill>
              </a:rPr>
              <a:t>B</a:t>
            </a:r>
            <a:r>
              <a:rPr lang="en-GB" sz="1600" b="1" baseline="30000" dirty="0" smtClean="0">
                <a:solidFill>
                  <a:srgbClr val="2B2BBF"/>
                </a:solidFill>
                <a:latin typeface="Times New Roman"/>
                <a:cs typeface="Times New Roman"/>
              </a:rPr>
              <a:t>±</a:t>
            </a:r>
            <a:r>
              <a:rPr lang="en-GB" sz="1600" b="1" dirty="0" smtClean="0">
                <a:solidFill>
                  <a:srgbClr val="2B2BBF"/>
                </a:solidFill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sym typeface="Symbol"/>
              </a:rPr>
              <a:t></a:t>
            </a:r>
            <a:r>
              <a:rPr lang="en-GB" sz="1600" b="1" dirty="0" smtClean="0">
                <a:solidFill>
                  <a:srgbClr val="2B2BBF"/>
                </a:solidFill>
              </a:rPr>
              <a:t> K</a:t>
            </a:r>
            <a:r>
              <a:rPr lang="en-GB" sz="1600" b="1" baseline="30000" dirty="0" smtClean="0">
                <a:solidFill>
                  <a:srgbClr val="2B2BBF"/>
                </a:solidFill>
                <a:latin typeface="Times New Roman"/>
                <a:cs typeface="Times New Roman"/>
              </a:rPr>
              <a:t>±</a:t>
            </a:r>
            <a:r>
              <a:rPr lang="en-GB" sz="1600" b="1" dirty="0" smtClean="0">
                <a:solidFill>
                  <a:srgbClr val="2B2BBF"/>
                </a:solidFill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Symbol" pitchFamily="18" charset="2"/>
              </a:rPr>
              <a:t>p</a:t>
            </a:r>
            <a:r>
              <a:rPr lang="en-GB" sz="1600" b="1" baseline="30000" dirty="0" smtClean="0">
                <a:solidFill>
                  <a:srgbClr val="2B2BBF"/>
                </a:solidFill>
              </a:rPr>
              <a:t>+</a:t>
            </a:r>
            <a:r>
              <a:rPr lang="en-GB" sz="1600" b="1" dirty="0" smtClean="0">
                <a:solidFill>
                  <a:srgbClr val="2B2BBF"/>
                </a:solidFill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Symbol" pitchFamily="18" charset="2"/>
              </a:rPr>
              <a:t>p</a:t>
            </a:r>
            <a:r>
              <a:rPr lang="en-GB" sz="1600" b="1" baseline="30000" dirty="0" smtClean="0">
                <a:solidFill>
                  <a:srgbClr val="2B2BBF"/>
                </a:solidFill>
              </a:rPr>
              <a:t>-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and </a:t>
            </a:r>
            <a:r>
              <a:rPr lang="en-GB" sz="1600" b="1" dirty="0" smtClean="0">
                <a:solidFill>
                  <a:srgbClr val="2B2BBF"/>
                </a:solidFill>
              </a:rPr>
              <a:t>B</a:t>
            </a:r>
            <a:r>
              <a:rPr lang="en-GB" sz="1600" b="1" baseline="30000" dirty="0" smtClean="0">
                <a:solidFill>
                  <a:srgbClr val="2B2BBF"/>
                </a:solidFill>
                <a:latin typeface="Times New Roman"/>
                <a:cs typeface="Times New Roman"/>
              </a:rPr>
              <a:t>±</a:t>
            </a:r>
            <a:r>
              <a:rPr lang="en-GB" sz="1600" b="1" dirty="0" smtClean="0">
                <a:solidFill>
                  <a:srgbClr val="2B2BBF"/>
                </a:solidFill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sym typeface="Symbol"/>
              </a:rPr>
              <a:t></a:t>
            </a:r>
            <a:r>
              <a:rPr lang="en-GB" sz="1600" b="1" dirty="0" smtClean="0">
                <a:solidFill>
                  <a:srgbClr val="2B2BBF"/>
                </a:solidFill>
              </a:rPr>
              <a:t> K</a:t>
            </a:r>
            <a:r>
              <a:rPr lang="en-GB" sz="1600" b="1" baseline="30000" dirty="0" smtClean="0">
                <a:solidFill>
                  <a:srgbClr val="2B2BBF"/>
                </a:solidFill>
                <a:latin typeface="Times New Roman"/>
                <a:cs typeface="Times New Roman"/>
              </a:rPr>
              <a:t>±</a:t>
            </a:r>
            <a:r>
              <a:rPr lang="en-GB" sz="1600" b="1" dirty="0" smtClean="0">
                <a:solidFill>
                  <a:srgbClr val="2B2BBF"/>
                </a:solidFill>
              </a:rPr>
              <a:t> K</a:t>
            </a:r>
            <a:r>
              <a:rPr lang="en-GB" sz="1600" b="1" baseline="30000" dirty="0" smtClean="0">
                <a:solidFill>
                  <a:srgbClr val="2B2BBF"/>
                </a:solidFill>
              </a:rPr>
              <a:t>+</a:t>
            </a:r>
            <a:r>
              <a:rPr lang="en-GB" sz="1600" b="1" dirty="0" smtClean="0">
                <a:solidFill>
                  <a:srgbClr val="2B2BBF"/>
                </a:solidFill>
              </a:rPr>
              <a:t> K</a:t>
            </a:r>
            <a:r>
              <a:rPr lang="en-GB" sz="1600" b="1" baseline="30000" dirty="0" smtClean="0">
                <a:solidFill>
                  <a:srgbClr val="2B2BBF"/>
                </a:solidFill>
              </a:rPr>
              <a:t>-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decays   </a:t>
            </a:r>
            <a:r>
              <a:rPr lang="en-US" sz="1300" b="1" dirty="0" smtClean="0">
                <a:solidFill>
                  <a:srgbClr val="000000"/>
                </a:solidFill>
                <a:latin typeface="Times New Roman"/>
              </a:rPr>
              <a:t>[</a:t>
            </a:r>
            <a:r>
              <a:rPr lang="en-US" sz="1300" b="1" dirty="0">
                <a:solidFill>
                  <a:srgbClr val="000000"/>
                </a:solidFill>
                <a:latin typeface="Times New Roman"/>
              </a:rPr>
              <a:t>PRL 111, 101801 (2013</a:t>
            </a:r>
            <a:r>
              <a:rPr lang="en-US" sz="1300" b="1" dirty="0" smtClean="0">
                <a:solidFill>
                  <a:srgbClr val="000000"/>
                </a:solidFill>
                <a:latin typeface="Times New Roman"/>
              </a:rPr>
              <a:t>)]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/>
            </a:r>
            <a:br>
              <a:rPr lang="en-GB" sz="1600" b="1" dirty="0">
                <a:solidFill>
                  <a:srgbClr val="2B2BBF"/>
                </a:solidFill>
                <a:latin typeface="Arial"/>
              </a:rPr>
            </a:br>
            <a:r>
              <a:rPr lang="en-GB" sz="1600" b="1" dirty="0">
                <a:solidFill>
                  <a:srgbClr val="2B2BBF"/>
                </a:solidFill>
                <a:latin typeface="Arial"/>
              </a:rPr>
              <a:t>   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- </a:t>
            </a:r>
            <a:r>
              <a:rPr lang="en-GB" sz="1600" b="1" dirty="0">
                <a:solidFill>
                  <a:srgbClr val="2B2BBF"/>
                </a:solidFill>
              </a:rPr>
              <a:t>B</a:t>
            </a:r>
            <a:r>
              <a:rPr lang="en-GB" sz="1600" b="1" baseline="30000" dirty="0">
                <a:solidFill>
                  <a:srgbClr val="2B2BBF"/>
                </a:solidFill>
                <a:latin typeface="Times New Roman"/>
                <a:cs typeface="Times New Roman"/>
              </a:rPr>
              <a:t>±</a:t>
            </a:r>
            <a:r>
              <a:rPr lang="en-GB" sz="1600" b="1" dirty="0">
                <a:solidFill>
                  <a:srgbClr val="2B2BBF"/>
                </a:solidFill>
              </a:rPr>
              <a:t> </a:t>
            </a:r>
            <a:r>
              <a:rPr lang="en-GB" sz="1600" b="1" dirty="0">
                <a:solidFill>
                  <a:srgbClr val="2B2BBF"/>
                </a:solidFill>
                <a:sym typeface="Symbol"/>
              </a:rPr>
              <a:t></a:t>
            </a:r>
            <a:r>
              <a:rPr lang="en-GB" sz="1600" b="1" dirty="0">
                <a:solidFill>
                  <a:srgbClr val="2B2BBF"/>
                </a:solidFill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Symbol" pitchFamily="18" charset="2"/>
              </a:rPr>
              <a:t>p</a:t>
            </a:r>
            <a:r>
              <a:rPr lang="en-GB" sz="1600" b="1" baseline="30000" dirty="0" smtClean="0">
                <a:solidFill>
                  <a:srgbClr val="2B2BBF"/>
                </a:solidFill>
                <a:latin typeface="Times New Roman"/>
                <a:cs typeface="Times New Roman"/>
              </a:rPr>
              <a:t>±</a:t>
            </a:r>
            <a:r>
              <a:rPr lang="en-GB" sz="1600" b="1" dirty="0" smtClean="0">
                <a:solidFill>
                  <a:srgbClr val="2B2BBF"/>
                </a:solidFill>
              </a:rPr>
              <a:t> </a:t>
            </a:r>
            <a:r>
              <a:rPr lang="en-GB" sz="1600" b="1" dirty="0">
                <a:solidFill>
                  <a:srgbClr val="2B2BBF"/>
                </a:solidFill>
                <a:latin typeface="Symbol" pitchFamily="18" charset="2"/>
              </a:rPr>
              <a:t>p</a:t>
            </a:r>
            <a:r>
              <a:rPr lang="en-GB" sz="1600" b="1" baseline="30000" dirty="0">
                <a:solidFill>
                  <a:srgbClr val="2B2BBF"/>
                </a:solidFill>
              </a:rPr>
              <a:t>+</a:t>
            </a:r>
            <a:r>
              <a:rPr lang="en-GB" sz="1600" b="1" dirty="0">
                <a:solidFill>
                  <a:srgbClr val="2B2BBF"/>
                </a:solidFill>
              </a:rPr>
              <a:t> </a:t>
            </a:r>
            <a:r>
              <a:rPr lang="en-GB" sz="1600" b="1" dirty="0">
                <a:solidFill>
                  <a:srgbClr val="2B2BBF"/>
                </a:solidFill>
                <a:latin typeface="Symbol" pitchFamily="18" charset="2"/>
              </a:rPr>
              <a:t>p</a:t>
            </a:r>
            <a:r>
              <a:rPr lang="en-GB" sz="1600" b="1" baseline="30000" dirty="0">
                <a:solidFill>
                  <a:srgbClr val="2B2BBF"/>
                </a:solidFill>
              </a:rPr>
              <a:t>-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 and </a:t>
            </a:r>
            <a:r>
              <a:rPr lang="en-GB" sz="1600" b="1" dirty="0">
                <a:solidFill>
                  <a:srgbClr val="2B2BBF"/>
                </a:solidFill>
              </a:rPr>
              <a:t>B</a:t>
            </a:r>
            <a:r>
              <a:rPr lang="en-GB" sz="1600" b="1" baseline="30000" dirty="0">
                <a:solidFill>
                  <a:srgbClr val="2B2BBF"/>
                </a:solidFill>
                <a:latin typeface="Times New Roman"/>
                <a:cs typeface="Times New Roman"/>
              </a:rPr>
              <a:t>±</a:t>
            </a:r>
            <a:r>
              <a:rPr lang="en-GB" sz="1600" b="1" dirty="0">
                <a:solidFill>
                  <a:srgbClr val="2B2BBF"/>
                </a:solidFill>
              </a:rPr>
              <a:t> </a:t>
            </a:r>
            <a:r>
              <a:rPr lang="en-GB" sz="1600" b="1" dirty="0">
                <a:solidFill>
                  <a:srgbClr val="2B2BBF"/>
                </a:solidFill>
                <a:sym typeface="Symbol"/>
              </a:rPr>
              <a:t></a:t>
            </a:r>
            <a:r>
              <a:rPr lang="en-GB" sz="1600" b="1" dirty="0">
                <a:solidFill>
                  <a:srgbClr val="2B2BBF"/>
                </a:solidFill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Symbol" pitchFamily="18" charset="2"/>
              </a:rPr>
              <a:t>p</a:t>
            </a:r>
            <a:r>
              <a:rPr lang="en-GB" sz="1600" b="1" baseline="30000" dirty="0" smtClean="0">
                <a:solidFill>
                  <a:srgbClr val="2B2BBF"/>
                </a:solidFill>
                <a:latin typeface="Times New Roman"/>
                <a:cs typeface="Times New Roman"/>
              </a:rPr>
              <a:t>±</a:t>
            </a:r>
            <a:r>
              <a:rPr lang="en-GB" sz="1600" b="1" dirty="0" smtClean="0">
                <a:solidFill>
                  <a:srgbClr val="2B2BBF"/>
                </a:solidFill>
              </a:rPr>
              <a:t> </a:t>
            </a:r>
            <a:r>
              <a:rPr lang="en-GB" sz="1600" b="1" dirty="0">
                <a:solidFill>
                  <a:srgbClr val="2B2BBF"/>
                </a:solidFill>
              </a:rPr>
              <a:t>K</a:t>
            </a:r>
            <a:r>
              <a:rPr lang="en-GB" sz="1600" b="1" baseline="30000" dirty="0">
                <a:solidFill>
                  <a:srgbClr val="2B2BBF"/>
                </a:solidFill>
              </a:rPr>
              <a:t>+</a:t>
            </a:r>
            <a:r>
              <a:rPr lang="en-GB" sz="1600" b="1" dirty="0">
                <a:solidFill>
                  <a:srgbClr val="2B2BBF"/>
                </a:solidFill>
              </a:rPr>
              <a:t> K</a:t>
            </a:r>
            <a:r>
              <a:rPr lang="en-GB" sz="1600" b="1" baseline="30000" dirty="0">
                <a:solidFill>
                  <a:srgbClr val="2B2BBF"/>
                </a:solidFill>
              </a:rPr>
              <a:t>-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 decays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</a:t>
            </a:r>
            <a:r>
              <a:rPr lang="en-US" sz="1300" b="1" dirty="0" smtClean="0">
                <a:solidFill>
                  <a:srgbClr val="000000"/>
                </a:solidFill>
                <a:latin typeface="Times New Roman"/>
              </a:rPr>
              <a:t>[</a:t>
            </a: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arXiv:1310.4740 [</a:t>
            </a:r>
            <a:r>
              <a:rPr lang="en-US" sz="1300" b="1" dirty="0" err="1">
                <a:solidFill>
                  <a:srgbClr val="000000"/>
                </a:solidFill>
                <a:latin typeface="Times New Roman" pitchFamily="18" charset="0"/>
              </a:rPr>
              <a:t>hep</a:t>
            </a: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-ex</a:t>
            </a:r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]</a:t>
            </a:r>
            <a:r>
              <a:rPr lang="en-US" sz="1300" b="1" dirty="0" smtClean="0">
                <a:solidFill>
                  <a:srgbClr val="000000"/>
                </a:solidFill>
                <a:latin typeface="Times New Roman"/>
              </a:rPr>
              <a:t>]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/>
            </a:r>
            <a:br>
              <a:rPr lang="en-GB" sz="1600" b="1" dirty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- Baryonic mode </a:t>
            </a:r>
            <a:r>
              <a:rPr lang="en-GB" sz="1600" b="1" dirty="0" smtClean="0">
                <a:solidFill>
                  <a:srgbClr val="2B2BBF"/>
                </a:solidFill>
              </a:rPr>
              <a:t>B</a:t>
            </a:r>
            <a:r>
              <a:rPr lang="en-GB" sz="1600" b="1" baseline="30000" dirty="0" smtClean="0">
                <a:solidFill>
                  <a:srgbClr val="2B2BBF"/>
                </a:solidFill>
                <a:latin typeface="Times New Roman"/>
                <a:cs typeface="Times New Roman"/>
              </a:rPr>
              <a:t>±</a:t>
            </a:r>
            <a:r>
              <a:rPr lang="en-GB" sz="1600" b="1" dirty="0" smtClean="0">
                <a:solidFill>
                  <a:srgbClr val="2B2BBF"/>
                </a:solidFill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sym typeface="Symbol"/>
              </a:rPr>
              <a:t> p </a:t>
            </a:r>
            <a:r>
              <a:rPr lang="en-GB" sz="1600" b="1" dirty="0" err="1" smtClean="0">
                <a:solidFill>
                  <a:srgbClr val="2B2BBF"/>
                </a:solidFill>
                <a:sym typeface="Symbol"/>
              </a:rPr>
              <a:t>p</a:t>
            </a:r>
            <a:r>
              <a:rPr lang="en-GB" sz="1600" b="1" dirty="0" smtClean="0">
                <a:solidFill>
                  <a:srgbClr val="2B2BBF"/>
                </a:solidFill>
              </a:rPr>
              <a:t> K</a:t>
            </a:r>
            <a:r>
              <a:rPr lang="en-GB" sz="1600" b="1" baseline="30000" dirty="0" smtClean="0">
                <a:solidFill>
                  <a:srgbClr val="2B2BBF"/>
                </a:solidFill>
                <a:latin typeface="Times New Roman"/>
                <a:cs typeface="Times New Roman"/>
              </a:rPr>
              <a:t>±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          </a:t>
            </a:r>
            <a:r>
              <a:rPr lang="en-GB" sz="1400" b="1" dirty="0" smtClean="0">
                <a:solidFill>
                  <a:srgbClr val="2B2BBF"/>
                </a:solidFill>
                <a:latin typeface="Arial"/>
              </a:rPr>
              <a:t> 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  </a:t>
            </a:r>
            <a:r>
              <a:rPr lang="en-US" sz="1300" b="1" dirty="0" smtClean="0">
                <a:solidFill>
                  <a:srgbClr val="000000"/>
                </a:solidFill>
                <a:latin typeface="Times New Roman"/>
              </a:rPr>
              <a:t>[PRD 88, 052015 (2013)]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US" sz="13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Updates on full run-I data sample (3 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fb</a:t>
            </a:r>
            <a:r>
              <a:rPr lang="en-GB" sz="1600" b="1" baseline="30000" dirty="0">
                <a:solidFill>
                  <a:srgbClr val="2B2BBF"/>
                </a:solidFill>
                <a:latin typeface="Arial"/>
              </a:rPr>
              <a:t>-1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) published also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/>
            </a:r>
            <a:br>
              <a:rPr lang="en-GB" sz="1600" b="1" dirty="0">
                <a:solidFill>
                  <a:srgbClr val="2B2BBF"/>
                </a:solidFill>
                <a:latin typeface="Arial"/>
              </a:rPr>
            </a:br>
            <a:r>
              <a:rPr lang="en-GB" sz="1300" b="1" dirty="0" smtClean="0">
                <a:solidFill>
                  <a:srgbClr val="2B2BBF"/>
                </a:solidFill>
                <a:latin typeface="Arial"/>
              </a:rPr>
              <a:t>     </a:t>
            </a:r>
            <a:r>
              <a:rPr lang="en-US" sz="1300" b="1" dirty="0" smtClean="0">
                <a:solidFill>
                  <a:srgbClr val="000000"/>
                </a:solidFill>
                <a:latin typeface="Times New Roman"/>
              </a:rPr>
              <a:t>[</a:t>
            </a:r>
            <a:r>
              <a:rPr lang="en-US" sz="1300" b="1" dirty="0">
                <a:solidFill>
                  <a:srgbClr val="000000"/>
                </a:solidFill>
                <a:latin typeface="Times New Roman"/>
              </a:rPr>
              <a:t>PRD </a:t>
            </a:r>
            <a:r>
              <a:rPr lang="en-US" sz="1300" b="1" dirty="0" smtClean="0">
                <a:solidFill>
                  <a:srgbClr val="000000"/>
                </a:solidFill>
                <a:latin typeface="Times New Roman"/>
              </a:rPr>
              <a:t>90, 112--4 </a:t>
            </a:r>
            <a:r>
              <a:rPr lang="en-US" sz="1300" b="1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sz="1300" b="1" dirty="0" smtClean="0">
                <a:solidFill>
                  <a:srgbClr val="000000"/>
                </a:solidFill>
                <a:latin typeface="Times New Roman"/>
              </a:rPr>
              <a:t>2014), PRL 113, 141801 (2014]</a:t>
            </a:r>
            <a:endParaRPr lang="en-US" sz="13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92593"/>
            <a:ext cx="470535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437374"/>
            <a:ext cx="294322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home\users\eduardo\docs\HEP\pictures\LHCb\lhcb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4" y="61686"/>
            <a:ext cx="864164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92440" y="520320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2B2BBF"/>
                </a:solidFill>
                <a:latin typeface="Arial"/>
              </a:rPr>
              <a:t>_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1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602802"/>
            <a:ext cx="3317544" cy="499213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Inclusive CP asymmetry: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2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Regional CP asymmetry: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0838" y="28575"/>
            <a:ext cx="9555162" cy="4930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A</a:t>
            </a:r>
            <a:r>
              <a:rPr lang="fr-FR" sz="2600" b="1" baseline="-25000" dirty="0" smtClean="0">
                <a:solidFill>
                  <a:srgbClr val="003399"/>
                </a:solidFill>
                <a:latin typeface="Arial" pitchFamily="34" charset="0"/>
              </a:rPr>
              <a:t>CP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in B</a:t>
            </a:r>
            <a:r>
              <a:rPr lang="fr-FR" sz="2600" b="1" baseline="30000" dirty="0" smtClean="0">
                <a:solidFill>
                  <a:srgbClr val="003399"/>
                </a:solidFill>
                <a:latin typeface="Arial" pitchFamily="34" charset="0"/>
                <a:sym typeface="Symbol"/>
              </a:rPr>
              <a:t>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  <a:sym typeface="Symbol"/>
              </a:rPr>
              <a:t>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h</a:t>
            </a:r>
            <a:r>
              <a:rPr lang="fr-FR" sz="2600" b="1" baseline="30000" dirty="0" smtClean="0">
                <a:solidFill>
                  <a:srgbClr val="003399"/>
                </a:solidFill>
                <a:latin typeface="Arial" pitchFamily="34" charset="0"/>
              </a:rPr>
              <a:t>+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h</a:t>
            </a:r>
            <a:r>
              <a:rPr lang="fr-FR" sz="2600" b="1" baseline="30000" dirty="0" smtClean="0">
                <a:solidFill>
                  <a:srgbClr val="003399"/>
                </a:solidFill>
                <a:latin typeface="Arial" pitchFamily="34" charset="0"/>
              </a:rPr>
              <a:t>-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b="1" dirty="0" smtClean="0">
                <a:solidFill>
                  <a:srgbClr val="003399"/>
                </a:solidFill>
                <a:latin typeface="Symbol" pitchFamily="18" charset="2"/>
              </a:rPr>
              <a:t>p</a:t>
            </a:r>
            <a:r>
              <a:rPr lang="fr-FR" sz="2600" b="1" baseline="30000" dirty="0" smtClean="0">
                <a:solidFill>
                  <a:srgbClr val="003399"/>
                </a:solidFill>
                <a:latin typeface="Arial" pitchFamily="34" charset="0"/>
                <a:sym typeface="Symbol"/>
              </a:rPr>
              <a:t>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b="1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– </a:t>
            </a:r>
            <a:r>
              <a:rPr lang="fr-FR" sz="2600" b="1" dirty="0" err="1" smtClean="0">
                <a:solidFill>
                  <a:srgbClr val="003399"/>
                </a:solidFill>
                <a:latin typeface="Arial" pitchFamily="34" charset="0"/>
              </a:rPr>
              <a:t>example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b="1" dirty="0">
                <a:solidFill>
                  <a:srgbClr val="003399"/>
                </a:solidFill>
                <a:latin typeface="Arial" pitchFamily="34" charset="0"/>
              </a:rPr>
              <a:t>of B</a:t>
            </a:r>
            <a:r>
              <a:rPr lang="fr-FR" sz="2600" b="1" baseline="30000" dirty="0">
                <a:solidFill>
                  <a:srgbClr val="003399"/>
                </a:solidFill>
                <a:latin typeface="Arial" pitchFamily="34" charset="0"/>
                <a:sym typeface="Symbol"/>
              </a:rPr>
              <a:t></a:t>
            </a:r>
            <a:r>
              <a:rPr lang="fr-FR" sz="2600" b="1" dirty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b="1" dirty="0">
                <a:solidFill>
                  <a:srgbClr val="003399"/>
                </a:solidFill>
                <a:latin typeface="Arial" pitchFamily="34" charset="0"/>
                <a:sym typeface="Symbol"/>
              </a:rPr>
              <a:t></a:t>
            </a:r>
            <a:r>
              <a:rPr lang="fr-FR" sz="2600" b="1" dirty="0">
                <a:solidFill>
                  <a:srgbClr val="003399"/>
                </a:solidFill>
                <a:latin typeface="Arial" pitchFamily="34" charset="0"/>
              </a:rPr>
              <a:t> K</a:t>
            </a:r>
            <a:r>
              <a:rPr lang="fr-FR" sz="2600" b="1" baseline="30000" dirty="0">
                <a:solidFill>
                  <a:srgbClr val="003399"/>
                </a:solidFill>
                <a:latin typeface="Arial" pitchFamily="34" charset="0"/>
              </a:rPr>
              <a:t>+</a:t>
            </a:r>
            <a:r>
              <a:rPr lang="fr-FR" sz="2600" b="1" dirty="0">
                <a:solidFill>
                  <a:srgbClr val="003399"/>
                </a:solidFill>
                <a:latin typeface="Arial" pitchFamily="34" charset="0"/>
              </a:rPr>
              <a:t> K</a:t>
            </a:r>
            <a:r>
              <a:rPr lang="fr-FR" sz="2600" b="1" baseline="30000" dirty="0">
                <a:solidFill>
                  <a:srgbClr val="003399"/>
                </a:solidFill>
                <a:latin typeface="Arial" pitchFamily="34" charset="0"/>
              </a:rPr>
              <a:t>-</a:t>
            </a:r>
            <a:r>
              <a:rPr lang="fr-FR" sz="2600" b="1" dirty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b="1" dirty="0">
                <a:solidFill>
                  <a:srgbClr val="003399"/>
                </a:solidFill>
                <a:latin typeface="Symbol" pitchFamily="18" charset="2"/>
              </a:rPr>
              <a:t>p</a:t>
            </a:r>
            <a:r>
              <a:rPr lang="fr-FR" sz="2600" b="1" baseline="30000" dirty="0" smtClean="0">
                <a:solidFill>
                  <a:srgbClr val="003399"/>
                </a:solidFill>
                <a:latin typeface="Arial" pitchFamily="34" charset="0"/>
                <a:sym typeface="Symbol"/>
              </a:rPr>
              <a:t></a:t>
            </a:r>
            <a:endParaRPr lang="fr-FR" sz="2600" b="1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6748816" y="6476556"/>
            <a:ext cx="1980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arXiv:1310.4740 [</a:t>
            </a:r>
            <a:r>
              <a:rPr lang="en-US" sz="1300" b="1" dirty="0" err="1" smtClean="0">
                <a:solidFill>
                  <a:srgbClr val="000000"/>
                </a:solidFill>
                <a:latin typeface="Times New Roman" pitchFamily="18" charset="0"/>
              </a:rPr>
              <a:t>hep</a:t>
            </a:r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-ex]</a:t>
            </a:r>
            <a:endParaRPr lang="en-US" sz="13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6" descr="C:\home\users\eduardo\work\ONGOING\talks\2013-11-21_PASCOS2013\LHCb-PAPER-2013-051-figures\Fig1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52" y="626745"/>
            <a:ext cx="4320540" cy="25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home\users\eduardo\work\ONGOING\talks\2013-11-21_PASCOS2013\LHCb-PAPER-2013-051-figures\Fig3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52" y="3886200"/>
            <a:ext cx="4320540" cy="25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home\users\eduardo\work\ONGOING\talks\2013-11-21_PASCOS2013\LHCb-PAPER-2013-051-figures\Fig2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2" y="2298736"/>
            <a:ext cx="3977640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home\users\eduardo\docs\HEP\pictures\LHCb\lhcb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4" y="61686"/>
            <a:ext cx="864164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3"/>
          <p:cNvSpPr>
            <a:spLocks noChangeArrowheads="1"/>
          </p:cNvSpPr>
          <p:nvPr/>
        </p:nvSpPr>
        <p:spPr bwMode="auto">
          <a:xfrm rot="5400000">
            <a:off x="5973000" y="3387888"/>
            <a:ext cx="684000" cy="324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CB200"/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" name="AutoShape 43"/>
          <p:cNvSpPr>
            <a:spLocks noChangeArrowheads="1"/>
          </p:cNvSpPr>
          <p:nvPr/>
        </p:nvSpPr>
        <p:spPr bwMode="auto">
          <a:xfrm rot="9516274">
            <a:off x="4350393" y="1671461"/>
            <a:ext cx="720000" cy="324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CB200"/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44" y="1169248"/>
            <a:ext cx="2257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4" y="1550248"/>
            <a:ext cx="3162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8" y="5603544"/>
            <a:ext cx="2228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9" y="5970896"/>
            <a:ext cx="31718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 bwMode="auto">
          <a:xfrm>
            <a:off x="445678" y="1041000"/>
            <a:ext cx="3600000" cy="864000"/>
          </a:xfrm>
          <a:prstGeom prst="roundRect">
            <a:avLst/>
          </a:prstGeom>
          <a:noFill/>
          <a:ln w="25400" cap="flat" cmpd="sng" algn="ctr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CCCFF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49240" y="5487896"/>
            <a:ext cx="3600000" cy="864000"/>
          </a:xfrm>
          <a:prstGeom prst="roundRect">
            <a:avLst/>
          </a:prstGeom>
          <a:noFill/>
          <a:ln w="25400" cap="flat" cmpd="sng" algn="ctr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CCCFF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726552" y="1883302"/>
            <a:ext cx="432000" cy="338554"/>
          </a:xfrm>
          <a:prstGeom prst="rect">
            <a:avLst/>
          </a:prstGeom>
          <a:solidFill>
            <a:srgbClr val="FFFFD9"/>
          </a:solidFill>
          <a:ln w="25400">
            <a:solidFill>
              <a:srgbClr val="CCCCFF"/>
            </a:solidFill>
            <a:miter lim="800000"/>
            <a:headEnd/>
            <a:tailEnd/>
          </a:ln>
          <a:effectLst>
            <a:outerShdw dist="107763" dir="2700000" algn="ctr" rotWithShape="0">
              <a:srgbClr val="CCCC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B</a:t>
            </a:r>
            <a:r>
              <a:rPr lang="en-GB" sz="1600" b="1" baseline="30000" dirty="0"/>
              <a:t>-</a:t>
            </a:r>
            <a:endParaRPr lang="en-GB" sz="1600" b="1" dirty="0">
              <a:solidFill>
                <a:srgbClr val="2B2BBF"/>
              </a:solidFill>
              <a:latin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645200" y="1891352"/>
            <a:ext cx="432000" cy="338554"/>
          </a:xfrm>
          <a:prstGeom prst="rect">
            <a:avLst/>
          </a:prstGeom>
          <a:solidFill>
            <a:srgbClr val="FFFFD9"/>
          </a:solidFill>
          <a:ln w="25400">
            <a:solidFill>
              <a:srgbClr val="CCCCFF"/>
            </a:solidFill>
            <a:miter lim="800000"/>
            <a:headEnd/>
            <a:tailEnd/>
          </a:ln>
          <a:effectLst>
            <a:outerShdw dist="107763" dir="2700000" algn="ctr" rotWithShape="0">
              <a:srgbClr val="CCCC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B</a:t>
            </a:r>
            <a:r>
              <a:rPr lang="en-GB" sz="1600" b="1" baseline="30000" dirty="0" smtClean="0"/>
              <a:t>+</a:t>
            </a:r>
            <a:endParaRPr lang="en-GB" sz="1600" b="1" dirty="0">
              <a:solidFill>
                <a:srgbClr val="2B2BBF"/>
              </a:solidFill>
              <a:latin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853752" y="4198100"/>
            <a:ext cx="432000" cy="338554"/>
          </a:xfrm>
          <a:prstGeom prst="rect">
            <a:avLst/>
          </a:prstGeom>
          <a:solidFill>
            <a:srgbClr val="FFFFD9"/>
          </a:solidFill>
          <a:ln w="25400">
            <a:solidFill>
              <a:srgbClr val="CCCCFF"/>
            </a:solidFill>
            <a:miter lim="800000"/>
            <a:headEnd/>
            <a:tailEnd/>
          </a:ln>
          <a:effectLst>
            <a:outerShdw dist="107763" dir="2700000" algn="ctr" rotWithShape="0">
              <a:srgbClr val="CCCC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B</a:t>
            </a:r>
            <a:r>
              <a:rPr lang="en-GB" sz="1600" b="1" baseline="30000" dirty="0"/>
              <a:t>-</a:t>
            </a:r>
            <a:endParaRPr lang="en-GB" sz="1600" b="1" dirty="0">
              <a:solidFill>
                <a:srgbClr val="2B2BBF"/>
              </a:solidFill>
              <a:latin typeface="Arial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688240" y="4233446"/>
            <a:ext cx="432000" cy="338554"/>
          </a:xfrm>
          <a:prstGeom prst="rect">
            <a:avLst/>
          </a:prstGeom>
          <a:solidFill>
            <a:srgbClr val="FFFFD9"/>
          </a:solidFill>
          <a:ln w="25400">
            <a:solidFill>
              <a:srgbClr val="CCCCFF"/>
            </a:solidFill>
            <a:miter lim="800000"/>
            <a:headEnd/>
            <a:tailEnd/>
          </a:ln>
          <a:effectLst>
            <a:outerShdw dist="107763" dir="2700000" algn="ctr" rotWithShape="0">
              <a:srgbClr val="CCCC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B</a:t>
            </a:r>
            <a:r>
              <a:rPr lang="en-GB" sz="1600" b="1" baseline="30000" dirty="0" smtClean="0"/>
              <a:t>+</a:t>
            </a:r>
            <a:endParaRPr lang="en-GB" sz="1600" b="1" dirty="0">
              <a:solidFill>
                <a:srgbClr val="2B2BBF"/>
              </a:solidFill>
              <a:latin typeface="Arial" pitchFamily="34" charset="0"/>
            </a:endParaRP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 rot="16200000">
            <a:off x="-630090" y="3374326"/>
            <a:ext cx="1980000" cy="292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(N.B.: raw asymmetries)</a:t>
            </a:r>
            <a:endParaRPr lang="en-US" sz="13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79320"/>
            <a:ext cx="1886426" cy="250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43"/>
          <p:cNvSpPr>
            <a:spLocks noChangeArrowheads="1"/>
          </p:cNvSpPr>
          <p:nvPr/>
        </p:nvSpPr>
        <p:spPr bwMode="auto">
          <a:xfrm rot="9987549">
            <a:off x="4435377" y="5711166"/>
            <a:ext cx="612000" cy="324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CB200"/>
          </a:solidFill>
          <a:ln w="25400" algn="ctr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859808" y="3398696"/>
            <a:ext cx="900000" cy="9720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1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2887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0838" y="28575"/>
            <a:ext cx="9555162" cy="4930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600" b="1" dirty="0">
                <a:solidFill>
                  <a:srgbClr val="003399"/>
                </a:solidFill>
                <a:latin typeface="Arial" pitchFamily="34" charset="0"/>
              </a:rPr>
              <a:t>A</a:t>
            </a:r>
            <a:r>
              <a:rPr lang="fr-FR" sz="2600" b="1" baseline="-25000" dirty="0">
                <a:solidFill>
                  <a:srgbClr val="003399"/>
                </a:solidFill>
                <a:latin typeface="Arial" pitchFamily="34" charset="0"/>
              </a:rPr>
              <a:t>CP</a:t>
            </a:r>
            <a:r>
              <a:rPr lang="fr-FR" sz="2600" b="1" dirty="0">
                <a:solidFill>
                  <a:srgbClr val="003399"/>
                </a:solidFill>
                <a:latin typeface="Arial" pitchFamily="34" charset="0"/>
              </a:rPr>
              <a:t> in </a:t>
            </a:r>
            <a:r>
              <a:rPr lang="fr-FR" sz="2600" b="1" dirty="0" err="1" smtClean="0">
                <a:solidFill>
                  <a:srgbClr val="003399"/>
                </a:solidFill>
                <a:latin typeface="Arial" pitchFamily="34" charset="0"/>
              </a:rPr>
              <a:t>charmless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3-body B </a:t>
            </a:r>
            <a:r>
              <a:rPr lang="fr-FR" sz="2600" b="1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– </a:t>
            </a:r>
            <a:r>
              <a:rPr lang="fr-FR" sz="2600" b="1" dirty="0" err="1" smtClean="0">
                <a:solidFill>
                  <a:srgbClr val="003399"/>
                </a:solidFill>
                <a:latin typeface="Arial" pitchFamily="34" charset="0"/>
              </a:rPr>
              <a:t>outlook</a:t>
            </a:r>
            <a:endParaRPr lang="fr-FR" sz="2600" b="1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1414855"/>
            <a:ext cx="9144000" cy="27761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Large asymmetries observed in localised areas in </a:t>
            </a:r>
            <a:r>
              <a:rPr lang="en-GB" sz="1600" b="1" dirty="0" smtClean="0">
                <a:solidFill>
                  <a:srgbClr val="2B2BBF"/>
                </a:solidFill>
              </a:rPr>
              <a:t>B</a:t>
            </a:r>
            <a:r>
              <a:rPr lang="en-GB" sz="1600" b="1" baseline="30000" dirty="0" smtClean="0">
                <a:solidFill>
                  <a:srgbClr val="2B2BBF"/>
                </a:solidFill>
                <a:latin typeface="Times New Roman"/>
                <a:cs typeface="Times New Roman"/>
              </a:rPr>
              <a:t>±</a:t>
            </a:r>
            <a:r>
              <a:rPr lang="en-GB" sz="1600" b="1" dirty="0" smtClean="0">
                <a:solidFill>
                  <a:srgbClr val="2B2BBF"/>
                </a:solidFill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sym typeface="Symbol"/>
              </a:rPr>
              <a:t></a:t>
            </a:r>
            <a:r>
              <a:rPr lang="en-GB" sz="1600" b="1" dirty="0" smtClean="0">
                <a:solidFill>
                  <a:srgbClr val="2B2BBF"/>
                </a:solidFill>
              </a:rPr>
              <a:t> K</a:t>
            </a:r>
            <a:r>
              <a:rPr lang="en-GB" sz="1600" b="1" baseline="30000" dirty="0" smtClean="0">
                <a:solidFill>
                  <a:srgbClr val="2B2BBF"/>
                </a:solidFill>
                <a:latin typeface="Times New Roman"/>
                <a:cs typeface="Times New Roman"/>
              </a:rPr>
              <a:t>±</a:t>
            </a:r>
            <a:r>
              <a:rPr lang="en-GB" sz="1600" b="1" dirty="0" smtClean="0">
                <a:solidFill>
                  <a:srgbClr val="2B2BBF"/>
                </a:solidFill>
              </a:rPr>
              <a:t> h</a:t>
            </a:r>
            <a:r>
              <a:rPr lang="en-GB" sz="1600" b="1" baseline="30000" dirty="0" smtClean="0">
                <a:solidFill>
                  <a:srgbClr val="2B2BBF"/>
                </a:solidFill>
              </a:rPr>
              <a:t>+</a:t>
            </a:r>
            <a:r>
              <a:rPr lang="en-GB" sz="1600" b="1" dirty="0" smtClean="0">
                <a:solidFill>
                  <a:srgbClr val="2B2BBF"/>
                </a:solidFill>
              </a:rPr>
              <a:t> h</a:t>
            </a:r>
            <a:r>
              <a:rPr lang="en-GB" sz="1600" b="1" baseline="30000" dirty="0" smtClean="0">
                <a:solidFill>
                  <a:srgbClr val="2B2BBF"/>
                </a:solidFill>
              </a:rPr>
              <a:t>-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decays !</a:t>
            </a: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In the meantime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LHCb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found first evidence for CP violation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in a baryonic mode, namely in </a:t>
            </a:r>
            <a:r>
              <a:rPr lang="en-GB" sz="1600" b="1" dirty="0" smtClean="0">
                <a:solidFill>
                  <a:srgbClr val="2B2BBF"/>
                </a:solidFill>
              </a:rPr>
              <a:t>B</a:t>
            </a:r>
            <a:r>
              <a:rPr lang="en-GB" sz="1600" b="1" baseline="30000" dirty="0" smtClean="0">
                <a:solidFill>
                  <a:srgbClr val="2B2BBF"/>
                </a:solidFill>
                <a:latin typeface="Times New Roman"/>
                <a:cs typeface="Times New Roman"/>
              </a:rPr>
              <a:t>±</a:t>
            </a:r>
            <a:r>
              <a:rPr lang="en-GB" sz="1600" b="1" dirty="0" smtClean="0">
                <a:solidFill>
                  <a:srgbClr val="2B2BBF"/>
                </a:solidFill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sym typeface="Symbol"/>
              </a:rPr>
              <a:t> p </a:t>
            </a:r>
            <a:r>
              <a:rPr lang="en-GB" sz="1600" b="1" dirty="0" err="1" smtClean="0">
                <a:solidFill>
                  <a:srgbClr val="2B2BBF"/>
                </a:solidFill>
                <a:sym typeface="Symbol"/>
              </a:rPr>
              <a:t>p</a:t>
            </a:r>
            <a:r>
              <a:rPr lang="en-GB" sz="1600" b="1" dirty="0" smtClean="0">
                <a:solidFill>
                  <a:srgbClr val="2B2BBF"/>
                </a:solidFill>
              </a:rPr>
              <a:t> K</a:t>
            </a:r>
            <a:r>
              <a:rPr lang="en-GB" sz="1600" b="1" baseline="30000" dirty="0" smtClean="0">
                <a:solidFill>
                  <a:srgbClr val="2B2BBF"/>
                </a:solidFill>
                <a:latin typeface="Times New Roman"/>
                <a:cs typeface="Times New Roman"/>
              </a:rPr>
              <a:t>±</a:t>
            </a: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There is for sure much more to come …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Other 3-body states are and should be investigated,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eg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. </a:t>
            </a:r>
            <a:r>
              <a:rPr lang="en-GB" sz="1600" b="1" dirty="0" smtClean="0">
                <a:solidFill>
                  <a:srgbClr val="2B2BBF"/>
                </a:solidFill>
              </a:rPr>
              <a:t>B </a:t>
            </a:r>
            <a:r>
              <a:rPr lang="en-GB" sz="1600" b="1" dirty="0">
                <a:solidFill>
                  <a:srgbClr val="2B2BBF"/>
                </a:solidFill>
                <a:sym typeface="Symbol"/>
              </a:rPr>
              <a:t></a:t>
            </a:r>
            <a:r>
              <a:rPr lang="en-GB" sz="1600" b="1" dirty="0">
                <a:solidFill>
                  <a:srgbClr val="2B2BBF"/>
                </a:solidFill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</a:rPr>
              <a:t>K</a:t>
            </a:r>
            <a:r>
              <a:rPr lang="en-GB" sz="1600" b="1" baseline="-25000" dirty="0" smtClean="0">
                <a:solidFill>
                  <a:srgbClr val="2B2BBF"/>
                </a:solidFill>
              </a:rPr>
              <a:t>S</a:t>
            </a:r>
            <a:r>
              <a:rPr lang="en-GB" sz="1600" b="1" dirty="0" smtClean="0">
                <a:solidFill>
                  <a:srgbClr val="2B2BBF"/>
                </a:solidFill>
              </a:rPr>
              <a:t> </a:t>
            </a:r>
            <a:r>
              <a:rPr lang="en-GB" sz="1600" b="1" dirty="0">
                <a:solidFill>
                  <a:srgbClr val="2B2BBF"/>
                </a:solidFill>
              </a:rPr>
              <a:t>h</a:t>
            </a:r>
            <a:r>
              <a:rPr lang="en-GB" sz="1600" b="1" baseline="30000" dirty="0">
                <a:solidFill>
                  <a:srgbClr val="2B2BBF"/>
                </a:solidFill>
              </a:rPr>
              <a:t>+</a:t>
            </a:r>
            <a:r>
              <a:rPr lang="en-GB" sz="1600" b="1" dirty="0">
                <a:solidFill>
                  <a:srgbClr val="2B2BBF"/>
                </a:solidFill>
              </a:rPr>
              <a:t> h</a:t>
            </a:r>
            <a:r>
              <a:rPr lang="en-GB" sz="1600" b="1" baseline="30000" dirty="0">
                <a:solidFill>
                  <a:srgbClr val="2B2BBF"/>
                </a:solidFill>
              </a:rPr>
              <a:t>-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, </a:t>
            </a:r>
            <a:r>
              <a:rPr lang="en-GB" sz="1400" b="1" dirty="0">
                <a:solidFill>
                  <a:srgbClr val="2B2BBF"/>
                </a:solidFill>
              </a:rPr>
              <a:t>B </a:t>
            </a:r>
            <a:r>
              <a:rPr lang="en-GB" sz="1400" b="1" dirty="0">
                <a:solidFill>
                  <a:srgbClr val="2B2BBF"/>
                </a:solidFill>
                <a:sym typeface="Symbol"/>
              </a:rPr>
              <a:t></a:t>
            </a:r>
            <a:r>
              <a:rPr lang="en-GB" sz="1400" b="1" dirty="0">
                <a:solidFill>
                  <a:srgbClr val="2B2BBF"/>
                </a:solidFill>
              </a:rPr>
              <a:t> K</a:t>
            </a:r>
            <a:r>
              <a:rPr lang="en-GB" sz="1400" b="1" baseline="-25000" dirty="0">
                <a:solidFill>
                  <a:srgbClr val="2B2BBF"/>
                </a:solidFill>
              </a:rPr>
              <a:t>S</a:t>
            </a:r>
            <a:r>
              <a:rPr lang="en-GB" sz="1400" b="1" dirty="0">
                <a:solidFill>
                  <a:srgbClr val="2B2BBF"/>
                </a:solidFill>
              </a:rPr>
              <a:t> h</a:t>
            </a:r>
            <a:r>
              <a:rPr lang="en-GB" sz="1400" b="1" baseline="30000" dirty="0">
                <a:solidFill>
                  <a:srgbClr val="2B2BBF"/>
                </a:solidFill>
              </a:rPr>
              <a:t>+</a:t>
            </a:r>
            <a:r>
              <a:rPr lang="en-GB" sz="1400" b="1" dirty="0">
                <a:solidFill>
                  <a:srgbClr val="2B2BBF"/>
                </a:solidFill>
              </a:rPr>
              <a:t> </a:t>
            </a:r>
            <a:r>
              <a:rPr lang="en-GB" sz="14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p</a:t>
            </a:r>
            <a:r>
              <a:rPr lang="en-GB" sz="1400" b="1" baseline="30000" dirty="0" smtClean="0">
                <a:solidFill>
                  <a:srgbClr val="2B2BBF"/>
                </a:solidFill>
              </a:rPr>
              <a:t>0</a:t>
            </a:r>
            <a:r>
              <a:rPr lang="en-GB" sz="1400" b="1" dirty="0" smtClean="0">
                <a:solidFill>
                  <a:srgbClr val="2B2BBF"/>
                </a:solidFill>
              </a:rPr>
              <a:t> </a:t>
            </a:r>
            <a:endParaRPr lang="en-GB" sz="1400" b="1" dirty="0" smtClean="0">
              <a:solidFill>
                <a:srgbClr val="2B2BBF"/>
              </a:solidFill>
              <a:latin typeface="Arial"/>
            </a:endParaRPr>
          </a:p>
        </p:txBody>
      </p:sp>
      <p:pic>
        <p:nvPicPr>
          <p:cNvPr id="7" name="Picture 2" descr="C:\home\users\eduardo\docs\HEP\pictures\LHCb\lhcb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4" y="61686"/>
            <a:ext cx="864164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01488" y="194429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2B2BBF"/>
                </a:solidFill>
                <a:latin typeface="Arial"/>
              </a:rPr>
              <a:t>_</a:t>
            </a:r>
            <a:endParaRPr lang="en-GB" dirty="0"/>
          </a:p>
        </p:txBody>
      </p:sp>
      <p:sp>
        <p:nvSpPr>
          <p:cNvPr id="9" name="Striped Right Arrow 8"/>
          <p:cNvSpPr/>
          <p:nvPr/>
        </p:nvSpPr>
        <p:spPr>
          <a:xfrm>
            <a:off x="927652" y="5316100"/>
            <a:ext cx="381000" cy="218660"/>
          </a:xfrm>
          <a:prstGeom prst="stripedRightArrow">
            <a:avLst/>
          </a:prstGeom>
          <a:solidFill>
            <a:srgbClr val="FFC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5105400"/>
            <a:ext cx="5968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err="1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LHCb</a:t>
            </a:r>
            <a:r>
              <a:rPr lang="en-GB" b="1" i="1" dirty="0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 has a rather strong and diversified 3-body programme</a:t>
            </a:r>
            <a:br>
              <a:rPr lang="en-GB" b="1" i="1" dirty="0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b="1" i="1" dirty="0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that would deserve a </a:t>
            </a:r>
            <a:r>
              <a:rPr lang="en-GB" b="1" i="1" dirty="0" err="1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presentatin</a:t>
            </a:r>
            <a:r>
              <a:rPr lang="en-GB" b="1" i="1" dirty="0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 on its own …</a:t>
            </a:r>
          </a:p>
        </p:txBody>
      </p:sp>
    </p:spTree>
    <p:extLst>
      <p:ext uri="{BB962C8B-B14F-4D97-AF65-F5344CB8AC3E}">
        <p14:creationId xmlns:p14="http://schemas.microsoft.com/office/powerpoint/2010/main" val="26505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609600" y="805976"/>
                <a:ext cx="9144000" cy="4327338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  <a:buFont typeface="Wingdings" pitchFamily="2" charset="2"/>
                  <a:buChar char="q"/>
                </a:pP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Poorly studied very suppressed transitions 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  <a:sym typeface="Symbol"/>
                  </a:rPr>
                  <a:t>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decay modes with BFs in range 10</a:t>
                </a:r>
                <a:r>
                  <a:rPr lang="en-GB" sz="1600" b="1" baseline="30000" dirty="0" smtClean="0">
                    <a:solidFill>
                      <a:srgbClr val="2B2BBF"/>
                    </a:solidFill>
                    <a:latin typeface="Arial"/>
                  </a:rPr>
                  <a:t>-16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</a:t>
                </a:r>
                <a:r>
                  <a:rPr lang="en-GB" sz="1600" b="1" dirty="0">
                    <a:solidFill>
                      <a:srgbClr val="2B2BBF"/>
                    </a:solidFill>
                    <a:latin typeface="Arial"/>
                  </a:rPr>
                  <a:t>- 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10</a:t>
                </a:r>
                <a:r>
                  <a:rPr lang="en-GB" sz="1600" b="1" baseline="30000" dirty="0" smtClean="0">
                    <a:solidFill>
                      <a:srgbClr val="2B2BBF"/>
                    </a:solidFill>
                    <a:latin typeface="Arial"/>
                  </a:rPr>
                  <a:t>-11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</a:t>
                </a:r>
                <a:b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</a:b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   - S</a:t>
                </a:r>
                <a:r>
                  <a:rPr lang="en-GB" sz="1400" b="1" dirty="0" smtClean="0">
                    <a:solidFill>
                      <a:srgbClr val="2B2BBF"/>
                    </a:solidFill>
                    <a:latin typeface="Arial"/>
                  </a:rPr>
                  <a:t>uppressed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400" b="1" i="1" smtClean="0">
                            <a:solidFill>
                              <a:srgbClr val="2B2BB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b="1" i="1" smtClean="0">
                                <a:solidFill>
                                  <a:srgbClr val="2B2BB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400" b="1" i="1" smtClean="0">
                                <a:solidFill>
                                  <a:srgbClr val="2B2BBF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GB" sz="1400" b="1" i="1" smtClean="0">
                                <a:solidFill>
                                  <a:srgbClr val="2B2BBF"/>
                                </a:solidFill>
                                <a:latin typeface="Cambria Math"/>
                              </a:rPr>
                              <m:t>𝒕𝒅</m:t>
                            </m:r>
                          </m:sub>
                        </m:sSub>
                        <m:sSubSup>
                          <m:sSubSupPr>
                            <m:ctrlPr>
                              <a:rPr lang="en-GB" sz="1400" b="1" i="1" smtClean="0">
                                <a:solidFill>
                                  <a:srgbClr val="2B2BBF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1400" b="1" i="1" smtClean="0">
                                <a:solidFill>
                                  <a:srgbClr val="2B2BBF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GB" sz="1400" b="1" i="1" smtClean="0">
                                <a:solidFill>
                                  <a:srgbClr val="2B2BBF"/>
                                </a:solidFill>
                                <a:latin typeface="Cambria Math"/>
                              </a:rPr>
                              <m:t>𝒕𝒔</m:t>
                            </m:r>
                          </m:sub>
                          <m:sup>
                            <m:r>
                              <a:rPr lang="en-GB" sz="1400" b="1" i="1" smtClean="0">
                                <a:solidFill>
                                  <a:srgbClr val="2B2BBF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sSup>
                      <m:sSupPr>
                        <m:ctrlPr>
                          <a:rPr lang="en-GB" sz="1400" b="1" i="1" smtClean="0">
                            <a:solidFill>
                              <a:srgbClr val="2B2BB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solidFill>
                              <a:srgbClr val="2B2BBF"/>
                            </a:solidFill>
                            <a:latin typeface="Cambria Math"/>
                            <a:ea typeface="Cambria Math"/>
                          </a:rPr>
                          <m:t>≅</m:t>
                        </m:r>
                        <m:r>
                          <a:rPr lang="en-GB" sz="1400" b="1" i="1" smtClean="0">
                            <a:solidFill>
                              <a:srgbClr val="2B2BBF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GB" sz="1400" b="1" i="1" smtClean="0">
                            <a:solidFill>
                              <a:srgbClr val="2B2BBF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GB" sz="1400" b="1" i="1" smtClean="0">
                            <a:solidFill>
                              <a:srgbClr val="2B2BBF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GB" sz="1400" b="1" i="1" smtClean="0">
                            <a:solidFill>
                              <a:srgbClr val="2B2BB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1400" b="1" i="1" smtClean="0">
                            <a:solidFill>
                              <a:srgbClr val="2B2BBF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GB" sz="1400" b="1" dirty="0" smtClean="0">
                    <a:solidFill>
                      <a:srgbClr val="2B2BBF"/>
                    </a:solidFill>
                    <a:latin typeface="Arial"/>
                  </a:rPr>
                  <a:t> </a:t>
                </a:r>
                <a:r>
                  <a:rPr lang="en-GB" sz="1400" b="1" dirty="0" err="1" smtClean="0">
                    <a:solidFill>
                      <a:srgbClr val="2B2BBF"/>
                    </a:solidFill>
                    <a:latin typeface="Arial"/>
                  </a:rPr>
                  <a:t>wrt</a:t>
                </a:r>
                <a:r>
                  <a:rPr lang="en-GB" sz="1400" b="1" dirty="0" smtClean="0">
                    <a:solidFill>
                      <a:srgbClr val="2B2BBF"/>
                    </a:solidFill>
                    <a:latin typeface="Arial"/>
                  </a:rPr>
                  <a:t> Penguin processes</a:t>
                </a:r>
              </a:p>
              <a:p>
                <a:pPr lvl="0"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  <a:buFont typeface="Wingdings" pitchFamily="2" charset="2"/>
                  <a:buChar char="q"/>
                </a:pPr>
                <a:endParaRPr lang="en-GB" sz="1600" b="1" dirty="0">
                  <a:solidFill>
                    <a:srgbClr val="2B2BBF"/>
                  </a:solidFill>
                  <a:latin typeface="Arial"/>
                </a:endParaRPr>
              </a:p>
              <a:p>
                <a:pPr lvl="0"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  <a:buFont typeface="Wingdings" pitchFamily="2" charset="2"/>
                  <a:buChar char="q"/>
                </a:pPr>
                <a:endParaRPr lang="en-GB" sz="1600" b="1" dirty="0" smtClean="0">
                  <a:solidFill>
                    <a:srgbClr val="2B2BBF"/>
                  </a:solidFill>
                  <a:latin typeface="Arial"/>
                </a:endParaRPr>
              </a:p>
              <a:p>
                <a:pPr lvl="0"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  <a:buFont typeface="Wingdings" pitchFamily="2" charset="2"/>
                  <a:buChar char="q"/>
                </a:pPr>
                <a:endParaRPr lang="en-GB" sz="1600" b="1" dirty="0">
                  <a:solidFill>
                    <a:srgbClr val="2B2BBF"/>
                  </a:solidFill>
                  <a:latin typeface="Arial"/>
                </a:endParaRPr>
              </a:p>
              <a:p>
                <a:pPr lvl="0"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  <a:buFont typeface="Wingdings" pitchFamily="2" charset="2"/>
                  <a:buChar char="q"/>
                </a:pPr>
                <a:endParaRPr lang="en-GB" sz="1600" b="1" dirty="0" smtClean="0">
                  <a:solidFill>
                    <a:srgbClr val="2B2BBF"/>
                  </a:solidFill>
                  <a:latin typeface="Arial"/>
                </a:endParaRPr>
              </a:p>
              <a:p>
                <a:pPr lvl="0"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  <a:buFont typeface="Wingdings" pitchFamily="2" charset="2"/>
                  <a:buChar char="q"/>
                </a:pPr>
                <a:endParaRPr lang="en-GB" sz="1600" b="1" dirty="0">
                  <a:solidFill>
                    <a:srgbClr val="2B2BBF"/>
                  </a:solidFill>
                  <a:latin typeface="Arial"/>
                </a:endParaRPr>
              </a:p>
              <a:p>
                <a:pPr lvl="0"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</a:pPr>
                <a:endParaRPr lang="en-GB" sz="1600" b="1" dirty="0" smtClean="0">
                  <a:solidFill>
                    <a:srgbClr val="2B2BBF"/>
                  </a:solidFill>
                  <a:latin typeface="Arial"/>
                </a:endParaRPr>
              </a:p>
              <a:p>
                <a:pPr lvl="0"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</a:pPr>
                <a:endParaRPr lang="en-GB" sz="1600" b="1" dirty="0" smtClean="0">
                  <a:solidFill>
                    <a:srgbClr val="2B2BBF"/>
                  </a:solidFill>
                  <a:latin typeface="Arial"/>
                </a:endParaRPr>
              </a:p>
              <a:p>
                <a:pPr lvl="0"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  <a:buFont typeface="Wingdings" pitchFamily="2" charset="2"/>
                  <a:buChar char="q"/>
                </a:pPr>
                <a:r>
                  <a:rPr lang="en-GB" sz="1600" b="1" dirty="0">
                    <a:solidFill>
                      <a:srgbClr val="2B2BBF"/>
                    </a:solidFill>
                    <a:latin typeface="Arial"/>
                  </a:rPr>
                  <a:t> </a:t>
                </a:r>
                <a:r>
                  <a:rPr lang="en-GB" sz="1600" b="1" dirty="0" err="1" smtClean="0">
                    <a:solidFill>
                      <a:srgbClr val="2B2BBF"/>
                    </a:solidFill>
                    <a:latin typeface="Arial"/>
                  </a:rPr>
                  <a:t>BaBar</a:t>
                </a:r>
                <a:r>
                  <a:rPr lang="en-GB" sz="1600" b="1" dirty="0">
                    <a:solidFill>
                      <a:srgbClr val="2B2BBF"/>
                    </a:solidFill>
                    <a:latin typeface="Arial"/>
                  </a:rPr>
                  <a:t> 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has probed the prototype decays B</a:t>
                </a:r>
                <a:r>
                  <a:rPr lang="en-GB" sz="1600" b="1" baseline="30000" dirty="0" smtClean="0">
                    <a:solidFill>
                      <a:srgbClr val="2B2BBF"/>
                    </a:solidFill>
                    <a:latin typeface="Arial"/>
                  </a:rPr>
                  <a:t>+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  <a:sym typeface="Symbol"/>
                  </a:rPr>
                  <a:t>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K</a:t>
                </a:r>
                <a:r>
                  <a:rPr lang="en-GB" sz="1600" b="1" baseline="30000" dirty="0" smtClean="0">
                    <a:solidFill>
                      <a:srgbClr val="2B2BBF"/>
                    </a:solidFill>
                    <a:latin typeface="Arial"/>
                  </a:rPr>
                  <a:t>-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Symbol" panose="05050102010706020507" pitchFamily="18" charset="2"/>
                  </a:rPr>
                  <a:t>p</a:t>
                </a:r>
                <a:r>
                  <a:rPr lang="en-GB" sz="1600" b="1" baseline="30000" dirty="0" smtClean="0">
                    <a:solidFill>
                      <a:srgbClr val="2B2BBF"/>
                    </a:solidFill>
                    <a:latin typeface="Arial"/>
                  </a:rPr>
                  <a:t>+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Symbol" panose="05050102010706020507" pitchFamily="18" charset="2"/>
                  </a:rPr>
                  <a:t>p</a:t>
                </a:r>
                <a:r>
                  <a:rPr lang="en-GB" sz="1600" b="1" baseline="30000" dirty="0" smtClean="0">
                    <a:solidFill>
                      <a:srgbClr val="2B2BBF"/>
                    </a:solidFill>
                    <a:latin typeface="Arial"/>
                  </a:rPr>
                  <a:t>+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and </a:t>
                </a:r>
                <a:r>
                  <a:rPr lang="en-GB" sz="1600" b="1" dirty="0">
                    <a:solidFill>
                      <a:srgbClr val="2B2BBF"/>
                    </a:solidFill>
                    <a:latin typeface="Arial"/>
                  </a:rPr>
                  <a:t>B</a:t>
                </a:r>
                <a:r>
                  <a:rPr lang="en-GB" sz="1600" b="1" baseline="30000" dirty="0">
                    <a:solidFill>
                      <a:srgbClr val="2B2BBF"/>
                    </a:solidFill>
                    <a:latin typeface="Arial"/>
                  </a:rPr>
                  <a:t>+</a:t>
                </a:r>
                <a:r>
                  <a:rPr lang="en-GB" sz="1600" b="1" dirty="0">
                    <a:solidFill>
                      <a:srgbClr val="2B2BBF"/>
                    </a:solidFill>
                    <a:latin typeface="Arial"/>
                  </a:rPr>
                  <a:t> </a:t>
                </a:r>
                <a:r>
                  <a:rPr lang="en-GB" sz="1600" b="1" dirty="0">
                    <a:solidFill>
                      <a:srgbClr val="2B2BBF"/>
                    </a:solidFill>
                    <a:latin typeface="Arial"/>
                    <a:sym typeface="Symbol"/>
                  </a:rPr>
                  <a:t></a:t>
                </a:r>
                <a:r>
                  <a:rPr lang="en-GB" sz="1600" b="1" dirty="0">
                    <a:solidFill>
                      <a:srgbClr val="2B2BBF"/>
                    </a:solidFill>
                    <a:latin typeface="Arial"/>
                  </a:rPr>
                  <a:t> K</a:t>
                </a:r>
                <a:r>
                  <a:rPr lang="en-GB" sz="1600" b="1" baseline="30000" dirty="0">
                    <a:solidFill>
                      <a:srgbClr val="2B2BBF"/>
                    </a:solidFill>
                    <a:latin typeface="Arial"/>
                  </a:rPr>
                  <a:t>+</a:t>
                </a:r>
                <a:r>
                  <a:rPr lang="en-GB" sz="1600" b="1" dirty="0">
                    <a:solidFill>
                      <a:srgbClr val="2B2BBF"/>
                    </a:solidFill>
                    <a:latin typeface="Arial"/>
                  </a:rPr>
                  <a:t> 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K</a:t>
                </a:r>
                <a:r>
                  <a:rPr lang="en-GB" sz="1600" b="1" baseline="30000" dirty="0" smtClean="0">
                    <a:solidFill>
                      <a:srgbClr val="2B2BBF"/>
                    </a:solidFill>
                    <a:latin typeface="Arial"/>
                  </a:rPr>
                  <a:t>+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</a:t>
                </a:r>
                <a:r>
                  <a:rPr lang="en-GB" sz="1600" b="1" dirty="0">
                    <a:solidFill>
                      <a:srgbClr val="2B2BBF"/>
                    </a:solidFill>
                    <a:latin typeface="Symbol" panose="05050102010706020507" pitchFamily="18" charset="2"/>
                  </a:rPr>
                  <a:t>p</a:t>
                </a:r>
                <a:r>
                  <a:rPr lang="en-GB" sz="1600" b="1" baseline="30000" dirty="0">
                    <a:solidFill>
                      <a:srgbClr val="2B2BBF"/>
                    </a:solidFill>
                    <a:latin typeface="Arial"/>
                  </a:rPr>
                  <a:t>-</a:t>
                </a:r>
                <a:r>
                  <a:rPr lang="en-GB" sz="1600" b="1" dirty="0">
                    <a:solidFill>
                      <a:srgbClr val="2B2BBF"/>
                    </a:solidFill>
                    <a:latin typeface="Arial"/>
                  </a:rPr>
                  <a:t> 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down to 10</a:t>
                </a:r>
                <a:r>
                  <a:rPr lang="en-GB" sz="1600" b="1" baseline="30000" dirty="0" smtClean="0">
                    <a:solidFill>
                      <a:srgbClr val="2B2BBF"/>
                    </a:solidFill>
                    <a:latin typeface="Arial"/>
                  </a:rPr>
                  <a:t>-7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- 10</a:t>
                </a:r>
                <a:r>
                  <a:rPr lang="en-GB" sz="1600" b="1" baseline="30000" dirty="0" smtClean="0">
                    <a:solidFill>
                      <a:srgbClr val="2B2BBF"/>
                    </a:solidFill>
                    <a:latin typeface="Arial"/>
                  </a:rPr>
                  <a:t>-6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</a:t>
                </a:r>
                <a:b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</a:br>
                <a:r>
                  <a:rPr lang="en-GB" sz="1400" b="1" dirty="0" smtClean="0">
                    <a:solidFill>
                      <a:srgbClr val="2B2BBF"/>
                    </a:solidFill>
                    <a:latin typeface="Arial"/>
                  </a:rPr>
                  <a:t>     - Also other decay modes</a:t>
                </a:r>
                <a:endParaRPr lang="en-GB" sz="1400" b="1" dirty="0">
                  <a:solidFill>
                    <a:srgbClr val="2B2BBF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805976"/>
                <a:ext cx="9144000" cy="4327338"/>
              </a:xfrm>
              <a:prstGeom prst="rect">
                <a:avLst/>
              </a:prstGeom>
              <a:blipFill rotWithShape="1">
                <a:blip r:embed="rId2"/>
                <a:stretch>
                  <a:fillRect l="-200"/>
                </a:stretch>
              </a:blipFill>
              <a:ln w="254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Very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suppressed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" y="2130810"/>
            <a:ext cx="3722370" cy="193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392" y="2130810"/>
            <a:ext cx="3733800" cy="193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0"/>
              <p:cNvSpPr txBox="1">
                <a:spLocks noChangeArrowheads="1"/>
              </p:cNvSpPr>
              <p:nvPr/>
            </p:nvSpPr>
            <p:spPr bwMode="auto">
              <a:xfrm>
                <a:off x="1600200" y="1660819"/>
                <a:ext cx="1980000" cy="33855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sym typeface="Symbol"/>
                      </a:rPr>
                      <m:t>𝒃</m:t>
                    </m:r>
                  </m:oMath>
                </a14:m>
                <a:r>
                  <a:rPr lang="en-GB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/>
                  </a:rPr>
                  <a:t> 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sym typeface="Symbol"/>
                      </a:rPr>
                      <m:t>𝒅𝒅</m:t>
                    </m:r>
                    <m:acc>
                      <m:accPr>
                        <m:chr m:val="̅"/>
                        <m:ctrlPr>
                          <a:rPr lang="en-GB" sz="1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GB" sz="1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sym typeface="Symbol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</a:rPr>
                  <a:t> transition</a:t>
                </a:r>
                <a:endParaRPr lang="en-US" sz="1600" b="1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1660819"/>
                <a:ext cx="1980000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3279" b="-14754"/>
                </a:stretch>
              </a:blipFill>
              <a:ln w="285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0"/>
              <p:cNvSpPr txBox="1">
                <a:spLocks noChangeArrowheads="1"/>
              </p:cNvSpPr>
              <p:nvPr/>
            </p:nvSpPr>
            <p:spPr bwMode="auto">
              <a:xfrm>
                <a:off x="6249600" y="1660819"/>
                <a:ext cx="1980000" cy="34426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6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sym typeface="Symbol"/>
                      </a:rPr>
                      <m:t>𝒃</m:t>
                    </m:r>
                  </m:oMath>
                </a14:m>
                <a:r>
                  <a:rPr lang="en-GB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Symbol"/>
                  </a:rPr>
                  <a:t> 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sym typeface="Symbol"/>
                      </a:rPr>
                      <m:t>𝒔𝒔</m:t>
                    </m:r>
                    <m:acc>
                      <m:accPr>
                        <m:chr m:val="̅"/>
                        <m:ctrlPr>
                          <a:rPr lang="en-GB" sz="1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GB" sz="16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sym typeface="Symbol"/>
                          </a:rPr>
                          <m:t>𝒅</m:t>
                        </m:r>
                      </m:e>
                    </m:acc>
                  </m:oMath>
                </a14:m>
                <a:r>
                  <a:rPr 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</a:rPr>
                  <a:t> transition</a:t>
                </a:r>
                <a:endParaRPr lang="en-US" sz="1600" b="1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9600" y="1660819"/>
                <a:ext cx="1980000" cy="344261"/>
              </a:xfrm>
              <a:prstGeom prst="rect">
                <a:avLst/>
              </a:prstGeom>
              <a:blipFill rotWithShape="1">
                <a:blip r:embed="rId6"/>
                <a:stretch>
                  <a:fillRect t="-1613" b="-14516"/>
                </a:stretch>
              </a:blipFill>
              <a:ln w="285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triped Right Arrow 11"/>
          <p:cNvSpPr/>
          <p:nvPr/>
        </p:nvSpPr>
        <p:spPr>
          <a:xfrm>
            <a:off x="6130138" y="5718708"/>
            <a:ext cx="381000" cy="218660"/>
          </a:xfrm>
          <a:prstGeom prst="stripedRightArrow">
            <a:avLst/>
          </a:prstGeom>
          <a:solidFill>
            <a:srgbClr val="FFC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4086" y="5638800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err="1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LHCb</a:t>
            </a:r>
            <a:r>
              <a:rPr lang="en-GB" b="1" i="1" dirty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can contribute …</a:t>
            </a:r>
            <a:endParaRPr lang="en-GB" i="1" dirty="0">
              <a:solidFill>
                <a:srgbClr val="604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7462204"/>
                  </p:ext>
                </p:extLst>
              </p:nvPr>
            </p:nvGraphicFramePr>
            <p:xfrm>
              <a:off x="835928" y="5101984"/>
              <a:ext cx="4876800" cy="1351280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1625600"/>
                    <a:gridCol w="3251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700" dirty="0" smtClean="0">
                              <a:latin typeface="+mj-lt"/>
                            </a:rPr>
                            <a:t>Transition</a:t>
                          </a:r>
                          <a:endParaRPr lang="en-GB" sz="17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700" dirty="0" smtClean="0">
                              <a:latin typeface="+mj-lt"/>
                            </a:rPr>
                            <a:t>Modes</a:t>
                          </a:r>
                          <a:endParaRPr lang="en-GB" sz="1700" dirty="0">
                            <a:latin typeface="+mj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𝑏</m:t>
                                </m:r>
                                <m:r>
                                  <a:rPr lang="en-GB" sz="170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→</m:t>
                                </m:r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𝑑</m:t>
                                </m:r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 </m:t>
                                </m:r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𝑑</m:t>
                                </m:r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𝑠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1700" baseline="0" dirty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70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sym typeface="Symbol"/>
                                  </a:rPr>
                                  <m:t>  </m:t>
                                </m:r>
                                <m:sSup>
                                  <m:sSupPr>
                                    <m:ctrlP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GB" sz="1700" b="0" i="1" baseline="0" smtClean="0">
                                            <a:solidFill>
                                              <a:schemeClr val="accent5">
                                                <a:lumMod val="25000"/>
                                              </a:schemeClr>
                                            </a:solidFill>
                                            <a:latin typeface="Cambria Math"/>
                                            <a:sym typeface="Symbol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1700" b="0" i="1" baseline="0" smtClean="0">
                                            <a:solidFill>
                                              <a:schemeClr val="accent5">
                                                <a:lumMod val="25000"/>
                                              </a:schemeClr>
                                            </a:solidFill>
                                            <a:latin typeface="Cambria Math"/>
                                            <a:sym typeface="Symbol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∗0</m:t>
                                    </m:r>
                                  </m:sup>
                                </m:sSup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sym typeface="Symbol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</m:t>
                                    </m:r>
                                  </m:e>
                                  <m:sup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sym typeface="Symbol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GB" sz="1700" b="0" i="1" baseline="0" smtClean="0">
                                            <a:solidFill>
                                              <a:schemeClr val="accent5">
                                                <a:lumMod val="25000"/>
                                              </a:schemeClr>
                                            </a:solidFill>
                                            <a:latin typeface="Cambria Math"/>
                                            <a:sym typeface="Symbol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1700" b="0" i="1" baseline="0" smtClean="0">
                                            <a:solidFill>
                                              <a:schemeClr val="accent5">
                                                <a:lumMod val="25000"/>
                                              </a:schemeClr>
                                            </a:solidFill>
                                            <a:latin typeface="Cambria Math"/>
                                            <a:sym typeface="Symbol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∗0</m:t>
                                    </m:r>
                                  </m:sup>
                                </m:sSup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sym typeface="Symbol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</m:t>
                                    </m:r>
                                  </m:e>
                                  <m:sup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700" baseline="0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𝑏</m:t>
                                </m:r>
                                <m:r>
                                  <a:rPr lang="en-GB" sz="170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→</m:t>
                                </m:r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𝑠</m:t>
                                </m:r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 </m:t>
                                </m:r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 </m:t>
                                    </m:r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1700" baseline="0" dirty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70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sym typeface="Symbol"/>
                                  </a:rPr>
                                  <m:t>  </m:t>
                                </m:r>
                                <m:sSup>
                                  <m:sSupPr>
                                    <m:ctrlP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∗0</m:t>
                                    </m:r>
                                  </m:sup>
                                </m:sSup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sym typeface="Symbol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sym typeface="Symbol"/>
                                  </a:rPr>
                                  <m:t> ,</m:t>
                                </m:r>
                                <m:sSup>
                                  <m:sSupPr>
                                    <m:ctrlP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∗+</m:t>
                                    </m:r>
                                  </m:sup>
                                </m:sSup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sym typeface="Symbol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sym typeface="Symbol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</m:t>
                                    </m:r>
                                  </m:e>
                                  <m:sup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700" baseline="0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+mn-lt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70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sym typeface="Symbol"/>
                                  </a:rPr>
                                  <m:t>  </m:t>
                                </m:r>
                                <m:sSup>
                                  <m:sSupPr>
                                    <m:ctrlP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∗0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∗0</m:t>
                                    </m:r>
                                  </m:sup>
                                </m:sSup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sym typeface="Symbol"/>
                                  </a:rPr>
                                  <m:t> ,</m:t>
                                </m:r>
                                <m:sSup>
                                  <m:sSupPr>
                                    <m:ctrlP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∗0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1700" b="0" i="1" baseline="0" smtClean="0">
                                    <a:solidFill>
                                      <a:schemeClr val="accent5">
                                        <a:lumMod val="25000"/>
                                      </a:schemeClr>
                                    </a:solidFill>
                                    <a:latin typeface="Cambria Math"/>
                                    <a:sym typeface="Symbol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</m:t>
                                    </m:r>
                                  </m:e>
                                  <m:sup>
                                    <m:r>
                                      <a:rPr lang="en-GB" sz="1700" b="0" i="1" baseline="0" smtClean="0">
                                        <a:solidFill>
                                          <a:schemeClr val="accent5">
                                            <a:lumMod val="25000"/>
                                          </a:schemeClr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700" baseline="0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7462204"/>
                  </p:ext>
                </p:extLst>
              </p:nvPr>
            </p:nvGraphicFramePr>
            <p:xfrm>
              <a:off x="835928" y="5101984"/>
              <a:ext cx="4876800" cy="1351280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1625600"/>
                    <a:gridCol w="3251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700" dirty="0" smtClean="0">
                              <a:latin typeface="+mj-lt"/>
                            </a:rPr>
                            <a:t>Transition</a:t>
                          </a:r>
                          <a:endParaRPr lang="en-GB" sz="17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700" dirty="0" smtClean="0">
                              <a:latin typeface="+mj-lt"/>
                            </a:rPr>
                            <a:t>Modes</a:t>
                          </a:r>
                          <a:endParaRPr lang="en-GB" sz="1700" dirty="0">
                            <a:latin typeface="+mj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104918" r="-200000" b="-1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50094" t="-104918" r="-188" b="-163934"/>
                          </a:stretch>
                        </a:blipFill>
                      </a:tcPr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12500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50094" t="-125000" r="-18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758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743200"/>
            <a:ext cx="990600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800" b="1" i="1" dirty="0" smtClean="0">
                <a:solidFill>
                  <a:srgbClr val="FF7A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 </a:t>
            </a:r>
            <a:r>
              <a:rPr lang="en-GB" sz="4800" b="1" i="1" dirty="0" smtClean="0">
                <a:solidFill>
                  <a:srgbClr val="FF7A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/>
              </a:rPr>
              <a:t></a:t>
            </a:r>
            <a:r>
              <a:rPr lang="en-GB" sz="4800" b="1" i="1" dirty="0" smtClean="0">
                <a:solidFill>
                  <a:srgbClr val="FF7A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 </a:t>
            </a:r>
            <a:r>
              <a:rPr lang="en-GB" sz="4800" b="1" i="1" dirty="0" err="1" smtClean="0">
                <a:solidFill>
                  <a:srgbClr val="FF7A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GB" sz="4800" b="1" i="1" dirty="0" smtClean="0">
                <a:solidFill>
                  <a:srgbClr val="FF7A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decays</a:t>
            </a:r>
            <a:endParaRPr lang="en-GB" b="1" i="1" baseline="-25000" dirty="0">
              <a:solidFill>
                <a:srgbClr val="FF7A0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93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B 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  <a:sym typeface="Symbol"/>
              </a:rPr>
              <a:t>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V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V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955980"/>
            <a:ext cx="8610600" cy="46828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2B2BBF"/>
                </a:solidFill>
              </a:rPr>
              <a:t> Spin-0 meson decay to vector-vector final state requires angular analysis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US" sz="700" b="1" dirty="0" smtClean="0">
              <a:solidFill>
                <a:srgbClr val="2B2BBF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US" sz="1600" b="1" dirty="0">
                <a:solidFill>
                  <a:srgbClr val="2B2BBF"/>
                </a:solidFill>
              </a:rPr>
              <a:t> </a:t>
            </a:r>
            <a:r>
              <a:rPr lang="en-US" sz="1600" b="1" dirty="0" smtClean="0">
                <a:solidFill>
                  <a:srgbClr val="2B2BBF"/>
                </a:solidFill>
              </a:rPr>
              <a:t>Full angular analysis requires large statistics data samples …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US" sz="1600" b="1" dirty="0">
                <a:solidFill>
                  <a:srgbClr val="2B2BBF"/>
                </a:solidFill>
              </a:rPr>
              <a:t> </a:t>
            </a:r>
            <a:r>
              <a:rPr lang="en-US" sz="1600" b="1" dirty="0" smtClean="0">
                <a:solidFill>
                  <a:srgbClr val="2B2BBF"/>
                </a:solidFill>
              </a:rPr>
              <a:t>Little statistics: measure the longitudinal </a:t>
            </a:r>
            <a:r>
              <a:rPr lang="en-US" sz="1600" b="1" dirty="0" err="1" smtClean="0">
                <a:solidFill>
                  <a:srgbClr val="2B2BBF"/>
                </a:solidFill>
              </a:rPr>
              <a:t>polarisation</a:t>
            </a:r>
            <a:r>
              <a:rPr lang="en-US" sz="1600" b="1" dirty="0" smtClean="0">
                <a:solidFill>
                  <a:srgbClr val="2B2BBF"/>
                </a:solidFill>
              </a:rPr>
              <a:t> fraction </a:t>
            </a:r>
            <a:r>
              <a:rPr lang="en-US" sz="1600" b="1" dirty="0" err="1" smtClean="0">
                <a:solidFill>
                  <a:srgbClr val="2B2BBF"/>
                </a:solidFill>
              </a:rPr>
              <a:t>f</a:t>
            </a:r>
            <a:r>
              <a:rPr lang="en-US" sz="1600" b="1" baseline="-25000" dirty="0" err="1" smtClean="0">
                <a:solidFill>
                  <a:srgbClr val="2B2BBF"/>
                </a:solidFill>
              </a:rPr>
              <a:t>L</a:t>
            </a:r>
            <a:r>
              <a:rPr lang="en-US" sz="1600" b="1" dirty="0" smtClean="0">
                <a:solidFill>
                  <a:srgbClr val="2B2BBF"/>
                </a:solidFill>
              </a:rPr>
              <a:t> </a:t>
            </a:r>
            <a:br>
              <a:rPr lang="en-US" sz="1600" b="1" dirty="0" smtClean="0">
                <a:solidFill>
                  <a:srgbClr val="2B2BBF"/>
                </a:solidFill>
              </a:rPr>
            </a:br>
            <a:r>
              <a:rPr lang="en-US" sz="1600" b="1" dirty="0" smtClean="0">
                <a:solidFill>
                  <a:srgbClr val="2B2BBF"/>
                </a:solidFill>
              </a:rPr>
              <a:t>    integrating over the angle between the 2 V-decay planes:</a:t>
            </a:r>
            <a:br>
              <a:rPr lang="en-US" sz="1600" b="1" dirty="0" smtClean="0">
                <a:solidFill>
                  <a:srgbClr val="2B2BBF"/>
                </a:solidFill>
              </a:rPr>
            </a:br>
            <a:endParaRPr lang="en-US" sz="1600" b="1" dirty="0" smtClean="0">
              <a:solidFill>
                <a:srgbClr val="2B2BBF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US" sz="1600" b="1" dirty="0" smtClean="0">
              <a:solidFill>
                <a:srgbClr val="2B2BBF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US" sz="1600" b="1" dirty="0">
              <a:solidFill>
                <a:srgbClr val="2B2BBF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US" sz="1600" b="1" dirty="0" smtClean="0">
              <a:solidFill>
                <a:srgbClr val="2B2BBF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US" sz="1600" b="1" dirty="0">
              <a:solidFill>
                <a:srgbClr val="2B2BBF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2B2BBF"/>
                </a:solidFill>
              </a:rPr>
              <a:t> Large statistics:</a:t>
            </a:r>
            <a:br>
              <a:rPr lang="en-US" sz="1600" b="1" dirty="0" smtClean="0">
                <a:solidFill>
                  <a:srgbClr val="2B2BBF"/>
                </a:solidFill>
              </a:rPr>
            </a:br>
            <a:r>
              <a:rPr lang="en-US" sz="1600" b="1" dirty="0" smtClean="0">
                <a:solidFill>
                  <a:srgbClr val="2B2BBF"/>
                </a:solidFill>
              </a:rPr>
              <a:t>    full angular time-dependent analysis</a:t>
            </a:r>
            <a:br>
              <a:rPr lang="en-US" sz="1600" b="1" dirty="0" smtClean="0">
                <a:solidFill>
                  <a:srgbClr val="2B2BBF"/>
                </a:solidFill>
              </a:rPr>
            </a:br>
            <a:r>
              <a:rPr lang="en-US" sz="1600" b="1" dirty="0" smtClean="0">
                <a:solidFill>
                  <a:srgbClr val="2B2BBF"/>
                </a:solidFill>
              </a:rPr>
              <a:t>    employing B-</a:t>
            </a:r>
            <a:r>
              <a:rPr lang="en-US" sz="1600" b="1" dirty="0" err="1" smtClean="0">
                <a:solidFill>
                  <a:srgbClr val="2B2BBF"/>
                </a:solidFill>
              </a:rPr>
              <a:t>flavour</a:t>
            </a:r>
            <a:r>
              <a:rPr lang="en-US" sz="1600" b="1" dirty="0" smtClean="0">
                <a:solidFill>
                  <a:srgbClr val="2B2BBF"/>
                </a:solidFill>
              </a:rPr>
              <a:t> tagging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827360"/>
            <a:ext cx="4619625" cy="1243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6636234" y="2979760"/>
            <a:ext cx="584994" cy="4044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42232" y="3588127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222544" y="3589360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  <p:pic>
        <p:nvPicPr>
          <p:cNvPr id="12" name="Picture 6" descr="C:\home\users\eduardo\work\ONGOING\talks\2015-03-02_LPNHESeminar\LHCb-PAPER-2014-026-Figs\LHCb-PAPER-2014-026_Fig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29" y="4515023"/>
            <a:ext cx="4661171" cy="1915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B 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  <a:sym typeface="Symbol"/>
              </a:rPr>
              <a:t>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V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V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– the polarisation puzzle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45236"/>
            <a:ext cx="4664583" cy="5884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326012" y="641879"/>
            <a:ext cx="2598788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B</a:t>
            </a:r>
            <a:r>
              <a:rPr kumimoji="0" lang="en-US" altLang="en-US" sz="14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0</a:t>
            </a: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and</a:t>
            </a:r>
            <a:r>
              <a:rPr kumimoji="0" lang="en-US" alt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B</a:t>
            </a:r>
            <a:r>
              <a:rPr lang="en-US" altLang="en-US" sz="1400" b="1" kern="0" baseline="30000" dirty="0" smtClean="0">
                <a:solidFill>
                  <a:schemeClr val="tx1"/>
                </a:solidFill>
                <a:latin typeface="Verdana" pitchFamily="34" charset="0"/>
              </a:rPr>
              <a:t>+</a:t>
            </a:r>
            <a:r>
              <a:rPr kumimoji="0" lang="en-US" alt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decay modes</a:t>
            </a:r>
            <a:endParaRPr kumimoji="0" lang="en-GB" alt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1066800"/>
            <a:ext cx="4191000" cy="95154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US" sz="1600" b="1" dirty="0" err="1">
                <a:solidFill>
                  <a:srgbClr val="2B2BBF"/>
                </a:solidFill>
              </a:rPr>
              <a:t>Polarisation</a:t>
            </a:r>
            <a:r>
              <a:rPr lang="en-US" sz="1600" b="1" dirty="0">
                <a:solidFill>
                  <a:srgbClr val="2B2BBF"/>
                </a:solidFill>
              </a:rPr>
              <a:t> puzzle in B </a:t>
            </a:r>
            <a:r>
              <a:rPr lang="en-US" sz="1600" b="1" dirty="0" smtClean="0">
                <a:solidFill>
                  <a:srgbClr val="2B2BBF"/>
                </a:solidFill>
                <a:sym typeface="Symbol"/>
              </a:rPr>
              <a:t></a:t>
            </a:r>
            <a:r>
              <a:rPr lang="en-US" sz="1600" b="1" dirty="0" smtClean="0">
                <a:solidFill>
                  <a:srgbClr val="2B2BBF"/>
                </a:solidFill>
              </a:rPr>
              <a:t> </a:t>
            </a:r>
            <a:r>
              <a:rPr lang="en-US" sz="1600" b="1" dirty="0">
                <a:solidFill>
                  <a:srgbClr val="2B2BBF"/>
                </a:solidFill>
              </a:rPr>
              <a:t>V </a:t>
            </a:r>
            <a:r>
              <a:rPr lang="en-US" sz="1600" b="1" dirty="0" err="1">
                <a:solidFill>
                  <a:srgbClr val="2B2BBF"/>
                </a:solidFill>
              </a:rPr>
              <a:t>V</a:t>
            </a:r>
            <a:r>
              <a:rPr lang="en-US" sz="1600" b="1" dirty="0">
                <a:solidFill>
                  <a:srgbClr val="2B2BBF"/>
                </a:solidFill>
              </a:rPr>
              <a:t> </a:t>
            </a:r>
            <a:r>
              <a:rPr lang="en-US" sz="1600" b="1" dirty="0" smtClean="0">
                <a:solidFill>
                  <a:srgbClr val="2B2BBF"/>
                </a:solidFill>
              </a:rPr>
              <a:t>decays:</a:t>
            </a:r>
            <a:br>
              <a:rPr lang="en-US" sz="1600" b="1" dirty="0" smtClean="0">
                <a:solidFill>
                  <a:srgbClr val="2B2BBF"/>
                </a:solidFill>
              </a:rPr>
            </a:br>
            <a:r>
              <a:rPr lang="en-US" sz="1600" b="1" dirty="0" smtClean="0">
                <a:solidFill>
                  <a:srgbClr val="2B2BBF"/>
                </a:solidFill>
              </a:rPr>
              <a:t>    Longitudinal-</a:t>
            </a:r>
            <a:r>
              <a:rPr lang="en-US" sz="1600" b="1" dirty="0" err="1" smtClean="0">
                <a:solidFill>
                  <a:srgbClr val="2B2BBF"/>
                </a:solidFill>
              </a:rPr>
              <a:t>polarisation</a:t>
            </a:r>
            <a:r>
              <a:rPr lang="en-US" sz="1600" b="1" dirty="0" smtClean="0">
                <a:solidFill>
                  <a:srgbClr val="2B2BBF"/>
                </a:solidFill>
              </a:rPr>
              <a:t> fraction</a:t>
            </a:r>
            <a:br>
              <a:rPr lang="en-US" sz="1600" b="1" dirty="0" smtClean="0">
                <a:solidFill>
                  <a:srgbClr val="2B2BBF"/>
                </a:solidFill>
              </a:rPr>
            </a:br>
            <a:r>
              <a:rPr lang="en-US" sz="1600" b="1" dirty="0" smtClean="0">
                <a:solidFill>
                  <a:srgbClr val="2B2BBF"/>
                </a:solidFill>
              </a:rPr>
              <a:t>    predicted to be large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14400" y="4038600"/>
            <a:ext cx="3886200" cy="68326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r>
              <a:rPr lang="en-GB" sz="1600" b="1" dirty="0" smtClean="0">
                <a:solidFill>
                  <a:srgbClr val="FFC000"/>
                </a:solidFill>
                <a:latin typeface="Arial"/>
              </a:rPr>
              <a:t>Tree-dominated decays:</a:t>
            </a:r>
            <a:br>
              <a:rPr lang="en-GB" sz="1600" b="1" dirty="0" smtClean="0">
                <a:solidFill>
                  <a:srgbClr val="FFC000"/>
                </a:solidFill>
                <a:latin typeface="Arial"/>
              </a:rPr>
            </a:br>
            <a:r>
              <a:rPr lang="en-GB" sz="1600" b="1" dirty="0" err="1" smtClean="0">
                <a:solidFill>
                  <a:srgbClr val="FFC000"/>
                </a:solidFill>
                <a:latin typeface="Arial"/>
              </a:rPr>
              <a:t>f</a:t>
            </a:r>
            <a:r>
              <a:rPr lang="en-GB" sz="1600" b="1" baseline="-25000" dirty="0" err="1" smtClean="0">
                <a:solidFill>
                  <a:srgbClr val="FFC000"/>
                </a:solidFill>
                <a:latin typeface="Arial"/>
              </a:rPr>
              <a:t>L</a:t>
            </a:r>
            <a:r>
              <a:rPr lang="en-GB" sz="1600" b="1" dirty="0" smtClean="0">
                <a:solidFill>
                  <a:srgbClr val="FFC000"/>
                </a:solidFill>
                <a:latin typeface="Arial"/>
              </a:rPr>
              <a:t> found to be large</a:t>
            </a:r>
            <a:endParaRPr lang="en-US" sz="1400" b="1" dirty="0">
              <a:solidFill>
                <a:srgbClr val="FFC000"/>
              </a:solidFill>
              <a:latin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581400" y="4495800"/>
            <a:ext cx="2514600" cy="1143000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14400" y="2517136"/>
            <a:ext cx="3886200" cy="68326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r>
              <a:rPr lang="en-GB" sz="1600" b="1" dirty="0" smtClean="0">
                <a:solidFill>
                  <a:srgbClr val="FFC000"/>
                </a:solidFill>
                <a:latin typeface="Arial"/>
              </a:rPr>
              <a:t>Loop-dominated decays:</a:t>
            </a:r>
            <a:br>
              <a:rPr lang="en-GB" sz="1600" b="1" dirty="0" smtClean="0">
                <a:solidFill>
                  <a:srgbClr val="FFC000"/>
                </a:solidFill>
                <a:latin typeface="Arial"/>
              </a:rPr>
            </a:br>
            <a:r>
              <a:rPr lang="en-GB" sz="1600" b="1" dirty="0" err="1" smtClean="0">
                <a:solidFill>
                  <a:srgbClr val="FFC000"/>
                </a:solidFill>
                <a:latin typeface="Arial"/>
              </a:rPr>
              <a:t>f</a:t>
            </a:r>
            <a:r>
              <a:rPr lang="en-GB" sz="1600" b="1" baseline="-25000" dirty="0" err="1" smtClean="0">
                <a:solidFill>
                  <a:srgbClr val="FFC000"/>
                </a:solidFill>
                <a:latin typeface="Arial"/>
              </a:rPr>
              <a:t>L</a:t>
            </a:r>
            <a:r>
              <a:rPr lang="en-GB" sz="1600" b="1" dirty="0" smtClean="0">
                <a:solidFill>
                  <a:srgbClr val="FFC000"/>
                </a:solidFill>
                <a:latin typeface="Arial"/>
              </a:rPr>
              <a:t> found to be small</a:t>
            </a:r>
            <a:endParaRPr lang="en-US" sz="1400" b="1" dirty="0">
              <a:solidFill>
                <a:srgbClr val="FFC000"/>
              </a:solidFill>
              <a:latin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581400" y="2209800"/>
            <a:ext cx="1744612" cy="685800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triped Right Arrow 16"/>
          <p:cNvSpPr/>
          <p:nvPr/>
        </p:nvSpPr>
        <p:spPr>
          <a:xfrm>
            <a:off x="927652" y="5642508"/>
            <a:ext cx="381000" cy="218660"/>
          </a:xfrm>
          <a:prstGeom prst="stripedRightArrow">
            <a:avLst/>
          </a:prstGeom>
          <a:solidFill>
            <a:srgbClr val="FFC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5410200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Need to investigate  broad</a:t>
            </a:r>
            <a:br>
              <a:rPr lang="en-GB" b="1" i="1" dirty="0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b="1" i="1" dirty="0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range of VV decays …</a:t>
            </a:r>
            <a:endParaRPr lang="en-GB" i="1" dirty="0">
              <a:solidFill>
                <a:srgbClr val="604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B 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  <a:sym typeface="Symbol"/>
              </a:rPr>
              <a:t>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V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V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–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LHCb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contributing</a:t>
            </a:r>
            <a:r>
              <a:rPr lang="fr-FR" sz="2600" dirty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with</a:t>
            </a:r>
            <a:r>
              <a:rPr lang="fr-FR" sz="2600" dirty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major impact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2050" name="Picture 2" descr="C:\home\users\eduardo\work\ONGOING\talks\2015-03-02_LPNHESeminar\B02VV_f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685800"/>
            <a:ext cx="8896350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home\users\eduardo\work\ONGOING\talks\2015-03-02_LPNHESeminar\HFAG_Bs2VV_f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314825"/>
            <a:ext cx="7600950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5603816" y="5533008"/>
            <a:ext cx="1692000" cy="900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272600" y="2784144"/>
            <a:ext cx="8100000" cy="25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0838" y="28575"/>
            <a:ext cx="9555162" cy="4930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600" b="1" dirty="0" smtClean="0">
                <a:solidFill>
                  <a:srgbClr val="FFFFFF"/>
                </a:solidFill>
              </a:rPr>
              <a:t>A bit on </a:t>
            </a:r>
            <a:r>
              <a:rPr lang="fr-FR" sz="2600" b="1" dirty="0" err="1" smtClean="0">
                <a:solidFill>
                  <a:srgbClr val="FFFFFF"/>
                </a:solidFill>
              </a:rPr>
              <a:t>my</a:t>
            </a:r>
            <a:r>
              <a:rPr lang="fr-FR" sz="2600" b="1" dirty="0" smtClean="0">
                <a:solidFill>
                  <a:srgbClr val="FFFFFF"/>
                </a:solidFill>
              </a:rPr>
              <a:t> </a:t>
            </a:r>
            <a:r>
              <a:rPr lang="fr-FR" sz="2600" b="1" dirty="0" err="1" smtClean="0">
                <a:solidFill>
                  <a:srgbClr val="FFFFFF"/>
                </a:solidFill>
              </a:rPr>
              <a:t>research</a:t>
            </a:r>
            <a:r>
              <a:rPr lang="fr-FR" sz="2600" b="1" dirty="0" smtClean="0">
                <a:solidFill>
                  <a:srgbClr val="FFFFFF"/>
                </a:solidFill>
              </a:rPr>
              <a:t> </a:t>
            </a:r>
            <a:r>
              <a:rPr lang="fr-FR" sz="2600" b="1" dirty="0" err="1" smtClean="0">
                <a:solidFill>
                  <a:srgbClr val="FFFFFF"/>
                </a:solidFill>
              </a:rPr>
              <a:t>career</a:t>
            </a:r>
            <a:endParaRPr lang="fr-FR" sz="2600" b="1" dirty="0">
              <a:solidFill>
                <a:srgbClr val="FFFFFF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62000" y="789296"/>
            <a:ext cx="8686800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00040"/>
              </a:buClr>
              <a:buSzPts val="1600"/>
              <a:buFont typeface="Wingdings" pitchFamily="2" charset="2"/>
              <a:buNone/>
            </a:pPr>
            <a:r>
              <a:rPr lang="en-GB" sz="1600" b="1" dirty="0" smtClean="0">
                <a:solidFill>
                  <a:srgbClr val="FFC001"/>
                </a:solidFill>
                <a:latin typeface="Arial" charset="0"/>
              </a:rPr>
              <a:t>1998 – 2002 : PhD @ University of Bristol</a:t>
            </a:r>
            <a:endParaRPr lang="en-GB" sz="1600" b="1" dirty="0">
              <a:solidFill>
                <a:srgbClr val="FFC001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FFFFFF"/>
              </a:buClr>
              <a:buSzPct val="100000"/>
              <a:buFont typeface="Wingdings" pitchFamily="2" charset="2"/>
              <a:buChar char="q"/>
            </a:pP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Study of azimuthal asymmetries in deep inelastic ep scattering</a:t>
            </a:r>
            <a:endParaRPr lang="en-GB" sz="1400" b="1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None/>
            </a:pPr>
            <a:endParaRPr lang="en-GB" sz="600" b="1" dirty="0">
              <a:solidFill>
                <a:srgbClr val="2B2BBF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0040"/>
              </a:buClr>
              <a:buSzPts val="1600"/>
              <a:buFont typeface="Wingdings" pitchFamily="2" charset="2"/>
              <a:buNone/>
            </a:pPr>
            <a:r>
              <a:rPr lang="en-GB" sz="1600" b="1" dirty="0" smtClean="0">
                <a:solidFill>
                  <a:srgbClr val="FFC001"/>
                </a:solidFill>
                <a:latin typeface="Arial" charset="0"/>
              </a:rPr>
              <a:t>2002 – 2004 : Marie Curie Fellow @ CERN</a:t>
            </a:r>
            <a:endParaRPr lang="en-GB" sz="1600" b="1" dirty="0">
              <a:solidFill>
                <a:srgbClr val="FFC001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FFFFFF"/>
              </a:buClr>
              <a:buSzPct val="100000"/>
              <a:buFont typeface="Wingdings" pitchFamily="2" charset="2"/>
              <a:buChar char="q"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First-level trigger </a:t>
            </a:r>
            <a:r>
              <a:rPr lang="en-US" sz="1400" b="1" dirty="0" err="1" smtClean="0">
                <a:solidFill>
                  <a:srgbClr val="FFFFFF"/>
                </a:solidFill>
                <a:latin typeface="Arial" charset="0"/>
              </a:rPr>
              <a:t>optimisation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, author of TDR section on it</a:t>
            </a:r>
          </a:p>
          <a:p>
            <a:pPr marL="0" indent="0">
              <a:spcBef>
                <a:spcPct val="50000"/>
              </a:spcBef>
              <a:buClr>
                <a:srgbClr val="FFFFFF"/>
              </a:buClr>
              <a:buSzPct val="100000"/>
            </a:pPr>
            <a:endParaRPr lang="en-US" sz="600" b="1" dirty="0" smtClean="0">
              <a:solidFill>
                <a:srgbClr val="FFFFFF"/>
              </a:solidFill>
              <a:latin typeface="Arial" charset="0"/>
            </a:endParaRPr>
          </a:p>
          <a:p>
            <a:pPr marL="0" lvl="0" indent="0">
              <a:spcBef>
                <a:spcPct val="50000"/>
              </a:spcBef>
              <a:buClr>
                <a:srgbClr val="000040"/>
              </a:buClr>
              <a:buSzPts val="1600"/>
            </a:pPr>
            <a:r>
              <a:rPr lang="en-GB" sz="1600" b="1" dirty="0" smtClean="0">
                <a:solidFill>
                  <a:srgbClr val="FFC001"/>
                </a:solidFill>
                <a:latin typeface="Arial" charset="0"/>
              </a:rPr>
              <a:t>2004 </a:t>
            </a:r>
            <a:r>
              <a:rPr lang="en-GB" sz="1600" b="1" dirty="0">
                <a:solidFill>
                  <a:srgbClr val="FFC001"/>
                </a:solidFill>
                <a:latin typeface="Arial" charset="0"/>
              </a:rPr>
              <a:t>– </a:t>
            </a:r>
            <a:r>
              <a:rPr lang="en-GB" sz="1600" b="1" dirty="0" smtClean="0">
                <a:solidFill>
                  <a:srgbClr val="FFC001"/>
                </a:solidFill>
                <a:latin typeface="Arial" charset="0"/>
              </a:rPr>
              <a:t>2007 </a:t>
            </a:r>
            <a:r>
              <a:rPr lang="en-GB" sz="1600" b="1" dirty="0">
                <a:solidFill>
                  <a:srgbClr val="FFC001"/>
                </a:solidFill>
                <a:latin typeface="Arial" charset="0"/>
              </a:rPr>
              <a:t>: </a:t>
            </a:r>
            <a:r>
              <a:rPr lang="en-GB" sz="1600" b="1" dirty="0" smtClean="0">
                <a:solidFill>
                  <a:srgbClr val="FFC001"/>
                </a:solidFill>
                <a:latin typeface="Arial" charset="0"/>
              </a:rPr>
              <a:t>Postdoc @ NIKHEF</a:t>
            </a:r>
            <a:endParaRPr lang="en-GB" sz="1600" b="1" dirty="0">
              <a:solidFill>
                <a:srgbClr val="FFC001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FFFFFF"/>
              </a:buClr>
              <a:buSzPct val="100000"/>
              <a:buFont typeface="Wingdings" pitchFamily="2" charset="2"/>
              <a:buChar char="q"/>
            </a:pP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Responsible for track fitting</a:t>
            </a:r>
          </a:p>
          <a:p>
            <a:pPr>
              <a:spcBef>
                <a:spcPct val="50000"/>
              </a:spcBef>
              <a:buClr>
                <a:srgbClr val="FFFFFF"/>
              </a:buClr>
              <a:buSzPct val="100000"/>
              <a:buFont typeface="Wingdings" pitchFamily="2" charset="2"/>
              <a:buChar char="q"/>
            </a:pP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Sensitivity studies for </a:t>
            </a:r>
            <a:r>
              <a:rPr lang="en-GB" sz="1400" b="1" dirty="0" err="1" smtClean="0">
                <a:solidFill>
                  <a:srgbClr val="FFFFFF"/>
                </a:solidFill>
                <a:latin typeface="Arial" charset="0"/>
              </a:rPr>
              <a:t>LHCb’s</a:t>
            </a: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 physics roadmap document</a:t>
            </a:r>
            <a:endParaRPr lang="en-GB" sz="1400" b="1" dirty="0">
              <a:solidFill>
                <a:srgbClr val="FFFFFF"/>
              </a:solidFill>
              <a:latin typeface="Arial" charset="0"/>
            </a:endParaRPr>
          </a:p>
          <a:p>
            <a:pPr marL="0" lvl="0" indent="0"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600" b="1" dirty="0">
              <a:solidFill>
                <a:srgbClr val="2B2BBF"/>
              </a:solidFill>
              <a:latin typeface="Arial" charset="0"/>
            </a:endParaRPr>
          </a:p>
          <a:p>
            <a:pPr marL="0" lvl="0" indent="0">
              <a:spcBef>
                <a:spcPct val="50000"/>
              </a:spcBef>
              <a:buClr>
                <a:srgbClr val="000040"/>
              </a:buClr>
              <a:buSzPts val="1600"/>
            </a:pPr>
            <a:r>
              <a:rPr lang="en-GB" sz="1600" b="1" dirty="0" smtClean="0">
                <a:solidFill>
                  <a:srgbClr val="FFC001"/>
                </a:solidFill>
                <a:latin typeface="Arial" charset="0"/>
              </a:rPr>
              <a:t>2007 </a:t>
            </a:r>
            <a:r>
              <a:rPr lang="en-GB" sz="1600" b="1" dirty="0">
                <a:solidFill>
                  <a:srgbClr val="FFC001"/>
                </a:solidFill>
                <a:latin typeface="Arial" charset="0"/>
              </a:rPr>
              <a:t>– </a:t>
            </a:r>
            <a:r>
              <a:rPr lang="en-GB" sz="1600" b="1" dirty="0" smtClean="0">
                <a:solidFill>
                  <a:srgbClr val="FFC001"/>
                </a:solidFill>
                <a:latin typeface="Arial" charset="0"/>
              </a:rPr>
              <a:t>2012 </a:t>
            </a:r>
            <a:r>
              <a:rPr lang="en-GB" sz="1600" b="1" dirty="0">
                <a:solidFill>
                  <a:srgbClr val="FFC001"/>
                </a:solidFill>
                <a:latin typeface="Arial" charset="0"/>
              </a:rPr>
              <a:t>: </a:t>
            </a:r>
            <a:r>
              <a:rPr lang="en-GB" sz="1600" b="1" dirty="0" smtClean="0">
                <a:solidFill>
                  <a:srgbClr val="FFC001"/>
                </a:solidFill>
                <a:latin typeface="Arial" charset="0"/>
              </a:rPr>
              <a:t>core Research Associate @ Glasgow University</a:t>
            </a:r>
            <a:endParaRPr lang="en-GB" sz="1600" b="1" dirty="0">
              <a:solidFill>
                <a:srgbClr val="FFC001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FFFFFF"/>
              </a:buClr>
              <a:buSzPct val="100000"/>
              <a:buFont typeface="Wingdings" pitchFamily="2" charset="2"/>
              <a:buChar char="q"/>
            </a:pP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Vertex detector –</a:t>
            </a:r>
            <a:r>
              <a:rPr lang="en-GB" sz="14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deputy project leader, software coordinator, DQ coordinator</a:t>
            </a:r>
          </a:p>
          <a:p>
            <a:pPr>
              <a:spcBef>
                <a:spcPct val="50000"/>
              </a:spcBef>
              <a:buClr>
                <a:srgbClr val="FFFFFF"/>
              </a:buClr>
              <a:buSzPct val="100000"/>
              <a:buFont typeface="Wingdings" pitchFamily="2" charset="2"/>
              <a:buChar char="q"/>
            </a:pP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Convener of 2 physics sub-WGs (both on hadronic decays)</a:t>
            </a:r>
          </a:p>
          <a:p>
            <a:pPr>
              <a:spcBef>
                <a:spcPct val="50000"/>
              </a:spcBef>
              <a:buClr>
                <a:srgbClr val="FFFFFF"/>
              </a:buClr>
              <a:buSzPct val="100000"/>
              <a:buFont typeface="Wingdings" pitchFamily="2" charset="2"/>
              <a:buChar char="q"/>
            </a:pP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Analysis</a:t>
            </a:r>
            <a:r>
              <a:rPr lang="en-GB" sz="1400" b="1" dirty="0">
                <a:solidFill>
                  <a:srgbClr val="FFFFFF"/>
                </a:solidFill>
                <a:latin typeface="Arial" charset="0"/>
              </a:rPr>
              <a:t>: </a:t>
            </a:r>
            <a:r>
              <a:rPr lang="en-GB" sz="1400" b="1" dirty="0" err="1">
                <a:solidFill>
                  <a:srgbClr val="FFFFFF"/>
                </a:solidFill>
                <a:latin typeface="Arial" charset="0"/>
              </a:rPr>
              <a:t>B</a:t>
            </a:r>
            <a:r>
              <a:rPr lang="en-GB" sz="1400" b="1" baseline="-25000" dirty="0" err="1">
                <a:solidFill>
                  <a:srgbClr val="FFFFFF"/>
                </a:solidFill>
                <a:latin typeface="Arial" charset="0"/>
              </a:rPr>
              <a:t>s</a:t>
            </a:r>
            <a:r>
              <a:rPr lang="en-GB" sz="14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1400" b="1" dirty="0">
                <a:solidFill>
                  <a:srgbClr val="FFFFFF"/>
                </a:solidFill>
                <a:latin typeface="Arial" charset="0"/>
                <a:sym typeface="Symbol"/>
              </a:rPr>
              <a:t></a:t>
            </a:r>
            <a:r>
              <a:rPr lang="en-GB" sz="1400" b="1" dirty="0">
                <a:solidFill>
                  <a:srgbClr val="FFFFFF"/>
                </a:solidFill>
                <a:latin typeface="Arial" charset="0"/>
              </a:rPr>
              <a:t> D</a:t>
            </a:r>
            <a:r>
              <a:rPr lang="en-GB" sz="1400" b="1" baseline="-25000" dirty="0">
                <a:solidFill>
                  <a:srgbClr val="FFFFFF"/>
                </a:solidFill>
                <a:latin typeface="Arial" charset="0"/>
              </a:rPr>
              <a:t>s</a:t>
            </a:r>
            <a:r>
              <a:rPr lang="en-GB" sz="14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K/</a:t>
            </a:r>
            <a:r>
              <a:rPr lang="en-GB" sz="1400" b="1" dirty="0" smtClean="0">
                <a:solidFill>
                  <a:srgbClr val="FFFFFF"/>
                </a:solidFill>
                <a:latin typeface="Symbol" panose="05050102010706020507" pitchFamily="18" charset="2"/>
              </a:rPr>
              <a:t>p</a:t>
            </a: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 branching fractions, </a:t>
            </a:r>
            <a:r>
              <a:rPr lang="en-GB" sz="1400" b="1" dirty="0">
                <a:solidFill>
                  <a:srgbClr val="FFFFFF"/>
                </a:solidFill>
                <a:latin typeface="Arial" charset="0"/>
              </a:rPr>
              <a:t>searches </a:t>
            </a: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for LFV </a:t>
            </a:r>
            <a:r>
              <a:rPr lang="en-GB" sz="1400" b="1" dirty="0" smtClean="0">
                <a:solidFill>
                  <a:srgbClr val="FFFFFF"/>
                </a:solidFill>
                <a:latin typeface="Symbol" panose="05050102010706020507" pitchFamily="18" charset="2"/>
              </a:rPr>
              <a:t>t</a:t>
            </a: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 decays</a:t>
            </a:r>
            <a:endParaRPr lang="en-GB" sz="1400" b="1" dirty="0">
              <a:solidFill>
                <a:srgbClr val="FFFFFF"/>
              </a:solidFill>
              <a:latin typeface="Arial" charset="0"/>
            </a:endParaRPr>
          </a:p>
          <a:p>
            <a:pPr marL="0" lvl="0" indent="0">
              <a:spcBef>
                <a:spcPct val="50000"/>
              </a:spcBef>
              <a:buClr>
                <a:srgbClr val="FFFFFF"/>
              </a:buClr>
              <a:buSzPct val="100000"/>
            </a:pPr>
            <a:endParaRPr lang="en-GB" sz="600" b="1" dirty="0">
              <a:solidFill>
                <a:srgbClr val="FFFFFF"/>
              </a:solidFill>
              <a:latin typeface="Arial" charset="0"/>
            </a:endParaRPr>
          </a:p>
          <a:p>
            <a:pPr marL="0" lvl="0" indent="0">
              <a:spcBef>
                <a:spcPct val="50000"/>
              </a:spcBef>
              <a:buClr>
                <a:srgbClr val="000040"/>
              </a:buClr>
              <a:buSzPts val="1600"/>
            </a:pPr>
            <a:r>
              <a:rPr lang="en-GB" sz="1600" b="1" dirty="0" smtClean="0">
                <a:solidFill>
                  <a:srgbClr val="FFC001"/>
                </a:solidFill>
                <a:latin typeface="Arial" charset="0"/>
              </a:rPr>
              <a:t>2012 – present </a:t>
            </a:r>
            <a:r>
              <a:rPr lang="en-GB" sz="1600" b="1" dirty="0">
                <a:solidFill>
                  <a:srgbClr val="FFC001"/>
                </a:solidFill>
                <a:latin typeface="Arial" charset="0"/>
              </a:rPr>
              <a:t>: </a:t>
            </a:r>
            <a:r>
              <a:rPr lang="en-GB" sz="1600" b="1" dirty="0" smtClean="0">
                <a:solidFill>
                  <a:srgbClr val="FFC001"/>
                </a:solidFill>
                <a:latin typeface="Arial" charset="0"/>
              </a:rPr>
              <a:t>core Research Fellow @ Manchester University</a:t>
            </a:r>
            <a:endParaRPr lang="en-GB" sz="1600" b="1" dirty="0">
              <a:solidFill>
                <a:srgbClr val="FFC001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FFFFFF"/>
              </a:buClr>
              <a:buSzPct val="100000"/>
              <a:buFont typeface="Wingdings" pitchFamily="2" charset="2"/>
              <a:buChar char="q"/>
            </a:pP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Convener – physics WG on charmless b-hadron decays</a:t>
            </a:r>
          </a:p>
          <a:p>
            <a:pPr>
              <a:spcBef>
                <a:spcPct val="50000"/>
              </a:spcBef>
              <a:buClr>
                <a:srgbClr val="FFFFFF"/>
              </a:buClr>
              <a:buSzPct val="100000"/>
              <a:buFont typeface="Wingdings" pitchFamily="2" charset="2"/>
              <a:buChar char="q"/>
            </a:pP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Coordinator – physics analysis software project</a:t>
            </a:r>
          </a:p>
          <a:p>
            <a:pPr>
              <a:spcBef>
                <a:spcPct val="50000"/>
              </a:spcBef>
              <a:buClr>
                <a:srgbClr val="FFFFFF"/>
              </a:buClr>
              <a:buSzPct val="100000"/>
              <a:buFont typeface="Wingdings" pitchFamily="2" charset="2"/>
              <a:buChar char="q"/>
            </a:pP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Analyses: CP analysis of </a:t>
            </a:r>
            <a:r>
              <a:rPr lang="en-GB" sz="1400" b="1" dirty="0" err="1" smtClean="0">
                <a:solidFill>
                  <a:srgbClr val="FFFFFF"/>
                </a:solidFill>
                <a:latin typeface="Arial" charset="0"/>
              </a:rPr>
              <a:t>B</a:t>
            </a:r>
            <a:r>
              <a:rPr lang="en-GB" sz="1400" b="1" baseline="-25000" dirty="0" err="1" smtClean="0">
                <a:solidFill>
                  <a:srgbClr val="FFFFFF"/>
                </a:solidFill>
                <a:latin typeface="Arial" charset="0"/>
              </a:rPr>
              <a:t>s</a:t>
            </a: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1400" b="1" dirty="0">
                <a:solidFill>
                  <a:srgbClr val="FFFFFF"/>
                </a:solidFill>
                <a:latin typeface="Arial" charset="0"/>
                <a:sym typeface="Symbol"/>
              </a:rPr>
              <a:t></a:t>
            </a: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 D</a:t>
            </a:r>
            <a:r>
              <a:rPr lang="en-GB" sz="1400" b="1" baseline="-25000" dirty="0">
                <a:solidFill>
                  <a:srgbClr val="FFFFFF"/>
                </a:solidFill>
                <a:latin typeface="Arial" charset="0"/>
              </a:rPr>
              <a:t>s</a:t>
            </a: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 K, 1</a:t>
            </a:r>
            <a:r>
              <a:rPr lang="en-GB" sz="1400" b="1" baseline="30000" dirty="0" smtClean="0">
                <a:solidFill>
                  <a:srgbClr val="FFFFFF"/>
                </a:solidFill>
                <a:latin typeface="Arial" charset="0"/>
              </a:rPr>
              <a:t>st</a:t>
            </a: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 evidence for B</a:t>
            </a:r>
            <a:r>
              <a:rPr lang="en-GB" sz="1400" b="1" baseline="30000" dirty="0" smtClean="0">
                <a:solidFill>
                  <a:srgbClr val="FFFFFF"/>
                </a:solidFill>
                <a:latin typeface="Arial" charset="0"/>
              </a:rPr>
              <a:t>0</a:t>
            </a: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1400" b="1" dirty="0" smtClean="0">
                <a:solidFill>
                  <a:srgbClr val="FFFFFF"/>
                </a:solidFill>
                <a:latin typeface="Arial" charset="0"/>
                <a:sym typeface="Symbol"/>
              </a:rPr>
              <a:t></a:t>
            </a: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 p </a:t>
            </a:r>
            <a:r>
              <a:rPr lang="en-GB" sz="1400" b="1" dirty="0" err="1" smtClean="0">
                <a:solidFill>
                  <a:srgbClr val="FFFFFF"/>
                </a:solidFill>
                <a:latin typeface="Arial" charset="0"/>
              </a:rPr>
              <a:t>p</a:t>
            </a: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, search for </a:t>
            </a:r>
            <a:r>
              <a:rPr lang="en-GB" sz="1400" b="1" dirty="0" smtClean="0">
                <a:solidFill>
                  <a:srgbClr val="FFFFFF"/>
                </a:solidFill>
                <a:latin typeface="Symbol" panose="05050102010706020507" pitchFamily="18" charset="2"/>
              </a:rPr>
              <a:t>t</a:t>
            </a: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1400" b="1" dirty="0" smtClean="0">
                <a:solidFill>
                  <a:srgbClr val="FFFFFF"/>
                </a:solidFill>
                <a:latin typeface="Arial" charset="0"/>
                <a:sym typeface="Symbol"/>
              </a:rPr>
              <a:t></a:t>
            </a: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1400" b="1" dirty="0" smtClean="0">
                <a:solidFill>
                  <a:srgbClr val="FFFFFF"/>
                </a:solidFill>
                <a:latin typeface="Symbol" panose="05050102010706020507" pitchFamily="18" charset="2"/>
              </a:rPr>
              <a:t>mmm</a:t>
            </a:r>
            <a:r>
              <a:rPr lang="en-GB" sz="1400" b="1" dirty="0" smtClean="0">
                <a:solidFill>
                  <a:srgbClr val="FFFFFF"/>
                </a:solidFill>
                <a:latin typeface="Arial" charset="0"/>
              </a:rPr>
              <a:t>, etc.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Line 48"/>
          <p:cNvSpPr>
            <a:spLocks noChangeShapeType="1"/>
          </p:cNvSpPr>
          <p:nvPr/>
        </p:nvSpPr>
        <p:spPr bwMode="auto">
          <a:xfrm>
            <a:off x="8839200" y="1678672"/>
            <a:ext cx="0" cy="468000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56"/>
          <p:cNvSpPr txBox="1">
            <a:spLocks noChangeArrowheads="1"/>
          </p:cNvSpPr>
          <p:nvPr/>
        </p:nvSpPr>
        <p:spPr bwMode="auto">
          <a:xfrm rot="5400000">
            <a:off x="8639145" y="3520097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92D050"/>
                </a:solidFill>
              </a:rPr>
              <a:t>LHCb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8" name="Line 48"/>
          <p:cNvSpPr>
            <a:spLocks noChangeShapeType="1"/>
          </p:cNvSpPr>
          <p:nvPr/>
        </p:nvSpPr>
        <p:spPr bwMode="auto">
          <a:xfrm>
            <a:off x="8839200" y="819882"/>
            <a:ext cx="0" cy="61200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 rot="5400000">
            <a:off x="8639145" y="882665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92D050"/>
                </a:solidFill>
              </a:rPr>
              <a:t>ZEUS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2992" y="5887028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</a:rPr>
              <a:t>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3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B 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  <a:sym typeface="Symbol"/>
              </a:rPr>
              <a:t>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V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V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–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looking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elsewhere</a:t>
            </a:r>
            <a:r>
              <a:rPr lang="fr-FR" sz="2600" dirty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…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3" name="Picture 4" descr="C:\Users\Rodrigues\Desktop\BaBar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75" y="76200"/>
            <a:ext cx="466725" cy="685800"/>
          </a:xfrm>
          <a:prstGeom prst="rect">
            <a:avLst/>
          </a:prstGeom>
          <a:noFill/>
          <a:ln>
            <a:solidFill>
              <a:schemeClr val="tx2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838200"/>
            <a:ext cx="7315200" cy="3877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US" sz="1600" b="1" dirty="0" smtClean="0">
                <a:solidFill>
                  <a:srgbClr val="2B2BBF"/>
                </a:solidFill>
              </a:rPr>
              <a:t>Important to look at other V </a:t>
            </a:r>
            <a:r>
              <a:rPr lang="en-US" sz="1600" b="1" dirty="0" err="1" smtClean="0">
                <a:solidFill>
                  <a:srgbClr val="2B2BBF"/>
                </a:solidFill>
              </a:rPr>
              <a:t>V</a:t>
            </a:r>
            <a:r>
              <a:rPr lang="en-US" sz="1600" b="1" dirty="0" smtClean="0">
                <a:solidFill>
                  <a:srgbClr val="2B2BBF"/>
                </a:solidFill>
              </a:rPr>
              <a:t> decays. Can use V = </a:t>
            </a:r>
            <a:r>
              <a:rPr lang="en-US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f</a:t>
            </a:r>
            <a:r>
              <a:rPr lang="en-US" sz="1600" b="1" dirty="0" smtClean="0">
                <a:solidFill>
                  <a:srgbClr val="2B2BBF"/>
                </a:solidFill>
              </a:rPr>
              <a:t>, K*, </a:t>
            </a:r>
            <a:r>
              <a:rPr lang="en-US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r</a:t>
            </a:r>
            <a:r>
              <a:rPr lang="en-US" sz="1600" b="1" dirty="0" smtClean="0">
                <a:solidFill>
                  <a:srgbClr val="2B2BBF"/>
                </a:solidFill>
              </a:rPr>
              <a:t>, </a:t>
            </a:r>
            <a:r>
              <a:rPr lang="en-US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w</a:t>
            </a:r>
            <a:r>
              <a:rPr lang="en-US" sz="1600" b="1" dirty="0" smtClean="0">
                <a:solidFill>
                  <a:srgbClr val="2B2BBF"/>
                </a:solidFill>
              </a:rPr>
              <a:t> …</a:t>
            </a:r>
          </a:p>
        </p:txBody>
      </p:sp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7176448" y="6184612"/>
            <a:ext cx="2592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Phys. Rev. D </a:t>
            </a:r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89, 051101(R) </a:t>
            </a: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(2014)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83" y="2863541"/>
            <a:ext cx="5319713" cy="328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81600" y="1559256"/>
            <a:ext cx="4518819" cy="8433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r>
              <a:rPr lang="en-US" b="1" i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Tahoma" pitchFamily="34" charset="0"/>
              </a:rPr>
              <a:t>BaBar</a:t>
            </a:r>
            <a:r>
              <a:rPr lang="en-US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Tahoma" pitchFamily="34" charset="0"/>
              </a:rPr>
              <a:t> search for B</a:t>
            </a:r>
            <a:r>
              <a:rPr lang="en-US" b="1" i="1" baseline="30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Tahoma" pitchFamily="34" charset="0"/>
              </a:rPr>
              <a:t>0</a:t>
            </a:r>
            <a:r>
              <a:rPr lang="en-US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Tahoma" pitchFamily="34" charset="0"/>
              </a:rPr>
              <a:t> </a:t>
            </a:r>
            <a:r>
              <a:rPr lang="en-US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Tahoma" pitchFamily="34" charset="0"/>
                <a:sym typeface="Symbol"/>
              </a:rPr>
              <a:t></a:t>
            </a:r>
            <a:r>
              <a:rPr lang="en-US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Tahoma" pitchFamily="34" charset="0"/>
              </a:rPr>
              <a:t> </a:t>
            </a:r>
            <a:r>
              <a:rPr lang="en-US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Symbol" panose="05050102010706020507" pitchFamily="18" charset="2"/>
                <a:cs typeface="Tahoma" pitchFamily="34" charset="0"/>
              </a:rPr>
              <a:t>w </a:t>
            </a:r>
            <a:r>
              <a:rPr lang="en-US" b="1" i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Symbol" panose="05050102010706020507" pitchFamily="18" charset="2"/>
                <a:cs typeface="Tahoma" pitchFamily="34" charset="0"/>
              </a:rPr>
              <a:t>w</a:t>
            </a:r>
            <a:r>
              <a:rPr lang="en-US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Tahoma" pitchFamily="34" charset="0"/>
              </a:rPr>
              <a:t> and </a:t>
            </a:r>
            <a:r>
              <a:rPr lang="en-US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Symbol" panose="05050102010706020507" pitchFamily="18" charset="2"/>
                <a:cs typeface="Tahoma" pitchFamily="34" charset="0"/>
              </a:rPr>
              <a:t>w f</a:t>
            </a:r>
            <a:r>
              <a:rPr lang="en-US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Tahoma" pitchFamily="34" charset="0"/>
              </a:rPr>
              <a:t> </a:t>
            </a:r>
            <a:endParaRPr lang="en-GB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Full data sample: 471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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10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6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B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Bbar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pairs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16200000">
            <a:off x="-81855" y="3374601"/>
            <a:ext cx="1440000" cy="400110"/>
          </a:xfrm>
          <a:prstGeom prst="rect">
            <a:avLst/>
          </a:prstGeom>
          <a:solidFill>
            <a:srgbClr val="FFFFD9"/>
          </a:solidFill>
          <a:ln w="25400">
            <a:solidFill>
              <a:srgbClr val="CCCCFF"/>
            </a:solidFill>
            <a:miter lim="800000"/>
            <a:headEnd/>
            <a:tailEnd/>
          </a:ln>
          <a:effectLst>
            <a:outerShdw dist="107763" dir="2700000" algn="ctr" rotWithShape="0">
              <a:srgbClr val="CCCC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/>
              <a:t>B</a:t>
            </a:r>
            <a:r>
              <a:rPr lang="en-GB" sz="2000" b="1" baseline="30000" dirty="0" smtClean="0"/>
              <a:t>0</a:t>
            </a:r>
            <a:r>
              <a:rPr lang="en-GB" sz="2000" b="1" dirty="0" smtClean="0"/>
              <a:t> </a:t>
            </a:r>
            <a:r>
              <a:rPr lang="en-GB" sz="2000" b="1" dirty="0" smtClean="0">
                <a:sym typeface="Symbol"/>
              </a:rPr>
              <a:t> </a:t>
            </a:r>
            <a:r>
              <a:rPr lang="en-GB" sz="2000" b="1" dirty="0" smtClean="0">
                <a:latin typeface="Symbol" panose="05050102010706020507" pitchFamily="18" charset="2"/>
                <a:sym typeface="Symbol"/>
              </a:rPr>
              <a:t>w </a:t>
            </a:r>
            <a:r>
              <a:rPr lang="en-GB" sz="2000" b="1" dirty="0" err="1" smtClean="0">
                <a:latin typeface="Symbol" panose="05050102010706020507" pitchFamily="18" charset="2"/>
                <a:sym typeface="Symbol"/>
              </a:rPr>
              <a:t>w</a:t>
            </a:r>
            <a:endParaRPr lang="en-GB" sz="2000" b="1" dirty="0">
              <a:solidFill>
                <a:srgbClr val="2B2BBF"/>
              </a:solidFill>
              <a:latin typeface="Symbol" panose="05050102010706020507" pitchFamily="18" charset="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16200000">
            <a:off x="-84352" y="4963265"/>
            <a:ext cx="1440000" cy="400110"/>
          </a:xfrm>
          <a:prstGeom prst="rect">
            <a:avLst/>
          </a:prstGeom>
          <a:solidFill>
            <a:srgbClr val="FFFFD9"/>
          </a:solidFill>
          <a:ln w="25400">
            <a:solidFill>
              <a:srgbClr val="CCCCFF"/>
            </a:solidFill>
            <a:miter lim="800000"/>
            <a:headEnd/>
            <a:tailEnd/>
          </a:ln>
          <a:effectLst>
            <a:outerShdw dist="107763" dir="2700000" algn="ctr" rotWithShape="0">
              <a:srgbClr val="CCCC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/>
              <a:t>B</a:t>
            </a:r>
            <a:r>
              <a:rPr lang="en-GB" sz="2000" b="1" baseline="30000" dirty="0" smtClean="0"/>
              <a:t>0</a:t>
            </a:r>
            <a:r>
              <a:rPr lang="en-GB" sz="2000" b="1" dirty="0" smtClean="0"/>
              <a:t> </a:t>
            </a:r>
            <a:r>
              <a:rPr lang="en-GB" sz="2000" b="1" dirty="0" smtClean="0">
                <a:sym typeface="Symbol"/>
              </a:rPr>
              <a:t> </a:t>
            </a:r>
            <a:r>
              <a:rPr lang="en-GB" sz="2000" b="1" dirty="0" smtClean="0">
                <a:latin typeface="Symbol" panose="05050102010706020507" pitchFamily="18" charset="2"/>
                <a:sym typeface="Symbol"/>
              </a:rPr>
              <a:t>w </a:t>
            </a:r>
            <a:r>
              <a:rPr lang="en-GB" sz="2000" b="1" dirty="0">
                <a:latin typeface="Symbol" panose="05050102010706020507" pitchFamily="18" charset="2"/>
                <a:sym typeface="Symbol"/>
              </a:rPr>
              <a:t>f</a:t>
            </a:r>
            <a:endParaRPr lang="en-GB" sz="2000" b="1" dirty="0">
              <a:solidFill>
                <a:srgbClr val="2B2BBF"/>
              </a:solidFill>
              <a:latin typeface="Symbol" panose="05050102010706020507" pitchFamily="18" charset="2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7315200" y="3044856"/>
            <a:ext cx="1800000" cy="648000"/>
          </a:xfrm>
          <a:prstGeom prst="wedgeRoundRectCallout">
            <a:avLst>
              <a:gd name="adj1" fmla="val -76536"/>
              <a:gd name="adj2" fmla="val 82349"/>
              <a:gd name="adj3" fmla="val 16667"/>
            </a:avLst>
          </a:prstGeom>
          <a:solidFill>
            <a:srgbClr val="FFC000"/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FFFFFF"/>
                </a:solidFill>
              </a:rPr>
              <a:t>First evidence</a:t>
            </a:r>
            <a:br>
              <a:rPr lang="en-US" b="1" kern="0" dirty="0" smtClean="0">
                <a:solidFill>
                  <a:srgbClr val="FFFFFF"/>
                </a:solidFill>
              </a:rPr>
            </a:br>
            <a:r>
              <a:rPr lang="en-US" sz="1400" b="1" kern="0" dirty="0" smtClean="0">
                <a:solidFill>
                  <a:srgbClr val="FFFFFF"/>
                </a:solidFill>
              </a:rPr>
              <a:t>4.4 </a:t>
            </a:r>
            <a:r>
              <a:rPr lang="en-US" sz="1400" b="1" kern="0" dirty="0" smtClean="0">
                <a:solidFill>
                  <a:srgbClr val="FFFFFF"/>
                </a:solidFill>
                <a:latin typeface="Symbol" panose="05050102010706020507" pitchFamily="18" charset="2"/>
              </a:rPr>
              <a:t>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1727222"/>
            <a:ext cx="36337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 bwMode="auto">
          <a:xfrm>
            <a:off x="644856" y="1580864"/>
            <a:ext cx="3960000" cy="936000"/>
          </a:xfrm>
          <a:prstGeom prst="roundRect">
            <a:avLst/>
          </a:prstGeom>
          <a:noFill/>
          <a:ln w="25400" cap="flat" cmpd="sng" algn="ctr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CCCFF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046515" y="4595980"/>
            <a:ext cx="2554685" cy="64633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5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US" sz="1500" b="1" dirty="0" smtClean="0">
                <a:solidFill>
                  <a:srgbClr val="2B2BBF"/>
                </a:solidFill>
              </a:rPr>
              <a:t>Both BFs in agreement</a:t>
            </a:r>
            <a:br>
              <a:rPr lang="en-US" sz="1500" b="1" dirty="0" smtClean="0">
                <a:solidFill>
                  <a:srgbClr val="2B2BBF"/>
                </a:solidFill>
              </a:rPr>
            </a:br>
            <a:r>
              <a:rPr lang="en-US" sz="1500" b="1" dirty="0" smtClean="0">
                <a:solidFill>
                  <a:srgbClr val="2B2BBF"/>
                </a:solidFill>
              </a:rPr>
              <a:t>     with SM expectations</a:t>
            </a:r>
          </a:p>
        </p:txBody>
      </p:sp>
    </p:spTree>
    <p:extLst>
      <p:ext uri="{BB962C8B-B14F-4D97-AF65-F5344CB8AC3E}">
        <p14:creationId xmlns:p14="http://schemas.microsoft.com/office/powerpoint/2010/main" val="17068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743200"/>
            <a:ext cx="990600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800" b="1" i="1" dirty="0" smtClean="0">
                <a:solidFill>
                  <a:srgbClr val="FF7A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Time-dependent CPV</a:t>
            </a:r>
            <a:endParaRPr lang="en-GB" b="1" i="1" baseline="-25000" dirty="0">
              <a:solidFill>
                <a:srgbClr val="FF7A0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153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home\users\eduardo\work\ONGOING\talks\2015-03-02_LPNHESeminar\LHCb-PAPER-2014-026-Figs\Fig1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0" y="702632"/>
            <a:ext cx="3413760" cy="332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0838" y="28575"/>
            <a:ext cx="9555162" cy="4930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600" b="1" dirty="0" err="1" smtClean="0">
                <a:solidFill>
                  <a:srgbClr val="003399"/>
                </a:solidFill>
                <a:latin typeface="Symbol" pitchFamily="18" charset="2"/>
              </a:rPr>
              <a:t>f</a:t>
            </a:r>
            <a:r>
              <a:rPr lang="fr-FR" sz="2600" b="1" baseline="-25000" dirty="0" err="1" smtClean="0">
                <a:solidFill>
                  <a:srgbClr val="003399"/>
                </a:solidFill>
                <a:latin typeface="Arial" pitchFamily="34" charset="0"/>
              </a:rPr>
              <a:t>s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b="1" dirty="0" err="1" smtClean="0">
                <a:solidFill>
                  <a:srgbClr val="003399"/>
                </a:solidFill>
                <a:latin typeface="Arial" pitchFamily="34" charset="0"/>
              </a:rPr>
              <a:t>from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B</a:t>
            </a:r>
            <a:r>
              <a:rPr lang="fr-FR" sz="2600" b="1" baseline="-25000" dirty="0" smtClean="0">
                <a:solidFill>
                  <a:srgbClr val="003399"/>
                </a:solidFill>
                <a:latin typeface="Arial" pitchFamily="34" charset="0"/>
              </a:rPr>
              <a:t>s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b="1" dirty="0" smtClean="0">
                <a:solidFill>
                  <a:srgbClr val="003399"/>
                </a:solidFill>
                <a:latin typeface="Arial"/>
                <a:cs typeface="Arial"/>
              </a:rPr>
              <a:t>→</a:t>
            </a:r>
            <a:r>
              <a:rPr lang="fr-FR" sz="2600" b="1" dirty="0" smtClean="0">
                <a:solidFill>
                  <a:srgbClr val="003399"/>
                </a:solidFill>
                <a:latin typeface="Symbol" pitchFamily="18" charset="2"/>
              </a:rPr>
              <a:t> f </a:t>
            </a:r>
            <a:r>
              <a:rPr lang="fr-FR" sz="2600" b="1" dirty="0" err="1" smtClean="0">
                <a:solidFill>
                  <a:srgbClr val="003399"/>
                </a:solidFill>
                <a:latin typeface="Symbol" pitchFamily="18" charset="2"/>
              </a:rPr>
              <a:t>f</a:t>
            </a:r>
            <a:r>
              <a:rPr lang="fr-FR" sz="2600" b="1" dirty="0">
                <a:solidFill>
                  <a:srgbClr val="003399"/>
                </a:solidFill>
                <a:latin typeface="Symbol" pitchFamily="18" charset="2"/>
              </a:rPr>
              <a:t> 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in </a:t>
            </a:r>
            <a:r>
              <a:rPr lang="fr-FR" sz="2600" b="1" dirty="0" err="1" smtClean="0">
                <a:solidFill>
                  <a:srgbClr val="003399"/>
                </a:solidFill>
                <a:latin typeface="Arial" pitchFamily="34" charset="0"/>
              </a:rPr>
              <a:t>run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I</a:t>
            </a:r>
            <a:endParaRPr lang="fr-FR" sz="2600" b="1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6369600" y="6185848"/>
            <a:ext cx="3384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300" b="1" dirty="0" err="1" smtClean="0">
                <a:solidFill>
                  <a:srgbClr val="000000"/>
                </a:solidFill>
                <a:latin typeface="Times New Roman" pitchFamily="18" charset="0"/>
              </a:rPr>
              <a:t>LHCb</a:t>
            </a:r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 Collab., Phys</a:t>
            </a: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. Rev. D 90 (2014) 052011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609599" y="3048000"/>
                <a:ext cx="8534401" cy="2037481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  <a:buFont typeface="Wingdings" pitchFamily="2" charset="2"/>
                  <a:buChar char="q"/>
                </a:pP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Run-I </a:t>
                </a:r>
                <a:r>
                  <a:rPr lang="en-GB" sz="1600" b="1" dirty="0">
                    <a:solidFill>
                      <a:srgbClr val="2B2BBF"/>
                    </a:solidFill>
                    <a:latin typeface="Arial"/>
                  </a:rPr>
                  <a:t>data 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sample:</a:t>
                </a:r>
                <a:b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</a:b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   3.0 </a:t>
                </a:r>
                <a:r>
                  <a:rPr lang="en-GB" sz="1600" b="1" dirty="0">
                    <a:solidFill>
                      <a:srgbClr val="2B2BBF"/>
                    </a:solidFill>
                    <a:latin typeface="Arial"/>
                  </a:rPr>
                  <a:t>fb</a:t>
                </a:r>
                <a:r>
                  <a:rPr lang="en-GB" sz="1600" b="1" baseline="30000" dirty="0">
                    <a:solidFill>
                      <a:srgbClr val="2B2BBF"/>
                    </a:solidFill>
                    <a:latin typeface="Arial"/>
                  </a:rPr>
                  <a:t>-1</a:t>
                </a:r>
                <a:r>
                  <a:rPr lang="en-GB" sz="1600" b="1" dirty="0">
                    <a:solidFill>
                      <a:srgbClr val="2B2BBF"/>
                    </a:solidFill>
                    <a:latin typeface="Arial"/>
                  </a:rPr>
                  <a:t> 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, ~ 4000 signal decays</a:t>
                </a: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  <a:buFont typeface="Wingdings" pitchFamily="2" charset="2"/>
                  <a:buChar char="q"/>
                </a:pPr>
                <a:r>
                  <a:rPr lang="en-GB" sz="1600" b="1" dirty="0">
                    <a:solidFill>
                      <a:srgbClr val="2B2BBF"/>
                    </a:solidFill>
                    <a:latin typeface="Arial"/>
                  </a:rPr>
                  <a:t> 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Time-dependent flavour-tagged angular analysis</a:t>
                </a:r>
                <a:b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</a:br>
                <a:r>
                  <a:rPr lang="en-GB" sz="1400" b="1" dirty="0" smtClean="0">
                    <a:solidFill>
                      <a:srgbClr val="2B2BBF"/>
                    </a:solidFill>
                    <a:latin typeface="Arial"/>
                  </a:rPr>
                  <a:t>     - Angular analysis to disentangle CP-even and CP-odd components</a:t>
                </a:r>
                <a:br>
                  <a:rPr lang="en-GB" sz="1400" b="1" dirty="0" smtClean="0">
                    <a:solidFill>
                      <a:srgbClr val="2B2BBF"/>
                    </a:solidFill>
                    <a:latin typeface="Arial"/>
                  </a:rPr>
                </a:br>
                <a:r>
                  <a:rPr lang="en-GB" sz="1400" b="1" dirty="0" smtClean="0">
                    <a:solidFill>
                      <a:srgbClr val="2B2BBF"/>
                    </a:solidFill>
                    <a:latin typeface="Arial"/>
                  </a:rPr>
                  <a:t>     - S-wave contributions also included</a:t>
                </a: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  <a:buFont typeface="Wingdings" pitchFamily="2" charset="2"/>
                  <a:buChar char="q"/>
                </a:pPr>
                <a:r>
                  <a:rPr lang="en-GB" sz="1600" b="1" dirty="0">
                    <a:solidFill>
                      <a:srgbClr val="2B2BBF"/>
                    </a:solidFill>
                    <a:latin typeface="Arial"/>
                  </a:rPr>
                  <a:t> 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Measurement of mixing phase and direct CP violation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1" i="1" smtClean="0">
                            <a:solidFill>
                              <a:srgbClr val="2B2BB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1600" b="1" i="1" smtClean="0">
                            <a:solidFill>
                              <a:srgbClr val="2B2BBF"/>
                            </a:solidFill>
                            <a:latin typeface="Cambria Math"/>
                            <a:sym typeface="Symbol"/>
                          </a:rPr>
                          <m:t></m:t>
                        </m:r>
                      </m:e>
                    </m:d>
                    <m:r>
                      <a:rPr lang="en-GB" sz="1600" b="1" i="1" smtClean="0">
                        <a:solidFill>
                          <a:srgbClr val="2B2BBF"/>
                        </a:solidFill>
                        <a:latin typeface="Cambria Math"/>
                      </a:rPr>
                      <m:t>=</m:t>
                    </m:r>
                    <m:r>
                      <a:rPr lang="en-GB" sz="1600" b="1" i="1" smtClean="0">
                        <a:solidFill>
                          <a:srgbClr val="2B2BBF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  <a:sym typeface="Symbol"/>
                  </a:rPr>
                  <a:t> 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CP conservation)</a:t>
                </a:r>
                <a:endParaRPr lang="en-GB" sz="1600" b="1" dirty="0">
                  <a:solidFill>
                    <a:srgbClr val="2B2BBF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" y="3048000"/>
                <a:ext cx="8534401" cy="2037481"/>
              </a:xfrm>
              <a:prstGeom prst="rect">
                <a:avLst/>
              </a:prstGeom>
              <a:blipFill rotWithShape="1">
                <a:blip r:embed="rId3"/>
                <a:stretch>
                  <a:fillRect l="-214" b="-1796"/>
                </a:stretch>
              </a:blipFill>
              <a:ln w="254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599" y="887104"/>
            <a:ext cx="4724401" cy="181588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Gluonic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Penguin P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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V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V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decay mode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b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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s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sbar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s transition</a:t>
            </a: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Measurement of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- CP violating phase </a:t>
            </a:r>
            <a:r>
              <a:rPr lang="en-GB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f</a:t>
            </a:r>
            <a:r>
              <a:rPr lang="en-GB" sz="1600" b="1" baseline="-25000" dirty="0" smtClean="0">
                <a:solidFill>
                  <a:srgbClr val="2B2BBF"/>
                </a:solidFill>
                <a:latin typeface="Arial"/>
              </a:rPr>
              <a:t>s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- Direct CP violation parameter |</a:t>
            </a:r>
            <a:r>
              <a:rPr lang="en-GB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l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|</a:t>
            </a:r>
            <a:endParaRPr lang="en-GB" sz="1600" b="1" dirty="0">
              <a:solidFill>
                <a:srgbClr val="2B2BB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44856" y="5293056"/>
            <a:ext cx="4932000" cy="864000"/>
          </a:xfrm>
          <a:prstGeom prst="roundRect">
            <a:avLst/>
          </a:prstGeom>
          <a:noFill/>
          <a:ln w="25400" cap="flat" cmpd="sng" algn="ctr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CCCFF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93215"/>
            <a:ext cx="4628960" cy="57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256834" y="5874215"/>
            <a:ext cx="118110" cy="1808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  <p:pic>
        <p:nvPicPr>
          <p:cNvPr id="10" name="Picture 2" descr="C:\home\users\eduardo\docs\HEP\pictures\LHCb\lhcb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4" y="61686"/>
            <a:ext cx="864164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0" y="2884663"/>
                <a:ext cx="10361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i="1" smtClean="0">
                          <a:latin typeface="Cambria Math"/>
                          <a:sym typeface="Symbol"/>
                        </a:rPr>
                        <m:t></m:t>
                      </m:r>
                      <m:r>
                        <a:rPr lang="en-GB" sz="1400" b="0" i="1" smtClean="0">
                          <a:latin typeface="Cambria Math"/>
                          <a:sym typeface="Symbol"/>
                        </a:rPr>
                        <m:t>  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  <a:sym typeface="Symbol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sym typeface="Symbol"/>
                            </a:rPr>
                            <m:t>𝐾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sym typeface="Symbol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884663"/>
                <a:ext cx="1036117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81059" y="2398317"/>
                <a:ext cx="1070485" cy="317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solidFill>
                                <a:srgbClr val="69B370"/>
                              </a:solidFill>
                              <a:latin typeface="Cambria Math"/>
                              <a:sym typeface="Symbol"/>
                            </a:rPr>
                          </m:ctrlPr>
                        </m:sSubSupPr>
                        <m:e>
                          <m:r>
                            <a:rPr lang="en-GB" sz="1400" i="1" smtClean="0">
                              <a:solidFill>
                                <a:srgbClr val="69B370"/>
                              </a:solidFill>
                              <a:latin typeface="Cambria Math"/>
                              <a:sym typeface="Symbol"/>
                            </a:rPr>
                            <m:t>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69B370"/>
                              </a:solidFill>
                              <a:latin typeface="Cambria Math"/>
                              <a:sym typeface="Symbol"/>
                            </a:rPr>
                            <m:t>𝑏</m:t>
                          </m:r>
                        </m:sub>
                        <m:sup>
                          <m:r>
                            <a:rPr lang="en-GB" sz="1400" b="0" i="1" smtClean="0">
                              <a:solidFill>
                                <a:srgbClr val="69B370"/>
                              </a:solidFill>
                              <a:latin typeface="Cambria Math"/>
                              <a:sym typeface="Symbol"/>
                            </a:rPr>
                            <m:t>0</m:t>
                          </m:r>
                        </m:sup>
                      </m:sSubSup>
                      <m:r>
                        <a:rPr lang="en-GB" sz="1400" i="1" smtClean="0">
                          <a:solidFill>
                            <a:srgbClr val="69B370"/>
                          </a:solidFill>
                          <a:latin typeface="Cambria Math"/>
                          <a:sym typeface="Symbol"/>
                        </a:rPr>
                        <m:t></m:t>
                      </m:r>
                      <m:r>
                        <a:rPr lang="en-GB" sz="1400" b="0" i="1" smtClean="0">
                          <a:solidFill>
                            <a:srgbClr val="69B370"/>
                          </a:solidFill>
                          <a:latin typeface="Cambria Math"/>
                          <a:sym typeface="Symbol"/>
                        </a:rPr>
                        <m:t>  </m:t>
                      </m:r>
                      <m:r>
                        <a:rPr lang="en-GB" sz="1400" b="0" i="1" smtClean="0">
                          <a:solidFill>
                            <a:srgbClr val="69B370"/>
                          </a:solidFill>
                          <a:latin typeface="Cambria Math"/>
                          <a:sym typeface="Symbol"/>
                        </a:rPr>
                        <m:t>𝑝</m:t>
                      </m:r>
                      <m:r>
                        <a:rPr lang="en-GB" sz="1400" b="0" i="1" smtClean="0">
                          <a:solidFill>
                            <a:srgbClr val="69B370"/>
                          </a:solidFill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GB" sz="1400" b="0" i="1" smtClean="0">
                          <a:solidFill>
                            <a:srgbClr val="69B370"/>
                          </a:solidFill>
                          <a:latin typeface="Cambria Math"/>
                          <a:sym typeface="Symbol"/>
                        </a:rPr>
                        <m:t>𝐾</m:t>
                      </m:r>
                    </m:oMath>
                  </m:oMathPara>
                </a14:m>
                <a:endParaRPr lang="en-GB" sz="1400" dirty="0">
                  <a:solidFill>
                    <a:srgbClr val="69B37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059" y="2398317"/>
                <a:ext cx="1070485" cy="317587"/>
              </a:xfrm>
              <a:prstGeom prst="rect">
                <a:avLst/>
              </a:prstGeom>
              <a:blipFill rotWithShape="1">
                <a:blip r:embed="rId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2104" y="5364135"/>
            <a:ext cx="2875906" cy="30995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r>
              <a:rPr lang="en-GB" sz="1300" b="1" dirty="0">
                <a:solidFill>
                  <a:schemeClr val="tx1"/>
                </a:solidFill>
                <a:latin typeface="Arial"/>
              </a:rPr>
              <a:t>S</a:t>
            </a:r>
            <a:r>
              <a:rPr lang="en-GB" sz="1300" b="1" dirty="0" smtClean="0">
                <a:solidFill>
                  <a:schemeClr val="tx1"/>
                </a:solidFill>
                <a:latin typeface="Arial"/>
              </a:rPr>
              <a:t>M prediction: </a:t>
            </a:r>
            <a:r>
              <a:rPr lang="en-GB" sz="13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GB" sz="1300" b="1" baseline="-25000" dirty="0" smtClean="0">
                <a:solidFill>
                  <a:schemeClr val="tx1"/>
                </a:solidFill>
                <a:latin typeface="Arial"/>
              </a:rPr>
              <a:t>s</a:t>
            </a:r>
            <a:r>
              <a:rPr lang="en-GB" sz="1300" b="1" dirty="0" smtClean="0">
                <a:solidFill>
                  <a:schemeClr val="tx1"/>
                </a:solidFill>
                <a:latin typeface="Arial"/>
              </a:rPr>
              <a:t> = 0.01 ± 0.02 rad</a:t>
            </a:r>
            <a:endParaRPr lang="en-US" sz="1300" b="1" dirty="0">
              <a:solidFill>
                <a:schemeClr val="tx1"/>
              </a:solidFill>
              <a:latin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826906" y="5539567"/>
            <a:ext cx="802494" cy="6397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1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743200"/>
            <a:ext cx="990600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800" b="1" i="1" dirty="0" smtClean="0">
                <a:solidFill>
                  <a:srgbClr val="FF7A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Baryonic B decays</a:t>
            </a:r>
            <a:endParaRPr lang="en-GB" b="1" i="1" baseline="-25000" dirty="0">
              <a:solidFill>
                <a:srgbClr val="FF7A0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391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085400" y="6172200"/>
            <a:ext cx="2592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Phys. Rev. Lett. 88, 181803 (2002)  </a:t>
            </a: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685800"/>
            <a:ext cx="22558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066800"/>
            <a:ext cx="87884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5930900" cy="3325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62" y="2667000"/>
            <a:ext cx="41116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1</a:t>
            </a:r>
            <a:r>
              <a:rPr lang="fr-FR" sz="2600" baseline="30000" dirty="0" smtClean="0">
                <a:solidFill>
                  <a:srgbClr val="003399"/>
                </a:solidFill>
                <a:latin typeface="Arial" pitchFamily="34" charset="0"/>
              </a:rPr>
              <a:t>st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evidence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for a B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decay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to a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baryonic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final state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Baryonic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B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–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experimental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facts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24348"/>
            <a:ext cx="9144000" cy="525066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Many-body final states tend to have a larger BF than 3- and 2-body final states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0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Observation of threshold enhancement</a:t>
            </a:r>
            <a:r>
              <a:rPr lang="en-US" sz="1600" b="1" dirty="0" smtClean="0">
                <a:solidFill>
                  <a:srgbClr val="2B2BBF"/>
                </a:solidFill>
              </a:rPr>
              <a:t/>
            </a:r>
            <a:br>
              <a:rPr lang="en-US" sz="1600" b="1" dirty="0" smtClean="0">
                <a:solidFill>
                  <a:srgbClr val="2B2BBF"/>
                </a:solidFill>
              </a:rPr>
            </a:br>
            <a:r>
              <a:rPr lang="en-US" sz="1600" b="1" dirty="0" smtClean="0">
                <a:solidFill>
                  <a:srgbClr val="2B2BBF"/>
                </a:solidFill>
              </a:rPr>
              <a:t>     in baryon-antibaryon system</a:t>
            </a:r>
            <a:br>
              <a:rPr lang="en-US" sz="1600" b="1" dirty="0" smtClean="0">
                <a:solidFill>
                  <a:srgbClr val="2B2BBF"/>
                </a:solidFill>
              </a:rPr>
            </a:br>
            <a:r>
              <a:rPr lang="en-US" sz="1600" b="1" dirty="0" smtClean="0">
                <a:solidFill>
                  <a:srgbClr val="2B2BBF"/>
                </a:solidFill>
              </a:rPr>
              <a:t>     - Example in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r>
              <a:rPr lang="en-US" sz="1600" b="1" dirty="0" smtClean="0">
                <a:solidFill>
                  <a:srgbClr val="2B2BBF"/>
                </a:solidFill>
              </a:rPr>
              <a:t>   </a:t>
            </a:r>
            <a:r>
              <a:rPr lang="en-US" sz="1600" b="1" dirty="0" smtClean="0">
                <a:solidFill>
                  <a:srgbClr val="2B2BBF"/>
                </a:solidFill>
                <a:sym typeface="Symbol"/>
              </a:rPr>
              <a:t> </a:t>
            </a:r>
            <a:r>
              <a:rPr lang="en-US" sz="1600" b="1" dirty="0" smtClean="0">
                <a:solidFill>
                  <a:srgbClr val="2B2BBF"/>
                </a:solidFill>
              </a:rPr>
              <a:t>fast recoiling meson</a:t>
            </a:r>
            <a:br>
              <a:rPr lang="en-US" sz="1600" b="1" dirty="0" smtClean="0">
                <a:solidFill>
                  <a:srgbClr val="2B2BBF"/>
                </a:solidFill>
              </a:rPr>
            </a:br>
            <a:r>
              <a:rPr lang="en-US" sz="1600" b="1" dirty="0" smtClean="0">
                <a:solidFill>
                  <a:srgbClr val="2B2BBF"/>
                </a:solidFill>
              </a:rPr>
              <a:t>       against baryon-antibaryon system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8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8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8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1524000"/>
            <a:ext cx="2500313" cy="101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" y="1613848"/>
            <a:ext cx="3593783" cy="6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3343275" cy="3217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4024312"/>
            <a:ext cx="12573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844000" y="5599736"/>
            <a:ext cx="1728000" cy="55040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r>
              <a:rPr lang="en-GB" sz="1300" b="1" dirty="0" smtClean="0">
                <a:solidFill>
                  <a:srgbClr val="FFFF00"/>
                </a:solidFill>
                <a:latin typeface="Arial"/>
              </a:rPr>
              <a:t>Prediction for</a:t>
            </a:r>
            <a:br>
              <a:rPr lang="en-GB" sz="1300" b="1" dirty="0" smtClean="0">
                <a:solidFill>
                  <a:srgbClr val="FFFF00"/>
                </a:solidFill>
                <a:latin typeface="Arial"/>
              </a:rPr>
            </a:br>
            <a:r>
              <a:rPr lang="en-GB" sz="1300" b="1" dirty="0">
                <a:solidFill>
                  <a:srgbClr val="FFFF00"/>
                </a:solidFill>
                <a:latin typeface="Arial"/>
              </a:rPr>
              <a:t>p</a:t>
            </a:r>
            <a:r>
              <a:rPr lang="en-GB" sz="1300" b="1" dirty="0" smtClean="0">
                <a:solidFill>
                  <a:srgbClr val="FFFF00"/>
                </a:solidFill>
                <a:latin typeface="Arial"/>
              </a:rPr>
              <a:t>hase-space decay</a:t>
            </a:r>
            <a:endParaRPr lang="en-US" sz="1300" b="1" dirty="0">
              <a:solidFill>
                <a:srgbClr val="FFFF00"/>
              </a:solidFill>
              <a:latin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648200" y="5334000"/>
            <a:ext cx="1905000" cy="57246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Baryonic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B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–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searches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and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predictions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339703"/>
            <a:ext cx="9144000" cy="36132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Many-body final states well studied at the B factories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LHCb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rather turning to 2- and 3-body final states …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Predictions are not always the most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encouraging ones …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… but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LHCb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has had its first stab …</a:t>
            </a:r>
            <a:endParaRPr lang="en-GB" sz="800" b="1" dirty="0" smtClean="0">
              <a:solidFill>
                <a:srgbClr val="2B2BBF"/>
              </a:solidFill>
              <a:latin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60" y="2883337"/>
            <a:ext cx="3634740" cy="268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6966152" y="5730389"/>
            <a:ext cx="2016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arXiv:1407.7639 [</a:t>
            </a:r>
            <a:r>
              <a:rPr lang="en-US" sz="1300" b="1" dirty="0" err="1">
                <a:solidFill>
                  <a:srgbClr val="000000"/>
                </a:solidFill>
                <a:latin typeface="Times New Roman" pitchFamily="18" charset="0"/>
              </a:rPr>
              <a:t>hep-ph</a:t>
            </a: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]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701687" y="2514600"/>
            <a:ext cx="2985113" cy="307777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Predictions</a:t>
            </a:r>
            <a:r>
              <a:rPr kumimoji="0" lang="en-US" alt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in units of 10</a:t>
            </a:r>
            <a:r>
              <a:rPr kumimoji="0" lang="en-US" altLang="en-US" sz="14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-8</a:t>
            </a:r>
            <a:r>
              <a:rPr kumimoji="0" lang="en-US" alt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endParaRPr kumimoji="0" lang="en-GB" alt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990600"/>
            <a:ext cx="9144000" cy="510909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00B050"/>
              </a:buClr>
              <a:buSzPct val="100000"/>
              <a:buFont typeface="Wingdings" pitchFamily="2" charset="2"/>
              <a:buChar char="q"/>
            </a:pPr>
            <a:r>
              <a:rPr lang="en-GB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b="1" dirty="0" smtClean="0">
                <a:solidFill>
                  <a:srgbClr val="00B050"/>
                </a:solidFill>
              </a:rPr>
              <a:t>First evidence for a 2-body charmless baryonic B</a:t>
            </a:r>
            <a:r>
              <a:rPr lang="en-GB" b="1" baseline="30000" dirty="0" smtClean="0">
                <a:solidFill>
                  <a:srgbClr val="00B050"/>
                </a:solidFill>
              </a:rPr>
              <a:t>0</a:t>
            </a:r>
            <a:r>
              <a:rPr lang="en-GB" b="1" dirty="0" smtClean="0">
                <a:solidFill>
                  <a:srgbClr val="00B050"/>
                </a:solidFill>
              </a:rPr>
              <a:t> decay !   </a:t>
            </a:r>
            <a:r>
              <a:rPr lang="en-GB" sz="1300" b="1" dirty="0" smtClean="0">
                <a:solidFill>
                  <a:srgbClr val="00B050"/>
                </a:solidFill>
              </a:rPr>
              <a:t>(significance: 3.3</a:t>
            </a:r>
            <a:r>
              <a:rPr lang="en-GB" sz="13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lang="en-GB" sz="1300" b="1" dirty="0" smtClean="0">
                <a:solidFill>
                  <a:srgbClr val="00B050"/>
                </a:solidFill>
              </a:rPr>
              <a:t>)</a:t>
            </a:r>
            <a:endParaRPr lang="en-GB" sz="13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2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400" b="1" dirty="0">
                <a:solidFill>
                  <a:srgbClr val="2B2BBF"/>
                </a:solidFill>
              </a:rPr>
              <a:t>No significant </a:t>
            </a:r>
            <a:r>
              <a:rPr lang="en-GB" sz="1400" b="1" dirty="0" err="1">
                <a:solidFill>
                  <a:srgbClr val="2B2BBF"/>
                </a:solidFill>
              </a:rPr>
              <a:t>B</a:t>
            </a:r>
            <a:r>
              <a:rPr lang="en-GB" sz="1400" b="1" baseline="-25000" dirty="0" err="1">
                <a:solidFill>
                  <a:srgbClr val="2B2BBF"/>
                </a:solidFill>
              </a:rPr>
              <a:t>s</a:t>
            </a:r>
            <a:r>
              <a:rPr lang="en-GB" sz="1400" b="1" dirty="0">
                <a:solidFill>
                  <a:srgbClr val="2B2BBF"/>
                </a:solidFill>
              </a:rPr>
              <a:t> signal observed and </a:t>
            </a:r>
            <a:r>
              <a:rPr lang="en-GB" sz="1400" b="1" dirty="0" smtClean="0">
                <a:solidFill>
                  <a:srgbClr val="2B2BBF"/>
                </a:solidFill>
              </a:rPr>
              <a:t>published result </a:t>
            </a:r>
            <a:r>
              <a:rPr lang="en-GB" sz="1400" b="1" dirty="0">
                <a:solidFill>
                  <a:srgbClr val="2B2BBF"/>
                </a:solidFill>
              </a:rPr>
              <a:t>improved previous search</a:t>
            </a:r>
            <a:br>
              <a:rPr lang="en-GB" sz="1400" b="1" dirty="0">
                <a:solidFill>
                  <a:srgbClr val="2B2BBF"/>
                </a:solidFill>
              </a:rPr>
            </a:br>
            <a:r>
              <a:rPr lang="en-GB" sz="1400" b="1" dirty="0">
                <a:solidFill>
                  <a:srgbClr val="2B2BBF"/>
                </a:solidFill>
              </a:rPr>
              <a:t>    by 3 orders of </a:t>
            </a:r>
            <a:r>
              <a:rPr lang="en-GB" sz="1400" b="1" dirty="0" smtClean="0">
                <a:solidFill>
                  <a:srgbClr val="2B2BBF"/>
                </a:solidFill>
              </a:rPr>
              <a:t>magnitude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4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000" b="1" dirty="0" smtClean="0">
              <a:solidFill>
                <a:srgbClr val="2B2BBF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</a:rPr>
              <a:t> </a:t>
            </a:r>
            <a:r>
              <a:rPr lang="en-GB" sz="1600" b="1" dirty="0">
                <a:solidFill>
                  <a:srgbClr val="2B2BBF"/>
                </a:solidFill>
              </a:rPr>
              <a:t>This </a:t>
            </a:r>
            <a:r>
              <a:rPr lang="en-GB" sz="1600" b="1" dirty="0">
                <a:solidFill>
                  <a:srgbClr val="2B2BBF"/>
                </a:solidFill>
                <a:cs typeface="Tahoma" pitchFamily="34" charset="0"/>
              </a:rPr>
              <a:t>B</a:t>
            </a:r>
            <a:r>
              <a:rPr lang="en-GB" sz="1600" b="1" baseline="30000" dirty="0">
                <a:solidFill>
                  <a:srgbClr val="2B2BBF"/>
                </a:solidFill>
                <a:cs typeface="Tahoma" pitchFamily="34" charset="0"/>
              </a:rPr>
              <a:t>0</a:t>
            </a:r>
            <a:r>
              <a:rPr lang="en-GB" sz="1600" b="1" dirty="0">
                <a:solidFill>
                  <a:srgbClr val="2B2BBF"/>
                </a:solidFill>
                <a:cs typeface="Tahoma" pitchFamily="34" charset="0"/>
              </a:rPr>
              <a:t> </a:t>
            </a:r>
            <a:r>
              <a:rPr lang="en-GB" sz="1600" b="1" dirty="0">
                <a:solidFill>
                  <a:srgbClr val="2B2BBF"/>
                </a:solidFill>
                <a:cs typeface="Tahoma" pitchFamily="34" charset="0"/>
                <a:sym typeface="Symbol"/>
              </a:rPr>
              <a:t></a:t>
            </a:r>
            <a:r>
              <a:rPr lang="en-GB" sz="1600" b="1" dirty="0">
                <a:solidFill>
                  <a:srgbClr val="2B2BBF"/>
                </a:solidFill>
                <a:cs typeface="Tahoma" pitchFamily="34" charset="0"/>
              </a:rPr>
              <a:t> p </a:t>
            </a:r>
            <a:r>
              <a:rPr lang="en-GB" sz="1600" b="1" dirty="0" err="1" smtClean="0">
                <a:solidFill>
                  <a:srgbClr val="2B2BBF"/>
                </a:solidFill>
                <a:cs typeface="Tahoma" pitchFamily="34" charset="0"/>
              </a:rPr>
              <a:t>p</a:t>
            </a:r>
            <a:r>
              <a:rPr lang="en-GB" sz="1600" b="1" dirty="0" smtClean="0">
                <a:solidFill>
                  <a:srgbClr val="2B2BBF"/>
                </a:solidFill>
                <a:cs typeface="Tahoma" pitchFamily="34" charset="0"/>
              </a:rPr>
              <a:t> branching fraction excludes all</a:t>
            </a:r>
            <a:br>
              <a:rPr lang="en-GB" sz="1600" b="1" dirty="0" smtClean="0">
                <a:solidFill>
                  <a:srgbClr val="2B2BBF"/>
                </a:solidFill>
                <a:cs typeface="Tahoma" pitchFamily="34" charset="0"/>
              </a:rPr>
            </a:br>
            <a:r>
              <a:rPr lang="en-GB" sz="1600" b="1" dirty="0" smtClean="0">
                <a:solidFill>
                  <a:srgbClr val="2B2BBF"/>
                </a:solidFill>
                <a:cs typeface="Tahoma" pitchFamily="34" charset="0"/>
              </a:rPr>
              <a:t>     theoretical predictions by 1-2 orders </a:t>
            </a:r>
            <a:r>
              <a:rPr lang="en-GB" sz="1600" b="1" dirty="0">
                <a:solidFill>
                  <a:srgbClr val="2B2BBF"/>
                </a:solidFill>
                <a:cs typeface="Tahoma" pitchFamily="34" charset="0"/>
              </a:rPr>
              <a:t>of magnitude</a:t>
            </a:r>
            <a:br>
              <a:rPr lang="en-GB" sz="1600" b="1" dirty="0">
                <a:solidFill>
                  <a:srgbClr val="2B2BBF"/>
                </a:solidFill>
                <a:cs typeface="Tahoma" pitchFamily="34" charset="0"/>
              </a:rPr>
            </a:br>
            <a:r>
              <a:rPr lang="en-GB" sz="1400" b="1" dirty="0">
                <a:solidFill>
                  <a:srgbClr val="2B2BBF"/>
                </a:solidFill>
                <a:cs typeface="Tahoma" pitchFamily="34" charset="0"/>
              </a:rPr>
              <a:t>     - Motivates newer and more precise </a:t>
            </a:r>
            <a:r>
              <a:rPr lang="en-GB" sz="1400" b="1" dirty="0" smtClean="0">
                <a:solidFill>
                  <a:srgbClr val="2B2BBF"/>
                </a:solidFill>
                <a:cs typeface="Tahoma" pitchFamily="34" charset="0"/>
              </a:rPr>
              <a:t>calculations</a:t>
            </a:r>
            <a:endParaRPr lang="en-GB" sz="700" b="1" dirty="0" smtClean="0">
              <a:solidFill>
                <a:srgbClr val="2B2BBF"/>
              </a:solidFill>
              <a:latin typeface="Arial"/>
            </a:endParaRPr>
          </a:p>
        </p:txBody>
      </p:sp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Baryonic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B-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meson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– the rare B 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  <a:sym typeface="Symbol"/>
              </a:rPr>
              <a:t>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p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p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7170" name="Picture 2" descr="C:\home\users\eduardo\work\ONGOING\talks\2014-07-21_BristolSeminar\LHCb-PAPER-2013-038-figs\Fi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70" y="2777490"/>
            <a:ext cx="3973830" cy="248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8017200" y="6108412"/>
            <a:ext cx="1584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JHEP </a:t>
            </a:r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10 </a:t>
            </a: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(2013) </a:t>
            </a:r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005</a:t>
            </a:r>
            <a:endParaRPr lang="en-US" sz="13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72404"/>
            <a:ext cx="4038600" cy="1632037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Rounded Rectangle 9"/>
          <p:cNvSpPr/>
          <p:nvPr/>
        </p:nvSpPr>
        <p:spPr bwMode="auto">
          <a:xfrm>
            <a:off x="793800" y="2752165"/>
            <a:ext cx="4392000" cy="1814568"/>
          </a:xfrm>
          <a:prstGeom prst="roundRect">
            <a:avLst/>
          </a:prstGeom>
          <a:noFill/>
          <a:ln w="25400" cap="flat" cmpd="sng" algn="ctr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CCCFF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GB" smtClean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282591" y="179294"/>
            <a:ext cx="216000" cy="0"/>
          </a:xfrm>
          <a:prstGeom prst="line">
            <a:avLst/>
          </a:prstGeom>
          <a:ln w="38100">
            <a:solidFill>
              <a:srgbClr val="003399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2106706" y="5230504"/>
            <a:ext cx="144000" cy="0"/>
          </a:xfrm>
          <a:prstGeom prst="line">
            <a:avLst/>
          </a:prstGeom>
          <a:ln w="28575">
            <a:solidFill>
              <a:srgbClr val="2B2BB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C:\home\users\eduardo\docs\HEP\pictures\LHCb\lhcb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4" y="61686"/>
            <a:ext cx="864164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3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743200"/>
            <a:ext cx="990600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800" b="1" i="1" dirty="0" smtClean="0">
                <a:solidFill>
                  <a:srgbClr val="FF7A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b-baryon decays</a:t>
            </a:r>
            <a:endParaRPr lang="en-GB" b="1" i="1" baseline="-25000" dirty="0">
              <a:solidFill>
                <a:srgbClr val="FF7A0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539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838200"/>
            <a:ext cx="9144000" cy="567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r>
              <a:rPr lang="en-US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Tahoma" pitchFamily="34" charset="0"/>
              </a:rPr>
              <a:t>Past</a:t>
            </a:r>
            <a:endParaRPr lang="en-GB" b="1" baseline="-25000" dirty="0">
              <a:solidFill>
                <a:srgbClr val="2B2BBF"/>
              </a:solidFill>
              <a:latin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C</a:t>
            </a:r>
            <a:r>
              <a:rPr lang="en-US" sz="1600" b="1" dirty="0" err="1" smtClean="0">
                <a:solidFill>
                  <a:srgbClr val="2B2BBF"/>
                </a:solidFill>
                <a:latin typeface="Arial"/>
              </a:rPr>
              <a:t>ontributions</a:t>
            </a: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US" sz="1600" b="1" dirty="0">
                <a:solidFill>
                  <a:srgbClr val="2B2BBF"/>
                </a:solidFill>
                <a:latin typeface="Arial"/>
              </a:rPr>
              <a:t>to b-baryon studies from </a:t>
            </a:r>
            <a:r>
              <a:rPr lang="en-US" sz="1600" b="1" dirty="0" err="1" smtClean="0">
                <a:solidFill>
                  <a:srgbClr val="2B2BBF"/>
                </a:solidFill>
                <a:latin typeface="Arial"/>
              </a:rPr>
              <a:t>TeVatron</a:t>
            </a: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/>
            </a:r>
            <a:br>
              <a:rPr lang="en-US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    - CDF : BF and CPV measurements in </a:t>
            </a:r>
            <a:r>
              <a:rPr lang="en-US" sz="1600" b="1" dirty="0" err="1" smtClean="0">
                <a:solidFill>
                  <a:srgbClr val="2B2BBF"/>
                </a:solidFill>
                <a:latin typeface="Symbol" panose="05050102010706020507" pitchFamily="18" charset="2"/>
              </a:rPr>
              <a:t>L</a:t>
            </a:r>
            <a:r>
              <a:rPr lang="en-US" sz="1600" b="1" baseline="-25000" dirty="0" err="1" smtClean="0">
                <a:solidFill>
                  <a:srgbClr val="2B2BBF"/>
                </a:solidFill>
                <a:latin typeface="Arial"/>
              </a:rPr>
              <a:t>b</a:t>
            </a: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 </a:t>
            </a: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p h decays   </a:t>
            </a:r>
            <a:r>
              <a:rPr lang="en-US" sz="1300" b="1" dirty="0" smtClean="0">
                <a:solidFill>
                  <a:schemeClr val="tx1"/>
                </a:solidFill>
                <a:latin typeface="+mn-lt"/>
              </a:rPr>
              <a:t>[Phys. Rev. Lett. 113, 242001 (2014)]</a:t>
            </a:r>
            <a:endParaRPr lang="en-US" sz="1300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US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US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 Nothing </a:t>
            </a:r>
            <a:r>
              <a:rPr lang="en-US" sz="1600" b="1" dirty="0">
                <a:solidFill>
                  <a:srgbClr val="2B2BBF"/>
                </a:solidFill>
                <a:latin typeface="Arial"/>
              </a:rPr>
              <a:t>from the </a:t>
            </a: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B-factories</a:t>
            </a:r>
            <a:endParaRPr lang="en-GB" sz="8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8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8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r>
              <a:rPr lang="en-US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Tahoma" pitchFamily="34" charset="0"/>
              </a:rPr>
              <a:t>Present - </a:t>
            </a:r>
            <a:r>
              <a:rPr lang="en-US" b="1" i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Tahoma" pitchFamily="34" charset="0"/>
              </a:rPr>
              <a:t>LHCb</a:t>
            </a:r>
            <a:endParaRPr lang="en-GB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LHCb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has a flourishing programme thanks to large dataset of b-baryon decays recorded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 1</a:t>
            </a:r>
            <a:r>
              <a:rPr lang="en-US" sz="1600" b="1" baseline="30000" dirty="0" smtClean="0">
                <a:solidFill>
                  <a:srgbClr val="2B2BBF"/>
                </a:solidFill>
                <a:latin typeface="Arial"/>
              </a:rPr>
              <a:t>st</a:t>
            </a: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 observation </a:t>
            </a:r>
            <a:r>
              <a:rPr lang="en-US" sz="1600" b="1" dirty="0">
                <a:solidFill>
                  <a:srgbClr val="2B2BBF"/>
                </a:solidFill>
                <a:latin typeface="Arial"/>
              </a:rPr>
              <a:t>of a charmless hadronic 3-body b-baryon decay, </a:t>
            </a: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the </a:t>
            </a:r>
            <a:r>
              <a:rPr lang="en-US" sz="1600" b="1" dirty="0" err="1">
                <a:solidFill>
                  <a:srgbClr val="2B2BBF"/>
                </a:solidFill>
                <a:latin typeface="Symbol" panose="05050102010706020507" pitchFamily="18" charset="2"/>
              </a:rPr>
              <a:t>L</a:t>
            </a:r>
            <a:r>
              <a:rPr lang="en-US" sz="1600" b="1" baseline="-25000" dirty="0" err="1">
                <a:solidFill>
                  <a:srgbClr val="2B2BBF"/>
                </a:solidFill>
                <a:latin typeface="Arial"/>
              </a:rPr>
              <a:t>b</a:t>
            </a:r>
            <a:r>
              <a:rPr lang="en-US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>
                <a:solidFill>
                  <a:srgbClr val="2B2BBF"/>
                </a:solidFill>
                <a:latin typeface="Arial"/>
                <a:sym typeface="Symbol"/>
              </a:rPr>
              <a:t> </a:t>
            </a: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K</a:t>
            </a:r>
            <a:r>
              <a:rPr lang="en-US" sz="1600" b="1" baseline="-25000" dirty="0" smtClean="0">
                <a:solidFill>
                  <a:srgbClr val="2B2BBF"/>
                </a:solidFill>
                <a:latin typeface="Arial"/>
              </a:rPr>
              <a:t>S</a:t>
            </a: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US" sz="1600" b="1" dirty="0">
                <a:solidFill>
                  <a:srgbClr val="2B2BBF"/>
                </a:solidFill>
                <a:latin typeface="Arial"/>
              </a:rPr>
              <a:t>p </a:t>
            </a:r>
            <a:r>
              <a:rPr lang="en-US" sz="1600" b="1" dirty="0" err="1" smtClean="0">
                <a:solidFill>
                  <a:srgbClr val="2B2BBF"/>
                </a:solidFill>
                <a:latin typeface="Symbol" panose="05050102010706020507" pitchFamily="18" charset="2"/>
              </a:rPr>
              <a:t>p</a:t>
            </a: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US" sz="10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US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Due to conservation of baryon number, there can be no b-baryon mixing,</a:t>
            </a:r>
            <a:br>
              <a:rPr lang="en-US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    so no indirect CP violation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CPV studies in b-baryons will be CPV in decay !</a:t>
            </a:r>
          </a:p>
        </p:txBody>
      </p:sp>
      <p:sp>
        <p:nvSpPr>
          <p:cNvPr id="3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b-baryons –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past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and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present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48" y="2284171"/>
            <a:ext cx="400526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26" y="2668512"/>
            <a:ext cx="15049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48400"/>
            <a:ext cx="2667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4675496" y="2133600"/>
            <a:ext cx="4500000" cy="864000"/>
          </a:xfrm>
          <a:prstGeom prst="roundRect">
            <a:avLst/>
          </a:prstGeom>
          <a:noFill/>
          <a:ln w="25400" cap="flat" cmpd="sng" algn="ctr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CCCFF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74"/>
          <p:cNvSpPr>
            <a:spLocks noChangeArrowheads="1"/>
          </p:cNvSpPr>
          <p:nvPr/>
        </p:nvSpPr>
        <p:spPr bwMode="auto">
          <a:xfrm>
            <a:off x="436728" y="3994800"/>
            <a:ext cx="1332000" cy="3960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B </a:t>
            </a: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/>
              </a:rPr>
              <a:t></a:t>
            </a: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 P </a:t>
            </a:r>
            <a:r>
              <a:rPr lang="en-US" sz="2000" b="1" dirty="0" err="1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P</a:t>
            </a:r>
            <a:endParaRPr lang="en-GB" sz="2000" b="1" dirty="0">
              <a:solidFill>
                <a:srgbClr val="3333CC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4" name="AutoShape 74"/>
          <p:cNvSpPr>
            <a:spLocks noChangeArrowheads="1"/>
          </p:cNvSpPr>
          <p:nvPr/>
        </p:nvSpPr>
        <p:spPr bwMode="auto">
          <a:xfrm>
            <a:off x="2250524" y="4112284"/>
            <a:ext cx="1332000" cy="3960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B </a:t>
            </a: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/>
              </a:rPr>
              <a:t></a:t>
            </a: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 P </a:t>
            </a:r>
            <a:r>
              <a:rPr lang="en-US" sz="2000" b="1" dirty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V</a:t>
            </a:r>
            <a:endParaRPr lang="en-GB" sz="2000" b="1" dirty="0">
              <a:solidFill>
                <a:srgbClr val="3333CC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5" name="AutoShape 74"/>
          <p:cNvSpPr>
            <a:spLocks noChangeArrowheads="1"/>
          </p:cNvSpPr>
          <p:nvPr/>
        </p:nvSpPr>
        <p:spPr bwMode="auto">
          <a:xfrm>
            <a:off x="403952" y="4903881"/>
            <a:ext cx="1332000" cy="3960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B </a:t>
            </a: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/>
              </a:rPr>
              <a:t></a:t>
            </a: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 V </a:t>
            </a:r>
            <a:r>
              <a:rPr lang="en-US" sz="2000" b="1" dirty="0" err="1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V</a:t>
            </a:r>
            <a:endParaRPr lang="en-GB" sz="2000" b="1" dirty="0">
              <a:solidFill>
                <a:srgbClr val="3333CC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6" name="AutoShape 74"/>
          <p:cNvSpPr>
            <a:spLocks noChangeArrowheads="1"/>
          </p:cNvSpPr>
          <p:nvPr/>
        </p:nvSpPr>
        <p:spPr bwMode="auto">
          <a:xfrm>
            <a:off x="2934600" y="5106323"/>
            <a:ext cx="1332000" cy="3960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3-body</a:t>
            </a:r>
            <a:endParaRPr lang="en-GB" sz="2000" b="1" dirty="0">
              <a:solidFill>
                <a:srgbClr val="3333CC"/>
              </a:solidFill>
              <a:latin typeface="Tahoma" pitchFamily="34" charset="0"/>
              <a:sym typeface="Symbol" pitchFamily="18" charset="2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 flipV="1">
            <a:off x="60268" y="3454400"/>
            <a:ext cx="9756000" cy="11163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lgDash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619212" y="2887339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b="1" dirty="0" err="1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Theory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8044593" y="3534731"/>
            <a:ext cx="1861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b="1" dirty="0" err="1" smtClean="0">
                <a:solidFill>
                  <a:srgbClr val="96969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Experiment</a:t>
            </a:r>
            <a:endParaRPr lang="en-GB" sz="2400" dirty="0"/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777564" y="2547162"/>
            <a:ext cx="1692000" cy="3960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CP violation</a:t>
            </a:r>
            <a:endParaRPr lang="en-GB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3" name="AutoShape 62"/>
          <p:cNvSpPr>
            <a:spLocks noChangeArrowheads="1"/>
          </p:cNvSpPr>
          <p:nvPr/>
        </p:nvSpPr>
        <p:spPr bwMode="auto">
          <a:xfrm>
            <a:off x="3552600" y="2019599"/>
            <a:ext cx="2772000" cy="3960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Discovery channels</a:t>
            </a:r>
            <a:endParaRPr lang="en-GB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4" name="AutoShape 67"/>
          <p:cNvSpPr>
            <a:spLocks noChangeArrowheads="1"/>
          </p:cNvSpPr>
          <p:nvPr/>
        </p:nvSpPr>
        <p:spPr bwMode="auto">
          <a:xfrm>
            <a:off x="685800" y="914400"/>
            <a:ext cx="1692000" cy="3960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CC"/>
                </a:solidFill>
                <a:sym typeface="Symbol" pitchFamily="18" charset="2"/>
              </a:rPr>
              <a:t>CKM matrix</a:t>
            </a:r>
            <a:endParaRPr lang="en-GB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5" name="AutoShape 77"/>
          <p:cNvSpPr>
            <a:spLocks noChangeArrowheads="1"/>
          </p:cNvSpPr>
          <p:nvPr/>
        </p:nvSpPr>
        <p:spPr bwMode="auto">
          <a:xfrm>
            <a:off x="6617714" y="815122"/>
            <a:ext cx="2916000" cy="7560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Dynamics of</a:t>
            </a:r>
          </a:p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heavy </a:t>
            </a:r>
            <a:r>
              <a:rPr lang="en-US" sz="2000" b="1" dirty="0" err="1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flavour</a:t>
            </a: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 decays</a:t>
            </a:r>
            <a:endParaRPr lang="en-GB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>
            <a:off x="947400" y="1762083"/>
            <a:ext cx="1872000" cy="3960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Quark mixing</a:t>
            </a:r>
            <a:endParaRPr lang="en-GB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8" name="AutoShape 77"/>
          <p:cNvSpPr>
            <a:spLocks noChangeArrowheads="1"/>
          </p:cNvSpPr>
          <p:nvPr/>
        </p:nvSpPr>
        <p:spPr bwMode="auto">
          <a:xfrm>
            <a:off x="3240600" y="914400"/>
            <a:ext cx="2052000" cy="7560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err="1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Generalised</a:t>
            </a:r>
            <a:endParaRPr lang="en-US" sz="2000" b="1" dirty="0" smtClean="0">
              <a:solidFill>
                <a:srgbClr val="3333CC"/>
              </a:solidFill>
              <a:latin typeface="Tahoma" pitchFamily="34" charset="0"/>
              <a:sym typeface="Symbol" pitchFamily="18" charset="2"/>
            </a:endParaRPr>
          </a:p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err="1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factorisation</a:t>
            </a:r>
            <a:endParaRPr lang="en-GB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9" name="AutoShape 74"/>
          <p:cNvSpPr>
            <a:spLocks noChangeArrowheads="1"/>
          </p:cNvSpPr>
          <p:nvPr/>
        </p:nvSpPr>
        <p:spPr bwMode="auto">
          <a:xfrm>
            <a:off x="1177791" y="5751287"/>
            <a:ext cx="1332000" cy="3960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2-body</a:t>
            </a:r>
            <a:endParaRPr lang="en-GB" sz="2000" b="1" dirty="0">
              <a:solidFill>
                <a:srgbClr val="3333CC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0" name="AutoShape 74"/>
          <p:cNvSpPr>
            <a:spLocks noChangeArrowheads="1"/>
          </p:cNvSpPr>
          <p:nvPr/>
        </p:nvSpPr>
        <p:spPr bwMode="auto">
          <a:xfrm>
            <a:off x="7123854" y="1795773"/>
            <a:ext cx="2016000" cy="3960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b </a:t>
            </a: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/>
              </a:rPr>
              <a:t></a:t>
            </a:r>
            <a:r>
              <a:rPr lang="en-US" sz="2000" b="1" dirty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(</a:t>
            </a:r>
            <a:r>
              <a:rPr lang="en-US" sz="2000" b="1" dirty="0" err="1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d,s</a:t>
            </a: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) loop</a:t>
            </a:r>
            <a:endParaRPr lang="en-GB" sz="2000" b="1" dirty="0">
              <a:solidFill>
                <a:srgbClr val="3333CC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1" name="AutoShape 74"/>
          <p:cNvSpPr>
            <a:spLocks noChangeArrowheads="1"/>
          </p:cNvSpPr>
          <p:nvPr/>
        </p:nvSpPr>
        <p:spPr bwMode="auto">
          <a:xfrm>
            <a:off x="6819212" y="2547162"/>
            <a:ext cx="2016000" cy="3960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b </a:t>
            </a: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/>
              </a:rPr>
              <a:t></a:t>
            </a:r>
            <a:r>
              <a:rPr lang="en-US" sz="2000" b="1" dirty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u tree</a:t>
            </a:r>
            <a:endParaRPr lang="en-GB" sz="2000" b="1" dirty="0">
              <a:solidFill>
                <a:srgbClr val="3333CC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2" name="Oval 57"/>
          <p:cNvSpPr>
            <a:spLocks noChangeArrowheads="1"/>
          </p:cNvSpPr>
          <p:nvPr/>
        </p:nvSpPr>
        <p:spPr bwMode="auto">
          <a:xfrm>
            <a:off x="3657600" y="2805332"/>
            <a:ext cx="2590800" cy="1313776"/>
          </a:xfrm>
          <a:prstGeom prst="ellipse">
            <a:avLst/>
          </a:prstGeom>
          <a:solidFill>
            <a:srgbClr val="CC0000"/>
          </a:solidFill>
          <a:ln w="25400" algn="ctr">
            <a:solidFill>
              <a:srgbClr val="CCCCFF"/>
            </a:solidFill>
            <a:round/>
            <a:headEnd/>
            <a:tailEnd/>
          </a:ln>
          <a:effectLst>
            <a:outerShdw dist="74053" dir="3542175" algn="ctr" rotWithShape="0">
              <a:srgbClr val="333399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en-US" b="1"/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4052248" y="2930604"/>
            <a:ext cx="1832553" cy="11079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E8F1B1"/>
                </a:solidFill>
                <a:latin typeface="Verdana" pitchFamily="34" charset="0"/>
                <a:sym typeface="Symbol" pitchFamily="18" charset="2"/>
              </a:rPr>
              <a:t>Charmless</a:t>
            </a:r>
            <a:r>
              <a:rPr lang="en-US" sz="2200" b="1" dirty="0">
                <a:solidFill>
                  <a:srgbClr val="E8F1B1"/>
                </a:solidFill>
                <a:latin typeface="Verdana" pitchFamily="34" charset="0"/>
                <a:sym typeface="Symbol" pitchFamily="18" charset="2"/>
              </a:rPr>
              <a:t/>
            </a:r>
            <a:br>
              <a:rPr lang="en-US" sz="2200" b="1" dirty="0">
                <a:solidFill>
                  <a:srgbClr val="E8F1B1"/>
                </a:solidFill>
                <a:latin typeface="Verdana" pitchFamily="34" charset="0"/>
                <a:sym typeface="Symbol" pitchFamily="18" charset="2"/>
              </a:rPr>
            </a:br>
            <a:r>
              <a:rPr lang="en-US" sz="2200" b="1" dirty="0" smtClean="0">
                <a:solidFill>
                  <a:srgbClr val="E8F1B1"/>
                </a:solidFill>
                <a:latin typeface="Verdana" pitchFamily="34" charset="0"/>
                <a:sym typeface="Symbol" pitchFamily="18" charset="2"/>
              </a:rPr>
              <a:t>b-hadron</a:t>
            </a:r>
            <a:br>
              <a:rPr lang="en-US" sz="2200" b="1" dirty="0" smtClean="0">
                <a:solidFill>
                  <a:srgbClr val="E8F1B1"/>
                </a:solidFill>
                <a:latin typeface="Verdana" pitchFamily="34" charset="0"/>
                <a:sym typeface="Symbol" pitchFamily="18" charset="2"/>
              </a:rPr>
            </a:br>
            <a:r>
              <a:rPr lang="en-US" sz="2200" b="1" dirty="0" smtClean="0">
                <a:solidFill>
                  <a:srgbClr val="E8F1B1"/>
                </a:solidFill>
                <a:latin typeface="Verdana" pitchFamily="34" charset="0"/>
                <a:sym typeface="Symbol" pitchFamily="18" charset="2"/>
              </a:rPr>
              <a:t>decays</a:t>
            </a:r>
            <a:endParaRPr lang="en-GB" sz="2200" b="1" dirty="0">
              <a:solidFill>
                <a:srgbClr val="E8F1B1"/>
              </a:solidFill>
              <a:latin typeface="Verdana" pitchFamily="34" charset="0"/>
              <a:sym typeface="Symbol" pitchFamily="18" charset="2"/>
            </a:endParaRPr>
          </a:p>
        </p:txBody>
      </p:sp>
      <p:sp>
        <p:nvSpPr>
          <p:cNvPr id="28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Charmless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b-hadron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programme    </a:t>
            </a:r>
            <a:r>
              <a:rPr lang="fr-FR" sz="2000" dirty="0" smtClean="0">
                <a:solidFill>
                  <a:srgbClr val="003399"/>
                </a:solidFill>
                <a:latin typeface="Arial" pitchFamily="34" charset="0"/>
              </a:rPr>
              <a:t>(not </a:t>
            </a:r>
            <a:r>
              <a:rPr lang="fr-FR" sz="2000" dirty="0" err="1" smtClean="0">
                <a:solidFill>
                  <a:srgbClr val="003399"/>
                </a:solidFill>
                <a:latin typeface="Arial" pitchFamily="34" charset="0"/>
              </a:rPr>
              <a:t>comprehensive</a:t>
            </a:r>
            <a:r>
              <a:rPr lang="fr-FR" sz="2000" dirty="0" smtClean="0">
                <a:solidFill>
                  <a:srgbClr val="003399"/>
                </a:solidFill>
                <a:latin typeface="Arial" pitchFamily="34" charset="0"/>
              </a:rPr>
              <a:t>)</a:t>
            </a:r>
            <a:endParaRPr lang="fr-FR" sz="20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29" name="AutoShape 74"/>
          <p:cNvSpPr>
            <a:spLocks noChangeArrowheads="1"/>
          </p:cNvSpPr>
          <p:nvPr/>
        </p:nvSpPr>
        <p:spPr bwMode="auto">
          <a:xfrm>
            <a:off x="3050293" y="5907073"/>
            <a:ext cx="1836000" cy="3960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many-body</a:t>
            </a:r>
            <a:endParaRPr lang="en-GB" sz="2000" b="1" dirty="0">
              <a:solidFill>
                <a:srgbClr val="3333CC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31" name="AutoShape 74"/>
          <p:cNvSpPr>
            <a:spLocks noChangeArrowheads="1"/>
          </p:cNvSpPr>
          <p:nvPr/>
        </p:nvSpPr>
        <p:spPr bwMode="auto">
          <a:xfrm>
            <a:off x="6858000" y="4192800"/>
            <a:ext cx="2736000" cy="6840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Time-(in)dependent</a:t>
            </a:r>
            <a:b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</a:b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measurements</a:t>
            </a:r>
            <a:endParaRPr lang="en-GB" sz="2000" b="1" dirty="0">
              <a:solidFill>
                <a:srgbClr val="3333CC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32" name="AutoShape 62"/>
          <p:cNvSpPr>
            <a:spLocks noChangeArrowheads="1"/>
          </p:cNvSpPr>
          <p:nvPr/>
        </p:nvSpPr>
        <p:spPr bwMode="auto">
          <a:xfrm>
            <a:off x="5258615" y="5270097"/>
            <a:ext cx="2232000" cy="3960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CP asymmetries</a:t>
            </a:r>
            <a:endParaRPr lang="en-GB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33" name="AutoShape 74"/>
          <p:cNvSpPr>
            <a:spLocks noChangeArrowheads="1"/>
          </p:cNvSpPr>
          <p:nvPr/>
        </p:nvSpPr>
        <p:spPr bwMode="auto">
          <a:xfrm>
            <a:off x="3917714" y="4458600"/>
            <a:ext cx="2700000" cy="3960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Branching fractions</a:t>
            </a:r>
            <a:endParaRPr lang="en-GB" sz="2000" b="1" dirty="0">
              <a:solidFill>
                <a:srgbClr val="3333CC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34" name="AutoShape 74"/>
          <p:cNvSpPr>
            <a:spLocks noChangeArrowheads="1"/>
          </p:cNvSpPr>
          <p:nvPr/>
        </p:nvSpPr>
        <p:spPr bwMode="auto">
          <a:xfrm>
            <a:off x="6374615" y="5949287"/>
            <a:ext cx="1332000" cy="3960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Lifetimes</a:t>
            </a:r>
            <a:endParaRPr lang="en-GB" sz="2000" b="1" dirty="0">
              <a:solidFill>
                <a:srgbClr val="3333CC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35" name="AutoShape 74"/>
          <p:cNvSpPr>
            <a:spLocks noChangeArrowheads="1"/>
          </p:cNvSpPr>
          <p:nvPr/>
        </p:nvSpPr>
        <p:spPr bwMode="auto">
          <a:xfrm>
            <a:off x="7827212" y="5308506"/>
            <a:ext cx="1584000" cy="396000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CC"/>
                </a:solidFill>
                <a:latin typeface="Tahoma" pitchFamily="34" charset="0"/>
                <a:sym typeface="Symbol" pitchFamily="18" charset="2"/>
              </a:rPr>
              <a:t>baryonic</a:t>
            </a:r>
            <a:endParaRPr lang="en-GB" sz="2000" b="1" dirty="0">
              <a:solidFill>
                <a:srgbClr val="3333CC"/>
              </a:solidFill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515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b-baryons – 1</a:t>
            </a:r>
            <a:r>
              <a:rPr lang="fr-FR" sz="2600" baseline="30000" dirty="0" smtClean="0">
                <a:solidFill>
                  <a:srgbClr val="003399"/>
                </a:solidFill>
                <a:latin typeface="Arial" pitchFamily="34" charset="0"/>
              </a:rPr>
              <a:t>st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observations and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branching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fractions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3074" name="Picture 2" descr="C:\home\users\eduardo\work\ONGOING\talks\2015-03-02_LPNHESeminar\HFAG_lb_tabl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09725"/>
            <a:ext cx="8201025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4309200" y="6096000"/>
            <a:ext cx="5292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HFAG – </a:t>
            </a: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http://www.slac.stanford.edu/xorg/hfag/rare/2014/lb/index.html</a:t>
            </a: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5734656" y="3929062"/>
            <a:ext cx="1548000" cy="97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913180"/>
            <a:ext cx="9144000" cy="3606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LHCb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observed the first charmless 3-body b-baryon decay</a:t>
            </a:r>
          </a:p>
        </p:txBody>
      </p:sp>
    </p:spTree>
    <p:extLst>
      <p:ext uri="{BB962C8B-B14F-4D97-AF65-F5344CB8AC3E}">
        <p14:creationId xmlns:p14="http://schemas.microsoft.com/office/powerpoint/2010/main" val="23821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b-baryons –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beyond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the </a:t>
            </a:r>
            <a:r>
              <a:rPr lang="fr-FR" sz="2600" dirty="0" smtClean="0">
                <a:solidFill>
                  <a:srgbClr val="003399"/>
                </a:solidFill>
                <a:latin typeface="Symbol" panose="05050102010706020507" pitchFamily="18" charset="2"/>
              </a:rPr>
              <a:t>L</a:t>
            </a:r>
            <a:r>
              <a:rPr lang="fr-FR" sz="2600" baseline="-25000" dirty="0" smtClean="0">
                <a:solidFill>
                  <a:srgbClr val="003399"/>
                </a:solidFill>
                <a:latin typeface="Arial" pitchFamily="34" charset="0"/>
              </a:rPr>
              <a:t>b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…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4098" name="Picture 2" descr="C:\home\users\eduardo\work\ONGOING\talks\2015-03-02_LPNHESeminar\HFAG_lb_tabl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362200"/>
            <a:ext cx="8134350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4309200" y="6096000"/>
            <a:ext cx="5292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HFAG – </a:t>
            </a: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http://www.slac.stanford.edu/xorg/hfag/rare/2014/lb/index.html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08649"/>
            <a:ext cx="9144000" cy="106798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LHCb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is exploring ever heavier b-baryons …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0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First limits on charmless decays of </a:t>
            </a:r>
            <a:r>
              <a:rPr lang="en-GB" sz="1600" b="1" dirty="0" err="1" smtClean="0">
                <a:solidFill>
                  <a:srgbClr val="2B2BBF"/>
                </a:solidFill>
                <a:latin typeface="Symbol" panose="05050102010706020507" pitchFamily="18" charset="2"/>
              </a:rPr>
              <a:t>X</a:t>
            </a:r>
            <a:r>
              <a:rPr lang="en-GB" sz="1600" b="1" baseline="-25000" dirty="0" err="1" smtClean="0">
                <a:solidFill>
                  <a:srgbClr val="2B2BBF"/>
                </a:solidFill>
                <a:latin typeface="Arial"/>
              </a:rPr>
              <a:t>b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baryons :</a:t>
            </a:r>
          </a:p>
        </p:txBody>
      </p:sp>
    </p:spTree>
    <p:extLst>
      <p:ext uri="{BB962C8B-B14F-4D97-AF65-F5344CB8AC3E}">
        <p14:creationId xmlns:p14="http://schemas.microsoft.com/office/powerpoint/2010/main" val="16012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drigues\Desktop\LHCb-CONF-2013-010_figs\Fig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4549140" cy="27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drigues\Desktop\LHCb-CONF-2013-010_figs\Fig3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67690"/>
            <a:ext cx="4549140" cy="27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Search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for </a:t>
            </a:r>
            <a:r>
              <a:rPr lang="fr-FR" sz="2600" dirty="0" smtClean="0">
                <a:solidFill>
                  <a:srgbClr val="003399"/>
                </a:solidFill>
                <a:latin typeface="Symbol" panose="05050102010706020507" pitchFamily="18" charset="2"/>
              </a:rPr>
              <a:t>L</a:t>
            </a:r>
            <a:r>
              <a:rPr lang="fr-FR" sz="2600" baseline="-25000" dirty="0" smtClean="0">
                <a:solidFill>
                  <a:srgbClr val="003399"/>
                </a:solidFill>
                <a:latin typeface="Arial" pitchFamily="34" charset="0"/>
              </a:rPr>
              <a:t>b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  <a:sym typeface="Symbol"/>
              </a:rPr>
              <a:t>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smtClean="0">
                <a:solidFill>
                  <a:srgbClr val="003399"/>
                </a:solidFill>
                <a:latin typeface="Symbol" panose="05050102010706020507" pitchFamily="18" charset="2"/>
              </a:rPr>
              <a:t>L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smtClean="0">
                <a:solidFill>
                  <a:srgbClr val="003399"/>
                </a:solidFill>
                <a:latin typeface="Symbol" panose="05050102010706020507" pitchFamily="18" charset="2"/>
              </a:rPr>
              <a:t>h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’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4" name="Picture 2" descr="C:\home\users\eduardo\docs\HEP\pictures\LHCb\lhcb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4" y="61686"/>
            <a:ext cx="864164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7772400" y="6185848"/>
            <a:ext cx="1908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LHCb-CONF-2013-010</a:t>
            </a:r>
            <a:endParaRPr lang="en-US" sz="13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599" y="2438400"/>
            <a:ext cx="4286713" cy="380104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D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ata sample: 2.0 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fb</a:t>
            </a:r>
            <a:r>
              <a:rPr lang="en-GB" sz="1600" b="1" baseline="30000" dirty="0">
                <a:solidFill>
                  <a:srgbClr val="2B2BBF"/>
                </a:solidFill>
                <a:latin typeface="Arial"/>
              </a:rPr>
              <a:t>-1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@ 8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TeV</a:t>
            </a: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BF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wrt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normalisation mode B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0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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K</a:t>
            </a:r>
            <a:r>
              <a:rPr lang="en-GB" sz="1600" b="1" baseline="-25000" dirty="0" smtClean="0">
                <a:solidFill>
                  <a:srgbClr val="2B2BBF"/>
                </a:solidFill>
                <a:latin typeface="Arial"/>
              </a:rPr>
              <a:t>S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h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’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400" b="1" dirty="0" smtClean="0">
                <a:solidFill>
                  <a:srgbClr val="2B2BBF"/>
                </a:solidFill>
                <a:latin typeface="Arial"/>
              </a:rPr>
              <a:t>    - ~ 200 decays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5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5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h</a:t>
            </a:r>
            <a:r>
              <a:rPr lang="en-GB" sz="1500" b="1" dirty="0" smtClean="0">
                <a:solidFill>
                  <a:srgbClr val="2B2BBF"/>
                </a:solidFill>
                <a:latin typeface="Arial"/>
              </a:rPr>
              <a:t>’ reconstructed in </a:t>
            </a:r>
            <a:r>
              <a:rPr lang="en-GB" sz="15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p</a:t>
            </a:r>
            <a:r>
              <a:rPr lang="en-GB" sz="1500" b="1" baseline="30000" dirty="0" smtClean="0">
                <a:solidFill>
                  <a:srgbClr val="2B2BBF"/>
                </a:solidFill>
                <a:latin typeface="Arial"/>
              </a:rPr>
              <a:t>+</a:t>
            </a:r>
            <a:r>
              <a:rPr lang="en-GB" sz="15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5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p</a:t>
            </a:r>
            <a:r>
              <a:rPr lang="en-GB" sz="1500" b="1" baseline="30000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500" b="1" baseline="30000" dirty="0" smtClean="0">
                <a:solidFill>
                  <a:srgbClr val="2B2BBF"/>
                </a:solidFill>
                <a:latin typeface="Arial"/>
              </a:rPr>
              <a:t>-</a:t>
            </a:r>
            <a:r>
              <a:rPr lang="en-GB" sz="15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 g</a:t>
            </a:r>
            <a:r>
              <a:rPr lang="en-GB" sz="1500" b="1" dirty="0" smtClean="0">
                <a:solidFill>
                  <a:srgbClr val="2B2BBF"/>
                </a:solidFill>
                <a:latin typeface="Arial"/>
              </a:rPr>
              <a:t> mode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5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500" b="1" dirty="0" smtClean="0">
                <a:solidFill>
                  <a:srgbClr val="2B2BBF"/>
                </a:solidFill>
                <a:latin typeface="Arial"/>
              </a:rPr>
              <a:t>K</a:t>
            </a:r>
            <a:r>
              <a:rPr lang="en-GB" sz="1500" b="1" baseline="-25000" dirty="0" smtClean="0">
                <a:solidFill>
                  <a:srgbClr val="2B2BBF"/>
                </a:solidFill>
                <a:latin typeface="Arial"/>
              </a:rPr>
              <a:t>S</a:t>
            </a:r>
            <a:r>
              <a:rPr lang="en-GB" sz="1500" b="1" dirty="0" smtClean="0">
                <a:solidFill>
                  <a:srgbClr val="2B2BBF"/>
                </a:solidFill>
                <a:latin typeface="Arial"/>
              </a:rPr>
              <a:t> (</a:t>
            </a:r>
            <a:r>
              <a:rPr lang="en-GB" sz="15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L</a:t>
            </a:r>
            <a:r>
              <a:rPr lang="en-GB" sz="1500" b="1" dirty="0" smtClean="0">
                <a:solidFill>
                  <a:srgbClr val="2B2BBF"/>
                </a:solidFill>
                <a:latin typeface="Arial"/>
              </a:rPr>
              <a:t>) reconstructed as “LL” or “DD”</a:t>
            </a:r>
            <a:br>
              <a:rPr lang="en-GB" sz="15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500" b="1" dirty="0" smtClean="0">
                <a:solidFill>
                  <a:srgbClr val="2B2BBF"/>
                </a:solidFill>
                <a:latin typeface="Arial"/>
              </a:rPr>
              <a:t>    if it (does not) decay(s) in vertex detector</a:t>
            </a:r>
            <a:endParaRPr lang="en-GB" sz="22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r>
              <a:rPr lang="en-GB" sz="1600" b="1" dirty="0" smtClean="0">
                <a:solidFill>
                  <a:schemeClr val="tx1"/>
                </a:solidFill>
                <a:latin typeface="Arial"/>
              </a:rPr>
              <a:t>from</a:t>
            </a:r>
            <a:endParaRPr lang="en-GB" sz="16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599" y="838200"/>
            <a:ext cx="4724401" cy="122495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Penguin decay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Means to study </a:t>
            </a:r>
            <a:r>
              <a:rPr lang="en-GB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h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-</a:t>
            </a:r>
            <a:r>
              <a:rPr lang="en-GB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h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’ mixing</a:t>
            </a: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BF estimated in range [ 1.8, 19.0 ]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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10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-6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endParaRPr lang="en-GB" sz="1600" b="1" dirty="0">
              <a:solidFill>
                <a:srgbClr val="2B2BBF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96312" y="4839144"/>
            <a:ext cx="4500000" cy="612000"/>
          </a:xfrm>
          <a:prstGeom prst="roundRect">
            <a:avLst/>
          </a:prstGeom>
          <a:noFill/>
          <a:ln w="25400" cap="flat" cmpd="sng" algn="ctr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CCCFF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973133"/>
            <a:ext cx="42386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07705"/>
            <a:ext cx="2978944" cy="45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77453" y="18288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Arial"/>
              </a:rPr>
              <a:t>“LL</a:t>
            </a:r>
            <a:r>
              <a:rPr lang="en-GB" b="1" dirty="0">
                <a:solidFill>
                  <a:schemeClr val="tx1"/>
                </a:solidFill>
                <a:latin typeface="Arial"/>
              </a:rPr>
              <a:t>”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77200" y="441960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Arial"/>
              </a:rPr>
              <a:t>“DD”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4309200" y="6096000"/>
            <a:ext cx="5292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HFAG – </a:t>
            </a: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http://www.slac.stanford.edu/xorg/hfag/rare/2014/lb/index.html</a:t>
            </a:r>
          </a:p>
        </p:txBody>
      </p:sp>
      <p:pic>
        <p:nvPicPr>
          <p:cNvPr id="2050" name="Picture 2" descr="C:\home\users\eduardo\work\ONGOING\talks\2015-03-02_LPNHESeminar\HFAG_Lb_AC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514600"/>
            <a:ext cx="7019925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022425"/>
            <a:ext cx="9144000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Hardly anything is known about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CP violation in b-baryons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In fact CP violation never observed in b-baryons !</a:t>
            </a:r>
          </a:p>
        </p:txBody>
      </p:sp>
      <p:sp>
        <p:nvSpPr>
          <p:cNvPr id="6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b-baryons – CP violation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b-baryons –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outlook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for the future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38475"/>
            <a:ext cx="400812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80" y="3057525"/>
            <a:ext cx="3977640" cy="3169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1868400" y="2286000"/>
            <a:ext cx="1332000" cy="33855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Tree-level </a:t>
            </a:r>
            <a:endParaRPr lang="en-US" sz="1600" b="1" baseline="30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6172200" y="2290123"/>
            <a:ext cx="2160000" cy="33855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Penguin loop-level</a:t>
            </a:r>
            <a:endParaRPr lang="en-US" sz="1600" b="1" baseline="30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990600"/>
            <a:ext cx="9144000" cy="110184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Charmless decays are good candidates to search for CPV in b-baryons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since tree-level and Penguin amplitudes expected to be of approx. the sample magnitude</a:t>
            </a: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Modes below are self-tagging thanks to </a:t>
            </a:r>
            <a:r>
              <a:rPr lang="en-GB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L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decaying to a proton</a:t>
            </a:r>
          </a:p>
        </p:txBody>
      </p:sp>
    </p:spTree>
    <p:extLst>
      <p:ext uri="{BB962C8B-B14F-4D97-AF65-F5344CB8AC3E}">
        <p14:creationId xmlns:p14="http://schemas.microsoft.com/office/powerpoint/2010/main" val="25783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2-body b-baryons –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some</a:t>
            </a:r>
            <a:r>
              <a:rPr lang="fr-FR" sz="2600" dirty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interesting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predictions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(1/2)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916430"/>
            <a:ext cx="6115050" cy="1588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2419350" y="1383030"/>
            <a:ext cx="1332000" cy="33855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Tree-level </a:t>
            </a:r>
            <a:endParaRPr lang="en-US" sz="1600" b="1" baseline="30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5162550" y="1387153"/>
            <a:ext cx="2160000" cy="33855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Penguin loop-level</a:t>
            </a:r>
            <a:endParaRPr lang="en-US" sz="1600" b="1" baseline="30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599" y="4343400"/>
            <a:ext cx="8610601" cy="152041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2-body modes could also provide a means of observing CPV 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in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b-baryons !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Predictions more reliable than in the case of 2-body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mesonic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B-meson decays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thanks to lack of annihilation process contribution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Large values for CP asymmetries in certain decay modes are encouraging ...</a:t>
            </a:r>
            <a:endParaRPr lang="en-GB" sz="1600" b="1" dirty="0">
              <a:solidFill>
                <a:srgbClr val="2B2BB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58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2-body b-baryons –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some</a:t>
            </a:r>
            <a:r>
              <a:rPr lang="fr-FR" sz="2600" dirty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interesting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predictions</a:t>
            </a:r>
            <a:r>
              <a:rPr lang="fr-FR" sz="2600" dirty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(2/2)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7356600" y="6108412"/>
            <a:ext cx="2016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arXiv:1412.1899 </a:t>
            </a: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[</a:t>
            </a:r>
            <a:r>
              <a:rPr lang="en-US" sz="1300" b="1" dirty="0" err="1">
                <a:solidFill>
                  <a:srgbClr val="000000"/>
                </a:solidFill>
                <a:latin typeface="Times New Roman" pitchFamily="18" charset="0"/>
              </a:rPr>
              <a:t>hep-ph</a:t>
            </a: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]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42" y="2209800"/>
            <a:ext cx="2015490" cy="5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14" y="2860196"/>
            <a:ext cx="2137410" cy="57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5" y="3559166"/>
            <a:ext cx="2065020" cy="5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58352"/>
            <a:ext cx="3541871" cy="181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58" y="1282146"/>
            <a:ext cx="5557742" cy="32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9599" y="838200"/>
            <a:ext cx="8610601" cy="164352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Generalised factorisation method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BFs and direct CP asymmetry</a:t>
            </a: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</p:txBody>
      </p:sp>
      <p:sp>
        <p:nvSpPr>
          <p:cNvPr id="13" name="AutoShape 47"/>
          <p:cNvSpPr>
            <a:spLocks noChangeArrowheads="1"/>
          </p:cNvSpPr>
          <p:nvPr/>
        </p:nvSpPr>
        <p:spPr bwMode="auto">
          <a:xfrm>
            <a:off x="4068898" y="3814336"/>
            <a:ext cx="3240000" cy="324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743200"/>
            <a:ext cx="990600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800" b="1" i="1" dirty="0" err="1" smtClean="0">
                <a:solidFill>
                  <a:srgbClr val="FF7A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GB" sz="4800" b="1" i="1" baseline="-25000" dirty="0" err="1" smtClean="0">
                <a:solidFill>
                  <a:srgbClr val="FF7A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sz="4800" b="1" i="1" dirty="0" smtClean="0">
                <a:solidFill>
                  <a:srgbClr val="FF7A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decays</a:t>
            </a:r>
            <a:endParaRPr lang="en-GB" b="1" i="1" baseline="-25000" dirty="0">
              <a:solidFill>
                <a:srgbClr val="FF7A0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92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What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about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B</a:t>
            </a:r>
            <a:r>
              <a:rPr lang="fr-FR" sz="2600" baseline="-25000" dirty="0" err="1" smtClean="0">
                <a:solidFill>
                  <a:srgbClr val="003399"/>
                </a:solidFill>
                <a:latin typeface="Arial" pitchFamily="34" charset="0"/>
              </a:rPr>
              <a:t>c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mesons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?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905000"/>
            <a:ext cx="92678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1219200" y="1371600"/>
            <a:ext cx="1080000" cy="33855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b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sym typeface="Symbol"/>
              </a:rPr>
              <a:t>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c, u</a:t>
            </a:r>
            <a:endParaRPr lang="en-US" sz="1600" b="1" baseline="30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4343400" y="1371600"/>
            <a:ext cx="1080000" cy="33855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c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sym typeface="Symbol"/>
              </a:rPr>
              <a:t>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s, d</a:t>
            </a:r>
            <a:endParaRPr lang="en-US" sz="1600" b="1" baseline="30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7315200" y="1371600"/>
            <a:ext cx="1621800" cy="33855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c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b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annihilation</a:t>
            </a:r>
            <a:endParaRPr lang="en-US" sz="1600" b="1" baseline="30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927652" y="5476460"/>
            <a:ext cx="381000" cy="218660"/>
          </a:xfrm>
          <a:prstGeom prst="stripedRightArrow">
            <a:avLst/>
          </a:prstGeom>
          <a:solidFill>
            <a:srgbClr val="FFC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5257800"/>
            <a:ext cx="7032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Charmless </a:t>
            </a:r>
            <a:r>
              <a:rPr lang="en-GB" b="1" i="1" dirty="0" err="1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b="1" i="1" baseline="-25000" dirty="0" err="1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b="1" i="1" dirty="0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 decays proceed exclusively through annihilation !</a:t>
            </a:r>
            <a:endParaRPr lang="en-GB" i="1" dirty="0">
              <a:solidFill>
                <a:srgbClr val="604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i="1" dirty="0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Rather suppressed but natural ground to study annihilation processes …</a:t>
            </a:r>
          </a:p>
        </p:txBody>
      </p:sp>
    </p:spTree>
    <p:extLst>
      <p:ext uri="{BB962C8B-B14F-4D97-AF65-F5344CB8AC3E}">
        <p14:creationId xmlns:p14="http://schemas.microsoft.com/office/powerpoint/2010/main" val="18404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Charmless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B</a:t>
            </a:r>
            <a:r>
              <a:rPr lang="fr-FR" sz="2600" baseline="-25000" dirty="0" err="1" smtClean="0">
                <a:solidFill>
                  <a:srgbClr val="003399"/>
                </a:solidFill>
                <a:latin typeface="Arial" pitchFamily="34" charset="0"/>
              </a:rPr>
              <a:t>c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–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status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00752"/>
            <a:ext cx="9144000" cy="461357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r>
              <a:rPr lang="en-US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Tahoma" pitchFamily="34" charset="0"/>
              </a:rPr>
              <a:t>Phenomenology</a:t>
            </a:r>
            <a:endParaRPr lang="en-GB" b="1" baseline="-25000" dirty="0">
              <a:solidFill>
                <a:srgbClr val="2B2BBF"/>
              </a:solidFill>
              <a:latin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 The literature on (charmless) </a:t>
            </a:r>
            <a:r>
              <a:rPr lang="en-US" sz="1600" b="1" dirty="0" err="1" smtClean="0">
                <a:solidFill>
                  <a:srgbClr val="2B2BBF"/>
                </a:solidFill>
                <a:latin typeface="Arial"/>
              </a:rPr>
              <a:t>B</a:t>
            </a:r>
            <a:r>
              <a:rPr lang="en-US" sz="1600" b="1" baseline="-25000" dirty="0" err="1" smtClean="0">
                <a:solidFill>
                  <a:srgbClr val="2B2BBF"/>
                </a:solidFill>
                <a:latin typeface="Arial"/>
              </a:rPr>
              <a:t>c</a:t>
            </a: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 decays is flourishing, see e.g.</a:t>
            </a:r>
            <a:br>
              <a:rPr lang="en-US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US" sz="1400" b="1" dirty="0">
                <a:solidFill>
                  <a:srgbClr val="2B2BBF"/>
                </a:solidFill>
                <a:latin typeface="Arial"/>
              </a:rPr>
              <a:t>    - S. </a:t>
            </a:r>
            <a:r>
              <a:rPr lang="en-US" sz="1400" b="1" dirty="0" err="1">
                <a:solidFill>
                  <a:srgbClr val="2B2BBF"/>
                </a:solidFill>
                <a:latin typeface="Arial"/>
              </a:rPr>
              <a:t>Descotes-Genon</a:t>
            </a:r>
            <a:r>
              <a:rPr lang="en-US" sz="1400" b="1" dirty="0">
                <a:solidFill>
                  <a:srgbClr val="2B2BBF"/>
                </a:solidFill>
                <a:latin typeface="Arial"/>
              </a:rPr>
              <a:t> et al, Phys. Rev. D 80, 114031 (2009</a:t>
            </a:r>
            <a:r>
              <a:rPr lang="en-US" sz="1400" b="1" dirty="0" smtClean="0">
                <a:solidFill>
                  <a:srgbClr val="2B2BBF"/>
                </a:solidFill>
                <a:latin typeface="Arial"/>
              </a:rPr>
              <a:t>)</a:t>
            </a:r>
            <a:br>
              <a:rPr lang="en-US" sz="1400" b="1" dirty="0" smtClean="0">
                <a:solidFill>
                  <a:srgbClr val="2B2BBF"/>
                </a:solidFill>
                <a:latin typeface="Arial"/>
              </a:rPr>
            </a:br>
            <a:r>
              <a:rPr lang="en-US" sz="1400" b="1" dirty="0" smtClean="0">
                <a:solidFill>
                  <a:srgbClr val="2B2BBF"/>
                </a:solidFill>
                <a:latin typeface="Arial"/>
              </a:rPr>
              <a:t>    - </a:t>
            </a:r>
            <a:r>
              <a:rPr lang="en-US" sz="1400" b="1" dirty="0" err="1" smtClean="0">
                <a:solidFill>
                  <a:srgbClr val="2B2BBF"/>
                </a:solidFill>
                <a:latin typeface="Arial"/>
              </a:rPr>
              <a:t>X.Liu</a:t>
            </a:r>
            <a:r>
              <a:rPr lang="en-US" sz="1400" b="1" dirty="0">
                <a:solidFill>
                  <a:srgbClr val="2B2BBF"/>
                </a:solidFill>
                <a:latin typeface="Arial"/>
              </a:rPr>
              <a:t> et al., </a:t>
            </a:r>
            <a:r>
              <a:rPr lang="en-US" sz="1400" b="1" dirty="0" smtClean="0">
                <a:solidFill>
                  <a:srgbClr val="2B2BBF"/>
                </a:solidFill>
                <a:latin typeface="Arial"/>
              </a:rPr>
              <a:t>Phys. Rev. D </a:t>
            </a:r>
            <a:r>
              <a:rPr lang="en-US" sz="1400" b="1" dirty="0">
                <a:solidFill>
                  <a:srgbClr val="2B2BBF"/>
                </a:solidFill>
                <a:latin typeface="Arial"/>
              </a:rPr>
              <a:t>81, 014022 (2010)</a:t>
            </a:r>
            <a:br>
              <a:rPr lang="en-US" sz="1400" b="1" dirty="0">
                <a:solidFill>
                  <a:srgbClr val="2B2BBF"/>
                </a:solidFill>
                <a:latin typeface="Arial"/>
              </a:rPr>
            </a:br>
            <a:r>
              <a:rPr lang="en-US" sz="1400" b="1" dirty="0">
                <a:solidFill>
                  <a:srgbClr val="2B2BBF"/>
                </a:solidFill>
                <a:latin typeface="Arial"/>
              </a:rPr>
              <a:t>    - Z.-J. Xiao, X. Liu, Chin. Sci. Bull. 59 (2014) 3748-3759; arXiv:1401.0151 [</a:t>
            </a:r>
            <a:r>
              <a:rPr lang="en-US" sz="1400" b="1" dirty="0" err="1">
                <a:solidFill>
                  <a:srgbClr val="2B2BBF"/>
                </a:solidFill>
                <a:latin typeface="Arial"/>
              </a:rPr>
              <a:t>hep-ph</a:t>
            </a:r>
            <a:r>
              <a:rPr lang="en-US" sz="1400" b="1" dirty="0" smtClean="0">
                <a:solidFill>
                  <a:srgbClr val="2B2BBF"/>
                </a:solidFill>
                <a:latin typeface="Arial"/>
              </a:rPr>
              <a:t>]</a:t>
            </a:r>
            <a:br>
              <a:rPr lang="en-US" sz="1400" b="1" dirty="0" smtClean="0">
                <a:solidFill>
                  <a:srgbClr val="2B2BBF"/>
                </a:solidFill>
                <a:latin typeface="Arial"/>
              </a:rPr>
            </a:br>
            <a:r>
              <a:rPr lang="en-US" sz="1400" b="1" dirty="0" smtClean="0">
                <a:solidFill>
                  <a:srgbClr val="2B2BBF"/>
                </a:solidFill>
                <a:latin typeface="Arial"/>
              </a:rPr>
              <a:t>    - J. Sun et al., Phys. Rev. D 89, 114019 (2014)</a:t>
            </a:r>
            <a:endParaRPr lang="en-GB" sz="14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8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8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r>
              <a:rPr lang="en-US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Tahoma" pitchFamily="34" charset="0"/>
              </a:rPr>
              <a:t>Experimental studies</a:t>
            </a:r>
            <a:endParaRPr lang="en-GB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LHCb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is the player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1</a:t>
            </a:r>
            <a:r>
              <a:rPr lang="en-US" sz="1600" b="1" baseline="30000" dirty="0" smtClean="0">
                <a:solidFill>
                  <a:srgbClr val="2B2BBF"/>
                </a:solidFill>
                <a:latin typeface="Arial"/>
              </a:rPr>
              <a:t>st</a:t>
            </a: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 and only search for a </a:t>
            </a:r>
            <a:r>
              <a:rPr lang="en-US" sz="1600" b="1" dirty="0">
                <a:solidFill>
                  <a:srgbClr val="2B2BBF"/>
                </a:solidFill>
                <a:latin typeface="Arial"/>
              </a:rPr>
              <a:t>charmless </a:t>
            </a:r>
            <a:r>
              <a:rPr lang="en-US" sz="1600" b="1" dirty="0" err="1" smtClean="0">
                <a:solidFill>
                  <a:srgbClr val="2B2BBF"/>
                </a:solidFill>
                <a:latin typeface="Arial"/>
              </a:rPr>
              <a:t>B</a:t>
            </a:r>
            <a:r>
              <a:rPr lang="en-US" sz="1600" b="1" baseline="-25000" dirty="0" err="1" smtClean="0">
                <a:solidFill>
                  <a:srgbClr val="2B2BBF"/>
                </a:solidFill>
                <a:latin typeface="Arial"/>
              </a:rPr>
              <a:t>c</a:t>
            </a:r>
            <a:r>
              <a:rPr lang="en-US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decay</a:t>
            </a:r>
            <a:br>
              <a:rPr lang="en-US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    already published by </a:t>
            </a:r>
            <a:r>
              <a:rPr lang="en-US" sz="1600" b="1" dirty="0" err="1" smtClean="0">
                <a:solidFill>
                  <a:srgbClr val="2B2BBF"/>
                </a:solidFill>
                <a:latin typeface="Arial"/>
              </a:rPr>
              <a:t>LHCb</a:t>
            </a: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 !</a:t>
            </a:r>
            <a:br>
              <a:rPr lang="en-US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    At 90% C.L.: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US" sz="1600" b="1" dirty="0">
              <a:solidFill>
                <a:srgbClr val="2B2BBF"/>
              </a:solidFill>
              <a:latin typeface="Arial"/>
            </a:endParaRPr>
          </a:p>
        </p:txBody>
      </p:sp>
      <p:pic>
        <p:nvPicPr>
          <p:cNvPr id="2050" name="Picture 2" descr="C:\Users\Rodrigues\Desktop\Figs-PAPER-2013-034\LHCb-PAPER-2013-034_fig2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36" y="3048000"/>
            <a:ext cx="4051364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7193400" y="6185848"/>
            <a:ext cx="2484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Phys. Lett. B 726 (2013) 646-655</a:t>
            </a:r>
            <a:endParaRPr lang="en-US" sz="13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96" y="5344804"/>
            <a:ext cx="3076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883200" y="5203208"/>
            <a:ext cx="3384000" cy="828000"/>
          </a:xfrm>
          <a:prstGeom prst="roundRect">
            <a:avLst/>
          </a:prstGeom>
          <a:noFill/>
          <a:ln w="25400" cap="flat" cmpd="sng" algn="ctr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CCCFF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  <p:pic>
        <p:nvPicPr>
          <p:cNvPr id="9" name="Picture 2" descr="C:\home\users\eduardo\docs\HEP\pictures\LHCb\lhcb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4" y="61686"/>
            <a:ext cx="864164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8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err="1">
                <a:solidFill>
                  <a:srgbClr val="003399"/>
                </a:solidFill>
                <a:latin typeface="Arial" pitchFamily="34" charset="0"/>
              </a:rPr>
              <a:t>Charmless</a:t>
            </a:r>
            <a:r>
              <a:rPr lang="fr-FR" sz="2600" dirty="0">
                <a:solidFill>
                  <a:srgbClr val="003399"/>
                </a:solidFill>
                <a:latin typeface="Arial" pitchFamily="34" charset="0"/>
              </a:rPr>
              <a:t> b-hadron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–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some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triumphs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and puzzles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1232184"/>
            <a:ext cx="9144000" cy="433041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r>
              <a:rPr lang="en-US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Tahoma" pitchFamily="34" charset="0"/>
              </a:rPr>
              <a:t>Triumphs</a:t>
            </a:r>
            <a:endParaRPr lang="en-GB" b="1" baseline="-25000" dirty="0">
              <a:solidFill>
                <a:srgbClr val="2B2BBF"/>
              </a:solidFill>
              <a:latin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US" sz="1600" b="1" dirty="0" smtClean="0">
                <a:solidFill>
                  <a:srgbClr val="2B2BBF"/>
                </a:solidFill>
              </a:rPr>
              <a:t>1</a:t>
            </a:r>
            <a:r>
              <a:rPr lang="en-US" sz="1600" b="1" baseline="30000" dirty="0" smtClean="0">
                <a:solidFill>
                  <a:srgbClr val="2B2BBF"/>
                </a:solidFill>
              </a:rPr>
              <a:t>st</a:t>
            </a:r>
            <a:r>
              <a:rPr lang="en-US" sz="1600" b="1" dirty="0" smtClean="0">
                <a:solidFill>
                  <a:srgbClr val="2B2BBF"/>
                </a:solidFill>
              </a:rPr>
              <a:t> </a:t>
            </a:r>
            <a:r>
              <a:rPr lang="en-US" sz="1600" b="1" dirty="0">
                <a:solidFill>
                  <a:srgbClr val="2B2BBF"/>
                </a:solidFill>
              </a:rPr>
              <a:t>observation of CP violation in </a:t>
            </a:r>
            <a:r>
              <a:rPr lang="en-US" sz="1600" b="1" dirty="0" err="1" smtClean="0">
                <a:solidFill>
                  <a:srgbClr val="2B2BBF"/>
                </a:solidFill>
              </a:rPr>
              <a:t>B</a:t>
            </a:r>
            <a:r>
              <a:rPr lang="en-US" sz="1600" b="1" baseline="-25000" dirty="0" err="1" smtClean="0">
                <a:solidFill>
                  <a:srgbClr val="2B2BBF"/>
                </a:solidFill>
              </a:rPr>
              <a:t>s</a:t>
            </a:r>
            <a:r>
              <a:rPr lang="en-US" sz="1600" b="1" dirty="0" smtClean="0">
                <a:solidFill>
                  <a:srgbClr val="2B2BBF"/>
                </a:solidFill>
              </a:rPr>
              <a:t> mesons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US" sz="1600" b="1" dirty="0">
                <a:solidFill>
                  <a:srgbClr val="2B2BBF"/>
                </a:solidFill>
              </a:rPr>
              <a:t> </a:t>
            </a:r>
            <a:r>
              <a:rPr lang="en-US" sz="1600" b="1" dirty="0" smtClean="0">
                <a:solidFill>
                  <a:srgbClr val="2B2BBF"/>
                </a:solidFill>
              </a:rPr>
              <a:t>Observation of the largest CP violation effects, in 3-body B</a:t>
            </a:r>
            <a:r>
              <a:rPr lang="en-US" sz="1600" b="1" baseline="30000" dirty="0" smtClean="0">
                <a:solidFill>
                  <a:srgbClr val="2B2BBF"/>
                </a:solidFill>
              </a:rPr>
              <a:t>+</a:t>
            </a:r>
            <a:r>
              <a:rPr lang="en-US" sz="1600" b="1" dirty="0" smtClean="0">
                <a:solidFill>
                  <a:srgbClr val="2B2BBF"/>
                </a:solidFill>
              </a:rPr>
              <a:t> decays</a:t>
            </a:r>
            <a:endParaRPr lang="en-US" sz="1600" b="1" dirty="0">
              <a:solidFill>
                <a:srgbClr val="2B2BBF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</a:rPr>
              <a:t> </a:t>
            </a:r>
            <a:r>
              <a:rPr lang="en-US" sz="1600" b="1" dirty="0" smtClean="0">
                <a:solidFill>
                  <a:srgbClr val="2B2BBF"/>
                </a:solidFill>
              </a:rPr>
              <a:t>1</a:t>
            </a:r>
            <a:r>
              <a:rPr lang="en-US" sz="1600" b="1" baseline="30000" dirty="0" smtClean="0">
                <a:solidFill>
                  <a:srgbClr val="2B2BBF"/>
                </a:solidFill>
              </a:rPr>
              <a:t>st</a:t>
            </a:r>
            <a:r>
              <a:rPr lang="en-US" sz="1600" b="1" dirty="0" smtClean="0">
                <a:solidFill>
                  <a:srgbClr val="2B2BBF"/>
                </a:solidFill>
              </a:rPr>
              <a:t> evidence for CP </a:t>
            </a:r>
            <a:r>
              <a:rPr lang="en-US" sz="1600" b="1" dirty="0">
                <a:solidFill>
                  <a:srgbClr val="2B2BBF"/>
                </a:solidFill>
              </a:rPr>
              <a:t>violation in baryonic B </a:t>
            </a:r>
            <a:r>
              <a:rPr lang="en-US" sz="1600" b="1" dirty="0" smtClean="0">
                <a:solidFill>
                  <a:srgbClr val="2B2BBF"/>
                </a:solidFill>
              </a:rPr>
              <a:t>decays</a:t>
            </a:r>
            <a:endParaRPr lang="en-GB" sz="1600" b="1" dirty="0" smtClean="0">
              <a:solidFill>
                <a:srgbClr val="2B2BBF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8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8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8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r>
              <a:rPr lang="en-US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Tahoma" pitchFamily="34" charset="0"/>
              </a:rPr>
              <a:t>Puzzles / features</a:t>
            </a:r>
            <a:endParaRPr lang="en-GB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K-</a:t>
            </a:r>
            <a:r>
              <a:rPr lang="en-GB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p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puzzle in 2-body B decays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Polarisation puzzle in B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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V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V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decays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- Unexpectedly small longitudinal polarisation component in B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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f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K* decays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Threshold enhancement in baryonic B decays</a:t>
            </a:r>
          </a:p>
        </p:txBody>
      </p:sp>
    </p:spTree>
    <p:extLst>
      <p:ext uri="{BB962C8B-B14F-4D97-AF65-F5344CB8AC3E}">
        <p14:creationId xmlns:p14="http://schemas.microsoft.com/office/powerpoint/2010/main" val="22427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60" y="1250020"/>
            <a:ext cx="4792980" cy="241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Charmless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B</a:t>
            </a:r>
            <a:r>
              <a:rPr lang="fr-FR" sz="2600" baseline="-25000" dirty="0" err="1" smtClean="0">
                <a:solidFill>
                  <a:srgbClr val="003399"/>
                </a:solidFill>
                <a:latin typeface="Arial" pitchFamily="34" charset="0"/>
              </a:rPr>
              <a:t>c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…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realistically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…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9144000" cy="496751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Typical BFs for charmless modes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 are in the range 10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-8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-10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-6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400" b="1" dirty="0" smtClean="0">
                <a:solidFill>
                  <a:srgbClr val="2B2BBF"/>
                </a:solidFill>
                <a:latin typeface="Arial"/>
              </a:rPr>
              <a:t>     - With large theoretical uncertainties</a:t>
            </a:r>
            <a:br>
              <a:rPr lang="en-GB" sz="14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400" b="1" dirty="0" smtClean="0">
                <a:solidFill>
                  <a:srgbClr val="2B2BBF"/>
                </a:solidFill>
                <a:latin typeface="Arial"/>
              </a:rPr>
              <a:t>       depending on the calculation approach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4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Assuming ~ 10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9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B</a:t>
            </a:r>
            <a:r>
              <a:rPr lang="en-GB" sz="1600" b="1" baseline="-25000" dirty="0" err="1" smtClean="0">
                <a:solidFill>
                  <a:srgbClr val="2B2BBF"/>
                </a:solidFill>
                <a:latin typeface="Arial"/>
              </a:rPr>
              <a:t>c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events produced per year at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LHCb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interaction point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And a selection efficiency ~ 1%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One cannot realistically probe below ~ 10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-6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Modes </a:t>
            </a:r>
            <a:r>
              <a:rPr lang="en-GB" sz="1600" b="1" dirty="0" err="1">
                <a:solidFill>
                  <a:srgbClr val="2B2BBF"/>
                </a:solidFill>
                <a:latin typeface="Arial"/>
              </a:rPr>
              <a:t>B</a:t>
            </a:r>
            <a:r>
              <a:rPr lang="en-GB" sz="1600" b="1" baseline="-25000" dirty="0" err="1">
                <a:solidFill>
                  <a:srgbClr val="2B2BBF"/>
                </a:solidFill>
                <a:latin typeface="Arial"/>
              </a:rPr>
              <a:t>c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 K*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  <a:sym typeface="Symbol"/>
              </a:rPr>
              <a:t>0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bar K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  <a:sym typeface="Symbol"/>
              </a:rPr>
              <a:t>+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, K</a:t>
            </a:r>
            <a:r>
              <a:rPr lang="en-GB" sz="1600" b="1" baseline="-25000" dirty="0" smtClean="0">
                <a:solidFill>
                  <a:srgbClr val="2B2BBF"/>
                </a:solidFill>
                <a:latin typeface="Arial"/>
              </a:rPr>
              <a:t>S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K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  <a:sym typeface="Symbol"/>
              </a:rPr>
              <a:t>+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seen as most promising …</a:t>
            </a:r>
          </a:p>
        </p:txBody>
      </p:sp>
      <p:sp>
        <p:nvSpPr>
          <p:cNvPr id="7" name="Striped Right Arrow 6"/>
          <p:cNvSpPr/>
          <p:nvPr/>
        </p:nvSpPr>
        <p:spPr>
          <a:xfrm>
            <a:off x="927652" y="6029488"/>
            <a:ext cx="381000" cy="218660"/>
          </a:xfrm>
          <a:prstGeom prst="stripedRightArrow">
            <a:avLst/>
          </a:prstGeom>
          <a:solidFill>
            <a:srgbClr val="FFC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5955268"/>
            <a:ext cx="664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A broad study of charmless </a:t>
            </a:r>
            <a:r>
              <a:rPr lang="en-GB" b="1" i="1" dirty="0" err="1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b="1" i="1" baseline="-25000" dirty="0" err="1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b="1" i="1" dirty="0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 decays requires the </a:t>
            </a:r>
            <a:r>
              <a:rPr lang="en-GB" b="1" i="1" dirty="0" err="1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LHCb</a:t>
            </a:r>
            <a:r>
              <a:rPr lang="en-GB" b="1" i="1" dirty="0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 upgrade …</a:t>
            </a:r>
            <a:endParaRPr lang="en-GB" i="1" dirty="0">
              <a:solidFill>
                <a:srgbClr val="604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4669504" y="726744"/>
            <a:ext cx="4752000" cy="4924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300" b="1" dirty="0" err="1" smtClean="0">
                <a:solidFill>
                  <a:srgbClr val="000000"/>
                </a:solidFill>
                <a:latin typeface="Times New Roman" pitchFamily="18" charset="0"/>
              </a:rPr>
              <a:t>pQCD</a:t>
            </a:r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 approach</a:t>
            </a:r>
          </a:p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Chin</a:t>
            </a: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. Sci. Bull. 59 (2014) </a:t>
            </a:r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3748-3759; </a:t>
            </a: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arXiv:1401.0151 [</a:t>
            </a:r>
            <a:r>
              <a:rPr lang="en-US" sz="1300" b="1" dirty="0" err="1">
                <a:solidFill>
                  <a:srgbClr val="000000"/>
                </a:solidFill>
                <a:latin typeface="Times New Roman" pitchFamily="18" charset="0"/>
              </a:rPr>
              <a:t>hep-ph</a:t>
            </a:r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]</a:t>
            </a:r>
            <a:endParaRPr lang="en-US" sz="13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0" y="2381250"/>
            <a:ext cx="3533775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0"/>
          <p:cNvSpPr txBox="1">
            <a:spLocks noChangeArrowheads="1"/>
          </p:cNvSpPr>
          <p:nvPr/>
        </p:nvSpPr>
        <p:spPr bwMode="auto">
          <a:xfrm rot="16200000">
            <a:off x="-731317" y="2848998"/>
            <a:ext cx="2376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Phys. Rev. D 81, 014022 (2010</a:t>
            </a:r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07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743200"/>
            <a:ext cx="990600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800" b="1" i="1" dirty="0" smtClean="0">
                <a:solidFill>
                  <a:srgbClr val="FF7A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Many-body decays</a:t>
            </a:r>
            <a:endParaRPr lang="en-GB" b="1" i="1" baseline="-25000" dirty="0">
              <a:solidFill>
                <a:srgbClr val="FF7A0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18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0838" y="28575"/>
            <a:ext cx="9555162" cy="4930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600" b="1" dirty="0" err="1" smtClean="0">
                <a:solidFill>
                  <a:srgbClr val="003399"/>
                </a:solidFill>
                <a:latin typeface="Arial" pitchFamily="34" charset="0"/>
              </a:rPr>
              <a:t>Many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-body </a:t>
            </a:r>
            <a:r>
              <a:rPr lang="fr-FR" sz="2600" b="1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endParaRPr lang="fr-FR" sz="2600" b="1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599" y="1295400"/>
            <a:ext cx="8839201" cy="449969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Relatively little is known about many-body B-mesons decays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And essentially nothing about many-body b-hadron decays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Experimentally more challenging since :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- Branching fractions often suppressed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- Number of intermediate states can be daunting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- Reconstruction efficiencies are lower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Apart from searches and first observations,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CP violation studies are very promising thanks to …</a:t>
            </a:r>
          </a:p>
        </p:txBody>
      </p:sp>
    </p:spTree>
    <p:extLst>
      <p:ext uri="{BB962C8B-B14F-4D97-AF65-F5344CB8AC3E}">
        <p14:creationId xmlns:p14="http://schemas.microsoft.com/office/powerpoint/2010/main" val="658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0838" y="28575"/>
            <a:ext cx="9555162" cy="4930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Triple-</a:t>
            </a:r>
            <a:r>
              <a:rPr lang="fr-FR" sz="2600" b="1" dirty="0" err="1" smtClean="0">
                <a:solidFill>
                  <a:srgbClr val="003399"/>
                </a:solidFill>
                <a:latin typeface="Arial" pitchFamily="34" charset="0"/>
              </a:rPr>
              <a:t>product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b="1" dirty="0" err="1" smtClean="0">
                <a:solidFill>
                  <a:srgbClr val="003399"/>
                </a:solidFill>
                <a:latin typeface="Arial" pitchFamily="34" charset="0"/>
              </a:rPr>
              <a:t>asymmetries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(</a:t>
            </a:r>
            <a:r>
              <a:rPr lang="fr-FR" sz="2600" b="1" dirty="0" err="1" smtClean="0">
                <a:solidFill>
                  <a:srgbClr val="003399"/>
                </a:solidFill>
                <a:latin typeface="Arial" pitchFamily="34" charset="0"/>
              </a:rPr>
              <a:t>TPAs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)</a:t>
            </a:r>
            <a:endParaRPr lang="fr-FR" sz="2600" b="1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599" y="824552"/>
            <a:ext cx="8839201" cy="5564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An interesting alternative to “standard” CP violation measurements !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0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Triple products of 3-momentum or spin vectors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Odd under T operation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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CP violating assuming CPT conservation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0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TPAs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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0 from CP violating phase or CP-conserving phase and final state interactions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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requires care …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TPs for a 4-body final state:</a:t>
            </a: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Experimentally interesting since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- Require no time-dependent analysis with B-flavour tagging at production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- Systematic uncertainties tend to be small</a:t>
            </a:r>
          </a:p>
        </p:txBody>
      </p:sp>
      <p:pic>
        <p:nvPicPr>
          <p:cNvPr id="2054" name="Picture 6" descr="C:\home\users\eduardo\work\ONGOING\talks\2015-03-02_LPNHESeminar\LHCb-PAPER-2014-026-Figs\LHCb-PAPER-2014-026_Fi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352800"/>
            <a:ext cx="4661171" cy="1915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65" y="4282440"/>
            <a:ext cx="3253740" cy="594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2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0838" y="28575"/>
            <a:ext cx="9555162" cy="4930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600" b="1" dirty="0" err="1" smtClean="0">
                <a:solidFill>
                  <a:srgbClr val="003399"/>
                </a:solidFill>
                <a:latin typeface="Arial" pitchFamily="34" charset="0"/>
              </a:rPr>
              <a:t>TPAs</a:t>
            </a:r>
            <a:r>
              <a:rPr lang="fr-FR" sz="2600" b="1" dirty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in B</a:t>
            </a:r>
            <a:r>
              <a:rPr lang="fr-FR" sz="2600" b="1" baseline="-25000" dirty="0" smtClean="0">
                <a:solidFill>
                  <a:srgbClr val="003399"/>
                </a:solidFill>
                <a:latin typeface="Arial" pitchFamily="34" charset="0"/>
              </a:rPr>
              <a:t>s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  <a:sym typeface="Symbol"/>
              </a:rPr>
              <a:t>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b="1" dirty="0" smtClean="0">
                <a:solidFill>
                  <a:srgbClr val="003399"/>
                </a:solidFill>
                <a:latin typeface="Symbol" panose="05050102010706020507" pitchFamily="18" charset="2"/>
              </a:rPr>
              <a:t>f </a:t>
            </a:r>
            <a:r>
              <a:rPr lang="fr-FR" sz="2600" b="1" dirty="0" err="1" smtClean="0">
                <a:solidFill>
                  <a:srgbClr val="003399"/>
                </a:solidFill>
                <a:latin typeface="Symbol" panose="05050102010706020507" pitchFamily="18" charset="2"/>
              </a:rPr>
              <a:t>f</a:t>
            </a:r>
            <a:r>
              <a:rPr lang="fr-FR" sz="2600" b="1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endParaRPr lang="fr-FR" sz="2600" b="1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805216"/>
            <a:ext cx="5911692" cy="53476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Studied for example in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B</a:t>
            </a:r>
            <a:r>
              <a:rPr lang="en-GB" sz="1600" b="1" baseline="-25000" dirty="0" err="1" smtClean="0">
                <a:solidFill>
                  <a:srgbClr val="2B2BBF"/>
                </a:solidFill>
                <a:latin typeface="Arial"/>
              </a:rPr>
              <a:t>s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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f </a:t>
            </a:r>
            <a:r>
              <a:rPr lang="en-GB" sz="1600" b="1" dirty="0" err="1" smtClean="0">
                <a:solidFill>
                  <a:srgbClr val="2B2BBF"/>
                </a:solidFill>
                <a:latin typeface="Symbol" panose="05050102010706020507" pitchFamily="18" charset="2"/>
              </a:rPr>
              <a:t>f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decays at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LHCb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/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 - TPAs in </a:t>
            </a:r>
            <a:r>
              <a:rPr lang="en-GB" sz="1600" b="1" dirty="0" err="1">
                <a:solidFill>
                  <a:srgbClr val="2B2BBF"/>
                </a:solidFill>
                <a:latin typeface="Arial"/>
              </a:rPr>
              <a:t>B</a:t>
            </a:r>
            <a:r>
              <a:rPr lang="en-GB" sz="1600" b="1" baseline="-25000" dirty="0" err="1">
                <a:solidFill>
                  <a:srgbClr val="2B2BBF"/>
                </a:solidFill>
                <a:latin typeface="Arial"/>
              </a:rPr>
              <a:t>s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>
                <a:solidFill>
                  <a:srgbClr val="2B2BBF"/>
                </a:solidFill>
                <a:latin typeface="Arial"/>
                <a:sym typeface="Symbol"/>
              </a:rPr>
              <a:t>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>
                <a:solidFill>
                  <a:srgbClr val="2B2BBF"/>
                </a:solidFill>
                <a:latin typeface="Symbol" panose="05050102010706020507" pitchFamily="18" charset="2"/>
              </a:rPr>
              <a:t>f </a:t>
            </a:r>
            <a:r>
              <a:rPr lang="en-GB" sz="1600" b="1" dirty="0" err="1">
                <a:solidFill>
                  <a:srgbClr val="2B2BBF"/>
                </a:solidFill>
                <a:latin typeface="Symbol" panose="05050102010706020507" pitchFamily="18" charset="2"/>
              </a:rPr>
              <a:t>f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predicted to be negligible in the SM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2 observable TPs U and V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2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where + (-) depends on the sign of cos</a:t>
            </a:r>
            <a:r>
              <a:rPr lang="en-GB" sz="4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q</a:t>
            </a:r>
            <a:r>
              <a:rPr lang="en-GB" sz="1600" b="1" baseline="-25000" dirty="0" smtClean="0">
                <a:solidFill>
                  <a:srgbClr val="2B2BBF"/>
                </a:solidFill>
                <a:latin typeface="Arial"/>
              </a:rPr>
              <a:t>1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cos</a:t>
            </a:r>
            <a:r>
              <a:rPr lang="en-GB" sz="4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q</a:t>
            </a:r>
            <a:r>
              <a:rPr lang="en-GB" sz="1600" b="1" baseline="-25000" dirty="0">
                <a:solidFill>
                  <a:srgbClr val="2B2BBF"/>
                </a:solidFill>
                <a:latin typeface="Arial"/>
              </a:rPr>
              <a:t>2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7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Measurement of the asymmetries A</a:t>
            </a:r>
            <a:r>
              <a:rPr lang="en-GB" sz="1600" b="1" baseline="-25000" dirty="0" smtClean="0">
                <a:solidFill>
                  <a:srgbClr val="2B2BBF"/>
                </a:solidFill>
                <a:latin typeface="Arial"/>
              </a:rPr>
              <a:t>U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and A</a:t>
            </a:r>
            <a:r>
              <a:rPr lang="en-GB" sz="1600" b="1" baseline="-25000" dirty="0" smtClean="0">
                <a:solidFill>
                  <a:srgbClr val="2B2BBF"/>
                </a:solidFill>
                <a:latin typeface="Arial"/>
              </a:rPr>
              <a:t>V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/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91" y="432272"/>
            <a:ext cx="2927509" cy="2781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91" y="3314224"/>
            <a:ext cx="2927509" cy="2781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6539400" y="6337012"/>
            <a:ext cx="2376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hys</a:t>
            </a: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. Rev. D 90 (2014) 052011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5" y="2405417"/>
            <a:ext cx="1440180" cy="21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5" y="2767081"/>
            <a:ext cx="480060" cy="21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34122"/>
            <a:ext cx="74866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71" y="4033062"/>
            <a:ext cx="2315528" cy="56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95226"/>
            <a:ext cx="2289334" cy="4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30" y="5634600"/>
            <a:ext cx="2426970" cy="54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1905000" y="5478752"/>
            <a:ext cx="2736000" cy="756000"/>
          </a:xfrm>
          <a:prstGeom prst="roundRect">
            <a:avLst/>
          </a:prstGeom>
          <a:noFill/>
          <a:ln w="25400" cap="flat" cmpd="sng" algn="ctr">
            <a:solidFill>
              <a:srgbClr val="CCCC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CCCFF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  <p:pic>
        <p:nvPicPr>
          <p:cNvPr id="14" name="Picture 2" descr="C:\home\users\eduardo\docs\HEP\pictures\LHCb\lhcb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64" y="61686"/>
            <a:ext cx="864164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743200"/>
            <a:ext cx="990600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800" b="1" i="1" dirty="0" smtClean="0">
                <a:solidFill>
                  <a:srgbClr val="FF7A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Final remarks</a:t>
            </a:r>
            <a:endParaRPr lang="en-GB" b="1" i="1" baseline="-25000" dirty="0">
              <a:solidFill>
                <a:srgbClr val="FF7A0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2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The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LHCb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upgrade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7" y="4253552"/>
            <a:ext cx="9534525" cy="196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993971"/>
              </p:ext>
            </p:extLst>
          </p:nvPr>
        </p:nvGraphicFramePr>
        <p:xfrm>
          <a:off x="3229968" y="3433776"/>
          <a:ext cx="1600200" cy="7416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err="1" smtClean="0">
                          <a:latin typeface="+mj-lt"/>
                        </a:rPr>
                        <a:t>LHCb</a:t>
                      </a:r>
                      <a:r>
                        <a:rPr lang="en-GB" sz="1700" dirty="0" smtClean="0">
                          <a:latin typeface="+mj-lt"/>
                        </a:rPr>
                        <a:t> 2018</a:t>
                      </a:r>
                      <a:endParaRPr lang="en-GB" sz="17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sym typeface="Symbol"/>
                        </a:rPr>
                        <a:t>L</a:t>
                      </a:r>
                      <a:r>
                        <a:rPr lang="en-GB" sz="1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sym typeface="Symbol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sym typeface="Symbol"/>
                        </a:rPr>
                        <a:t>dt</a:t>
                      </a:r>
                      <a:r>
                        <a:rPr lang="en-GB" sz="17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sym typeface="Symbol"/>
                        </a:rPr>
                        <a:t>  8</a:t>
                      </a:r>
                      <a:r>
                        <a:rPr lang="en-GB" sz="17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</a:rPr>
                        <a:t> fb</a:t>
                      </a:r>
                      <a:r>
                        <a:rPr lang="en-GB" sz="1700" baseline="30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72797"/>
              </p:ext>
            </p:extLst>
          </p:nvPr>
        </p:nvGraphicFramePr>
        <p:xfrm>
          <a:off x="6643048" y="3429000"/>
          <a:ext cx="1828800" cy="7416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700" baseline="0" dirty="0" err="1" smtClean="0">
                          <a:latin typeface="+mj-lt"/>
                        </a:rPr>
                        <a:t>LHCb</a:t>
                      </a:r>
                      <a:r>
                        <a:rPr lang="en-GB" sz="1700" baseline="0" dirty="0" smtClean="0">
                          <a:latin typeface="+mj-lt"/>
                        </a:rPr>
                        <a:t> upgrade</a:t>
                      </a:r>
                      <a:endParaRPr lang="en-GB" sz="17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sym typeface="Symbol"/>
                        </a:rPr>
                        <a:t>L</a:t>
                      </a:r>
                      <a:r>
                        <a:rPr lang="en-GB" sz="1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sym typeface="Symbol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sym typeface="Symbol"/>
                        </a:rPr>
                        <a:t>dt</a:t>
                      </a:r>
                      <a:r>
                        <a:rPr lang="en-GB" sz="17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sym typeface="Symbol"/>
                        </a:rPr>
                        <a:t>  </a:t>
                      </a:r>
                      <a:r>
                        <a:rPr lang="en-GB" sz="1700" i="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sym typeface="Symbol"/>
                        </a:rPr>
                        <a:t>50 fb</a:t>
                      </a:r>
                      <a:r>
                        <a:rPr lang="en-GB" sz="1700" baseline="30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78393"/>
              </p:ext>
            </p:extLst>
          </p:nvPr>
        </p:nvGraphicFramePr>
        <p:xfrm>
          <a:off x="457200" y="3429000"/>
          <a:ext cx="1600200" cy="7416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latin typeface="+mj-lt"/>
                        </a:rPr>
                        <a:t>LHC run I</a:t>
                      </a:r>
                      <a:endParaRPr lang="en-GB" sz="17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sym typeface="Symbol"/>
                        </a:rPr>
                        <a:t>L</a:t>
                      </a:r>
                      <a:r>
                        <a:rPr lang="en-GB" sz="1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sym typeface="Symbol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sym typeface="Symbol"/>
                        </a:rPr>
                        <a:t>dt</a:t>
                      </a:r>
                      <a:r>
                        <a:rPr lang="en-GB" sz="17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sym typeface="Symbol"/>
                        </a:rPr>
                        <a:t>  3</a:t>
                      </a:r>
                      <a:r>
                        <a:rPr lang="en-GB" sz="17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</a:rPr>
                        <a:t> fb</a:t>
                      </a:r>
                      <a:r>
                        <a:rPr lang="en-GB" sz="1700" baseline="30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</a:rPr>
                        <a:t>-1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9600" y="750624"/>
            <a:ext cx="4518820" cy="23190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Take quark flavour physics to the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 precision and very high precision regime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400" b="1" dirty="0" smtClean="0">
                <a:solidFill>
                  <a:srgbClr val="2B2BBF"/>
                </a:solidFill>
                <a:latin typeface="Arial"/>
              </a:rPr>
              <a:t>     - Towards experimental sensitivities</a:t>
            </a:r>
            <a:br>
              <a:rPr lang="en-GB" sz="14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400" b="1" dirty="0" smtClean="0">
                <a:solidFill>
                  <a:srgbClr val="2B2BBF"/>
                </a:solidFill>
                <a:latin typeface="Arial"/>
              </a:rPr>
              <a:t>        matching theoretical uncertainties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7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US" sz="1600" b="1" dirty="0">
                <a:solidFill>
                  <a:srgbClr val="2B2BBF"/>
                </a:solidFill>
                <a:latin typeface="Arial"/>
              </a:rPr>
              <a:t>Upgrade </a:t>
            </a: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detector </a:t>
            </a:r>
            <a:r>
              <a:rPr lang="en-US" sz="1600" b="1" i="1" dirty="0" smtClean="0">
                <a:solidFill>
                  <a:srgbClr val="2B2BBF"/>
                </a:solidFill>
                <a:latin typeface="Arial"/>
              </a:rPr>
              <a:t>and</a:t>
            </a:r>
            <a:r>
              <a:rPr lang="en-US" sz="1600" b="1" dirty="0" smtClean="0">
                <a:solidFill>
                  <a:srgbClr val="2B2BBF"/>
                </a:solidFill>
                <a:latin typeface="Arial"/>
              </a:rPr>
              <a:t> trigger system</a:t>
            </a:r>
            <a:br>
              <a:rPr lang="en-US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US" sz="1400" b="1" dirty="0" smtClean="0">
                <a:solidFill>
                  <a:srgbClr val="2B2BBF"/>
                </a:solidFill>
                <a:latin typeface="Arial"/>
              </a:rPr>
              <a:t>    -  Full </a:t>
            </a:r>
            <a:r>
              <a:rPr lang="en-US" sz="1400" b="1" dirty="0">
                <a:solidFill>
                  <a:srgbClr val="2B2BBF"/>
                </a:solidFill>
                <a:latin typeface="Arial"/>
              </a:rPr>
              <a:t>readout at 40 MHz and availability of full </a:t>
            </a:r>
            <a:r>
              <a:rPr lang="en-US" sz="1400" b="1" dirty="0" smtClean="0">
                <a:solidFill>
                  <a:srgbClr val="2B2BBF"/>
                </a:solidFill>
                <a:latin typeface="Arial"/>
              </a:rPr>
              <a:t>   </a:t>
            </a:r>
            <a:br>
              <a:rPr lang="en-US" sz="1400" b="1" dirty="0" smtClean="0">
                <a:solidFill>
                  <a:srgbClr val="2B2BBF"/>
                </a:solidFill>
                <a:latin typeface="Arial"/>
              </a:rPr>
            </a:br>
            <a:r>
              <a:rPr lang="en-US" sz="1400" b="1" dirty="0" smtClean="0">
                <a:solidFill>
                  <a:srgbClr val="2B2BBF"/>
                </a:solidFill>
                <a:latin typeface="Arial"/>
              </a:rPr>
              <a:t>       event info from </a:t>
            </a:r>
            <a:r>
              <a:rPr lang="en-US" sz="1400" b="1" dirty="0">
                <a:solidFill>
                  <a:srgbClr val="2B2BBF"/>
                </a:solidFill>
                <a:latin typeface="Arial"/>
              </a:rPr>
              <a:t>first-stage software </a:t>
            </a:r>
            <a:r>
              <a:rPr lang="en-US" sz="1400" b="1" dirty="0" smtClean="0">
                <a:solidFill>
                  <a:srgbClr val="2B2BBF"/>
                </a:solidFill>
                <a:latin typeface="Arial"/>
              </a:rPr>
              <a:t>trigger</a:t>
            </a:r>
            <a:endParaRPr lang="en-US" sz="1400" b="1" dirty="0">
              <a:solidFill>
                <a:srgbClr val="2B2BBF"/>
              </a:solidFill>
              <a:latin typeface="Arial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82380" y="750624"/>
            <a:ext cx="4518820" cy="259147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Installation in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2018-19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 r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eady 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for data taking in 2020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Collect 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~ 50 fb</a:t>
            </a:r>
            <a:r>
              <a:rPr lang="en-GB" sz="1600" b="1" baseline="30000" dirty="0">
                <a:solidFill>
                  <a:srgbClr val="2B2BBF"/>
                </a:solidFill>
                <a:latin typeface="Arial"/>
              </a:rPr>
              <a:t>-1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Gain in collected yields from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(1) increased luminosity and (2) trigger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/>
            </a:r>
            <a:br>
              <a:rPr lang="en-GB" sz="1600" b="1" dirty="0">
                <a:solidFill>
                  <a:srgbClr val="2B2BBF"/>
                </a:solidFill>
                <a:latin typeface="Arial"/>
              </a:rPr>
            </a:br>
            <a:r>
              <a:rPr lang="en-GB" sz="1400" b="1" dirty="0">
                <a:solidFill>
                  <a:srgbClr val="2B2BBF"/>
                </a:solidFill>
                <a:latin typeface="Arial"/>
              </a:rPr>
              <a:t>    - Trigger efficiencies for </a:t>
            </a:r>
            <a:r>
              <a:rPr lang="en-GB" sz="1400" b="1" dirty="0" err="1">
                <a:solidFill>
                  <a:srgbClr val="2B2BBF"/>
                </a:solidFill>
                <a:latin typeface="Arial"/>
              </a:rPr>
              <a:t>hadronic</a:t>
            </a:r>
            <a:r>
              <a:rPr lang="en-GB" sz="1400" b="1" dirty="0">
                <a:solidFill>
                  <a:srgbClr val="2B2BBF"/>
                </a:solidFill>
                <a:latin typeface="Arial"/>
              </a:rPr>
              <a:t> decays     </a:t>
            </a:r>
            <a:br>
              <a:rPr lang="en-GB" sz="1400" b="1" dirty="0">
                <a:solidFill>
                  <a:srgbClr val="2B2BBF"/>
                </a:solidFill>
                <a:latin typeface="Arial"/>
              </a:rPr>
            </a:br>
            <a:r>
              <a:rPr lang="en-GB" sz="1400" b="1" dirty="0">
                <a:solidFill>
                  <a:srgbClr val="2B2BBF"/>
                </a:solidFill>
                <a:latin typeface="Arial"/>
              </a:rPr>
              <a:t>       saturate with present trigger </a:t>
            </a:r>
            <a:r>
              <a:rPr lang="en-GB" sz="1400" b="1" dirty="0" smtClean="0">
                <a:solidFill>
                  <a:srgbClr val="2B2BBF"/>
                </a:solidFill>
                <a:latin typeface="Arial"/>
              </a:rPr>
              <a:t>system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/>
            </a:r>
            <a:br>
              <a:rPr lang="en-GB" sz="1600" b="1" dirty="0">
                <a:solidFill>
                  <a:srgbClr val="2B2BBF"/>
                </a:solidFill>
                <a:latin typeface="Arial"/>
              </a:rPr>
            </a:br>
            <a:r>
              <a:rPr lang="en-GB" sz="1400" b="1" dirty="0">
                <a:solidFill>
                  <a:srgbClr val="2B2BBF"/>
                </a:solidFill>
                <a:latin typeface="Arial"/>
              </a:rPr>
              <a:t>    - </a:t>
            </a:r>
            <a:r>
              <a:rPr lang="en-GB" sz="1400" b="1" dirty="0" smtClean="0">
                <a:solidFill>
                  <a:srgbClr val="2B2BBF"/>
                </a:solidFill>
                <a:latin typeface="Arial"/>
              </a:rPr>
              <a:t>Inst. </a:t>
            </a:r>
            <a:r>
              <a:rPr lang="en-GB" sz="1400" b="1" dirty="0" err="1">
                <a:solidFill>
                  <a:srgbClr val="2B2BBF"/>
                </a:solidFill>
                <a:latin typeface="Arial"/>
              </a:rPr>
              <a:t>l</a:t>
            </a:r>
            <a:r>
              <a:rPr lang="en-GB" sz="1400" b="1" dirty="0" err="1" smtClean="0">
                <a:solidFill>
                  <a:srgbClr val="2B2BBF"/>
                </a:solidFill>
                <a:latin typeface="Arial"/>
              </a:rPr>
              <a:t>umi</a:t>
            </a:r>
            <a:r>
              <a:rPr lang="en-GB" sz="1400" b="1" dirty="0" smtClean="0">
                <a:solidFill>
                  <a:srgbClr val="2B2BBF"/>
                </a:solidFill>
                <a:latin typeface="Arial"/>
              </a:rPr>
              <a:t>: 4</a:t>
            </a:r>
            <a:r>
              <a:rPr lang="en-GB" sz="1400" b="1" dirty="0">
                <a:solidFill>
                  <a:srgbClr val="2B2BBF"/>
                </a:solidFill>
                <a:latin typeface="Arial"/>
                <a:sym typeface="Symbol"/>
              </a:rPr>
              <a:t></a:t>
            </a:r>
            <a:r>
              <a:rPr lang="en-GB" sz="1400" b="1" dirty="0">
                <a:solidFill>
                  <a:srgbClr val="2B2BBF"/>
                </a:solidFill>
                <a:latin typeface="Arial"/>
              </a:rPr>
              <a:t>10</a:t>
            </a:r>
            <a:r>
              <a:rPr lang="en-GB" sz="1400" b="1" baseline="30000" dirty="0">
                <a:solidFill>
                  <a:srgbClr val="2B2BBF"/>
                </a:solidFill>
                <a:latin typeface="Arial"/>
              </a:rPr>
              <a:t>32</a:t>
            </a:r>
            <a:r>
              <a:rPr lang="en-GB" sz="1400" b="1" dirty="0">
                <a:solidFill>
                  <a:srgbClr val="2B2BBF"/>
                </a:solidFill>
                <a:latin typeface="Arial"/>
              </a:rPr>
              <a:t> cm</a:t>
            </a:r>
            <a:r>
              <a:rPr lang="en-GB" sz="1400" b="1" baseline="30000" dirty="0">
                <a:solidFill>
                  <a:srgbClr val="2B2BBF"/>
                </a:solidFill>
                <a:latin typeface="Arial"/>
              </a:rPr>
              <a:t>-2</a:t>
            </a:r>
            <a:r>
              <a:rPr lang="en-GB" sz="1400" b="1" dirty="0">
                <a:solidFill>
                  <a:srgbClr val="2B2BBF"/>
                </a:solidFill>
                <a:latin typeface="Arial"/>
              </a:rPr>
              <a:t> s</a:t>
            </a:r>
            <a:r>
              <a:rPr lang="en-GB" sz="1400" b="1" baseline="30000" dirty="0">
                <a:solidFill>
                  <a:srgbClr val="2B2BBF"/>
                </a:solidFill>
                <a:latin typeface="Arial"/>
              </a:rPr>
              <a:t>-1</a:t>
            </a:r>
            <a:r>
              <a:rPr lang="en-GB" sz="14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400" b="1" dirty="0">
                <a:solidFill>
                  <a:srgbClr val="2B2BBF"/>
                </a:solidFill>
                <a:latin typeface="Arial"/>
                <a:sym typeface="Symbol"/>
              </a:rPr>
              <a:t></a:t>
            </a:r>
            <a:r>
              <a:rPr lang="en-GB" sz="1400" b="1" dirty="0">
                <a:solidFill>
                  <a:srgbClr val="2B2BBF"/>
                </a:solidFill>
                <a:latin typeface="Arial"/>
              </a:rPr>
              <a:t> 2</a:t>
            </a:r>
            <a:r>
              <a:rPr lang="en-GB" sz="1400" b="1" dirty="0">
                <a:solidFill>
                  <a:srgbClr val="2B2BBF"/>
                </a:solidFill>
                <a:latin typeface="Arial"/>
                <a:sym typeface="Symbol"/>
              </a:rPr>
              <a:t></a:t>
            </a:r>
            <a:r>
              <a:rPr lang="en-GB" sz="1400" b="1" dirty="0">
                <a:solidFill>
                  <a:srgbClr val="2B2BBF"/>
                </a:solidFill>
                <a:latin typeface="Arial"/>
              </a:rPr>
              <a:t>10</a:t>
            </a:r>
            <a:r>
              <a:rPr lang="en-GB" sz="1400" b="1" baseline="30000" dirty="0">
                <a:solidFill>
                  <a:srgbClr val="2B2BBF"/>
                </a:solidFill>
                <a:latin typeface="Arial"/>
              </a:rPr>
              <a:t>33</a:t>
            </a:r>
            <a:r>
              <a:rPr lang="en-GB" sz="1400" b="1" dirty="0">
                <a:solidFill>
                  <a:srgbClr val="2B2BBF"/>
                </a:solidFill>
                <a:latin typeface="Arial"/>
              </a:rPr>
              <a:t> cm</a:t>
            </a:r>
            <a:r>
              <a:rPr lang="en-GB" sz="1400" b="1" baseline="30000" dirty="0">
                <a:solidFill>
                  <a:srgbClr val="2B2BBF"/>
                </a:solidFill>
                <a:latin typeface="Arial"/>
              </a:rPr>
              <a:t>-2</a:t>
            </a:r>
            <a:r>
              <a:rPr lang="en-GB" sz="1400" b="1" dirty="0">
                <a:solidFill>
                  <a:srgbClr val="2B2BBF"/>
                </a:solidFill>
                <a:latin typeface="Arial"/>
              </a:rPr>
              <a:t> s</a:t>
            </a:r>
            <a:r>
              <a:rPr lang="en-GB" sz="1400" b="1" baseline="30000" dirty="0">
                <a:solidFill>
                  <a:srgbClr val="2B2BBF"/>
                </a:solidFill>
                <a:latin typeface="Arial"/>
              </a:rPr>
              <a:t>-1</a:t>
            </a:r>
            <a:r>
              <a:rPr lang="en-GB" sz="1400" b="1" dirty="0">
                <a:solidFill>
                  <a:srgbClr val="2B2BBF"/>
                </a:solidFill>
                <a:latin typeface="Arial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92304" y="6229802"/>
            <a:ext cx="505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Integrated luminosity always include 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lumi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from previous runs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865496"/>
            <a:ext cx="9144000" cy="528452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r>
              <a:rPr lang="en-GB" b="1" i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Tahoma" pitchFamily="34" charset="0"/>
              </a:rPr>
              <a:t>SuperKEKB</a:t>
            </a:r>
            <a:endParaRPr lang="en-GB" b="1" dirty="0">
              <a:solidFill>
                <a:srgbClr val="2B2BBF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Design instantaneous luminosity 8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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10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35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cm</a:t>
            </a:r>
            <a:r>
              <a:rPr lang="en-GB" sz="1600" b="1" baseline="30000" dirty="0">
                <a:solidFill>
                  <a:srgbClr val="2B2BBF"/>
                </a:solidFill>
                <a:latin typeface="Arial"/>
              </a:rPr>
              <a:t>-2</a:t>
            </a: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s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-1</a:t>
            </a: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 Data mostly @ (4S) resonance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    - 4 (7)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  <a:sym typeface="Symbol"/>
              </a:rPr>
              <a:t>GeV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 for the e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  <a:sym typeface="Symbol"/>
              </a:rPr>
              <a:t>+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 (e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  <a:sym typeface="Symbol"/>
              </a:rPr>
              <a:t>-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) beam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  <a:sym typeface="Symbo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Deliver 50 ab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-1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 </a:t>
            </a:r>
            <a:endParaRPr lang="en-GB" sz="14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r>
              <a:rPr lang="en-US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Tahoma" pitchFamily="34" charset="0"/>
              </a:rPr>
              <a:t>Belle II</a:t>
            </a:r>
            <a:endParaRPr lang="en-GB" b="1" dirty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Upgrade of Belle detector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400" b="1" dirty="0" smtClean="0">
                <a:solidFill>
                  <a:srgbClr val="2B2BBF"/>
                </a:solidFill>
                <a:latin typeface="Arial"/>
              </a:rPr>
              <a:t>    - In particular improvements in IP and secondary vertex </a:t>
            </a:r>
            <a:r>
              <a:rPr lang="en-GB" sz="1400" b="1" dirty="0" err="1" smtClean="0">
                <a:solidFill>
                  <a:srgbClr val="2B2BBF"/>
                </a:solidFill>
                <a:latin typeface="Arial"/>
              </a:rPr>
              <a:t>resol</a:t>
            </a:r>
            <a:r>
              <a:rPr lang="en-GB" sz="1400" b="1" dirty="0" smtClean="0">
                <a:solidFill>
                  <a:srgbClr val="2B2BBF"/>
                </a:solidFill>
                <a:latin typeface="Arial"/>
              </a:rPr>
              <a:t>., K/</a:t>
            </a:r>
            <a:r>
              <a:rPr lang="en-GB" sz="14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p</a:t>
            </a:r>
            <a:r>
              <a:rPr lang="en-GB" sz="1400" b="1" dirty="0" smtClean="0">
                <a:solidFill>
                  <a:srgbClr val="2B2BBF"/>
                </a:solidFill>
                <a:latin typeface="Arial"/>
              </a:rPr>
              <a:t> separation and  K</a:t>
            </a:r>
            <a:r>
              <a:rPr lang="en-GB" sz="1400" b="1" baseline="-25000" dirty="0" smtClean="0">
                <a:solidFill>
                  <a:srgbClr val="2B2BBF"/>
                </a:solidFill>
                <a:latin typeface="Arial"/>
              </a:rPr>
              <a:t>S</a:t>
            </a:r>
            <a:r>
              <a:rPr lang="en-GB" sz="1400" b="1" dirty="0" smtClean="0">
                <a:solidFill>
                  <a:srgbClr val="2B2BBF"/>
                </a:solidFill>
                <a:latin typeface="Arial"/>
              </a:rPr>
              <a:t> &amp; </a:t>
            </a:r>
            <a:r>
              <a:rPr lang="en-GB" sz="14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p</a:t>
            </a:r>
            <a:r>
              <a:rPr lang="en-GB" sz="1400" b="1" baseline="30000" dirty="0" smtClean="0">
                <a:solidFill>
                  <a:srgbClr val="2B2BBF"/>
                </a:solidFill>
                <a:latin typeface="Arial"/>
              </a:rPr>
              <a:t>0</a:t>
            </a:r>
            <a:r>
              <a:rPr lang="en-GB" sz="1400" b="1" dirty="0" smtClean="0">
                <a:solidFill>
                  <a:srgbClr val="2B2BBF"/>
                </a:solidFill>
                <a:latin typeface="Arial"/>
              </a:rPr>
              <a:t> efficiency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Physics run by (late) 2016 (?)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0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Very rich </a:t>
            </a:r>
            <a:r>
              <a:rPr lang="en-GB" sz="1600" b="1" i="1" dirty="0" smtClean="0">
                <a:solidFill>
                  <a:srgbClr val="2B2BBF"/>
                </a:solidFill>
                <a:latin typeface="Arial"/>
              </a:rPr>
              <a:t>and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complementary physics programme to that of LHC(b)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-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LHCb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: high stats of all B-mesons, and b-hadrons, will dominate all-charged final states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- Belle II: particularly suited for study of final states with neutrals (</a:t>
            </a:r>
            <a:r>
              <a:rPr lang="en-GB" sz="1600" b="1" dirty="0" smtClean="0">
                <a:solidFill>
                  <a:srgbClr val="2B2BBF"/>
                </a:solidFill>
                <a:latin typeface="Symbol" pitchFamily="18" charset="2"/>
              </a:rPr>
              <a:t>p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0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, neutrinos)</a:t>
            </a:r>
          </a:p>
        </p:txBody>
      </p:sp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174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Belle II @ super e</a:t>
            </a:r>
            <a:r>
              <a:rPr lang="fr-FR" sz="2600" baseline="30000" dirty="0" smtClean="0">
                <a:solidFill>
                  <a:srgbClr val="003399"/>
                </a:solidFill>
                <a:latin typeface="Arial" pitchFamily="34" charset="0"/>
              </a:rPr>
              <a:t>+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e</a:t>
            </a:r>
            <a:r>
              <a:rPr lang="fr-FR" sz="2600" baseline="30000" dirty="0" smtClean="0">
                <a:solidFill>
                  <a:srgbClr val="003399"/>
                </a:solidFill>
                <a:latin typeface="Arial" pitchFamily="34" charset="0"/>
              </a:rPr>
              <a:t>-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B-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factory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SuperKEKB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6" name="Picture 5" descr="C:\home\users\eduardo\docs\HEP\pictures\SuperKEKB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72973"/>
            <a:ext cx="1828800" cy="90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odrigues\Desktop\Belle2_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522" y="2641406"/>
            <a:ext cx="933937" cy="7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7214028" y="1750498"/>
            <a:ext cx="2340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http://www-superkekb.kek.jp/</a:t>
            </a: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7620000" y="3441412"/>
            <a:ext cx="1584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</a:rPr>
              <a:t>http://belle2.kek.jp/</a:t>
            </a:r>
          </a:p>
        </p:txBody>
      </p:sp>
    </p:spTree>
    <p:extLst>
      <p:ext uri="{BB962C8B-B14F-4D97-AF65-F5344CB8AC3E}">
        <p14:creationId xmlns:p14="http://schemas.microsoft.com/office/powerpoint/2010/main" val="34286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err="1">
                <a:solidFill>
                  <a:srgbClr val="003399"/>
                </a:solidFill>
                <a:latin typeface="Arial" pitchFamily="34" charset="0"/>
              </a:rPr>
              <a:t>C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harmless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B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–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expected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sensitivities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@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LHCb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8870762"/>
                  </p:ext>
                </p:extLst>
              </p:nvPr>
            </p:nvGraphicFramePr>
            <p:xfrm>
              <a:off x="381000" y="2021840"/>
              <a:ext cx="9067799" cy="1483360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2743200"/>
                    <a:gridCol w="1600200"/>
                    <a:gridCol w="1600200"/>
                    <a:gridCol w="1828800"/>
                    <a:gridCol w="129539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700" dirty="0" smtClean="0">
                              <a:latin typeface="+mj-lt"/>
                            </a:rPr>
                            <a:t>Observable</a:t>
                          </a:r>
                          <a:endParaRPr lang="en-GB" sz="17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700" dirty="0" smtClean="0">
                              <a:latin typeface="+mj-lt"/>
                            </a:rPr>
                            <a:t>LHC run I</a:t>
                          </a:r>
                          <a:endParaRPr lang="en-GB" sz="17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700" dirty="0" err="1" smtClean="0">
                              <a:latin typeface="+mj-lt"/>
                            </a:rPr>
                            <a:t>LHCb</a:t>
                          </a:r>
                          <a:r>
                            <a:rPr lang="en-GB" sz="1700" dirty="0" smtClean="0">
                              <a:latin typeface="+mj-lt"/>
                            </a:rPr>
                            <a:t> 2018</a:t>
                          </a:r>
                          <a:endParaRPr lang="en-GB" sz="17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700" baseline="0" dirty="0" err="1" smtClean="0">
                              <a:latin typeface="+mj-lt"/>
                            </a:rPr>
                            <a:t>LHCb</a:t>
                          </a:r>
                          <a:r>
                            <a:rPr lang="en-GB" sz="1700" baseline="0" dirty="0" smtClean="0">
                              <a:latin typeface="+mj-lt"/>
                            </a:rPr>
                            <a:t> upgrade</a:t>
                          </a:r>
                          <a:endParaRPr lang="en-GB" sz="17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700" dirty="0" smtClean="0">
                              <a:latin typeface="+mj-lt"/>
                            </a:rPr>
                            <a:t>Theory</a:t>
                          </a:r>
                          <a:endParaRPr lang="en-GB" sz="1700" dirty="0">
                            <a:latin typeface="+mj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GB" sz="170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70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</m:t>
                                  </m:r>
                                </m:e>
                                <m:sub>
                                  <m:r>
                                    <a:rPr lang="en-GB" sz="1700" b="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sz="1700" b="0" i="0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eff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1700" i="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  <a:sym typeface="Symbol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GB" sz="170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700" b="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GB" sz="1700" b="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1700" b="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GB" sz="1700" i="1" baseline="0" smtClean="0">
                                  <a:solidFill>
                                    <a:schemeClr val="accent5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→</m:t>
                              </m:r>
                            </m:oMath>
                          </a14:m>
                          <a:r>
                            <a:rPr lang="en-GB" sz="170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GB" sz="170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  <a:sym typeface="Symbol"/>
                            </a:rPr>
                            <a:t> </a:t>
                          </a:r>
                          <a:r>
                            <a:rPr lang="en-GB" sz="170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)  (rad)</a:t>
                          </a:r>
                          <a:endParaRPr lang="en-GB" sz="1700" baseline="0" dirty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i="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  <a:sym typeface="Symbol"/>
                            </a:rPr>
                            <a:t>0.15</a:t>
                          </a:r>
                          <a:endParaRPr lang="en-GB" sz="1700" baseline="0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0.10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="1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0.023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0.02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GB" sz="170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70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</m:t>
                                  </m:r>
                                </m:e>
                                <m:sub>
                                  <m:r>
                                    <a:rPr lang="en-GB" sz="1700" b="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sz="1700" b="0" i="0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eff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1700" i="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  <a:sym typeface="Symbol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GB" sz="170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700" b="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GB" sz="1700" b="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1700" b="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GB" sz="1700" i="1" baseline="0" smtClean="0">
                                  <a:solidFill>
                                    <a:schemeClr val="accent5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→</m:t>
                              </m:r>
                              <m:r>
                                <a:rPr lang="en-GB" sz="1700" b="0" i="1" baseline="0" smtClean="0">
                                  <a:solidFill>
                                    <a:schemeClr val="accent5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sz="1700" b="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en-GB" sz="1700" b="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GB" sz="1700" b="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∗0</m:t>
                                  </m:r>
                                </m:sup>
                              </m:sSup>
                              <m:r>
                                <a:rPr lang="en-GB" sz="1700" b="0" i="1" baseline="0" smtClean="0">
                                  <a:solidFill>
                                    <a:schemeClr val="accent5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sz="1700" b="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GB" sz="1700" b="0" i="1" baseline="0" smtClean="0">
                                          <a:solidFill>
                                            <a:schemeClr val="accent5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700" b="0" i="1" baseline="0" smtClean="0">
                                          <a:solidFill>
                                            <a:schemeClr val="accent5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1700" b="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∗0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70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 )  (rad)</a:t>
                          </a:r>
                          <a:endParaRPr lang="en-GB" sz="1700" baseline="0" dirty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i="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  <a:sym typeface="Symbol"/>
                            </a:rPr>
                            <a:t>0.19</a:t>
                          </a:r>
                          <a:endParaRPr lang="en-GB" sz="1700" baseline="0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="1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0.029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&lt; 0.02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700" b="0" i="1" baseline="0" smtClean="0">
                                  <a:solidFill>
                                    <a:schemeClr val="accent5">
                                      <a:lumMod val="25000"/>
                                    </a:schemeClr>
                                  </a:solidFill>
                                  <a:latin typeface="Cambria Math"/>
                                  <a:sym typeface="Symbol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GB" sz="170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70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</m:t>
                                  </m:r>
                                </m:e>
                                <m:sub/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sz="1700" b="0" i="0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sym typeface="Symbol"/>
                                    </a:rPr>
                                    <m:t>eff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1700" i="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  <a:sym typeface="Symbol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70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en-GB" sz="1700" b="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GB" sz="1700" b="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GB" sz="1700" i="1" baseline="0" smtClean="0">
                                  <a:solidFill>
                                    <a:schemeClr val="accent5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→</m:t>
                              </m:r>
                              <m:r>
                                <a:rPr lang="en-GB" sz="1700" b="0" i="1" baseline="0" smtClean="0">
                                  <a:solidFill>
                                    <a:schemeClr val="accent5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sym typeface="Symbol"/>
                                </a:rPr>
                                <m:t>  </m:t>
                              </m:r>
                              <m:sSubSup>
                                <m:sSubSupPr>
                                  <m:ctrlPr>
                                    <a:rPr lang="en-GB" sz="1700" b="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700" b="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1700" b="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1700" b="0" i="1" baseline="0" smtClean="0">
                                      <a:solidFill>
                                        <a:schemeClr val="accent5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GB" sz="170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)  (rad)</a:t>
                          </a:r>
                          <a:endParaRPr lang="en-GB" sz="1700" baseline="0" dirty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0.30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0.20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="1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0.04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0.02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8870762"/>
                  </p:ext>
                </p:extLst>
              </p:nvPr>
            </p:nvGraphicFramePr>
            <p:xfrm>
              <a:off x="381000" y="2021840"/>
              <a:ext cx="9067799" cy="1483360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2743200"/>
                    <a:gridCol w="1600200"/>
                    <a:gridCol w="1600200"/>
                    <a:gridCol w="1828800"/>
                    <a:gridCol w="129539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700" dirty="0" smtClean="0">
                              <a:latin typeface="+mj-lt"/>
                            </a:rPr>
                            <a:t>Observable</a:t>
                          </a:r>
                          <a:endParaRPr lang="en-GB" sz="17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700" dirty="0" smtClean="0">
                              <a:latin typeface="+mj-lt"/>
                            </a:rPr>
                            <a:t>LHC run I</a:t>
                          </a:r>
                          <a:endParaRPr lang="en-GB" sz="17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700" dirty="0" err="1" smtClean="0">
                              <a:latin typeface="+mj-lt"/>
                            </a:rPr>
                            <a:t>LHCb</a:t>
                          </a:r>
                          <a:r>
                            <a:rPr lang="en-GB" sz="1700" dirty="0" smtClean="0">
                              <a:latin typeface="+mj-lt"/>
                            </a:rPr>
                            <a:t> 2018</a:t>
                          </a:r>
                          <a:endParaRPr lang="en-GB" sz="17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700" baseline="0" dirty="0" err="1" smtClean="0">
                              <a:latin typeface="+mj-lt"/>
                            </a:rPr>
                            <a:t>LHCb</a:t>
                          </a:r>
                          <a:r>
                            <a:rPr lang="en-GB" sz="1700" baseline="0" dirty="0" smtClean="0">
                              <a:latin typeface="+mj-lt"/>
                            </a:rPr>
                            <a:t> upgrade</a:t>
                          </a:r>
                          <a:endParaRPr lang="en-GB" sz="17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700" dirty="0" smtClean="0">
                              <a:latin typeface="+mj-lt"/>
                            </a:rPr>
                            <a:t>Theory</a:t>
                          </a:r>
                          <a:endParaRPr lang="en-GB" sz="1700" dirty="0">
                            <a:latin typeface="+mj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22" t="-104918" r="-230444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i="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  <a:sym typeface="Symbol"/>
                            </a:rPr>
                            <a:t>0.15</a:t>
                          </a:r>
                          <a:endParaRPr lang="en-GB" sz="1700" baseline="0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0.10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="1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0.023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0.02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22" t="-208333" r="-230444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i="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  <a:sym typeface="Symbol"/>
                            </a:rPr>
                            <a:t>0.19</a:t>
                          </a:r>
                          <a:endParaRPr lang="en-GB" sz="1700" baseline="0" dirty="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="1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0.029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&lt; 0.02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22" t="-303279" r="-230444" b="-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0.30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0.20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="1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0.04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aseline="0" dirty="0" smtClean="0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+mn-lt"/>
                            </a:rPr>
                            <a:t>0.02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734704" y="4541450"/>
                <a:ext cx="7723496" cy="931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>
                    <a:srgbClr val="000040"/>
                  </a:buClr>
                  <a:buSzPts val="1600"/>
                  <a:buFont typeface="Wingdings" pitchFamily="2" charset="2"/>
                  <a:buNone/>
                </a:pPr>
                <a:r>
                  <a:rPr lang="en-GB" sz="1800" b="1" dirty="0" smtClean="0">
                    <a:solidFill>
                      <a:srgbClr val="000040"/>
                    </a:solidFill>
                    <a:latin typeface="Arial" charset="0"/>
                  </a:rPr>
                  <a:t>Note</a:t>
                </a:r>
                <a:endParaRPr lang="en-GB" sz="1800" b="1" dirty="0">
                  <a:solidFill>
                    <a:srgbClr val="000040"/>
                  </a:solidFill>
                  <a:latin typeface="Arial" charset="0"/>
                </a:endParaRPr>
              </a:p>
              <a:p>
                <a:pPr>
                  <a:spcBef>
                    <a:spcPct val="50000"/>
                  </a:spcBef>
                  <a:buClr>
                    <a:srgbClr val="9898E8"/>
                  </a:buClr>
                  <a:buSzPct val="100000"/>
                  <a:buFont typeface="Wingdings" pitchFamily="2" charset="2"/>
                  <a:buChar char="q"/>
                </a:pPr>
                <a:r>
                  <a:rPr lang="en-GB" sz="1400" b="1" dirty="0" smtClean="0">
                    <a:solidFill>
                      <a:srgbClr val="9898E8"/>
                    </a:solidFill>
                    <a:latin typeface="Arial" charset="0"/>
                  </a:rPr>
                  <a:t>Run-I sensitivities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b="1" i="1" smtClean="0">
                            <a:solidFill>
                              <a:srgbClr val="9898E8"/>
                            </a:solidFill>
                            <a:latin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GB" sz="1400" b="1" i="1" smtClean="0">
                            <a:solidFill>
                              <a:srgbClr val="9898E8"/>
                            </a:solidFill>
                            <a:latin typeface="Cambria Math"/>
                            <a:sym typeface="Symbol"/>
                          </a:rPr>
                          <m:t>𝑩</m:t>
                        </m:r>
                      </m:e>
                      <m:sub>
                        <m:r>
                          <a:rPr lang="en-GB" sz="1400" b="1" i="1" smtClean="0">
                            <a:solidFill>
                              <a:srgbClr val="9898E8"/>
                            </a:solidFill>
                            <a:latin typeface="Cambria Math"/>
                            <a:sym typeface="Symbol"/>
                          </a:rPr>
                          <m:t>𝒔</m:t>
                        </m:r>
                      </m:sub>
                      <m:sup>
                        <m:r>
                          <a:rPr lang="en-GB" sz="1400" b="1" i="1" smtClean="0">
                            <a:solidFill>
                              <a:srgbClr val="9898E8"/>
                            </a:solidFill>
                            <a:latin typeface="Cambria Math"/>
                            <a:sym typeface="Symbol"/>
                          </a:rPr>
                          <m:t>𝟎</m:t>
                        </m:r>
                      </m:sup>
                    </m:sSubSup>
                    <m:r>
                      <a:rPr lang="en-GB" sz="1400" b="1" i="1">
                        <a:solidFill>
                          <a:srgbClr val="9898E8"/>
                        </a:solidFill>
                        <a:latin typeface="Cambria Math"/>
                        <a:sym typeface="Symbol"/>
                      </a:rPr>
                      <m:t> </m:t>
                    </m:r>
                    <m:sSup>
                      <m:sSupPr>
                        <m:ctrlPr>
                          <a:rPr lang="en-GB" sz="1400" b="1" i="1" smtClean="0">
                            <a:solidFill>
                              <a:srgbClr val="9898E8"/>
                            </a:solidFill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solidFill>
                              <a:srgbClr val="9898E8"/>
                            </a:solidFill>
                            <a:latin typeface="Cambria Math"/>
                            <a:sym typeface="Symbol"/>
                          </a:rPr>
                          <m:t>𝑲</m:t>
                        </m:r>
                      </m:e>
                      <m:sup>
                        <m:r>
                          <a:rPr lang="en-GB" sz="1400" b="1" i="1" smtClean="0">
                            <a:solidFill>
                              <a:srgbClr val="9898E8"/>
                            </a:solidFill>
                            <a:latin typeface="Cambria Math"/>
                            <a:sym typeface="Symbol"/>
                          </a:rPr>
                          <m:t>∗</m:t>
                        </m:r>
                        <m:r>
                          <a:rPr lang="en-GB" sz="1400" b="1" i="1" smtClean="0">
                            <a:solidFill>
                              <a:srgbClr val="9898E8"/>
                            </a:solidFill>
                            <a:latin typeface="Cambria Math"/>
                            <a:sym typeface="Symbol"/>
                          </a:rPr>
                          <m:t>𝟎</m:t>
                        </m:r>
                      </m:sup>
                    </m:sSup>
                    <m:r>
                      <a:rPr lang="en-GB" sz="1400" b="1" i="1" smtClean="0">
                        <a:solidFill>
                          <a:srgbClr val="9898E8"/>
                        </a:solidFill>
                        <a:latin typeface="Cambria Math"/>
                        <a:sym typeface="Symbol"/>
                      </a:rPr>
                      <m:t> </m:t>
                    </m:r>
                    <m:sSup>
                      <m:sSupPr>
                        <m:ctrlPr>
                          <a:rPr lang="en-GB" sz="1400" b="1" i="1" smtClean="0">
                            <a:solidFill>
                              <a:srgbClr val="9898E8"/>
                            </a:solidFill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GB" sz="1400" b="1" i="1" smtClean="0">
                                <a:solidFill>
                                  <a:srgbClr val="9898E8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en-GB" sz="1400" b="1" i="1" smtClean="0">
                                <a:solidFill>
                                  <a:srgbClr val="9898E8"/>
                                </a:solidFill>
                                <a:latin typeface="Cambria Math"/>
                                <a:sym typeface="Symbol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GB" sz="1400" b="1" i="1" smtClean="0">
                            <a:solidFill>
                              <a:srgbClr val="9898E8"/>
                            </a:solidFill>
                            <a:latin typeface="Cambria Math"/>
                            <a:sym typeface="Symbol"/>
                          </a:rPr>
                          <m:t>∗</m:t>
                        </m:r>
                        <m:r>
                          <a:rPr lang="en-GB" sz="1400" b="1" i="1" smtClean="0">
                            <a:solidFill>
                              <a:srgbClr val="9898E8"/>
                            </a:solidFill>
                            <a:latin typeface="Cambria Math"/>
                            <a:sym typeface="Symbol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GB" sz="1400" b="1" dirty="0" smtClean="0">
                    <a:solidFill>
                      <a:srgbClr val="9898E8"/>
                    </a:solidFill>
                    <a:latin typeface="Arial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solidFill>
                              <a:srgbClr val="9898E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solidFill>
                              <a:srgbClr val="9898E8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GB" sz="1400" b="1" i="1" smtClean="0">
                            <a:solidFill>
                              <a:srgbClr val="9898E8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GB" sz="1400" b="1" i="1" smtClean="0">
                        <a:solidFill>
                          <a:srgbClr val="9898E8"/>
                        </a:solidFill>
                        <a:latin typeface="Cambria Math"/>
                      </a:rPr>
                      <m:t> </m:t>
                    </m:r>
                    <m:r>
                      <a:rPr lang="en-GB" sz="1400" b="1" i="1" smtClean="0">
                        <a:solidFill>
                          <a:srgbClr val="9898E8"/>
                        </a:solidFill>
                        <a:latin typeface="Cambria Math"/>
                        <a:sym typeface="Symbol"/>
                      </a:rPr>
                      <m:t>  </m:t>
                    </m:r>
                    <m:sSubSup>
                      <m:sSubSupPr>
                        <m:ctrlPr>
                          <a:rPr lang="en-GB" sz="1400" b="1" i="1" smtClean="0">
                            <a:solidFill>
                              <a:srgbClr val="9898E8"/>
                            </a:solidFill>
                            <a:latin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GB" sz="1400" b="1" i="1" smtClean="0">
                            <a:solidFill>
                              <a:srgbClr val="9898E8"/>
                            </a:solidFill>
                            <a:latin typeface="Cambria Math"/>
                            <a:sym typeface="Symbol"/>
                          </a:rPr>
                          <m:t>𝑲</m:t>
                        </m:r>
                      </m:e>
                      <m:sub>
                        <m:r>
                          <a:rPr lang="en-GB" sz="1400" b="1" i="1" smtClean="0">
                            <a:solidFill>
                              <a:srgbClr val="9898E8"/>
                            </a:solidFill>
                            <a:latin typeface="Cambria Math"/>
                            <a:sym typeface="Symbol"/>
                          </a:rPr>
                          <m:t>𝑺</m:t>
                        </m:r>
                      </m:sub>
                      <m:sup>
                        <m:r>
                          <a:rPr lang="en-GB" sz="1400" b="1" i="1" smtClean="0">
                            <a:solidFill>
                              <a:srgbClr val="9898E8"/>
                            </a:solidFill>
                            <a:latin typeface="Cambria Math"/>
                            <a:sym typeface="Symbol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GB" sz="1400" b="1" dirty="0" smtClean="0">
                    <a:solidFill>
                      <a:srgbClr val="9898E8"/>
                    </a:solidFill>
                    <a:latin typeface="Arial" charset="0"/>
                  </a:rPr>
                  <a:t> are best-guesses</a:t>
                </a:r>
                <a:br>
                  <a:rPr lang="en-GB" sz="1400" b="1" dirty="0" smtClean="0">
                    <a:solidFill>
                      <a:srgbClr val="9898E8"/>
                    </a:solidFill>
                    <a:latin typeface="Arial" charset="0"/>
                  </a:rPr>
                </a:br>
                <a:r>
                  <a:rPr lang="en-GB" sz="1400" b="1" dirty="0" smtClean="0">
                    <a:solidFill>
                      <a:srgbClr val="9898E8"/>
                    </a:solidFill>
                    <a:latin typeface="Arial" charset="0"/>
                  </a:rPr>
                  <a:t>since no time-dependent </a:t>
                </a:r>
                <a:r>
                  <a:rPr lang="en-GB" sz="1400" b="1" dirty="0" err="1" smtClean="0">
                    <a:solidFill>
                      <a:srgbClr val="9898E8"/>
                    </a:solidFill>
                    <a:latin typeface="Arial" charset="0"/>
                  </a:rPr>
                  <a:t>LHCb</a:t>
                </a:r>
                <a:r>
                  <a:rPr lang="en-GB" sz="1400" b="1" dirty="0" smtClean="0">
                    <a:solidFill>
                      <a:srgbClr val="9898E8"/>
                    </a:solidFill>
                    <a:latin typeface="Arial" charset="0"/>
                  </a:rPr>
                  <a:t> analyses exist</a:t>
                </a: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704" y="4541450"/>
                <a:ext cx="7723496" cy="931794"/>
              </a:xfrm>
              <a:prstGeom prst="rect">
                <a:avLst/>
              </a:prstGeom>
              <a:blipFill rotWithShape="1">
                <a:blip r:embed="rId3"/>
                <a:stretch>
                  <a:fillRect l="-710" t="-3268" b="-5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8025600" y="6185848"/>
            <a:ext cx="1728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LHCb-PUB-2014-040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1087188"/>
            <a:ext cx="8763000" cy="3606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Time-dependent analyses :</a:t>
            </a:r>
            <a:endParaRPr lang="en-US" sz="1400" b="1" dirty="0">
              <a:solidFill>
                <a:srgbClr val="2B2BB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8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Conclusion, i.e.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wish</a:t>
            </a:r>
            <a:r>
              <a:rPr lang="fr-FR" sz="2600" dirty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list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9144000" cy="504445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Observation of CP violation in b-baryons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Observation of CP violation in baryonic B decays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Observation of a charmless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B</a:t>
            </a:r>
            <a:r>
              <a:rPr lang="en-GB" sz="1600" b="1" baseline="-25000" dirty="0" err="1" smtClean="0">
                <a:solidFill>
                  <a:srgbClr val="2B2BBF"/>
                </a:solidFill>
                <a:latin typeface="Arial"/>
              </a:rPr>
              <a:t>c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decay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Observation of a baryonic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B</a:t>
            </a:r>
            <a:r>
              <a:rPr lang="en-GB" sz="1600" b="1" baseline="30000" dirty="0" err="1" smtClean="0">
                <a:solidFill>
                  <a:srgbClr val="2B2BBF"/>
                </a:solidFill>
                <a:latin typeface="Arial"/>
              </a:rPr>
              <a:t>s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decay </a:t>
            </a:r>
            <a:r>
              <a:rPr lang="en-GB" sz="1300" b="1" dirty="0" smtClean="0">
                <a:solidFill>
                  <a:srgbClr val="2B2BBF"/>
                </a:solidFill>
                <a:latin typeface="Arial"/>
              </a:rPr>
              <a:t>(to close the loop)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Amplitude analyses in 3-body decays and precise determination of </a:t>
            </a:r>
            <a:r>
              <a:rPr lang="en-GB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g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angle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Full angular analyses in B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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V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V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decays and understanding of polarisation puzzle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Precise measurements of BFs and CP asymmetries of 2-body B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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h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h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decays</a:t>
            </a: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GB" sz="1600" b="1" dirty="0" smtClean="0">
              <a:solidFill>
                <a:srgbClr val="2B2BBF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Etc. …</a:t>
            </a:r>
            <a:endParaRPr lang="en-GB" sz="1600" b="1" dirty="0">
              <a:solidFill>
                <a:srgbClr val="2B2BBF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b="1" dirty="0" smtClean="0">
              <a:solidFill>
                <a:srgbClr val="2B2BBF"/>
              </a:solidFill>
              <a:latin typeface="Arial"/>
            </a:endParaRPr>
          </a:p>
          <a:p>
            <a:pPr lvl="0"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Oh … and a clear manifestation of New Physics, of course !!!</a:t>
            </a:r>
            <a:endParaRPr lang="en-GB" sz="1400" b="1" dirty="0">
              <a:solidFill>
                <a:srgbClr val="2B2BB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743200"/>
            <a:ext cx="990600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800" b="1" i="1" dirty="0">
                <a:solidFill>
                  <a:srgbClr val="FF7A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4800" b="1" i="1" dirty="0" smtClean="0">
                <a:solidFill>
                  <a:srgbClr val="FF7A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-body decays</a:t>
            </a:r>
            <a:endParaRPr lang="en-GB" b="1" i="1" baseline="-25000" dirty="0">
              <a:solidFill>
                <a:srgbClr val="FF7A0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787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2667000"/>
            <a:ext cx="7848600" cy="707886"/>
          </a:xfrm>
          <a:prstGeom prst="rect">
            <a:avLst/>
          </a:prstGeom>
          <a:ln w="25400" algn="ctr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GB" sz="4000" b="1" i="1" dirty="0" smtClean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 for your attention</a:t>
            </a:r>
            <a:endParaRPr lang="en-GB" sz="4000" b="1" i="1" baseline="-25000" dirty="0">
              <a:solidFill>
                <a:srgbClr val="CCECFF">
                  <a:lumMod val="2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8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Flavour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physics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– a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matter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of taste ?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066800" y="990600"/>
            <a:ext cx="7543800" cy="792000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285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physics of flavor is the flavor of physics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43000" y="5943600"/>
            <a:ext cx="8534400" cy="323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500" b="1" i="1" dirty="0" smtClean="0">
                <a:solidFill>
                  <a:srgbClr val="990033"/>
                </a:solidFill>
                <a:latin typeface="Verdana" pitchFamily="34" charset="0"/>
              </a:rPr>
              <a:t>Whether or not you share these “strong” opinions …</a:t>
            </a:r>
            <a:endParaRPr lang="en-GB" sz="1500" b="1" i="1" dirty="0">
              <a:solidFill>
                <a:srgbClr val="990033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7648" y="1842448"/>
            <a:ext cx="331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err="1">
                <a:solidFill>
                  <a:schemeClr val="tx1"/>
                </a:solidFill>
              </a:rPr>
              <a:t>Harald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Fritzsch</a:t>
            </a:r>
            <a:r>
              <a:rPr lang="en-US" sz="1300" dirty="0" smtClean="0">
                <a:solidFill>
                  <a:schemeClr val="tx1"/>
                </a:solidFill>
              </a:rPr>
              <a:t>, Summary </a:t>
            </a:r>
            <a:r>
              <a:rPr lang="en-US" sz="1300" dirty="0">
                <a:solidFill>
                  <a:schemeClr val="tx1"/>
                </a:solidFill>
              </a:rPr>
              <a:t>t</a:t>
            </a:r>
            <a:r>
              <a:rPr lang="en-US" sz="1300" dirty="0" smtClean="0">
                <a:solidFill>
                  <a:schemeClr val="tx1"/>
                </a:solidFill>
              </a:rPr>
              <a:t>alk ICFP 2001,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Zhang-</a:t>
            </a:r>
            <a:r>
              <a:rPr lang="en-US" sz="1300" dirty="0" err="1" smtClean="0">
                <a:solidFill>
                  <a:schemeClr val="tx1"/>
                </a:solidFill>
              </a:rPr>
              <a:t>Jia</a:t>
            </a:r>
            <a:r>
              <a:rPr lang="en-US" sz="1300" dirty="0" smtClean="0">
                <a:solidFill>
                  <a:schemeClr val="tx1"/>
                </a:solidFill>
              </a:rPr>
              <a:t>-</a:t>
            </a:r>
            <a:r>
              <a:rPr lang="en-US" sz="1300" dirty="0" err="1" smtClean="0">
                <a:solidFill>
                  <a:schemeClr val="tx1"/>
                </a:solidFill>
              </a:rPr>
              <a:t>Jie</a:t>
            </a:r>
            <a:r>
              <a:rPr lang="en-US" sz="1300" dirty="0">
                <a:solidFill>
                  <a:schemeClr val="tx1"/>
                </a:solidFill>
              </a:rPr>
              <a:t>. Hunan, China </a:t>
            </a:r>
            <a:r>
              <a:rPr lang="en-US" sz="1300" dirty="0" smtClean="0">
                <a:solidFill>
                  <a:schemeClr val="tx1"/>
                </a:solidFill>
              </a:rPr>
              <a:t>(5-6/2001</a:t>
            </a:r>
            <a:r>
              <a:rPr lang="en-US" sz="1300" dirty="0">
                <a:solidFill>
                  <a:schemeClr val="tx1"/>
                </a:solidFill>
              </a:rPr>
              <a:t>) 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4495800"/>
            <a:ext cx="2268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err="1">
                <a:solidFill>
                  <a:schemeClr val="tx1"/>
                </a:solidFill>
              </a:rPr>
              <a:t>Nima</a:t>
            </a:r>
            <a:r>
              <a:rPr lang="en-US" sz="1300" dirty="0">
                <a:solidFill>
                  <a:schemeClr val="tx1"/>
                </a:solidFill>
              </a:rPr>
              <a:t> </a:t>
            </a:r>
            <a:r>
              <a:rPr lang="en-US" sz="1300" dirty="0" err="1" smtClean="0">
                <a:solidFill>
                  <a:schemeClr val="tx1"/>
                </a:solidFill>
              </a:rPr>
              <a:t>Arkani-Hame</a:t>
            </a:r>
            <a:r>
              <a:rPr lang="en-GB" sz="1300" dirty="0" smtClean="0">
                <a:solidFill>
                  <a:schemeClr val="tx1"/>
                </a:solidFill>
              </a:rPr>
              <a:t>d,</a:t>
            </a:r>
            <a:br>
              <a:rPr lang="en-GB" sz="1300" dirty="0" smtClean="0">
                <a:solidFill>
                  <a:schemeClr val="tx1"/>
                </a:solidFill>
              </a:rPr>
            </a:br>
            <a:r>
              <a:rPr lang="en-GB" sz="1300" dirty="0" smtClean="0">
                <a:solidFill>
                  <a:schemeClr val="tx1"/>
                </a:solidFill>
              </a:rPr>
              <a:t>Intensity Frontier Workshop, </a:t>
            </a:r>
          </a:p>
          <a:p>
            <a:r>
              <a:rPr lang="en-GB" sz="1300" dirty="0" smtClean="0">
                <a:solidFill>
                  <a:schemeClr val="tx1"/>
                </a:solidFill>
              </a:rPr>
              <a:t>11-12/2011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95300" y="35433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533650"/>
            <a:ext cx="4095750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Flavour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physics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is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everywhere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4" name="Picture 2" descr="C:\home\users\eduardo\docs\HEP\pictures\HEP_3-frontiers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51296"/>
            <a:ext cx="5203028" cy="487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941840" y="83176"/>
            <a:ext cx="2880000" cy="1869743"/>
          </a:xfrm>
          <a:prstGeom prst="rect">
            <a:avLst/>
          </a:prstGeom>
          <a:solidFill>
            <a:srgbClr val="FFFFD9"/>
          </a:solidFill>
          <a:ln w="2540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>
                <a:latin typeface="Verdana" pitchFamily="34" charset="0"/>
              </a:rPr>
              <a:t>Flavour lets us probe</a:t>
            </a:r>
            <a:br>
              <a:rPr lang="en-GB" sz="1600" b="1" dirty="0" smtClean="0">
                <a:latin typeface="Verdana" pitchFamily="34" charset="0"/>
              </a:rPr>
            </a:br>
            <a:r>
              <a:rPr lang="en-GB" sz="1600" b="1" dirty="0" smtClean="0">
                <a:latin typeface="Verdana" pitchFamily="34" charset="0"/>
              </a:rPr>
              <a:t>very high scales …</a:t>
            </a:r>
          </a:p>
          <a:p>
            <a:pPr>
              <a:spcBef>
                <a:spcPct val="50000"/>
              </a:spcBef>
            </a:pPr>
            <a:r>
              <a:rPr lang="en-GB" sz="1600" b="1" dirty="0" smtClean="0">
                <a:latin typeface="Verdana" pitchFamily="34" charset="0"/>
              </a:rPr>
              <a:t>… i.e. beyond the</a:t>
            </a:r>
            <a:br>
              <a:rPr lang="en-GB" sz="1600" b="1" dirty="0" smtClean="0">
                <a:latin typeface="Verdana" pitchFamily="34" charset="0"/>
              </a:rPr>
            </a:br>
            <a:r>
              <a:rPr lang="en-GB" sz="1600" b="1" dirty="0" smtClean="0">
                <a:latin typeface="Verdana" pitchFamily="34" charset="0"/>
              </a:rPr>
              <a:t>          Energy Frontier !</a:t>
            </a:r>
          </a:p>
          <a:p>
            <a:pPr>
              <a:spcBef>
                <a:spcPct val="50000"/>
              </a:spcBef>
            </a:pPr>
            <a:endParaRPr lang="en-GB" sz="1600" b="1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1300" b="1" dirty="0" smtClean="0">
                <a:latin typeface="Verdana" pitchFamily="34" charset="0"/>
              </a:rPr>
              <a:t>(word of honour: precision)</a:t>
            </a:r>
            <a:endParaRPr lang="en-GB" sz="1300" b="1" dirty="0">
              <a:latin typeface="Verdana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9438" y="5587425"/>
            <a:ext cx="2620962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(3 </a:t>
            </a:r>
            <a:r>
              <a:rPr lang="en-GB" sz="1600" b="1" u="sng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complementary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ways</a:t>
            </a:r>
            <a:b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of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exploring HEP 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…)</a:t>
            </a:r>
            <a:endParaRPr lang="en-GB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5064" y="860072"/>
            <a:ext cx="2965572" cy="68326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SzPct val="100000"/>
            </a:pPr>
            <a:r>
              <a:rPr lang="en-GB" sz="1600" b="1" i="1" dirty="0" smtClean="0">
                <a:solidFill>
                  <a:schemeClr val="tx1"/>
                </a:solidFill>
                <a:latin typeface="Arial"/>
              </a:rPr>
              <a:t>Production of New Physics particles if energy sufficient</a:t>
            </a:r>
            <a:endParaRPr lang="en-GB" sz="1500" b="1" i="1" dirty="0" smtClean="0">
              <a:solidFill>
                <a:schemeClr val="tx1"/>
              </a:solidFill>
              <a:latin typeface="Arial"/>
            </a:endParaRP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 bwMode="auto">
          <a:xfrm>
            <a:off x="3860636" y="1201704"/>
            <a:ext cx="1202140" cy="5226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2667000"/>
            <a:ext cx="2965572" cy="188820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SzPct val="100000"/>
            </a:pPr>
            <a:r>
              <a:rPr lang="en-GB" sz="1600" b="1" i="1" dirty="0" smtClean="0">
                <a:solidFill>
                  <a:schemeClr val="tx1"/>
                </a:solidFill>
                <a:latin typeface="Arial"/>
              </a:rPr>
              <a:t>Precision tests of the SM</a:t>
            </a:r>
            <a:r>
              <a:rPr lang="en-GB" sz="1500" b="1" i="1" dirty="0">
                <a:solidFill>
                  <a:schemeClr val="tx1"/>
                </a:solidFill>
                <a:latin typeface="Arial"/>
              </a:rPr>
              <a:t/>
            </a:r>
            <a:br>
              <a:rPr lang="en-GB" sz="1500" b="1" i="1" dirty="0">
                <a:solidFill>
                  <a:schemeClr val="tx1"/>
                </a:solidFill>
                <a:latin typeface="Arial"/>
              </a:rPr>
            </a:br>
            <a:r>
              <a:rPr lang="en-GB" sz="1500" b="1" i="1" dirty="0" smtClean="0">
                <a:solidFill>
                  <a:schemeClr val="tx1"/>
                </a:solidFill>
                <a:latin typeface="Arial"/>
              </a:rPr>
              <a:t>- Can probe &gt;&gt; </a:t>
            </a:r>
            <a:r>
              <a:rPr lang="en-GB" sz="1500" b="1" i="1" dirty="0" err="1" smtClean="0">
                <a:solidFill>
                  <a:schemeClr val="tx1"/>
                </a:solidFill>
                <a:latin typeface="Arial"/>
              </a:rPr>
              <a:t>TeV</a:t>
            </a:r>
            <a:r>
              <a:rPr lang="en-GB" sz="1500" b="1" i="1" dirty="0" smtClean="0">
                <a:solidFill>
                  <a:schemeClr val="tx1"/>
                </a:solidFill>
                <a:latin typeface="Arial"/>
              </a:rPr>
              <a:t> scale</a:t>
            </a:r>
            <a:br>
              <a:rPr lang="en-GB" sz="1500" b="1" i="1" dirty="0" smtClean="0">
                <a:solidFill>
                  <a:schemeClr val="tx1"/>
                </a:solidFill>
                <a:latin typeface="Arial"/>
              </a:rPr>
            </a:br>
            <a:r>
              <a:rPr lang="en-GB" sz="1500" b="1" i="1" dirty="0" smtClean="0">
                <a:solidFill>
                  <a:schemeClr val="tx1"/>
                </a:solidFill>
                <a:latin typeface="Arial"/>
              </a:rPr>
              <a:t>- Can provide info on</a:t>
            </a:r>
            <a:br>
              <a:rPr lang="en-GB" sz="1500" b="1" i="1" dirty="0" smtClean="0">
                <a:solidFill>
                  <a:schemeClr val="tx1"/>
                </a:solidFill>
                <a:latin typeface="Arial"/>
              </a:rPr>
            </a:br>
            <a:r>
              <a:rPr lang="en-GB" sz="1500" b="1" i="1" dirty="0" smtClean="0">
                <a:solidFill>
                  <a:schemeClr val="tx1"/>
                </a:solidFill>
                <a:latin typeface="Arial"/>
              </a:rPr>
              <a:t>  couplings *and* phases</a:t>
            </a:r>
            <a:br>
              <a:rPr lang="en-GB" sz="1500" b="1" i="1" dirty="0" smtClean="0">
                <a:solidFill>
                  <a:schemeClr val="tx1"/>
                </a:solidFill>
                <a:latin typeface="Arial"/>
              </a:rPr>
            </a:br>
            <a:r>
              <a:rPr lang="en-GB" sz="1500" b="1" i="1" dirty="0" smtClean="0">
                <a:solidFill>
                  <a:schemeClr val="tx1"/>
                </a:solidFill>
                <a:latin typeface="Arial"/>
              </a:rPr>
              <a:t>  of new particles, if observed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SzPct val="100000"/>
            </a:pPr>
            <a:r>
              <a:rPr lang="en-GB" sz="1500" b="1" i="1" dirty="0" smtClean="0">
                <a:solidFill>
                  <a:schemeClr val="tx1"/>
                </a:solidFill>
                <a:latin typeface="Arial"/>
              </a:rPr>
              <a:t>Typically require large stats</a:t>
            </a:r>
            <a:endParaRPr lang="en-GB" sz="1600" b="1" i="1" dirty="0" smtClean="0">
              <a:solidFill>
                <a:schemeClr val="tx1"/>
              </a:solidFill>
              <a:latin typeface="Arial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200400" y="3614508"/>
            <a:ext cx="897340" cy="11929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6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609600" y="990600"/>
                <a:ext cx="9144000" cy="4600362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</a:pPr>
                <a:r>
                  <a:rPr lang="en-GB" b="1" i="1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/>
                    <a:cs typeface="Tahoma" pitchFamily="34" charset="0"/>
                  </a:rPr>
                  <a:t>Assumptions</a:t>
                </a:r>
                <a:endParaRPr lang="en-GB" b="1" dirty="0">
                  <a:solidFill>
                    <a:srgbClr val="2B2BBF"/>
                  </a:solidFill>
                  <a:latin typeface="Arial"/>
                </a:endParaRPr>
              </a:p>
              <a:p>
                <a:pPr lvl="0"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  <a:buFont typeface="Wingdings" pitchFamily="2" charset="2"/>
                  <a:buChar char="q"/>
                </a:pP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Cross sections for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2B2BBF"/>
                        </a:solidFill>
                        <a:latin typeface="Cambria Math"/>
                      </a:rPr>
                      <m:t>𝒃</m:t>
                    </m:r>
                    <m:acc>
                      <m:accPr>
                        <m:chr m:val="̅"/>
                        <m:ctrlPr>
                          <a:rPr lang="en-GB" sz="1600" b="1" i="1" smtClean="0">
                            <a:solidFill>
                              <a:srgbClr val="2B2BB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1600" b="1" i="1" smtClean="0">
                            <a:solidFill>
                              <a:srgbClr val="2B2BBF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solidFill>
                          <a:srgbClr val="2B2BBF"/>
                        </a:solidFill>
                        <a:latin typeface="Cambria Math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GB" sz="1600" b="1" i="1">
                            <a:solidFill>
                              <a:srgbClr val="2B2BB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1600" b="1" i="1" smtClean="0">
                            <a:solidFill>
                              <a:srgbClr val="2B2BBF"/>
                            </a:solidFill>
                            <a:latin typeface="Cambria Math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production scale linearly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b="1" i="1" smtClean="0">
                            <a:solidFill>
                              <a:srgbClr val="2B2BBF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1600" b="1" i="1" smtClean="0">
                            <a:solidFill>
                              <a:srgbClr val="2B2BBF"/>
                            </a:solidFill>
                            <a:latin typeface="Cambria Math"/>
                          </a:rPr>
                          <m:t>𝒔</m:t>
                        </m:r>
                      </m:e>
                    </m:rad>
                  </m:oMath>
                </a14:m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 </a:t>
                </a:r>
                <a:r>
                  <a:rPr lang="en-GB" sz="1400" b="1" dirty="0" smtClean="0">
                    <a:solidFill>
                      <a:srgbClr val="2B2BBF"/>
                    </a:solidFill>
                    <a:latin typeface="Arial"/>
                  </a:rPr>
                  <a:t>(relevant for run II only)</a:t>
                </a:r>
              </a:p>
              <a:p>
                <a:pPr lvl="0"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  <a:buFont typeface="Wingdings" pitchFamily="2" charset="2"/>
                  <a:buChar char="q"/>
                </a:pP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Trigger efficiencies with the upgraded detector improve with respect to those of run I</a:t>
                </a:r>
                <a:b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</a:br>
                <a:r>
                  <a:rPr lang="en-GB" sz="1400" b="1" dirty="0" smtClean="0">
                    <a:solidFill>
                      <a:srgbClr val="2B2BBF"/>
                    </a:solidFill>
                    <a:latin typeface="Arial"/>
                  </a:rPr>
                  <a:t>     - Largest gains for </a:t>
                </a:r>
                <a:r>
                  <a:rPr lang="en-GB" sz="1400" b="1" dirty="0" err="1" smtClean="0">
                    <a:solidFill>
                      <a:srgbClr val="2B2BBF"/>
                    </a:solidFill>
                    <a:latin typeface="Arial"/>
                  </a:rPr>
                  <a:t>hadronic</a:t>
                </a:r>
                <a:r>
                  <a:rPr lang="en-GB" sz="1400" b="1" dirty="0" smtClean="0">
                    <a:solidFill>
                      <a:srgbClr val="2B2BBF"/>
                    </a:solidFill>
                    <a:latin typeface="Arial"/>
                  </a:rPr>
                  <a:t> modes and especially for low-</a:t>
                </a:r>
                <a:r>
                  <a:rPr lang="en-GB" sz="1400" b="1" dirty="0" err="1" smtClean="0">
                    <a:solidFill>
                      <a:srgbClr val="2B2BBF"/>
                    </a:solidFill>
                    <a:latin typeface="Arial"/>
                  </a:rPr>
                  <a:t>p</a:t>
                </a:r>
                <a:r>
                  <a:rPr lang="en-GB" sz="1400" b="1" baseline="-25000" dirty="0" err="1" smtClean="0">
                    <a:solidFill>
                      <a:srgbClr val="2B2BBF"/>
                    </a:solidFill>
                    <a:latin typeface="Arial"/>
                  </a:rPr>
                  <a:t>T</a:t>
                </a:r>
                <a:r>
                  <a:rPr lang="en-GB" sz="1400" b="1" dirty="0" smtClean="0">
                    <a:solidFill>
                      <a:srgbClr val="2B2BBF"/>
                    </a:solidFill>
                    <a:latin typeface="Arial"/>
                  </a:rPr>
                  <a:t> modes such as charm</a:t>
                </a:r>
                <a:br>
                  <a:rPr lang="en-GB" sz="1400" b="1" dirty="0" smtClean="0">
                    <a:solidFill>
                      <a:srgbClr val="2B2BBF"/>
                    </a:solidFill>
                    <a:latin typeface="Arial"/>
                  </a:rPr>
                </a:br>
                <a:r>
                  <a:rPr lang="en-GB" sz="1400" b="1" dirty="0" smtClean="0">
                    <a:solidFill>
                      <a:srgbClr val="2B2BBF"/>
                    </a:solidFill>
                    <a:latin typeface="Arial"/>
                  </a:rPr>
                  <a:t>     - Trigger efficiencies essentially unchanged for modes with </a:t>
                </a:r>
                <a:r>
                  <a:rPr lang="en-GB" sz="1400" b="1" dirty="0" err="1" smtClean="0">
                    <a:solidFill>
                      <a:srgbClr val="2B2BBF"/>
                    </a:solidFill>
                    <a:latin typeface="Arial"/>
                  </a:rPr>
                  <a:t>muons</a:t>
                </a:r>
                <a:endParaRPr lang="en-GB" sz="1400" b="1" dirty="0" smtClean="0">
                  <a:solidFill>
                    <a:srgbClr val="2B2BBF"/>
                  </a:solidFill>
                  <a:latin typeface="Arial"/>
                </a:endParaRPr>
              </a:p>
              <a:p>
                <a:pPr lvl="0"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</a:pPr>
                <a:r>
                  <a:rPr lang="en-GB" sz="700" b="1" dirty="0" smtClean="0">
                    <a:solidFill>
                      <a:srgbClr val="2B2BBF"/>
                    </a:solidFill>
                    <a:latin typeface="Arial"/>
                  </a:rPr>
                  <a:t/>
                </a:r>
                <a:br>
                  <a:rPr lang="en-GB" sz="700" b="1" dirty="0" smtClean="0">
                    <a:solidFill>
                      <a:srgbClr val="2B2BBF"/>
                    </a:solidFill>
                    <a:latin typeface="Arial"/>
                  </a:rPr>
                </a:b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    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  <a:sym typeface="Symbol"/>
                  </a:rPr>
                  <a:t> statistical uncertainties scale better than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sz="1600" b="1" i="1" smtClean="0">
                            <a:solidFill>
                              <a:srgbClr val="2B2BBF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GB" sz="1600" b="1" i="1" smtClean="0">
                            <a:solidFill>
                              <a:srgbClr val="2B2BBF"/>
                            </a:solidFill>
                            <a:latin typeface="Cambria Math"/>
                            <a:sym typeface="Symbol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b="1" i="1" smtClean="0">
                                <a:solidFill>
                                  <a:srgbClr val="2B2BBF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1" i="1" smtClean="0">
                                <a:solidFill>
                                  <a:srgbClr val="2B2BBF"/>
                                </a:solidFill>
                                <a:latin typeface="Cambria Math"/>
                                <a:sym typeface="Symbol"/>
                              </a:rPr>
                              <m:t>𝑵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  <a:sym typeface="Symbol"/>
                  </a:rPr>
                  <a:t> </a:t>
                </a:r>
                <a:endParaRPr lang="en-GB" sz="1600" b="1" dirty="0" smtClean="0">
                  <a:solidFill>
                    <a:srgbClr val="2B2BBF"/>
                  </a:solidFill>
                  <a:latin typeface="Arial"/>
                </a:endParaRP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</a:pPr>
                <a:endParaRPr lang="en-GB" sz="800" b="1" dirty="0" smtClean="0">
                  <a:solidFill>
                    <a:srgbClr val="2B2BBF"/>
                  </a:solidFill>
                  <a:latin typeface="Arial"/>
                </a:endParaRP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</a:pPr>
                <a:endParaRPr lang="en-GB" sz="800" b="1" dirty="0" smtClean="0">
                  <a:solidFill>
                    <a:srgbClr val="2B2BBF"/>
                  </a:solidFill>
                  <a:latin typeface="Arial"/>
                </a:endParaRP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</a:pPr>
                <a:endParaRPr lang="en-GB" sz="800" b="1" dirty="0" smtClean="0">
                  <a:solidFill>
                    <a:srgbClr val="2B2BBF"/>
                  </a:solidFill>
                  <a:latin typeface="Arial"/>
                </a:endParaRP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</a:pPr>
                <a:r>
                  <a:rPr lang="en-US" b="1" i="1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/>
                    <a:cs typeface="Tahoma" pitchFamily="34" charset="0"/>
                  </a:rPr>
                  <a:t>References</a:t>
                </a:r>
                <a:endParaRPr lang="en-GB" b="1" dirty="0">
                  <a:solidFill>
                    <a:srgbClr val="2B2BBF"/>
                  </a:solidFill>
                  <a:latin typeface="Arial"/>
                </a:endParaRP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  <a:buFont typeface="Wingdings" pitchFamily="2" charset="2"/>
                  <a:buChar char="q"/>
                </a:pP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Impact of the </a:t>
                </a:r>
                <a:r>
                  <a:rPr lang="en-GB" sz="1600" b="1" dirty="0" err="1" smtClean="0">
                    <a:solidFill>
                      <a:srgbClr val="2B2BBF"/>
                    </a:solidFill>
                    <a:latin typeface="Arial"/>
                  </a:rPr>
                  <a:t>LHCb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upgrade detector design choices on physics and trigger performance,</a:t>
                </a:r>
                <a:b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</a:b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   LHCb-PUB-2014-040, to be published</a:t>
                </a: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  <a:buClr>
                    <a:srgbClr val="2B2BBF"/>
                  </a:buClr>
                  <a:buSzPct val="100000"/>
                  <a:buFont typeface="Wingdings" pitchFamily="2" charset="2"/>
                  <a:buChar char="q"/>
                </a:pPr>
                <a:r>
                  <a:rPr lang="en-GB" sz="1600" b="1" dirty="0">
                    <a:solidFill>
                      <a:srgbClr val="2B2BBF"/>
                    </a:solidFill>
                    <a:latin typeface="Arial"/>
                  </a:rPr>
                  <a:t> </a:t>
                </a:r>
                <a:r>
                  <a:rPr lang="en-GB" sz="1600" b="1" dirty="0" err="1" smtClean="0">
                    <a:solidFill>
                      <a:srgbClr val="2B2BBF"/>
                    </a:solidFill>
                    <a:latin typeface="Arial"/>
                  </a:rPr>
                  <a:t>LHCb</a:t>
                </a:r>
                <a:r>
                  <a:rPr lang="en-GB" sz="1600" b="1" dirty="0" smtClean="0">
                    <a:solidFill>
                      <a:srgbClr val="2B2BBF"/>
                    </a:solidFill>
                    <a:latin typeface="Arial"/>
                  </a:rPr>
                  <a:t> physics papers </a:t>
                </a:r>
                <a:r>
                  <a:rPr lang="en-GB" sz="1400" b="1" dirty="0" smtClean="0">
                    <a:solidFill>
                      <a:srgbClr val="2B2BBF"/>
                    </a:solidFill>
                    <a:latin typeface="Arial"/>
                  </a:rPr>
                  <a:t>(specific paper given where relevant)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990600"/>
                <a:ext cx="9144000" cy="4600362"/>
              </a:xfrm>
              <a:prstGeom prst="rect">
                <a:avLst/>
              </a:prstGeom>
              <a:blipFill rotWithShape="1">
                <a:blip r:embed="rId2"/>
                <a:stretch>
                  <a:fillRect l="-533"/>
                </a:stretch>
              </a:blipFill>
              <a:ln w="254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LHCb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upgrade –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expected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sensitivity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on key observables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927652" y="5794908"/>
            <a:ext cx="381000" cy="218660"/>
          </a:xfrm>
          <a:prstGeom prst="stripedRightArrow">
            <a:avLst/>
          </a:prstGeom>
          <a:solidFill>
            <a:srgbClr val="FFC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5715000"/>
            <a:ext cx="759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Upgrade sensitivities presented for key </a:t>
            </a:r>
            <a:r>
              <a:rPr lang="en-GB" b="1" i="1" dirty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observables </a:t>
            </a:r>
            <a:r>
              <a:rPr lang="en-GB" b="1" i="1" dirty="0" smtClean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(see LHCb-PUB-2014-040</a:t>
            </a:r>
            <a:r>
              <a:rPr lang="en-GB" b="1" i="1" dirty="0">
                <a:solidFill>
                  <a:srgbClr val="6049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i="1" dirty="0">
              <a:solidFill>
                <a:srgbClr val="604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455"/>
          <p:cNvGrpSpPr>
            <a:grpSpLocks/>
          </p:cNvGrpSpPr>
          <p:nvPr/>
        </p:nvGrpSpPr>
        <p:grpSpPr bwMode="auto">
          <a:xfrm>
            <a:off x="0" y="1568450"/>
            <a:ext cx="9906000" cy="4070350"/>
            <a:chOff x="-48" y="960"/>
            <a:chExt cx="5808" cy="2661"/>
          </a:xfrm>
        </p:grpSpPr>
        <p:sp>
          <p:nvSpPr>
            <p:cNvPr id="120" name="Arc 456"/>
            <p:cNvSpPr>
              <a:spLocks/>
            </p:cNvSpPr>
            <p:nvPr/>
          </p:nvSpPr>
          <p:spPr bwMode="auto">
            <a:xfrm rot="10800000" flipH="1" flipV="1">
              <a:off x="4272" y="1428"/>
              <a:ext cx="432" cy="360"/>
            </a:xfrm>
            <a:custGeom>
              <a:avLst/>
              <a:gdLst>
                <a:gd name="G0" fmla="+- 2434 0 0"/>
                <a:gd name="G1" fmla="+- 21600 0 0"/>
                <a:gd name="G2" fmla="+- 21600 0 0"/>
                <a:gd name="T0" fmla="*/ 2434 w 24034"/>
                <a:gd name="T1" fmla="*/ 0 h 43200"/>
                <a:gd name="T2" fmla="*/ 0 w 24034"/>
                <a:gd name="T3" fmla="*/ 43062 h 43200"/>
                <a:gd name="T4" fmla="*/ 2434 w 2403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34" h="43200" fill="none" extrusionOk="0">
                  <a:moveTo>
                    <a:pt x="2433" y="0"/>
                  </a:moveTo>
                  <a:cubicBezTo>
                    <a:pt x="14363" y="0"/>
                    <a:pt x="24034" y="9670"/>
                    <a:pt x="24034" y="21600"/>
                  </a:cubicBezTo>
                  <a:cubicBezTo>
                    <a:pt x="24034" y="33529"/>
                    <a:pt x="14363" y="43200"/>
                    <a:pt x="2434" y="43200"/>
                  </a:cubicBezTo>
                  <a:cubicBezTo>
                    <a:pt x="1620" y="43200"/>
                    <a:pt x="808" y="43154"/>
                    <a:pt x="-1" y="43062"/>
                  </a:cubicBezTo>
                </a:path>
                <a:path w="24034" h="43200" stroke="0" extrusionOk="0">
                  <a:moveTo>
                    <a:pt x="2433" y="0"/>
                  </a:moveTo>
                  <a:cubicBezTo>
                    <a:pt x="14363" y="0"/>
                    <a:pt x="24034" y="9670"/>
                    <a:pt x="24034" y="21600"/>
                  </a:cubicBezTo>
                  <a:cubicBezTo>
                    <a:pt x="24034" y="33529"/>
                    <a:pt x="14363" y="43200"/>
                    <a:pt x="2434" y="43200"/>
                  </a:cubicBezTo>
                  <a:cubicBezTo>
                    <a:pt x="1620" y="43200"/>
                    <a:pt x="808" y="43154"/>
                    <a:pt x="-1" y="43062"/>
                  </a:cubicBezTo>
                  <a:lnTo>
                    <a:pt x="2434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Arc 457"/>
            <p:cNvSpPr>
              <a:spLocks/>
            </p:cNvSpPr>
            <p:nvPr/>
          </p:nvSpPr>
          <p:spPr bwMode="auto">
            <a:xfrm rot="10800000" flipH="1" flipV="1">
              <a:off x="4272" y="2670"/>
              <a:ext cx="432" cy="360"/>
            </a:xfrm>
            <a:custGeom>
              <a:avLst/>
              <a:gdLst>
                <a:gd name="G0" fmla="+- 2434 0 0"/>
                <a:gd name="G1" fmla="+- 21600 0 0"/>
                <a:gd name="G2" fmla="+- 21600 0 0"/>
                <a:gd name="T0" fmla="*/ 2434 w 24034"/>
                <a:gd name="T1" fmla="*/ 0 h 43200"/>
                <a:gd name="T2" fmla="*/ 0 w 24034"/>
                <a:gd name="T3" fmla="*/ 43062 h 43200"/>
                <a:gd name="T4" fmla="*/ 2434 w 2403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34" h="43200" fill="none" extrusionOk="0">
                  <a:moveTo>
                    <a:pt x="2433" y="0"/>
                  </a:moveTo>
                  <a:cubicBezTo>
                    <a:pt x="14363" y="0"/>
                    <a:pt x="24034" y="9670"/>
                    <a:pt x="24034" y="21600"/>
                  </a:cubicBezTo>
                  <a:cubicBezTo>
                    <a:pt x="24034" y="33529"/>
                    <a:pt x="14363" y="43200"/>
                    <a:pt x="2434" y="43200"/>
                  </a:cubicBezTo>
                  <a:cubicBezTo>
                    <a:pt x="1620" y="43200"/>
                    <a:pt x="808" y="43154"/>
                    <a:pt x="-1" y="43062"/>
                  </a:cubicBezTo>
                </a:path>
                <a:path w="24034" h="43200" stroke="0" extrusionOk="0">
                  <a:moveTo>
                    <a:pt x="2433" y="0"/>
                  </a:moveTo>
                  <a:cubicBezTo>
                    <a:pt x="14363" y="0"/>
                    <a:pt x="24034" y="9670"/>
                    <a:pt x="24034" y="21600"/>
                  </a:cubicBezTo>
                  <a:cubicBezTo>
                    <a:pt x="24034" y="33529"/>
                    <a:pt x="14363" y="43200"/>
                    <a:pt x="2434" y="43200"/>
                  </a:cubicBezTo>
                  <a:cubicBezTo>
                    <a:pt x="1620" y="43200"/>
                    <a:pt x="808" y="43154"/>
                    <a:pt x="-1" y="43062"/>
                  </a:cubicBezTo>
                  <a:lnTo>
                    <a:pt x="2434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Line 458"/>
            <p:cNvSpPr>
              <a:spLocks noChangeShapeType="1"/>
            </p:cNvSpPr>
            <p:nvPr/>
          </p:nvSpPr>
          <p:spPr bwMode="auto">
            <a:xfrm>
              <a:off x="264" y="1437"/>
              <a:ext cx="8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Line 459"/>
            <p:cNvSpPr>
              <a:spLocks noChangeShapeType="1"/>
            </p:cNvSpPr>
            <p:nvPr/>
          </p:nvSpPr>
          <p:spPr bwMode="auto">
            <a:xfrm>
              <a:off x="264" y="1806"/>
              <a:ext cx="8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Line 460"/>
            <p:cNvSpPr>
              <a:spLocks noChangeShapeType="1"/>
            </p:cNvSpPr>
            <p:nvPr/>
          </p:nvSpPr>
          <p:spPr bwMode="auto">
            <a:xfrm flipV="1">
              <a:off x="622" y="1166"/>
              <a:ext cx="230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461"/>
            <p:cNvSpPr>
              <a:spLocks/>
            </p:cNvSpPr>
            <p:nvPr/>
          </p:nvSpPr>
          <p:spPr bwMode="auto">
            <a:xfrm>
              <a:off x="852" y="1006"/>
              <a:ext cx="302" cy="239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0" y="144"/>
                </a:cxn>
                <a:cxn ang="0">
                  <a:pos x="384" y="240"/>
                </a:cxn>
              </a:cxnLst>
              <a:rect l="0" t="0" r="r" b="b"/>
              <a:pathLst>
                <a:path w="384" h="240">
                  <a:moveTo>
                    <a:pt x="384" y="0"/>
                  </a:moveTo>
                  <a:cubicBezTo>
                    <a:pt x="192" y="52"/>
                    <a:pt x="0" y="104"/>
                    <a:pt x="0" y="144"/>
                  </a:cubicBezTo>
                  <a:cubicBezTo>
                    <a:pt x="0" y="184"/>
                    <a:pt x="320" y="224"/>
                    <a:pt x="384" y="24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26" name="Object 462"/>
            <p:cNvGraphicFramePr>
              <a:graphicFrameLocks noChangeAspect="1"/>
            </p:cNvGraphicFramePr>
            <p:nvPr/>
          </p:nvGraphicFramePr>
          <p:xfrm>
            <a:off x="516" y="1103"/>
            <a:ext cx="288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6" name="Equation" r:id="rId3" imgW="203040" imgH="177480" progId="Equation.3">
                    <p:embed/>
                  </p:oleObj>
                </mc:Choice>
                <mc:Fallback>
                  <p:oleObj name="Equation" r:id="rId3" imgW="2030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1103"/>
                          <a:ext cx="288" cy="2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Object 463"/>
            <p:cNvGraphicFramePr>
              <a:graphicFrameLocks noChangeAspect="1"/>
            </p:cNvGraphicFramePr>
            <p:nvPr/>
          </p:nvGraphicFramePr>
          <p:xfrm>
            <a:off x="3220" y="1470"/>
            <a:ext cx="200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7" name="Equation" r:id="rId5" imgW="139680" imgH="164880" progId="Equation.3">
                    <p:embed/>
                  </p:oleObj>
                </mc:Choice>
                <mc:Fallback>
                  <p:oleObj name="Equation" r:id="rId5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0" y="1470"/>
                          <a:ext cx="200" cy="1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" name="Arc 464"/>
            <p:cNvSpPr>
              <a:spLocks/>
            </p:cNvSpPr>
            <p:nvPr/>
          </p:nvSpPr>
          <p:spPr bwMode="auto">
            <a:xfrm rot="5520000" flipH="1" flipV="1">
              <a:off x="3281" y="1108"/>
              <a:ext cx="239" cy="442"/>
            </a:xfrm>
            <a:custGeom>
              <a:avLst/>
              <a:gdLst>
                <a:gd name="G0" fmla="+- 2339 0 0"/>
                <a:gd name="G1" fmla="+- 21600 0 0"/>
                <a:gd name="G2" fmla="+- 21600 0 0"/>
                <a:gd name="T0" fmla="*/ 2339 w 23939"/>
                <a:gd name="T1" fmla="*/ 0 h 43200"/>
                <a:gd name="T2" fmla="*/ 0 w 23939"/>
                <a:gd name="T3" fmla="*/ 43073 h 43200"/>
                <a:gd name="T4" fmla="*/ 2339 w 2393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39" h="43200" fill="none" extrusionOk="0">
                  <a:moveTo>
                    <a:pt x="2338" y="0"/>
                  </a:moveTo>
                  <a:cubicBezTo>
                    <a:pt x="14268" y="0"/>
                    <a:pt x="23939" y="9670"/>
                    <a:pt x="23939" y="21600"/>
                  </a:cubicBezTo>
                  <a:cubicBezTo>
                    <a:pt x="23939" y="33529"/>
                    <a:pt x="14268" y="43200"/>
                    <a:pt x="2339" y="43200"/>
                  </a:cubicBezTo>
                  <a:cubicBezTo>
                    <a:pt x="1557" y="43200"/>
                    <a:pt x="776" y="43157"/>
                    <a:pt x="0" y="43072"/>
                  </a:cubicBezTo>
                </a:path>
                <a:path w="23939" h="43200" stroke="0" extrusionOk="0">
                  <a:moveTo>
                    <a:pt x="2338" y="0"/>
                  </a:moveTo>
                  <a:cubicBezTo>
                    <a:pt x="14268" y="0"/>
                    <a:pt x="23939" y="9670"/>
                    <a:pt x="23939" y="21600"/>
                  </a:cubicBezTo>
                  <a:cubicBezTo>
                    <a:pt x="23939" y="33529"/>
                    <a:pt x="14268" y="43200"/>
                    <a:pt x="2339" y="43200"/>
                  </a:cubicBezTo>
                  <a:cubicBezTo>
                    <a:pt x="1557" y="43200"/>
                    <a:pt x="776" y="43157"/>
                    <a:pt x="0" y="43072"/>
                  </a:cubicBezTo>
                  <a:lnTo>
                    <a:pt x="2339" y="21600"/>
                  </a:lnTo>
                  <a:close/>
                </a:path>
              </a:pathLst>
            </a:custGeom>
            <a:noFill/>
            <a:ln w="38100">
              <a:solidFill>
                <a:srgbClr val="009999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29" name="Object 465"/>
            <p:cNvGraphicFramePr>
              <a:graphicFrameLocks noChangeAspect="1"/>
            </p:cNvGraphicFramePr>
            <p:nvPr/>
          </p:nvGraphicFramePr>
          <p:xfrm>
            <a:off x="351" y="2362"/>
            <a:ext cx="417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8" name="Equation" r:id="rId7" imgW="330120" imgH="228600" progId="Equation.3">
                    <p:embed/>
                  </p:oleObj>
                </mc:Choice>
                <mc:Fallback>
                  <p:oleObj name="Equation" r:id="rId7" imgW="3301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" y="2362"/>
                          <a:ext cx="417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0" name="Line 466"/>
            <p:cNvSpPr>
              <a:spLocks noChangeShapeType="1"/>
            </p:cNvSpPr>
            <p:nvPr/>
          </p:nvSpPr>
          <p:spPr bwMode="auto">
            <a:xfrm>
              <a:off x="1620" y="1437"/>
              <a:ext cx="8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Line 467"/>
            <p:cNvSpPr>
              <a:spLocks noChangeShapeType="1"/>
            </p:cNvSpPr>
            <p:nvPr/>
          </p:nvSpPr>
          <p:spPr bwMode="auto">
            <a:xfrm>
              <a:off x="1620" y="1806"/>
              <a:ext cx="8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Line 468"/>
            <p:cNvSpPr>
              <a:spLocks noChangeShapeType="1"/>
            </p:cNvSpPr>
            <p:nvPr/>
          </p:nvSpPr>
          <p:spPr bwMode="auto">
            <a:xfrm>
              <a:off x="1978" y="1437"/>
              <a:ext cx="196" cy="20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469"/>
            <p:cNvSpPr>
              <a:spLocks/>
            </p:cNvSpPr>
            <p:nvPr/>
          </p:nvSpPr>
          <p:spPr bwMode="auto">
            <a:xfrm>
              <a:off x="2174" y="1487"/>
              <a:ext cx="302" cy="239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0" y="144"/>
                </a:cxn>
                <a:cxn ang="0">
                  <a:pos x="384" y="240"/>
                </a:cxn>
              </a:cxnLst>
              <a:rect l="0" t="0" r="r" b="b"/>
              <a:pathLst>
                <a:path w="384" h="240">
                  <a:moveTo>
                    <a:pt x="384" y="0"/>
                  </a:moveTo>
                  <a:cubicBezTo>
                    <a:pt x="192" y="52"/>
                    <a:pt x="0" y="104"/>
                    <a:pt x="0" y="144"/>
                  </a:cubicBezTo>
                  <a:cubicBezTo>
                    <a:pt x="0" y="184"/>
                    <a:pt x="320" y="224"/>
                    <a:pt x="384" y="24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34" name="Object 470"/>
            <p:cNvGraphicFramePr>
              <a:graphicFrameLocks noChangeAspect="1"/>
            </p:cNvGraphicFramePr>
            <p:nvPr/>
          </p:nvGraphicFramePr>
          <p:xfrm>
            <a:off x="1790" y="1463"/>
            <a:ext cx="288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9" name="Equation" r:id="rId9" imgW="203040" imgH="177480" progId="Equation.3">
                    <p:embed/>
                  </p:oleObj>
                </mc:Choice>
                <mc:Fallback>
                  <p:oleObj name="Equation" r:id="rId9" imgW="2030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" y="1463"/>
                          <a:ext cx="288" cy="2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5" name="Line 471"/>
            <p:cNvSpPr>
              <a:spLocks noChangeShapeType="1"/>
            </p:cNvSpPr>
            <p:nvPr/>
          </p:nvSpPr>
          <p:spPr bwMode="auto">
            <a:xfrm>
              <a:off x="3024" y="1430"/>
              <a:ext cx="8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Line 472"/>
            <p:cNvSpPr>
              <a:spLocks noChangeShapeType="1"/>
            </p:cNvSpPr>
            <p:nvPr/>
          </p:nvSpPr>
          <p:spPr bwMode="auto">
            <a:xfrm>
              <a:off x="3024" y="1799"/>
              <a:ext cx="8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Line 473"/>
            <p:cNvSpPr>
              <a:spLocks noChangeShapeType="1"/>
            </p:cNvSpPr>
            <p:nvPr/>
          </p:nvSpPr>
          <p:spPr bwMode="auto">
            <a:xfrm>
              <a:off x="3382" y="1430"/>
              <a:ext cx="196" cy="209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474"/>
            <p:cNvSpPr>
              <a:spLocks/>
            </p:cNvSpPr>
            <p:nvPr/>
          </p:nvSpPr>
          <p:spPr bwMode="auto">
            <a:xfrm>
              <a:off x="3578" y="1480"/>
              <a:ext cx="302" cy="239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0" y="144"/>
                </a:cxn>
                <a:cxn ang="0">
                  <a:pos x="384" y="240"/>
                </a:cxn>
              </a:cxnLst>
              <a:rect l="0" t="0" r="r" b="b"/>
              <a:pathLst>
                <a:path w="384" h="240">
                  <a:moveTo>
                    <a:pt x="384" y="0"/>
                  </a:moveTo>
                  <a:cubicBezTo>
                    <a:pt x="192" y="52"/>
                    <a:pt x="0" y="104"/>
                    <a:pt x="0" y="144"/>
                  </a:cubicBezTo>
                  <a:cubicBezTo>
                    <a:pt x="0" y="184"/>
                    <a:pt x="320" y="224"/>
                    <a:pt x="384" y="24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39" name="Object 475"/>
            <p:cNvGraphicFramePr>
              <a:graphicFrameLocks noChangeAspect="1"/>
            </p:cNvGraphicFramePr>
            <p:nvPr/>
          </p:nvGraphicFramePr>
          <p:xfrm>
            <a:off x="3276" y="990"/>
            <a:ext cx="288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0" name="Equation" r:id="rId10" imgW="203040" imgH="177480" progId="Equation.3">
                    <p:embed/>
                  </p:oleObj>
                </mc:Choice>
                <mc:Fallback>
                  <p:oleObj name="Equation" r:id="rId10" imgW="2030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" y="990"/>
                          <a:ext cx="288" cy="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" name="Arc 476"/>
            <p:cNvSpPr>
              <a:spLocks/>
            </p:cNvSpPr>
            <p:nvPr/>
          </p:nvSpPr>
          <p:spPr bwMode="auto">
            <a:xfrm rot="5580000" flipH="1" flipV="1">
              <a:off x="1877" y="2338"/>
              <a:ext cx="240" cy="431"/>
            </a:xfrm>
            <a:custGeom>
              <a:avLst/>
              <a:gdLst>
                <a:gd name="G0" fmla="+- 2434 0 0"/>
                <a:gd name="G1" fmla="+- 21600 0 0"/>
                <a:gd name="G2" fmla="+- 21600 0 0"/>
                <a:gd name="T0" fmla="*/ 2434 w 24034"/>
                <a:gd name="T1" fmla="*/ 0 h 43200"/>
                <a:gd name="T2" fmla="*/ 0 w 24034"/>
                <a:gd name="T3" fmla="*/ 43062 h 43200"/>
                <a:gd name="T4" fmla="*/ 2434 w 2403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34" h="43200" fill="none" extrusionOk="0">
                  <a:moveTo>
                    <a:pt x="2433" y="0"/>
                  </a:moveTo>
                  <a:cubicBezTo>
                    <a:pt x="14363" y="0"/>
                    <a:pt x="24034" y="9670"/>
                    <a:pt x="24034" y="21600"/>
                  </a:cubicBezTo>
                  <a:cubicBezTo>
                    <a:pt x="24034" y="33529"/>
                    <a:pt x="14363" y="43200"/>
                    <a:pt x="2434" y="43200"/>
                  </a:cubicBezTo>
                  <a:cubicBezTo>
                    <a:pt x="1620" y="43200"/>
                    <a:pt x="808" y="43154"/>
                    <a:pt x="-1" y="43062"/>
                  </a:cubicBezTo>
                </a:path>
                <a:path w="24034" h="43200" stroke="0" extrusionOk="0">
                  <a:moveTo>
                    <a:pt x="2433" y="0"/>
                  </a:moveTo>
                  <a:cubicBezTo>
                    <a:pt x="14363" y="0"/>
                    <a:pt x="24034" y="9670"/>
                    <a:pt x="24034" y="21600"/>
                  </a:cubicBezTo>
                  <a:cubicBezTo>
                    <a:pt x="24034" y="33529"/>
                    <a:pt x="14363" y="43200"/>
                    <a:pt x="2434" y="43200"/>
                  </a:cubicBezTo>
                  <a:cubicBezTo>
                    <a:pt x="1620" y="43200"/>
                    <a:pt x="808" y="43154"/>
                    <a:pt x="-1" y="43062"/>
                  </a:cubicBezTo>
                  <a:lnTo>
                    <a:pt x="2434" y="21600"/>
                  </a:lnTo>
                  <a:close/>
                </a:path>
              </a:pathLst>
            </a:custGeom>
            <a:noFill/>
            <a:ln w="38100">
              <a:solidFill>
                <a:srgbClr val="009999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Line 477"/>
            <p:cNvSpPr>
              <a:spLocks noChangeShapeType="1"/>
            </p:cNvSpPr>
            <p:nvPr/>
          </p:nvSpPr>
          <p:spPr bwMode="auto">
            <a:xfrm>
              <a:off x="1620" y="2673"/>
              <a:ext cx="8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Line 478"/>
            <p:cNvSpPr>
              <a:spLocks noChangeShapeType="1"/>
            </p:cNvSpPr>
            <p:nvPr/>
          </p:nvSpPr>
          <p:spPr bwMode="auto">
            <a:xfrm>
              <a:off x="1620" y="3042"/>
              <a:ext cx="8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Line 479"/>
            <p:cNvSpPr>
              <a:spLocks noChangeShapeType="1"/>
            </p:cNvSpPr>
            <p:nvPr/>
          </p:nvSpPr>
          <p:spPr bwMode="auto">
            <a:xfrm>
              <a:off x="1978" y="2673"/>
              <a:ext cx="196" cy="2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480"/>
            <p:cNvSpPr>
              <a:spLocks/>
            </p:cNvSpPr>
            <p:nvPr/>
          </p:nvSpPr>
          <p:spPr bwMode="auto">
            <a:xfrm>
              <a:off x="2174" y="2723"/>
              <a:ext cx="302" cy="239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0" y="144"/>
                </a:cxn>
                <a:cxn ang="0">
                  <a:pos x="384" y="240"/>
                </a:cxn>
              </a:cxnLst>
              <a:rect l="0" t="0" r="r" b="b"/>
              <a:pathLst>
                <a:path w="384" h="240">
                  <a:moveTo>
                    <a:pt x="384" y="0"/>
                  </a:moveTo>
                  <a:cubicBezTo>
                    <a:pt x="192" y="52"/>
                    <a:pt x="0" y="104"/>
                    <a:pt x="0" y="144"/>
                  </a:cubicBezTo>
                  <a:cubicBezTo>
                    <a:pt x="0" y="184"/>
                    <a:pt x="320" y="224"/>
                    <a:pt x="384" y="24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45" name="Object 481"/>
            <p:cNvGraphicFramePr>
              <a:graphicFrameLocks noChangeAspect="1"/>
            </p:cNvGraphicFramePr>
            <p:nvPr/>
          </p:nvGraphicFramePr>
          <p:xfrm>
            <a:off x="1872" y="2233"/>
            <a:ext cx="288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1" name="Equation" r:id="rId11" imgW="203040" imgH="177480" progId="Equation.3">
                    <p:embed/>
                  </p:oleObj>
                </mc:Choice>
                <mc:Fallback>
                  <p:oleObj name="Equation" r:id="rId11" imgW="2030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233"/>
                          <a:ext cx="288" cy="2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6" name="Line 482"/>
            <p:cNvSpPr>
              <a:spLocks noChangeShapeType="1"/>
            </p:cNvSpPr>
            <p:nvPr/>
          </p:nvSpPr>
          <p:spPr bwMode="auto">
            <a:xfrm>
              <a:off x="262" y="2664"/>
              <a:ext cx="8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Line 483"/>
            <p:cNvSpPr>
              <a:spLocks noChangeShapeType="1"/>
            </p:cNvSpPr>
            <p:nvPr/>
          </p:nvSpPr>
          <p:spPr bwMode="auto">
            <a:xfrm>
              <a:off x="262" y="3033"/>
              <a:ext cx="8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Line 484"/>
            <p:cNvSpPr>
              <a:spLocks noChangeShapeType="1"/>
            </p:cNvSpPr>
            <p:nvPr/>
          </p:nvSpPr>
          <p:spPr bwMode="auto">
            <a:xfrm flipV="1">
              <a:off x="620" y="2393"/>
              <a:ext cx="230" cy="27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485"/>
            <p:cNvSpPr>
              <a:spLocks/>
            </p:cNvSpPr>
            <p:nvPr/>
          </p:nvSpPr>
          <p:spPr bwMode="auto">
            <a:xfrm>
              <a:off x="850" y="2233"/>
              <a:ext cx="302" cy="239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0" y="144"/>
                </a:cxn>
                <a:cxn ang="0">
                  <a:pos x="384" y="240"/>
                </a:cxn>
              </a:cxnLst>
              <a:rect l="0" t="0" r="r" b="b"/>
              <a:pathLst>
                <a:path w="384" h="240">
                  <a:moveTo>
                    <a:pt x="384" y="0"/>
                  </a:moveTo>
                  <a:cubicBezTo>
                    <a:pt x="192" y="52"/>
                    <a:pt x="0" y="104"/>
                    <a:pt x="0" y="144"/>
                  </a:cubicBezTo>
                  <a:cubicBezTo>
                    <a:pt x="0" y="184"/>
                    <a:pt x="320" y="224"/>
                    <a:pt x="384" y="24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50" name="Object 486"/>
            <p:cNvGraphicFramePr>
              <a:graphicFrameLocks noChangeAspect="1"/>
            </p:cNvGraphicFramePr>
            <p:nvPr/>
          </p:nvGraphicFramePr>
          <p:xfrm>
            <a:off x="384" y="2810"/>
            <a:ext cx="288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2" name="Equation" r:id="rId12" imgW="203040" imgH="177480" progId="Equation.3">
                    <p:embed/>
                  </p:oleObj>
                </mc:Choice>
                <mc:Fallback>
                  <p:oleObj name="Equation" r:id="rId12" imgW="2030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2810"/>
                          <a:ext cx="288" cy="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1" name="Arc 487"/>
            <p:cNvSpPr>
              <a:spLocks/>
            </p:cNvSpPr>
            <p:nvPr/>
          </p:nvSpPr>
          <p:spPr bwMode="auto">
            <a:xfrm rot="16200000" flipH="1" flipV="1">
              <a:off x="576" y="2550"/>
              <a:ext cx="240" cy="431"/>
            </a:xfrm>
            <a:custGeom>
              <a:avLst/>
              <a:gdLst>
                <a:gd name="G0" fmla="+- 2434 0 0"/>
                <a:gd name="G1" fmla="+- 21600 0 0"/>
                <a:gd name="G2" fmla="+- 21600 0 0"/>
                <a:gd name="T0" fmla="*/ 2434 w 24034"/>
                <a:gd name="T1" fmla="*/ 0 h 43200"/>
                <a:gd name="T2" fmla="*/ 0 w 24034"/>
                <a:gd name="T3" fmla="*/ 43062 h 43200"/>
                <a:gd name="T4" fmla="*/ 2434 w 2403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34" h="43200" fill="none" extrusionOk="0">
                  <a:moveTo>
                    <a:pt x="2433" y="0"/>
                  </a:moveTo>
                  <a:cubicBezTo>
                    <a:pt x="14363" y="0"/>
                    <a:pt x="24034" y="9670"/>
                    <a:pt x="24034" y="21600"/>
                  </a:cubicBezTo>
                  <a:cubicBezTo>
                    <a:pt x="24034" y="33529"/>
                    <a:pt x="14363" y="43200"/>
                    <a:pt x="2434" y="43200"/>
                  </a:cubicBezTo>
                  <a:cubicBezTo>
                    <a:pt x="1620" y="43200"/>
                    <a:pt x="808" y="43154"/>
                    <a:pt x="-1" y="43062"/>
                  </a:cubicBezTo>
                </a:path>
                <a:path w="24034" h="43200" stroke="0" extrusionOk="0">
                  <a:moveTo>
                    <a:pt x="2433" y="0"/>
                  </a:moveTo>
                  <a:cubicBezTo>
                    <a:pt x="14363" y="0"/>
                    <a:pt x="24034" y="9670"/>
                    <a:pt x="24034" y="21600"/>
                  </a:cubicBezTo>
                  <a:cubicBezTo>
                    <a:pt x="24034" y="33529"/>
                    <a:pt x="14363" y="43200"/>
                    <a:pt x="2434" y="43200"/>
                  </a:cubicBezTo>
                  <a:cubicBezTo>
                    <a:pt x="1620" y="43200"/>
                    <a:pt x="808" y="43154"/>
                    <a:pt x="-1" y="43062"/>
                  </a:cubicBezTo>
                  <a:lnTo>
                    <a:pt x="2434" y="21600"/>
                  </a:lnTo>
                  <a:close/>
                </a:path>
              </a:pathLst>
            </a:custGeom>
            <a:noFill/>
            <a:ln w="38100">
              <a:solidFill>
                <a:srgbClr val="009999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52" name="Object 488"/>
            <p:cNvGraphicFramePr>
              <a:graphicFrameLocks noChangeAspect="1"/>
            </p:cNvGraphicFramePr>
            <p:nvPr/>
          </p:nvGraphicFramePr>
          <p:xfrm>
            <a:off x="1647" y="2642"/>
            <a:ext cx="417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3" name="Equation" r:id="rId13" imgW="330120" imgH="228600" progId="Equation.3">
                    <p:embed/>
                  </p:oleObj>
                </mc:Choice>
                <mc:Fallback>
                  <p:oleObj name="Equation" r:id="rId13" imgW="3301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7" y="2642"/>
                          <a:ext cx="417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" name="Line 489"/>
            <p:cNvSpPr>
              <a:spLocks noChangeShapeType="1"/>
            </p:cNvSpPr>
            <p:nvPr/>
          </p:nvSpPr>
          <p:spPr bwMode="auto">
            <a:xfrm>
              <a:off x="3048" y="2673"/>
              <a:ext cx="8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Line 490"/>
            <p:cNvSpPr>
              <a:spLocks noChangeShapeType="1"/>
            </p:cNvSpPr>
            <p:nvPr/>
          </p:nvSpPr>
          <p:spPr bwMode="auto">
            <a:xfrm>
              <a:off x="3048" y="3042"/>
              <a:ext cx="8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Line 491"/>
            <p:cNvSpPr>
              <a:spLocks noChangeShapeType="1"/>
            </p:cNvSpPr>
            <p:nvPr/>
          </p:nvSpPr>
          <p:spPr bwMode="auto">
            <a:xfrm rot="60000">
              <a:off x="3288" y="2682"/>
              <a:ext cx="22" cy="3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492"/>
            <p:cNvSpPr>
              <a:spLocks/>
            </p:cNvSpPr>
            <p:nvPr/>
          </p:nvSpPr>
          <p:spPr bwMode="auto">
            <a:xfrm>
              <a:off x="3602" y="2723"/>
              <a:ext cx="302" cy="239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0" y="144"/>
                </a:cxn>
                <a:cxn ang="0">
                  <a:pos x="384" y="240"/>
                </a:cxn>
              </a:cxnLst>
              <a:rect l="0" t="0" r="r" b="b"/>
              <a:pathLst>
                <a:path w="384" h="240">
                  <a:moveTo>
                    <a:pt x="384" y="0"/>
                  </a:moveTo>
                  <a:cubicBezTo>
                    <a:pt x="192" y="52"/>
                    <a:pt x="0" y="104"/>
                    <a:pt x="0" y="144"/>
                  </a:cubicBezTo>
                  <a:cubicBezTo>
                    <a:pt x="0" y="184"/>
                    <a:pt x="320" y="224"/>
                    <a:pt x="384" y="24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57" name="Object 493"/>
            <p:cNvGraphicFramePr>
              <a:graphicFrameLocks noChangeAspect="1"/>
            </p:cNvGraphicFramePr>
            <p:nvPr/>
          </p:nvGraphicFramePr>
          <p:xfrm>
            <a:off x="3288" y="2722"/>
            <a:ext cx="288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4" name="Equation" r:id="rId14" imgW="203040" imgH="177480" progId="Equation.3">
                    <p:embed/>
                  </p:oleObj>
                </mc:Choice>
                <mc:Fallback>
                  <p:oleObj name="Equation" r:id="rId14" imgW="2030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8" y="2722"/>
                          <a:ext cx="288" cy="2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" name="Object 494"/>
            <p:cNvGraphicFramePr>
              <a:graphicFrameLocks noChangeAspect="1"/>
            </p:cNvGraphicFramePr>
            <p:nvPr/>
          </p:nvGraphicFramePr>
          <p:xfrm>
            <a:off x="4782" y="2619"/>
            <a:ext cx="288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5" name="Equation" r:id="rId15" imgW="203040" imgH="177480" progId="Equation.3">
                    <p:embed/>
                  </p:oleObj>
                </mc:Choice>
                <mc:Fallback>
                  <p:oleObj name="Equation" r:id="rId15" imgW="2030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2" y="2619"/>
                          <a:ext cx="288" cy="2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" name="Line 495"/>
            <p:cNvSpPr>
              <a:spLocks noChangeShapeType="1"/>
            </p:cNvSpPr>
            <p:nvPr/>
          </p:nvSpPr>
          <p:spPr bwMode="auto">
            <a:xfrm>
              <a:off x="4750" y="2839"/>
              <a:ext cx="264" cy="3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Arc 496"/>
            <p:cNvSpPr>
              <a:spLocks/>
            </p:cNvSpPr>
            <p:nvPr/>
          </p:nvSpPr>
          <p:spPr bwMode="auto">
            <a:xfrm flipH="1" flipV="1">
              <a:off x="5039" y="2622"/>
              <a:ext cx="551" cy="460"/>
            </a:xfrm>
            <a:custGeom>
              <a:avLst/>
              <a:gdLst>
                <a:gd name="G0" fmla="+- 2434 0 0"/>
                <a:gd name="G1" fmla="+- 21600 0 0"/>
                <a:gd name="G2" fmla="+- 21600 0 0"/>
                <a:gd name="T0" fmla="*/ 2434 w 24034"/>
                <a:gd name="T1" fmla="*/ 0 h 43200"/>
                <a:gd name="T2" fmla="*/ 0 w 24034"/>
                <a:gd name="T3" fmla="*/ 43062 h 43200"/>
                <a:gd name="T4" fmla="*/ 2434 w 2403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34" h="43200" fill="none" extrusionOk="0">
                  <a:moveTo>
                    <a:pt x="2433" y="0"/>
                  </a:moveTo>
                  <a:cubicBezTo>
                    <a:pt x="14363" y="0"/>
                    <a:pt x="24034" y="9670"/>
                    <a:pt x="24034" y="21600"/>
                  </a:cubicBezTo>
                  <a:cubicBezTo>
                    <a:pt x="24034" y="33529"/>
                    <a:pt x="14363" y="43200"/>
                    <a:pt x="2434" y="43200"/>
                  </a:cubicBezTo>
                  <a:cubicBezTo>
                    <a:pt x="1620" y="43200"/>
                    <a:pt x="808" y="43154"/>
                    <a:pt x="-1" y="43062"/>
                  </a:cubicBezTo>
                </a:path>
                <a:path w="24034" h="43200" stroke="0" extrusionOk="0">
                  <a:moveTo>
                    <a:pt x="2433" y="0"/>
                  </a:moveTo>
                  <a:cubicBezTo>
                    <a:pt x="14363" y="0"/>
                    <a:pt x="24034" y="9670"/>
                    <a:pt x="24034" y="21600"/>
                  </a:cubicBezTo>
                  <a:cubicBezTo>
                    <a:pt x="24034" y="33529"/>
                    <a:pt x="14363" y="43200"/>
                    <a:pt x="2434" y="43200"/>
                  </a:cubicBezTo>
                  <a:cubicBezTo>
                    <a:pt x="1620" y="43200"/>
                    <a:pt x="808" y="43154"/>
                    <a:pt x="-1" y="43062"/>
                  </a:cubicBezTo>
                  <a:lnTo>
                    <a:pt x="2434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497"/>
            <p:cNvSpPr>
              <a:spLocks/>
            </p:cNvSpPr>
            <p:nvPr/>
          </p:nvSpPr>
          <p:spPr bwMode="auto">
            <a:xfrm>
              <a:off x="5240" y="2722"/>
              <a:ext cx="302" cy="239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0" y="144"/>
                </a:cxn>
                <a:cxn ang="0">
                  <a:pos x="384" y="240"/>
                </a:cxn>
              </a:cxnLst>
              <a:rect l="0" t="0" r="r" b="b"/>
              <a:pathLst>
                <a:path w="384" h="240">
                  <a:moveTo>
                    <a:pt x="384" y="0"/>
                  </a:moveTo>
                  <a:cubicBezTo>
                    <a:pt x="192" y="52"/>
                    <a:pt x="0" y="104"/>
                    <a:pt x="0" y="144"/>
                  </a:cubicBezTo>
                  <a:cubicBezTo>
                    <a:pt x="0" y="184"/>
                    <a:pt x="320" y="224"/>
                    <a:pt x="384" y="24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Line 498"/>
            <p:cNvSpPr>
              <a:spLocks noChangeShapeType="1"/>
            </p:cNvSpPr>
            <p:nvPr/>
          </p:nvSpPr>
          <p:spPr bwMode="auto">
            <a:xfrm rot="60000">
              <a:off x="4535" y="1468"/>
              <a:ext cx="26" cy="3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63" name="Object 499"/>
            <p:cNvGraphicFramePr>
              <a:graphicFrameLocks noChangeAspect="1"/>
            </p:cNvGraphicFramePr>
            <p:nvPr/>
          </p:nvGraphicFramePr>
          <p:xfrm>
            <a:off x="4344" y="1480"/>
            <a:ext cx="288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6" name="Equation" r:id="rId16" imgW="203040" imgH="177480" progId="Equation.3">
                    <p:embed/>
                  </p:oleObj>
                </mc:Choice>
                <mc:Fallback>
                  <p:oleObj name="Equation" r:id="rId16" imgW="2030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4" y="1480"/>
                          <a:ext cx="288" cy="2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" name="Line 500"/>
            <p:cNvSpPr>
              <a:spLocks noChangeShapeType="1"/>
            </p:cNvSpPr>
            <p:nvPr/>
          </p:nvSpPr>
          <p:spPr bwMode="auto">
            <a:xfrm>
              <a:off x="4734" y="1584"/>
              <a:ext cx="264" cy="3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Arc 501"/>
            <p:cNvSpPr>
              <a:spLocks/>
            </p:cNvSpPr>
            <p:nvPr/>
          </p:nvSpPr>
          <p:spPr bwMode="auto">
            <a:xfrm flipH="1" flipV="1">
              <a:off x="5023" y="1367"/>
              <a:ext cx="551" cy="460"/>
            </a:xfrm>
            <a:custGeom>
              <a:avLst/>
              <a:gdLst>
                <a:gd name="G0" fmla="+- 2434 0 0"/>
                <a:gd name="G1" fmla="+- 21600 0 0"/>
                <a:gd name="G2" fmla="+- 21600 0 0"/>
                <a:gd name="T0" fmla="*/ 2434 w 24034"/>
                <a:gd name="T1" fmla="*/ 0 h 43200"/>
                <a:gd name="T2" fmla="*/ 0 w 24034"/>
                <a:gd name="T3" fmla="*/ 43062 h 43200"/>
                <a:gd name="T4" fmla="*/ 2434 w 2403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34" h="43200" fill="none" extrusionOk="0">
                  <a:moveTo>
                    <a:pt x="2433" y="0"/>
                  </a:moveTo>
                  <a:cubicBezTo>
                    <a:pt x="14363" y="0"/>
                    <a:pt x="24034" y="9670"/>
                    <a:pt x="24034" y="21600"/>
                  </a:cubicBezTo>
                  <a:cubicBezTo>
                    <a:pt x="24034" y="33529"/>
                    <a:pt x="14363" y="43200"/>
                    <a:pt x="2434" y="43200"/>
                  </a:cubicBezTo>
                  <a:cubicBezTo>
                    <a:pt x="1620" y="43200"/>
                    <a:pt x="808" y="43154"/>
                    <a:pt x="-1" y="43062"/>
                  </a:cubicBezTo>
                </a:path>
                <a:path w="24034" h="43200" stroke="0" extrusionOk="0">
                  <a:moveTo>
                    <a:pt x="2433" y="0"/>
                  </a:moveTo>
                  <a:cubicBezTo>
                    <a:pt x="14363" y="0"/>
                    <a:pt x="24034" y="9670"/>
                    <a:pt x="24034" y="21600"/>
                  </a:cubicBezTo>
                  <a:cubicBezTo>
                    <a:pt x="24034" y="33529"/>
                    <a:pt x="14363" y="43200"/>
                    <a:pt x="2434" y="43200"/>
                  </a:cubicBezTo>
                  <a:cubicBezTo>
                    <a:pt x="1620" y="43200"/>
                    <a:pt x="808" y="43154"/>
                    <a:pt x="-1" y="43062"/>
                  </a:cubicBezTo>
                  <a:lnTo>
                    <a:pt x="2434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502"/>
            <p:cNvSpPr>
              <a:spLocks/>
            </p:cNvSpPr>
            <p:nvPr/>
          </p:nvSpPr>
          <p:spPr bwMode="auto">
            <a:xfrm>
              <a:off x="5224" y="1467"/>
              <a:ext cx="302" cy="239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0" y="144"/>
                </a:cxn>
                <a:cxn ang="0">
                  <a:pos x="384" y="240"/>
                </a:cxn>
              </a:cxnLst>
              <a:rect l="0" t="0" r="r" b="b"/>
              <a:pathLst>
                <a:path w="384" h="240">
                  <a:moveTo>
                    <a:pt x="384" y="0"/>
                  </a:moveTo>
                  <a:cubicBezTo>
                    <a:pt x="192" y="52"/>
                    <a:pt x="0" y="104"/>
                    <a:pt x="0" y="144"/>
                  </a:cubicBezTo>
                  <a:cubicBezTo>
                    <a:pt x="0" y="184"/>
                    <a:pt x="320" y="224"/>
                    <a:pt x="384" y="24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67" name="Object 503"/>
            <p:cNvGraphicFramePr>
              <a:graphicFrameLocks noChangeAspect="1"/>
            </p:cNvGraphicFramePr>
            <p:nvPr/>
          </p:nvGraphicFramePr>
          <p:xfrm>
            <a:off x="4750" y="1627"/>
            <a:ext cx="200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" name="Equation" r:id="rId17" imgW="139680" imgH="164880" progId="Equation.3">
                    <p:embed/>
                  </p:oleObj>
                </mc:Choice>
                <mc:Fallback>
                  <p:oleObj name="Equation" r:id="rId17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0" y="1627"/>
                          <a:ext cx="200" cy="1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8" name="Text Box 504"/>
            <p:cNvSpPr txBox="1">
              <a:spLocks noChangeArrowheads="1"/>
            </p:cNvSpPr>
            <p:nvPr/>
          </p:nvSpPr>
          <p:spPr bwMode="auto">
            <a:xfrm>
              <a:off x="0" y="1810"/>
              <a:ext cx="144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T</a:t>
              </a:r>
              <a:br>
                <a:rPr kumimoji="0" lang="it-IT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</a:br>
              <a:r>
                <a:rPr kumimoji="0" lang="it-IT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omic Sans MS" pitchFamily="66" charset="0"/>
                </a:rPr>
                <a:t>Tree</a:t>
              </a:r>
            </a:p>
          </p:txBody>
        </p:sp>
        <p:sp>
          <p:nvSpPr>
            <p:cNvPr id="169" name="Text Box 505"/>
            <p:cNvSpPr txBox="1">
              <a:spLocks noChangeArrowheads="1"/>
            </p:cNvSpPr>
            <p:nvPr/>
          </p:nvSpPr>
          <p:spPr bwMode="auto">
            <a:xfrm>
              <a:off x="1200" y="1807"/>
              <a:ext cx="1632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C</a:t>
              </a:r>
              <a:r>
                <a:rPr kumimoji="0" lang="it-IT" sz="20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/>
              </a:r>
              <a:br>
                <a:rPr kumimoji="0" lang="it-IT" sz="20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</a:br>
              <a:r>
                <a:rPr kumimoji="0" lang="it-IT" sz="20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 </a:t>
              </a:r>
              <a:r>
                <a:rPr kumimoji="0" lang="it-IT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omic Sans MS" pitchFamily="66" charset="0"/>
                </a:rPr>
                <a:t>colour-suppressed Tree</a:t>
              </a:r>
            </a:p>
          </p:txBody>
        </p:sp>
        <p:sp>
          <p:nvSpPr>
            <p:cNvPr id="170" name="Text Box 506"/>
            <p:cNvSpPr txBox="1">
              <a:spLocks noChangeArrowheads="1"/>
            </p:cNvSpPr>
            <p:nvPr/>
          </p:nvSpPr>
          <p:spPr bwMode="auto">
            <a:xfrm>
              <a:off x="2736" y="1807"/>
              <a:ext cx="144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P</a:t>
              </a:r>
              <a:br>
                <a:rPr kumimoji="0" lang="it-IT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</a:br>
              <a:r>
                <a:rPr kumimoji="0" lang="it-IT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omic Sans MS" pitchFamily="66" charset="0"/>
                </a:rPr>
                <a:t>gluonic Penguin</a:t>
              </a:r>
            </a:p>
          </p:txBody>
        </p:sp>
        <p:sp>
          <p:nvSpPr>
            <p:cNvPr id="171" name="Text Box 507"/>
            <p:cNvSpPr txBox="1">
              <a:spLocks noChangeArrowheads="1"/>
            </p:cNvSpPr>
            <p:nvPr/>
          </p:nvSpPr>
          <p:spPr bwMode="auto">
            <a:xfrm>
              <a:off x="4032" y="1799"/>
              <a:ext cx="1728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PA</a:t>
              </a:r>
              <a:br>
                <a:rPr kumimoji="0" lang="it-IT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</a:br>
              <a:r>
                <a:rPr kumimoji="0" lang="it-IT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omic Sans MS" pitchFamily="66" charset="0"/>
                </a:rPr>
                <a:t>Penguin Annihilation</a:t>
              </a:r>
              <a:endPara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72" name="Text Box 508"/>
            <p:cNvSpPr txBox="1">
              <a:spLocks noChangeArrowheads="1"/>
            </p:cNvSpPr>
            <p:nvPr/>
          </p:nvSpPr>
          <p:spPr bwMode="auto">
            <a:xfrm>
              <a:off x="-48" y="3042"/>
              <a:ext cx="1488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P</a:t>
              </a:r>
              <a:r>
                <a:rPr kumimoji="0" lang="it-IT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EW</a:t>
              </a:r>
              <a:br>
                <a:rPr kumimoji="0" lang="it-IT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</a:br>
              <a:r>
                <a:rPr kumimoji="0" lang="it-IT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omic Sans MS" pitchFamily="66" charset="0"/>
                </a:rPr>
                <a:t>electroweak Penguin</a:t>
              </a:r>
              <a:endParaRPr kumimoji="0" lang="it-IT" sz="2000" b="0" i="0" u="none" strike="noStrike" kern="0" cap="none" spc="0" normalizeH="0" baseline="-2500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73" name="Text Box 509"/>
            <p:cNvSpPr txBox="1">
              <a:spLocks noChangeArrowheads="1"/>
            </p:cNvSpPr>
            <p:nvPr/>
          </p:nvSpPr>
          <p:spPr bwMode="auto">
            <a:xfrm>
              <a:off x="1344" y="3042"/>
              <a:ext cx="1488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P</a:t>
              </a:r>
              <a:r>
                <a:rPr kumimoji="0" lang="it-IT" sz="20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C</a:t>
              </a:r>
              <a:r>
                <a:rPr kumimoji="0" lang="it-IT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EW</a:t>
              </a:r>
              <a:br>
                <a:rPr kumimoji="0" lang="it-IT" sz="20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</a:br>
              <a:r>
                <a:rPr kumimoji="0" lang="it-IT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omic Sans MS" pitchFamily="66" charset="0"/>
                </a:rPr>
                <a:t>colour-suppressed electroweak Penguin</a:t>
              </a:r>
            </a:p>
          </p:txBody>
        </p:sp>
        <p:sp>
          <p:nvSpPr>
            <p:cNvPr id="174" name="Text Box 510"/>
            <p:cNvSpPr txBox="1">
              <a:spLocks noChangeArrowheads="1"/>
            </p:cNvSpPr>
            <p:nvPr/>
          </p:nvSpPr>
          <p:spPr bwMode="auto">
            <a:xfrm>
              <a:off x="3000" y="3042"/>
              <a:ext cx="864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E</a:t>
              </a:r>
              <a:br>
                <a:rPr kumimoji="0" lang="it-IT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</a:br>
              <a:r>
                <a:rPr kumimoji="0" lang="it-IT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 </a:t>
              </a:r>
              <a:r>
                <a:rPr kumimoji="0" lang="it-IT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omic Sans MS" pitchFamily="66" charset="0"/>
                </a:rPr>
                <a:t>Exchange</a:t>
              </a:r>
            </a:p>
          </p:txBody>
        </p:sp>
        <p:sp>
          <p:nvSpPr>
            <p:cNvPr id="175" name="Text Box 511"/>
            <p:cNvSpPr txBox="1">
              <a:spLocks noChangeArrowheads="1"/>
            </p:cNvSpPr>
            <p:nvPr/>
          </p:nvSpPr>
          <p:spPr bwMode="auto">
            <a:xfrm>
              <a:off x="4224" y="3042"/>
              <a:ext cx="1344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A</a:t>
              </a:r>
              <a:br>
                <a:rPr kumimoji="0" lang="it-IT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</a:br>
              <a:r>
                <a:rPr kumimoji="0" lang="it-IT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</a:rPr>
                <a:t> </a:t>
              </a:r>
              <a:r>
                <a:rPr kumimoji="0" lang="it-IT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omic Sans MS" pitchFamily="66" charset="0"/>
                </a:rPr>
                <a:t>Annihilation</a:t>
              </a:r>
            </a:p>
          </p:txBody>
        </p:sp>
        <p:sp>
          <p:nvSpPr>
            <p:cNvPr id="176" name="Oval 512"/>
            <p:cNvSpPr>
              <a:spLocks noChangeArrowheads="1"/>
            </p:cNvSpPr>
            <p:nvPr/>
          </p:nvSpPr>
          <p:spPr bwMode="auto">
            <a:xfrm>
              <a:off x="1068" y="1417"/>
              <a:ext cx="192" cy="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Oval 513"/>
            <p:cNvSpPr>
              <a:spLocks noChangeArrowheads="1"/>
            </p:cNvSpPr>
            <p:nvPr/>
          </p:nvSpPr>
          <p:spPr bwMode="auto">
            <a:xfrm>
              <a:off x="144" y="1417"/>
              <a:ext cx="192" cy="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Oval 514"/>
            <p:cNvSpPr>
              <a:spLocks noChangeArrowheads="1"/>
            </p:cNvSpPr>
            <p:nvPr/>
          </p:nvSpPr>
          <p:spPr bwMode="auto">
            <a:xfrm>
              <a:off x="1506" y="1417"/>
              <a:ext cx="192" cy="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Oval 515"/>
            <p:cNvSpPr>
              <a:spLocks noChangeArrowheads="1"/>
            </p:cNvSpPr>
            <p:nvPr/>
          </p:nvSpPr>
          <p:spPr bwMode="auto">
            <a:xfrm>
              <a:off x="2906" y="1413"/>
              <a:ext cx="192" cy="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Oval 516"/>
            <p:cNvSpPr>
              <a:spLocks noChangeArrowheads="1"/>
            </p:cNvSpPr>
            <p:nvPr/>
          </p:nvSpPr>
          <p:spPr bwMode="auto">
            <a:xfrm>
              <a:off x="4176" y="1408"/>
              <a:ext cx="192" cy="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Oval 517"/>
            <p:cNvSpPr>
              <a:spLocks noChangeArrowheads="1"/>
            </p:cNvSpPr>
            <p:nvPr/>
          </p:nvSpPr>
          <p:spPr bwMode="auto">
            <a:xfrm>
              <a:off x="2928" y="2655"/>
              <a:ext cx="192" cy="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Oval 518"/>
            <p:cNvSpPr>
              <a:spLocks noChangeArrowheads="1"/>
            </p:cNvSpPr>
            <p:nvPr/>
          </p:nvSpPr>
          <p:spPr bwMode="auto">
            <a:xfrm>
              <a:off x="1498" y="2656"/>
              <a:ext cx="192" cy="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Oval 519"/>
            <p:cNvSpPr>
              <a:spLocks noChangeArrowheads="1"/>
            </p:cNvSpPr>
            <p:nvPr/>
          </p:nvSpPr>
          <p:spPr bwMode="auto">
            <a:xfrm>
              <a:off x="144" y="2650"/>
              <a:ext cx="192" cy="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Oval 520"/>
            <p:cNvSpPr>
              <a:spLocks noChangeArrowheads="1"/>
            </p:cNvSpPr>
            <p:nvPr/>
          </p:nvSpPr>
          <p:spPr bwMode="auto">
            <a:xfrm>
              <a:off x="2448" y="1417"/>
              <a:ext cx="96" cy="12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Oval 521"/>
            <p:cNvSpPr>
              <a:spLocks noChangeArrowheads="1"/>
            </p:cNvSpPr>
            <p:nvPr/>
          </p:nvSpPr>
          <p:spPr bwMode="auto">
            <a:xfrm>
              <a:off x="2456" y="1697"/>
              <a:ext cx="96" cy="12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Oval 522"/>
            <p:cNvSpPr>
              <a:spLocks noChangeArrowheads="1"/>
            </p:cNvSpPr>
            <p:nvPr/>
          </p:nvSpPr>
          <p:spPr bwMode="auto">
            <a:xfrm>
              <a:off x="3856" y="1401"/>
              <a:ext cx="96" cy="12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Oval 523"/>
            <p:cNvSpPr>
              <a:spLocks noChangeArrowheads="1"/>
            </p:cNvSpPr>
            <p:nvPr/>
          </p:nvSpPr>
          <p:spPr bwMode="auto">
            <a:xfrm>
              <a:off x="3864" y="1688"/>
              <a:ext cx="96" cy="12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Oval 524"/>
            <p:cNvSpPr>
              <a:spLocks noChangeArrowheads="1"/>
            </p:cNvSpPr>
            <p:nvPr/>
          </p:nvSpPr>
          <p:spPr bwMode="auto">
            <a:xfrm>
              <a:off x="3880" y="2650"/>
              <a:ext cx="96" cy="12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Oval 525"/>
            <p:cNvSpPr>
              <a:spLocks noChangeArrowheads="1"/>
            </p:cNvSpPr>
            <p:nvPr/>
          </p:nvSpPr>
          <p:spPr bwMode="auto">
            <a:xfrm>
              <a:off x="3888" y="2930"/>
              <a:ext cx="96" cy="12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Oval 526"/>
            <p:cNvSpPr>
              <a:spLocks noChangeArrowheads="1"/>
            </p:cNvSpPr>
            <p:nvPr/>
          </p:nvSpPr>
          <p:spPr bwMode="auto">
            <a:xfrm>
              <a:off x="2448" y="2650"/>
              <a:ext cx="96" cy="12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Oval 527"/>
            <p:cNvSpPr>
              <a:spLocks noChangeArrowheads="1"/>
            </p:cNvSpPr>
            <p:nvPr/>
          </p:nvSpPr>
          <p:spPr bwMode="auto">
            <a:xfrm>
              <a:off x="2456" y="2930"/>
              <a:ext cx="96" cy="12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Oval 528"/>
            <p:cNvSpPr>
              <a:spLocks noChangeArrowheads="1"/>
            </p:cNvSpPr>
            <p:nvPr/>
          </p:nvSpPr>
          <p:spPr bwMode="auto">
            <a:xfrm>
              <a:off x="5512" y="2605"/>
              <a:ext cx="104" cy="16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Oval 529"/>
            <p:cNvSpPr>
              <a:spLocks noChangeArrowheads="1"/>
            </p:cNvSpPr>
            <p:nvPr/>
          </p:nvSpPr>
          <p:spPr bwMode="auto">
            <a:xfrm>
              <a:off x="5514" y="2935"/>
              <a:ext cx="96" cy="16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Oval 530"/>
            <p:cNvSpPr>
              <a:spLocks noChangeArrowheads="1"/>
            </p:cNvSpPr>
            <p:nvPr/>
          </p:nvSpPr>
          <p:spPr bwMode="auto">
            <a:xfrm>
              <a:off x="5490" y="1344"/>
              <a:ext cx="104" cy="15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Oval 531"/>
            <p:cNvSpPr>
              <a:spLocks noChangeArrowheads="1"/>
            </p:cNvSpPr>
            <p:nvPr/>
          </p:nvSpPr>
          <p:spPr bwMode="auto">
            <a:xfrm>
              <a:off x="5486" y="1678"/>
              <a:ext cx="96" cy="16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Oval 532"/>
            <p:cNvSpPr>
              <a:spLocks noChangeArrowheads="1"/>
            </p:cNvSpPr>
            <p:nvPr/>
          </p:nvSpPr>
          <p:spPr bwMode="auto">
            <a:xfrm>
              <a:off x="1056" y="2650"/>
              <a:ext cx="192" cy="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Oval 533"/>
            <p:cNvSpPr>
              <a:spLocks noChangeArrowheads="1"/>
            </p:cNvSpPr>
            <p:nvPr/>
          </p:nvSpPr>
          <p:spPr bwMode="auto">
            <a:xfrm>
              <a:off x="1104" y="2211"/>
              <a:ext cx="144" cy="279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Oval 534"/>
            <p:cNvSpPr>
              <a:spLocks noChangeArrowheads="1"/>
            </p:cNvSpPr>
            <p:nvPr/>
          </p:nvSpPr>
          <p:spPr bwMode="auto">
            <a:xfrm>
              <a:off x="1112" y="984"/>
              <a:ext cx="144" cy="28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Oval 535"/>
            <p:cNvSpPr>
              <a:spLocks noChangeArrowheads="1"/>
            </p:cNvSpPr>
            <p:nvPr/>
          </p:nvSpPr>
          <p:spPr bwMode="auto">
            <a:xfrm>
              <a:off x="604" y="1423"/>
              <a:ext cx="48" cy="40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Oval 536"/>
            <p:cNvSpPr>
              <a:spLocks noChangeArrowheads="1"/>
            </p:cNvSpPr>
            <p:nvPr/>
          </p:nvSpPr>
          <p:spPr bwMode="auto">
            <a:xfrm>
              <a:off x="836" y="1130"/>
              <a:ext cx="48" cy="40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Oval 537"/>
            <p:cNvSpPr>
              <a:spLocks noChangeArrowheads="1"/>
            </p:cNvSpPr>
            <p:nvPr/>
          </p:nvSpPr>
          <p:spPr bwMode="auto">
            <a:xfrm>
              <a:off x="1952" y="1410"/>
              <a:ext cx="48" cy="40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Oval 538"/>
            <p:cNvSpPr>
              <a:spLocks noChangeArrowheads="1"/>
            </p:cNvSpPr>
            <p:nvPr/>
          </p:nvSpPr>
          <p:spPr bwMode="auto">
            <a:xfrm>
              <a:off x="2136" y="1603"/>
              <a:ext cx="48" cy="40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Oval 539"/>
            <p:cNvSpPr>
              <a:spLocks noChangeArrowheads="1"/>
            </p:cNvSpPr>
            <p:nvPr/>
          </p:nvSpPr>
          <p:spPr bwMode="auto">
            <a:xfrm>
              <a:off x="3160" y="1414"/>
              <a:ext cx="48" cy="40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Oval 540"/>
            <p:cNvSpPr>
              <a:spLocks noChangeArrowheads="1"/>
            </p:cNvSpPr>
            <p:nvPr/>
          </p:nvSpPr>
          <p:spPr bwMode="auto">
            <a:xfrm>
              <a:off x="3584" y="1408"/>
              <a:ext cx="48" cy="40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Oval 541"/>
            <p:cNvSpPr>
              <a:spLocks noChangeArrowheads="1"/>
            </p:cNvSpPr>
            <p:nvPr/>
          </p:nvSpPr>
          <p:spPr bwMode="auto">
            <a:xfrm>
              <a:off x="4512" y="1442"/>
              <a:ext cx="48" cy="40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Oval 542"/>
            <p:cNvSpPr>
              <a:spLocks noChangeArrowheads="1"/>
            </p:cNvSpPr>
            <p:nvPr/>
          </p:nvSpPr>
          <p:spPr bwMode="auto">
            <a:xfrm>
              <a:off x="4536" y="1722"/>
              <a:ext cx="48" cy="40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Oval 543"/>
            <p:cNvSpPr>
              <a:spLocks noChangeArrowheads="1"/>
            </p:cNvSpPr>
            <p:nvPr/>
          </p:nvSpPr>
          <p:spPr bwMode="auto">
            <a:xfrm>
              <a:off x="4686" y="2824"/>
              <a:ext cx="48" cy="40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Oval 544"/>
            <p:cNvSpPr>
              <a:spLocks noChangeArrowheads="1"/>
            </p:cNvSpPr>
            <p:nvPr/>
          </p:nvSpPr>
          <p:spPr bwMode="auto">
            <a:xfrm>
              <a:off x="5006" y="2817"/>
              <a:ext cx="48" cy="40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Oval 545"/>
            <p:cNvSpPr>
              <a:spLocks noChangeArrowheads="1"/>
            </p:cNvSpPr>
            <p:nvPr/>
          </p:nvSpPr>
          <p:spPr bwMode="auto">
            <a:xfrm>
              <a:off x="3272" y="2650"/>
              <a:ext cx="48" cy="40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Oval 546"/>
            <p:cNvSpPr>
              <a:spLocks noChangeArrowheads="1"/>
            </p:cNvSpPr>
            <p:nvPr/>
          </p:nvSpPr>
          <p:spPr bwMode="auto">
            <a:xfrm>
              <a:off x="3288" y="3010"/>
              <a:ext cx="48" cy="40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Oval 547"/>
            <p:cNvSpPr>
              <a:spLocks noChangeArrowheads="1"/>
            </p:cNvSpPr>
            <p:nvPr/>
          </p:nvSpPr>
          <p:spPr bwMode="auto">
            <a:xfrm>
              <a:off x="2184" y="2650"/>
              <a:ext cx="48" cy="40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Oval 548"/>
            <p:cNvSpPr>
              <a:spLocks noChangeArrowheads="1"/>
            </p:cNvSpPr>
            <p:nvPr/>
          </p:nvSpPr>
          <p:spPr bwMode="auto">
            <a:xfrm>
              <a:off x="1752" y="2644"/>
              <a:ext cx="48" cy="40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Oval 549"/>
            <p:cNvSpPr>
              <a:spLocks noChangeArrowheads="1"/>
            </p:cNvSpPr>
            <p:nvPr/>
          </p:nvSpPr>
          <p:spPr bwMode="auto">
            <a:xfrm>
              <a:off x="888" y="2644"/>
              <a:ext cx="48" cy="40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Oval 550"/>
            <p:cNvSpPr>
              <a:spLocks noChangeArrowheads="1"/>
            </p:cNvSpPr>
            <p:nvPr/>
          </p:nvSpPr>
          <p:spPr bwMode="auto">
            <a:xfrm>
              <a:off x="456" y="2644"/>
              <a:ext cx="48" cy="40"/>
            </a:xfrm>
            <a:prstGeom prst="ellipse">
              <a:avLst/>
            </a:prstGeom>
            <a:solidFill>
              <a:srgbClr val="00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Oval 551"/>
            <p:cNvSpPr>
              <a:spLocks noChangeArrowheads="1"/>
            </p:cNvSpPr>
            <p:nvPr/>
          </p:nvSpPr>
          <p:spPr bwMode="auto">
            <a:xfrm>
              <a:off x="3360" y="1408"/>
              <a:ext cx="48" cy="4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Oval 552"/>
            <p:cNvSpPr>
              <a:spLocks noChangeArrowheads="1"/>
            </p:cNvSpPr>
            <p:nvPr/>
          </p:nvSpPr>
          <p:spPr bwMode="auto">
            <a:xfrm>
              <a:off x="3544" y="1601"/>
              <a:ext cx="48" cy="4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Oval 553"/>
            <p:cNvSpPr>
              <a:spLocks noChangeArrowheads="1"/>
            </p:cNvSpPr>
            <p:nvPr/>
          </p:nvSpPr>
          <p:spPr bwMode="auto">
            <a:xfrm>
              <a:off x="4678" y="1568"/>
              <a:ext cx="48" cy="4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Oval 554"/>
            <p:cNvSpPr>
              <a:spLocks noChangeArrowheads="1"/>
            </p:cNvSpPr>
            <p:nvPr/>
          </p:nvSpPr>
          <p:spPr bwMode="auto">
            <a:xfrm>
              <a:off x="4990" y="1562"/>
              <a:ext cx="48" cy="40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Oval 555"/>
            <p:cNvSpPr>
              <a:spLocks noChangeArrowheads="1"/>
            </p:cNvSpPr>
            <p:nvPr/>
          </p:nvSpPr>
          <p:spPr bwMode="auto">
            <a:xfrm>
              <a:off x="1936" y="2644"/>
              <a:ext cx="48" cy="4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Oval 556"/>
            <p:cNvSpPr>
              <a:spLocks noChangeArrowheads="1"/>
            </p:cNvSpPr>
            <p:nvPr/>
          </p:nvSpPr>
          <p:spPr bwMode="auto">
            <a:xfrm>
              <a:off x="2136" y="2844"/>
              <a:ext cx="48" cy="4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Oval 557"/>
            <p:cNvSpPr>
              <a:spLocks noChangeArrowheads="1"/>
            </p:cNvSpPr>
            <p:nvPr/>
          </p:nvSpPr>
          <p:spPr bwMode="auto">
            <a:xfrm>
              <a:off x="608" y="2644"/>
              <a:ext cx="48" cy="4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Oval 558"/>
            <p:cNvSpPr>
              <a:spLocks noChangeArrowheads="1"/>
            </p:cNvSpPr>
            <p:nvPr/>
          </p:nvSpPr>
          <p:spPr bwMode="auto">
            <a:xfrm>
              <a:off x="832" y="2340"/>
              <a:ext cx="48" cy="4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Oval 559"/>
            <p:cNvSpPr>
              <a:spLocks noChangeArrowheads="1"/>
            </p:cNvSpPr>
            <p:nvPr/>
          </p:nvSpPr>
          <p:spPr bwMode="auto">
            <a:xfrm>
              <a:off x="4224" y="2650"/>
              <a:ext cx="192" cy="400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Rectangle 560"/>
            <p:cNvSpPr>
              <a:spLocks noChangeArrowheads="1"/>
            </p:cNvSpPr>
            <p:nvPr/>
          </p:nvSpPr>
          <p:spPr bwMode="auto">
            <a:xfrm>
              <a:off x="72" y="960"/>
              <a:ext cx="1224" cy="1251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Rectangle 561"/>
            <p:cNvSpPr>
              <a:spLocks noChangeArrowheads="1"/>
            </p:cNvSpPr>
            <p:nvPr/>
          </p:nvSpPr>
          <p:spPr bwMode="auto">
            <a:xfrm>
              <a:off x="1296" y="960"/>
              <a:ext cx="1488" cy="1251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Rectangle 562"/>
            <p:cNvSpPr>
              <a:spLocks noChangeArrowheads="1"/>
            </p:cNvSpPr>
            <p:nvPr/>
          </p:nvSpPr>
          <p:spPr bwMode="auto">
            <a:xfrm>
              <a:off x="2784" y="960"/>
              <a:ext cx="1344" cy="1251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Rectangle 563"/>
            <p:cNvSpPr>
              <a:spLocks noChangeArrowheads="1"/>
            </p:cNvSpPr>
            <p:nvPr/>
          </p:nvSpPr>
          <p:spPr bwMode="auto">
            <a:xfrm>
              <a:off x="4128" y="960"/>
              <a:ext cx="1536" cy="1251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Rectangle 564"/>
            <p:cNvSpPr>
              <a:spLocks noChangeArrowheads="1"/>
            </p:cNvSpPr>
            <p:nvPr/>
          </p:nvSpPr>
          <p:spPr bwMode="auto">
            <a:xfrm>
              <a:off x="72" y="2211"/>
              <a:ext cx="1224" cy="138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Rectangle 565"/>
            <p:cNvSpPr>
              <a:spLocks noChangeArrowheads="1"/>
            </p:cNvSpPr>
            <p:nvPr/>
          </p:nvSpPr>
          <p:spPr bwMode="auto">
            <a:xfrm>
              <a:off x="1296" y="2211"/>
              <a:ext cx="1488" cy="138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Rectangle 566"/>
            <p:cNvSpPr>
              <a:spLocks noChangeArrowheads="1"/>
            </p:cNvSpPr>
            <p:nvPr/>
          </p:nvSpPr>
          <p:spPr bwMode="auto">
            <a:xfrm>
              <a:off x="2784" y="2211"/>
              <a:ext cx="1344" cy="138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Rectangle 567"/>
            <p:cNvSpPr>
              <a:spLocks noChangeArrowheads="1"/>
            </p:cNvSpPr>
            <p:nvPr/>
          </p:nvSpPr>
          <p:spPr bwMode="auto">
            <a:xfrm>
              <a:off x="4128" y="2211"/>
              <a:ext cx="1536" cy="138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3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2-body B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– « 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diagrammatica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 »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117" name="Text Box 50"/>
          <p:cNvSpPr txBox="1">
            <a:spLocks noChangeArrowheads="1"/>
          </p:cNvSpPr>
          <p:nvPr/>
        </p:nvSpPr>
        <p:spPr bwMode="auto">
          <a:xfrm>
            <a:off x="6473400" y="6096000"/>
            <a:ext cx="3204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300" b="1" dirty="0" err="1">
                <a:solidFill>
                  <a:srgbClr val="000000"/>
                </a:solidFill>
                <a:latin typeface="Times New Roman" pitchFamily="18" charset="0"/>
              </a:rPr>
              <a:t>Gronau</a:t>
            </a:r>
            <a:r>
              <a:rPr lang="fr-FR" sz="1300" b="1" dirty="0">
                <a:solidFill>
                  <a:srgbClr val="000000"/>
                </a:solidFill>
                <a:latin typeface="Times New Roman" pitchFamily="18" charset="0"/>
              </a:rPr>
              <a:t> et al., Phys. </a:t>
            </a:r>
            <a:r>
              <a:rPr lang="fr-FR" sz="1300" b="1" dirty="0" err="1">
                <a:solidFill>
                  <a:srgbClr val="000000"/>
                </a:solidFill>
                <a:latin typeface="Times New Roman" pitchFamily="18" charset="0"/>
              </a:rPr>
              <a:t>Rev</a:t>
            </a:r>
            <a:r>
              <a:rPr lang="fr-FR" sz="1300" b="1" dirty="0">
                <a:solidFill>
                  <a:srgbClr val="000000"/>
                </a:solidFill>
                <a:latin typeface="Times New Roman" pitchFamily="18" charset="0"/>
              </a:rPr>
              <a:t>. D 50, 4529 (1994)</a:t>
            </a:r>
          </a:p>
        </p:txBody>
      </p:sp>
    </p:spTree>
    <p:extLst>
      <p:ext uri="{BB962C8B-B14F-4D97-AF65-F5344CB8AC3E}">
        <p14:creationId xmlns:p14="http://schemas.microsoft.com/office/powerpoint/2010/main" val="13364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2-body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of B</a:t>
            </a:r>
            <a:r>
              <a:rPr lang="fr-FR" sz="2600" baseline="-25000" dirty="0" smtClean="0">
                <a:solidFill>
                  <a:srgbClr val="003399"/>
                </a:solidFill>
                <a:latin typeface="Arial" pitchFamily="34" charset="0"/>
              </a:rPr>
              <a:t>s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mesons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3074" name="Picture 2" descr="C:\home\users\eduardo\work\ONGOING\talks\2015-03-02_LPNHESeminar\HFAG_Bs2HH_AC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362200"/>
            <a:ext cx="7524750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1022425"/>
            <a:ext cx="5943600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US" sz="1600" b="1" dirty="0" smtClean="0">
                <a:solidFill>
                  <a:srgbClr val="2B2BBF"/>
                </a:solidFill>
              </a:rPr>
              <a:t>CDF had a word to say, unlike the B factories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US" sz="1600" b="1" dirty="0">
                <a:solidFill>
                  <a:srgbClr val="2B2BBF"/>
                </a:solidFill>
              </a:rPr>
              <a:t> </a:t>
            </a:r>
            <a:r>
              <a:rPr lang="en-US" sz="1600" b="1" dirty="0" err="1" smtClean="0">
                <a:solidFill>
                  <a:srgbClr val="2B2BBF"/>
                </a:solidFill>
              </a:rPr>
              <a:t>LHCb</a:t>
            </a:r>
            <a:r>
              <a:rPr lang="en-US" sz="1600" b="1" dirty="0" smtClean="0">
                <a:solidFill>
                  <a:srgbClr val="2B2BBF"/>
                </a:solidFill>
              </a:rPr>
              <a:t> now leading …</a:t>
            </a: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3886200" y="5181600"/>
            <a:ext cx="2196000" cy="828000"/>
          </a:xfrm>
          <a:prstGeom prst="wedgeRoundRectCallout">
            <a:avLst>
              <a:gd name="adj1" fmla="val 80732"/>
              <a:gd name="adj2" fmla="val -105594"/>
              <a:gd name="adj3" fmla="val 16667"/>
            </a:avLst>
          </a:prstGeom>
          <a:solidFill>
            <a:srgbClr val="FFC000"/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  <a:r>
              <a:rPr kumimoji="0" lang="en-US" sz="15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st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observation</a:t>
            </a:r>
            <a:b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of CP violation</a:t>
            </a:r>
            <a:b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 </a:t>
            </a:r>
            <a:r>
              <a:rPr kumimoji="0" lang="en-US" sz="15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</a:t>
            </a:r>
            <a:r>
              <a:rPr kumimoji="0" lang="en-US" sz="15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</a:t>
            </a:r>
            <a:r>
              <a:rPr kumimoji="0" lang="en-US" sz="15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lang="en-US" sz="1500" b="1" kern="0" dirty="0" smtClean="0">
                <a:solidFill>
                  <a:srgbClr val="FFFFFF"/>
                </a:solidFill>
                <a:sym typeface="Symbol"/>
              </a:rPr>
              <a:t>mesons</a:t>
            </a:r>
            <a:endParaRPr kumimoji="0" lang="en-US" sz="15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76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The « 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K</a:t>
            </a:r>
            <a:r>
              <a:rPr lang="fr-FR" sz="2600" dirty="0" err="1" smtClean="0">
                <a:solidFill>
                  <a:srgbClr val="003399"/>
                </a:solidFill>
                <a:latin typeface="Symbol" panose="05050102010706020507" pitchFamily="18" charset="2"/>
              </a:rPr>
              <a:t>p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puzzle » in 2-body B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decays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887104"/>
            <a:ext cx="9144000" cy="26376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Theory predicts equality of DCPV of B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+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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K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+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p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0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and B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0 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  <a:sym typeface="Symbol"/>
              </a:rPr>
              <a:t>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K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+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p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-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, i.e. </a:t>
            </a:r>
            <a:r>
              <a:rPr lang="en-GB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D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A</a:t>
            </a:r>
            <a:r>
              <a:rPr lang="en-GB" sz="1600" b="1" baseline="-25000" dirty="0" smtClean="0">
                <a:solidFill>
                  <a:srgbClr val="2B2BBF"/>
                </a:solidFill>
                <a:latin typeface="Arial"/>
              </a:rPr>
              <a:t>CP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= 0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US" sz="1600" b="1" dirty="0" smtClean="0">
              <a:solidFill>
                <a:srgbClr val="2B2BBF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US" sz="1600" b="1" dirty="0">
              <a:solidFill>
                <a:srgbClr val="2B2BBF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2B2BBF"/>
                </a:solidFill>
              </a:rPr>
              <a:t> But experimentally one rather obtains a value ~5</a:t>
            </a:r>
            <a:r>
              <a:rPr lang="en-US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s</a:t>
            </a:r>
            <a:r>
              <a:rPr lang="en-US" sz="1600" b="1" dirty="0" smtClean="0">
                <a:solidFill>
                  <a:srgbClr val="2B2BBF"/>
                </a:solidFill>
              </a:rPr>
              <a:t> away from 0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endParaRPr lang="en-US" sz="2200" b="1" dirty="0">
              <a:solidFill>
                <a:srgbClr val="2B2BBF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</a:rPr>
              <a:t>A</a:t>
            </a:r>
            <a:r>
              <a:rPr lang="en-GB" sz="1600" b="1" baseline="-25000" dirty="0" smtClean="0">
                <a:solidFill>
                  <a:srgbClr val="2B2BBF"/>
                </a:solidFill>
              </a:rPr>
              <a:t>CP</a:t>
            </a:r>
            <a:r>
              <a:rPr lang="en-GB" sz="1600" b="1" dirty="0" smtClean="0">
                <a:solidFill>
                  <a:srgbClr val="2B2BBF"/>
                </a:solidFill>
              </a:rPr>
              <a:t> (B </a:t>
            </a:r>
            <a:r>
              <a:rPr lang="en-GB" sz="1600" b="1" dirty="0" smtClean="0">
                <a:solidFill>
                  <a:srgbClr val="2B2BBF"/>
                </a:solidFill>
                <a:sym typeface="Symbol"/>
              </a:rPr>
              <a:t></a:t>
            </a:r>
            <a:r>
              <a:rPr lang="en-GB" sz="1600" b="1" dirty="0" smtClean="0">
                <a:solidFill>
                  <a:srgbClr val="2B2BBF"/>
                </a:solidFill>
              </a:rPr>
              <a:t> K </a:t>
            </a:r>
            <a:r>
              <a:rPr lang="en-GB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p</a:t>
            </a:r>
            <a:r>
              <a:rPr lang="en-GB" sz="1600" b="1" dirty="0" smtClean="0">
                <a:solidFill>
                  <a:srgbClr val="2B2BBF"/>
                </a:solidFill>
              </a:rPr>
              <a:t>) measurements :</a:t>
            </a:r>
            <a:endParaRPr lang="en-GB" sz="800" b="1" dirty="0" smtClean="0">
              <a:solidFill>
                <a:srgbClr val="2B2BBF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35" y="3708695"/>
            <a:ext cx="6006465" cy="1388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442112"/>
            <a:ext cx="6038850" cy="4000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15" y="5387653"/>
            <a:ext cx="5252085" cy="874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71" y="2634446"/>
            <a:ext cx="3057525" cy="3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7"/>
          <p:cNvSpPr>
            <a:spLocks noChangeArrowheads="1"/>
          </p:cNvSpPr>
          <p:nvPr/>
        </p:nvSpPr>
        <p:spPr bwMode="auto">
          <a:xfrm>
            <a:off x="3878240" y="5938048"/>
            <a:ext cx="3564000" cy="25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CCCC"/>
              </a:buClr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9" name="Curved Up Arrow 8"/>
          <p:cNvSpPr/>
          <p:nvPr/>
        </p:nvSpPr>
        <p:spPr bwMode="auto">
          <a:xfrm rot="16200000">
            <a:off x="6749543" y="4253062"/>
            <a:ext cx="3276000" cy="369332"/>
          </a:xfrm>
          <a:prstGeom prst="curvedUpArrow">
            <a:avLst>
              <a:gd name="adj1" fmla="val 1132"/>
              <a:gd name="adj2" fmla="val 23600"/>
              <a:gd name="adj3" fmla="val 25000"/>
            </a:avLst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8"/>
          <p:cNvSpPr txBox="1">
            <a:spLocks noChangeArrowheads="1"/>
          </p:cNvSpPr>
          <p:nvPr/>
        </p:nvSpPr>
        <p:spPr bwMode="auto">
          <a:xfrm>
            <a:off x="350838" y="28575"/>
            <a:ext cx="9555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rgbClr val="0033C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CC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The « 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K</a:t>
            </a:r>
            <a:r>
              <a:rPr lang="fr-FR" sz="2600" dirty="0" err="1" smtClean="0">
                <a:solidFill>
                  <a:srgbClr val="003399"/>
                </a:solidFill>
                <a:latin typeface="Symbol" panose="05050102010706020507" pitchFamily="18" charset="2"/>
              </a:rPr>
              <a:t>p</a:t>
            </a:r>
            <a:r>
              <a:rPr lang="fr-FR" sz="2600" dirty="0" smtClean="0">
                <a:solidFill>
                  <a:srgbClr val="003399"/>
                </a:solidFill>
                <a:latin typeface="Arial" pitchFamily="34" charset="0"/>
              </a:rPr>
              <a:t> puzzle » - route(s) </a:t>
            </a:r>
            <a:r>
              <a:rPr lang="fr-FR" sz="2600" dirty="0" err="1" smtClean="0">
                <a:solidFill>
                  <a:srgbClr val="003399"/>
                </a:solidFill>
                <a:latin typeface="Arial" pitchFamily="34" charset="0"/>
              </a:rPr>
              <a:t>forward</a:t>
            </a:r>
            <a:endParaRPr lang="fr-FR" sz="26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838200"/>
            <a:ext cx="9144000" cy="225292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Belle II will be able to measure all modes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err="1" smtClean="0">
                <a:solidFill>
                  <a:srgbClr val="2B2BBF"/>
                </a:solidFill>
                <a:latin typeface="Arial"/>
              </a:rPr>
              <a:t>LHCb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already dominating measurements in the charged B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0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mode …</a:t>
            </a:r>
            <a:br>
              <a:rPr lang="en-GB" sz="1600" b="1" dirty="0" smtClean="0">
                <a:solidFill>
                  <a:srgbClr val="2B2BBF"/>
                </a:solidFill>
                <a:latin typeface="Arial"/>
              </a:rPr>
            </a:b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   … can it do more … ?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</a:pPr>
            <a:endParaRPr lang="en-GB" sz="1000" b="1" dirty="0" smtClean="0">
              <a:solidFill>
                <a:srgbClr val="2B2BBF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Study similar 2-body modes B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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P V such as B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  <a:sym typeface="Symbol"/>
              </a:rPr>
              <a:t>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K</a:t>
            </a:r>
            <a:r>
              <a:rPr lang="en-GB" sz="1600" b="1" baseline="30000" dirty="0" smtClean="0">
                <a:solidFill>
                  <a:srgbClr val="2B2BBF"/>
                </a:solidFill>
                <a:latin typeface="Arial"/>
              </a:rPr>
              <a:t>*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p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, </a:t>
            </a:r>
            <a:r>
              <a:rPr lang="en-GB" sz="1600" b="1" dirty="0" smtClean="0">
                <a:solidFill>
                  <a:srgbClr val="2B2BBF"/>
                </a:solidFill>
                <a:latin typeface="Symbol" panose="05050102010706020507" pitchFamily="18" charset="2"/>
              </a:rPr>
              <a:t>r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 K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2B2BBF"/>
              </a:buClr>
              <a:buSzPct val="100000"/>
              <a:buFont typeface="Wingdings" pitchFamily="2" charset="2"/>
              <a:buChar char="q"/>
            </a:pPr>
            <a:r>
              <a:rPr lang="en-GB" sz="1600" b="1" dirty="0">
                <a:solidFill>
                  <a:srgbClr val="2B2BBF"/>
                </a:solidFill>
                <a:latin typeface="Arial"/>
              </a:rPr>
              <a:t> </a:t>
            </a:r>
            <a:r>
              <a:rPr lang="en-GB" sz="1600" b="1" dirty="0" smtClean="0">
                <a:solidFill>
                  <a:srgbClr val="2B2BBF"/>
                </a:solidFill>
                <a:latin typeface="Arial"/>
              </a:rPr>
              <a:t>Various results available from the B-factories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90" y="3479140"/>
            <a:ext cx="4880610" cy="288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8823542" y="3124200"/>
            <a:ext cx="684000" cy="2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Times New Roman" pitchFamily="18" charset="0"/>
              </a:rPr>
              <a:t>HFAG</a:t>
            </a:r>
            <a:endParaRPr lang="en-US" sz="13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" y="3200400"/>
            <a:ext cx="4820603" cy="2913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4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2">
      <a:dk1>
        <a:srgbClr val="000000"/>
      </a:dk1>
      <a:lt1>
        <a:srgbClr val="FFFFFF"/>
      </a:lt1>
      <a:dk2>
        <a:srgbClr val="000000"/>
      </a:dk2>
      <a:lt2>
        <a:srgbClr val="CCECFF"/>
      </a:lt2>
      <a:accent1>
        <a:srgbClr val="6699FF"/>
      </a:accent1>
      <a:accent2>
        <a:srgbClr val="66CCFF"/>
      </a:accent2>
      <a:accent3>
        <a:srgbClr val="FFFFFF"/>
      </a:accent3>
      <a:accent4>
        <a:srgbClr val="000000"/>
      </a:accent4>
      <a:accent5>
        <a:srgbClr val="B8CAFF"/>
      </a:accent5>
      <a:accent6>
        <a:srgbClr val="5CB9E7"/>
      </a:accent6>
      <a:hlink>
        <a:srgbClr val="CC99FF"/>
      </a:hlink>
      <a:folHlink>
        <a:srgbClr val="00CCCC"/>
      </a:folHlink>
    </a:clrScheme>
    <a:fontScheme name="Defaul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D9"/>
        </a:solidFill>
        <a:ln w="25400" cap="flat" cmpd="sng" algn="ctr">
          <a:solidFill>
            <a:srgbClr val="CCCCFF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CCCCFF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D9"/>
        </a:solidFill>
        <a:ln w="25400" cap="flat" cmpd="sng" algn="ctr">
          <a:solidFill>
            <a:srgbClr val="CCCCFF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CCCCFF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Default 2">
      <a:dk1>
        <a:srgbClr val="000000"/>
      </a:dk1>
      <a:lt1>
        <a:srgbClr val="FFFFFF"/>
      </a:lt1>
      <a:dk2>
        <a:srgbClr val="000000"/>
      </a:dk2>
      <a:lt2>
        <a:srgbClr val="CCECFF"/>
      </a:lt2>
      <a:accent1>
        <a:srgbClr val="6699FF"/>
      </a:accent1>
      <a:accent2>
        <a:srgbClr val="66CCFF"/>
      </a:accent2>
      <a:accent3>
        <a:srgbClr val="FFFFFF"/>
      </a:accent3>
      <a:accent4>
        <a:srgbClr val="000000"/>
      </a:accent4>
      <a:accent5>
        <a:srgbClr val="B8CAFF"/>
      </a:accent5>
      <a:accent6>
        <a:srgbClr val="5CB9E7"/>
      </a:accent6>
      <a:hlink>
        <a:srgbClr val="CC99FF"/>
      </a:hlink>
      <a:folHlink>
        <a:srgbClr val="00CCCC"/>
      </a:folHlink>
    </a:clrScheme>
    <a:fontScheme name="Defaul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D9"/>
        </a:solidFill>
        <a:ln w="25400" cap="flat" cmpd="sng" algn="ctr">
          <a:solidFill>
            <a:srgbClr val="CCCCFF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CCCCFF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D9"/>
        </a:solidFill>
        <a:ln w="25400" cap="flat" cmpd="sng" algn="ctr">
          <a:solidFill>
            <a:srgbClr val="CCCCFF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CCCCFF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">
  <a:themeElements>
    <a:clrScheme name="Default 2">
      <a:dk1>
        <a:srgbClr val="000000"/>
      </a:dk1>
      <a:lt1>
        <a:srgbClr val="FFFFFF"/>
      </a:lt1>
      <a:dk2>
        <a:srgbClr val="000000"/>
      </a:dk2>
      <a:lt2>
        <a:srgbClr val="CCECFF"/>
      </a:lt2>
      <a:accent1>
        <a:srgbClr val="6699FF"/>
      </a:accent1>
      <a:accent2>
        <a:srgbClr val="66CCFF"/>
      </a:accent2>
      <a:accent3>
        <a:srgbClr val="FFFFFF"/>
      </a:accent3>
      <a:accent4>
        <a:srgbClr val="000000"/>
      </a:accent4>
      <a:accent5>
        <a:srgbClr val="B8CAFF"/>
      </a:accent5>
      <a:accent6>
        <a:srgbClr val="5CB9E7"/>
      </a:accent6>
      <a:hlink>
        <a:srgbClr val="CC99FF"/>
      </a:hlink>
      <a:folHlink>
        <a:srgbClr val="00CCCC"/>
      </a:folHlink>
    </a:clrScheme>
    <a:fontScheme name="Defaul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D9"/>
        </a:solidFill>
        <a:ln w="25400" cap="flat" cmpd="sng" algn="ctr">
          <a:solidFill>
            <a:srgbClr val="CCCCFF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CCCCFF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D9"/>
        </a:solidFill>
        <a:ln w="25400" cap="flat" cmpd="sng" algn="ctr">
          <a:solidFill>
            <a:srgbClr val="CCCCFF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CCCCFF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30021</TotalTime>
  <Words>2034</Words>
  <Application>Microsoft Office PowerPoint</Application>
  <PresentationFormat>A4 Paper (210x297 mm)</PresentationFormat>
  <Paragraphs>471</Paragraphs>
  <Slides>53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Default</vt:lpstr>
      <vt:lpstr>1_Default</vt:lpstr>
      <vt:lpstr>2_Default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Rodrigues</dc:creator>
  <cp:lastModifiedBy>Rodrigues</cp:lastModifiedBy>
  <cp:revision>2126</cp:revision>
  <cp:lastPrinted>1601-01-01T00:00:00Z</cp:lastPrinted>
  <dcterms:created xsi:type="dcterms:W3CDTF">2003-10-17T16:05:17Z</dcterms:created>
  <dcterms:modified xsi:type="dcterms:W3CDTF">2015-03-02T12:34:04Z</dcterms:modified>
</cp:coreProperties>
</file>