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65" r:id="rId16"/>
    <p:sldId id="272" r:id="rId17"/>
    <p:sldId id="273" r:id="rId18"/>
    <p:sldId id="274" r:id="rId19"/>
    <p:sldId id="287" r:id="rId20"/>
    <p:sldId id="275" r:id="rId21"/>
    <p:sldId id="288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1065" autoAdjust="0"/>
  </p:normalViewPr>
  <p:slideViewPr>
    <p:cSldViewPr snapToGrid="0">
      <p:cViewPr varScale="1">
        <p:scale>
          <a:sx n="82" d="100"/>
          <a:sy n="82" d="100"/>
        </p:scale>
        <p:origin x="-71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A_new\PA_new_11032014_approov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R2Rtest_L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R2Rtest_H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R2Rtest_H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LPS_Tests\3chip_newCarte_PAtest_H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4Chip_testR2R_L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4Chip_testR2R_L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4Chip_testR2R_L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4Chip_testR2R_L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SumTest_L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SumTest_H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PS_Tests\3chip_newCarte_R2Rtest_L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 &amp; Linearity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189608243414021E-2"/>
          <c:y val="0.11807100499937803"/>
          <c:w val="0.74041581607854579"/>
          <c:h val="0.80263979179679557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VLG (mV)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Feuil1!$C$2:$C$24</c:f>
              <c:numCache>
                <c:formatCode>0.000E+00</c:formatCode>
                <c:ptCount val="23"/>
                <c:pt idx="0">
                  <c:v>0.1414</c:v>
                </c:pt>
                <c:pt idx="1">
                  <c:v>0.27940000000000004</c:v>
                </c:pt>
                <c:pt idx="2">
                  <c:v>0.69789999999999996</c:v>
                </c:pt>
                <c:pt idx="3">
                  <c:v>1.4079999999999999</c:v>
                </c:pt>
                <c:pt idx="4">
                  <c:v>4.383</c:v>
                </c:pt>
                <c:pt idx="5">
                  <c:v>7.5430000000000001</c:v>
                </c:pt>
                <c:pt idx="6">
                  <c:v>10.84</c:v>
                </c:pt>
                <c:pt idx="7">
                  <c:v>14.19</c:v>
                </c:pt>
                <c:pt idx="8">
                  <c:v>15.86</c:v>
                </c:pt>
                <c:pt idx="9">
                  <c:v>20.060000000000002</c:v>
                </c:pt>
                <c:pt idx="10">
                  <c:v>33.529999999999994</c:v>
                </c:pt>
                <c:pt idx="11">
                  <c:v>51.69</c:v>
                </c:pt>
                <c:pt idx="12">
                  <c:v>85.13</c:v>
                </c:pt>
                <c:pt idx="13">
                  <c:v>114.4</c:v>
                </c:pt>
                <c:pt idx="14">
                  <c:v>140.30000000000001</c:v>
                </c:pt>
                <c:pt idx="15">
                  <c:v>152.19999999999999</c:v>
                </c:pt>
                <c:pt idx="16">
                  <c:v>204</c:v>
                </c:pt>
                <c:pt idx="17">
                  <c:v>248.6</c:v>
                </c:pt>
                <c:pt idx="18">
                  <c:v>343.6</c:v>
                </c:pt>
                <c:pt idx="19">
                  <c:v>453</c:v>
                </c:pt>
                <c:pt idx="20">
                  <c:v>522</c:v>
                </c:pt>
                <c:pt idx="21">
                  <c:v>561.9</c:v>
                </c:pt>
                <c:pt idx="22">
                  <c:v>587.4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VHG (mV)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Feuil1!$D$2:$D$24</c:f>
              <c:numCache>
                <c:formatCode>0.000E+00</c:formatCode>
                <c:ptCount val="23"/>
                <c:pt idx="0">
                  <c:v>13.05</c:v>
                </c:pt>
                <c:pt idx="1">
                  <c:v>26.18</c:v>
                </c:pt>
                <c:pt idx="2">
                  <c:v>65.94</c:v>
                </c:pt>
                <c:pt idx="3">
                  <c:v>133.30000000000001</c:v>
                </c:pt>
                <c:pt idx="4">
                  <c:v>415</c:v>
                </c:pt>
                <c:pt idx="5">
                  <c:v>711.5</c:v>
                </c:pt>
                <c:pt idx="6">
                  <c:v>1016.9999999999999</c:v>
                </c:pt>
                <c:pt idx="7">
                  <c:v>1310</c:v>
                </c:pt>
                <c:pt idx="8">
                  <c:v>1435</c:v>
                </c:pt>
                <c:pt idx="9">
                  <c:v>1713</c:v>
                </c:pt>
                <c:pt idx="10">
                  <c:v>2151</c:v>
                </c:pt>
                <c:pt idx="11">
                  <c:v>2196</c:v>
                </c:pt>
                <c:pt idx="12">
                  <c:v>2221</c:v>
                </c:pt>
                <c:pt idx="13">
                  <c:v>2232</c:v>
                </c:pt>
                <c:pt idx="14">
                  <c:v>2237</c:v>
                </c:pt>
                <c:pt idx="15">
                  <c:v>2239</c:v>
                </c:pt>
                <c:pt idx="16">
                  <c:v>2246</c:v>
                </c:pt>
                <c:pt idx="17">
                  <c:v>2249</c:v>
                </c:pt>
                <c:pt idx="18">
                  <c:v>2254</c:v>
                </c:pt>
                <c:pt idx="19">
                  <c:v>2257</c:v>
                </c:pt>
                <c:pt idx="20">
                  <c:v>2259</c:v>
                </c:pt>
                <c:pt idx="21">
                  <c:v>2261</c:v>
                </c:pt>
                <c:pt idx="22">
                  <c:v>2263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gain_ratio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Feuil1!$E$2:$E$24</c:f>
              <c:numCache>
                <c:formatCode>0.000E+00</c:formatCode>
                <c:ptCount val="23"/>
                <c:pt idx="0">
                  <c:v>92.291371994342299</c:v>
                </c:pt>
                <c:pt idx="1">
                  <c:v>93.700787401574786</c:v>
                </c:pt>
                <c:pt idx="2">
                  <c:v>94.483450351053165</c:v>
                </c:pt>
                <c:pt idx="3">
                  <c:v>94.673295454545467</c:v>
                </c:pt>
                <c:pt idx="4">
                  <c:v>94.684006388318508</c:v>
                </c:pt>
                <c:pt idx="5">
                  <c:v>94.325865040434834</c:v>
                </c:pt>
                <c:pt idx="6">
                  <c:v>93.819188191881906</c:v>
                </c:pt>
                <c:pt idx="7">
                  <c:v>92.3185341789993</c:v>
                </c:pt>
                <c:pt idx="8">
                  <c:v>90.479192938209337</c:v>
                </c:pt>
                <c:pt idx="9">
                  <c:v>85.393818544366894</c:v>
                </c:pt>
                <c:pt idx="10">
                  <c:v>64.151506113927837</c:v>
                </c:pt>
                <c:pt idx="11">
                  <c:v>42.484039466047591</c:v>
                </c:pt>
                <c:pt idx="12">
                  <c:v>26.089510160930342</c:v>
                </c:pt>
                <c:pt idx="13">
                  <c:v>19.51048951048951</c:v>
                </c:pt>
                <c:pt idx="14">
                  <c:v>15.944404846756948</c:v>
                </c:pt>
                <c:pt idx="15">
                  <c:v>14.71090670170828</c:v>
                </c:pt>
                <c:pt idx="16">
                  <c:v>11.009803921568627</c:v>
                </c:pt>
                <c:pt idx="17">
                  <c:v>9.0466613032984711</c:v>
                </c:pt>
                <c:pt idx="18">
                  <c:v>6.5599534342258439</c:v>
                </c:pt>
                <c:pt idx="19">
                  <c:v>4.9823399558498895</c:v>
                </c:pt>
                <c:pt idx="20">
                  <c:v>4.3275862068965516</c:v>
                </c:pt>
                <c:pt idx="21">
                  <c:v>4.0238476597259298</c:v>
                </c:pt>
                <c:pt idx="22">
                  <c:v>3.8525706503234596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Feuil1!$F$1</c:f>
              <c:strCache>
                <c:ptCount val="1"/>
                <c:pt idx="0">
                  <c:v>RMS (mV)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Feuil1!$F$2:$F$24</c:f>
              <c:numCache>
                <c:formatCode>0.00E+00</c:formatCode>
                <c:ptCount val="23"/>
                <c:pt idx="0">
                  <c:v>2.0760539492026697</c:v>
                </c:pt>
                <c:pt idx="1">
                  <c:v>2.0760539492026697</c:v>
                </c:pt>
                <c:pt idx="2">
                  <c:v>2.0760539492026697</c:v>
                </c:pt>
                <c:pt idx="3">
                  <c:v>2.0760539492026697</c:v>
                </c:pt>
                <c:pt idx="4">
                  <c:v>2.0760539492026697</c:v>
                </c:pt>
                <c:pt idx="5">
                  <c:v>2.0760539492026697</c:v>
                </c:pt>
                <c:pt idx="6">
                  <c:v>2.0760539492026697</c:v>
                </c:pt>
                <c:pt idx="7">
                  <c:v>2.0760539492026697</c:v>
                </c:pt>
                <c:pt idx="8">
                  <c:v>2.0760539492026697</c:v>
                </c:pt>
                <c:pt idx="9">
                  <c:v>2.0760539492026697</c:v>
                </c:pt>
                <c:pt idx="10">
                  <c:v>2.0760539492026697</c:v>
                </c:pt>
                <c:pt idx="11">
                  <c:v>2.0760539492026697</c:v>
                </c:pt>
                <c:pt idx="12">
                  <c:v>2.0760539492026697</c:v>
                </c:pt>
                <c:pt idx="13">
                  <c:v>2.0760539492026697</c:v>
                </c:pt>
                <c:pt idx="14">
                  <c:v>2.0760539492026697</c:v>
                </c:pt>
                <c:pt idx="15">
                  <c:v>2.0760539492026697</c:v>
                </c:pt>
                <c:pt idx="16">
                  <c:v>2.0760539492026697</c:v>
                </c:pt>
                <c:pt idx="17">
                  <c:v>2.0760539492026697</c:v>
                </c:pt>
                <c:pt idx="18">
                  <c:v>2.0760539492026697</c:v>
                </c:pt>
                <c:pt idx="19">
                  <c:v>2.0760539492026697</c:v>
                </c:pt>
                <c:pt idx="20">
                  <c:v>2.0760539492026697</c:v>
                </c:pt>
                <c:pt idx="21">
                  <c:v>2.0760539492026697</c:v>
                </c:pt>
                <c:pt idx="22">
                  <c:v>2.0760539492026697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57952"/>
        <c:axId val="64201472"/>
      </c:scatterChart>
      <c:valAx>
        <c:axId val="64157952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Light flux (pe)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201472"/>
        <c:crossesAt val="0.1"/>
        <c:crossBetween val="midCat"/>
      </c:valAx>
      <c:valAx>
        <c:axId val="64201472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voltage (mV)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64157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415050549236892"/>
          <c:y val="0.6830621461112254"/>
          <c:w val="0.14813344512491494"/>
          <c:h val="0.30444747338853634"/>
        </c:manualLayout>
      </c:layout>
      <c:overlay val="0"/>
    </c:legend>
    <c:plotVisOnly val="1"/>
    <c:dispBlanksAs val="gap"/>
    <c:showDLblsOverMax val="0"/>
  </c:chart>
  <c:spPr>
    <a:solidFill>
      <a:schemeClr val="bg2"/>
    </a:solidFill>
    <a:effectLst>
      <a:outerShdw blurRad="50800" dist="50800" dir="5400000" algn="ctr" rotWithShape="0">
        <a:schemeClr val="bg1"/>
      </a:outerShdw>
    </a:effectLst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/>
              <a:t>Vin = 146mV on LG (dispersion ≈ 0.5%)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corrected real output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equaliser_Vin146mV!$A$27:$P$27</c:f>
              <c:numCache>
                <c:formatCode>General</c:formatCode>
                <c:ptCount val="16"/>
                <c:pt idx="0">
                  <c:v>100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101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101</c:v>
                </c:pt>
                <c:pt idx="1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349952"/>
        <c:axId val="72368512"/>
      </c:barChart>
      <c:catAx>
        <c:axId val="7234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2368512"/>
        <c:crosses val="autoZero"/>
        <c:auto val="1"/>
        <c:lblAlgn val="ctr"/>
        <c:lblOffset val="100"/>
        <c:noMultiLvlLbl val="0"/>
      </c:catAx>
      <c:valAx>
        <c:axId val="72368512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SUM_LG_SE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349952"/>
        <c:crosses val="autoZero"/>
        <c:crossBetween val="between"/>
        <c:majorUnit val="25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Vin=21mV on HG (dispersion≈1.7%)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'Vin=21m,26dBV'!$D$35:$S$35</c:f>
              <c:numCache>
                <c:formatCode>General</c:formatCode>
                <c:ptCount val="16"/>
                <c:pt idx="0">
                  <c:v>1102</c:v>
                </c:pt>
                <c:pt idx="1">
                  <c:v>1094</c:v>
                </c:pt>
                <c:pt idx="2">
                  <c:v>1078</c:v>
                </c:pt>
                <c:pt idx="3">
                  <c:v>1102</c:v>
                </c:pt>
                <c:pt idx="4">
                  <c:v>1078</c:v>
                </c:pt>
                <c:pt idx="5">
                  <c:v>1090</c:v>
                </c:pt>
                <c:pt idx="6">
                  <c:v>1102</c:v>
                </c:pt>
                <c:pt idx="7">
                  <c:v>1116</c:v>
                </c:pt>
                <c:pt idx="8">
                  <c:v>1102</c:v>
                </c:pt>
                <c:pt idx="9">
                  <c:v>1078</c:v>
                </c:pt>
                <c:pt idx="10">
                  <c:v>1080</c:v>
                </c:pt>
                <c:pt idx="11">
                  <c:v>1058</c:v>
                </c:pt>
                <c:pt idx="12">
                  <c:v>1058</c:v>
                </c:pt>
                <c:pt idx="13">
                  <c:v>1060</c:v>
                </c:pt>
                <c:pt idx="14">
                  <c:v>1064</c:v>
                </c:pt>
                <c:pt idx="15">
                  <c:v>1078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0184320"/>
        <c:axId val="70186496"/>
      </c:barChart>
      <c:catAx>
        <c:axId val="7018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0186496"/>
        <c:crosses val="autoZero"/>
        <c:auto val="1"/>
        <c:lblAlgn val="ctr"/>
        <c:lblOffset val="100"/>
        <c:noMultiLvlLbl val="0"/>
      </c:catAx>
      <c:valAx>
        <c:axId val="70186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SUM_HG_SE </a:t>
                </a:r>
                <a:r>
                  <a:rPr lang="en-US"/>
                  <a:t>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1843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Vin =21mV on HG (dispersion≈0.2%)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corrected without pedestal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equalizerVin21mV!$A$21:$P$21</c:f>
              <c:numCache>
                <c:formatCode>General</c:formatCode>
                <c:ptCount val="16"/>
                <c:pt idx="0">
                  <c:v>1140</c:v>
                </c:pt>
                <c:pt idx="1">
                  <c:v>1140</c:v>
                </c:pt>
                <c:pt idx="2">
                  <c:v>1140</c:v>
                </c:pt>
                <c:pt idx="3">
                  <c:v>1140</c:v>
                </c:pt>
                <c:pt idx="4">
                  <c:v>1140</c:v>
                </c:pt>
                <c:pt idx="5">
                  <c:v>1140</c:v>
                </c:pt>
                <c:pt idx="6">
                  <c:v>1140</c:v>
                </c:pt>
                <c:pt idx="7">
                  <c:v>1130</c:v>
                </c:pt>
                <c:pt idx="8">
                  <c:v>1140</c:v>
                </c:pt>
                <c:pt idx="9">
                  <c:v>1140</c:v>
                </c:pt>
                <c:pt idx="10">
                  <c:v>1140</c:v>
                </c:pt>
                <c:pt idx="11">
                  <c:v>1140</c:v>
                </c:pt>
                <c:pt idx="12">
                  <c:v>1140</c:v>
                </c:pt>
                <c:pt idx="13">
                  <c:v>1140</c:v>
                </c:pt>
                <c:pt idx="14">
                  <c:v>1140</c:v>
                </c:pt>
                <c:pt idx="15">
                  <c:v>1140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423488"/>
        <c:axId val="71425408"/>
      </c:barChart>
      <c:catAx>
        <c:axId val="7142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1425408"/>
        <c:crosses val="autoZero"/>
        <c:auto val="1"/>
        <c:lblAlgn val="ctr"/>
        <c:lblOffset val="100"/>
        <c:noMultiLvlLbl val="0"/>
      </c:catAx>
      <c:valAx>
        <c:axId val="71425408"/>
        <c:scaling>
          <c:orientation val="minMax"/>
          <c:max val="1160"/>
          <c:min val="11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SUM_HG_SE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423488"/>
        <c:crosses val="autoZero"/>
        <c:crossBetween val="between"/>
        <c:majorUnit val="10"/>
        <c:minorUnit val="0.4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Pre-amplifier  test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PA_test3_PW1us!$E$1</c:f>
              <c:strCache>
                <c:ptCount val="1"/>
                <c:pt idx="0">
                  <c:v>out_HG_test</c:v>
                </c:pt>
              </c:strCache>
            </c:strRef>
          </c:tx>
          <c:spPr>
            <a:ln w="28575">
              <a:noFill/>
            </a:ln>
          </c:spPr>
          <c:xVal>
            <c:numRef>
              <c:f>PA_test3_PW1us!$C$3:$C$28</c:f>
              <c:numCache>
                <c:formatCode>General</c:formatCode>
                <c:ptCount val="26"/>
                <c:pt idx="0">
                  <c:v>367</c:v>
                </c:pt>
                <c:pt idx="1">
                  <c:v>330</c:v>
                </c:pt>
                <c:pt idx="2">
                  <c:v>294</c:v>
                </c:pt>
                <c:pt idx="3">
                  <c:v>262</c:v>
                </c:pt>
                <c:pt idx="4">
                  <c:v>235</c:v>
                </c:pt>
                <c:pt idx="5">
                  <c:v>207</c:v>
                </c:pt>
                <c:pt idx="6">
                  <c:v>185</c:v>
                </c:pt>
                <c:pt idx="7">
                  <c:v>166</c:v>
                </c:pt>
                <c:pt idx="8">
                  <c:v>146</c:v>
                </c:pt>
                <c:pt idx="9">
                  <c:v>130</c:v>
                </c:pt>
                <c:pt idx="10">
                  <c:v>119</c:v>
                </c:pt>
                <c:pt idx="11">
                  <c:v>105</c:v>
                </c:pt>
                <c:pt idx="12">
                  <c:v>93</c:v>
                </c:pt>
                <c:pt idx="13">
                  <c:v>83</c:v>
                </c:pt>
                <c:pt idx="14">
                  <c:v>74.3</c:v>
                </c:pt>
                <c:pt idx="15">
                  <c:v>66.099999999999994</c:v>
                </c:pt>
                <c:pt idx="16">
                  <c:v>58.8</c:v>
                </c:pt>
                <c:pt idx="17">
                  <c:v>52.4</c:v>
                </c:pt>
                <c:pt idx="18">
                  <c:v>46.5</c:v>
                </c:pt>
                <c:pt idx="19">
                  <c:v>41.5</c:v>
                </c:pt>
                <c:pt idx="20">
                  <c:v>13.1</c:v>
                </c:pt>
                <c:pt idx="21">
                  <c:v>4.01</c:v>
                </c:pt>
                <c:pt idx="22">
                  <c:v>1.28</c:v>
                </c:pt>
                <c:pt idx="23">
                  <c:v>0.41</c:v>
                </c:pt>
                <c:pt idx="24">
                  <c:v>0.14000000000000001</c:v>
                </c:pt>
                <c:pt idx="25">
                  <c:v>0.05</c:v>
                </c:pt>
              </c:numCache>
            </c:numRef>
          </c:xVal>
          <c:yVal>
            <c:numRef>
              <c:f>PA_test3_PW1us!$E$3:$E$28</c:f>
              <c:numCache>
                <c:formatCode>General</c:formatCode>
                <c:ptCount val="26"/>
                <c:pt idx="0">
                  <c:v>1870</c:v>
                </c:pt>
                <c:pt idx="1">
                  <c:v>1870</c:v>
                </c:pt>
                <c:pt idx="2">
                  <c:v>1850</c:v>
                </c:pt>
                <c:pt idx="3">
                  <c:v>1850</c:v>
                </c:pt>
                <c:pt idx="4">
                  <c:v>1850</c:v>
                </c:pt>
                <c:pt idx="5">
                  <c:v>1850</c:v>
                </c:pt>
                <c:pt idx="6">
                  <c:v>1850</c:v>
                </c:pt>
                <c:pt idx="7">
                  <c:v>1850</c:v>
                </c:pt>
                <c:pt idx="8">
                  <c:v>1850</c:v>
                </c:pt>
                <c:pt idx="9">
                  <c:v>1850</c:v>
                </c:pt>
                <c:pt idx="10">
                  <c:v>1850</c:v>
                </c:pt>
                <c:pt idx="11">
                  <c:v>1850</c:v>
                </c:pt>
                <c:pt idx="12">
                  <c:v>1800</c:v>
                </c:pt>
                <c:pt idx="13">
                  <c:v>1660</c:v>
                </c:pt>
                <c:pt idx="14">
                  <c:v>1550</c:v>
                </c:pt>
                <c:pt idx="15">
                  <c:v>1400</c:v>
                </c:pt>
                <c:pt idx="16">
                  <c:v>1280</c:v>
                </c:pt>
                <c:pt idx="17">
                  <c:v>1150</c:v>
                </c:pt>
                <c:pt idx="18">
                  <c:v>1030</c:v>
                </c:pt>
                <c:pt idx="19">
                  <c:v>920</c:v>
                </c:pt>
                <c:pt idx="20">
                  <c:v>301</c:v>
                </c:pt>
                <c:pt idx="21">
                  <c:v>98</c:v>
                </c:pt>
                <c:pt idx="22">
                  <c:v>31.2</c:v>
                </c:pt>
                <c:pt idx="23">
                  <c:v>9.8000000000000007</c:v>
                </c:pt>
                <c:pt idx="24">
                  <c:v>3.1</c:v>
                </c:pt>
                <c:pt idx="25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PA_test3_PW1us!$H$1</c:f>
              <c:strCache>
                <c:ptCount val="1"/>
                <c:pt idx="0">
                  <c:v>out_LG_test</c:v>
                </c:pt>
              </c:strCache>
            </c:strRef>
          </c:tx>
          <c:spPr>
            <a:ln w="28575">
              <a:noFill/>
            </a:ln>
          </c:spPr>
          <c:xVal>
            <c:numRef>
              <c:f>PA_test3_PW1us!$C$3:$C$28</c:f>
              <c:numCache>
                <c:formatCode>General</c:formatCode>
                <c:ptCount val="26"/>
                <c:pt idx="0">
                  <c:v>367</c:v>
                </c:pt>
                <c:pt idx="1">
                  <c:v>330</c:v>
                </c:pt>
                <c:pt idx="2">
                  <c:v>294</c:v>
                </c:pt>
                <c:pt idx="3">
                  <c:v>262</c:v>
                </c:pt>
                <c:pt idx="4">
                  <c:v>235</c:v>
                </c:pt>
                <c:pt idx="5">
                  <c:v>207</c:v>
                </c:pt>
                <c:pt idx="6">
                  <c:v>185</c:v>
                </c:pt>
                <c:pt idx="7">
                  <c:v>166</c:v>
                </c:pt>
                <c:pt idx="8">
                  <c:v>146</c:v>
                </c:pt>
                <c:pt idx="9">
                  <c:v>130</c:v>
                </c:pt>
                <c:pt idx="10">
                  <c:v>119</c:v>
                </c:pt>
                <c:pt idx="11">
                  <c:v>105</c:v>
                </c:pt>
                <c:pt idx="12">
                  <c:v>93</c:v>
                </c:pt>
                <c:pt idx="13">
                  <c:v>83</c:v>
                </c:pt>
                <c:pt idx="14">
                  <c:v>74.3</c:v>
                </c:pt>
                <c:pt idx="15">
                  <c:v>66.099999999999994</c:v>
                </c:pt>
                <c:pt idx="16">
                  <c:v>58.8</c:v>
                </c:pt>
                <c:pt idx="17">
                  <c:v>52.4</c:v>
                </c:pt>
                <c:pt idx="18">
                  <c:v>46.5</c:v>
                </c:pt>
                <c:pt idx="19">
                  <c:v>41.5</c:v>
                </c:pt>
                <c:pt idx="20">
                  <c:v>13.1</c:v>
                </c:pt>
                <c:pt idx="21">
                  <c:v>4.01</c:v>
                </c:pt>
                <c:pt idx="22">
                  <c:v>1.28</c:v>
                </c:pt>
                <c:pt idx="23">
                  <c:v>0.41</c:v>
                </c:pt>
                <c:pt idx="24">
                  <c:v>0.14000000000000001</c:v>
                </c:pt>
                <c:pt idx="25">
                  <c:v>0.05</c:v>
                </c:pt>
              </c:numCache>
            </c:numRef>
          </c:xVal>
          <c:yVal>
            <c:numRef>
              <c:f>PA_test3_PW1us!$H$3:$H$28</c:f>
              <c:numCache>
                <c:formatCode>General</c:formatCode>
                <c:ptCount val="26"/>
                <c:pt idx="0">
                  <c:v>223</c:v>
                </c:pt>
                <c:pt idx="1">
                  <c:v>207</c:v>
                </c:pt>
                <c:pt idx="2">
                  <c:v>203</c:v>
                </c:pt>
                <c:pt idx="3">
                  <c:v>185</c:v>
                </c:pt>
                <c:pt idx="4">
                  <c:v>169</c:v>
                </c:pt>
                <c:pt idx="5">
                  <c:v>157</c:v>
                </c:pt>
                <c:pt idx="6">
                  <c:v>144</c:v>
                </c:pt>
                <c:pt idx="7">
                  <c:v>132</c:v>
                </c:pt>
                <c:pt idx="8">
                  <c:v>121</c:v>
                </c:pt>
                <c:pt idx="9">
                  <c:v>112</c:v>
                </c:pt>
                <c:pt idx="10">
                  <c:v>103</c:v>
                </c:pt>
                <c:pt idx="11">
                  <c:v>93</c:v>
                </c:pt>
                <c:pt idx="12">
                  <c:v>83</c:v>
                </c:pt>
                <c:pt idx="13">
                  <c:v>76</c:v>
                </c:pt>
                <c:pt idx="14">
                  <c:v>68</c:v>
                </c:pt>
                <c:pt idx="15">
                  <c:v>60.6</c:v>
                </c:pt>
                <c:pt idx="16">
                  <c:v>55</c:v>
                </c:pt>
                <c:pt idx="17">
                  <c:v>48.8</c:v>
                </c:pt>
                <c:pt idx="18">
                  <c:v>43.3</c:v>
                </c:pt>
                <c:pt idx="19">
                  <c:v>36.9</c:v>
                </c:pt>
                <c:pt idx="20">
                  <c:v>12.4</c:v>
                </c:pt>
                <c:pt idx="21">
                  <c:v>3.97</c:v>
                </c:pt>
                <c:pt idx="22">
                  <c:v>1.23</c:v>
                </c:pt>
                <c:pt idx="23">
                  <c:v>0.41</c:v>
                </c:pt>
                <c:pt idx="24">
                  <c:v>0.14000000000000001</c:v>
                </c:pt>
                <c:pt idx="25">
                  <c:v>0.05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PA_test3_PW1us!$K$1</c:f>
              <c:strCache>
                <c:ptCount val="1"/>
                <c:pt idx="0">
                  <c:v>out_HG_test/out_LG_test</c:v>
                </c:pt>
              </c:strCache>
            </c:strRef>
          </c:tx>
          <c:spPr>
            <a:ln w="28575">
              <a:noFill/>
            </a:ln>
          </c:spPr>
          <c:xVal>
            <c:numRef>
              <c:f>PA_test3_PW1us!$C$3:$C$28</c:f>
              <c:numCache>
                <c:formatCode>General</c:formatCode>
                <c:ptCount val="26"/>
                <c:pt idx="0">
                  <c:v>367</c:v>
                </c:pt>
                <c:pt idx="1">
                  <c:v>330</c:v>
                </c:pt>
                <c:pt idx="2">
                  <c:v>294</c:v>
                </c:pt>
                <c:pt idx="3">
                  <c:v>262</c:v>
                </c:pt>
                <c:pt idx="4">
                  <c:v>235</c:v>
                </c:pt>
                <c:pt idx="5">
                  <c:v>207</c:v>
                </c:pt>
                <c:pt idx="6">
                  <c:v>185</c:v>
                </c:pt>
                <c:pt idx="7">
                  <c:v>166</c:v>
                </c:pt>
                <c:pt idx="8">
                  <c:v>146</c:v>
                </c:pt>
                <c:pt idx="9">
                  <c:v>130</c:v>
                </c:pt>
                <c:pt idx="10">
                  <c:v>119</c:v>
                </c:pt>
                <c:pt idx="11">
                  <c:v>105</c:v>
                </c:pt>
                <c:pt idx="12">
                  <c:v>93</c:v>
                </c:pt>
                <c:pt idx="13">
                  <c:v>83</c:v>
                </c:pt>
                <c:pt idx="14">
                  <c:v>74.3</c:v>
                </c:pt>
                <c:pt idx="15">
                  <c:v>66.099999999999994</c:v>
                </c:pt>
                <c:pt idx="16">
                  <c:v>58.8</c:v>
                </c:pt>
                <c:pt idx="17">
                  <c:v>52.4</c:v>
                </c:pt>
                <c:pt idx="18">
                  <c:v>46.5</c:v>
                </c:pt>
                <c:pt idx="19">
                  <c:v>41.5</c:v>
                </c:pt>
                <c:pt idx="20">
                  <c:v>13.1</c:v>
                </c:pt>
                <c:pt idx="21">
                  <c:v>4.01</c:v>
                </c:pt>
                <c:pt idx="22">
                  <c:v>1.28</c:v>
                </c:pt>
                <c:pt idx="23">
                  <c:v>0.41</c:v>
                </c:pt>
                <c:pt idx="24">
                  <c:v>0.14000000000000001</c:v>
                </c:pt>
                <c:pt idx="25">
                  <c:v>0.05</c:v>
                </c:pt>
              </c:numCache>
            </c:numRef>
          </c:xVal>
          <c:yVal>
            <c:numRef>
              <c:f>PA_test3_PW1us!$K$3:$K$28</c:f>
              <c:numCache>
                <c:formatCode>General</c:formatCode>
                <c:ptCount val="26"/>
                <c:pt idx="0">
                  <c:v>8.3856502242152473</c:v>
                </c:pt>
                <c:pt idx="1">
                  <c:v>9.0338164251207722</c:v>
                </c:pt>
                <c:pt idx="2">
                  <c:v>9.1133004926108381</c:v>
                </c:pt>
                <c:pt idx="3">
                  <c:v>10</c:v>
                </c:pt>
                <c:pt idx="4">
                  <c:v>10.946745562130177</c:v>
                </c:pt>
                <c:pt idx="5">
                  <c:v>11.783439490445859</c:v>
                </c:pt>
                <c:pt idx="6">
                  <c:v>12.847222222222221</c:v>
                </c:pt>
                <c:pt idx="7">
                  <c:v>14.015151515151516</c:v>
                </c:pt>
                <c:pt idx="8">
                  <c:v>15.289256198347108</c:v>
                </c:pt>
                <c:pt idx="9">
                  <c:v>16.517857142857142</c:v>
                </c:pt>
                <c:pt idx="10">
                  <c:v>17.961165048543688</c:v>
                </c:pt>
                <c:pt idx="11">
                  <c:v>19.892473118279568</c:v>
                </c:pt>
                <c:pt idx="12">
                  <c:v>21.686746987951807</c:v>
                </c:pt>
                <c:pt idx="13">
                  <c:v>21.842105263157894</c:v>
                </c:pt>
                <c:pt idx="14">
                  <c:v>22.794117647058822</c:v>
                </c:pt>
                <c:pt idx="15">
                  <c:v>23.1023102310231</c:v>
                </c:pt>
                <c:pt idx="16">
                  <c:v>23.272727272727273</c:v>
                </c:pt>
                <c:pt idx="17">
                  <c:v>23.565573770491806</c:v>
                </c:pt>
                <c:pt idx="18">
                  <c:v>23.78752886836028</c:v>
                </c:pt>
                <c:pt idx="19">
                  <c:v>24.932249322493227</c:v>
                </c:pt>
                <c:pt idx="20">
                  <c:v>24.274193548387096</c:v>
                </c:pt>
                <c:pt idx="21">
                  <c:v>24.685138539042821</c:v>
                </c:pt>
                <c:pt idx="22">
                  <c:v>25.365853658536587</c:v>
                </c:pt>
                <c:pt idx="23">
                  <c:v>23.902439024390247</c:v>
                </c:pt>
                <c:pt idx="24">
                  <c:v>22.142857142857142</c:v>
                </c:pt>
                <c:pt idx="25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95552"/>
        <c:axId val="72297472"/>
      </c:scatterChart>
      <c:valAx>
        <c:axId val="72295552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Vin (mV)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297472"/>
        <c:crossesAt val="1.0000000000000002E-2"/>
        <c:crossBetween val="midCat"/>
      </c:valAx>
      <c:valAx>
        <c:axId val="72297472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PA_out (mV)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295552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Vin = 201mV &amp; G= 0.5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invertIfNegative val="0"/>
          <c:val>
            <c:numRef>
              <c:f>'200mV-corrected'!$D$4:$S$4</c:f>
              <c:numCache>
                <c:formatCode>General</c:formatCode>
                <c:ptCount val="16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14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467904"/>
        <c:axId val="41469824"/>
      </c:barChart>
      <c:catAx>
        <c:axId val="4146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41469824"/>
        <c:crosses val="autoZero"/>
        <c:auto val="1"/>
        <c:lblAlgn val="ctr"/>
        <c:lblOffset val="100"/>
        <c:noMultiLvlLbl val="0"/>
      </c:catAx>
      <c:valAx>
        <c:axId val="41469824"/>
        <c:scaling>
          <c:orientation val="minMax"/>
          <c:max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out_somme_LG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467904"/>
        <c:crosses val="autoZero"/>
        <c:crossBetween val="between"/>
        <c:majorUnit val="5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Vin = 201mV &amp; G= 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invertIfNegative val="0"/>
          <c:val>
            <c:numRef>
              <c:f>'200mV-corrected'!$D$5:$S$5</c:f>
              <c:numCache>
                <c:formatCode>General</c:formatCode>
                <c:ptCount val="16"/>
                <c:pt idx="0">
                  <c:v>32</c:v>
                </c:pt>
                <c:pt idx="1">
                  <c:v>33</c:v>
                </c:pt>
                <c:pt idx="2">
                  <c:v>32</c:v>
                </c:pt>
                <c:pt idx="3">
                  <c:v>31</c:v>
                </c:pt>
                <c:pt idx="4">
                  <c:v>28</c:v>
                </c:pt>
                <c:pt idx="5">
                  <c:v>30</c:v>
                </c:pt>
                <c:pt idx="6">
                  <c:v>31</c:v>
                </c:pt>
                <c:pt idx="7">
                  <c:v>30</c:v>
                </c:pt>
                <c:pt idx="8">
                  <c:v>32</c:v>
                </c:pt>
                <c:pt idx="9">
                  <c:v>32</c:v>
                </c:pt>
                <c:pt idx="10">
                  <c:v>33</c:v>
                </c:pt>
                <c:pt idx="11">
                  <c:v>31</c:v>
                </c:pt>
                <c:pt idx="12">
                  <c:v>32</c:v>
                </c:pt>
                <c:pt idx="13">
                  <c:v>32</c:v>
                </c:pt>
                <c:pt idx="14">
                  <c:v>30</c:v>
                </c:pt>
                <c:pt idx="1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1327232"/>
        <c:axId val="71311360"/>
      </c:barChart>
      <c:catAx>
        <c:axId val="6132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1311360"/>
        <c:crosses val="autoZero"/>
        <c:auto val="1"/>
        <c:lblAlgn val="ctr"/>
        <c:lblOffset val="100"/>
        <c:noMultiLvlLbl val="0"/>
      </c:catAx>
      <c:valAx>
        <c:axId val="7131136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out_somme_LG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327232"/>
        <c:crosses val="autoZero"/>
        <c:crossBetween val="between"/>
        <c:majorUnit val="5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Vin = 201mV &amp; G= 1.5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invertIfNegative val="0"/>
          <c:val>
            <c:numRef>
              <c:f>'200mV-corrected'!$D$6:$S$6</c:f>
              <c:numCache>
                <c:formatCode>General</c:formatCode>
                <c:ptCount val="16"/>
                <c:pt idx="0">
                  <c:v>48</c:v>
                </c:pt>
                <c:pt idx="1">
                  <c:v>50</c:v>
                </c:pt>
                <c:pt idx="2">
                  <c:v>45</c:v>
                </c:pt>
                <c:pt idx="3">
                  <c:v>45</c:v>
                </c:pt>
                <c:pt idx="4">
                  <c:v>43</c:v>
                </c:pt>
                <c:pt idx="5">
                  <c:v>44</c:v>
                </c:pt>
                <c:pt idx="6">
                  <c:v>45</c:v>
                </c:pt>
                <c:pt idx="7">
                  <c:v>44</c:v>
                </c:pt>
                <c:pt idx="8">
                  <c:v>49</c:v>
                </c:pt>
                <c:pt idx="9">
                  <c:v>49</c:v>
                </c:pt>
                <c:pt idx="10">
                  <c:v>46</c:v>
                </c:pt>
                <c:pt idx="11">
                  <c:v>44</c:v>
                </c:pt>
                <c:pt idx="12">
                  <c:v>47</c:v>
                </c:pt>
                <c:pt idx="13">
                  <c:v>47</c:v>
                </c:pt>
                <c:pt idx="14">
                  <c:v>44</c:v>
                </c:pt>
                <c:pt idx="15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335936"/>
        <c:axId val="71337856"/>
      </c:barChart>
      <c:catAx>
        <c:axId val="7133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1337856"/>
        <c:crosses val="autoZero"/>
        <c:auto val="1"/>
        <c:lblAlgn val="ctr"/>
        <c:lblOffset val="100"/>
        <c:noMultiLvlLbl val="0"/>
      </c:catAx>
      <c:valAx>
        <c:axId val="71337856"/>
        <c:scaling>
          <c:orientation val="minMax"/>
          <c:max val="5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out_somme_LG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335936"/>
        <c:crosses val="autoZero"/>
        <c:crossBetween val="between"/>
        <c:majorUnit val="5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Vin = 201mV &amp; G= 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invertIfNegative val="0"/>
          <c:val>
            <c:numRef>
              <c:f>'200mV-corrected'!$D$7:$S$7</c:f>
              <c:numCache>
                <c:formatCode>General</c:formatCode>
                <c:ptCount val="16"/>
                <c:pt idx="0">
                  <c:v>61</c:v>
                </c:pt>
                <c:pt idx="1">
                  <c:v>64</c:v>
                </c:pt>
                <c:pt idx="2">
                  <c:v>62</c:v>
                </c:pt>
                <c:pt idx="3">
                  <c:v>59</c:v>
                </c:pt>
                <c:pt idx="4">
                  <c:v>58</c:v>
                </c:pt>
                <c:pt idx="5">
                  <c:v>59</c:v>
                </c:pt>
                <c:pt idx="6">
                  <c:v>60</c:v>
                </c:pt>
                <c:pt idx="7">
                  <c:v>58</c:v>
                </c:pt>
                <c:pt idx="8">
                  <c:v>66</c:v>
                </c:pt>
                <c:pt idx="9">
                  <c:v>63</c:v>
                </c:pt>
                <c:pt idx="10">
                  <c:v>59</c:v>
                </c:pt>
                <c:pt idx="11">
                  <c:v>59</c:v>
                </c:pt>
                <c:pt idx="12">
                  <c:v>62</c:v>
                </c:pt>
                <c:pt idx="13">
                  <c:v>59</c:v>
                </c:pt>
                <c:pt idx="14">
                  <c:v>57</c:v>
                </c:pt>
                <c:pt idx="1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370624"/>
        <c:axId val="71372800"/>
      </c:barChart>
      <c:catAx>
        <c:axId val="7137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1372800"/>
        <c:crosses val="autoZero"/>
        <c:auto val="1"/>
        <c:lblAlgn val="ctr"/>
        <c:lblOffset val="100"/>
        <c:noMultiLvlLbl val="0"/>
      </c:catAx>
      <c:valAx>
        <c:axId val="71372800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out_somme_LG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370624"/>
        <c:crosses val="autoZero"/>
        <c:crossBetween val="between"/>
        <c:majorUnit val="5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 err="1" smtClean="0"/>
              <a:t>Sum</a:t>
            </a:r>
            <a:r>
              <a:rPr lang="fr-FR" sz="1600" dirty="0" smtClean="0"/>
              <a:t> of 2 inputs on </a:t>
            </a:r>
            <a:r>
              <a:rPr lang="fr-FR" sz="1600" dirty="0" smtClean="0"/>
              <a:t>LG  ; </a:t>
            </a:r>
            <a:r>
              <a:rPr lang="fr-FR" sz="1600" dirty="0"/>
              <a:t>Vin=146 mV</a:t>
            </a:r>
          </a:p>
        </c:rich>
      </c:tx>
      <c:layout>
        <c:manualLayout>
          <c:xMode val="edge"/>
          <c:yMode val="edge"/>
          <c:x val="0.14311111111111111"/>
          <c:y val="2.777777777777777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ch5</c:v>
          </c:tx>
          <c:spPr>
            <a:ln w="28575">
              <a:noFill/>
            </a:ln>
          </c:spPr>
          <c:xVal>
            <c:numRef>
              <c:f>'ch5+ch16_Vin146mV'!$G$3:$G$7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'ch5+ch16_Vin146mV'!$O$3:$O$7</c:f>
              <c:numCache>
                <c:formatCode>General</c:formatCode>
                <c:ptCount val="5"/>
                <c:pt idx="0">
                  <c:v>0</c:v>
                </c:pt>
                <c:pt idx="1">
                  <c:v>69</c:v>
                </c:pt>
                <c:pt idx="2">
                  <c:v>135</c:v>
                </c:pt>
                <c:pt idx="3">
                  <c:v>201</c:v>
                </c:pt>
                <c:pt idx="4">
                  <c:v>269</c:v>
                </c:pt>
              </c:numCache>
            </c:numRef>
          </c:yVal>
          <c:smooth val="0"/>
        </c:ser>
        <c:ser>
          <c:idx val="1"/>
          <c:order val="1"/>
          <c:tx>
            <c:v>ch16</c:v>
          </c:tx>
          <c:spPr>
            <a:ln w="28575">
              <a:noFill/>
            </a:ln>
          </c:spPr>
          <c:xVal>
            <c:numRef>
              <c:f>'ch5+ch16_Vin146mV'!$G$3:$G$7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'ch5+ch16_Vin146mV'!$P$3:$P$7</c:f>
              <c:numCache>
                <c:formatCode>General</c:formatCode>
                <c:ptCount val="5"/>
                <c:pt idx="0">
                  <c:v>0</c:v>
                </c:pt>
                <c:pt idx="1">
                  <c:v>78</c:v>
                </c:pt>
                <c:pt idx="2">
                  <c:v>146</c:v>
                </c:pt>
                <c:pt idx="3">
                  <c:v>215</c:v>
                </c:pt>
                <c:pt idx="4">
                  <c:v>297</c:v>
                </c:pt>
              </c:numCache>
            </c:numRef>
          </c:yVal>
          <c:smooth val="0"/>
        </c:ser>
        <c:ser>
          <c:idx val="2"/>
          <c:order val="2"/>
          <c:tx>
            <c:v>ch5+ch16-m</c:v>
          </c:tx>
          <c:spPr>
            <a:ln w="28575">
              <a:noFill/>
            </a:ln>
          </c:spPr>
          <c:trendline>
            <c:spPr>
              <a:ln w="12700">
                <a:solidFill>
                  <a:srgbClr val="92D05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43052405949256345"/>
                  <c:y val="1.09605570137066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92D050"/>
                      </a:solidFill>
                    </a:defRPr>
                  </a:pPr>
                  <a:endParaRPr lang="fr-FR"/>
                </a:p>
              </c:txPr>
            </c:trendlineLbl>
          </c:trendline>
          <c:xVal>
            <c:numRef>
              <c:f>'ch5+ch16_Vin146mV'!$G$3:$G$7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'ch5+ch16_Vin146mV'!$Q$3:$Q$7</c:f>
              <c:numCache>
                <c:formatCode>General</c:formatCode>
                <c:ptCount val="5"/>
                <c:pt idx="0">
                  <c:v>0</c:v>
                </c:pt>
                <c:pt idx="1">
                  <c:v>146</c:v>
                </c:pt>
                <c:pt idx="2">
                  <c:v>274</c:v>
                </c:pt>
                <c:pt idx="3">
                  <c:v>401</c:v>
                </c:pt>
                <c:pt idx="4">
                  <c:v>547</c:v>
                </c:pt>
              </c:numCache>
            </c:numRef>
          </c:yVal>
          <c:smooth val="0"/>
        </c:ser>
        <c:ser>
          <c:idx val="3"/>
          <c:order val="3"/>
          <c:tx>
            <c:v>ch5+ch16-c</c:v>
          </c:tx>
          <c:spPr>
            <a:ln w="28575">
              <a:noFill/>
            </a:ln>
          </c:spPr>
          <c:xVal>
            <c:numRef>
              <c:f>'ch5+ch16_Vin146mV'!$G$3:$G$7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'ch5+ch16_Vin146mV'!$R$3:$R$7</c:f>
              <c:numCache>
                <c:formatCode>General</c:formatCode>
                <c:ptCount val="5"/>
                <c:pt idx="0">
                  <c:v>0</c:v>
                </c:pt>
                <c:pt idx="1">
                  <c:v>147</c:v>
                </c:pt>
                <c:pt idx="2">
                  <c:v>281</c:v>
                </c:pt>
                <c:pt idx="3">
                  <c:v>416</c:v>
                </c:pt>
                <c:pt idx="4">
                  <c:v>566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71680"/>
        <c:axId val="72473600"/>
      </c:scatterChart>
      <c:valAx>
        <c:axId val="7247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controlled gain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473600"/>
        <c:crosses val="autoZero"/>
        <c:crossBetween val="midCat"/>
      </c:valAx>
      <c:valAx>
        <c:axId val="72473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SUM_LG_SE </a:t>
                </a:r>
                <a:r>
                  <a:rPr lang="en-US"/>
                  <a:t>(mV)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471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Sum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smtClean="0"/>
              <a:t>2 inputs on </a:t>
            </a:r>
            <a:r>
              <a:rPr lang="fr-FR" dirty="0" smtClean="0"/>
              <a:t>HG  ; </a:t>
            </a:r>
            <a:r>
              <a:rPr lang="fr-FR" dirty="0"/>
              <a:t>Vin=3.6 mV</a:t>
            </a:r>
          </a:p>
        </c:rich>
      </c:tx>
      <c:layout>
        <c:manualLayout>
          <c:xMode val="edge"/>
          <c:yMode val="edge"/>
          <c:x val="0.12922222222222221"/>
          <c:y val="2.777777777777777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ch5</c:v>
          </c:tx>
          <c:spPr>
            <a:ln w="28575">
              <a:noFill/>
            </a:ln>
          </c:spPr>
          <c:xVal>
            <c:numRef>
              <c:f>'ch5+ch16_Vin3.6mV'!$G$3:$G$7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'ch5+ch16_Vin3.6mV'!$O$3:$O$7</c:f>
              <c:numCache>
                <c:formatCode>General</c:formatCode>
                <c:ptCount val="5"/>
                <c:pt idx="0">
                  <c:v>0</c:v>
                </c:pt>
                <c:pt idx="1">
                  <c:v>205</c:v>
                </c:pt>
                <c:pt idx="2">
                  <c:v>401</c:v>
                </c:pt>
                <c:pt idx="3">
                  <c:v>591</c:v>
                </c:pt>
                <c:pt idx="4">
                  <c:v>781</c:v>
                </c:pt>
              </c:numCache>
            </c:numRef>
          </c:yVal>
          <c:smooth val="0"/>
        </c:ser>
        <c:ser>
          <c:idx val="1"/>
          <c:order val="1"/>
          <c:tx>
            <c:v>ch16</c:v>
          </c:tx>
          <c:spPr>
            <a:ln w="28575">
              <a:noFill/>
            </a:ln>
          </c:spPr>
          <c:xVal>
            <c:numRef>
              <c:f>'ch5+ch16_Vin3.6mV'!$G$3:$G$7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'ch5+ch16_Vin3.6mV'!$P$3:$P$7</c:f>
              <c:numCache>
                <c:formatCode>General</c:formatCode>
                <c:ptCount val="5"/>
                <c:pt idx="0">
                  <c:v>0</c:v>
                </c:pt>
                <c:pt idx="1">
                  <c:v>210</c:v>
                </c:pt>
                <c:pt idx="2">
                  <c:v>417</c:v>
                </c:pt>
                <c:pt idx="3">
                  <c:v>597</c:v>
                </c:pt>
                <c:pt idx="4">
                  <c:v>817</c:v>
                </c:pt>
              </c:numCache>
            </c:numRef>
          </c:yVal>
          <c:smooth val="0"/>
        </c:ser>
        <c:ser>
          <c:idx val="2"/>
          <c:order val="2"/>
          <c:tx>
            <c:v>ch5+ch16-m</c:v>
          </c:tx>
          <c:spPr>
            <a:ln w="28575">
              <a:noFill/>
            </a:ln>
          </c:spPr>
          <c:trendline>
            <c:spPr>
              <a:ln>
                <a:solidFill>
                  <a:srgbClr val="92D05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0.41377427821522311"/>
                  <c:y val="-1.42479585885097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92D050"/>
                      </a:solidFill>
                    </a:defRPr>
                  </a:pPr>
                  <a:endParaRPr lang="fr-FR"/>
                </a:p>
              </c:txPr>
            </c:trendlineLbl>
          </c:trendline>
          <c:xVal>
            <c:numRef>
              <c:f>'ch5+ch16_Vin3.6mV'!$G$3:$G$7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'ch5+ch16_Vin3.6mV'!$Q$3:$Q$7</c:f>
              <c:numCache>
                <c:formatCode>General</c:formatCode>
                <c:ptCount val="5"/>
                <c:pt idx="0">
                  <c:v>0</c:v>
                </c:pt>
                <c:pt idx="1">
                  <c:v>421</c:v>
                </c:pt>
                <c:pt idx="2">
                  <c:v>791</c:v>
                </c:pt>
                <c:pt idx="3">
                  <c:v>1151</c:v>
                </c:pt>
                <c:pt idx="4">
                  <c:v>1541</c:v>
                </c:pt>
              </c:numCache>
            </c:numRef>
          </c:yVal>
          <c:smooth val="0"/>
        </c:ser>
        <c:ser>
          <c:idx val="3"/>
          <c:order val="3"/>
          <c:tx>
            <c:v>ch5+ch16-c</c:v>
          </c:tx>
          <c:spPr>
            <a:ln w="28575">
              <a:noFill/>
            </a:ln>
          </c:spPr>
          <c:xVal>
            <c:numRef>
              <c:f>'ch5+ch16_Vin3.6mV'!$G$3:$G$7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1.9921875</c:v>
                </c:pt>
              </c:numCache>
            </c:numRef>
          </c:xVal>
          <c:yVal>
            <c:numRef>
              <c:f>'ch5+ch16_Vin3.6mV'!$R$3:$R$7</c:f>
              <c:numCache>
                <c:formatCode>General</c:formatCode>
                <c:ptCount val="5"/>
                <c:pt idx="0">
                  <c:v>0</c:v>
                </c:pt>
                <c:pt idx="1">
                  <c:v>415</c:v>
                </c:pt>
                <c:pt idx="2">
                  <c:v>818</c:v>
                </c:pt>
                <c:pt idx="3">
                  <c:v>1188</c:v>
                </c:pt>
                <c:pt idx="4">
                  <c:v>1598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22368"/>
        <c:axId val="72528640"/>
      </c:scatterChart>
      <c:valAx>
        <c:axId val="7252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controlled gain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528640"/>
        <c:crosses val="autoZero"/>
        <c:crossBetween val="midCat"/>
      </c:valAx>
      <c:valAx>
        <c:axId val="72528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SUM_HG_SE </a:t>
                </a:r>
                <a:r>
                  <a:rPr lang="en-US"/>
                  <a:t>(mV)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5223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Vin = 146mV on </a:t>
            </a:r>
            <a:r>
              <a:rPr lang="en-US" dirty="0" smtClean="0"/>
              <a:t>LG (dispersion=4%)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Vin=146mV, LG_mean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0"/>
          <c:val>
            <c:numRef>
              <c:f>'Vin=146mV'!$D$35:$S$35</c:f>
              <c:numCache>
                <c:formatCode>General</c:formatCode>
                <c:ptCount val="16"/>
                <c:pt idx="0">
                  <c:v>103.6</c:v>
                </c:pt>
                <c:pt idx="1">
                  <c:v>109.4</c:v>
                </c:pt>
                <c:pt idx="2">
                  <c:v>107.4</c:v>
                </c:pt>
                <c:pt idx="3">
                  <c:v>104.4</c:v>
                </c:pt>
                <c:pt idx="4">
                  <c:v>109</c:v>
                </c:pt>
                <c:pt idx="5">
                  <c:v>107.2</c:v>
                </c:pt>
                <c:pt idx="6">
                  <c:v>106.2</c:v>
                </c:pt>
                <c:pt idx="7">
                  <c:v>105.4</c:v>
                </c:pt>
                <c:pt idx="8">
                  <c:v>116.8</c:v>
                </c:pt>
                <c:pt idx="9">
                  <c:v>115.8</c:v>
                </c:pt>
                <c:pt idx="10">
                  <c:v>109.4</c:v>
                </c:pt>
                <c:pt idx="11">
                  <c:v>113.4</c:v>
                </c:pt>
                <c:pt idx="12">
                  <c:v>118</c:v>
                </c:pt>
                <c:pt idx="13">
                  <c:v>113.4</c:v>
                </c:pt>
                <c:pt idx="14">
                  <c:v>111.8</c:v>
                </c:pt>
                <c:pt idx="15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2331648"/>
        <c:axId val="72333568"/>
      </c:barChart>
      <c:catAx>
        <c:axId val="7233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channel number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2333568"/>
        <c:crosses val="autoZero"/>
        <c:auto val="1"/>
        <c:lblAlgn val="ctr"/>
        <c:lblOffset val="100"/>
        <c:noMultiLvlLbl val="0"/>
      </c:catAx>
      <c:valAx>
        <c:axId val="72333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SUM_LG_SE </a:t>
                </a:r>
                <a:r>
                  <a:rPr lang="en-US"/>
                  <a:t>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3316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ysClr val="windowText" lastClr="000000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0.27284</cdr:x>
      <cdr:y>0.17088</cdr:y>
    </cdr:from>
    <cdr:to>
      <cdr:x>0.44298</cdr:x>
      <cdr:y>0.24583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245348" y="773417"/>
          <a:ext cx="1400185" cy="339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HG =&gt; 1 to 125 </a:t>
          </a:r>
          <a:r>
            <a:rPr lang="en-US" sz="1600" b="1" dirty="0" err="1">
              <a:solidFill>
                <a:srgbClr val="C00000"/>
              </a:solidFill>
            </a:rPr>
            <a:t>pe</a:t>
          </a:r>
          <a:endParaRPr lang="en-US" sz="1600" b="1" dirty="0">
            <a:solidFill>
              <a:srgbClr val="C00000"/>
            </a:solidFill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0.53098</cdr:x>
      <cdr:y>0.2799</cdr:y>
    </cdr:from>
    <cdr:to>
      <cdr:x>0.71385</cdr:x>
      <cdr:y>0.36408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369775" y="1266825"/>
          <a:ext cx="15049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LG =&gt; 11 to 2000 </a:t>
          </a:r>
          <a:r>
            <a:rPr lang="en-US" sz="1600" b="1" dirty="0" err="1">
              <a:solidFill>
                <a:srgbClr val="0070C0"/>
              </a:solidFill>
            </a:rPr>
            <a:t>pe</a:t>
          </a:r>
          <a:endParaRPr lang="en-US" sz="1600" b="1" dirty="0">
            <a:solidFill>
              <a:srgbClr val="0070C0"/>
            </a:solidFill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0.27456</cdr:x>
      <cdr:y>0.46089</cdr:y>
    </cdr:from>
    <cdr:to>
      <cdr:x>0.46044</cdr:x>
      <cdr:y>0.53665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259500" y="2085975"/>
          <a:ext cx="1529769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75000"/>
                </a:schemeClr>
              </a:solidFill>
            </a:rPr>
            <a:t>Gain ratio</a:t>
          </a:r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0.11222</cdr:x>
      <cdr:y>0.48694</cdr:y>
    </cdr:from>
    <cdr:to>
      <cdr:x>0.73408</cdr:x>
      <cdr:y>0.48694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816613" y="1794962"/>
          <a:ext cx="452534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E8D6-5381-4213-AC32-CD60D078E56E}" type="datetimeFigureOut">
              <a:rPr lang="fr-FR" smtClean="0"/>
              <a:t>28/01/2015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5904-F172-42FD-986B-D6930FDD9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14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 </a:t>
            </a:r>
            <a:r>
              <a:rPr lang="en-US" dirty="0" err="1" smtClean="0"/>
              <a:t>d’obtention</a:t>
            </a:r>
            <a:r>
              <a:rPr lang="en-US" dirty="0" smtClean="0"/>
              <a:t> de 4x4SiPM</a:t>
            </a:r>
            <a:r>
              <a:rPr lang="en-US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5904-F172-42FD-986B-D6930FDD99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9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the preamplifier consists of 16 channels. It has a low input </a:t>
            </a:r>
            <a:r>
              <a:rPr lang="en-US" baseline="0" dirty="0" err="1" smtClean="0"/>
              <a:t>impedence</a:t>
            </a:r>
            <a:r>
              <a:rPr lang="en-US" baseline="0" dirty="0" smtClean="0"/>
              <a:t> of about 20ohm  and a fast response below 5ns thanks to the current </a:t>
            </a:r>
            <a:r>
              <a:rPr lang="en-US" baseline="0" dirty="0" err="1" smtClean="0"/>
              <a:t>convoyor</a:t>
            </a:r>
            <a:r>
              <a:rPr lang="en-US" baseline="0" dirty="0" smtClean="0"/>
              <a:t> technique.</a:t>
            </a:r>
          </a:p>
          <a:p>
            <a:r>
              <a:rPr lang="en-US" baseline="0" dirty="0" smtClean="0"/>
              <a:t>It measures a range between 1 and  2000pe with  signal to noise ratio at least 5 so we made it by 2 gains, the HG covers the first part of the dynamic range and then comes the role of the LG.</a:t>
            </a:r>
          </a:p>
          <a:p>
            <a:r>
              <a:rPr lang="en-US" baseline="0" dirty="0" smtClean="0"/>
              <a:t>The two gains overlap over a decade with a ratio of about 92, making it useful for calibration purposes.</a:t>
            </a:r>
          </a:p>
          <a:p>
            <a:r>
              <a:rPr lang="en-US" baseline="0" dirty="0" smtClean="0"/>
              <a:t>this stage consumes less than 30mW</a:t>
            </a:r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20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in</a:t>
            </a:r>
            <a:r>
              <a:rPr lang="en-US" baseline="0" dirty="0" smtClean="0"/>
              <a:t> green a signal corresponding to 1pe simulated at the output of the </a:t>
            </a:r>
            <a:r>
              <a:rPr lang="en-US" baseline="0" dirty="0" err="1" smtClean="0"/>
              <a:t>SiPM</a:t>
            </a:r>
            <a:r>
              <a:rPr lang="en-US" baseline="0" dirty="0" smtClean="0"/>
              <a:t> model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blue is the HG response to this signal, it has a fast rising time less than 3 ns and a good amplitude</a:t>
            </a:r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</a:t>
            </a:r>
            <a:r>
              <a:rPr lang="en-US" dirty="0" err="1" smtClean="0"/>
              <a:t>simultaed</a:t>
            </a:r>
            <a:r>
              <a:rPr lang="en-US" baseline="0" dirty="0" smtClean="0"/>
              <a:t> performance of the pre amplifier</a:t>
            </a:r>
          </a:p>
          <a:p>
            <a:r>
              <a:rPr lang="en-US" baseline="0" dirty="0" smtClean="0"/>
              <a:t>In red is  the HG which is linear till 125pe then it saturates so we continue on the LG path in blue  that covers a range between 11 and 2000pe</a:t>
            </a:r>
          </a:p>
          <a:p>
            <a:r>
              <a:rPr lang="en-US" baseline="0" dirty="0" smtClean="0"/>
              <a:t>In green we see the constant gain ratio over 1 decade covered by both gains</a:t>
            </a:r>
          </a:p>
          <a:p>
            <a:r>
              <a:rPr lang="en-US" baseline="0" dirty="0" smtClean="0"/>
              <a:t>In orange we see the noise level about 2mV and please notice the single </a:t>
            </a:r>
            <a:r>
              <a:rPr lang="en-US" baseline="0" dirty="0" err="1" smtClean="0"/>
              <a:t>pe</a:t>
            </a:r>
            <a:r>
              <a:rPr lang="en-US" baseline="0" dirty="0" smtClean="0"/>
              <a:t> detection with a SNR about 6 on the HG </a:t>
            </a:r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88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for the gain of</a:t>
            </a:r>
            <a:r>
              <a:rPr lang="en-US" baseline="0" dirty="0" smtClean="0"/>
              <a:t> each channel is adjustable by a R-2R net structure with </a:t>
            </a:r>
            <a:r>
              <a:rPr lang="en-US" u="sng" baseline="0" dirty="0" smtClean="0"/>
              <a:t>8 bits resolution </a:t>
            </a:r>
            <a:r>
              <a:rPr lang="en-US" baseline="0" dirty="0" smtClean="0"/>
              <a:t>so the </a:t>
            </a:r>
            <a:r>
              <a:rPr lang="en-US" u="sng" baseline="0" dirty="0" smtClean="0"/>
              <a:t>preamplifier always sees</a:t>
            </a:r>
            <a:r>
              <a:rPr lang="en-US" baseline="0" dirty="0" smtClean="0"/>
              <a:t>  (drives) a constant  load of R,  and an additional bit is used to eliminate the noisy channel (to eliminate the channel if noisy)</a:t>
            </a:r>
          </a:p>
          <a:p>
            <a:r>
              <a:rPr lang="en-US" baseline="0" dirty="0" smtClean="0"/>
              <a:t>Voltage reference is used in order to fix the work point of the sum and to match the discriminator </a:t>
            </a:r>
            <a:r>
              <a:rPr lang="en-US" baseline="0" dirty="0" err="1" smtClean="0"/>
              <a:t>threshould</a:t>
            </a:r>
            <a:endParaRPr lang="en-US" baseline="0" dirty="0" smtClean="0"/>
          </a:p>
          <a:p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1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</a:t>
            </a:r>
            <a:r>
              <a:rPr lang="en-US" dirty="0" smtClean="0"/>
              <a:t>To produce the trigger signal: discriminator</a:t>
            </a:r>
            <a:r>
              <a:rPr lang="en-US" baseline="0" dirty="0" smtClean="0"/>
              <a:t> with a bipolar input is used to minimize the offset</a:t>
            </a:r>
          </a:p>
          <a:p>
            <a:r>
              <a:rPr lang="en-US" baseline="0" dirty="0" smtClean="0"/>
              <a:t>Self biased????</a:t>
            </a:r>
          </a:p>
          <a:p>
            <a:r>
              <a:rPr lang="en-US" baseline="0" dirty="0" err="1" smtClean="0"/>
              <a:t>Threshould</a:t>
            </a:r>
            <a:r>
              <a:rPr lang="en-US" baseline="0" dirty="0" smtClean="0"/>
              <a:t> of 10 bits resolution is produced by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 cell DAC. And it is slow controlled</a:t>
            </a:r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1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5904-F172-42FD-986B-D6930FDD99C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2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34C-A4D3-4C4A-8249-3AA4DBC9B5A0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7E8-0B14-47D2-8DCA-E16D50CFEE1B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78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7B8C-6B26-41D0-B6EA-C773ECDEBE55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05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45A3-7004-4271-AFD1-D3816476143E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91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91B3-9B0E-4819-BCB2-687F290A46AA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43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ADD7-5AFE-4C0A-907B-4E6552C9DE6A}" type="datetime1">
              <a:rPr lang="fr-FR" smtClean="0"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C4B9-6C45-46E2-852F-E5C01106A6DB}" type="datetime1">
              <a:rPr lang="fr-FR" smtClean="0"/>
              <a:t>29/01/2015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7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9BD-852C-44AA-8442-100E1FD01410}" type="datetime1">
              <a:rPr lang="fr-FR" smtClean="0"/>
              <a:t>29/01/2015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D36-36DD-4C23-B39E-163673ED7A6B}" type="datetime1">
              <a:rPr lang="fr-FR" smtClean="0"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7C1-A949-43BF-9910-70B54F7CE9EC}" type="datetime1">
              <a:rPr lang="fr-FR" smtClean="0"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31E-6EAD-4E1C-8CF3-E5A9BC10CFD0}" type="datetime1">
              <a:rPr lang="fr-FR" smtClean="0"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24B3-C740-40AB-9A0A-87217878E6E3}" type="datetime1">
              <a:rPr lang="fr-FR" smtClean="0"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38C5-6108-4AEF-BC59-492CA43FF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Public\Pictures\Visio\ChipBlocDiagram3_modif3.vsd\Drawing\~Page%202\Triangle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6.gif"/><Relationship Id="rId2" Type="http://schemas.openxmlformats.org/officeDocument/2006/relationships/image" Target="../media/image7.gi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5.gif"/><Relationship Id="rId5" Type="http://schemas.openxmlformats.org/officeDocument/2006/relationships/image" Target="../media/image10.gif"/><Relationship Id="rId15" Type="http://schemas.openxmlformats.org/officeDocument/2006/relationships/image" Target="../media/image19.gif"/><Relationship Id="rId10" Type="http://schemas.openxmlformats.org/officeDocument/2006/relationships/image" Target="../media/image6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</a:t>
            </a:r>
            <a:r>
              <a:rPr lang="en-US" dirty="0" smtClean="0"/>
              <a:t>R&amp;D status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CTA-LST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February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40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Pre-amplifier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969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16 channels: adapted to 4x4 </a:t>
            </a:r>
            <a:r>
              <a:rPr lang="en-US" dirty="0" err="1" smtClean="0"/>
              <a:t>SiPM</a:t>
            </a:r>
            <a:r>
              <a:rPr lang="en-US" dirty="0" smtClean="0"/>
              <a:t> matrix </a:t>
            </a:r>
          </a:p>
          <a:p>
            <a:r>
              <a:rPr lang="en-US" dirty="0" smtClean="0"/>
              <a:t>Principle:</a:t>
            </a:r>
          </a:p>
          <a:p>
            <a:pPr lvl="1"/>
            <a:r>
              <a:rPr lang="en-US" dirty="0" smtClean="0"/>
              <a:t>Low input Impedance about 20 ohm.</a:t>
            </a:r>
          </a:p>
          <a:p>
            <a:pPr lvl="1"/>
            <a:r>
              <a:rPr lang="en-US" dirty="0" smtClean="0"/>
              <a:t>Fast response &lt; 5ns  </a:t>
            </a:r>
          </a:p>
          <a:p>
            <a:pPr marL="457200" lvl="1" indent="0">
              <a:buNone/>
            </a:pPr>
            <a:r>
              <a:rPr lang="en-US" dirty="0" smtClean="0"/>
              <a:t>=&gt; </a:t>
            </a:r>
            <a:r>
              <a:rPr lang="en-US" b="1" dirty="0" smtClean="0"/>
              <a:t>Current mode</a:t>
            </a:r>
          </a:p>
          <a:p>
            <a:r>
              <a:rPr lang="en-US" dirty="0" smtClean="0"/>
              <a:t>Dynamic range: </a:t>
            </a:r>
          </a:p>
          <a:p>
            <a:pPr lvl="1"/>
            <a:r>
              <a:rPr lang="en-US" dirty="0" smtClean="0"/>
              <a:t>From 1 up to about 2000 photoelectron (</a:t>
            </a:r>
            <a:r>
              <a:rPr lang="en-US" dirty="0" err="1" smtClean="0"/>
              <a:t>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Signal to noise ratio (SNR) &gt; 5 </a:t>
            </a:r>
          </a:p>
          <a:p>
            <a:pPr marL="457200" lvl="1" indent="0">
              <a:buNone/>
            </a:pPr>
            <a:r>
              <a:rPr lang="en-US" dirty="0" smtClean="0"/>
              <a:t>=&gt;</a:t>
            </a:r>
            <a:r>
              <a:rPr lang="en-US" b="1" dirty="0" smtClean="0"/>
              <a:t> 2 Gains</a:t>
            </a:r>
          </a:p>
          <a:p>
            <a:pPr lvl="1"/>
            <a:r>
              <a:rPr lang="en-US" dirty="0" smtClean="0"/>
              <a:t>HG covers from 1 to about 125 </a:t>
            </a:r>
            <a:r>
              <a:rPr lang="en-US" dirty="0" err="1" smtClean="0"/>
              <a:t>pe</a:t>
            </a:r>
            <a:endParaRPr lang="en-US" dirty="0" smtClean="0"/>
          </a:p>
          <a:p>
            <a:pPr lvl="1"/>
            <a:r>
              <a:rPr lang="en-US" dirty="0" smtClean="0"/>
              <a:t>LG covers from 11 to about 2000 </a:t>
            </a:r>
            <a:r>
              <a:rPr lang="en-US" dirty="0" err="1" smtClean="0"/>
              <a:t>pe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Gain ratio about 92, gain overlap 1 decade</a:t>
            </a:r>
          </a:p>
          <a:p>
            <a:r>
              <a:rPr lang="en-US" dirty="0" smtClean="0"/>
              <a:t>Voltage output</a:t>
            </a:r>
          </a:p>
          <a:p>
            <a:r>
              <a:rPr lang="en-US" dirty="0" smtClean="0"/>
              <a:t>Low power consumption  &lt; </a:t>
            </a:r>
            <a:r>
              <a:rPr lang="en-US" b="1" dirty="0" smtClean="0"/>
              <a:t>30mW</a:t>
            </a:r>
            <a:r>
              <a:rPr lang="en-US" dirty="0" smtClean="0"/>
              <a:t> at this stage (from simulation)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03FE-0769-427A-B934-CDC72475CE01}" type="slidenum">
              <a:rPr lang="fr-FR" smtClean="0"/>
              <a:t>10</a:t>
            </a:fld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89766"/>
            <a:ext cx="1900074" cy="12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45039"/>
              </p:ext>
            </p:extLst>
          </p:nvPr>
        </p:nvGraphicFramePr>
        <p:xfrm>
          <a:off x="211138" y="89766"/>
          <a:ext cx="111918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6" imgW="1119600" imgH="1195555" progId="Visio.Drawing.11">
                  <p:link updateAutomatic="1"/>
                </p:oleObj>
              </mc:Choice>
              <mc:Fallback>
                <p:oleObj name="Visio" r:id="rId6" imgW="1119600" imgH="119555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138" y="89766"/>
                        <a:ext cx="1119187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0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Pre-amplifier simulation (1)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03FE-0769-427A-B934-CDC72475CE01}" type="slidenum">
              <a:rPr lang="fr-FR" smtClean="0"/>
              <a:t>11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630129"/>
            <a:ext cx="3805236" cy="45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exte de remplacement généré par une machine : ;: : S1M—equfr—3x3  ; [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111375"/>
            <a:ext cx="4514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87970" y="1704975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Simulated </a:t>
            </a:r>
            <a:r>
              <a:rPr lang="en-US" dirty="0" err="1" smtClean="0">
                <a:solidFill>
                  <a:srgbClr val="00B050"/>
                </a:solidFill>
              </a:rPr>
              <a:t>SiPM</a:t>
            </a:r>
            <a:r>
              <a:rPr lang="en-US" dirty="0" smtClean="0">
                <a:solidFill>
                  <a:srgbClr val="00B050"/>
                </a:solidFill>
              </a:rPr>
              <a:t> signal 1pe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2055" y="3337647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gain response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77141" y="4918941"/>
            <a:ext cx="1127232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 = 2.8 ns 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81" y="3685207"/>
            <a:ext cx="2409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Pre-amplifier – simulation (2)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19222"/>
              </p:ext>
            </p:extLst>
          </p:nvPr>
        </p:nvGraphicFramePr>
        <p:xfrm>
          <a:off x="401731" y="16097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03FE-0769-427A-B934-CDC72475CE01}" type="slidenum">
              <a:rPr lang="fr-FR" smtClean="0"/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15697" y="4859923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RMS = 2.08 mV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856" y="4681493"/>
            <a:ext cx="9909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SNR = 6.2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962025" y="4352925"/>
            <a:ext cx="143003" cy="328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sums and gain control</a:t>
            </a:r>
            <a:endParaRPr lang="en-US" dirty="0"/>
          </a:p>
        </p:txBody>
      </p:sp>
      <p:sp>
        <p:nvSpPr>
          <p:cNvPr id="60" name="Espace réservé du contenu 59"/>
          <p:cNvSpPr>
            <a:spLocks noGrp="1"/>
          </p:cNvSpPr>
          <p:nvPr>
            <p:ph idx="1"/>
          </p:nvPr>
        </p:nvSpPr>
        <p:spPr>
          <a:xfrm>
            <a:off x="457200" y="3900189"/>
            <a:ext cx="8229600" cy="27691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Weighted sum of the 16 preamp outputs by digitally controlled resistors</a:t>
            </a:r>
          </a:p>
          <a:p>
            <a:r>
              <a:rPr lang="en-US" sz="2000" dirty="0" smtClean="0"/>
              <a:t>Each resistor has a R-2R like architecture :</a:t>
            </a:r>
          </a:p>
          <a:p>
            <a:pPr lvl="1"/>
            <a:r>
              <a:rPr lang="en-US" sz="1600" dirty="0" smtClean="0"/>
              <a:t>Preamp always sees the same load (better for linearity)</a:t>
            </a:r>
          </a:p>
          <a:p>
            <a:pPr lvl="1"/>
            <a:r>
              <a:rPr lang="en-US" sz="1600" dirty="0" smtClean="0"/>
              <a:t>8 bits resolution for gain adjustment</a:t>
            </a:r>
          </a:p>
          <a:p>
            <a:pPr lvl="1"/>
            <a:r>
              <a:rPr lang="en-US" sz="1600" dirty="0" smtClean="0"/>
              <a:t>Noisy channels can be digitally removed</a:t>
            </a:r>
          </a:p>
          <a:p>
            <a:r>
              <a:rPr lang="en-US" sz="2000" dirty="0" smtClean="0"/>
              <a:t>CR shaping included in each channel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Adjustable </a:t>
            </a:r>
            <a:r>
              <a:rPr lang="en-US" sz="2000" dirty="0" err="1"/>
              <a:t>Vref</a:t>
            </a:r>
            <a:r>
              <a:rPr lang="en-US" sz="2000" dirty="0"/>
              <a:t> to match the discriminator threshold</a:t>
            </a:r>
          </a:p>
          <a:p>
            <a:endParaRPr lang="en-US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03FE-0769-427A-B934-CDC72475CE01}" type="slidenum">
              <a:rPr lang="fr-FR" smtClean="0"/>
              <a:t>13</a:t>
            </a:fld>
            <a:endParaRPr lang="fr-FR"/>
          </a:p>
        </p:txBody>
      </p:sp>
      <p:grpSp>
        <p:nvGrpSpPr>
          <p:cNvPr id="2048" name="Groupe 2047"/>
          <p:cNvGrpSpPr/>
          <p:nvPr/>
        </p:nvGrpSpPr>
        <p:grpSpPr>
          <a:xfrm>
            <a:off x="136761" y="1537047"/>
            <a:ext cx="8910429" cy="2107977"/>
            <a:chOff x="136761" y="1196752"/>
            <a:chExt cx="8910429" cy="2107977"/>
          </a:xfrm>
        </p:grpSpPr>
        <p:sp>
          <p:nvSpPr>
            <p:cNvPr id="57" name="Rectangle 56"/>
            <p:cNvSpPr/>
            <p:nvPr/>
          </p:nvSpPr>
          <p:spPr>
            <a:xfrm>
              <a:off x="136761" y="1196752"/>
              <a:ext cx="8910429" cy="20882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136761" y="1268760"/>
              <a:ext cx="4326489" cy="1800200"/>
              <a:chOff x="-4060" y="1556792"/>
              <a:chExt cx="4326489" cy="1800200"/>
            </a:xfrm>
          </p:grpSpPr>
          <p:grpSp>
            <p:nvGrpSpPr>
              <p:cNvPr id="7" name="Groupe 6"/>
              <p:cNvGrpSpPr/>
              <p:nvPr/>
            </p:nvGrpSpPr>
            <p:grpSpPr>
              <a:xfrm flipV="1">
                <a:off x="1795966" y="2060848"/>
                <a:ext cx="1156291" cy="1017084"/>
                <a:chOff x="2224071" y="2095474"/>
                <a:chExt cx="1156291" cy="1017084"/>
              </a:xfrm>
            </p:grpSpPr>
            <p:sp>
              <p:nvSpPr>
                <p:cNvPr id="4" name="Triangle isocèle 3"/>
                <p:cNvSpPr/>
                <p:nvPr/>
              </p:nvSpPr>
              <p:spPr>
                <a:xfrm rot="5400000">
                  <a:off x="2315183" y="2042809"/>
                  <a:ext cx="1011677" cy="111868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224071" y="209547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2247870" y="2650893"/>
                  <a:ext cx="2792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endParaRPr lang="en-US" sz="2400" dirty="0"/>
                </a:p>
              </p:txBody>
            </p:sp>
          </p:grpSp>
          <p:cxnSp>
            <p:nvCxnSpPr>
              <p:cNvPr id="11" name="Connecteur droit 10"/>
              <p:cNvCxnSpPr/>
              <p:nvPr/>
            </p:nvCxnSpPr>
            <p:spPr>
              <a:xfrm flipH="1">
                <a:off x="1479599" y="2291680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1623615" y="2852936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2055663" y="1772816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5536" y="1772816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5536" y="2204864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5536" y="3140968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Connecteur droit 16"/>
              <p:cNvCxnSpPr>
                <a:stCxn id="13" idx="1"/>
                <a:endCxn id="14" idx="3"/>
              </p:cNvCxnSpPr>
              <p:nvPr/>
            </p:nvCxnSpPr>
            <p:spPr>
              <a:xfrm flipH="1">
                <a:off x="827584" y="1844824"/>
                <a:ext cx="1228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1479599" y="1844824"/>
                <a:ext cx="0" cy="446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115616" y="1844824"/>
                <a:ext cx="0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>
                <a:stCxn id="15" idx="3"/>
              </p:cNvCxnSpPr>
              <p:nvPr/>
            </p:nvCxnSpPr>
            <p:spPr>
              <a:xfrm>
                <a:off x="827584" y="2276872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827584" y="321297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107504" y="1844824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107504" y="2276872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07504" y="321297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115616" y="2276872"/>
                <a:ext cx="0" cy="93610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-4060" y="1583214"/>
                <a:ext cx="4716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Pa_1</a:t>
                </a:r>
                <a:endParaRPr lang="en-US" sz="1100" b="1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-4060" y="2015262"/>
                <a:ext cx="4716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Pa_2</a:t>
                </a:r>
                <a:endParaRPr lang="en-US" sz="1100" b="1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-4060" y="2951366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Pa_16</a:t>
                </a:r>
                <a:endParaRPr lang="en-US" sz="1100" b="1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467544" y="1556792"/>
                <a:ext cx="3369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R1</a:t>
                </a:r>
                <a:endParaRPr lang="en-US" sz="1100" b="1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467544" y="1988840"/>
                <a:ext cx="3369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R2</a:t>
                </a:r>
                <a:endParaRPr lang="en-US" sz="1100" b="1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95536" y="2924944"/>
                <a:ext cx="409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R16</a:t>
                </a:r>
                <a:endParaRPr lang="en-US" sz="1100" b="1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117239" y="1559426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/>
                  <a:t>Rf</a:t>
                </a:r>
                <a:endParaRPr lang="en-US" sz="1100" b="1" dirty="0"/>
              </a:p>
            </p:txBody>
          </p:sp>
          <p:cxnSp>
            <p:nvCxnSpPr>
              <p:cNvPr id="43" name="Connecteur droit 42"/>
              <p:cNvCxnSpPr/>
              <p:nvPr/>
            </p:nvCxnSpPr>
            <p:spPr>
              <a:xfrm flipH="1">
                <a:off x="2483769" y="1844824"/>
                <a:ext cx="7920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V="1">
                <a:off x="3275856" y="184482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>
                <a:off x="2915817" y="2564904"/>
                <a:ext cx="579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1259632" y="2708920"/>
                <a:ext cx="4331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/>
                  <a:t>Vref</a:t>
                </a:r>
                <a:endParaRPr lang="en-US" sz="1100" b="1" dirty="0"/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467544" y="1687597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467544" y="2119645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467544" y="3055749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3353894" y="2371202"/>
                <a:ext cx="9685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err="1" smtClean="0"/>
                  <a:t>Out_sum</a:t>
                </a:r>
                <a:endParaRPr lang="en-US" sz="1100" b="1" dirty="0" smtClean="0"/>
              </a:p>
              <a:p>
                <a:pPr algn="ctr"/>
                <a:r>
                  <a:rPr lang="en-US" sz="900" b="1" i="1" dirty="0" smtClean="0"/>
                  <a:t>(to </a:t>
                </a:r>
                <a:r>
                  <a:rPr lang="en-US" sz="900" b="1" i="1" dirty="0" err="1" smtClean="0"/>
                  <a:t>discri</a:t>
                </a:r>
                <a:r>
                  <a:rPr lang="en-US" sz="900" b="1" i="1" dirty="0" smtClean="0"/>
                  <a:t> for HG)</a:t>
                </a:r>
                <a:endParaRPr lang="en-US" sz="900" b="1" i="1" dirty="0"/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1833585" y="2898522"/>
              <a:ext cx="1739579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Schematic (principle)</a:t>
              </a:r>
              <a:endParaRPr lang="en-US" sz="1400" b="1" i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294401"/>
              <a:ext cx="4475190" cy="172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ZoneTexte 63"/>
            <p:cNvSpPr txBox="1"/>
            <p:nvPr/>
          </p:nvSpPr>
          <p:spPr>
            <a:xfrm>
              <a:off x="5712741" y="2996952"/>
              <a:ext cx="1661802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Layout of 1 resistor</a:t>
              </a:r>
              <a:endParaRPr lang="en-US" sz="1400" b="1" i="1" dirty="0"/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1933149" y="2492896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Custom </a:t>
            </a:r>
            <a:r>
              <a:rPr lang="en-US" sz="1100" b="1" dirty="0" err="1" smtClean="0"/>
              <a:t>opamp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40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Trigger (DAC + </a:t>
            </a:r>
            <a:r>
              <a:rPr lang="en-US" sz="4000" dirty="0" err="1" smtClean="0"/>
              <a:t>discri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3344" y="4077073"/>
            <a:ext cx="5194920" cy="23042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Discriminator (full custom) :</a:t>
            </a:r>
          </a:p>
          <a:p>
            <a:pPr lvl="1"/>
            <a:r>
              <a:rPr lang="en-US" sz="1800" dirty="0" smtClean="0"/>
              <a:t>Dual bipolar input stage to minimize offset</a:t>
            </a:r>
          </a:p>
          <a:p>
            <a:pPr lvl="1"/>
            <a:r>
              <a:rPr lang="en-US" sz="1800" dirty="0" smtClean="0"/>
              <a:t>Self-biased</a:t>
            </a:r>
          </a:p>
          <a:p>
            <a:pPr lvl="1"/>
            <a:r>
              <a:rPr lang="en-US" sz="1800" dirty="0" smtClean="0"/>
              <a:t>Buffered digital output for trigger</a:t>
            </a:r>
          </a:p>
          <a:p>
            <a:r>
              <a:rPr lang="en-US" sz="2400" dirty="0" smtClean="0"/>
              <a:t>10 bits DAC for threshold</a:t>
            </a:r>
          </a:p>
          <a:p>
            <a:pPr lvl="1"/>
            <a:r>
              <a:rPr lang="en-US" sz="1800" dirty="0" smtClean="0"/>
              <a:t>AMS standard cell</a:t>
            </a:r>
          </a:p>
          <a:p>
            <a:pPr lvl="1"/>
            <a:r>
              <a:rPr lang="en-US" sz="1800" dirty="0" smtClean="0"/>
              <a:t>Digitally controlled threshold</a:t>
            </a:r>
            <a:endParaRPr lang="en-US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03FE-0769-427A-B934-CDC72475CE01}" type="slidenum">
              <a:rPr lang="fr-FR" smtClean="0"/>
              <a:t>14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22" y="1124744"/>
            <a:ext cx="3507482" cy="23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5524227" cy="27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15943" y="2977207"/>
            <a:ext cx="8370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Layout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3346539"/>
            <a:ext cx="1103892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Slow control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93263" y="1350640"/>
            <a:ext cx="49334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DAC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94684" y="1268760"/>
            <a:ext cx="595035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Discri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ALPS chip– Layout</a:t>
            </a:r>
            <a:br>
              <a:rPr lang="en-US" sz="3600" dirty="0" smtClean="0"/>
            </a:br>
            <a:r>
              <a:rPr lang="en-US" sz="2800" dirty="0" smtClean="0"/>
              <a:t>sent to </a:t>
            </a:r>
            <a:r>
              <a:rPr lang="en-US" sz="2800" dirty="0" smtClean="0"/>
              <a:t>foundry 03/03/2014, received end July</a:t>
            </a:r>
            <a:endParaRPr lang="fr-FR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8" y="1563255"/>
            <a:ext cx="49044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52153" y="3010258"/>
            <a:ext cx="3458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/>
              <a:t>AMS </a:t>
            </a:r>
            <a:r>
              <a:rPr lang="en-US" sz="2000" b="1" dirty="0" err="1"/>
              <a:t>BiCMOS</a:t>
            </a:r>
            <a:r>
              <a:rPr lang="en-US" sz="2000" b="1" dirty="0"/>
              <a:t> </a:t>
            </a:r>
            <a:r>
              <a:rPr lang="en-US" sz="2000" b="1" dirty="0" smtClean="0"/>
              <a:t>0.35µm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96 </a:t>
            </a:r>
            <a:r>
              <a:rPr lang="en-US" sz="2000" b="1" dirty="0" smtClean="0"/>
              <a:t>I/O pins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Die size: </a:t>
            </a:r>
            <a:r>
              <a:rPr lang="en-US" sz="2000" b="1" dirty="0" smtClean="0"/>
              <a:t>3.673 </a:t>
            </a:r>
            <a:r>
              <a:rPr lang="en-US" sz="2000" b="1" dirty="0" smtClean="0"/>
              <a:t>X 3.298 mm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38" y="1196752"/>
            <a:ext cx="6397698" cy="55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>
            <a:stCxn id="8" idx="2"/>
          </p:cNvCxnSpPr>
          <p:nvPr/>
        </p:nvCxnSpPr>
        <p:spPr>
          <a:xfrm flipH="1">
            <a:off x="5663136" y="3293902"/>
            <a:ext cx="2707032" cy="15032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596336" y="2709127"/>
            <a:ext cx="154766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 </a:t>
            </a:r>
            <a:r>
              <a:rPr lang="en-US" sz="1600" dirty="0" err="1" smtClean="0"/>
              <a:t>Firmeware</a:t>
            </a:r>
            <a:endParaRPr lang="en-US" sz="1600" dirty="0"/>
          </a:p>
        </p:txBody>
      </p:sp>
      <p:cxnSp>
        <p:nvCxnSpPr>
          <p:cNvPr id="10" name="Connecteur droit avec flèche 9"/>
          <p:cNvCxnSpPr>
            <a:stCxn id="11" idx="2"/>
          </p:cNvCxnSpPr>
          <p:nvPr/>
        </p:nvCxnSpPr>
        <p:spPr>
          <a:xfrm flipH="1">
            <a:off x="3347864" y="2245514"/>
            <a:ext cx="5107638" cy="184597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18523" y="1876182"/>
            <a:ext cx="8739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ALPS IC</a:t>
            </a:r>
            <a:endParaRPr lang="en-US" dirty="0"/>
          </a:p>
        </p:txBody>
      </p:sp>
      <p:cxnSp>
        <p:nvCxnSpPr>
          <p:cNvPr id="13" name="Connecteur droit avec flèche 12"/>
          <p:cNvCxnSpPr>
            <a:stCxn id="14" idx="2"/>
          </p:cNvCxnSpPr>
          <p:nvPr/>
        </p:nvCxnSpPr>
        <p:spPr>
          <a:xfrm flipH="1">
            <a:off x="7254622" y="4980077"/>
            <a:ext cx="1115546" cy="24912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96336" y="4149080"/>
            <a:ext cx="154766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USB connection</a:t>
            </a:r>
          </a:p>
          <a:p>
            <a:r>
              <a:rPr lang="en-US" sz="1600" dirty="0" err="1" smtClean="0"/>
              <a:t>Labview</a:t>
            </a:r>
            <a:r>
              <a:rPr lang="en-US" sz="1600" dirty="0" err="1" smtClean="0">
                <a:sym typeface="Wingdings" panose="05000000000000000000" pitchFamily="2" charset="2"/>
              </a:rPr>
              <a:t>FPGA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ALPS chip</a:t>
            </a:r>
            <a:endParaRPr lang="en-US" sz="1600" dirty="0"/>
          </a:p>
        </p:txBody>
      </p:sp>
      <p:cxnSp>
        <p:nvCxnSpPr>
          <p:cNvPr id="16" name="Connecteur droit avec flèche 15"/>
          <p:cNvCxnSpPr>
            <a:stCxn id="17" idx="2"/>
          </p:cNvCxnSpPr>
          <p:nvPr/>
        </p:nvCxnSpPr>
        <p:spPr>
          <a:xfrm>
            <a:off x="993994" y="1155178"/>
            <a:ext cx="1476163" cy="121409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275" y="570403"/>
            <a:ext cx="197143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Inputs:</a:t>
            </a:r>
          </a:p>
          <a:p>
            <a:r>
              <a:rPr lang="en-US" sz="1600" dirty="0" smtClean="0"/>
              <a:t>Electrically generated</a:t>
            </a:r>
            <a:endParaRPr lang="en-US" sz="1600" dirty="0"/>
          </a:p>
        </p:txBody>
      </p:sp>
      <p:cxnSp>
        <p:nvCxnSpPr>
          <p:cNvPr id="22" name="Connecteur droit avec flèche 21"/>
          <p:cNvCxnSpPr>
            <a:stCxn id="23" idx="0"/>
          </p:cNvCxnSpPr>
          <p:nvPr/>
        </p:nvCxnSpPr>
        <p:spPr>
          <a:xfrm flipV="1">
            <a:off x="591846" y="4221088"/>
            <a:ext cx="811802" cy="77727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-14947" y="4998367"/>
            <a:ext cx="1213585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Inputs: </a:t>
            </a:r>
          </a:p>
          <a:p>
            <a:r>
              <a:rPr lang="en-US" sz="1600" dirty="0" smtClean="0"/>
              <a:t>Photo -generated (from </a:t>
            </a:r>
            <a:r>
              <a:rPr lang="en-US" sz="1600" dirty="0" err="1" smtClean="0"/>
              <a:t>SiPM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314465" y="6165304"/>
            <a:ext cx="3929943" cy="23532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596336" y="5826750"/>
            <a:ext cx="1547664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Analog Outputs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board- Scheme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9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dirty="0" smtClean="0"/>
              <a:t>Test board- </a:t>
            </a:r>
            <a:r>
              <a:rPr lang="en-US" dirty="0" err="1" smtClean="0"/>
              <a:t>Labview</a:t>
            </a:r>
            <a:r>
              <a:rPr lang="en-US" dirty="0" smtClean="0"/>
              <a:t> Interface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" y="836712"/>
            <a:ext cx="912499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5440970"/>
            <a:ext cx="2920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ALPS Slow Control registers</a:t>
            </a:r>
          </a:p>
          <a:p>
            <a:r>
              <a:rPr lang="en-US" dirty="0" smtClean="0"/>
              <a:t>DAC: overvoltage adjustment</a:t>
            </a:r>
          </a:p>
          <a:p>
            <a:r>
              <a:rPr lang="en-US" dirty="0" smtClean="0"/>
              <a:t>High/low gain adjustment</a:t>
            </a:r>
          </a:p>
          <a:p>
            <a:r>
              <a:rPr lang="en-US" dirty="0" smtClean="0"/>
              <a:t>DAC</a:t>
            </a:r>
            <a:r>
              <a:rPr lang="en-US" dirty="0"/>
              <a:t>: </a:t>
            </a:r>
            <a:r>
              <a:rPr lang="en-US" dirty="0" smtClean="0"/>
              <a:t>discriminator threshold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9912" y="5457669"/>
            <a:ext cx="218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ALPS Probe Registers</a:t>
            </a:r>
          </a:p>
          <a:p>
            <a:r>
              <a:rPr lang="en-US" dirty="0"/>
              <a:t>High gain output</a:t>
            </a:r>
          </a:p>
          <a:p>
            <a:r>
              <a:rPr lang="en-US" dirty="0"/>
              <a:t>Low Gain output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</a:t>
            </a:r>
            <a:r>
              <a:rPr lang="en-US" dirty="0" smtClean="0"/>
              <a:t>to </a:t>
            </a:r>
            <a:r>
              <a:rPr lang="en-US" dirty="0" smtClean="0"/>
              <a:t>perform </a:t>
            </a:r>
            <a:r>
              <a:rPr lang="en-US" dirty="0" smtClean="0"/>
              <a:t>on ALPS: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196" cy="4525963"/>
          </a:xfrm>
        </p:spPr>
        <p:txBody>
          <a:bodyPr/>
          <a:lstStyle/>
          <a:p>
            <a:r>
              <a:rPr lang="en-US" dirty="0" smtClean="0"/>
              <a:t>Planned tests:</a:t>
            </a:r>
          </a:p>
          <a:p>
            <a:pPr lvl="1"/>
            <a:r>
              <a:rPr lang="en-US" dirty="0" smtClean="0"/>
              <a:t>Electrical tests</a:t>
            </a:r>
            <a:endParaRPr lang="en-US" dirty="0" smtClean="0"/>
          </a:p>
          <a:p>
            <a:pPr lvl="2"/>
            <a:r>
              <a:rPr lang="en-US" dirty="0" smtClean="0"/>
              <a:t>PA gains and dynamic range</a:t>
            </a:r>
          </a:p>
          <a:p>
            <a:pPr lvl="2"/>
            <a:r>
              <a:rPr lang="en-US" dirty="0" smtClean="0"/>
              <a:t>Gain </a:t>
            </a:r>
            <a:r>
              <a:rPr lang="en-US" dirty="0" smtClean="0"/>
              <a:t>control tests</a:t>
            </a:r>
          </a:p>
          <a:p>
            <a:pPr lvl="2"/>
            <a:r>
              <a:rPr lang="en-US" dirty="0" smtClean="0"/>
              <a:t>Sum function tests</a:t>
            </a:r>
          </a:p>
          <a:p>
            <a:pPr lvl="2"/>
            <a:r>
              <a:rPr lang="en-US" dirty="0" smtClean="0"/>
              <a:t>Noisy channel suppression</a:t>
            </a:r>
          </a:p>
          <a:p>
            <a:pPr lvl="1"/>
            <a:r>
              <a:rPr lang="en-US" dirty="0" smtClean="0"/>
              <a:t>Test and measurements with </a:t>
            </a:r>
            <a:r>
              <a:rPr lang="en-US" dirty="0" err="1" smtClean="0"/>
              <a:t>SiPM</a:t>
            </a:r>
            <a:r>
              <a:rPr lang="en-US" dirty="0" smtClean="0"/>
              <a:t> </a:t>
            </a:r>
            <a:r>
              <a:rPr lang="en-US" dirty="0" smtClean="0"/>
              <a:t>and light source</a:t>
            </a:r>
          </a:p>
          <a:p>
            <a:pPr lvl="2"/>
            <a:r>
              <a:rPr lang="en-US" dirty="0" smtClean="0"/>
              <a:t>Starts on February 2015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954"/>
            <a:ext cx="8229600" cy="8484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 </a:t>
            </a:r>
            <a:r>
              <a:rPr lang="en-US" sz="4000" dirty="0" smtClean="0"/>
              <a:t>gains and dynamic range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2626" y="5038538"/>
            <a:ext cx="895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Gain ratio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(20 vs 80) : </a:t>
            </a:r>
            <a:r>
              <a:rPr lang="fr-FR" dirty="0" err="1" smtClean="0"/>
              <a:t>Effects</a:t>
            </a:r>
            <a:r>
              <a:rPr lang="fr-FR" dirty="0" smtClean="0"/>
              <a:t> of test </a:t>
            </a:r>
            <a:r>
              <a:rPr lang="fr-FR" dirty="0" err="1" smtClean="0"/>
              <a:t>board</a:t>
            </a:r>
            <a:r>
              <a:rPr lang="fr-FR" dirty="0" smtClean="0"/>
              <a:t> and signal injection </a:t>
            </a:r>
            <a:r>
              <a:rPr lang="fr-FR" dirty="0" err="1" smtClean="0"/>
              <a:t>parasitics</a:t>
            </a:r>
            <a:endParaRPr lang="fr-FR" dirty="0" smtClean="0"/>
          </a:p>
          <a:p>
            <a:pPr algn="ctr"/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SiPM</a:t>
            </a:r>
            <a:r>
              <a:rPr lang="fr-FR" dirty="0" smtClean="0"/>
              <a:t> tests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958287" y="1046184"/>
            <a:ext cx="7277100" cy="3686175"/>
            <a:chOff x="958287" y="1652699"/>
            <a:chExt cx="7277100" cy="3686175"/>
          </a:xfrm>
        </p:grpSpPr>
        <p:graphicFrame>
          <p:nvGraphicFramePr>
            <p:cNvPr id="4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0835821"/>
                </p:ext>
              </p:extLst>
            </p:nvPr>
          </p:nvGraphicFramePr>
          <p:xfrm>
            <a:off x="958287" y="1652699"/>
            <a:ext cx="7277100" cy="3686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3331031" y="4133461"/>
              <a:ext cx="2571601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1 </a:t>
              </a:r>
              <a:r>
                <a:rPr lang="fr-FR" sz="1600" dirty="0" err="1" smtClean="0"/>
                <a:t>p.e</a:t>
              </a:r>
              <a:r>
                <a:rPr lang="fr-FR" sz="1600" dirty="0"/>
                <a:t>.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equivalent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level</a:t>
              </a:r>
              <a:r>
                <a:rPr lang="fr-FR" sz="1600" dirty="0" smtClean="0"/>
                <a:t> on HG</a:t>
              </a:r>
              <a:endParaRPr lang="fr-FR" sz="1600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 flipV="1">
              <a:off x="3396342" y="3452324"/>
              <a:ext cx="242596" cy="6811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707501" y="6016788"/>
            <a:ext cx="5558958" cy="400110"/>
            <a:chOff x="597159" y="6018245"/>
            <a:chExt cx="5558958" cy="400110"/>
          </a:xfrm>
        </p:grpSpPr>
        <p:sp>
          <p:nvSpPr>
            <p:cNvPr id="10" name="ZoneTexte 9"/>
            <p:cNvSpPr txBox="1"/>
            <p:nvPr/>
          </p:nvSpPr>
          <p:spPr>
            <a:xfrm>
              <a:off x="597159" y="6018245"/>
              <a:ext cx="5558958" cy="40011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        All </a:t>
              </a:r>
              <a:r>
                <a:rPr lang="fr-FR" sz="2000" i="1" dirty="0" err="1" smtClean="0"/>
                <a:t>measurements</a:t>
              </a:r>
              <a:r>
                <a:rPr lang="fr-FR" sz="2000" i="1" dirty="0" smtClean="0"/>
                <a:t> </a:t>
              </a:r>
              <a:r>
                <a:rPr lang="fr-FR" sz="2000" i="1" dirty="0" err="1" smtClean="0"/>
                <a:t>shown</a:t>
              </a:r>
              <a:r>
                <a:rPr lang="fr-FR" sz="2000" i="1" dirty="0" smtClean="0"/>
                <a:t> </a:t>
              </a:r>
              <a:r>
                <a:rPr lang="fr-FR" sz="2000" i="1" dirty="0" err="1" smtClean="0"/>
                <a:t>with</a:t>
              </a:r>
              <a:r>
                <a:rPr lang="fr-FR" sz="2000" i="1" dirty="0" smtClean="0"/>
                <a:t> </a:t>
              </a:r>
              <a:r>
                <a:rPr lang="fr-FR" sz="2000" i="1" dirty="0" err="1" smtClean="0"/>
                <a:t>averaged</a:t>
              </a:r>
              <a:r>
                <a:rPr lang="fr-FR" sz="2000" i="1" dirty="0" smtClean="0"/>
                <a:t> </a:t>
              </a:r>
              <a:r>
                <a:rPr lang="fr-FR" sz="2000" i="1" dirty="0" err="1" smtClean="0"/>
                <a:t>signals</a:t>
              </a:r>
              <a:endParaRPr lang="fr-FR" sz="2000" i="1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76" y="6023462"/>
              <a:ext cx="392108" cy="3921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930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771650"/>
            <a:ext cx="8583930" cy="4525963"/>
          </a:xfrm>
        </p:spPr>
        <p:txBody>
          <a:bodyPr/>
          <a:lstStyle/>
          <a:p>
            <a:r>
              <a:rPr lang="en-US" dirty="0" smtClean="0"/>
              <a:t>Characterization tests of a </a:t>
            </a:r>
            <a:r>
              <a:rPr lang="en-US" dirty="0" err="1" smtClean="0"/>
              <a:t>SiPM</a:t>
            </a:r>
            <a:r>
              <a:rPr lang="en-US" dirty="0" smtClean="0"/>
              <a:t> based detector.</a:t>
            </a:r>
          </a:p>
          <a:p>
            <a:pPr lvl="1"/>
            <a:r>
              <a:rPr lang="en-US" dirty="0" smtClean="0"/>
              <a:t>Aim to conclude the readout circuit specifications</a:t>
            </a:r>
          </a:p>
          <a:p>
            <a:r>
              <a:rPr lang="en-US" dirty="0" smtClean="0"/>
              <a:t>Readout electronics:</a:t>
            </a:r>
          </a:p>
          <a:p>
            <a:pPr lvl="1"/>
            <a:r>
              <a:rPr lang="en-US" dirty="0" smtClean="0"/>
              <a:t>Read-out ASIC design and simulation…ALPS</a:t>
            </a:r>
          </a:p>
          <a:p>
            <a:pPr lvl="1"/>
            <a:r>
              <a:rPr lang="en-US" dirty="0" smtClean="0"/>
              <a:t>Board test design and test facilities preparation</a:t>
            </a:r>
          </a:p>
          <a:p>
            <a:pPr lvl="1"/>
            <a:r>
              <a:rPr lang="en-US" dirty="0" smtClean="0"/>
              <a:t>ASIC performance verification with &amp; without the detector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4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178"/>
            <a:ext cx="8229600" cy="1143000"/>
          </a:xfrm>
        </p:spPr>
        <p:txBody>
          <a:bodyPr/>
          <a:lstStyle/>
          <a:p>
            <a:r>
              <a:rPr lang="en-US" dirty="0" smtClean="0"/>
              <a:t>Gain control function - LG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01256"/>
              </p:ext>
            </p:extLst>
          </p:nvPr>
        </p:nvGraphicFramePr>
        <p:xfrm>
          <a:off x="0" y="12214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35087"/>
              </p:ext>
            </p:extLst>
          </p:nvPr>
        </p:nvGraphicFramePr>
        <p:xfrm>
          <a:off x="4572000" y="12214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872949"/>
              </p:ext>
            </p:extLst>
          </p:nvPr>
        </p:nvGraphicFramePr>
        <p:xfrm>
          <a:off x="0" y="3964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049413"/>
              </p:ext>
            </p:extLst>
          </p:nvPr>
        </p:nvGraphicFramePr>
        <p:xfrm>
          <a:off x="4572000" y="3964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2 channels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157403"/>
              </p:ext>
            </p:extLst>
          </p:nvPr>
        </p:nvGraphicFramePr>
        <p:xfrm>
          <a:off x="4572000" y="28955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81415"/>
              </p:ext>
            </p:extLst>
          </p:nvPr>
        </p:nvGraphicFramePr>
        <p:xfrm>
          <a:off x="0" y="22424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20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666"/>
            <a:ext cx="8229600" cy="59310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Gain </a:t>
            </a:r>
            <a:r>
              <a:rPr lang="en-US" sz="4000" dirty="0" smtClean="0"/>
              <a:t>equalization</a:t>
            </a:r>
            <a:endParaRPr lang="fr-FR" sz="40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91459"/>
              </p:ext>
            </p:extLst>
          </p:nvPr>
        </p:nvGraphicFramePr>
        <p:xfrm>
          <a:off x="0" y="962577"/>
          <a:ext cx="456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227032"/>
              </p:ext>
            </p:extLst>
          </p:nvPr>
        </p:nvGraphicFramePr>
        <p:xfrm>
          <a:off x="4572000" y="9625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028345"/>
              </p:ext>
            </p:extLst>
          </p:nvPr>
        </p:nvGraphicFramePr>
        <p:xfrm>
          <a:off x="0" y="39686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332401"/>
              </p:ext>
            </p:extLst>
          </p:nvPr>
        </p:nvGraphicFramePr>
        <p:xfrm>
          <a:off x="4572000" y="39686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48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SiPM</a:t>
            </a:r>
            <a:r>
              <a:rPr lang="en-US" dirty="0" smtClean="0"/>
              <a:t> detector@ LAPP</a:t>
            </a:r>
            <a:endParaRPr lang="fr-FR" dirty="0"/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77230"/>
            <a:ext cx="4213424" cy="28777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1" y="4303521"/>
            <a:ext cx="7124646" cy="24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24396" y="3579412"/>
            <a:ext cx="453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extract our ASIC’s specifications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213424" y="1280160"/>
            <a:ext cx="49305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Hamamatsu detector: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4x4 macro pixel array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macro pixel =3x3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SiPM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macro pixel = 3600 micro pixel(50µm).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macro pixel = an array of parallel-connected G-APDs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9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189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Bench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" y="1577690"/>
            <a:ext cx="5568619" cy="4025667"/>
          </a:xfrm>
          <a:prstGeom prst="rect">
            <a:avLst/>
          </a:prstGeom>
        </p:spPr>
      </p:pic>
      <p:pic>
        <p:nvPicPr>
          <p:cNvPr id="6" name="Picture 6" descr="DSC_008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1570557"/>
            <a:ext cx="3213827" cy="186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SC_008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3763926"/>
            <a:ext cx="3216036" cy="18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0241" y="5750505"/>
            <a:ext cx="790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Test with light source.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An interface of gain stage and inversion  =&gt; compatible with the HESS2 module.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1576" y="5234024"/>
            <a:ext cx="13511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SiPM</a:t>
            </a:r>
            <a:r>
              <a:rPr lang="en-US" b="1" dirty="0" smtClean="0">
                <a:solidFill>
                  <a:srgbClr val="FFC000"/>
                </a:solidFill>
              </a:rPr>
              <a:t> matrix</a:t>
            </a:r>
            <a:endParaRPr lang="fr-FR" b="1" dirty="0">
              <a:solidFill>
                <a:srgbClr val="FFC000"/>
              </a:solidFill>
            </a:endParaRPr>
          </a:p>
        </p:txBody>
      </p:sp>
      <p:cxnSp>
        <p:nvCxnSpPr>
          <p:cNvPr id="10" name="Connecteur droit avec flèche 9"/>
          <p:cNvCxnSpPr>
            <a:stCxn id="9" idx="0"/>
          </p:cNvCxnSpPr>
          <p:nvPr/>
        </p:nvCxnSpPr>
        <p:spPr>
          <a:xfrm flipV="1">
            <a:off x="1387146" y="3689501"/>
            <a:ext cx="675570" cy="15445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801138" y="4396840"/>
            <a:ext cx="79745" cy="837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18427" y="5234024"/>
            <a:ext cx="17008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interface board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53424" y="3359888"/>
            <a:ext cx="1390509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DAQ system 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8268040" y="2502436"/>
            <a:ext cx="280537" cy="8574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400" b="1" dirty="0" smtClean="0"/>
              <a:t>Photodetector </a:t>
            </a:r>
            <a:r>
              <a:rPr lang="en-US" sz="2400" b="1" dirty="0" smtClean="0"/>
              <a:t> tested : </a:t>
            </a:r>
            <a:r>
              <a:rPr lang="en-US" sz="2400" b="1" dirty="0" smtClean="0"/>
              <a:t>4x4 </a:t>
            </a:r>
            <a:r>
              <a:rPr lang="en-US" sz="2400" b="1" dirty="0"/>
              <a:t>MPPC Hamamatsu </a:t>
            </a:r>
            <a:r>
              <a:rPr lang="en-US" sz="2400" b="1" dirty="0" smtClean="0"/>
              <a:t>matrix   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/>
              <a:t>(16 3x3 mm² pixels</a:t>
            </a:r>
            <a:r>
              <a:rPr lang="en-US" sz="2400" b="1" dirty="0" smtClean="0"/>
              <a:t>) : one pixel spectrum measured at </a:t>
            </a:r>
            <a:r>
              <a:rPr lang="en-US" sz="2400" b="1" dirty="0"/>
              <a:t>room temperature</a:t>
            </a:r>
            <a:br>
              <a:rPr lang="en-US" sz="2400" b="1" dirty="0"/>
            </a:br>
            <a:r>
              <a:rPr lang="en-US" sz="2400" b="1" dirty="0"/>
              <a:t>  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fr-FR" sz="2400" dirty="0"/>
          </a:p>
        </p:txBody>
      </p:sp>
      <p:pic>
        <p:nvPicPr>
          <p:cNvPr id="5" name="Espace réservé du contenu 6" descr="test9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0" r="5536" b="-519"/>
          <a:stretch/>
        </p:blipFill>
        <p:spPr>
          <a:xfrm>
            <a:off x="181212" y="1618590"/>
            <a:ext cx="4842734" cy="45391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59830" y="3129834"/>
            <a:ext cx="3356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Measurement on 16 pixels - </a:t>
            </a:r>
            <a:r>
              <a:rPr lang="en-US" dirty="0"/>
              <a:t>4x4 </a:t>
            </a:r>
            <a:r>
              <a:rPr lang="en-US" dirty="0" err="1"/>
              <a:t>SiPM</a:t>
            </a:r>
            <a:r>
              <a:rPr lang="en-US" dirty="0"/>
              <a:t> matrix </a:t>
            </a:r>
            <a:r>
              <a:rPr lang="en-US" dirty="0" smtClean="0"/>
              <a:t>(</a:t>
            </a:r>
            <a:r>
              <a:rPr lang="en-US" dirty="0"/>
              <a:t>16 3x3 mm² pixels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with the LAPP test bench , </a:t>
            </a:r>
            <a:r>
              <a:rPr lang="en-US" dirty="0"/>
              <a:t>u</a:t>
            </a:r>
            <a:r>
              <a:rPr lang="en-US" dirty="0" smtClean="0"/>
              <a:t>sing the HESS readout system 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Optimal operating </a:t>
            </a:r>
            <a:r>
              <a:rPr lang="en-US" b="1" dirty="0" smtClean="0">
                <a:solidFill>
                  <a:srgbClr val="FF0000"/>
                </a:solidFill>
              </a:rPr>
              <a:t>HV : </a:t>
            </a:r>
            <a:r>
              <a:rPr lang="en-US" b="1" dirty="0" smtClean="0">
                <a:solidFill>
                  <a:srgbClr val="FF0000"/>
                </a:solidFill>
              </a:rPr>
              <a:t>72V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870718" y="1986847"/>
            <a:ext cx="26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 </a:t>
            </a:r>
            <a:r>
              <a:rPr lang="en-US" dirty="0" smtClean="0"/>
              <a:t>~ 25 °C  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6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2298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Photodetector</a:t>
            </a:r>
            <a:r>
              <a:rPr lang="en-US" sz="2400" b="1" dirty="0" smtClean="0"/>
              <a:t> tested: 4x4 MPPC Hamamatsu  matrix </a:t>
            </a:r>
            <a:br>
              <a:rPr lang="en-US" sz="2400" b="1" dirty="0" smtClean="0"/>
            </a:br>
            <a:r>
              <a:rPr lang="en-US" sz="2400" b="1" dirty="0" smtClean="0"/>
              <a:t>(16 3x3 mm² pixels) : Measured spectra at room temperature</a:t>
            </a:r>
            <a:endParaRPr lang="fr-FR" sz="24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85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test1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7" y="1400291"/>
            <a:ext cx="2240247" cy="1311906"/>
          </a:xfrm>
          <a:prstGeom prst="rect">
            <a:avLst/>
          </a:prstGeom>
        </p:spPr>
      </p:pic>
      <p:pic>
        <p:nvPicPr>
          <p:cNvPr id="7" name="Image 6" descr="test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" y="1400291"/>
            <a:ext cx="2293165" cy="1331860"/>
          </a:xfrm>
          <a:prstGeom prst="rect">
            <a:avLst/>
          </a:prstGeom>
        </p:spPr>
      </p:pic>
      <p:pic>
        <p:nvPicPr>
          <p:cNvPr id="8" name="Image 7" descr="test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74" y="1389658"/>
            <a:ext cx="2219849" cy="1299961"/>
          </a:xfrm>
          <a:prstGeom prst="rect">
            <a:avLst/>
          </a:prstGeom>
        </p:spPr>
      </p:pic>
      <p:pic>
        <p:nvPicPr>
          <p:cNvPr id="9" name="Image 8" descr="test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1" y="1389658"/>
            <a:ext cx="2239559" cy="1310594"/>
          </a:xfrm>
          <a:prstGeom prst="rect">
            <a:avLst/>
          </a:prstGeom>
        </p:spPr>
      </p:pic>
      <p:pic>
        <p:nvPicPr>
          <p:cNvPr id="10" name="Image 9" descr="test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3" y="2725635"/>
            <a:ext cx="2265873" cy="1198880"/>
          </a:xfrm>
          <a:prstGeom prst="rect">
            <a:avLst/>
          </a:prstGeom>
        </p:spPr>
      </p:pic>
      <p:pic>
        <p:nvPicPr>
          <p:cNvPr id="11" name="Image 10" descr="test6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62" y="2704369"/>
            <a:ext cx="2219346" cy="1218931"/>
          </a:xfrm>
          <a:prstGeom prst="rect">
            <a:avLst/>
          </a:prstGeom>
        </p:spPr>
      </p:pic>
      <p:pic>
        <p:nvPicPr>
          <p:cNvPr id="12" name="Image 11" descr="test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46" y="2685752"/>
            <a:ext cx="2224288" cy="1302561"/>
          </a:xfrm>
          <a:prstGeom prst="rect">
            <a:avLst/>
          </a:prstGeom>
        </p:spPr>
      </p:pic>
      <p:pic>
        <p:nvPicPr>
          <p:cNvPr id="13" name="Image 12" descr="test8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92" y="2696385"/>
            <a:ext cx="2206925" cy="1292393"/>
          </a:xfrm>
          <a:prstGeom prst="rect">
            <a:avLst/>
          </a:prstGeom>
        </p:spPr>
      </p:pic>
      <p:pic>
        <p:nvPicPr>
          <p:cNvPr id="14" name="Image 13" descr="test9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3" y="3924507"/>
            <a:ext cx="2265874" cy="1198880"/>
          </a:xfrm>
          <a:prstGeom prst="rect">
            <a:avLst/>
          </a:prstGeom>
        </p:spPr>
      </p:pic>
      <p:pic>
        <p:nvPicPr>
          <p:cNvPr id="15" name="Espace réservé du contenu 3" descr="test10.gif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3" b="-10431"/>
          <a:stretch/>
        </p:blipFill>
        <p:spPr>
          <a:xfrm>
            <a:off x="2346818" y="3913874"/>
            <a:ext cx="2292619" cy="1313956"/>
          </a:xfrm>
          <a:prstGeom prst="rect">
            <a:avLst/>
          </a:prstGeom>
        </p:spPr>
      </p:pic>
      <p:pic>
        <p:nvPicPr>
          <p:cNvPr id="16" name="Espace réservé du contenu 2" descr="test11.gi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7" b="-13359"/>
          <a:stretch/>
        </p:blipFill>
        <p:spPr>
          <a:xfrm>
            <a:off x="4631420" y="3928132"/>
            <a:ext cx="2278188" cy="1320964"/>
          </a:xfrm>
          <a:prstGeom prst="rect">
            <a:avLst/>
          </a:prstGeom>
        </p:spPr>
      </p:pic>
      <p:pic>
        <p:nvPicPr>
          <p:cNvPr id="17" name="Espace réservé du contenu 2" descr="test12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43" b="3044"/>
          <a:stretch/>
        </p:blipFill>
        <p:spPr>
          <a:xfrm>
            <a:off x="6901537" y="3815025"/>
            <a:ext cx="2157480" cy="1329546"/>
          </a:xfrm>
          <a:prstGeom prst="rect">
            <a:avLst/>
          </a:prstGeom>
        </p:spPr>
      </p:pic>
      <p:pic>
        <p:nvPicPr>
          <p:cNvPr id="18" name="Espace réservé du contenu 2" descr="test12.g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43" b="3044"/>
          <a:stretch/>
        </p:blipFill>
        <p:spPr>
          <a:xfrm>
            <a:off x="162042" y="4956513"/>
            <a:ext cx="2265873" cy="1329546"/>
          </a:xfrm>
          <a:prstGeom prst="rect">
            <a:avLst/>
          </a:prstGeom>
        </p:spPr>
      </p:pic>
      <p:pic>
        <p:nvPicPr>
          <p:cNvPr id="19" name="Image 18" descr="test13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2" y="5087179"/>
            <a:ext cx="2196987" cy="1198880"/>
          </a:xfrm>
          <a:prstGeom prst="rect">
            <a:avLst/>
          </a:prstGeom>
        </p:spPr>
      </p:pic>
      <p:pic>
        <p:nvPicPr>
          <p:cNvPr id="20" name="Image 19" descr="test15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19" y="5097798"/>
            <a:ext cx="2307691" cy="119888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53" y="5138292"/>
            <a:ext cx="2129214" cy="12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859334" y="6122413"/>
            <a:ext cx="22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(Ref S11829-3344MF)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2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8221" y="115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 detector characterization (conclusion)</a:t>
            </a:r>
            <a:endParaRPr lang="fr-FR" dirty="0"/>
          </a:p>
        </p:txBody>
      </p:sp>
      <p:pic>
        <p:nvPicPr>
          <p:cNvPr id="5" name="Espace réservé du contenu 15" descr="Single_PE.gif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503" y="1326490"/>
            <a:ext cx="4904127" cy="5274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8848" y="1861087"/>
            <a:ext cx="396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@ room temperature  ~25 degrees</a:t>
            </a:r>
          </a:p>
          <a:p>
            <a:pPr algn="ctr"/>
            <a:r>
              <a:rPr lang="en-US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Photoelectron </a:t>
            </a:r>
            <a:r>
              <a:rPr lang="en-US" dirty="0"/>
              <a:t>ranging from : 371 </a:t>
            </a:r>
            <a:r>
              <a:rPr lang="en-US" dirty="0" smtClean="0"/>
              <a:t> to 490 (ADC counts) for </a:t>
            </a:r>
            <a:r>
              <a:rPr lang="en-US" b="1" dirty="0" smtClean="0"/>
              <a:t>HV=72 Volts</a:t>
            </a:r>
            <a:r>
              <a:rPr lang="en-US" dirty="0" smtClean="0"/>
              <a:t>, equivalent to a gain of  </a:t>
            </a:r>
            <a:r>
              <a:rPr lang="en-US" b="1" dirty="0" smtClean="0"/>
              <a:t>5 10</a:t>
            </a:r>
            <a:r>
              <a:rPr lang="en-US" b="1" baseline="30000" dirty="0" smtClean="0"/>
              <a:t>5</a:t>
            </a:r>
            <a:r>
              <a:rPr lang="en-US" b="1" dirty="0" smtClean="0"/>
              <a:t>  </a:t>
            </a:r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b="1" dirty="0" smtClean="0"/>
              <a:t>Spread  ~ 10 %</a:t>
            </a:r>
          </a:p>
          <a:p>
            <a:endParaRPr lang="en-US" b="1" dirty="0" smtClean="0"/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On-chip gain adjustment (pixel per pixel)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ym typeface="Symbol"/>
              </a:rPr>
              <a:t>On chip pixel overvoltage adjustment </a:t>
            </a:r>
          </a:p>
          <a:p>
            <a:pPr lvl="1"/>
            <a:r>
              <a:rPr lang="en-US" dirty="0" smtClean="0">
                <a:sym typeface="Symbol"/>
              </a:rPr>
              <a:t>(performance optimization: gain and cross talk)</a:t>
            </a:r>
          </a:p>
          <a:p>
            <a:pPr marL="342900" indent="-342900">
              <a:buFontTx/>
              <a:buChar char="-"/>
            </a:pPr>
            <a:endParaRPr lang="en-US" sz="16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91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Read-out ASIC specification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3000" dirty="0" smtClean="0"/>
              <a:t>16 </a:t>
            </a:r>
            <a:r>
              <a:rPr lang="fr-FR" sz="3000" dirty="0" err="1" smtClean="0"/>
              <a:t>readout</a:t>
            </a:r>
            <a:r>
              <a:rPr lang="fr-FR" sz="3000" dirty="0" smtClean="0"/>
              <a:t> </a:t>
            </a:r>
            <a:r>
              <a:rPr lang="fr-FR" sz="3000" dirty="0" err="1" smtClean="0"/>
              <a:t>channels</a:t>
            </a:r>
            <a:r>
              <a:rPr lang="fr-FR" sz="3000" dirty="0" smtClean="0"/>
              <a:t> per chip</a:t>
            </a:r>
          </a:p>
          <a:p>
            <a:pPr lvl="1"/>
            <a:r>
              <a:rPr lang="fr-FR" sz="2600" dirty="0" smtClean="0">
                <a:solidFill>
                  <a:srgbClr val="7030A0"/>
                </a:solidFill>
              </a:rPr>
              <a:t>1 </a:t>
            </a:r>
            <a:r>
              <a:rPr lang="fr-FR" sz="2600" dirty="0" err="1" smtClean="0">
                <a:solidFill>
                  <a:srgbClr val="7030A0"/>
                </a:solidFill>
              </a:rPr>
              <a:t>p.e</a:t>
            </a:r>
            <a:r>
              <a:rPr lang="fr-FR" sz="2600" dirty="0" smtClean="0">
                <a:solidFill>
                  <a:srgbClr val="7030A0"/>
                </a:solidFill>
              </a:rPr>
              <a:t>. </a:t>
            </a:r>
            <a:r>
              <a:rPr lang="fr-FR" sz="2600" dirty="0" err="1" smtClean="0">
                <a:solidFill>
                  <a:srgbClr val="7030A0"/>
                </a:solidFill>
              </a:rPr>
              <a:t>measurement</a:t>
            </a:r>
            <a:r>
              <a:rPr lang="fr-FR" sz="2600" dirty="0" smtClean="0">
                <a:solidFill>
                  <a:srgbClr val="7030A0"/>
                </a:solidFill>
              </a:rPr>
              <a:t> </a:t>
            </a:r>
            <a:r>
              <a:rPr lang="fr-FR" sz="2600" dirty="0" err="1" smtClean="0">
                <a:solidFill>
                  <a:srgbClr val="7030A0"/>
                </a:solidFill>
              </a:rPr>
              <a:t>with</a:t>
            </a:r>
            <a:r>
              <a:rPr lang="fr-FR" sz="2600" dirty="0" smtClean="0">
                <a:solidFill>
                  <a:srgbClr val="7030A0"/>
                </a:solidFill>
              </a:rPr>
              <a:t> S/N </a:t>
            </a:r>
            <a:r>
              <a:rPr lang="fr-FR" sz="2600" dirty="0" smtClean="0">
                <a:solidFill>
                  <a:srgbClr val="7030A0"/>
                </a:solidFill>
                <a:sym typeface="Symbol"/>
              </a:rPr>
              <a:t> 5</a:t>
            </a:r>
          </a:p>
          <a:p>
            <a:pPr lvl="1"/>
            <a:r>
              <a:rPr lang="fr-FR" sz="2600" dirty="0" smtClean="0">
                <a:solidFill>
                  <a:srgbClr val="7030A0"/>
                </a:solidFill>
                <a:sym typeface="Symbol"/>
              </a:rPr>
              <a:t>2000 </a:t>
            </a:r>
            <a:r>
              <a:rPr lang="fr-FR" sz="2600" dirty="0" err="1" smtClean="0">
                <a:solidFill>
                  <a:srgbClr val="7030A0"/>
                </a:solidFill>
                <a:sym typeface="Symbol"/>
              </a:rPr>
              <a:t>p.e</a:t>
            </a:r>
            <a:r>
              <a:rPr lang="fr-FR" sz="2600" dirty="0" smtClean="0">
                <a:solidFill>
                  <a:srgbClr val="7030A0"/>
                </a:solidFill>
                <a:sym typeface="Symbol"/>
              </a:rPr>
              <a:t>. full </a:t>
            </a:r>
            <a:r>
              <a:rPr lang="fr-FR" sz="2600" dirty="0" err="1" smtClean="0">
                <a:solidFill>
                  <a:srgbClr val="7030A0"/>
                </a:solidFill>
                <a:sym typeface="Symbol"/>
              </a:rPr>
              <a:t>scale</a:t>
            </a:r>
            <a:r>
              <a:rPr lang="fr-FR" sz="2600" dirty="0" smtClean="0">
                <a:solidFill>
                  <a:srgbClr val="7030A0"/>
                </a:solidFill>
                <a:sym typeface="Symbol"/>
              </a:rPr>
              <a:t>  split in 2 gains</a:t>
            </a:r>
          </a:p>
          <a:p>
            <a:pPr lvl="1"/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On-chip gain </a:t>
            </a:r>
            <a:r>
              <a:rPr lang="fr-FR" sz="2600" dirty="0" err="1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adjustment</a:t>
            </a:r>
            <a:endParaRPr lang="fr-FR" sz="2600" dirty="0" smtClean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pPr lvl="1"/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On-chip DAC for pixel </a:t>
            </a:r>
            <a:r>
              <a:rPr lang="fr-FR" sz="2600" dirty="0" err="1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overvoltage</a:t>
            </a:r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 </a:t>
            </a:r>
            <a:r>
              <a:rPr lang="fr-FR" sz="2600" dirty="0" err="1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adjustment</a:t>
            </a:r>
            <a:endParaRPr lang="fr-FR" sz="2600" dirty="0" smtClean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pPr lvl="1"/>
            <a:r>
              <a:rPr lang="fr-FR" sz="2600" dirty="0" smtClean="0">
                <a:solidFill>
                  <a:srgbClr val="00B050"/>
                </a:solidFill>
                <a:sym typeface="Symbol"/>
              </a:rPr>
              <a:t>Trigger :</a:t>
            </a:r>
          </a:p>
          <a:p>
            <a:pPr lvl="2"/>
            <a:r>
              <a:rPr lang="fr-FR" sz="2200" dirty="0" err="1" smtClean="0">
                <a:solidFill>
                  <a:srgbClr val="00B050"/>
                </a:solidFill>
                <a:sym typeface="Symbol"/>
              </a:rPr>
              <a:t>Fast</a:t>
            </a:r>
            <a:r>
              <a:rPr lang="fr-FR" sz="22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00B050"/>
                </a:solidFill>
                <a:sym typeface="Symbol"/>
              </a:rPr>
              <a:t>discriminator</a:t>
            </a:r>
            <a:r>
              <a:rPr lang="fr-FR" sz="2200" dirty="0" smtClean="0">
                <a:solidFill>
                  <a:srgbClr val="00B05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00B050"/>
                </a:solidFill>
                <a:sym typeface="Symbol"/>
              </a:rPr>
              <a:t>with</a:t>
            </a:r>
            <a:r>
              <a:rPr lang="fr-FR" sz="2200" dirty="0" smtClean="0">
                <a:solidFill>
                  <a:srgbClr val="00B050"/>
                </a:solidFill>
                <a:sym typeface="Symbol"/>
              </a:rPr>
              <a:t> programmable </a:t>
            </a:r>
            <a:r>
              <a:rPr lang="fr-FR" sz="2200" dirty="0" err="1" smtClean="0">
                <a:solidFill>
                  <a:srgbClr val="00B050"/>
                </a:solidFill>
                <a:sym typeface="Symbol"/>
              </a:rPr>
              <a:t>threshold</a:t>
            </a:r>
            <a:endParaRPr lang="fr-FR" sz="2200" dirty="0" smtClean="0">
              <a:solidFill>
                <a:srgbClr val="00B050"/>
              </a:solidFill>
              <a:sym typeface="Symbol"/>
            </a:endParaRPr>
          </a:p>
          <a:p>
            <a:pPr lvl="1"/>
            <a:r>
              <a:rPr lang="fr-FR" sz="2600" dirty="0" smtClean="0">
                <a:sym typeface="Symbol"/>
              </a:rPr>
              <a:t>2 </a:t>
            </a:r>
            <a:r>
              <a:rPr lang="fr-FR" sz="2600" dirty="0" err="1" smtClean="0">
                <a:sym typeface="Symbol"/>
              </a:rPr>
              <a:t>differential</a:t>
            </a:r>
            <a:r>
              <a:rPr lang="fr-FR" sz="2600" dirty="0" smtClean="0">
                <a:sym typeface="Symbol"/>
              </a:rPr>
              <a:t> </a:t>
            </a:r>
            <a:r>
              <a:rPr lang="fr-FR" sz="2600" dirty="0" err="1" smtClean="0">
                <a:sym typeface="Symbol"/>
              </a:rPr>
              <a:t>analog</a:t>
            </a:r>
            <a:r>
              <a:rPr lang="fr-FR" sz="2600" dirty="0" smtClean="0">
                <a:sym typeface="Symbol"/>
              </a:rPr>
              <a:t> outputs</a:t>
            </a:r>
          </a:p>
          <a:p>
            <a:pPr lvl="1"/>
            <a:r>
              <a:rPr lang="fr-FR" sz="2600" b="1" dirty="0" smtClean="0">
                <a:sym typeface="Symbol"/>
              </a:rPr>
              <a:t>Interface </a:t>
            </a:r>
            <a:r>
              <a:rPr lang="fr-FR" sz="2600" b="1" dirty="0" err="1" smtClean="0">
                <a:sym typeface="Symbol"/>
              </a:rPr>
              <a:t>with</a:t>
            </a:r>
            <a:r>
              <a:rPr lang="fr-FR" sz="2600" b="1" dirty="0" smtClean="0">
                <a:sym typeface="Symbol"/>
              </a:rPr>
              <a:t> </a:t>
            </a:r>
            <a:r>
              <a:rPr lang="fr-FR" sz="2600" b="1" dirty="0" smtClean="0">
                <a:sym typeface="Symbol"/>
              </a:rPr>
              <a:t>DRAGON / NECTAR</a:t>
            </a:r>
            <a:endParaRPr lang="fr-FR" sz="2600" b="1" dirty="0" smtClean="0">
              <a:sym typeface="Symbol"/>
            </a:endParaRPr>
          </a:p>
          <a:p>
            <a:pPr lvl="1"/>
            <a:r>
              <a:rPr lang="fr-FR" sz="2600" dirty="0" smtClean="0">
                <a:sym typeface="Symbol"/>
              </a:rPr>
              <a:t> + Service </a:t>
            </a:r>
            <a:r>
              <a:rPr lang="fr-FR" sz="2600" dirty="0" err="1" smtClean="0">
                <a:sym typeface="Symbol"/>
              </a:rPr>
              <a:t>functions</a:t>
            </a:r>
            <a:r>
              <a:rPr lang="fr-FR" sz="2600" dirty="0" smtClean="0">
                <a:sym typeface="Symbol"/>
              </a:rPr>
              <a:t>: Slow control registres, </a:t>
            </a:r>
            <a:r>
              <a:rPr lang="fr-FR" sz="2600" dirty="0" err="1" smtClean="0">
                <a:sym typeface="Symbol"/>
              </a:rPr>
              <a:t>DACs</a:t>
            </a:r>
            <a:r>
              <a:rPr lang="fr-FR" sz="2600" dirty="0" smtClean="0">
                <a:sym typeface="Symbol"/>
              </a:rPr>
              <a:t>, …</a:t>
            </a:r>
            <a:endParaRPr lang="fr-FR" sz="2200" dirty="0" smtClean="0">
              <a:sym typeface="Symbol"/>
            </a:endParaRPr>
          </a:p>
          <a:p>
            <a:pPr marL="457200" lvl="1" indent="0">
              <a:buNone/>
            </a:pPr>
            <a:endParaRPr lang="fr-FR" sz="2000" dirty="0">
              <a:sym typeface="Symbol"/>
            </a:endParaRPr>
          </a:p>
          <a:p>
            <a:pPr marL="0" indent="0">
              <a:buNone/>
            </a:pPr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7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ALPS chip – bloc scheme</a:t>
            </a:r>
            <a:endParaRPr lang="fr-FR" dirty="0"/>
          </a:p>
        </p:txBody>
      </p:sp>
      <p:pic>
        <p:nvPicPr>
          <p:cNvPr id="5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" y="1783828"/>
            <a:ext cx="8935893" cy="4867695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38C5-6108-4AEF-BC59-492CA43FF8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8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1209</Words>
  <Application>Microsoft Office PowerPoint</Application>
  <PresentationFormat>Affichage à l'écran (4:3)</PresentationFormat>
  <Paragraphs>235</Paragraphs>
  <Slides>22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C:\Users\Public\Pictures\Visio\ChipBlocDiagram3_modif3.vsd\Drawing\~Page 2\Triangle</vt:lpstr>
      <vt:lpstr>SiPM R&amp;D status </vt:lpstr>
      <vt:lpstr>Outline </vt:lpstr>
      <vt:lpstr>SiPM detector@ LAPP</vt:lpstr>
      <vt:lpstr>Présentation PowerPoint</vt:lpstr>
      <vt:lpstr>  Photodetector  tested : 4x4 MPPC Hamamatsu matrix     (16 3x3 mm² pixels) : one pixel spectrum measured at room temperature     </vt:lpstr>
      <vt:lpstr>Photodetector tested: 4x4 MPPC Hamamatsu  matrix  (16 3x3 mm² pixels) : Measured spectra at room temperature</vt:lpstr>
      <vt:lpstr>Photo detector characterization (conclusion)</vt:lpstr>
      <vt:lpstr>Read-out ASIC specification</vt:lpstr>
      <vt:lpstr>ALPS chip – bloc scheme</vt:lpstr>
      <vt:lpstr>Pre-amplifier</vt:lpstr>
      <vt:lpstr>Pre-amplifier simulation (1)</vt:lpstr>
      <vt:lpstr>Pre-amplifier – simulation (2)</vt:lpstr>
      <vt:lpstr>Analog sums and gain control</vt:lpstr>
      <vt:lpstr>Trigger (DAC + discri)</vt:lpstr>
      <vt:lpstr>ALPS chip– Layout sent to foundry 03/03/2014, received end July</vt:lpstr>
      <vt:lpstr>Présentation PowerPoint</vt:lpstr>
      <vt:lpstr>Test board- Labview Interface</vt:lpstr>
      <vt:lpstr>Tests to perform on ALPS:</vt:lpstr>
      <vt:lpstr>PA gains and dynamic range</vt:lpstr>
      <vt:lpstr>Gain control function - LG</vt:lpstr>
      <vt:lpstr>Sum of 2 channels</vt:lpstr>
      <vt:lpstr>Gain equalization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 read-out ASIC</dc:title>
  <dc:creator>Fatima MEHREZ</dc:creator>
  <cp:lastModifiedBy>Richard Hermel</cp:lastModifiedBy>
  <cp:revision>53</cp:revision>
  <dcterms:created xsi:type="dcterms:W3CDTF">2014-11-26T22:05:54Z</dcterms:created>
  <dcterms:modified xsi:type="dcterms:W3CDTF">2015-01-29T13:24:49Z</dcterms:modified>
</cp:coreProperties>
</file>