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85" r:id="rId2"/>
    <p:sldId id="257" r:id="rId3"/>
    <p:sldId id="258" r:id="rId4"/>
    <p:sldId id="259" r:id="rId5"/>
    <p:sldId id="286" r:id="rId6"/>
    <p:sldId id="287" r:id="rId7"/>
    <p:sldId id="288"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92" r:id="rId24"/>
    <p:sldId id="289" r:id="rId25"/>
    <p:sldId id="277" r:id="rId26"/>
    <p:sldId id="278" r:id="rId27"/>
    <p:sldId id="279" r:id="rId28"/>
    <p:sldId id="280" r:id="rId29"/>
    <p:sldId id="282" r:id="rId30"/>
    <p:sldId id="283" r:id="rId31"/>
    <p:sldId id="284" r:id="rId32"/>
    <p:sldId id="291" r:id="rId33"/>
    <p:sldId id="293" r:id="rId34"/>
    <p:sldId id="294" r:id="rId35"/>
    <p:sldId id="295" r:id="rId36"/>
    <p:sldId id="296" r:id="rId37"/>
  </p:sldIdLst>
  <p:sldSz cx="10160000" cy="7620000"/>
  <p:notesSz cx="6858000" cy="9144000"/>
  <p:defaultTextStyle>
    <a:lvl1pPr marL="45155" marR="45155" algn="just" defTabSz="1016000">
      <a:defRPr>
        <a:solidFill>
          <a:srgbClr val="1A0A53"/>
        </a:solidFill>
        <a:uFill>
          <a:solidFill>
            <a:srgbClr val="1A0A53"/>
          </a:solidFill>
        </a:uFill>
        <a:latin typeface="+mn-lt"/>
        <a:ea typeface="+mn-ea"/>
        <a:cs typeface="+mn-cs"/>
        <a:sym typeface="Arial"/>
      </a:defRPr>
    </a:lvl1pPr>
    <a:lvl2pPr marL="45155" marR="45155" indent="266700" algn="just" defTabSz="1016000">
      <a:defRPr>
        <a:solidFill>
          <a:srgbClr val="1A0A53"/>
        </a:solidFill>
        <a:uFill>
          <a:solidFill>
            <a:srgbClr val="1A0A53"/>
          </a:solidFill>
        </a:uFill>
        <a:latin typeface="+mn-lt"/>
        <a:ea typeface="+mn-ea"/>
        <a:cs typeface="+mn-cs"/>
        <a:sym typeface="Arial"/>
      </a:defRPr>
    </a:lvl2pPr>
    <a:lvl3pPr marL="45155" marR="45155" indent="533400" algn="just" defTabSz="1016000">
      <a:defRPr>
        <a:solidFill>
          <a:srgbClr val="1A0A53"/>
        </a:solidFill>
        <a:uFill>
          <a:solidFill>
            <a:srgbClr val="1A0A53"/>
          </a:solidFill>
        </a:uFill>
        <a:latin typeface="+mn-lt"/>
        <a:ea typeface="+mn-ea"/>
        <a:cs typeface="+mn-cs"/>
        <a:sym typeface="Arial"/>
      </a:defRPr>
    </a:lvl3pPr>
    <a:lvl4pPr marL="45155" marR="45155" indent="800100" algn="just" defTabSz="1016000">
      <a:defRPr>
        <a:solidFill>
          <a:srgbClr val="1A0A53"/>
        </a:solidFill>
        <a:uFill>
          <a:solidFill>
            <a:srgbClr val="1A0A53"/>
          </a:solidFill>
        </a:uFill>
        <a:latin typeface="+mn-lt"/>
        <a:ea typeface="+mn-ea"/>
        <a:cs typeface="+mn-cs"/>
        <a:sym typeface="Arial"/>
      </a:defRPr>
    </a:lvl4pPr>
    <a:lvl5pPr marL="45155" marR="45155" indent="1066800" algn="just" defTabSz="1016000">
      <a:defRPr>
        <a:solidFill>
          <a:srgbClr val="1A0A53"/>
        </a:solidFill>
        <a:uFill>
          <a:solidFill>
            <a:srgbClr val="1A0A53"/>
          </a:solidFill>
        </a:uFill>
        <a:latin typeface="+mn-lt"/>
        <a:ea typeface="+mn-ea"/>
        <a:cs typeface="+mn-cs"/>
        <a:sym typeface="Arial"/>
      </a:defRPr>
    </a:lvl5pPr>
    <a:lvl6pPr marL="45155" marR="45155" indent="1333500" algn="just" defTabSz="1016000">
      <a:defRPr>
        <a:solidFill>
          <a:srgbClr val="1A0A53"/>
        </a:solidFill>
        <a:uFill>
          <a:solidFill>
            <a:srgbClr val="1A0A53"/>
          </a:solidFill>
        </a:uFill>
        <a:latin typeface="+mn-lt"/>
        <a:ea typeface="+mn-ea"/>
        <a:cs typeface="+mn-cs"/>
        <a:sym typeface="Arial"/>
      </a:defRPr>
    </a:lvl6pPr>
    <a:lvl7pPr marL="45155" marR="45155" indent="1612900" algn="just" defTabSz="1016000">
      <a:defRPr>
        <a:solidFill>
          <a:srgbClr val="1A0A53"/>
        </a:solidFill>
        <a:uFill>
          <a:solidFill>
            <a:srgbClr val="1A0A53"/>
          </a:solidFill>
        </a:uFill>
        <a:latin typeface="+mn-lt"/>
        <a:ea typeface="+mn-ea"/>
        <a:cs typeface="+mn-cs"/>
        <a:sym typeface="Arial"/>
      </a:defRPr>
    </a:lvl7pPr>
    <a:lvl8pPr marL="45155" marR="45155" indent="1879600" algn="just" defTabSz="1016000">
      <a:defRPr>
        <a:solidFill>
          <a:srgbClr val="1A0A53"/>
        </a:solidFill>
        <a:uFill>
          <a:solidFill>
            <a:srgbClr val="1A0A53"/>
          </a:solidFill>
        </a:uFill>
        <a:latin typeface="+mn-lt"/>
        <a:ea typeface="+mn-ea"/>
        <a:cs typeface="+mn-cs"/>
        <a:sym typeface="Arial"/>
      </a:defRPr>
    </a:lvl8pPr>
    <a:lvl9pPr marL="45155" marR="45155" indent="2146300" algn="just" defTabSz="1016000">
      <a:defRPr>
        <a:solidFill>
          <a:srgbClr val="1A0A53"/>
        </a:solidFill>
        <a:uFill>
          <a:solidFill>
            <a:srgbClr val="1A0A53"/>
          </a:solidFill>
        </a:uFill>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Tahoma"/>
          <a:ea typeface="Tahoma"/>
          <a:cs typeface="Tahoma"/>
        </a:font>
        <a:srgbClr val="011279"/>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Tahoma"/>
          <a:ea typeface="Tahoma"/>
          <a:cs typeface="Tahoma"/>
        </a:font>
        <a:srgbClr val="011279"/>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Tahoma"/>
          <a:ea typeface="Tahoma"/>
          <a:cs typeface="Tahoma"/>
        </a:font>
        <a:srgbClr val="011279"/>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Tahoma"/>
          <a:ea typeface="Tahoma"/>
          <a:cs typeface="Tahoma"/>
        </a:font>
        <a:srgbClr val="011279"/>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52" autoAdjust="0"/>
  </p:normalViewPr>
  <p:slideViewPr>
    <p:cSldViewPr snapToGrid="0">
      <p:cViewPr varScale="1">
        <p:scale>
          <a:sx n="91" d="100"/>
          <a:sy n="91" d="100"/>
        </p:scale>
        <p:origin x="1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2" name="Shape 2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629620212"/>
      </p:ext>
    </p:extLst>
  </p:cSld>
  <p:clrMap bg1="lt1" tx1="dk1" bg2="lt2" tx2="dk2" accent1="accent1" accent2="accent2" accent3="accent3" accent4="accent4" accent5="accent5" accent6="accent6" hlink="hlink" folHlink="folHlink"/>
  <p:notesStyle>
    <a:lvl1pPr defTabSz="508000">
      <a:defRPr sz="1600">
        <a:latin typeface="Lucida Grande"/>
        <a:ea typeface="Lucida Grande"/>
        <a:cs typeface="Lucida Grande"/>
        <a:sym typeface="Lucida Grande"/>
      </a:defRPr>
    </a:lvl1pPr>
    <a:lvl2pPr indent="228600" defTabSz="508000">
      <a:defRPr sz="1600">
        <a:latin typeface="Lucida Grande"/>
        <a:ea typeface="Lucida Grande"/>
        <a:cs typeface="Lucida Grande"/>
        <a:sym typeface="Lucida Grande"/>
      </a:defRPr>
    </a:lvl2pPr>
    <a:lvl3pPr indent="457200" defTabSz="508000">
      <a:defRPr sz="1600">
        <a:latin typeface="Lucida Grande"/>
        <a:ea typeface="Lucida Grande"/>
        <a:cs typeface="Lucida Grande"/>
        <a:sym typeface="Lucida Grande"/>
      </a:defRPr>
    </a:lvl3pPr>
    <a:lvl4pPr indent="685800" defTabSz="508000">
      <a:defRPr sz="1600">
        <a:latin typeface="Lucida Grande"/>
        <a:ea typeface="Lucida Grande"/>
        <a:cs typeface="Lucida Grande"/>
        <a:sym typeface="Lucida Grande"/>
      </a:defRPr>
    </a:lvl4pPr>
    <a:lvl5pPr indent="914400" defTabSz="508000">
      <a:defRPr sz="1600">
        <a:latin typeface="Lucida Grande"/>
        <a:ea typeface="Lucida Grande"/>
        <a:cs typeface="Lucida Grande"/>
        <a:sym typeface="Lucida Grande"/>
      </a:defRPr>
    </a:lvl5pPr>
    <a:lvl6pPr indent="1143000" defTabSz="508000">
      <a:defRPr sz="1600">
        <a:latin typeface="Lucida Grande"/>
        <a:ea typeface="Lucida Grande"/>
        <a:cs typeface="Lucida Grande"/>
        <a:sym typeface="Lucida Grande"/>
      </a:defRPr>
    </a:lvl6pPr>
    <a:lvl7pPr indent="1371600" defTabSz="508000">
      <a:defRPr sz="1600">
        <a:latin typeface="Lucida Grande"/>
        <a:ea typeface="Lucida Grande"/>
        <a:cs typeface="Lucida Grande"/>
        <a:sym typeface="Lucida Grande"/>
      </a:defRPr>
    </a:lvl7pPr>
    <a:lvl8pPr indent="1600200" defTabSz="508000">
      <a:defRPr sz="1600">
        <a:latin typeface="Lucida Grande"/>
        <a:ea typeface="Lucida Grande"/>
        <a:cs typeface="Lucida Grande"/>
        <a:sym typeface="Lucida Grande"/>
      </a:defRPr>
    </a:lvl8pPr>
    <a:lvl9pPr indent="1828800" defTabSz="50800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02322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noRot="1" noChangeAspect="1"/>
          </p:cNvSpPr>
          <p:nvPr>
            <p:ph type="sldImg"/>
          </p:nvPr>
        </p:nvSpPr>
        <p:spPr>
          <a:prstGeom prst="rect">
            <a:avLst/>
          </a:prstGeom>
        </p:spPr>
        <p:txBody>
          <a:bodyPr/>
          <a:lstStyle/>
          <a:p>
            <a:pPr lvl="0"/>
            <a:endParaRPr/>
          </a:p>
        </p:txBody>
      </p:sp>
      <p:sp>
        <p:nvSpPr>
          <p:cNvPr id="420" name="Shape 420"/>
          <p:cNvSpPr>
            <a:spLocks noGrp="1"/>
          </p:cNvSpPr>
          <p:nvPr>
            <p:ph type="body" sz="quarter" idx="1"/>
          </p:nvPr>
        </p:nvSpPr>
        <p:spPr>
          <a:prstGeom prst="rect">
            <a:avLst/>
          </a:prstGeom>
        </p:spPr>
        <p:txBody>
          <a:bodyPr/>
          <a:lstStyle>
            <a:lvl1pPr defTabSz="914400">
              <a:spcBef>
                <a:spcPts val="400"/>
              </a:spcBef>
              <a:defRPr sz="1200">
                <a:latin typeface="Calibri"/>
                <a:ea typeface="Calibri"/>
                <a:cs typeface="Calibri"/>
                <a:sym typeface="Calibri"/>
              </a:defRPr>
            </a:lvl1pPr>
          </a:lstStyle>
          <a:p>
            <a:pPr lvl="0">
              <a:defRPr sz="1800"/>
            </a:pPr>
            <a:r>
              <a:rPr sz="1200"/>
              <a:t>L experience phare est sans conteste l experience atlas, un gigantesque detecteur  de plus de 7000 tonnes mesurant pres de 22m de hauteur et 44m de long. Le lapp a participe a la construction d un detecteur nomme calorimetre electromagnetique, en rouge sur ce shema. Depuis la fin 2009, atlas enregistre ses premieres collisions, dont vous voyez ici un exemple a travers les traces laissees par les particules dans le detecteur </a:t>
            </a:r>
          </a:p>
        </p:txBody>
      </p:sp>
    </p:spTree>
    <p:extLst>
      <p:ext uri="{BB962C8B-B14F-4D97-AF65-F5344CB8AC3E}">
        <p14:creationId xmlns:p14="http://schemas.microsoft.com/office/powerpoint/2010/main" val="139429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a:spLocks noGrp="1" noRot="1" noChangeAspect="1"/>
          </p:cNvSpPr>
          <p:nvPr>
            <p:ph type="sldImg"/>
          </p:nvPr>
        </p:nvSpPr>
        <p:spPr>
          <a:prstGeom prst="rect">
            <a:avLst/>
          </a:prstGeom>
        </p:spPr>
        <p:txBody>
          <a:bodyPr/>
          <a:lstStyle/>
          <a:p>
            <a:pPr lvl="0"/>
            <a:endParaRPr/>
          </a:p>
        </p:txBody>
      </p:sp>
      <p:sp>
        <p:nvSpPr>
          <p:cNvPr id="428" name="Shape 428"/>
          <p:cNvSpPr>
            <a:spLocks noGrp="1"/>
          </p:cNvSpPr>
          <p:nvPr>
            <p:ph type="body" sz="quarter" idx="1"/>
          </p:nvPr>
        </p:nvSpPr>
        <p:spPr>
          <a:prstGeom prst="rect">
            <a:avLst/>
          </a:prstGeom>
        </p:spPr>
        <p:txBody>
          <a:bodyPr/>
          <a:lstStyle>
            <a:lvl1pPr defTabSz="914400">
              <a:spcBef>
                <a:spcPts val="400"/>
              </a:spcBef>
              <a:defRPr sz="1200">
                <a:latin typeface="Calibri"/>
                <a:ea typeface="Calibri"/>
                <a:cs typeface="Calibri"/>
                <a:sym typeface="Calibri"/>
              </a:defRPr>
            </a:lvl1pPr>
          </a:lstStyle>
          <a:p>
            <a:pPr lvl="0">
              <a:defRPr sz="1800"/>
            </a:pPr>
            <a:r>
              <a:rPr sz="1200"/>
              <a:t>Le lapp participe egalement a l experience lhcb, specialisee dans la recherche de differences entre matiere et antimatiere </a:t>
            </a:r>
          </a:p>
        </p:txBody>
      </p:sp>
    </p:spTree>
    <p:extLst>
      <p:ext uri="{BB962C8B-B14F-4D97-AF65-F5344CB8AC3E}">
        <p14:creationId xmlns:p14="http://schemas.microsoft.com/office/powerpoint/2010/main" val="416048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noRot="1" noChangeAspect="1"/>
          </p:cNvSpPr>
          <p:nvPr>
            <p:ph type="sldImg"/>
          </p:nvPr>
        </p:nvSpPr>
        <p:spPr>
          <a:prstGeom prst="rect">
            <a:avLst/>
          </a:prstGeom>
        </p:spPr>
        <p:txBody>
          <a:bodyPr/>
          <a:lstStyle/>
          <a:p>
            <a:pPr lvl="0"/>
            <a:endParaRPr/>
          </a:p>
        </p:txBody>
      </p:sp>
      <p:sp>
        <p:nvSpPr>
          <p:cNvPr id="517" name="Shape 517"/>
          <p:cNvSpPr>
            <a:spLocks noGrp="1"/>
          </p:cNvSpPr>
          <p:nvPr>
            <p:ph type="body" sz="quarter" idx="1"/>
          </p:nvPr>
        </p:nvSpPr>
        <p:spPr>
          <a:prstGeom prst="rect">
            <a:avLst/>
          </a:prstGeom>
        </p:spPr>
        <p:txBody>
          <a:bodyPr/>
          <a:lstStyle>
            <a:lvl1pPr defTabSz="914400">
              <a:spcBef>
                <a:spcPts val="400"/>
              </a:spcBef>
              <a:defRPr sz="1200">
                <a:latin typeface="Calibri"/>
                <a:ea typeface="Calibri"/>
                <a:cs typeface="Calibri"/>
                <a:sym typeface="Calibri"/>
              </a:defRPr>
            </a:lvl1pPr>
          </a:lstStyle>
          <a:p>
            <a:pPr lvl="0">
              <a:defRPr sz="1800"/>
            </a:pPr>
            <a:r>
              <a:rPr sz="1200"/>
              <a:t>Mais si tout se passe bien l experience phare du laboratoire en 2011 sera tres certainement ams, une experience destinee a rechercher des traces d anti matiere dans l espace. Elle sera lancee par la navette spatiale en fevrier 2011 pour etre installee sur la station spatiale internationale: une grande premiere pour le lapp!</a:t>
            </a:r>
          </a:p>
        </p:txBody>
      </p:sp>
    </p:spTree>
    <p:extLst>
      <p:ext uri="{BB962C8B-B14F-4D97-AF65-F5344CB8AC3E}">
        <p14:creationId xmlns:p14="http://schemas.microsoft.com/office/powerpoint/2010/main" val="129198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9184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6416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prstGeom prst="rect">
            <a:avLst/>
          </a:prstGeom>
        </p:spPr>
        <p:txBody>
          <a:bodyPr/>
          <a:lstStyle/>
          <a:p>
            <a:pPr lvl="0"/>
            <a:endParaRPr/>
          </a:p>
        </p:txBody>
      </p:sp>
      <p:sp>
        <p:nvSpPr>
          <p:cNvPr id="32" name="Shape 32"/>
          <p:cNvSpPr>
            <a:spLocks noGrp="1"/>
          </p:cNvSpPr>
          <p:nvPr>
            <p:ph type="body" sz="quarter" idx="1"/>
          </p:nvPr>
        </p:nvSpPr>
        <p:spPr>
          <a:prstGeom prst="rect">
            <a:avLst/>
          </a:prstGeom>
        </p:spPr>
        <p:txBody>
          <a:bodyPr/>
          <a:lstStyle>
            <a:lvl1pPr defTabSz="914400">
              <a:spcBef>
                <a:spcPts val="400"/>
              </a:spcBef>
              <a:defRPr sz="1200">
                <a:latin typeface="Calibri"/>
                <a:ea typeface="Calibri"/>
                <a:cs typeface="Calibri"/>
                <a:sym typeface="Calibri"/>
              </a:defRPr>
            </a:lvl1pPr>
          </a:lstStyle>
          <a:p>
            <a:pPr lvl="0">
              <a:defRPr sz="1800"/>
            </a:pPr>
            <a:r>
              <a:rPr sz="1200"/>
              <a:t>Je vous remercie tout d abord de m avoir invite a venir presenter le lapp  devant  cette assemblee , meme si en 10mn je ne vais pouvoir vous donner qu un appercu succint de ce que nous faisons au laboratoire. </a:t>
            </a:r>
          </a:p>
        </p:txBody>
      </p:sp>
    </p:spTree>
    <p:extLst>
      <p:ext uri="{BB962C8B-B14F-4D97-AF65-F5344CB8AC3E}">
        <p14:creationId xmlns:p14="http://schemas.microsoft.com/office/powerpoint/2010/main" val="408961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prstGeom prst="rect">
            <a:avLst/>
          </a:prstGeom>
        </p:spPr>
        <p:txBody>
          <a:bodyPr/>
          <a:lstStyle/>
          <a:p>
            <a:pPr lvl="0"/>
            <a:endParaRPr/>
          </a:p>
        </p:txBody>
      </p:sp>
      <p:sp>
        <p:nvSpPr>
          <p:cNvPr id="44" name="Shape 44"/>
          <p:cNvSpPr>
            <a:spLocks noGrp="1"/>
          </p:cNvSpPr>
          <p:nvPr>
            <p:ph type="body" sz="quarter" idx="1"/>
          </p:nvPr>
        </p:nvSpPr>
        <p:spPr>
          <a:prstGeom prst="rect">
            <a:avLst/>
          </a:prstGeom>
        </p:spPr>
        <p:txBody>
          <a:bodyPr/>
          <a:lstStyle/>
          <a:p>
            <a:pPr lvl="0" defTabSz="914400">
              <a:spcBef>
                <a:spcPts val="400"/>
              </a:spcBef>
              <a:defRPr sz="1800"/>
            </a:pPr>
            <a:r>
              <a:rPr sz="1200">
                <a:latin typeface="Calibri"/>
                <a:ea typeface="Calibri"/>
                <a:cs typeface="Calibri"/>
                <a:sym typeface="Calibri"/>
              </a:rPr>
              <a:t>La vocation du LAPP est l’exploration de l’infiniment petit, c'est-à-dire la mise à jour des constituants ultimes de la matière et la compréhension de leurs interactions. Nous travaillons donc a une échelle bien plus petite que celle de l atome [physique du solide et physique atomique) et même plus petite que celle du  noyau (physique nucléaire).</a:t>
            </a:r>
          </a:p>
          <a:p>
            <a:pPr lvl="0" defTabSz="914400">
              <a:spcBef>
                <a:spcPts val="400"/>
              </a:spcBef>
              <a:defRPr sz="1800"/>
            </a:pPr>
            <a:r>
              <a:rPr sz="1200">
                <a:latin typeface="Calibri"/>
                <a:ea typeface="Calibri"/>
                <a:cs typeface="Calibri"/>
                <a:sym typeface="Calibri"/>
              </a:rPr>
              <a:t>Les recherches des 50 dernières années ont permis de construire un modèle  dans lequel les briques élémentaires  sont les quarks, au nombre de six, et les leptons, également au nombre de six. Les forces y apparaissent associées a l échange de particules nommées bosons et ce cadre unifie 3 des 4 interactions fondamentales, les forces forte, faible et électromagnétique. Seule la 1iere famille existe dans la nature: electron et son neutrino pour les leptons, proton, forme de deux quarks u et un quark d, pour le s quarks  </a:t>
            </a:r>
          </a:p>
        </p:txBody>
      </p:sp>
    </p:spTree>
    <p:extLst>
      <p:ext uri="{BB962C8B-B14F-4D97-AF65-F5344CB8AC3E}">
        <p14:creationId xmlns:p14="http://schemas.microsoft.com/office/powerpoint/2010/main" val="257366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pPr lvl="0"/>
            <a:endParaRPr/>
          </a:p>
        </p:txBody>
      </p:sp>
      <p:sp>
        <p:nvSpPr>
          <p:cNvPr id="169" name="Shape 169"/>
          <p:cNvSpPr>
            <a:spLocks noGrp="1"/>
          </p:cNvSpPr>
          <p:nvPr>
            <p:ph type="body" sz="quarter" idx="1"/>
          </p:nvPr>
        </p:nvSpPr>
        <p:spPr>
          <a:prstGeom prst="rect">
            <a:avLst/>
          </a:prstGeom>
        </p:spPr>
        <p:txBody>
          <a:bodyPr/>
          <a:lstStyle>
            <a:lvl1pPr defTabSz="914400">
              <a:spcBef>
                <a:spcPts val="400"/>
              </a:spcBef>
              <a:defRPr sz="1200">
                <a:latin typeface="Calibri"/>
                <a:ea typeface="Calibri"/>
                <a:cs typeface="Calibri"/>
                <a:sym typeface="Calibri"/>
              </a:defRPr>
            </a:lvl1pPr>
          </a:lstStyle>
          <a:p>
            <a:pPr lvl="0">
              <a:defRPr sz="1800"/>
            </a:pPr>
            <a:r>
              <a:rPr sz="1200"/>
              <a:t>Le LAPP, laboratoire d’Annecy Le Vieux de Physique des Particules, fut crée en 1976, voici plus de 30 ans, par des physiciens originaires de la faculté d’Orsay qui cherchaient à se rapprocher du CERN pour diminuer la fatigue due au transports et être plus près de leurs expériences, qui a cette époque étaient presque toutes situées au CERN. </a:t>
            </a:r>
          </a:p>
        </p:txBody>
      </p:sp>
    </p:spTree>
    <p:extLst>
      <p:ext uri="{BB962C8B-B14F-4D97-AF65-F5344CB8AC3E}">
        <p14:creationId xmlns:p14="http://schemas.microsoft.com/office/powerpoint/2010/main" val="390044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pPr lvl="0"/>
            <a:endParaRPr/>
          </a:p>
        </p:txBody>
      </p:sp>
      <p:sp>
        <p:nvSpPr>
          <p:cNvPr id="193" name="Shape 193"/>
          <p:cNvSpPr>
            <a:spLocks noGrp="1"/>
          </p:cNvSpPr>
          <p:nvPr>
            <p:ph type="body" sz="quarter" idx="1"/>
          </p:nvPr>
        </p:nvSpPr>
        <p:spPr>
          <a:prstGeom prst="rect">
            <a:avLst/>
          </a:prstGeom>
        </p:spPr>
        <p:txBody>
          <a:bodyPr/>
          <a:lstStyle>
            <a:lvl1pPr defTabSz="914400">
              <a:spcBef>
                <a:spcPts val="400"/>
              </a:spcBef>
              <a:defRPr sz="1200">
                <a:latin typeface="Calibri"/>
                <a:ea typeface="Calibri"/>
                <a:cs typeface="Calibri"/>
                <a:sym typeface="Calibri"/>
              </a:defRPr>
            </a:lvl1pPr>
          </a:lstStyle>
          <a:p>
            <a:pPr lvl="0">
              <a:defRPr sz="1800"/>
            </a:pPr>
            <a:r>
              <a:rPr sz="1200"/>
              <a:t>En 1991 le lapp s’agrandit avec la construction d’un nouveau batiment, le batiment rond dans lequel nous nous trouvons et que vous voyez sur cette photo. En 1995, il devient unite mixte du cnrs et de l universite de savoie. En parallele, le laboratoire etend son champ de recherche au domaine des astroparticules, domaine auquel l’une des visites que vous pourrez suivre sera consacree. [enumerer]. Dans le meme temps, les experiences du laboratoire ont maintenant lieu non seulement au cern, mais aussi sur des sites eloignes [enumerer]  </a:t>
            </a:r>
          </a:p>
        </p:txBody>
      </p:sp>
    </p:spTree>
    <p:extLst>
      <p:ext uri="{BB962C8B-B14F-4D97-AF65-F5344CB8AC3E}">
        <p14:creationId xmlns:p14="http://schemas.microsoft.com/office/powerpoint/2010/main" val="315285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pPr lvl="0"/>
            <a:endParaRPr/>
          </a:p>
        </p:txBody>
      </p:sp>
      <p:sp>
        <p:nvSpPr>
          <p:cNvPr id="213" name="Shape 213"/>
          <p:cNvSpPr>
            <a:spLocks noGrp="1"/>
          </p:cNvSpPr>
          <p:nvPr>
            <p:ph type="body" sz="quarter" idx="1"/>
          </p:nvPr>
        </p:nvSpPr>
        <p:spPr>
          <a:prstGeom prst="rect">
            <a:avLst/>
          </a:prstGeom>
        </p:spPr>
        <p:txBody>
          <a:bodyPr/>
          <a:lstStyle>
            <a:lvl1pPr defTabSz="914400">
              <a:spcBef>
                <a:spcPts val="400"/>
              </a:spcBef>
              <a:defRPr sz="1200">
                <a:latin typeface="Calibri"/>
                <a:ea typeface="Calibri"/>
                <a:cs typeface="Calibri"/>
                <a:sym typeface="Calibri"/>
              </a:defRPr>
            </a:lvl1pPr>
          </a:lstStyle>
          <a:p>
            <a:pPr lvl="0">
              <a:defRPr sz="1800"/>
            </a:pPr>
            <a:r>
              <a:rPr sz="1200"/>
              <a:t>Pour ceux d entre vous qui ne le connaissent pas, le lapp, situe sur la colline d annecy le vieux, est un laboratoire du cnrs et plus specifiquement de l in2p3, institut national de physique nucleaire et de physique des particules . Le lapp est egalement associe a l universite de savoie depuis 1995 </a:t>
            </a:r>
          </a:p>
        </p:txBody>
      </p:sp>
    </p:spTree>
    <p:extLst>
      <p:ext uri="{BB962C8B-B14F-4D97-AF65-F5344CB8AC3E}">
        <p14:creationId xmlns:p14="http://schemas.microsoft.com/office/powerpoint/2010/main" val="223964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pPr lvl="0"/>
            <a:endParaRPr/>
          </a:p>
        </p:txBody>
      </p:sp>
      <p:sp>
        <p:nvSpPr>
          <p:cNvPr id="221" name="Shape 221"/>
          <p:cNvSpPr>
            <a:spLocks noGrp="1"/>
          </p:cNvSpPr>
          <p:nvPr>
            <p:ph type="body" sz="quarter" idx="1"/>
          </p:nvPr>
        </p:nvSpPr>
        <p:spPr>
          <a:prstGeom prst="rect">
            <a:avLst/>
          </a:prstGeom>
        </p:spPr>
        <p:txBody>
          <a:bodyPr/>
          <a:lstStyle>
            <a:lvl1pPr defTabSz="914400">
              <a:spcBef>
                <a:spcPts val="400"/>
              </a:spcBef>
              <a:defRPr sz="1200">
                <a:latin typeface="Calibri"/>
                <a:ea typeface="Calibri"/>
                <a:cs typeface="Calibri"/>
                <a:sym typeface="Calibri"/>
              </a:defRPr>
            </a:lvl1pPr>
          </a:lstStyle>
          <a:p>
            <a:pPr lvl="0">
              <a:defRPr sz="1800"/>
            </a:pPr>
            <a:r>
              <a:rPr sz="1200"/>
              <a:t>L exploration de l infiniment petit necessite paradoxalement des appareillages gigantesques et c est au sein de collaboration internationales de plusieurs centaines, voir plusieurs milliers de personnes, que les chercheurs du lapp travaillent, soit a la construction de l appareillage, a la mise au point de tous les programmes necessaires  à son exploitation, puis à l analyse des donnees. De tels programmes s etalent desormais sur plusieurs decennies et doivent etre planifies longtemps a l avance </a:t>
            </a:r>
          </a:p>
        </p:txBody>
      </p:sp>
    </p:spTree>
    <p:extLst>
      <p:ext uri="{BB962C8B-B14F-4D97-AF65-F5344CB8AC3E}">
        <p14:creationId xmlns:p14="http://schemas.microsoft.com/office/powerpoint/2010/main" val="352174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pPr lvl="0"/>
            <a:endParaRPr/>
          </a:p>
        </p:txBody>
      </p:sp>
      <p:sp>
        <p:nvSpPr>
          <p:cNvPr id="249" name="Shape 249"/>
          <p:cNvSpPr>
            <a:spLocks noGrp="1"/>
          </p:cNvSpPr>
          <p:nvPr>
            <p:ph type="body" sz="quarter" idx="1"/>
          </p:nvPr>
        </p:nvSpPr>
        <p:spPr>
          <a:prstGeom prst="rect">
            <a:avLst/>
          </a:prstGeom>
        </p:spPr>
        <p:txBody>
          <a:bodyPr/>
          <a:lstStyle>
            <a:lvl1pPr defTabSz="914400">
              <a:spcBef>
                <a:spcPts val="400"/>
              </a:spcBef>
              <a:defRPr sz="1200">
                <a:latin typeface="Calibri"/>
                <a:ea typeface="Calibri"/>
                <a:cs typeface="Calibri"/>
                <a:sym typeface="Calibri"/>
              </a:defRPr>
            </a:lvl1pPr>
          </a:lstStyle>
          <a:p>
            <a:pPr lvl="0">
              <a:defRPr sz="1800"/>
            </a:pPr>
            <a:r>
              <a:rPr sz="1200"/>
              <a:t>Avant de terminer je vous presente quelques chiffres cles qui traduisent l activite de notre laboratoire </a:t>
            </a:r>
          </a:p>
        </p:txBody>
      </p:sp>
    </p:spTree>
    <p:extLst>
      <p:ext uri="{BB962C8B-B14F-4D97-AF65-F5344CB8AC3E}">
        <p14:creationId xmlns:p14="http://schemas.microsoft.com/office/powerpoint/2010/main" val="336847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prstGeom prst="rect">
            <a:avLst/>
          </a:prstGeom>
        </p:spPr>
        <p:txBody>
          <a:bodyPr/>
          <a:lstStyle/>
          <a:p>
            <a:pPr lvl="0"/>
            <a:endParaRPr/>
          </a:p>
        </p:txBody>
      </p:sp>
      <p:sp>
        <p:nvSpPr>
          <p:cNvPr id="375" name="Shape 375"/>
          <p:cNvSpPr>
            <a:spLocks noGrp="1"/>
          </p:cNvSpPr>
          <p:nvPr>
            <p:ph type="body" sz="quarter" idx="1"/>
          </p:nvPr>
        </p:nvSpPr>
        <p:spPr>
          <a:prstGeom prst="rect">
            <a:avLst/>
          </a:prstGeom>
        </p:spPr>
        <p:txBody>
          <a:bodyPr/>
          <a:lstStyle/>
          <a:p>
            <a:pPr lvl="0" defTabSz="914400">
              <a:spcBef>
                <a:spcPts val="400"/>
              </a:spcBef>
              <a:defRPr sz="1800"/>
            </a:pPr>
            <a:r>
              <a:rPr sz="1200">
                <a:latin typeface="Calibri"/>
                <a:ea typeface="Calibri"/>
                <a:cs typeface="Calibri"/>
                <a:sym typeface="Calibri"/>
              </a:rPr>
              <a:t>L’actualite au lapp, c est evidemment le LHC, un anneau de 27kms et enterré à 100 m sous terre qui est l accelerateur le plus puissant du monde.  Pres de la moitie des chercheurs du lapp travaillent sur des experiences aupres du LHC</a:t>
            </a:r>
          </a:p>
          <a:p>
            <a:pPr lvl="0" defTabSz="914400">
              <a:spcBef>
                <a:spcPts val="400"/>
              </a:spcBef>
              <a:defRPr sz="1800"/>
            </a:pPr>
            <a:endParaRPr sz="1200">
              <a:latin typeface="Calibri"/>
              <a:ea typeface="Calibri"/>
              <a:cs typeface="Calibri"/>
              <a:sym typeface="Calibri"/>
            </a:endParaRPr>
          </a:p>
          <a:p>
            <a:pPr lvl="0" defTabSz="914400">
              <a:spcBef>
                <a:spcPts val="400"/>
              </a:spcBef>
              <a:defRPr sz="1800"/>
            </a:pPr>
            <a:r>
              <a:rPr sz="1200">
                <a:latin typeface="Calibri"/>
                <a:ea typeface="Calibri"/>
                <a:cs typeface="Calibri"/>
                <a:sym typeface="Calibri"/>
              </a:rPr>
              <a:t>A l’intérieur circulent en sens inverse des paquets de protons, guidés par quelques 9000 aimants supraconducteurs extrêmement puissants. Ces aimants baignent dans l’hélium liquide [-271.3 degrés C] ce qui fait probablement du tunnel du LHC l’endroit le plus froid sur terre.</a:t>
            </a:r>
          </a:p>
          <a:p>
            <a:pPr lvl="0" defTabSz="914400">
              <a:spcBef>
                <a:spcPts val="400"/>
              </a:spcBef>
              <a:defRPr sz="1800"/>
            </a:pPr>
            <a:r>
              <a:rPr sz="1200">
                <a:latin typeface="Calibri"/>
                <a:ea typeface="Calibri"/>
                <a:cs typeface="Calibri"/>
                <a:sym typeface="Calibri"/>
              </a:rPr>
              <a:t>Les faisceaux qui sont injectés dans le LHC se composent de plus de 2000 paquets contenant chacun une centaine de milliards de protons. Voyageant quasiment à la vitesse de la lumière (ils parcourent environ 11000 tours en une seconde), ils seront injectés, accélérés, puis maintenus en circulation pendant des heures. Dans la majeure partie de l’anneau, les faisceaux voyagent dans deux lignes sous vide séparées, mais en quatre points d’interactions, entrent en collision au cœur de quatre expériences appelées Atlas, CMS, Alice et LHCb. Chaque seconde, près de quarante millions de collisions sont produites dans les points d’interaction du faisceau. </a:t>
            </a:r>
          </a:p>
        </p:txBody>
      </p:sp>
    </p:spTree>
    <p:extLst>
      <p:ext uri="{BB962C8B-B14F-4D97-AF65-F5344CB8AC3E}">
        <p14:creationId xmlns:p14="http://schemas.microsoft.com/office/powerpoint/2010/main" val="235499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ody Pages">
    <p:spTree>
      <p:nvGrpSpPr>
        <p:cNvPr id="1" name=""/>
        <p:cNvGrpSpPr/>
        <p:nvPr/>
      </p:nvGrpSpPr>
      <p:grpSpPr>
        <a:xfrm>
          <a:off x="0" y="0"/>
          <a:ext cx="0" cy="0"/>
          <a:chOff x="0" y="0"/>
          <a:chExt cx="0" cy="0"/>
        </a:xfrm>
      </p:grpSpPr>
      <p:sp>
        <p:nvSpPr>
          <p:cNvPr id="19" name="Shape 19"/>
          <p:cNvSpPr>
            <a:spLocks noGrp="1"/>
          </p:cNvSpPr>
          <p:nvPr>
            <p:ph type="body" idx="1"/>
          </p:nvPr>
        </p:nvSpPr>
        <p:spPr>
          <a:prstGeom prst="rect">
            <a:avLst/>
          </a:prstGeom>
        </p:spPr>
        <p:txBody>
          <a:bodyPr/>
          <a:lstStyle>
            <a:lvl2pPr>
              <a:spcBef>
                <a:spcPts val="500"/>
              </a:spcBef>
              <a:defRPr sz="1800"/>
            </a:lvl2pPr>
            <a:lvl3pPr>
              <a:spcBef>
                <a:spcPts val="400"/>
              </a:spcBef>
              <a:defRPr sz="1600"/>
            </a:lvl3pPr>
            <a:lvl4pPr>
              <a:spcBef>
                <a:spcPts val="500"/>
              </a:spcBef>
              <a:defRPr sz="1400"/>
            </a:lvl4pPr>
            <a:lvl5pPr marL="2098039" indent="-228600">
              <a:spcBef>
                <a:spcPts val="500"/>
              </a:spcBef>
              <a:buChar char="»"/>
              <a:defRPr sz="1600"/>
            </a:lvl5pPr>
          </a:lstStyle>
          <a:p>
            <a:pPr lvl="0">
              <a:defRPr sz="1800">
                <a:solidFill>
                  <a:srgbClr val="000000"/>
                </a:solidFill>
                <a:uFillTx/>
              </a:defRPr>
            </a:pPr>
            <a:r>
              <a:rPr sz="2000">
                <a:solidFill>
                  <a:srgbClr val="1A0A53"/>
                </a:solidFill>
                <a:uFill>
                  <a:solidFill>
                    <a:srgbClr val="1A0A53"/>
                  </a:solidFill>
                </a:uFill>
              </a:rPr>
              <a:t>Body Level One</a:t>
            </a:r>
          </a:p>
          <a:p>
            <a:pPr lvl="1">
              <a:defRPr>
                <a:solidFill>
                  <a:srgbClr val="000000"/>
                </a:solidFill>
                <a:uFillTx/>
              </a:defRPr>
            </a:pPr>
            <a:r>
              <a:rPr>
                <a:solidFill>
                  <a:srgbClr val="1A0A53"/>
                </a:solidFill>
                <a:uFill>
                  <a:solidFill>
                    <a:srgbClr val="1A0A53"/>
                  </a:solidFill>
                </a:uFill>
              </a:rPr>
              <a:t>Body Level Two</a:t>
            </a:r>
          </a:p>
          <a:p>
            <a:pPr lvl="2">
              <a:defRPr sz="1800">
                <a:solidFill>
                  <a:srgbClr val="000000"/>
                </a:solidFill>
                <a:uFillTx/>
              </a:defRPr>
            </a:pPr>
            <a:r>
              <a:rPr sz="1600">
                <a:solidFill>
                  <a:srgbClr val="1A0A53"/>
                </a:solidFill>
                <a:uFill>
                  <a:solidFill>
                    <a:srgbClr val="1A0A53"/>
                  </a:solidFill>
                </a:uFill>
              </a:rPr>
              <a:t>Body Level Three</a:t>
            </a:r>
          </a:p>
          <a:p>
            <a:pPr lvl="3">
              <a:defRPr sz="1800">
                <a:solidFill>
                  <a:srgbClr val="000000"/>
                </a:solidFill>
                <a:uFillTx/>
              </a:defRPr>
            </a:pPr>
            <a:r>
              <a:rPr sz="1400">
                <a:solidFill>
                  <a:srgbClr val="1A0A53"/>
                </a:solidFill>
                <a:uFill>
                  <a:solidFill>
                    <a:srgbClr val="1A0A53"/>
                  </a:solidFill>
                </a:uFill>
              </a:rPr>
              <a:t>Body Level Four</a:t>
            </a:r>
          </a:p>
          <a:p>
            <a:pPr lvl="4">
              <a:defRPr sz="1800">
                <a:solidFill>
                  <a:srgbClr val="000000"/>
                </a:solidFill>
                <a:uFillTx/>
              </a:defRPr>
            </a:pPr>
            <a:r>
              <a:rPr sz="1600">
                <a:solidFill>
                  <a:srgbClr val="1A0A53"/>
                </a:solidFill>
                <a:uFill>
                  <a:solidFill>
                    <a:srgbClr val="1A0A53"/>
                  </a:solidFill>
                </a:u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666851" y="158724"/>
            <a:ext cx="6905673" cy="952507"/>
          </a:xfrm>
          <a:prstGeom prst="rect">
            <a:avLst/>
          </a:prstGeom>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508000" y="7295495"/>
            <a:ext cx="2370667" cy="245157"/>
          </a:xfrm>
          <a:prstGeom prst="rect">
            <a:avLst/>
          </a:prstGeom>
        </p:spPr>
        <p:txBody>
          <a:bodyPr/>
          <a:lstStyle/>
          <a:p>
            <a:r>
              <a:rPr lang="fr-FR" smtClean="0"/>
              <a:t>Objet Date</a:t>
            </a:r>
            <a:endParaRPr lang="fr-FR"/>
          </a:p>
        </p:txBody>
      </p:sp>
      <p:sp>
        <p:nvSpPr>
          <p:cNvPr id="5" name="Espace réservé du pied de page 4"/>
          <p:cNvSpPr>
            <a:spLocks noGrp="1"/>
          </p:cNvSpPr>
          <p:nvPr>
            <p:ph type="ftr" sz="quarter" idx="11"/>
          </p:nvPr>
        </p:nvSpPr>
        <p:spPr>
          <a:xfrm>
            <a:off x="3656558" y="7302524"/>
            <a:ext cx="3725333" cy="238100"/>
          </a:xfrm>
          <a:prstGeom prst="rect">
            <a:avLst/>
          </a:prstGeom>
        </p:spPr>
        <p:txBody>
          <a:bodyPr/>
          <a:lstStyle/>
          <a:p>
            <a:r>
              <a:rPr lang="fr-FR" smtClean="0"/>
              <a:t>Vincent Poireau</a:t>
            </a:r>
            <a:endParaRPr lang="fr-FR"/>
          </a:p>
        </p:txBody>
      </p:sp>
      <p:sp>
        <p:nvSpPr>
          <p:cNvPr id="6" name="Espace réservé du numéro de diapositive 5"/>
          <p:cNvSpPr>
            <a:spLocks noGrp="1"/>
          </p:cNvSpPr>
          <p:nvPr>
            <p:ph type="sldNum" sz="quarter" idx="12"/>
          </p:nvPr>
        </p:nvSpPr>
        <p:spPr>
          <a:xfrm>
            <a:off x="9638912" y="7310261"/>
            <a:ext cx="275717" cy="153888"/>
          </a:xfrm>
        </p:spPr>
        <p:txBody>
          <a:bodyPr/>
          <a:lstStyle/>
          <a:p>
            <a:fld id="{66DF1C61-A851-4A3C-823F-B4CA5D8CC9A1}" type="slidenum">
              <a:rPr lang="fr-FR" smtClean="0"/>
              <a:t>‹N°›</a:t>
            </a:fld>
            <a:endParaRPr lang="fr-FR"/>
          </a:p>
        </p:txBody>
      </p:sp>
    </p:spTree>
    <p:extLst>
      <p:ext uri="{BB962C8B-B14F-4D97-AF65-F5344CB8AC3E}">
        <p14:creationId xmlns:p14="http://schemas.microsoft.com/office/powerpoint/2010/main" val="169377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508000" y="7295495"/>
            <a:ext cx="2370667" cy="245157"/>
          </a:xfrm>
          <a:prstGeom prst="rect">
            <a:avLst/>
          </a:prstGeom>
        </p:spPr>
        <p:txBody>
          <a:bodyPr/>
          <a:lstStyle/>
          <a:p>
            <a:r>
              <a:rPr lang="fr-FR" smtClean="0"/>
              <a:t>Objet Date</a:t>
            </a:r>
            <a:endParaRPr lang="fr-FR"/>
          </a:p>
        </p:txBody>
      </p:sp>
      <p:sp>
        <p:nvSpPr>
          <p:cNvPr id="3" name="Espace réservé du pied de page 2"/>
          <p:cNvSpPr>
            <a:spLocks noGrp="1"/>
          </p:cNvSpPr>
          <p:nvPr>
            <p:ph type="ftr" sz="quarter" idx="11"/>
          </p:nvPr>
        </p:nvSpPr>
        <p:spPr>
          <a:xfrm>
            <a:off x="3656558" y="7302524"/>
            <a:ext cx="3725333" cy="238100"/>
          </a:xfrm>
          <a:prstGeom prst="rect">
            <a:avLst/>
          </a:prstGeom>
        </p:spPr>
        <p:txBody>
          <a:bodyPr/>
          <a:lstStyle/>
          <a:p>
            <a:r>
              <a:rPr lang="fr-FR" smtClean="0"/>
              <a:t>Vincent Poireau</a:t>
            </a:r>
            <a:endParaRPr lang="fr-FR"/>
          </a:p>
        </p:txBody>
      </p:sp>
      <p:sp>
        <p:nvSpPr>
          <p:cNvPr id="4" name="Espace réservé du numéro de diapositive 3"/>
          <p:cNvSpPr>
            <a:spLocks noGrp="1"/>
          </p:cNvSpPr>
          <p:nvPr>
            <p:ph type="sldNum" sz="quarter" idx="12"/>
          </p:nvPr>
        </p:nvSpPr>
        <p:spPr>
          <a:xfrm>
            <a:off x="9638912" y="7310261"/>
            <a:ext cx="275717" cy="153888"/>
          </a:xfrm>
        </p:spPr>
        <p:txBody>
          <a:bodyPr/>
          <a:lstStyle/>
          <a:p>
            <a:fld id="{66DF1C61-A851-4A3C-823F-B4CA5D8CC9A1}" type="slidenum">
              <a:rPr lang="fr-FR" smtClean="0"/>
              <a:t>‹N°›</a:t>
            </a:fld>
            <a:endParaRPr lang="fr-FR"/>
          </a:p>
        </p:txBody>
      </p:sp>
    </p:spTree>
    <p:extLst>
      <p:ext uri="{BB962C8B-B14F-4D97-AF65-F5344CB8AC3E}">
        <p14:creationId xmlns:p14="http://schemas.microsoft.com/office/powerpoint/2010/main" val="3206288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hape 6"/>
          <p:cNvSpPr>
            <a:spLocks noGrp="1"/>
          </p:cNvSpPr>
          <p:nvPr>
            <p:ph type="body" idx="1"/>
          </p:nvPr>
        </p:nvSpPr>
        <p:spPr>
          <a:xfrm>
            <a:off x="2264888" y="1097315"/>
            <a:ext cx="7387112" cy="58622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2pPr>
              <a:spcBef>
                <a:spcPts val="500"/>
              </a:spcBef>
              <a:defRPr sz="1800"/>
            </a:lvl2pPr>
            <a:lvl3pPr>
              <a:spcBef>
                <a:spcPts val="400"/>
              </a:spcBef>
              <a:defRPr sz="1600"/>
            </a:lvl3pPr>
            <a:lvl4pPr>
              <a:spcBef>
                <a:spcPts val="500"/>
              </a:spcBef>
              <a:defRPr sz="1400"/>
            </a:lvl4pPr>
            <a:lvl5pPr marL="2098039" indent="-228600">
              <a:spcBef>
                <a:spcPts val="500"/>
              </a:spcBef>
              <a:buChar char="»"/>
              <a:defRPr sz="1600"/>
            </a:lvl5pPr>
          </a:lstStyle>
          <a:p>
            <a:pPr lvl="0">
              <a:defRPr sz="1800">
                <a:solidFill>
                  <a:srgbClr val="000000"/>
                </a:solidFill>
                <a:uFillTx/>
              </a:defRPr>
            </a:pPr>
            <a:r>
              <a:rPr sz="2000">
                <a:solidFill>
                  <a:srgbClr val="1A0A53"/>
                </a:solidFill>
                <a:uFill>
                  <a:solidFill>
                    <a:srgbClr val="1A0A53"/>
                  </a:solidFill>
                </a:uFill>
              </a:rPr>
              <a:t>Body Level One</a:t>
            </a:r>
          </a:p>
          <a:p>
            <a:pPr lvl="1">
              <a:defRPr>
                <a:solidFill>
                  <a:srgbClr val="000000"/>
                </a:solidFill>
                <a:uFillTx/>
              </a:defRPr>
            </a:pPr>
            <a:r>
              <a:rPr>
                <a:solidFill>
                  <a:srgbClr val="1A0A53"/>
                </a:solidFill>
                <a:uFill>
                  <a:solidFill>
                    <a:srgbClr val="1A0A53"/>
                  </a:solidFill>
                </a:uFill>
              </a:rPr>
              <a:t>Body Level Two</a:t>
            </a:r>
          </a:p>
          <a:p>
            <a:pPr lvl="2">
              <a:defRPr sz="1800">
                <a:solidFill>
                  <a:srgbClr val="000000"/>
                </a:solidFill>
                <a:uFillTx/>
              </a:defRPr>
            </a:pPr>
            <a:r>
              <a:rPr sz="1600">
                <a:solidFill>
                  <a:srgbClr val="1A0A53"/>
                </a:solidFill>
                <a:uFill>
                  <a:solidFill>
                    <a:srgbClr val="1A0A53"/>
                  </a:solidFill>
                </a:uFill>
              </a:rPr>
              <a:t>Body Level Three</a:t>
            </a:r>
          </a:p>
          <a:p>
            <a:pPr lvl="3">
              <a:defRPr sz="1800">
                <a:solidFill>
                  <a:srgbClr val="000000"/>
                </a:solidFill>
                <a:uFillTx/>
              </a:defRPr>
            </a:pPr>
            <a:r>
              <a:rPr sz="1400">
                <a:solidFill>
                  <a:srgbClr val="1A0A53"/>
                </a:solidFill>
                <a:uFill>
                  <a:solidFill>
                    <a:srgbClr val="1A0A53"/>
                  </a:solidFill>
                </a:uFill>
              </a:rPr>
              <a:t>Body Level Four</a:t>
            </a:r>
          </a:p>
          <a:p>
            <a:pPr lvl="4">
              <a:defRPr sz="1800">
                <a:solidFill>
                  <a:srgbClr val="000000"/>
                </a:solidFill>
                <a:uFillTx/>
              </a:defRPr>
            </a:pPr>
            <a:r>
              <a:rPr sz="1600">
                <a:solidFill>
                  <a:srgbClr val="1A0A53"/>
                </a:solidFill>
                <a:uFill>
                  <a:solidFill>
                    <a:srgbClr val="1A0A53"/>
                  </a:solidFill>
                </a:uFill>
              </a:rPr>
              <a:t>Body Level Five</a:t>
            </a:r>
          </a:p>
        </p:txBody>
      </p:sp>
      <p:sp>
        <p:nvSpPr>
          <p:cNvPr id="7" name="Shape 7"/>
          <p:cNvSpPr>
            <a:spLocks noGrp="1"/>
          </p:cNvSpPr>
          <p:nvPr>
            <p:ph type="sldNum" sz="quarter" idx="2"/>
          </p:nvPr>
        </p:nvSpPr>
        <p:spPr>
          <a:xfrm>
            <a:off x="9638757" y="7310261"/>
            <a:ext cx="276027" cy="254001"/>
          </a:xfrm>
          <a:prstGeom prst="rect">
            <a:avLst/>
          </a:prstGeom>
          <a:ln w="12700">
            <a:miter lim="400000"/>
          </a:ln>
        </p:spPr>
        <p:txBody>
          <a:bodyPr wrap="none" lIns="0" tIns="0" rIns="0" bIns="0">
            <a:spAutoFit/>
          </a:bodyPr>
          <a:lstStyle>
            <a:lvl1pPr marL="0" marR="0" algn="ctr" defTabSz="508000">
              <a:defRPr sz="1000" b="1">
                <a:uFill>
                  <a:solidFill>
                    <a:srgbClr val="011279"/>
                  </a:solidFill>
                </a:uFill>
                <a:latin typeface="Tahoma"/>
                <a:ea typeface="Tahoma"/>
                <a:cs typeface="Tahoma"/>
                <a:sym typeface="Tahoma"/>
              </a:defRPr>
            </a:lvl1pPr>
          </a:lstStyle>
          <a:p>
            <a:pPr lvl="0"/>
            <a:fld id="{86CB4B4D-7CA3-9044-876B-883B54F8677D}" type="slidenum">
              <a:t>‹N°›</a:t>
            </a:fld>
            <a:endParaRPr/>
          </a:p>
        </p:txBody>
      </p:sp>
      <p:pic>
        <p:nvPicPr>
          <p:cNvPr id="8" name="Image 8" descr="Courbe.jpg"/>
          <p:cNvPicPr>
            <a:picLocks noChangeAspect="1"/>
          </p:cNvPicPr>
          <p:nvPr userDrawn="1"/>
        </p:nvPicPr>
        <p:blipFill>
          <a:blip r:embed="rId5" cstate="print"/>
          <a:srcRect/>
          <a:stretch>
            <a:fillRect/>
          </a:stretch>
        </p:blipFill>
        <p:spPr bwMode="auto">
          <a:xfrm>
            <a:off x="0" y="0"/>
            <a:ext cx="1890713" cy="7620000"/>
          </a:xfrm>
          <a:prstGeom prst="rect">
            <a:avLst/>
          </a:prstGeom>
          <a:noFill/>
          <a:ln w="9525">
            <a:noFill/>
            <a:miter lim="800000"/>
            <a:headEnd/>
            <a:tailEnd/>
          </a:ln>
        </p:spPr>
      </p:pic>
      <p:pic>
        <p:nvPicPr>
          <p:cNvPr id="9" name="Image 6" descr="lapp2.jpg"/>
          <p:cNvPicPr>
            <a:picLocks noChangeAspect="1"/>
          </p:cNvPicPr>
          <p:nvPr userDrawn="1"/>
        </p:nvPicPr>
        <p:blipFill>
          <a:blip r:embed="rId6" cstate="print"/>
          <a:srcRect/>
          <a:stretch>
            <a:fillRect/>
          </a:stretch>
        </p:blipFill>
        <p:spPr bwMode="auto">
          <a:xfrm>
            <a:off x="635353" y="7030862"/>
            <a:ext cx="900113"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hf hdr="0" ftr="0" dt="0"/>
  <p:txStyles>
    <p:titleStyle>
      <a:lvl1pPr marL="45155" marR="45155" algn="ctr" defTabSz="1016000">
        <a:defRPr sz="3400">
          <a:solidFill>
            <a:srgbClr val="011279"/>
          </a:solidFill>
          <a:uFill>
            <a:solidFill>
              <a:srgbClr val="011279"/>
            </a:solidFill>
          </a:uFill>
          <a:latin typeface="Tahoma"/>
          <a:ea typeface="Tahoma"/>
          <a:cs typeface="Tahoma"/>
          <a:sym typeface="Tahoma"/>
        </a:defRPr>
      </a:lvl1pPr>
      <a:lvl2pPr marL="45155" marR="45155" indent="228600" algn="ctr" defTabSz="1016000">
        <a:defRPr sz="3400">
          <a:solidFill>
            <a:srgbClr val="011279"/>
          </a:solidFill>
          <a:uFill>
            <a:solidFill>
              <a:srgbClr val="011279"/>
            </a:solidFill>
          </a:uFill>
          <a:latin typeface="Tahoma"/>
          <a:ea typeface="Tahoma"/>
          <a:cs typeface="Tahoma"/>
          <a:sym typeface="Tahoma"/>
        </a:defRPr>
      </a:lvl2pPr>
      <a:lvl3pPr marL="45155" marR="45155" indent="457200" algn="ctr" defTabSz="1016000">
        <a:defRPr sz="3400">
          <a:solidFill>
            <a:srgbClr val="011279"/>
          </a:solidFill>
          <a:uFill>
            <a:solidFill>
              <a:srgbClr val="011279"/>
            </a:solidFill>
          </a:uFill>
          <a:latin typeface="Tahoma"/>
          <a:ea typeface="Tahoma"/>
          <a:cs typeface="Tahoma"/>
          <a:sym typeface="Tahoma"/>
        </a:defRPr>
      </a:lvl3pPr>
      <a:lvl4pPr marL="45155" marR="45155" indent="685800" algn="ctr" defTabSz="1016000">
        <a:defRPr sz="3400">
          <a:solidFill>
            <a:srgbClr val="011279"/>
          </a:solidFill>
          <a:uFill>
            <a:solidFill>
              <a:srgbClr val="011279"/>
            </a:solidFill>
          </a:uFill>
          <a:latin typeface="Tahoma"/>
          <a:ea typeface="Tahoma"/>
          <a:cs typeface="Tahoma"/>
          <a:sym typeface="Tahoma"/>
        </a:defRPr>
      </a:lvl4pPr>
      <a:lvl5pPr marL="45155" marR="45155" indent="914400" algn="ctr" defTabSz="1016000">
        <a:defRPr sz="3400">
          <a:solidFill>
            <a:srgbClr val="011279"/>
          </a:solidFill>
          <a:uFill>
            <a:solidFill>
              <a:srgbClr val="011279"/>
            </a:solidFill>
          </a:uFill>
          <a:latin typeface="Tahoma"/>
          <a:ea typeface="Tahoma"/>
          <a:cs typeface="Tahoma"/>
          <a:sym typeface="Tahoma"/>
        </a:defRPr>
      </a:lvl5pPr>
      <a:lvl6pPr marL="45155" marR="45155" indent="1143000" algn="ctr" defTabSz="1016000">
        <a:defRPr sz="3400">
          <a:solidFill>
            <a:srgbClr val="011279"/>
          </a:solidFill>
          <a:uFill>
            <a:solidFill>
              <a:srgbClr val="011279"/>
            </a:solidFill>
          </a:uFill>
          <a:latin typeface="Tahoma"/>
          <a:ea typeface="Tahoma"/>
          <a:cs typeface="Tahoma"/>
          <a:sym typeface="Tahoma"/>
        </a:defRPr>
      </a:lvl6pPr>
      <a:lvl7pPr marL="45155" marR="45155" indent="1371600" algn="ctr" defTabSz="1016000">
        <a:defRPr sz="3400">
          <a:solidFill>
            <a:srgbClr val="011279"/>
          </a:solidFill>
          <a:uFill>
            <a:solidFill>
              <a:srgbClr val="011279"/>
            </a:solidFill>
          </a:uFill>
          <a:latin typeface="Tahoma"/>
          <a:ea typeface="Tahoma"/>
          <a:cs typeface="Tahoma"/>
          <a:sym typeface="Tahoma"/>
        </a:defRPr>
      </a:lvl7pPr>
      <a:lvl8pPr marL="45155" marR="45155" indent="1600200" algn="ctr" defTabSz="1016000">
        <a:defRPr sz="3400">
          <a:solidFill>
            <a:srgbClr val="011279"/>
          </a:solidFill>
          <a:uFill>
            <a:solidFill>
              <a:srgbClr val="011279"/>
            </a:solidFill>
          </a:uFill>
          <a:latin typeface="Tahoma"/>
          <a:ea typeface="Tahoma"/>
          <a:cs typeface="Tahoma"/>
          <a:sym typeface="Tahoma"/>
        </a:defRPr>
      </a:lvl8pPr>
      <a:lvl9pPr marL="45155" marR="45155" indent="1828800" algn="ctr" defTabSz="1016000">
        <a:defRPr sz="3400">
          <a:solidFill>
            <a:srgbClr val="011279"/>
          </a:solidFill>
          <a:uFill>
            <a:solidFill>
              <a:srgbClr val="011279"/>
            </a:solidFill>
          </a:uFill>
          <a:latin typeface="Tahoma"/>
          <a:ea typeface="Tahoma"/>
          <a:cs typeface="Tahoma"/>
          <a:sym typeface="Tahoma"/>
        </a:defRPr>
      </a:lvl9pPr>
    </p:titleStyle>
    <p:bodyStyle>
      <a:lvl1pPr marR="45155" algn="just" defTabSz="1016000">
        <a:spcBef>
          <a:spcPts val="600"/>
        </a:spcBef>
        <a:defRPr sz="2000">
          <a:solidFill>
            <a:srgbClr val="1A0A53"/>
          </a:solidFill>
          <a:uFill>
            <a:solidFill>
              <a:srgbClr val="1A0A53"/>
            </a:solidFill>
          </a:uFill>
          <a:latin typeface="+mn-lt"/>
          <a:ea typeface="+mn-ea"/>
          <a:cs typeface="+mn-cs"/>
          <a:sym typeface="Arial"/>
        </a:defRPr>
      </a:lvl1pPr>
      <a:lvl2pPr marR="45155" algn="just" defTabSz="1016000">
        <a:spcBef>
          <a:spcPts val="600"/>
        </a:spcBef>
        <a:defRPr sz="2000">
          <a:solidFill>
            <a:srgbClr val="1A0A53"/>
          </a:solidFill>
          <a:uFill>
            <a:solidFill>
              <a:srgbClr val="1A0A53"/>
            </a:solidFill>
          </a:uFill>
          <a:latin typeface="+mn-lt"/>
          <a:ea typeface="+mn-ea"/>
          <a:cs typeface="+mn-cs"/>
          <a:sym typeface="Arial"/>
        </a:defRPr>
      </a:lvl2pPr>
      <a:lvl3pPr marR="45155" algn="just" defTabSz="1016000">
        <a:spcBef>
          <a:spcPts val="600"/>
        </a:spcBef>
        <a:defRPr sz="2000">
          <a:solidFill>
            <a:srgbClr val="1A0A53"/>
          </a:solidFill>
          <a:uFill>
            <a:solidFill>
              <a:srgbClr val="1A0A53"/>
            </a:solidFill>
          </a:uFill>
          <a:latin typeface="+mn-lt"/>
          <a:ea typeface="+mn-ea"/>
          <a:cs typeface="+mn-cs"/>
          <a:sym typeface="Arial"/>
        </a:defRPr>
      </a:lvl3pPr>
      <a:lvl4pPr marR="45155" algn="just" defTabSz="1016000">
        <a:spcBef>
          <a:spcPts val="600"/>
        </a:spcBef>
        <a:defRPr sz="2000">
          <a:solidFill>
            <a:srgbClr val="1A0A53"/>
          </a:solidFill>
          <a:uFill>
            <a:solidFill>
              <a:srgbClr val="1A0A53"/>
            </a:solidFill>
          </a:uFill>
          <a:latin typeface="+mn-lt"/>
          <a:ea typeface="+mn-ea"/>
          <a:cs typeface="+mn-cs"/>
          <a:sym typeface="Arial"/>
        </a:defRPr>
      </a:lvl4pPr>
      <a:lvl5pPr marL="2155189" marR="45155" indent="-285750" algn="just" defTabSz="1016000">
        <a:spcBef>
          <a:spcPts val="600"/>
        </a:spcBef>
        <a:buSzPct val="100000"/>
        <a:buChar char="•"/>
        <a:defRPr sz="2000">
          <a:solidFill>
            <a:srgbClr val="1A0A53"/>
          </a:solidFill>
          <a:uFill>
            <a:solidFill>
              <a:srgbClr val="1A0A53"/>
            </a:solidFill>
          </a:uFill>
          <a:latin typeface="+mn-lt"/>
          <a:ea typeface="+mn-ea"/>
          <a:cs typeface="+mn-cs"/>
          <a:sym typeface="Arial"/>
        </a:defRPr>
      </a:lvl5pPr>
      <a:lvl6pPr marL="2155189" marR="45155" indent="-285750" algn="just" defTabSz="1016000">
        <a:spcBef>
          <a:spcPts val="600"/>
        </a:spcBef>
        <a:buSzPct val="100000"/>
        <a:buChar char="•"/>
        <a:defRPr sz="2000">
          <a:solidFill>
            <a:srgbClr val="1A0A53"/>
          </a:solidFill>
          <a:uFill>
            <a:solidFill>
              <a:srgbClr val="1A0A53"/>
            </a:solidFill>
          </a:uFill>
          <a:latin typeface="+mn-lt"/>
          <a:ea typeface="+mn-ea"/>
          <a:cs typeface="+mn-cs"/>
          <a:sym typeface="Arial"/>
        </a:defRPr>
      </a:lvl6pPr>
      <a:lvl7pPr marL="2155189" marR="45155" indent="-285750" algn="just" defTabSz="1016000">
        <a:spcBef>
          <a:spcPts val="600"/>
        </a:spcBef>
        <a:buSzPct val="100000"/>
        <a:buChar char="•"/>
        <a:defRPr sz="2000">
          <a:solidFill>
            <a:srgbClr val="1A0A53"/>
          </a:solidFill>
          <a:uFill>
            <a:solidFill>
              <a:srgbClr val="1A0A53"/>
            </a:solidFill>
          </a:uFill>
          <a:latin typeface="+mn-lt"/>
          <a:ea typeface="+mn-ea"/>
          <a:cs typeface="+mn-cs"/>
          <a:sym typeface="Arial"/>
        </a:defRPr>
      </a:lvl7pPr>
      <a:lvl8pPr marL="2155189" marR="45155" indent="-285750" algn="just" defTabSz="1016000">
        <a:spcBef>
          <a:spcPts val="600"/>
        </a:spcBef>
        <a:buSzPct val="100000"/>
        <a:buChar char="•"/>
        <a:defRPr sz="2000">
          <a:solidFill>
            <a:srgbClr val="1A0A53"/>
          </a:solidFill>
          <a:uFill>
            <a:solidFill>
              <a:srgbClr val="1A0A53"/>
            </a:solidFill>
          </a:uFill>
          <a:latin typeface="+mn-lt"/>
          <a:ea typeface="+mn-ea"/>
          <a:cs typeface="+mn-cs"/>
          <a:sym typeface="Arial"/>
        </a:defRPr>
      </a:lvl8pPr>
      <a:lvl9pPr marL="2155189" marR="45155" indent="-285750" algn="just" defTabSz="1016000">
        <a:spcBef>
          <a:spcPts val="600"/>
        </a:spcBef>
        <a:buSzPct val="100000"/>
        <a:buChar char="•"/>
        <a:defRPr sz="2000">
          <a:solidFill>
            <a:srgbClr val="1A0A53"/>
          </a:solidFill>
          <a:uFill>
            <a:solidFill>
              <a:srgbClr val="1A0A53"/>
            </a:solidFill>
          </a:uFill>
          <a:latin typeface="+mn-lt"/>
          <a:ea typeface="+mn-ea"/>
          <a:cs typeface="+mn-cs"/>
          <a:sym typeface="Arial"/>
        </a:defRPr>
      </a:lvl9pPr>
    </p:bodyStyle>
    <p:otherStyle>
      <a:lvl1pPr algn="ctr" defTabSz="508000">
        <a:defRPr sz="1000" b="1">
          <a:solidFill>
            <a:schemeClr val="tx1"/>
          </a:solidFill>
          <a:uFill>
            <a:solidFill>
              <a:srgbClr val="011279"/>
            </a:solidFill>
          </a:uFill>
          <a:latin typeface="+mn-lt"/>
          <a:ea typeface="+mn-ea"/>
          <a:cs typeface="+mn-cs"/>
          <a:sym typeface="Tahoma"/>
        </a:defRPr>
      </a:lvl1pPr>
      <a:lvl2pPr indent="228600" algn="ctr" defTabSz="508000">
        <a:defRPr sz="1000" b="1">
          <a:solidFill>
            <a:schemeClr val="tx1"/>
          </a:solidFill>
          <a:uFill>
            <a:solidFill>
              <a:srgbClr val="011279"/>
            </a:solidFill>
          </a:uFill>
          <a:latin typeface="+mn-lt"/>
          <a:ea typeface="+mn-ea"/>
          <a:cs typeface="+mn-cs"/>
          <a:sym typeface="Tahoma"/>
        </a:defRPr>
      </a:lvl2pPr>
      <a:lvl3pPr indent="457200" algn="ctr" defTabSz="508000">
        <a:defRPr sz="1000" b="1">
          <a:solidFill>
            <a:schemeClr val="tx1"/>
          </a:solidFill>
          <a:uFill>
            <a:solidFill>
              <a:srgbClr val="011279"/>
            </a:solidFill>
          </a:uFill>
          <a:latin typeface="+mn-lt"/>
          <a:ea typeface="+mn-ea"/>
          <a:cs typeface="+mn-cs"/>
          <a:sym typeface="Tahoma"/>
        </a:defRPr>
      </a:lvl3pPr>
      <a:lvl4pPr indent="685800" algn="ctr" defTabSz="508000">
        <a:defRPr sz="1000" b="1">
          <a:solidFill>
            <a:schemeClr val="tx1"/>
          </a:solidFill>
          <a:uFill>
            <a:solidFill>
              <a:srgbClr val="011279"/>
            </a:solidFill>
          </a:uFill>
          <a:latin typeface="+mn-lt"/>
          <a:ea typeface="+mn-ea"/>
          <a:cs typeface="+mn-cs"/>
          <a:sym typeface="Tahoma"/>
        </a:defRPr>
      </a:lvl4pPr>
      <a:lvl5pPr indent="914400" algn="ctr" defTabSz="508000">
        <a:defRPr sz="1000" b="1">
          <a:solidFill>
            <a:schemeClr val="tx1"/>
          </a:solidFill>
          <a:uFill>
            <a:solidFill>
              <a:srgbClr val="011279"/>
            </a:solidFill>
          </a:uFill>
          <a:latin typeface="+mn-lt"/>
          <a:ea typeface="+mn-ea"/>
          <a:cs typeface="+mn-cs"/>
          <a:sym typeface="Tahoma"/>
        </a:defRPr>
      </a:lvl5pPr>
      <a:lvl6pPr indent="1143000" algn="ctr" defTabSz="508000">
        <a:defRPr sz="1000" b="1">
          <a:solidFill>
            <a:schemeClr val="tx1"/>
          </a:solidFill>
          <a:uFill>
            <a:solidFill>
              <a:srgbClr val="011279"/>
            </a:solidFill>
          </a:uFill>
          <a:latin typeface="+mn-lt"/>
          <a:ea typeface="+mn-ea"/>
          <a:cs typeface="+mn-cs"/>
          <a:sym typeface="Tahoma"/>
        </a:defRPr>
      </a:lvl6pPr>
      <a:lvl7pPr indent="1371600" algn="ctr" defTabSz="508000">
        <a:defRPr sz="1000" b="1">
          <a:solidFill>
            <a:schemeClr val="tx1"/>
          </a:solidFill>
          <a:uFill>
            <a:solidFill>
              <a:srgbClr val="011279"/>
            </a:solidFill>
          </a:uFill>
          <a:latin typeface="+mn-lt"/>
          <a:ea typeface="+mn-ea"/>
          <a:cs typeface="+mn-cs"/>
          <a:sym typeface="Tahoma"/>
        </a:defRPr>
      </a:lvl7pPr>
      <a:lvl8pPr indent="1600200" algn="ctr" defTabSz="508000">
        <a:defRPr sz="1000" b="1">
          <a:solidFill>
            <a:schemeClr val="tx1"/>
          </a:solidFill>
          <a:uFill>
            <a:solidFill>
              <a:srgbClr val="011279"/>
            </a:solidFill>
          </a:uFill>
          <a:latin typeface="+mn-lt"/>
          <a:ea typeface="+mn-ea"/>
          <a:cs typeface="+mn-cs"/>
          <a:sym typeface="Tahoma"/>
        </a:defRPr>
      </a:lvl8pPr>
      <a:lvl9pPr indent="1828800" algn="ctr" defTabSz="508000">
        <a:defRPr sz="1000" b="1">
          <a:solidFill>
            <a:schemeClr val="tx1"/>
          </a:solidFill>
          <a:uFill>
            <a:solidFill>
              <a:srgbClr val="011279"/>
            </a:solidFill>
          </a:uFill>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gif"/><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82648" y="144380"/>
            <a:ext cx="10077352" cy="7358388"/>
          </a:xfrm>
          <a:prstGeom prst="rect">
            <a:avLst/>
          </a:prstGeom>
        </p:spPr>
      </p:pic>
      <p:sp>
        <p:nvSpPr>
          <p:cNvPr id="4" name="Espace réservé du numéro de diapositive 3"/>
          <p:cNvSpPr>
            <a:spLocks noGrp="1"/>
          </p:cNvSpPr>
          <p:nvPr>
            <p:ph type="sldNum" sz="quarter" idx="2"/>
          </p:nvPr>
        </p:nvSpPr>
        <p:spPr/>
        <p:txBody>
          <a:bodyPr/>
          <a:lstStyle/>
          <a:p>
            <a:pPr lvl="0"/>
            <a:fld id="{86CB4B4D-7CA3-9044-876B-883B54F8677D}" type="slidenum">
              <a:rPr lang="fr-FR" smtClean="0"/>
              <a:t>1</a:t>
            </a:fld>
            <a:endParaRPr lang="fr-FR"/>
          </a:p>
        </p:txBody>
      </p:sp>
    </p:spTree>
    <p:extLst>
      <p:ext uri="{BB962C8B-B14F-4D97-AF65-F5344CB8AC3E}">
        <p14:creationId xmlns:p14="http://schemas.microsoft.com/office/powerpoint/2010/main" val="352867696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body" idx="1"/>
          </p:nvPr>
        </p:nvSpPr>
        <p:spPr>
          <a:prstGeom prst="rect">
            <a:avLst/>
          </a:prstGeom>
        </p:spPr>
        <p:txBody>
          <a:bodyPr/>
          <a:lstStyle/>
          <a:p>
            <a:pPr lvl="0"/>
            <a:endParaRPr/>
          </a:p>
        </p:txBody>
      </p:sp>
      <p:sp>
        <p:nvSpPr>
          <p:cNvPr id="172" name="Shape 172"/>
          <p:cNvSpPr/>
          <p:nvPr/>
        </p:nvSpPr>
        <p:spPr>
          <a:xfrm>
            <a:off x="3730625" y="7128251"/>
            <a:ext cx="3217334" cy="2744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
                <a:solidFill>
                  <a:srgbClr val="888888"/>
                </a:solidFill>
              </a:defRPr>
            </a:lvl1pPr>
          </a:lstStyle>
          <a:p>
            <a:pPr lvl="0">
              <a:defRPr sz="1800">
                <a:solidFill>
                  <a:srgbClr val="000000"/>
                </a:solidFill>
                <a:uFillTx/>
              </a:defRPr>
            </a:pPr>
            <a:r>
              <a:rPr sz="1200">
                <a:solidFill>
                  <a:srgbClr val="888888"/>
                </a:solidFill>
                <a:uFill>
                  <a:solidFill>
                    <a:srgbClr val="1A0A53"/>
                  </a:solidFill>
                </a:uFill>
              </a:rPr>
              <a:t>Présentation LAPP </a:t>
            </a:r>
          </a:p>
        </p:txBody>
      </p:sp>
      <p:sp>
        <p:nvSpPr>
          <p:cNvPr id="173" name="Shape 173"/>
          <p:cNvSpPr>
            <a:spLocks noGrp="1"/>
          </p:cNvSpPr>
          <p:nvPr>
            <p:ph type="sldNum" sz="quarter" idx="2"/>
          </p:nvPr>
        </p:nvSpPr>
        <p:spPr>
          <a:xfrm>
            <a:off x="9679189" y="7310261"/>
            <a:ext cx="195164" cy="254001"/>
          </a:xfrm>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10</a:t>
            </a:fld>
            <a:endParaRPr sz="1000" b="1">
              <a:solidFill>
                <a:srgbClr val="1A0A53"/>
              </a:solidFill>
              <a:uFill>
                <a:solidFill>
                  <a:srgbClr val="011279"/>
                </a:solidFill>
              </a:uFill>
            </a:endParaRPr>
          </a:p>
        </p:txBody>
      </p:sp>
      <p:pic>
        <p:nvPicPr>
          <p:cNvPr id="174" name="image12.gif" descr="http://lappweb.in2p3.fr/archives/f20ans/Images/nobel1.gif"/>
          <p:cNvPicPr/>
          <p:nvPr/>
        </p:nvPicPr>
        <p:blipFill>
          <a:blip r:embed="rId2">
            <a:extLst/>
          </a:blip>
          <a:stretch>
            <a:fillRect/>
          </a:stretch>
        </p:blipFill>
        <p:spPr>
          <a:xfrm>
            <a:off x="0" y="225776"/>
            <a:ext cx="10160002" cy="7089425"/>
          </a:xfrm>
          <a:prstGeom prst="rect">
            <a:avLst/>
          </a:prstGeom>
          <a:ln w="12700">
            <a:miter lim="400000"/>
          </a:ln>
        </p:spPr>
      </p:pic>
      <p:sp>
        <p:nvSpPr>
          <p:cNvPr id="175" name="Shape 175"/>
          <p:cNvSpPr/>
          <p:nvPr/>
        </p:nvSpPr>
        <p:spPr>
          <a:xfrm>
            <a:off x="2599724" y="1745004"/>
            <a:ext cx="1200134" cy="12001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ln>
        </p:spPr>
        <p:txBody>
          <a:bodyPr lIns="0" tIns="0" rIns="0" bIns="0" anchor="ctr"/>
          <a:lstStyle/>
          <a:p>
            <a:pPr lvl="0" algn="l">
              <a:defRPr>
                <a:solidFill>
                  <a:srgbClr val="FFFFFF"/>
                </a:solidFill>
                <a:uFill>
                  <a:solidFill>
                    <a:srgbClr val="000000"/>
                  </a:solidFill>
                </a:uFill>
              </a:defRPr>
            </a:pPr>
            <a:endParaRPr/>
          </a:p>
        </p:txBody>
      </p:sp>
      <p:sp>
        <p:nvSpPr>
          <p:cNvPr id="176" name="Shape 176"/>
          <p:cNvSpPr/>
          <p:nvPr/>
        </p:nvSpPr>
        <p:spPr>
          <a:xfrm>
            <a:off x="759519" y="842926"/>
            <a:ext cx="3187117" cy="363997"/>
          </a:xfrm>
          <a:prstGeom prst="rect">
            <a:avLst/>
          </a:prstGeom>
          <a:gradFill>
            <a:gsLst>
              <a:gs pos="0">
                <a:srgbClr val="9A2F2C"/>
              </a:gs>
              <a:gs pos="80000">
                <a:srgbClr val="CA3E3A"/>
              </a:gs>
              <a:gs pos="100000">
                <a:srgbClr val="CE3B37"/>
              </a:gs>
            </a:gsLst>
            <a:lin ang="16200000"/>
          </a:gradFill>
          <a:ln w="3175">
            <a:solidFill>
              <a:srgbClr val="BE4B48"/>
            </a:solidFill>
          </a:ln>
          <a:effectLst>
            <a:outerShdw blurRad="38100" dist="25400" dir="5400000" rotWithShape="0">
              <a:srgbClr val="000000">
                <a:alpha val="35000"/>
              </a:srgbClr>
            </a:outerShdw>
          </a:effectLst>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FFFFFF"/>
                </a:solidFill>
              </a:defRPr>
            </a:lvl1pPr>
          </a:lstStyle>
          <a:p>
            <a:pPr lvl="0">
              <a:defRPr>
                <a:solidFill>
                  <a:srgbClr val="000000"/>
                </a:solidFill>
                <a:uFillTx/>
              </a:defRPr>
            </a:pPr>
            <a:r>
              <a:rPr>
                <a:solidFill>
                  <a:srgbClr val="FFFFFF"/>
                </a:solidFill>
                <a:uFill>
                  <a:solidFill>
                    <a:srgbClr val="1A0A53"/>
                  </a:solidFill>
                </a:uFill>
              </a:rPr>
              <a:t>Carlo Rubbia, prix nobel 1984</a:t>
            </a:r>
          </a:p>
        </p:txBody>
      </p:sp>
      <p:sp>
        <p:nvSpPr>
          <p:cNvPr id="177" name="Shape 177"/>
          <p:cNvSpPr/>
          <p:nvPr/>
        </p:nvSpPr>
        <p:spPr>
          <a:xfrm>
            <a:off x="2400105" y="1435293"/>
            <a:ext cx="359638" cy="469729"/>
          </a:xfrm>
          <a:prstGeom prst="line">
            <a:avLst/>
          </a:prstGeom>
          <a:ln w="25400">
            <a:solidFill>
              <a:srgbClr val="FF0000"/>
            </a:solidFill>
            <a:tailEnd type="triangle"/>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178" name="Shape 178"/>
          <p:cNvSpPr/>
          <p:nvPr/>
        </p:nvSpPr>
        <p:spPr>
          <a:xfrm>
            <a:off x="6920204" y="2065040"/>
            <a:ext cx="880099" cy="8800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00FF"/>
            </a:solidFill>
          </a:ln>
        </p:spPr>
        <p:txBody>
          <a:bodyPr lIns="0" tIns="0" rIns="0" bIns="0" anchor="ctr"/>
          <a:lstStyle/>
          <a:p>
            <a:pPr lvl="0" algn="l">
              <a:defRPr>
                <a:solidFill>
                  <a:srgbClr val="FFFFFF"/>
                </a:solidFill>
                <a:uFill>
                  <a:solidFill>
                    <a:srgbClr val="000000"/>
                  </a:solidFill>
                </a:uFill>
              </a:defRPr>
            </a:pPr>
            <a:endParaRPr/>
          </a:p>
        </p:txBody>
      </p:sp>
      <p:sp>
        <p:nvSpPr>
          <p:cNvPr id="179" name="Shape 179"/>
          <p:cNvSpPr/>
          <p:nvPr/>
        </p:nvSpPr>
        <p:spPr>
          <a:xfrm>
            <a:off x="6200125" y="298419"/>
            <a:ext cx="3760419" cy="652922"/>
          </a:xfrm>
          <a:prstGeom prst="rect">
            <a:avLst/>
          </a:prstGeom>
          <a:solidFill>
            <a:srgbClr val="4F81BD"/>
          </a:solidFill>
          <a:ln w="25400">
            <a:solidFill>
              <a:srgbClr val="3A5E8A"/>
            </a:solidFill>
          </a:ln>
          <a:extLst>
            <a:ext uri="{C572A759-6A51-4108-AA02-DFA0A04FC94B}">
              <ma14:wrappingTextBoxFlag xmlns:ma14="http://schemas.microsoft.com/office/mac/drawingml/2011/main" xmlns="" val="1"/>
            </a:ext>
          </a:extLst>
        </p:spPr>
        <p:txBody>
          <a:bodyPr lIns="0" tIns="0" rIns="0" bIns="0" anchor="ctr">
            <a:spAutoFit/>
          </a:bodyPr>
          <a:lstStyle>
            <a:lvl1pPr>
              <a:defRPr>
                <a:solidFill>
                  <a:srgbClr val="FFFFFF"/>
                </a:solidFill>
              </a:defRPr>
            </a:lvl1pPr>
          </a:lstStyle>
          <a:p>
            <a:pPr lvl="0">
              <a:defRPr>
                <a:solidFill>
                  <a:srgbClr val="000000"/>
                </a:solidFill>
                <a:uFillTx/>
              </a:defRPr>
            </a:pPr>
            <a:r>
              <a:rPr>
                <a:solidFill>
                  <a:srgbClr val="FFFFFF"/>
                </a:solidFill>
                <a:uFill>
                  <a:solidFill>
                    <a:srgbClr val="1A0A53"/>
                  </a:solidFill>
                </a:uFill>
              </a:rPr>
              <a:t>Bernard Aubert, physicien responsable du groupe UA1 LAPP</a:t>
            </a:r>
          </a:p>
        </p:txBody>
      </p:sp>
      <p:sp>
        <p:nvSpPr>
          <p:cNvPr id="180" name="Shape 180"/>
          <p:cNvSpPr/>
          <p:nvPr/>
        </p:nvSpPr>
        <p:spPr>
          <a:xfrm flipH="1">
            <a:off x="7560276" y="1343025"/>
            <a:ext cx="520060" cy="722015"/>
          </a:xfrm>
          <a:prstGeom prst="line">
            <a:avLst/>
          </a:prstGeom>
          <a:ln w="25400">
            <a:solidFill>
              <a:srgbClr val="0000FF"/>
            </a:solidFill>
            <a:tailEnd type="triangle"/>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181" name="Shape 181"/>
          <p:cNvSpPr/>
          <p:nvPr/>
        </p:nvSpPr>
        <p:spPr>
          <a:xfrm>
            <a:off x="2153708" y="7128251"/>
            <a:ext cx="1180042" cy="2744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
                <a:solidFill>
                  <a:srgbClr val="888888"/>
                </a:solidFill>
              </a:defRPr>
            </a:lvl1pPr>
          </a:lstStyle>
          <a:p>
            <a:pPr lvl="0">
              <a:defRPr sz="1800">
                <a:solidFill>
                  <a:srgbClr val="000000"/>
                </a:solidFill>
                <a:uFillTx/>
              </a:defRPr>
            </a:pPr>
            <a:r>
              <a:rPr sz="1200">
                <a:solidFill>
                  <a:srgbClr val="888888"/>
                </a:solidFill>
                <a:uFill>
                  <a:solidFill>
                    <a:srgbClr val="1A0A53"/>
                  </a:solidFill>
                </a:uFill>
              </a:rPr>
              <a:t>07/04/2013</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sldNum" sz="quarter" idx="2"/>
          </p:nvPr>
        </p:nvSpPr>
        <p:spPr>
          <a:xfrm>
            <a:off x="9679189" y="7310261"/>
            <a:ext cx="195164" cy="254001"/>
          </a:xfrm>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11</a:t>
            </a:fld>
            <a:endParaRPr sz="1000" b="1">
              <a:solidFill>
                <a:srgbClr val="1A0A53"/>
              </a:solidFill>
              <a:uFill>
                <a:solidFill>
                  <a:srgbClr val="011279"/>
                </a:solidFill>
              </a:uFill>
            </a:endParaRPr>
          </a:p>
        </p:txBody>
      </p:sp>
      <p:pic>
        <p:nvPicPr>
          <p:cNvPr id="184" name="image7.jpg" descr="Lapp_2.jpg"/>
          <p:cNvPicPr/>
          <p:nvPr/>
        </p:nvPicPr>
        <p:blipFill>
          <a:blip r:embed="rId3">
            <a:extLst/>
          </a:blip>
          <a:stretch>
            <a:fillRect/>
          </a:stretch>
        </p:blipFill>
        <p:spPr>
          <a:xfrm>
            <a:off x="5698751" y="548558"/>
            <a:ext cx="4279912" cy="2345394"/>
          </a:xfrm>
          <a:prstGeom prst="rect">
            <a:avLst/>
          </a:prstGeom>
          <a:ln w="12700">
            <a:miter lim="400000"/>
          </a:ln>
        </p:spPr>
      </p:pic>
      <p:sp>
        <p:nvSpPr>
          <p:cNvPr id="185" name="Shape 185"/>
          <p:cNvSpPr/>
          <p:nvPr/>
        </p:nvSpPr>
        <p:spPr>
          <a:xfrm>
            <a:off x="5616191" y="114406"/>
            <a:ext cx="4445032" cy="3608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ctr">
              <a:defRPr>
                <a:solidFill>
                  <a:srgbClr val="000000"/>
                </a:solidFill>
                <a:uFillTx/>
              </a:defRPr>
            </a:pPr>
            <a:r>
              <a:rPr b="1">
                <a:solidFill>
                  <a:srgbClr val="B82920"/>
                </a:solidFill>
                <a:uFill>
                  <a:solidFill>
                    <a:srgbClr val="1A0A53"/>
                  </a:solidFill>
                </a:uFill>
              </a:rPr>
              <a:t>1991 </a:t>
            </a:r>
            <a:r>
              <a:rPr>
                <a:solidFill>
                  <a:srgbClr val="1A0A53"/>
                </a:solidFill>
                <a:uFill>
                  <a:solidFill>
                    <a:srgbClr val="1A0A53"/>
                  </a:solidFill>
                </a:uFill>
              </a:rPr>
              <a:t>le LAPP s'agrandit… </a:t>
            </a:r>
          </a:p>
        </p:txBody>
      </p:sp>
      <p:sp>
        <p:nvSpPr>
          <p:cNvPr id="186" name="Shape 186"/>
          <p:cNvSpPr/>
          <p:nvPr/>
        </p:nvSpPr>
        <p:spPr>
          <a:xfrm>
            <a:off x="103435" y="1273422"/>
            <a:ext cx="5280588" cy="553998"/>
          </a:xfrm>
          <a:prstGeom prst="rect">
            <a:avLst/>
          </a:prstGeom>
          <a:solidFill>
            <a:srgbClr val="C6D9F1"/>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a:solidFill>
                  <a:srgbClr val="1A0A53"/>
                </a:solidFill>
                <a:uFill>
                  <a:solidFill>
                    <a:srgbClr val="1A0A53"/>
                  </a:solidFill>
                </a:uFill>
              </a:rPr>
              <a:t>1990-2000: Expériences au LEP (e</a:t>
            </a:r>
            <a:r>
              <a:rPr baseline="31999">
                <a:solidFill>
                  <a:srgbClr val="1A0A53"/>
                </a:solidFill>
                <a:uFill>
                  <a:solidFill>
                    <a:srgbClr val="1A0A53"/>
                  </a:solidFill>
                </a:uFill>
              </a:rPr>
              <a:t>+</a:t>
            </a:r>
            <a:r>
              <a:rPr>
                <a:solidFill>
                  <a:srgbClr val="1A0A53"/>
                </a:solidFill>
                <a:uFill>
                  <a:solidFill>
                    <a:srgbClr val="1A0A53"/>
                  </a:solidFill>
                </a:uFill>
              </a:rPr>
              <a:t>e</a:t>
            </a:r>
            <a:r>
              <a:rPr baseline="31999">
                <a:solidFill>
                  <a:srgbClr val="1A0A53"/>
                </a:solidFill>
                <a:uFill>
                  <a:solidFill>
                    <a:srgbClr val="1A0A53"/>
                  </a:solidFill>
                </a:uFill>
              </a:rPr>
              <a:t>-</a:t>
            </a:r>
            <a:r>
              <a:rPr>
                <a:solidFill>
                  <a:srgbClr val="1A0A53"/>
                </a:solidFill>
                <a:uFill>
                  <a:solidFill>
                    <a:srgbClr val="1A0A53"/>
                  </a:solidFill>
                </a:uFill>
              </a:rPr>
              <a:t>) au </a:t>
            </a:r>
            <a:r>
              <a:rPr smtClean="0">
                <a:solidFill>
                  <a:srgbClr val="1A0A53"/>
                </a:solidFill>
                <a:uFill>
                  <a:solidFill>
                    <a:srgbClr val="1A0A53"/>
                  </a:solidFill>
                </a:uFill>
              </a:rPr>
              <a:t>CERN</a:t>
            </a:r>
            <a:r>
              <a:rPr lang="fr-FR" smtClean="0">
                <a:solidFill>
                  <a:srgbClr val="1A0A53"/>
                </a:solidFill>
                <a:uFill>
                  <a:solidFill>
                    <a:srgbClr val="1A0A53"/>
                  </a:solidFill>
                </a:uFill>
              </a:rPr>
              <a:t> </a:t>
            </a:r>
            <a:r>
              <a:rPr smtClean="0">
                <a:solidFill>
                  <a:srgbClr val="1A0A53"/>
                </a:solidFill>
                <a:uFill>
                  <a:solidFill>
                    <a:srgbClr val="1A0A53"/>
                  </a:solidFill>
                </a:uFill>
              </a:rPr>
              <a:t>: </a:t>
            </a:r>
            <a:endParaRPr>
              <a:solidFill>
                <a:srgbClr val="1A0A53"/>
              </a:solidFill>
              <a:uFill>
                <a:solidFill>
                  <a:srgbClr val="1A0A53"/>
                </a:solidFill>
              </a:uFill>
            </a:endParaRPr>
          </a:p>
          <a:p>
            <a:pPr lvl="0">
              <a:defRPr>
                <a:solidFill>
                  <a:srgbClr val="000000"/>
                </a:solidFill>
                <a:uFillTx/>
              </a:defRPr>
            </a:pPr>
            <a:r>
              <a:rPr>
                <a:solidFill>
                  <a:srgbClr val="1A0A53"/>
                </a:solidFill>
                <a:uFill>
                  <a:solidFill>
                    <a:srgbClr val="1A0A53"/>
                  </a:solidFill>
                </a:uFill>
              </a:rPr>
              <a:t>le Modèle Standard est testé avec précision </a:t>
            </a:r>
          </a:p>
        </p:txBody>
      </p:sp>
      <p:sp>
        <p:nvSpPr>
          <p:cNvPr id="187" name="Shape 187"/>
          <p:cNvSpPr/>
          <p:nvPr/>
        </p:nvSpPr>
        <p:spPr>
          <a:xfrm>
            <a:off x="103435" y="4288418"/>
            <a:ext cx="5280588" cy="1961022"/>
          </a:xfrm>
          <a:prstGeom prst="rect">
            <a:avLst/>
          </a:prstGeom>
          <a:solidFill>
            <a:srgbClr val="FFC000"/>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a:solidFill>
                  <a:srgbClr val="000000"/>
                </a:solidFill>
                <a:uFillTx/>
              </a:defRPr>
            </a:pPr>
            <a:r>
              <a:rPr>
                <a:solidFill>
                  <a:srgbClr val="1A0A53"/>
                </a:solidFill>
                <a:uFill>
                  <a:solidFill>
                    <a:srgbClr val="1A0A53"/>
                  </a:solidFill>
                </a:uFill>
              </a:rPr>
              <a:t>2000-2008: au CERN, construction du LHC (p p) et de ses expériences (ATLAS, LHCb)</a:t>
            </a:r>
          </a:p>
          <a:p>
            <a:pPr lvl="0" algn="l">
              <a:defRPr>
                <a:solidFill>
                  <a:srgbClr val="000000"/>
                </a:solidFill>
                <a:uFillTx/>
              </a:defRPr>
            </a:pPr>
            <a:r>
              <a:rPr>
                <a:solidFill>
                  <a:srgbClr val="1A0A53"/>
                </a:solidFill>
                <a:uFill>
                  <a:solidFill>
                    <a:srgbClr val="1A0A53"/>
                  </a:solidFill>
                </a:uFill>
              </a:rPr>
              <a:t>2012: observation du boson de Higgs (dernière pièce manquante du modèle standard)</a:t>
            </a:r>
          </a:p>
          <a:p>
            <a:pPr lvl="0" algn="l">
              <a:defRPr>
                <a:solidFill>
                  <a:srgbClr val="000000"/>
                </a:solidFill>
                <a:uFillTx/>
              </a:defRPr>
            </a:pPr>
            <a:r>
              <a:rPr>
                <a:solidFill>
                  <a:srgbClr val="1A0A53"/>
                </a:solidFill>
                <a:uFill>
                  <a:solidFill>
                    <a:srgbClr val="1A0A53"/>
                  </a:solidFill>
                </a:uFill>
              </a:rPr>
              <a:t>2013: Prix Nobel à F. Englert et P.Higgs</a:t>
            </a:r>
          </a:p>
          <a:p>
            <a:pPr lvl="0" algn="l">
              <a:defRPr>
                <a:solidFill>
                  <a:srgbClr val="000000"/>
                </a:solidFill>
                <a:uFillTx/>
              </a:defRPr>
            </a:pPr>
            <a:r>
              <a:rPr>
                <a:solidFill>
                  <a:srgbClr val="1A0A53"/>
                </a:solidFill>
                <a:uFill>
                  <a:solidFill>
                    <a:srgbClr val="1A0A53"/>
                  </a:solidFill>
                </a:uFill>
              </a:rPr>
              <a:t>2015: Le LHC redémarre avec une énergie augmentée par un facteur 1.6.</a:t>
            </a:r>
          </a:p>
        </p:txBody>
      </p:sp>
      <p:sp>
        <p:nvSpPr>
          <p:cNvPr id="188" name="Shape 188"/>
          <p:cNvSpPr/>
          <p:nvPr/>
        </p:nvSpPr>
        <p:spPr>
          <a:xfrm>
            <a:off x="103435" y="2325000"/>
            <a:ext cx="5491704" cy="1697498"/>
          </a:xfrm>
          <a:prstGeom prst="rect">
            <a:avLst/>
          </a:prstGeom>
          <a:gradFill>
            <a:gsLst>
              <a:gs pos="0">
                <a:srgbClr val="DAFEA4"/>
              </a:gs>
              <a:gs pos="35000">
                <a:srgbClr val="E4FDBF"/>
              </a:gs>
              <a:gs pos="100000">
                <a:srgbClr val="F5FFE6"/>
              </a:gs>
            </a:gsLst>
            <a:lin ang="16200000"/>
          </a:gradFill>
          <a:ln w="3175">
            <a:solidFill>
              <a:srgbClr val="98B955"/>
            </a:solidFill>
          </a:ln>
          <a:effectLst>
            <a:outerShdw blurRad="38100" dist="127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lgn="l">
              <a:buFont typeface="Arial"/>
              <a:defRPr>
                <a:solidFill>
                  <a:srgbClr val="000000"/>
                </a:solidFill>
                <a:uFillTx/>
              </a:defRPr>
            </a:pPr>
            <a:r>
              <a:rPr>
                <a:solidFill>
                  <a:srgbClr val="1A0A53"/>
                </a:solidFill>
                <a:uFill>
                  <a:solidFill>
                    <a:srgbClr val="1A0A53"/>
                  </a:solidFill>
                </a:uFill>
              </a:rPr>
              <a:t>Nouveau domaine des </a:t>
            </a:r>
            <a:r>
              <a:rPr smtClean="0">
                <a:solidFill>
                  <a:srgbClr val="1A0A53"/>
                </a:solidFill>
                <a:uFill>
                  <a:solidFill>
                    <a:srgbClr val="1A0A53"/>
                  </a:solidFill>
                </a:uFill>
              </a:rPr>
              <a:t>Astroparticules</a:t>
            </a:r>
            <a:r>
              <a:rPr lang="fr-FR" smtClean="0">
                <a:solidFill>
                  <a:srgbClr val="1A0A53"/>
                </a:solidFill>
                <a:uFill>
                  <a:solidFill>
                    <a:srgbClr val="1A0A53"/>
                  </a:solidFill>
                </a:uFill>
              </a:rPr>
              <a:t> </a:t>
            </a:r>
            <a:r>
              <a:rPr smtClean="0">
                <a:solidFill>
                  <a:srgbClr val="1A0A53"/>
                </a:solidFill>
                <a:uFill>
                  <a:solidFill>
                    <a:srgbClr val="1A0A53"/>
                  </a:solidFill>
                </a:uFill>
              </a:rPr>
              <a:t>: </a:t>
            </a:r>
            <a:r>
              <a:rPr>
                <a:solidFill>
                  <a:srgbClr val="1A0A53"/>
                </a:solidFill>
                <a:uFill>
                  <a:solidFill>
                    <a:srgbClr val="1A0A53"/>
                  </a:solidFill>
                </a:uFill>
              </a:rPr>
              <a:t>ondes gravitationnelles, rayons cosmiques de très grande énergie, matière noire, antimatière dans l'Univers. </a:t>
            </a:r>
          </a:p>
          <a:p>
            <a:pPr lvl="0" algn="l">
              <a:buFont typeface="Arial"/>
              <a:defRPr>
                <a:solidFill>
                  <a:srgbClr val="000000"/>
                </a:solidFill>
                <a:uFillTx/>
              </a:defRPr>
            </a:pPr>
            <a:endParaRPr>
              <a:solidFill>
                <a:srgbClr val="1A0A53"/>
              </a:solidFill>
              <a:uFill>
                <a:solidFill>
                  <a:srgbClr val="1A0A53"/>
                </a:solidFill>
              </a:uFill>
            </a:endParaRPr>
          </a:p>
          <a:p>
            <a:pPr lvl="0" algn="l">
              <a:buFont typeface="Arial"/>
              <a:defRPr>
                <a:solidFill>
                  <a:srgbClr val="000000"/>
                </a:solidFill>
                <a:uFillTx/>
              </a:defRPr>
            </a:pPr>
            <a:r>
              <a:rPr>
                <a:solidFill>
                  <a:srgbClr val="1A0A53"/>
                </a:solidFill>
                <a:uFill>
                  <a:solidFill>
                    <a:srgbClr val="1A0A53"/>
                  </a:solidFill>
                </a:uFill>
              </a:rPr>
              <a:t>Expériences sur des sites éloignés: Italie, Californie, Namibie, station spatiale internationale (ISS)</a:t>
            </a:r>
          </a:p>
        </p:txBody>
      </p:sp>
      <p:pic>
        <p:nvPicPr>
          <p:cNvPr id="189" name="image13.jpg" descr="iss028e016134_bis.jpg"/>
          <p:cNvPicPr/>
          <p:nvPr/>
        </p:nvPicPr>
        <p:blipFill>
          <a:blip r:embed="rId4">
            <a:extLst/>
          </a:blip>
          <a:stretch>
            <a:fillRect/>
          </a:stretch>
        </p:blipFill>
        <p:spPr>
          <a:xfrm>
            <a:off x="5880089" y="3998491"/>
            <a:ext cx="4279912" cy="3241805"/>
          </a:xfrm>
          <a:prstGeom prst="rect">
            <a:avLst/>
          </a:prstGeom>
          <a:ln w="12700">
            <a:miter lim="400000"/>
          </a:ln>
        </p:spPr>
      </p:pic>
      <p:sp>
        <p:nvSpPr>
          <p:cNvPr id="190" name="Shape 190"/>
          <p:cNvSpPr/>
          <p:nvPr/>
        </p:nvSpPr>
        <p:spPr>
          <a:xfrm>
            <a:off x="5880089" y="3611807"/>
            <a:ext cx="4279912" cy="360822"/>
          </a:xfrm>
          <a:prstGeom prst="rect">
            <a:avLst/>
          </a:prstGeom>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b="1">
                <a:solidFill>
                  <a:srgbClr val="FFFFFF"/>
                </a:solidFill>
                <a:uFill>
                  <a:solidFill>
                    <a:srgbClr val="1A0A53"/>
                  </a:solidFill>
                </a:uFill>
              </a:rPr>
              <a:t>2011 </a:t>
            </a:r>
            <a:r>
              <a:rPr>
                <a:solidFill>
                  <a:srgbClr val="FFFFFF"/>
                </a:solidFill>
                <a:uFill>
                  <a:solidFill>
                    <a:srgbClr val="1A0A53"/>
                  </a:solidFill>
                </a:uFill>
              </a:rPr>
              <a:t>installation d’AMS sur l’ISS</a:t>
            </a:r>
          </a:p>
        </p:txBody>
      </p:sp>
      <p:sp>
        <p:nvSpPr>
          <p:cNvPr id="191" name="Shape 191"/>
          <p:cNvSpPr/>
          <p:nvPr/>
        </p:nvSpPr>
        <p:spPr>
          <a:xfrm>
            <a:off x="38099" y="130621"/>
            <a:ext cx="5280588" cy="7801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342900" indent="-297744">
              <a:spcBef>
                <a:spcPts val="1000"/>
              </a:spcBef>
              <a:defRPr sz="4800"/>
            </a:lvl1pPr>
          </a:lstStyle>
          <a:p>
            <a:pPr lvl="0">
              <a:defRPr sz="1800">
                <a:solidFill>
                  <a:srgbClr val="000000"/>
                </a:solidFill>
                <a:uFillTx/>
              </a:defRPr>
            </a:pPr>
            <a:r>
              <a:rPr sz="4800">
                <a:solidFill>
                  <a:srgbClr val="1A0A53"/>
                </a:solidFill>
                <a:uFill>
                  <a:solidFill>
                    <a:srgbClr val="1A0A53"/>
                  </a:solidFill>
                </a:uFill>
              </a:rPr>
              <a:t>Le LAPP évolue</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12</a:t>
            </a:fld>
            <a:endParaRPr sz="1000" b="1">
              <a:solidFill>
                <a:srgbClr val="1A0A53"/>
              </a:solidFill>
              <a:uFill>
                <a:solidFill>
                  <a:srgbClr val="011279"/>
                </a:solidFill>
              </a:uFill>
            </a:endParaRPr>
          </a:p>
        </p:txBody>
      </p:sp>
      <p:sp>
        <p:nvSpPr>
          <p:cNvPr id="196" name="Shape 196"/>
          <p:cNvSpPr/>
          <p:nvPr/>
        </p:nvSpPr>
        <p:spPr>
          <a:xfrm>
            <a:off x="2185458" y="241616"/>
            <a:ext cx="7523206" cy="7801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800"/>
            </a:lvl1pPr>
          </a:lstStyle>
          <a:p>
            <a:pPr lvl="0">
              <a:defRPr sz="1800">
                <a:solidFill>
                  <a:srgbClr val="000000"/>
                </a:solidFill>
                <a:uFillTx/>
              </a:defRPr>
            </a:pPr>
            <a:r>
              <a:rPr sz="4800">
                <a:solidFill>
                  <a:srgbClr val="1A0A53"/>
                </a:solidFill>
                <a:uFill>
                  <a:solidFill>
                    <a:srgbClr val="1A0A53"/>
                  </a:solidFill>
                </a:uFill>
              </a:rPr>
              <a:t>l’IN2P3 et ses laboratoires</a:t>
            </a:r>
          </a:p>
        </p:txBody>
      </p:sp>
      <p:pic>
        <p:nvPicPr>
          <p:cNvPr id="197" name="image16.jpg" descr="carte_labos"/>
          <p:cNvPicPr/>
          <p:nvPr/>
        </p:nvPicPr>
        <p:blipFill>
          <a:blip r:embed="rId3">
            <a:extLst/>
          </a:blip>
          <a:stretch>
            <a:fillRect/>
          </a:stretch>
        </p:blipFill>
        <p:spPr>
          <a:xfrm>
            <a:off x="5614377" y="1218518"/>
            <a:ext cx="4423639" cy="5071758"/>
          </a:xfrm>
          <a:prstGeom prst="rect">
            <a:avLst/>
          </a:prstGeom>
          <a:ln w="12700">
            <a:miter lim="400000"/>
          </a:ln>
        </p:spPr>
      </p:pic>
      <p:sp>
        <p:nvSpPr>
          <p:cNvPr id="198" name="Shape 198"/>
          <p:cNvSpPr/>
          <p:nvPr/>
        </p:nvSpPr>
        <p:spPr>
          <a:xfrm>
            <a:off x="819807" y="2261252"/>
            <a:ext cx="4740021" cy="272382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0" lvl="1" indent="0">
              <a:lnSpc>
                <a:spcPct val="90000"/>
              </a:lnSpc>
              <a:spcBef>
                <a:spcPts val="500"/>
              </a:spcBef>
              <a:defRPr>
                <a:solidFill>
                  <a:srgbClr val="000000"/>
                </a:solidFill>
                <a:uFillTx/>
              </a:defRPr>
            </a:pPr>
            <a:r>
              <a:rPr sz="2000">
                <a:solidFill>
                  <a:srgbClr val="1A0A53"/>
                </a:solidFill>
                <a:uFill>
                  <a:solidFill>
                    <a:srgbClr val="1A0A53"/>
                  </a:solidFill>
                </a:uFill>
              </a:rPr>
              <a:t>L’IN2P3 est un institut du CNRS qui coordonne la recherche  en physique nucléaire, </a:t>
            </a:r>
            <a:r>
              <a:rPr sz="2000">
                <a:solidFill>
                  <a:srgbClr val="B82920"/>
                </a:solidFill>
                <a:uFill>
                  <a:solidFill>
                    <a:srgbClr val="1A0A53"/>
                  </a:solidFill>
                </a:uFill>
              </a:rPr>
              <a:t>physique des particules</a:t>
            </a:r>
            <a:r>
              <a:rPr sz="2000">
                <a:solidFill>
                  <a:srgbClr val="1A0A53"/>
                </a:solidFill>
                <a:uFill>
                  <a:solidFill>
                    <a:srgbClr val="1A0A53"/>
                  </a:solidFill>
                </a:uFill>
              </a:rPr>
              <a:t> et </a:t>
            </a:r>
            <a:r>
              <a:rPr sz="2000">
                <a:solidFill>
                  <a:srgbClr val="1EB150"/>
                </a:solidFill>
                <a:uFill>
                  <a:solidFill>
                    <a:srgbClr val="1A0A53"/>
                  </a:solidFill>
                </a:uFill>
              </a:rPr>
              <a:t>astroparticules</a:t>
            </a:r>
            <a:r>
              <a:rPr sz="2000">
                <a:solidFill>
                  <a:srgbClr val="1A0A53"/>
                </a:solidFill>
                <a:uFill>
                  <a:solidFill>
                    <a:srgbClr val="1A0A53"/>
                  </a:solidFill>
                </a:uFill>
              </a:rPr>
              <a:t> (connexions infiniment petit / infiniment grand) pour le compte du CNRS et universités, partenariat avec le CEA.</a:t>
            </a:r>
          </a:p>
          <a:p>
            <a:pPr marL="0" lvl="1" indent="0">
              <a:lnSpc>
                <a:spcPct val="90000"/>
              </a:lnSpc>
              <a:spcBef>
                <a:spcPts val="500"/>
              </a:spcBef>
              <a:defRPr>
                <a:solidFill>
                  <a:srgbClr val="000000"/>
                </a:solidFill>
                <a:uFillTx/>
              </a:defRPr>
            </a:pPr>
            <a:endParaRPr sz="2000">
              <a:solidFill>
                <a:srgbClr val="1A0A53"/>
              </a:solidFill>
              <a:uFill>
                <a:solidFill>
                  <a:srgbClr val="1A0A53"/>
                </a:solidFill>
              </a:uFill>
            </a:endParaRPr>
          </a:p>
          <a:p>
            <a:pPr marL="0" lvl="1" indent="0">
              <a:lnSpc>
                <a:spcPct val="90000"/>
              </a:lnSpc>
              <a:spcBef>
                <a:spcPts val="500"/>
              </a:spcBef>
              <a:defRPr>
                <a:solidFill>
                  <a:srgbClr val="000000"/>
                </a:solidFill>
                <a:uFillTx/>
              </a:defRPr>
            </a:pPr>
            <a:r>
              <a:rPr sz="2000">
                <a:solidFill>
                  <a:srgbClr val="1A0A53"/>
                </a:solidFill>
                <a:uFill>
                  <a:solidFill>
                    <a:srgbClr val="1A0A53"/>
                  </a:solidFill>
                </a:uFill>
              </a:rPr>
              <a:t>Une vingtaine de laboratoires en France</a:t>
            </a:r>
          </a:p>
        </p:txBody>
      </p:sp>
      <p:sp>
        <p:nvSpPr>
          <p:cNvPr id="199" name="Shape 199"/>
          <p:cNvSpPr/>
          <p:nvPr/>
        </p:nvSpPr>
        <p:spPr>
          <a:xfrm>
            <a:off x="9240462" y="3729990"/>
            <a:ext cx="320036" cy="1"/>
          </a:xfrm>
          <a:prstGeom prst="line">
            <a:avLst/>
          </a:prstGeom>
          <a:ln w="25400">
            <a:solidFill>
              <a:srgbClr val="FF0000"/>
            </a:solidFill>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00" name="Shape 200"/>
          <p:cNvSpPr/>
          <p:nvPr/>
        </p:nvSpPr>
        <p:spPr>
          <a:xfrm>
            <a:off x="8840418" y="4370062"/>
            <a:ext cx="320037" cy="1"/>
          </a:xfrm>
          <a:prstGeom prst="line">
            <a:avLst/>
          </a:prstGeom>
          <a:ln w="25400">
            <a:solidFill>
              <a:srgbClr val="FF0000"/>
            </a:solidFill>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01" name="Shape 201"/>
          <p:cNvSpPr/>
          <p:nvPr/>
        </p:nvSpPr>
        <p:spPr>
          <a:xfrm>
            <a:off x="8280355" y="3489964"/>
            <a:ext cx="400046" cy="1"/>
          </a:xfrm>
          <a:prstGeom prst="line">
            <a:avLst/>
          </a:prstGeom>
          <a:ln w="25400">
            <a:solidFill>
              <a:srgbClr val="FF0000"/>
            </a:solidFill>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02" name="Shape 202"/>
          <p:cNvSpPr/>
          <p:nvPr/>
        </p:nvSpPr>
        <p:spPr>
          <a:xfrm>
            <a:off x="7160231" y="3890009"/>
            <a:ext cx="640072" cy="1"/>
          </a:xfrm>
          <a:prstGeom prst="line">
            <a:avLst/>
          </a:prstGeom>
          <a:ln w="25400">
            <a:solidFill>
              <a:srgbClr val="FF0000"/>
            </a:solidFill>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03" name="Shape 203"/>
          <p:cNvSpPr/>
          <p:nvPr/>
        </p:nvSpPr>
        <p:spPr>
          <a:xfrm>
            <a:off x="7880311" y="5010133"/>
            <a:ext cx="320036" cy="1"/>
          </a:xfrm>
          <a:prstGeom prst="line">
            <a:avLst/>
          </a:prstGeom>
          <a:ln w="25400">
            <a:solidFill>
              <a:srgbClr val="FF0000"/>
            </a:solidFill>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04" name="Shape 204"/>
          <p:cNvSpPr/>
          <p:nvPr/>
        </p:nvSpPr>
        <p:spPr>
          <a:xfrm>
            <a:off x="9080444" y="5090142"/>
            <a:ext cx="320036" cy="1"/>
          </a:xfrm>
          <a:prstGeom prst="line">
            <a:avLst/>
          </a:prstGeom>
          <a:ln w="25400">
            <a:solidFill>
              <a:srgbClr val="FF0000"/>
            </a:solidFill>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05" name="Shape 205"/>
          <p:cNvSpPr/>
          <p:nvPr/>
        </p:nvSpPr>
        <p:spPr>
          <a:xfrm>
            <a:off x="7080222" y="3009911"/>
            <a:ext cx="240027" cy="1"/>
          </a:xfrm>
          <a:prstGeom prst="line">
            <a:avLst/>
          </a:prstGeom>
          <a:ln w="25400">
            <a:solidFill>
              <a:srgbClr val="FF0000"/>
            </a:solidFill>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06" name="Shape 206"/>
          <p:cNvSpPr/>
          <p:nvPr/>
        </p:nvSpPr>
        <p:spPr>
          <a:xfrm>
            <a:off x="7080222" y="2849893"/>
            <a:ext cx="240027" cy="1"/>
          </a:xfrm>
          <a:prstGeom prst="line">
            <a:avLst/>
          </a:prstGeom>
          <a:ln w="25400">
            <a:solidFill>
              <a:srgbClr val="FF0000"/>
            </a:solidFill>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07" name="Shape 207"/>
          <p:cNvSpPr/>
          <p:nvPr/>
        </p:nvSpPr>
        <p:spPr>
          <a:xfrm>
            <a:off x="8040329" y="2609866"/>
            <a:ext cx="320036" cy="1"/>
          </a:xfrm>
          <a:prstGeom prst="line">
            <a:avLst/>
          </a:prstGeom>
          <a:ln w="25400">
            <a:solidFill>
              <a:srgbClr val="FF0000"/>
            </a:solidFill>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08" name="Shape 208"/>
          <p:cNvSpPr/>
          <p:nvPr/>
        </p:nvSpPr>
        <p:spPr>
          <a:xfrm>
            <a:off x="9320470" y="2609866"/>
            <a:ext cx="320037" cy="1"/>
          </a:xfrm>
          <a:prstGeom prst="line">
            <a:avLst/>
          </a:prstGeom>
          <a:ln w="25400">
            <a:solidFill>
              <a:srgbClr val="FF0000"/>
            </a:solidFill>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09" name="Shape 209"/>
          <p:cNvSpPr/>
          <p:nvPr/>
        </p:nvSpPr>
        <p:spPr>
          <a:xfrm>
            <a:off x="8040329" y="2449848"/>
            <a:ext cx="320036" cy="1"/>
          </a:xfrm>
          <a:prstGeom prst="line">
            <a:avLst/>
          </a:prstGeom>
          <a:ln w="25400">
            <a:solidFill>
              <a:srgbClr val="FF0000"/>
            </a:solidFill>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10" name="Shape 210"/>
          <p:cNvSpPr/>
          <p:nvPr/>
        </p:nvSpPr>
        <p:spPr>
          <a:xfrm>
            <a:off x="6520160" y="4690097"/>
            <a:ext cx="480054" cy="1"/>
          </a:xfrm>
          <a:prstGeom prst="line">
            <a:avLst/>
          </a:prstGeom>
          <a:ln w="25400">
            <a:solidFill>
              <a:srgbClr val="FF0000"/>
            </a:solidFill>
            <a:prstDash val="sysDot"/>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11" name="Shape 211"/>
          <p:cNvSpPr/>
          <p:nvPr/>
        </p:nvSpPr>
        <p:spPr>
          <a:xfrm>
            <a:off x="6520160" y="3249937"/>
            <a:ext cx="480054" cy="1"/>
          </a:xfrm>
          <a:prstGeom prst="line">
            <a:avLst/>
          </a:prstGeom>
          <a:ln w="25400">
            <a:solidFill>
              <a:srgbClr val="FF0000"/>
            </a:solidFill>
            <a:prstDash val="sysDot"/>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body" idx="1"/>
          </p:nvPr>
        </p:nvSpPr>
        <p:spPr>
          <a:xfrm>
            <a:off x="2363665" y="1324931"/>
            <a:ext cx="7288942" cy="1814051"/>
          </a:xfrm>
          <a:prstGeom prst="rect">
            <a:avLst/>
          </a:prstGeom>
        </p:spPr>
        <p:txBody>
          <a:bodyPr/>
          <a:lstStyle/>
          <a:p>
            <a:pPr lvl="0">
              <a:spcBef>
                <a:spcPts val="500"/>
              </a:spcBef>
              <a:defRPr sz="1800">
                <a:solidFill>
                  <a:srgbClr val="000000"/>
                </a:solidFill>
                <a:uFillTx/>
              </a:defRPr>
            </a:pPr>
            <a:r>
              <a:rPr sz="2000">
                <a:solidFill>
                  <a:srgbClr val="1A0A53"/>
                </a:solidFill>
                <a:uFill>
                  <a:solidFill>
                    <a:srgbClr val="1A0A53"/>
                  </a:solidFill>
                </a:uFill>
              </a:rPr>
              <a:t>Au sein de </a:t>
            </a:r>
            <a:r>
              <a:rPr sz="2000" b="1">
                <a:solidFill>
                  <a:srgbClr val="1A0A53"/>
                </a:solidFill>
                <a:uFill>
                  <a:solidFill>
                    <a:srgbClr val="1A0A53"/>
                  </a:solidFill>
                </a:uFill>
              </a:rPr>
              <a:t>collaborations internationales</a:t>
            </a:r>
            <a:r>
              <a:rPr sz="2000">
                <a:solidFill>
                  <a:srgbClr val="1A0A53"/>
                </a:solidFill>
                <a:uFill>
                  <a:solidFill>
                    <a:srgbClr val="1A0A53"/>
                  </a:solidFill>
                </a:uFill>
              </a:rPr>
              <a:t>, les chercheurs du LAPP participent à la conception et/ou à la réalisation de détecteurs pour des expériences souvent </a:t>
            </a:r>
            <a:r>
              <a:rPr sz="2000" b="1">
                <a:solidFill>
                  <a:srgbClr val="1A0A53"/>
                </a:solidFill>
                <a:uFill>
                  <a:solidFill>
                    <a:srgbClr val="1A0A53"/>
                  </a:solidFill>
                </a:uFill>
              </a:rPr>
              <a:t>gigantesques</a:t>
            </a:r>
            <a:r>
              <a:rPr sz="2000">
                <a:solidFill>
                  <a:srgbClr val="1A0A53"/>
                </a:solidFill>
                <a:uFill>
                  <a:solidFill>
                    <a:srgbClr val="1A0A53"/>
                  </a:solidFill>
                </a:uFill>
              </a:rPr>
              <a:t> et de </a:t>
            </a:r>
            <a:r>
              <a:rPr sz="2000" b="1">
                <a:solidFill>
                  <a:srgbClr val="1A0A53"/>
                </a:solidFill>
                <a:uFill>
                  <a:solidFill>
                    <a:srgbClr val="1A0A53"/>
                  </a:solidFill>
                </a:uFill>
              </a:rPr>
              <a:t>longue durée</a:t>
            </a:r>
            <a:r>
              <a:rPr sz="2000">
                <a:solidFill>
                  <a:srgbClr val="1A0A53"/>
                </a:solidFill>
                <a:uFill>
                  <a:solidFill>
                    <a:srgbClr val="1A0A53"/>
                  </a:solidFill>
                </a:uFill>
              </a:rPr>
              <a:t>, puis analysent leurs résultats pour vérifier ou infirmer les théories et découvrir de nouveaux phénomènes.</a:t>
            </a:r>
          </a:p>
        </p:txBody>
      </p:sp>
      <p:sp>
        <p:nvSpPr>
          <p:cNvPr id="216" name="Shape 2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13</a:t>
            </a:fld>
            <a:endParaRPr sz="1000" b="1">
              <a:solidFill>
                <a:srgbClr val="1A0A53"/>
              </a:solidFill>
              <a:uFill>
                <a:solidFill>
                  <a:srgbClr val="011279"/>
                </a:solidFill>
              </a:uFill>
            </a:endParaRPr>
          </a:p>
        </p:txBody>
      </p:sp>
      <p:pic>
        <p:nvPicPr>
          <p:cNvPr id="217" name="image17.jpeg" descr="test2.jpg"/>
          <p:cNvPicPr/>
          <p:nvPr/>
        </p:nvPicPr>
        <p:blipFill>
          <a:blip r:embed="rId3">
            <a:extLst/>
          </a:blip>
          <a:stretch>
            <a:fillRect/>
          </a:stretch>
        </p:blipFill>
        <p:spPr>
          <a:xfrm>
            <a:off x="661753" y="3035607"/>
            <a:ext cx="4866275" cy="3651297"/>
          </a:xfrm>
          <a:prstGeom prst="rect">
            <a:avLst/>
          </a:prstGeom>
          <a:ln w="12700">
            <a:miter lim="400000"/>
          </a:ln>
        </p:spPr>
      </p:pic>
      <p:sp>
        <p:nvSpPr>
          <p:cNvPr id="218" name="Shape 218"/>
          <p:cNvSpPr/>
          <p:nvPr/>
        </p:nvSpPr>
        <p:spPr>
          <a:xfrm>
            <a:off x="5813777" y="3912806"/>
            <a:ext cx="4000501" cy="20415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buSzPct val="100000"/>
              <a:buFont typeface="Arial"/>
              <a:buChar char="•"/>
              <a:defRPr>
                <a:solidFill>
                  <a:srgbClr val="000000"/>
                </a:solidFill>
                <a:uFillTx/>
              </a:defRPr>
            </a:pPr>
            <a:r>
              <a:rPr>
                <a:solidFill>
                  <a:srgbClr val="1A0A53"/>
                </a:solidFill>
                <a:uFill>
                  <a:solidFill>
                    <a:srgbClr val="1A0A53"/>
                  </a:solidFill>
                </a:uFill>
              </a:rPr>
              <a:t> Auprès des accélérateurs du </a:t>
            </a:r>
            <a:r>
              <a:rPr>
                <a:solidFill>
                  <a:srgbClr val="B82920"/>
                </a:solidFill>
                <a:uFill>
                  <a:solidFill>
                    <a:srgbClr val="1A0A53"/>
                  </a:solidFill>
                </a:uFill>
              </a:rPr>
              <a:t>CERN</a:t>
            </a:r>
            <a:r>
              <a:rPr>
                <a:solidFill>
                  <a:srgbClr val="1A0A53"/>
                </a:solidFill>
                <a:uFill>
                  <a:solidFill>
                    <a:srgbClr val="1A0A53"/>
                  </a:solidFill>
                </a:uFill>
              </a:rPr>
              <a:t> </a:t>
            </a:r>
            <a:r>
              <a:rPr>
                <a:solidFill>
                  <a:srgbClr val="0F7734"/>
                </a:solidFill>
                <a:uFill>
                  <a:solidFill>
                    <a:srgbClr val="1A0A53"/>
                  </a:solidFill>
                </a:uFill>
              </a:rPr>
              <a:t>ATLAS, LHCb, OPERA (Grand Sasso)</a:t>
            </a:r>
            <a:endParaRPr>
              <a:solidFill>
                <a:srgbClr val="1A0A53"/>
              </a:solidFill>
              <a:uFill>
                <a:solidFill>
                  <a:srgbClr val="1A0A53"/>
                </a:solidFill>
              </a:uFill>
            </a:endParaRPr>
          </a:p>
          <a:p>
            <a:pPr lvl="0">
              <a:defRPr>
                <a:solidFill>
                  <a:srgbClr val="000000"/>
                </a:solidFill>
                <a:uFillTx/>
              </a:defRPr>
            </a:pPr>
            <a:endParaRPr>
              <a:solidFill>
                <a:srgbClr val="1A0A53"/>
              </a:solidFill>
              <a:uFill>
                <a:solidFill>
                  <a:srgbClr val="1A0A53"/>
                </a:solidFill>
              </a:uFill>
            </a:endParaRPr>
          </a:p>
          <a:p>
            <a:pPr lvl="0">
              <a:buSzPct val="100000"/>
              <a:buFont typeface="Arial"/>
              <a:buChar char="•"/>
              <a:defRPr>
                <a:solidFill>
                  <a:srgbClr val="000000"/>
                </a:solidFill>
                <a:uFillTx/>
              </a:defRPr>
            </a:pPr>
            <a:r>
              <a:rPr>
                <a:solidFill>
                  <a:srgbClr val="1A0A53"/>
                </a:solidFill>
                <a:uFill>
                  <a:solidFill>
                    <a:srgbClr val="1A0A53"/>
                  </a:solidFill>
                </a:uFill>
              </a:rPr>
              <a:t> Sur des sites éloignés ou dans </a:t>
            </a:r>
            <a:r>
              <a:rPr smtClean="0">
                <a:solidFill>
                  <a:srgbClr val="1A0A53"/>
                </a:solidFill>
                <a:uFill>
                  <a:solidFill>
                    <a:srgbClr val="1A0A53"/>
                  </a:solidFill>
                </a:uFill>
              </a:rPr>
              <a:t>l’espace</a:t>
            </a:r>
            <a:r>
              <a:rPr lang="fr-FR" smtClean="0">
                <a:solidFill>
                  <a:srgbClr val="1A0A53"/>
                </a:solidFill>
                <a:uFill>
                  <a:solidFill>
                    <a:srgbClr val="1A0A53"/>
                  </a:solidFill>
                </a:uFill>
              </a:rPr>
              <a:t> </a:t>
            </a:r>
            <a:r>
              <a:rPr smtClean="0">
                <a:solidFill>
                  <a:srgbClr val="1A0A53"/>
                </a:solidFill>
                <a:uFill>
                  <a:solidFill>
                    <a:srgbClr val="1A0A53"/>
                  </a:solidFill>
                </a:uFill>
              </a:rPr>
              <a:t>: </a:t>
            </a:r>
            <a:r>
              <a:rPr>
                <a:solidFill>
                  <a:srgbClr val="0F7734"/>
                </a:solidFill>
                <a:uFill>
                  <a:solidFill>
                    <a:srgbClr val="1A0A53"/>
                  </a:solidFill>
                </a:uFill>
              </a:rPr>
              <a:t>VIRGO (Pise), HESS (Namibie), AMS (Station spatiale). </a:t>
            </a:r>
            <a:r>
              <a:rPr>
                <a:solidFill>
                  <a:srgbClr val="1A0A53"/>
                </a:solidFill>
                <a:uFill>
                  <a:solidFill>
                    <a:srgbClr val="1A0A53"/>
                  </a:solidFill>
                </a:uFill>
              </a:rPr>
              <a:t> </a:t>
            </a:r>
          </a:p>
        </p:txBody>
      </p:sp>
      <p:sp>
        <p:nvSpPr>
          <p:cNvPr id="219" name="Shape 219"/>
          <p:cNvSpPr/>
          <p:nvPr/>
        </p:nvSpPr>
        <p:spPr>
          <a:xfrm>
            <a:off x="2109536" y="318059"/>
            <a:ext cx="5812073" cy="49636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800" b="1">
                <a:solidFill>
                  <a:srgbClr val="B82920"/>
                </a:solidFill>
              </a:defRPr>
            </a:lvl1pPr>
          </a:lstStyle>
          <a:p>
            <a:pPr lvl="0">
              <a:defRPr sz="1800" b="0">
                <a:solidFill>
                  <a:srgbClr val="000000"/>
                </a:solidFill>
                <a:uFillTx/>
              </a:defRPr>
            </a:pPr>
            <a:r>
              <a:rPr sz="2800" b="1">
                <a:solidFill>
                  <a:srgbClr val="B82920"/>
                </a:solidFill>
                <a:uFill>
                  <a:solidFill>
                    <a:srgbClr val="1A0A53"/>
                  </a:solidFill>
                </a:uFill>
              </a:rPr>
              <a:t>Des physiciens expérimentateurs</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14</a:t>
            </a:fld>
            <a:endParaRPr sz="1000" b="1">
              <a:solidFill>
                <a:srgbClr val="1A0A53"/>
              </a:solidFill>
              <a:uFill>
                <a:solidFill>
                  <a:srgbClr val="011279"/>
                </a:solidFill>
              </a:uFill>
            </a:endParaRPr>
          </a:p>
        </p:txBody>
      </p:sp>
      <p:pic>
        <p:nvPicPr>
          <p:cNvPr id="224" name="image18.png" descr="atlas_Assemblage_m08_3"/>
          <p:cNvPicPr/>
          <p:nvPr/>
        </p:nvPicPr>
        <p:blipFill>
          <a:blip r:embed="rId2">
            <a:extLst/>
          </a:blip>
          <a:srcRect t="6122" b="5102"/>
          <a:stretch>
            <a:fillRect/>
          </a:stretch>
        </p:blipFill>
        <p:spPr>
          <a:xfrm>
            <a:off x="839610" y="1809749"/>
            <a:ext cx="3003905" cy="2000251"/>
          </a:xfrm>
          <a:prstGeom prst="rect">
            <a:avLst/>
          </a:prstGeom>
          <a:ln w="12700">
            <a:miter lim="400000"/>
          </a:ln>
        </p:spPr>
      </p:pic>
      <p:pic>
        <p:nvPicPr>
          <p:cNvPr id="225" name="image19.jpg" descr="http://irfu.cea.fr/Images/astImg/mr_387_1.jpg?reload=1256118700"/>
          <p:cNvPicPr/>
          <p:nvPr/>
        </p:nvPicPr>
        <p:blipFill>
          <a:blip r:embed="rId3">
            <a:extLst/>
          </a:blip>
          <a:stretch>
            <a:fillRect/>
          </a:stretch>
        </p:blipFill>
        <p:spPr>
          <a:xfrm>
            <a:off x="7159625" y="4690181"/>
            <a:ext cx="2709335" cy="2222501"/>
          </a:xfrm>
          <a:prstGeom prst="rect">
            <a:avLst/>
          </a:prstGeom>
          <a:ln w="12700">
            <a:miter lim="400000"/>
          </a:ln>
        </p:spPr>
      </p:pic>
      <p:pic>
        <p:nvPicPr>
          <p:cNvPr id="226" name="image20.jpg" descr="ElectroniqueATLAS.jpg"/>
          <p:cNvPicPr/>
          <p:nvPr/>
        </p:nvPicPr>
        <p:blipFill>
          <a:blip r:embed="rId4">
            <a:extLst/>
          </a:blip>
          <a:stretch>
            <a:fillRect/>
          </a:stretch>
        </p:blipFill>
        <p:spPr>
          <a:xfrm>
            <a:off x="4279194" y="1809750"/>
            <a:ext cx="2721682" cy="2000250"/>
          </a:xfrm>
          <a:prstGeom prst="rect">
            <a:avLst/>
          </a:prstGeom>
          <a:ln w="12700">
            <a:miter lim="400000"/>
          </a:ln>
        </p:spPr>
      </p:pic>
      <p:pic>
        <p:nvPicPr>
          <p:cNvPr id="227" name="image21.jpg" descr="E:\Images\Nikon\29\Dsc_2198_mod1.jpg"/>
          <p:cNvPicPr/>
          <p:nvPr/>
        </p:nvPicPr>
        <p:blipFill>
          <a:blip r:embed="rId5">
            <a:extLst/>
          </a:blip>
          <a:stretch>
            <a:fillRect/>
          </a:stretch>
        </p:blipFill>
        <p:spPr>
          <a:xfrm>
            <a:off x="7480653" y="1889125"/>
            <a:ext cx="2413001" cy="1832681"/>
          </a:xfrm>
          <a:prstGeom prst="rect">
            <a:avLst/>
          </a:prstGeom>
          <a:ln w="12700">
            <a:miter lim="400000"/>
          </a:ln>
        </p:spPr>
      </p:pic>
      <p:sp>
        <p:nvSpPr>
          <p:cNvPr id="228" name="Shape 228"/>
          <p:cNvSpPr/>
          <p:nvPr/>
        </p:nvSpPr>
        <p:spPr>
          <a:xfrm>
            <a:off x="3880555" y="2319168"/>
            <a:ext cx="411621" cy="5827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400"/>
            </a:lvl1pPr>
          </a:lstStyle>
          <a:p>
            <a:pPr lvl="0">
              <a:defRPr sz="1800">
                <a:solidFill>
                  <a:srgbClr val="000000"/>
                </a:solidFill>
                <a:uFillTx/>
              </a:defRPr>
            </a:pPr>
            <a:r>
              <a:rPr sz="3400">
                <a:solidFill>
                  <a:srgbClr val="1A0A53"/>
                </a:solidFill>
                <a:uFill>
                  <a:solidFill>
                    <a:srgbClr val="1A0A53"/>
                  </a:solidFill>
                </a:uFill>
              </a:rPr>
              <a:t>+</a:t>
            </a:r>
          </a:p>
        </p:txBody>
      </p:sp>
      <p:sp>
        <p:nvSpPr>
          <p:cNvPr id="229" name="Shape 229"/>
          <p:cNvSpPr/>
          <p:nvPr/>
        </p:nvSpPr>
        <p:spPr>
          <a:xfrm>
            <a:off x="7000875" y="2238029"/>
            <a:ext cx="411621" cy="5827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400"/>
            </a:lvl1pPr>
          </a:lstStyle>
          <a:p>
            <a:pPr lvl="0">
              <a:defRPr sz="1800">
                <a:solidFill>
                  <a:srgbClr val="000000"/>
                </a:solidFill>
                <a:uFillTx/>
              </a:defRPr>
            </a:pPr>
            <a:r>
              <a:rPr sz="3400">
                <a:solidFill>
                  <a:srgbClr val="1A0A53"/>
                </a:solidFill>
                <a:uFill>
                  <a:solidFill>
                    <a:srgbClr val="1A0A53"/>
                  </a:solidFill>
                </a:uFill>
              </a:rPr>
              <a:t>+</a:t>
            </a:r>
          </a:p>
        </p:txBody>
      </p:sp>
      <p:sp>
        <p:nvSpPr>
          <p:cNvPr id="230" name="Shape 230"/>
          <p:cNvSpPr/>
          <p:nvPr/>
        </p:nvSpPr>
        <p:spPr>
          <a:xfrm>
            <a:off x="520347" y="5039085"/>
            <a:ext cx="411621" cy="5827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400"/>
            </a:lvl1pPr>
          </a:lstStyle>
          <a:p>
            <a:pPr lvl="0">
              <a:defRPr sz="1800">
                <a:solidFill>
                  <a:srgbClr val="000000"/>
                </a:solidFill>
                <a:uFillTx/>
              </a:defRPr>
            </a:pPr>
            <a:r>
              <a:rPr sz="3400">
                <a:solidFill>
                  <a:srgbClr val="1A0A53"/>
                </a:solidFill>
                <a:uFill>
                  <a:solidFill>
                    <a:srgbClr val="1A0A53"/>
                  </a:solidFill>
                </a:uFill>
              </a:rPr>
              <a:t>+</a:t>
            </a:r>
          </a:p>
        </p:txBody>
      </p:sp>
      <p:pic>
        <p:nvPicPr>
          <p:cNvPr id="231" name="image22.jpg" descr="\\Lapp.in2p3.fr\dfs_lapp\HOME3\neyroud\Management\Rapport d'activite LAPP\2006-2008\INFO_Fig2.jpg"/>
          <p:cNvPicPr/>
          <p:nvPr/>
        </p:nvPicPr>
        <p:blipFill>
          <a:blip r:embed="rId6">
            <a:extLst/>
          </a:blip>
          <a:stretch>
            <a:fillRect/>
          </a:stretch>
        </p:blipFill>
        <p:spPr>
          <a:xfrm>
            <a:off x="1000125" y="4769555"/>
            <a:ext cx="2926292" cy="2114905"/>
          </a:xfrm>
          <a:prstGeom prst="rect">
            <a:avLst/>
          </a:prstGeom>
          <a:ln w="12700">
            <a:miter lim="400000"/>
          </a:ln>
        </p:spPr>
      </p:pic>
      <p:pic>
        <p:nvPicPr>
          <p:cNvPr id="232" name="image23.jpg" descr="\\Lappfile2\informatique\MUST\Présentations\Photothèque_Must\Must 1.jpg"/>
          <p:cNvPicPr/>
          <p:nvPr/>
        </p:nvPicPr>
        <p:blipFill>
          <a:blip r:embed="rId7">
            <a:extLst/>
          </a:blip>
          <a:stretch>
            <a:fillRect/>
          </a:stretch>
        </p:blipFill>
        <p:spPr>
          <a:xfrm>
            <a:off x="4439708" y="4769555"/>
            <a:ext cx="1599848" cy="2079627"/>
          </a:xfrm>
          <a:prstGeom prst="rect">
            <a:avLst/>
          </a:prstGeom>
          <a:ln w="12700">
            <a:miter lim="400000"/>
          </a:ln>
        </p:spPr>
      </p:pic>
      <p:sp>
        <p:nvSpPr>
          <p:cNvPr id="233" name="Shape 233"/>
          <p:cNvSpPr/>
          <p:nvPr/>
        </p:nvSpPr>
        <p:spPr>
          <a:xfrm>
            <a:off x="3880555" y="4957946"/>
            <a:ext cx="411621" cy="5827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400"/>
            </a:lvl1pPr>
          </a:lstStyle>
          <a:p>
            <a:pPr lvl="0">
              <a:defRPr sz="1800">
                <a:solidFill>
                  <a:srgbClr val="000000"/>
                </a:solidFill>
                <a:uFillTx/>
              </a:defRPr>
            </a:pPr>
            <a:r>
              <a:rPr sz="3400">
                <a:solidFill>
                  <a:srgbClr val="1A0A53"/>
                </a:solidFill>
                <a:uFill>
                  <a:solidFill>
                    <a:srgbClr val="1A0A53"/>
                  </a:solidFill>
                </a:uFill>
              </a:rPr>
              <a:t>+</a:t>
            </a:r>
          </a:p>
        </p:txBody>
      </p:sp>
      <p:sp>
        <p:nvSpPr>
          <p:cNvPr id="234" name="Shape 234"/>
          <p:cNvSpPr/>
          <p:nvPr/>
        </p:nvSpPr>
        <p:spPr>
          <a:xfrm>
            <a:off x="6200069" y="5649736"/>
            <a:ext cx="719668" cy="1764"/>
          </a:xfrm>
          <a:prstGeom prst="line">
            <a:avLst/>
          </a:prstGeom>
          <a:ln w="76200">
            <a:solidFill>
              <a:srgbClr val="FF0000"/>
            </a:solidFill>
            <a:tailEnd type="triangle"/>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235" name="Shape 235"/>
          <p:cNvSpPr/>
          <p:nvPr/>
        </p:nvSpPr>
        <p:spPr>
          <a:xfrm>
            <a:off x="701167" y="920428"/>
            <a:ext cx="3280835" cy="630697"/>
          </a:xfrm>
          <a:prstGeom prst="rect">
            <a:avLst/>
          </a:prstGeom>
          <a:gradFill>
            <a:gsLst>
              <a:gs pos="0">
                <a:srgbClr val="A5E6FF"/>
              </a:gs>
              <a:gs pos="35000">
                <a:srgbClr val="BFEDFF"/>
              </a:gs>
              <a:gs pos="100000">
                <a:srgbClr val="E7F8FF"/>
              </a:gs>
            </a:gsLst>
            <a:lin ang="16200000"/>
          </a:gradFill>
          <a:ln w="3175">
            <a:solidFill>
              <a:srgbClr val="46AAC4"/>
            </a:solidFill>
          </a:ln>
          <a:effectLst>
            <a:outerShdw blurRad="38100" dist="127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a:solidFill>
                  <a:srgbClr val="1A0A53"/>
                </a:solidFill>
                <a:uFill>
                  <a:solidFill>
                    <a:srgbClr val="1A0A53"/>
                  </a:solidFill>
                </a:uFill>
              </a:rPr>
              <a:t>Mécanique: 24 personnes dont 10 ingénieurs </a:t>
            </a:r>
          </a:p>
        </p:txBody>
      </p:sp>
      <p:sp>
        <p:nvSpPr>
          <p:cNvPr id="236" name="Shape 236"/>
          <p:cNvSpPr/>
          <p:nvPr/>
        </p:nvSpPr>
        <p:spPr>
          <a:xfrm>
            <a:off x="5525699" y="920428"/>
            <a:ext cx="3361973" cy="630697"/>
          </a:xfrm>
          <a:prstGeom prst="rect">
            <a:avLst/>
          </a:prstGeom>
          <a:gradFill>
            <a:gsLst>
              <a:gs pos="0">
                <a:srgbClr val="FFD1BB"/>
              </a:gs>
              <a:gs pos="35000">
                <a:srgbClr val="FFDECF"/>
              </a:gs>
              <a:gs pos="100000">
                <a:srgbClr val="FFF2ED"/>
              </a:gs>
            </a:gsLst>
            <a:lin ang="16200000"/>
          </a:gradFill>
          <a:ln w="3175">
            <a:solidFill>
              <a:srgbClr val="F69240"/>
            </a:solidFill>
          </a:ln>
          <a:effectLst>
            <a:outerShdw blurRad="38100" dist="127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a:solidFill>
                  <a:srgbClr val="1A0A53"/>
                </a:solidFill>
                <a:uFill>
                  <a:solidFill>
                    <a:srgbClr val="1A0A53"/>
                  </a:solidFill>
                </a:uFill>
              </a:rPr>
              <a:t>Electronique: 19 personnes dont 14 ingénieurs </a:t>
            </a:r>
          </a:p>
        </p:txBody>
      </p:sp>
      <p:sp>
        <p:nvSpPr>
          <p:cNvPr id="237" name="Shape 237"/>
          <p:cNvSpPr/>
          <p:nvPr/>
        </p:nvSpPr>
        <p:spPr>
          <a:xfrm>
            <a:off x="1023055" y="4068624"/>
            <a:ext cx="3361973" cy="630698"/>
          </a:xfrm>
          <a:prstGeom prst="rect">
            <a:avLst/>
          </a:prstGeom>
          <a:gradFill>
            <a:gsLst>
              <a:gs pos="0">
                <a:srgbClr val="DAFEA4"/>
              </a:gs>
              <a:gs pos="35000">
                <a:srgbClr val="E4FDBF"/>
              </a:gs>
              <a:gs pos="100000">
                <a:srgbClr val="F5FFE6"/>
              </a:gs>
            </a:gsLst>
            <a:lin ang="16200000"/>
          </a:gradFill>
          <a:ln w="3175">
            <a:solidFill>
              <a:srgbClr val="98B955"/>
            </a:solidFill>
          </a:ln>
          <a:effectLst>
            <a:outerShdw blurRad="38100" dist="127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a:solidFill>
                  <a:srgbClr val="1A0A53"/>
                </a:solidFill>
                <a:uFill>
                  <a:solidFill>
                    <a:srgbClr val="1A0A53"/>
                  </a:solidFill>
                </a:uFill>
              </a:rPr>
              <a:t>Informatique: 21 personnes dont 15 ingénieurs </a:t>
            </a:r>
          </a:p>
        </p:txBody>
      </p:sp>
      <p:sp>
        <p:nvSpPr>
          <p:cNvPr id="238" name="Shape 238"/>
          <p:cNvSpPr/>
          <p:nvPr/>
        </p:nvSpPr>
        <p:spPr>
          <a:xfrm>
            <a:off x="2109536" y="140259"/>
            <a:ext cx="4270735" cy="49636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800" b="1">
                <a:solidFill>
                  <a:srgbClr val="B82920"/>
                </a:solidFill>
              </a:defRPr>
            </a:lvl1pPr>
          </a:lstStyle>
          <a:p>
            <a:pPr lvl="0">
              <a:defRPr sz="1800" b="0">
                <a:solidFill>
                  <a:srgbClr val="000000"/>
                </a:solidFill>
                <a:uFillTx/>
              </a:defRPr>
            </a:pPr>
            <a:r>
              <a:rPr sz="2800" b="1">
                <a:solidFill>
                  <a:srgbClr val="B82920"/>
                </a:solidFill>
                <a:uFill>
                  <a:solidFill>
                    <a:srgbClr val="1A0A53"/>
                  </a:solidFill>
                </a:uFill>
              </a:rPr>
              <a:t>Les services techniques</a:t>
            </a:r>
          </a:p>
        </p:txBody>
      </p:sp>
      <p:sp>
        <p:nvSpPr>
          <p:cNvPr id="239" name="Shape 239"/>
          <p:cNvSpPr/>
          <p:nvPr/>
        </p:nvSpPr>
        <p:spPr>
          <a:xfrm>
            <a:off x="4878870" y="6953641"/>
            <a:ext cx="3361973" cy="363997"/>
          </a:xfrm>
          <a:prstGeom prst="rect">
            <a:avLst/>
          </a:prstGeom>
          <a:solidFill>
            <a:srgbClr val="FFEB66"/>
          </a:solidFill>
          <a:ln w="3175">
            <a:solidFill>
              <a:srgbClr val="98B955"/>
            </a:solidFill>
          </a:ln>
          <a:effectLst>
            <a:outerShdw blurRad="38100" dist="127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a:solidFill>
                  <a:srgbClr val="1A0A53"/>
                </a:solidFill>
                <a:uFill>
                  <a:solidFill>
                    <a:srgbClr val="1A0A53"/>
                  </a:solidFill>
                </a:uFill>
              </a:rPr>
              <a:t>Administration:~20 personnes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body" idx="1"/>
          </p:nvPr>
        </p:nvSpPr>
        <p:spPr>
          <a:xfrm>
            <a:off x="850050" y="1938337"/>
            <a:ext cx="5580505" cy="4655713"/>
          </a:xfrm>
          <a:prstGeom prst="rect">
            <a:avLst/>
          </a:prstGeom>
        </p:spPr>
        <p:txBody>
          <a:bodyPr/>
          <a:lstStyle/>
          <a:p>
            <a:pPr lvl="1" algn="l">
              <a:defRPr>
                <a:solidFill>
                  <a:srgbClr val="000000"/>
                </a:solidFill>
                <a:uFillTx/>
              </a:defRPr>
            </a:pPr>
            <a:r>
              <a:rPr sz="2400" smtClean="0">
                <a:solidFill>
                  <a:srgbClr val="1A0A53"/>
                </a:solidFill>
                <a:uFill>
                  <a:solidFill>
                    <a:srgbClr val="1A0A53"/>
                  </a:solidFill>
                </a:uFill>
              </a:rPr>
              <a:t>Ce </a:t>
            </a:r>
            <a:r>
              <a:rPr sz="2400">
                <a:solidFill>
                  <a:srgbClr val="1A0A53"/>
                </a:solidFill>
                <a:uFill>
                  <a:solidFill>
                    <a:srgbClr val="1A0A53"/>
                  </a:solidFill>
                </a:uFill>
              </a:rPr>
              <a:t>bâtiment abrite également dans </a:t>
            </a:r>
            <a:r>
              <a:rPr sz="2400" smtClean="0">
                <a:solidFill>
                  <a:srgbClr val="1A0A53"/>
                </a:solidFill>
                <a:uFill>
                  <a:solidFill>
                    <a:srgbClr val="1A0A53"/>
                  </a:solidFill>
                </a:uFill>
              </a:rPr>
              <a:t>ses</a:t>
            </a:r>
            <a:r>
              <a:rPr lang="fr-FR" sz="2400" smtClean="0">
                <a:solidFill>
                  <a:srgbClr val="1A0A53"/>
                </a:solidFill>
                <a:uFill>
                  <a:solidFill>
                    <a:srgbClr val="1A0A53"/>
                  </a:solidFill>
                </a:uFill>
              </a:rPr>
              <a:t> </a:t>
            </a:r>
            <a:r>
              <a:rPr sz="2400" smtClean="0">
                <a:solidFill>
                  <a:srgbClr val="1A0A53"/>
                </a:solidFill>
                <a:uFill>
                  <a:solidFill>
                    <a:srgbClr val="1A0A53"/>
                  </a:solidFill>
                </a:uFill>
              </a:rPr>
              <a:t>murs </a:t>
            </a:r>
            <a:r>
              <a:rPr sz="2400">
                <a:solidFill>
                  <a:srgbClr val="1A0A53"/>
                </a:solidFill>
                <a:uFill>
                  <a:solidFill>
                    <a:srgbClr val="1A0A53"/>
                  </a:solidFill>
                </a:uFill>
              </a:rPr>
              <a:t>un important groupe de physique théorique, le </a:t>
            </a:r>
            <a:r>
              <a:rPr sz="2400">
                <a:solidFill>
                  <a:srgbClr val="B82920"/>
                </a:solidFill>
                <a:uFill>
                  <a:solidFill>
                    <a:srgbClr val="1A0A53"/>
                  </a:solidFill>
                </a:uFill>
              </a:rPr>
              <a:t>LAPTH</a:t>
            </a:r>
            <a:r>
              <a:rPr sz="2400">
                <a:solidFill>
                  <a:srgbClr val="1A0A53"/>
                </a:solidFill>
                <a:uFill>
                  <a:solidFill>
                    <a:srgbClr val="1A0A53"/>
                  </a:solidFill>
                </a:uFill>
              </a:rPr>
              <a:t>  (~40 personnes).</a:t>
            </a:r>
          </a:p>
          <a:p>
            <a:pPr marL="342900" lvl="1" indent="-342900" algn="l">
              <a:defRPr>
                <a:solidFill>
                  <a:srgbClr val="000000"/>
                </a:solidFill>
                <a:uFillTx/>
              </a:defRPr>
            </a:pPr>
            <a:endParaRPr sz="2400">
              <a:solidFill>
                <a:srgbClr val="1A0A53"/>
              </a:solidFill>
              <a:uFill>
                <a:solidFill>
                  <a:srgbClr val="1A0A53"/>
                </a:solidFill>
              </a:uFill>
            </a:endParaRPr>
          </a:p>
          <a:p>
            <a:pPr lvl="1" algn="l">
              <a:defRPr>
                <a:solidFill>
                  <a:srgbClr val="000000"/>
                </a:solidFill>
                <a:uFillTx/>
              </a:defRPr>
            </a:pPr>
            <a:r>
              <a:rPr sz="2200">
                <a:solidFill>
                  <a:srgbClr val="1A0A53"/>
                </a:solidFill>
                <a:uFill>
                  <a:solidFill>
                    <a:srgbClr val="1A0A53"/>
                  </a:solidFill>
                </a:uFill>
              </a:rPr>
              <a:t>Les théoriciens construisent des modèles et prédisent des effets que les expérimentateurs cherchent à </a:t>
            </a:r>
            <a:r>
              <a:rPr sz="2200" smtClean="0">
                <a:solidFill>
                  <a:srgbClr val="1A0A53"/>
                </a:solidFill>
                <a:uFill>
                  <a:solidFill>
                    <a:srgbClr val="1A0A53"/>
                  </a:solidFill>
                </a:uFill>
              </a:rPr>
              <a:t>mesurer</a:t>
            </a:r>
            <a:endParaRPr lang="fr-FR" sz="2200" smtClean="0">
              <a:solidFill>
                <a:srgbClr val="1A0A53"/>
              </a:solidFill>
              <a:uFill>
                <a:solidFill>
                  <a:srgbClr val="1A0A53"/>
                </a:solidFill>
              </a:uFill>
            </a:endParaRPr>
          </a:p>
          <a:p>
            <a:pPr lvl="1" algn="l">
              <a:defRPr>
                <a:solidFill>
                  <a:srgbClr val="000000"/>
                </a:solidFill>
                <a:uFillTx/>
              </a:defRPr>
            </a:pPr>
            <a:endParaRPr sz="2200">
              <a:solidFill>
                <a:srgbClr val="1A0A53"/>
              </a:solidFill>
              <a:uFill>
                <a:solidFill>
                  <a:srgbClr val="1A0A53"/>
                </a:solidFill>
              </a:uFill>
            </a:endParaRPr>
          </a:p>
          <a:p>
            <a:pPr lvl="1" algn="l">
              <a:defRPr>
                <a:solidFill>
                  <a:srgbClr val="000000"/>
                </a:solidFill>
                <a:uFillTx/>
              </a:defRPr>
            </a:pPr>
            <a:r>
              <a:rPr sz="2200">
                <a:solidFill>
                  <a:srgbClr val="1A0A53"/>
                </a:solidFill>
                <a:uFill>
                  <a:solidFill>
                    <a:srgbClr val="1A0A53"/>
                  </a:solidFill>
                </a:uFill>
              </a:rPr>
              <a:t>Parfois c’est le contraire: les théoriciens doivent modifier leurs modèles ou en créer de nouveaux pour interpréter les résultats des expérimentateurs</a:t>
            </a:r>
          </a:p>
        </p:txBody>
      </p:sp>
      <p:sp>
        <p:nvSpPr>
          <p:cNvPr id="242" name="Shape 24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15</a:t>
            </a:fld>
            <a:endParaRPr sz="1000" b="1">
              <a:solidFill>
                <a:srgbClr val="1A0A53"/>
              </a:solidFill>
              <a:uFill>
                <a:solidFill>
                  <a:srgbClr val="011279"/>
                </a:solidFill>
              </a:uFill>
            </a:endParaRPr>
          </a:p>
        </p:txBody>
      </p:sp>
      <p:pic>
        <p:nvPicPr>
          <p:cNvPr id="244" name="image27.jpg" descr="Equation_01.jpg"/>
          <p:cNvPicPr/>
          <p:nvPr/>
        </p:nvPicPr>
        <p:blipFill>
          <a:blip r:embed="rId2">
            <a:extLst/>
          </a:blip>
          <a:stretch>
            <a:fillRect/>
          </a:stretch>
        </p:blipFill>
        <p:spPr>
          <a:xfrm>
            <a:off x="6504093" y="1428733"/>
            <a:ext cx="3577456" cy="5318163"/>
          </a:xfrm>
          <a:prstGeom prst="rect">
            <a:avLst/>
          </a:prstGeom>
          <a:ln w="12700">
            <a:miter lim="400000"/>
          </a:ln>
        </p:spPr>
      </p:pic>
      <p:pic>
        <p:nvPicPr>
          <p:cNvPr id="1026" name="Picture 2" descr="http://lapth.cnrs.fr/pg-nomin/herrmann/logos/logo_lap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983" y="0"/>
            <a:ext cx="4173741" cy="1275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16</a:t>
            </a:fld>
            <a:endParaRPr sz="1000" b="1">
              <a:solidFill>
                <a:srgbClr val="1A0A53"/>
              </a:solidFill>
              <a:uFill>
                <a:solidFill>
                  <a:srgbClr val="011279"/>
                </a:solidFill>
              </a:uFill>
            </a:endParaRPr>
          </a:p>
        </p:txBody>
      </p:sp>
      <p:sp>
        <p:nvSpPr>
          <p:cNvPr id="247" name="Shape 247"/>
          <p:cNvSpPr/>
          <p:nvPr/>
        </p:nvSpPr>
        <p:spPr>
          <a:xfrm>
            <a:off x="2035912" y="744467"/>
            <a:ext cx="7998854" cy="58467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0" lvl="0" algn="l">
              <a:lnSpc>
                <a:spcPct val="90000"/>
              </a:lnSpc>
              <a:spcBef>
                <a:spcPts val="500"/>
              </a:spcBef>
              <a:buFont typeface="Arial"/>
              <a:defRPr>
                <a:solidFill>
                  <a:srgbClr val="000000"/>
                </a:solidFill>
                <a:uFillTx/>
              </a:defRPr>
            </a:pPr>
            <a:r>
              <a:rPr sz="2600">
                <a:solidFill>
                  <a:srgbClr val="00882B"/>
                </a:solidFill>
                <a:uFill>
                  <a:solidFill>
                    <a:srgbClr val="1A0A53"/>
                  </a:solidFill>
                </a:uFill>
              </a:rPr>
              <a:t>59 chercheurs </a:t>
            </a:r>
            <a:r>
              <a:rPr sz="2600" smtClean="0">
                <a:solidFill>
                  <a:srgbClr val="00882B"/>
                </a:solidFill>
                <a:uFill>
                  <a:solidFill>
                    <a:srgbClr val="1A0A53"/>
                  </a:solidFill>
                </a:uFill>
              </a:rPr>
              <a:t>expérimentateurs</a:t>
            </a:r>
            <a:r>
              <a:rPr lang="fr-FR" sz="2600" smtClean="0">
                <a:solidFill>
                  <a:srgbClr val="00882B"/>
                </a:solidFill>
                <a:uFill>
                  <a:solidFill>
                    <a:srgbClr val="1A0A53"/>
                  </a:solidFill>
                </a:uFill>
              </a:rPr>
              <a:t> </a:t>
            </a:r>
            <a:r>
              <a:rPr sz="2600" smtClean="0">
                <a:solidFill>
                  <a:srgbClr val="00882B"/>
                </a:solidFill>
                <a:uFill>
                  <a:solidFill>
                    <a:srgbClr val="1A0A53"/>
                  </a:solidFill>
                </a:uFill>
              </a:rPr>
              <a:t>: </a:t>
            </a:r>
            <a:r>
              <a:rPr sz="2600">
                <a:solidFill>
                  <a:srgbClr val="00882B"/>
                </a:solidFill>
                <a:uFill>
                  <a:solidFill>
                    <a:srgbClr val="1A0A53"/>
                  </a:solidFill>
                </a:uFill>
              </a:rPr>
              <a:t>permanents, post-doctorants et étudiants + 7 émérites</a:t>
            </a:r>
          </a:p>
          <a:p>
            <a:pPr marL="0" lvl="2" indent="0" algn="l">
              <a:lnSpc>
                <a:spcPct val="90000"/>
              </a:lnSpc>
              <a:spcBef>
                <a:spcPts val="500"/>
              </a:spcBef>
              <a:defRPr>
                <a:solidFill>
                  <a:srgbClr val="000000"/>
                </a:solidFill>
                <a:uFillTx/>
              </a:defRPr>
            </a:pPr>
            <a:r>
              <a:rPr>
                <a:solidFill>
                  <a:srgbClr val="00882B"/>
                </a:solidFill>
                <a:uFill>
                  <a:solidFill>
                    <a:srgbClr val="1A0A53"/>
                  </a:solidFill>
                </a:uFill>
              </a:rPr>
              <a:t>Au sein de grandes collaborations </a:t>
            </a:r>
            <a:r>
              <a:rPr smtClean="0">
                <a:solidFill>
                  <a:srgbClr val="00882B"/>
                </a:solidFill>
                <a:uFill>
                  <a:solidFill>
                    <a:srgbClr val="1A0A53"/>
                  </a:solidFill>
                </a:uFill>
              </a:rPr>
              <a:t>internationales, </a:t>
            </a:r>
            <a:r>
              <a:rPr>
                <a:solidFill>
                  <a:srgbClr val="00882B"/>
                </a:solidFill>
                <a:uFill>
                  <a:solidFill>
                    <a:srgbClr val="1A0A53"/>
                  </a:solidFill>
                </a:uFill>
              </a:rPr>
              <a:t>ils conçoivent </a:t>
            </a:r>
            <a:r>
              <a:rPr smtClean="0">
                <a:solidFill>
                  <a:srgbClr val="00882B"/>
                </a:solidFill>
                <a:uFill>
                  <a:solidFill>
                    <a:srgbClr val="1A0A53"/>
                  </a:solidFill>
                </a:uFill>
              </a:rPr>
              <a:t>et</a:t>
            </a:r>
            <a:r>
              <a:rPr lang="fr-FR" smtClean="0">
                <a:solidFill>
                  <a:srgbClr val="00882B"/>
                </a:solidFill>
                <a:uFill>
                  <a:solidFill>
                    <a:srgbClr val="1A0A53"/>
                  </a:solidFill>
                </a:uFill>
              </a:rPr>
              <a:t> </a:t>
            </a:r>
            <a:r>
              <a:rPr smtClean="0">
                <a:solidFill>
                  <a:srgbClr val="00882B"/>
                </a:solidFill>
                <a:uFill>
                  <a:solidFill>
                    <a:srgbClr val="1A0A53"/>
                  </a:solidFill>
                </a:uFill>
              </a:rPr>
              <a:t>construisent </a:t>
            </a:r>
            <a:r>
              <a:rPr>
                <a:solidFill>
                  <a:srgbClr val="00882B"/>
                </a:solidFill>
                <a:uFill>
                  <a:solidFill>
                    <a:srgbClr val="1A0A53"/>
                  </a:solidFill>
                </a:uFill>
              </a:rPr>
              <a:t>les expériences, puis interprètent leurs résultats</a:t>
            </a:r>
            <a:r>
              <a:rPr>
                <a:solidFill>
                  <a:srgbClr val="1A0A53"/>
                </a:solidFill>
                <a:uFill>
                  <a:solidFill>
                    <a:srgbClr val="1A0A53"/>
                  </a:solidFill>
                </a:uFill>
              </a:rPr>
              <a:t> </a:t>
            </a:r>
          </a:p>
          <a:p>
            <a:pPr marL="0" lvl="2" indent="0" algn="l">
              <a:lnSpc>
                <a:spcPct val="90000"/>
              </a:lnSpc>
              <a:spcBef>
                <a:spcPts val="500"/>
              </a:spcBef>
              <a:defRPr>
                <a:solidFill>
                  <a:srgbClr val="000000"/>
                </a:solidFill>
                <a:uFillTx/>
              </a:defRPr>
            </a:pPr>
            <a:endParaRPr>
              <a:solidFill>
                <a:srgbClr val="1A0A53"/>
              </a:solidFill>
              <a:uFill>
                <a:solidFill>
                  <a:srgbClr val="1A0A53"/>
                </a:solidFill>
              </a:uFill>
            </a:endParaRPr>
          </a:p>
          <a:p>
            <a:pPr marL="0" lvl="2" indent="0" algn="l">
              <a:lnSpc>
                <a:spcPct val="90000"/>
              </a:lnSpc>
              <a:spcBef>
                <a:spcPts val="500"/>
              </a:spcBef>
              <a:defRPr>
                <a:solidFill>
                  <a:srgbClr val="000000"/>
                </a:solidFill>
                <a:uFillTx/>
              </a:defRPr>
            </a:pPr>
            <a:r>
              <a:rPr sz="2800">
                <a:solidFill>
                  <a:srgbClr val="F39019"/>
                </a:solidFill>
                <a:uFill>
                  <a:solidFill>
                    <a:srgbClr val="1A0A53"/>
                  </a:solidFill>
                </a:uFill>
              </a:rPr>
              <a:t>Une quarantaine de chercheurs théoriciens [</a:t>
            </a:r>
            <a:r>
              <a:rPr sz="2800" smtClean="0">
                <a:solidFill>
                  <a:srgbClr val="F39019"/>
                </a:solidFill>
                <a:uFill>
                  <a:solidFill>
                    <a:srgbClr val="1A0A53"/>
                  </a:solidFill>
                </a:uFill>
              </a:rPr>
              <a:t>LAPT</a:t>
            </a:r>
            <a:r>
              <a:rPr lang="fr-FR" sz="2800" smtClean="0">
                <a:solidFill>
                  <a:srgbClr val="F39019"/>
                </a:solidFill>
                <a:uFill>
                  <a:solidFill>
                    <a:srgbClr val="1A0A53"/>
                  </a:solidFill>
                </a:uFill>
              </a:rPr>
              <a:t>h</a:t>
            </a:r>
            <a:r>
              <a:rPr sz="2800" smtClean="0">
                <a:solidFill>
                  <a:srgbClr val="F39019"/>
                </a:solidFill>
                <a:uFill>
                  <a:solidFill>
                    <a:srgbClr val="1A0A53"/>
                  </a:solidFill>
                </a:uFill>
              </a:rPr>
              <a:t>] </a:t>
            </a:r>
            <a:endParaRPr sz="2800">
              <a:solidFill>
                <a:srgbClr val="F39019"/>
              </a:solidFill>
              <a:uFill>
                <a:solidFill>
                  <a:srgbClr val="1A0A53"/>
                </a:solidFill>
              </a:uFill>
            </a:endParaRPr>
          </a:p>
          <a:p>
            <a:pPr marL="0" lvl="2" indent="0" algn="l">
              <a:lnSpc>
                <a:spcPct val="90000"/>
              </a:lnSpc>
              <a:spcBef>
                <a:spcPts val="500"/>
              </a:spcBef>
              <a:defRPr>
                <a:solidFill>
                  <a:srgbClr val="000000"/>
                </a:solidFill>
                <a:uFillTx/>
              </a:defRPr>
            </a:pPr>
            <a:r>
              <a:rPr>
                <a:solidFill>
                  <a:srgbClr val="F39019"/>
                </a:solidFill>
                <a:uFill>
                  <a:solidFill>
                    <a:srgbClr val="1A0A53"/>
                  </a:solidFill>
                </a:uFill>
              </a:rPr>
              <a:t>Ils élaborent de nouvelles théories et les confrontent aux expériences.</a:t>
            </a:r>
          </a:p>
          <a:p>
            <a:pPr marL="0" lvl="2" indent="0" algn="l">
              <a:lnSpc>
                <a:spcPct val="90000"/>
              </a:lnSpc>
              <a:spcBef>
                <a:spcPts val="500"/>
              </a:spcBef>
              <a:defRPr>
                <a:solidFill>
                  <a:srgbClr val="000000"/>
                </a:solidFill>
                <a:uFillTx/>
              </a:defRPr>
            </a:pPr>
            <a:endParaRPr>
              <a:solidFill>
                <a:srgbClr val="F39019"/>
              </a:solidFill>
              <a:uFill>
                <a:solidFill>
                  <a:srgbClr val="1A0A53"/>
                </a:solidFill>
              </a:uFill>
            </a:endParaRPr>
          </a:p>
          <a:p>
            <a:pPr marL="0" lvl="2" indent="0" algn="l">
              <a:lnSpc>
                <a:spcPct val="90000"/>
              </a:lnSpc>
              <a:spcBef>
                <a:spcPts val="500"/>
              </a:spcBef>
              <a:defRPr>
                <a:solidFill>
                  <a:srgbClr val="000000"/>
                </a:solidFill>
                <a:uFillTx/>
              </a:defRPr>
            </a:pPr>
            <a:r>
              <a:rPr sz="2800">
                <a:solidFill>
                  <a:srgbClr val="C82506"/>
                </a:solidFill>
                <a:uFill>
                  <a:solidFill>
                    <a:srgbClr val="1A0A53"/>
                  </a:solidFill>
                </a:uFill>
              </a:rPr>
              <a:t>78 ingénieurs et techniciens </a:t>
            </a:r>
            <a:r>
              <a:rPr sz="2800" smtClean="0">
                <a:solidFill>
                  <a:srgbClr val="C82506"/>
                </a:solidFill>
                <a:uFill>
                  <a:solidFill>
                    <a:srgbClr val="1A0A53"/>
                  </a:solidFill>
                </a:uFill>
              </a:rPr>
              <a:t>CNRS</a:t>
            </a:r>
            <a:r>
              <a:rPr lang="fr-FR" sz="2800" smtClean="0">
                <a:solidFill>
                  <a:srgbClr val="C82506"/>
                </a:solidFill>
                <a:uFill>
                  <a:solidFill>
                    <a:srgbClr val="1A0A53"/>
                  </a:solidFill>
                </a:uFill>
              </a:rPr>
              <a:t> </a:t>
            </a:r>
            <a:r>
              <a:rPr sz="2800" smtClean="0">
                <a:solidFill>
                  <a:srgbClr val="C82506"/>
                </a:solidFill>
                <a:uFill>
                  <a:solidFill>
                    <a:srgbClr val="1A0A53"/>
                  </a:solidFill>
                </a:uFill>
              </a:rPr>
              <a:t>: </a:t>
            </a:r>
            <a:r>
              <a:rPr sz="2800">
                <a:solidFill>
                  <a:srgbClr val="C82506"/>
                </a:solidFill>
                <a:uFill>
                  <a:solidFill>
                    <a:srgbClr val="1A0A53"/>
                  </a:solidFill>
                </a:uFill>
              </a:rPr>
              <a:t>électronique, informatique, mécanique et </a:t>
            </a:r>
            <a:r>
              <a:rPr sz="2800" smtClean="0">
                <a:solidFill>
                  <a:srgbClr val="C82506"/>
                </a:solidFill>
                <a:uFill>
                  <a:solidFill>
                    <a:srgbClr val="1A0A53"/>
                  </a:solidFill>
                </a:uFill>
              </a:rPr>
              <a:t>administration</a:t>
            </a:r>
            <a:endParaRPr sz="2800">
              <a:solidFill>
                <a:srgbClr val="C82506"/>
              </a:solidFill>
              <a:uFill>
                <a:solidFill>
                  <a:srgbClr val="1A0A53"/>
                </a:solidFill>
              </a:uFill>
            </a:endParaRPr>
          </a:p>
          <a:p>
            <a:pPr marL="0" lvl="2" indent="0" algn="l">
              <a:lnSpc>
                <a:spcPct val="90000"/>
              </a:lnSpc>
              <a:spcBef>
                <a:spcPts val="400"/>
              </a:spcBef>
              <a:defRPr>
                <a:solidFill>
                  <a:srgbClr val="000000"/>
                </a:solidFill>
                <a:uFillTx/>
              </a:defRPr>
            </a:pPr>
            <a:r>
              <a:rPr>
                <a:solidFill>
                  <a:srgbClr val="C82506"/>
                </a:solidFill>
                <a:uFill>
                  <a:solidFill>
                    <a:srgbClr val="1A0A53"/>
                  </a:solidFill>
                </a:uFill>
              </a:rPr>
              <a:t>Aident à concevoir des détecteurs innovants et souvent situés à la limite de la technologie existante</a:t>
            </a:r>
          </a:p>
          <a:p>
            <a:pPr marL="0" lvl="0" algn="l">
              <a:lnSpc>
                <a:spcPct val="90000"/>
              </a:lnSpc>
              <a:spcBef>
                <a:spcPts val="500"/>
              </a:spcBef>
              <a:buFont typeface="Arial"/>
              <a:defRPr>
                <a:solidFill>
                  <a:srgbClr val="000000"/>
                </a:solidFill>
                <a:uFillTx/>
              </a:defRPr>
            </a:pPr>
            <a:endParaRPr sz="2800">
              <a:solidFill>
                <a:srgbClr val="0365C0"/>
              </a:solidFill>
              <a:uFill>
                <a:solidFill>
                  <a:srgbClr val="1A0A53"/>
                </a:solidFill>
              </a:uFill>
            </a:endParaRPr>
          </a:p>
          <a:p>
            <a:pPr marL="0" lvl="0" algn="l">
              <a:lnSpc>
                <a:spcPct val="90000"/>
              </a:lnSpc>
              <a:spcBef>
                <a:spcPts val="500"/>
              </a:spcBef>
              <a:buFont typeface="Arial"/>
              <a:defRPr>
                <a:solidFill>
                  <a:srgbClr val="000000"/>
                </a:solidFill>
                <a:uFillTx/>
              </a:defRPr>
            </a:pPr>
            <a:r>
              <a:rPr sz="2800" smtClean="0">
                <a:solidFill>
                  <a:srgbClr val="0365C0"/>
                </a:solidFill>
                <a:uFill>
                  <a:solidFill>
                    <a:srgbClr val="1A0A53"/>
                  </a:solidFill>
                </a:uFill>
              </a:rPr>
              <a:t>Budget </a:t>
            </a:r>
            <a:r>
              <a:rPr sz="2800">
                <a:solidFill>
                  <a:srgbClr val="0365C0"/>
                </a:solidFill>
                <a:uFill>
                  <a:solidFill>
                    <a:srgbClr val="1A0A53"/>
                  </a:solidFill>
                </a:uFill>
              </a:rPr>
              <a:t>annuel (hors salaires) </a:t>
            </a:r>
            <a:r>
              <a:rPr sz="2800" smtClean="0">
                <a:solidFill>
                  <a:srgbClr val="0365C0"/>
                </a:solidFill>
                <a:uFill>
                  <a:solidFill>
                    <a:srgbClr val="1A0A53"/>
                  </a:solidFill>
                </a:uFill>
              </a:rPr>
              <a:t>≈ </a:t>
            </a:r>
            <a:r>
              <a:rPr sz="2800">
                <a:solidFill>
                  <a:srgbClr val="0365C0"/>
                </a:solidFill>
                <a:uFill>
                  <a:solidFill>
                    <a:srgbClr val="1A0A53"/>
                  </a:solidFill>
                </a:uFill>
              </a:rPr>
              <a:t>2 M</a:t>
            </a:r>
            <a:r>
              <a:rPr sz="2800" smtClean="0">
                <a:solidFill>
                  <a:srgbClr val="0365C0"/>
                </a:solidFill>
                <a:uFill>
                  <a:solidFill>
                    <a:srgbClr val="1A0A53"/>
                  </a:solidFill>
                </a:uFill>
              </a:rPr>
              <a:t>€</a:t>
            </a:r>
            <a:endParaRPr sz="2800">
              <a:solidFill>
                <a:srgbClr val="0365C0"/>
              </a:solidFill>
              <a:uFill>
                <a:solidFill>
                  <a:srgbClr val="1A0A53"/>
                </a:solidFill>
              </a:u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17</a:t>
            </a:fld>
            <a:endParaRPr sz="1000" b="1">
              <a:solidFill>
                <a:srgbClr val="1A0A53"/>
              </a:solidFill>
              <a:uFill>
                <a:solidFill>
                  <a:srgbClr val="011279"/>
                </a:solidFill>
              </a:uFill>
            </a:endParaRPr>
          </a:p>
        </p:txBody>
      </p:sp>
      <p:grpSp>
        <p:nvGrpSpPr>
          <p:cNvPr id="311" name="Group 311"/>
          <p:cNvGrpSpPr/>
          <p:nvPr/>
        </p:nvGrpSpPr>
        <p:grpSpPr>
          <a:xfrm>
            <a:off x="1658055" y="1257300"/>
            <a:ext cx="8140701" cy="5105400"/>
            <a:chOff x="0" y="0"/>
            <a:chExt cx="8140700" cy="5105400"/>
          </a:xfrm>
        </p:grpSpPr>
        <p:grpSp>
          <p:nvGrpSpPr>
            <p:cNvPr id="254" name="Group 254"/>
            <p:cNvGrpSpPr/>
            <p:nvPr/>
          </p:nvGrpSpPr>
          <p:grpSpPr>
            <a:xfrm>
              <a:off x="761999" y="4343400"/>
              <a:ext cx="3068640" cy="762000"/>
              <a:chOff x="0" y="0"/>
              <a:chExt cx="3068638" cy="762000"/>
            </a:xfrm>
          </p:grpSpPr>
          <p:sp>
            <p:nvSpPr>
              <p:cNvPr id="252" name="Shape 252"/>
              <p:cNvSpPr/>
              <p:nvPr/>
            </p:nvSpPr>
            <p:spPr>
              <a:xfrm>
                <a:off x="-1" y="0"/>
                <a:ext cx="3068640" cy="762000"/>
              </a:xfrm>
              <a:prstGeom prst="rect">
                <a:avLst/>
              </a:prstGeom>
              <a:solidFill>
                <a:srgbClr val="FF99CC"/>
              </a:solidFill>
              <a:ln w="9525" cap="flat">
                <a:solidFill>
                  <a:srgbClr val="000000"/>
                </a:solidFill>
                <a:prstDash val="solid"/>
                <a:miter lim="800000"/>
              </a:ln>
              <a:effectLst/>
            </p:spPr>
            <p:txBody>
              <a:bodyPr wrap="square" lIns="45719" tIns="45719" rIns="45719" bIns="45719" numCol="1" anchor="ctr">
                <a:noAutofit/>
              </a:bodyPr>
              <a:lstStyle/>
              <a:p>
                <a:pPr marL="0" marR="0" lvl="0" algn="ctr" defTabSz="914400">
                  <a:defRPr>
                    <a:solidFill>
                      <a:srgbClr val="CC0066"/>
                    </a:solidFill>
                    <a:uFillTx/>
                  </a:defRPr>
                </a:pPr>
                <a:endParaRPr/>
              </a:p>
            </p:txBody>
          </p:sp>
          <p:sp>
            <p:nvSpPr>
              <p:cNvPr id="253" name="Shape 253"/>
              <p:cNvSpPr/>
              <p:nvPr/>
            </p:nvSpPr>
            <p:spPr>
              <a:xfrm>
                <a:off x="1067074" y="72319"/>
                <a:ext cx="934490" cy="617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marL="0" marR="0" algn="ctr" defTabSz="914400">
                  <a:defRPr b="1">
                    <a:solidFill>
                      <a:srgbClr val="CC0066"/>
                    </a:solidFill>
                    <a:uFillTx/>
                  </a:defRPr>
                </a:lvl1pPr>
              </a:lstStyle>
              <a:p>
                <a:pPr lvl="0">
                  <a:defRPr b="0">
                    <a:solidFill>
                      <a:srgbClr val="000000"/>
                    </a:solidFill>
                  </a:defRPr>
                </a:pPr>
                <a:r>
                  <a:rPr b="1">
                    <a:solidFill>
                      <a:srgbClr val="CC0066"/>
                    </a:solidFill>
                  </a:rPr>
                  <a:t>Lycées</a:t>
                </a:r>
              </a:p>
            </p:txBody>
          </p:sp>
        </p:grpSp>
        <p:grpSp>
          <p:nvGrpSpPr>
            <p:cNvPr id="257" name="Group 257"/>
            <p:cNvGrpSpPr/>
            <p:nvPr/>
          </p:nvGrpSpPr>
          <p:grpSpPr>
            <a:xfrm>
              <a:off x="380999" y="3124200"/>
              <a:ext cx="1022351" cy="519115"/>
              <a:chOff x="0" y="0"/>
              <a:chExt cx="1022350" cy="519114"/>
            </a:xfrm>
          </p:grpSpPr>
          <p:sp>
            <p:nvSpPr>
              <p:cNvPr id="255" name="Shape 255"/>
              <p:cNvSpPr/>
              <p:nvPr/>
            </p:nvSpPr>
            <p:spPr>
              <a:xfrm>
                <a:off x="-1" y="-1"/>
                <a:ext cx="1022351" cy="51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FFCC"/>
              </a:solidFill>
              <a:ln w="9525" cap="flat">
                <a:solidFill>
                  <a:srgbClr val="000000"/>
                </a:solidFill>
                <a:prstDash val="solid"/>
                <a:round/>
              </a:ln>
              <a:effectLst/>
            </p:spPr>
            <p:txBody>
              <a:bodyPr wrap="square" lIns="45719" tIns="45719" rIns="45719" bIns="45719" numCol="1" anchor="ctr">
                <a:noAutofit/>
              </a:bodyPr>
              <a:lstStyle/>
              <a:p>
                <a:pPr marL="0" marR="0" lvl="0" algn="ctr" defTabSz="914400">
                  <a:defRPr>
                    <a:solidFill>
                      <a:srgbClr val="000000"/>
                    </a:solidFill>
                    <a:uFillTx/>
                  </a:defRPr>
                </a:pPr>
                <a:endParaRPr/>
              </a:p>
            </p:txBody>
          </p:sp>
          <p:sp>
            <p:nvSpPr>
              <p:cNvPr id="256" name="Shape 256"/>
              <p:cNvSpPr/>
              <p:nvPr/>
            </p:nvSpPr>
            <p:spPr>
              <a:xfrm>
                <a:off x="65138" y="84225"/>
                <a:ext cx="892074" cy="350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marL="0" marR="0" algn="ctr" defTabSz="914400">
                  <a:defRPr>
                    <a:solidFill>
                      <a:srgbClr val="000000"/>
                    </a:solidFill>
                    <a:uFillTx/>
                  </a:defRPr>
                </a:lvl1pPr>
              </a:lstStyle>
              <a:p>
                <a:pPr lvl="0"/>
                <a:r>
                  <a:t>Licence</a:t>
                </a:r>
              </a:p>
            </p:txBody>
          </p:sp>
        </p:grpSp>
        <p:grpSp>
          <p:nvGrpSpPr>
            <p:cNvPr id="260" name="Group 260"/>
            <p:cNvGrpSpPr/>
            <p:nvPr/>
          </p:nvGrpSpPr>
          <p:grpSpPr>
            <a:xfrm>
              <a:off x="1973263" y="3203575"/>
              <a:ext cx="1022351" cy="566738"/>
              <a:chOff x="0" y="0"/>
              <a:chExt cx="1022350" cy="566737"/>
            </a:xfrm>
          </p:grpSpPr>
          <p:sp>
            <p:nvSpPr>
              <p:cNvPr id="258" name="Shape 258"/>
              <p:cNvSpPr/>
              <p:nvPr/>
            </p:nvSpPr>
            <p:spPr>
              <a:xfrm>
                <a:off x="-1" y="0"/>
                <a:ext cx="1022351" cy="5667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FFCC"/>
              </a:solidFill>
              <a:ln w="9525" cap="flat">
                <a:solidFill>
                  <a:srgbClr val="000000"/>
                </a:solidFill>
                <a:prstDash val="solid"/>
                <a:round/>
              </a:ln>
              <a:effectLst/>
            </p:spPr>
            <p:txBody>
              <a:bodyPr wrap="square" lIns="45719" tIns="45719" rIns="45719" bIns="45719" numCol="1" anchor="ctr">
                <a:noAutofit/>
              </a:bodyPr>
              <a:lstStyle/>
              <a:p>
                <a:pPr marL="0" marR="0" lvl="0" algn="ctr" defTabSz="914400">
                  <a:defRPr>
                    <a:solidFill>
                      <a:srgbClr val="000000"/>
                    </a:solidFill>
                    <a:uFillTx/>
                  </a:defRPr>
                </a:pPr>
                <a:endParaRPr/>
              </a:p>
            </p:txBody>
          </p:sp>
          <p:sp>
            <p:nvSpPr>
              <p:cNvPr id="259" name="Shape 259"/>
              <p:cNvSpPr/>
              <p:nvPr/>
            </p:nvSpPr>
            <p:spPr>
              <a:xfrm>
                <a:off x="96950" y="108038"/>
                <a:ext cx="828450"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marL="0" marR="0" algn="ctr" defTabSz="914400">
                  <a:defRPr>
                    <a:solidFill>
                      <a:srgbClr val="000000"/>
                    </a:solidFill>
                    <a:uFillTx/>
                  </a:defRPr>
                </a:lvl1pPr>
              </a:lstStyle>
              <a:p>
                <a:pPr lvl="0"/>
                <a:r>
                  <a:t>Prépas</a:t>
                </a:r>
              </a:p>
            </p:txBody>
          </p:sp>
        </p:grpSp>
        <p:grpSp>
          <p:nvGrpSpPr>
            <p:cNvPr id="263" name="Group 263"/>
            <p:cNvGrpSpPr/>
            <p:nvPr/>
          </p:nvGrpSpPr>
          <p:grpSpPr>
            <a:xfrm>
              <a:off x="3352799" y="3047999"/>
              <a:ext cx="1143001" cy="750890"/>
              <a:chOff x="0" y="0"/>
              <a:chExt cx="1143000" cy="750888"/>
            </a:xfrm>
          </p:grpSpPr>
          <p:sp>
            <p:nvSpPr>
              <p:cNvPr id="261" name="Shape 261"/>
              <p:cNvSpPr/>
              <p:nvPr/>
            </p:nvSpPr>
            <p:spPr>
              <a:xfrm>
                <a:off x="0" y="-1"/>
                <a:ext cx="1143000" cy="750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FFCC"/>
              </a:solidFill>
              <a:ln w="9525" cap="flat">
                <a:solidFill>
                  <a:srgbClr val="000000"/>
                </a:solidFill>
                <a:prstDash val="solid"/>
                <a:round/>
              </a:ln>
              <a:effectLst/>
            </p:spPr>
            <p:txBody>
              <a:bodyPr wrap="square" lIns="45719" tIns="45719" rIns="45719" bIns="45719" numCol="1" anchor="ctr">
                <a:noAutofit/>
              </a:bodyPr>
              <a:lstStyle/>
              <a:p>
                <a:pPr marL="0" marR="0" lvl="0" algn="ctr" defTabSz="914400">
                  <a:defRPr>
                    <a:solidFill>
                      <a:srgbClr val="000000"/>
                    </a:solidFill>
                    <a:uFillTx/>
                  </a:defRPr>
                </a:pPr>
                <a:endParaRPr/>
              </a:p>
            </p:txBody>
          </p:sp>
          <p:sp>
            <p:nvSpPr>
              <p:cNvPr id="262" name="Shape 262"/>
              <p:cNvSpPr/>
              <p:nvPr/>
            </p:nvSpPr>
            <p:spPr>
              <a:xfrm>
                <a:off x="297136" y="66763"/>
                <a:ext cx="548728" cy="617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marL="0" marR="0" lvl="0" algn="ctr" defTabSz="914400">
                  <a:defRPr>
                    <a:solidFill>
                      <a:srgbClr val="000000"/>
                    </a:solidFill>
                    <a:uFillTx/>
                  </a:defRPr>
                </a:pPr>
                <a:r>
                  <a:t>IUT</a:t>
                </a:r>
              </a:p>
              <a:p>
                <a:pPr marL="0" marR="0" lvl="0" algn="ctr" defTabSz="914400">
                  <a:defRPr>
                    <a:solidFill>
                      <a:srgbClr val="000000"/>
                    </a:solidFill>
                    <a:uFillTx/>
                  </a:defRPr>
                </a:pPr>
                <a:r>
                  <a:t>BTS</a:t>
                </a:r>
              </a:p>
            </p:txBody>
          </p:sp>
        </p:grpSp>
        <p:grpSp>
          <p:nvGrpSpPr>
            <p:cNvPr id="266" name="Group 266"/>
            <p:cNvGrpSpPr/>
            <p:nvPr/>
          </p:nvGrpSpPr>
          <p:grpSpPr>
            <a:xfrm>
              <a:off x="2057400" y="1752600"/>
              <a:ext cx="1828800" cy="1274763"/>
              <a:chOff x="0" y="0"/>
              <a:chExt cx="1828800" cy="1274762"/>
            </a:xfrm>
          </p:grpSpPr>
          <p:sp>
            <p:nvSpPr>
              <p:cNvPr id="264" name="Shape 264"/>
              <p:cNvSpPr/>
              <p:nvPr/>
            </p:nvSpPr>
            <p:spPr>
              <a:xfrm>
                <a:off x="0" y="0"/>
                <a:ext cx="1828800" cy="1274763"/>
              </a:xfrm>
              <a:prstGeom prst="rect">
                <a:avLst/>
              </a:prstGeom>
              <a:solidFill>
                <a:srgbClr val="CC00FF"/>
              </a:solidFill>
              <a:ln w="9525" cap="flat">
                <a:solidFill>
                  <a:srgbClr val="000000"/>
                </a:solidFill>
                <a:prstDash val="solid"/>
                <a:miter lim="800000"/>
              </a:ln>
              <a:effectLst/>
            </p:spPr>
            <p:txBody>
              <a:bodyPr wrap="square" lIns="45719" tIns="45719" rIns="45719" bIns="45719" numCol="1" anchor="ctr">
                <a:noAutofit/>
              </a:bodyPr>
              <a:lstStyle/>
              <a:p>
                <a:pPr marL="0" marR="0" lvl="0" algn="ctr" defTabSz="914400">
                  <a:defRPr>
                    <a:solidFill>
                      <a:srgbClr val="000000"/>
                    </a:solidFill>
                    <a:uFillTx/>
                  </a:defRPr>
                </a:pPr>
                <a:endParaRPr/>
              </a:p>
            </p:txBody>
          </p:sp>
          <p:sp>
            <p:nvSpPr>
              <p:cNvPr id="265" name="Shape 265"/>
              <p:cNvSpPr/>
              <p:nvPr/>
            </p:nvSpPr>
            <p:spPr>
              <a:xfrm>
                <a:off x="214202" y="328700"/>
                <a:ext cx="1400396" cy="6173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marL="0" marR="0" lvl="0" algn="ctr" defTabSz="914400">
                  <a:defRPr>
                    <a:solidFill>
                      <a:srgbClr val="000000"/>
                    </a:solidFill>
                    <a:uFillTx/>
                  </a:defRPr>
                </a:pPr>
                <a:r>
                  <a:t>Ecoles</a:t>
                </a:r>
              </a:p>
              <a:p>
                <a:pPr marL="0" marR="0" lvl="0" algn="ctr" defTabSz="914400">
                  <a:defRPr>
                    <a:solidFill>
                      <a:srgbClr val="000000"/>
                    </a:solidFill>
                    <a:uFillTx/>
                  </a:defRPr>
                </a:pPr>
                <a:r>
                  <a:t>d ’ingénieurs</a:t>
                </a:r>
              </a:p>
            </p:txBody>
          </p:sp>
        </p:grpSp>
        <p:grpSp>
          <p:nvGrpSpPr>
            <p:cNvPr id="269" name="Group 269"/>
            <p:cNvGrpSpPr/>
            <p:nvPr/>
          </p:nvGrpSpPr>
          <p:grpSpPr>
            <a:xfrm>
              <a:off x="457200" y="1828800"/>
              <a:ext cx="1479550" cy="1108075"/>
              <a:chOff x="0" y="0"/>
              <a:chExt cx="1479550" cy="1108075"/>
            </a:xfrm>
          </p:grpSpPr>
          <p:sp>
            <p:nvSpPr>
              <p:cNvPr id="267" name="Shape 267"/>
              <p:cNvSpPr/>
              <p:nvPr/>
            </p:nvSpPr>
            <p:spPr>
              <a:xfrm>
                <a:off x="0" y="0"/>
                <a:ext cx="1479550" cy="1108075"/>
              </a:xfrm>
              <a:prstGeom prst="rect">
                <a:avLst/>
              </a:prstGeom>
              <a:solidFill>
                <a:srgbClr val="C0504D"/>
              </a:solidFill>
              <a:ln w="9525" cap="flat">
                <a:solidFill>
                  <a:srgbClr val="000000"/>
                </a:solidFill>
                <a:prstDash val="solid"/>
                <a:miter lim="800000"/>
              </a:ln>
              <a:effectLst/>
            </p:spPr>
            <p:txBody>
              <a:bodyPr wrap="square" lIns="45719" tIns="45719" rIns="45719" bIns="45719" numCol="1" anchor="ctr">
                <a:noAutofit/>
              </a:bodyPr>
              <a:lstStyle/>
              <a:p>
                <a:pPr marL="0" marR="0" lvl="0" algn="ctr" defTabSz="914400">
                  <a:defRPr>
                    <a:solidFill>
                      <a:srgbClr val="000000"/>
                    </a:solidFill>
                    <a:uFillTx/>
                  </a:defRPr>
                </a:pPr>
                <a:endParaRPr/>
              </a:p>
            </p:txBody>
          </p:sp>
          <p:sp>
            <p:nvSpPr>
              <p:cNvPr id="268" name="Shape 268"/>
              <p:cNvSpPr/>
              <p:nvPr/>
            </p:nvSpPr>
            <p:spPr>
              <a:xfrm>
                <a:off x="211306" y="245356"/>
                <a:ext cx="1056938" cy="6173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marL="0" marR="0" lvl="0" algn="ctr" defTabSz="914400">
                  <a:defRPr>
                    <a:solidFill>
                      <a:srgbClr val="000000"/>
                    </a:solidFill>
                    <a:uFillTx/>
                  </a:defRPr>
                </a:pPr>
                <a:r>
                  <a:t>Master </a:t>
                </a:r>
                <a:r>
                  <a:rPr b="1"/>
                  <a:t>1</a:t>
                </a:r>
              </a:p>
            </p:txBody>
          </p:sp>
        </p:grpSp>
        <p:grpSp>
          <p:nvGrpSpPr>
            <p:cNvPr id="272" name="Group 272"/>
            <p:cNvGrpSpPr/>
            <p:nvPr/>
          </p:nvGrpSpPr>
          <p:grpSpPr>
            <a:xfrm>
              <a:off x="381000" y="1219200"/>
              <a:ext cx="1133475" cy="425450"/>
              <a:chOff x="0" y="0"/>
              <a:chExt cx="1133475" cy="425450"/>
            </a:xfrm>
          </p:grpSpPr>
          <p:sp>
            <p:nvSpPr>
              <p:cNvPr id="270" name="Shape 270"/>
              <p:cNvSpPr/>
              <p:nvPr/>
            </p:nvSpPr>
            <p:spPr>
              <a:xfrm>
                <a:off x="0" y="0"/>
                <a:ext cx="1133475" cy="425450"/>
              </a:xfrm>
              <a:prstGeom prst="rect">
                <a:avLst/>
              </a:prstGeom>
              <a:solidFill>
                <a:srgbClr val="C0504D"/>
              </a:solidFill>
              <a:ln w="9525" cap="flat">
                <a:solidFill>
                  <a:srgbClr val="000000"/>
                </a:solidFill>
                <a:prstDash val="solid"/>
                <a:miter lim="800000"/>
              </a:ln>
              <a:effectLst/>
            </p:spPr>
            <p:txBody>
              <a:bodyPr wrap="square" lIns="45719" tIns="45719" rIns="45719" bIns="45719" numCol="1" anchor="ctr">
                <a:noAutofit/>
              </a:bodyPr>
              <a:lstStyle/>
              <a:p>
                <a:pPr marL="0" marR="0" lvl="0" algn="ctr" defTabSz="914400">
                  <a:defRPr>
                    <a:solidFill>
                      <a:srgbClr val="000000"/>
                    </a:solidFill>
                    <a:uFillTx/>
                  </a:defRPr>
                </a:pPr>
                <a:endParaRPr/>
              </a:p>
            </p:txBody>
          </p:sp>
          <p:sp>
            <p:nvSpPr>
              <p:cNvPr id="271" name="Shape 271"/>
              <p:cNvSpPr/>
              <p:nvPr/>
            </p:nvSpPr>
            <p:spPr>
              <a:xfrm>
                <a:off x="70024" y="37394"/>
                <a:ext cx="993427"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marL="0" marR="0" lvl="0" algn="ctr" defTabSz="914400">
                  <a:defRPr>
                    <a:solidFill>
                      <a:srgbClr val="000000"/>
                    </a:solidFill>
                    <a:uFillTx/>
                  </a:defRPr>
                </a:pPr>
                <a:r>
                  <a:t>Master </a:t>
                </a:r>
                <a:r>
                  <a:rPr b="1"/>
                  <a:t>2</a:t>
                </a:r>
              </a:p>
            </p:txBody>
          </p:sp>
        </p:grpSp>
        <p:grpSp>
          <p:nvGrpSpPr>
            <p:cNvPr id="275" name="Group 275"/>
            <p:cNvGrpSpPr/>
            <p:nvPr/>
          </p:nvGrpSpPr>
          <p:grpSpPr>
            <a:xfrm>
              <a:off x="1376363" y="304799"/>
              <a:ext cx="2357439" cy="727078"/>
              <a:chOff x="0" y="0"/>
              <a:chExt cx="2357437" cy="727076"/>
            </a:xfrm>
          </p:grpSpPr>
          <p:sp>
            <p:nvSpPr>
              <p:cNvPr id="273" name="Shape 273"/>
              <p:cNvSpPr/>
              <p:nvPr/>
            </p:nvSpPr>
            <p:spPr>
              <a:xfrm>
                <a:off x="0" y="-1"/>
                <a:ext cx="2357438" cy="7270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9525" cap="flat">
                <a:solidFill>
                  <a:srgbClr val="000000"/>
                </a:solidFill>
                <a:prstDash val="solid"/>
                <a:round/>
              </a:ln>
              <a:effectLst/>
            </p:spPr>
            <p:txBody>
              <a:bodyPr wrap="square" lIns="45719" tIns="45719" rIns="45719" bIns="45719" numCol="1" anchor="ctr">
                <a:noAutofit/>
              </a:bodyPr>
              <a:lstStyle/>
              <a:p>
                <a:pPr marL="0" marR="0" lvl="0" algn="ctr" defTabSz="914400">
                  <a:defRPr>
                    <a:solidFill>
                      <a:srgbClr val="000000"/>
                    </a:solidFill>
                    <a:uFillTx/>
                  </a:defRPr>
                </a:pPr>
                <a:endParaRPr/>
              </a:p>
            </p:txBody>
          </p:sp>
          <p:sp>
            <p:nvSpPr>
              <p:cNvPr id="274" name="Shape 274"/>
              <p:cNvSpPr/>
              <p:nvPr/>
            </p:nvSpPr>
            <p:spPr>
              <a:xfrm>
                <a:off x="199300" y="188206"/>
                <a:ext cx="1958837" cy="350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marL="0" marR="0" algn="ctr" defTabSz="914400">
                  <a:defRPr b="1">
                    <a:solidFill>
                      <a:srgbClr val="000000"/>
                    </a:solidFill>
                    <a:uFillTx/>
                  </a:defRPr>
                </a:lvl1pPr>
              </a:lstStyle>
              <a:p>
                <a:pPr lvl="0">
                  <a:defRPr b="0"/>
                </a:pPr>
                <a:r>
                  <a:rPr b="1"/>
                  <a:t>Thèses/ Doctorat</a:t>
                </a:r>
              </a:p>
            </p:txBody>
          </p:sp>
        </p:grpSp>
        <p:sp>
          <p:nvSpPr>
            <p:cNvPr id="276" name="Shape 276"/>
            <p:cNvSpPr/>
            <p:nvPr/>
          </p:nvSpPr>
          <p:spPr>
            <a:xfrm>
              <a:off x="1676400" y="4038600"/>
              <a:ext cx="1524000" cy="313393"/>
            </a:xfrm>
            <a:prstGeom prst="rect">
              <a:avLst/>
            </a:prstGeom>
            <a:solidFill>
              <a:srgbClr val="99FF33"/>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0" marR="0" algn="l" defTabSz="914400">
                <a:defRPr sz="1600">
                  <a:solidFill>
                    <a:srgbClr val="000000"/>
                  </a:solidFill>
                  <a:uFillTx/>
                </a:defRPr>
              </a:lvl1pPr>
            </a:lstStyle>
            <a:p>
              <a:pPr lvl="0">
                <a:defRPr sz="1800"/>
              </a:pPr>
              <a:r>
                <a:rPr sz="1600"/>
                <a:t>Baccalauréat</a:t>
              </a:r>
            </a:p>
          </p:txBody>
        </p:sp>
        <p:sp>
          <p:nvSpPr>
            <p:cNvPr id="277" name="Shape 277"/>
            <p:cNvSpPr/>
            <p:nvPr/>
          </p:nvSpPr>
          <p:spPr>
            <a:xfrm>
              <a:off x="5715000" y="0"/>
              <a:ext cx="2425700" cy="5029200"/>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ctr">
              <a:noAutofit/>
            </a:bodyPr>
            <a:lstStyle/>
            <a:p>
              <a:pPr marL="0" marR="0" lvl="0" algn="ctr" defTabSz="914400">
                <a:defRPr>
                  <a:solidFill>
                    <a:srgbClr val="000000"/>
                  </a:solidFill>
                  <a:uFillTx/>
                </a:defRPr>
              </a:pPr>
              <a:endParaRPr/>
            </a:p>
          </p:txBody>
        </p:sp>
        <p:sp>
          <p:nvSpPr>
            <p:cNvPr id="278" name="Shape 278"/>
            <p:cNvSpPr/>
            <p:nvPr/>
          </p:nvSpPr>
          <p:spPr>
            <a:xfrm>
              <a:off x="6037263" y="4003675"/>
              <a:ext cx="1095559" cy="617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marL="0" marR="0" lvl="0" algn="l" defTabSz="914400">
                <a:defRPr>
                  <a:solidFill>
                    <a:srgbClr val="000000"/>
                  </a:solidFill>
                  <a:uFillTx/>
                </a:defRPr>
              </a:pPr>
              <a:r>
                <a:t>Agent </a:t>
              </a:r>
            </a:p>
            <a:p>
              <a:pPr marL="0" marR="0" lvl="0" algn="l" defTabSz="914400">
                <a:defRPr>
                  <a:solidFill>
                    <a:srgbClr val="000000"/>
                  </a:solidFill>
                  <a:uFillTx/>
                </a:defRPr>
              </a:pPr>
              <a:r>
                <a:t>technique</a:t>
              </a:r>
            </a:p>
          </p:txBody>
        </p:sp>
        <p:sp>
          <p:nvSpPr>
            <p:cNvPr id="279" name="Shape 279"/>
            <p:cNvSpPr/>
            <p:nvPr/>
          </p:nvSpPr>
          <p:spPr>
            <a:xfrm>
              <a:off x="5953125" y="3532187"/>
              <a:ext cx="1184298" cy="350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marL="0" marR="0" algn="l" defTabSz="914400">
                <a:defRPr>
                  <a:solidFill>
                    <a:srgbClr val="CC0066"/>
                  </a:solidFill>
                  <a:uFillTx/>
                </a:defRPr>
              </a:lvl1pPr>
            </a:lstStyle>
            <a:p>
              <a:pPr lvl="0">
                <a:defRPr>
                  <a:solidFill>
                    <a:srgbClr val="000000"/>
                  </a:solidFill>
                </a:defRPr>
              </a:pPr>
              <a:r>
                <a:rPr>
                  <a:solidFill>
                    <a:srgbClr val="CC0066"/>
                  </a:solidFill>
                </a:rPr>
                <a:t>Technicien</a:t>
              </a:r>
            </a:p>
          </p:txBody>
        </p:sp>
        <p:sp>
          <p:nvSpPr>
            <p:cNvPr id="280" name="Shape 280"/>
            <p:cNvSpPr/>
            <p:nvPr/>
          </p:nvSpPr>
          <p:spPr>
            <a:xfrm>
              <a:off x="5943600" y="2514600"/>
              <a:ext cx="1095113" cy="617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marL="0" marR="0" lvl="0" algn="l" defTabSz="914400">
                <a:defRPr>
                  <a:solidFill>
                    <a:srgbClr val="000000"/>
                  </a:solidFill>
                  <a:uFillTx/>
                </a:defRPr>
              </a:pPr>
              <a:r>
                <a:rPr>
                  <a:solidFill>
                    <a:srgbClr val="99CCFF"/>
                  </a:solidFill>
                </a:rPr>
                <a:t>Assistant</a:t>
              </a:r>
            </a:p>
            <a:p>
              <a:pPr marL="0" marR="0" lvl="0" algn="l" defTabSz="914400">
                <a:defRPr>
                  <a:solidFill>
                    <a:srgbClr val="000000"/>
                  </a:solidFill>
                  <a:uFillTx/>
                </a:defRPr>
              </a:pPr>
              <a:r>
                <a:rPr>
                  <a:solidFill>
                    <a:srgbClr val="99CCFF"/>
                  </a:solidFill>
                </a:rPr>
                <a:t>ingénieur</a:t>
              </a:r>
            </a:p>
          </p:txBody>
        </p:sp>
        <p:sp>
          <p:nvSpPr>
            <p:cNvPr id="281" name="Shape 281"/>
            <p:cNvSpPr/>
            <p:nvPr/>
          </p:nvSpPr>
          <p:spPr>
            <a:xfrm>
              <a:off x="6007100" y="1524000"/>
              <a:ext cx="1184409" cy="617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marL="0" marR="0" lvl="0" algn="l" defTabSz="914400">
                <a:defRPr>
                  <a:solidFill>
                    <a:srgbClr val="000000"/>
                  </a:solidFill>
                  <a:uFillTx/>
                </a:defRPr>
              </a:pPr>
              <a:r>
                <a:rPr>
                  <a:solidFill>
                    <a:srgbClr val="C0504D"/>
                  </a:solidFill>
                </a:rPr>
                <a:t>Ingénieur</a:t>
              </a:r>
              <a:r>
                <a:t> </a:t>
              </a:r>
            </a:p>
            <a:p>
              <a:pPr marL="0" marR="0" lvl="0" algn="l" defTabSz="914400">
                <a:defRPr>
                  <a:solidFill>
                    <a:srgbClr val="000000"/>
                  </a:solidFill>
                  <a:uFillTx/>
                </a:defRPr>
              </a:pPr>
              <a:r>
                <a:rPr>
                  <a:solidFill>
                    <a:srgbClr val="C0504D"/>
                  </a:solidFill>
                </a:rPr>
                <a:t>d ’études</a:t>
              </a:r>
            </a:p>
          </p:txBody>
        </p:sp>
        <p:sp>
          <p:nvSpPr>
            <p:cNvPr id="282" name="Shape 282"/>
            <p:cNvSpPr/>
            <p:nvPr/>
          </p:nvSpPr>
          <p:spPr>
            <a:xfrm>
              <a:off x="5930900" y="152400"/>
              <a:ext cx="1285761"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marL="0" marR="0" algn="l" defTabSz="914400">
                <a:defRPr>
                  <a:solidFill>
                    <a:srgbClr val="4F81BD"/>
                  </a:solidFill>
                  <a:uFillTx/>
                </a:defRPr>
              </a:lvl1pPr>
            </a:lstStyle>
            <a:p>
              <a:pPr lvl="0">
                <a:defRPr>
                  <a:solidFill>
                    <a:srgbClr val="000000"/>
                  </a:solidFill>
                </a:defRPr>
              </a:pPr>
              <a:r>
                <a:rPr>
                  <a:solidFill>
                    <a:srgbClr val="4F81BD"/>
                  </a:solidFill>
                </a:rPr>
                <a:t>Chercheurs</a:t>
              </a:r>
            </a:p>
          </p:txBody>
        </p:sp>
        <p:sp>
          <p:nvSpPr>
            <p:cNvPr id="283" name="Shape 283"/>
            <p:cNvSpPr/>
            <p:nvPr/>
          </p:nvSpPr>
          <p:spPr>
            <a:xfrm>
              <a:off x="5930900" y="685800"/>
              <a:ext cx="1438459" cy="617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marL="0" marR="0" lvl="0" algn="l" defTabSz="914400">
                <a:defRPr>
                  <a:solidFill>
                    <a:srgbClr val="000000"/>
                  </a:solidFill>
                  <a:uFillTx/>
                </a:defRPr>
              </a:pPr>
              <a:r>
                <a:rPr>
                  <a:solidFill>
                    <a:srgbClr val="FF0066"/>
                  </a:solidFill>
                </a:rPr>
                <a:t>Ingénieurs</a:t>
              </a:r>
            </a:p>
            <a:p>
              <a:pPr marL="0" marR="0" lvl="0" algn="l" defTabSz="914400">
                <a:defRPr>
                  <a:solidFill>
                    <a:srgbClr val="000000"/>
                  </a:solidFill>
                  <a:uFillTx/>
                </a:defRPr>
              </a:pPr>
              <a:r>
                <a:rPr>
                  <a:solidFill>
                    <a:srgbClr val="FF0066"/>
                  </a:solidFill>
                </a:rPr>
                <a:t>de recherche</a:t>
              </a:r>
            </a:p>
          </p:txBody>
        </p:sp>
        <p:sp>
          <p:nvSpPr>
            <p:cNvPr id="284" name="Shape 284"/>
            <p:cNvSpPr/>
            <p:nvPr/>
          </p:nvSpPr>
          <p:spPr>
            <a:xfrm flipV="1">
              <a:off x="1120775" y="984249"/>
              <a:ext cx="682626" cy="330202"/>
            </a:xfrm>
            <a:prstGeom prst="line">
              <a:avLst/>
            </a:prstGeom>
            <a:noFill/>
            <a:ln w="5715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85" name="Shape 285"/>
            <p:cNvSpPr/>
            <p:nvPr/>
          </p:nvSpPr>
          <p:spPr>
            <a:xfrm flipH="1" flipV="1">
              <a:off x="1154088" y="3573760"/>
              <a:ext cx="576065" cy="432049"/>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86" name="Shape 286"/>
            <p:cNvSpPr/>
            <p:nvPr/>
          </p:nvSpPr>
          <p:spPr>
            <a:xfrm flipV="1">
              <a:off x="2362200" y="3770312"/>
              <a:ext cx="38101" cy="344488"/>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87" name="Shape 287"/>
            <p:cNvSpPr/>
            <p:nvPr/>
          </p:nvSpPr>
          <p:spPr>
            <a:xfrm flipV="1">
              <a:off x="2895600" y="3733799"/>
              <a:ext cx="866776" cy="304802"/>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88" name="Shape 288"/>
            <p:cNvSpPr/>
            <p:nvPr/>
          </p:nvSpPr>
          <p:spPr>
            <a:xfrm flipH="1" flipV="1">
              <a:off x="2514599" y="2971800"/>
              <a:ext cx="28576" cy="290514"/>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89" name="Shape 289"/>
            <p:cNvSpPr/>
            <p:nvPr/>
          </p:nvSpPr>
          <p:spPr>
            <a:xfrm flipH="1" flipV="1">
              <a:off x="2909887" y="3062287"/>
              <a:ext cx="768351" cy="141288"/>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90" name="Shape 290"/>
            <p:cNvSpPr/>
            <p:nvPr/>
          </p:nvSpPr>
          <p:spPr>
            <a:xfrm flipH="1" flipV="1">
              <a:off x="1066800" y="2895600"/>
              <a:ext cx="2643189" cy="341314"/>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91" name="Shape 291"/>
            <p:cNvSpPr/>
            <p:nvPr/>
          </p:nvSpPr>
          <p:spPr>
            <a:xfrm flipH="1" flipV="1">
              <a:off x="838199" y="2819400"/>
              <a:ext cx="20639" cy="414339"/>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92" name="Shape 292"/>
            <p:cNvSpPr/>
            <p:nvPr/>
          </p:nvSpPr>
          <p:spPr>
            <a:xfrm flipH="1" flipV="1">
              <a:off x="1523999" y="1524000"/>
              <a:ext cx="914401" cy="228600"/>
            </a:xfrm>
            <a:prstGeom prst="line">
              <a:avLst/>
            </a:prstGeom>
            <a:noFill/>
            <a:ln w="5715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93" name="Shape 293"/>
            <p:cNvSpPr/>
            <p:nvPr/>
          </p:nvSpPr>
          <p:spPr>
            <a:xfrm flipV="1">
              <a:off x="1143000" y="1600199"/>
              <a:ext cx="152400" cy="381002"/>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94" name="Shape 294"/>
            <p:cNvSpPr/>
            <p:nvPr/>
          </p:nvSpPr>
          <p:spPr>
            <a:xfrm flipV="1">
              <a:off x="3505199" y="457199"/>
              <a:ext cx="2209802" cy="120652"/>
            </a:xfrm>
            <a:prstGeom prst="line">
              <a:avLst/>
            </a:prstGeom>
            <a:noFill/>
            <a:ln w="76200" cap="flat">
              <a:solidFill>
                <a:srgbClr val="4F81BD"/>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95" name="Shape 295"/>
            <p:cNvSpPr/>
            <p:nvPr/>
          </p:nvSpPr>
          <p:spPr>
            <a:xfrm>
              <a:off x="3505200" y="914400"/>
              <a:ext cx="2362201" cy="76200"/>
            </a:xfrm>
            <a:prstGeom prst="line">
              <a:avLst/>
            </a:prstGeom>
            <a:noFill/>
            <a:ln w="76200" cap="flat">
              <a:solidFill>
                <a:srgbClr val="FF0066"/>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96" name="Shape 296"/>
            <p:cNvSpPr/>
            <p:nvPr/>
          </p:nvSpPr>
          <p:spPr>
            <a:xfrm flipV="1">
              <a:off x="3733800" y="1142999"/>
              <a:ext cx="2046289" cy="614364"/>
            </a:xfrm>
            <a:prstGeom prst="line">
              <a:avLst/>
            </a:prstGeom>
            <a:noFill/>
            <a:ln w="76200" cap="flat">
              <a:solidFill>
                <a:srgbClr val="FF0066"/>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97" name="Shape 297"/>
            <p:cNvSpPr/>
            <p:nvPr/>
          </p:nvSpPr>
          <p:spPr>
            <a:xfrm>
              <a:off x="3048000" y="1752599"/>
              <a:ext cx="2590801" cy="76202"/>
            </a:xfrm>
            <a:prstGeom prst="line">
              <a:avLst/>
            </a:prstGeom>
            <a:noFill/>
            <a:ln w="76200" cap="flat">
              <a:solidFill>
                <a:srgbClr val="C0504D"/>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98" name="Shape 298"/>
            <p:cNvSpPr/>
            <p:nvPr/>
          </p:nvSpPr>
          <p:spPr>
            <a:xfrm>
              <a:off x="1600200" y="1371600"/>
              <a:ext cx="4179889" cy="425450"/>
            </a:xfrm>
            <a:prstGeom prst="line">
              <a:avLst/>
            </a:prstGeom>
            <a:noFill/>
            <a:ln w="76200" cap="flat">
              <a:solidFill>
                <a:srgbClr val="C0504D"/>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299" name="Shape 299"/>
            <p:cNvSpPr/>
            <p:nvPr/>
          </p:nvSpPr>
          <p:spPr>
            <a:xfrm flipV="1">
              <a:off x="4103687" y="2971800"/>
              <a:ext cx="1611313" cy="279400"/>
            </a:xfrm>
            <a:prstGeom prst="line">
              <a:avLst/>
            </a:prstGeom>
            <a:noFill/>
            <a:ln w="76200" cap="flat">
              <a:solidFill>
                <a:srgbClr val="99CCFF"/>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300" name="Shape 300"/>
            <p:cNvSpPr/>
            <p:nvPr/>
          </p:nvSpPr>
          <p:spPr>
            <a:xfrm flipV="1">
              <a:off x="3124200" y="3809999"/>
              <a:ext cx="2667001" cy="533402"/>
            </a:xfrm>
            <a:prstGeom prst="line">
              <a:avLst/>
            </a:prstGeom>
            <a:noFill/>
            <a:ln w="76200" cap="flat">
              <a:solidFill>
                <a:srgbClr val="CC0066"/>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301" name="Shape 301"/>
            <p:cNvSpPr/>
            <p:nvPr/>
          </p:nvSpPr>
          <p:spPr>
            <a:xfrm>
              <a:off x="3886200" y="4573270"/>
              <a:ext cx="1752600" cy="1"/>
            </a:xfrm>
            <a:prstGeom prst="line">
              <a:avLst/>
            </a:prstGeom>
            <a:noFill/>
            <a:ln w="7620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302" name="Shape 302"/>
            <p:cNvSpPr/>
            <p:nvPr/>
          </p:nvSpPr>
          <p:spPr>
            <a:xfrm>
              <a:off x="5334000" y="3429000"/>
              <a:ext cx="231277"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marL="0" marR="0" algn="l" defTabSz="914400">
                <a:defRPr>
                  <a:solidFill>
                    <a:srgbClr val="CC0066"/>
                  </a:solidFill>
                  <a:uFillTx/>
                </a:defRPr>
              </a:lvl1pPr>
            </a:lstStyle>
            <a:p>
              <a:pPr lvl="0">
                <a:defRPr>
                  <a:solidFill>
                    <a:srgbClr val="000000"/>
                  </a:solidFill>
                </a:defRPr>
              </a:pPr>
              <a:r>
                <a:rPr>
                  <a:solidFill>
                    <a:srgbClr val="CC0066"/>
                  </a:solidFill>
                </a:rPr>
                <a:t>0</a:t>
              </a:r>
            </a:p>
          </p:txBody>
        </p:sp>
        <p:sp>
          <p:nvSpPr>
            <p:cNvPr id="303" name="Shape 303"/>
            <p:cNvSpPr/>
            <p:nvPr/>
          </p:nvSpPr>
          <p:spPr>
            <a:xfrm>
              <a:off x="4495800" y="2667000"/>
              <a:ext cx="1143000"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0" marR="0" algn="l" defTabSz="914400">
                <a:defRPr>
                  <a:solidFill>
                    <a:srgbClr val="99CCFF"/>
                  </a:solidFill>
                  <a:uFillTx/>
                </a:defRPr>
              </a:lvl1pPr>
            </a:lstStyle>
            <a:p>
              <a:pPr lvl="0">
                <a:defRPr>
                  <a:solidFill>
                    <a:srgbClr val="000000"/>
                  </a:solidFill>
                </a:defRPr>
              </a:pPr>
              <a:r>
                <a:rPr>
                  <a:solidFill>
                    <a:srgbClr val="99CCFF"/>
                  </a:solidFill>
                </a:rPr>
                <a:t>+2(+3)</a:t>
              </a:r>
            </a:p>
          </p:txBody>
        </p:sp>
        <p:sp>
          <p:nvSpPr>
            <p:cNvPr id="304" name="Shape 304"/>
            <p:cNvSpPr/>
            <p:nvPr/>
          </p:nvSpPr>
          <p:spPr>
            <a:xfrm>
              <a:off x="3933825" y="1739900"/>
              <a:ext cx="1108075"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0" marR="0" algn="l" defTabSz="914400">
                <a:defRPr>
                  <a:solidFill>
                    <a:srgbClr val="C0504D"/>
                  </a:solidFill>
                  <a:uFillTx/>
                </a:defRPr>
              </a:lvl1pPr>
            </a:lstStyle>
            <a:p>
              <a:pPr lvl="0">
                <a:defRPr>
                  <a:solidFill>
                    <a:srgbClr val="000000"/>
                  </a:solidFill>
                </a:defRPr>
              </a:pPr>
              <a:r>
                <a:rPr>
                  <a:solidFill>
                    <a:srgbClr val="C0504D"/>
                  </a:solidFill>
                </a:rPr>
                <a:t>+3/5</a:t>
              </a:r>
            </a:p>
          </p:txBody>
        </p:sp>
        <p:sp>
          <p:nvSpPr>
            <p:cNvPr id="305" name="Shape 305"/>
            <p:cNvSpPr/>
            <p:nvPr/>
          </p:nvSpPr>
          <p:spPr>
            <a:xfrm>
              <a:off x="4267200" y="914400"/>
              <a:ext cx="1363663"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0" marR="0" lvl="0" algn="l" defTabSz="914400">
                <a:defRPr>
                  <a:solidFill>
                    <a:srgbClr val="000000"/>
                  </a:solidFill>
                  <a:uFillTx/>
                </a:defRPr>
              </a:pPr>
              <a:r>
                <a:t>    </a:t>
              </a:r>
              <a:r>
                <a:rPr>
                  <a:solidFill>
                    <a:srgbClr val="FF0066"/>
                  </a:solidFill>
                </a:rPr>
                <a:t>+4/8</a:t>
              </a:r>
            </a:p>
          </p:txBody>
        </p:sp>
        <p:sp>
          <p:nvSpPr>
            <p:cNvPr id="306" name="Shape 306"/>
            <p:cNvSpPr/>
            <p:nvPr/>
          </p:nvSpPr>
          <p:spPr>
            <a:xfrm>
              <a:off x="4876800" y="76200"/>
              <a:ext cx="806450"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0" marR="0" algn="l" defTabSz="914400">
                <a:defRPr>
                  <a:solidFill>
                    <a:srgbClr val="4F81BD"/>
                  </a:solidFill>
                  <a:uFillTx/>
                </a:defRPr>
              </a:lvl1pPr>
            </a:lstStyle>
            <a:p>
              <a:pPr lvl="0">
                <a:defRPr>
                  <a:solidFill>
                    <a:srgbClr val="000000"/>
                  </a:solidFill>
                </a:defRPr>
              </a:pPr>
              <a:r>
                <a:rPr>
                  <a:solidFill>
                    <a:srgbClr val="4F81BD"/>
                  </a:solidFill>
                </a:rPr>
                <a:t>+8</a:t>
              </a:r>
            </a:p>
          </p:txBody>
        </p:sp>
        <p:sp>
          <p:nvSpPr>
            <p:cNvPr id="307" name="Shape 307"/>
            <p:cNvSpPr/>
            <p:nvPr/>
          </p:nvSpPr>
          <p:spPr>
            <a:xfrm>
              <a:off x="0" y="2819400"/>
              <a:ext cx="762000"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0" marR="0" algn="l" defTabSz="914400">
                <a:defRPr>
                  <a:solidFill>
                    <a:srgbClr val="C0504D"/>
                  </a:solidFill>
                  <a:uFillTx/>
                </a:defRPr>
              </a:lvl1pPr>
            </a:lstStyle>
            <a:p>
              <a:pPr lvl="0">
                <a:defRPr>
                  <a:solidFill>
                    <a:srgbClr val="000000"/>
                  </a:solidFill>
                </a:defRPr>
              </a:pPr>
              <a:r>
                <a:rPr>
                  <a:solidFill>
                    <a:srgbClr val="C0504D"/>
                  </a:solidFill>
                </a:rPr>
                <a:t>(+3)</a:t>
              </a:r>
            </a:p>
          </p:txBody>
        </p:sp>
        <p:sp>
          <p:nvSpPr>
            <p:cNvPr id="308" name="Shape 308"/>
            <p:cNvSpPr/>
            <p:nvPr/>
          </p:nvSpPr>
          <p:spPr>
            <a:xfrm>
              <a:off x="1600200" y="2971800"/>
              <a:ext cx="762000"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0" marR="0" algn="l" defTabSz="914400">
                <a:defRPr>
                  <a:solidFill>
                    <a:srgbClr val="C0504D"/>
                  </a:solidFill>
                  <a:uFillTx/>
                </a:defRPr>
              </a:lvl1pPr>
            </a:lstStyle>
            <a:p>
              <a:pPr lvl="0">
                <a:defRPr>
                  <a:solidFill>
                    <a:srgbClr val="000000"/>
                  </a:solidFill>
                </a:defRPr>
              </a:pPr>
              <a:r>
                <a:rPr>
                  <a:solidFill>
                    <a:srgbClr val="C0504D"/>
                  </a:solidFill>
                </a:rPr>
                <a:t>(+2)</a:t>
              </a:r>
            </a:p>
          </p:txBody>
        </p:sp>
        <p:sp>
          <p:nvSpPr>
            <p:cNvPr id="309" name="Shape 309"/>
            <p:cNvSpPr/>
            <p:nvPr/>
          </p:nvSpPr>
          <p:spPr>
            <a:xfrm>
              <a:off x="2895600" y="1828800"/>
              <a:ext cx="762000"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0" marR="0" algn="l" defTabSz="914400">
                <a:defRPr>
                  <a:solidFill>
                    <a:srgbClr val="C0504D"/>
                  </a:solidFill>
                  <a:uFillTx/>
                </a:defRPr>
              </a:lvl1pPr>
            </a:lstStyle>
            <a:p>
              <a:pPr lvl="0">
                <a:defRPr>
                  <a:solidFill>
                    <a:srgbClr val="000000"/>
                  </a:solidFill>
                </a:defRPr>
              </a:pPr>
              <a:r>
                <a:rPr>
                  <a:solidFill>
                    <a:srgbClr val="C0504D"/>
                  </a:solidFill>
                </a:rPr>
                <a:t>(+3)</a:t>
              </a:r>
            </a:p>
          </p:txBody>
        </p:sp>
        <p:sp>
          <p:nvSpPr>
            <p:cNvPr id="310" name="Shape 310"/>
            <p:cNvSpPr/>
            <p:nvPr/>
          </p:nvSpPr>
          <p:spPr>
            <a:xfrm flipH="1" flipV="1">
              <a:off x="1082078" y="3141711"/>
              <a:ext cx="936104" cy="360040"/>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grpSp>
      <p:sp>
        <p:nvSpPr>
          <p:cNvPr id="312" name="Shape 312"/>
          <p:cNvSpPr/>
          <p:nvPr/>
        </p:nvSpPr>
        <p:spPr>
          <a:xfrm>
            <a:off x="1594555" y="304799"/>
            <a:ext cx="7337779" cy="635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defRPr sz="4300"/>
            </a:lvl1pPr>
          </a:lstStyle>
          <a:p>
            <a:pPr lvl="0">
              <a:defRPr sz="1800">
                <a:solidFill>
                  <a:srgbClr val="000000"/>
                </a:solidFill>
                <a:uFillTx/>
              </a:defRPr>
            </a:pPr>
            <a:r>
              <a:rPr sz="4300">
                <a:solidFill>
                  <a:srgbClr val="1A0A53"/>
                </a:solidFill>
                <a:uFill>
                  <a:solidFill>
                    <a:srgbClr val="1A0A53"/>
                  </a:solidFill>
                </a:uFill>
              </a:rPr>
              <a:t>Les métiers de la recherche</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body" idx="1"/>
          </p:nvPr>
        </p:nvSpPr>
        <p:spPr>
          <a:xfrm>
            <a:off x="2278999" y="1977898"/>
            <a:ext cx="7387113" cy="3664204"/>
          </a:xfrm>
          <a:prstGeom prst="rect">
            <a:avLst/>
          </a:prstGeom>
        </p:spPr>
        <p:txBody>
          <a:bodyPr/>
          <a:lstStyle/>
          <a:p>
            <a:pPr lvl="0" algn="ctr">
              <a:spcBef>
                <a:spcPts val="800"/>
              </a:spcBef>
              <a:defRPr sz="1800">
                <a:solidFill>
                  <a:srgbClr val="000000"/>
                </a:solidFill>
                <a:uFillTx/>
              </a:defRPr>
            </a:pPr>
            <a:r>
              <a:rPr sz="4000">
                <a:solidFill>
                  <a:srgbClr val="B82920"/>
                </a:solidFill>
                <a:uFill>
                  <a:solidFill>
                    <a:srgbClr val="1A0A53"/>
                  </a:solidFill>
                </a:uFill>
              </a:rPr>
              <a:t>Pourquoi </a:t>
            </a:r>
          </a:p>
          <a:p>
            <a:pPr lvl="0" algn="ctr">
              <a:spcBef>
                <a:spcPts val="800"/>
              </a:spcBef>
              <a:defRPr sz="1800">
                <a:solidFill>
                  <a:srgbClr val="000000"/>
                </a:solidFill>
                <a:uFillTx/>
              </a:defRPr>
            </a:pPr>
            <a:endParaRPr sz="4000">
              <a:solidFill>
                <a:srgbClr val="B82920"/>
              </a:solidFill>
              <a:uFill>
                <a:solidFill>
                  <a:srgbClr val="1A0A53"/>
                </a:solidFill>
              </a:uFill>
            </a:endParaRPr>
          </a:p>
          <a:p>
            <a:pPr lvl="0" algn="ctr">
              <a:spcBef>
                <a:spcPts val="800"/>
              </a:spcBef>
              <a:defRPr sz="1800">
                <a:solidFill>
                  <a:srgbClr val="000000"/>
                </a:solidFill>
                <a:uFillTx/>
              </a:defRPr>
            </a:pPr>
            <a:r>
              <a:rPr sz="4000">
                <a:solidFill>
                  <a:srgbClr val="B82920"/>
                </a:solidFill>
                <a:uFill>
                  <a:solidFill>
                    <a:srgbClr val="1A0A53"/>
                  </a:solidFill>
                </a:uFill>
              </a:rPr>
              <a:t>des</a:t>
            </a:r>
          </a:p>
          <a:p>
            <a:pPr lvl="0" algn="ctr">
              <a:spcBef>
                <a:spcPts val="800"/>
              </a:spcBef>
              <a:defRPr sz="1800">
                <a:solidFill>
                  <a:srgbClr val="000000"/>
                </a:solidFill>
                <a:uFillTx/>
              </a:defRPr>
            </a:pPr>
            <a:r>
              <a:rPr sz="4000">
                <a:solidFill>
                  <a:srgbClr val="B82920"/>
                </a:solidFill>
                <a:uFill>
                  <a:solidFill>
                    <a:srgbClr val="1A0A53"/>
                  </a:solidFill>
                </a:uFill>
              </a:rPr>
              <a:t> </a:t>
            </a:r>
          </a:p>
          <a:p>
            <a:pPr lvl="0" algn="ctr">
              <a:spcBef>
                <a:spcPts val="800"/>
              </a:spcBef>
              <a:defRPr sz="1800">
                <a:solidFill>
                  <a:srgbClr val="000000"/>
                </a:solidFill>
                <a:uFillTx/>
              </a:defRPr>
            </a:pPr>
            <a:r>
              <a:rPr sz="4000">
                <a:solidFill>
                  <a:srgbClr val="B82920"/>
                </a:solidFill>
                <a:uFill>
                  <a:solidFill>
                    <a:srgbClr val="1A0A53"/>
                  </a:solidFill>
                </a:uFill>
              </a:rPr>
              <a:t>accélérateurs de particules?</a:t>
            </a:r>
          </a:p>
        </p:txBody>
      </p:sp>
      <p:sp>
        <p:nvSpPr>
          <p:cNvPr id="315" name="Shape 31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18</a:t>
            </a:fld>
            <a:endParaRPr sz="1000" b="1">
              <a:solidFill>
                <a:srgbClr val="1A0A53"/>
              </a:solidFill>
              <a:uFill>
                <a:solidFill>
                  <a:srgbClr val="011279"/>
                </a:solidFill>
              </a:uFill>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p:cNvSpPr>
          <p:nvPr>
            <p:ph type="body" idx="1"/>
          </p:nvPr>
        </p:nvSpPr>
        <p:spPr>
          <a:xfrm>
            <a:off x="1105445" y="722591"/>
            <a:ext cx="7387113" cy="2367526"/>
          </a:xfrm>
          <a:prstGeom prst="rect">
            <a:avLst/>
          </a:prstGeom>
        </p:spPr>
        <p:txBody>
          <a:bodyPr/>
          <a:lstStyle/>
          <a:p>
            <a:pPr lvl="0" algn="l">
              <a:lnSpc>
                <a:spcPct val="80000"/>
              </a:lnSpc>
              <a:spcBef>
                <a:spcPts val="400"/>
              </a:spcBef>
              <a:defRPr sz="1800">
                <a:solidFill>
                  <a:srgbClr val="000000"/>
                </a:solidFill>
                <a:uFillTx/>
              </a:defRPr>
            </a:pPr>
            <a:r>
              <a:rPr sz="2000">
                <a:solidFill>
                  <a:srgbClr val="1A0A53"/>
                </a:solidFill>
                <a:uFill>
                  <a:solidFill>
                    <a:srgbClr val="1A0A53"/>
                  </a:solidFill>
                </a:uFill>
              </a:rPr>
              <a:t>Les pions (ou mésons π) ont été découverts en 1947 en envoyant un ballon sonde à de très hautes altitudes pour étudier les rayons cosmiques (flux de particules venant de l'univers: explosion d'étoile, soleil...). </a:t>
            </a:r>
          </a:p>
          <a:p>
            <a:pPr lvl="0" algn="l">
              <a:lnSpc>
                <a:spcPct val="80000"/>
              </a:lnSpc>
              <a:defRPr sz="1800">
                <a:solidFill>
                  <a:srgbClr val="000000"/>
                </a:solidFill>
                <a:uFillTx/>
              </a:defRPr>
            </a:pPr>
            <a:endParaRPr sz="2200">
              <a:solidFill>
                <a:srgbClr val="1A0A53"/>
              </a:solidFill>
              <a:uFill>
                <a:solidFill>
                  <a:srgbClr val="1A0A53"/>
                </a:solidFill>
              </a:uFill>
            </a:endParaRPr>
          </a:p>
          <a:p>
            <a:pPr lvl="0" algn="l">
              <a:lnSpc>
                <a:spcPct val="80000"/>
              </a:lnSpc>
              <a:spcBef>
                <a:spcPts val="400"/>
              </a:spcBef>
              <a:defRPr sz="1800">
                <a:solidFill>
                  <a:srgbClr val="000000"/>
                </a:solidFill>
                <a:uFillTx/>
              </a:defRPr>
            </a:pPr>
            <a:r>
              <a:rPr sz="2000">
                <a:solidFill>
                  <a:srgbClr val="1A0A53"/>
                </a:solidFill>
                <a:uFill>
                  <a:solidFill>
                    <a:srgbClr val="1A0A53"/>
                  </a:solidFill>
                </a:uFill>
              </a:rPr>
              <a:t>Depuis de nombreuses particules subatomiques ont été découvertes en associant les quarks et/ou les anti-quarks selon des règles bien précises</a:t>
            </a:r>
            <a:r>
              <a:rPr sz="2000" smtClean="0">
                <a:solidFill>
                  <a:srgbClr val="1A0A53"/>
                </a:solidFill>
                <a:uFill>
                  <a:solidFill>
                    <a:srgbClr val="1A0A53"/>
                  </a:solidFill>
                </a:uFill>
              </a:rPr>
              <a:t>.</a:t>
            </a:r>
            <a:endParaRPr sz="2000">
              <a:solidFill>
                <a:srgbClr val="1A0A53"/>
              </a:solidFill>
              <a:uFill>
                <a:solidFill>
                  <a:srgbClr val="1A0A53"/>
                </a:solidFill>
              </a:uFill>
            </a:endParaRPr>
          </a:p>
        </p:txBody>
      </p:sp>
      <p:sp>
        <p:nvSpPr>
          <p:cNvPr id="318" name="Shape 31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19</a:t>
            </a:fld>
            <a:endParaRPr sz="1000" b="1">
              <a:solidFill>
                <a:srgbClr val="1A0A53"/>
              </a:solidFill>
              <a:uFill>
                <a:solidFill>
                  <a:srgbClr val="011279"/>
                </a:solidFill>
              </a:uFill>
            </a:endParaRPr>
          </a:p>
        </p:txBody>
      </p:sp>
      <p:pic>
        <p:nvPicPr>
          <p:cNvPr id="319" name="image29.png"/>
          <p:cNvPicPr/>
          <p:nvPr/>
        </p:nvPicPr>
        <p:blipFill>
          <a:blip r:embed="rId2">
            <a:extLst/>
          </a:blip>
          <a:stretch>
            <a:fillRect/>
          </a:stretch>
        </p:blipFill>
        <p:spPr>
          <a:xfrm>
            <a:off x="8524860" y="858034"/>
            <a:ext cx="1466761" cy="1583470"/>
          </a:xfrm>
          <a:prstGeom prst="rect">
            <a:avLst/>
          </a:prstGeom>
          <a:ln w="12700">
            <a:miter lim="400000"/>
          </a:ln>
        </p:spPr>
      </p:pic>
      <p:pic>
        <p:nvPicPr>
          <p:cNvPr id="320" name="image30.png"/>
          <p:cNvPicPr/>
          <p:nvPr/>
        </p:nvPicPr>
        <p:blipFill>
          <a:blip r:embed="rId3">
            <a:extLst/>
          </a:blip>
          <a:stretch>
            <a:fillRect/>
          </a:stretch>
        </p:blipFill>
        <p:spPr>
          <a:xfrm>
            <a:off x="679510" y="3810000"/>
            <a:ext cx="3704168" cy="3291417"/>
          </a:xfrm>
          <a:prstGeom prst="rect">
            <a:avLst/>
          </a:prstGeom>
          <a:ln w="12700">
            <a:miter lim="400000"/>
          </a:ln>
        </p:spPr>
      </p:pic>
      <p:sp>
        <p:nvSpPr>
          <p:cNvPr id="321" name="Shape 321"/>
          <p:cNvSpPr/>
          <p:nvPr/>
        </p:nvSpPr>
        <p:spPr>
          <a:xfrm>
            <a:off x="4519937" y="4809709"/>
            <a:ext cx="5265194" cy="231858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a:solidFill>
                  <a:srgbClr val="000000"/>
                </a:solidFill>
                <a:uFillTx/>
              </a:defRPr>
            </a:pPr>
            <a:r>
              <a:rPr>
                <a:solidFill>
                  <a:srgbClr val="1A0A53"/>
                </a:solidFill>
                <a:uFill>
                  <a:solidFill>
                    <a:srgbClr val="1A0A53"/>
                  </a:solidFill>
                </a:uFill>
              </a:rPr>
              <a:t>Les nouvelles particules à découvrir sont très énergétiques (masse élevée).</a:t>
            </a:r>
          </a:p>
          <a:p>
            <a:pPr lvl="0" algn="l">
              <a:defRPr>
                <a:solidFill>
                  <a:srgbClr val="000000"/>
                </a:solidFill>
                <a:uFillTx/>
              </a:defRPr>
            </a:pPr>
            <a:endParaRPr>
              <a:solidFill>
                <a:srgbClr val="1A0A53"/>
              </a:solidFill>
              <a:uFill>
                <a:solidFill>
                  <a:srgbClr val="1A0A53"/>
                </a:solidFill>
              </a:uFill>
            </a:endParaRPr>
          </a:p>
          <a:p>
            <a:pPr lvl="0" algn="l">
              <a:defRPr>
                <a:solidFill>
                  <a:srgbClr val="000000"/>
                </a:solidFill>
                <a:uFillTx/>
              </a:defRPr>
            </a:pPr>
            <a:r>
              <a:rPr>
                <a:solidFill>
                  <a:srgbClr val="1A0A53"/>
                </a:solidFill>
                <a:uFill>
                  <a:solidFill>
                    <a:srgbClr val="1A0A53"/>
                  </a:solidFill>
                </a:uFill>
              </a:rPr>
              <a:t>Malheureusement, les nouvelles particules sont rares dans les rayons cosmiques.</a:t>
            </a:r>
          </a:p>
          <a:p>
            <a:pPr lvl="0" algn="l">
              <a:defRPr>
                <a:solidFill>
                  <a:srgbClr val="000000"/>
                </a:solidFill>
                <a:uFillTx/>
              </a:defRPr>
            </a:pPr>
            <a:endParaRPr>
              <a:solidFill>
                <a:srgbClr val="1A0A53"/>
              </a:solidFill>
              <a:uFill>
                <a:solidFill>
                  <a:srgbClr val="1A0A53"/>
                </a:solidFill>
              </a:uFill>
            </a:endParaRPr>
          </a:p>
          <a:p>
            <a:pPr lvl="0" algn="l">
              <a:defRPr>
                <a:solidFill>
                  <a:srgbClr val="000000"/>
                </a:solidFill>
                <a:uFillTx/>
              </a:defRPr>
            </a:pPr>
            <a:r>
              <a:rPr>
                <a:solidFill>
                  <a:srgbClr val="1A0A53"/>
                </a:solidFill>
                <a:uFill>
                  <a:solidFill>
                    <a:srgbClr val="1A0A53"/>
                  </a:solidFill>
                </a:uFill>
              </a:rPr>
              <a:t>Il faut une nouvelle technologie : les accélérateurs de particules.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2"/>
          </p:nvPr>
        </p:nvSpPr>
        <p:spPr>
          <a:xfrm>
            <a:off x="9679189" y="7310261"/>
            <a:ext cx="195164" cy="254001"/>
          </a:xfrm>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2</a:t>
            </a:fld>
            <a:endParaRPr sz="1000" b="1">
              <a:solidFill>
                <a:srgbClr val="1A0A53"/>
              </a:solidFill>
              <a:uFill>
                <a:solidFill>
                  <a:srgbClr val="011279"/>
                </a:solidFill>
              </a:uFill>
            </a:endParaRPr>
          </a:p>
        </p:txBody>
      </p:sp>
      <p:pic>
        <p:nvPicPr>
          <p:cNvPr id="28" name="image7.jpg" descr="Lapp_2.jpg"/>
          <p:cNvPicPr/>
          <p:nvPr/>
        </p:nvPicPr>
        <p:blipFill>
          <a:blip r:embed="rId3">
            <a:extLst/>
          </a:blip>
          <a:stretch>
            <a:fillRect/>
          </a:stretch>
        </p:blipFill>
        <p:spPr>
          <a:xfrm>
            <a:off x="6358065" y="361011"/>
            <a:ext cx="3516288" cy="1896014"/>
          </a:xfrm>
          <a:prstGeom prst="rect">
            <a:avLst/>
          </a:prstGeom>
          <a:ln w="12700">
            <a:miter lim="400000"/>
          </a:ln>
        </p:spPr>
      </p:pic>
      <p:sp>
        <p:nvSpPr>
          <p:cNvPr id="29" name="Shape 29"/>
          <p:cNvSpPr>
            <a:spLocks noGrp="1"/>
          </p:cNvSpPr>
          <p:nvPr>
            <p:ph type="body" idx="1"/>
          </p:nvPr>
        </p:nvSpPr>
        <p:spPr>
          <a:xfrm>
            <a:off x="1221854" y="2616373"/>
            <a:ext cx="8554917" cy="3913180"/>
          </a:xfrm>
          <a:prstGeom prst="rect">
            <a:avLst/>
          </a:prstGeom>
        </p:spPr>
        <p:txBody>
          <a:bodyPr/>
          <a:lstStyle/>
          <a:p>
            <a:pPr lvl="0" algn="ctr">
              <a:defRPr sz="1800">
                <a:solidFill>
                  <a:srgbClr val="000000"/>
                </a:solidFill>
                <a:uFillTx/>
              </a:defRPr>
            </a:pPr>
            <a:r>
              <a:rPr sz="3600" u="sng">
                <a:uFill>
                  <a:solidFill>
                    <a:srgbClr val="1A0A53"/>
                  </a:solidFill>
                </a:uFill>
              </a:rPr>
              <a:t>L</a:t>
            </a:r>
            <a:r>
              <a:rPr sz="3600">
                <a:uFill>
                  <a:solidFill>
                    <a:srgbClr val="1A0A53"/>
                  </a:solidFill>
                </a:uFill>
              </a:rPr>
              <a:t>ABORATOIRE</a:t>
            </a:r>
            <a:r>
              <a:rPr sz="3600">
                <a:solidFill>
                  <a:srgbClr val="1A0A53"/>
                </a:solidFill>
                <a:uFill>
                  <a:solidFill>
                    <a:srgbClr val="1A0A53"/>
                  </a:solidFill>
                </a:uFill>
              </a:rPr>
              <a:t> d’</a:t>
            </a:r>
            <a:r>
              <a:rPr sz="3600" u="sng">
                <a:solidFill>
                  <a:srgbClr val="98BCFF"/>
                </a:solidFill>
                <a:uFill>
                  <a:solidFill>
                    <a:srgbClr val="1A0A53"/>
                  </a:solidFill>
                </a:uFill>
              </a:rPr>
              <a:t>A</a:t>
            </a:r>
            <a:r>
              <a:rPr sz="3600">
                <a:solidFill>
                  <a:srgbClr val="98BCFF"/>
                </a:solidFill>
                <a:uFill>
                  <a:solidFill>
                    <a:srgbClr val="1A0A53"/>
                  </a:solidFill>
                </a:uFill>
              </a:rPr>
              <a:t>NNECY-le-VIEUX</a:t>
            </a:r>
            <a:r>
              <a:rPr sz="3600">
                <a:solidFill>
                  <a:srgbClr val="1A0A53"/>
                </a:solidFill>
                <a:uFill>
                  <a:solidFill>
                    <a:srgbClr val="1A0A53"/>
                  </a:solidFill>
                </a:uFill>
              </a:rPr>
              <a:t> </a:t>
            </a:r>
          </a:p>
          <a:p>
            <a:pPr lvl="0" algn="ctr">
              <a:defRPr sz="1800">
                <a:solidFill>
                  <a:srgbClr val="000000"/>
                </a:solidFill>
                <a:uFillTx/>
              </a:defRPr>
            </a:pPr>
            <a:r>
              <a:rPr sz="3600">
                <a:solidFill>
                  <a:srgbClr val="1A0A53"/>
                </a:solidFill>
                <a:uFill>
                  <a:solidFill>
                    <a:srgbClr val="1A0A53"/>
                  </a:solidFill>
                </a:uFill>
              </a:rPr>
              <a:t>de </a:t>
            </a:r>
            <a:r>
              <a:rPr sz="3600" u="sng">
                <a:solidFill>
                  <a:srgbClr val="FF8128"/>
                </a:solidFill>
                <a:uFill>
                  <a:solidFill>
                    <a:srgbClr val="1A0A53"/>
                  </a:solidFill>
                </a:uFill>
              </a:rPr>
              <a:t>P</a:t>
            </a:r>
            <a:r>
              <a:rPr sz="3600">
                <a:solidFill>
                  <a:srgbClr val="FF8128"/>
                </a:solidFill>
                <a:uFill>
                  <a:solidFill>
                    <a:srgbClr val="1A0A53"/>
                  </a:solidFill>
                </a:uFill>
              </a:rPr>
              <a:t>HYSIQUE</a:t>
            </a:r>
            <a:r>
              <a:rPr sz="3600">
                <a:solidFill>
                  <a:srgbClr val="1A0A53"/>
                </a:solidFill>
                <a:uFill>
                  <a:solidFill>
                    <a:srgbClr val="1A0A53"/>
                  </a:solidFill>
                </a:uFill>
              </a:rPr>
              <a:t> des </a:t>
            </a:r>
            <a:r>
              <a:rPr sz="3600" u="sng">
                <a:solidFill>
                  <a:srgbClr val="FF2929"/>
                </a:solidFill>
                <a:uFill>
                  <a:solidFill>
                    <a:srgbClr val="1A0A53"/>
                  </a:solidFill>
                </a:uFill>
              </a:rPr>
              <a:t>P</a:t>
            </a:r>
            <a:r>
              <a:rPr sz="3600">
                <a:solidFill>
                  <a:srgbClr val="FF2929"/>
                </a:solidFill>
                <a:uFill>
                  <a:solidFill>
                    <a:srgbClr val="1A0A53"/>
                  </a:solidFill>
                </a:uFill>
              </a:rPr>
              <a:t>ARTICULES</a:t>
            </a:r>
            <a:endParaRPr sz="3600">
              <a:solidFill>
                <a:srgbClr val="1A0A53"/>
              </a:solidFill>
              <a:uFill>
                <a:solidFill>
                  <a:srgbClr val="1A0A53"/>
                </a:solidFill>
              </a:uFill>
            </a:endParaRPr>
          </a:p>
          <a:p>
            <a:pPr lvl="0" algn="ctr">
              <a:defRPr sz="1800">
                <a:solidFill>
                  <a:srgbClr val="000000"/>
                </a:solidFill>
                <a:uFillTx/>
              </a:defRPr>
            </a:pPr>
            <a:endParaRPr sz="2000">
              <a:solidFill>
                <a:srgbClr val="1A0A53"/>
              </a:solidFill>
              <a:uFill>
                <a:solidFill>
                  <a:srgbClr val="1A0A53"/>
                </a:solidFill>
              </a:uFill>
            </a:endParaRPr>
          </a:p>
          <a:p>
            <a:pPr lvl="0" algn="ctr">
              <a:defRPr sz="1800">
                <a:solidFill>
                  <a:srgbClr val="000000"/>
                </a:solidFill>
                <a:uFillTx/>
              </a:defRPr>
            </a:pPr>
            <a:r>
              <a:rPr sz="2000">
                <a:solidFill>
                  <a:srgbClr val="1EB150"/>
                </a:solidFill>
                <a:uFill>
                  <a:solidFill>
                    <a:srgbClr val="1A0A53"/>
                  </a:solidFill>
                </a:uFill>
              </a:rPr>
              <a:t>Laboratoire du CNRS/IN2P3 depuis 1976</a:t>
            </a:r>
          </a:p>
          <a:p>
            <a:pPr lvl="0" algn="ctr">
              <a:defRPr sz="1800">
                <a:solidFill>
                  <a:srgbClr val="000000"/>
                </a:solidFill>
                <a:uFillTx/>
              </a:defRPr>
            </a:pPr>
            <a:r>
              <a:rPr sz="2000">
                <a:solidFill>
                  <a:srgbClr val="1A0A53"/>
                </a:solidFill>
                <a:uFill>
                  <a:solidFill>
                    <a:srgbClr val="1A0A53"/>
                  </a:solidFill>
                </a:uFill>
              </a:rPr>
              <a:t>et</a:t>
            </a:r>
          </a:p>
          <a:p>
            <a:pPr lvl="0" algn="ctr">
              <a:defRPr sz="1800">
                <a:solidFill>
                  <a:srgbClr val="000000"/>
                </a:solidFill>
                <a:uFillTx/>
              </a:defRPr>
            </a:pPr>
            <a:r>
              <a:rPr sz="2000">
                <a:solidFill>
                  <a:srgbClr val="1A0A53"/>
                </a:solidFill>
                <a:uFill>
                  <a:solidFill>
                    <a:srgbClr val="1A0A53"/>
                  </a:solidFill>
                </a:uFill>
              </a:rPr>
              <a:t>de l’</a:t>
            </a:r>
            <a:r>
              <a:rPr sz="2000">
                <a:solidFill>
                  <a:srgbClr val="FD9AF0"/>
                </a:solidFill>
                <a:uFill>
                  <a:solidFill>
                    <a:srgbClr val="1A0A53"/>
                  </a:solidFill>
                </a:uFill>
              </a:rPr>
              <a:t>Université Savoie </a:t>
            </a:r>
            <a:r>
              <a:rPr sz="2000" smtClean="0">
                <a:solidFill>
                  <a:srgbClr val="FD9AF0"/>
                </a:solidFill>
                <a:uFill>
                  <a:solidFill>
                    <a:srgbClr val="1A0A53"/>
                  </a:solidFill>
                </a:uFill>
              </a:rPr>
              <a:t>Mont</a:t>
            </a:r>
            <a:r>
              <a:rPr lang="fr-FR" sz="2000" smtClean="0">
                <a:solidFill>
                  <a:srgbClr val="FD9AF0"/>
                </a:solidFill>
                <a:uFill>
                  <a:solidFill>
                    <a:srgbClr val="1A0A53"/>
                  </a:solidFill>
                </a:uFill>
              </a:rPr>
              <a:t> </a:t>
            </a:r>
            <a:r>
              <a:rPr sz="2000" smtClean="0">
                <a:solidFill>
                  <a:srgbClr val="FD9AF0"/>
                </a:solidFill>
                <a:uFill>
                  <a:solidFill>
                    <a:srgbClr val="1A0A53"/>
                  </a:solidFill>
                </a:uFill>
              </a:rPr>
              <a:t>Blanc </a:t>
            </a:r>
            <a:r>
              <a:rPr sz="2000">
                <a:solidFill>
                  <a:srgbClr val="FD9AF0"/>
                </a:solidFill>
                <a:uFill>
                  <a:solidFill>
                    <a:srgbClr val="1A0A53"/>
                  </a:solidFill>
                </a:uFill>
              </a:rPr>
              <a:t>depuis 1995</a:t>
            </a:r>
            <a:endParaRPr sz="2000">
              <a:solidFill>
                <a:srgbClr val="1A0A53"/>
              </a:solidFill>
              <a:uFill>
                <a:solidFill>
                  <a:srgbClr val="1A0A53"/>
                </a:solidFill>
              </a:uFill>
            </a:endParaRPr>
          </a:p>
          <a:p>
            <a:pPr lvl="0" algn="ctr">
              <a:defRPr sz="1800">
                <a:solidFill>
                  <a:srgbClr val="000000"/>
                </a:solidFill>
                <a:uFillTx/>
              </a:defRPr>
            </a:pPr>
            <a:endParaRPr sz="2000">
              <a:solidFill>
                <a:srgbClr val="1A0A53"/>
              </a:solidFill>
              <a:uFill>
                <a:solidFill>
                  <a:srgbClr val="1A0A53"/>
                </a:solidFill>
              </a:uFill>
            </a:endParaRPr>
          </a:p>
          <a:p>
            <a:pPr lvl="0" algn="l">
              <a:defRPr sz="1800">
                <a:solidFill>
                  <a:srgbClr val="000000"/>
                </a:solidFill>
                <a:uFillTx/>
              </a:defRPr>
            </a:pPr>
            <a:r>
              <a:rPr sz="2000">
                <a:solidFill>
                  <a:srgbClr val="1A0A53"/>
                </a:solidFill>
                <a:uFill>
                  <a:solidFill>
                    <a:srgbClr val="1A0A53"/>
                  </a:solidFill>
                </a:uFill>
              </a:rPr>
              <a:t>CNRS: Centre National de la Recherche Scientifique</a:t>
            </a:r>
          </a:p>
          <a:p>
            <a:pPr lvl="0" algn="l">
              <a:defRPr sz="1800">
                <a:solidFill>
                  <a:srgbClr val="000000"/>
                </a:solidFill>
                <a:uFillTx/>
              </a:defRPr>
            </a:pPr>
            <a:r>
              <a:rPr sz="2000">
                <a:solidFill>
                  <a:srgbClr val="1A0A53"/>
                </a:solidFill>
                <a:uFill>
                  <a:solidFill>
                    <a:srgbClr val="1A0A53"/>
                  </a:solidFill>
                </a:uFill>
              </a:rPr>
              <a:t>IN2P3: Institut de Physique Nucléaire et de Physique des Particules</a:t>
            </a:r>
          </a:p>
        </p:txBody>
      </p:sp>
      <p:sp>
        <p:nvSpPr>
          <p:cNvPr id="30" name="Shape 30"/>
          <p:cNvSpPr/>
          <p:nvPr/>
        </p:nvSpPr>
        <p:spPr>
          <a:xfrm>
            <a:off x="1548016" y="847185"/>
            <a:ext cx="3386825" cy="553998"/>
          </a:xfrm>
          <a:prstGeom prst="rect">
            <a:avLst/>
          </a:prstGeom>
          <a:ln w="25400">
            <a:solidFill>
              <a:schemeClr val="bg1"/>
            </a:solidFill>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a:solidFill>
                  <a:srgbClr val="000000"/>
                </a:solidFill>
                <a:uFillTx/>
              </a:defRPr>
            </a:pPr>
            <a:r>
              <a:rPr lang="fr-FR" smtClean="0">
                <a:solidFill>
                  <a:schemeClr val="tx1"/>
                </a:solidFill>
              </a:rPr>
              <a:t>Vincent POIREAU</a:t>
            </a:r>
            <a:endParaRPr>
              <a:solidFill>
                <a:schemeClr val="tx1"/>
              </a:solidFill>
              <a:uFill>
                <a:solidFill>
                  <a:srgbClr val="1A0A53"/>
                </a:solidFill>
              </a:uFill>
            </a:endParaRPr>
          </a:p>
          <a:p>
            <a:pPr lvl="0">
              <a:defRPr>
                <a:solidFill>
                  <a:srgbClr val="000000"/>
                </a:solidFill>
                <a:uFillTx/>
              </a:defRPr>
            </a:pPr>
            <a:r>
              <a:rPr lang="fr-FR" smtClean="0">
                <a:solidFill>
                  <a:schemeClr val="tx1"/>
                </a:solidFill>
              </a:rPr>
              <a:t>Chargé</a:t>
            </a:r>
            <a:r>
              <a:rPr smtClean="0">
                <a:solidFill>
                  <a:schemeClr val="tx1"/>
                </a:solidFill>
                <a:uFill>
                  <a:solidFill>
                    <a:srgbClr val="1A0A53"/>
                  </a:solidFill>
                </a:uFill>
              </a:rPr>
              <a:t> </a:t>
            </a:r>
            <a:r>
              <a:rPr>
                <a:solidFill>
                  <a:schemeClr val="tx1"/>
                </a:solidFill>
                <a:uFill>
                  <a:solidFill>
                    <a:srgbClr val="1A0A53"/>
                  </a:solidFill>
                </a:uFill>
              </a:rPr>
              <a:t>de Recherche au CNRS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p:nvPr/>
        </p:nvSpPr>
        <p:spPr>
          <a:xfrm>
            <a:off x="38805" y="7172494"/>
            <a:ext cx="2279172" cy="24943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100"/>
            </a:lvl1pPr>
          </a:lstStyle>
          <a:p>
            <a:pPr lvl="0">
              <a:defRPr sz="1800">
                <a:solidFill>
                  <a:srgbClr val="000000"/>
                </a:solidFill>
                <a:uFillTx/>
              </a:defRPr>
            </a:pPr>
            <a:r>
              <a:rPr sz="1100">
                <a:solidFill>
                  <a:srgbClr val="1A0A53"/>
                </a:solidFill>
                <a:uFill>
                  <a:solidFill>
                    <a:srgbClr val="1A0A53"/>
                  </a:solidFill>
                </a:uFill>
              </a:rPr>
              <a:t>S. Viret, Masterclasses IPNL 2012</a:t>
            </a:r>
          </a:p>
        </p:txBody>
      </p:sp>
      <p:sp>
        <p:nvSpPr>
          <p:cNvPr id="324" name="Shape 324"/>
          <p:cNvSpPr/>
          <p:nvPr/>
        </p:nvSpPr>
        <p:spPr>
          <a:xfrm>
            <a:off x="9838972" y="7205863"/>
            <a:ext cx="361599" cy="2744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
            </a:lvl1pPr>
          </a:lstStyle>
          <a:p>
            <a:pPr lvl="0">
              <a:defRPr sz="1800">
                <a:solidFill>
                  <a:srgbClr val="000000"/>
                </a:solidFill>
                <a:uFillTx/>
              </a:defRPr>
            </a:pPr>
            <a:r>
              <a:rPr sz="1200">
                <a:solidFill>
                  <a:srgbClr val="1A0A53"/>
                </a:solidFill>
                <a:uFill>
                  <a:solidFill>
                    <a:srgbClr val="1A0A53"/>
                  </a:solidFill>
                </a:uFill>
              </a:rPr>
              <a:t>3</a:t>
            </a:r>
          </a:p>
        </p:txBody>
      </p:sp>
      <p:grpSp>
        <p:nvGrpSpPr>
          <p:cNvPr id="328" name="Group 328"/>
          <p:cNvGrpSpPr/>
          <p:nvPr/>
        </p:nvGrpSpPr>
        <p:grpSpPr>
          <a:xfrm>
            <a:off x="4214485" y="2049803"/>
            <a:ext cx="1520170" cy="776252"/>
            <a:chOff x="94592" y="-1"/>
            <a:chExt cx="1520169" cy="776250"/>
          </a:xfrm>
        </p:grpSpPr>
        <p:sp>
          <p:nvSpPr>
            <p:cNvPr id="326" name="Shape 326"/>
            <p:cNvSpPr/>
            <p:nvPr/>
          </p:nvSpPr>
          <p:spPr>
            <a:xfrm>
              <a:off x="94592" y="-1"/>
              <a:ext cx="1520169" cy="776250"/>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gradFill flip="none" rotWithShape="1">
              <a:gsLst>
                <a:gs pos="0">
                  <a:srgbClr val="FFF200"/>
                </a:gs>
                <a:gs pos="45000">
                  <a:srgbClr val="FF7A00"/>
                </a:gs>
                <a:gs pos="70000">
                  <a:srgbClr val="FF0300"/>
                </a:gs>
                <a:gs pos="100000">
                  <a:srgbClr val="4D0808"/>
                </a:gs>
              </a:gsLst>
              <a:path path="circle">
                <a:fillToRect l="37721" t="-19636" r="62278" b="119636"/>
              </a:path>
            </a:gradFill>
            <a:ln w="12700" cap="flat">
              <a:noFill/>
              <a:miter lim="400000"/>
            </a:ln>
            <a:effectLst/>
          </p:spPr>
          <p:txBody>
            <a:bodyPr wrap="square" lIns="0" tIns="0" rIns="0" bIns="0" numCol="1" anchor="ctr">
              <a:noAutofit/>
            </a:bodyPr>
            <a:lstStyle/>
            <a:p>
              <a:pPr lvl="0" algn="l">
                <a:defRPr>
                  <a:solidFill>
                    <a:srgbClr val="FFFFFF"/>
                  </a:solidFill>
                  <a:uFill>
                    <a:solidFill>
                      <a:srgbClr val="000000"/>
                    </a:solidFill>
                  </a:uFill>
                </a:defRPr>
              </a:pPr>
              <a:endParaRPr/>
            </a:p>
          </p:txBody>
        </p:sp>
        <p:sp>
          <p:nvSpPr>
            <p:cNvPr id="327" name="Shape 327"/>
            <p:cNvSpPr/>
            <p:nvPr/>
          </p:nvSpPr>
          <p:spPr>
            <a:xfrm>
              <a:off x="378070" y="211213"/>
              <a:ext cx="1030476" cy="379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a:solidFill>
                    <a:srgbClr val="FFFFFF"/>
                  </a:solidFill>
                </a:defRPr>
              </a:lvl1pPr>
            </a:lstStyle>
            <a:p>
              <a:pPr lvl="0">
                <a:defRPr>
                  <a:solidFill>
                    <a:srgbClr val="000000"/>
                  </a:solidFill>
                  <a:uFillTx/>
                </a:defRPr>
              </a:pPr>
              <a:r>
                <a:rPr>
                  <a:solidFill>
                    <a:srgbClr val="FFFFFF"/>
                  </a:solidFill>
                  <a:uFill>
                    <a:solidFill>
                      <a:srgbClr val="1A0A53"/>
                    </a:solidFill>
                  </a:uFill>
                </a:rPr>
                <a:t>E1+E2</a:t>
              </a:r>
            </a:p>
          </p:txBody>
        </p:sp>
      </p:grpSp>
      <p:grpSp>
        <p:nvGrpSpPr>
          <p:cNvPr id="331" name="Group 331"/>
          <p:cNvGrpSpPr/>
          <p:nvPr/>
        </p:nvGrpSpPr>
        <p:grpSpPr>
          <a:xfrm>
            <a:off x="2813838" y="2209821"/>
            <a:ext cx="479829" cy="479780"/>
            <a:chOff x="0" y="-1"/>
            <a:chExt cx="479827" cy="479779"/>
          </a:xfrm>
        </p:grpSpPr>
        <p:sp>
          <p:nvSpPr>
            <p:cNvPr id="329" name="Shape 329"/>
            <p:cNvSpPr/>
            <p:nvPr/>
          </p:nvSpPr>
          <p:spPr>
            <a:xfrm>
              <a:off x="0" y="-1"/>
              <a:ext cx="479827" cy="47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C00000"/>
                </a:gs>
                <a:gs pos="50000">
                  <a:srgbClr val="FFC000"/>
                </a:gs>
                <a:gs pos="100000">
                  <a:srgbClr val="FFFDD7"/>
                </a:gs>
              </a:gsLst>
              <a:path path="circle">
                <a:fillToRect l="-19636" t="62278" r="119636" b="37721"/>
              </a:path>
            </a:gradFill>
            <a:ln w="12700" cap="flat">
              <a:noFill/>
              <a:miter lim="400000"/>
            </a:ln>
            <a:effectLst/>
          </p:spPr>
          <p:txBody>
            <a:bodyPr wrap="square" lIns="0" tIns="0" rIns="0" bIns="0" numCol="1" anchor="ctr">
              <a:noAutofit/>
            </a:bodyPr>
            <a:lstStyle/>
            <a:p>
              <a:pPr lvl="0" algn="l">
                <a:defRPr>
                  <a:solidFill>
                    <a:srgbClr val="FFFFFF"/>
                  </a:solidFill>
                  <a:uFill>
                    <a:solidFill>
                      <a:srgbClr val="000000"/>
                    </a:solidFill>
                  </a:uFill>
                </a:defRPr>
              </a:pPr>
              <a:endParaRPr/>
            </a:p>
          </p:txBody>
        </p:sp>
        <p:sp>
          <p:nvSpPr>
            <p:cNvPr id="330" name="Shape 330"/>
            <p:cNvSpPr/>
            <p:nvPr/>
          </p:nvSpPr>
          <p:spPr>
            <a:xfrm>
              <a:off x="70268" y="96261"/>
              <a:ext cx="409559" cy="2872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200">
                  <a:solidFill>
                    <a:srgbClr val="FFFFFF"/>
                  </a:solidFill>
                </a:defRPr>
              </a:lvl1pPr>
            </a:lstStyle>
            <a:p>
              <a:pPr lvl="0">
                <a:defRPr sz="1800">
                  <a:solidFill>
                    <a:srgbClr val="000000"/>
                  </a:solidFill>
                  <a:uFillTx/>
                </a:defRPr>
              </a:pPr>
              <a:r>
                <a:rPr sz="1200">
                  <a:solidFill>
                    <a:srgbClr val="FFFFFF"/>
                  </a:solidFill>
                  <a:uFill>
                    <a:solidFill>
                      <a:srgbClr val="1A0A53"/>
                    </a:solidFill>
                  </a:uFill>
                </a:rPr>
                <a:t>E1</a:t>
              </a:r>
            </a:p>
          </p:txBody>
        </p:sp>
      </p:grpSp>
      <p:grpSp>
        <p:nvGrpSpPr>
          <p:cNvPr id="334" name="Group 334"/>
          <p:cNvGrpSpPr/>
          <p:nvPr/>
        </p:nvGrpSpPr>
        <p:grpSpPr>
          <a:xfrm>
            <a:off x="6295759" y="2209821"/>
            <a:ext cx="480057" cy="479780"/>
            <a:chOff x="-1" y="-1"/>
            <a:chExt cx="480055" cy="479779"/>
          </a:xfrm>
        </p:grpSpPr>
        <p:sp>
          <p:nvSpPr>
            <p:cNvPr id="332" name="Shape 332"/>
            <p:cNvSpPr/>
            <p:nvPr/>
          </p:nvSpPr>
          <p:spPr>
            <a:xfrm flipH="1">
              <a:off x="-1" y="-1"/>
              <a:ext cx="480055" cy="47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C00000"/>
                </a:gs>
                <a:gs pos="50000">
                  <a:srgbClr val="FFC000"/>
                </a:gs>
                <a:gs pos="100000">
                  <a:srgbClr val="FFFDD7"/>
                </a:gs>
              </a:gsLst>
              <a:path path="circle">
                <a:fillToRect l="-19636" t="62278" r="119636" b="37721"/>
              </a:path>
            </a:gradFill>
            <a:ln w="12700" cap="flat">
              <a:noFill/>
              <a:miter lim="400000"/>
            </a:ln>
            <a:effectLst/>
          </p:spPr>
          <p:txBody>
            <a:bodyPr wrap="square" lIns="0" tIns="0" rIns="0" bIns="0" numCol="1" anchor="ctr">
              <a:noAutofit/>
            </a:bodyPr>
            <a:lstStyle/>
            <a:p>
              <a:pPr lvl="0" algn="l">
                <a:defRPr>
                  <a:solidFill>
                    <a:srgbClr val="FFFFFF"/>
                  </a:solidFill>
                  <a:uFill>
                    <a:solidFill>
                      <a:srgbClr val="000000"/>
                    </a:solidFill>
                  </a:uFill>
                </a:defRPr>
              </a:pPr>
              <a:endParaRPr/>
            </a:p>
          </p:txBody>
        </p:sp>
        <p:sp>
          <p:nvSpPr>
            <p:cNvPr id="333" name="Shape 333"/>
            <p:cNvSpPr/>
            <p:nvPr/>
          </p:nvSpPr>
          <p:spPr>
            <a:xfrm>
              <a:off x="70302" y="96261"/>
              <a:ext cx="409752" cy="2872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200">
                  <a:solidFill>
                    <a:srgbClr val="FFFFFF"/>
                  </a:solidFill>
                </a:defRPr>
              </a:lvl1pPr>
            </a:lstStyle>
            <a:p>
              <a:pPr lvl="0">
                <a:defRPr sz="1800">
                  <a:solidFill>
                    <a:srgbClr val="000000"/>
                  </a:solidFill>
                  <a:uFillTx/>
                </a:defRPr>
              </a:pPr>
              <a:r>
                <a:rPr sz="1200">
                  <a:solidFill>
                    <a:srgbClr val="FFFFFF"/>
                  </a:solidFill>
                  <a:uFill>
                    <a:solidFill>
                      <a:srgbClr val="1A0A53"/>
                    </a:solidFill>
                  </a:uFill>
                </a:rPr>
                <a:t>E2</a:t>
              </a:r>
            </a:p>
          </p:txBody>
        </p:sp>
      </p:grpSp>
      <p:sp>
        <p:nvSpPr>
          <p:cNvPr id="335" name="Shape 335"/>
          <p:cNvSpPr/>
          <p:nvPr/>
        </p:nvSpPr>
        <p:spPr>
          <a:xfrm>
            <a:off x="279466" y="2749491"/>
            <a:ext cx="9380736" cy="3608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a:solidFill>
                  <a:srgbClr val="000000"/>
                </a:solidFill>
                <a:uFillTx/>
              </a:defRPr>
            </a:pPr>
            <a:r>
              <a:rPr>
                <a:solidFill>
                  <a:srgbClr val="1A0A53"/>
                </a:solidFill>
                <a:uFill>
                  <a:solidFill>
                    <a:srgbClr val="1A0A53"/>
                  </a:solidFill>
                </a:uFill>
              </a:rPr>
              <a:t>Problème: énergie disponible dans particule au repos au mieux de E=mc</a:t>
            </a:r>
            <a:r>
              <a:rPr baseline="31999">
                <a:solidFill>
                  <a:srgbClr val="1A0A53"/>
                </a:solidFill>
                <a:uFill>
                  <a:solidFill>
                    <a:srgbClr val="1A0A53"/>
                  </a:solidFill>
                </a:uFill>
              </a:rPr>
              <a:t>2</a:t>
            </a:r>
            <a:r>
              <a:rPr>
                <a:solidFill>
                  <a:srgbClr val="1A0A53"/>
                </a:solidFill>
                <a:uFill>
                  <a:solidFill>
                    <a:srgbClr val="1A0A53"/>
                  </a:solidFill>
                </a:uFill>
              </a:rPr>
              <a:t>=1GeV (proton)   </a:t>
            </a:r>
          </a:p>
        </p:txBody>
      </p:sp>
      <p:sp>
        <p:nvSpPr>
          <p:cNvPr id="336" name="Shape 336"/>
          <p:cNvSpPr/>
          <p:nvPr/>
        </p:nvSpPr>
        <p:spPr>
          <a:xfrm>
            <a:off x="1318038" y="4972950"/>
            <a:ext cx="7964702" cy="3369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a:solidFill>
                  <a:srgbClr val="000000"/>
                </a:solidFill>
                <a:uFillTx/>
              </a:defRPr>
            </a:pPr>
            <a:r>
              <a:rPr>
                <a:solidFill>
                  <a:srgbClr val="1A0A53"/>
                </a:solidFill>
                <a:uFill>
                  <a:solidFill>
                    <a:srgbClr val="1A0A53"/>
                  </a:solidFill>
                </a:uFill>
              </a:rPr>
              <a:t>Exemple: Au LHC, on a des protons avec E =7000GeV  ⇒ v= 0,999999991c </a:t>
            </a:r>
          </a:p>
        </p:txBody>
      </p:sp>
      <p:sp>
        <p:nvSpPr>
          <p:cNvPr id="337" name="Shape 337"/>
          <p:cNvSpPr/>
          <p:nvPr/>
        </p:nvSpPr>
        <p:spPr>
          <a:xfrm>
            <a:off x="3942372" y="5490383"/>
            <a:ext cx="5765882" cy="3021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1600"/>
            </a:lvl1pPr>
          </a:lstStyle>
          <a:p>
            <a:pPr lvl="0">
              <a:defRPr sz="1800">
                <a:solidFill>
                  <a:srgbClr val="000000"/>
                </a:solidFill>
                <a:uFillTx/>
              </a:defRPr>
            </a:pPr>
            <a:r>
              <a:rPr sz="1600">
                <a:solidFill>
                  <a:srgbClr val="1A0A53"/>
                </a:solidFill>
                <a:uFill>
                  <a:solidFill>
                    <a:srgbClr val="1A0A53"/>
                  </a:solidFill>
                </a:uFill>
              </a:rPr>
              <a:t>→ Seulement 11km/h de moins que la vitesse de la lumière…</a:t>
            </a:r>
          </a:p>
        </p:txBody>
      </p:sp>
      <p:sp>
        <p:nvSpPr>
          <p:cNvPr id="338" name="Shape 338"/>
          <p:cNvSpPr/>
          <p:nvPr/>
        </p:nvSpPr>
        <p:spPr>
          <a:xfrm>
            <a:off x="3942372" y="5835715"/>
            <a:ext cx="5765882" cy="30210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1600"/>
            </a:lvl1pPr>
          </a:lstStyle>
          <a:p>
            <a:pPr lvl="0">
              <a:defRPr sz="1800">
                <a:solidFill>
                  <a:srgbClr val="000000"/>
                </a:solidFill>
                <a:uFillTx/>
              </a:defRPr>
            </a:pPr>
            <a:r>
              <a:rPr sz="1600">
                <a:solidFill>
                  <a:srgbClr val="1A0A53"/>
                </a:solidFill>
                <a:uFill>
                  <a:solidFill>
                    <a:srgbClr val="1A0A53"/>
                  </a:solidFill>
                </a:uFill>
              </a:rPr>
              <a:t>→ On va donc devoir accélérer beaucoup….</a:t>
            </a:r>
          </a:p>
        </p:txBody>
      </p:sp>
      <p:sp>
        <p:nvSpPr>
          <p:cNvPr id="339" name="Shape 339"/>
          <p:cNvSpPr/>
          <p:nvPr/>
        </p:nvSpPr>
        <p:spPr>
          <a:xfrm>
            <a:off x="813758" y="825674"/>
            <a:ext cx="9349995"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a:solidFill>
                  <a:srgbClr val="000000"/>
                </a:solidFill>
                <a:uFillTx/>
              </a:defRPr>
            </a:pPr>
            <a:r>
              <a:rPr>
                <a:solidFill>
                  <a:srgbClr val="1A0A53"/>
                </a:solidFill>
                <a:uFill>
                  <a:solidFill>
                    <a:srgbClr val="1A0A53"/>
                  </a:solidFill>
                </a:uFill>
              </a:rPr>
              <a:t>Comment créer une nouvelle particule dont la masse est au niveau du TeV (</a:t>
            </a:r>
            <a:r>
              <a:rPr smtClean="0">
                <a:solidFill>
                  <a:srgbClr val="1A0A53"/>
                </a:solidFill>
                <a:uFill>
                  <a:solidFill>
                    <a:srgbClr val="1A0A53"/>
                  </a:solidFill>
                </a:uFill>
              </a:rPr>
              <a:t>1000</a:t>
            </a:r>
            <a:r>
              <a:rPr lang="fr-FR" smtClean="0">
                <a:solidFill>
                  <a:srgbClr val="1A0A53"/>
                </a:solidFill>
                <a:uFill>
                  <a:solidFill>
                    <a:srgbClr val="1A0A53"/>
                  </a:solidFill>
                </a:uFill>
              </a:rPr>
              <a:t> </a:t>
            </a:r>
            <a:r>
              <a:rPr smtClean="0">
                <a:solidFill>
                  <a:srgbClr val="1A0A53"/>
                </a:solidFill>
                <a:uFill>
                  <a:solidFill>
                    <a:srgbClr val="1A0A53"/>
                  </a:solidFill>
                </a:uFill>
              </a:rPr>
              <a:t>GeV</a:t>
            </a:r>
            <a:r>
              <a:rPr>
                <a:solidFill>
                  <a:srgbClr val="1A0A53"/>
                </a:solidFill>
                <a:uFill>
                  <a:solidFill>
                    <a:srgbClr val="1A0A53"/>
                  </a:solidFill>
                </a:uFill>
              </a:rPr>
              <a:t>) ? </a:t>
            </a:r>
          </a:p>
        </p:txBody>
      </p:sp>
      <p:sp>
        <p:nvSpPr>
          <p:cNvPr id="340" name="Shape 340"/>
          <p:cNvSpPr/>
          <p:nvPr/>
        </p:nvSpPr>
        <p:spPr>
          <a:xfrm>
            <a:off x="696793" y="1409848"/>
            <a:ext cx="7182736"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a:solidFill>
                  <a:srgbClr val="000000"/>
                </a:solidFill>
                <a:uFillTx/>
              </a:defRPr>
            </a:pPr>
            <a:r>
              <a:rPr>
                <a:solidFill>
                  <a:srgbClr val="1A0A53"/>
                </a:solidFill>
                <a:uFill>
                  <a:solidFill>
                    <a:srgbClr val="1A0A53"/>
                  </a:solidFill>
                </a:uFill>
              </a:rPr>
              <a:t>En envoyant 2 particules de </a:t>
            </a:r>
            <a:r>
              <a:rPr smtClean="0">
                <a:solidFill>
                  <a:srgbClr val="1A0A53"/>
                </a:solidFill>
                <a:uFill>
                  <a:solidFill>
                    <a:srgbClr val="1A0A53"/>
                  </a:solidFill>
                </a:uFill>
              </a:rPr>
              <a:t>500</a:t>
            </a:r>
            <a:r>
              <a:rPr lang="fr-FR" smtClean="0">
                <a:solidFill>
                  <a:srgbClr val="1A0A53"/>
                </a:solidFill>
                <a:uFill>
                  <a:solidFill>
                    <a:srgbClr val="1A0A53"/>
                  </a:solidFill>
                </a:uFill>
              </a:rPr>
              <a:t> </a:t>
            </a:r>
            <a:r>
              <a:rPr smtClean="0">
                <a:solidFill>
                  <a:srgbClr val="1A0A53"/>
                </a:solidFill>
                <a:uFill>
                  <a:solidFill>
                    <a:srgbClr val="1A0A53"/>
                  </a:solidFill>
                </a:uFill>
              </a:rPr>
              <a:t>GeV </a:t>
            </a:r>
            <a:r>
              <a:rPr>
                <a:solidFill>
                  <a:srgbClr val="1A0A53"/>
                </a:solidFill>
                <a:uFill>
                  <a:solidFill>
                    <a:srgbClr val="1A0A53"/>
                  </a:solidFill>
                </a:uFill>
              </a:rPr>
              <a:t>(au moins) l’une contre l’autre.</a:t>
            </a:r>
          </a:p>
        </p:txBody>
      </p:sp>
      <p:grpSp>
        <p:nvGrpSpPr>
          <p:cNvPr id="349" name="Group 349"/>
          <p:cNvGrpSpPr/>
          <p:nvPr/>
        </p:nvGrpSpPr>
        <p:grpSpPr>
          <a:xfrm>
            <a:off x="374268" y="3131678"/>
            <a:ext cx="9425762" cy="1419369"/>
            <a:chOff x="174811" y="-459811"/>
            <a:chExt cx="9425760" cy="1419367"/>
          </a:xfrm>
        </p:grpSpPr>
        <p:sp>
          <p:nvSpPr>
            <p:cNvPr id="341" name="Shape 341"/>
            <p:cNvSpPr/>
            <p:nvPr/>
          </p:nvSpPr>
          <p:spPr>
            <a:xfrm>
              <a:off x="174811" y="59478"/>
              <a:ext cx="3640918" cy="3608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a:defRPr>
                  <a:solidFill>
                    <a:srgbClr val="000000"/>
                  </a:solidFill>
                  <a:uFillTx/>
                </a:defRPr>
              </a:pPr>
              <a:r>
                <a:rPr>
                  <a:solidFill>
                    <a:srgbClr val="1A0A53"/>
                  </a:solidFill>
                  <a:uFill>
                    <a:solidFill>
                      <a:srgbClr val="1A0A53"/>
                    </a:solidFill>
                  </a:uFill>
                </a:rPr>
                <a:t>Solution: accélérer les particules   </a:t>
              </a:r>
            </a:p>
          </p:txBody>
        </p:sp>
        <p:grpSp>
          <p:nvGrpSpPr>
            <p:cNvPr id="344" name="Group 344"/>
            <p:cNvGrpSpPr/>
            <p:nvPr/>
          </p:nvGrpSpPr>
          <p:grpSpPr>
            <a:xfrm>
              <a:off x="5103006" y="4076"/>
              <a:ext cx="1311885" cy="955480"/>
              <a:chOff x="0" y="0"/>
              <a:chExt cx="1311884" cy="955479"/>
            </a:xfrm>
          </p:grpSpPr>
          <p:sp>
            <p:nvSpPr>
              <p:cNvPr id="342" name="Shape 342"/>
              <p:cNvSpPr/>
              <p:nvPr/>
            </p:nvSpPr>
            <p:spPr>
              <a:xfrm>
                <a:off x="0" y="0"/>
                <a:ext cx="1311885" cy="955480"/>
              </a:xfrm>
              <a:prstGeom prst="rect">
                <a:avLst/>
              </a:prstGeom>
              <a:solidFill>
                <a:srgbClr val="FFFF99"/>
              </a:solidFill>
              <a:ln w="12700" cap="flat">
                <a:noFill/>
                <a:miter lim="400000"/>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pic>
            <p:nvPicPr>
              <p:cNvPr id="343" name="image31.pdf"/>
              <p:cNvPicPr/>
              <p:nvPr/>
            </p:nvPicPr>
            <p:blipFill>
              <a:blip r:embed="rId2">
                <a:extLst/>
              </a:blip>
              <a:stretch>
                <a:fillRect/>
              </a:stretch>
            </p:blipFill>
            <p:spPr>
              <a:xfrm>
                <a:off x="0" y="0"/>
                <a:ext cx="1311885" cy="955480"/>
              </a:xfrm>
              <a:prstGeom prst="rect">
                <a:avLst/>
              </a:prstGeom>
              <a:ln w="25400" cap="flat">
                <a:solidFill>
                  <a:srgbClr val="FFFFFF"/>
                </a:solidFill>
                <a:prstDash val="solid"/>
                <a:round/>
              </a:ln>
              <a:effectLst/>
            </p:spPr>
          </p:pic>
        </p:grpSp>
        <p:sp>
          <p:nvSpPr>
            <p:cNvPr id="345" name="Shape 345"/>
            <p:cNvSpPr/>
            <p:nvPr/>
          </p:nvSpPr>
          <p:spPr>
            <a:xfrm>
              <a:off x="3891711" y="319264"/>
              <a:ext cx="951477" cy="239890"/>
            </a:xfrm>
            <a:prstGeom prst="rightArrow">
              <a:avLst>
                <a:gd name="adj1" fmla="val 50000"/>
                <a:gd name="adj2" fmla="val 45000"/>
              </a:avLst>
            </a:prstGeom>
            <a:solidFill>
              <a:srgbClr val="C6E6E9"/>
            </a:solidFill>
            <a:ln w="12700" cap="flat">
              <a:noFill/>
              <a:miter lim="400000"/>
            </a:ln>
            <a:effectLst/>
          </p:spPr>
          <p:txBody>
            <a:bodyPr wrap="square" lIns="0" tIns="0" rIns="0" bIns="0" numCol="1" anchor="ctr">
              <a:noAutofit/>
            </a:bodyPr>
            <a:lstStyle/>
            <a:p>
              <a:pPr lvl="0" algn="l">
                <a:defRPr>
                  <a:solidFill>
                    <a:srgbClr val="FFFFFF"/>
                  </a:solidFill>
                  <a:uFill>
                    <a:solidFill>
                      <a:srgbClr val="000000"/>
                    </a:solidFill>
                  </a:uFill>
                </a:defRPr>
              </a:pPr>
              <a:endParaRPr/>
            </a:p>
          </p:txBody>
        </p:sp>
        <p:sp>
          <p:nvSpPr>
            <p:cNvPr id="346" name="Shape 346"/>
            <p:cNvSpPr/>
            <p:nvPr/>
          </p:nvSpPr>
          <p:spPr>
            <a:xfrm>
              <a:off x="5882376" y="319264"/>
              <a:ext cx="518641" cy="4004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rgbClr val="FF0000"/>
              </a:solidFill>
              <a:prstDash val="solid"/>
              <a:bevel/>
            </a:ln>
            <a:effectLst/>
          </p:spPr>
          <p:txBody>
            <a:bodyPr wrap="square" lIns="0" tIns="0" rIns="0" bIns="0" numCol="1" anchor="ctr">
              <a:noAutofit/>
            </a:bodyPr>
            <a:lstStyle/>
            <a:p>
              <a:pPr lvl="0" algn="l">
                <a:defRPr>
                  <a:solidFill>
                    <a:srgbClr val="FFFFFF"/>
                  </a:solidFill>
                  <a:uFill>
                    <a:solidFill>
                      <a:srgbClr val="000000"/>
                    </a:solidFill>
                  </a:uFill>
                </a:defRPr>
              </a:pPr>
              <a:endParaRPr/>
            </a:p>
          </p:txBody>
        </p:sp>
        <p:sp>
          <p:nvSpPr>
            <p:cNvPr id="347" name="Shape 347"/>
            <p:cNvSpPr/>
            <p:nvPr/>
          </p:nvSpPr>
          <p:spPr>
            <a:xfrm>
              <a:off x="7870738" y="-459811"/>
              <a:ext cx="1729833" cy="919622"/>
            </a:xfrm>
            <a:prstGeom prst="rect">
              <a:avLst/>
            </a:prstGeom>
            <a:solidFill>
              <a:srgbClr val="FEF994"/>
            </a:solidFill>
            <a:ln w="25400" cap="flat">
              <a:solidFill>
                <a:srgbClr val="FF0000"/>
              </a:solidFill>
              <a:prstDash val="solid"/>
              <a:miter lim="8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defRPr>
                  <a:solidFill>
                    <a:srgbClr val="000000"/>
                  </a:solidFill>
                  <a:uFillTx/>
                </a:defRPr>
              </a:pPr>
              <a:r>
                <a:rPr>
                  <a:solidFill>
                    <a:srgbClr val="1A0A53"/>
                  </a:solidFill>
                  <a:uFill>
                    <a:solidFill>
                      <a:srgbClr val="1A0A53"/>
                    </a:solidFill>
                  </a:uFill>
                </a:rPr>
                <a:t>Si v approche c, E devient très élevé</a:t>
              </a:r>
            </a:p>
          </p:txBody>
        </p:sp>
        <p:sp>
          <p:nvSpPr>
            <p:cNvPr id="348" name="Shape 348"/>
            <p:cNvSpPr/>
            <p:nvPr/>
          </p:nvSpPr>
          <p:spPr>
            <a:xfrm rot="16200000" flipH="1">
              <a:off x="6929019" y="-480053"/>
              <a:ext cx="337760" cy="1545676"/>
            </a:xfrm>
            <a:custGeom>
              <a:avLst/>
              <a:gdLst/>
              <a:ahLst/>
              <a:cxnLst>
                <a:cxn ang="0">
                  <a:pos x="wd2" y="hd2"/>
                </a:cxn>
                <a:cxn ang="5400000">
                  <a:pos x="wd2" y="hd2"/>
                </a:cxn>
                <a:cxn ang="10800000">
                  <a:pos x="wd2" y="hd2"/>
                </a:cxn>
                <a:cxn ang="16200000">
                  <a:pos x="wd2" y="hd2"/>
                </a:cxn>
              </a:cxnLst>
              <a:rect l="0" t="0" r="r" b="b"/>
              <a:pathLst>
                <a:path w="21600" h="21600" extrusionOk="0">
                  <a:moveTo>
                    <a:pt x="16243" y="0"/>
                  </a:moveTo>
                  <a:cubicBezTo>
                    <a:pt x="8122" y="0"/>
                    <a:pt x="0" y="2833"/>
                    <a:pt x="0" y="5665"/>
                  </a:cubicBezTo>
                  <a:cubicBezTo>
                    <a:pt x="0" y="8498"/>
                    <a:pt x="5400" y="11331"/>
                    <a:pt x="10800" y="11331"/>
                  </a:cubicBezTo>
                  <a:cubicBezTo>
                    <a:pt x="16200" y="11331"/>
                    <a:pt x="21600" y="16465"/>
                    <a:pt x="21600" y="21600"/>
                  </a:cubicBezTo>
                </a:path>
              </a:pathLst>
            </a:custGeom>
            <a:noFill/>
            <a:ln w="38100" cap="flat">
              <a:solidFill>
                <a:srgbClr val="FF0000"/>
              </a:solidFill>
              <a:prstDash val="solid"/>
              <a:bevel/>
              <a:tailEnd type="triangle" w="med" len="me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sp>
        <p:nvSpPr>
          <p:cNvPr id="350" name="Shape 350"/>
          <p:cNvSpPr/>
          <p:nvPr/>
        </p:nvSpPr>
        <p:spPr>
          <a:xfrm>
            <a:off x="599502" y="-32490"/>
            <a:ext cx="9281803" cy="64419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900"/>
            </a:lvl1pPr>
          </a:lstStyle>
          <a:p>
            <a:pPr lvl="0">
              <a:defRPr sz="1800">
                <a:solidFill>
                  <a:srgbClr val="000000"/>
                </a:solidFill>
                <a:uFillTx/>
              </a:defRPr>
            </a:pPr>
            <a:r>
              <a:rPr sz="3900">
                <a:solidFill>
                  <a:srgbClr val="1A0A53"/>
                </a:solidFill>
                <a:uFill>
                  <a:solidFill>
                    <a:srgbClr val="1A0A53"/>
                  </a:solidFill>
                </a:uFill>
              </a:rPr>
              <a:t>Créer de nouvelles particules massives</a:t>
            </a:r>
          </a:p>
        </p:txBody>
      </p:sp>
      <p:pic>
        <p:nvPicPr>
          <p:cNvPr id="351" name="image33.png"/>
          <p:cNvPicPr/>
          <p:nvPr/>
        </p:nvPicPr>
        <p:blipFill>
          <a:blip r:embed="rId3">
            <a:extLst/>
          </a:blip>
          <a:stretch>
            <a:fillRect/>
          </a:stretch>
        </p:blipFill>
        <p:spPr>
          <a:xfrm>
            <a:off x="839528" y="5490186"/>
            <a:ext cx="2567764" cy="2000224"/>
          </a:xfrm>
          <a:prstGeom prst="rect">
            <a:avLst/>
          </a:prstGeom>
          <a:ln w="12700">
            <a:miter lim="400000"/>
          </a:ln>
        </p:spPr>
      </p:pic>
      <p:sp>
        <p:nvSpPr>
          <p:cNvPr id="352" name="Shape 352"/>
          <p:cNvSpPr/>
          <p:nvPr/>
        </p:nvSpPr>
        <p:spPr>
          <a:xfrm>
            <a:off x="3822820" y="6800650"/>
            <a:ext cx="5600624" cy="630698"/>
          </a:xfrm>
          <a:prstGeom prst="rect">
            <a:avLst/>
          </a:prstGeom>
          <a:gradFill>
            <a:gsLst>
              <a:gs pos="0">
                <a:srgbClr val="FFD1BB"/>
              </a:gs>
              <a:gs pos="35000">
                <a:srgbClr val="FFDECF"/>
              </a:gs>
              <a:gs pos="100000">
                <a:srgbClr val="FFF2ED"/>
              </a:gs>
            </a:gsLst>
            <a:lin ang="16200000"/>
          </a:gradFill>
          <a:ln w="3175">
            <a:solidFill>
              <a:srgbClr val="F69240"/>
            </a:solidFill>
          </a:ln>
          <a:effectLst>
            <a:outerShdw blurRad="38100" dist="127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a:solidFill>
                  <a:srgbClr val="1A0A53"/>
                </a:solidFill>
                <a:uFill>
                  <a:solidFill>
                    <a:srgbClr val="1A0A53"/>
                  </a:solidFill>
                </a:uFill>
              </a:rPr>
              <a:t>A partir du principe d'équivalence E = mc</a:t>
            </a:r>
            <a:r>
              <a:rPr baseline="31999">
                <a:solidFill>
                  <a:srgbClr val="1A0A53"/>
                </a:solidFill>
                <a:uFill>
                  <a:solidFill>
                    <a:srgbClr val="1A0A53"/>
                  </a:solidFill>
                </a:uFill>
              </a:rPr>
              <a:t>2</a:t>
            </a:r>
            <a:r>
              <a:rPr>
                <a:solidFill>
                  <a:srgbClr val="1A0A53"/>
                </a:solidFill>
                <a:uFill>
                  <a:solidFill>
                    <a:srgbClr val="1A0A53"/>
                  </a:solidFill>
                </a:uFill>
              </a:rPr>
              <a:t>, on peut créer de la masse (particules) à partir de l'énergie</a:t>
            </a:r>
          </a:p>
        </p:txBody>
      </p:sp>
      <p:sp>
        <p:nvSpPr>
          <p:cNvPr id="353" name="Shape 35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20</a:t>
            </a:fld>
            <a:endParaRPr sz="1000" b="1">
              <a:solidFill>
                <a:srgbClr val="1A0A53"/>
              </a:solidFill>
              <a:uFill>
                <a:solidFill>
                  <a:srgbClr val="011279"/>
                </a:solidFill>
              </a:uFill>
            </a:endParaRPr>
          </a:p>
        </p:txBody>
      </p:sp>
    </p:spTree>
  </p:cSld>
  <p:clrMapOvr>
    <a:masterClrMapping/>
  </p:clrMapOvr>
  <p:transition spd="med"/>
  <p:timing>
    <p:tnLst>
      <p:par>
        <p:cTn id="1" dur="indefinite" restart="never" fill="hold"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p:nvPr/>
        </p:nvSpPr>
        <p:spPr>
          <a:xfrm>
            <a:off x="954264" y="458822"/>
            <a:ext cx="9048752" cy="6275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a:solidFill>
                  <a:srgbClr val="000000"/>
                </a:solidFill>
                <a:uFillTx/>
              </a:defRPr>
            </a:pPr>
            <a:r>
              <a:rPr>
                <a:solidFill>
                  <a:srgbClr val="1A0A53"/>
                </a:solidFill>
                <a:uFill>
                  <a:solidFill>
                    <a:srgbClr val="1A0A53"/>
                  </a:solidFill>
                </a:uFill>
              </a:rPr>
              <a:t>Instruments qui utilisent des champs électriques (accélération) et magnétiques (guidage) pour accélérer des particules chargées et leur communiquer de l'énergie</a:t>
            </a:r>
          </a:p>
        </p:txBody>
      </p:sp>
      <p:pic>
        <p:nvPicPr>
          <p:cNvPr id="356" name="image34.png"/>
          <p:cNvPicPr/>
          <p:nvPr/>
        </p:nvPicPr>
        <p:blipFill>
          <a:blip r:embed="rId2">
            <a:extLst/>
          </a:blip>
          <a:stretch>
            <a:fillRect/>
          </a:stretch>
        </p:blipFill>
        <p:spPr>
          <a:xfrm>
            <a:off x="4127500" y="3095625"/>
            <a:ext cx="5291667" cy="3439585"/>
          </a:xfrm>
          <a:prstGeom prst="rect">
            <a:avLst/>
          </a:prstGeom>
          <a:ln w="12700">
            <a:miter lim="400000"/>
          </a:ln>
        </p:spPr>
      </p:pic>
      <p:sp>
        <p:nvSpPr>
          <p:cNvPr id="357" name="Shape 357"/>
          <p:cNvSpPr/>
          <p:nvPr/>
        </p:nvSpPr>
        <p:spPr>
          <a:xfrm>
            <a:off x="7461250" y="5771127"/>
            <a:ext cx="2019654" cy="363997"/>
          </a:xfrm>
          <a:prstGeom prst="rect">
            <a:avLst/>
          </a:prstGeom>
          <a:solidFill>
            <a:srgbClr val="FFFFFF"/>
          </a:solidFill>
          <a:ln w="3175">
            <a:solidFill>
              <a:srgbClr val="FF0000"/>
            </a:solidFill>
            <a:miter/>
          </a:ln>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a:solidFill>
                  <a:srgbClr val="1A0A53"/>
                </a:solidFill>
                <a:uFill>
                  <a:solidFill>
                    <a:srgbClr val="1A0A53"/>
                  </a:solidFill>
                </a:uFill>
              </a:rPr>
              <a:t>électroaimants</a:t>
            </a:r>
          </a:p>
        </p:txBody>
      </p:sp>
      <p:sp>
        <p:nvSpPr>
          <p:cNvPr id="358" name="Shape 358"/>
          <p:cNvSpPr/>
          <p:nvPr/>
        </p:nvSpPr>
        <p:spPr>
          <a:xfrm>
            <a:off x="8016875" y="4820214"/>
            <a:ext cx="1345543" cy="36082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a:solidFill>
                  <a:srgbClr val="000000"/>
                </a:solidFill>
                <a:uFillTx/>
              </a:defRPr>
            </a:pPr>
            <a:r>
              <a:rPr>
                <a:solidFill>
                  <a:srgbClr val="1A0A53"/>
                </a:solidFill>
                <a:uFill>
                  <a:solidFill>
                    <a:srgbClr val="1A0A53"/>
                  </a:solidFill>
                </a:uFill>
              </a:rPr>
              <a:t>Tube à vide</a:t>
            </a:r>
          </a:p>
        </p:txBody>
      </p:sp>
      <p:sp>
        <p:nvSpPr>
          <p:cNvPr id="359" name="Shape 359"/>
          <p:cNvSpPr/>
          <p:nvPr/>
        </p:nvSpPr>
        <p:spPr>
          <a:xfrm>
            <a:off x="5199062" y="2051334"/>
            <a:ext cx="2698751" cy="55399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a:solidFill>
                  <a:srgbClr val="000000"/>
                </a:solidFill>
                <a:uFillTx/>
              </a:defRPr>
            </a:pPr>
            <a:r>
              <a:rPr>
                <a:solidFill>
                  <a:srgbClr val="1A0A53"/>
                </a:solidFill>
                <a:uFill>
                  <a:solidFill>
                    <a:srgbClr val="1A0A53"/>
                  </a:solidFill>
                </a:uFill>
              </a:rPr>
              <a:t>Cavité d’accélération Haute Fréquence</a:t>
            </a:r>
          </a:p>
        </p:txBody>
      </p:sp>
      <p:sp>
        <p:nvSpPr>
          <p:cNvPr id="360" name="Shape 360"/>
          <p:cNvSpPr/>
          <p:nvPr/>
        </p:nvSpPr>
        <p:spPr>
          <a:xfrm>
            <a:off x="5357812" y="6645560"/>
            <a:ext cx="2381251" cy="55399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a:solidFill>
                  <a:srgbClr val="000000"/>
                </a:solidFill>
                <a:uFillTx/>
              </a:defRPr>
            </a:pPr>
            <a:r>
              <a:rPr>
                <a:solidFill>
                  <a:srgbClr val="1A0A53"/>
                </a:solidFill>
                <a:uFill>
                  <a:solidFill>
                    <a:srgbClr val="1A0A53"/>
                  </a:solidFill>
                </a:uFill>
              </a:rPr>
              <a:t>Cavité d’accélération Haute Fréquence</a:t>
            </a:r>
          </a:p>
        </p:txBody>
      </p:sp>
      <p:sp>
        <p:nvSpPr>
          <p:cNvPr id="361" name="Shape 361"/>
          <p:cNvSpPr/>
          <p:nvPr/>
        </p:nvSpPr>
        <p:spPr>
          <a:xfrm>
            <a:off x="7937500" y="2516751"/>
            <a:ext cx="2023182" cy="363998"/>
          </a:xfrm>
          <a:prstGeom prst="rect">
            <a:avLst/>
          </a:prstGeom>
          <a:solidFill>
            <a:srgbClr val="FFFFFF"/>
          </a:solidFill>
          <a:ln w="3175">
            <a:solidFill>
              <a:srgbClr val="FF0000"/>
            </a:solidFill>
            <a:miter/>
          </a:ln>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a:solidFill>
                  <a:srgbClr val="1A0A53"/>
                </a:solidFill>
                <a:uFill>
                  <a:solidFill>
                    <a:srgbClr val="1A0A53"/>
                  </a:solidFill>
                </a:uFill>
              </a:rPr>
              <a:t>électroaimants</a:t>
            </a:r>
          </a:p>
        </p:txBody>
      </p:sp>
      <p:sp>
        <p:nvSpPr>
          <p:cNvPr id="362" name="Shape 362"/>
          <p:cNvSpPr/>
          <p:nvPr/>
        </p:nvSpPr>
        <p:spPr>
          <a:xfrm flipH="1">
            <a:off x="7540626" y="2903360"/>
            <a:ext cx="396875" cy="747890"/>
          </a:xfrm>
          <a:prstGeom prst="line">
            <a:avLst/>
          </a:prstGeom>
          <a:ln w="25400">
            <a:solidFill>
              <a:srgbClr val="FF0000"/>
            </a:solidFill>
            <a:tailEnd type="triangle"/>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363" name="Shape 363"/>
          <p:cNvSpPr/>
          <p:nvPr/>
        </p:nvSpPr>
        <p:spPr>
          <a:xfrm>
            <a:off x="158749" y="2059551"/>
            <a:ext cx="5000627" cy="960898"/>
          </a:xfrm>
          <a:prstGeom prst="rect">
            <a:avLst/>
          </a:prstGeom>
          <a:gradFill>
            <a:gsLst>
              <a:gs pos="0">
                <a:srgbClr val="FFD1BB"/>
              </a:gs>
              <a:gs pos="35000">
                <a:srgbClr val="FFDECF"/>
              </a:gs>
              <a:gs pos="100000">
                <a:srgbClr val="FFF2ED"/>
              </a:gs>
            </a:gsLst>
            <a:lin ang="16200000"/>
          </a:gradFill>
          <a:ln w="3175">
            <a:solidFill>
              <a:srgbClr val="F69240"/>
            </a:solidFill>
          </a:ln>
          <a:effectLst>
            <a:outerShdw blurRad="38100" dist="127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sz="2200">
                <a:solidFill>
                  <a:srgbClr val="1A0A53"/>
                </a:solidFill>
                <a:uFill>
                  <a:solidFill>
                    <a:srgbClr val="1A0A53"/>
                  </a:solidFill>
                </a:uFill>
              </a:rPr>
              <a:t>En général on accélère:</a:t>
            </a:r>
          </a:p>
          <a:p>
            <a:pPr marL="388055" lvl="0" indent="-342900">
              <a:buSzPct val="100000"/>
              <a:buFont typeface="Arial"/>
              <a:buChar char="•"/>
              <a:defRPr>
                <a:solidFill>
                  <a:srgbClr val="000000"/>
                </a:solidFill>
                <a:uFillTx/>
              </a:defRPr>
            </a:pPr>
            <a:r>
              <a:rPr>
                <a:solidFill>
                  <a:srgbClr val="1A0A53"/>
                </a:solidFill>
                <a:uFill>
                  <a:solidFill>
                    <a:srgbClr val="1A0A53"/>
                  </a:solidFill>
                </a:uFill>
              </a:rPr>
              <a:t>Des électrons e</a:t>
            </a:r>
            <a:r>
              <a:rPr baseline="31999">
                <a:solidFill>
                  <a:srgbClr val="1A0A53"/>
                </a:solidFill>
                <a:uFill>
                  <a:solidFill>
                    <a:srgbClr val="1A0A53"/>
                  </a:solidFill>
                </a:uFill>
              </a:rPr>
              <a:t>-</a:t>
            </a:r>
            <a:r>
              <a:rPr>
                <a:solidFill>
                  <a:srgbClr val="1A0A53"/>
                </a:solidFill>
                <a:uFill>
                  <a:solidFill>
                    <a:srgbClr val="1A0A53"/>
                  </a:solidFill>
                </a:uFill>
              </a:rPr>
              <a:t> (anti-électrons e</a:t>
            </a:r>
            <a:r>
              <a:rPr baseline="31999">
                <a:solidFill>
                  <a:srgbClr val="1A0A53"/>
                </a:solidFill>
                <a:uFill>
                  <a:solidFill>
                    <a:srgbClr val="1A0A53"/>
                  </a:solidFill>
                </a:uFill>
              </a:rPr>
              <a:t>+</a:t>
            </a:r>
            <a:r>
              <a:rPr>
                <a:solidFill>
                  <a:srgbClr val="1A0A53"/>
                </a:solidFill>
                <a:uFill>
                  <a:solidFill>
                    <a:srgbClr val="1A0A53"/>
                  </a:solidFill>
                </a:uFill>
              </a:rPr>
              <a:t>)</a:t>
            </a:r>
          </a:p>
          <a:p>
            <a:pPr marL="388055" lvl="0" indent="-342900">
              <a:buSzPct val="100000"/>
              <a:buFont typeface="Arial"/>
              <a:buChar char="•"/>
              <a:defRPr>
                <a:solidFill>
                  <a:srgbClr val="000000"/>
                </a:solidFill>
                <a:uFillTx/>
              </a:defRPr>
            </a:pPr>
            <a:r>
              <a:rPr>
                <a:solidFill>
                  <a:srgbClr val="1A0A53"/>
                </a:solidFill>
                <a:uFill>
                  <a:solidFill>
                    <a:srgbClr val="1A0A53"/>
                  </a:solidFill>
                </a:uFill>
              </a:rPr>
              <a:t>Des protons p</a:t>
            </a:r>
            <a:r>
              <a:rPr baseline="31999">
                <a:solidFill>
                  <a:srgbClr val="1A0A53"/>
                </a:solidFill>
                <a:uFill>
                  <a:solidFill>
                    <a:srgbClr val="1A0A53"/>
                  </a:solidFill>
                </a:uFill>
              </a:rPr>
              <a:t>+</a:t>
            </a:r>
            <a:r>
              <a:rPr>
                <a:solidFill>
                  <a:srgbClr val="1A0A53"/>
                </a:solidFill>
                <a:uFill>
                  <a:solidFill>
                    <a:srgbClr val="1A0A53"/>
                  </a:solidFill>
                </a:uFill>
              </a:rPr>
              <a:t> (anti-protons p</a:t>
            </a:r>
            <a:r>
              <a:rPr baseline="31999">
                <a:solidFill>
                  <a:srgbClr val="1A0A53"/>
                </a:solidFill>
                <a:uFill>
                  <a:solidFill>
                    <a:srgbClr val="1A0A53"/>
                  </a:solidFill>
                </a:uFill>
              </a:rPr>
              <a:t>-</a:t>
            </a:r>
            <a:r>
              <a:rPr>
                <a:solidFill>
                  <a:srgbClr val="1A0A53"/>
                </a:solidFill>
                <a:uFill>
                  <a:solidFill>
                    <a:srgbClr val="1A0A53"/>
                  </a:solidFill>
                </a:uFill>
              </a:rPr>
              <a:t>)</a:t>
            </a:r>
          </a:p>
        </p:txBody>
      </p:sp>
      <p:sp>
        <p:nvSpPr>
          <p:cNvPr id="364" name="Shape 36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21</a:t>
            </a:fld>
            <a:endParaRPr sz="1000" b="1">
              <a:solidFill>
                <a:srgbClr val="1A0A53"/>
              </a:solidFill>
              <a:uFill>
                <a:solidFill>
                  <a:srgbClr val="011279"/>
                </a:solidFill>
              </a:uFill>
            </a:endParaRPr>
          </a:p>
        </p:txBody>
      </p:sp>
      <p:sp>
        <p:nvSpPr>
          <p:cNvPr id="365" name="Shape 365"/>
          <p:cNvSpPr/>
          <p:nvPr/>
        </p:nvSpPr>
        <p:spPr>
          <a:xfrm>
            <a:off x="255764" y="4233369"/>
            <a:ext cx="4079875" cy="1164097"/>
          </a:xfrm>
          <a:prstGeom prst="rect">
            <a:avLst/>
          </a:prstGeom>
          <a:gradFill>
            <a:gsLst>
              <a:gs pos="0">
                <a:srgbClr val="A5E6FF"/>
              </a:gs>
              <a:gs pos="35000">
                <a:srgbClr val="BFEDFF"/>
              </a:gs>
              <a:gs pos="100000">
                <a:srgbClr val="E7F8FF"/>
              </a:gs>
            </a:gsLst>
            <a:lin ang="16200000"/>
          </a:gradFill>
          <a:ln w="3175">
            <a:solidFill>
              <a:srgbClr val="46AAC4"/>
            </a:solidFill>
          </a:ln>
          <a:effectLst>
            <a:outerShdw blurRad="38100" dist="127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a:solidFill>
                  <a:srgbClr val="1A0A53"/>
                </a:solidFill>
                <a:uFill>
                  <a:solidFill>
                    <a:srgbClr val="1A0A53"/>
                  </a:solidFill>
                </a:uFill>
              </a:rPr>
              <a:t>Principe: équivalence énergie-masse: E= γ mc</a:t>
            </a:r>
            <a:r>
              <a:rPr baseline="31999">
                <a:solidFill>
                  <a:srgbClr val="1A0A53"/>
                </a:solidFill>
                <a:uFill>
                  <a:solidFill>
                    <a:srgbClr val="1A0A53"/>
                  </a:solidFill>
                </a:uFill>
              </a:rPr>
              <a:t>2</a:t>
            </a:r>
            <a:r>
              <a:rPr>
                <a:solidFill>
                  <a:srgbClr val="1A0A53"/>
                </a:solidFill>
                <a:uFill>
                  <a:solidFill>
                    <a:srgbClr val="1A0A53"/>
                  </a:solidFill>
                </a:uFill>
              </a:rPr>
              <a:t>. </a:t>
            </a:r>
          </a:p>
          <a:p>
            <a:pPr lvl="0">
              <a:defRPr>
                <a:solidFill>
                  <a:srgbClr val="000000"/>
                </a:solidFill>
                <a:uFillTx/>
              </a:defRPr>
            </a:pPr>
            <a:r>
              <a:rPr>
                <a:solidFill>
                  <a:srgbClr val="1A0A53"/>
                </a:solidFill>
                <a:uFill>
                  <a:solidFill>
                    <a:srgbClr val="1A0A53"/>
                  </a:solidFill>
                </a:uFill>
              </a:rPr>
              <a:t>Energie de l’accélérateur → création de nouvelles particules massives </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image35.png" descr="colliding_beam"/>
          <p:cNvPicPr/>
          <p:nvPr/>
        </p:nvPicPr>
        <p:blipFill>
          <a:blip r:embed="rId3">
            <a:extLst/>
          </a:blip>
          <a:stretch>
            <a:fillRect/>
          </a:stretch>
        </p:blipFill>
        <p:spPr>
          <a:xfrm>
            <a:off x="3949347" y="5263444"/>
            <a:ext cx="5949598" cy="874890"/>
          </a:xfrm>
          <a:prstGeom prst="rect">
            <a:avLst/>
          </a:prstGeom>
          <a:ln w="12700">
            <a:miter lim="400000"/>
          </a:ln>
        </p:spPr>
      </p:pic>
      <p:sp>
        <p:nvSpPr>
          <p:cNvPr id="369" name="Shape 369"/>
          <p:cNvSpPr/>
          <p:nvPr/>
        </p:nvSpPr>
        <p:spPr>
          <a:xfrm>
            <a:off x="3875616" y="6408949"/>
            <a:ext cx="5873751" cy="630697"/>
          </a:xfrm>
          <a:prstGeom prst="rect">
            <a:avLst/>
          </a:prstGeom>
          <a:gradFill>
            <a:gsLst>
              <a:gs pos="0">
                <a:srgbClr val="FFD1BB"/>
              </a:gs>
              <a:gs pos="35000">
                <a:srgbClr val="FFDECF"/>
              </a:gs>
              <a:gs pos="100000">
                <a:srgbClr val="FFF2ED"/>
              </a:gs>
            </a:gsLst>
            <a:lin ang="16200000"/>
          </a:gradFill>
          <a:ln w="3175">
            <a:solidFill>
              <a:srgbClr val="F69240"/>
            </a:solidFill>
          </a:ln>
          <a:effectLst>
            <a:outerShdw blurRad="38100" dist="127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spcBef>
                <a:spcPts val="1200"/>
              </a:spcBef>
              <a:defRPr>
                <a:solidFill>
                  <a:srgbClr val="000000"/>
                </a:solidFill>
                <a:uFillTx/>
              </a:defRPr>
            </a:pPr>
            <a:r>
              <a:rPr>
                <a:solidFill>
                  <a:srgbClr val="1A0A53"/>
                </a:solidFill>
                <a:uFill>
                  <a:solidFill>
                    <a:srgbClr val="1A0A53"/>
                  </a:solidFill>
                </a:uFill>
              </a:rPr>
              <a:t>E  = mc</a:t>
            </a:r>
            <a:r>
              <a:rPr baseline="31999">
                <a:solidFill>
                  <a:srgbClr val="1A0A53"/>
                </a:solidFill>
                <a:uFill>
                  <a:solidFill>
                    <a:srgbClr val="1A0A53"/>
                  </a:solidFill>
                </a:uFill>
              </a:rPr>
              <a:t>2</a:t>
            </a:r>
            <a:r>
              <a:rPr>
                <a:solidFill>
                  <a:srgbClr val="1A0A53"/>
                </a:solidFill>
                <a:uFill>
                  <a:solidFill>
                    <a:srgbClr val="1A0A53"/>
                  </a:solidFill>
                </a:uFill>
              </a:rPr>
              <a:t> = 14 TeV (énergie équivalente à environ 14000 fois la masse du proton)</a:t>
            </a:r>
          </a:p>
        </p:txBody>
      </p:sp>
      <p:pic>
        <p:nvPicPr>
          <p:cNvPr id="370" name="image36.jpg" descr="LHC-OverallView"/>
          <p:cNvPicPr/>
          <p:nvPr/>
        </p:nvPicPr>
        <p:blipFill>
          <a:blip r:embed="rId4">
            <a:extLst/>
          </a:blip>
          <a:srcRect t="8064"/>
          <a:stretch>
            <a:fillRect/>
          </a:stretch>
        </p:blipFill>
        <p:spPr>
          <a:xfrm>
            <a:off x="3725333" y="490360"/>
            <a:ext cx="6413501" cy="4762502"/>
          </a:xfrm>
          <a:prstGeom prst="rect">
            <a:avLst/>
          </a:prstGeom>
          <a:ln w="12700">
            <a:miter lim="400000"/>
          </a:ln>
        </p:spPr>
      </p:pic>
      <p:sp>
        <p:nvSpPr>
          <p:cNvPr id="371" name="Shape 371"/>
          <p:cNvSpPr/>
          <p:nvPr/>
        </p:nvSpPr>
        <p:spPr>
          <a:xfrm>
            <a:off x="-1" y="4399476"/>
            <a:ext cx="2936877" cy="4226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57200" indent="-412044">
              <a:defRPr sz="2200"/>
            </a:lvl1pPr>
          </a:lstStyle>
          <a:p>
            <a:pPr lvl="0">
              <a:defRPr sz="1800">
                <a:solidFill>
                  <a:srgbClr val="000000"/>
                </a:solidFill>
                <a:uFillTx/>
              </a:defRPr>
            </a:pPr>
            <a:r>
              <a:rPr sz="2200">
                <a:solidFill>
                  <a:srgbClr val="1A0A53"/>
                </a:solidFill>
                <a:uFill>
                  <a:solidFill>
                    <a:srgbClr val="1A0A53"/>
                  </a:solidFill>
                </a:uFill>
              </a:rPr>
              <a:t>	</a:t>
            </a:r>
          </a:p>
        </p:txBody>
      </p:sp>
      <p:sp>
        <p:nvSpPr>
          <p:cNvPr id="372" name="Shape 37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22</a:t>
            </a:fld>
            <a:endParaRPr sz="1000" b="1">
              <a:solidFill>
                <a:srgbClr val="1A0A53"/>
              </a:solidFill>
              <a:uFill>
                <a:solidFill>
                  <a:srgbClr val="011279"/>
                </a:solidFill>
              </a:uFill>
            </a:endParaRPr>
          </a:p>
        </p:txBody>
      </p:sp>
      <p:sp>
        <p:nvSpPr>
          <p:cNvPr id="373" name="Shape 373"/>
          <p:cNvSpPr/>
          <p:nvPr/>
        </p:nvSpPr>
        <p:spPr>
          <a:xfrm>
            <a:off x="5834944" y="550933"/>
            <a:ext cx="2691695" cy="821198"/>
          </a:xfrm>
          <a:prstGeom prst="rect">
            <a:avLst/>
          </a:prstGeom>
          <a:ln w="3175">
            <a:solidFill>
              <a:srgbClr val="EAEAEA"/>
            </a:solidFill>
            <a:miter/>
          </a:ln>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sz="1600">
                <a:solidFill>
                  <a:srgbClr val="1A0A53"/>
                </a:solidFill>
                <a:uFill>
                  <a:solidFill>
                    <a:srgbClr val="1A0A53"/>
                  </a:solidFill>
                </a:uFill>
              </a:rPr>
              <a:t>Lieu : CERN</a:t>
            </a:r>
          </a:p>
          <a:p>
            <a:pPr lvl="0">
              <a:defRPr>
                <a:solidFill>
                  <a:srgbClr val="000000"/>
                </a:solidFill>
                <a:uFillTx/>
              </a:defRPr>
            </a:pPr>
            <a:r>
              <a:rPr sz="1600">
                <a:solidFill>
                  <a:srgbClr val="1A0A53"/>
                </a:solidFill>
                <a:uFill>
                  <a:solidFill>
                    <a:srgbClr val="1A0A53"/>
                  </a:solidFill>
                </a:uFill>
              </a:rPr>
              <a:t>Profondeur : 100 m</a:t>
            </a:r>
          </a:p>
          <a:p>
            <a:pPr lvl="0">
              <a:defRPr>
                <a:solidFill>
                  <a:srgbClr val="000000"/>
                </a:solidFill>
                <a:uFillTx/>
              </a:defRPr>
            </a:pPr>
            <a:r>
              <a:rPr>
                <a:solidFill>
                  <a:srgbClr val="1A0A53"/>
                </a:solidFill>
                <a:uFill>
                  <a:solidFill>
                    <a:srgbClr val="1A0A53"/>
                  </a:solidFill>
                </a:uFill>
              </a:rPr>
              <a:t>Circonférence : 27 km</a:t>
            </a:r>
          </a:p>
        </p:txBody>
      </p:sp>
      <p:sp>
        <p:nvSpPr>
          <p:cNvPr id="2" name="ZoneTexte 1"/>
          <p:cNvSpPr txBox="1"/>
          <p:nvPr/>
        </p:nvSpPr>
        <p:spPr>
          <a:xfrm>
            <a:off x="568410" y="1903153"/>
            <a:ext cx="3156923" cy="14875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rtl="0" latinLnBrk="1" hangingPunct="0"/>
            <a:r>
              <a:rPr lang="fr-FR"/>
              <a:t>2009/2010: démarrage </a:t>
            </a:r>
            <a:r>
              <a:rPr lang="fr-FR"/>
              <a:t>du </a:t>
            </a:r>
            <a:endParaRPr lang="fr-FR" smtClean="0"/>
          </a:p>
          <a:p>
            <a:pPr lvl="0" rtl="0" latinLnBrk="1" hangingPunct="0"/>
            <a:r>
              <a:rPr lang="fr-FR" smtClean="0"/>
              <a:t>LHC </a:t>
            </a:r>
            <a:r>
              <a:rPr lang="fr-FR"/>
              <a:t>(Large </a:t>
            </a:r>
            <a:r>
              <a:rPr lang="fr-FR"/>
              <a:t>Hadron </a:t>
            </a:r>
            <a:r>
              <a:rPr lang="fr-FR" smtClean="0"/>
              <a:t>Collider)</a:t>
            </a:r>
          </a:p>
          <a:p>
            <a:pPr lvl="0" rtl="0" latinLnBrk="1" hangingPunct="0"/>
            <a:r>
              <a:rPr lang="fr-FR" smtClean="0"/>
              <a:t>le </a:t>
            </a:r>
            <a:r>
              <a:rPr lang="fr-FR"/>
              <a:t>plus puissant accélérateur du monde, </a:t>
            </a:r>
            <a:r>
              <a:rPr lang="fr-FR"/>
              <a:t>à </a:t>
            </a:r>
            <a:r>
              <a:rPr lang="fr-FR" smtClean="0"/>
              <a:t>50 km </a:t>
            </a:r>
            <a:r>
              <a:rPr lang="fr-FR"/>
              <a:t>d’Annecy </a:t>
            </a:r>
          </a:p>
          <a:p>
            <a:pPr marL="45155" marR="45155" indent="0" algn="just" defTabSz="10160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1A0A53"/>
              </a:solidFill>
              <a:effectLst/>
              <a:uFill>
                <a:solidFill>
                  <a:srgbClr val="1A0A53"/>
                </a:solidFill>
              </a:uFill>
              <a:latin typeface="+mn-lt"/>
              <a:ea typeface="+mn-ea"/>
              <a:cs typeface="+mn-cs"/>
              <a:sym typeface="Aria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DF1C61-A851-4A3C-823F-B4CA5D8CC9A1}" type="slidenum">
              <a:rPr lang="fr-FR" smtClean="0"/>
              <a:t>23</a:t>
            </a:fld>
            <a:endParaRPr lang="fr-FR"/>
          </a:p>
        </p:txBody>
      </p:sp>
      <p:pic>
        <p:nvPicPr>
          <p:cNvPr id="5" name="Picture 8" descr="0504028_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5489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125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en-2002-002"/>
          <p:cNvPicPr>
            <a:picLocks noChangeAspect="1" noChangeArrowheads="1"/>
          </p:cNvPicPr>
          <p:nvPr/>
        </p:nvPicPr>
        <p:blipFill>
          <a:blip r:embed="rId2" cstate="print"/>
          <a:srcRect t="10866" b="7086"/>
          <a:stretch>
            <a:fillRect/>
          </a:stretch>
        </p:blipFill>
        <p:spPr bwMode="auto">
          <a:xfrm>
            <a:off x="1959682" y="0"/>
            <a:ext cx="8200319" cy="5046487"/>
          </a:xfrm>
          <a:prstGeom prst="rect">
            <a:avLst/>
          </a:prstGeom>
          <a:noFill/>
          <a:ln w="9525">
            <a:noFill/>
            <a:miter lim="800000"/>
            <a:headEnd/>
            <a:tailEnd/>
          </a:ln>
        </p:spPr>
      </p:pic>
      <p:sp>
        <p:nvSpPr>
          <p:cNvPr id="189448" name="Line 8"/>
          <p:cNvSpPr>
            <a:spLocks noChangeShapeType="1"/>
          </p:cNvSpPr>
          <p:nvPr/>
        </p:nvSpPr>
        <p:spPr bwMode="auto">
          <a:xfrm flipV="1">
            <a:off x="-1000125" y="2689931"/>
            <a:ext cx="5120570" cy="640291"/>
          </a:xfrm>
          <a:prstGeom prst="line">
            <a:avLst/>
          </a:prstGeom>
          <a:noFill/>
          <a:ln w="57150">
            <a:solidFill>
              <a:srgbClr val="CC0000"/>
            </a:solidFill>
            <a:round/>
            <a:headEnd type="none" w="sm" len="sm"/>
            <a:tailEnd type="triangle" w="med" len="med"/>
          </a:ln>
        </p:spPr>
        <p:txBody>
          <a:bodyPr/>
          <a:lstStyle/>
          <a:p>
            <a:endParaRPr lang="fr-FR"/>
          </a:p>
        </p:txBody>
      </p:sp>
      <p:sp>
        <p:nvSpPr>
          <p:cNvPr id="189449" name="Line 9"/>
          <p:cNvSpPr>
            <a:spLocks noChangeShapeType="1"/>
          </p:cNvSpPr>
          <p:nvPr/>
        </p:nvSpPr>
        <p:spPr bwMode="auto">
          <a:xfrm flipV="1">
            <a:off x="8279694" y="1649237"/>
            <a:ext cx="3360209" cy="479778"/>
          </a:xfrm>
          <a:prstGeom prst="line">
            <a:avLst/>
          </a:prstGeom>
          <a:noFill/>
          <a:ln w="57150">
            <a:solidFill>
              <a:srgbClr val="CC0000"/>
            </a:solidFill>
            <a:round/>
            <a:headEnd type="triangle" w="med" len="med"/>
            <a:tailEnd type="none" w="sm" len="sm"/>
          </a:ln>
        </p:spPr>
        <p:txBody>
          <a:bodyPr/>
          <a:lstStyle/>
          <a:p>
            <a:endParaRPr lang="fr-FR"/>
          </a:p>
        </p:txBody>
      </p:sp>
      <p:sp>
        <p:nvSpPr>
          <p:cNvPr id="31751" name="Text Box 10"/>
          <p:cNvSpPr txBox="1">
            <a:spLocks noChangeArrowheads="1"/>
          </p:cNvSpPr>
          <p:nvPr/>
        </p:nvSpPr>
        <p:spPr bwMode="auto">
          <a:xfrm>
            <a:off x="9066389" y="4769556"/>
            <a:ext cx="1093611" cy="297454"/>
          </a:xfrm>
          <a:prstGeom prst="rect">
            <a:avLst/>
          </a:prstGeom>
          <a:noFill/>
          <a:ln w="9525">
            <a:noFill/>
            <a:miter lim="800000"/>
            <a:headEnd type="none" w="sm" len="sm"/>
            <a:tailEnd type="none" w="sm" len="sm"/>
          </a:ln>
        </p:spPr>
        <p:txBody>
          <a:bodyPr>
            <a:spAutoFit/>
          </a:bodyPr>
          <a:lstStyle/>
          <a:p>
            <a:r>
              <a:rPr lang="en-US" sz="1333">
                <a:latin typeface="Arial" pitchFamily="34" charset="0"/>
                <a:cs typeface="Times New Roman" pitchFamily="18" charset="0"/>
              </a:rPr>
              <a:t>©CERN</a:t>
            </a:r>
          </a:p>
        </p:txBody>
      </p:sp>
      <p:grpSp>
        <p:nvGrpSpPr>
          <p:cNvPr id="2" name="Group 11"/>
          <p:cNvGrpSpPr>
            <a:grpSpLocks/>
          </p:cNvGrpSpPr>
          <p:nvPr/>
        </p:nvGrpSpPr>
        <p:grpSpPr bwMode="auto">
          <a:xfrm>
            <a:off x="2919760" y="-430471"/>
            <a:ext cx="7039680" cy="4079876"/>
            <a:chOff x="930" y="119"/>
            <a:chExt cx="3991" cy="2313"/>
          </a:xfrm>
        </p:grpSpPr>
        <p:sp>
          <p:nvSpPr>
            <p:cNvPr id="31754" name="Line 12"/>
            <p:cNvSpPr>
              <a:spLocks noChangeShapeType="1"/>
            </p:cNvSpPr>
            <p:nvPr/>
          </p:nvSpPr>
          <p:spPr bwMode="auto">
            <a:xfrm flipV="1">
              <a:off x="2925" y="1117"/>
              <a:ext cx="1407" cy="635"/>
            </a:xfrm>
            <a:prstGeom prst="line">
              <a:avLst/>
            </a:prstGeom>
            <a:noFill/>
            <a:ln w="9525">
              <a:solidFill>
                <a:schemeClr val="tx2"/>
              </a:solidFill>
              <a:round/>
              <a:headEnd type="none" w="sm" len="sm"/>
              <a:tailEnd type="none" w="sm" len="sm"/>
            </a:ln>
          </p:spPr>
          <p:txBody>
            <a:bodyPr/>
            <a:lstStyle/>
            <a:p>
              <a:endParaRPr lang="fr-FR"/>
            </a:p>
          </p:txBody>
        </p:sp>
        <p:sp>
          <p:nvSpPr>
            <p:cNvPr id="31755" name="Line 13"/>
            <p:cNvSpPr>
              <a:spLocks noChangeShapeType="1"/>
            </p:cNvSpPr>
            <p:nvPr/>
          </p:nvSpPr>
          <p:spPr bwMode="auto">
            <a:xfrm flipV="1">
              <a:off x="2880" y="1525"/>
              <a:ext cx="2041" cy="227"/>
            </a:xfrm>
            <a:prstGeom prst="line">
              <a:avLst/>
            </a:prstGeom>
            <a:noFill/>
            <a:ln w="9525">
              <a:solidFill>
                <a:schemeClr val="tx2"/>
              </a:solidFill>
              <a:round/>
              <a:headEnd type="none" w="sm" len="sm"/>
              <a:tailEnd type="none" w="sm" len="sm"/>
            </a:ln>
          </p:spPr>
          <p:txBody>
            <a:bodyPr/>
            <a:lstStyle/>
            <a:p>
              <a:endParaRPr lang="fr-FR"/>
            </a:p>
          </p:txBody>
        </p:sp>
        <p:sp>
          <p:nvSpPr>
            <p:cNvPr id="31756" name="Arc 14"/>
            <p:cNvSpPr>
              <a:spLocks/>
            </p:cNvSpPr>
            <p:nvPr/>
          </p:nvSpPr>
          <p:spPr bwMode="auto">
            <a:xfrm rot="-597720">
              <a:off x="2971" y="1616"/>
              <a:ext cx="963" cy="453"/>
            </a:xfrm>
            <a:custGeom>
              <a:avLst/>
              <a:gdLst>
                <a:gd name="T0" fmla="*/ 0 w 30662"/>
                <a:gd name="T1" fmla="*/ 55 h 21600"/>
                <a:gd name="T2" fmla="*/ 963 w 30662"/>
                <a:gd name="T3" fmla="*/ 300 h 21600"/>
                <a:gd name="T4" fmla="*/ 324 w 30662"/>
                <a:gd name="T5" fmla="*/ 453 h 21600"/>
                <a:gd name="T6" fmla="*/ 0 60000 65536"/>
                <a:gd name="T7" fmla="*/ 0 60000 65536"/>
                <a:gd name="T8" fmla="*/ 0 60000 65536"/>
                <a:gd name="T9" fmla="*/ 0 w 30662"/>
                <a:gd name="T10" fmla="*/ 0 h 21600"/>
                <a:gd name="T11" fmla="*/ 30662 w 30662"/>
                <a:gd name="T12" fmla="*/ 21600 h 21600"/>
              </a:gdLst>
              <a:ahLst/>
              <a:cxnLst>
                <a:cxn ang="T6">
                  <a:pos x="T0" y="T1"/>
                </a:cxn>
                <a:cxn ang="T7">
                  <a:pos x="T2" y="T3"/>
                </a:cxn>
                <a:cxn ang="T8">
                  <a:pos x="T4" y="T5"/>
                </a:cxn>
              </a:cxnLst>
              <a:rect l="T9" t="T10" r="T11" b="T12"/>
              <a:pathLst>
                <a:path w="30662" h="21600" fill="none" extrusionOk="0">
                  <a:moveTo>
                    <a:pt x="0" y="2630"/>
                  </a:moveTo>
                  <a:cubicBezTo>
                    <a:pt x="3169" y="904"/>
                    <a:pt x="6721" y="-1"/>
                    <a:pt x="10330" y="0"/>
                  </a:cubicBezTo>
                  <a:cubicBezTo>
                    <a:pt x="19448" y="0"/>
                    <a:pt x="27584" y="5725"/>
                    <a:pt x="30662" y="14308"/>
                  </a:cubicBezTo>
                </a:path>
                <a:path w="30662" h="21600" stroke="0" extrusionOk="0">
                  <a:moveTo>
                    <a:pt x="0" y="2630"/>
                  </a:moveTo>
                  <a:cubicBezTo>
                    <a:pt x="3169" y="904"/>
                    <a:pt x="6721" y="-1"/>
                    <a:pt x="10330" y="0"/>
                  </a:cubicBezTo>
                  <a:cubicBezTo>
                    <a:pt x="19448" y="0"/>
                    <a:pt x="27584" y="5725"/>
                    <a:pt x="30662" y="14308"/>
                  </a:cubicBezTo>
                  <a:lnTo>
                    <a:pt x="10330" y="21600"/>
                  </a:lnTo>
                  <a:close/>
                </a:path>
              </a:pathLst>
            </a:custGeom>
            <a:noFill/>
            <a:ln w="9525">
              <a:solidFill>
                <a:schemeClr val="tx2"/>
              </a:solidFill>
              <a:round/>
              <a:headEnd type="none" w="sm" len="sm"/>
              <a:tailEnd type="none" w="sm" len="sm"/>
            </a:ln>
          </p:spPr>
          <p:txBody>
            <a:bodyPr wrap="none" anchor="ctr"/>
            <a:lstStyle/>
            <a:p>
              <a:endParaRPr lang="fr-FR"/>
            </a:p>
          </p:txBody>
        </p:sp>
        <p:sp>
          <p:nvSpPr>
            <p:cNvPr id="31757" name="Arc 15"/>
            <p:cNvSpPr>
              <a:spLocks/>
            </p:cNvSpPr>
            <p:nvPr/>
          </p:nvSpPr>
          <p:spPr bwMode="auto">
            <a:xfrm rot="-2668998">
              <a:off x="2789" y="1389"/>
              <a:ext cx="977" cy="195"/>
            </a:xfrm>
            <a:custGeom>
              <a:avLst/>
              <a:gdLst>
                <a:gd name="T0" fmla="*/ 0 w 30662"/>
                <a:gd name="T1" fmla="*/ 24 h 21600"/>
                <a:gd name="T2" fmla="*/ 977 w 30662"/>
                <a:gd name="T3" fmla="*/ 129 h 21600"/>
                <a:gd name="T4" fmla="*/ 329 w 30662"/>
                <a:gd name="T5" fmla="*/ 195 h 21600"/>
                <a:gd name="T6" fmla="*/ 0 60000 65536"/>
                <a:gd name="T7" fmla="*/ 0 60000 65536"/>
                <a:gd name="T8" fmla="*/ 0 60000 65536"/>
                <a:gd name="T9" fmla="*/ 0 w 30662"/>
                <a:gd name="T10" fmla="*/ 0 h 21600"/>
                <a:gd name="T11" fmla="*/ 30662 w 30662"/>
                <a:gd name="T12" fmla="*/ 21600 h 21600"/>
              </a:gdLst>
              <a:ahLst/>
              <a:cxnLst>
                <a:cxn ang="T6">
                  <a:pos x="T0" y="T1"/>
                </a:cxn>
                <a:cxn ang="T7">
                  <a:pos x="T2" y="T3"/>
                </a:cxn>
                <a:cxn ang="T8">
                  <a:pos x="T4" y="T5"/>
                </a:cxn>
              </a:cxnLst>
              <a:rect l="T9" t="T10" r="T11" b="T12"/>
              <a:pathLst>
                <a:path w="30662" h="21600" fill="none" extrusionOk="0">
                  <a:moveTo>
                    <a:pt x="0" y="2630"/>
                  </a:moveTo>
                  <a:cubicBezTo>
                    <a:pt x="3169" y="904"/>
                    <a:pt x="6721" y="-1"/>
                    <a:pt x="10330" y="0"/>
                  </a:cubicBezTo>
                  <a:cubicBezTo>
                    <a:pt x="19448" y="0"/>
                    <a:pt x="27584" y="5725"/>
                    <a:pt x="30662" y="14308"/>
                  </a:cubicBezTo>
                </a:path>
                <a:path w="30662" h="21600" stroke="0" extrusionOk="0">
                  <a:moveTo>
                    <a:pt x="0" y="2630"/>
                  </a:moveTo>
                  <a:cubicBezTo>
                    <a:pt x="3169" y="904"/>
                    <a:pt x="6721" y="-1"/>
                    <a:pt x="10330" y="0"/>
                  </a:cubicBezTo>
                  <a:cubicBezTo>
                    <a:pt x="19448" y="0"/>
                    <a:pt x="27584" y="5725"/>
                    <a:pt x="30662" y="14308"/>
                  </a:cubicBezTo>
                  <a:lnTo>
                    <a:pt x="10330" y="21600"/>
                  </a:lnTo>
                  <a:close/>
                </a:path>
              </a:pathLst>
            </a:custGeom>
            <a:noFill/>
            <a:ln w="9525">
              <a:solidFill>
                <a:schemeClr val="tx2"/>
              </a:solidFill>
              <a:round/>
              <a:headEnd type="none" w="sm" len="sm"/>
              <a:tailEnd type="none" w="sm" len="sm"/>
            </a:ln>
          </p:spPr>
          <p:txBody>
            <a:bodyPr wrap="none" anchor="ctr"/>
            <a:lstStyle/>
            <a:p>
              <a:endParaRPr lang="fr-FR"/>
            </a:p>
          </p:txBody>
        </p:sp>
        <p:grpSp>
          <p:nvGrpSpPr>
            <p:cNvPr id="3" name="Group 16"/>
            <p:cNvGrpSpPr>
              <a:grpSpLocks/>
            </p:cNvGrpSpPr>
            <p:nvPr/>
          </p:nvGrpSpPr>
          <p:grpSpPr bwMode="auto">
            <a:xfrm>
              <a:off x="2923" y="1516"/>
              <a:ext cx="1998" cy="643"/>
              <a:chOff x="2923" y="1516"/>
              <a:chExt cx="1998" cy="643"/>
            </a:xfrm>
          </p:grpSpPr>
          <p:sp>
            <p:nvSpPr>
              <p:cNvPr id="31778" name="Line 17"/>
              <p:cNvSpPr>
                <a:spLocks noChangeShapeType="1"/>
              </p:cNvSpPr>
              <p:nvPr/>
            </p:nvSpPr>
            <p:spPr bwMode="auto">
              <a:xfrm>
                <a:off x="2925" y="1752"/>
                <a:ext cx="1860" cy="317"/>
              </a:xfrm>
              <a:prstGeom prst="line">
                <a:avLst/>
              </a:prstGeom>
              <a:noFill/>
              <a:ln w="9525">
                <a:solidFill>
                  <a:schemeClr val="tx2"/>
                </a:solidFill>
                <a:round/>
                <a:headEnd type="none" w="sm" len="sm"/>
                <a:tailEnd type="none" w="sm" len="sm"/>
              </a:ln>
            </p:spPr>
            <p:txBody>
              <a:bodyPr/>
              <a:lstStyle/>
              <a:p>
                <a:endParaRPr lang="fr-FR"/>
              </a:p>
            </p:txBody>
          </p:sp>
          <p:sp>
            <p:nvSpPr>
              <p:cNvPr id="31779" name="Line 18"/>
              <p:cNvSpPr>
                <a:spLocks noChangeShapeType="1"/>
              </p:cNvSpPr>
              <p:nvPr/>
            </p:nvSpPr>
            <p:spPr bwMode="auto">
              <a:xfrm>
                <a:off x="2925" y="1752"/>
                <a:ext cx="1905" cy="272"/>
              </a:xfrm>
              <a:prstGeom prst="line">
                <a:avLst/>
              </a:prstGeom>
              <a:noFill/>
              <a:ln w="9525">
                <a:solidFill>
                  <a:schemeClr val="tx2"/>
                </a:solidFill>
                <a:round/>
                <a:headEnd type="none" w="sm" len="sm"/>
                <a:tailEnd type="none" w="sm" len="sm"/>
              </a:ln>
            </p:spPr>
            <p:txBody>
              <a:bodyPr/>
              <a:lstStyle/>
              <a:p>
                <a:endParaRPr lang="fr-FR"/>
              </a:p>
            </p:txBody>
          </p:sp>
          <p:sp>
            <p:nvSpPr>
              <p:cNvPr id="31780" name="Line 19"/>
              <p:cNvSpPr>
                <a:spLocks noChangeShapeType="1"/>
              </p:cNvSpPr>
              <p:nvPr/>
            </p:nvSpPr>
            <p:spPr bwMode="auto">
              <a:xfrm>
                <a:off x="2925" y="1752"/>
                <a:ext cx="1724" cy="363"/>
              </a:xfrm>
              <a:prstGeom prst="line">
                <a:avLst/>
              </a:prstGeom>
              <a:noFill/>
              <a:ln w="9525">
                <a:solidFill>
                  <a:schemeClr val="tx2"/>
                </a:solidFill>
                <a:round/>
                <a:headEnd type="none" w="sm" len="sm"/>
                <a:tailEnd type="none" w="sm" len="sm"/>
              </a:ln>
            </p:spPr>
            <p:txBody>
              <a:bodyPr/>
              <a:lstStyle/>
              <a:p>
                <a:endParaRPr lang="fr-FR"/>
              </a:p>
            </p:txBody>
          </p:sp>
          <p:sp>
            <p:nvSpPr>
              <p:cNvPr id="31781" name="Line 20"/>
              <p:cNvSpPr>
                <a:spLocks noChangeShapeType="1"/>
              </p:cNvSpPr>
              <p:nvPr/>
            </p:nvSpPr>
            <p:spPr bwMode="auto">
              <a:xfrm>
                <a:off x="2971" y="1752"/>
                <a:ext cx="1859" cy="272"/>
              </a:xfrm>
              <a:prstGeom prst="line">
                <a:avLst/>
              </a:prstGeom>
              <a:noFill/>
              <a:ln w="9525">
                <a:solidFill>
                  <a:schemeClr val="tx2"/>
                </a:solidFill>
                <a:round/>
                <a:headEnd type="none" w="sm" len="sm"/>
                <a:tailEnd type="none" w="sm" len="sm"/>
              </a:ln>
            </p:spPr>
            <p:txBody>
              <a:bodyPr/>
              <a:lstStyle/>
              <a:p>
                <a:endParaRPr lang="fr-FR"/>
              </a:p>
            </p:txBody>
          </p:sp>
          <p:sp>
            <p:nvSpPr>
              <p:cNvPr id="31782" name="Arc 21"/>
              <p:cNvSpPr>
                <a:spLocks/>
              </p:cNvSpPr>
              <p:nvPr/>
            </p:nvSpPr>
            <p:spPr bwMode="auto">
              <a:xfrm rot="10190637">
                <a:off x="2923" y="1516"/>
                <a:ext cx="963" cy="453"/>
              </a:xfrm>
              <a:custGeom>
                <a:avLst/>
                <a:gdLst>
                  <a:gd name="T0" fmla="*/ 0 w 30662"/>
                  <a:gd name="T1" fmla="*/ 55 h 21600"/>
                  <a:gd name="T2" fmla="*/ 963 w 30662"/>
                  <a:gd name="T3" fmla="*/ 300 h 21600"/>
                  <a:gd name="T4" fmla="*/ 324 w 30662"/>
                  <a:gd name="T5" fmla="*/ 453 h 21600"/>
                  <a:gd name="T6" fmla="*/ 0 60000 65536"/>
                  <a:gd name="T7" fmla="*/ 0 60000 65536"/>
                  <a:gd name="T8" fmla="*/ 0 60000 65536"/>
                  <a:gd name="T9" fmla="*/ 0 w 30662"/>
                  <a:gd name="T10" fmla="*/ 0 h 21600"/>
                  <a:gd name="T11" fmla="*/ 30662 w 30662"/>
                  <a:gd name="T12" fmla="*/ 21600 h 21600"/>
                </a:gdLst>
                <a:ahLst/>
                <a:cxnLst>
                  <a:cxn ang="T6">
                    <a:pos x="T0" y="T1"/>
                  </a:cxn>
                  <a:cxn ang="T7">
                    <a:pos x="T2" y="T3"/>
                  </a:cxn>
                  <a:cxn ang="T8">
                    <a:pos x="T4" y="T5"/>
                  </a:cxn>
                </a:cxnLst>
                <a:rect l="T9" t="T10" r="T11" b="T12"/>
                <a:pathLst>
                  <a:path w="30662" h="21600" fill="none" extrusionOk="0">
                    <a:moveTo>
                      <a:pt x="0" y="2630"/>
                    </a:moveTo>
                    <a:cubicBezTo>
                      <a:pt x="3169" y="904"/>
                      <a:pt x="6721" y="-1"/>
                      <a:pt x="10330" y="0"/>
                    </a:cubicBezTo>
                    <a:cubicBezTo>
                      <a:pt x="19448" y="0"/>
                      <a:pt x="27584" y="5725"/>
                      <a:pt x="30662" y="14308"/>
                    </a:cubicBezTo>
                  </a:path>
                  <a:path w="30662" h="21600" stroke="0" extrusionOk="0">
                    <a:moveTo>
                      <a:pt x="0" y="2630"/>
                    </a:moveTo>
                    <a:cubicBezTo>
                      <a:pt x="3169" y="904"/>
                      <a:pt x="6721" y="-1"/>
                      <a:pt x="10330" y="0"/>
                    </a:cubicBezTo>
                    <a:cubicBezTo>
                      <a:pt x="19448" y="0"/>
                      <a:pt x="27584" y="5725"/>
                      <a:pt x="30662" y="14308"/>
                    </a:cubicBezTo>
                    <a:lnTo>
                      <a:pt x="10330" y="21600"/>
                    </a:lnTo>
                    <a:close/>
                  </a:path>
                </a:pathLst>
              </a:custGeom>
              <a:noFill/>
              <a:ln w="9525">
                <a:solidFill>
                  <a:schemeClr val="tx2"/>
                </a:solidFill>
                <a:round/>
                <a:headEnd type="none" w="sm" len="sm"/>
                <a:tailEnd type="none" w="sm" len="sm"/>
              </a:ln>
            </p:spPr>
            <p:txBody>
              <a:bodyPr wrap="none" anchor="ctr"/>
              <a:lstStyle/>
              <a:p>
                <a:endParaRPr lang="fr-FR"/>
              </a:p>
            </p:txBody>
          </p:sp>
          <p:sp>
            <p:nvSpPr>
              <p:cNvPr id="31783" name="Line 22"/>
              <p:cNvSpPr>
                <a:spLocks noChangeShapeType="1"/>
              </p:cNvSpPr>
              <p:nvPr/>
            </p:nvSpPr>
            <p:spPr bwMode="auto">
              <a:xfrm>
                <a:off x="2925" y="1752"/>
                <a:ext cx="1996" cy="407"/>
              </a:xfrm>
              <a:prstGeom prst="line">
                <a:avLst/>
              </a:prstGeom>
              <a:noFill/>
              <a:ln w="9525">
                <a:solidFill>
                  <a:schemeClr val="tx2"/>
                </a:solidFill>
                <a:round/>
                <a:headEnd type="none" w="sm" len="sm"/>
                <a:tailEnd type="none" w="sm" len="sm"/>
              </a:ln>
            </p:spPr>
            <p:txBody>
              <a:bodyPr/>
              <a:lstStyle/>
              <a:p>
                <a:endParaRPr lang="fr-FR"/>
              </a:p>
            </p:txBody>
          </p:sp>
        </p:grpSp>
        <p:grpSp>
          <p:nvGrpSpPr>
            <p:cNvPr id="4" name="Group 23"/>
            <p:cNvGrpSpPr>
              <a:grpSpLocks/>
            </p:cNvGrpSpPr>
            <p:nvPr/>
          </p:nvGrpSpPr>
          <p:grpSpPr bwMode="auto">
            <a:xfrm rot="9661775">
              <a:off x="930" y="1661"/>
              <a:ext cx="1996" cy="407"/>
              <a:chOff x="1748" y="2623"/>
              <a:chExt cx="1996" cy="407"/>
            </a:xfrm>
          </p:grpSpPr>
          <p:sp>
            <p:nvSpPr>
              <p:cNvPr id="31773" name="Line 24"/>
              <p:cNvSpPr>
                <a:spLocks noChangeShapeType="1"/>
              </p:cNvSpPr>
              <p:nvPr/>
            </p:nvSpPr>
            <p:spPr bwMode="auto">
              <a:xfrm>
                <a:off x="1748" y="2623"/>
                <a:ext cx="1860" cy="317"/>
              </a:xfrm>
              <a:prstGeom prst="line">
                <a:avLst/>
              </a:prstGeom>
              <a:noFill/>
              <a:ln w="9525">
                <a:solidFill>
                  <a:schemeClr val="tx2"/>
                </a:solidFill>
                <a:round/>
                <a:headEnd type="none" w="sm" len="sm"/>
                <a:tailEnd type="none" w="sm" len="sm"/>
              </a:ln>
            </p:spPr>
            <p:txBody>
              <a:bodyPr/>
              <a:lstStyle/>
              <a:p>
                <a:endParaRPr lang="fr-FR"/>
              </a:p>
            </p:txBody>
          </p:sp>
          <p:sp>
            <p:nvSpPr>
              <p:cNvPr id="31774" name="Line 25"/>
              <p:cNvSpPr>
                <a:spLocks noChangeShapeType="1"/>
              </p:cNvSpPr>
              <p:nvPr/>
            </p:nvSpPr>
            <p:spPr bwMode="auto">
              <a:xfrm>
                <a:off x="1748" y="2623"/>
                <a:ext cx="1905" cy="272"/>
              </a:xfrm>
              <a:prstGeom prst="line">
                <a:avLst/>
              </a:prstGeom>
              <a:noFill/>
              <a:ln w="9525">
                <a:solidFill>
                  <a:schemeClr val="tx2"/>
                </a:solidFill>
                <a:round/>
                <a:headEnd type="none" w="sm" len="sm"/>
                <a:tailEnd type="none" w="sm" len="sm"/>
              </a:ln>
            </p:spPr>
            <p:txBody>
              <a:bodyPr/>
              <a:lstStyle/>
              <a:p>
                <a:endParaRPr lang="fr-FR"/>
              </a:p>
            </p:txBody>
          </p:sp>
          <p:sp>
            <p:nvSpPr>
              <p:cNvPr id="31775" name="Line 26"/>
              <p:cNvSpPr>
                <a:spLocks noChangeShapeType="1"/>
              </p:cNvSpPr>
              <p:nvPr/>
            </p:nvSpPr>
            <p:spPr bwMode="auto">
              <a:xfrm>
                <a:off x="1748" y="2623"/>
                <a:ext cx="1724" cy="363"/>
              </a:xfrm>
              <a:prstGeom prst="line">
                <a:avLst/>
              </a:prstGeom>
              <a:noFill/>
              <a:ln w="9525">
                <a:solidFill>
                  <a:schemeClr val="tx2"/>
                </a:solidFill>
                <a:round/>
                <a:headEnd type="none" w="sm" len="sm"/>
                <a:tailEnd type="none" w="sm" len="sm"/>
              </a:ln>
            </p:spPr>
            <p:txBody>
              <a:bodyPr/>
              <a:lstStyle/>
              <a:p>
                <a:endParaRPr lang="fr-FR"/>
              </a:p>
            </p:txBody>
          </p:sp>
          <p:sp>
            <p:nvSpPr>
              <p:cNvPr id="31776" name="Line 27"/>
              <p:cNvSpPr>
                <a:spLocks noChangeShapeType="1"/>
              </p:cNvSpPr>
              <p:nvPr/>
            </p:nvSpPr>
            <p:spPr bwMode="auto">
              <a:xfrm>
                <a:off x="1794" y="2623"/>
                <a:ext cx="1859" cy="272"/>
              </a:xfrm>
              <a:prstGeom prst="line">
                <a:avLst/>
              </a:prstGeom>
              <a:noFill/>
              <a:ln w="9525">
                <a:solidFill>
                  <a:schemeClr val="tx2"/>
                </a:solidFill>
                <a:round/>
                <a:headEnd type="none" w="sm" len="sm"/>
                <a:tailEnd type="none" w="sm" len="sm"/>
              </a:ln>
            </p:spPr>
            <p:txBody>
              <a:bodyPr/>
              <a:lstStyle/>
              <a:p>
                <a:endParaRPr lang="fr-FR"/>
              </a:p>
            </p:txBody>
          </p:sp>
          <p:sp>
            <p:nvSpPr>
              <p:cNvPr id="31777" name="Line 28"/>
              <p:cNvSpPr>
                <a:spLocks noChangeShapeType="1"/>
              </p:cNvSpPr>
              <p:nvPr/>
            </p:nvSpPr>
            <p:spPr bwMode="auto">
              <a:xfrm>
                <a:off x="1748" y="2623"/>
                <a:ext cx="1996" cy="407"/>
              </a:xfrm>
              <a:prstGeom prst="line">
                <a:avLst/>
              </a:prstGeom>
              <a:noFill/>
              <a:ln w="9525">
                <a:solidFill>
                  <a:schemeClr val="tx2"/>
                </a:solidFill>
                <a:round/>
                <a:headEnd type="none" w="sm" len="sm"/>
                <a:tailEnd type="none" w="sm" len="sm"/>
              </a:ln>
            </p:spPr>
            <p:txBody>
              <a:bodyPr/>
              <a:lstStyle/>
              <a:p>
                <a:endParaRPr lang="fr-FR"/>
              </a:p>
            </p:txBody>
          </p:sp>
        </p:grpSp>
        <p:sp>
          <p:nvSpPr>
            <p:cNvPr id="31760" name="Line 29"/>
            <p:cNvSpPr>
              <a:spLocks noChangeShapeType="1"/>
            </p:cNvSpPr>
            <p:nvPr/>
          </p:nvSpPr>
          <p:spPr bwMode="auto">
            <a:xfrm flipH="1" flipV="1">
              <a:off x="1338" y="981"/>
              <a:ext cx="1587" cy="771"/>
            </a:xfrm>
            <a:prstGeom prst="line">
              <a:avLst/>
            </a:prstGeom>
            <a:noFill/>
            <a:ln w="9525">
              <a:solidFill>
                <a:schemeClr val="tx2"/>
              </a:solidFill>
              <a:round/>
              <a:headEnd type="none" w="sm" len="sm"/>
              <a:tailEnd type="none" w="sm" len="sm"/>
            </a:ln>
          </p:spPr>
          <p:txBody>
            <a:bodyPr/>
            <a:lstStyle/>
            <a:p>
              <a:endParaRPr lang="fr-FR"/>
            </a:p>
          </p:txBody>
        </p:sp>
        <p:sp>
          <p:nvSpPr>
            <p:cNvPr id="31761" name="Line 30"/>
            <p:cNvSpPr>
              <a:spLocks noChangeShapeType="1"/>
            </p:cNvSpPr>
            <p:nvPr/>
          </p:nvSpPr>
          <p:spPr bwMode="auto">
            <a:xfrm flipH="1" flipV="1">
              <a:off x="1111" y="1253"/>
              <a:ext cx="1814" cy="499"/>
            </a:xfrm>
            <a:prstGeom prst="line">
              <a:avLst/>
            </a:prstGeom>
            <a:noFill/>
            <a:ln w="9525">
              <a:solidFill>
                <a:schemeClr val="tx2"/>
              </a:solidFill>
              <a:round/>
              <a:headEnd type="none" w="sm" len="sm"/>
              <a:tailEnd type="none" w="sm" len="sm"/>
            </a:ln>
          </p:spPr>
          <p:txBody>
            <a:bodyPr/>
            <a:lstStyle/>
            <a:p>
              <a:endParaRPr lang="fr-FR"/>
            </a:p>
          </p:txBody>
        </p:sp>
        <p:sp>
          <p:nvSpPr>
            <p:cNvPr id="31762" name="Line 31"/>
            <p:cNvSpPr>
              <a:spLocks noChangeShapeType="1"/>
            </p:cNvSpPr>
            <p:nvPr/>
          </p:nvSpPr>
          <p:spPr bwMode="auto">
            <a:xfrm flipH="1" flipV="1">
              <a:off x="1202" y="1570"/>
              <a:ext cx="1633" cy="182"/>
            </a:xfrm>
            <a:prstGeom prst="line">
              <a:avLst/>
            </a:prstGeom>
            <a:noFill/>
            <a:ln w="9525">
              <a:solidFill>
                <a:schemeClr val="tx2"/>
              </a:solidFill>
              <a:round/>
              <a:headEnd type="none" w="sm" len="sm"/>
              <a:tailEnd type="none" w="sm" len="sm"/>
            </a:ln>
          </p:spPr>
          <p:txBody>
            <a:bodyPr/>
            <a:lstStyle/>
            <a:p>
              <a:endParaRPr lang="fr-FR"/>
            </a:p>
          </p:txBody>
        </p:sp>
        <p:sp>
          <p:nvSpPr>
            <p:cNvPr id="31763" name="Line 32"/>
            <p:cNvSpPr>
              <a:spLocks noChangeShapeType="1"/>
            </p:cNvSpPr>
            <p:nvPr/>
          </p:nvSpPr>
          <p:spPr bwMode="auto">
            <a:xfrm flipH="1" flipV="1">
              <a:off x="1338" y="1616"/>
              <a:ext cx="1451" cy="136"/>
            </a:xfrm>
            <a:prstGeom prst="line">
              <a:avLst/>
            </a:prstGeom>
            <a:noFill/>
            <a:ln w="9525">
              <a:solidFill>
                <a:schemeClr val="tx2"/>
              </a:solidFill>
              <a:round/>
              <a:headEnd type="none" w="sm" len="sm"/>
              <a:tailEnd type="none" w="sm" len="sm"/>
            </a:ln>
          </p:spPr>
          <p:txBody>
            <a:bodyPr/>
            <a:lstStyle/>
            <a:p>
              <a:endParaRPr lang="fr-FR"/>
            </a:p>
          </p:txBody>
        </p:sp>
        <p:sp>
          <p:nvSpPr>
            <p:cNvPr id="31764" name="Line 33"/>
            <p:cNvSpPr>
              <a:spLocks noChangeShapeType="1"/>
            </p:cNvSpPr>
            <p:nvPr/>
          </p:nvSpPr>
          <p:spPr bwMode="auto">
            <a:xfrm flipH="1" flipV="1">
              <a:off x="1383" y="981"/>
              <a:ext cx="1452" cy="725"/>
            </a:xfrm>
            <a:prstGeom prst="line">
              <a:avLst/>
            </a:prstGeom>
            <a:noFill/>
            <a:ln w="9525">
              <a:solidFill>
                <a:schemeClr val="tx2"/>
              </a:solidFill>
              <a:round/>
              <a:headEnd type="none" w="sm" len="sm"/>
              <a:tailEnd type="none" w="sm" len="sm"/>
            </a:ln>
          </p:spPr>
          <p:txBody>
            <a:bodyPr/>
            <a:lstStyle/>
            <a:p>
              <a:endParaRPr lang="fr-FR"/>
            </a:p>
          </p:txBody>
        </p:sp>
        <p:sp>
          <p:nvSpPr>
            <p:cNvPr id="31765" name="Line 34"/>
            <p:cNvSpPr>
              <a:spLocks noChangeShapeType="1"/>
            </p:cNvSpPr>
            <p:nvPr/>
          </p:nvSpPr>
          <p:spPr bwMode="auto">
            <a:xfrm flipH="1" flipV="1">
              <a:off x="2608" y="210"/>
              <a:ext cx="272" cy="1496"/>
            </a:xfrm>
            <a:prstGeom prst="line">
              <a:avLst/>
            </a:prstGeom>
            <a:noFill/>
            <a:ln w="9525">
              <a:solidFill>
                <a:srgbClr val="CC0000"/>
              </a:solidFill>
              <a:round/>
              <a:headEnd type="none" w="sm" len="sm"/>
              <a:tailEnd type="none" w="sm" len="sm"/>
            </a:ln>
          </p:spPr>
          <p:txBody>
            <a:bodyPr/>
            <a:lstStyle/>
            <a:p>
              <a:endParaRPr lang="fr-FR"/>
            </a:p>
          </p:txBody>
        </p:sp>
        <p:sp>
          <p:nvSpPr>
            <p:cNvPr id="31766" name="Line 35"/>
            <p:cNvSpPr>
              <a:spLocks noChangeShapeType="1"/>
            </p:cNvSpPr>
            <p:nvPr/>
          </p:nvSpPr>
          <p:spPr bwMode="auto">
            <a:xfrm flipV="1">
              <a:off x="2880" y="119"/>
              <a:ext cx="91" cy="1587"/>
            </a:xfrm>
            <a:prstGeom prst="line">
              <a:avLst/>
            </a:prstGeom>
            <a:noFill/>
            <a:ln w="9525">
              <a:solidFill>
                <a:srgbClr val="CC0000"/>
              </a:solidFill>
              <a:round/>
              <a:headEnd type="none" w="sm" len="sm"/>
              <a:tailEnd type="none" w="sm" len="sm"/>
            </a:ln>
          </p:spPr>
          <p:txBody>
            <a:bodyPr/>
            <a:lstStyle/>
            <a:p>
              <a:endParaRPr lang="fr-FR"/>
            </a:p>
          </p:txBody>
        </p:sp>
        <p:grpSp>
          <p:nvGrpSpPr>
            <p:cNvPr id="5" name="Group 36"/>
            <p:cNvGrpSpPr>
              <a:grpSpLocks/>
            </p:cNvGrpSpPr>
            <p:nvPr/>
          </p:nvGrpSpPr>
          <p:grpSpPr bwMode="auto">
            <a:xfrm rot="5400000">
              <a:off x="2449" y="2001"/>
              <a:ext cx="726" cy="136"/>
              <a:chOff x="1748" y="2623"/>
              <a:chExt cx="1996" cy="407"/>
            </a:xfrm>
          </p:grpSpPr>
          <p:sp>
            <p:nvSpPr>
              <p:cNvPr id="31768" name="Line 37"/>
              <p:cNvSpPr>
                <a:spLocks noChangeShapeType="1"/>
              </p:cNvSpPr>
              <p:nvPr/>
            </p:nvSpPr>
            <p:spPr bwMode="auto">
              <a:xfrm>
                <a:off x="1748" y="2623"/>
                <a:ext cx="1860" cy="317"/>
              </a:xfrm>
              <a:prstGeom prst="line">
                <a:avLst/>
              </a:prstGeom>
              <a:noFill/>
              <a:ln w="9525">
                <a:solidFill>
                  <a:schemeClr val="tx2"/>
                </a:solidFill>
                <a:round/>
                <a:headEnd type="none" w="sm" len="sm"/>
                <a:tailEnd type="none" w="sm" len="sm"/>
              </a:ln>
            </p:spPr>
            <p:txBody>
              <a:bodyPr/>
              <a:lstStyle/>
              <a:p>
                <a:endParaRPr lang="fr-FR"/>
              </a:p>
            </p:txBody>
          </p:sp>
          <p:sp>
            <p:nvSpPr>
              <p:cNvPr id="31769" name="Line 38"/>
              <p:cNvSpPr>
                <a:spLocks noChangeShapeType="1"/>
              </p:cNvSpPr>
              <p:nvPr/>
            </p:nvSpPr>
            <p:spPr bwMode="auto">
              <a:xfrm>
                <a:off x="1748" y="2623"/>
                <a:ext cx="1905" cy="272"/>
              </a:xfrm>
              <a:prstGeom prst="line">
                <a:avLst/>
              </a:prstGeom>
              <a:noFill/>
              <a:ln w="9525">
                <a:solidFill>
                  <a:schemeClr val="tx2"/>
                </a:solidFill>
                <a:round/>
                <a:headEnd type="none" w="sm" len="sm"/>
                <a:tailEnd type="none" w="sm" len="sm"/>
              </a:ln>
            </p:spPr>
            <p:txBody>
              <a:bodyPr/>
              <a:lstStyle/>
              <a:p>
                <a:endParaRPr lang="fr-FR"/>
              </a:p>
            </p:txBody>
          </p:sp>
          <p:sp>
            <p:nvSpPr>
              <p:cNvPr id="31770" name="Line 39"/>
              <p:cNvSpPr>
                <a:spLocks noChangeShapeType="1"/>
              </p:cNvSpPr>
              <p:nvPr/>
            </p:nvSpPr>
            <p:spPr bwMode="auto">
              <a:xfrm>
                <a:off x="1748" y="2623"/>
                <a:ext cx="1724" cy="363"/>
              </a:xfrm>
              <a:prstGeom prst="line">
                <a:avLst/>
              </a:prstGeom>
              <a:noFill/>
              <a:ln w="9525">
                <a:solidFill>
                  <a:schemeClr val="tx2"/>
                </a:solidFill>
                <a:round/>
                <a:headEnd type="none" w="sm" len="sm"/>
                <a:tailEnd type="none" w="sm" len="sm"/>
              </a:ln>
            </p:spPr>
            <p:txBody>
              <a:bodyPr/>
              <a:lstStyle/>
              <a:p>
                <a:endParaRPr lang="fr-FR"/>
              </a:p>
            </p:txBody>
          </p:sp>
          <p:sp>
            <p:nvSpPr>
              <p:cNvPr id="31771" name="Line 40"/>
              <p:cNvSpPr>
                <a:spLocks noChangeShapeType="1"/>
              </p:cNvSpPr>
              <p:nvPr/>
            </p:nvSpPr>
            <p:spPr bwMode="auto">
              <a:xfrm>
                <a:off x="1794" y="2623"/>
                <a:ext cx="1859" cy="272"/>
              </a:xfrm>
              <a:prstGeom prst="line">
                <a:avLst/>
              </a:prstGeom>
              <a:noFill/>
              <a:ln w="9525">
                <a:solidFill>
                  <a:schemeClr val="tx2"/>
                </a:solidFill>
                <a:round/>
                <a:headEnd type="none" w="sm" len="sm"/>
                <a:tailEnd type="none" w="sm" len="sm"/>
              </a:ln>
            </p:spPr>
            <p:txBody>
              <a:bodyPr/>
              <a:lstStyle/>
              <a:p>
                <a:endParaRPr lang="fr-FR"/>
              </a:p>
            </p:txBody>
          </p:sp>
          <p:sp>
            <p:nvSpPr>
              <p:cNvPr id="31772" name="Line 41"/>
              <p:cNvSpPr>
                <a:spLocks noChangeShapeType="1"/>
              </p:cNvSpPr>
              <p:nvPr/>
            </p:nvSpPr>
            <p:spPr bwMode="auto">
              <a:xfrm>
                <a:off x="1748" y="2623"/>
                <a:ext cx="1996" cy="407"/>
              </a:xfrm>
              <a:prstGeom prst="line">
                <a:avLst/>
              </a:prstGeom>
              <a:noFill/>
              <a:ln w="9525">
                <a:solidFill>
                  <a:schemeClr val="tx2"/>
                </a:solidFill>
                <a:round/>
                <a:headEnd type="none" w="sm" len="sm"/>
                <a:tailEnd type="none" w="sm" len="sm"/>
              </a:ln>
            </p:spPr>
            <p:txBody>
              <a:bodyPr/>
              <a:lstStyle/>
              <a:p>
                <a:endParaRPr lang="fr-FR"/>
              </a:p>
            </p:txBody>
          </p:sp>
        </p:grpSp>
      </p:grpSp>
      <p:sp>
        <p:nvSpPr>
          <p:cNvPr id="41" name="ZoneTexte 10"/>
          <p:cNvSpPr txBox="1">
            <a:spLocks noChangeArrowheads="1"/>
          </p:cNvSpPr>
          <p:nvPr/>
        </p:nvSpPr>
        <p:spPr bwMode="auto">
          <a:xfrm>
            <a:off x="2704446" y="6616266"/>
            <a:ext cx="5920658" cy="502766"/>
          </a:xfrm>
          <a:prstGeom prst="rect">
            <a:avLst/>
          </a:prstGeom>
          <a:noFill/>
          <a:ln w="9525">
            <a:noFill/>
            <a:miter lim="800000"/>
            <a:headEnd/>
            <a:tailEnd/>
          </a:ln>
        </p:spPr>
        <p:txBody>
          <a:bodyPr wrap="square">
            <a:spAutoFit/>
          </a:bodyPr>
          <a:lstStyle/>
          <a:p>
            <a:r>
              <a:rPr lang="fr-FR" sz="2667" smtClean="0">
                <a:latin typeface="Arial Narrow" pitchFamily="34" charset="0"/>
              </a:rPr>
              <a:t>Découverte </a:t>
            </a:r>
            <a:r>
              <a:rPr lang="fr-FR" sz="2667" dirty="0">
                <a:latin typeface="Arial Narrow" pitchFamily="34" charset="0"/>
              </a:rPr>
              <a:t>de nouvelles particules?</a:t>
            </a:r>
          </a:p>
        </p:txBody>
      </p:sp>
      <p:sp>
        <p:nvSpPr>
          <p:cNvPr id="44" name="Espace réservé du numéro de diapositive 43"/>
          <p:cNvSpPr>
            <a:spLocks noGrp="1"/>
          </p:cNvSpPr>
          <p:nvPr>
            <p:ph type="sldNum" sz="quarter" idx="12"/>
          </p:nvPr>
        </p:nvSpPr>
        <p:spPr/>
        <p:txBody>
          <a:bodyPr/>
          <a:lstStyle/>
          <a:p>
            <a:pPr>
              <a:defRPr/>
            </a:pPr>
            <a:fld id="{4D50A5A0-8F69-4B03-82FA-7B4673F28336}" type="slidenum">
              <a:rPr lang="fr-FR" smtClean="0"/>
              <a:pPr>
                <a:defRPr/>
              </a:pPr>
              <a:t>24</a:t>
            </a:fld>
            <a:endParaRPr lang="fr-FR"/>
          </a:p>
        </p:txBody>
      </p:sp>
      <p:sp>
        <p:nvSpPr>
          <p:cNvPr id="42" name="Text Box 7"/>
          <p:cNvSpPr txBox="1">
            <a:spLocks noChangeArrowheads="1"/>
          </p:cNvSpPr>
          <p:nvPr/>
        </p:nvSpPr>
        <p:spPr bwMode="auto">
          <a:xfrm>
            <a:off x="758141" y="5210402"/>
            <a:ext cx="9041004" cy="1615827"/>
          </a:xfrm>
          <a:prstGeom prst="rect">
            <a:avLst/>
          </a:prstGeom>
          <a:noFill/>
          <a:ln w="9525">
            <a:noFill/>
            <a:miter lim="800000"/>
            <a:headEnd/>
            <a:tailEnd/>
          </a:ln>
        </p:spPr>
        <p:txBody>
          <a:bodyPr wrap="square">
            <a:spAutoFit/>
          </a:bodyPr>
          <a:lstStyle/>
          <a:p>
            <a:pPr algn="ctr">
              <a:spcBef>
                <a:spcPct val="50000"/>
              </a:spcBef>
            </a:pPr>
            <a:r>
              <a:rPr lang="fr-FR" b="1" dirty="0">
                <a:solidFill>
                  <a:srgbClr val="292929"/>
                </a:solidFill>
                <a:latin typeface="Arial Narrow" pitchFamily="34" charset="0"/>
              </a:rPr>
              <a:t>22 m de haut, 44 m de long, poids de 7000 </a:t>
            </a:r>
            <a:r>
              <a:rPr lang="fr-FR" b="1" dirty="0" smtClean="0">
                <a:solidFill>
                  <a:srgbClr val="292929"/>
                </a:solidFill>
                <a:latin typeface="Arial Narrow" pitchFamily="34" charset="0"/>
              </a:rPr>
              <a:t>tonnes, dans une caverne à 100m sous terre</a:t>
            </a:r>
            <a:endParaRPr lang="fr-FR" b="1" dirty="0">
              <a:solidFill>
                <a:srgbClr val="292929"/>
              </a:solidFill>
              <a:latin typeface="Arial Narrow" pitchFamily="34" charset="0"/>
            </a:endParaRPr>
          </a:p>
          <a:p>
            <a:pPr algn="ctr">
              <a:spcBef>
                <a:spcPct val="50000"/>
              </a:spcBef>
            </a:pPr>
            <a:r>
              <a:rPr lang="fr-FR" dirty="0">
                <a:latin typeface="Arial Narrow" pitchFamily="34" charset="0"/>
              </a:rPr>
              <a:t>Composé de plusieurs </a:t>
            </a:r>
            <a:r>
              <a:rPr lang="fr-FR" dirty="0" smtClean="0">
                <a:latin typeface="Arial Narrow" pitchFamily="34" charset="0"/>
              </a:rPr>
              <a:t>sous-détecteurs</a:t>
            </a:r>
          </a:p>
          <a:p>
            <a:pPr algn="ctr">
              <a:spcBef>
                <a:spcPct val="50000"/>
              </a:spcBef>
            </a:pPr>
            <a:r>
              <a:rPr lang="fr-FR" dirty="0" smtClean="0">
                <a:latin typeface="Arial Narrow" pitchFamily="34" charset="0"/>
              </a:rPr>
              <a:t>Une des expériences phare du </a:t>
            </a:r>
            <a:r>
              <a:rPr lang="fr-FR" b="1" dirty="0" smtClean="0">
                <a:solidFill>
                  <a:srgbClr val="FF0000"/>
                </a:solidFill>
                <a:latin typeface="Arial Narrow" pitchFamily="34" charset="0"/>
              </a:rPr>
              <a:t>LHC</a:t>
            </a:r>
          </a:p>
          <a:p>
            <a:pPr algn="ctr">
              <a:spcBef>
                <a:spcPct val="50000"/>
              </a:spcBef>
            </a:pPr>
            <a:endParaRPr lang="fr-FR" dirty="0">
              <a:latin typeface="Arial Narrow" pitchFamily="34" charset="0"/>
            </a:endParaRPr>
          </a:p>
        </p:txBody>
      </p:sp>
      <p:sp>
        <p:nvSpPr>
          <p:cNvPr id="43" name="Shape 432"/>
          <p:cNvSpPr/>
          <p:nvPr/>
        </p:nvSpPr>
        <p:spPr>
          <a:xfrm>
            <a:off x="1368648" y="47866"/>
            <a:ext cx="5247911"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a:lvl1pPr>
          </a:lstStyle>
          <a:p>
            <a:pPr lvl="0">
              <a:defRPr sz="1800" b="0">
                <a:solidFill>
                  <a:srgbClr val="000000"/>
                </a:solidFill>
                <a:uFillTx/>
              </a:defRPr>
            </a:pPr>
            <a:r>
              <a:rPr lang="fr-FR" sz="2800" b="1" smtClean="0">
                <a:solidFill>
                  <a:srgbClr val="1A0A53"/>
                </a:solidFill>
                <a:uFill>
                  <a:solidFill>
                    <a:srgbClr val="1A0A53"/>
                  </a:solidFill>
                </a:uFill>
              </a:rPr>
              <a:t>L’expérience ATLAS au LHC</a:t>
            </a:r>
            <a:endParaRPr sz="2800" b="1">
              <a:solidFill>
                <a:srgbClr val="1A0A53"/>
              </a:solidFill>
              <a:uFill>
                <a:solidFill>
                  <a:srgbClr val="1A0A53"/>
                </a:solidFill>
              </a:uFill>
            </a:endParaRPr>
          </a:p>
        </p:txBody>
      </p:sp>
    </p:spTree>
    <p:extLst>
      <p:ext uri="{BB962C8B-B14F-4D97-AF65-F5344CB8AC3E}">
        <p14:creationId xmlns:p14="http://schemas.microsoft.com/office/powerpoint/2010/main" val="3013105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5000" accel="50000" decel="50000" fill="hold" grpId="0" nodeType="withEffect">
                                  <p:stCondLst>
                                    <p:cond delay="500"/>
                                  </p:stCondLst>
                                  <p:childTnLst>
                                    <p:animMotion origin="layout" path="M -1.11111E-6 2.59259E-6 L 0.2441 -0.0419 " pathEditMode="relative" rAng="0" ptsTypes="AA">
                                      <p:cBhvr>
                                        <p:cTn id="6" dur="500" fill="hold"/>
                                        <p:tgtEl>
                                          <p:spTgt spid="189448"/>
                                        </p:tgtEl>
                                        <p:attrNameLst>
                                          <p:attrName>ppt_x</p:attrName>
                                          <p:attrName>ppt_y</p:attrName>
                                        </p:attrNameLst>
                                      </p:cBhvr>
                                      <p:rCtr x="12200" y="-2100"/>
                                    </p:animMotion>
                                  </p:childTnLst>
                                </p:cTn>
                              </p:par>
                              <p:par>
                                <p:cTn id="7" presetID="35" presetClass="path" presetSubtype="0" repeatCount="5000" accel="50000" decel="50000" fill="hold" grpId="0" nodeType="withEffect">
                                  <p:stCondLst>
                                    <p:cond delay="500"/>
                                  </p:stCondLst>
                                  <p:childTnLst>
                                    <p:animMotion origin="layout" path="M 0.06319 -0.01042 L -0.16528 0.03148 " pathEditMode="relative" rAng="0" ptsTypes="AA">
                                      <p:cBhvr>
                                        <p:cTn id="8" dur="500" fill="hold"/>
                                        <p:tgtEl>
                                          <p:spTgt spid="189449"/>
                                        </p:tgtEl>
                                        <p:attrNameLst>
                                          <p:attrName>ppt_x</p:attrName>
                                          <p:attrName>ppt_y</p:attrName>
                                        </p:attrNameLst>
                                      </p:cBhvr>
                                      <p:rCtr x="-11400" y="2100"/>
                                    </p:animMotion>
                                  </p:childTnLst>
                                </p:cTn>
                              </p:par>
                              <p:par>
                                <p:cTn id="9" presetID="55" presetClass="entr" presetSubtype="0" repeatCount="5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ppt_w*0.7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1000" fill="hold"/>
                                        <p:tgtEl>
                                          <p:spTgt spid="42"/>
                                        </p:tgtEl>
                                        <p:attrNameLst>
                                          <p:attrName>ppt_x</p:attrName>
                                        </p:attrNameLst>
                                      </p:cBhvr>
                                      <p:tavLst>
                                        <p:tav tm="0">
                                          <p:val>
                                            <p:strVal val="#ppt_x"/>
                                          </p:val>
                                        </p:tav>
                                        <p:tav tm="100000">
                                          <p:val>
                                            <p:strVal val="#ppt_x"/>
                                          </p:val>
                                        </p:tav>
                                      </p:tavLst>
                                    </p:anim>
                                    <p:anim calcmode="lin" valueType="num">
                                      <p:cBhvr additive="base">
                                        <p:cTn id="19"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par>
                                <p:cTn id="26" presetID="2" presetClass="exit" presetSubtype="4" fill="hold" grpId="1" nodeType="withEffect">
                                  <p:stCondLst>
                                    <p:cond delay="0"/>
                                  </p:stCondLst>
                                  <p:childTnLst>
                                    <p:anim calcmode="lin" valueType="num">
                                      <p:cBhvr additive="base">
                                        <p:cTn id="27" dur="500"/>
                                        <p:tgtEl>
                                          <p:spTgt spid="42"/>
                                        </p:tgtEl>
                                        <p:attrNameLst>
                                          <p:attrName>ppt_x</p:attrName>
                                        </p:attrNameLst>
                                      </p:cBhvr>
                                      <p:tavLst>
                                        <p:tav tm="0">
                                          <p:val>
                                            <p:strVal val="ppt_x"/>
                                          </p:val>
                                        </p:tav>
                                        <p:tav tm="100000">
                                          <p:val>
                                            <p:strVal val="ppt_x"/>
                                          </p:val>
                                        </p:tav>
                                      </p:tavLst>
                                    </p:anim>
                                    <p:anim calcmode="lin" valueType="num">
                                      <p:cBhvr additive="base">
                                        <p:cTn id="28" dur="500"/>
                                        <p:tgtEl>
                                          <p:spTgt spid="42"/>
                                        </p:tgtEl>
                                        <p:attrNameLst>
                                          <p:attrName>ppt_y</p:attrName>
                                        </p:attrNameLst>
                                      </p:cBhvr>
                                      <p:tavLst>
                                        <p:tav tm="0">
                                          <p:val>
                                            <p:strVal val="ppt_y"/>
                                          </p:val>
                                        </p:tav>
                                        <p:tav tm="100000">
                                          <p:val>
                                            <p:strVal val="1+ppt_h/2"/>
                                          </p:val>
                                        </p:tav>
                                      </p:tavLst>
                                    </p:anim>
                                    <p:set>
                                      <p:cBhvr>
                                        <p:cTn id="29"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8" grpId="0" animBg="1"/>
      <p:bldP spid="189449" grpId="0" animBg="1"/>
      <p:bldP spid="41" grpId="0"/>
      <p:bldP spid="42" grpId="0"/>
      <p:bldP spid="4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25</a:t>
            </a:fld>
            <a:endParaRPr sz="1000" b="1">
              <a:solidFill>
                <a:srgbClr val="1A0A53"/>
              </a:solidFill>
              <a:uFill>
                <a:solidFill>
                  <a:srgbClr val="011279"/>
                </a:solidFill>
              </a:uFill>
            </a:endParaRPr>
          </a:p>
        </p:txBody>
      </p:sp>
      <p:pic>
        <p:nvPicPr>
          <p:cNvPr id="417" name="image38.png" descr="Atlantis_154817_968871-3d.png"/>
          <p:cNvPicPr/>
          <p:nvPr/>
        </p:nvPicPr>
        <p:blipFill>
          <a:blip r:embed="rId3">
            <a:extLst/>
          </a:blip>
          <a:stretch>
            <a:fillRect/>
          </a:stretch>
        </p:blipFill>
        <p:spPr>
          <a:xfrm>
            <a:off x="328082" y="940090"/>
            <a:ext cx="9758854" cy="5739820"/>
          </a:xfrm>
          <a:prstGeom prst="rect">
            <a:avLst/>
          </a:prstGeom>
          <a:ln w="12700">
            <a:miter lim="400000"/>
          </a:ln>
        </p:spPr>
      </p:pic>
      <p:pic>
        <p:nvPicPr>
          <p:cNvPr id="418" name="image39.png"/>
          <p:cNvPicPr/>
          <p:nvPr/>
        </p:nvPicPr>
        <p:blipFill>
          <a:blip r:embed="rId4">
            <a:extLst/>
          </a:blip>
          <a:stretch>
            <a:fillRect/>
          </a:stretch>
        </p:blipFill>
        <p:spPr>
          <a:xfrm>
            <a:off x="9112250" y="-1"/>
            <a:ext cx="1047751" cy="127705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 name="image40.jpg" descr="LHCbCavernDec06"/>
          <p:cNvPicPr/>
          <p:nvPr/>
        </p:nvPicPr>
        <p:blipFill>
          <a:blip r:embed="rId3">
            <a:extLst/>
          </a:blip>
          <a:stretch>
            <a:fillRect/>
          </a:stretch>
        </p:blipFill>
        <p:spPr>
          <a:xfrm>
            <a:off x="0" y="840258"/>
            <a:ext cx="7274622" cy="4897757"/>
          </a:xfrm>
          <a:prstGeom prst="rect">
            <a:avLst/>
          </a:prstGeom>
          <a:ln w="12700">
            <a:miter lim="400000"/>
          </a:ln>
        </p:spPr>
      </p:pic>
      <p:sp>
        <p:nvSpPr>
          <p:cNvPr id="423" name="Shape 42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26</a:t>
            </a:fld>
            <a:endParaRPr sz="1000" b="1">
              <a:solidFill>
                <a:srgbClr val="1A0A53"/>
              </a:solidFill>
              <a:uFill>
                <a:solidFill>
                  <a:srgbClr val="011279"/>
                </a:solidFill>
              </a:uFill>
            </a:endParaRPr>
          </a:p>
        </p:txBody>
      </p:sp>
      <p:pic>
        <p:nvPicPr>
          <p:cNvPr id="424" name="image41.png"/>
          <p:cNvPicPr/>
          <p:nvPr/>
        </p:nvPicPr>
        <p:blipFill>
          <a:blip r:embed="rId4">
            <a:extLst/>
          </a:blip>
          <a:stretch>
            <a:fillRect/>
          </a:stretch>
        </p:blipFill>
        <p:spPr>
          <a:xfrm>
            <a:off x="8491361" y="128764"/>
            <a:ext cx="1515182" cy="1040695"/>
          </a:xfrm>
          <a:prstGeom prst="rect">
            <a:avLst/>
          </a:prstGeom>
          <a:ln w="12700">
            <a:miter lim="400000"/>
          </a:ln>
        </p:spPr>
      </p:pic>
      <p:sp>
        <p:nvSpPr>
          <p:cNvPr id="425" name="Shape 425"/>
          <p:cNvSpPr/>
          <p:nvPr/>
        </p:nvSpPr>
        <p:spPr>
          <a:xfrm>
            <a:off x="7965722" y="2578135"/>
            <a:ext cx="2159001" cy="897397"/>
          </a:xfrm>
          <a:prstGeom prst="rect">
            <a:avLst/>
          </a:prstGeom>
          <a:gradFill>
            <a:gsLst>
              <a:gs pos="0">
                <a:srgbClr val="A5E6FF"/>
              </a:gs>
              <a:gs pos="35000">
                <a:srgbClr val="BFEDFF"/>
              </a:gs>
              <a:gs pos="100000">
                <a:srgbClr val="E7F8FF"/>
              </a:gs>
            </a:gsLst>
            <a:lin ang="16200000"/>
          </a:gradFill>
          <a:ln w="3175">
            <a:solidFill>
              <a:srgbClr val="46AAC4"/>
            </a:solidFill>
          </a:ln>
          <a:effectLst>
            <a:outerShdw blurRad="38100" dist="127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a:solidFill>
                  <a:srgbClr val="1A0A53"/>
                </a:solidFill>
                <a:uFill>
                  <a:solidFill>
                    <a:srgbClr val="1A0A53"/>
                  </a:solidFill>
                </a:uFill>
              </a:rPr>
              <a:t>B</a:t>
            </a:r>
            <a:r>
              <a:rPr baseline="31999">
                <a:solidFill>
                  <a:srgbClr val="1A0A53"/>
                </a:solidFill>
                <a:uFill>
                  <a:solidFill>
                    <a:srgbClr val="1A0A53"/>
                  </a:solidFill>
                </a:uFill>
              </a:rPr>
              <a:t>+</a:t>
            </a:r>
            <a:r>
              <a:rPr>
                <a:solidFill>
                  <a:srgbClr val="1A0A53"/>
                </a:solidFill>
                <a:uFill>
                  <a:solidFill>
                    <a:srgbClr val="1A0A53"/>
                  </a:solidFill>
                </a:uFill>
              </a:rPr>
              <a:t>  : anti b – u</a:t>
            </a:r>
          </a:p>
          <a:p>
            <a:pPr lvl="0">
              <a:defRPr>
                <a:solidFill>
                  <a:srgbClr val="000000"/>
                </a:solidFill>
                <a:uFillTx/>
              </a:defRPr>
            </a:pPr>
            <a:r>
              <a:rPr>
                <a:solidFill>
                  <a:srgbClr val="1A0A53"/>
                </a:solidFill>
                <a:uFill>
                  <a:solidFill>
                    <a:srgbClr val="1A0A53"/>
                  </a:solidFill>
                </a:uFill>
              </a:rPr>
              <a:t>B</a:t>
            </a:r>
            <a:r>
              <a:rPr baseline="31999">
                <a:solidFill>
                  <a:srgbClr val="1A0A53"/>
                </a:solidFill>
                <a:uFill>
                  <a:solidFill>
                    <a:srgbClr val="1A0A53"/>
                  </a:solidFill>
                </a:uFill>
              </a:rPr>
              <a:t>0</a:t>
            </a:r>
            <a:r>
              <a:rPr baseline="-5999">
                <a:solidFill>
                  <a:srgbClr val="1A0A53"/>
                </a:solidFill>
                <a:uFill>
                  <a:solidFill>
                    <a:srgbClr val="1A0A53"/>
                  </a:solidFill>
                </a:uFill>
              </a:rPr>
              <a:t>d</a:t>
            </a:r>
            <a:r>
              <a:rPr>
                <a:solidFill>
                  <a:srgbClr val="1A0A53"/>
                </a:solidFill>
                <a:uFill>
                  <a:solidFill>
                    <a:srgbClr val="1A0A53"/>
                  </a:solidFill>
                </a:uFill>
              </a:rPr>
              <a:t>: anti b – d</a:t>
            </a:r>
          </a:p>
          <a:p>
            <a:pPr lvl="0">
              <a:defRPr>
                <a:solidFill>
                  <a:srgbClr val="000000"/>
                </a:solidFill>
                <a:uFillTx/>
              </a:defRPr>
            </a:pPr>
            <a:r>
              <a:rPr>
                <a:solidFill>
                  <a:srgbClr val="1A0A53"/>
                </a:solidFill>
                <a:uFill>
                  <a:solidFill>
                    <a:srgbClr val="1A0A53"/>
                  </a:solidFill>
                </a:uFill>
              </a:rPr>
              <a:t>B</a:t>
            </a:r>
            <a:r>
              <a:rPr baseline="31999">
                <a:solidFill>
                  <a:srgbClr val="1A0A53"/>
                </a:solidFill>
                <a:uFill>
                  <a:solidFill>
                    <a:srgbClr val="1A0A53"/>
                  </a:solidFill>
                </a:uFill>
              </a:rPr>
              <a:t>0</a:t>
            </a:r>
            <a:r>
              <a:rPr baseline="-5999">
                <a:solidFill>
                  <a:srgbClr val="1A0A53"/>
                </a:solidFill>
                <a:uFill>
                  <a:solidFill>
                    <a:srgbClr val="1A0A53"/>
                  </a:solidFill>
                </a:uFill>
              </a:rPr>
              <a:t>s</a:t>
            </a:r>
            <a:r>
              <a:rPr>
                <a:solidFill>
                  <a:srgbClr val="1A0A53"/>
                </a:solidFill>
                <a:uFill>
                  <a:solidFill>
                    <a:srgbClr val="1A0A53"/>
                  </a:solidFill>
                </a:uFill>
              </a:rPr>
              <a:t>: anti b – s</a:t>
            </a:r>
          </a:p>
        </p:txBody>
      </p:sp>
      <p:sp>
        <p:nvSpPr>
          <p:cNvPr id="426" name="Shape 426"/>
          <p:cNvSpPr/>
          <p:nvPr/>
        </p:nvSpPr>
        <p:spPr>
          <a:xfrm>
            <a:off x="1052490" y="6460528"/>
            <a:ext cx="7124899" cy="484499"/>
          </a:xfrm>
          <a:prstGeom prst="rect">
            <a:avLst/>
          </a:prstGeom>
          <a:solidFill>
            <a:srgbClr val="0070C0"/>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600"/>
            </a:lvl1pPr>
          </a:lstStyle>
          <a:p>
            <a:pPr lvl="0">
              <a:defRPr sz="1800">
                <a:solidFill>
                  <a:srgbClr val="000000"/>
                </a:solidFill>
                <a:uFillTx/>
              </a:defRPr>
            </a:pPr>
            <a:r>
              <a:rPr sz="2600">
                <a:solidFill>
                  <a:srgbClr val="1A0A53"/>
                </a:solidFill>
                <a:uFill>
                  <a:solidFill>
                    <a:srgbClr val="1A0A53"/>
                  </a:solidFill>
                </a:uFill>
              </a:rPr>
              <a:t>Pour étudier l'asymétrie matière – anti-matière</a:t>
            </a:r>
          </a:p>
        </p:txBody>
      </p:sp>
      <p:sp>
        <p:nvSpPr>
          <p:cNvPr id="7" name="Shape 432"/>
          <p:cNvSpPr/>
          <p:nvPr/>
        </p:nvSpPr>
        <p:spPr>
          <a:xfrm>
            <a:off x="2685206" y="74142"/>
            <a:ext cx="3450945"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a:lvl1pPr>
          </a:lstStyle>
          <a:p>
            <a:pPr lvl="0">
              <a:defRPr sz="1800" b="0">
                <a:solidFill>
                  <a:srgbClr val="000000"/>
                </a:solidFill>
                <a:uFillTx/>
              </a:defRPr>
            </a:pPr>
            <a:r>
              <a:rPr lang="fr-FR" sz="2800" b="1" smtClean="0">
                <a:solidFill>
                  <a:srgbClr val="1A0A53"/>
                </a:solidFill>
                <a:uFill>
                  <a:solidFill>
                    <a:srgbClr val="1A0A53"/>
                  </a:solidFill>
                </a:uFill>
              </a:rPr>
              <a:t>L’expérience LHCb</a:t>
            </a:r>
            <a:endParaRPr sz="2800" b="1">
              <a:solidFill>
                <a:srgbClr val="1A0A53"/>
              </a:solidFill>
              <a:uFill>
                <a:solidFill>
                  <a:srgbClr val="1A0A53"/>
                </a:solidFill>
              </a:u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27</a:t>
            </a:fld>
            <a:endParaRPr sz="1000" b="1">
              <a:solidFill>
                <a:srgbClr val="1A0A53"/>
              </a:solidFill>
              <a:uFill>
                <a:solidFill>
                  <a:srgbClr val="011279"/>
                </a:solidFill>
              </a:uFill>
            </a:endParaRPr>
          </a:p>
        </p:txBody>
      </p:sp>
      <p:pic>
        <p:nvPicPr>
          <p:cNvPr id="431" name="image43.jpg" descr="montagnes"/>
          <p:cNvPicPr/>
          <p:nvPr/>
        </p:nvPicPr>
        <p:blipFill>
          <a:blip r:embed="rId2">
            <a:extLst/>
          </a:blip>
          <a:stretch>
            <a:fillRect/>
          </a:stretch>
        </p:blipFill>
        <p:spPr>
          <a:xfrm>
            <a:off x="322022" y="1620876"/>
            <a:ext cx="9515956" cy="5273969"/>
          </a:xfrm>
          <a:prstGeom prst="rect">
            <a:avLst/>
          </a:prstGeom>
          <a:ln w="12700">
            <a:miter lim="400000"/>
          </a:ln>
        </p:spPr>
      </p:pic>
      <p:sp>
        <p:nvSpPr>
          <p:cNvPr id="432" name="Shape 432"/>
          <p:cNvSpPr/>
          <p:nvPr/>
        </p:nvSpPr>
        <p:spPr>
          <a:xfrm>
            <a:off x="1327530" y="206159"/>
            <a:ext cx="7504940" cy="5334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a:lvl1pPr>
          </a:lstStyle>
          <a:p>
            <a:pPr lvl="0">
              <a:defRPr sz="1800" b="0">
                <a:solidFill>
                  <a:srgbClr val="000000"/>
                </a:solidFill>
                <a:uFillTx/>
              </a:defRPr>
            </a:pPr>
            <a:r>
              <a:rPr lang="fr-FR" sz="2800" b="1" smtClean="0">
                <a:solidFill>
                  <a:srgbClr val="1A0A53"/>
                </a:solidFill>
                <a:uFill>
                  <a:solidFill>
                    <a:srgbClr val="1A0A53"/>
                  </a:solidFill>
                </a:uFill>
              </a:rPr>
              <a:t>L’expérience </a:t>
            </a:r>
            <a:r>
              <a:rPr sz="2800" b="1" smtClean="0">
                <a:solidFill>
                  <a:srgbClr val="1A0A53"/>
                </a:solidFill>
                <a:uFill>
                  <a:solidFill>
                    <a:srgbClr val="1A0A53"/>
                  </a:solidFill>
                </a:uFill>
              </a:rPr>
              <a:t>OPERA</a:t>
            </a:r>
            <a:r>
              <a:rPr lang="fr-FR" sz="2800" b="1" smtClean="0">
                <a:solidFill>
                  <a:srgbClr val="1A0A53"/>
                </a:solidFill>
                <a:uFill>
                  <a:solidFill>
                    <a:srgbClr val="1A0A53"/>
                  </a:solidFill>
                </a:uFill>
              </a:rPr>
              <a:t> </a:t>
            </a:r>
            <a:r>
              <a:rPr sz="2800" b="1" smtClean="0">
                <a:solidFill>
                  <a:srgbClr val="1A0A53"/>
                </a:solidFill>
                <a:uFill>
                  <a:solidFill>
                    <a:srgbClr val="1A0A53"/>
                  </a:solidFill>
                </a:uFill>
              </a:rPr>
              <a:t>: </a:t>
            </a:r>
            <a:r>
              <a:rPr lang="fr-FR" sz="2800" b="1" smtClean="0">
                <a:solidFill>
                  <a:srgbClr val="1A0A53"/>
                </a:solidFill>
                <a:uFill>
                  <a:solidFill>
                    <a:srgbClr val="1A0A53"/>
                  </a:solidFill>
                </a:uFill>
              </a:rPr>
              <a:t>étude des n</a:t>
            </a:r>
            <a:r>
              <a:rPr sz="2800" b="1" smtClean="0">
                <a:solidFill>
                  <a:srgbClr val="1A0A53"/>
                </a:solidFill>
                <a:uFill>
                  <a:solidFill>
                    <a:srgbClr val="1A0A53"/>
                  </a:solidFill>
                </a:uFill>
              </a:rPr>
              <a:t>eutrino</a:t>
            </a:r>
            <a:r>
              <a:rPr lang="fr-FR" sz="2800" b="1" smtClean="0">
                <a:solidFill>
                  <a:srgbClr val="1A0A53"/>
                </a:solidFill>
                <a:uFill>
                  <a:solidFill>
                    <a:srgbClr val="1A0A53"/>
                  </a:solidFill>
                </a:uFill>
              </a:rPr>
              <a:t>s</a:t>
            </a:r>
            <a:endParaRPr sz="2800" b="1">
              <a:solidFill>
                <a:srgbClr val="1A0A53"/>
              </a:solidFill>
              <a:uFill>
                <a:solidFill>
                  <a:srgbClr val="1A0A53"/>
                </a:solidFill>
              </a:uFill>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p:nvPr/>
        </p:nvSpPr>
        <p:spPr>
          <a:xfrm>
            <a:off x="3730625" y="7125758"/>
            <a:ext cx="3217334" cy="279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 b="1">
                <a:solidFill>
                  <a:srgbClr val="FF0000"/>
                </a:solidFill>
                <a:latin typeface="Calibri"/>
                <a:ea typeface="Calibri"/>
                <a:cs typeface="Calibri"/>
                <a:sym typeface="Calibri"/>
              </a:defRPr>
            </a:lvl1pPr>
          </a:lstStyle>
          <a:p>
            <a:pPr lvl="0">
              <a:defRPr sz="1800" b="0">
                <a:solidFill>
                  <a:srgbClr val="000000"/>
                </a:solidFill>
                <a:uFillTx/>
              </a:defRPr>
            </a:pPr>
            <a:r>
              <a:rPr sz="1200" b="1">
                <a:solidFill>
                  <a:srgbClr val="FF0000"/>
                </a:solidFill>
                <a:uFill>
                  <a:solidFill>
                    <a:srgbClr val="1A0A53"/>
                  </a:solidFill>
                </a:uFill>
              </a:rPr>
              <a:t>Présentation LAPP </a:t>
            </a:r>
          </a:p>
        </p:txBody>
      </p:sp>
      <p:sp>
        <p:nvSpPr>
          <p:cNvPr id="435" name="Shape 435"/>
          <p:cNvSpPr/>
          <p:nvPr/>
        </p:nvSpPr>
        <p:spPr>
          <a:xfrm>
            <a:off x="1143000" y="4306699"/>
            <a:ext cx="8829866" cy="170303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defRPr>
                <a:solidFill>
                  <a:srgbClr val="000000"/>
                </a:solidFill>
                <a:uFillTx/>
              </a:defRPr>
            </a:pPr>
            <a:r>
              <a:rPr sz="2600">
                <a:solidFill>
                  <a:srgbClr val="1A0A53"/>
                </a:solidFill>
                <a:uFill>
                  <a:solidFill>
                    <a:srgbClr val="1A0A53"/>
                  </a:solidFill>
                </a:uFill>
              </a:rPr>
              <a:t>L’espace contient  aussi des accélérateurs naturels extrêmement  puissants (restes de supernova, nébuleuses de pulsars, AGN, …) </a:t>
            </a:r>
          </a:p>
          <a:p>
            <a:pPr lvl="0" algn="l">
              <a:defRPr>
                <a:solidFill>
                  <a:srgbClr val="000000"/>
                </a:solidFill>
                <a:uFillTx/>
              </a:defRPr>
            </a:pPr>
            <a:r>
              <a:rPr sz="2600">
                <a:solidFill>
                  <a:srgbClr val="1A0A53"/>
                </a:solidFill>
                <a:uFill>
                  <a:solidFill>
                    <a:srgbClr val="1A0A53"/>
                  </a:solidFill>
                </a:uFill>
              </a:rPr>
              <a:t>c’est le domaine des expériences d’Astroparticules</a:t>
            </a:r>
          </a:p>
        </p:txBody>
      </p:sp>
      <p:pic>
        <p:nvPicPr>
          <p:cNvPr id="436" name="image44.jpg" descr="Nebuleuse-Crabe"/>
          <p:cNvPicPr/>
          <p:nvPr/>
        </p:nvPicPr>
        <p:blipFill>
          <a:blip r:embed="rId2">
            <a:extLst/>
          </a:blip>
          <a:stretch>
            <a:fillRect/>
          </a:stretch>
        </p:blipFill>
        <p:spPr>
          <a:xfrm>
            <a:off x="-1" y="-1"/>
            <a:ext cx="3971880" cy="3190670"/>
          </a:xfrm>
          <a:prstGeom prst="rect">
            <a:avLst/>
          </a:prstGeom>
          <a:ln w="12700">
            <a:miter lim="400000"/>
          </a:ln>
        </p:spPr>
      </p:pic>
      <p:pic>
        <p:nvPicPr>
          <p:cNvPr id="437" name="image45.jpg" descr="Nebuleuse-Crabe-X"/>
          <p:cNvPicPr/>
          <p:nvPr/>
        </p:nvPicPr>
        <p:blipFill>
          <a:blip r:embed="rId3">
            <a:extLst/>
          </a:blip>
          <a:stretch>
            <a:fillRect/>
          </a:stretch>
        </p:blipFill>
        <p:spPr>
          <a:xfrm>
            <a:off x="6965968" y="-1"/>
            <a:ext cx="3249225" cy="3190670"/>
          </a:xfrm>
          <a:prstGeom prst="rect">
            <a:avLst/>
          </a:prstGeom>
          <a:ln w="12700">
            <a:miter lim="400000"/>
          </a:ln>
        </p:spPr>
      </p:pic>
      <p:sp>
        <p:nvSpPr>
          <p:cNvPr id="438" name="Shape 438"/>
          <p:cNvSpPr/>
          <p:nvPr/>
        </p:nvSpPr>
        <p:spPr>
          <a:xfrm>
            <a:off x="7325431" y="3155973"/>
            <a:ext cx="2601056" cy="27441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00"/>
            </a:lvl1pPr>
          </a:lstStyle>
          <a:p>
            <a:pPr lvl="0">
              <a:defRPr sz="1800">
                <a:solidFill>
                  <a:srgbClr val="000000"/>
                </a:solidFill>
                <a:uFillTx/>
              </a:defRPr>
            </a:pPr>
            <a:r>
              <a:rPr sz="1200">
                <a:solidFill>
                  <a:srgbClr val="1A0A53"/>
                </a:solidFill>
                <a:uFill>
                  <a:solidFill>
                    <a:srgbClr val="1A0A53"/>
                  </a:solidFill>
                </a:uFill>
              </a:rPr>
              <a:t>© HESS/IN2P3/Max Planck Institute</a:t>
            </a:r>
          </a:p>
        </p:txBody>
      </p:sp>
      <p:sp>
        <p:nvSpPr>
          <p:cNvPr id="439" name="Shape 439"/>
          <p:cNvSpPr/>
          <p:nvPr/>
        </p:nvSpPr>
        <p:spPr>
          <a:xfrm>
            <a:off x="499772" y="3362793"/>
            <a:ext cx="10160002" cy="2989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400"/>
            </a:lvl1pPr>
          </a:lstStyle>
          <a:p>
            <a:pPr lvl="0">
              <a:defRPr sz="1800">
                <a:solidFill>
                  <a:srgbClr val="000000"/>
                </a:solidFill>
                <a:uFillTx/>
              </a:defRPr>
            </a:pPr>
            <a:r>
              <a:rPr sz="1400">
                <a:solidFill>
                  <a:srgbClr val="1A0A53"/>
                </a:solidFill>
                <a:uFill>
                  <a:solidFill>
                    <a:srgbClr val="1A0A53"/>
                  </a:solidFill>
                </a:uFill>
              </a:rPr>
              <a:t>Image optique et Image en rayons X de la nébuleuse du Crabe (reste d’une explosion de supernova)</a:t>
            </a:r>
          </a:p>
        </p:txBody>
      </p:sp>
      <p:sp>
        <p:nvSpPr>
          <p:cNvPr id="440" name="Shape 440"/>
          <p:cNvSpPr/>
          <p:nvPr/>
        </p:nvSpPr>
        <p:spPr>
          <a:xfrm>
            <a:off x="2153708" y="7125758"/>
            <a:ext cx="1180042" cy="279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 b="1">
                <a:solidFill>
                  <a:srgbClr val="00B0F0"/>
                </a:solidFill>
                <a:latin typeface="Calibri"/>
                <a:ea typeface="Calibri"/>
                <a:cs typeface="Calibri"/>
                <a:sym typeface="Calibri"/>
              </a:defRPr>
            </a:lvl1pPr>
          </a:lstStyle>
          <a:p>
            <a:pPr lvl="0">
              <a:defRPr sz="1800" b="0">
                <a:solidFill>
                  <a:srgbClr val="000000"/>
                </a:solidFill>
                <a:uFillTx/>
              </a:defRPr>
            </a:pPr>
            <a:r>
              <a:rPr sz="1200" b="1">
                <a:solidFill>
                  <a:srgbClr val="00B0F0"/>
                </a:solidFill>
                <a:uFill>
                  <a:solidFill>
                    <a:srgbClr val="1A0A53"/>
                  </a:solidFill>
                </a:uFill>
              </a:rPr>
              <a:t>07/04/2013</a:t>
            </a:r>
          </a:p>
        </p:txBody>
      </p:sp>
      <p:sp>
        <p:nvSpPr>
          <p:cNvPr id="441" name="Shape 44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28</a:t>
            </a:fld>
            <a:endParaRPr sz="1000" b="1">
              <a:solidFill>
                <a:srgbClr val="1A0A53"/>
              </a:solidFill>
              <a:uFill>
                <a:solidFill>
                  <a:srgbClr val="011279"/>
                </a:solidFill>
              </a:uFill>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29</a:t>
            </a:fld>
            <a:endParaRPr sz="1000" b="1">
              <a:solidFill>
                <a:srgbClr val="1A0A53"/>
              </a:solidFill>
              <a:uFill>
                <a:solidFill>
                  <a:srgbClr val="011279"/>
                </a:solidFill>
              </a:uFill>
            </a:endParaRPr>
          </a:p>
        </p:txBody>
      </p:sp>
      <p:pic>
        <p:nvPicPr>
          <p:cNvPr id="499" name="image61.jpg" descr="Dscn1054"/>
          <p:cNvPicPr/>
          <p:nvPr/>
        </p:nvPicPr>
        <p:blipFill>
          <a:blip r:embed="rId3">
            <a:extLst/>
          </a:blip>
          <a:stretch>
            <a:fillRect/>
          </a:stretch>
        </p:blipFill>
        <p:spPr>
          <a:xfrm>
            <a:off x="760236" y="4129264"/>
            <a:ext cx="3679473" cy="2501195"/>
          </a:xfrm>
          <a:prstGeom prst="rect">
            <a:avLst/>
          </a:prstGeom>
          <a:ln w="12700">
            <a:miter lim="400000"/>
          </a:ln>
        </p:spPr>
      </p:pic>
      <p:sp>
        <p:nvSpPr>
          <p:cNvPr id="500" name="Shape 500"/>
          <p:cNvSpPr/>
          <p:nvPr/>
        </p:nvSpPr>
        <p:spPr>
          <a:xfrm>
            <a:off x="1592792" y="2275416"/>
            <a:ext cx="592667" cy="592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2700">
            <a:solidFill>
              <a:srgbClr val="EB0D27"/>
            </a:solidFill>
            <a:round/>
          </a:ln>
        </p:spPr>
        <p:txBody>
          <a:bodyPr lIns="0" tIns="0" rIns="0" bIns="0" anchor="ctr"/>
          <a:lstStyle/>
          <a:p>
            <a:pPr lvl="0" algn="l">
              <a:defRPr sz="2600">
                <a:solidFill>
                  <a:srgbClr val="EB0D27"/>
                </a:solidFill>
                <a:uFill>
                  <a:solidFill>
                    <a:srgbClr val="000000"/>
                  </a:solidFill>
                </a:uFill>
                <a:latin typeface="Times New Roman"/>
                <a:ea typeface="Times New Roman"/>
                <a:cs typeface="Times New Roman"/>
                <a:sym typeface="Times New Roman"/>
              </a:defRPr>
            </a:pPr>
            <a:endParaRPr/>
          </a:p>
        </p:txBody>
      </p:sp>
      <p:pic>
        <p:nvPicPr>
          <p:cNvPr id="502" name="image62.jpg" descr="potting_1"/>
          <p:cNvPicPr/>
          <p:nvPr/>
        </p:nvPicPr>
        <p:blipFill>
          <a:blip r:embed="rId4">
            <a:extLst/>
          </a:blip>
          <a:stretch>
            <a:fillRect/>
          </a:stretch>
        </p:blipFill>
        <p:spPr>
          <a:xfrm>
            <a:off x="7942792" y="4928305"/>
            <a:ext cx="2109612" cy="1458738"/>
          </a:xfrm>
          <a:prstGeom prst="rect">
            <a:avLst/>
          </a:prstGeom>
          <a:ln w="12700">
            <a:solidFill>
              <a:srgbClr val="FFFFFF"/>
            </a:solidFill>
            <a:miter/>
          </a:ln>
        </p:spPr>
      </p:pic>
      <p:sp>
        <p:nvSpPr>
          <p:cNvPr id="503" name="Shape 503"/>
          <p:cNvSpPr/>
          <p:nvPr/>
        </p:nvSpPr>
        <p:spPr>
          <a:xfrm>
            <a:off x="8094111" y="6491589"/>
            <a:ext cx="1958293" cy="50218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a:solidFill>
                  <a:srgbClr val="000000"/>
                </a:solidFill>
                <a:uFillTx/>
              </a:defRPr>
            </a:pPr>
            <a:r>
              <a:rPr sz="1400">
                <a:solidFill>
                  <a:srgbClr val="1A0A53"/>
                </a:solidFill>
                <a:uFill>
                  <a:solidFill>
                    <a:srgbClr val="1A0A53"/>
                  </a:solidFill>
                </a:uFill>
              </a:rPr>
              <a:t>Electronique front-end</a:t>
            </a:r>
          </a:p>
          <a:p>
            <a:pPr lvl="0">
              <a:defRPr>
                <a:solidFill>
                  <a:srgbClr val="000000"/>
                </a:solidFill>
                <a:uFillTx/>
              </a:defRPr>
            </a:pPr>
            <a:r>
              <a:rPr sz="1400">
                <a:solidFill>
                  <a:srgbClr val="1A0A53"/>
                </a:solidFill>
                <a:uFill>
                  <a:solidFill>
                    <a:srgbClr val="1A0A53"/>
                  </a:solidFill>
                </a:uFill>
              </a:rPr>
              <a:t>des PM</a:t>
            </a:r>
          </a:p>
        </p:txBody>
      </p:sp>
      <p:pic>
        <p:nvPicPr>
          <p:cNvPr id="504" name="image63.jpg" descr="PM4"/>
          <p:cNvPicPr/>
          <p:nvPr/>
        </p:nvPicPr>
        <p:blipFill>
          <a:blip r:embed="rId5">
            <a:extLst/>
          </a:blip>
          <a:stretch>
            <a:fillRect/>
          </a:stretch>
        </p:blipFill>
        <p:spPr>
          <a:xfrm>
            <a:off x="5342820" y="5009444"/>
            <a:ext cx="2349501" cy="1441099"/>
          </a:xfrm>
          <a:prstGeom prst="rect">
            <a:avLst/>
          </a:prstGeom>
          <a:ln w="12700">
            <a:miter lim="400000"/>
          </a:ln>
        </p:spPr>
      </p:pic>
      <p:sp>
        <p:nvSpPr>
          <p:cNvPr id="505" name="Shape 505"/>
          <p:cNvSpPr/>
          <p:nvPr/>
        </p:nvSpPr>
        <p:spPr>
          <a:xfrm>
            <a:off x="5775004" y="6491589"/>
            <a:ext cx="1730312" cy="50218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a:solidFill>
                  <a:srgbClr val="000000"/>
                </a:solidFill>
                <a:uFillTx/>
              </a:defRPr>
            </a:pPr>
            <a:r>
              <a:rPr sz="1400">
                <a:solidFill>
                  <a:srgbClr val="1A0A53"/>
                </a:solidFill>
                <a:uFill>
                  <a:solidFill>
                    <a:srgbClr val="1A0A53"/>
                  </a:solidFill>
                </a:uFill>
              </a:rPr>
              <a:t>Boîtier des photo-</a:t>
            </a:r>
          </a:p>
          <a:p>
            <a:pPr lvl="0">
              <a:defRPr>
                <a:solidFill>
                  <a:srgbClr val="000000"/>
                </a:solidFill>
                <a:uFillTx/>
              </a:defRPr>
            </a:pPr>
            <a:r>
              <a:rPr sz="1400">
                <a:solidFill>
                  <a:srgbClr val="1A0A53"/>
                </a:solidFill>
                <a:uFill>
                  <a:solidFill>
                    <a:srgbClr val="1A0A53"/>
                  </a:solidFill>
                </a:uFill>
              </a:rPr>
              <a:t>multiplicateurs (PM)</a:t>
            </a:r>
          </a:p>
        </p:txBody>
      </p:sp>
      <p:grpSp>
        <p:nvGrpSpPr>
          <p:cNvPr id="511" name="Group 511"/>
          <p:cNvGrpSpPr/>
          <p:nvPr/>
        </p:nvGrpSpPr>
        <p:grpSpPr>
          <a:xfrm>
            <a:off x="6746875" y="-1"/>
            <a:ext cx="2996848" cy="4240390"/>
            <a:chOff x="0" y="0"/>
            <a:chExt cx="2996846" cy="4240389"/>
          </a:xfrm>
        </p:grpSpPr>
        <p:pic>
          <p:nvPicPr>
            <p:cNvPr id="506" name="image64.jpg" descr="ams_detector"/>
            <p:cNvPicPr/>
            <p:nvPr/>
          </p:nvPicPr>
          <p:blipFill>
            <a:blip r:embed="rId6">
              <a:extLst/>
            </a:blip>
            <a:stretch>
              <a:fillRect/>
            </a:stretch>
          </p:blipFill>
          <p:spPr>
            <a:xfrm>
              <a:off x="0" y="640291"/>
              <a:ext cx="2996847" cy="3600099"/>
            </a:xfrm>
            <a:prstGeom prst="rect">
              <a:avLst/>
            </a:prstGeom>
            <a:ln w="12700" cap="flat">
              <a:noFill/>
              <a:miter lim="400000"/>
            </a:ln>
            <a:effectLst/>
          </p:spPr>
        </p:pic>
        <p:sp>
          <p:nvSpPr>
            <p:cNvPr id="507" name="Shape 507"/>
            <p:cNvSpPr/>
            <p:nvPr/>
          </p:nvSpPr>
          <p:spPr>
            <a:xfrm>
              <a:off x="158750" y="-1"/>
              <a:ext cx="881944" cy="2002015"/>
            </a:xfrm>
            <a:prstGeom prst="line">
              <a:avLst/>
            </a:prstGeom>
            <a:noFill/>
            <a:ln w="25400" cap="flat">
              <a:solidFill>
                <a:srgbClr val="FFFFFF"/>
              </a:solidFill>
              <a:prstDash val="sysDot"/>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08" name="Shape 508"/>
            <p:cNvSpPr/>
            <p:nvPr/>
          </p:nvSpPr>
          <p:spPr>
            <a:xfrm>
              <a:off x="1038930" y="2000250"/>
              <a:ext cx="241654" cy="103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290" y="3190"/>
                    <a:pt x="12699" y="6381"/>
                    <a:pt x="16259" y="9975"/>
                  </a:cubicBezTo>
                  <a:cubicBezTo>
                    <a:pt x="19820" y="13569"/>
                    <a:pt x="20769" y="19656"/>
                    <a:pt x="21600" y="21600"/>
                  </a:cubicBezTo>
                </a:path>
              </a:pathLst>
            </a:custGeom>
            <a:noFill/>
            <a:ln w="25400" cap="flat">
              <a:solidFill>
                <a:srgbClr val="FFFFFF"/>
              </a:solidFill>
              <a:prstDash val="sysDot"/>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09" name="Shape 509"/>
            <p:cNvSpPr/>
            <p:nvPr/>
          </p:nvSpPr>
          <p:spPr>
            <a:xfrm flipH="1">
              <a:off x="1278819" y="3040944"/>
              <a:ext cx="1" cy="880181"/>
            </a:xfrm>
            <a:prstGeom prst="line">
              <a:avLst/>
            </a:prstGeom>
            <a:noFill/>
            <a:ln w="25400" cap="flat">
              <a:solidFill>
                <a:srgbClr val="FFFFFF"/>
              </a:solidFill>
              <a:prstDash val="sysDot"/>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10" name="Shape 510"/>
            <p:cNvSpPr/>
            <p:nvPr/>
          </p:nvSpPr>
          <p:spPr>
            <a:xfrm>
              <a:off x="1199444" y="3921125"/>
              <a:ext cx="79376" cy="239890"/>
            </a:xfrm>
            <a:prstGeom prst="triangle">
              <a:avLst/>
            </a:prstGeom>
            <a:solidFill>
              <a:srgbClr val="0000FF"/>
            </a:solidFill>
            <a:ln w="12700" cap="flat">
              <a:solidFill>
                <a:srgbClr val="DDDDDD"/>
              </a:solidFill>
              <a:prstDash val="solid"/>
              <a:miter lim="800000"/>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sp>
        <p:nvSpPr>
          <p:cNvPr id="512" name="Shape 512"/>
          <p:cNvSpPr/>
          <p:nvPr/>
        </p:nvSpPr>
        <p:spPr>
          <a:xfrm>
            <a:off x="4600222" y="116979"/>
            <a:ext cx="1984377" cy="3385542"/>
          </a:xfrm>
          <a:prstGeom prst="rect">
            <a:avLst/>
          </a:prstGeom>
          <a:solidFill>
            <a:srgbClr val="C0504D"/>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spcBef>
                <a:spcPts val="1200"/>
              </a:spcBef>
              <a:defRPr sz="2200">
                <a:solidFill>
                  <a:srgbClr val="000000"/>
                </a:solidFill>
                <a:uFill>
                  <a:solidFill>
                    <a:srgbClr val="000000"/>
                  </a:solidFill>
                </a:uFill>
              </a:defRPr>
            </a:lvl1pPr>
          </a:lstStyle>
          <a:p>
            <a:pPr lvl="0">
              <a:defRPr sz="1800">
                <a:uFillTx/>
              </a:defRPr>
            </a:pPr>
            <a:r>
              <a:rPr sz="2200">
                <a:uFill>
                  <a:solidFill/>
                </a:uFill>
              </a:rPr>
              <a:t>Pour rechercher de </a:t>
            </a:r>
            <a:r>
              <a:rPr sz="2200" smtClean="0">
                <a:uFill>
                  <a:solidFill/>
                </a:uFill>
              </a:rPr>
              <a:t>l’antimatière</a:t>
            </a:r>
            <a:r>
              <a:rPr lang="fr-FR" sz="2200" smtClean="0">
                <a:uFill>
                  <a:solidFill/>
                </a:uFill>
              </a:rPr>
              <a:t> et la matière noire</a:t>
            </a:r>
            <a:r>
              <a:rPr sz="2200" smtClean="0">
                <a:uFill>
                  <a:solidFill/>
                </a:uFill>
              </a:rPr>
              <a:t> </a:t>
            </a:r>
            <a:r>
              <a:rPr sz="2200">
                <a:uFill>
                  <a:solidFill/>
                </a:uFill>
              </a:rPr>
              <a:t>dans l’espace et  mesurer les propriétés du rayonnement cosmique…</a:t>
            </a:r>
          </a:p>
        </p:txBody>
      </p:sp>
      <p:pic>
        <p:nvPicPr>
          <p:cNvPr id="513" name="image65.jpg"/>
          <p:cNvPicPr/>
          <p:nvPr/>
        </p:nvPicPr>
        <p:blipFill>
          <a:blip r:embed="rId7">
            <a:extLst/>
          </a:blip>
          <a:srcRect t="13620" r="58427" b="5447"/>
          <a:stretch>
            <a:fillRect/>
          </a:stretch>
        </p:blipFill>
        <p:spPr>
          <a:xfrm>
            <a:off x="6667500" y="109360"/>
            <a:ext cx="3492500" cy="4894794"/>
          </a:xfrm>
          <a:prstGeom prst="rect">
            <a:avLst/>
          </a:prstGeom>
          <a:ln w="12700">
            <a:miter lim="400000"/>
          </a:ln>
        </p:spPr>
      </p:pic>
      <p:sp>
        <p:nvSpPr>
          <p:cNvPr id="514" name="Shape 514"/>
          <p:cNvSpPr/>
          <p:nvPr/>
        </p:nvSpPr>
        <p:spPr>
          <a:xfrm>
            <a:off x="569352" y="107778"/>
            <a:ext cx="3938258"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a:solidFill>
                  <a:srgbClr val="000000"/>
                </a:solidFill>
                <a:uFillTx/>
              </a:defRPr>
            </a:pPr>
            <a:r>
              <a:rPr lang="fr-FR" sz="3600" smtClean="0">
                <a:solidFill>
                  <a:srgbClr val="1A0A53"/>
                </a:solidFill>
                <a:uFill>
                  <a:solidFill>
                    <a:srgbClr val="1A0A53"/>
                  </a:solidFill>
                </a:uFill>
              </a:rPr>
              <a:t>L’expérience AMS</a:t>
            </a:r>
            <a:endParaRPr sz="3600">
              <a:solidFill>
                <a:srgbClr val="1A0A53"/>
              </a:solidFill>
              <a:uFill>
                <a:solidFill>
                  <a:srgbClr val="1A0A53"/>
                </a:solidFill>
              </a:uFill>
            </a:endParaRPr>
          </a:p>
        </p:txBody>
      </p:sp>
      <p:pic>
        <p:nvPicPr>
          <p:cNvPr id="515" name="image66.jpg" descr="E:\Mes images\lapp\ams_ISS_1.jpg"/>
          <p:cNvPicPr/>
          <p:nvPr/>
        </p:nvPicPr>
        <p:blipFill>
          <a:blip r:embed="rId8">
            <a:extLst/>
          </a:blip>
          <a:stretch>
            <a:fillRect/>
          </a:stretch>
        </p:blipFill>
        <p:spPr>
          <a:xfrm>
            <a:off x="759520" y="1329724"/>
            <a:ext cx="3680409" cy="276030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body" idx="1"/>
          </p:nvPr>
        </p:nvSpPr>
        <p:spPr>
          <a:xfrm>
            <a:off x="1467853" y="1660359"/>
            <a:ext cx="8057147" cy="4511842"/>
          </a:xfrm>
          <a:prstGeom prst="rect">
            <a:avLst/>
          </a:prstGeom>
        </p:spPr>
        <p:txBody>
          <a:bodyPr/>
          <a:lstStyle/>
          <a:p>
            <a:pPr lvl="0">
              <a:spcBef>
                <a:spcPts val="1000"/>
              </a:spcBef>
              <a:buClr>
                <a:srgbClr val="0070C0"/>
              </a:buClr>
              <a:defRPr sz="1800">
                <a:solidFill>
                  <a:srgbClr val="000000"/>
                </a:solidFill>
                <a:uFillTx/>
              </a:defRPr>
            </a:pPr>
            <a:r>
              <a:rPr lang="fr-FR" sz="4000" smtClean="0">
                <a:solidFill>
                  <a:schemeClr val="tx1"/>
                </a:solidFill>
                <a:uFill>
                  <a:solidFill>
                    <a:srgbClr val="1A0A53"/>
                  </a:solidFill>
                </a:uFill>
              </a:rPr>
              <a:t>Sommaire</a:t>
            </a:r>
          </a:p>
          <a:p>
            <a:pPr marL="571500" lvl="0" indent="-571500">
              <a:spcBef>
                <a:spcPts val="1000"/>
              </a:spcBef>
              <a:buClr>
                <a:srgbClr val="0070C0"/>
              </a:buClr>
              <a:buFont typeface="Arial" panose="020B0604020202020204" pitchFamily="34" charset="0"/>
              <a:buChar char="•"/>
              <a:defRPr sz="1800">
                <a:solidFill>
                  <a:srgbClr val="000000"/>
                </a:solidFill>
                <a:uFillTx/>
              </a:defRPr>
            </a:pPr>
            <a:r>
              <a:rPr lang="fr-FR" sz="4000" smtClean="0">
                <a:solidFill>
                  <a:schemeClr val="tx1"/>
                </a:solidFill>
                <a:uFill>
                  <a:solidFill>
                    <a:srgbClr val="1A0A53"/>
                  </a:solidFill>
                </a:uFill>
              </a:rPr>
              <a:t>Physique des particules</a:t>
            </a:r>
          </a:p>
          <a:p>
            <a:pPr marL="571500" lvl="0" indent="-571500">
              <a:spcBef>
                <a:spcPts val="1000"/>
              </a:spcBef>
              <a:buClr>
                <a:srgbClr val="0070C0"/>
              </a:buClr>
              <a:buFont typeface="Arial" panose="020B0604020202020204" pitchFamily="34" charset="0"/>
              <a:buChar char="•"/>
              <a:defRPr sz="1800">
                <a:solidFill>
                  <a:srgbClr val="000000"/>
                </a:solidFill>
                <a:uFillTx/>
              </a:defRPr>
            </a:pPr>
            <a:r>
              <a:rPr sz="4000" smtClean="0">
                <a:solidFill>
                  <a:schemeClr val="tx1"/>
                </a:solidFill>
                <a:uFill>
                  <a:solidFill>
                    <a:srgbClr val="1A0A53"/>
                  </a:solidFill>
                </a:uFill>
              </a:rPr>
              <a:t>Présentation </a:t>
            </a:r>
            <a:r>
              <a:rPr sz="4000">
                <a:solidFill>
                  <a:schemeClr val="tx1"/>
                </a:solidFill>
                <a:uFill>
                  <a:solidFill>
                    <a:srgbClr val="1A0A53"/>
                  </a:solidFill>
                </a:uFill>
              </a:rPr>
              <a:t>du laboratoire</a:t>
            </a:r>
          </a:p>
          <a:p>
            <a:pPr marL="571500" lvl="0" indent="-571500">
              <a:spcBef>
                <a:spcPts val="1000"/>
              </a:spcBef>
              <a:buClr>
                <a:srgbClr val="0070C0"/>
              </a:buClr>
              <a:buFont typeface="Arial" panose="020B0604020202020204" pitchFamily="34" charset="0"/>
              <a:buChar char="•"/>
              <a:defRPr sz="1800">
                <a:solidFill>
                  <a:srgbClr val="000000"/>
                </a:solidFill>
                <a:uFillTx/>
              </a:defRPr>
            </a:pPr>
            <a:r>
              <a:rPr sz="4000">
                <a:solidFill>
                  <a:schemeClr val="tx1"/>
                </a:solidFill>
                <a:uFill>
                  <a:solidFill>
                    <a:srgbClr val="1A0A53"/>
                  </a:solidFill>
                </a:uFill>
              </a:rPr>
              <a:t>Les accélérateurs de particules</a:t>
            </a:r>
          </a:p>
          <a:p>
            <a:pPr marL="571500" lvl="0" indent="-571500">
              <a:spcBef>
                <a:spcPts val="1000"/>
              </a:spcBef>
              <a:buClr>
                <a:srgbClr val="0070C0"/>
              </a:buClr>
              <a:buFont typeface="Arial" panose="020B0604020202020204" pitchFamily="34" charset="0"/>
              <a:buChar char="•"/>
              <a:defRPr sz="1800">
                <a:solidFill>
                  <a:srgbClr val="000000"/>
                </a:solidFill>
                <a:uFillTx/>
              </a:defRPr>
            </a:pPr>
            <a:r>
              <a:rPr sz="4000">
                <a:solidFill>
                  <a:schemeClr val="tx1"/>
                </a:solidFill>
                <a:uFill>
                  <a:solidFill>
                    <a:srgbClr val="1A0A53"/>
                  </a:solidFill>
                </a:uFill>
              </a:rPr>
              <a:t>Les expériences du laboratoire</a:t>
            </a:r>
          </a:p>
        </p:txBody>
      </p:sp>
      <p:sp>
        <p:nvSpPr>
          <p:cNvPr id="35" name="Shape 35"/>
          <p:cNvSpPr>
            <a:spLocks noGrp="1"/>
          </p:cNvSpPr>
          <p:nvPr>
            <p:ph type="sldNum" sz="quarter" idx="2"/>
          </p:nvPr>
        </p:nvSpPr>
        <p:spPr>
          <a:xfrm>
            <a:off x="9679189" y="7310261"/>
            <a:ext cx="195164" cy="254001"/>
          </a:xfrm>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3</a:t>
            </a:fld>
            <a:endParaRPr sz="1000" b="1">
              <a:solidFill>
                <a:srgbClr val="1A0A53"/>
              </a:solidFill>
              <a:uFill>
                <a:solidFill>
                  <a:srgbClr val="011279"/>
                </a:solidFill>
              </a:u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p:nvPr/>
        </p:nvSpPr>
        <p:spPr>
          <a:xfrm>
            <a:off x="2627742" y="3882645"/>
            <a:ext cx="753648" cy="2288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357" y="21600"/>
                </a:lnTo>
                <a:lnTo>
                  <a:pt x="21600" y="21127"/>
                </a:lnTo>
                <a:lnTo>
                  <a:pt x="0" y="0"/>
                </a:lnTo>
              </a:path>
            </a:pathLst>
          </a:custGeom>
          <a:gradFill>
            <a:gsLst>
              <a:gs pos="0">
                <a:srgbClr val="3399FF"/>
              </a:gs>
              <a:gs pos="100000">
                <a:srgbClr val="000099"/>
              </a:gs>
            </a:gsLst>
            <a:lin ang="5400000"/>
          </a:gradFill>
          <a:ln w="12700">
            <a:miter lim="400000"/>
          </a:ln>
        </p:spPr>
        <p:txBody>
          <a:bodyPr lIns="0" tIns="0" rIns="0" bIns="0" anchor="ctr"/>
          <a:lstStyle/>
          <a:p>
            <a:pPr lvl="0" algn="l">
              <a:defRPr>
                <a:solidFill>
                  <a:srgbClr val="000000"/>
                </a:solidFill>
                <a:uFill>
                  <a:solidFill>
                    <a:srgbClr val="000000"/>
                  </a:solidFill>
                </a:uFill>
              </a:defRPr>
            </a:pPr>
            <a:endParaRPr/>
          </a:p>
        </p:txBody>
      </p:sp>
      <p:sp>
        <p:nvSpPr>
          <p:cNvPr id="520" name="Shape 520"/>
          <p:cNvSpPr/>
          <p:nvPr/>
        </p:nvSpPr>
        <p:spPr>
          <a:xfrm>
            <a:off x="3132666" y="5757333"/>
            <a:ext cx="253891" cy="423163"/>
          </a:xfrm>
          <a:custGeom>
            <a:avLst/>
            <a:gdLst/>
            <a:ahLst/>
            <a:cxnLst>
              <a:cxn ang="0">
                <a:pos x="wd2" y="hd2"/>
              </a:cxn>
              <a:cxn ang="5400000">
                <a:pos x="wd2" y="hd2"/>
              </a:cxn>
              <a:cxn ang="10800000">
                <a:pos x="wd2" y="hd2"/>
              </a:cxn>
              <a:cxn ang="16200000">
                <a:pos x="wd2" y="hd2"/>
              </a:cxn>
            </a:cxnLst>
            <a:rect l="0" t="0" r="r" b="b"/>
            <a:pathLst>
              <a:path w="21600" h="21600" extrusionOk="0">
                <a:moveTo>
                  <a:pt x="0" y="21260"/>
                </a:moveTo>
                <a:lnTo>
                  <a:pt x="12102" y="0"/>
                </a:lnTo>
                <a:lnTo>
                  <a:pt x="21600" y="21600"/>
                </a:lnTo>
                <a:lnTo>
                  <a:pt x="0" y="21260"/>
                </a:lnTo>
              </a:path>
            </a:pathLst>
          </a:custGeom>
          <a:gradFill>
            <a:gsLst>
              <a:gs pos="0">
                <a:srgbClr val="333399"/>
              </a:gs>
              <a:gs pos="100000">
                <a:srgbClr val="0066FF"/>
              </a:gs>
            </a:gsLst>
            <a:lin ang="5400000"/>
          </a:gradFill>
          <a:ln w="12700">
            <a:miter lim="400000"/>
          </a:ln>
        </p:spPr>
        <p:txBody>
          <a:bodyPr lIns="0" tIns="0" rIns="0" bIns="0" anchor="ctr"/>
          <a:lstStyle/>
          <a:p>
            <a:pPr lvl="0" algn="l">
              <a:defRPr>
                <a:solidFill>
                  <a:srgbClr val="000000"/>
                </a:solidFill>
                <a:uFill>
                  <a:solidFill>
                    <a:srgbClr val="000000"/>
                  </a:solidFill>
                </a:uFill>
              </a:defRPr>
            </a:pPr>
            <a:endParaRPr/>
          </a:p>
        </p:txBody>
      </p:sp>
      <p:grpSp>
        <p:nvGrpSpPr>
          <p:cNvPr id="526" name="Group 526"/>
          <p:cNvGrpSpPr/>
          <p:nvPr/>
        </p:nvGrpSpPr>
        <p:grpSpPr>
          <a:xfrm>
            <a:off x="873768" y="1511853"/>
            <a:ext cx="4885383" cy="4913995"/>
            <a:chOff x="-1" y="-12146"/>
            <a:chExt cx="4885382" cy="4913994"/>
          </a:xfrm>
        </p:grpSpPr>
        <p:sp>
          <p:nvSpPr>
            <p:cNvPr id="521" name="Shape 521"/>
            <p:cNvSpPr/>
            <p:nvPr/>
          </p:nvSpPr>
          <p:spPr>
            <a:xfrm>
              <a:off x="4883780" y="907393"/>
              <a:ext cx="1601" cy="3994455"/>
            </a:xfrm>
            <a:prstGeom prst="line">
              <a:avLst/>
            </a:prstGeom>
            <a:noFill/>
            <a:ln w="3175" cap="flat">
              <a:solidFill>
                <a:srgbClr val="FFFFFF"/>
              </a:solidFill>
              <a:prstDash val="solid"/>
              <a:round/>
              <a:headEnd type="triangle" w="med" len="med"/>
              <a:tailEnd type="triangle" w="med" len="me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22" name="Shape 522"/>
            <p:cNvSpPr/>
            <p:nvPr/>
          </p:nvSpPr>
          <p:spPr>
            <a:xfrm>
              <a:off x="2886749" y="320541"/>
              <a:ext cx="1020792"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defTabSz="920750">
                <a:tabLst>
                  <a:tab pos="711200" algn="l"/>
                </a:tabLst>
              </a:lvl1pPr>
            </a:lstStyle>
            <a:p>
              <a:pPr lvl="0">
                <a:defRPr>
                  <a:solidFill>
                    <a:srgbClr val="000000"/>
                  </a:solidFill>
                  <a:uFillTx/>
                </a:defRPr>
              </a:pPr>
              <a:r>
                <a:rPr>
                  <a:solidFill>
                    <a:srgbClr val="1A0A53"/>
                  </a:solidFill>
                  <a:uFill>
                    <a:solidFill>
                      <a:srgbClr val="1A0A53"/>
                    </a:solidFill>
                  </a:uFill>
                </a:rPr>
                <a:t>~ </a:t>
              </a:r>
              <a:r>
                <a:rPr smtClean="0">
                  <a:solidFill>
                    <a:srgbClr val="1A0A53"/>
                  </a:solidFill>
                  <a:uFill>
                    <a:solidFill>
                      <a:srgbClr val="1A0A53"/>
                    </a:solidFill>
                  </a:uFill>
                </a:rPr>
                <a:t>10</a:t>
              </a:r>
              <a:r>
                <a:rPr lang="fr-FR" smtClean="0">
                  <a:solidFill>
                    <a:srgbClr val="1A0A53"/>
                  </a:solidFill>
                  <a:uFill>
                    <a:solidFill>
                      <a:srgbClr val="1A0A53"/>
                    </a:solidFill>
                  </a:uFill>
                </a:rPr>
                <a:t> </a:t>
              </a:r>
              <a:r>
                <a:rPr smtClean="0">
                  <a:solidFill>
                    <a:srgbClr val="1A0A53"/>
                  </a:solidFill>
                  <a:uFill>
                    <a:solidFill>
                      <a:srgbClr val="1A0A53"/>
                    </a:solidFill>
                  </a:uFill>
                </a:rPr>
                <a:t>km</a:t>
              </a:r>
              <a:endParaRPr>
                <a:solidFill>
                  <a:srgbClr val="1A0A53"/>
                </a:solidFill>
                <a:uFill>
                  <a:solidFill>
                    <a:srgbClr val="1A0A53"/>
                  </a:solidFill>
                </a:uFill>
              </a:endParaRPr>
            </a:p>
          </p:txBody>
        </p:sp>
        <p:grpSp>
          <p:nvGrpSpPr>
            <p:cNvPr id="525" name="Group 525"/>
            <p:cNvGrpSpPr/>
            <p:nvPr/>
          </p:nvGrpSpPr>
          <p:grpSpPr>
            <a:xfrm>
              <a:off x="-1" y="-12146"/>
              <a:ext cx="2895092" cy="1852540"/>
              <a:chOff x="0" y="-12145"/>
              <a:chExt cx="2895090" cy="1852538"/>
            </a:xfrm>
          </p:grpSpPr>
          <p:pic>
            <p:nvPicPr>
              <p:cNvPr id="523" name="image67.jpg"/>
              <p:cNvPicPr/>
              <p:nvPr/>
            </p:nvPicPr>
            <p:blipFill>
              <a:blip r:embed="rId3">
                <a:extLst/>
              </a:blip>
              <a:srcRect l="37277" t="23026" r="33731"/>
              <a:stretch>
                <a:fillRect/>
              </a:stretch>
            </p:blipFill>
            <p:spPr>
              <a:xfrm>
                <a:off x="1920743" y="0"/>
                <a:ext cx="974348" cy="1840394"/>
              </a:xfrm>
              <a:prstGeom prst="rect">
                <a:avLst/>
              </a:prstGeom>
              <a:ln w="12700" cap="flat">
                <a:noFill/>
                <a:miter lim="400000"/>
              </a:ln>
              <a:effectLst/>
            </p:spPr>
          </p:pic>
          <p:sp>
            <p:nvSpPr>
              <p:cNvPr id="524" name="Shape 524"/>
              <p:cNvSpPr/>
              <p:nvPr/>
            </p:nvSpPr>
            <p:spPr>
              <a:xfrm>
                <a:off x="0" y="-12146"/>
                <a:ext cx="1697037" cy="6275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lvl="0" defTabSz="920750">
                  <a:tabLst>
                    <a:tab pos="711200" algn="l"/>
                    <a:tab pos="1447800" algn="l"/>
                  </a:tabLst>
                  <a:defRPr>
                    <a:solidFill>
                      <a:srgbClr val="000000"/>
                    </a:solidFill>
                    <a:uFillTx/>
                  </a:defRPr>
                </a:pPr>
                <a:r>
                  <a:rPr>
                    <a:solidFill>
                      <a:srgbClr val="1A0A53"/>
                    </a:solidFill>
                    <a:uFill>
                      <a:solidFill>
                        <a:srgbClr val="1A0A53"/>
                      </a:solidFill>
                    </a:uFill>
                  </a:rPr>
                  <a:t>Gerbe </a:t>
                </a:r>
                <a:br>
                  <a:rPr>
                    <a:solidFill>
                      <a:srgbClr val="1A0A53"/>
                    </a:solidFill>
                    <a:uFill>
                      <a:solidFill>
                        <a:srgbClr val="1A0A53"/>
                      </a:solidFill>
                    </a:uFill>
                  </a:rPr>
                </a:br>
                <a:r>
                  <a:rPr>
                    <a:solidFill>
                      <a:srgbClr val="1A0A53"/>
                    </a:solidFill>
                    <a:uFill>
                      <a:solidFill>
                        <a:srgbClr val="1A0A53"/>
                      </a:solidFill>
                    </a:uFill>
                  </a:rPr>
                  <a:t>Atmosphérique</a:t>
                </a:r>
              </a:p>
            </p:txBody>
          </p:sp>
        </p:grpSp>
      </p:grpSp>
      <p:grpSp>
        <p:nvGrpSpPr>
          <p:cNvPr id="535" name="Group 535"/>
          <p:cNvGrpSpPr/>
          <p:nvPr/>
        </p:nvGrpSpPr>
        <p:grpSpPr>
          <a:xfrm>
            <a:off x="677332" y="2825750"/>
            <a:ext cx="5121973" cy="4446765"/>
            <a:chOff x="0" y="0"/>
            <a:chExt cx="5121971" cy="4446764"/>
          </a:xfrm>
        </p:grpSpPr>
        <p:sp>
          <p:nvSpPr>
            <p:cNvPr id="527" name="Shape 527"/>
            <p:cNvSpPr/>
            <p:nvPr/>
          </p:nvSpPr>
          <p:spPr>
            <a:xfrm>
              <a:off x="0" y="0"/>
              <a:ext cx="5121971" cy="3812522"/>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21600" y="21600"/>
                  </a:lnTo>
                  <a:lnTo>
                    <a:pt x="0" y="21600"/>
                  </a:lnTo>
                  <a:lnTo>
                    <a:pt x="10799" y="0"/>
                  </a:lnTo>
                </a:path>
              </a:pathLst>
            </a:custGeom>
            <a:gradFill flip="none" rotWithShape="1">
              <a:gsLst>
                <a:gs pos="0">
                  <a:srgbClr val="99CCFF"/>
                </a:gs>
                <a:gs pos="100000">
                  <a:srgbClr val="0000FF"/>
                </a:gs>
              </a:gsLst>
              <a:lin ang="5400000" scaled="0"/>
            </a:gradFill>
            <a:ln w="12700" cap="flat">
              <a:noFill/>
              <a:miter lim="400000"/>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28" name="Shape 528"/>
            <p:cNvSpPr/>
            <p:nvPr/>
          </p:nvSpPr>
          <p:spPr>
            <a:xfrm>
              <a:off x="14397" y="3204615"/>
              <a:ext cx="5106337" cy="12421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66FF"/>
                </a:gs>
                <a:gs pos="100000">
                  <a:srgbClr val="3399FF"/>
                </a:gs>
              </a:gsLst>
              <a:lin ang="5400000" scaled="0"/>
            </a:gradFill>
            <a:ln w="12700" cap="flat">
              <a:noFill/>
              <a:miter lim="400000"/>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29" name="Shape 529"/>
            <p:cNvSpPr/>
            <p:nvPr/>
          </p:nvSpPr>
          <p:spPr>
            <a:xfrm>
              <a:off x="2538770" y="169674"/>
              <a:ext cx="1600" cy="3553571"/>
            </a:xfrm>
            <a:prstGeom prst="line">
              <a:avLst/>
            </a:prstGeom>
            <a:noFill/>
            <a:ln w="3175" cap="flat">
              <a:solidFill>
                <a:srgbClr val="000000"/>
              </a:solidFill>
              <a:prstDash val="lgDash"/>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30" name="Shape 530"/>
            <p:cNvSpPr/>
            <p:nvPr/>
          </p:nvSpPr>
          <p:spPr>
            <a:xfrm>
              <a:off x="2573964" y="949219"/>
              <a:ext cx="562744" cy="2221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86" y="21530"/>
                  </a:lnTo>
                  <a:lnTo>
                    <a:pt x="3171" y="21248"/>
                  </a:lnTo>
                  <a:lnTo>
                    <a:pt x="4743" y="20790"/>
                  </a:lnTo>
                  <a:lnTo>
                    <a:pt x="6314" y="20120"/>
                  </a:lnTo>
                  <a:lnTo>
                    <a:pt x="7858" y="19239"/>
                  </a:lnTo>
                  <a:lnTo>
                    <a:pt x="9388" y="18147"/>
                  </a:lnTo>
                  <a:lnTo>
                    <a:pt x="10890" y="16843"/>
                  </a:lnTo>
                  <a:lnTo>
                    <a:pt x="12365" y="15398"/>
                  </a:lnTo>
                  <a:lnTo>
                    <a:pt x="13811" y="13707"/>
                  </a:lnTo>
                  <a:lnTo>
                    <a:pt x="15216" y="11875"/>
                  </a:lnTo>
                  <a:lnTo>
                    <a:pt x="16593" y="9831"/>
                  </a:lnTo>
                  <a:lnTo>
                    <a:pt x="17914" y="7646"/>
                  </a:lnTo>
                  <a:lnTo>
                    <a:pt x="19194" y="5250"/>
                  </a:lnTo>
                  <a:lnTo>
                    <a:pt x="20418" y="2713"/>
                  </a:lnTo>
                  <a:lnTo>
                    <a:pt x="21600" y="0"/>
                  </a:lnTo>
                </a:path>
              </a:pathLst>
            </a:custGeom>
            <a:no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31" name="Shape 531"/>
            <p:cNvSpPr/>
            <p:nvPr/>
          </p:nvSpPr>
          <p:spPr>
            <a:xfrm>
              <a:off x="2534403" y="470414"/>
              <a:ext cx="510455" cy="2989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defTabSz="920750">
                <a:defRPr sz="1400"/>
              </a:lvl1pPr>
            </a:lstStyle>
            <a:p>
              <a:pPr lvl="0">
                <a:defRPr sz="1800">
                  <a:solidFill>
                    <a:srgbClr val="000000"/>
                  </a:solidFill>
                  <a:uFillTx/>
                </a:defRPr>
              </a:pPr>
              <a:r>
                <a:rPr sz="1400">
                  <a:solidFill>
                    <a:srgbClr val="1A0A53"/>
                  </a:solidFill>
                  <a:uFill>
                    <a:solidFill>
                      <a:srgbClr val="1A0A53"/>
                    </a:solidFill>
                  </a:uFill>
                </a:rPr>
                <a:t>~ 1o</a:t>
              </a:r>
            </a:p>
          </p:txBody>
        </p:sp>
        <p:sp>
          <p:nvSpPr>
            <p:cNvPr id="532" name="Shape 532"/>
            <p:cNvSpPr/>
            <p:nvPr/>
          </p:nvSpPr>
          <p:spPr>
            <a:xfrm rot="18300000">
              <a:off x="-227179" y="1578535"/>
              <a:ext cx="2154349" cy="3608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defTabSz="920750"/>
            </a:lstStyle>
            <a:p>
              <a:pPr lvl="0">
                <a:defRPr>
                  <a:solidFill>
                    <a:srgbClr val="000000"/>
                  </a:solidFill>
                  <a:uFillTx/>
                </a:defRPr>
              </a:pPr>
              <a:r>
                <a:rPr>
                  <a:solidFill>
                    <a:srgbClr val="1A0A53"/>
                  </a:solidFill>
                  <a:uFill>
                    <a:solidFill>
                      <a:srgbClr val="1A0A53"/>
                    </a:solidFill>
                  </a:uFill>
                </a:rPr>
                <a:t>Lumière Cherenkov</a:t>
              </a:r>
            </a:p>
          </p:txBody>
        </p:sp>
        <p:sp>
          <p:nvSpPr>
            <p:cNvPr id="533" name="Shape 533"/>
            <p:cNvSpPr/>
            <p:nvPr/>
          </p:nvSpPr>
          <p:spPr>
            <a:xfrm>
              <a:off x="155173" y="3769665"/>
              <a:ext cx="2116443" cy="1601"/>
            </a:xfrm>
            <a:prstGeom prst="line">
              <a:avLst/>
            </a:prstGeom>
            <a:noFill/>
            <a:ln w="3175" cap="flat">
              <a:solidFill>
                <a:srgbClr val="000000"/>
              </a:solidFill>
              <a:prstDash val="solid"/>
              <a:round/>
              <a:headEnd type="triangle" w="med" len="med"/>
              <a:tailEnd type="triangle" w="med" len="me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34" name="Shape 534"/>
            <p:cNvSpPr/>
            <p:nvPr/>
          </p:nvSpPr>
          <p:spPr>
            <a:xfrm>
              <a:off x="843489" y="3306867"/>
              <a:ext cx="806847" cy="2989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defTabSz="920750">
                <a:tabLst>
                  <a:tab pos="711200" algn="l"/>
                </a:tabLst>
                <a:defRPr sz="1400"/>
              </a:lvl1pPr>
            </a:lstStyle>
            <a:p>
              <a:pPr lvl="0">
                <a:defRPr sz="1800">
                  <a:solidFill>
                    <a:srgbClr val="000000"/>
                  </a:solidFill>
                  <a:uFillTx/>
                </a:defRPr>
              </a:pPr>
              <a:r>
                <a:rPr sz="1400">
                  <a:solidFill>
                    <a:srgbClr val="1A0A53"/>
                  </a:solidFill>
                  <a:uFill>
                    <a:solidFill>
                      <a:srgbClr val="1A0A53"/>
                    </a:solidFill>
                  </a:uFill>
                </a:rPr>
                <a:t>~ 120 m</a:t>
              </a:r>
            </a:p>
          </p:txBody>
        </p:sp>
      </p:grpSp>
      <p:sp>
        <p:nvSpPr>
          <p:cNvPr id="536" name="Shape 536"/>
          <p:cNvSpPr/>
          <p:nvPr/>
        </p:nvSpPr>
        <p:spPr>
          <a:xfrm>
            <a:off x="3242027" y="2806347"/>
            <a:ext cx="1105597" cy="35626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83" y="21600"/>
                </a:lnTo>
                <a:lnTo>
                  <a:pt x="21600" y="21512"/>
                </a:lnTo>
                <a:lnTo>
                  <a:pt x="0" y="0"/>
                </a:lnTo>
              </a:path>
            </a:pathLst>
          </a:custGeom>
          <a:gradFill>
            <a:gsLst>
              <a:gs pos="0">
                <a:srgbClr val="3399FF"/>
              </a:gs>
              <a:gs pos="100000">
                <a:srgbClr val="000099"/>
              </a:gs>
            </a:gsLst>
            <a:lin ang="5400000"/>
          </a:gradFill>
          <a:ln w="12700">
            <a:miter lim="400000"/>
          </a:ln>
        </p:spPr>
        <p:txBody>
          <a:bodyPr lIns="0" tIns="0" rIns="0" bIns="0" anchor="ctr"/>
          <a:lstStyle/>
          <a:p>
            <a:pPr lvl="0" algn="l">
              <a:defRPr>
                <a:solidFill>
                  <a:srgbClr val="000000"/>
                </a:solidFill>
                <a:uFill>
                  <a:solidFill>
                    <a:srgbClr val="000000"/>
                  </a:solidFill>
                </a:uFill>
              </a:defRPr>
            </a:pPr>
            <a:endParaRPr/>
          </a:p>
        </p:txBody>
      </p:sp>
      <p:grpSp>
        <p:nvGrpSpPr>
          <p:cNvPr id="553" name="Group 553"/>
          <p:cNvGrpSpPr/>
          <p:nvPr/>
        </p:nvGrpSpPr>
        <p:grpSpPr>
          <a:xfrm>
            <a:off x="3471333" y="5334682"/>
            <a:ext cx="876325" cy="1552778"/>
            <a:chOff x="0" y="0"/>
            <a:chExt cx="876323" cy="1552776"/>
          </a:xfrm>
        </p:grpSpPr>
        <p:sp>
          <p:nvSpPr>
            <p:cNvPr id="537" name="Shape 537"/>
            <p:cNvSpPr/>
            <p:nvPr/>
          </p:nvSpPr>
          <p:spPr>
            <a:xfrm rot="21540000">
              <a:off x="163111" y="1060269"/>
              <a:ext cx="586883" cy="1216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38" name="Shape 538"/>
            <p:cNvSpPr/>
            <p:nvPr/>
          </p:nvSpPr>
          <p:spPr>
            <a:xfrm rot="21540000">
              <a:off x="76758" y="986658"/>
              <a:ext cx="746794" cy="163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39" name="Shape 539"/>
            <p:cNvSpPr/>
            <p:nvPr/>
          </p:nvSpPr>
          <p:spPr>
            <a:xfrm rot="21540000">
              <a:off x="9594" y="970656"/>
              <a:ext cx="865130" cy="1456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nvGrpSpPr>
            <p:cNvPr id="542" name="Group 542"/>
            <p:cNvGrpSpPr/>
            <p:nvPr/>
          </p:nvGrpSpPr>
          <p:grpSpPr>
            <a:xfrm>
              <a:off x="330508" y="0"/>
              <a:ext cx="252962" cy="187094"/>
              <a:chOff x="0" y="0"/>
              <a:chExt cx="252961" cy="187093"/>
            </a:xfrm>
          </p:grpSpPr>
          <p:sp>
            <p:nvSpPr>
              <p:cNvPr id="540" name="Shape 540"/>
              <p:cNvSpPr/>
              <p:nvPr/>
            </p:nvSpPr>
            <p:spPr>
              <a:xfrm>
                <a:off x="0" y="2"/>
                <a:ext cx="252962" cy="187092"/>
              </a:xfrm>
              <a:custGeom>
                <a:avLst/>
                <a:gdLst/>
                <a:ahLst/>
                <a:cxnLst>
                  <a:cxn ang="0">
                    <a:pos x="wd2" y="hd2"/>
                  </a:cxn>
                  <a:cxn ang="5400000">
                    <a:pos x="wd2" y="hd2"/>
                  </a:cxn>
                  <a:cxn ang="10800000">
                    <a:pos x="wd2" y="hd2"/>
                  </a:cxn>
                  <a:cxn ang="16200000">
                    <a:pos x="wd2" y="hd2"/>
                  </a:cxn>
                </a:cxnLst>
                <a:rect l="0" t="0" r="r" b="b"/>
                <a:pathLst>
                  <a:path w="21386" h="21443" extrusionOk="0">
                    <a:moveTo>
                      <a:pt x="10417" y="4"/>
                    </a:moveTo>
                    <a:cubicBezTo>
                      <a:pt x="4657" y="46"/>
                      <a:pt x="-92" y="1292"/>
                      <a:pt x="306" y="2787"/>
                    </a:cubicBezTo>
                    <a:lnTo>
                      <a:pt x="0" y="18904"/>
                    </a:lnTo>
                    <a:cubicBezTo>
                      <a:pt x="398" y="20358"/>
                      <a:pt x="4871" y="21521"/>
                      <a:pt x="10631" y="21438"/>
                    </a:cubicBezTo>
                    <a:cubicBezTo>
                      <a:pt x="16391" y="21355"/>
                      <a:pt x="21508" y="20067"/>
                      <a:pt x="21140" y="18613"/>
                    </a:cubicBezTo>
                    <a:lnTo>
                      <a:pt x="21385" y="2496"/>
                    </a:lnTo>
                    <a:cubicBezTo>
                      <a:pt x="20987" y="1001"/>
                      <a:pt x="16177" y="-79"/>
                      <a:pt x="10417" y="4"/>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41" name="Shape 541"/>
              <p:cNvSpPr/>
              <p:nvPr/>
            </p:nvSpPr>
            <p:spPr>
              <a:xfrm>
                <a:off x="1759" y="-1"/>
                <a:ext cx="250428" cy="46613"/>
              </a:xfrm>
              <a:custGeom>
                <a:avLst/>
                <a:gdLst/>
                <a:ahLst/>
                <a:cxnLst>
                  <a:cxn ang="0">
                    <a:pos x="wd2" y="hd2"/>
                  </a:cxn>
                  <a:cxn ang="5400000">
                    <a:pos x="wd2" y="hd2"/>
                  </a:cxn>
                  <a:cxn ang="10800000">
                    <a:pos x="wd2" y="hd2"/>
                  </a:cxn>
                  <a:cxn ang="16200000">
                    <a:pos x="wd2" y="hd2"/>
                  </a:cxn>
                </a:cxnLst>
                <a:rect l="0" t="0" r="r" b="b"/>
                <a:pathLst>
                  <a:path w="20910" h="21131" extrusionOk="0">
                    <a:moveTo>
                      <a:pt x="10035" y="17"/>
                    </a:moveTo>
                    <a:cubicBezTo>
                      <a:pt x="4331" y="181"/>
                      <a:pt x="-371" y="5090"/>
                      <a:pt x="23" y="10981"/>
                    </a:cubicBezTo>
                    <a:cubicBezTo>
                      <a:pt x="387" y="16872"/>
                      <a:pt x="4331" y="21290"/>
                      <a:pt x="10065" y="21126"/>
                    </a:cubicBezTo>
                    <a:cubicBezTo>
                      <a:pt x="15799" y="20963"/>
                      <a:pt x="20531" y="15726"/>
                      <a:pt x="20895" y="9835"/>
                    </a:cubicBezTo>
                    <a:cubicBezTo>
                      <a:pt x="21229" y="3945"/>
                      <a:pt x="15738" y="-310"/>
                      <a:pt x="10035" y="17"/>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sp>
          <p:nvSpPr>
            <p:cNvPr id="543" name="Shape 543"/>
            <p:cNvSpPr/>
            <p:nvPr/>
          </p:nvSpPr>
          <p:spPr>
            <a:xfrm flipV="1">
              <a:off x="0" y="146538"/>
              <a:ext cx="324624" cy="894529"/>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44" name="Shape 544"/>
            <p:cNvSpPr/>
            <p:nvPr/>
          </p:nvSpPr>
          <p:spPr>
            <a:xfrm flipH="1" flipV="1">
              <a:off x="441360" y="159340"/>
              <a:ext cx="15992" cy="953737"/>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45" name="Shape 545"/>
            <p:cNvSpPr/>
            <p:nvPr/>
          </p:nvSpPr>
          <p:spPr>
            <a:xfrm flipH="1" flipV="1">
              <a:off x="574088" y="168942"/>
              <a:ext cx="302236" cy="851322"/>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grpSp>
          <p:nvGrpSpPr>
            <p:cNvPr id="548" name="Group 548"/>
            <p:cNvGrpSpPr/>
            <p:nvPr/>
          </p:nvGrpSpPr>
          <p:grpSpPr>
            <a:xfrm>
              <a:off x="126331" y="1314705"/>
              <a:ext cx="684066" cy="238072"/>
              <a:chOff x="0" y="0"/>
              <a:chExt cx="684065" cy="238070"/>
            </a:xfrm>
          </p:grpSpPr>
          <p:sp>
            <p:nvSpPr>
              <p:cNvPr id="546" name="Shape 546"/>
              <p:cNvSpPr/>
              <p:nvPr/>
            </p:nvSpPr>
            <p:spPr>
              <a:xfrm>
                <a:off x="0" y="0"/>
                <a:ext cx="684066" cy="2380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02" y="0"/>
                      <a:pt x="0" y="2440"/>
                      <a:pt x="0" y="5342"/>
                    </a:cubicBezTo>
                    <a:lnTo>
                      <a:pt x="0" y="16192"/>
                    </a:lnTo>
                    <a:cubicBezTo>
                      <a:pt x="0" y="19127"/>
                      <a:pt x="4902" y="21600"/>
                      <a:pt x="10800" y="21600"/>
                    </a:cubicBezTo>
                    <a:cubicBezTo>
                      <a:pt x="16698" y="21600"/>
                      <a:pt x="21600" y="19127"/>
                      <a:pt x="21600" y="16192"/>
                    </a:cubicBezTo>
                    <a:lnTo>
                      <a:pt x="21600" y="5342"/>
                    </a:lnTo>
                    <a:cubicBezTo>
                      <a:pt x="21600" y="2440"/>
                      <a:pt x="16687" y="0"/>
                      <a:pt x="10800" y="0"/>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47" name="Shape 547"/>
              <p:cNvSpPr/>
              <p:nvPr/>
            </p:nvSpPr>
            <p:spPr>
              <a:xfrm>
                <a:off x="0" y="0"/>
                <a:ext cx="684066" cy="1180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02" y="0"/>
                      <a:pt x="0" y="4888"/>
                      <a:pt x="0" y="10701"/>
                    </a:cubicBezTo>
                    <a:cubicBezTo>
                      <a:pt x="0" y="16514"/>
                      <a:pt x="4902" y="21600"/>
                      <a:pt x="10800" y="21600"/>
                    </a:cubicBezTo>
                    <a:cubicBezTo>
                      <a:pt x="16698" y="21600"/>
                      <a:pt x="21600" y="16646"/>
                      <a:pt x="21600" y="10701"/>
                    </a:cubicBezTo>
                    <a:cubicBezTo>
                      <a:pt x="21600" y="4756"/>
                      <a:pt x="16687" y="0"/>
                      <a:pt x="10800" y="0"/>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sp>
          <p:nvSpPr>
            <p:cNvPr id="549" name="Shape 549"/>
            <p:cNvSpPr/>
            <p:nvPr/>
          </p:nvSpPr>
          <p:spPr>
            <a:xfrm flipV="1">
              <a:off x="313429" y="1140281"/>
              <a:ext cx="151918" cy="292842"/>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50" name="Shape 550"/>
            <p:cNvSpPr/>
            <p:nvPr/>
          </p:nvSpPr>
          <p:spPr>
            <a:xfrm>
              <a:off x="473342" y="1149881"/>
              <a:ext cx="132729" cy="276840"/>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51" name="Shape 551"/>
            <p:cNvSpPr/>
            <p:nvPr/>
          </p:nvSpPr>
          <p:spPr>
            <a:xfrm flipV="1">
              <a:off x="295839" y="1209091"/>
              <a:ext cx="62366" cy="107215"/>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52" name="Shape 552"/>
            <p:cNvSpPr/>
            <p:nvPr/>
          </p:nvSpPr>
          <p:spPr>
            <a:xfrm flipH="1" flipV="1">
              <a:off x="546903" y="1159484"/>
              <a:ext cx="87953" cy="145621"/>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grpSp>
      <p:grpSp>
        <p:nvGrpSpPr>
          <p:cNvPr id="570" name="Group 570"/>
          <p:cNvGrpSpPr/>
          <p:nvPr/>
        </p:nvGrpSpPr>
        <p:grpSpPr>
          <a:xfrm>
            <a:off x="1710972" y="5632780"/>
            <a:ext cx="876324" cy="1552777"/>
            <a:chOff x="0" y="0"/>
            <a:chExt cx="876323" cy="1552776"/>
          </a:xfrm>
        </p:grpSpPr>
        <p:sp>
          <p:nvSpPr>
            <p:cNvPr id="554" name="Shape 554"/>
            <p:cNvSpPr/>
            <p:nvPr/>
          </p:nvSpPr>
          <p:spPr>
            <a:xfrm rot="21540000">
              <a:off x="163111" y="1060269"/>
              <a:ext cx="588481" cy="1216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55" name="Shape 555"/>
            <p:cNvSpPr/>
            <p:nvPr/>
          </p:nvSpPr>
          <p:spPr>
            <a:xfrm rot="21540000">
              <a:off x="75159" y="986658"/>
              <a:ext cx="748394" cy="163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56" name="Shape 556"/>
            <p:cNvSpPr/>
            <p:nvPr/>
          </p:nvSpPr>
          <p:spPr>
            <a:xfrm rot="21540000">
              <a:off x="7995" y="970656"/>
              <a:ext cx="865130" cy="1456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nvGrpSpPr>
            <p:cNvPr id="559" name="Group 559"/>
            <p:cNvGrpSpPr/>
            <p:nvPr/>
          </p:nvGrpSpPr>
          <p:grpSpPr>
            <a:xfrm>
              <a:off x="325712" y="0"/>
              <a:ext cx="253321" cy="187094"/>
              <a:chOff x="0" y="0"/>
              <a:chExt cx="253320" cy="187093"/>
            </a:xfrm>
          </p:grpSpPr>
          <p:sp>
            <p:nvSpPr>
              <p:cNvPr id="557" name="Shape 557"/>
              <p:cNvSpPr/>
              <p:nvPr/>
            </p:nvSpPr>
            <p:spPr>
              <a:xfrm>
                <a:off x="0" y="2"/>
                <a:ext cx="253321" cy="187092"/>
              </a:xfrm>
              <a:custGeom>
                <a:avLst/>
                <a:gdLst/>
                <a:ahLst/>
                <a:cxnLst>
                  <a:cxn ang="0">
                    <a:pos x="wd2" y="hd2"/>
                  </a:cxn>
                  <a:cxn ang="5400000">
                    <a:pos x="wd2" y="hd2"/>
                  </a:cxn>
                  <a:cxn ang="10800000">
                    <a:pos x="wd2" y="hd2"/>
                  </a:cxn>
                  <a:cxn ang="16200000">
                    <a:pos x="wd2" y="hd2"/>
                  </a:cxn>
                </a:cxnLst>
                <a:rect l="0" t="0" r="r" b="b"/>
                <a:pathLst>
                  <a:path w="21416" h="21443" extrusionOk="0">
                    <a:moveTo>
                      <a:pt x="10800" y="4"/>
                    </a:moveTo>
                    <a:cubicBezTo>
                      <a:pt x="5001" y="46"/>
                      <a:pt x="-92" y="1292"/>
                      <a:pt x="276" y="2787"/>
                    </a:cubicBezTo>
                    <a:lnTo>
                      <a:pt x="0" y="18904"/>
                    </a:lnTo>
                    <a:cubicBezTo>
                      <a:pt x="368" y="20358"/>
                      <a:pt x="5247" y="21521"/>
                      <a:pt x="10984" y="21438"/>
                    </a:cubicBezTo>
                    <a:cubicBezTo>
                      <a:pt x="16722" y="21355"/>
                      <a:pt x="21508" y="20067"/>
                      <a:pt x="21140" y="18613"/>
                    </a:cubicBezTo>
                    <a:lnTo>
                      <a:pt x="21416" y="2496"/>
                    </a:lnTo>
                    <a:cubicBezTo>
                      <a:pt x="21048" y="1001"/>
                      <a:pt x="16568" y="-79"/>
                      <a:pt x="10800" y="4"/>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58" name="Shape 558"/>
              <p:cNvSpPr/>
              <p:nvPr/>
            </p:nvSpPr>
            <p:spPr>
              <a:xfrm>
                <a:off x="1449" y="-1"/>
                <a:ext cx="250748" cy="46613"/>
              </a:xfrm>
              <a:custGeom>
                <a:avLst/>
                <a:gdLst/>
                <a:ahLst/>
                <a:cxnLst>
                  <a:cxn ang="0">
                    <a:pos x="wd2" y="hd2"/>
                  </a:cxn>
                  <a:cxn ang="5400000">
                    <a:pos x="wd2" y="hd2"/>
                  </a:cxn>
                  <a:cxn ang="10800000">
                    <a:pos x="wd2" y="hd2"/>
                  </a:cxn>
                  <a:cxn ang="16200000">
                    <a:pos x="wd2" y="hd2"/>
                  </a:cxn>
                </a:cxnLst>
                <a:rect l="0" t="0" r="r" b="b"/>
                <a:pathLst>
                  <a:path w="20936" h="21131" extrusionOk="0">
                    <a:moveTo>
                      <a:pt x="10425" y="17"/>
                    </a:moveTo>
                    <a:cubicBezTo>
                      <a:pt x="4691" y="181"/>
                      <a:pt x="-345" y="5090"/>
                      <a:pt x="19" y="10981"/>
                    </a:cubicBezTo>
                    <a:cubicBezTo>
                      <a:pt x="353" y="16872"/>
                      <a:pt x="4357" y="21290"/>
                      <a:pt x="10061" y="21126"/>
                    </a:cubicBezTo>
                    <a:cubicBezTo>
                      <a:pt x="15764" y="20963"/>
                      <a:pt x="20557" y="15726"/>
                      <a:pt x="20921" y="9835"/>
                    </a:cubicBezTo>
                    <a:cubicBezTo>
                      <a:pt x="21255" y="3945"/>
                      <a:pt x="16128" y="-310"/>
                      <a:pt x="10425" y="17"/>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sp>
          <p:nvSpPr>
            <p:cNvPr id="560" name="Shape 560"/>
            <p:cNvSpPr/>
            <p:nvPr/>
          </p:nvSpPr>
          <p:spPr>
            <a:xfrm flipV="1">
              <a:off x="0" y="148138"/>
              <a:ext cx="324624" cy="894529"/>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61" name="Shape 561"/>
            <p:cNvSpPr/>
            <p:nvPr/>
          </p:nvSpPr>
          <p:spPr>
            <a:xfrm flipH="1" flipV="1">
              <a:off x="439761" y="159340"/>
              <a:ext cx="15992" cy="953737"/>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62" name="Shape 562"/>
            <p:cNvSpPr/>
            <p:nvPr/>
          </p:nvSpPr>
          <p:spPr>
            <a:xfrm flipH="1" flipV="1">
              <a:off x="572489" y="168942"/>
              <a:ext cx="303835" cy="851322"/>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grpSp>
          <p:nvGrpSpPr>
            <p:cNvPr id="565" name="Group 565"/>
            <p:cNvGrpSpPr/>
            <p:nvPr/>
          </p:nvGrpSpPr>
          <p:grpSpPr>
            <a:xfrm>
              <a:off x="126331" y="1314705"/>
              <a:ext cx="684066" cy="238072"/>
              <a:chOff x="0" y="0"/>
              <a:chExt cx="684065" cy="238070"/>
            </a:xfrm>
          </p:grpSpPr>
          <p:sp>
            <p:nvSpPr>
              <p:cNvPr id="563" name="Shape 563"/>
              <p:cNvSpPr/>
              <p:nvPr/>
            </p:nvSpPr>
            <p:spPr>
              <a:xfrm>
                <a:off x="0" y="0"/>
                <a:ext cx="684066" cy="238071"/>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99" y="0"/>
                      <a:pt x="0" y="2440"/>
                      <a:pt x="0" y="5342"/>
                    </a:cubicBezTo>
                    <a:lnTo>
                      <a:pt x="0" y="16192"/>
                    </a:lnTo>
                    <a:cubicBezTo>
                      <a:pt x="0" y="19127"/>
                      <a:pt x="4899" y="21600"/>
                      <a:pt x="10794" y="21600"/>
                    </a:cubicBezTo>
                    <a:cubicBezTo>
                      <a:pt x="16689" y="21600"/>
                      <a:pt x="21600" y="19127"/>
                      <a:pt x="21600" y="16192"/>
                    </a:cubicBezTo>
                    <a:lnTo>
                      <a:pt x="21600" y="5342"/>
                    </a:lnTo>
                    <a:cubicBezTo>
                      <a:pt x="21600" y="2440"/>
                      <a:pt x="16678" y="0"/>
                      <a:pt x="10794" y="0"/>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64" name="Shape 564"/>
              <p:cNvSpPr/>
              <p:nvPr/>
            </p:nvSpPr>
            <p:spPr>
              <a:xfrm>
                <a:off x="0" y="0"/>
                <a:ext cx="684066" cy="118056"/>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99" y="0"/>
                      <a:pt x="0" y="4888"/>
                      <a:pt x="0" y="10701"/>
                    </a:cubicBezTo>
                    <a:cubicBezTo>
                      <a:pt x="0" y="16514"/>
                      <a:pt x="4899" y="21600"/>
                      <a:pt x="10794" y="21600"/>
                    </a:cubicBezTo>
                    <a:cubicBezTo>
                      <a:pt x="16689" y="21600"/>
                      <a:pt x="21600" y="16646"/>
                      <a:pt x="21600" y="10701"/>
                    </a:cubicBezTo>
                    <a:cubicBezTo>
                      <a:pt x="21600" y="4756"/>
                      <a:pt x="16678" y="0"/>
                      <a:pt x="10794" y="0"/>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sp>
          <p:nvSpPr>
            <p:cNvPr id="566" name="Shape 566"/>
            <p:cNvSpPr/>
            <p:nvPr/>
          </p:nvSpPr>
          <p:spPr>
            <a:xfrm flipV="1">
              <a:off x="311830" y="1140281"/>
              <a:ext cx="151918" cy="292842"/>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67" name="Shape 567"/>
            <p:cNvSpPr/>
            <p:nvPr/>
          </p:nvSpPr>
          <p:spPr>
            <a:xfrm>
              <a:off x="473342" y="1149881"/>
              <a:ext cx="132729" cy="276840"/>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68" name="Shape 568"/>
            <p:cNvSpPr/>
            <p:nvPr/>
          </p:nvSpPr>
          <p:spPr>
            <a:xfrm flipV="1">
              <a:off x="295839" y="1209091"/>
              <a:ext cx="62366" cy="107215"/>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69" name="Shape 569"/>
            <p:cNvSpPr/>
            <p:nvPr/>
          </p:nvSpPr>
          <p:spPr>
            <a:xfrm flipH="1" flipV="1">
              <a:off x="546903" y="1159484"/>
              <a:ext cx="87953" cy="145621"/>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grpSp>
      <p:grpSp>
        <p:nvGrpSpPr>
          <p:cNvPr id="587" name="Group 587"/>
          <p:cNvGrpSpPr/>
          <p:nvPr/>
        </p:nvGrpSpPr>
        <p:grpSpPr>
          <a:xfrm>
            <a:off x="2268360" y="4671460"/>
            <a:ext cx="878095" cy="1554377"/>
            <a:chOff x="0" y="0"/>
            <a:chExt cx="878093" cy="1554376"/>
          </a:xfrm>
        </p:grpSpPr>
        <p:sp>
          <p:nvSpPr>
            <p:cNvPr id="571" name="Shape 571"/>
            <p:cNvSpPr/>
            <p:nvPr/>
          </p:nvSpPr>
          <p:spPr>
            <a:xfrm rot="21540000">
              <a:off x="163440" y="1061869"/>
              <a:ext cx="589670" cy="1216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72" name="Shape 572"/>
            <p:cNvSpPr/>
            <p:nvPr/>
          </p:nvSpPr>
          <p:spPr>
            <a:xfrm rot="21540000">
              <a:off x="76913" y="986658"/>
              <a:ext cx="749905" cy="163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73" name="Shape 573"/>
            <p:cNvSpPr/>
            <p:nvPr/>
          </p:nvSpPr>
          <p:spPr>
            <a:xfrm rot="21540000">
              <a:off x="8011" y="970656"/>
              <a:ext cx="866879" cy="1456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nvGrpSpPr>
            <p:cNvPr id="576" name="Group 576"/>
            <p:cNvGrpSpPr/>
            <p:nvPr/>
          </p:nvGrpSpPr>
          <p:grpSpPr>
            <a:xfrm>
              <a:off x="331538" y="0"/>
              <a:ext cx="253474" cy="187094"/>
              <a:chOff x="0" y="0"/>
              <a:chExt cx="253472" cy="187093"/>
            </a:xfrm>
          </p:grpSpPr>
          <p:sp>
            <p:nvSpPr>
              <p:cNvPr id="574" name="Shape 574"/>
              <p:cNvSpPr/>
              <p:nvPr/>
            </p:nvSpPr>
            <p:spPr>
              <a:xfrm>
                <a:off x="0" y="2"/>
                <a:ext cx="253473" cy="187092"/>
              </a:xfrm>
              <a:custGeom>
                <a:avLst/>
                <a:gdLst/>
                <a:ahLst/>
                <a:cxnLst>
                  <a:cxn ang="0">
                    <a:pos x="wd2" y="hd2"/>
                  </a:cxn>
                  <a:cxn ang="5400000">
                    <a:pos x="wd2" y="hd2"/>
                  </a:cxn>
                  <a:cxn ang="10800000">
                    <a:pos x="wd2" y="hd2"/>
                  </a:cxn>
                  <a:cxn ang="16200000">
                    <a:pos x="wd2" y="hd2"/>
                  </a:cxn>
                </a:cxnLst>
                <a:rect l="0" t="0" r="r" b="b"/>
                <a:pathLst>
                  <a:path w="21386" h="21443" extrusionOk="0">
                    <a:moveTo>
                      <a:pt x="10417" y="4"/>
                    </a:moveTo>
                    <a:cubicBezTo>
                      <a:pt x="4626" y="46"/>
                      <a:pt x="-123" y="1292"/>
                      <a:pt x="275" y="2787"/>
                    </a:cubicBezTo>
                    <a:lnTo>
                      <a:pt x="0" y="18904"/>
                    </a:lnTo>
                    <a:cubicBezTo>
                      <a:pt x="367" y="20358"/>
                      <a:pt x="4871" y="21521"/>
                      <a:pt x="10600" y="21438"/>
                    </a:cubicBezTo>
                    <a:cubicBezTo>
                      <a:pt x="16330" y="21355"/>
                      <a:pt x="21477" y="20067"/>
                      <a:pt x="21109" y="18613"/>
                    </a:cubicBezTo>
                    <a:lnTo>
                      <a:pt x="21385" y="2496"/>
                    </a:lnTo>
                    <a:cubicBezTo>
                      <a:pt x="20987" y="1001"/>
                      <a:pt x="16177" y="-79"/>
                      <a:pt x="10417" y="4"/>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75" name="Shape 575"/>
              <p:cNvSpPr/>
              <p:nvPr/>
            </p:nvSpPr>
            <p:spPr>
              <a:xfrm>
                <a:off x="1394" y="-1"/>
                <a:ext cx="250945" cy="46613"/>
              </a:xfrm>
              <a:custGeom>
                <a:avLst/>
                <a:gdLst/>
                <a:ahLst/>
                <a:cxnLst>
                  <a:cxn ang="0">
                    <a:pos x="wd2" y="hd2"/>
                  </a:cxn>
                  <a:cxn ang="5400000">
                    <a:pos x="wd2" y="hd2"/>
                  </a:cxn>
                  <a:cxn ang="10800000">
                    <a:pos x="wd2" y="hd2"/>
                  </a:cxn>
                  <a:cxn ang="16200000">
                    <a:pos x="wd2" y="hd2"/>
                  </a:cxn>
                </a:cxnLst>
                <a:rect l="0" t="0" r="r" b="b"/>
                <a:pathLst>
                  <a:path w="20910" h="21131" extrusionOk="0">
                    <a:moveTo>
                      <a:pt x="10050" y="17"/>
                    </a:moveTo>
                    <a:cubicBezTo>
                      <a:pt x="4325" y="181"/>
                      <a:pt x="-371" y="5090"/>
                      <a:pt x="23" y="10981"/>
                    </a:cubicBezTo>
                    <a:cubicBezTo>
                      <a:pt x="386" y="16872"/>
                      <a:pt x="4355" y="21290"/>
                      <a:pt x="10050" y="21126"/>
                    </a:cubicBezTo>
                    <a:cubicBezTo>
                      <a:pt x="15746" y="20963"/>
                      <a:pt x="20532" y="15726"/>
                      <a:pt x="20896" y="9835"/>
                    </a:cubicBezTo>
                    <a:cubicBezTo>
                      <a:pt x="21229" y="3945"/>
                      <a:pt x="15746" y="-310"/>
                      <a:pt x="10050" y="17"/>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sp>
          <p:nvSpPr>
            <p:cNvPr id="577" name="Shape 577"/>
            <p:cNvSpPr/>
            <p:nvPr/>
          </p:nvSpPr>
          <p:spPr>
            <a:xfrm flipV="1">
              <a:off x="-1" y="148138"/>
              <a:ext cx="325280" cy="894529"/>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78" name="Shape 578"/>
            <p:cNvSpPr/>
            <p:nvPr/>
          </p:nvSpPr>
          <p:spPr>
            <a:xfrm flipH="1" flipV="1">
              <a:off x="442251" y="159341"/>
              <a:ext cx="16025" cy="953736"/>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79" name="Shape 579"/>
            <p:cNvSpPr/>
            <p:nvPr/>
          </p:nvSpPr>
          <p:spPr>
            <a:xfrm flipH="1" flipV="1">
              <a:off x="573645" y="170542"/>
              <a:ext cx="304449" cy="851322"/>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grpSp>
          <p:nvGrpSpPr>
            <p:cNvPr id="582" name="Group 582"/>
            <p:cNvGrpSpPr/>
            <p:nvPr/>
          </p:nvGrpSpPr>
          <p:grpSpPr>
            <a:xfrm>
              <a:off x="126586" y="1316305"/>
              <a:ext cx="685448" cy="238072"/>
              <a:chOff x="0" y="0"/>
              <a:chExt cx="685447" cy="238070"/>
            </a:xfrm>
          </p:grpSpPr>
          <p:sp>
            <p:nvSpPr>
              <p:cNvPr id="580" name="Shape 580"/>
              <p:cNvSpPr/>
              <p:nvPr/>
            </p:nvSpPr>
            <p:spPr>
              <a:xfrm>
                <a:off x="0" y="0"/>
                <a:ext cx="685448" cy="238071"/>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99" y="0"/>
                      <a:pt x="0" y="2440"/>
                      <a:pt x="0" y="5342"/>
                    </a:cubicBezTo>
                    <a:lnTo>
                      <a:pt x="0" y="16192"/>
                    </a:lnTo>
                    <a:cubicBezTo>
                      <a:pt x="0" y="19127"/>
                      <a:pt x="4899" y="21600"/>
                      <a:pt x="10794" y="21600"/>
                    </a:cubicBezTo>
                    <a:cubicBezTo>
                      <a:pt x="16689" y="21600"/>
                      <a:pt x="21600" y="19127"/>
                      <a:pt x="21600" y="16192"/>
                    </a:cubicBezTo>
                    <a:lnTo>
                      <a:pt x="21600" y="5342"/>
                    </a:lnTo>
                    <a:cubicBezTo>
                      <a:pt x="21600" y="2440"/>
                      <a:pt x="16678" y="0"/>
                      <a:pt x="10794" y="0"/>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81" name="Shape 581"/>
              <p:cNvSpPr/>
              <p:nvPr/>
            </p:nvSpPr>
            <p:spPr>
              <a:xfrm>
                <a:off x="0" y="0"/>
                <a:ext cx="685448" cy="118056"/>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99" y="0"/>
                      <a:pt x="0" y="4888"/>
                      <a:pt x="0" y="10701"/>
                    </a:cubicBezTo>
                    <a:cubicBezTo>
                      <a:pt x="0" y="16514"/>
                      <a:pt x="4899" y="21600"/>
                      <a:pt x="10794" y="21600"/>
                    </a:cubicBezTo>
                    <a:cubicBezTo>
                      <a:pt x="16689" y="21600"/>
                      <a:pt x="21600" y="16646"/>
                      <a:pt x="21600" y="10701"/>
                    </a:cubicBezTo>
                    <a:cubicBezTo>
                      <a:pt x="21600" y="4756"/>
                      <a:pt x="16678" y="0"/>
                      <a:pt x="10794" y="0"/>
                    </a:cubicBezTo>
                  </a:path>
                </a:pathLst>
              </a:custGeom>
              <a:solidFill>
                <a:srgbClr val="C6E6E9"/>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sp>
          <p:nvSpPr>
            <p:cNvPr id="583" name="Shape 583"/>
            <p:cNvSpPr/>
            <p:nvPr/>
          </p:nvSpPr>
          <p:spPr>
            <a:xfrm flipV="1">
              <a:off x="314062" y="1140281"/>
              <a:ext cx="152225" cy="292842"/>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84" name="Shape 584"/>
            <p:cNvSpPr/>
            <p:nvPr/>
          </p:nvSpPr>
          <p:spPr>
            <a:xfrm>
              <a:off x="474298" y="1149881"/>
              <a:ext cx="132997" cy="276840"/>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85" name="Shape 585"/>
            <p:cNvSpPr/>
            <p:nvPr/>
          </p:nvSpPr>
          <p:spPr>
            <a:xfrm flipV="1">
              <a:off x="296436" y="1210691"/>
              <a:ext cx="62492" cy="107215"/>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sp>
          <p:nvSpPr>
            <p:cNvPr id="586" name="Shape 586"/>
            <p:cNvSpPr/>
            <p:nvPr/>
          </p:nvSpPr>
          <p:spPr>
            <a:xfrm flipH="1" flipV="1">
              <a:off x="548008" y="1159484"/>
              <a:ext cx="88130" cy="145621"/>
            </a:xfrm>
            <a:prstGeom prst="line">
              <a:avLst/>
            </a:prstGeom>
            <a:noFill/>
            <a:ln w="3175" cap="flat">
              <a:solidFill>
                <a:srgbClr val="000000"/>
              </a:solidFill>
              <a:prstDash val="solid"/>
              <a:round/>
            </a:ln>
            <a:effectLst/>
          </p:spPr>
          <p:txBody>
            <a:bodyPr wrap="square" lIns="0" tIns="0" rIns="0" bIns="0" numCol="1" anchor="t">
              <a:noAutofit/>
            </a:bodyPr>
            <a:lstStyle/>
            <a:p>
              <a:pPr marL="0" marR="0" lvl="0" algn="l" defTabSz="457200">
                <a:defRPr sz="1200">
                  <a:solidFill>
                    <a:srgbClr val="000000"/>
                  </a:solidFill>
                  <a:uFillTx/>
                  <a:latin typeface="Helvetica"/>
                  <a:ea typeface="Helvetica"/>
                  <a:cs typeface="Helvetica"/>
                  <a:sym typeface="Helvetica"/>
                </a:defRPr>
              </a:pPr>
              <a:endParaRPr/>
            </a:p>
          </p:txBody>
        </p:sp>
      </p:grpSp>
      <p:sp>
        <p:nvSpPr>
          <p:cNvPr id="588" name="Shape 588"/>
          <p:cNvSpPr/>
          <p:nvPr/>
        </p:nvSpPr>
        <p:spPr>
          <a:xfrm>
            <a:off x="3471333" y="5503333"/>
            <a:ext cx="839249" cy="897458"/>
          </a:xfrm>
          <a:custGeom>
            <a:avLst/>
            <a:gdLst/>
            <a:ahLst/>
            <a:cxnLst>
              <a:cxn ang="0">
                <a:pos x="wd2" y="hd2"/>
              </a:cxn>
              <a:cxn ang="5400000">
                <a:pos x="wd2" y="hd2"/>
              </a:cxn>
              <a:cxn ang="10800000">
                <a:pos x="wd2" y="hd2"/>
              </a:cxn>
              <a:cxn ang="16200000">
                <a:pos x="wd2" y="hd2"/>
              </a:cxn>
            </a:cxnLst>
            <a:rect l="0" t="0" r="r" b="b"/>
            <a:pathLst>
              <a:path w="21600" h="21600" extrusionOk="0">
                <a:moveTo>
                  <a:pt x="0" y="21260"/>
                </a:moveTo>
                <a:lnTo>
                  <a:pt x="12102" y="0"/>
                </a:lnTo>
                <a:lnTo>
                  <a:pt x="21600" y="21600"/>
                </a:lnTo>
                <a:lnTo>
                  <a:pt x="0" y="21260"/>
                </a:lnTo>
              </a:path>
            </a:pathLst>
          </a:custGeom>
          <a:gradFill>
            <a:gsLst>
              <a:gs pos="0">
                <a:srgbClr val="333399"/>
              </a:gs>
              <a:gs pos="100000">
                <a:srgbClr val="0066FF"/>
              </a:gs>
            </a:gsLst>
            <a:lin ang="5400000"/>
          </a:gradFill>
          <a:ln w="12700">
            <a:miter lim="400000"/>
          </a:ln>
        </p:spPr>
        <p:txBody>
          <a:bodyPr lIns="0" tIns="0" rIns="0" bIns="0" anchor="ctr"/>
          <a:lstStyle/>
          <a:p>
            <a:pPr lvl="0" algn="l">
              <a:defRPr>
                <a:solidFill>
                  <a:srgbClr val="000000"/>
                </a:solidFill>
                <a:uFill>
                  <a:solidFill>
                    <a:srgbClr val="000000"/>
                  </a:solidFill>
                </a:uFill>
              </a:defRPr>
            </a:pPr>
            <a:endParaRPr/>
          </a:p>
        </p:txBody>
      </p:sp>
      <p:grpSp>
        <p:nvGrpSpPr>
          <p:cNvPr id="597" name="Group 597"/>
          <p:cNvGrpSpPr/>
          <p:nvPr/>
        </p:nvGrpSpPr>
        <p:grpSpPr>
          <a:xfrm>
            <a:off x="6942667" y="4770106"/>
            <a:ext cx="2457815" cy="2371882"/>
            <a:chOff x="0" y="0"/>
            <a:chExt cx="2457813" cy="2371880"/>
          </a:xfrm>
        </p:grpSpPr>
        <p:sp>
          <p:nvSpPr>
            <p:cNvPr id="589" name="Shape 589"/>
            <p:cNvSpPr/>
            <p:nvPr/>
          </p:nvSpPr>
          <p:spPr>
            <a:xfrm>
              <a:off x="0" y="10068"/>
              <a:ext cx="2457814" cy="2361813"/>
            </a:xfrm>
            <a:prstGeom prst="roundRect">
              <a:avLst>
                <a:gd name="adj" fmla="val 50"/>
              </a:avLst>
            </a:prstGeom>
            <a:solidFill>
              <a:srgbClr val="000000"/>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pic>
          <p:nvPicPr>
            <p:cNvPr id="590" name="image68.jpg"/>
            <p:cNvPicPr/>
            <p:nvPr/>
          </p:nvPicPr>
          <p:blipFill>
            <a:blip r:embed="rId4">
              <a:extLst/>
            </a:blip>
            <a:stretch>
              <a:fillRect/>
            </a:stretch>
          </p:blipFill>
          <p:spPr>
            <a:xfrm>
              <a:off x="165473" y="120823"/>
              <a:ext cx="2180001" cy="2128796"/>
            </a:xfrm>
            <a:prstGeom prst="rect">
              <a:avLst/>
            </a:prstGeom>
            <a:ln w="12700" cap="flat">
              <a:noFill/>
              <a:miter lim="400000"/>
            </a:ln>
            <a:effectLst/>
          </p:spPr>
        </p:pic>
        <p:sp>
          <p:nvSpPr>
            <p:cNvPr id="591" name="Shape 591"/>
            <p:cNvSpPr/>
            <p:nvPr/>
          </p:nvSpPr>
          <p:spPr>
            <a:xfrm>
              <a:off x="40988" y="-1"/>
              <a:ext cx="2407405" cy="23615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922" y="0"/>
                    <a:pt x="21600" y="4678"/>
                    <a:pt x="21600" y="10801"/>
                  </a:cubicBezTo>
                  <a:cubicBezTo>
                    <a:pt x="21600" y="16924"/>
                    <a:pt x="16922" y="21600"/>
                    <a:pt x="10800" y="21600"/>
                  </a:cubicBezTo>
                  <a:cubicBezTo>
                    <a:pt x="4678" y="21600"/>
                    <a:pt x="0" y="16924"/>
                    <a:pt x="0" y="10801"/>
                  </a:cubicBezTo>
                  <a:cubicBezTo>
                    <a:pt x="0" y="4678"/>
                    <a:pt x="4678" y="0"/>
                    <a:pt x="10800" y="0"/>
                  </a:cubicBezTo>
                  <a:close/>
                  <a:moveTo>
                    <a:pt x="10797" y="2489"/>
                  </a:moveTo>
                  <a:cubicBezTo>
                    <a:pt x="15506" y="2489"/>
                    <a:pt x="19105" y="6088"/>
                    <a:pt x="19105" y="10799"/>
                  </a:cubicBezTo>
                  <a:cubicBezTo>
                    <a:pt x="19105" y="15509"/>
                    <a:pt x="15506" y="19108"/>
                    <a:pt x="10797" y="19108"/>
                  </a:cubicBezTo>
                  <a:cubicBezTo>
                    <a:pt x="6088" y="19108"/>
                    <a:pt x="2492" y="15507"/>
                    <a:pt x="2492" y="10799"/>
                  </a:cubicBezTo>
                  <a:cubicBezTo>
                    <a:pt x="2492" y="6091"/>
                    <a:pt x="6088" y="2489"/>
                    <a:pt x="10797" y="2489"/>
                  </a:cubicBezTo>
                  <a:close/>
                </a:path>
              </a:pathLst>
            </a:custGeom>
            <a:solidFill>
              <a:srgbClr val="000000"/>
            </a:solidFill>
            <a:ln w="12700" cap="flat">
              <a:noFill/>
              <a:miter lim="400000"/>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92" name="Shape 592"/>
            <p:cNvSpPr/>
            <p:nvPr/>
          </p:nvSpPr>
          <p:spPr>
            <a:xfrm>
              <a:off x="19735" y="79110"/>
              <a:ext cx="904480" cy="7706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74"/>
                  </a:lnTo>
                  <a:lnTo>
                    <a:pt x="5896" y="21600"/>
                  </a:lnTo>
                  <a:lnTo>
                    <a:pt x="1222" y="19942"/>
                  </a:lnTo>
                  <a:lnTo>
                    <a:pt x="0" y="0"/>
                  </a:lnTo>
                </a:path>
              </a:pathLst>
            </a:custGeom>
            <a:solidFill>
              <a:srgbClr val="000000"/>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93" name="Shape 593"/>
            <p:cNvSpPr/>
            <p:nvPr/>
          </p:nvSpPr>
          <p:spPr>
            <a:xfrm>
              <a:off x="1510515" y="48904"/>
              <a:ext cx="904480" cy="770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73"/>
                  </a:lnTo>
                  <a:lnTo>
                    <a:pt x="15712" y="21600"/>
                  </a:lnTo>
                  <a:lnTo>
                    <a:pt x="20378" y="19943"/>
                  </a:lnTo>
                  <a:lnTo>
                    <a:pt x="21600" y="0"/>
                  </a:lnTo>
                </a:path>
              </a:pathLst>
            </a:custGeom>
            <a:solidFill>
              <a:srgbClr val="000000"/>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94" name="Shape 594"/>
            <p:cNvSpPr/>
            <p:nvPr/>
          </p:nvSpPr>
          <p:spPr>
            <a:xfrm>
              <a:off x="0" y="1541937"/>
              <a:ext cx="904480" cy="7706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327"/>
                  </a:lnTo>
                  <a:lnTo>
                    <a:pt x="5888" y="0"/>
                  </a:lnTo>
                  <a:lnTo>
                    <a:pt x="1222" y="1657"/>
                  </a:lnTo>
                  <a:lnTo>
                    <a:pt x="0" y="21600"/>
                  </a:lnTo>
                </a:path>
              </a:pathLst>
            </a:custGeom>
            <a:solidFill>
              <a:srgbClr val="000000"/>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95" name="Shape 595"/>
            <p:cNvSpPr/>
            <p:nvPr/>
          </p:nvSpPr>
          <p:spPr>
            <a:xfrm>
              <a:off x="1551504" y="1511731"/>
              <a:ext cx="904480" cy="7706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326"/>
                  </a:lnTo>
                  <a:lnTo>
                    <a:pt x="15704" y="0"/>
                  </a:lnTo>
                  <a:lnTo>
                    <a:pt x="20370" y="1658"/>
                  </a:lnTo>
                  <a:lnTo>
                    <a:pt x="21600" y="21600"/>
                  </a:lnTo>
                </a:path>
              </a:pathLst>
            </a:custGeom>
            <a:solidFill>
              <a:srgbClr val="000000"/>
            </a:solidFill>
            <a:ln w="3175" cap="flat">
              <a:solidFill>
                <a:srgbClr val="000000"/>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sp>
          <p:nvSpPr>
            <p:cNvPr id="596" name="Shape 596"/>
            <p:cNvSpPr/>
            <p:nvPr/>
          </p:nvSpPr>
          <p:spPr>
            <a:xfrm>
              <a:off x="297548" y="276167"/>
              <a:ext cx="1882453" cy="1809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FFFFFF"/>
              </a:solidFill>
              <a:prstDash val="solid"/>
              <a:round/>
            </a:ln>
            <a:effectLst/>
          </p:spPr>
          <p:txBody>
            <a:bodyPr wrap="square" lIns="0" tIns="0" rIns="0" bIns="0" numCol="1" anchor="ctr">
              <a:noAutofit/>
            </a:bodyPr>
            <a:lstStyle/>
            <a:p>
              <a:pPr lvl="0" algn="l">
                <a:defRPr>
                  <a:solidFill>
                    <a:srgbClr val="000000"/>
                  </a:solidFill>
                  <a:uFill>
                    <a:solidFill>
                      <a:srgbClr val="000000"/>
                    </a:solidFill>
                  </a:uFill>
                </a:defRPr>
              </a:pPr>
              <a:endParaRPr/>
            </a:p>
          </p:txBody>
        </p:sp>
      </p:grpSp>
      <p:sp>
        <p:nvSpPr>
          <p:cNvPr id="598" name="Shape 598"/>
          <p:cNvSpPr/>
          <p:nvPr/>
        </p:nvSpPr>
        <p:spPr>
          <a:xfrm>
            <a:off x="4148666" y="5334000"/>
            <a:ext cx="2878668" cy="423334"/>
          </a:xfrm>
          <a:prstGeom prst="line">
            <a:avLst/>
          </a:prstGeom>
          <a:ln w="3175">
            <a:solidFill/>
            <a:round/>
            <a:tailEnd type="triangle"/>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
        <p:nvSpPr>
          <p:cNvPr id="599" name="Shape 599"/>
          <p:cNvSpPr/>
          <p:nvPr/>
        </p:nvSpPr>
        <p:spPr>
          <a:xfrm>
            <a:off x="1079555" y="-131019"/>
            <a:ext cx="8721024" cy="8412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800"/>
            </a:lvl1pPr>
          </a:lstStyle>
          <a:p>
            <a:pPr lvl="0">
              <a:defRPr sz="1800">
                <a:solidFill>
                  <a:srgbClr val="000000"/>
                </a:solidFill>
                <a:uFillTx/>
              </a:defRPr>
            </a:pPr>
            <a:r>
              <a:rPr lang="fr-FR" sz="4800" smtClean="0">
                <a:solidFill>
                  <a:srgbClr val="1A0A53"/>
                </a:solidFill>
                <a:uFill>
                  <a:solidFill>
                    <a:srgbClr val="1A0A53"/>
                  </a:solidFill>
                </a:uFill>
              </a:rPr>
              <a:t>L’</a:t>
            </a:r>
            <a:r>
              <a:rPr sz="4800" smtClean="0">
                <a:solidFill>
                  <a:srgbClr val="1A0A53"/>
                </a:solidFill>
                <a:uFill>
                  <a:solidFill>
                    <a:srgbClr val="1A0A53"/>
                  </a:solidFill>
                </a:uFill>
              </a:rPr>
              <a:t>expérience </a:t>
            </a:r>
            <a:r>
              <a:rPr sz="4800">
                <a:solidFill>
                  <a:srgbClr val="1A0A53"/>
                </a:solidFill>
                <a:uFill>
                  <a:solidFill>
                    <a:srgbClr val="1A0A53"/>
                  </a:solidFill>
                </a:uFill>
              </a:rPr>
              <a:t>H.E.S.S.</a:t>
            </a:r>
          </a:p>
        </p:txBody>
      </p:sp>
      <p:sp>
        <p:nvSpPr>
          <p:cNvPr id="600" name="Shape 600"/>
          <p:cNvSpPr/>
          <p:nvPr/>
        </p:nvSpPr>
        <p:spPr>
          <a:xfrm>
            <a:off x="3879866" y="802604"/>
            <a:ext cx="6080677" cy="8942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a:solidFill>
                  <a:srgbClr val="000000"/>
                </a:solidFill>
                <a:uFillTx/>
              </a:defRPr>
            </a:pPr>
            <a:r>
              <a:rPr>
                <a:solidFill>
                  <a:srgbClr val="1A0A53"/>
                </a:solidFill>
                <a:uFill>
                  <a:solidFill>
                    <a:srgbClr val="1A0A53"/>
                  </a:solidFill>
                </a:uFill>
              </a:rPr>
              <a:t>En Namibie, étudie les sources de photons cosmiques de très haute énergie (Eγ&gt;100GeV)</a:t>
            </a:r>
          </a:p>
        </p:txBody>
      </p:sp>
      <p:sp>
        <p:nvSpPr>
          <p:cNvPr id="602" name="Shape 60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30</a:t>
            </a:fld>
            <a:endParaRPr sz="1000" b="1">
              <a:solidFill>
                <a:srgbClr val="1A0A53"/>
              </a:solidFill>
              <a:uFill>
                <a:solidFill>
                  <a:srgbClr val="011279"/>
                </a:solidFill>
              </a:uFill>
            </a:endParaRPr>
          </a:p>
        </p:txBody>
      </p:sp>
      <p:pic>
        <p:nvPicPr>
          <p:cNvPr id="603" name="image70.jpg" descr="E:\Mes images\lapp\DSC03680.jpg"/>
          <p:cNvPicPr/>
          <p:nvPr/>
        </p:nvPicPr>
        <p:blipFill>
          <a:blip r:embed="rId5">
            <a:extLst/>
          </a:blip>
          <a:stretch>
            <a:fillRect/>
          </a:stretch>
        </p:blipFill>
        <p:spPr>
          <a:xfrm>
            <a:off x="4679955" y="2209822"/>
            <a:ext cx="4720526" cy="2517441"/>
          </a:xfrm>
          <a:prstGeom prst="rect">
            <a:avLst/>
          </a:prstGeom>
          <a:ln w="12700">
            <a:miter lim="400000"/>
          </a:ln>
        </p:spPr>
      </p:pic>
    </p:spTree>
  </p:cSld>
  <p:clrMapOvr>
    <a:masterClrMapping/>
  </p:clrMapOvr>
  <p:transition spd="med"/>
  <p:timing>
    <p:tnLst>
      <p:par>
        <p:cTn id="1" dur="indefinite" restart="never" fill="hold"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Shape 6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31</a:t>
            </a:fld>
            <a:endParaRPr sz="1000" b="1">
              <a:solidFill>
                <a:srgbClr val="1A0A53"/>
              </a:solidFill>
              <a:uFill>
                <a:solidFill>
                  <a:srgbClr val="011279"/>
                </a:solidFill>
              </a:uFill>
            </a:endParaRPr>
          </a:p>
        </p:txBody>
      </p:sp>
      <p:sp>
        <p:nvSpPr>
          <p:cNvPr id="606" name="Shape 606"/>
          <p:cNvSpPr/>
          <p:nvPr/>
        </p:nvSpPr>
        <p:spPr>
          <a:xfrm>
            <a:off x="1344965" y="444165"/>
            <a:ext cx="8327553" cy="48449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pPr lvl="0">
              <a:defRPr sz="1800">
                <a:solidFill>
                  <a:srgbClr val="000000"/>
                </a:solidFill>
                <a:uFillTx/>
              </a:defRPr>
            </a:pPr>
            <a:r>
              <a:rPr sz="2600">
                <a:solidFill>
                  <a:srgbClr val="1A0A53"/>
                </a:solidFill>
                <a:uFill>
                  <a:solidFill>
                    <a:srgbClr val="1A0A53"/>
                  </a:solidFill>
                </a:uFill>
              </a:rPr>
              <a:t>Détection d’ondes gravitationnelles de source cosmique</a:t>
            </a:r>
          </a:p>
        </p:txBody>
      </p:sp>
      <p:pic>
        <p:nvPicPr>
          <p:cNvPr id="607" name="image71.png" descr="virgo4"/>
          <p:cNvPicPr/>
          <p:nvPr/>
        </p:nvPicPr>
        <p:blipFill>
          <a:blip r:embed="rId2">
            <a:extLst/>
          </a:blip>
          <a:srcRect t="6827" b="4409"/>
          <a:stretch>
            <a:fillRect/>
          </a:stretch>
        </p:blipFill>
        <p:spPr>
          <a:xfrm>
            <a:off x="7320139" y="1090083"/>
            <a:ext cx="2575279" cy="3048001"/>
          </a:xfrm>
          <a:prstGeom prst="rect">
            <a:avLst/>
          </a:prstGeom>
          <a:ln w="12700">
            <a:miter lim="400000"/>
          </a:ln>
        </p:spPr>
      </p:pic>
      <p:sp>
        <p:nvSpPr>
          <p:cNvPr id="608" name="Shape 608"/>
          <p:cNvSpPr/>
          <p:nvPr/>
        </p:nvSpPr>
        <p:spPr>
          <a:xfrm>
            <a:off x="279466" y="3433570"/>
            <a:ext cx="6480720" cy="752860"/>
          </a:xfrm>
          <a:prstGeom prst="rect">
            <a:avLst/>
          </a:prstGeom>
          <a:solidFill>
            <a:srgbClr val="C6E6E9"/>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2200">
                <a:solidFill>
                  <a:srgbClr val="000000"/>
                </a:solidFill>
                <a:uFill>
                  <a:solidFill>
                    <a:srgbClr val="000000"/>
                  </a:solidFill>
                </a:uFill>
              </a:defRPr>
            </a:lvl1pPr>
          </a:lstStyle>
          <a:p>
            <a:pPr lvl="0">
              <a:defRPr sz="1800">
                <a:uFillTx/>
              </a:defRPr>
            </a:pPr>
            <a:r>
              <a:rPr sz="2200">
                <a:uFill>
                  <a:solidFill/>
                </a:uFill>
              </a:rPr>
              <a:t>Interféromètre suspendu de Michelson avec ses bras de 3km</a:t>
            </a:r>
          </a:p>
        </p:txBody>
      </p:sp>
      <p:sp>
        <p:nvSpPr>
          <p:cNvPr id="609" name="Shape 609"/>
          <p:cNvSpPr/>
          <p:nvPr/>
        </p:nvSpPr>
        <p:spPr>
          <a:xfrm>
            <a:off x="679510" y="6313890"/>
            <a:ext cx="3735355" cy="752861"/>
          </a:xfrm>
          <a:prstGeom prst="rect">
            <a:avLst/>
          </a:prstGeom>
          <a:solidFill>
            <a:srgbClr val="C6E6E9"/>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defRPr sz="2200">
                <a:solidFill>
                  <a:srgbClr val="000000"/>
                </a:solidFill>
                <a:uFill>
                  <a:solidFill>
                    <a:srgbClr val="000000"/>
                  </a:solidFill>
                </a:uFill>
              </a:defRPr>
            </a:lvl1pPr>
          </a:lstStyle>
          <a:p>
            <a:pPr lvl="0">
              <a:defRPr sz="1800">
                <a:uFillTx/>
              </a:defRPr>
            </a:pPr>
            <a:r>
              <a:rPr sz="2200">
                <a:uFill>
                  <a:solidFill/>
                </a:uFill>
              </a:rPr>
              <a:t>Banc de détection et électronique </a:t>
            </a:r>
          </a:p>
        </p:txBody>
      </p:sp>
      <p:pic>
        <p:nvPicPr>
          <p:cNvPr id="610" name="image72.jpg" descr="aerial"/>
          <p:cNvPicPr/>
          <p:nvPr/>
        </p:nvPicPr>
        <p:blipFill>
          <a:blip r:embed="rId3">
            <a:extLst/>
          </a:blip>
          <a:srcRect t="19170" b="4424"/>
          <a:stretch>
            <a:fillRect/>
          </a:stretch>
        </p:blipFill>
        <p:spPr>
          <a:xfrm>
            <a:off x="279466" y="1409733"/>
            <a:ext cx="6011334" cy="2397125"/>
          </a:xfrm>
          <a:prstGeom prst="rect">
            <a:avLst/>
          </a:prstGeom>
          <a:ln w="12700">
            <a:miter lim="400000"/>
          </a:ln>
        </p:spPr>
      </p:pic>
      <p:pic>
        <p:nvPicPr>
          <p:cNvPr id="611" name="image73.jpg" descr="DetecLabSep00"/>
          <p:cNvPicPr/>
          <p:nvPr/>
        </p:nvPicPr>
        <p:blipFill>
          <a:blip r:embed="rId4">
            <a:extLst/>
          </a:blip>
          <a:srcRect l="2184" t="16609" r="1772"/>
          <a:stretch>
            <a:fillRect/>
          </a:stretch>
        </p:blipFill>
        <p:spPr>
          <a:xfrm>
            <a:off x="679511" y="4210044"/>
            <a:ext cx="3725334" cy="2439460"/>
          </a:xfrm>
          <a:prstGeom prst="rect">
            <a:avLst/>
          </a:prstGeom>
          <a:ln w="12700">
            <a:miter lim="400000"/>
          </a:ln>
        </p:spPr>
      </p:pic>
      <p:pic>
        <p:nvPicPr>
          <p:cNvPr id="612" name="image74.jpg" descr="VirgoBancdetection"/>
          <p:cNvPicPr/>
          <p:nvPr/>
        </p:nvPicPr>
        <p:blipFill>
          <a:blip r:embed="rId5">
            <a:extLst/>
          </a:blip>
          <a:stretch>
            <a:fillRect/>
          </a:stretch>
        </p:blipFill>
        <p:spPr>
          <a:xfrm>
            <a:off x="5720071" y="4210044"/>
            <a:ext cx="4173362" cy="3129140"/>
          </a:xfrm>
          <a:prstGeom prst="rect">
            <a:avLst/>
          </a:prstGeom>
          <a:ln w="12700">
            <a:miter lim="400000"/>
          </a:ln>
        </p:spPr>
      </p:pic>
      <p:sp>
        <p:nvSpPr>
          <p:cNvPr id="10" name="Rectangle 2"/>
          <p:cNvSpPr txBox="1">
            <a:spLocks noRot="1" noChangeArrowheads="1"/>
          </p:cNvSpPr>
          <p:nvPr/>
        </p:nvSpPr>
        <p:spPr>
          <a:xfrm>
            <a:off x="1155867" y="-36099"/>
            <a:ext cx="8510588" cy="608013"/>
          </a:xfrm>
          <a:prstGeom prst="rect">
            <a:avLst/>
          </a:prstGeom>
        </p:spPr>
        <p:txBody>
          <a:bodyPr rtlCol="0">
            <a:noAutofit/>
          </a:bodyPr>
          <a:lstStyle>
            <a:lvl1pPr marL="45155" marR="45155" algn="ctr" defTabSz="1016000">
              <a:defRPr sz="3400">
                <a:solidFill>
                  <a:srgbClr val="011279"/>
                </a:solidFill>
                <a:uFill>
                  <a:solidFill>
                    <a:srgbClr val="011279"/>
                  </a:solidFill>
                </a:uFill>
                <a:latin typeface="Tahoma"/>
                <a:ea typeface="Tahoma"/>
                <a:cs typeface="Tahoma"/>
                <a:sym typeface="Tahoma"/>
              </a:defRPr>
            </a:lvl1pPr>
            <a:lvl2pPr marL="45155" marR="45155" indent="228600" algn="ctr" defTabSz="1016000">
              <a:defRPr sz="3400">
                <a:solidFill>
                  <a:srgbClr val="011279"/>
                </a:solidFill>
                <a:uFill>
                  <a:solidFill>
                    <a:srgbClr val="011279"/>
                  </a:solidFill>
                </a:uFill>
                <a:latin typeface="Tahoma"/>
                <a:ea typeface="Tahoma"/>
                <a:cs typeface="Tahoma"/>
                <a:sym typeface="Tahoma"/>
              </a:defRPr>
            </a:lvl2pPr>
            <a:lvl3pPr marL="45155" marR="45155" indent="457200" algn="ctr" defTabSz="1016000">
              <a:defRPr sz="3400">
                <a:solidFill>
                  <a:srgbClr val="011279"/>
                </a:solidFill>
                <a:uFill>
                  <a:solidFill>
                    <a:srgbClr val="011279"/>
                  </a:solidFill>
                </a:uFill>
                <a:latin typeface="Tahoma"/>
                <a:ea typeface="Tahoma"/>
                <a:cs typeface="Tahoma"/>
                <a:sym typeface="Tahoma"/>
              </a:defRPr>
            </a:lvl3pPr>
            <a:lvl4pPr marL="45155" marR="45155" indent="685800" algn="ctr" defTabSz="1016000">
              <a:defRPr sz="3400">
                <a:solidFill>
                  <a:srgbClr val="011279"/>
                </a:solidFill>
                <a:uFill>
                  <a:solidFill>
                    <a:srgbClr val="011279"/>
                  </a:solidFill>
                </a:uFill>
                <a:latin typeface="Tahoma"/>
                <a:ea typeface="Tahoma"/>
                <a:cs typeface="Tahoma"/>
                <a:sym typeface="Tahoma"/>
              </a:defRPr>
            </a:lvl4pPr>
            <a:lvl5pPr marL="45155" marR="45155" indent="914400" algn="ctr" defTabSz="1016000">
              <a:defRPr sz="3400">
                <a:solidFill>
                  <a:srgbClr val="011279"/>
                </a:solidFill>
                <a:uFill>
                  <a:solidFill>
                    <a:srgbClr val="011279"/>
                  </a:solidFill>
                </a:uFill>
                <a:latin typeface="Tahoma"/>
                <a:ea typeface="Tahoma"/>
                <a:cs typeface="Tahoma"/>
                <a:sym typeface="Tahoma"/>
              </a:defRPr>
            </a:lvl5pPr>
            <a:lvl6pPr marL="45155" marR="45155" indent="1143000" algn="ctr" defTabSz="1016000">
              <a:defRPr sz="3400">
                <a:solidFill>
                  <a:srgbClr val="011279"/>
                </a:solidFill>
                <a:uFill>
                  <a:solidFill>
                    <a:srgbClr val="011279"/>
                  </a:solidFill>
                </a:uFill>
                <a:latin typeface="Tahoma"/>
                <a:ea typeface="Tahoma"/>
                <a:cs typeface="Tahoma"/>
                <a:sym typeface="Tahoma"/>
              </a:defRPr>
            </a:lvl6pPr>
            <a:lvl7pPr marL="45155" marR="45155" indent="1371600" algn="ctr" defTabSz="1016000">
              <a:defRPr sz="3400">
                <a:solidFill>
                  <a:srgbClr val="011279"/>
                </a:solidFill>
                <a:uFill>
                  <a:solidFill>
                    <a:srgbClr val="011279"/>
                  </a:solidFill>
                </a:uFill>
                <a:latin typeface="Tahoma"/>
                <a:ea typeface="Tahoma"/>
                <a:cs typeface="Tahoma"/>
                <a:sym typeface="Tahoma"/>
              </a:defRPr>
            </a:lvl7pPr>
            <a:lvl8pPr marL="45155" marR="45155" indent="1600200" algn="ctr" defTabSz="1016000">
              <a:defRPr sz="3400">
                <a:solidFill>
                  <a:srgbClr val="011279"/>
                </a:solidFill>
                <a:uFill>
                  <a:solidFill>
                    <a:srgbClr val="011279"/>
                  </a:solidFill>
                </a:uFill>
                <a:latin typeface="Tahoma"/>
                <a:ea typeface="Tahoma"/>
                <a:cs typeface="Tahoma"/>
                <a:sym typeface="Tahoma"/>
              </a:defRPr>
            </a:lvl8pPr>
            <a:lvl9pPr marL="45155" marR="45155" indent="1828800" algn="ctr" defTabSz="1016000">
              <a:defRPr sz="3400">
                <a:solidFill>
                  <a:srgbClr val="011279"/>
                </a:solidFill>
                <a:uFill>
                  <a:solidFill>
                    <a:srgbClr val="011279"/>
                  </a:solidFill>
                </a:uFill>
                <a:latin typeface="Tahoma"/>
                <a:ea typeface="Tahoma"/>
                <a:cs typeface="Tahoma"/>
                <a:sym typeface="Tahoma"/>
              </a:defRPr>
            </a:lvl9pPr>
          </a:lstStyle>
          <a:p>
            <a:pPr>
              <a:defRPr/>
            </a:pPr>
            <a:r>
              <a:rPr lang="fr-FR" sz="3600" smtClean="0">
                <a:solidFill>
                  <a:schemeClr val="tx1"/>
                </a:solidFill>
                <a:latin typeface="Arial Narrow" pitchFamily="34" charset="0"/>
              </a:rPr>
              <a:t>L'expérience Virgo</a:t>
            </a:r>
            <a:endParaRPr lang="fr-FR" sz="3600" dirty="0" smtClean="0">
              <a:solidFill>
                <a:schemeClr val="tx1"/>
              </a:solidFill>
              <a:latin typeface="Arial Narrow" pitchFamily="34"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82648" y="144380"/>
            <a:ext cx="10077352" cy="7358388"/>
          </a:xfrm>
          <a:prstGeom prst="rect">
            <a:avLst/>
          </a:prstGeom>
        </p:spPr>
      </p:pic>
      <p:sp>
        <p:nvSpPr>
          <p:cNvPr id="4" name="Espace réservé du numéro de diapositive 3"/>
          <p:cNvSpPr>
            <a:spLocks noGrp="1"/>
          </p:cNvSpPr>
          <p:nvPr>
            <p:ph type="sldNum" sz="quarter" idx="2"/>
          </p:nvPr>
        </p:nvSpPr>
        <p:spPr/>
        <p:txBody>
          <a:bodyPr/>
          <a:lstStyle/>
          <a:p>
            <a:pPr lvl="0"/>
            <a:fld id="{86CB4B4D-7CA3-9044-876B-883B54F8677D}" type="slidenum">
              <a:rPr lang="fr-FR" smtClean="0"/>
              <a:t>32</a:t>
            </a:fld>
            <a:endParaRPr lang="fr-FR"/>
          </a:p>
        </p:txBody>
      </p:sp>
    </p:spTree>
    <p:extLst>
      <p:ext uri="{BB962C8B-B14F-4D97-AF65-F5344CB8AC3E}">
        <p14:creationId xmlns:p14="http://schemas.microsoft.com/office/powerpoint/2010/main" val="36372031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279" y="2954475"/>
            <a:ext cx="6905673" cy="952507"/>
          </a:xfrm>
        </p:spPr>
        <p:txBody>
          <a:bodyPr/>
          <a:lstStyle/>
          <a:p>
            <a:r>
              <a:rPr lang="fr-FR" smtClean="0"/>
              <a:t>SUPPLEMENT</a:t>
            </a:r>
            <a:endParaRPr lang="fr-FR"/>
          </a:p>
        </p:txBody>
      </p:sp>
      <p:sp>
        <p:nvSpPr>
          <p:cNvPr id="4" name="Espace réservé du numéro de diapositive 3"/>
          <p:cNvSpPr>
            <a:spLocks noGrp="1"/>
          </p:cNvSpPr>
          <p:nvPr>
            <p:ph type="sldNum" sz="quarter" idx="12"/>
          </p:nvPr>
        </p:nvSpPr>
        <p:spPr/>
        <p:txBody>
          <a:bodyPr/>
          <a:lstStyle/>
          <a:p>
            <a:fld id="{66DF1C61-A851-4A3C-823F-B4CA5D8CC9A1}" type="slidenum">
              <a:rPr lang="fr-FR" smtClean="0"/>
              <a:t>33</a:t>
            </a:fld>
            <a:endParaRPr lang="fr-FR"/>
          </a:p>
        </p:txBody>
      </p:sp>
    </p:spTree>
    <p:extLst>
      <p:ext uri="{BB962C8B-B14F-4D97-AF65-F5344CB8AC3E}">
        <p14:creationId xmlns:p14="http://schemas.microsoft.com/office/powerpoint/2010/main" val="306102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Les questions</a:t>
            </a:r>
            <a:endParaRPr lang="en-US"/>
          </a:p>
        </p:txBody>
      </p:sp>
      <p:sp>
        <p:nvSpPr>
          <p:cNvPr id="3" name="Espace réservé du contenu 2"/>
          <p:cNvSpPr>
            <a:spLocks noGrp="1"/>
          </p:cNvSpPr>
          <p:nvPr>
            <p:ph idx="1"/>
          </p:nvPr>
        </p:nvSpPr>
        <p:spPr>
          <a:xfrm>
            <a:off x="508000" y="1349358"/>
            <a:ext cx="9132507" cy="5873791"/>
          </a:xfrm>
        </p:spPr>
        <p:txBody>
          <a:bodyPr>
            <a:normAutofit/>
          </a:bodyPr>
          <a:lstStyle/>
          <a:p>
            <a:r>
              <a:rPr lang="fr-FR" smtClean="0"/>
              <a:t>Pourquoi y a-t-il </a:t>
            </a:r>
            <a:r>
              <a:rPr lang="fr-FR" smtClean="0">
                <a:solidFill>
                  <a:srgbClr val="C00000"/>
                </a:solidFill>
              </a:rPr>
              <a:t>trois familles </a:t>
            </a:r>
            <a:r>
              <a:rPr lang="fr-FR" smtClean="0"/>
              <a:t>de leptons et de quarks ?</a:t>
            </a:r>
          </a:p>
          <a:p>
            <a:endParaRPr lang="fr-FR" sz="1556"/>
          </a:p>
          <a:p>
            <a:r>
              <a:rPr lang="fr-FR" smtClean="0"/>
              <a:t>Pourquoi de telles </a:t>
            </a:r>
            <a:r>
              <a:rPr lang="fr-FR" smtClean="0">
                <a:solidFill>
                  <a:srgbClr val="C00000"/>
                </a:solidFill>
              </a:rPr>
              <a:t>différences </a:t>
            </a:r>
          </a:p>
          <a:p>
            <a:r>
              <a:rPr lang="fr-FR" smtClean="0">
                <a:solidFill>
                  <a:srgbClr val="C00000"/>
                </a:solidFill>
              </a:rPr>
              <a:t>de masse</a:t>
            </a:r>
            <a:r>
              <a:rPr lang="fr-FR" smtClean="0"/>
              <a:t> ?</a:t>
            </a:r>
            <a:endParaRPr lang="fr-FR" sz="3111"/>
          </a:p>
          <a:p>
            <a:endParaRPr lang="fr-FR" sz="1556" smtClean="0"/>
          </a:p>
          <a:p>
            <a:endParaRPr lang="fr-FR" sz="1556"/>
          </a:p>
          <a:p>
            <a:r>
              <a:rPr lang="fr-FR" smtClean="0"/>
              <a:t>Comment introduire la </a:t>
            </a:r>
            <a:r>
              <a:rPr lang="fr-FR" smtClean="0">
                <a:solidFill>
                  <a:srgbClr val="C00000"/>
                </a:solidFill>
              </a:rPr>
              <a:t>gravité </a:t>
            </a:r>
          </a:p>
          <a:p>
            <a:r>
              <a:rPr lang="fr-FR" smtClean="0"/>
              <a:t>dans le modèle standard ?</a:t>
            </a:r>
          </a:p>
          <a:p>
            <a:endParaRPr lang="fr-FR" sz="1556" smtClean="0"/>
          </a:p>
          <a:p>
            <a:endParaRPr lang="fr-FR" sz="1556"/>
          </a:p>
          <a:p>
            <a:r>
              <a:rPr lang="fr-FR" smtClean="0"/>
              <a:t>Les 4 interactions sont-elles </a:t>
            </a:r>
          </a:p>
          <a:p>
            <a:r>
              <a:rPr lang="fr-FR" smtClean="0"/>
              <a:t>les facettes </a:t>
            </a:r>
            <a:r>
              <a:rPr lang="fr-FR" smtClean="0">
                <a:solidFill>
                  <a:srgbClr val="C00000"/>
                </a:solidFill>
              </a:rPr>
              <a:t>d’une même force </a:t>
            </a:r>
          </a:p>
          <a:p>
            <a:r>
              <a:rPr lang="fr-FR" smtClean="0"/>
              <a:t>unique ?</a:t>
            </a:r>
          </a:p>
        </p:txBody>
      </p:sp>
      <p:sp>
        <p:nvSpPr>
          <p:cNvPr id="6" name="Espace réservé du numéro de diapositive 5"/>
          <p:cNvSpPr>
            <a:spLocks noGrp="1"/>
          </p:cNvSpPr>
          <p:nvPr>
            <p:ph type="sldNum" sz="quarter" idx="12"/>
          </p:nvPr>
        </p:nvSpPr>
        <p:spPr/>
        <p:txBody>
          <a:bodyPr/>
          <a:lstStyle/>
          <a:p>
            <a:fld id="{66DF1C61-A851-4A3C-823F-B4CA5D8CC9A1}" type="slidenum">
              <a:rPr lang="fr-FR" smtClean="0"/>
              <a:t>34</a:t>
            </a:fld>
            <a:endParaRPr lang="fr-F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098" y="2049805"/>
            <a:ext cx="4042501" cy="336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20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411"/>
                                        </p:tgtEl>
                                        <p:attrNameLst>
                                          <p:attrName>style.visibility</p:attrName>
                                        </p:attrNameLst>
                                      </p:cBhvr>
                                      <p:to>
                                        <p:strVal val="visible"/>
                                      </p:to>
                                    </p:set>
                                    <p:animEffect transition="in" filter="fade">
                                      <p:cBhvr>
                                        <p:cTn id="17" dur="1000"/>
                                        <p:tgtEl>
                                          <p:spTgt spid="17411"/>
                                        </p:tgtEl>
                                      </p:cBhvr>
                                    </p:animEffect>
                                    <p:anim calcmode="lin" valueType="num">
                                      <p:cBhvr>
                                        <p:cTn id="18" dur="1000" fill="hold"/>
                                        <p:tgtEl>
                                          <p:spTgt spid="17411"/>
                                        </p:tgtEl>
                                        <p:attrNameLst>
                                          <p:attrName>ppt_x</p:attrName>
                                        </p:attrNameLst>
                                      </p:cBhvr>
                                      <p:tavLst>
                                        <p:tav tm="0">
                                          <p:val>
                                            <p:strVal val="#ppt_x"/>
                                          </p:val>
                                        </p:tav>
                                        <p:tav tm="100000">
                                          <p:val>
                                            <p:strVal val="#ppt_x"/>
                                          </p:val>
                                        </p:tav>
                                      </p:tavLst>
                                    </p:anim>
                                    <p:anim calcmode="lin" valueType="num">
                                      <p:cBhvr>
                                        <p:cTn id="19"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1000"/>
                                        <p:tgtEl>
                                          <p:spTgt spid="3">
                                            <p:txEl>
                                              <p:pRg st="10" end="10"/>
                                            </p:txEl>
                                          </p:spTgt>
                                        </p:tgtEl>
                                      </p:cBhvr>
                                    </p:animEffect>
                                    <p:anim calcmode="lin" valueType="num">
                                      <p:cBhvr>
                                        <p:cTn id="3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1000"/>
                                        <p:tgtEl>
                                          <p:spTgt spid="3">
                                            <p:txEl>
                                              <p:pRg st="11" end="11"/>
                                            </p:txEl>
                                          </p:spTgt>
                                        </p:tgtEl>
                                      </p:cBhvr>
                                    </p:animEffect>
                                    <p:anim calcmode="lin" valueType="num">
                                      <p:cBhvr>
                                        <p:cTn id="4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1000"/>
                                        <p:tgtEl>
                                          <p:spTgt spid="3">
                                            <p:txEl>
                                              <p:pRg st="12" end="12"/>
                                            </p:txEl>
                                          </p:spTgt>
                                        </p:tgtEl>
                                      </p:cBhvr>
                                    </p:animEffect>
                                    <p:anim calcmode="lin" valueType="num">
                                      <p:cBhvr>
                                        <p:cTn id="4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Les questions</a:t>
            </a:r>
            <a:endParaRPr lang="en-US"/>
          </a:p>
        </p:txBody>
      </p:sp>
      <p:sp>
        <p:nvSpPr>
          <p:cNvPr id="3" name="Espace réservé du contenu 2"/>
          <p:cNvSpPr>
            <a:spLocks noGrp="1"/>
          </p:cNvSpPr>
          <p:nvPr>
            <p:ph idx="1"/>
          </p:nvPr>
        </p:nvSpPr>
        <p:spPr/>
        <p:txBody>
          <a:bodyPr>
            <a:normAutofit/>
          </a:bodyPr>
          <a:lstStyle/>
          <a:p>
            <a:r>
              <a:rPr lang="fr-FR"/>
              <a:t>Où est passé </a:t>
            </a:r>
            <a:r>
              <a:rPr lang="fr-FR">
                <a:solidFill>
                  <a:srgbClr val="C00000"/>
                </a:solidFill>
              </a:rPr>
              <a:t>l’antimatière</a:t>
            </a:r>
            <a:r>
              <a:rPr lang="fr-FR"/>
              <a:t> </a:t>
            </a:r>
            <a:r>
              <a:rPr lang="fr-FR" smtClean="0"/>
              <a:t>?</a:t>
            </a:r>
          </a:p>
          <a:p>
            <a:endParaRPr lang="fr-FR" smtClean="0"/>
          </a:p>
          <a:p>
            <a:endParaRPr lang="fr-FR"/>
          </a:p>
          <a:p>
            <a:endParaRPr lang="fr-FR"/>
          </a:p>
          <a:p>
            <a:r>
              <a:rPr lang="fr-FR"/>
              <a:t>De quoi </a:t>
            </a:r>
            <a:r>
              <a:rPr lang="fr-FR">
                <a:solidFill>
                  <a:srgbClr val="C00000"/>
                </a:solidFill>
              </a:rPr>
              <a:t>est fait </a:t>
            </a:r>
            <a:r>
              <a:rPr lang="fr-FR" smtClean="0"/>
              <a:t>l’univers </a:t>
            </a:r>
            <a:r>
              <a:rPr lang="fr-FR" smtClean="0"/>
              <a:t>?</a:t>
            </a:r>
            <a:endParaRPr lang="fr-FR"/>
          </a:p>
          <a:p>
            <a:endParaRPr lang="fr-FR" smtClean="0"/>
          </a:p>
          <a:p>
            <a:endParaRPr lang="fr-FR"/>
          </a:p>
          <a:p>
            <a:endParaRPr lang="fr-FR" smtClean="0"/>
          </a:p>
          <a:p>
            <a:endParaRPr lang="fr-FR"/>
          </a:p>
          <a:p>
            <a:endParaRPr lang="fr-FR" smtClean="0"/>
          </a:p>
          <a:p>
            <a:endParaRPr lang="fr-FR"/>
          </a:p>
          <a:p>
            <a:endParaRPr lang="fr-FR" smtClean="0"/>
          </a:p>
          <a:p>
            <a:endParaRPr lang="fr-FR"/>
          </a:p>
          <a:p>
            <a:pPr lvl="1"/>
            <a:r>
              <a:rPr lang="fr-FR"/>
              <a:t>On n’en connait </a:t>
            </a:r>
            <a:r>
              <a:rPr lang="fr-FR" b="1"/>
              <a:t>que 4 % </a:t>
            </a:r>
            <a:r>
              <a:rPr lang="fr-FR"/>
              <a:t>!</a:t>
            </a:r>
          </a:p>
          <a:p>
            <a:pPr lvl="1"/>
            <a:r>
              <a:rPr lang="fr-FR"/>
              <a:t>Qu’est-ce que la </a:t>
            </a:r>
            <a:r>
              <a:rPr lang="fr-FR" b="1"/>
              <a:t>matière </a:t>
            </a:r>
            <a:r>
              <a:rPr lang="fr-FR" b="1" smtClean="0"/>
              <a:t>noire </a:t>
            </a:r>
            <a:r>
              <a:rPr lang="fr-FR"/>
              <a:t>? Et </a:t>
            </a:r>
            <a:r>
              <a:rPr lang="fr-FR" b="1"/>
              <a:t>l’énergie </a:t>
            </a:r>
            <a:r>
              <a:rPr lang="fr-FR" b="1" smtClean="0"/>
              <a:t>noire </a:t>
            </a:r>
            <a:r>
              <a:rPr lang="fr-FR"/>
              <a:t>?</a:t>
            </a:r>
          </a:p>
          <a:p>
            <a:endParaRPr lang="fr-FR" smtClean="0"/>
          </a:p>
          <a:p>
            <a:endParaRPr lang="en-US"/>
          </a:p>
        </p:txBody>
      </p:sp>
      <p:sp>
        <p:nvSpPr>
          <p:cNvPr id="6" name="Espace réservé du numéro de diapositive 5"/>
          <p:cNvSpPr>
            <a:spLocks noGrp="1"/>
          </p:cNvSpPr>
          <p:nvPr>
            <p:ph type="sldNum" sz="quarter" idx="12"/>
          </p:nvPr>
        </p:nvSpPr>
        <p:spPr/>
        <p:txBody>
          <a:bodyPr/>
          <a:lstStyle/>
          <a:p>
            <a:fld id="{66DF1C61-A851-4A3C-823F-B4CA5D8CC9A1}" type="slidenum">
              <a:rPr lang="fr-FR" smtClean="0"/>
              <a:t>35</a:t>
            </a:fld>
            <a:endParaRPr lang="fr-FR"/>
          </a:p>
        </p:txBody>
      </p:sp>
      <p:pic>
        <p:nvPicPr>
          <p:cNvPr id="7" name="Picture 7" descr="Capture d’écran 2011-03-17 à 21.45.58.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40284" y="1286519"/>
            <a:ext cx="1520169" cy="1553653"/>
          </a:xfrm>
          <a:prstGeom prst="rect">
            <a:avLst/>
          </a:prstGeom>
        </p:spPr>
      </p:pic>
      <p:pic>
        <p:nvPicPr>
          <p:cNvPr id="18434" name="Picture 2" descr="http://www.podcastscience.fm/wp-content/uploads/2011/04/matiere_noire_vs_energie_no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377" y="3009911"/>
            <a:ext cx="3911544" cy="256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1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3" end="13"/>
                                            </p:txEl>
                                          </p:spTgt>
                                        </p:tgtEl>
                                        <p:attrNameLst>
                                          <p:attrName>style.visibility</p:attrName>
                                        </p:attrNameLst>
                                      </p:cBhvr>
                                      <p:to>
                                        <p:strVal val="visible"/>
                                      </p:to>
                                    </p:set>
                                    <p:animEffect transition="in" filter="fade">
                                      <p:cBhvr>
                                        <p:cTn id="12" dur="1000"/>
                                        <p:tgtEl>
                                          <p:spTgt spid="3">
                                            <p:txEl>
                                              <p:pRg st="13" end="13"/>
                                            </p:txEl>
                                          </p:spTgt>
                                        </p:tgtEl>
                                      </p:cBhvr>
                                    </p:animEffect>
                                    <p:anim calcmode="lin" valueType="num">
                                      <p:cBhvr>
                                        <p:cTn id="1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animEffect transition="in" filter="fade">
                                      <p:cBhvr>
                                        <p:cTn id="17" dur="1000"/>
                                        <p:tgtEl>
                                          <p:spTgt spid="3">
                                            <p:txEl>
                                              <p:pRg st="14" end="14"/>
                                            </p:txEl>
                                          </p:spTgt>
                                        </p:tgtEl>
                                      </p:cBhvr>
                                    </p:animEffect>
                                    <p:anim calcmode="lin" valueType="num">
                                      <p:cBhvr>
                                        <p:cTn id="1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434"/>
                                        </p:tgtEl>
                                        <p:attrNameLst>
                                          <p:attrName>style.visibility</p:attrName>
                                        </p:attrNameLst>
                                      </p:cBhvr>
                                      <p:to>
                                        <p:strVal val="visible"/>
                                      </p:to>
                                    </p:set>
                                    <p:animEffect transition="in" filter="fade">
                                      <p:cBhvr>
                                        <p:cTn id="22" dur="1000"/>
                                        <p:tgtEl>
                                          <p:spTgt spid="18434"/>
                                        </p:tgtEl>
                                      </p:cBhvr>
                                    </p:animEffect>
                                    <p:anim calcmode="lin" valueType="num">
                                      <p:cBhvr>
                                        <p:cTn id="23" dur="1000" fill="hold"/>
                                        <p:tgtEl>
                                          <p:spTgt spid="18434"/>
                                        </p:tgtEl>
                                        <p:attrNameLst>
                                          <p:attrName>ppt_x</p:attrName>
                                        </p:attrNameLst>
                                      </p:cBhvr>
                                      <p:tavLst>
                                        <p:tav tm="0">
                                          <p:val>
                                            <p:strVal val="#ppt_x"/>
                                          </p:val>
                                        </p:tav>
                                        <p:tav tm="100000">
                                          <p:val>
                                            <p:strVal val="#ppt_x"/>
                                          </p:val>
                                        </p:tav>
                                      </p:tavLst>
                                    </p:anim>
                                    <p:anim calcmode="lin" valueType="num">
                                      <p:cBhvr>
                                        <p:cTn id="24"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Les questions</a:t>
            </a:r>
            <a:endParaRPr lang="en-US"/>
          </a:p>
        </p:txBody>
      </p:sp>
      <p:sp>
        <p:nvSpPr>
          <p:cNvPr id="3" name="Espace réservé du contenu 2"/>
          <p:cNvSpPr>
            <a:spLocks noGrp="1"/>
          </p:cNvSpPr>
          <p:nvPr>
            <p:ph idx="1"/>
          </p:nvPr>
        </p:nvSpPr>
        <p:spPr/>
        <p:txBody>
          <a:bodyPr/>
          <a:lstStyle/>
          <a:p>
            <a:r>
              <a:rPr lang="fr-FR"/>
              <a:t>Existe-t-il des particules encore </a:t>
            </a:r>
            <a:r>
              <a:rPr lang="fr-FR">
                <a:solidFill>
                  <a:srgbClr val="C00000"/>
                </a:solidFill>
              </a:rPr>
              <a:t>inconnues</a:t>
            </a:r>
            <a:r>
              <a:rPr lang="fr-FR"/>
              <a:t> </a:t>
            </a:r>
            <a:r>
              <a:rPr lang="fr-FR" smtClean="0"/>
              <a:t>?</a:t>
            </a:r>
          </a:p>
          <a:p>
            <a:endParaRPr lang="fr-FR" smtClean="0"/>
          </a:p>
          <a:p>
            <a:endParaRPr lang="fr-FR"/>
          </a:p>
          <a:p>
            <a:r>
              <a:rPr lang="fr-FR"/>
              <a:t>Peut-on </a:t>
            </a:r>
            <a:r>
              <a:rPr lang="fr-FR">
                <a:solidFill>
                  <a:srgbClr val="C00000"/>
                </a:solidFill>
              </a:rPr>
              <a:t>casser</a:t>
            </a:r>
            <a:r>
              <a:rPr lang="fr-FR"/>
              <a:t> les leptons et les quarks ?</a:t>
            </a:r>
          </a:p>
          <a:p>
            <a:endParaRPr lang="fr-FR" smtClean="0"/>
          </a:p>
          <a:p>
            <a:endParaRPr lang="fr-FR"/>
          </a:p>
          <a:p>
            <a:endParaRPr lang="fr-FR" smtClean="0"/>
          </a:p>
          <a:p>
            <a:r>
              <a:rPr lang="fr-FR" smtClean="0"/>
              <a:t>Les </a:t>
            </a:r>
            <a:r>
              <a:rPr lang="fr-FR"/>
              <a:t>particules sont-elles des </a:t>
            </a:r>
            <a:r>
              <a:rPr lang="fr-FR">
                <a:solidFill>
                  <a:srgbClr val="C00000"/>
                </a:solidFill>
              </a:rPr>
              <a:t>cordes</a:t>
            </a:r>
            <a:r>
              <a:rPr lang="fr-FR"/>
              <a:t> </a:t>
            </a:r>
            <a:r>
              <a:rPr lang="fr-FR" smtClean="0"/>
              <a:t>?</a:t>
            </a:r>
          </a:p>
          <a:p>
            <a:endParaRPr lang="fr-FR" smtClean="0"/>
          </a:p>
          <a:p>
            <a:endParaRPr lang="fr-FR" smtClean="0"/>
          </a:p>
          <a:p>
            <a:endParaRPr lang="fr-FR"/>
          </a:p>
          <a:p>
            <a:endParaRPr lang="fr-FR"/>
          </a:p>
          <a:p>
            <a:r>
              <a:rPr lang="fr-FR"/>
              <a:t>Vit-on dans un monde </a:t>
            </a:r>
            <a:r>
              <a:rPr lang="fr-FR">
                <a:solidFill>
                  <a:srgbClr val="C00000"/>
                </a:solidFill>
              </a:rPr>
              <a:t>à plus de 3 </a:t>
            </a:r>
            <a:endParaRPr lang="fr-FR" smtClean="0">
              <a:solidFill>
                <a:srgbClr val="C00000"/>
              </a:solidFill>
            </a:endParaRPr>
          </a:p>
          <a:p>
            <a:r>
              <a:rPr lang="fr-FR" smtClean="0">
                <a:solidFill>
                  <a:srgbClr val="C00000"/>
                </a:solidFill>
              </a:rPr>
              <a:t>dimensions </a:t>
            </a:r>
            <a:r>
              <a:rPr lang="fr-FR"/>
              <a:t>?</a:t>
            </a:r>
            <a:endParaRPr lang="en-US"/>
          </a:p>
          <a:p>
            <a:endParaRPr lang="en-US"/>
          </a:p>
        </p:txBody>
      </p:sp>
      <p:sp>
        <p:nvSpPr>
          <p:cNvPr id="6" name="Espace réservé du numéro de diapositive 5"/>
          <p:cNvSpPr>
            <a:spLocks noGrp="1"/>
          </p:cNvSpPr>
          <p:nvPr>
            <p:ph type="sldNum" sz="quarter" idx="12"/>
          </p:nvPr>
        </p:nvSpPr>
        <p:spPr/>
        <p:txBody>
          <a:bodyPr/>
          <a:lstStyle/>
          <a:p>
            <a:fld id="{66DF1C61-A851-4A3C-823F-B4CA5D8CC9A1}" type="slidenum">
              <a:rPr lang="fr-FR" smtClean="0"/>
              <a:t>36</a:t>
            </a:fld>
            <a:endParaRPr lang="fr-FR"/>
          </a:p>
        </p:txBody>
      </p:sp>
      <p:pic>
        <p:nvPicPr>
          <p:cNvPr id="20482" name="Picture 2" descr="http://4.bp.blogspot.com/_ItN3XjqbCIk/TUrRmcP0eAI/AAAAAAAAAEs/Kz_NU1KtQI4/s1600/sypersymmet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684" y="1329724"/>
            <a:ext cx="1697849" cy="147146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astrosurf.com/luxorion/Physique/particule-cor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805" y="3409955"/>
            <a:ext cx="2133102" cy="135637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wheatandtares.org/wp-content/uploads/2010/12/Calabi_ya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1117" y="5330168"/>
            <a:ext cx="1642478" cy="171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484"/>
                                        </p:tgtEl>
                                        <p:attrNameLst>
                                          <p:attrName>style.visibility</p:attrName>
                                        </p:attrNameLst>
                                      </p:cBhvr>
                                      <p:to>
                                        <p:strVal val="visible"/>
                                      </p:to>
                                    </p:set>
                                    <p:animEffect transition="in" filter="fade">
                                      <p:cBhvr>
                                        <p:cTn id="19" dur="1000"/>
                                        <p:tgtEl>
                                          <p:spTgt spid="20484"/>
                                        </p:tgtEl>
                                      </p:cBhvr>
                                    </p:animEffect>
                                    <p:anim calcmode="lin" valueType="num">
                                      <p:cBhvr>
                                        <p:cTn id="20" dur="1000" fill="hold"/>
                                        <p:tgtEl>
                                          <p:spTgt spid="20484"/>
                                        </p:tgtEl>
                                        <p:attrNameLst>
                                          <p:attrName>ppt_x</p:attrName>
                                        </p:attrNameLst>
                                      </p:cBhvr>
                                      <p:tavLst>
                                        <p:tav tm="0">
                                          <p:val>
                                            <p:strVal val="#ppt_x"/>
                                          </p:val>
                                        </p:tav>
                                        <p:tav tm="100000">
                                          <p:val>
                                            <p:strVal val="#ppt_x"/>
                                          </p:val>
                                        </p:tav>
                                      </p:tavLst>
                                    </p:anim>
                                    <p:anim calcmode="lin" valueType="num">
                                      <p:cBhvr>
                                        <p:cTn id="21"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Effect transition="in" filter="fade">
                                      <p:cBhvr>
                                        <p:cTn id="26" dur="1000"/>
                                        <p:tgtEl>
                                          <p:spTgt spid="3">
                                            <p:txEl>
                                              <p:pRg st="12" end="12"/>
                                            </p:txEl>
                                          </p:spTgt>
                                        </p:tgtEl>
                                      </p:cBhvr>
                                    </p:animEffect>
                                    <p:anim calcmode="lin" valueType="num">
                                      <p:cBhvr>
                                        <p:cTn id="2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1000"/>
                                        <p:tgtEl>
                                          <p:spTgt spid="3">
                                            <p:txEl>
                                              <p:pRg st="13" end="13"/>
                                            </p:txEl>
                                          </p:spTgt>
                                        </p:tgtEl>
                                      </p:cBhvr>
                                    </p:animEffect>
                                    <p:anim calcmode="lin" valueType="num">
                                      <p:cBhvr>
                                        <p:cTn id="3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486"/>
                                        </p:tgtEl>
                                        <p:attrNameLst>
                                          <p:attrName>style.visibility</p:attrName>
                                        </p:attrNameLst>
                                      </p:cBhvr>
                                      <p:to>
                                        <p:strVal val="visible"/>
                                      </p:to>
                                    </p:set>
                                    <p:animEffect transition="in" filter="fade">
                                      <p:cBhvr>
                                        <p:cTn id="36" dur="1000"/>
                                        <p:tgtEl>
                                          <p:spTgt spid="20486"/>
                                        </p:tgtEl>
                                      </p:cBhvr>
                                    </p:animEffect>
                                    <p:anim calcmode="lin" valueType="num">
                                      <p:cBhvr>
                                        <p:cTn id="37" dur="1000" fill="hold"/>
                                        <p:tgtEl>
                                          <p:spTgt spid="20486"/>
                                        </p:tgtEl>
                                        <p:attrNameLst>
                                          <p:attrName>ppt_x</p:attrName>
                                        </p:attrNameLst>
                                      </p:cBhvr>
                                      <p:tavLst>
                                        <p:tav tm="0">
                                          <p:val>
                                            <p:strVal val="#ppt_x"/>
                                          </p:val>
                                        </p:tav>
                                        <p:tav tm="100000">
                                          <p:val>
                                            <p:strVal val="#ppt_x"/>
                                          </p:val>
                                        </p:tav>
                                      </p:tavLst>
                                    </p:anim>
                                    <p:anim calcmode="lin" valueType="num">
                                      <p:cBhvr>
                                        <p:cTn id="38"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body" idx="1"/>
          </p:nvPr>
        </p:nvSpPr>
        <p:spPr>
          <a:xfrm>
            <a:off x="2350161" y="314423"/>
            <a:ext cx="7612394" cy="1976398"/>
          </a:xfrm>
          <a:prstGeom prst="rect">
            <a:avLst/>
          </a:prstGeom>
          <a:ln w="25400">
            <a:solidFill>
              <a:srgbClr val="B82920"/>
            </a:solidFill>
          </a:ln>
        </p:spPr>
        <p:txBody>
          <a:bodyPr/>
          <a:lstStyle/>
          <a:p>
            <a:pPr marL="285750" lvl="1" indent="-285750" algn="l">
              <a:spcBef>
                <a:spcPts val="600"/>
              </a:spcBef>
              <a:defRPr>
                <a:solidFill>
                  <a:srgbClr val="000000"/>
                </a:solidFill>
                <a:uFillTx/>
              </a:defRPr>
            </a:pPr>
            <a:r>
              <a:rPr sz="3000">
                <a:solidFill>
                  <a:srgbClr val="FF8128"/>
                </a:solidFill>
                <a:uFill>
                  <a:solidFill>
                    <a:srgbClr val="1A0A53"/>
                  </a:solidFill>
                </a:uFill>
              </a:rPr>
              <a:t>   La vocation du LAPP est l’étude des constituants élémentaires de la matière et des interactions (forces) fondamentales auxquelles ils sont soumis.</a:t>
            </a:r>
          </a:p>
        </p:txBody>
      </p:sp>
      <p:sp>
        <p:nvSpPr>
          <p:cNvPr id="38" name="Shape 38"/>
          <p:cNvSpPr>
            <a:spLocks noGrp="1"/>
          </p:cNvSpPr>
          <p:nvPr>
            <p:ph type="sldNum" sz="quarter" idx="2"/>
          </p:nvPr>
        </p:nvSpPr>
        <p:spPr>
          <a:xfrm>
            <a:off x="9679189" y="7310261"/>
            <a:ext cx="195164" cy="254001"/>
          </a:xfrm>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4</a:t>
            </a:fld>
            <a:endParaRPr sz="1000" b="1">
              <a:solidFill>
                <a:srgbClr val="1A0A53"/>
              </a:solidFill>
              <a:uFill>
                <a:solidFill>
                  <a:srgbClr val="011279"/>
                </a:solidFill>
              </a:uFill>
            </a:endParaRPr>
          </a:p>
        </p:txBody>
      </p:sp>
      <p:pic>
        <p:nvPicPr>
          <p:cNvPr id="39" name="image8.png"/>
          <p:cNvPicPr/>
          <p:nvPr/>
        </p:nvPicPr>
        <p:blipFill>
          <a:blip r:embed="rId3">
            <a:extLst/>
          </a:blip>
          <a:stretch>
            <a:fillRect/>
          </a:stretch>
        </p:blipFill>
        <p:spPr>
          <a:xfrm>
            <a:off x="0" y="2804086"/>
            <a:ext cx="6868041" cy="4765527"/>
          </a:xfrm>
          <a:prstGeom prst="rect">
            <a:avLst/>
          </a:prstGeom>
          <a:ln w="12700">
            <a:miter lim="400000"/>
          </a:ln>
        </p:spPr>
      </p:pic>
      <p:sp>
        <p:nvSpPr>
          <p:cNvPr id="40" name="Shape 40"/>
          <p:cNvSpPr/>
          <p:nvPr/>
        </p:nvSpPr>
        <p:spPr>
          <a:xfrm>
            <a:off x="7099278" y="3285416"/>
            <a:ext cx="3069418" cy="360822"/>
          </a:xfrm>
          <a:prstGeom prst="rect">
            <a:avLst/>
          </a:prstGeom>
          <a:solidFill>
            <a:srgbClr val="F6CEFC"/>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a:solidFill>
                  <a:srgbClr val="000000"/>
                </a:solidFill>
                <a:uFillTx/>
              </a:defRPr>
            </a:pPr>
            <a:r>
              <a:rPr>
                <a:solidFill>
                  <a:srgbClr val="1A0A53"/>
                </a:solidFill>
                <a:uFill>
                  <a:solidFill>
                    <a:srgbClr val="1A0A53"/>
                  </a:solidFill>
                </a:uFill>
              </a:rPr>
              <a:t>Pas la physique atomique….</a:t>
            </a:r>
          </a:p>
        </p:txBody>
      </p:sp>
      <p:sp>
        <p:nvSpPr>
          <p:cNvPr id="41" name="Shape 41"/>
          <p:cNvSpPr/>
          <p:nvPr/>
        </p:nvSpPr>
        <p:spPr>
          <a:xfrm>
            <a:off x="7099278" y="4192187"/>
            <a:ext cx="3069418" cy="360822"/>
          </a:xfrm>
          <a:prstGeom prst="rect">
            <a:avLst/>
          </a:prstGeom>
          <a:solidFill>
            <a:srgbClr val="D8FABE"/>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a:solidFill>
                  <a:srgbClr val="1A0A53"/>
                </a:solidFill>
                <a:uFill>
                  <a:solidFill>
                    <a:srgbClr val="1A0A53"/>
                  </a:solidFill>
                </a:uFill>
              </a:rPr>
              <a:t>Ni la physique nucléaire…</a:t>
            </a:r>
          </a:p>
        </p:txBody>
      </p:sp>
      <p:sp>
        <p:nvSpPr>
          <p:cNvPr id="42" name="Shape 42"/>
          <p:cNvSpPr/>
          <p:nvPr/>
        </p:nvSpPr>
        <p:spPr>
          <a:xfrm>
            <a:off x="7099278" y="5767810"/>
            <a:ext cx="3069418" cy="677491"/>
          </a:xfrm>
          <a:prstGeom prst="rect">
            <a:avLst/>
          </a:prstGeom>
          <a:solidFill>
            <a:srgbClr val="FFEA00"/>
          </a:solidFill>
          <a:ln w="12700">
            <a:miter lim="400000"/>
          </a:ln>
          <a:effectLst>
            <a:outerShdw blurRad="38100" dist="127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a:defRPr>
                <a:solidFill>
                  <a:srgbClr val="000000"/>
                </a:solidFill>
                <a:uFillTx/>
              </a:defRPr>
            </a:pPr>
            <a:r>
              <a:rPr sz="2000">
                <a:solidFill>
                  <a:srgbClr val="1A0A53"/>
                </a:solidFill>
                <a:uFill>
                  <a:solidFill>
                    <a:srgbClr val="1A0A53"/>
                  </a:solidFill>
                </a:uFill>
              </a:rPr>
              <a:t>Mais la physique </a:t>
            </a:r>
          </a:p>
          <a:p>
            <a:pPr lvl="0">
              <a:defRPr>
                <a:solidFill>
                  <a:srgbClr val="000000"/>
                </a:solidFill>
                <a:uFillTx/>
              </a:defRPr>
            </a:pPr>
            <a:r>
              <a:rPr sz="2000">
                <a:solidFill>
                  <a:srgbClr val="1A0A53"/>
                </a:solidFill>
                <a:uFill>
                  <a:solidFill>
                    <a:srgbClr val="1A0A53"/>
                  </a:solidFill>
                </a:uFill>
              </a:rPr>
              <a:t>des particules</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a:t>
            </a:r>
            <a:r>
              <a:rPr lang="fr-FR" smtClean="0"/>
              <a:t>articules élémentaires</a:t>
            </a:r>
            <a:endParaRPr lang="en-US"/>
          </a:p>
        </p:txBody>
      </p:sp>
      <p:sp>
        <p:nvSpPr>
          <p:cNvPr id="6" name="Espace réservé du numéro de diapositive 5"/>
          <p:cNvSpPr>
            <a:spLocks noGrp="1"/>
          </p:cNvSpPr>
          <p:nvPr>
            <p:ph type="sldNum" sz="quarter" idx="12"/>
          </p:nvPr>
        </p:nvSpPr>
        <p:spPr>
          <a:xfrm>
            <a:off x="9493004" y="7245253"/>
            <a:ext cx="275717" cy="153888"/>
          </a:xfrm>
        </p:spPr>
        <p:txBody>
          <a:bodyPr/>
          <a:lstStyle/>
          <a:p>
            <a:fld id="{66DF1C61-A851-4A3C-823F-B4CA5D8CC9A1}" type="slidenum">
              <a:rPr lang="fr-FR" smtClean="0"/>
              <a:t>5</a:t>
            </a:fld>
            <a:endParaRPr lang="fr-FR"/>
          </a:p>
        </p:txBody>
      </p:sp>
      <p:pic>
        <p:nvPicPr>
          <p:cNvPr id="8" name="Picture 1"/>
          <p:cNvPicPr>
            <a:picLocks noChangeAspect="1"/>
          </p:cNvPicPr>
          <p:nvPr/>
        </p:nvPicPr>
        <p:blipFill rotWithShape="1">
          <a:blip r:embed="rId2"/>
          <a:srcRect l="1966" t="39885" r="4187" b="1881"/>
          <a:stretch/>
        </p:blipFill>
        <p:spPr>
          <a:xfrm>
            <a:off x="359476" y="1969796"/>
            <a:ext cx="9534769" cy="4437402"/>
          </a:xfrm>
          <a:prstGeom prst="rect">
            <a:avLst/>
          </a:prstGeom>
        </p:spPr>
      </p:pic>
      <p:sp>
        <p:nvSpPr>
          <p:cNvPr id="9" name="Rectangle 8"/>
          <p:cNvSpPr/>
          <p:nvPr/>
        </p:nvSpPr>
        <p:spPr>
          <a:xfrm>
            <a:off x="4439929" y="1969796"/>
            <a:ext cx="2800311" cy="4437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9476" y="1969796"/>
            <a:ext cx="4080453" cy="2080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9280" y="4039625"/>
            <a:ext cx="3410648" cy="1130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40242" y="1969796"/>
            <a:ext cx="2654003" cy="4437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1948563" y="6824536"/>
            <a:ext cx="2006960" cy="369332"/>
          </a:xfrm>
          <a:prstGeom prst="rect">
            <a:avLst/>
          </a:prstGeom>
          <a:noFill/>
        </p:spPr>
        <p:txBody>
          <a:bodyPr wrap="none" rtlCol="0">
            <a:spAutoFit/>
          </a:bodyPr>
          <a:lstStyle/>
          <a:p>
            <a:r>
              <a:rPr lang="fr-FR" smtClean="0">
                <a:solidFill>
                  <a:schemeClr val="accent1"/>
                </a:solidFill>
              </a:rPr>
              <a:t>Matière ordinaire</a:t>
            </a:r>
            <a:endParaRPr lang="en-US">
              <a:solidFill>
                <a:schemeClr val="accent1"/>
              </a:solidFill>
            </a:endParaRPr>
          </a:p>
        </p:txBody>
      </p:sp>
      <p:sp>
        <p:nvSpPr>
          <p:cNvPr id="14" name="ZoneTexte 13"/>
          <p:cNvSpPr txBox="1"/>
          <p:nvPr/>
        </p:nvSpPr>
        <p:spPr>
          <a:xfrm>
            <a:off x="6081394" y="6772264"/>
            <a:ext cx="2943113" cy="646331"/>
          </a:xfrm>
          <a:prstGeom prst="rect">
            <a:avLst/>
          </a:prstGeom>
          <a:noFill/>
        </p:spPr>
        <p:txBody>
          <a:bodyPr wrap="none" rtlCol="0">
            <a:spAutoFit/>
          </a:bodyPr>
          <a:lstStyle/>
          <a:p>
            <a:r>
              <a:rPr lang="fr-FR" smtClean="0">
                <a:solidFill>
                  <a:schemeClr val="accent1"/>
                </a:solidFill>
              </a:rPr>
              <a:t>Matière créée par les </a:t>
            </a:r>
          </a:p>
          <a:p>
            <a:r>
              <a:rPr lang="fr-FR" smtClean="0">
                <a:solidFill>
                  <a:schemeClr val="accent1"/>
                </a:solidFill>
              </a:rPr>
              <a:t>collisions à haute énergie </a:t>
            </a:r>
            <a:endParaRPr lang="en-US">
              <a:solidFill>
                <a:schemeClr val="accent1"/>
              </a:solidFill>
            </a:endParaRPr>
          </a:p>
        </p:txBody>
      </p:sp>
      <p:sp>
        <p:nvSpPr>
          <p:cNvPr id="15" name="Accolade fermante 14"/>
          <p:cNvSpPr/>
          <p:nvPr/>
        </p:nvSpPr>
        <p:spPr>
          <a:xfrm rot="5400000">
            <a:off x="2600274" y="5093263"/>
            <a:ext cx="318937" cy="32003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ccolade fermante 15"/>
          <p:cNvSpPr/>
          <p:nvPr/>
        </p:nvSpPr>
        <p:spPr>
          <a:xfrm rot="5400000">
            <a:off x="7127632" y="4083726"/>
            <a:ext cx="318936" cy="52142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19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9638912" y="7322289"/>
            <a:ext cx="275717" cy="153888"/>
          </a:xfrm>
        </p:spPr>
        <p:txBody>
          <a:bodyPr/>
          <a:lstStyle/>
          <a:p>
            <a:fld id="{66DF1C61-A851-4A3C-823F-B4CA5D8CC9A1}" type="slidenum">
              <a:rPr lang="fr-FR" smtClean="0"/>
              <a:t>6</a:t>
            </a:fld>
            <a:endParaRPr lang="fr-FR"/>
          </a:p>
        </p:txBody>
      </p:sp>
      <p:sp>
        <p:nvSpPr>
          <p:cNvPr id="7" name="Ellipse 6"/>
          <p:cNvSpPr/>
          <p:nvPr/>
        </p:nvSpPr>
        <p:spPr>
          <a:xfrm>
            <a:off x="766859" y="987416"/>
            <a:ext cx="4033688" cy="11192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222" b="1" dirty="0">
                <a:solidFill>
                  <a:schemeClr val="tx1"/>
                </a:solidFill>
              </a:rPr>
              <a:t>Interaction électromagnétique </a:t>
            </a:r>
            <a:endParaRPr lang="fr-FR" sz="2222" b="1" dirty="0">
              <a:solidFill>
                <a:schemeClr val="tx1"/>
              </a:solidFill>
            </a:endParaRPr>
          </a:p>
        </p:txBody>
      </p:sp>
      <p:sp>
        <p:nvSpPr>
          <p:cNvPr id="8" name="Ellipse 7"/>
          <p:cNvSpPr/>
          <p:nvPr/>
        </p:nvSpPr>
        <p:spPr>
          <a:xfrm>
            <a:off x="5366793" y="987416"/>
            <a:ext cx="4033688" cy="1119277"/>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222" b="1" dirty="0">
                <a:solidFill>
                  <a:schemeClr val="tx1"/>
                </a:solidFill>
              </a:rPr>
              <a:t>Interaction gravitationnelle</a:t>
            </a:r>
            <a:endParaRPr lang="fr-FR" sz="2222" b="1" dirty="0">
              <a:solidFill>
                <a:schemeClr val="tx1"/>
              </a:solidFill>
            </a:endParaRPr>
          </a:p>
        </p:txBody>
      </p:sp>
      <p:sp>
        <p:nvSpPr>
          <p:cNvPr id="9" name="Ellipse 8"/>
          <p:cNvSpPr/>
          <p:nvPr/>
        </p:nvSpPr>
        <p:spPr>
          <a:xfrm>
            <a:off x="608312" y="3970954"/>
            <a:ext cx="4033688" cy="111927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222" b="1" dirty="0">
                <a:solidFill>
                  <a:schemeClr val="tx1"/>
                </a:solidFill>
              </a:rPr>
              <a:t>Interaction forte</a:t>
            </a:r>
            <a:endParaRPr lang="fr-FR" sz="2222" b="1" dirty="0">
              <a:solidFill>
                <a:schemeClr val="tx1"/>
              </a:solidFill>
            </a:endParaRPr>
          </a:p>
        </p:txBody>
      </p:sp>
      <p:sp>
        <p:nvSpPr>
          <p:cNvPr id="10" name="Ellipse 9"/>
          <p:cNvSpPr/>
          <p:nvPr/>
        </p:nvSpPr>
        <p:spPr>
          <a:xfrm>
            <a:off x="5270673" y="3973333"/>
            <a:ext cx="4033688" cy="11192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222" b="1" dirty="0">
                <a:solidFill>
                  <a:schemeClr val="tx1"/>
                </a:solidFill>
              </a:rPr>
              <a:t>Interaction faible</a:t>
            </a:r>
            <a:endParaRPr lang="fr-FR" sz="2222" b="1" dirty="0">
              <a:solidFill>
                <a:schemeClr val="tx1"/>
              </a:solidFill>
            </a:endParaRPr>
          </a:p>
        </p:txBody>
      </p:sp>
      <p:pic>
        <p:nvPicPr>
          <p:cNvPr id="11268" name="Picture 4" descr="http://upload.wikimedia.org/wikipedia/commons/3/3e/Noyau_ato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169" y="5044700"/>
            <a:ext cx="1663972" cy="166397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946" y="5160856"/>
            <a:ext cx="2717574" cy="143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descr="http://upload.wikimedia.org/wikipedia/commons/thumb/c/c3/Solar_sys8.jpg/350px-Solar_sy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054" y="2267557"/>
            <a:ext cx="2291164" cy="1440161"/>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http://www.pourton.info/wp-content/uploads/2010/08/eclair-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464" y="2234951"/>
            <a:ext cx="2007163" cy="150537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1073" y="2234951"/>
            <a:ext cx="2010340" cy="150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1"/>
          <p:cNvSpPr txBox="1">
            <a:spLocks/>
          </p:cNvSpPr>
          <p:nvPr/>
        </p:nvSpPr>
        <p:spPr>
          <a:xfrm>
            <a:off x="1666851" y="158724"/>
            <a:ext cx="6905673" cy="952507"/>
          </a:xfrm>
          <a:prstGeom prst="rect">
            <a:avLst/>
          </a:prstGeom>
        </p:spPr>
        <p:txBody>
          <a:bodyPr/>
          <a:lstStyle>
            <a:lvl1pPr marL="45155" marR="45155" algn="ctr" defTabSz="1016000">
              <a:defRPr sz="3400">
                <a:solidFill>
                  <a:srgbClr val="011279"/>
                </a:solidFill>
                <a:uFill>
                  <a:solidFill>
                    <a:srgbClr val="011279"/>
                  </a:solidFill>
                </a:uFill>
                <a:latin typeface="Tahoma"/>
                <a:ea typeface="Tahoma"/>
                <a:cs typeface="Tahoma"/>
                <a:sym typeface="Tahoma"/>
              </a:defRPr>
            </a:lvl1pPr>
            <a:lvl2pPr marL="45155" marR="45155" indent="228600" algn="ctr" defTabSz="1016000">
              <a:defRPr sz="3400">
                <a:solidFill>
                  <a:srgbClr val="011279"/>
                </a:solidFill>
                <a:uFill>
                  <a:solidFill>
                    <a:srgbClr val="011279"/>
                  </a:solidFill>
                </a:uFill>
                <a:latin typeface="Tahoma"/>
                <a:ea typeface="Tahoma"/>
                <a:cs typeface="Tahoma"/>
                <a:sym typeface="Tahoma"/>
              </a:defRPr>
            </a:lvl2pPr>
            <a:lvl3pPr marL="45155" marR="45155" indent="457200" algn="ctr" defTabSz="1016000">
              <a:defRPr sz="3400">
                <a:solidFill>
                  <a:srgbClr val="011279"/>
                </a:solidFill>
                <a:uFill>
                  <a:solidFill>
                    <a:srgbClr val="011279"/>
                  </a:solidFill>
                </a:uFill>
                <a:latin typeface="Tahoma"/>
                <a:ea typeface="Tahoma"/>
                <a:cs typeface="Tahoma"/>
                <a:sym typeface="Tahoma"/>
              </a:defRPr>
            </a:lvl3pPr>
            <a:lvl4pPr marL="45155" marR="45155" indent="685800" algn="ctr" defTabSz="1016000">
              <a:defRPr sz="3400">
                <a:solidFill>
                  <a:srgbClr val="011279"/>
                </a:solidFill>
                <a:uFill>
                  <a:solidFill>
                    <a:srgbClr val="011279"/>
                  </a:solidFill>
                </a:uFill>
                <a:latin typeface="Tahoma"/>
                <a:ea typeface="Tahoma"/>
                <a:cs typeface="Tahoma"/>
                <a:sym typeface="Tahoma"/>
              </a:defRPr>
            </a:lvl4pPr>
            <a:lvl5pPr marL="45155" marR="45155" indent="914400" algn="ctr" defTabSz="1016000">
              <a:defRPr sz="3400">
                <a:solidFill>
                  <a:srgbClr val="011279"/>
                </a:solidFill>
                <a:uFill>
                  <a:solidFill>
                    <a:srgbClr val="011279"/>
                  </a:solidFill>
                </a:uFill>
                <a:latin typeface="Tahoma"/>
                <a:ea typeface="Tahoma"/>
                <a:cs typeface="Tahoma"/>
                <a:sym typeface="Tahoma"/>
              </a:defRPr>
            </a:lvl5pPr>
            <a:lvl6pPr marL="45155" marR="45155" indent="1143000" algn="ctr" defTabSz="1016000">
              <a:defRPr sz="3400">
                <a:solidFill>
                  <a:srgbClr val="011279"/>
                </a:solidFill>
                <a:uFill>
                  <a:solidFill>
                    <a:srgbClr val="011279"/>
                  </a:solidFill>
                </a:uFill>
                <a:latin typeface="Tahoma"/>
                <a:ea typeface="Tahoma"/>
                <a:cs typeface="Tahoma"/>
                <a:sym typeface="Tahoma"/>
              </a:defRPr>
            </a:lvl6pPr>
            <a:lvl7pPr marL="45155" marR="45155" indent="1371600" algn="ctr" defTabSz="1016000">
              <a:defRPr sz="3400">
                <a:solidFill>
                  <a:srgbClr val="011279"/>
                </a:solidFill>
                <a:uFill>
                  <a:solidFill>
                    <a:srgbClr val="011279"/>
                  </a:solidFill>
                </a:uFill>
                <a:latin typeface="Tahoma"/>
                <a:ea typeface="Tahoma"/>
                <a:cs typeface="Tahoma"/>
                <a:sym typeface="Tahoma"/>
              </a:defRPr>
            </a:lvl7pPr>
            <a:lvl8pPr marL="45155" marR="45155" indent="1600200" algn="ctr" defTabSz="1016000">
              <a:defRPr sz="3400">
                <a:solidFill>
                  <a:srgbClr val="011279"/>
                </a:solidFill>
                <a:uFill>
                  <a:solidFill>
                    <a:srgbClr val="011279"/>
                  </a:solidFill>
                </a:uFill>
                <a:latin typeface="Tahoma"/>
                <a:ea typeface="Tahoma"/>
                <a:cs typeface="Tahoma"/>
                <a:sym typeface="Tahoma"/>
              </a:defRPr>
            </a:lvl8pPr>
            <a:lvl9pPr marL="45155" marR="45155" indent="1828800" algn="ctr" defTabSz="1016000">
              <a:defRPr sz="3400">
                <a:solidFill>
                  <a:srgbClr val="011279"/>
                </a:solidFill>
                <a:uFill>
                  <a:solidFill>
                    <a:srgbClr val="011279"/>
                  </a:solidFill>
                </a:uFill>
                <a:latin typeface="Tahoma"/>
                <a:ea typeface="Tahoma"/>
                <a:cs typeface="Tahoma"/>
                <a:sym typeface="Tahoma"/>
              </a:defRPr>
            </a:lvl9pPr>
          </a:lstStyle>
          <a:p>
            <a:r>
              <a:rPr lang="fr-FR" smtClean="0"/>
              <a:t>Interactions fondamentales</a:t>
            </a:r>
            <a:endParaRPr lang="en-US"/>
          </a:p>
        </p:txBody>
      </p:sp>
      <p:sp>
        <p:nvSpPr>
          <p:cNvPr id="2" name="ZoneTexte 1"/>
          <p:cNvSpPr txBox="1"/>
          <p:nvPr/>
        </p:nvSpPr>
        <p:spPr>
          <a:xfrm>
            <a:off x="1790199" y="6911920"/>
            <a:ext cx="5990101"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5155" marR="45155" indent="0" algn="just" defTabSz="1016000" rtl="0" fontAlgn="auto" latinLnBrk="1" hangingPunct="0">
              <a:lnSpc>
                <a:spcPct val="100000"/>
              </a:lnSpc>
              <a:spcBef>
                <a:spcPts val="0"/>
              </a:spcBef>
              <a:spcAft>
                <a:spcPts val="0"/>
              </a:spcAft>
              <a:buClrTx/>
              <a:buSzTx/>
              <a:buFontTx/>
              <a:buNone/>
              <a:tabLst/>
            </a:pPr>
            <a:r>
              <a:rPr kumimoji="0" lang="fr-FR" sz="2000" b="0" i="0" u="none" strike="noStrike" cap="none" spc="0" normalizeH="0" baseline="0" smtClean="0">
                <a:ln>
                  <a:noFill/>
                </a:ln>
                <a:solidFill>
                  <a:srgbClr val="1A0A53"/>
                </a:solidFill>
                <a:effectLst/>
                <a:uFill>
                  <a:solidFill>
                    <a:srgbClr val="1A0A53"/>
                  </a:solidFill>
                </a:uFill>
                <a:latin typeface="+mn-lt"/>
                <a:ea typeface="+mn-ea"/>
                <a:cs typeface="+mn-cs"/>
                <a:sym typeface="Arial"/>
              </a:rPr>
              <a:t>Ces interactions sont transmises</a:t>
            </a:r>
            <a:r>
              <a:rPr kumimoji="0" lang="fr-FR" sz="2000" b="0" i="0" u="none" strike="noStrike" cap="none" spc="0" normalizeH="0" smtClean="0">
                <a:ln>
                  <a:noFill/>
                </a:ln>
                <a:solidFill>
                  <a:srgbClr val="1A0A53"/>
                </a:solidFill>
                <a:effectLst/>
                <a:uFill>
                  <a:solidFill>
                    <a:srgbClr val="1A0A53"/>
                  </a:solidFill>
                </a:uFill>
                <a:latin typeface="+mn-lt"/>
                <a:ea typeface="+mn-ea"/>
                <a:cs typeface="+mn-cs"/>
                <a:sym typeface="Arial"/>
              </a:rPr>
              <a:t> par des particules</a:t>
            </a:r>
            <a:endParaRPr kumimoji="0" lang="fr-FR" sz="2000" b="0" i="0" u="none" strike="noStrike" cap="none" spc="0" normalizeH="0" baseline="0">
              <a:ln>
                <a:noFill/>
              </a:ln>
              <a:solidFill>
                <a:srgbClr val="1A0A53"/>
              </a:solidFill>
              <a:effectLst/>
              <a:uFill>
                <a:solidFill>
                  <a:srgbClr val="1A0A53"/>
                </a:solidFill>
              </a:uFill>
              <a:latin typeface="+mn-lt"/>
              <a:ea typeface="+mn-ea"/>
              <a:cs typeface="+mn-cs"/>
              <a:sym typeface="Arial"/>
            </a:endParaRPr>
          </a:p>
        </p:txBody>
      </p:sp>
    </p:spTree>
    <p:extLst>
      <p:ext uri="{BB962C8B-B14F-4D97-AF65-F5344CB8AC3E}">
        <p14:creationId xmlns:p14="http://schemas.microsoft.com/office/powerpoint/2010/main" val="344470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6DF1C61-A851-4A3C-823F-B4CA5D8CC9A1}" type="slidenum">
              <a:rPr lang="fr-FR" smtClean="0"/>
              <a:t>7</a:t>
            </a:fld>
            <a:endParaRPr lang="fr-FR"/>
          </a:p>
        </p:txBody>
      </p:sp>
      <p:sp>
        <p:nvSpPr>
          <p:cNvPr id="3" name="Titre 1"/>
          <p:cNvSpPr txBox="1">
            <a:spLocks/>
          </p:cNvSpPr>
          <p:nvPr/>
        </p:nvSpPr>
        <p:spPr>
          <a:xfrm>
            <a:off x="1666851" y="158724"/>
            <a:ext cx="6905673" cy="952507"/>
          </a:xfrm>
          <a:prstGeom prst="rect">
            <a:avLst/>
          </a:prstGeom>
        </p:spPr>
        <p:txBody>
          <a:bodyPr/>
          <a:lstStyle>
            <a:lvl1pPr marL="45155" marR="45155" algn="ctr" defTabSz="1016000">
              <a:defRPr sz="3400">
                <a:solidFill>
                  <a:srgbClr val="011279"/>
                </a:solidFill>
                <a:uFill>
                  <a:solidFill>
                    <a:srgbClr val="011279"/>
                  </a:solidFill>
                </a:uFill>
                <a:latin typeface="Tahoma"/>
                <a:ea typeface="Tahoma"/>
                <a:cs typeface="Tahoma"/>
                <a:sym typeface="Tahoma"/>
              </a:defRPr>
            </a:lvl1pPr>
            <a:lvl2pPr marL="45155" marR="45155" indent="228600" algn="ctr" defTabSz="1016000">
              <a:defRPr sz="3400">
                <a:solidFill>
                  <a:srgbClr val="011279"/>
                </a:solidFill>
                <a:uFill>
                  <a:solidFill>
                    <a:srgbClr val="011279"/>
                  </a:solidFill>
                </a:uFill>
                <a:latin typeface="Tahoma"/>
                <a:ea typeface="Tahoma"/>
                <a:cs typeface="Tahoma"/>
                <a:sym typeface="Tahoma"/>
              </a:defRPr>
            </a:lvl2pPr>
            <a:lvl3pPr marL="45155" marR="45155" indent="457200" algn="ctr" defTabSz="1016000">
              <a:defRPr sz="3400">
                <a:solidFill>
                  <a:srgbClr val="011279"/>
                </a:solidFill>
                <a:uFill>
                  <a:solidFill>
                    <a:srgbClr val="011279"/>
                  </a:solidFill>
                </a:uFill>
                <a:latin typeface="Tahoma"/>
                <a:ea typeface="Tahoma"/>
                <a:cs typeface="Tahoma"/>
                <a:sym typeface="Tahoma"/>
              </a:defRPr>
            </a:lvl3pPr>
            <a:lvl4pPr marL="45155" marR="45155" indent="685800" algn="ctr" defTabSz="1016000">
              <a:defRPr sz="3400">
                <a:solidFill>
                  <a:srgbClr val="011279"/>
                </a:solidFill>
                <a:uFill>
                  <a:solidFill>
                    <a:srgbClr val="011279"/>
                  </a:solidFill>
                </a:uFill>
                <a:latin typeface="Tahoma"/>
                <a:ea typeface="Tahoma"/>
                <a:cs typeface="Tahoma"/>
                <a:sym typeface="Tahoma"/>
              </a:defRPr>
            </a:lvl4pPr>
            <a:lvl5pPr marL="45155" marR="45155" indent="914400" algn="ctr" defTabSz="1016000">
              <a:defRPr sz="3400">
                <a:solidFill>
                  <a:srgbClr val="011279"/>
                </a:solidFill>
                <a:uFill>
                  <a:solidFill>
                    <a:srgbClr val="011279"/>
                  </a:solidFill>
                </a:uFill>
                <a:latin typeface="Tahoma"/>
                <a:ea typeface="Tahoma"/>
                <a:cs typeface="Tahoma"/>
                <a:sym typeface="Tahoma"/>
              </a:defRPr>
            </a:lvl5pPr>
            <a:lvl6pPr marL="45155" marR="45155" indent="1143000" algn="ctr" defTabSz="1016000">
              <a:defRPr sz="3400">
                <a:solidFill>
                  <a:srgbClr val="011279"/>
                </a:solidFill>
                <a:uFill>
                  <a:solidFill>
                    <a:srgbClr val="011279"/>
                  </a:solidFill>
                </a:uFill>
                <a:latin typeface="Tahoma"/>
                <a:ea typeface="Tahoma"/>
                <a:cs typeface="Tahoma"/>
                <a:sym typeface="Tahoma"/>
              </a:defRPr>
            </a:lvl6pPr>
            <a:lvl7pPr marL="45155" marR="45155" indent="1371600" algn="ctr" defTabSz="1016000">
              <a:defRPr sz="3400">
                <a:solidFill>
                  <a:srgbClr val="011279"/>
                </a:solidFill>
                <a:uFill>
                  <a:solidFill>
                    <a:srgbClr val="011279"/>
                  </a:solidFill>
                </a:uFill>
                <a:latin typeface="Tahoma"/>
                <a:ea typeface="Tahoma"/>
                <a:cs typeface="Tahoma"/>
                <a:sym typeface="Tahoma"/>
              </a:defRPr>
            </a:lvl7pPr>
            <a:lvl8pPr marL="45155" marR="45155" indent="1600200" algn="ctr" defTabSz="1016000">
              <a:defRPr sz="3400">
                <a:solidFill>
                  <a:srgbClr val="011279"/>
                </a:solidFill>
                <a:uFill>
                  <a:solidFill>
                    <a:srgbClr val="011279"/>
                  </a:solidFill>
                </a:uFill>
                <a:latin typeface="Tahoma"/>
                <a:ea typeface="Tahoma"/>
                <a:cs typeface="Tahoma"/>
                <a:sym typeface="Tahoma"/>
              </a:defRPr>
            </a:lvl8pPr>
            <a:lvl9pPr marL="45155" marR="45155" indent="1828800" algn="ctr" defTabSz="1016000">
              <a:defRPr sz="3400">
                <a:solidFill>
                  <a:srgbClr val="011279"/>
                </a:solidFill>
                <a:uFill>
                  <a:solidFill>
                    <a:srgbClr val="011279"/>
                  </a:solidFill>
                </a:uFill>
                <a:latin typeface="Tahoma"/>
                <a:ea typeface="Tahoma"/>
                <a:cs typeface="Tahoma"/>
                <a:sym typeface="Tahoma"/>
              </a:defRPr>
            </a:lvl9pPr>
          </a:lstStyle>
          <a:p>
            <a:r>
              <a:rPr lang="fr-FR" smtClean="0"/>
              <a:t>Modèle standard</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70" y="1232665"/>
            <a:ext cx="891540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429800" y="5099145"/>
            <a:ext cx="2880320" cy="15461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17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body" idx="1"/>
          </p:nvPr>
        </p:nvSpPr>
        <p:spPr>
          <a:xfrm>
            <a:off x="3616402" y="1054981"/>
            <a:ext cx="6529201" cy="5862286"/>
          </a:xfrm>
          <a:prstGeom prst="rect">
            <a:avLst/>
          </a:prstGeom>
        </p:spPr>
        <p:txBody>
          <a:bodyPr/>
          <a:lstStyle/>
          <a:p>
            <a:pPr lvl="0">
              <a:defRPr sz="1800">
                <a:solidFill>
                  <a:srgbClr val="000000"/>
                </a:solidFill>
                <a:uFillTx/>
              </a:defRPr>
            </a:pPr>
            <a:r>
              <a:rPr sz="2000">
                <a:solidFill>
                  <a:srgbClr val="1A0A53"/>
                </a:solidFill>
                <a:uFill>
                  <a:solidFill>
                    <a:srgbClr val="1A0A53"/>
                  </a:solidFill>
                </a:uFill>
              </a:rPr>
              <a:t>Le Centre Européen pour la Recherche Nucléaire a été créé il y a 60 ans pour étudier les interactions nucléaires.</a:t>
            </a:r>
          </a:p>
          <a:p>
            <a:pPr lvl="0">
              <a:defRPr sz="1800">
                <a:solidFill>
                  <a:srgbClr val="000000"/>
                </a:solidFill>
                <a:uFillTx/>
              </a:defRPr>
            </a:pPr>
            <a:endParaRPr sz="2000">
              <a:solidFill>
                <a:srgbClr val="1A0A53"/>
              </a:solidFill>
              <a:uFill>
                <a:solidFill>
                  <a:srgbClr val="1A0A53"/>
                </a:solidFill>
              </a:uFill>
            </a:endParaRPr>
          </a:p>
          <a:p>
            <a:pPr lvl="0">
              <a:defRPr sz="1800">
                <a:solidFill>
                  <a:srgbClr val="000000"/>
                </a:solidFill>
                <a:uFillTx/>
              </a:defRPr>
            </a:pPr>
            <a:r>
              <a:rPr sz="2000">
                <a:solidFill>
                  <a:srgbClr val="1A0A53"/>
                </a:solidFill>
                <a:uFill>
                  <a:solidFill>
                    <a:srgbClr val="1A0A53"/>
                  </a:solidFill>
                </a:uFill>
              </a:rPr>
              <a:t>Le mandat: "L'Organisation assure la collaboration entre Etats européens pour les recherches nucléaires de caractère purement scientifique et fondamental, ainsi que pour d'autres recherches en rapport essentiel avec </a:t>
            </a:r>
            <a:r>
              <a:rPr sz="2000" smtClean="0">
                <a:solidFill>
                  <a:srgbClr val="1A0A53"/>
                </a:solidFill>
                <a:uFill>
                  <a:solidFill>
                    <a:srgbClr val="1A0A53"/>
                  </a:solidFill>
                </a:uFill>
              </a:rPr>
              <a:t>celles-ci.</a:t>
            </a:r>
            <a:r>
              <a:rPr lang="fr-FR"/>
              <a:t>"</a:t>
            </a:r>
            <a:r>
              <a:rPr sz="2000">
                <a:solidFill>
                  <a:srgbClr val="1A0A53"/>
                </a:solidFill>
                <a:uFill>
                  <a:solidFill>
                    <a:srgbClr val="1A0A53"/>
                  </a:solidFill>
                </a:uFill>
              </a:rPr>
              <a:t>  est clair.</a:t>
            </a:r>
          </a:p>
          <a:p>
            <a:pPr lvl="0">
              <a:defRPr sz="1800">
                <a:solidFill>
                  <a:srgbClr val="000000"/>
                </a:solidFill>
                <a:uFillTx/>
              </a:defRPr>
            </a:pPr>
            <a:endParaRPr sz="2000">
              <a:solidFill>
                <a:srgbClr val="1A0A53"/>
              </a:solidFill>
              <a:uFill>
                <a:solidFill>
                  <a:srgbClr val="1A0A53"/>
                </a:solidFill>
              </a:uFill>
            </a:endParaRPr>
          </a:p>
          <a:p>
            <a:pPr lvl="0">
              <a:defRPr sz="1800">
                <a:solidFill>
                  <a:srgbClr val="000000"/>
                </a:solidFill>
                <a:uFillTx/>
              </a:defRPr>
            </a:pPr>
            <a:r>
              <a:rPr sz="2000">
                <a:solidFill>
                  <a:srgbClr val="1A0A53"/>
                </a:solidFill>
                <a:uFill>
                  <a:solidFill>
                    <a:srgbClr val="1A0A53"/>
                  </a:solidFill>
                </a:uFill>
              </a:rPr>
              <a:t>Maintenant on parle souvent du </a:t>
            </a:r>
            <a:r>
              <a:rPr sz="2000">
                <a:solidFill>
                  <a:srgbClr val="C82506"/>
                </a:solidFill>
                <a:uFill>
                  <a:solidFill>
                    <a:srgbClr val="1A0A53"/>
                  </a:solidFill>
                </a:uFill>
              </a:rPr>
              <a:t>Laboratoire Européen de Physique de Particules.</a:t>
            </a:r>
          </a:p>
          <a:p>
            <a:pPr lvl="0">
              <a:defRPr sz="1800">
                <a:solidFill>
                  <a:srgbClr val="000000"/>
                </a:solidFill>
                <a:uFillTx/>
              </a:defRPr>
            </a:pPr>
            <a:endParaRPr sz="2000">
              <a:solidFill>
                <a:srgbClr val="C82506"/>
              </a:solidFill>
              <a:uFill>
                <a:solidFill>
                  <a:srgbClr val="1A0A53"/>
                </a:solidFill>
              </a:uFill>
            </a:endParaRPr>
          </a:p>
          <a:p>
            <a:pPr lvl="0">
              <a:defRPr sz="1800">
                <a:solidFill>
                  <a:srgbClr val="000000"/>
                </a:solidFill>
                <a:uFillTx/>
              </a:defRPr>
            </a:pPr>
            <a:r>
              <a:rPr sz="2000">
                <a:solidFill>
                  <a:srgbClr val="1A0A53"/>
                </a:solidFill>
                <a:uFill>
                  <a:solidFill>
                    <a:srgbClr val="1A0A53"/>
                  </a:solidFill>
                </a:uFill>
              </a:rPr>
              <a:t>Le CERN est à une cinquantaine de kilomètres d’Annecy.</a:t>
            </a:r>
          </a:p>
          <a:p>
            <a:pPr lvl="0">
              <a:defRPr sz="1800">
                <a:solidFill>
                  <a:srgbClr val="000000"/>
                </a:solidFill>
                <a:uFillTx/>
              </a:defRPr>
            </a:pPr>
            <a:endParaRPr sz="2000">
              <a:solidFill>
                <a:srgbClr val="1A0A53"/>
              </a:solidFill>
              <a:uFill>
                <a:solidFill>
                  <a:srgbClr val="1A0A53"/>
                </a:solidFill>
              </a:uFill>
            </a:endParaRPr>
          </a:p>
          <a:p>
            <a:pPr lvl="0">
              <a:defRPr sz="1800">
                <a:solidFill>
                  <a:srgbClr val="000000"/>
                </a:solidFill>
                <a:uFillTx/>
              </a:defRPr>
            </a:pPr>
            <a:r>
              <a:rPr sz="2000">
                <a:solidFill>
                  <a:srgbClr val="1A0A53"/>
                </a:solidFill>
                <a:uFill>
                  <a:solidFill>
                    <a:srgbClr val="1A0A53"/>
                  </a:solidFill>
                </a:uFill>
              </a:rPr>
              <a:t>C’est pour cette raison que le LAPP a été construit ici.</a:t>
            </a:r>
          </a:p>
        </p:txBody>
      </p:sp>
      <p:sp>
        <p:nvSpPr>
          <p:cNvPr id="156" name="Shape 156"/>
          <p:cNvSpPr>
            <a:spLocks noGrp="1"/>
          </p:cNvSpPr>
          <p:nvPr>
            <p:ph type="sldNum" sz="quarter" idx="2"/>
          </p:nvPr>
        </p:nvSpPr>
        <p:spPr>
          <a:xfrm>
            <a:off x="9679189" y="7310261"/>
            <a:ext cx="195164" cy="254001"/>
          </a:xfrm>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8</a:t>
            </a:fld>
            <a:endParaRPr sz="1000" b="1">
              <a:solidFill>
                <a:srgbClr val="1A0A53"/>
              </a:solidFill>
              <a:uFill>
                <a:solidFill>
                  <a:srgbClr val="011279"/>
                </a:solidFill>
              </a:uFill>
            </a:endParaRPr>
          </a:p>
        </p:txBody>
      </p:sp>
      <p:sp>
        <p:nvSpPr>
          <p:cNvPr id="157" name="Shape 157"/>
          <p:cNvSpPr/>
          <p:nvPr/>
        </p:nvSpPr>
        <p:spPr>
          <a:xfrm>
            <a:off x="5101092" y="47365"/>
            <a:ext cx="2767520" cy="7801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b="1"/>
            </a:lvl1pPr>
          </a:lstStyle>
          <a:p>
            <a:pPr lvl="0">
              <a:defRPr sz="1800" b="0">
                <a:solidFill>
                  <a:srgbClr val="000000"/>
                </a:solidFill>
                <a:uFillTx/>
              </a:defRPr>
            </a:pPr>
            <a:r>
              <a:rPr sz="4800" b="1">
                <a:solidFill>
                  <a:srgbClr val="1A0A53"/>
                </a:solidFill>
                <a:uFill>
                  <a:solidFill>
                    <a:srgbClr val="1A0A53"/>
                  </a:solidFill>
                </a:uFill>
              </a:rPr>
              <a:t>Le CERN</a:t>
            </a:r>
          </a:p>
        </p:txBody>
      </p:sp>
      <p:pic>
        <p:nvPicPr>
          <p:cNvPr id="158" name="pasted-image.png"/>
          <p:cNvPicPr/>
          <p:nvPr/>
        </p:nvPicPr>
        <p:blipFill>
          <a:blip r:embed="rId2">
            <a:extLst/>
          </a:blip>
          <a:stretch>
            <a:fillRect/>
          </a:stretch>
        </p:blipFill>
        <p:spPr>
          <a:xfrm>
            <a:off x="63075" y="-1"/>
            <a:ext cx="3317799" cy="7564263"/>
          </a:xfrm>
          <a:prstGeom prst="rect">
            <a:avLst/>
          </a:prstGeom>
          <a:ln w="12700">
            <a:rou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sldNum" sz="quarter" idx="2"/>
          </p:nvPr>
        </p:nvSpPr>
        <p:spPr>
          <a:xfrm>
            <a:off x="9679189" y="7310261"/>
            <a:ext cx="195164" cy="254001"/>
          </a:xfrm>
          <a:prstGeom prst="rect">
            <a:avLst/>
          </a:prstGeom>
          <a:extLst>
            <a:ext uri="{C572A759-6A51-4108-AA02-DFA0A04FC94B}">
              <ma14:wrappingTextBoxFlag xmlns:ma14="http://schemas.microsoft.com/office/mac/drawingml/2011/main" xmlns="" val="1"/>
            </a:ext>
          </a:extLst>
        </p:spPr>
        <p:txBody>
          <a:bodyPr/>
          <a:lstStyle/>
          <a:p>
            <a:pPr lvl="0">
              <a:defRPr sz="1800" b="0">
                <a:solidFill>
                  <a:srgbClr val="000000"/>
                </a:solidFill>
                <a:uFillTx/>
              </a:defRPr>
            </a:pPr>
            <a:fld id="{86CB4B4D-7CA3-9044-876B-883B54F8677D}" type="slidenum">
              <a:rPr sz="1000" b="1">
                <a:solidFill>
                  <a:srgbClr val="1A0A53"/>
                </a:solidFill>
                <a:uFill>
                  <a:solidFill>
                    <a:srgbClr val="011279"/>
                  </a:solidFill>
                </a:uFill>
              </a:rPr>
              <a:t>9</a:t>
            </a:fld>
            <a:endParaRPr sz="1000" b="1">
              <a:solidFill>
                <a:srgbClr val="1A0A53"/>
              </a:solidFill>
              <a:uFill>
                <a:solidFill>
                  <a:srgbClr val="011279"/>
                </a:solidFill>
              </a:uFill>
            </a:endParaRPr>
          </a:p>
        </p:txBody>
      </p:sp>
      <p:pic>
        <p:nvPicPr>
          <p:cNvPr id="161" name="image9.jpg" descr="Lapp_1.jpg"/>
          <p:cNvPicPr/>
          <p:nvPr/>
        </p:nvPicPr>
        <p:blipFill>
          <a:blip r:embed="rId3">
            <a:extLst/>
          </a:blip>
          <a:stretch>
            <a:fillRect/>
          </a:stretch>
        </p:blipFill>
        <p:spPr>
          <a:xfrm>
            <a:off x="6879008" y="790927"/>
            <a:ext cx="3288048" cy="2682632"/>
          </a:xfrm>
          <a:prstGeom prst="rect">
            <a:avLst/>
          </a:prstGeom>
          <a:ln w="12700">
            <a:miter lim="400000"/>
          </a:ln>
          <a:effectLst>
            <a:outerShdw blurRad="317500" dist="152400" dir="2700000" rotWithShape="0">
              <a:srgbClr val="333333">
                <a:alpha val="64999"/>
              </a:srgbClr>
            </a:outerShdw>
          </a:effectLst>
        </p:spPr>
      </p:pic>
      <p:sp>
        <p:nvSpPr>
          <p:cNvPr id="162" name="Shape 162"/>
          <p:cNvSpPr/>
          <p:nvPr/>
        </p:nvSpPr>
        <p:spPr>
          <a:xfrm>
            <a:off x="4117975" y="1356289"/>
            <a:ext cx="2698751" cy="1719722"/>
          </a:xfrm>
          <a:prstGeom prst="rect">
            <a:avLst/>
          </a:prstGeom>
          <a:ln w="25400">
            <a:solidFill>
              <a:srgbClr val="B82920"/>
            </a:solidFill>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a:solidFill>
                  <a:srgbClr val="000000"/>
                </a:solidFill>
                <a:uFillTx/>
              </a:defRPr>
            </a:pPr>
            <a:r>
              <a:rPr b="1">
                <a:solidFill>
                  <a:srgbClr val="B82920"/>
                </a:solidFill>
                <a:uFill>
                  <a:solidFill>
                    <a:srgbClr val="1A0A53"/>
                  </a:solidFill>
                </a:uFill>
              </a:rPr>
              <a:t>1976</a:t>
            </a:r>
            <a:r>
              <a:rPr>
                <a:solidFill>
                  <a:srgbClr val="1A0A53"/>
                </a:solidFill>
                <a:uFill>
                  <a:solidFill>
                    <a:srgbClr val="1A0A53"/>
                  </a:solidFill>
                </a:uFill>
              </a:rPr>
              <a:t>: création du LAPP par Marcel Vivargent (1926-2010) et un groupe de physiciens d’Orsay désireux de se rapprocher  du CERN.  </a:t>
            </a:r>
          </a:p>
        </p:txBody>
      </p:sp>
      <p:sp>
        <p:nvSpPr>
          <p:cNvPr id="163" name="Shape 163"/>
          <p:cNvSpPr/>
          <p:nvPr/>
        </p:nvSpPr>
        <p:spPr>
          <a:xfrm>
            <a:off x="420990" y="4444858"/>
            <a:ext cx="5271088" cy="1427622"/>
          </a:xfrm>
          <a:prstGeom prst="rect">
            <a:avLst/>
          </a:prstGeom>
          <a:solidFill>
            <a:srgbClr val="C6D9F1"/>
          </a:soli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a:solidFill>
                  <a:srgbClr val="000000"/>
                </a:solidFill>
                <a:uFillTx/>
              </a:defRPr>
            </a:pPr>
            <a:r>
              <a:rPr>
                <a:solidFill>
                  <a:srgbClr val="1A0A53"/>
                </a:solidFill>
                <a:uFill>
                  <a:solidFill>
                    <a:srgbClr val="1A0A53"/>
                  </a:solidFill>
                </a:uFill>
              </a:rPr>
              <a:t>Le LAPP a participé à des expériences importantes de l'histoire de la physique des particules, dont UA1, qui permit en 1983 de découvrir les bosons W et Z  </a:t>
            </a:r>
            <a:r>
              <a:rPr lang="fr-FR" smtClean="0">
                <a:solidFill>
                  <a:srgbClr val="1A0A53"/>
                </a:solidFill>
                <a:uFill>
                  <a:solidFill>
                    <a:srgbClr val="1A0A53"/>
                  </a:solidFill>
                </a:uFill>
              </a:rPr>
              <a:t>(</a:t>
            </a:r>
            <a:r>
              <a:rPr smtClean="0">
                <a:solidFill>
                  <a:srgbClr val="1A0A53"/>
                </a:solidFill>
                <a:uFill>
                  <a:solidFill>
                    <a:srgbClr val="1A0A53"/>
                  </a:solidFill>
                </a:uFill>
              </a:rPr>
              <a:t>Carlo </a:t>
            </a:r>
            <a:r>
              <a:rPr>
                <a:solidFill>
                  <a:srgbClr val="1A0A53"/>
                </a:solidFill>
                <a:uFill>
                  <a:solidFill>
                    <a:srgbClr val="1A0A53"/>
                  </a:solidFill>
                </a:uFill>
              </a:rPr>
              <a:t>Rubbia, prix Nobel de physique </a:t>
            </a:r>
            <a:r>
              <a:rPr smtClean="0">
                <a:solidFill>
                  <a:srgbClr val="1A0A53"/>
                </a:solidFill>
                <a:uFill>
                  <a:solidFill>
                    <a:srgbClr val="1A0A53"/>
                  </a:solidFill>
                </a:uFill>
              </a:rPr>
              <a:t>1984</a:t>
            </a:r>
            <a:r>
              <a:rPr lang="fr-FR" smtClean="0">
                <a:solidFill>
                  <a:srgbClr val="1A0A53"/>
                </a:solidFill>
                <a:uFill>
                  <a:solidFill>
                    <a:srgbClr val="1A0A53"/>
                  </a:solidFill>
                </a:uFill>
              </a:rPr>
              <a:t>)</a:t>
            </a:r>
            <a:endParaRPr>
              <a:solidFill>
                <a:srgbClr val="1A0A53"/>
              </a:solidFill>
              <a:uFill>
                <a:solidFill>
                  <a:srgbClr val="1A0A53"/>
                </a:solidFill>
              </a:uFill>
            </a:endParaRPr>
          </a:p>
        </p:txBody>
      </p:sp>
      <p:pic>
        <p:nvPicPr>
          <p:cNvPr id="164" name="image10.jpg" descr="UA1.jpg"/>
          <p:cNvPicPr/>
          <p:nvPr/>
        </p:nvPicPr>
        <p:blipFill>
          <a:blip r:embed="rId4">
            <a:extLst/>
          </a:blip>
          <a:stretch>
            <a:fillRect/>
          </a:stretch>
        </p:blipFill>
        <p:spPr>
          <a:xfrm>
            <a:off x="6746875" y="4206875"/>
            <a:ext cx="3552314" cy="2534817"/>
          </a:xfrm>
          <a:prstGeom prst="rect">
            <a:avLst/>
          </a:prstGeom>
          <a:ln w="12700">
            <a:miter lim="400000"/>
          </a:ln>
          <a:effectLst>
            <a:outerShdw blurRad="317500" dist="152400" dir="2700000" rotWithShape="0">
              <a:srgbClr val="333333">
                <a:alpha val="64999"/>
              </a:srgbClr>
            </a:outerShdw>
          </a:effectLst>
        </p:spPr>
      </p:pic>
      <p:pic>
        <p:nvPicPr>
          <p:cNvPr id="165" name="image11.jpg" descr="Lapp_0.jpg"/>
          <p:cNvPicPr/>
          <p:nvPr/>
        </p:nvPicPr>
        <p:blipFill>
          <a:blip r:embed="rId5">
            <a:extLst/>
          </a:blip>
          <a:stretch>
            <a:fillRect/>
          </a:stretch>
        </p:blipFill>
        <p:spPr>
          <a:xfrm>
            <a:off x="7055" y="784930"/>
            <a:ext cx="4041071" cy="2682632"/>
          </a:xfrm>
          <a:prstGeom prst="rect">
            <a:avLst/>
          </a:prstGeom>
          <a:ln w="12700">
            <a:miter lim="400000"/>
          </a:ln>
          <a:effectLst>
            <a:outerShdw blurRad="317500" dist="152400" dir="2700000" rotWithShape="0">
              <a:srgbClr val="333333">
                <a:alpha val="64999"/>
              </a:srgbClr>
            </a:outerShdw>
          </a:effectLst>
        </p:spPr>
      </p:pic>
      <p:sp>
        <p:nvSpPr>
          <p:cNvPr id="166" name="Shape 166"/>
          <p:cNvSpPr/>
          <p:nvPr/>
        </p:nvSpPr>
        <p:spPr>
          <a:xfrm>
            <a:off x="5936544" y="5249333"/>
            <a:ext cx="476251" cy="1765"/>
          </a:xfrm>
          <a:prstGeom prst="line">
            <a:avLst/>
          </a:prstGeom>
          <a:ln w="38100">
            <a:solidFill>
              <a:srgbClr val="4A7EBB"/>
            </a:solidFill>
            <a:tailEnd type="triangle"/>
          </a:ln>
        </p:spPr>
        <p:txBody>
          <a:bodyPr lIns="0" tIns="0" rIns="0" bIns="0"/>
          <a:lstStyle/>
          <a:p>
            <a:pPr marL="0" marR="0" lvl="0" algn="l" defTabSz="457200">
              <a:defRPr sz="1200">
                <a:solidFill>
                  <a:srgbClr val="000000"/>
                </a:solidFill>
                <a:uFillTx/>
                <a:latin typeface="Helvetica"/>
                <a:ea typeface="Helvetica"/>
                <a:cs typeface="Helvetica"/>
                <a:sym typeface="Helvetica"/>
              </a:defRPr>
            </a:pPr>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1A0A53"/>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5155" marR="45155" indent="0" algn="l" defTabSz="10160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5155" marR="45155" indent="0" algn="just" defTabSz="10160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1A0A53"/>
            </a:solidFill>
            <a:effectLst/>
            <a:uFill>
              <a:solidFill>
                <a:srgbClr val="1A0A53"/>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5155" marR="45155" indent="0" algn="l" defTabSz="10160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5155" marR="45155" indent="0" algn="just" defTabSz="10160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1A0A53"/>
            </a:solidFill>
            <a:effectLst/>
            <a:uFill>
              <a:solidFill>
                <a:srgbClr val="1A0A53"/>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289</TotalTime>
  <Words>2369</Words>
  <Application>Microsoft Office PowerPoint</Application>
  <PresentationFormat>Personnalisé</PresentationFormat>
  <Paragraphs>302</Paragraphs>
  <Slides>36</Slides>
  <Notes>14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36</vt:i4>
      </vt:variant>
    </vt:vector>
  </HeadingPairs>
  <TitlesOfParts>
    <vt:vector size="44" baseType="lpstr">
      <vt:lpstr>Arial</vt:lpstr>
      <vt:lpstr>Arial Narrow</vt:lpstr>
      <vt:lpstr>Calibri</vt:lpstr>
      <vt:lpstr>Helvetica</vt:lpstr>
      <vt:lpstr>Lucida Grande</vt:lpstr>
      <vt:lpstr>Tahoma</vt:lpstr>
      <vt:lpstr>Times New Roman</vt:lpstr>
      <vt:lpstr>White</vt:lpstr>
      <vt:lpstr>Présentation PowerPoint</vt:lpstr>
      <vt:lpstr>Présentation PowerPoint</vt:lpstr>
      <vt:lpstr>Présentation PowerPoint</vt:lpstr>
      <vt:lpstr>Présentation PowerPoint</vt:lpstr>
      <vt:lpstr>Particules élémentaires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SUPPLEMENT</vt:lpstr>
      <vt:lpstr>Les questions</vt:lpstr>
      <vt:lpstr>Les questions</vt:lpstr>
      <vt:lpstr>Les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Vincent POIREAU</dc:creator>
  <cp:lastModifiedBy>Vincent POIREAU</cp:lastModifiedBy>
  <cp:revision>11</cp:revision>
  <dcterms:modified xsi:type="dcterms:W3CDTF">2015-04-09T13:47:59Z</dcterms:modified>
</cp:coreProperties>
</file>