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59" r:id="rId4"/>
    <p:sldId id="260" r:id="rId5"/>
    <p:sldId id="284" r:id="rId6"/>
    <p:sldId id="262" r:id="rId7"/>
    <p:sldId id="263" r:id="rId8"/>
    <p:sldId id="285" r:id="rId9"/>
    <p:sldId id="265" r:id="rId10"/>
    <p:sldId id="286" r:id="rId11"/>
    <p:sldId id="289" r:id="rId12"/>
    <p:sldId id="287" r:id="rId13"/>
    <p:sldId id="288" r:id="rId14"/>
    <p:sldId id="270" r:id="rId15"/>
    <p:sldId id="267" r:id="rId16"/>
    <p:sldId id="291" r:id="rId17"/>
    <p:sldId id="272" r:id="rId18"/>
    <p:sldId id="292" r:id="rId19"/>
    <p:sldId id="293" r:id="rId20"/>
    <p:sldId id="294" r:id="rId21"/>
    <p:sldId id="274" r:id="rId22"/>
    <p:sldId id="295" r:id="rId23"/>
    <p:sldId id="296" r:id="rId24"/>
    <p:sldId id="273" r:id="rId25"/>
    <p:sldId id="277" r:id="rId26"/>
    <p:sldId id="297" r:id="rId27"/>
    <p:sldId id="298" r:id="rId28"/>
    <p:sldId id="299" r:id="rId29"/>
    <p:sldId id="300" r:id="rId3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15600" autoAdjust="0"/>
    <p:restoredTop sz="94606" autoAdjust="0"/>
  </p:normalViewPr>
  <p:slideViewPr>
    <p:cSldViewPr>
      <p:cViewPr>
        <p:scale>
          <a:sx n="117" d="100"/>
          <a:sy n="117" d="100"/>
        </p:scale>
        <p:origin x="-1530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5B627E-3C70-4841-BD57-FB81011B2313}" type="datetimeFigureOut">
              <a:rPr lang="fr-FR" smtClean="0"/>
              <a:t>23/03/2015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171E42-1228-4719-8F0D-7AD9FBA1E9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518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6DE442-0163-427A-A0DA-1038FFA557D5}" type="datetimeFigureOut">
              <a:rPr lang="fr-FR" smtClean="0"/>
              <a:t>23/03/2015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E72E03-35AC-48EF-81B8-DCC8A8037F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2992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noFill/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7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565945"/>
            <a:ext cx="2133600" cy="220641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ctr"/>
            <a:r>
              <a:rPr lang="fr-FR" smtClean="0"/>
              <a:t>Objet Date</a:t>
            </a:r>
            <a:endParaRPr lang="fr-FR"/>
          </a:p>
        </p:txBody>
      </p:sp>
      <p:sp>
        <p:nvSpPr>
          <p:cNvPr id="8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3214678" y="6572272"/>
            <a:ext cx="3352800" cy="214290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ctr"/>
            <a:r>
              <a:rPr lang="fr-FR" smtClean="0"/>
              <a:t>Vincent Poireau</a:t>
            </a:r>
            <a:endParaRPr lang="fr-FR"/>
          </a:p>
        </p:txBody>
      </p:sp>
      <p:sp>
        <p:nvSpPr>
          <p:cNvPr id="10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286776" y="6572272"/>
            <a:ext cx="762000" cy="220641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6DF1C61-A851-4A3C-823F-B4CA5D8CC9A1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Objet Date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Vincent Poireau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Objet Date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Vincent Poireau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Objet Date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Vincent Poireau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Objet Date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Vincent Poireau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Objet Date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Vincent Poireau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Objet Date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Vincent Poireau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Objet Date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Vincent Poireau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Objet Date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Vincent Poireau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Objet Date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Vincent Poireau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Objet Date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Vincent Poireau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6DF1C61-A851-4A3C-823F-B4CA5D8CC9A1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214422"/>
            <a:ext cx="8229600" cy="52864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565945"/>
            <a:ext cx="2133600" cy="220641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ctr"/>
            <a:r>
              <a:rPr lang="fr-FR" smtClean="0"/>
              <a:t>Objet Date</a:t>
            </a:r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3290902" y="6572272"/>
            <a:ext cx="3352800" cy="214290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ctr"/>
            <a:r>
              <a:rPr lang="fr-FR" smtClean="0"/>
              <a:t>Vincent Poireau</a:t>
            </a:r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286776" y="6572272"/>
            <a:ext cx="762000" cy="220641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6DF1C61-A851-4A3C-823F-B4CA5D8CC9A1}" type="slidenum">
              <a:rPr lang="fr-FR" smtClean="0"/>
              <a:t>‹N°›</a:t>
            </a:fld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1500166" y="142852"/>
            <a:ext cx="6215106" cy="857256"/>
          </a:xfrm>
          <a:prstGeom prst="rect">
            <a:avLst/>
          </a:prstGeom>
          <a:gradFill>
            <a:gsLst>
              <a:gs pos="0">
                <a:schemeClr val="accent1">
                  <a:tint val="98000"/>
                  <a:shade val="25000"/>
                  <a:satMod val="250000"/>
                </a:schemeClr>
              </a:gs>
              <a:gs pos="48000">
                <a:schemeClr val="accent1">
                  <a:tint val="86000"/>
                  <a:satMod val="115000"/>
                </a:schemeClr>
              </a:gs>
              <a:gs pos="100000">
                <a:schemeClr val="accent1">
                  <a:tint val="50000"/>
                  <a:satMod val="150000"/>
                </a:schemeClr>
              </a:gs>
            </a:gsLst>
          </a:gradFill>
          <a:ln>
            <a:solidFill>
              <a:schemeClr val="accent1">
                <a:shade val="50000"/>
                <a:satMod val="103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vert="horz" lIns="0" rIns="0" bIns="0" anchor="t">
            <a:normAutofit/>
          </a:bodyPr>
          <a:lstStyle/>
          <a:p>
            <a:r>
              <a:rPr kumimoji="0" lang="fr-FR" smtClean="0"/>
              <a:t>TITRE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rtl="0" eaLnBrk="1" latinLnBrk="0" hangingPunct="1">
        <a:spcBef>
          <a:spcPct val="0"/>
        </a:spcBef>
        <a:buNone/>
        <a:defRPr kumimoji="0" sz="4400" b="0" kern="1200">
          <a:ln>
            <a:noFill/>
          </a:ln>
          <a:solidFill>
            <a:schemeClr val="tx1"/>
          </a:soli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rgbClr val="0070C0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hyperlink" Target="../www/physik2000/PdM/teilchen/motivation/kraft1.html" TargetMode="Externa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1124744"/>
            <a:ext cx="7851648" cy="3600400"/>
          </a:xfrm>
        </p:spPr>
        <p:txBody>
          <a:bodyPr>
            <a:normAutofit fontScale="90000"/>
          </a:bodyPr>
          <a:lstStyle/>
          <a:p>
            <a:pPr algn="ctr"/>
            <a:r>
              <a:rPr lang="fr-FR" smtClean="0"/>
              <a:t>INTRODUCTION </a:t>
            </a:r>
            <a:br>
              <a:rPr lang="fr-FR" smtClean="0"/>
            </a:br>
            <a:r>
              <a:rPr lang="fr-FR" smtClean="0"/>
              <a:t> A  LA </a:t>
            </a:r>
            <a:br>
              <a:rPr lang="fr-FR" smtClean="0"/>
            </a:br>
            <a:r>
              <a:rPr lang="fr-FR" smtClean="0"/>
              <a:t>PHYSIQUE DES PARTICULES</a:t>
            </a:r>
            <a:br>
              <a:rPr lang="fr-FR" smtClean="0"/>
            </a:b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t>1</a:t>
            </a:fld>
            <a:endParaRPr lang="fr-FR"/>
          </a:p>
        </p:txBody>
      </p:sp>
      <p:pic>
        <p:nvPicPr>
          <p:cNvPr id="5122" name="Picture 2" descr="http://lapp.in2p3.fr/IMG/jpg/LAPP-texte-H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259735"/>
            <a:ext cx="2736304" cy="191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lapp.in2p3.fr/IMG/jpg/IN2P3-f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416628"/>
            <a:ext cx="2880320" cy="160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142852"/>
            <a:ext cx="6768752" cy="857256"/>
          </a:xfrm>
        </p:spPr>
        <p:txBody>
          <a:bodyPr>
            <a:normAutofit fontScale="90000"/>
          </a:bodyPr>
          <a:lstStyle/>
          <a:p>
            <a:r>
              <a:rPr lang="fr-FR" smtClean="0"/>
              <a:t>Caractéristiques des particules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526946"/>
          </a:xfrm>
        </p:spPr>
        <p:txBody>
          <a:bodyPr/>
          <a:lstStyle/>
          <a:p>
            <a:r>
              <a:rPr lang="fr-FR" smtClean="0">
                <a:solidFill>
                  <a:srgbClr val="C00000"/>
                </a:solidFill>
              </a:rPr>
              <a:t>Masse</a:t>
            </a:r>
            <a:r>
              <a:rPr lang="fr-FR" smtClean="0"/>
              <a:t> m</a:t>
            </a:r>
          </a:p>
          <a:p>
            <a:pPr lvl="1"/>
            <a:r>
              <a:rPr lang="fr-FR" smtClean="0"/>
              <a:t>Ex : proton </a:t>
            </a:r>
            <a:r>
              <a:rPr lang="fr-FR" smtClean="0">
                <a:latin typeface="+mj-lt"/>
              </a:rPr>
              <a:t>m = 1,672×10</a:t>
            </a:r>
            <a:r>
              <a:rPr lang="fr-FR" baseline="30000" smtClean="0">
                <a:latin typeface="+mj-lt"/>
              </a:rPr>
              <a:t>-27</a:t>
            </a:r>
            <a:r>
              <a:rPr lang="fr-FR" smtClean="0">
                <a:latin typeface="+mj-lt"/>
              </a:rPr>
              <a:t> kg</a:t>
            </a:r>
          </a:p>
          <a:p>
            <a:endParaRPr lang="fr-FR" sz="1800" smtClean="0">
              <a:solidFill>
                <a:srgbClr val="C00000"/>
              </a:solidFill>
            </a:endParaRPr>
          </a:p>
          <a:p>
            <a:r>
              <a:rPr lang="fr-FR" smtClean="0">
                <a:solidFill>
                  <a:srgbClr val="C00000"/>
                </a:solidFill>
              </a:rPr>
              <a:t>Charge</a:t>
            </a:r>
            <a:r>
              <a:rPr lang="fr-FR" smtClean="0"/>
              <a:t> électrique q</a:t>
            </a:r>
          </a:p>
          <a:p>
            <a:pPr lvl="1"/>
            <a:r>
              <a:rPr lang="fr-FR" smtClean="0"/>
              <a:t>Charge |e| de l’électron </a:t>
            </a:r>
            <a:r>
              <a:rPr lang="fr-FR" smtClean="0">
                <a:sym typeface="Symbol"/>
              </a:rPr>
              <a:t> unité de charge élémentaire</a:t>
            </a:r>
          </a:p>
          <a:p>
            <a:pPr lvl="1"/>
            <a:r>
              <a:rPr lang="fr-FR" smtClean="0">
                <a:sym typeface="Symbol"/>
              </a:rPr>
              <a:t>Electron </a:t>
            </a:r>
            <a:r>
              <a:rPr lang="fr-FR" smtClean="0">
                <a:latin typeface="+mj-lt"/>
                <a:sym typeface="Symbol"/>
              </a:rPr>
              <a:t>q = -1</a:t>
            </a:r>
            <a:r>
              <a:rPr lang="fr-FR" smtClean="0">
                <a:sym typeface="Symbol"/>
              </a:rPr>
              <a:t>, proton </a:t>
            </a:r>
            <a:r>
              <a:rPr lang="fr-FR" smtClean="0">
                <a:latin typeface="+mj-lt"/>
                <a:sym typeface="Symbol"/>
              </a:rPr>
              <a:t>q = +1</a:t>
            </a:r>
            <a:r>
              <a:rPr lang="fr-FR" smtClean="0">
                <a:sym typeface="Symbol"/>
              </a:rPr>
              <a:t>, neutron </a:t>
            </a:r>
            <a:r>
              <a:rPr lang="fr-FR" smtClean="0">
                <a:latin typeface="+mj-lt"/>
                <a:sym typeface="Symbol"/>
              </a:rPr>
              <a:t>q = 0</a:t>
            </a:r>
          </a:p>
          <a:p>
            <a:endParaRPr lang="fr-FR" sz="1800" smtClean="0">
              <a:solidFill>
                <a:srgbClr val="C00000"/>
              </a:solidFill>
              <a:latin typeface="+mj-lt"/>
              <a:sym typeface="Symbol"/>
            </a:endParaRPr>
          </a:p>
          <a:p>
            <a:r>
              <a:rPr lang="fr-FR" sz="2800" smtClean="0">
                <a:solidFill>
                  <a:srgbClr val="C00000"/>
                </a:solidFill>
                <a:latin typeface="+mj-lt"/>
                <a:sym typeface="Symbol"/>
              </a:rPr>
              <a:t>Durée</a:t>
            </a:r>
            <a:r>
              <a:rPr lang="fr-FR" sz="2800" smtClean="0">
                <a:latin typeface="+mj-lt"/>
                <a:sym typeface="Symbol"/>
              </a:rPr>
              <a:t> </a:t>
            </a:r>
            <a:r>
              <a:rPr lang="fr-FR" smtClean="0">
                <a:latin typeface="+mj-lt"/>
                <a:sym typeface="Symbol"/>
              </a:rPr>
              <a:t>(ou temps) de vie</a:t>
            </a:r>
          </a:p>
          <a:p>
            <a:pPr lvl="1"/>
            <a:r>
              <a:rPr lang="fr-FR" smtClean="0">
                <a:latin typeface="+mj-lt"/>
                <a:sym typeface="Symbol"/>
              </a:rPr>
              <a:t>Particules stables / instables</a:t>
            </a:r>
          </a:p>
          <a:p>
            <a:pPr lvl="1"/>
            <a:r>
              <a:rPr lang="fr-FR" smtClean="0">
                <a:latin typeface="+mj-lt"/>
                <a:sym typeface="Symbol"/>
              </a:rPr>
              <a:t>Instable </a:t>
            </a:r>
            <a:r>
              <a:rPr lang="fr-FR" smtClean="0">
                <a:sym typeface="Symbol"/>
              </a:rPr>
              <a:t> désintégration de la particule en d’autres particules</a:t>
            </a:r>
            <a:r>
              <a:rPr lang="fr-FR" smtClean="0">
                <a:latin typeface="+mj-lt"/>
                <a:sym typeface="Symbol"/>
              </a:rPr>
              <a:t> </a:t>
            </a:r>
          </a:p>
          <a:p>
            <a:pPr lvl="1"/>
            <a:r>
              <a:rPr lang="fr-FR" smtClean="0">
                <a:latin typeface="+mj-lt"/>
                <a:sym typeface="Symbol"/>
              </a:rPr>
              <a:t>Une particule peut se désintégrer de différentes façons</a:t>
            </a:r>
          </a:p>
          <a:p>
            <a:pPr lvl="2"/>
            <a:r>
              <a:rPr lang="fr-FR" smtClean="0">
                <a:latin typeface="+mj-lt"/>
                <a:sym typeface="Symbol"/>
              </a:rPr>
              <a:t>Ex. : A b + c, A </a:t>
            </a:r>
            <a:r>
              <a:rPr lang="fr-FR" sz="2000" smtClean="0">
                <a:sym typeface="Symbol"/>
              </a:rPr>
              <a:t></a:t>
            </a:r>
            <a:r>
              <a:rPr lang="fr-FR" smtClean="0">
                <a:latin typeface="+mj-lt"/>
                <a:sym typeface="Symbol"/>
              </a:rPr>
              <a:t> d + e</a:t>
            </a:r>
          </a:p>
          <a:p>
            <a:pPr lvl="1"/>
            <a:endParaRPr lang="en-US">
              <a:latin typeface="+mj-lt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523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Les leptons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smtClean="0"/>
          </a:p>
          <a:p>
            <a:r>
              <a:rPr lang="fr-FR" smtClean="0"/>
              <a:t>Il existe </a:t>
            </a:r>
            <a:r>
              <a:rPr lang="fr-FR" smtClean="0">
                <a:solidFill>
                  <a:srgbClr val="C00000"/>
                </a:solidFill>
              </a:rPr>
              <a:t>6 leptons</a:t>
            </a:r>
          </a:p>
          <a:p>
            <a:pPr lvl="1"/>
            <a:r>
              <a:rPr lang="fr-FR" smtClean="0"/>
              <a:t>3 chargés : électron, muon, tau</a:t>
            </a:r>
          </a:p>
          <a:p>
            <a:pPr lvl="1"/>
            <a:r>
              <a:rPr lang="fr-FR" smtClean="0"/>
              <a:t>3 neutres : les neutrinos</a:t>
            </a:r>
          </a:p>
          <a:p>
            <a:pPr lvl="1"/>
            <a:endParaRPr lang="fr-FR" smtClean="0"/>
          </a:p>
          <a:p>
            <a:pPr lvl="1"/>
            <a:endParaRPr lang="fr-FR" smtClean="0"/>
          </a:p>
          <a:p>
            <a:r>
              <a:rPr lang="fr-FR" smtClean="0"/>
              <a:t>Les </a:t>
            </a:r>
            <a:r>
              <a:rPr lang="fr-FR" smtClean="0">
                <a:solidFill>
                  <a:srgbClr val="C00000"/>
                </a:solidFill>
              </a:rPr>
              <a:t>neutrinos</a:t>
            </a:r>
            <a:r>
              <a:rPr lang="fr-FR" smtClean="0"/>
              <a:t> n’interagissent </a:t>
            </a:r>
            <a:r>
              <a:rPr lang="fr-FR" smtClean="0">
                <a:solidFill>
                  <a:srgbClr val="C00000"/>
                </a:solidFill>
              </a:rPr>
              <a:t>pratiquement pas </a:t>
            </a:r>
            <a:r>
              <a:rPr lang="fr-FR" smtClean="0"/>
              <a:t>et possède une masse très faible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t>11</a:t>
            </a:fld>
            <a:endParaRPr lang="fr-F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412776"/>
            <a:ext cx="2910274" cy="1402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472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Les quarks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86412"/>
          </a:xfrm>
        </p:spPr>
        <p:txBody>
          <a:bodyPr/>
          <a:lstStyle/>
          <a:p>
            <a:r>
              <a:rPr lang="fr-FR" smtClean="0"/>
              <a:t>Il existe </a:t>
            </a:r>
            <a:r>
              <a:rPr lang="fr-FR" smtClean="0">
                <a:solidFill>
                  <a:srgbClr val="C00000"/>
                </a:solidFill>
              </a:rPr>
              <a:t>6 quarks</a:t>
            </a:r>
          </a:p>
          <a:p>
            <a:endParaRPr lang="fr-FR" smtClean="0">
              <a:solidFill>
                <a:srgbClr val="C00000"/>
              </a:solidFill>
            </a:endParaRPr>
          </a:p>
          <a:p>
            <a:r>
              <a:rPr lang="fr-FR" smtClean="0"/>
              <a:t>Les quarks se combinent toujours </a:t>
            </a:r>
          </a:p>
          <a:p>
            <a:pPr marL="0" indent="0">
              <a:buNone/>
            </a:pPr>
            <a:r>
              <a:rPr lang="fr-FR" smtClean="0">
                <a:solidFill>
                  <a:srgbClr val="C00000"/>
                </a:solidFill>
              </a:rPr>
              <a:t>par deux </a:t>
            </a:r>
            <a:r>
              <a:rPr lang="fr-FR" smtClean="0"/>
              <a:t>ou </a:t>
            </a:r>
            <a:r>
              <a:rPr lang="fr-FR" smtClean="0">
                <a:solidFill>
                  <a:srgbClr val="C00000"/>
                </a:solidFill>
              </a:rPr>
              <a:t>par trois </a:t>
            </a:r>
            <a:r>
              <a:rPr lang="fr-FR" smtClean="0"/>
              <a:t>pour former des </a:t>
            </a:r>
          </a:p>
          <a:p>
            <a:pPr marL="0" indent="0">
              <a:buNone/>
            </a:pPr>
            <a:r>
              <a:rPr lang="fr-FR" smtClean="0"/>
              <a:t>particules </a:t>
            </a:r>
            <a:r>
              <a:rPr lang="fr-FR" smtClean="0">
                <a:sym typeface="Symbol"/>
              </a:rPr>
              <a:t> </a:t>
            </a:r>
            <a:r>
              <a:rPr lang="fr-FR" smtClean="0">
                <a:solidFill>
                  <a:srgbClr val="C00000"/>
                </a:solidFill>
              </a:rPr>
              <a:t>les hadrons</a:t>
            </a:r>
          </a:p>
          <a:p>
            <a:pPr lvl="1"/>
            <a:r>
              <a:rPr lang="fr-FR" smtClean="0"/>
              <a:t>Protons, neutrons</a:t>
            </a:r>
          </a:p>
          <a:p>
            <a:pPr lvl="1"/>
            <a:r>
              <a:rPr lang="fr-FR" smtClean="0"/>
              <a:t>Pions</a:t>
            </a:r>
          </a:p>
          <a:p>
            <a:pPr lvl="1"/>
            <a:r>
              <a:rPr lang="fr-FR" smtClean="0"/>
              <a:t>Kaons</a:t>
            </a:r>
          </a:p>
          <a:p>
            <a:pPr lvl="1"/>
            <a:r>
              <a:rPr lang="fr-FR" smtClean="0"/>
              <a:t>J/</a:t>
            </a:r>
            <a:r>
              <a:rPr lang="fr-FR" smtClean="0">
                <a:sym typeface="Symbol"/>
              </a:rPr>
              <a:t></a:t>
            </a:r>
            <a:endParaRPr lang="fr-FR"/>
          </a:p>
          <a:p>
            <a:pPr lvl="1"/>
            <a:r>
              <a:rPr lang="fr-FR" smtClean="0"/>
              <a:t>Et plein d’autres particules !</a:t>
            </a:r>
          </a:p>
          <a:p>
            <a:pPr lvl="1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t>12</a:t>
            </a:fld>
            <a:endParaRPr lang="fr-FR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1220" y="2840360"/>
            <a:ext cx="2852467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841" y="1124744"/>
            <a:ext cx="2707224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211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Des quarks aux jets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Les quarks ne se promènent </a:t>
            </a:r>
            <a:r>
              <a:rPr lang="fr-FR" u="sng"/>
              <a:t>jamais</a:t>
            </a:r>
            <a:r>
              <a:rPr lang="fr-FR"/>
              <a:t> </a:t>
            </a:r>
            <a:r>
              <a:rPr lang="fr-FR" smtClean="0"/>
              <a:t>seul</a:t>
            </a:r>
          </a:p>
          <a:p>
            <a:r>
              <a:rPr lang="fr-FR" smtClean="0"/>
              <a:t>Un quark produit seul va </a:t>
            </a:r>
            <a:r>
              <a:rPr lang="fr-FR" smtClean="0">
                <a:solidFill>
                  <a:srgbClr val="C00000"/>
                </a:solidFill>
              </a:rPr>
              <a:t>« s’habiller » </a:t>
            </a:r>
            <a:r>
              <a:rPr lang="fr-FR" smtClean="0"/>
              <a:t>en formant autour de lui une multitude de hadron</a:t>
            </a:r>
          </a:p>
          <a:p>
            <a:pPr lvl="1"/>
            <a:r>
              <a:rPr lang="fr-FR" smtClean="0"/>
              <a:t>quark seul </a:t>
            </a:r>
            <a:r>
              <a:rPr lang="fr-FR" smtClean="0">
                <a:sym typeface="Symbol"/>
              </a:rPr>
              <a:t> </a:t>
            </a:r>
            <a:r>
              <a:rPr lang="fr-FR" b="1" smtClean="0">
                <a:sym typeface="Symbol"/>
              </a:rPr>
              <a:t>jet de particules</a:t>
            </a:r>
            <a:endParaRPr lang="en-US" b="1"/>
          </a:p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t>13</a:t>
            </a:fld>
            <a:endParaRPr lang="fr-F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429000"/>
            <a:ext cx="2655565" cy="2556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708920"/>
            <a:ext cx="3384376" cy="3686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241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634496"/>
            <a:ext cx="7772400" cy="1362456"/>
          </a:xfrm>
        </p:spPr>
        <p:txBody>
          <a:bodyPr anchor="ctr"/>
          <a:lstStyle/>
          <a:p>
            <a:pPr algn="ctr"/>
            <a:r>
              <a:rPr lang="fr-FR" smtClean="0"/>
              <a:t>Les interactions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3143424"/>
            <a:ext cx="7772400" cy="1509712"/>
          </a:xfrm>
        </p:spPr>
        <p:txBody>
          <a:bodyPr/>
          <a:lstStyle/>
          <a:p>
            <a:r>
              <a:rPr lang="fr-FR" smtClean="0"/>
              <a:t>Ou comment « coller » la matière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t>14</a:t>
            </a:fld>
            <a:endParaRPr lang="fr-FR"/>
          </a:p>
        </p:txBody>
      </p:sp>
      <p:pic>
        <p:nvPicPr>
          <p:cNvPr id="10242" name="Picture 2" descr="http://l.oeil.curieux.blog.free.fr/public/Newton/newt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356992"/>
            <a:ext cx="27813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34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Les interactions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2791" y="1052736"/>
            <a:ext cx="7543585" cy="675951"/>
          </a:xfrm>
        </p:spPr>
        <p:txBody>
          <a:bodyPr/>
          <a:lstStyle/>
          <a:p>
            <a:r>
              <a:rPr lang="fr-FR" smtClean="0"/>
              <a:t>Vision classique : action </a:t>
            </a:r>
            <a:r>
              <a:rPr lang="fr-FR" smtClean="0">
                <a:solidFill>
                  <a:srgbClr val="C00000"/>
                </a:solidFill>
              </a:rPr>
              <a:t>instantanée</a:t>
            </a:r>
            <a:r>
              <a:rPr lang="fr-FR" smtClean="0"/>
              <a:t> à distance</a:t>
            </a:r>
          </a:p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t>15</a:t>
            </a:fld>
            <a:endParaRPr lang="fr-FR"/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323850" y="1556792"/>
            <a:ext cx="8108950" cy="1870075"/>
            <a:chOff x="204" y="889"/>
            <a:chExt cx="5108" cy="1178"/>
          </a:xfrm>
        </p:grpSpPr>
        <p:sp>
          <p:nvSpPr>
            <p:cNvPr id="10" name="Rectangle 17"/>
            <p:cNvSpPr>
              <a:spLocks noChangeArrowheads="1"/>
            </p:cNvSpPr>
            <p:nvPr/>
          </p:nvSpPr>
          <p:spPr bwMode="auto">
            <a:xfrm>
              <a:off x="2333" y="925"/>
              <a:ext cx="2979" cy="1036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fr-FR"/>
            </a:p>
          </p:txBody>
        </p:sp>
        <p:pic>
          <p:nvPicPr>
            <p:cNvPr id="12" name="Picture 11" descr="newton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2" y="889"/>
              <a:ext cx="1036" cy="1178"/>
            </a:xfrm>
            <a:prstGeom prst="rect">
              <a:avLst/>
            </a:prstGeom>
            <a:noFill/>
          </p:spPr>
        </p:pic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204" y="889"/>
              <a:ext cx="1134" cy="1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600">
                  <a:solidFill>
                    <a:schemeClr val="bg1"/>
                  </a:solidFill>
                </a:rPr>
                <a:t>Isaac </a:t>
              </a:r>
              <a:r>
                <a:rPr lang="fr-FR" sz="1600" smtClean="0">
                  <a:solidFill>
                    <a:schemeClr val="bg1"/>
                  </a:solidFill>
                </a:rPr>
                <a:t>Newton</a:t>
              </a:r>
              <a:endParaRPr lang="fr-FR" sz="1600">
                <a:solidFill>
                  <a:schemeClr val="bg1"/>
                </a:solidFill>
              </a:endParaRPr>
            </a:p>
            <a:p>
              <a:pPr algn="ctr">
                <a:spcBef>
                  <a:spcPct val="50000"/>
                </a:spcBef>
              </a:pPr>
              <a:endParaRPr lang="fr-FR" sz="1600" smtClean="0">
                <a:solidFill>
                  <a:schemeClr val="bg1"/>
                </a:solidFill>
              </a:endParaRPr>
            </a:p>
            <a:p>
              <a:pPr algn="ctr">
                <a:spcBef>
                  <a:spcPct val="50000"/>
                </a:spcBef>
              </a:pPr>
              <a:endParaRPr lang="fr-FR" sz="1600">
                <a:solidFill>
                  <a:schemeClr val="bg1"/>
                </a:solidFill>
              </a:endParaRPr>
            </a:p>
            <a:p>
              <a:pPr algn="ctr">
                <a:spcBef>
                  <a:spcPct val="50000"/>
                </a:spcBef>
              </a:pPr>
              <a:endParaRPr lang="fr-FR" sz="1600">
                <a:solidFill>
                  <a:schemeClr val="bg1"/>
                </a:solidFill>
              </a:endParaRPr>
            </a:p>
            <a:p>
              <a:pPr algn="ctr">
                <a:spcBef>
                  <a:spcPct val="50000"/>
                </a:spcBef>
              </a:pPr>
              <a:r>
                <a:rPr lang="fr-FR">
                  <a:solidFill>
                    <a:schemeClr val="bg1"/>
                  </a:solidFill>
                </a:rPr>
                <a:t>(1643-1727)</a:t>
              </a:r>
            </a:p>
          </p:txBody>
        </p:sp>
        <p:pic>
          <p:nvPicPr>
            <p:cNvPr id="14" name="Picture 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30" y="1269"/>
              <a:ext cx="416" cy="3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1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11" y="930"/>
              <a:ext cx="1222" cy="99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</p:pic>
        <p:sp>
          <p:nvSpPr>
            <p:cNvPr id="16" name="Line 9"/>
            <p:cNvSpPr>
              <a:spLocks noChangeShapeType="1"/>
            </p:cNvSpPr>
            <p:nvPr/>
          </p:nvSpPr>
          <p:spPr bwMode="auto">
            <a:xfrm>
              <a:off x="3455" y="1415"/>
              <a:ext cx="1376" cy="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0" name="Group 30"/>
          <p:cNvGrpSpPr>
            <a:grpSpLocks/>
          </p:cNvGrpSpPr>
          <p:nvPr/>
        </p:nvGrpSpPr>
        <p:grpSpPr bwMode="auto">
          <a:xfrm>
            <a:off x="1250488" y="3356992"/>
            <a:ext cx="6393656" cy="2060848"/>
            <a:chOff x="304" y="2510"/>
            <a:chExt cx="4992" cy="1810"/>
          </a:xfrm>
        </p:grpSpPr>
        <p:grpSp>
          <p:nvGrpSpPr>
            <p:cNvPr id="21" name="Group 28"/>
            <p:cNvGrpSpPr>
              <a:grpSpLocks/>
            </p:cNvGrpSpPr>
            <p:nvPr/>
          </p:nvGrpSpPr>
          <p:grpSpPr bwMode="auto">
            <a:xfrm>
              <a:off x="304" y="2510"/>
              <a:ext cx="4992" cy="1810"/>
              <a:chOff x="304" y="2510"/>
              <a:chExt cx="4992" cy="1810"/>
            </a:xfrm>
          </p:grpSpPr>
          <p:pic>
            <p:nvPicPr>
              <p:cNvPr id="23" name="Picture 25" descr="abstossend">
                <a:hlinkClick r:id="rId5"/>
              </p:cNvPr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04" y="2510"/>
                <a:ext cx="4992" cy="181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" name="Rectangle 27"/>
              <p:cNvSpPr>
                <a:spLocks noChangeArrowheads="1"/>
              </p:cNvSpPr>
              <p:nvPr/>
            </p:nvSpPr>
            <p:spPr bwMode="auto">
              <a:xfrm>
                <a:off x="304" y="2512"/>
                <a:ext cx="4984" cy="1808"/>
              </a:xfrm>
              <a:prstGeom prst="rect">
                <a:avLst/>
              </a:prstGeom>
              <a:noFill/>
              <a:ln w="28575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</p:grpSp>
        <p:sp>
          <p:nvSpPr>
            <p:cNvPr id="22" name="Rectangle 29"/>
            <p:cNvSpPr>
              <a:spLocks noChangeArrowheads="1"/>
            </p:cNvSpPr>
            <p:nvPr/>
          </p:nvSpPr>
          <p:spPr bwMode="auto">
            <a:xfrm>
              <a:off x="1904" y="3536"/>
              <a:ext cx="72" cy="24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</p:grpSp>
      <p:sp>
        <p:nvSpPr>
          <p:cNvPr id="26" name="Espace réservé du contenu 2"/>
          <p:cNvSpPr txBox="1">
            <a:spLocks/>
          </p:cNvSpPr>
          <p:nvPr/>
        </p:nvSpPr>
        <p:spPr>
          <a:xfrm>
            <a:off x="323849" y="2276872"/>
            <a:ext cx="8568631" cy="43924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mtClean="0"/>
              <a:t>Vision moderne : </a:t>
            </a:r>
            <a:r>
              <a:rPr lang="fr-FR" smtClean="0">
                <a:solidFill>
                  <a:srgbClr val="C00000"/>
                </a:solidFill>
              </a:rPr>
              <a:t>échange</a:t>
            </a:r>
            <a:r>
              <a:rPr lang="fr-FR" smtClean="0"/>
              <a:t> de particules</a:t>
            </a:r>
          </a:p>
          <a:p>
            <a:endParaRPr lang="fr-FR"/>
          </a:p>
          <a:p>
            <a:endParaRPr lang="fr-FR" smtClean="0"/>
          </a:p>
          <a:p>
            <a:endParaRPr lang="fr-FR" sz="4400"/>
          </a:p>
          <a:p>
            <a:pPr marL="0" indent="0">
              <a:buNone/>
            </a:pPr>
            <a:endParaRPr lang="fr-FR" sz="3500" smtClean="0"/>
          </a:p>
          <a:p>
            <a:endParaRPr lang="fr-FR"/>
          </a:p>
          <a:p>
            <a:r>
              <a:rPr lang="fr-FR" smtClean="0">
                <a:solidFill>
                  <a:schemeClr val="accent1"/>
                </a:solidFill>
              </a:rPr>
              <a:t>Interaction </a:t>
            </a:r>
            <a:r>
              <a:rPr lang="fr-FR" smtClean="0"/>
              <a:t>= force avec </a:t>
            </a:r>
            <a:r>
              <a:rPr lang="fr-FR" smtClean="0">
                <a:solidFill>
                  <a:srgbClr val="C00000"/>
                </a:solidFill>
              </a:rPr>
              <a:t>intensité</a:t>
            </a:r>
            <a:r>
              <a:rPr lang="fr-FR" smtClean="0"/>
              <a:t>, </a:t>
            </a:r>
            <a:r>
              <a:rPr lang="fr-FR" smtClean="0">
                <a:solidFill>
                  <a:srgbClr val="C00000"/>
                </a:solidFill>
              </a:rPr>
              <a:t>direction</a:t>
            </a:r>
            <a:r>
              <a:rPr lang="fr-FR" smtClean="0"/>
              <a:t>, </a:t>
            </a:r>
            <a:r>
              <a:rPr lang="fr-FR" smtClean="0">
                <a:solidFill>
                  <a:srgbClr val="C00000"/>
                </a:solidFill>
              </a:rPr>
              <a:t>attraction</a:t>
            </a:r>
            <a:r>
              <a:rPr lang="fr-FR" smtClean="0"/>
              <a:t> ou </a:t>
            </a:r>
            <a:r>
              <a:rPr lang="fr-FR" smtClean="0">
                <a:solidFill>
                  <a:srgbClr val="C00000"/>
                </a:solidFill>
              </a:rPr>
              <a:t>répulsion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22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Les interactions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Exemple : interaction entre </a:t>
            </a:r>
            <a:r>
              <a:rPr lang="fr-FR" smtClean="0">
                <a:solidFill>
                  <a:srgbClr val="C00000"/>
                </a:solidFill>
              </a:rPr>
              <a:t>deux électrons</a:t>
            </a:r>
          </a:p>
          <a:p>
            <a:endParaRPr lang="fr-FR"/>
          </a:p>
          <a:p>
            <a:endParaRPr lang="fr-FR" smtClean="0"/>
          </a:p>
          <a:p>
            <a:endParaRPr lang="fr-FR"/>
          </a:p>
          <a:p>
            <a:endParaRPr lang="fr-FR" smtClean="0"/>
          </a:p>
          <a:p>
            <a:endParaRPr lang="fr-FR"/>
          </a:p>
          <a:p>
            <a:endParaRPr lang="fr-FR" smtClean="0"/>
          </a:p>
          <a:p>
            <a:endParaRPr lang="fr-FR" smtClean="0"/>
          </a:p>
          <a:p>
            <a:r>
              <a:rPr lang="fr-FR" smtClean="0"/>
              <a:t>Interaction </a:t>
            </a:r>
            <a:r>
              <a:rPr lang="fr-FR" smtClean="0">
                <a:solidFill>
                  <a:srgbClr val="C00000"/>
                </a:solidFill>
              </a:rPr>
              <a:t>non instantanée</a:t>
            </a:r>
          </a:p>
          <a:p>
            <a:r>
              <a:rPr lang="fr-FR" smtClean="0"/>
              <a:t>Une </a:t>
            </a:r>
            <a:r>
              <a:rPr lang="fr-FR" smtClean="0">
                <a:solidFill>
                  <a:srgbClr val="C00000"/>
                </a:solidFill>
              </a:rPr>
              <a:t>particule est échangée </a:t>
            </a:r>
            <a:r>
              <a:rPr lang="fr-FR" smtClean="0"/>
              <a:t>: elle porte l’interaction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t>16</a:t>
            </a:fld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5524573" y="3049214"/>
            <a:ext cx="467145" cy="43797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3459797" y="3049214"/>
            <a:ext cx="467145" cy="43797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r 7"/>
          <p:cNvGrpSpPr/>
          <p:nvPr/>
        </p:nvGrpSpPr>
        <p:grpSpPr>
          <a:xfrm>
            <a:off x="277365" y="2348880"/>
            <a:ext cx="1800225" cy="1800225"/>
            <a:chOff x="102186" y="3767038"/>
            <a:chExt cx="1800225" cy="1800225"/>
          </a:xfrm>
        </p:grpSpPr>
        <p:sp>
          <p:nvSpPr>
            <p:cNvPr id="10" name="Oval 6"/>
            <p:cNvSpPr>
              <a:spLocks noChangeAspect="1" noChangeArrowheads="1"/>
            </p:cNvSpPr>
            <p:nvPr/>
          </p:nvSpPr>
          <p:spPr bwMode="auto">
            <a:xfrm>
              <a:off x="102186" y="3767038"/>
              <a:ext cx="1800225" cy="180022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 sz="4000" baseline="30000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719967" y="4102390"/>
              <a:ext cx="101722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5400" b="1" dirty="0" smtClean="0">
                  <a:solidFill>
                    <a:srgbClr val="FFFFFF"/>
                  </a:solidFill>
                </a:rPr>
                <a:t>e</a:t>
              </a:r>
              <a:r>
                <a:rPr lang="fr-FR" sz="5400" b="1" baseline="30000" dirty="0" smtClean="0">
                  <a:solidFill>
                    <a:srgbClr val="FFFFFF"/>
                  </a:solidFill>
                </a:rPr>
                <a:t>-</a:t>
              </a:r>
              <a:endParaRPr lang="fr-FR" sz="5400" b="1" baseline="30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2" name="Grouper 8"/>
          <p:cNvGrpSpPr/>
          <p:nvPr/>
        </p:nvGrpSpPr>
        <p:grpSpPr>
          <a:xfrm>
            <a:off x="6944966" y="2348880"/>
            <a:ext cx="1800225" cy="1800225"/>
            <a:chOff x="102186" y="3767038"/>
            <a:chExt cx="1800225" cy="1800225"/>
          </a:xfrm>
        </p:grpSpPr>
        <p:sp>
          <p:nvSpPr>
            <p:cNvPr id="13" name="Oval 6"/>
            <p:cNvSpPr>
              <a:spLocks noChangeAspect="1" noChangeArrowheads="1"/>
            </p:cNvSpPr>
            <p:nvPr/>
          </p:nvSpPr>
          <p:spPr bwMode="auto">
            <a:xfrm>
              <a:off x="102186" y="3767038"/>
              <a:ext cx="1800225" cy="180022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 sz="4000" baseline="30000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719967" y="4102390"/>
              <a:ext cx="101722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5400" b="1" dirty="0" smtClean="0">
                  <a:solidFill>
                    <a:srgbClr val="FFFFFF"/>
                  </a:solidFill>
                </a:rPr>
                <a:t>e</a:t>
              </a:r>
              <a:r>
                <a:rPr lang="fr-FR" sz="5400" b="1" baseline="30000" dirty="0" smtClean="0">
                  <a:solidFill>
                    <a:srgbClr val="FFFFFF"/>
                  </a:solidFill>
                </a:rPr>
                <a:t>-</a:t>
              </a:r>
              <a:endParaRPr lang="fr-FR" sz="5400" b="1" baseline="3000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239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7104E-6 1.98982E-6 L -0.21886 0.00231 " pathEditMode="relative" ptsTypes="AA">
                                      <p:cBhvr>
                                        <p:cTn id="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6.29338E-7 L 0.21139 0.00255 " pathEditMode="relative" ptsTypes="AA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3328E-7 1.12448E-6 L 0.18986 0.00139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84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7992E-7 -4.37298E-6 L -0.23554 0.00209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77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t>17</a:t>
            </a:fld>
            <a:endParaRPr lang="fr-FR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597841" y="1124744"/>
            <a:ext cx="7662864" cy="3267169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mtClean="0"/>
              <a:t>Quelles sont les </a:t>
            </a:r>
            <a:r>
              <a:rPr lang="fr-FR" smtClean="0">
                <a:solidFill>
                  <a:srgbClr val="C00000"/>
                </a:solidFill>
              </a:rPr>
              <a:t>interactions fondamentales </a:t>
            </a:r>
            <a:r>
              <a:rPr lang="fr-FR" smtClean="0"/>
              <a:t>?</a:t>
            </a:r>
            <a:endParaRPr lang="fr-FR" dirty="0"/>
          </a:p>
        </p:txBody>
      </p:sp>
      <p:sp>
        <p:nvSpPr>
          <p:cNvPr id="7" name="Ellipse 6"/>
          <p:cNvSpPr/>
          <p:nvPr/>
        </p:nvSpPr>
        <p:spPr>
          <a:xfrm>
            <a:off x="690173" y="1700808"/>
            <a:ext cx="3630319" cy="1007349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</a:rPr>
              <a:t>Interaction électromagnétique </a:t>
            </a: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4830113" y="1700808"/>
            <a:ext cx="3630319" cy="100734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</a:rPr>
              <a:t>Interaction gravitationnelle</a:t>
            </a: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514993" y="4365867"/>
            <a:ext cx="3630319" cy="1007349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</a:rPr>
              <a:t>Interaction forte</a:t>
            </a: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4711118" y="4368008"/>
            <a:ext cx="3630319" cy="100734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</a:rPr>
              <a:t>Interaction faible</a:t>
            </a:r>
            <a:endParaRPr lang="fr-FR" sz="2000" b="1" dirty="0">
              <a:solidFill>
                <a:schemeClr val="tx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211" y="44624"/>
            <a:ext cx="6334125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 descr="http://upload.wikimedia.org/wikipedia/commons/3/3e/Noyau_atom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364" y="5332238"/>
            <a:ext cx="1497575" cy="149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363" y="5436780"/>
            <a:ext cx="2445817" cy="1288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 descr="http://upload.wikimedia.org/wikipedia/commons/thumb/c/c3/Solar_sys8.jpg/350px-Solar_sys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248" y="2852935"/>
            <a:ext cx="2062048" cy="12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9" descr="http://www.pourton.info/wp-content/uploads/2010/08/eclair-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17" y="2823589"/>
            <a:ext cx="1806447" cy="135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966" y="2823589"/>
            <a:ext cx="1809306" cy="1354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41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142852"/>
            <a:ext cx="6768752" cy="857256"/>
          </a:xfrm>
        </p:spPr>
        <p:txBody>
          <a:bodyPr>
            <a:normAutofit/>
          </a:bodyPr>
          <a:lstStyle/>
          <a:p>
            <a:r>
              <a:rPr lang="fr-FR" smtClean="0"/>
              <a:t>Interactions fondamentales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214422"/>
            <a:ext cx="6321744" cy="5526946"/>
          </a:xfrm>
        </p:spPr>
        <p:txBody>
          <a:bodyPr>
            <a:normAutofit fontScale="92500"/>
          </a:bodyPr>
          <a:lstStyle/>
          <a:p>
            <a:r>
              <a:rPr lang="fr-FR" smtClean="0"/>
              <a:t>Interaction </a:t>
            </a:r>
            <a:r>
              <a:rPr lang="fr-FR" smtClean="0">
                <a:solidFill>
                  <a:srgbClr val="C00000"/>
                </a:solidFill>
              </a:rPr>
              <a:t>électromagnétique</a:t>
            </a:r>
          </a:p>
          <a:p>
            <a:pPr lvl="1"/>
            <a:r>
              <a:rPr lang="fr-FR"/>
              <a:t>P</a:t>
            </a:r>
            <a:r>
              <a:rPr lang="fr-FR" smtClean="0"/>
              <a:t>hénomènes </a:t>
            </a:r>
            <a:r>
              <a:rPr lang="fr-FR" b="1" smtClean="0"/>
              <a:t>électriques</a:t>
            </a:r>
            <a:r>
              <a:rPr lang="fr-FR" smtClean="0"/>
              <a:t> et </a:t>
            </a:r>
            <a:r>
              <a:rPr lang="fr-FR" b="1" smtClean="0"/>
              <a:t>magnétiques</a:t>
            </a:r>
          </a:p>
          <a:p>
            <a:pPr lvl="2"/>
            <a:r>
              <a:rPr lang="fr-FR" smtClean="0"/>
              <a:t>Aimantation, lumière, cohésion des atomes, …</a:t>
            </a:r>
          </a:p>
          <a:p>
            <a:pPr lvl="1"/>
            <a:r>
              <a:rPr lang="fr-FR" smtClean="0"/>
              <a:t>Particule </a:t>
            </a:r>
            <a:r>
              <a:rPr lang="fr-FR" b="1" smtClean="0"/>
              <a:t>médiatrice</a:t>
            </a:r>
            <a:r>
              <a:rPr lang="fr-FR" smtClean="0"/>
              <a:t> : le </a:t>
            </a:r>
            <a:r>
              <a:rPr lang="fr-FR" u="sng" smtClean="0"/>
              <a:t>photon </a:t>
            </a:r>
            <a:r>
              <a:rPr lang="fr-FR" u="sng" smtClean="0">
                <a:sym typeface="Symbol"/>
              </a:rPr>
              <a:t></a:t>
            </a:r>
          </a:p>
          <a:p>
            <a:pPr marL="393192" lvl="1" indent="0">
              <a:buNone/>
            </a:pPr>
            <a:endParaRPr lang="fr-FR">
              <a:sym typeface="Symbol"/>
            </a:endParaRPr>
          </a:p>
          <a:p>
            <a:pPr lvl="1"/>
            <a:endParaRPr lang="fr-FR" smtClean="0">
              <a:sym typeface="Symbol"/>
            </a:endParaRPr>
          </a:p>
          <a:p>
            <a:pPr lvl="1"/>
            <a:endParaRPr lang="fr-FR">
              <a:sym typeface="Symbol"/>
            </a:endParaRPr>
          </a:p>
          <a:p>
            <a:r>
              <a:rPr lang="fr-FR" smtClean="0">
                <a:sym typeface="Symbol"/>
              </a:rPr>
              <a:t>Interaction </a:t>
            </a:r>
            <a:r>
              <a:rPr lang="fr-FR" smtClean="0">
                <a:solidFill>
                  <a:srgbClr val="C00000"/>
                </a:solidFill>
                <a:sym typeface="Symbol"/>
              </a:rPr>
              <a:t>gravitationnelle</a:t>
            </a:r>
          </a:p>
          <a:p>
            <a:pPr lvl="1"/>
            <a:r>
              <a:rPr lang="fr-FR" smtClean="0"/>
              <a:t>Phénomène de </a:t>
            </a:r>
            <a:r>
              <a:rPr lang="fr-FR" b="1" smtClean="0"/>
              <a:t>pesanteur</a:t>
            </a:r>
            <a:r>
              <a:rPr lang="fr-FR" smtClean="0"/>
              <a:t> (chute des corps)</a:t>
            </a:r>
          </a:p>
          <a:p>
            <a:pPr lvl="2"/>
            <a:r>
              <a:rPr lang="fr-FR" smtClean="0"/>
              <a:t>Pomme qui tombe, orbites des planète, évolution de l’univers, …</a:t>
            </a:r>
          </a:p>
          <a:p>
            <a:pPr lvl="1"/>
            <a:r>
              <a:rPr lang="fr-FR" smtClean="0"/>
              <a:t>Particule </a:t>
            </a:r>
            <a:r>
              <a:rPr lang="fr-FR" b="1" smtClean="0"/>
              <a:t>médiatrice</a:t>
            </a:r>
            <a:r>
              <a:rPr lang="fr-FR" smtClean="0"/>
              <a:t> : le </a:t>
            </a:r>
            <a:r>
              <a:rPr lang="fr-FR" u="sng" smtClean="0"/>
              <a:t>graviton</a:t>
            </a:r>
            <a:r>
              <a:rPr lang="fr-FR" smtClean="0"/>
              <a:t> ?? </a:t>
            </a:r>
            <a:r>
              <a:rPr lang="fr-FR" sz="1900" smtClean="0"/>
              <a:t>(non découvert !)</a:t>
            </a:r>
          </a:p>
          <a:p>
            <a:pPr lvl="1"/>
            <a:r>
              <a:rPr lang="fr-FR" b="1" smtClean="0"/>
              <a:t>Négligeable</a:t>
            </a:r>
            <a:r>
              <a:rPr lang="fr-FR" smtClean="0"/>
              <a:t> au niveau des particules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t>18</a:t>
            </a:fld>
            <a:endParaRPr lang="fr-FR"/>
          </a:p>
        </p:txBody>
      </p:sp>
      <p:pic>
        <p:nvPicPr>
          <p:cNvPr id="7" name="Picture 7" descr="http://upload.wikimedia.org/wikipedia/commons/thumb/c/c3/Solar_sys8.jpg/350px-Solar_sys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725144"/>
            <a:ext cx="2062048" cy="12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http://www.pourton.info/wp-content/uploads/2010/08/eclair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268760"/>
            <a:ext cx="1806447" cy="135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150" y="2623595"/>
            <a:ext cx="1809306" cy="1354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348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142852"/>
            <a:ext cx="6984776" cy="857256"/>
          </a:xfrm>
        </p:spPr>
        <p:txBody>
          <a:bodyPr>
            <a:normAutofit/>
          </a:bodyPr>
          <a:lstStyle/>
          <a:p>
            <a:r>
              <a:rPr lang="fr-FR" smtClean="0"/>
              <a:t>Interactions fondamentales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16624"/>
          </a:xfrm>
        </p:spPr>
        <p:txBody>
          <a:bodyPr>
            <a:normAutofit lnSpcReduction="10000"/>
          </a:bodyPr>
          <a:lstStyle/>
          <a:p>
            <a:r>
              <a:rPr lang="fr-FR" smtClean="0"/>
              <a:t>Interaction </a:t>
            </a:r>
            <a:r>
              <a:rPr lang="fr-FR" smtClean="0">
                <a:solidFill>
                  <a:srgbClr val="C00000"/>
                </a:solidFill>
              </a:rPr>
              <a:t>forte</a:t>
            </a:r>
          </a:p>
          <a:p>
            <a:pPr lvl="1"/>
            <a:r>
              <a:rPr lang="fr-FR" smtClean="0"/>
              <a:t>Responsable de la </a:t>
            </a:r>
            <a:r>
              <a:rPr lang="fr-FR" b="1" smtClean="0"/>
              <a:t>cohésion </a:t>
            </a:r>
          </a:p>
          <a:p>
            <a:pPr lvl="2"/>
            <a:r>
              <a:rPr lang="fr-FR" smtClean="0"/>
              <a:t>des </a:t>
            </a:r>
            <a:r>
              <a:rPr lang="fr-FR" b="1" smtClean="0"/>
              <a:t>protons</a:t>
            </a:r>
            <a:r>
              <a:rPr lang="fr-FR" smtClean="0"/>
              <a:t> et </a:t>
            </a:r>
            <a:r>
              <a:rPr lang="fr-FR" b="1" smtClean="0"/>
              <a:t>neutrons</a:t>
            </a:r>
            <a:r>
              <a:rPr lang="fr-FR" smtClean="0"/>
              <a:t> dans le noyau</a:t>
            </a:r>
          </a:p>
          <a:p>
            <a:pPr lvl="2"/>
            <a:r>
              <a:rPr lang="fr-FR" smtClean="0"/>
              <a:t>des </a:t>
            </a:r>
            <a:r>
              <a:rPr lang="fr-FR" b="1" smtClean="0"/>
              <a:t>quarks</a:t>
            </a:r>
            <a:r>
              <a:rPr lang="fr-FR" smtClean="0"/>
              <a:t> dans les hadrons</a:t>
            </a:r>
          </a:p>
          <a:p>
            <a:pPr lvl="1"/>
            <a:r>
              <a:rPr lang="fr-FR" smtClean="0"/>
              <a:t>Particules </a:t>
            </a:r>
            <a:r>
              <a:rPr lang="fr-FR" b="1" smtClean="0"/>
              <a:t>médiatrices</a:t>
            </a:r>
            <a:r>
              <a:rPr lang="fr-FR" smtClean="0"/>
              <a:t> : les </a:t>
            </a:r>
            <a:r>
              <a:rPr lang="fr-FR" u="sng" smtClean="0"/>
              <a:t>gluons g</a:t>
            </a:r>
          </a:p>
          <a:p>
            <a:pPr marL="393192" lvl="1" indent="0">
              <a:buNone/>
            </a:pPr>
            <a:endParaRPr lang="fr-FR" u="sng" smtClean="0"/>
          </a:p>
          <a:p>
            <a:pPr marL="393192" lvl="1" indent="0">
              <a:buNone/>
            </a:pPr>
            <a:endParaRPr lang="fr-FR" u="sng" smtClean="0"/>
          </a:p>
          <a:p>
            <a:r>
              <a:rPr lang="fr-FR" smtClean="0"/>
              <a:t>Interaction </a:t>
            </a:r>
            <a:r>
              <a:rPr lang="fr-FR" smtClean="0">
                <a:solidFill>
                  <a:srgbClr val="C00000"/>
                </a:solidFill>
              </a:rPr>
              <a:t>faible</a:t>
            </a:r>
          </a:p>
          <a:p>
            <a:pPr lvl="1"/>
            <a:r>
              <a:rPr lang="fr-FR" smtClean="0"/>
              <a:t>Responsable de la </a:t>
            </a:r>
            <a:r>
              <a:rPr lang="fr-FR" b="1" smtClean="0"/>
              <a:t>radioactivité</a:t>
            </a:r>
            <a:r>
              <a:rPr lang="fr-FR" smtClean="0"/>
              <a:t> « béta », du fonctionnement du </a:t>
            </a:r>
            <a:r>
              <a:rPr lang="fr-FR" b="1" smtClean="0"/>
              <a:t>soleil</a:t>
            </a:r>
            <a:r>
              <a:rPr lang="fr-FR" smtClean="0"/>
              <a:t>, …</a:t>
            </a:r>
          </a:p>
          <a:p>
            <a:pPr lvl="1"/>
            <a:endParaRPr lang="fr-FR" smtClean="0"/>
          </a:p>
          <a:p>
            <a:pPr lvl="1"/>
            <a:endParaRPr lang="fr-FR" smtClean="0"/>
          </a:p>
          <a:p>
            <a:pPr lvl="1"/>
            <a:endParaRPr lang="fr-FR"/>
          </a:p>
          <a:p>
            <a:pPr lvl="1"/>
            <a:r>
              <a:rPr lang="fr-FR" smtClean="0"/>
              <a:t>Particules </a:t>
            </a:r>
            <a:r>
              <a:rPr lang="fr-FR" b="1" smtClean="0"/>
              <a:t>médiatrices</a:t>
            </a:r>
            <a:r>
              <a:rPr lang="fr-FR" smtClean="0"/>
              <a:t> : les </a:t>
            </a:r>
            <a:r>
              <a:rPr lang="fr-FR" u="sng" smtClean="0"/>
              <a:t>W</a:t>
            </a:r>
            <a:r>
              <a:rPr lang="fr-FR" u="sng" baseline="30000" smtClean="0"/>
              <a:t>+</a:t>
            </a:r>
            <a:r>
              <a:rPr lang="fr-FR" u="sng" smtClean="0"/>
              <a:t>, W</a:t>
            </a:r>
            <a:r>
              <a:rPr lang="fr-FR" u="sng" baseline="30000" smtClean="0"/>
              <a:t>-</a:t>
            </a:r>
            <a:r>
              <a:rPr lang="fr-FR" u="sng" smtClean="0"/>
              <a:t> et Z</a:t>
            </a:r>
            <a:r>
              <a:rPr lang="fr-FR" u="sng" baseline="30000" smtClean="0"/>
              <a:t>0</a:t>
            </a:r>
            <a:r>
              <a:rPr lang="fr-FR" u="sng" smtClean="0"/>
              <a:t> </a:t>
            </a:r>
            <a:endParaRPr lang="en-US" u="sng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t>19</a:t>
            </a:fld>
            <a:endParaRPr lang="fr-FR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70"/>
          <a:stretch/>
        </p:blipFill>
        <p:spPr bwMode="auto">
          <a:xfrm>
            <a:off x="1547664" y="5116016"/>
            <a:ext cx="5263158" cy="947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556792"/>
            <a:ext cx="1543388" cy="154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426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La physique des particules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Etude des </a:t>
            </a:r>
            <a:r>
              <a:rPr lang="fr-FR" smtClean="0">
                <a:solidFill>
                  <a:srgbClr val="C00000"/>
                </a:solidFill>
              </a:rPr>
              <a:t>constituants élémentaires </a:t>
            </a:r>
            <a:r>
              <a:rPr lang="fr-FR" smtClean="0"/>
              <a:t>de la matière et de leurs </a:t>
            </a:r>
            <a:r>
              <a:rPr lang="fr-FR" smtClean="0">
                <a:solidFill>
                  <a:srgbClr val="C00000"/>
                </a:solidFill>
              </a:rPr>
              <a:t>interactions</a:t>
            </a:r>
          </a:p>
          <a:p>
            <a:pPr lvl="1"/>
            <a:r>
              <a:rPr lang="fr-FR" b="1" smtClean="0"/>
              <a:t>Constituants élémentaires </a:t>
            </a:r>
            <a:r>
              <a:rPr lang="fr-FR" smtClean="0"/>
              <a:t>: particules sans structure interne </a:t>
            </a:r>
            <a:r>
              <a:rPr lang="fr-FR" smtClean="0">
                <a:sym typeface="Symbol"/>
              </a:rPr>
              <a:t></a:t>
            </a:r>
            <a:r>
              <a:rPr lang="fr-FR" smtClean="0"/>
              <a:t> </a:t>
            </a:r>
            <a:r>
              <a:rPr lang="fr-FR" u="sng" smtClean="0"/>
              <a:t>les briques</a:t>
            </a:r>
          </a:p>
          <a:p>
            <a:pPr lvl="1"/>
            <a:r>
              <a:rPr lang="fr-FR" b="1" smtClean="0"/>
              <a:t>Interactions</a:t>
            </a:r>
            <a:r>
              <a:rPr lang="fr-FR" smtClean="0"/>
              <a:t> : les forces qui s’exercent entre ces composants élémentaires</a:t>
            </a:r>
            <a:r>
              <a:rPr lang="fr-FR">
                <a:sym typeface="Symbol"/>
              </a:rPr>
              <a:t> </a:t>
            </a:r>
            <a:r>
              <a:rPr lang="fr-FR" smtClean="0">
                <a:sym typeface="Symbol"/>
              </a:rPr>
              <a:t></a:t>
            </a:r>
            <a:r>
              <a:rPr lang="fr-FR" smtClean="0"/>
              <a:t> </a:t>
            </a:r>
            <a:r>
              <a:rPr lang="fr-FR" u="sng" smtClean="0"/>
              <a:t>le ciment</a:t>
            </a:r>
          </a:p>
          <a:p>
            <a:r>
              <a:rPr lang="fr-FR" smtClean="0"/>
              <a:t>Les particules élémentaires sont les </a:t>
            </a:r>
            <a:r>
              <a:rPr lang="fr-FR" smtClean="0">
                <a:solidFill>
                  <a:srgbClr val="C00000"/>
                </a:solidFill>
              </a:rPr>
              <a:t>blocs fondamentaux </a:t>
            </a:r>
            <a:r>
              <a:rPr lang="fr-FR" smtClean="0"/>
              <a:t>qui constituent l’ensemble de l’univers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t>2</a:t>
            </a:fld>
            <a:endParaRPr lang="fr-FR"/>
          </a:p>
        </p:txBody>
      </p:sp>
      <p:pic>
        <p:nvPicPr>
          <p:cNvPr id="3074" name="Picture 2" descr="http://www.futura-sciences.com/uploads/tx_oxcsfutura/galaxie-andromede_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24496"/>
            <a:ext cx="2255573" cy="169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astrosurf.com/luxorion/Images/terre-europ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724496"/>
            <a:ext cx="2163534" cy="171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us.cdn4.123rf.com/168nwm/andresr/andresr0806/andresr080600169/3237554-occasionnel-homme-sauter-de-joie-illustration--silhouette-isoles-sur-un-fond-blan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935" y="4724496"/>
            <a:ext cx="1140233" cy="152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8" descr="data:image/jpeg;base64,/9j/4AAQSkZJRgABAQAAAQABAAD/2wCEAAkGBhIGEA8PEBIPEBANDw8SDw8PEA8QDw8QFRAWFBMQFRIXHSofFxklGRMWHy8hJCkpLC84Fh49NTAqNSYrLCkBCQoKBQUFDQUFDSkYEhgpKSkpKSkpKSkpKSkpKSkpKSkpKSkpKSkpKSkpKSkpKSkpKSkpKSkpKSkpKSkpKSkpKf/AABEIAOEA4QMBIgACEQEDEQH/xAAcAAEAAgIDAQAAAAAAAAAAAAAAAQgGBwIDBAX/xABBEAACAgEBBAcFBAYJBQAAAAAAAQIDEQQFBgcSEyExQVFhgRQycZGhCCJywRVCRFKxwiNDYoKSk5TR0hYXJFNz/8QAFAEBAAAAAAAAAAAAAAAAAAAAAP/EABQRAQAAAAAAAAAAAAAAAAAAAAD/2gAMAwEAAhEDEQA/AN4gAAAAAAAAAAAAAAAAAAAAAAAAAAAAAAAAAAAAAAAAAAAAAAAAAAAAAAAAAAAAAAAAAAAAAAAAAAAAAAAAAAAAAAAAHn1+p9kqts/9dc5/4Yt/kB2wuVmcNPleHhp4fg/BnMp5sDfbVbtap6ui2XPZNztjJt138zbkrI9+c9vau7BZXcLiLpt+quat9HqIJdNppNc8H3yj+/Dz+eAMuBGSQAAAAAAAAAAAAAAAAAAAAAAAAAAAAAAAAOM5cqb7MFduK3F+zbk7NHoZuGki3Cy2GVPUtPDw+6vwXf39Twbc4r7X/Q+yNdNS5J2V9FB5w3KxqOF58rl8mVMYDJzq1EqGpQlKMo9kotxkvg11o6wBlGwuJW0tgTjOvV3SjFrNd05XVSXg4y/LDLK7gb61786OGpguSyL5L6s56OxLrw++LWGn5+RUI2fwB3i/RW0nppPFevrcMPs6aH3q38cc0fUCygGQAAAAAAAAAAAAAAAAAAAAAAAAAAAAhkgCtvHzeK/X7RejmnCjRxg6odeLJTgpO5+Pbyrw5X4s1cWq4n8NYb90qUOWvV0J9Da/dmu3op/2c9j7jS3/AGL2vzcvQVYz7/tFXL8e3P0A18Dv1umeissqlyuVU5wk4vMW4ycW0+9ZR0ADv0WsnoLK7a5OFlU4zhJdsZReU/mdAAtlwz39jv1pOkajDUUtQ1Na7FLHVZH+zJL0613GYlR+HW+8txdYtRhzqsi67608OVbaeV3cyaTXr4lmN3t+9BvPFPT6mqUn/VSkoXR8nXLr/IDIAQpZJAAAAAAAAAAAAAAAAAAAAAAAAAAAAQ+okhgVB4gbq2boa67T2dcZN2Uz7rKpSfK/j1NPzTMbNs/aL10L9fpqovM6NL/SeTnY5Rj8ln1NTAAAAOSlj07DiAMj2FxD2ju610GquUV/V2SdtT8uSeV8sG49w+PNW2ZQ0+0Ix01smoxvi/8Ax5t90s9db8+tfAryTnAF4VLmw13kmi+C3FRp17L1s8p4ho7pPsfdRN+H7r9PA3mnkCQAAAAAAAAAAAAAAAAAAAAAAACGSAKp8Z6ZVbb1vNn7zqlHP7rphj8zCDdv2jd23Gel2hFfdlH2e5+Ek3Otv4pyXojSQAAAAAAAAExlytNdTT7V3FmeDXER73aeWn1Es6vSKPNLvvp7I2fiTwn8U+9lZTLuFW23sLa2innEbbVRZ4OFv3Ov4Np+gFtQQiQAAAAAAAAAAAAAAAAAAAAAAAAPi747uQ3s0Wo0c+rpoPklj3LF1wn6SS+pT7X6GezbbKbVy2UznXZF9sZxk0180XaayaI+0BuR0Eo7Vpj92xqvVpLqU+yu31S5X5qPiBpQAnAEAAAAAB36G96WyuxdtdkJL4xkn+R0HKCy0Bd+ufOk/FJ/M5HVpo8kIJ90Yr5I7QAAAAAAAAAAAAAAAAAAAAAAAAB4dt7Jr25p7tNak69RXKEk/NYTXmnh+h7iGBSXaGjez7baZe9TZOuXxhJxf1R2bPrjYrXKPNyUzklnGJZUYy9HLJ9Tf9JbV2ly9nt2p7P/AKyz9cn0+F+7r3o1Gs0y7Z7O1XI32KzMOjf+LlAw1kHbqNPLSylCacZwk4zjJNSjJPDi14po6gAAAHv2BpfbtVpau3pdRRDH4rEvzPAZhwk0K1+2dBGWMQtdnX3uuEppfNIC2SJIRIAAAAAAAAAAAAAAAAAAAAAAAAAxneHiFod3VerdTT01EHJ6dTTulLGYwUV3vq6vM+5tN2Km7ocO3orOiT7Ok5XyZ9cFNds6HUaO6z2qFsLnOTs6WMlKU3JuTy+3Lz1gdGv1ctoW23T966ydkvxSk5P6s3L9nPYcoS1evkuWDgtPXJ9Sm3NWWY+HLBepq3dfdPUb1aiuiiub55xU7OV9HVDP3rJS7MJdY3rtcNTdRHnjTpLJ0UVTz/RwhJx919km05PxcmBk/HDU6XVbUm9LyuXRxWqlW04S1CbT6++Sjyp47145NekjAEAnAwBB69k7Ts2NfVqKZcltE4zhLwkn4d67sHlwMAWm3A4r6XfKEK5yjRrMJSom0lZLHW6pP3l5dq+pnaZR+MuXDXavoZvu5xk2nu6lBXe0VrCVeqTtwvKeVJfMC1QNNbC+0bRqMR1mmtpb7bKJK2C83F4kvTJtHYO8mm3lq6bS3Quh3uD+9F+Eovri/JoD6gGQAAAAAAAAAAAAAAAAAAAENZOM6I2+9FS/Ek/4nMAcFUorCSS8F1IxveHhvs7eifS6nTQla8Ztg512SwsLmcGub1MnAGALgZsdfs9n+ou/3O6vgpseH7Jn43Xv+YzkAYbHg/sePV7FX6zuf8xD4ObHf7FD/Mu/5GZgDCZcGNjy/Y4+lt6/mPHquBOyNR7tNtT8a77P5smwcjIGm9p/Zu09ufZtXfW+5XQrtXzjysw3bHADaWzsunoNVFd1dihY/wC7ZhfJlkbNZXT704R/FKK/ifH2lvzs/ZSbu1mlhju6aE5+kI5b+QFSNqbFv2JPo9RTbRNfq2wcW/NZ7fQ9u6W9d26Gqr1NEmuVpWV5fJdX+tXJd6/gbJ4qcYNLvLp56LSUq2M2m9TfDHJiWc0xfWpdXvPHa+o1TsbZFm3b6tNTFysvmoQS831t+SXW/gBc3Z+sjtCqu6HuXVwsj+GcVJfRnoPJsnRLZtFNEXlUVV1p+KhBRz9D1gAAAAAAAAAAAAAAAAAAAAAAAAAAAAAGDcR6NtXKP6JnTGHK+kX3Y6lyz+rKz7uMfBmkNt7vbw6mT9pq2rc/jddH05G1gtPgYAp1/wBHbRtePYtc34ez3v8AI+ps7hHtbaXu6K2teN7hTj0m0/oWyIwBX3Yv2c9VqGnq9RTRHvjVGV9nwy8RXxyzbO53DbRbkrOng5XSWJ6i3Ermu9J9kV5IyoAQlgkAAAAAAAAAAAAAAAAAAAAAAAAAAAAAAAAAAAAAAAAAAAAAAAAAAAAAAAAAAAAAAAAAAAAAAAAAAAAAAAAAAAAAAAAAAAAAAAAAAAAAAAAAAAAAAAAAAAAAAAAAAAAAAAAAD//Z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data:image/jpeg;base64,/9j/4AAQSkZJRgABAQAAAQABAAD/2wCEAAkGBhIGEA8PEBIPEBANDw8SDw8PEA8QDw8QFRAWFBMQFRIXHSofFxklGRMWHy8hJCkpLC84Fh49NTAqNSYrLCkBCQoKBQUFDQUFDSkYEhgpKSkpKSkpKSkpKSkpKSkpKSkpKSkpKSkpKSkpKSkpKSkpKSkpKSkpKSkpKSkpKSkpKf/AABEIAOEA4QMBIgACEQEDEQH/xAAcAAEAAgIDAQAAAAAAAAAAAAAAAQgGBwIDBAX/xABBEAACAgEBBAcFBAYJBQAAAAAAAQIDEQQFBgcSEyExQVFhgRQycZGhCCJywRVCRFKxwiNDYoKSk5TR0hYXJFNz/8QAFAEBAAAAAAAAAAAAAAAAAAAAAP/EABQRAQAAAAAAAAAAAAAAAAAAAAD/2gAMAwEAAhEDEQA/AN4gAAAAAAAAAAAAAAAAAAAAAAAAAAAAAAAAAAAAAAAAAAAAAAAAAAAAAAAAAAAAAAAAAAAAAAAAAAAAAAAAAAAAAAAAHn1+p9kqts/9dc5/4Yt/kB2wuVmcNPleHhp4fg/BnMp5sDfbVbtap6ui2XPZNztjJt138zbkrI9+c9vau7BZXcLiLpt+quat9HqIJdNppNc8H3yj+/Dz+eAMuBGSQAAAAAAAAAAAAAAAAAAAAAAAAAAAAAAAAOM5cqb7MFduK3F+zbk7NHoZuGki3Cy2GVPUtPDw+6vwXf39Twbc4r7X/Q+yNdNS5J2V9FB5w3KxqOF58rl8mVMYDJzq1EqGpQlKMo9kotxkvg11o6wBlGwuJW0tgTjOvV3SjFrNd05XVSXg4y/LDLK7gb61786OGpguSyL5L6s56OxLrw++LWGn5+RUI2fwB3i/RW0nppPFevrcMPs6aH3q38cc0fUCygGQAAAAAAAAAAAAAAAAAAAAAAAAAAAAhkgCtvHzeK/X7RejmnCjRxg6odeLJTgpO5+Pbyrw5X4s1cWq4n8NYb90qUOWvV0J9Da/dmu3op/2c9j7jS3/AGL2vzcvQVYz7/tFXL8e3P0A18Dv1umeissqlyuVU5wk4vMW4ycW0+9ZR0ADv0WsnoLK7a5OFlU4zhJdsZReU/mdAAtlwz39jv1pOkajDUUtQ1Na7FLHVZH+zJL0613GYlR+HW+8txdYtRhzqsi67608OVbaeV3cyaTXr4lmN3t+9BvPFPT6mqUn/VSkoXR8nXLr/IDIAQpZJAAAAAAAAAAAAAAAAAAAAAAAAAAAAQ+okhgVB4gbq2boa67T2dcZN2Uz7rKpSfK/j1NPzTMbNs/aL10L9fpqovM6NL/SeTnY5Rj8ln1NTAAAAOSlj07DiAMj2FxD2ju610GquUV/V2SdtT8uSeV8sG49w+PNW2ZQ0+0Ix01smoxvi/8Ax5t90s9db8+tfAryTnAF4VLmw13kmi+C3FRp17L1s8p4ho7pPsfdRN+H7r9PA3mnkCQAAAAAAAAAAAAAAAAAAAAAAACGSAKp8Z6ZVbb1vNn7zqlHP7rphj8zCDdv2jd23Gel2hFfdlH2e5+Ek3Otv4pyXojSQAAAAAAAAExlytNdTT7V3FmeDXER73aeWn1Es6vSKPNLvvp7I2fiTwn8U+9lZTLuFW23sLa2innEbbVRZ4OFv3Ov4Np+gFtQQiQAAAAAAAAAAAAAAAAAAAAAAAAPi747uQ3s0Wo0c+rpoPklj3LF1wn6SS+pT7X6GezbbKbVy2UznXZF9sZxk0180XaayaI+0BuR0Eo7Vpj92xqvVpLqU+yu31S5X5qPiBpQAnAEAAAAAB36G96WyuxdtdkJL4xkn+R0HKCy0Bd+ufOk/FJ/M5HVpo8kIJ90Yr5I7QAAAAAAAAAAAAAAAAAAAAAAAAB4dt7Jr25p7tNak69RXKEk/NYTXmnh+h7iGBSXaGjez7baZe9TZOuXxhJxf1R2bPrjYrXKPNyUzklnGJZUYy9HLJ9Tf9JbV2ly9nt2p7P/AKyz9cn0+F+7r3o1Gs0y7Z7O1XI32KzMOjf+LlAw1kHbqNPLSylCacZwk4zjJNSjJPDi14po6gAAAHv2BpfbtVpau3pdRRDH4rEvzPAZhwk0K1+2dBGWMQtdnX3uuEppfNIC2SJIRIAAAAAAAAAAAAAAAAAAAAAAAAAxneHiFod3VerdTT01EHJ6dTTulLGYwUV3vq6vM+5tN2Km7ocO3orOiT7Ok5XyZ9cFNds6HUaO6z2qFsLnOTs6WMlKU3JuTy+3Lz1gdGv1ctoW23T966ydkvxSk5P6s3L9nPYcoS1evkuWDgtPXJ9Sm3NWWY+HLBepq3dfdPUb1aiuiiub55xU7OV9HVDP3rJS7MJdY3rtcNTdRHnjTpLJ0UVTz/RwhJx919km05PxcmBk/HDU6XVbUm9LyuXRxWqlW04S1CbT6++Sjyp47145NekjAEAnAwBB69k7Ts2NfVqKZcltE4zhLwkn4d67sHlwMAWm3A4r6XfKEK5yjRrMJSom0lZLHW6pP3l5dq+pnaZR+MuXDXavoZvu5xk2nu6lBXe0VrCVeqTtwvKeVJfMC1QNNbC+0bRqMR1mmtpb7bKJK2C83F4kvTJtHYO8mm3lq6bS3Quh3uD+9F+Eovri/JoD6gGQAAAAAAAAAAAAAAAAAAAENZOM6I2+9FS/Ek/4nMAcFUorCSS8F1IxveHhvs7eifS6nTQla8Ztg512SwsLmcGub1MnAGALgZsdfs9n+ou/3O6vgpseH7Jn43Xv+YzkAYbHg/sePV7FX6zuf8xD4ObHf7FD/Mu/5GZgDCZcGNjy/Y4+lt6/mPHquBOyNR7tNtT8a77P5smwcjIGm9p/Zu09ufZtXfW+5XQrtXzjysw3bHADaWzsunoNVFd1dihY/wC7ZhfJlkbNZXT704R/FKK/ifH2lvzs/ZSbu1mlhju6aE5+kI5b+QFSNqbFv2JPo9RTbRNfq2wcW/NZ7fQ9u6W9d26Gqr1NEmuVpWV5fJdX+tXJd6/gbJ4qcYNLvLp56LSUq2M2m9TfDHJiWc0xfWpdXvPHa+o1TsbZFm3b6tNTFysvmoQS831t+SXW/gBc3Z+sjtCqu6HuXVwsj+GcVJfRnoPJsnRLZtFNEXlUVV1p+KhBRz9D1gAAAAAAAAAAAAAAAAAAAAAAAAAAAAAGDcR6NtXKP6JnTGHK+kX3Y6lyz+rKz7uMfBmkNt7vbw6mT9pq2rc/jddH05G1gtPgYAp1/wBHbRtePYtc34ez3v8AI+ps7hHtbaXu6K2teN7hTj0m0/oWyIwBX3Yv2c9VqGnq9RTRHvjVGV9nwy8RXxyzbO53DbRbkrOng5XSWJ6i3Ermu9J9kV5IyoAQlgkAAAAAAAAAAAAAAAAAAAAAAAAAAAAAAAAAAAAAAAAAAAAAAAAAAAAAAAAAAAAAAAAAAAAAAAAAAAAAAAAAAAAAAAAAAAAAAAAAAAAAAAAAAAAAAAAAAAAAAAAAAAAAAAAAD//Z"/>
          <p:cNvSpPr>
            <a:spLocks noChangeAspect="1" noChangeArrowheads="1"/>
          </p:cNvSpPr>
          <p:nvPr/>
        </p:nvSpPr>
        <p:spPr bwMode="auto">
          <a:xfrm>
            <a:off x="307975" y="-8763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4" name="Picture 12" descr="http://www.loasisdemanou.powa.fr/images_masques/silhouette%20cha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469123"/>
            <a:ext cx="798901" cy="79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danstonkult.com/wp-content/uploads/2012/08/adn-gran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650431"/>
            <a:ext cx="2304256" cy="173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38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En résumé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t>20</a:t>
            </a:fld>
            <a:endParaRPr lang="fr-FR"/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 rotWithShape="1">
          <a:blip r:embed="rId2"/>
          <a:srcRect l="1482" t="48518" b="6914"/>
          <a:stretch/>
        </p:blipFill>
        <p:spPr>
          <a:xfrm>
            <a:off x="99971" y="2060848"/>
            <a:ext cx="9008533" cy="305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28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850520"/>
            <a:ext cx="7772400" cy="1362456"/>
          </a:xfrm>
        </p:spPr>
        <p:txBody>
          <a:bodyPr anchor="ctr"/>
          <a:lstStyle/>
          <a:p>
            <a:pPr algn="ctr"/>
            <a:r>
              <a:rPr lang="fr-FR" smtClean="0"/>
              <a:t>Un modèle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3287440"/>
            <a:ext cx="7772400" cy="1509712"/>
          </a:xfrm>
        </p:spPr>
        <p:txBody>
          <a:bodyPr/>
          <a:lstStyle/>
          <a:p>
            <a:r>
              <a:rPr lang="fr-FR" smtClean="0"/>
              <a:t>Ou comment « tout » décrire en une équation…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t>21</a:t>
            </a:fld>
            <a:endParaRPr lang="fr-FR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838" y="4077072"/>
            <a:ext cx="122872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32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Le modèle standard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t>22</a:t>
            </a:fld>
            <a:endParaRPr lang="fr-FR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8915400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707904" y="1772816"/>
            <a:ext cx="5364088" cy="48585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05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 modèle standard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Le </a:t>
            </a:r>
            <a:r>
              <a:rPr lang="fr-FR" smtClean="0">
                <a:solidFill>
                  <a:srgbClr val="C00000"/>
                </a:solidFill>
              </a:rPr>
              <a:t>modèle standard </a:t>
            </a:r>
            <a:r>
              <a:rPr lang="fr-FR" smtClean="0"/>
              <a:t>est la théorie qui décrit à la fois les </a:t>
            </a:r>
            <a:r>
              <a:rPr lang="fr-FR" smtClean="0">
                <a:solidFill>
                  <a:srgbClr val="C00000"/>
                </a:solidFill>
              </a:rPr>
              <a:t>particules élémentaires </a:t>
            </a:r>
            <a:r>
              <a:rPr lang="fr-FR" smtClean="0"/>
              <a:t>et les </a:t>
            </a:r>
            <a:r>
              <a:rPr lang="fr-FR" smtClean="0">
                <a:solidFill>
                  <a:srgbClr val="C00000"/>
                </a:solidFill>
              </a:rPr>
              <a:t>interactions</a:t>
            </a:r>
          </a:p>
          <a:p>
            <a:pPr lvl="1"/>
            <a:r>
              <a:rPr lang="fr-FR" smtClean="0"/>
              <a:t>Sauf la </a:t>
            </a:r>
            <a:r>
              <a:rPr lang="fr-FR" b="1" smtClean="0"/>
              <a:t>gravitation</a:t>
            </a:r>
            <a:r>
              <a:rPr lang="fr-FR" smtClean="0"/>
              <a:t> pour le moment</a:t>
            </a:r>
          </a:p>
          <a:p>
            <a:pPr lvl="1"/>
            <a:r>
              <a:rPr lang="fr-FR" smtClean="0"/>
              <a:t>Elaboré dans les années </a:t>
            </a:r>
            <a:r>
              <a:rPr lang="fr-FR" b="1" smtClean="0"/>
              <a:t>1960-1970</a:t>
            </a:r>
          </a:p>
          <a:p>
            <a:pPr lvl="1"/>
            <a:endParaRPr lang="fr-FR" sz="1600" smtClean="0"/>
          </a:p>
          <a:p>
            <a:r>
              <a:rPr lang="fr-FR" smtClean="0"/>
              <a:t>Pour </a:t>
            </a:r>
            <a:r>
              <a:rPr lang="fr-FR" smtClean="0">
                <a:solidFill>
                  <a:srgbClr val="C00000"/>
                </a:solidFill>
              </a:rPr>
              <a:t>vérifier</a:t>
            </a:r>
            <a:r>
              <a:rPr lang="fr-FR" smtClean="0"/>
              <a:t> ce modèle, on construit des </a:t>
            </a:r>
          </a:p>
          <a:p>
            <a:pPr marL="0" indent="0">
              <a:buNone/>
            </a:pPr>
            <a:r>
              <a:rPr lang="fr-FR" smtClean="0">
                <a:solidFill>
                  <a:srgbClr val="C00000"/>
                </a:solidFill>
              </a:rPr>
              <a:t>expériences</a:t>
            </a:r>
            <a:r>
              <a:rPr lang="fr-FR" smtClean="0"/>
              <a:t> et des accélérateurs et </a:t>
            </a:r>
          </a:p>
          <a:p>
            <a:pPr marL="0" indent="0">
              <a:buNone/>
            </a:pPr>
            <a:r>
              <a:rPr lang="fr-FR" smtClean="0">
                <a:solidFill>
                  <a:srgbClr val="C00000"/>
                </a:solidFill>
              </a:rPr>
              <a:t>collisionneurs</a:t>
            </a:r>
            <a:r>
              <a:rPr lang="fr-FR" smtClean="0"/>
              <a:t> de particules</a:t>
            </a:r>
          </a:p>
          <a:p>
            <a:pPr lvl="1"/>
            <a:r>
              <a:rPr lang="fr-FR" smtClean="0"/>
              <a:t>CERN, …</a:t>
            </a:r>
          </a:p>
          <a:p>
            <a:pPr lvl="1"/>
            <a:endParaRPr lang="fr-FR" sz="1600" smtClean="0"/>
          </a:p>
          <a:p>
            <a:r>
              <a:rPr lang="fr-FR" smtClean="0"/>
              <a:t>Le modèle standard est à ce jour </a:t>
            </a:r>
            <a:r>
              <a:rPr lang="fr-FR" smtClean="0">
                <a:solidFill>
                  <a:srgbClr val="C00000"/>
                </a:solidFill>
              </a:rPr>
              <a:t>parfaitement vérifié </a:t>
            </a:r>
            <a:r>
              <a:rPr lang="fr-FR" smtClean="0"/>
              <a:t>expérimentalement !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t>23</a:t>
            </a:fld>
            <a:endParaRPr lang="fr-FR"/>
          </a:p>
        </p:txBody>
      </p:sp>
      <p:pic>
        <p:nvPicPr>
          <p:cNvPr id="7" name="Picture 27" descr="article13_image0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708920"/>
            <a:ext cx="2058987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268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Une équation simple !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t>24</a:t>
            </a:fld>
            <a:endParaRPr lang="fr-FR"/>
          </a:p>
        </p:txBody>
      </p:sp>
      <p:pic>
        <p:nvPicPr>
          <p:cNvPr id="9" name="Picture 3" descr="lagrangi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33233"/>
            <a:ext cx="8640960" cy="572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224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706504"/>
            <a:ext cx="7772400" cy="1362456"/>
          </a:xfrm>
        </p:spPr>
        <p:txBody>
          <a:bodyPr anchor="ctr"/>
          <a:lstStyle/>
          <a:p>
            <a:pPr algn="ctr"/>
            <a:r>
              <a:rPr lang="fr-FR" smtClean="0"/>
              <a:t>Questions ouvertes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3215432"/>
            <a:ext cx="7772400" cy="1509712"/>
          </a:xfrm>
        </p:spPr>
        <p:txBody>
          <a:bodyPr/>
          <a:lstStyle/>
          <a:p>
            <a:r>
              <a:rPr lang="fr-FR" smtClean="0"/>
              <a:t>Et oui, on ne sait pas tout !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91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Les questions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14422"/>
            <a:ext cx="8219256" cy="5286412"/>
          </a:xfrm>
        </p:spPr>
        <p:txBody>
          <a:bodyPr>
            <a:normAutofit/>
          </a:bodyPr>
          <a:lstStyle/>
          <a:p>
            <a:r>
              <a:rPr lang="fr-FR" smtClean="0"/>
              <a:t>Pourquoi y a-t-il </a:t>
            </a:r>
            <a:r>
              <a:rPr lang="fr-FR" smtClean="0">
                <a:solidFill>
                  <a:srgbClr val="C00000"/>
                </a:solidFill>
              </a:rPr>
              <a:t>trois familles </a:t>
            </a:r>
            <a:r>
              <a:rPr lang="fr-FR" smtClean="0"/>
              <a:t>de leptons et de quarks ?</a:t>
            </a:r>
          </a:p>
          <a:p>
            <a:endParaRPr lang="fr-FR" sz="1400" smtClean="0"/>
          </a:p>
          <a:p>
            <a:r>
              <a:rPr lang="fr-FR" smtClean="0"/>
              <a:t>Pourquoi de telles </a:t>
            </a:r>
            <a:r>
              <a:rPr lang="fr-FR" smtClean="0">
                <a:solidFill>
                  <a:srgbClr val="C00000"/>
                </a:solidFill>
              </a:rPr>
              <a:t>différences </a:t>
            </a:r>
          </a:p>
          <a:p>
            <a:pPr marL="0" indent="0">
              <a:buNone/>
            </a:pPr>
            <a:r>
              <a:rPr lang="fr-FR" smtClean="0">
                <a:solidFill>
                  <a:srgbClr val="C00000"/>
                </a:solidFill>
              </a:rPr>
              <a:t>de masse</a:t>
            </a:r>
            <a:r>
              <a:rPr lang="fr-FR" smtClean="0"/>
              <a:t> ?</a:t>
            </a:r>
            <a:endParaRPr lang="fr-FR" sz="2800"/>
          </a:p>
          <a:p>
            <a:endParaRPr lang="fr-FR" sz="1400" smtClean="0"/>
          </a:p>
          <a:p>
            <a:r>
              <a:rPr lang="fr-FR" smtClean="0"/>
              <a:t>Comment introduire la </a:t>
            </a:r>
            <a:r>
              <a:rPr lang="fr-FR" smtClean="0">
                <a:solidFill>
                  <a:srgbClr val="C00000"/>
                </a:solidFill>
              </a:rPr>
              <a:t>gravité </a:t>
            </a:r>
          </a:p>
          <a:p>
            <a:pPr marL="0" indent="0">
              <a:buNone/>
            </a:pPr>
            <a:r>
              <a:rPr lang="fr-FR" smtClean="0"/>
              <a:t>dans le modèle standard ?</a:t>
            </a:r>
          </a:p>
          <a:p>
            <a:pPr marL="0" indent="0">
              <a:buNone/>
            </a:pPr>
            <a:endParaRPr lang="fr-FR" sz="1400" smtClean="0"/>
          </a:p>
          <a:p>
            <a:r>
              <a:rPr lang="fr-FR" smtClean="0"/>
              <a:t>Les 4 interactions sont-elles </a:t>
            </a:r>
          </a:p>
          <a:p>
            <a:pPr marL="0" indent="0">
              <a:buNone/>
            </a:pPr>
            <a:r>
              <a:rPr lang="fr-FR" smtClean="0"/>
              <a:t>les facettes </a:t>
            </a:r>
            <a:r>
              <a:rPr lang="fr-FR" smtClean="0">
                <a:solidFill>
                  <a:srgbClr val="C00000"/>
                </a:solidFill>
              </a:rPr>
              <a:t>d’une même force </a:t>
            </a:r>
          </a:p>
          <a:p>
            <a:pPr marL="0" indent="0">
              <a:buNone/>
            </a:pPr>
            <a:r>
              <a:rPr lang="fr-FR" smtClean="0"/>
              <a:t>unique ?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t>26</a:t>
            </a:fld>
            <a:endParaRPr lang="fr-FR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44824"/>
            <a:ext cx="3638251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820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Les questions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/>
              <a:t>Où est passé </a:t>
            </a:r>
            <a:r>
              <a:rPr lang="fr-FR">
                <a:solidFill>
                  <a:srgbClr val="C00000"/>
                </a:solidFill>
              </a:rPr>
              <a:t>l’antimatière</a:t>
            </a:r>
            <a:r>
              <a:rPr lang="fr-FR"/>
              <a:t> </a:t>
            </a:r>
            <a:r>
              <a:rPr lang="fr-FR" smtClean="0"/>
              <a:t>?</a:t>
            </a:r>
          </a:p>
          <a:p>
            <a:endParaRPr lang="fr-FR"/>
          </a:p>
          <a:p>
            <a:r>
              <a:rPr lang="fr-FR"/>
              <a:t>De quoi </a:t>
            </a:r>
            <a:r>
              <a:rPr lang="fr-FR">
                <a:solidFill>
                  <a:srgbClr val="C00000"/>
                </a:solidFill>
              </a:rPr>
              <a:t>est fait </a:t>
            </a:r>
            <a:r>
              <a:rPr lang="fr-FR" smtClean="0"/>
              <a:t>l’univers ?</a:t>
            </a:r>
          </a:p>
          <a:p>
            <a:endParaRPr lang="fr-FR" smtClean="0"/>
          </a:p>
          <a:p>
            <a:endParaRPr lang="fr-FR"/>
          </a:p>
          <a:p>
            <a:endParaRPr lang="fr-FR" smtClean="0"/>
          </a:p>
          <a:p>
            <a:pPr marL="0" indent="0">
              <a:buNone/>
            </a:pPr>
            <a:endParaRPr lang="fr-FR"/>
          </a:p>
          <a:p>
            <a:endParaRPr lang="fr-FR"/>
          </a:p>
          <a:p>
            <a:pPr lvl="1"/>
            <a:r>
              <a:rPr lang="fr-FR"/>
              <a:t>On n’en connait </a:t>
            </a:r>
            <a:r>
              <a:rPr lang="fr-FR" b="1"/>
              <a:t>que 4 % </a:t>
            </a:r>
            <a:r>
              <a:rPr lang="fr-FR"/>
              <a:t>!</a:t>
            </a:r>
          </a:p>
          <a:p>
            <a:pPr lvl="1"/>
            <a:r>
              <a:rPr lang="fr-FR"/>
              <a:t>Qu’est-ce que la </a:t>
            </a:r>
            <a:r>
              <a:rPr lang="fr-FR" b="1"/>
              <a:t>matière </a:t>
            </a:r>
            <a:r>
              <a:rPr lang="fr-FR" b="1" smtClean="0"/>
              <a:t>noire </a:t>
            </a:r>
            <a:r>
              <a:rPr lang="fr-FR"/>
              <a:t>? Et </a:t>
            </a:r>
            <a:r>
              <a:rPr lang="fr-FR" b="1"/>
              <a:t>l’énergie </a:t>
            </a:r>
            <a:r>
              <a:rPr lang="fr-FR" b="1" smtClean="0"/>
              <a:t>noire </a:t>
            </a:r>
            <a:r>
              <a:rPr lang="fr-FR"/>
              <a:t>?</a:t>
            </a:r>
          </a:p>
          <a:p>
            <a:endParaRPr lang="fr-FR" smtClean="0"/>
          </a:p>
          <a:p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Objet Date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Vincent Poireau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t>27</a:t>
            </a:fld>
            <a:endParaRPr lang="fr-FR"/>
          </a:p>
        </p:txBody>
      </p:sp>
      <p:pic>
        <p:nvPicPr>
          <p:cNvPr id="7" name="Picture 7" descr="Capture d’écran 2011-03-17 à 21.45.5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157867"/>
            <a:ext cx="1368152" cy="1398288"/>
          </a:xfrm>
          <a:prstGeom prst="rect">
            <a:avLst/>
          </a:prstGeom>
        </p:spPr>
      </p:pic>
      <p:pic>
        <p:nvPicPr>
          <p:cNvPr id="18434" name="Picture 2" descr="http://www.podcastscience.fm/wp-content/uploads/2011/04/matiere_noire_vs_energie_noi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739" y="2708920"/>
            <a:ext cx="352039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9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Les questions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Existe-t-il des particules encore </a:t>
            </a:r>
            <a:r>
              <a:rPr lang="fr-FR">
                <a:solidFill>
                  <a:srgbClr val="C00000"/>
                </a:solidFill>
              </a:rPr>
              <a:t>inconnues</a:t>
            </a:r>
            <a:r>
              <a:rPr lang="fr-FR"/>
              <a:t> </a:t>
            </a:r>
            <a:r>
              <a:rPr lang="fr-FR" smtClean="0"/>
              <a:t>?</a:t>
            </a:r>
          </a:p>
          <a:p>
            <a:endParaRPr lang="fr-FR"/>
          </a:p>
          <a:p>
            <a:r>
              <a:rPr lang="fr-FR"/>
              <a:t>Peut-on </a:t>
            </a:r>
            <a:r>
              <a:rPr lang="fr-FR">
                <a:solidFill>
                  <a:srgbClr val="C00000"/>
                </a:solidFill>
              </a:rPr>
              <a:t>casser</a:t>
            </a:r>
            <a:r>
              <a:rPr lang="fr-FR"/>
              <a:t> les leptons et les quarks ?</a:t>
            </a:r>
          </a:p>
          <a:p>
            <a:endParaRPr lang="fr-FR" smtClean="0"/>
          </a:p>
          <a:p>
            <a:r>
              <a:rPr lang="fr-FR" smtClean="0"/>
              <a:t>Les </a:t>
            </a:r>
            <a:r>
              <a:rPr lang="fr-FR"/>
              <a:t>particules sont-elles des </a:t>
            </a:r>
            <a:r>
              <a:rPr lang="fr-FR">
                <a:solidFill>
                  <a:srgbClr val="C00000"/>
                </a:solidFill>
              </a:rPr>
              <a:t>cordes</a:t>
            </a:r>
            <a:r>
              <a:rPr lang="fr-FR"/>
              <a:t> </a:t>
            </a:r>
            <a:r>
              <a:rPr lang="fr-FR" smtClean="0"/>
              <a:t>?</a:t>
            </a:r>
          </a:p>
          <a:p>
            <a:endParaRPr lang="fr-FR" smtClean="0"/>
          </a:p>
          <a:p>
            <a:endParaRPr lang="fr-FR"/>
          </a:p>
          <a:p>
            <a:r>
              <a:rPr lang="fr-FR"/>
              <a:t>Vit-on dans un monde </a:t>
            </a:r>
            <a:r>
              <a:rPr lang="fr-FR">
                <a:solidFill>
                  <a:srgbClr val="C00000"/>
                </a:solidFill>
              </a:rPr>
              <a:t>à plus de 3 </a:t>
            </a:r>
            <a:endParaRPr lang="fr-FR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fr-FR" smtClean="0">
                <a:solidFill>
                  <a:srgbClr val="C00000"/>
                </a:solidFill>
              </a:rPr>
              <a:t>dimensions </a:t>
            </a:r>
            <a:r>
              <a:rPr lang="fr-FR"/>
              <a:t>?</a:t>
            </a:r>
            <a:endParaRPr lang="en-US"/>
          </a:p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t>28</a:t>
            </a:fld>
            <a:endParaRPr lang="fr-FR"/>
          </a:p>
        </p:txBody>
      </p:sp>
      <p:pic>
        <p:nvPicPr>
          <p:cNvPr id="20482" name="Picture 2" descr="http://4.bp.blogspot.com/_ItN3XjqbCIk/TUrRmcP0eAI/AAAAAAAAAEs/Kz_NU1KtQI4/s1600/sypersymmetr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416" y="1196752"/>
            <a:ext cx="1528064" cy="132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://www.astrosurf.com/luxorion/Physique/particule-cor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224" y="3068959"/>
            <a:ext cx="1919792" cy="122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http://www.wheatandtares.org/wp-content/uploads/2010/12/Calabi_ya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005" y="4797151"/>
            <a:ext cx="1478230" cy="154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56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En conclusion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smtClean="0"/>
          </a:p>
          <a:p>
            <a:r>
              <a:rPr lang="fr-FR" smtClean="0"/>
              <a:t>On espère que certaines de ces questions trouveront une </a:t>
            </a:r>
            <a:r>
              <a:rPr lang="fr-FR" smtClean="0">
                <a:solidFill>
                  <a:srgbClr val="C00000"/>
                </a:solidFill>
              </a:rPr>
              <a:t>réponse</a:t>
            </a:r>
            <a:r>
              <a:rPr lang="fr-FR" smtClean="0"/>
              <a:t> rapidement</a:t>
            </a:r>
          </a:p>
          <a:p>
            <a:pPr lvl="1"/>
            <a:r>
              <a:rPr lang="fr-FR" b="1" smtClean="0"/>
              <a:t>LHC</a:t>
            </a:r>
            <a:r>
              <a:rPr lang="fr-FR" smtClean="0"/>
              <a:t> au CERN</a:t>
            </a:r>
          </a:p>
          <a:p>
            <a:pPr lvl="1"/>
            <a:r>
              <a:rPr lang="fr-FR" b="1" smtClean="0"/>
              <a:t>Expériences</a:t>
            </a:r>
            <a:r>
              <a:rPr lang="fr-FR" smtClean="0"/>
              <a:t> d’astrophysique</a:t>
            </a:r>
          </a:p>
          <a:p>
            <a:endParaRPr lang="fr-FR" smtClean="0"/>
          </a:p>
          <a:p>
            <a:r>
              <a:rPr lang="fr-FR" smtClean="0">
                <a:solidFill>
                  <a:srgbClr val="C00000"/>
                </a:solidFill>
              </a:rPr>
              <a:t>Mais bien des questions attendent </a:t>
            </a:r>
          </a:p>
          <a:p>
            <a:pPr marL="0" indent="0">
              <a:buNone/>
            </a:pPr>
            <a:r>
              <a:rPr lang="fr-FR" smtClean="0">
                <a:solidFill>
                  <a:srgbClr val="C00000"/>
                </a:solidFill>
              </a:rPr>
              <a:t>les générations de physiciens à venir !</a:t>
            </a:r>
            <a:endParaRPr lang="en-US">
              <a:solidFill>
                <a:srgbClr val="C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t>29</a:t>
            </a:fld>
            <a:endParaRPr lang="fr-FR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573016"/>
            <a:ext cx="2569278" cy="278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515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t>3</a:t>
            </a:fld>
            <a:endParaRPr lang="fr-FR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" t="9782" r="2992" b="2932"/>
          <a:stretch/>
        </p:blipFill>
        <p:spPr bwMode="auto">
          <a:xfrm>
            <a:off x="251520" y="836712"/>
            <a:ext cx="8753232" cy="5978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500166" y="70844"/>
            <a:ext cx="6215106" cy="693860"/>
          </a:xfrm>
        </p:spPr>
        <p:txBody>
          <a:bodyPr>
            <a:normAutofit fontScale="90000"/>
          </a:bodyPr>
          <a:lstStyle/>
          <a:p>
            <a:r>
              <a:rPr lang="fr-FR" smtClean="0"/>
              <a:t>Quelques ordres de grandeur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65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2138552"/>
            <a:ext cx="7772400" cy="1362456"/>
          </a:xfrm>
        </p:spPr>
        <p:txBody>
          <a:bodyPr anchor="ctr"/>
          <a:lstStyle/>
          <a:p>
            <a:pPr algn="ctr"/>
            <a:r>
              <a:rPr lang="fr-FR" smtClean="0"/>
              <a:t>LES  PARTICULES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3719488"/>
            <a:ext cx="7772400" cy="1509712"/>
          </a:xfrm>
        </p:spPr>
        <p:txBody>
          <a:bodyPr/>
          <a:lstStyle/>
          <a:p>
            <a:r>
              <a:rPr lang="fr-FR" smtClean="0"/>
              <a:t>Plongeons au cœur de la matière !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080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D</a:t>
            </a:r>
            <a:r>
              <a:rPr lang="fr-FR" smtClean="0"/>
              <a:t>e la chimie…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223923"/>
            <a:ext cx="8229600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mtClean="0"/>
          </a:p>
          <a:p>
            <a:pPr marL="0" indent="0">
              <a:buNone/>
            </a:pPr>
            <a:endParaRPr lang="fr-FR" smtClean="0"/>
          </a:p>
          <a:p>
            <a:endParaRPr lang="fr-FR"/>
          </a:p>
          <a:p>
            <a:endParaRPr lang="fr-FR" smtClean="0"/>
          </a:p>
          <a:p>
            <a:endParaRPr lang="fr-FR"/>
          </a:p>
          <a:p>
            <a:endParaRPr lang="fr-FR" smtClean="0"/>
          </a:p>
          <a:p>
            <a:endParaRPr lang="fr-FR" smtClean="0"/>
          </a:p>
          <a:p>
            <a:endParaRPr lang="fr-FR"/>
          </a:p>
          <a:p>
            <a:endParaRPr lang="fr-FR" smtClean="0"/>
          </a:p>
          <a:p>
            <a:endParaRPr lang="fr-FR" smtClean="0"/>
          </a:p>
          <a:p>
            <a:r>
              <a:rPr lang="fr-FR" smtClean="0"/>
              <a:t>Les atomes sont-ils vraiment </a:t>
            </a:r>
            <a:r>
              <a:rPr lang="fr-FR" smtClean="0">
                <a:solidFill>
                  <a:srgbClr val="C00000"/>
                </a:solidFill>
              </a:rPr>
              <a:t>insécables</a:t>
            </a:r>
            <a:r>
              <a:rPr lang="fr-FR" smtClean="0"/>
              <a:t> ?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t>5</a:t>
            </a:fld>
            <a:endParaRPr lang="fr-FR"/>
          </a:p>
        </p:txBody>
      </p:sp>
      <p:pic>
        <p:nvPicPr>
          <p:cNvPr id="6148" name="Picture 4" descr="http://david.latapie.name/wordpress/wp-content/uploads/tableau-mendeleiev-defisCE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9" t="13950" r="6576" b="9472"/>
          <a:stretch/>
        </p:blipFill>
        <p:spPr bwMode="auto">
          <a:xfrm>
            <a:off x="152127" y="1242211"/>
            <a:ext cx="8208913" cy="470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7208912" y="1340768"/>
            <a:ext cx="1152128" cy="41044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2128" y="4545122"/>
            <a:ext cx="1152128" cy="14041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72952" y="5629520"/>
            <a:ext cx="1152128" cy="2244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88231" y="1228563"/>
            <a:ext cx="3168351" cy="400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50" name="Picture 6" descr="http://lenergeek.com/wp-content/uploads/2013/01/proton_dans_atome_photosciencejuni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912" y="2849214"/>
            <a:ext cx="1935088" cy="149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99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…aux particules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214422"/>
            <a:ext cx="8640960" cy="5454938"/>
          </a:xfrm>
        </p:spPr>
        <p:txBody>
          <a:bodyPr/>
          <a:lstStyle/>
          <a:p>
            <a:r>
              <a:rPr lang="fr-FR" smtClean="0"/>
              <a:t>On </a:t>
            </a:r>
            <a:r>
              <a:rPr lang="fr-FR" u="sng" smtClean="0"/>
              <a:t>peut casser </a:t>
            </a:r>
            <a:r>
              <a:rPr lang="fr-FR" smtClean="0">
                <a:solidFill>
                  <a:srgbClr val="C00000"/>
                </a:solidFill>
              </a:rPr>
              <a:t>l’atome</a:t>
            </a:r>
            <a:r>
              <a:rPr lang="fr-FR" smtClean="0"/>
              <a:t>, le </a:t>
            </a:r>
            <a:r>
              <a:rPr lang="fr-FR" smtClean="0">
                <a:solidFill>
                  <a:srgbClr val="C00000"/>
                </a:solidFill>
              </a:rPr>
              <a:t>noyau</a:t>
            </a:r>
            <a:r>
              <a:rPr lang="fr-FR" smtClean="0"/>
              <a:t> et les </a:t>
            </a:r>
            <a:r>
              <a:rPr lang="fr-FR" smtClean="0">
                <a:solidFill>
                  <a:srgbClr val="C00000"/>
                </a:solidFill>
              </a:rPr>
              <a:t>protons/neutrons</a:t>
            </a:r>
            <a:r>
              <a:rPr lang="fr-FR" smtClean="0"/>
              <a:t> !</a:t>
            </a:r>
          </a:p>
          <a:p>
            <a:endParaRPr lang="fr-FR"/>
          </a:p>
          <a:p>
            <a:endParaRPr lang="fr-FR" smtClean="0"/>
          </a:p>
          <a:p>
            <a:endParaRPr lang="fr-FR"/>
          </a:p>
          <a:p>
            <a:endParaRPr lang="fr-FR" smtClean="0"/>
          </a:p>
          <a:p>
            <a:endParaRPr lang="fr-FR"/>
          </a:p>
          <a:p>
            <a:endParaRPr lang="fr-FR" smtClean="0"/>
          </a:p>
          <a:p>
            <a:endParaRPr lang="fr-FR"/>
          </a:p>
          <a:p>
            <a:pPr marL="0" indent="0">
              <a:buNone/>
            </a:pPr>
            <a:endParaRPr lang="fr-FR" smtClean="0"/>
          </a:p>
          <a:p>
            <a:r>
              <a:rPr lang="fr-FR" smtClean="0"/>
              <a:t>On ne peut </a:t>
            </a:r>
            <a:r>
              <a:rPr lang="fr-FR" u="sng" smtClean="0"/>
              <a:t>pas</a:t>
            </a:r>
            <a:r>
              <a:rPr lang="fr-FR" smtClean="0"/>
              <a:t> </a:t>
            </a:r>
            <a:r>
              <a:rPr lang="fr-FR" sz="2000" smtClean="0"/>
              <a:t>(encore) </a:t>
            </a:r>
            <a:r>
              <a:rPr lang="fr-FR" smtClean="0"/>
              <a:t>casser </a:t>
            </a:r>
            <a:r>
              <a:rPr lang="fr-FR" smtClean="0">
                <a:solidFill>
                  <a:srgbClr val="C00000"/>
                </a:solidFill>
              </a:rPr>
              <a:t>l’électron</a:t>
            </a:r>
            <a:r>
              <a:rPr lang="fr-FR" smtClean="0"/>
              <a:t> et les </a:t>
            </a:r>
            <a:r>
              <a:rPr lang="fr-FR" smtClean="0">
                <a:solidFill>
                  <a:srgbClr val="C00000"/>
                </a:solidFill>
              </a:rPr>
              <a:t>quarks</a:t>
            </a:r>
            <a:r>
              <a:rPr lang="fr-FR" smtClean="0"/>
              <a:t>!</a:t>
            </a:r>
          </a:p>
          <a:p>
            <a:pPr lvl="1"/>
            <a:r>
              <a:rPr lang="fr-FR" smtClean="0"/>
              <a:t>Ce sont des </a:t>
            </a:r>
            <a:r>
              <a:rPr lang="fr-FR" b="1" smtClean="0"/>
              <a:t>particules élémentaires</a:t>
            </a:r>
            <a:endParaRPr lang="en-US" b="1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t>6</a:t>
            </a:fld>
            <a:endParaRPr lang="fr-FR"/>
          </a:p>
        </p:txBody>
      </p:sp>
      <p:pic>
        <p:nvPicPr>
          <p:cNvPr id="7" name="Picture 4" descr="atom_zoom_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7254971" cy="3190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1251258" y="4941168"/>
            <a:ext cx="1664558" cy="30777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1400" dirty="0" smtClean="0"/>
              <a:t>Physique atomique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347864" y="4945795"/>
            <a:ext cx="1644874" cy="30777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1400" dirty="0" smtClean="0"/>
              <a:t>Physique nucléaire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868144" y="4958380"/>
            <a:ext cx="1989647" cy="30777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1400" dirty="0" smtClean="0"/>
              <a:t>Physique des particules</a:t>
            </a:r>
          </a:p>
        </p:txBody>
      </p:sp>
    </p:spTree>
    <p:extLst>
      <p:ext uri="{BB962C8B-B14F-4D97-AF65-F5344CB8AC3E}">
        <p14:creationId xmlns:p14="http://schemas.microsoft.com/office/powerpoint/2010/main" val="227416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Tableaux des particules…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Toutes les </a:t>
            </a:r>
            <a:r>
              <a:rPr lang="fr-FR" smtClean="0">
                <a:solidFill>
                  <a:srgbClr val="C00000"/>
                </a:solidFill>
              </a:rPr>
              <a:t>particules</a:t>
            </a:r>
            <a:r>
              <a:rPr lang="fr-FR" smtClean="0"/>
              <a:t> de matière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286776" y="6520727"/>
            <a:ext cx="762000" cy="220641"/>
          </a:xfrm>
        </p:spPr>
        <p:txBody>
          <a:bodyPr/>
          <a:lstStyle/>
          <a:p>
            <a:fld id="{66DF1C61-A851-4A3C-823F-B4CA5D8CC9A1}" type="slidenum">
              <a:rPr lang="fr-FR" smtClean="0"/>
              <a:t>7</a:t>
            </a:fld>
            <a:endParaRPr lang="fr-FR"/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 rotWithShape="1">
          <a:blip r:embed="rId2"/>
          <a:srcRect l="1966" t="39885" r="4187" b="1881"/>
          <a:stretch/>
        </p:blipFill>
        <p:spPr>
          <a:xfrm>
            <a:off x="323528" y="1772816"/>
            <a:ext cx="8581292" cy="399366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995936" y="1772816"/>
            <a:ext cx="2520280" cy="39936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23528" y="1772816"/>
            <a:ext cx="3672408" cy="1872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26352" y="3635662"/>
            <a:ext cx="3069583" cy="10174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516217" y="1772816"/>
            <a:ext cx="2388603" cy="39936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ZoneTexte 12"/>
          <p:cNvSpPr txBox="1"/>
          <p:nvPr/>
        </p:nvSpPr>
        <p:spPr>
          <a:xfrm>
            <a:off x="1699237" y="6142082"/>
            <a:ext cx="1915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>
                <a:solidFill>
                  <a:schemeClr val="accent1"/>
                </a:solidFill>
              </a:rPr>
              <a:t>Matière ordinaire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436096" y="6095037"/>
            <a:ext cx="27231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>
                <a:solidFill>
                  <a:schemeClr val="accent1"/>
                </a:solidFill>
              </a:rPr>
              <a:t>Matière créée par les </a:t>
            </a:r>
          </a:p>
          <a:p>
            <a:r>
              <a:rPr lang="fr-FR" smtClean="0">
                <a:solidFill>
                  <a:schemeClr val="accent1"/>
                </a:solidFill>
              </a:rPr>
              <a:t>collisions à haute énergie 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15" name="Accolade fermante 14"/>
          <p:cNvSpPr/>
          <p:nvPr/>
        </p:nvSpPr>
        <p:spPr>
          <a:xfrm rot="5400000">
            <a:off x="2340246" y="4583937"/>
            <a:ext cx="287043" cy="28803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colade fermante 15"/>
          <p:cNvSpPr/>
          <p:nvPr/>
        </p:nvSpPr>
        <p:spPr>
          <a:xfrm rot="5400000">
            <a:off x="6414869" y="3675353"/>
            <a:ext cx="287042" cy="469285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0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…et des anti-particules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86412"/>
          </a:xfrm>
        </p:spPr>
        <p:txBody>
          <a:bodyPr>
            <a:normAutofit/>
          </a:bodyPr>
          <a:lstStyle/>
          <a:p>
            <a:r>
              <a:rPr lang="fr-FR" sz="2000" smtClean="0"/>
              <a:t>Pour chaque </a:t>
            </a:r>
            <a:r>
              <a:rPr lang="fr-FR" sz="2000" smtClean="0">
                <a:solidFill>
                  <a:srgbClr val="C00000"/>
                </a:solidFill>
              </a:rPr>
              <a:t>particule élémentaire</a:t>
            </a:r>
            <a:r>
              <a:rPr lang="fr-FR" sz="2000" smtClean="0"/>
              <a:t>, il existe une </a:t>
            </a:r>
            <a:r>
              <a:rPr lang="fr-FR" sz="2000" smtClean="0">
                <a:solidFill>
                  <a:srgbClr val="C00000"/>
                </a:solidFill>
              </a:rPr>
              <a:t>anti-particule</a:t>
            </a:r>
          </a:p>
          <a:p>
            <a:pPr lvl="1"/>
            <a:r>
              <a:rPr lang="fr-FR" sz="1800" smtClean="0"/>
              <a:t>Même propriété, même masse</a:t>
            </a:r>
          </a:p>
          <a:p>
            <a:pPr lvl="1"/>
            <a:r>
              <a:rPr lang="fr-FR" sz="1800" smtClean="0"/>
              <a:t>Charge opposée</a:t>
            </a:r>
            <a:endParaRPr lang="fr-FR" sz="180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t>8</a:t>
            </a:fld>
            <a:endParaRPr lang="fr-FR"/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 rotWithShape="1">
          <a:blip r:embed="rId2"/>
          <a:srcRect l="4074" t="33210" r="4259" b="1358"/>
          <a:stretch/>
        </p:blipFill>
        <p:spPr>
          <a:xfrm>
            <a:off x="352872" y="2182025"/>
            <a:ext cx="8382000" cy="448733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52872" y="2182024"/>
            <a:ext cx="4291136" cy="44873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44008" y="2182023"/>
            <a:ext cx="4090864" cy="44873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29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Elles vous traversent !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t>9</a:t>
            </a:fld>
            <a:endParaRPr lang="fr-FR"/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 rotWithShape="1">
          <a:blip r:embed="rId2"/>
          <a:srcRect l="4352" t="19582" r="4352" b="-3704"/>
          <a:stretch/>
        </p:blipFill>
        <p:spPr>
          <a:xfrm>
            <a:off x="251520" y="1079872"/>
            <a:ext cx="8348134" cy="576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6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ncen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Vincent</Template>
  <TotalTime>11677</TotalTime>
  <Words>739</Words>
  <Application>Microsoft Office PowerPoint</Application>
  <PresentationFormat>Affichage à l'écran (4:3)</PresentationFormat>
  <Paragraphs>233</Paragraphs>
  <Slides>29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0" baseType="lpstr">
      <vt:lpstr>Vincent</vt:lpstr>
      <vt:lpstr>INTRODUCTION   A  LA  PHYSIQUE DES PARTICULES </vt:lpstr>
      <vt:lpstr>La physique des particules</vt:lpstr>
      <vt:lpstr>Quelques ordres de grandeur</vt:lpstr>
      <vt:lpstr>LES  PARTICULES</vt:lpstr>
      <vt:lpstr>De la chimie…</vt:lpstr>
      <vt:lpstr>…aux particules</vt:lpstr>
      <vt:lpstr>Tableaux des particules…</vt:lpstr>
      <vt:lpstr>…et des anti-particules</vt:lpstr>
      <vt:lpstr>Elles vous traversent !</vt:lpstr>
      <vt:lpstr>Caractéristiques des particules</vt:lpstr>
      <vt:lpstr>Les leptons</vt:lpstr>
      <vt:lpstr>Les quarks</vt:lpstr>
      <vt:lpstr>Des quarks aux jets</vt:lpstr>
      <vt:lpstr>Les interactions</vt:lpstr>
      <vt:lpstr>Les interactions</vt:lpstr>
      <vt:lpstr>Les interactions</vt:lpstr>
      <vt:lpstr>Présentation PowerPoint</vt:lpstr>
      <vt:lpstr>Interactions fondamentales</vt:lpstr>
      <vt:lpstr>Interactions fondamentales</vt:lpstr>
      <vt:lpstr>En résumé</vt:lpstr>
      <vt:lpstr>Un modèle</vt:lpstr>
      <vt:lpstr>Le modèle standard</vt:lpstr>
      <vt:lpstr>Le modèle standard</vt:lpstr>
      <vt:lpstr>Une équation simple !</vt:lpstr>
      <vt:lpstr>Questions ouvertes</vt:lpstr>
      <vt:lpstr>Les questions</vt:lpstr>
      <vt:lpstr>Les questions</vt:lpstr>
      <vt:lpstr>Les questions</vt:lpstr>
      <vt:lpstr>En conclusion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COLLISIONS,  DETECTEURS  ET  SIMULATION</dc:title>
  <dc:creator>poireau</dc:creator>
  <cp:lastModifiedBy>Vincent Tisserand</cp:lastModifiedBy>
  <cp:revision>69</cp:revision>
  <dcterms:created xsi:type="dcterms:W3CDTF">2012-09-10T13:08:15Z</dcterms:created>
  <dcterms:modified xsi:type="dcterms:W3CDTF">2015-03-23T10:35:40Z</dcterms:modified>
</cp:coreProperties>
</file>