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2" r:id="rId10"/>
    <p:sldId id="264" r:id="rId11"/>
    <p:sldId id="265" r:id="rId12"/>
    <p:sldId id="274" r:id="rId13"/>
    <p:sldId id="269" r:id="rId14"/>
    <p:sldId id="275" r:id="rId15"/>
    <p:sldId id="270" r:id="rId16"/>
    <p:sldId id="266" r:id="rId17"/>
    <p:sldId id="267" r:id="rId18"/>
    <p:sldId id="268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69B6A-9DF4-4D57-BE7F-1E1E06F278A4}" type="datetimeFigureOut">
              <a:rPr lang="fr-FR" smtClean="0"/>
              <a:pPr/>
              <a:t>07/04/2015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409B-CC67-43DA-B15D-CED53F9B9D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F55FF4-3A31-4771-A864-DFDF2511C2D1}" type="slidenum">
              <a:rPr lang="fr-FR" sz="1200"/>
              <a:pPr algn="r"/>
              <a:t>14</a:t>
            </a:fld>
            <a:endParaRPr lang="fr-FR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877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D070BE-9C5D-4B97-9552-646B51F579CB}" type="slidenum">
              <a:rPr lang="fr-FR" sz="1200"/>
              <a:pPr algn="r"/>
              <a:t>15</a:t>
            </a:fld>
            <a:endParaRPr lang="fr-F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0262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D070BE-9C5D-4B97-9552-646B51F579CB}" type="slidenum">
              <a:rPr lang="fr-FR" sz="1200"/>
              <a:pPr algn="r"/>
              <a:t>16</a:t>
            </a:fld>
            <a:endParaRPr lang="fr-F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7523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47586-F1EB-4FE0-9351-9F2621BC9C19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0789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29D1A-9522-4E98-BD96-E2457224DB90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2046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D070BE-9C5D-4B97-9552-646B51F579CB}" type="slidenum">
              <a:rPr lang="fr-FR" sz="1200"/>
              <a:pPr algn="r"/>
              <a:t>20</a:t>
            </a:fld>
            <a:endParaRPr lang="fr-F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167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494984" cy="476250"/>
          </a:xfrm>
        </p:spPr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2C086C-110C-4BF2-BA8E-5C8519EA6BF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D:\LSST\Project%20Management\Meetings\2008.09.15.TWEPP\TWEPP%20Calculations.xmcd\Selection%2059%20387%20386%20679" TargetMode="External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129614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Electronics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(ASPIC &amp; CABAC)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Antilogus</a:t>
            </a:r>
            <a:r>
              <a:rPr lang="en-US" dirty="0" smtClean="0"/>
              <a:t>, P. </a:t>
            </a:r>
            <a:r>
              <a:rPr lang="en-US" dirty="0" err="1" smtClean="0"/>
              <a:t>Bailly</a:t>
            </a:r>
            <a:r>
              <a:rPr lang="en-US" dirty="0" smtClean="0"/>
              <a:t>, </a:t>
            </a:r>
            <a:r>
              <a:rPr lang="en-US" u="sng" dirty="0" smtClean="0"/>
              <a:t>P. Barrillon</a:t>
            </a:r>
            <a:r>
              <a:rPr lang="en-US" dirty="0" smtClean="0"/>
              <a:t>, S. </a:t>
            </a:r>
            <a:r>
              <a:rPr lang="en-US" dirty="0" err="1" smtClean="0"/>
              <a:t>Baumont</a:t>
            </a:r>
            <a:r>
              <a:rPr lang="en-US" dirty="0" smtClean="0"/>
              <a:t>, M. </a:t>
            </a:r>
            <a:r>
              <a:rPr lang="en-US" dirty="0" err="1" smtClean="0"/>
              <a:t>Dhellot</a:t>
            </a:r>
            <a:r>
              <a:rPr lang="en-US" dirty="0" smtClean="0"/>
              <a:t>, J. </a:t>
            </a:r>
            <a:r>
              <a:rPr lang="en-US" dirty="0" err="1" smtClean="0"/>
              <a:t>Jeglot</a:t>
            </a:r>
            <a:r>
              <a:rPr lang="en-US" dirty="0" smtClean="0"/>
              <a:t>, C. </a:t>
            </a:r>
            <a:r>
              <a:rPr lang="en-US" dirty="0" err="1" smtClean="0"/>
              <a:t>Juramy</a:t>
            </a:r>
            <a:r>
              <a:rPr lang="en-US" dirty="0" smtClean="0"/>
              <a:t>-Gilles, </a:t>
            </a:r>
          </a:p>
          <a:p>
            <a:r>
              <a:rPr lang="en-US" dirty="0" smtClean="0"/>
              <a:t>H. </a:t>
            </a:r>
            <a:r>
              <a:rPr lang="en-US" dirty="0" err="1" smtClean="0"/>
              <a:t>Lebbolo</a:t>
            </a:r>
            <a:r>
              <a:rPr lang="en-US" dirty="0" smtClean="0"/>
              <a:t>, D. Martin, M. </a:t>
            </a:r>
            <a:r>
              <a:rPr lang="en-US" dirty="0" err="1" smtClean="0"/>
              <a:t>Moniez</a:t>
            </a:r>
            <a:r>
              <a:rPr lang="en-US" dirty="0" smtClean="0"/>
              <a:t>, S. Russo, 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Terront</a:t>
            </a:r>
            <a:r>
              <a:rPr lang="en-US" dirty="0" smtClean="0"/>
              <a:t>, V. </a:t>
            </a:r>
            <a:r>
              <a:rPr lang="en-US" dirty="0" err="1" smtClean="0"/>
              <a:t>Tocut</a:t>
            </a:r>
            <a:r>
              <a:rPr lang="en-US" dirty="0" smtClean="0"/>
              <a:t>, P. </a:t>
            </a:r>
            <a:r>
              <a:rPr lang="en-US" dirty="0" err="1" smtClean="0"/>
              <a:t>Vallerand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6381328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LSST – France – Montpellier – 7-8 Avril 2015</a:t>
            </a:r>
            <a:endParaRPr lang="en-US" dirty="0"/>
          </a:p>
        </p:txBody>
      </p:sp>
      <p:pic>
        <p:nvPicPr>
          <p:cNvPr id="10242" name="Picture 2" descr="http://www.lal.in2p3.fr/plugins/kitcnrs/images/la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067928"/>
            <a:ext cx="1187624" cy="790072"/>
          </a:xfrm>
          <a:prstGeom prst="rect">
            <a:avLst/>
          </a:prstGeom>
          <a:noFill/>
        </p:spPr>
      </p:pic>
      <p:pic>
        <p:nvPicPr>
          <p:cNvPr id="10244" name="Picture 4" descr="http://lpnhe.in2p3.fr/IMG/arton622.jpg?1312559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126468"/>
            <a:ext cx="1316757" cy="731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6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fr-FR" dirty="0" smtClean="0"/>
              <a:t>CABAC2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472608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Evolutions par rapport à CABAC1:</a:t>
            </a:r>
          </a:p>
          <a:p>
            <a:pPr lvl="1"/>
            <a:r>
              <a:rPr lang="fr-FR" sz="2400" dirty="0" smtClean="0"/>
              <a:t>Suppression du mode haute impédance</a:t>
            </a:r>
          </a:p>
          <a:p>
            <a:pPr lvl="1"/>
            <a:r>
              <a:rPr lang="fr-FR" sz="2400" dirty="0" smtClean="0"/>
              <a:t>Rajout d’une pin pour séparer l’alimentation des </a:t>
            </a:r>
            <a:r>
              <a:rPr lang="fr-FR" sz="2400" dirty="0" err="1" smtClean="0"/>
              <a:t>clocks</a:t>
            </a:r>
            <a:r>
              <a:rPr lang="fr-FR" sz="2400" dirty="0" smtClean="0"/>
              <a:t> et des OD/</a:t>
            </a:r>
            <a:r>
              <a:rPr lang="fr-FR" sz="2400" dirty="0" err="1" smtClean="0"/>
              <a:t>bias</a:t>
            </a:r>
            <a:r>
              <a:rPr lang="fr-FR" sz="2400" dirty="0" smtClean="0"/>
              <a:t> (au cas où ces derniers ne soient pas utilisés)</a:t>
            </a:r>
          </a:p>
          <a:p>
            <a:pPr lvl="1"/>
            <a:r>
              <a:rPr lang="fr-FR" sz="2400" dirty="0" smtClean="0"/>
              <a:t>Modification de la sécurité (externalisée)</a:t>
            </a:r>
          </a:p>
          <a:p>
            <a:pPr lvl="1"/>
            <a:r>
              <a:rPr lang="fr-FR" sz="2400" dirty="0" smtClean="0"/>
              <a:t>Modification des schémas des OD et </a:t>
            </a:r>
            <a:r>
              <a:rPr lang="fr-FR" sz="2400" dirty="0" err="1" smtClean="0"/>
              <a:t>biases</a:t>
            </a:r>
            <a:endParaRPr lang="fr-FR" sz="2400" dirty="0" smtClean="0"/>
          </a:p>
          <a:p>
            <a:pPr lvl="1"/>
            <a:r>
              <a:rPr lang="fr-FR" sz="2400" dirty="0" smtClean="0"/>
              <a:t>Diminution du nombre de transistors sur les </a:t>
            </a:r>
            <a:r>
              <a:rPr lang="fr-FR" sz="2400" dirty="0" err="1" smtClean="0"/>
              <a:t>clocks</a:t>
            </a:r>
            <a:r>
              <a:rPr lang="fr-FR" sz="2400" dirty="0" smtClean="0"/>
              <a:t> parallèles</a:t>
            </a:r>
          </a:p>
          <a:p>
            <a:pPr lvl="1"/>
            <a:r>
              <a:rPr lang="fr-FR" sz="2400" dirty="0" smtClean="0"/>
              <a:t>Evolution des multiplexeurs (ampli et buffer redimensionnés mais besoin d’un buffer externe pour gérer le câble)</a:t>
            </a:r>
          </a:p>
          <a:p>
            <a:r>
              <a:rPr lang="fr-FR" sz="2800" dirty="0" smtClean="0"/>
              <a:t>Réception prévue pour début mai ou avant (</a:t>
            </a:r>
            <a:r>
              <a:rPr lang="fr-FR" sz="2800" dirty="0" err="1" smtClean="0"/>
              <a:t>ASICs</a:t>
            </a:r>
            <a:r>
              <a:rPr lang="fr-FR" sz="2800" dirty="0" smtClean="0"/>
              <a:t> produits et en route pour encapsulation)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6632"/>
            <a:ext cx="1887140" cy="14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3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Plan pour l’avenir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268760"/>
            <a:ext cx="7560840" cy="504056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Tests ASPIC4: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FR" dirty="0" smtClean="0"/>
              <a:t>caractérisation de la puce sur banc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FR" dirty="0" smtClean="0"/>
              <a:t>40 puces à tester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FR" dirty="0" smtClean="0"/>
              <a:t>Tests à froid (-100°C)</a:t>
            </a:r>
          </a:p>
          <a:p>
            <a:r>
              <a:rPr lang="fr-FR" dirty="0" smtClean="0"/>
              <a:t>Tests CABAC2:</a:t>
            </a:r>
          </a:p>
          <a:p>
            <a:pPr lvl="1"/>
            <a:r>
              <a:rPr lang="fr-FR" dirty="0" smtClean="0"/>
              <a:t>Tests intensifs dès réception</a:t>
            </a:r>
          </a:p>
          <a:p>
            <a:pPr lvl="1"/>
            <a:r>
              <a:rPr lang="fr-FR" dirty="0" smtClean="0"/>
              <a:t>Tests à froid (-100°C)</a:t>
            </a:r>
          </a:p>
          <a:p>
            <a:r>
              <a:rPr lang="fr-FR" dirty="0" smtClean="0"/>
              <a:t>Intégration ASPIC et CABAC sur une REB.</a:t>
            </a:r>
          </a:p>
          <a:p>
            <a:r>
              <a:rPr lang="fr-FR" dirty="0" smtClean="0"/>
              <a:t>Tests avec CCD</a:t>
            </a:r>
          </a:p>
          <a:p>
            <a:r>
              <a:rPr lang="fr-FR" dirty="0" smtClean="0"/>
              <a:t>Tests à froid CABAC0 (puis ASPIC4 et CABAC2) – en cours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Banc de tests à froid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05792" cy="44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288669" cy="320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68645"/>
            <a:ext cx="1872208" cy="250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 SLIDES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/>
          <p:cNvSpPr txBox="1">
            <a:spLocks/>
          </p:cNvSpPr>
          <p:nvPr/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 anchor="ctr"/>
          <a:lstStyle/>
          <a:p>
            <a:pPr eaLnBrk="0" hangingPunct="0"/>
            <a:r>
              <a:rPr lang="fr-FR" sz="2400" b="1" dirty="0" smtClean="0">
                <a:solidFill>
                  <a:schemeClr val="tx2"/>
                </a:solidFill>
              </a:rPr>
              <a:t>Charge </a:t>
            </a:r>
            <a:r>
              <a:rPr lang="fr-FR" sz="2400" b="1" dirty="0" err="1" smtClean="0">
                <a:solidFill>
                  <a:schemeClr val="tx2"/>
                </a:solidFill>
              </a:rPr>
              <a:t>Coupled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Device</a:t>
            </a:r>
            <a:r>
              <a:rPr lang="fr-FR" sz="2400" b="1" dirty="0" smtClean="0">
                <a:solidFill>
                  <a:schemeClr val="tx2"/>
                </a:solidFill>
              </a:rPr>
              <a:t> : </a:t>
            </a:r>
            <a:r>
              <a:rPr lang="fr-FR" sz="1600" dirty="0" smtClean="0"/>
              <a:t>système </a:t>
            </a:r>
            <a:r>
              <a:rPr lang="fr-FR" sz="1600" dirty="0"/>
              <a:t>à transfert de </a:t>
            </a:r>
            <a:r>
              <a:rPr lang="fr-FR" sz="1600" dirty="0" smtClean="0"/>
              <a:t>charges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248620" y="1065872"/>
            <a:ext cx="554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/>
              <a:t>Matrice CCD pour la caméra de LLST 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10946" y="1751808"/>
            <a:ext cx="59612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Dimension total de la matrice : </a:t>
            </a:r>
            <a:r>
              <a:rPr lang="fr-FR" dirty="0" smtClean="0">
                <a:solidFill>
                  <a:srgbClr val="FF0000"/>
                </a:solidFill>
              </a:rPr>
              <a:t>41.9 </a:t>
            </a:r>
            <a:r>
              <a:rPr lang="fr-FR" dirty="0">
                <a:solidFill>
                  <a:srgbClr val="FF0000"/>
                </a:solidFill>
              </a:rPr>
              <a:t>mm x 42.0 </a:t>
            </a:r>
            <a:r>
              <a:rPr lang="fr-FR" dirty="0" smtClean="0">
                <a:solidFill>
                  <a:srgbClr val="FF0000"/>
                </a:solidFill>
              </a:rPr>
              <a:t>mm</a:t>
            </a:r>
          </a:p>
          <a:p>
            <a:r>
              <a:rPr lang="fr-FR" dirty="0" smtClean="0"/>
              <a:t>Nombre </a:t>
            </a:r>
            <a:r>
              <a:rPr lang="fr-FR" dirty="0"/>
              <a:t>de pixels : </a:t>
            </a:r>
            <a:r>
              <a:rPr lang="fr-FR" dirty="0">
                <a:solidFill>
                  <a:srgbClr val="FF0000"/>
                </a:solidFill>
              </a:rPr>
              <a:t>4096 (H) x 4004 (V) </a:t>
            </a:r>
            <a:r>
              <a:rPr lang="fr-FR" dirty="0" smtClean="0">
                <a:solidFill>
                  <a:srgbClr val="FF0000"/>
                </a:solidFill>
              </a:rPr>
              <a:t>≈ 16M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Taille du Pixel : </a:t>
            </a:r>
            <a:r>
              <a:rPr lang="fr-FR" dirty="0">
                <a:solidFill>
                  <a:srgbClr val="FF0000"/>
                </a:solidFill>
              </a:rPr>
              <a:t>10 </a:t>
            </a:r>
            <a:r>
              <a:rPr lang="fr-FR" dirty="0" smtClean="0">
                <a:solidFill>
                  <a:srgbClr val="FF0000"/>
                </a:solidFill>
              </a:rPr>
              <a:t>µm</a:t>
            </a:r>
            <a:r>
              <a:rPr lang="fr-FR" dirty="0" smtClean="0">
                <a:solidFill>
                  <a:srgbClr val="FF0000"/>
                </a:solidFill>
                <a:ea typeface="ＭＳ Ｐゴシック" pitchFamily="-65" charset="-128"/>
              </a:rPr>
              <a:t>²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/>
              <a:t>4 phases </a:t>
            </a:r>
          </a:p>
          <a:p>
            <a:r>
              <a:rPr lang="fr-FR" dirty="0" smtClean="0"/>
              <a:t>Nombre de sorties : </a:t>
            </a:r>
            <a:r>
              <a:rPr lang="fr-FR" dirty="0" smtClean="0">
                <a:solidFill>
                  <a:srgbClr val="FF0000"/>
                </a:solidFill>
              </a:rPr>
              <a:t>16</a:t>
            </a:r>
            <a:r>
              <a:rPr lang="fr-FR" dirty="0" smtClean="0"/>
              <a:t> </a:t>
            </a:r>
          </a:p>
          <a:p>
            <a:r>
              <a:rPr lang="fr-FR" dirty="0"/>
              <a:t>Gain typique :  </a:t>
            </a:r>
            <a:r>
              <a:rPr lang="fr-FR" dirty="0">
                <a:solidFill>
                  <a:srgbClr val="FF0000"/>
                </a:solidFill>
              </a:rPr>
              <a:t>5 </a:t>
            </a:r>
            <a:r>
              <a:rPr lang="fr-FR" dirty="0" smtClean="0">
                <a:solidFill>
                  <a:srgbClr val="FF0000"/>
                </a:solidFill>
              </a:rPr>
              <a:t>µV/électron</a:t>
            </a:r>
          </a:p>
          <a:p>
            <a:r>
              <a:rPr lang="fr-FR" dirty="0" smtClean="0"/>
              <a:t>Capacité totale </a:t>
            </a:r>
            <a:r>
              <a:rPr lang="fr-FR" dirty="0"/>
              <a:t>de </a:t>
            </a:r>
            <a:r>
              <a:rPr lang="fr-FR" dirty="0">
                <a:solidFill>
                  <a:srgbClr val="FF0000"/>
                </a:solidFill>
              </a:rPr>
              <a:t>200000 </a:t>
            </a:r>
            <a:r>
              <a:rPr lang="fr-FR" dirty="0" smtClean="0">
                <a:solidFill>
                  <a:srgbClr val="FF0000"/>
                </a:solidFill>
              </a:rPr>
              <a:t>électrons</a:t>
            </a:r>
          </a:p>
          <a:p>
            <a:r>
              <a:rPr lang="fr-FR" dirty="0" smtClean="0"/>
              <a:t>Facteur de remplissage : 93%</a:t>
            </a:r>
          </a:p>
          <a:p>
            <a:r>
              <a:rPr lang="fr-FR" dirty="0" smtClean="0"/>
              <a:t>Fréquence typique de lecture : </a:t>
            </a:r>
            <a:r>
              <a:rPr lang="fr-FR" dirty="0" smtClean="0">
                <a:solidFill>
                  <a:srgbClr val="FF0000"/>
                </a:solidFill>
              </a:rPr>
              <a:t>550kHz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Registre de sortie 3-phases  </a:t>
            </a:r>
          </a:p>
          <a:p>
            <a:r>
              <a:rPr lang="fr-FR" dirty="0" smtClean="0"/>
              <a:t>Puissance dissipée par amplificateur : 17 mW</a:t>
            </a:r>
          </a:p>
          <a:p>
            <a:r>
              <a:rPr lang="fr-FR" dirty="0" smtClean="0"/>
              <a:t>Puissance dissipée totale de la matrice : 350 </a:t>
            </a:r>
            <a:r>
              <a:rPr lang="fr-FR" dirty="0"/>
              <a:t>mW </a:t>
            </a:r>
          </a:p>
        </p:txBody>
      </p:sp>
      <p:pic>
        <p:nvPicPr>
          <p:cNvPr id="68610" name="Picture 2" descr="http://bigboss.lbl.gov/assets/img2/fig_5.4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5"/>
          <a:stretch/>
        </p:blipFill>
        <p:spPr bwMode="auto">
          <a:xfrm>
            <a:off x="6011863" y="914400"/>
            <a:ext cx="2342909" cy="25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210946" y="5392399"/>
            <a:ext cx="61898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2 fournisseurs de CCD possibles: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e2v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ITL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504129" y="3780446"/>
            <a:ext cx="1832553" cy="2849652"/>
            <a:chOff x="1866900" y="3619500"/>
            <a:chExt cx="1832651" cy="2849652"/>
          </a:xfrm>
        </p:grpSpPr>
        <p:pic>
          <p:nvPicPr>
            <p:cNvPr id="10" name="Picture 4" descr="CCD_Vertical segmentation_050506"/>
            <p:cNvPicPr>
              <a:picLocks noChangeAspect="1" noChangeArrowheads="1"/>
            </p:cNvPicPr>
            <p:nvPr/>
          </p:nvPicPr>
          <p:blipFill>
            <a:blip r:embed="rId4" cstate="print"/>
            <a:srcRect t="2380" b="4762"/>
            <a:stretch>
              <a:fillRect/>
            </a:stretch>
          </p:blipFill>
          <p:spPr bwMode="auto">
            <a:xfrm>
              <a:off x="1866900" y="3619500"/>
              <a:ext cx="1744758" cy="1866900"/>
            </a:xfrm>
            <a:prstGeom prst="rect">
              <a:avLst/>
            </a:prstGeom>
            <a:noFill/>
            <a:effectLst>
              <a:outerShdw blurRad="355600" dist="50800" dir="4800000" algn="ctr" rotWithShape="0">
                <a:srgbClr val="000000"/>
              </a:outerShdw>
            </a:effectLst>
          </p:spPr>
        </p:pic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1866900" y="5545822"/>
              <a:ext cx="18326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16 segments de </a:t>
              </a:r>
            </a:p>
            <a:p>
              <a:r>
                <a:rPr lang="en-US" dirty="0" smtClean="0"/>
                <a:t>512 x 2002 pixels</a:t>
              </a:r>
              <a:endParaRPr lang="en-US" dirty="0"/>
            </a:p>
            <a:p>
              <a:endParaRPr lang="en-US" dirty="0"/>
            </a:p>
          </p:txBody>
        </p:sp>
        <p:cxnSp>
          <p:nvCxnSpPr>
            <p:cNvPr id="12" name="Straight Arrow Connector 10"/>
            <p:cNvCxnSpPr/>
            <p:nvPr/>
          </p:nvCxnSpPr>
          <p:spPr>
            <a:xfrm rot="5400000" flipH="1" flipV="1">
              <a:off x="2305879" y="4210844"/>
              <a:ext cx="419100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324929" y="4839494"/>
              <a:ext cx="381000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383338" y="3326305"/>
            <a:ext cx="22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Prix ~200k$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495101" y="915679"/>
          <a:ext cx="8225324" cy="5137774"/>
        </p:xfrm>
        <a:graphic>
          <a:graphicData uri="http://schemas.openxmlformats.org/drawingml/2006/table">
            <a:tbl>
              <a:tblPr/>
              <a:tblGrid>
                <a:gridCol w="1714509"/>
                <a:gridCol w="607031"/>
                <a:gridCol w="737973"/>
                <a:gridCol w="737973"/>
                <a:gridCol w="737973"/>
                <a:gridCol w="737973"/>
                <a:gridCol w="737973"/>
                <a:gridCol w="737973"/>
                <a:gridCol w="737973"/>
                <a:gridCol w="737973"/>
              </a:tblGrid>
              <a:tr h="20927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OD &amp;</a:t>
                      </a:r>
                      <a:r>
                        <a:rPr kumimoji="0" lang="fr-FR" sz="1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Biases</a:t>
                      </a:r>
                      <a:endParaRPr kumimoji="0" lang="fr-FR" sz="1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e2v CCD250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ITL/STA1920A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HPK S10892-03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sng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sng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expose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sng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readout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sng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erase</a:t>
                      </a:r>
                      <a:endParaRPr lang="fr-FR" sz="1000" b="0" i="0" u="sng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Back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substrate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BS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-70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BB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VBB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Front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substrate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FS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SUB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VGR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Guard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GD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SC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Output Drain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VOD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OD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VOD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-20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Output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Gate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VOG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OG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VOG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Reset Drain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VRD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VRD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Test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inject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source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VISV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Test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injectgate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VIGV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sng" strike="noStrike" dirty="0" err="1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Clocks</a:t>
                      </a:r>
                      <a:endParaRPr lang="fr-FR" sz="1000" b="1" i="0" u="sng" strike="noStrike" dirty="0" smtClean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HI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LO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HI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LO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HI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LO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erase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Parallel 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-11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Serial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Reset Gate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Summing Well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Transfer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Gate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0" i="0" u="sng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Capacitances (</a:t>
                      </a:r>
                      <a:r>
                        <a:rPr lang="fr-FR" sz="1000" b="0" i="0" u="sng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estimated</a:t>
                      </a:r>
                      <a:r>
                        <a:rPr lang="fr-FR" sz="1000" b="0" i="0" u="sng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Parallel per phase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64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unavailable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(2K x 1K device)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Serial per phase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unavailable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RG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unavailable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unavailable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SW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TG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pF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6156" marR="6156" marT="61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156" marR="6156" marT="6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138172" y="854397"/>
            <a:ext cx="1438292" cy="53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118736" y="599793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CCD de référence de CABAC0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>
            <a:off x="3652661" y="6121819"/>
            <a:ext cx="428628" cy="4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195464" y="42366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Caractéristiques</a:t>
            </a:r>
            <a:r>
              <a:rPr lang="en-US" b="1" dirty="0" smtClean="0"/>
              <a:t> des CCD</a:t>
            </a:r>
            <a:endParaRPr lang="en-US" b="1" dirty="0"/>
          </a:p>
        </p:txBody>
      </p:sp>
      <p:sp>
        <p:nvSpPr>
          <p:cNvPr id="9" name="Ellipse 8"/>
          <p:cNvSpPr/>
          <p:nvPr/>
        </p:nvSpPr>
        <p:spPr>
          <a:xfrm>
            <a:off x="2204864" y="4614665"/>
            <a:ext cx="1143000" cy="79440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42914" y="3499478"/>
            <a:ext cx="1714500" cy="91750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8221"/>
              </p:ext>
            </p:extLst>
          </p:nvPr>
        </p:nvGraphicFramePr>
        <p:xfrm>
          <a:off x="3347864" y="4005064"/>
          <a:ext cx="5334001" cy="841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88453"/>
                <a:gridCol w="787947"/>
                <a:gridCol w="990011"/>
                <a:gridCol w="888453"/>
                <a:gridCol w="677518"/>
                <a:gridCol w="1101619"/>
              </a:tblGrid>
              <a:tr h="1880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Tension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Load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Clock front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Peak Current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Requested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Parallel Clock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0 - </a:t>
                      </a:r>
                      <a:r>
                        <a:rPr lang="en-US" sz="1200" dirty="0" smtClean="0">
                          <a:effectLst/>
                        </a:rPr>
                        <a:t>9 </a:t>
                      </a:r>
                      <a:r>
                        <a:rPr lang="en-US" sz="1200" dirty="0">
                          <a:effectLst/>
                        </a:rPr>
                        <a:t>V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1kHz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64 </a:t>
                      </a:r>
                      <a:r>
                        <a:rPr lang="en-US" sz="1200" dirty="0" err="1">
                          <a:effectLst/>
                        </a:rPr>
                        <a:t>nF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~2 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dirty="0">
                          <a:effectLst/>
                        </a:rPr>
                        <a:t>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0.30 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/>
          <p:cNvSpPr txBox="1">
            <a:spLocks/>
          </p:cNvSpPr>
          <p:nvPr/>
        </p:nvSpPr>
        <p:spPr>
          <a:xfrm>
            <a:off x="0" y="152400"/>
            <a:ext cx="8229600" cy="609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ASPIC: quel type de signaux à traiter?</a:t>
            </a:r>
            <a:endParaRPr lang="fr-FR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5288" y="1196975"/>
            <a:ext cx="8229600" cy="2185988"/>
          </a:xfrm>
          <a:prstGeom prst="rect">
            <a:avLst/>
          </a:prstGeom>
        </p:spPr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de sortie d’un CCD = signal de faible niveau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fr-FR" sz="2000" dirty="0" smtClean="0"/>
              <a:t>~6µV / e-)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chaque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photo-électron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produira seulement quelques µV.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66" y="2679190"/>
            <a:ext cx="3727247" cy="1771365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9539" y="4236243"/>
            <a:ext cx="1406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800" b="1" u="sng" dirty="0"/>
              <a:t>Etage de sortie d’un CCD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98680"/>
              </p:ext>
            </p:extLst>
          </p:nvPr>
        </p:nvGraphicFramePr>
        <p:xfrm>
          <a:off x="4022070" y="3199613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Équation" r:id="rId5" imgW="2222280" imgH="444240" progId="Equation.3">
                  <p:embed/>
                </p:oleObj>
              </mc:Choice>
              <mc:Fallback>
                <p:oleObj name="Équation" r:id="rId5" imgW="22222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70" y="3199613"/>
                        <a:ext cx="419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77441"/>
              </p:ext>
            </p:extLst>
          </p:nvPr>
        </p:nvGraphicFramePr>
        <p:xfrm>
          <a:off x="1524000" y="3717737"/>
          <a:ext cx="678717" cy="24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Équation" r:id="rId7" imgW="672840" imgH="241200" progId="Equation.3">
                  <p:embed/>
                </p:oleObj>
              </mc:Choice>
              <mc:Fallback>
                <p:oleObj name="Équation" r:id="rId7" imgW="6728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17737"/>
                        <a:ext cx="678717" cy="2429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37089" y="4172241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sym typeface="Wingdings" pitchFamily="2" charset="2"/>
              </a:rPr>
              <a:t>Niveau de bruit trop élevé 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2358" y="2428505"/>
            <a:ext cx="5014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</a:rPr>
              <a:t>Bruit de Reset lié à la capacité du CCD</a:t>
            </a:r>
          </a:p>
          <a:p>
            <a:r>
              <a:rPr lang="fr-FR" sz="2400" dirty="0" smtClean="0">
                <a:latin typeface="Times New Roman" panose="02020603050405020304" pitchFamily="18" charset="0"/>
              </a:rPr>
              <a:t> à T=173K :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253427" y="3250555"/>
            <a:ext cx="976173" cy="79440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754188" y="5455955"/>
            <a:ext cx="698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 technique de l “Integration double </a:t>
            </a:r>
            <a:r>
              <a:rPr lang="en-US" sz="2400" b="1" dirty="0" err="1" smtClean="0">
                <a:solidFill>
                  <a:srgbClr val="FF0000"/>
                </a:solidFill>
              </a:rPr>
              <a:t>rampe</a:t>
            </a:r>
            <a:r>
              <a:rPr lang="en-US" sz="2400" b="1" dirty="0" smtClean="0">
                <a:solidFill>
                  <a:srgbClr val="FF0000"/>
                </a:solidFill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</a:rPr>
              <a:t>est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une</a:t>
            </a:r>
            <a:r>
              <a:rPr lang="en-US" sz="2400" b="1" dirty="0" smtClean="0">
                <a:solidFill>
                  <a:srgbClr val="FF0000"/>
                </a:solidFill>
              </a:rPr>
              <a:t> alternative pour </a:t>
            </a:r>
            <a:r>
              <a:rPr lang="en-US" sz="2400" b="1" dirty="0" err="1" smtClean="0">
                <a:solidFill>
                  <a:srgbClr val="FF0000"/>
                </a:solidFill>
              </a:rPr>
              <a:t>soustraire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</a:t>
            </a:r>
            <a:r>
              <a:rPr lang="en-US" sz="2400" b="1" dirty="0" smtClean="0">
                <a:solidFill>
                  <a:srgbClr val="FF0000"/>
                </a:solidFill>
              </a:rPr>
              <a:t> bruit…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693739" y="5478479"/>
            <a:ext cx="685800" cy="43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66"/>
          <p:cNvGrpSpPr>
            <a:grpSpLocks/>
          </p:cNvGrpSpPr>
          <p:nvPr/>
        </p:nvGrpSpPr>
        <p:grpSpPr bwMode="auto">
          <a:xfrm>
            <a:off x="914400" y="1524000"/>
            <a:ext cx="7186613" cy="4724400"/>
            <a:chOff x="467544" y="243335"/>
            <a:chExt cx="8424863" cy="6025193"/>
          </a:xfrm>
        </p:grpSpPr>
        <p:sp>
          <p:nvSpPr>
            <p:cNvPr id="5" name="Rectangle 4"/>
            <p:cNvSpPr/>
            <p:nvPr/>
          </p:nvSpPr>
          <p:spPr>
            <a:xfrm>
              <a:off x="538556" y="243335"/>
              <a:ext cx="8353851" cy="5976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latin typeface="Comic Sans MS" pitchFamily="66" charset="0"/>
                <a:cs typeface="Times New Roman" pitchFamily="18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 bwMode="auto">
            <a:xfrm>
              <a:off x="1907801" y="657137"/>
              <a:ext cx="431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 bwMode="auto">
            <a:xfrm rot="5400000">
              <a:off x="2195520" y="800949"/>
              <a:ext cx="2876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 bwMode="auto">
            <a:xfrm>
              <a:off x="2339331" y="944759"/>
              <a:ext cx="2876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 bwMode="auto">
            <a:xfrm rot="5400000" flipH="1" flipV="1">
              <a:off x="2483207" y="800949"/>
              <a:ext cx="2876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auto">
            <a:xfrm>
              <a:off x="2628840" y="657137"/>
              <a:ext cx="46794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ZoneTexte 19"/>
            <p:cNvSpPr txBox="1">
              <a:spLocks noChangeArrowheads="1"/>
            </p:cNvSpPr>
            <p:nvPr/>
          </p:nvSpPr>
          <p:spPr bwMode="auto">
            <a:xfrm>
              <a:off x="538555" y="657138"/>
              <a:ext cx="1209015" cy="35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CCD Reset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rot="5400000">
              <a:off x="538339" y="4616117"/>
              <a:ext cx="2449417" cy="18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1762137" y="4186524"/>
              <a:ext cx="6840762" cy="18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647536" y="2997073"/>
              <a:ext cx="4104628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2699850" y="4041786"/>
              <a:ext cx="1584100" cy="142883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283950" y="4041786"/>
              <a:ext cx="648206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3491601" y="4401777"/>
              <a:ext cx="1584698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2807473" y="3069443"/>
              <a:ext cx="4249367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932157" y="4041786"/>
              <a:ext cx="1798955" cy="1295222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4426433" y="3249437"/>
              <a:ext cx="4609357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731111" y="5337007"/>
              <a:ext cx="57719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 flipH="1" flipV="1">
              <a:off x="6804987" y="4689844"/>
              <a:ext cx="1150484" cy="143843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5003629" y="3249437"/>
              <a:ext cx="4609357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ZoneTexte 53"/>
            <p:cNvSpPr txBox="1">
              <a:spLocks noChangeArrowheads="1"/>
            </p:cNvSpPr>
            <p:nvPr/>
          </p:nvSpPr>
          <p:spPr bwMode="auto">
            <a:xfrm>
              <a:off x="538555" y="1943081"/>
              <a:ext cx="1447540" cy="35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ASPIC Reset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627018" y="2024729"/>
              <a:ext cx="46812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7164497" y="2168539"/>
              <a:ext cx="28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7308307" y="2312349"/>
              <a:ext cx="2876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 flipH="1" flipV="1">
              <a:off x="7452184" y="2168539"/>
              <a:ext cx="28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7595994" y="2024729"/>
              <a:ext cx="64820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3" name="ZoneTexte 64"/>
            <p:cNvSpPr txBox="1">
              <a:spLocks noChangeArrowheads="1"/>
            </p:cNvSpPr>
            <p:nvPr/>
          </p:nvSpPr>
          <p:spPr bwMode="auto">
            <a:xfrm>
              <a:off x="538555" y="1232380"/>
              <a:ext cx="1338292" cy="35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CCD Output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2699850" y="4401776"/>
              <a:ext cx="1584100" cy="18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5" name="ZoneTexte 80"/>
            <p:cNvSpPr txBox="1">
              <a:spLocks noChangeArrowheads="1"/>
            </p:cNvSpPr>
            <p:nvPr/>
          </p:nvSpPr>
          <p:spPr bwMode="auto">
            <a:xfrm>
              <a:off x="2490458" y="4617028"/>
              <a:ext cx="1839013" cy="604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Integration Time</a:t>
              </a:r>
            </a:p>
            <a:p>
              <a:pPr algn="ctr"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Tint</a:t>
              </a:r>
            </a:p>
          </p:txBody>
        </p:sp>
        <p:sp>
          <p:nvSpPr>
            <p:cNvPr id="11296" name="ZoneTexte 81"/>
            <p:cNvSpPr txBox="1">
              <a:spLocks noChangeArrowheads="1"/>
            </p:cNvSpPr>
            <p:nvPr/>
          </p:nvSpPr>
          <p:spPr bwMode="auto">
            <a:xfrm>
              <a:off x="4118257" y="5084643"/>
              <a:ext cx="1117974" cy="604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Isolation </a:t>
              </a:r>
            </a:p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Time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4283950" y="5049387"/>
              <a:ext cx="648206" cy="18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8" name="ZoneTexte 87"/>
            <p:cNvSpPr txBox="1">
              <a:spLocks noChangeArrowheads="1"/>
            </p:cNvSpPr>
            <p:nvPr/>
          </p:nvSpPr>
          <p:spPr bwMode="auto">
            <a:xfrm>
              <a:off x="538555" y="2479354"/>
              <a:ext cx="1212656" cy="35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ADC   S/H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907801" y="2527601"/>
              <a:ext cx="50399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6767792" y="2707596"/>
              <a:ext cx="35999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6947788" y="2887591"/>
              <a:ext cx="2166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5400000" flipH="1" flipV="1">
              <a:off x="6984467" y="2707596"/>
              <a:ext cx="35999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7164463" y="2527601"/>
              <a:ext cx="10797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4643109" y="3249437"/>
              <a:ext cx="4609357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5" name="ZoneTexte 105"/>
            <p:cNvSpPr txBox="1">
              <a:spLocks noChangeArrowheads="1"/>
            </p:cNvSpPr>
            <p:nvPr/>
          </p:nvSpPr>
          <p:spPr bwMode="auto">
            <a:xfrm>
              <a:off x="2621556" y="5912249"/>
              <a:ext cx="3292015" cy="35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Dual Slope Integration sequence</a:t>
              </a:r>
            </a:p>
          </p:txBody>
        </p:sp>
        <p:sp>
          <p:nvSpPr>
            <p:cNvPr id="11306" name="ZoneTexte 48"/>
            <p:cNvSpPr txBox="1">
              <a:spLocks noChangeArrowheads="1"/>
            </p:cNvSpPr>
            <p:nvPr/>
          </p:nvSpPr>
          <p:spPr bwMode="auto">
            <a:xfrm>
              <a:off x="467544" y="4182813"/>
              <a:ext cx="1602308" cy="85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One of the </a:t>
              </a:r>
            </a:p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2 differential </a:t>
              </a:r>
            </a:p>
            <a:p>
              <a:pPr defTabSz="457200"/>
              <a:r>
                <a:rPr lang="fr-FR" sz="140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channel output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 rot="10800000">
              <a:off x="1876847" y="1314026"/>
              <a:ext cx="6338221" cy="92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5400000">
              <a:off x="2195521" y="2168539"/>
              <a:ext cx="28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2339331" y="2312349"/>
              <a:ext cx="2876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400000" flipH="1" flipV="1">
              <a:off x="2483208" y="2168539"/>
              <a:ext cx="28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1907801" y="2024729"/>
              <a:ext cx="431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 bwMode="auto">
            <a:xfrm rot="5400000">
              <a:off x="7164496" y="800949"/>
              <a:ext cx="2876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 bwMode="auto">
            <a:xfrm>
              <a:off x="7308307" y="944759"/>
              <a:ext cx="2876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 bwMode="auto">
            <a:xfrm rot="5400000" flipH="1" flipV="1">
              <a:off x="7452183" y="800949"/>
              <a:ext cx="2876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7595994" y="657137"/>
              <a:ext cx="6500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7452150" y="4184669"/>
              <a:ext cx="792051" cy="1855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2051644" y="4184669"/>
              <a:ext cx="648206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318" name="ZoneTexte 81"/>
            <p:cNvSpPr txBox="1">
              <a:spLocks noChangeArrowheads="1"/>
            </p:cNvSpPr>
            <p:nvPr/>
          </p:nvSpPr>
          <p:spPr bwMode="auto">
            <a:xfrm>
              <a:off x="2916526" y="3158751"/>
              <a:ext cx="1340112" cy="534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 dirty="0" err="1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Ramp</a:t>
              </a:r>
              <a:r>
                <a:rPr lang="fr-FR" sz="14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 Down</a:t>
              </a:r>
            </a:p>
            <a:p>
              <a:pPr defTabSz="457200"/>
              <a:r>
                <a:rPr lang="fr-FR" sz="10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(</a:t>
              </a:r>
              <a:r>
                <a:rPr lang="fr-FR" sz="1000" dirty="0" err="1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integrate</a:t>
              </a:r>
              <a:r>
                <a:rPr lang="fr-FR" sz="10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 noise)</a:t>
              </a:r>
            </a:p>
          </p:txBody>
        </p:sp>
        <p:sp>
          <p:nvSpPr>
            <p:cNvPr id="11319" name="ZoneTexte 81"/>
            <p:cNvSpPr txBox="1">
              <a:spLocks noChangeArrowheads="1"/>
            </p:cNvSpPr>
            <p:nvPr/>
          </p:nvSpPr>
          <p:spPr bwMode="auto">
            <a:xfrm>
              <a:off x="4986781" y="3158751"/>
              <a:ext cx="1875430" cy="534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 dirty="0" err="1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Ramp</a:t>
              </a:r>
              <a:r>
                <a:rPr lang="fr-FR" sz="14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 Up</a:t>
              </a:r>
            </a:p>
            <a:p>
              <a:pPr defTabSz="457200"/>
              <a:r>
                <a:rPr lang="fr-FR" sz="10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(</a:t>
              </a:r>
              <a:r>
                <a:rPr lang="fr-FR" sz="1000" dirty="0" err="1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integrate</a:t>
              </a:r>
              <a:r>
                <a:rPr lang="fr-FR" sz="1000" dirty="0">
                  <a:latin typeface="Comic Sans MS" pitchFamily="66" charset="0"/>
                  <a:ea typeface="MS PGothic" pitchFamily="34" charset="-128"/>
                  <a:cs typeface="Times New Roman" pitchFamily="18" charset="0"/>
                </a:rPr>
                <a:t> signal + noise)</a:t>
              </a: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2339331" y="1304749"/>
              <a:ext cx="2895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 flipH="1" flipV="1">
              <a:off x="2628840" y="131402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16200000" flipH="1">
              <a:off x="2574115" y="1357652"/>
              <a:ext cx="107626" cy="18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2627018" y="1412375"/>
              <a:ext cx="2232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5400000">
              <a:off x="4679329" y="1592370"/>
              <a:ext cx="3599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4859324" y="1772365"/>
              <a:ext cx="24489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rot="5400000" flipH="1" flipV="1">
              <a:off x="7083777" y="1547835"/>
              <a:ext cx="4490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7308307" y="1323305"/>
              <a:ext cx="2876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 flipH="1" flipV="1">
              <a:off x="7555171" y="1273203"/>
              <a:ext cx="816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7595994" y="1232379"/>
              <a:ext cx="6482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25286" y="1511300"/>
            <a:ext cx="7621260" cy="4742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/>
              <a:t>Vitesse de lecture des CCD : </a:t>
            </a:r>
            <a:r>
              <a:rPr lang="en-GB">
                <a:solidFill>
                  <a:srgbClr val="FF0000"/>
                </a:solidFill>
              </a:rPr>
              <a:t>550kHz</a:t>
            </a:r>
            <a:endParaRPr lang="en-GB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060903"/>
              </p:ext>
            </p:extLst>
          </p:nvPr>
        </p:nvGraphicFramePr>
        <p:xfrm>
          <a:off x="5875749" y="1704130"/>
          <a:ext cx="2244413" cy="120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Équation" r:id="rId4" imgW="850680" imgH="457200" progId="Equation.3">
                  <p:embed/>
                </p:oleObj>
              </mc:Choice>
              <mc:Fallback>
                <p:oleObj name="Équation" r:id="rId4" imgW="8506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749" y="1704130"/>
                        <a:ext cx="2244413" cy="12064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19712"/>
              </p:ext>
            </p:extLst>
          </p:nvPr>
        </p:nvGraphicFramePr>
        <p:xfrm>
          <a:off x="950554" y="1531197"/>
          <a:ext cx="4899945" cy="437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Mathcad" r:id="rId6" imgW="3114675" imgH="2781300" progId="Mathcad">
                  <p:link updateAutomatic="1"/>
                </p:oleObj>
              </mc:Choice>
              <mc:Fallback>
                <p:oleObj name="Mathcad" r:id="rId6" imgW="3114675" imgH="2781300" progId="Mathcad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554" y="1531197"/>
                        <a:ext cx="4899945" cy="4376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5491093" y="3030940"/>
            <a:ext cx="3236913" cy="771265"/>
            <a:chOff x="5383023" y="2030802"/>
            <a:chExt cx="3236784" cy="771589"/>
          </a:xfrm>
        </p:grpSpPr>
        <p:sp>
          <p:nvSpPr>
            <p:cNvPr id="74" name="TextBox 71"/>
            <p:cNvSpPr txBox="1">
              <a:spLocks noChangeArrowheads="1"/>
            </p:cNvSpPr>
            <p:nvPr/>
          </p:nvSpPr>
          <p:spPr bwMode="auto">
            <a:xfrm>
              <a:off x="5383023" y="2156060"/>
              <a:ext cx="32367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dirty="0" smtClean="0"/>
                <a:t>avec</a:t>
              </a:r>
              <a:endParaRPr lang="en-US" dirty="0"/>
            </a:p>
            <a:p>
              <a:endParaRPr lang="en-US" dirty="0"/>
            </a:p>
          </p:txBody>
        </p:sp>
        <p:graphicFrame>
          <p:nvGraphicFramePr>
            <p:cNvPr id="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807523"/>
                </p:ext>
              </p:extLst>
            </p:nvPr>
          </p:nvGraphicFramePr>
          <p:xfrm>
            <a:off x="6208996" y="2030802"/>
            <a:ext cx="1273124" cy="635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Équation" r:id="rId8" imgW="838080" imgH="419040" progId="Equation.3">
                    <p:embed/>
                  </p:oleObj>
                </mc:Choice>
                <mc:Fallback>
                  <p:oleObj name="Équation" r:id="rId8" imgW="838080" imgH="419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8996" y="2030802"/>
                          <a:ext cx="1273124" cy="635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9"/>
          <p:cNvSpPr txBox="1">
            <a:spLocks noChangeArrowheads="1"/>
          </p:cNvSpPr>
          <p:nvPr/>
        </p:nvSpPr>
        <p:spPr bwMode="auto">
          <a:xfrm>
            <a:off x="5004205" y="5501375"/>
            <a:ext cx="3267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read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~ 2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/pixel →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Tint=500ns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7" name="TextBox 72"/>
          <p:cNvSpPr txBox="1">
            <a:spLocks noChangeArrowheads="1"/>
          </p:cNvSpPr>
          <p:nvPr/>
        </p:nvSpPr>
        <p:spPr bwMode="auto">
          <a:xfrm>
            <a:off x="5586853" y="3835646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e</a:t>
            </a:r>
            <a:r>
              <a:rPr lang="en-US" dirty="0" smtClean="0"/>
              <a:t>t        </a:t>
            </a:r>
            <a:r>
              <a:rPr lang="en-US" dirty="0"/>
              <a:t>S = 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V/e</a:t>
            </a:r>
          </a:p>
          <a:p>
            <a:endParaRPr lang="en-US" dirty="0"/>
          </a:p>
        </p:txBody>
      </p:sp>
      <p:sp>
        <p:nvSpPr>
          <p:cNvPr id="68" name="ZoneTexte 67"/>
          <p:cNvSpPr txBox="1"/>
          <p:nvPr/>
        </p:nvSpPr>
        <p:spPr>
          <a:xfrm>
            <a:off x="528577" y="966247"/>
            <a:ext cx="804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Intérêt</a:t>
            </a:r>
            <a:r>
              <a:rPr lang="en-US" sz="2000" b="1" dirty="0" smtClean="0"/>
              <a:t>  : </a:t>
            </a:r>
            <a:r>
              <a:rPr lang="en-US" sz="2000" b="1" dirty="0" err="1" smtClean="0"/>
              <a:t>soustraction</a:t>
            </a:r>
            <a:r>
              <a:rPr lang="en-US" sz="2000" b="1" dirty="0" smtClean="0"/>
              <a:t> du bruit de reset et </a:t>
            </a:r>
            <a:r>
              <a:rPr lang="en-US" sz="2000" b="1" dirty="0"/>
              <a:t>du </a:t>
            </a:r>
            <a:r>
              <a:rPr lang="en-US" sz="2000" b="1" dirty="0" err="1" smtClean="0"/>
              <a:t>niveau</a:t>
            </a:r>
            <a:r>
              <a:rPr lang="en-US" sz="2000" b="1" dirty="0" smtClean="0"/>
              <a:t> DC du </a:t>
            </a:r>
            <a:r>
              <a:rPr lang="en-US" sz="2000" b="1" dirty="0"/>
              <a:t>CCD  </a:t>
            </a:r>
          </a:p>
        </p:txBody>
      </p:sp>
      <p:sp>
        <p:nvSpPr>
          <p:cNvPr id="78" name="Titre 10"/>
          <p:cNvSpPr txBox="1">
            <a:spLocks/>
          </p:cNvSpPr>
          <p:nvPr/>
        </p:nvSpPr>
        <p:spPr>
          <a:xfrm>
            <a:off x="0" y="152400"/>
            <a:ext cx="8229600" cy="609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ASPIC: </a:t>
            </a:r>
            <a:r>
              <a:rPr lang="fr-FR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Integration</a:t>
            </a: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double rampe</a:t>
            </a:r>
            <a:endParaRPr lang="fr-FR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TextBox 72"/>
          <p:cNvSpPr txBox="1">
            <a:spLocks noChangeArrowheads="1"/>
          </p:cNvSpPr>
          <p:nvPr/>
        </p:nvSpPr>
        <p:spPr bwMode="auto">
          <a:xfrm>
            <a:off x="1000742" y="4161924"/>
            <a:ext cx="864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en e- </a:t>
            </a:r>
            <a:endParaRPr lang="en-US" dirty="0"/>
          </a:p>
          <a:p>
            <a:endParaRPr lang="en-US" dirty="0"/>
          </a:p>
        </p:txBody>
      </p:sp>
      <p:grpSp>
        <p:nvGrpSpPr>
          <p:cNvPr id="24" name="Groupe 2"/>
          <p:cNvGrpSpPr/>
          <p:nvPr/>
        </p:nvGrpSpPr>
        <p:grpSpPr>
          <a:xfrm>
            <a:off x="2843033" y="2314689"/>
            <a:ext cx="2340196" cy="1302796"/>
            <a:chOff x="2843033" y="2314689"/>
            <a:chExt cx="2340196" cy="1302796"/>
          </a:xfrm>
        </p:grpSpPr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H="1">
              <a:off x="3548147" y="2989811"/>
              <a:ext cx="396122" cy="6276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2843033" y="2314689"/>
              <a:ext cx="2340196" cy="6924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ea typeface="ＭＳ Ｐゴシック" pitchFamily="34" charset="-128"/>
                </a:rPr>
                <a:t>Pour Tint=500ns :</a:t>
              </a:r>
            </a:p>
            <a:p>
              <a:pPr>
                <a:spcBef>
                  <a:spcPct val="50000"/>
                </a:spcBef>
              </a:pPr>
              <a:endParaRPr lang="en-US" dirty="0">
                <a:ea typeface="ＭＳ Ｐゴシック" pitchFamily="34" charset="-128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365533"/>
                </p:ext>
              </p:extLst>
            </p:nvPr>
          </p:nvGraphicFramePr>
          <p:xfrm>
            <a:off x="2900363" y="2425700"/>
            <a:ext cx="1725612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Équation" r:id="rId10" imgW="914400" imgH="279360" progId="Equation.3">
                    <p:embed/>
                  </p:oleObj>
                </mc:Choice>
                <mc:Fallback>
                  <p:oleObj name="Équation" r:id="rId10" imgW="914400" imgH="2793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363" y="2425700"/>
                          <a:ext cx="1725612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Ellipse 82"/>
          <p:cNvSpPr/>
          <p:nvPr/>
        </p:nvSpPr>
        <p:spPr>
          <a:xfrm>
            <a:off x="2228398" y="2167105"/>
            <a:ext cx="3255489" cy="79440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766794" y="4907185"/>
            <a:ext cx="331987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sz="1400" dirty="0" smtClean="0"/>
              <a:t>En accord avec la </a:t>
            </a:r>
            <a:r>
              <a:rPr lang="en-GB" sz="1400" dirty="0" err="1" smtClean="0"/>
              <a:t>vitesse</a:t>
            </a:r>
            <a:r>
              <a:rPr lang="en-GB" sz="1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1400" dirty="0" smtClean="0"/>
              <a:t>de </a:t>
            </a:r>
            <a:r>
              <a:rPr lang="en-GB" sz="1400" dirty="0"/>
              <a:t>lecture des CCD : </a:t>
            </a:r>
            <a:r>
              <a:rPr lang="en-GB" sz="1400" dirty="0">
                <a:solidFill>
                  <a:srgbClr val="FF0000"/>
                </a:solidFill>
              </a:rPr>
              <a:t>550kHz</a:t>
            </a:r>
            <a:endParaRPr lang="en-GB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854" y="1143000"/>
            <a:ext cx="64816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ASPIC : </a:t>
            </a:r>
            <a:r>
              <a:rPr lang="en-US" dirty="0" err="1" smtClean="0">
                <a:solidFill>
                  <a:schemeClr val="tx1"/>
                </a:solidFill>
              </a:rPr>
              <a:t>schéma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principe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62000" y="4668837"/>
            <a:ext cx="73152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600" b="1" u="sng" dirty="0">
                <a:ea typeface="ＭＳ Ｐゴシック"/>
                <a:cs typeface="ＭＳ Ｐゴシック"/>
              </a:rPr>
              <a:t>3 </a:t>
            </a:r>
            <a:r>
              <a:rPr lang="en-GB" sz="1600" b="1" u="sng" dirty="0" smtClean="0">
                <a:ea typeface="ＭＳ Ｐゴシック"/>
                <a:cs typeface="ＭＳ Ｐゴシック"/>
              </a:rPr>
              <a:t>gains  programmable</a:t>
            </a:r>
            <a:r>
              <a:rPr lang="en-GB" sz="1600" b="1" dirty="0" smtClean="0">
                <a:ea typeface="ＭＳ Ｐゴシック"/>
                <a:cs typeface="ＭＳ Ｐゴシック"/>
              </a:rPr>
              <a:t>:</a:t>
            </a:r>
            <a:r>
              <a:rPr lang="en-GB" sz="1600" dirty="0" smtClean="0">
                <a:ea typeface="ＭＳ Ｐゴシック"/>
                <a:cs typeface="ＭＳ Ｐゴシック"/>
              </a:rPr>
              <a:t> </a:t>
            </a:r>
            <a:r>
              <a:rPr lang="en-GB" sz="1600" dirty="0">
                <a:solidFill>
                  <a:srgbClr val="008000"/>
                </a:solidFill>
                <a:ea typeface="ＭＳ Ｐゴシック"/>
                <a:cs typeface="ＭＳ Ｐゴシック"/>
              </a:rPr>
              <a:t>2.5 – 5 – 7.5 </a:t>
            </a:r>
          </a:p>
          <a:p>
            <a:pPr marL="1143000" lvl="2" indent="-228600" defTabSz="457200">
              <a:lnSpc>
                <a:spcPct val="90000"/>
              </a:lnSpc>
              <a:buFont typeface="Wingdings" pitchFamily="2" charset="2"/>
              <a:buChar char="Ä"/>
            </a:pPr>
            <a:r>
              <a:rPr lang="en-GB" sz="1600" dirty="0" smtClean="0">
                <a:ea typeface="ＭＳ Ｐゴシック"/>
                <a:cs typeface="ＭＳ Ｐゴシック"/>
              </a:rPr>
              <a:t>Prise en </a:t>
            </a:r>
            <a:r>
              <a:rPr lang="en-GB" sz="1600" dirty="0" err="1" smtClean="0">
                <a:ea typeface="ＭＳ Ｐゴシック"/>
                <a:cs typeface="ＭＳ Ｐゴシック"/>
              </a:rPr>
              <a:t>compte</a:t>
            </a:r>
            <a:r>
              <a:rPr lang="en-GB" sz="1600" dirty="0" smtClean="0">
                <a:ea typeface="ＭＳ Ｐゴシック"/>
                <a:cs typeface="ＭＳ Ｐゴシック"/>
              </a:rPr>
              <a:t> de la dispersion de gain </a:t>
            </a:r>
            <a:r>
              <a:rPr lang="en-GB" sz="1600" dirty="0" err="1" smtClean="0">
                <a:ea typeface="ＭＳ Ｐゴシック"/>
                <a:cs typeface="ＭＳ Ｐゴシック"/>
              </a:rPr>
              <a:t>dans</a:t>
            </a:r>
            <a:r>
              <a:rPr lang="en-GB" sz="1600" dirty="0" smtClean="0">
                <a:ea typeface="ＭＳ Ｐゴシック"/>
                <a:cs typeface="ＭＳ Ｐゴシック"/>
              </a:rPr>
              <a:t> les CCD</a:t>
            </a:r>
            <a:endParaRPr lang="en-GB" sz="1600" dirty="0">
              <a:ea typeface="ＭＳ Ｐゴシック"/>
              <a:cs typeface="ＭＳ Ｐゴシック"/>
            </a:endParaRPr>
          </a:p>
          <a:p>
            <a:pPr marL="1143000" lvl="2" indent="-228600" defTabSz="457200">
              <a:lnSpc>
                <a:spcPct val="90000"/>
              </a:lnSpc>
            </a:pPr>
            <a:endParaRPr lang="en-GB" sz="1600" dirty="0">
              <a:ea typeface="ＭＳ Ｐゴシック"/>
              <a:cs typeface="ＭＳ Ｐゴシック"/>
            </a:endParaRPr>
          </a:p>
          <a:p>
            <a:pPr marL="742950" lvl="1" indent="-28575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600" b="1" dirty="0">
                <a:ea typeface="ＭＳ Ｐゴシック"/>
                <a:cs typeface="ＭＳ Ｐゴシック"/>
              </a:rPr>
              <a:t> </a:t>
            </a:r>
            <a:r>
              <a:rPr lang="en-GB" sz="1600" b="1" u="sng" dirty="0">
                <a:ea typeface="ＭＳ Ｐゴシック"/>
                <a:cs typeface="ＭＳ Ｐゴシック"/>
              </a:rPr>
              <a:t>3 </a:t>
            </a:r>
            <a:r>
              <a:rPr lang="en-GB" sz="1600" b="1" u="sng" dirty="0" err="1" smtClean="0">
                <a:ea typeface="ＭＳ Ｐゴシック"/>
                <a:cs typeface="ＭＳ Ｐゴシック"/>
              </a:rPr>
              <a:t>constantes</a:t>
            </a:r>
            <a:r>
              <a:rPr lang="en-GB" sz="1600" b="1" u="sng" dirty="0" smtClean="0">
                <a:ea typeface="ＭＳ Ｐゴシック"/>
                <a:cs typeface="ＭＳ Ｐゴシック"/>
              </a:rPr>
              <a:t> </a:t>
            </a:r>
            <a:r>
              <a:rPr lang="en-GB" sz="1600" b="1" u="sng" dirty="0" err="1" smtClean="0">
                <a:ea typeface="ＭＳ Ｐゴシック"/>
                <a:cs typeface="ＭＳ Ｐゴシック"/>
              </a:rPr>
              <a:t>d’intégration</a:t>
            </a:r>
            <a:r>
              <a:rPr lang="en-GB" sz="1600" b="1" u="sng" dirty="0" smtClean="0">
                <a:ea typeface="ＭＳ Ｐゴシック"/>
                <a:cs typeface="ＭＳ Ｐゴシック"/>
              </a:rPr>
              <a:t> </a:t>
            </a:r>
            <a:r>
              <a:rPr lang="en-GB" sz="1600" b="1" u="sng" dirty="0" err="1" smtClean="0">
                <a:ea typeface="ＭＳ Ｐゴシック"/>
                <a:cs typeface="ＭＳ Ｐゴシック"/>
              </a:rPr>
              <a:t>programmables</a:t>
            </a:r>
            <a:r>
              <a:rPr lang="en-GB" sz="1600" dirty="0" smtClean="0">
                <a:ea typeface="ＭＳ Ｐゴシック"/>
                <a:cs typeface="ＭＳ Ｐゴシック"/>
              </a:rPr>
              <a:t>: </a:t>
            </a:r>
            <a:r>
              <a:rPr lang="en-GB" sz="1600" dirty="0">
                <a:solidFill>
                  <a:srgbClr val="008000"/>
                </a:solidFill>
                <a:ea typeface="ＭＳ Ｐゴシック"/>
                <a:cs typeface="ＭＳ Ｐゴシック"/>
              </a:rPr>
              <a:t>500ns – 1µs – 1.5µs</a:t>
            </a:r>
          </a:p>
          <a:p>
            <a:pPr marL="1143000" lvl="2" indent="-228600" defTabSz="457200">
              <a:lnSpc>
                <a:spcPct val="90000"/>
              </a:lnSpc>
              <a:buFont typeface="Wingdings" pitchFamily="2" charset="2"/>
              <a:buChar char="Ä"/>
            </a:pPr>
            <a:r>
              <a:rPr lang="en-GB" sz="1600" dirty="0" smtClean="0">
                <a:ea typeface="ＭＳ Ｐゴシック"/>
                <a:cs typeface="ＭＳ Ｐゴシック"/>
              </a:rPr>
              <a:t>Prise en </a:t>
            </a:r>
            <a:r>
              <a:rPr lang="en-GB" sz="1600" dirty="0" err="1" smtClean="0">
                <a:ea typeface="ＭＳ Ｐゴシック"/>
                <a:cs typeface="ＭＳ Ｐゴシック"/>
              </a:rPr>
              <a:t>compte</a:t>
            </a:r>
            <a:r>
              <a:rPr lang="en-GB" sz="1600" dirty="0" smtClean="0">
                <a:ea typeface="ＭＳ Ｐゴシック"/>
                <a:cs typeface="ＭＳ Ｐゴシック"/>
              </a:rPr>
              <a:t> de timing </a:t>
            </a:r>
            <a:r>
              <a:rPr lang="en-GB" sz="1600" dirty="0" err="1" smtClean="0">
                <a:ea typeface="ＭＳ Ｐゴシック"/>
                <a:cs typeface="ＭＳ Ｐゴシック"/>
              </a:rPr>
              <a:t>différents</a:t>
            </a:r>
            <a:r>
              <a:rPr lang="en-GB" sz="1600" dirty="0" smtClean="0">
                <a:ea typeface="ＭＳ Ｐゴシック"/>
                <a:cs typeface="ＭＳ Ｐゴシック"/>
              </a:rPr>
              <a:t> </a:t>
            </a:r>
            <a:endParaRPr lang="en-GB" sz="1600" dirty="0">
              <a:ea typeface="ＭＳ Ｐゴシック"/>
              <a:cs typeface="ＭＳ Ｐゴシック"/>
            </a:endParaRPr>
          </a:p>
          <a:p>
            <a:pPr marL="1143000" lvl="2" indent="-228600" defTabSz="457200">
              <a:lnSpc>
                <a:spcPct val="90000"/>
              </a:lnSpc>
              <a:buFont typeface="Wingdings" pitchFamily="2" charset="2"/>
              <a:buChar char="Ä"/>
            </a:pPr>
            <a:endParaRPr lang="en-GB" sz="1600" dirty="0">
              <a:ea typeface="ＭＳ Ｐゴシック"/>
              <a:cs typeface="ＭＳ Ｐゴシック"/>
            </a:endParaRPr>
          </a:p>
          <a:p>
            <a:pPr marL="742950" lvl="1" indent="-28575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600" b="1" dirty="0">
                <a:ea typeface="ＭＳ Ｐゴシック"/>
                <a:cs typeface="ＭＳ Ｐゴシック"/>
              </a:rPr>
              <a:t> </a:t>
            </a:r>
            <a:r>
              <a:rPr lang="en-GB" sz="1600" b="1" u="sng" dirty="0" smtClean="0">
                <a:ea typeface="ＭＳ Ｐゴシック"/>
                <a:cs typeface="ＭＳ Ｐゴシック"/>
              </a:rPr>
              <a:t>mode repos:</a:t>
            </a:r>
            <a:r>
              <a:rPr lang="en-GB" sz="1600" b="1" dirty="0" smtClean="0">
                <a:ea typeface="ＭＳ Ｐゴシック"/>
                <a:cs typeface="ＭＳ Ｐゴシック"/>
              </a:rPr>
              <a:t> </a:t>
            </a:r>
            <a:r>
              <a:rPr lang="en-GB" sz="1600" dirty="0" err="1" smtClean="0">
                <a:ea typeface="ＭＳ Ｐゴシック"/>
                <a:cs typeface="ＭＳ Ｐゴシック"/>
              </a:rPr>
              <a:t>réduction</a:t>
            </a:r>
            <a:r>
              <a:rPr lang="en-GB" sz="1600" dirty="0" smtClean="0">
                <a:ea typeface="ＭＳ Ｐゴシック"/>
                <a:cs typeface="ＭＳ Ｐゴシック"/>
              </a:rPr>
              <a:t> de la puissance </a:t>
            </a:r>
            <a:r>
              <a:rPr lang="en-GB" sz="1600" dirty="0" err="1" smtClean="0">
                <a:ea typeface="ＭＳ Ｐゴシック"/>
                <a:cs typeface="ＭＳ Ｐゴシック"/>
              </a:rPr>
              <a:t>consommée</a:t>
            </a:r>
            <a:r>
              <a:rPr lang="en-GB" sz="1600" dirty="0" smtClean="0">
                <a:ea typeface="ＭＳ Ｐゴシック"/>
                <a:cs typeface="ＭＳ Ｐゴシック"/>
              </a:rPr>
              <a:t> d’un </a:t>
            </a:r>
            <a:r>
              <a:rPr lang="en-GB" sz="1600" dirty="0" err="1" smtClean="0">
                <a:ea typeface="ＭＳ Ｐゴシック"/>
                <a:cs typeface="ＭＳ Ｐゴシック"/>
              </a:rPr>
              <a:t>facteur</a:t>
            </a:r>
            <a:r>
              <a:rPr lang="en-GB" sz="1600" dirty="0" smtClean="0">
                <a:ea typeface="ＭＳ Ｐゴシック"/>
                <a:cs typeface="ＭＳ Ｐゴシック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ea typeface="ＭＳ Ｐゴシック"/>
                <a:cs typeface="ＭＳ Ｐゴシック"/>
              </a:rPr>
              <a:t>1000 </a:t>
            </a:r>
            <a:r>
              <a:rPr lang="en-GB" sz="1600" dirty="0" smtClean="0">
                <a:ea typeface="ＭＳ Ｐゴシック"/>
                <a:cs typeface="ＭＳ Ｐゴシック"/>
              </a:rPr>
              <a:t>pendant les temps </a:t>
            </a:r>
            <a:r>
              <a:rPr lang="en-GB" sz="1600" dirty="0" err="1" smtClean="0">
                <a:ea typeface="ＭＳ Ｐゴシック"/>
                <a:cs typeface="ＭＳ Ｐゴシック"/>
              </a:rPr>
              <a:t>d’exposition</a:t>
            </a:r>
            <a:r>
              <a:rPr lang="en-GB" sz="1600" b="1" dirty="0" smtClean="0">
                <a:ea typeface="ＭＳ Ｐゴシック"/>
                <a:cs typeface="ＭＳ Ｐゴシック"/>
              </a:rPr>
              <a:t> </a:t>
            </a:r>
            <a:endParaRPr lang="en-GB" sz="1600" b="1" dirty="0">
              <a:ea typeface="ＭＳ Ｐゴシック"/>
              <a:cs typeface="ＭＳ Ｐゴシック"/>
            </a:endParaRPr>
          </a:p>
          <a:p>
            <a:pPr marL="742950" lvl="1" indent="-285750" defTabSz="457200">
              <a:lnSpc>
                <a:spcPct val="90000"/>
              </a:lnSpc>
              <a:buFont typeface="Wingdings" pitchFamily="2" charset="2"/>
              <a:buChar char="Ø"/>
            </a:pPr>
            <a:endParaRPr lang="fr-FR" sz="1600" b="1" u="sng" dirty="0">
              <a:ea typeface="ＭＳ Ｐゴシック"/>
              <a:cs typeface="ＭＳ Ｐゴシック"/>
            </a:endParaRP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fr-FR" sz="1600" dirty="0">
              <a:ea typeface="ＭＳ Ｐゴシック"/>
              <a:cs typeface="ＭＳ Ｐゴシック"/>
            </a:endParaRPr>
          </a:p>
        </p:txBody>
      </p:sp>
      <p:sp>
        <p:nvSpPr>
          <p:cNvPr id="21508" name="ZoneTexte 14"/>
          <p:cNvSpPr txBox="1">
            <a:spLocks noChangeArrowheads="1"/>
          </p:cNvSpPr>
          <p:nvPr/>
        </p:nvSpPr>
        <p:spPr bwMode="auto">
          <a:xfrm>
            <a:off x="6283325" y="1858963"/>
            <a:ext cx="103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200">
                <a:latin typeface="Comic Sans MS" pitchFamily="66" charset="0"/>
                <a:ea typeface="ＭＳ Ｐゴシック"/>
                <a:cs typeface="ＭＳ Ｐゴシック"/>
              </a:rPr>
              <a:t>Integrators</a:t>
            </a:r>
          </a:p>
        </p:txBody>
      </p:sp>
      <p:sp>
        <p:nvSpPr>
          <p:cNvPr id="21509" name="ZoneTexte 15"/>
          <p:cNvSpPr txBox="1">
            <a:spLocks noChangeArrowheads="1"/>
          </p:cNvSpPr>
          <p:nvPr/>
        </p:nvSpPr>
        <p:spPr bwMode="auto">
          <a:xfrm>
            <a:off x="2209800" y="18288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fr-FR" sz="1200" dirty="0">
                <a:latin typeface="Comic Sans MS" pitchFamily="66" charset="0"/>
                <a:ea typeface="ＭＳ Ｐゴシック"/>
                <a:cs typeface="ＭＳ Ｐゴシック"/>
              </a:rPr>
              <a:t>Input </a:t>
            </a:r>
          </a:p>
          <a:p>
            <a:pPr defTabSz="457200"/>
            <a:r>
              <a:rPr lang="fr-FR" sz="1200" dirty="0" err="1">
                <a:latin typeface="Comic Sans MS" pitchFamily="66" charset="0"/>
                <a:ea typeface="ＭＳ Ｐゴシック"/>
                <a:cs typeface="ＭＳ Ｐゴシック"/>
              </a:rPr>
              <a:t>amp</a:t>
            </a:r>
            <a:endParaRPr lang="fr-FR" sz="1200" dirty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21510" name="ZoneTexte 16"/>
          <p:cNvSpPr txBox="1">
            <a:spLocks noChangeArrowheads="1"/>
          </p:cNvSpPr>
          <p:nvPr/>
        </p:nvSpPr>
        <p:spPr bwMode="auto">
          <a:xfrm>
            <a:off x="3276600" y="40386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200" dirty="0">
                <a:latin typeface="Comic Sans MS" pitchFamily="66" charset="0"/>
                <a:ea typeface="ＭＳ Ｐゴシック"/>
                <a:cs typeface="ＭＳ Ｐゴシック"/>
              </a:rPr>
              <a:t>Single </a:t>
            </a:r>
            <a:r>
              <a:rPr lang="fr-FR" sz="1200" dirty="0" err="1">
                <a:latin typeface="Comic Sans MS" pitchFamily="66" charset="0"/>
                <a:ea typeface="ＭＳ Ｐゴシック"/>
                <a:cs typeface="ＭＳ Ｐゴシック"/>
              </a:rPr>
              <a:t>ended</a:t>
            </a:r>
            <a:r>
              <a:rPr lang="fr-FR" sz="1200" dirty="0">
                <a:latin typeface="Comic Sans MS" pitchFamily="66" charset="0"/>
                <a:ea typeface="ＭＳ Ｐゴシック"/>
                <a:cs typeface="ＭＳ Ｐゴシック"/>
              </a:rPr>
              <a:t>  </a:t>
            </a:r>
          </a:p>
          <a:p>
            <a:pPr defTabSz="457200"/>
            <a:r>
              <a:rPr lang="fr-FR" sz="1200" dirty="0">
                <a:latin typeface="Comic Sans MS" pitchFamily="66" charset="0"/>
                <a:ea typeface="ＭＳ Ｐゴシック"/>
                <a:cs typeface="ＭＳ Ｐゴシック"/>
              </a:rPr>
              <a:t>to </a:t>
            </a:r>
            <a:r>
              <a:rPr lang="fr-FR" sz="1200" dirty="0" err="1">
                <a:latin typeface="Comic Sans MS" pitchFamily="66" charset="0"/>
                <a:ea typeface="ＭＳ Ｐゴシック"/>
                <a:cs typeface="ＭＳ Ｐゴシック"/>
              </a:rPr>
              <a:t>diff</a:t>
            </a:r>
            <a:endParaRPr lang="fr-FR" sz="1200" dirty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14600" y="1066800"/>
            <a:ext cx="3505200" cy="838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fr-FR" sz="2400"/>
          </a:p>
        </p:txBody>
      </p:sp>
      <p:pic>
        <p:nvPicPr>
          <p:cNvPr id="9" name="Picture 2" descr="C:\Users\rv\000work\schemas\asymmetr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t="16389" r="31810" b="18305"/>
          <a:stretch/>
        </p:blipFill>
        <p:spPr bwMode="auto">
          <a:xfrm>
            <a:off x="5226050" y="2438400"/>
            <a:ext cx="5091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72816"/>
            <a:ext cx="2088232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CCD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970" y="4149080"/>
            <a:ext cx="2133030" cy="1368152"/>
          </a:xfrm>
          <a:prstGeom prst="rect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1772816"/>
            <a:ext cx="1368152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FPGA</a:t>
            </a:r>
          </a:p>
        </p:txBody>
      </p:sp>
      <p:cxnSp>
        <p:nvCxnSpPr>
          <p:cNvPr id="7" name="Connecteur en angle 6"/>
          <p:cNvCxnSpPr>
            <a:stCxn id="8" idx="1"/>
            <a:endCxn id="3" idx="2"/>
          </p:cNvCxnSpPr>
          <p:nvPr/>
        </p:nvCxnSpPr>
        <p:spPr>
          <a:xfrm flipV="1">
            <a:off x="3103157" y="5517232"/>
            <a:ext cx="402328" cy="751438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flipH="1">
            <a:off x="1447800" y="6084004"/>
            <a:ext cx="165535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-12V </a:t>
            </a:r>
            <a:r>
              <a:rPr lang="fr-FR" dirty="0" err="1" smtClean="0">
                <a:latin typeface="Comic Sans MS" panose="030F0702030302020204" pitchFamily="66" charset="0"/>
              </a:rPr>
              <a:t>typical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4375" y="4653136"/>
            <a:ext cx="1154483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GND(0V)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12" name="Connecteur en angle 11"/>
          <p:cNvCxnSpPr>
            <a:stCxn id="10" idx="3"/>
            <a:endCxn id="3" idx="1"/>
          </p:cNvCxnSpPr>
          <p:nvPr/>
        </p:nvCxnSpPr>
        <p:spPr>
          <a:xfrm flipV="1">
            <a:off x="1868858" y="4833156"/>
            <a:ext cx="570112" cy="0"/>
          </a:xfrm>
          <a:prstGeom prst="bentConnector3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36096" y="449982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pi / </a:t>
            </a:r>
            <a:r>
              <a:rPr lang="fr-FR" dirty="0" err="1" smtClean="0">
                <a:latin typeface="Comic Sans MS" panose="030F0702030302020204" pitchFamily="66" charset="0"/>
              </a:rPr>
              <a:t>lvds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11172" y="463048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81000" y="2697193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Front Substrat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24" name="Connecteur en angle 23"/>
          <p:cNvCxnSpPr>
            <a:stCxn id="10" idx="0"/>
            <a:endCxn id="2" idx="2"/>
          </p:cNvCxnSpPr>
          <p:nvPr/>
        </p:nvCxnSpPr>
        <p:spPr>
          <a:xfrm rot="5400000" flipH="1" flipV="1">
            <a:off x="503547" y="3861048"/>
            <a:ext cx="1584176" cy="0"/>
          </a:xfrm>
          <a:prstGeom prst="bentConnector3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3" idx="0"/>
            <a:endCxn id="2" idx="3"/>
          </p:cNvCxnSpPr>
          <p:nvPr/>
        </p:nvCxnSpPr>
        <p:spPr>
          <a:xfrm rot="16200000" flipV="1">
            <a:off x="2058523" y="2702117"/>
            <a:ext cx="1728192" cy="11657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483768" y="205740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omic Sans MS" panose="030F0702030302020204" pitchFamily="66" charset="0"/>
              </a:rPr>
              <a:t>o</a:t>
            </a:r>
            <a:r>
              <a:rPr lang="fr-FR" dirty="0" err="1" smtClean="0">
                <a:latin typeface="Comic Sans MS" panose="030F0702030302020204" pitchFamily="66" charset="0"/>
              </a:rPr>
              <a:t>d</a:t>
            </a:r>
            <a:r>
              <a:rPr lang="fr-FR" dirty="0" smtClean="0">
                <a:latin typeface="Comic Sans MS" panose="030F0702030302020204" pitchFamily="66" charset="0"/>
              </a:rPr>
              <a:t>, </a:t>
            </a:r>
            <a:r>
              <a:rPr lang="fr-FR" dirty="0" err="1" smtClean="0">
                <a:latin typeface="Comic Sans MS" panose="030F0702030302020204" pitchFamily="66" charset="0"/>
              </a:rPr>
              <a:t>bias</a:t>
            </a:r>
            <a:r>
              <a:rPr lang="fr-FR" dirty="0" smtClean="0">
                <a:latin typeface="Comic Sans MS" panose="030F0702030302020204" pitchFamily="66" charset="0"/>
              </a:rPr>
              <a:t>, </a:t>
            </a:r>
            <a:r>
              <a:rPr lang="fr-FR" dirty="0" err="1" smtClean="0">
                <a:latin typeface="Comic Sans MS" panose="030F0702030302020204" pitchFamily="66" charset="0"/>
              </a:rPr>
              <a:t>clock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30" name="Connecteur en angle 29"/>
          <p:cNvCxnSpPr/>
          <p:nvPr/>
        </p:nvCxnSpPr>
        <p:spPr>
          <a:xfrm rot="10800000">
            <a:off x="1298082" y="3548630"/>
            <a:ext cx="5788518" cy="1739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50356" y="4149080"/>
            <a:ext cx="521643" cy="4814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Comic Sans MS" panose="030F0702030302020204" pitchFamily="66" charset="0"/>
              </a:rPr>
              <a:t>Mux</a:t>
            </a:r>
            <a:endParaRPr lang="fr-FR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fr-FR" sz="600" dirty="0" smtClean="0">
                <a:latin typeface="Comic Sans MS" panose="030F0702030302020204" pitchFamily="66" charset="0"/>
              </a:rPr>
              <a:t>translate</a:t>
            </a:r>
            <a:endParaRPr lang="fr-FR" sz="600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32040" y="1772816"/>
            <a:ext cx="122413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Buffer</a:t>
            </a:r>
          </a:p>
          <a:p>
            <a:pPr algn="ctr"/>
            <a:r>
              <a:rPr lang="fr-FR" dirty="0" smtClean="0">
                <a:latin typeface="Comic Sans MS" panose="030F0702030302020204" pitchFamily="66" charset="0"/>
              </a:rPr>
              <a:t>+</a:t>
            </a:r>
          </a:p>
          <a:p>
            <a:pPr algn="ctr"/>
            <a:r>
              <a:rPr lang="fr-FR" dirty="0" smtClean="0">
                <a:latin typeface="Comic Sans MS" panose="030F0702030302020204" pitchFamily="66" charset="0"/>
              </a:rPr>
              <a:t>ADC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44" name="Connecteur en angle 43"/>
          <p:cNvCxnSpPr>
            <a:stCxn id="37" idx="0"/>
            <a:endCxn id="42" idx="1"/>
          </p:cNvCxnSpPr>
          <p:nvPr/>
        </p:nvCxnSpPr>
        <p:spPr>
          <a:xfrm rot="5400000" flipH="1" flipV="1">
            <a:off x="3703507" y="2920547"/>
            <a:ext cx="1836204" cy="62086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42" idx="3"/>
            <a:endCxn id="4" idx="1"/>
          </p:cNvCxnSpPr>
          <p:nvPr/>
        </p:nvCxnSpPr>
        <p:spPr>
          <a:xfrm>
            <a:off x="6156176" y="2312876"/>
            <a:ext cx="64807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stCxn id="4" idx="2"/>
            <a:endCxn id="3" idx="3"/>
          </p:cNvCxnSpPr>
          <p:nvPr/>
        </p:nvCxnSpPr>
        <p:spPr>
          <a:xfrm rot="5400000">
            <a:off x="5040052" y="2384884"/>
            <a:ext cx="1980220" cy="2916324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50356" y="4630488"/>
            <a:ext cx="521643" cy="88674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Level</a:t>
            </a:r>
            <a:endParaRPr lang="fr-FR" sz="1100" dirty="0" smtClean="0"/>
          </a:p>
          <a:p>
            <a:pPr algn="ctr"/>
            <a:r>
              <a:rPr lang="fr-FR" sz="1100" dirty="0" smtClean="0"/>
              <a:t>shift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190270" y="51479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mic Sans MS" panose="030F0702030302020204" pitchFamily="66" charset="0"/>
              </a:rPr>
              <a:t>Bgnd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66768" y="438978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CABAC1</a:t>
            </a:r>
          </a:p>
        </p:txBody>
      </p:sp>
      <p:cxnSp>
        <p:nvCxnSpPr>
          <p:cNvPr id="45" name="Connecteur en angle 44"/>
          <p:cNvCxnSpPr/>
          <p:nvPr/>
        </p:nvCxnSpPr>
        <p:spPr>
          <a:xfrm rot="16200000" flipV="1">
            <a:off x="6735243" y="3200782"/>
            <a:ext cx="695694" cy="1"/>
          </a:xfrm>
          <a:prstGeom prst="bentConnector3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24411" y="5216390"/>
            <a:ext cx="4827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cellules analogiques standard (DAC) doivent être connectées au substrat du chip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Besoin de translation entre la logique de commande et les cellules analogiques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 CABAC1 : des </a:t>
            </a:r>
            <a:r>
              <a:rPr lang="en-US" kern="0" dirty="0" err="1" smtClean="0">
                <a:solidFill>
                  <a:schemeClr val="tx1"/>
                </a:solidFill>
              </a:rPr>
              <a:t>signaux</a:t>
            </a:r>
            <a:r>
              <a:rPr lang="en-US" kern="0" dirty="0" smtClean="0">
                <a:solidFill>
                  <a:schemeClr val="tx1"/>
                </a:solidFill>
              </a:rPr>
              <a:t>  </a:t>
            </a:r>
            <a:r>
              <a:rPr lang="en-US" kern="0" dirty="0" err="1" smtClean="0">
                <a:solidFill>
                  <a:schemeClr val="tx1"/>
                </a:solidFill>
              </a:rPr>
              <a:t>négatifs</a:t>
            </a:r>
            <a:r>
              <a:rPr lang="en-US" kern="0" dirty="0" smtClean="0">
                <a:solidFill>
                  <a:schemeClr val="tx1"/>
                </a:solidFill>
              </a:rPr>
              <a:t> à </a:t>
            </a:r>
            <a:r>
              <a:rPr lang="en-US" kern="0" dirty="0" err="1" smtClean="0">
                <a:solidFill>
                  <a:schemeClr val="tx1"/>
                </a:solidFill>
              </a:rPr>
              <a:t>générer</a:t>
            </a:r>
            <a:r>
              <a:rPr lang="en-US" kern="0" dirty="0" smtClean="0">
                <a:solidFill>
                  <a:schemeClr val="tx1"/>
                </a:solidFill>
              </a:rPr>
              <a:t>…</a:t>
            </a:r>
            <a:endParaRPr lang="fr-FR" kern="0" dirty="0" smtClean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1905" y="1109872"/>
            <a:ext cx="5020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err="1" smtClean="0"/>
              <a:t>polarisation</a:t>
            </a:r>
            <a:r>
              <a:rPr lang="en-US" sz="2400" b="1" kern="0" dirty="0" smtClean="0"/>
              <a:t> </a:t>
            </a:r>
            <a:r>
              <a:rPr lang="en-US" sz="2400" b="1" kern="0" dirty="0" err="1" smtClean="0"/>
              <a:t>négative</a:t>
            </a:r>
            <a:r>
              <a:rPr lang="en-US" sz="2400" b="1" kern="0" dirty="0" smtClean="0"/>
              <a:t> du </a:t>
            </a:r>
            <a:r>
              <a:rPr lang="en-US" sz="2400" b="1" kern="0" dirty="0" err="1" smtClean="0"/>
              <a:t>substrat</a:t>
            </a:r>
            <a:endParaRPr lang="fr-FR" sz="2400" b="1" dirty="0"/>
          </a:p>
        </p:txBody>
      </p:sp>
      <p:sp>
        <p:nvSpPr>
          <p:cNvPr id="50" name="Flèche vers le bas 49"/>
          <p:cNvSpPr/>
          <p:nvPr/>
        </p:nvSpPr>
        <p:spPr>
          <a:xfrm>
            <a:off x="6600197" y="5818618"/>
            <a:ext cx="334003" cy="26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>
            <a:off x="152400" y="1219200"/>
            <a:ext cx="429505" cy="352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Historique</a:t>
            </a:r>
          </a:p>
          <a:p>
            <a:r>
              <a:rPr lang="fr-FR" dirty="0" smtClean="0"/>
              <a:t>Nouvelles d’ASPIC</a:t>
            </a:r>
          </a:p>
          <a:p>
            <a:r>
              <a:rPr lang="fr-FR" dirty="0" smtClean="0"/>
              <a:t>Nouvelles de CABAC</a:t>
            </a:r>
          </a:p>
          <a:p>
            <a:r>
              <a:rPr lang="fr-FR" dirty="0" smtClean="0"/>
              <a:t>Avenir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/>
          <p:cNvSpPr txBox="1">
            <a:spLocks/>
          </p:cNvSpPr>
          <p:nvPr/>
        </p:nvSpPr>
        <p:spPr>
          <a:xfrm>
            <a:off x="0" y="152400"/>
            <a:ext cx="8229600" cy="609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CABAC: </a:t>
            </a:r>
            <a:r>
              <a:rPr lang="fr-FR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Clock</a:t>
            </a: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Bias</a:t>
            </a: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Asic</a:t>
            </a:r>
            <a:r>
              <a:rPr lang="fr-F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CCD</a:t>
            </a:r>
            <a:endParaRPr lang="fr-FR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066800"/>
            <a:ext cx="8229600" cy="57150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u="sng" dirty="0" err="1" smtClean="0"/>
              <a:t>Signaux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délivrés</a:t>
            </a:r>
            <a:r>
              <a:rPr lang="en-GB" sz="2400" b="1" u="sng" dirty="0" smtClean="0"/>
              <a:t> par CABAC :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GB" sz="2400" b="1" u="sng" dirty="0"/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sz="2400" b="1" u="sng" kern="0" dirty="0" smtClean="0">
                <a:latin typeface="+mn-lt"/>
              </a:rPr>
              <a:t>Alimentations de tensions continues</a:t>
            </a:r>
            <a:r>
              <a:rPr lang="fr-FR" sz="2400" kern="0" dirty="0" smtClean="0">
                <a:latin typeface="+mn-lt"/>
              </a:rPr>
              <a:t> (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Drain &amp;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Biases</a:t>
            </a:r>
            <a:r>
              <a:rPr lang="fr-FR" sz="2400" kern="0" dirty="0">
                <a:latin typeface="+mn-lt"/>
              </a:rPr>
              <a:t>)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fr-FR" sz="2000" kern="0" dirty="0" smtClean="0"/>
              <a:t>2 OD : 10 bits pour des niveaux programmable de 100 mV à 46 V, 16 mA sur une charge de : 100</a:t>
            </a:r>
            <a:r>
              <a:rPr lang="el-GR" sz="2000" kern="0" dirty="0" smtClean="0"/>
              <a:t>Ω</a:t>
            </a:r>
            <a:r>
              <a:rPr lang="fr-FR" sz="2000" kern="0" dirty="0" smtClean="0"/>
              <a:t> + .1µF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fr-FR" sz="2000" kern="0" dirty="0" smtClean="0"/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fr-FR" sz="2000" kern="0" dirty="0" smtClean="0"/>
              <a:t>1 RD : 10 bits pour des niveaux programmable de 100 mV à 46 V, sur une charge de 1k</a:t>
            </a:r>
            <a:r>
              <a:rPr lang="el-GR" sz="2000" kern="0" dirty="0" smtClean="0"/>
              <a:t>Ω</a:t>
            </a:r>
            <a:r>
              <a:rPr lang="fr-FR" sz="2000" kern="0" dirty="0" smtClean="0"/>
              <a:t> + .1µF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fr-FR" sz="2000" kern="0" dirty="0" smtClean="0"/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fr-FR" sz="2000" kern="0" dirty="0" smtClean="0"/>
              <a:t>1 GD : 10 bits pour des niveaux programmable de 100 mV à 46 V, sur une charge de 1k</a:t>
            </a:r>
            <a:r>
              <a:rPr lang="el-GR" sz="2000" kern="0" dirty="0" smtClean="0"/>
              <a:t>Ω</a:t>
            </a:r>
            <a:r>
              <a:rPr lang="fr-FR" sz="2000" kern="0" dirty="0" smtClean="0"/>
              <a:t> + .1µF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fr-FR" sz="2000" kern="0" dirty="0" smtClean="0"/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fr-FR" sz="2000" kern="0" dirty="0" smtClean="0"/>
              <a:t>1 OG : 10 bits pour des niveaux programmable de 100 mV à 46 V, sur une charge de 1k</a:t>
            </a:r>
            <a:r>
              <a:rPr lang="el-GR" sz="2000" kern="0" dirty="0" smtClean="0"/>
              <a:t>Ω</a:t>
            </a:r>
            <a:r>
              <a:rPr lang="fr-FR" sz="2000" kern="0" dirty="0" smtClean="0"/>
              <a:t> + .1µF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sz="2400" b="1" u="sng" kern="0" dirty="0" smtClean="0">
                <a:latin typeface="+mn-lt"/>
              </a:rPr>
              <a:t>Ho</a:t>
            </a:r>
            <a:r>
              <a:rPr kumimoji="0" 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rloges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 smtClean="0"/>
              <a:t>4 parallèles: 8 bit pour la programmation du courant jusqu’à 400mA sur </a:t>
            </a:r>
            <a:r>
              <a:rPr lang="el-GR" sz="2000" kern="0" dirty="0" smtClean="0"/>
              <a:t>Δ</a:t>
            </a:r>
            <a:r>
              <a:rPr lang="fr-FR" sz="2000" kern="0" dirty="0" smtClean="0"/>
              <a:t>V = 20V max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fr-FR" sz="2000" kern="0" dirty="0" smtClean="0"/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fr-FR" sz="2000" kern="0" dirty="0" smtClean="0"/>
              <a:t>3 séries et un Reset </a:t>
            </a:r>
            <a:r>
              <a:rPr lang="fr-FR" sz="2000" kern="0" dirty="0" err="1" smtClean="0"/>
              <a:t>Gate</a:t>
            </a:r>
            <a:r>
              <a:rPr lang="fr-FR" sz="2000" kern="0" dirty="0" smtClean="0"/>
              <a:t>: 8 bit pour la programmation du courant jusqu’à 60mA max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9144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fr-FR" sz="2000" b="1" kern="0" dirty="0" smtClean="0">
                <a:solidFill>
                  <a:srgbClr val="FF0000"/>
                </a:solidFill>
              </a:rPr>
              <a:t>Programmation du chip par bus SPI</a:t>
            </a:r>
            <a:endParaRPr lang="fr-FR" sz="2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Rappel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24744"/>
            <a:ext cx="4536504" cy="54006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La caméra sera formée de 21 RAFT. Chacun contenant 9 CCD de 16 voies (3024 voies d’électronique) et 3 REB (Raft </a:t>
            </a:r>
            <a:r>
              <a:rPr lang="fr-FR" sz="1800" dirty="0" err="1" smtClean="0"/>
              <a:t>Electronic</a:t>
            </a:r>
            <a:r>
              <a:rPr lang="fr-FR" sz="1800" dirty="0" smtClean="0"/>
              <a:t> </a:t>
            </a:r>
            <a:r>
              <a:rPr lang="fr-FR" sz="1800" dirty="0" err="1" smtClean="0"/>
              <a:t>Board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2 </a:t>
            </a:r>
            <a:r>
              <a:rPr lang="fr-FR" sz="1800" dirty="0" err="1" smtClean="0"/>
              <a:t>ASICs</a:t>
            </a:r>
            <a:r>
              <a:rPr lang="fr-FR" sz="1800" dirty="0" smtClean="0"/>
              <a:t> sont utilisés:</a:t>
            </a:r>
          </a:p>
          <a:p>
            <a:pPr marL="627063" lvl="1" indent="-223838"/>
            <a:r>
              <a:rPr lang="fr-FR" sz="1400" dirty="0" smtClean="0"/>
              <a:t>ASPIC (Analogue Signal </a:t>
            </a:r>
            <a:r>
              <a:rPr lang="fr-FR" sz="1400" dirty="0" err="1" smtClean="0"/>
              <a:t>Processing</a:t>
            </a:r>
            <a:r>
              <a:rPr lang="fr-FR" sz="1400" dirty="0" smtClean="0"/>
              <a:t> </a:t>
            </a:r>
            <a:r>
              <a:rPr lang="fr-FR" sz="1400" dirty="0" err="1" smtClean="0"/>
              <a:t>Integrated</a:t>
            </a:r>
            <a:r>
              <a:rPr lang="fr-FR" sz="1400" dirty="0" smtClean="0"/>
              <a:t> Circuit). 6/REB. Il a pour </a:t>
            </a:r>
            <a:r>
              <a:rPr lang="en-US" sz="1400" dirty="0" err="1" smtClean="0">
                <a:sym typeface="Wingdings"/>
              </a:rPr>
              <a:t>fonction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d’amplifier</a:t>
            </a:r>
            <a:r>
              <a:rPr lang="en-US" sz="1400" dirty="0" smtClean="0">
                <a:sym typeface="Wingdings"/>
              </a:rPr>
              <a:t> les </a:t>
            </a:r>
            <a:r>
              <a:rPr lang="en-US" sz="1400" dirty="0" err="1" smtClean="0">
                <a:sym typeface="Wingdings"/>
              </a:rPr>
              <a:t>signaux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analogiques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provenant</a:t>
            </a:r>
            <a:r>
              <a:rPr lang="en-US" sz="1400" dirty="0" smtClean="0">
                <a:sym typeface="Wingdings"/>
              </a:rPr>
              <a:t> des 16 sorties de </a:t>
            </a:r>
            <a:r>
              <a:rPr lang="en-US" sz="1400" dirty="0" err="1" smtClean="0">
                <a:sym typeface="Wingdings"/>
              </a:rPr>
              <a:t>chaque</a:t>
            </a:r>
            <a:r>
              <a:rPr lang="en-US" sz="1400" dirty="0" smtClean="0">
                <a:sym typeface="Wingdings"/>
              </a:rPr>
              <a:t> CCD.</a:t>
            </a:r>
            <a:endParaRPr lang="fr-FR" sz="1400" dirty="0" smtClean="0"/>
          </a:p>
          <a:p>
            <a:pPr marL="627063" lvl="1" indent="-223838">
              <a:buFont typeface="Arial" panose="020B0604020202020204" pitchFamily="34" charset="0"/>
              <a:buChar char="•"/>
            </a:pPr>
            <a:r>
              <a:rPr lang="fr-FR" sz="1400" dirty="0" smtClean="0"/>
              <a:t>CABAC (</a:t>
            </a:r>
            <a:r>
              <a:rPr lang="fr-FR" sz="1400" dirty="0" err="1" smtClean="0"/>
              <a:t>Clocks</a:t>
            </a:r>
            <a:r>
              <a:rPr lang="fr-FR" sz="1400" dirty="0" smtClean="0"/>
              <a:t> And </a:t>
            </a:r>
            <a:r>
              <a:rPr lang="fr-FR" sz="1400" dirty="0" err="1" smtClean="0"/>
              <a:t>Biases</a:t>
            </a:r>
            <a:r>
              <a:rPr lang="fr-FR" sz="1400" dirty="0" smtClean="0"/>
              <a:t> ASIC for CCD). 6/REB. Il a pour rôle de fournir </a:t>
            </a:r>
            <a:r>
              <a:rPr lang="en-US" sz="1400" dirty="0" err="1" smtClean="0">
                <a:sym typeface="Wingdings"/>
              </a:rPr>
              <a:t>l’alimention</a:t>
            </a:r>
            <a:r>
              <a:rPr lang="en-US" sz="1400" dirty="0" smtClean="0">
                <a:sym typeface="Wingdings"/>
              </a:rPr>
              <a:t> (OD) de </a:t>
            </a:r>
            <a:r>
              <a:rPr lang="en-US" sz="1400" dirty="0" err="1" smtClean="0">
                <a:sym typeface="Wingdings"/>
              </a:rPr>
              <a:t>l’étage</a:t>
            </a:r>
            <a:r>
              <a:rPr lang="en-US" sz="1400" dirty="0" smtClean="0">
                <a:sym typeface="Wingdings"/>
              </a:rPr>
              <a:t> de sortie du CCD, les </a:t>
            </a:r>
            <a:r>
              <a:rPr lang="en-US" sz="1400" dirty="0" err="1" smtClean="0">
                <a:sym typeface="Wingdings"/>
              </a:rPr>
              <a:t>polarisations</a:t>
            </a:r>
            <a:r>
              <a:rPr lang="en-US" sz="1400" dirty="0" smtClean="0">
                <a:sym typeface="Wingdings"/>
              </a:rPr>
              <a:t> (RD, OG, GD), les </a:t>
            </a:r>
            <a:r>
              <a:rPr lang="en-US" sz="1400" dirty="0" err="1" smtClean="0">
                <a:sym typeface="Wingdings"/>
              </a:rPr>
              <a:t>horloges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parallèle</a:t>
            </a:r>
            <a:r>
              <a:rPr lang="en-US" sz="1400" dirty="0" smtClean="0">
                <a:sym typeface="Wingdings"/>
              </a:rPr>
              <a:t> (4) et </a:t>
            </a:r>
            <a:r>
              <a:rPr lang="en-US" sz="1400" dirty="0" err="1" smtClean="0">
                <a:sym typeface="Wingdings"/>
              </a:rPr>
              <a:t>série</a:t>
            </a:r>
            <a:r>
              <a:rPr lang="en-US" sz="1400" dirty="0" smtClean="0">
                <a:sym typeface="Wingdings"/>
              </a:rPr>
              <a:t> (4)</a:t>
            </a:r>
            <a:endParaRPr lang="fr-FR" sz="1400" dirty="0" smtClean="0"/>
          </a:p>
          <a:p>
            <a:r>
              <a:rPr lang="fr-FR" sz="1800" dirty="0" err="1" smtClean="0"/>
              <a:t>Specs</a:t>
            </a:r>
            <a:r>
              <a:rPr lang="fr-FR" sz="1800" dirty="0" smtClean="0"/>
              <a:t>:</a:t>
            </a:r>
          </a:p>
          <a:p>
            <a:pPr lvl="1"/>
            <a:r>
              <a:rPr lang="fr-FR" sz="1400" dirty="0" smtClean="0"/>
              <a:t>Fonctionnement à 173 °K (-100 °C)</a:t>
            </a:r>
          </a:p>
          <a:p>
            <a:pPr lvl="1"/>
            <a:r>
              <a:rPr lang="fr-FR" sz="1400" dirty="0" smtClean="0"/>
              <a:t>Lecture des CCD à 550 kHz</a:t>
            </a:r>
          </a:p>
          <a:p>
            <a:pPr lvl="1"/>
            <a:r>
              <a:rPr lang="fr-FR" sz="1400" dirty="0" smtClean="0"/>
              <a:t>Consommation : 25 mW/</a:t>
            </a:r>
            <a:r>
              <a:rPr lang="fr-FR" sz="1400" dirty="0" err="1" smtClean="0"/>
              <a:t>ch</a:t>
            </a:r>
            <a:endParaRPr lang="fr-FR" sz="1400" dirty="0" smtClean="0"/>
          </a:p>
          <a:p>
            <a:pPr lvl="1"/>
            <a:r>
              <a:rPr lang="fr-FR" sz="1400" dirty="0" smtClean="0"/>
              <a:t>Bas bruit (2 e-) et diaphonie (0.01 – 0.05%)</a:t>
            </a:r>
          </a:p>
          <a:p>
            <a:pPr lvl="1"/>
            <a:r>
              <a:rPr lang="fr-FR" sz="1400" dirty="0" smtClean="0"/>
              <a:t>Linéarité de 0.5%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pic>
        <p:nvPicPr>
          <p:cNvPr id="6" name="Picture 23" descr="Tower_OneSideOpen_Edges_NoShad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1940358" cy="30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ABA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140968"/>
            <a:ext cx="1316833" cy="1224136"/>
          </a:xfrm>
          <a:prstGeom prst="rect">
            <a:avLst/>
          </a:prstGeom>
        </p:spPr>
      </p:pic>
      <p:pic>
        <p:nvPicPr>
          <p:cNvPr id="9" name="Picture 4" descr="http://www.photo-lovers.org/img/c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9061"/>
            <a:ext cx="1891820" cy="22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ASPIC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13575" y="3195537"/>
            <a:ext cx="133327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fr-FR" dirty="0" smtClean="0"/>
              <a:t>Historique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2565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 smtClean="0"/>
              <a:t>ASPIC (</a:t>
            </a:r>
            <a:r>
              <a:rPr lang="fr-FR" kern="0" dirty="0" smtClean="0"/>
              <a:t>AMS CMOS 0.35µm 5V, C35B4</a:t>
            </a:r>
            <a:r>
              <a:rPr lang="fr-FR" b="1" kern="0" dirty="0" smtClean="0"/>
              <a:t>)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ASPIC1</a:t>
            </a:r>
            <a:r>
              <a:rPr lang="fr-FR" dirty="0" smtClean="0"/>
              <a:t>: Design fin 2006 – début 2007, soumission fin juillet 2007. Tests à partir de fin 2007.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ASPIC2</a:t>
            </a:r>
            <a:r>
              <a:rPr lang="fr-FR" dirty="0" smtClean="0"/>
              <a:t>: Design printemps 2008, soumission fin octobre 2008. Tests à partir de début 2009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ASPIC3</a:t>
            </a:r>
            <a:r>
              <a:rPr lang="fr-FR" dirty="0" smtClean="0"/>
              <a:t>: Design fin 2012 – début 2013. soumission en mai 2013. Tests à partir de septembre 2013.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ASPIC4</a:t>
            </a:r>
            <a:r>
              <a:rPr lang="fr-FR" dirty="0" smtClean="0"/>
              <a:t>: Design deuxième moitié 2014, soumission octobre 2014. Tests à partir de mars 2015.</a:t>
            </a:r>
          </a:p>
          <a:p>
            <a:pPr lvl="1">
              <a:buNone/>
            </a:pPr>
            <a:endParaRPr lang="fr-FR" dirty="0" smtClean="0"/>
          </a:p>
          <a:p>
            <a:pPr lvl="0"/>
            <a:r>
              <a:rPr lang="fr-FR" dirty="0" smtClean="0"/>
              <a:t>CABAC (</a:t>
            </a:r>
            <a:r>
              <a:rPr lang="fr-FR" kern="0" dirty="0" smtClean="0"/>
              <a:t>AMS CMOS 0.35µm 50V, H35B4D3)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CABAC0</a:t>
            </a:r>
            <a:r>
              <a:rPr lang="fr-FR" dirty="0" smtClean="0"/>
              <a:t>: Design fin 2011 à avril 2012. Soumission avril 2012. Tests à partir de septembre 2012.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CABAC1</a:t>
            </a:r>
            <a:r>
              <a:rPr lang="fr-FR" dirty="0" smtClean="0"/>
              <a:t>: Design de juillet 2013 à avril 2014. Soumission fin avril 2014. Tests à partir de l’automne 2014.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CABAC2</a:t>
            </a:r>
            <a:r>
              <a:rPr lang="fr-FR" dirty="0" smtClean="0"/>
              <a:t>: Design de décembre 2014 à février 2015. soumission en février 2015. Attendu début mai pour tests intensifs.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ASPIC 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08720"/>
            <a:ext cx="4968552" cy="3096344"/>
          </a:xfrm>
        </p:spPr>
        <p:txBody>
          <a:bodyPr>
            <a:normAutofit lnSpcReduction="10000"/>
          </a:bodyPr>
          <a:lstStyle/>
          <a:p>
            <a:r>
              <a:rPr lang="fr-FR" sz="1900" dirty="0" smtClean="0"/>
              <a:t>Principales évolutions par rapport à ASPIC2:</a:t>
            </a:r>
          </a:p>
          <a:p>
            <a:pPr lvl="1"/>
            <a:r>
              <a:rPr lang="fr-FR" sz="1500" kern="0" dirty="0" smtClean="0">
                <a:cs typeface="Arial" charset="0"/>
              </a:rPr>
              <a:t>Augmenter la dynamique d’entrée à 250keˉ  (implémentation d’une gamme de gain de 1.4 à 6 gain pour fonctionner avec les 2 types de CCD :  E2V &amp; ITL) </a:t>
            </a:r>
          </a:p>
          <a:p>
            <a:pPr lvl="1"/>
            <a:r>
              <a:rPr lang="fr-FR" sz="1500" kern="0" dirty="0" smtClean="0">
                <a:cs typeface="Arial" charset="0"/>
              </a:rPr>
              <a:t>Réduire le niveau de bruit à 13µV </a:t>
            </a:r>
            <a:r>
              <a:rPr lang="fr-FR" sz="1500" kern="0" dirty="0" err="1" smtClean="0">
                <a:cs typeface="Arial" charset="0"/>
              </a:rPr>
              <a:t>rms</a:t>
            </a:r>
            <a:r>
              <a:rPr lang="fr-FR" sz="1500" kern="0" dirty="0" smtClean="0">
                <a:cs typeface="Arial" charset="0"/>
              </a:rPr>
              <a:t> @500ns de porte d’intégration</a:t>
            </a:r>
          </a:p>
          <a:p>
            <a:pPr lvl="1"/>
            <a:r>
              <a:rPr lang="fr-FR" sz="1500" kern="0" dirty="0" smtClean="0">
                <a:cs typeface="Arial" charset="0"/>
              </a:rPr>
              <a:t>Permettre une fréquence de lecture de 100kHz à 1MHz</a:t>
            </a:r>
          </a:p>
          <a:p>
            <a:pPr lvl="1"/>
            <a:r>
              <a:rPr lang="fr-FR" sz="1500" kern="0" dirty="0" smtClean="0">
                <a:cs typeface="Arial" charset="0"/>
              </a:rPr>
              <a:t>Réduire le </a:t>
            </a:r>
            <a:r>
              <a:rPr lang="fr-FR" sz="1500" kern="0" dirty="0" err="1" smtClean="0">
                <a:cs typeface="Arial" charset="0"/>
              </a:rPr>
              <a:t>crosstalk</a:t>
            </a:r>
            <a:r>
              <a:rPr lang="fr-FR" sz="1500" kern="0" dirty="0" smtClean="0">
                <a:cs typeface="Arial" charset="0"/>
              </a:rPr>
              <a:t> </a:t>
            </a:r>
          </a:p>
          <a:p>
            <a:r>
              <a:rPr lang="fr-FR" sz="1900" kern="0" dirty="0" smtClean="0">
                <a:cs typeface="Arial" charset="0"/>
              </a:rPr>
              <a:t>Performances conformes aux </a:t>
            </a:r>
            <a:r>
              <a:rPr lang="fr-FR" sz="1900" kern="0" dirty="0" err="1" smtClean="0">
                <a:cs typeface="Arial" charset="0"/>
              </a:rPr>
              <a:t>specs</a:t>
            </a:r>
            <a:endParaRPr lang="fr-FR" sz="1900" kern="0" dirty="0" smtClean="0">
              <a:cs typeface="Arial" charset="0"/>
            </a:endParaRP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pic>
        <p:nvPicPr>
          <p:cNvPr id="6" name="Picture 11" descr="FULL_DSI"/>
          <p:cNvPicPr>
            <a:picLocks noChangeAspect="1" noChangeArrowheads="1"/>
          </p:cNvPicPr>
          <p:nvPr/>
        </p:nvPicPr>
        <p:blipFill>
          <a:blip r:embed="rId2" cstate="print"/>
          <a:srcRect r="48856"/>
          <a:stretch>
            <a:fillRect/>
          </a:stretch>
        </p:blipFill>
        <p:spPr bwMode="auto">
          <a:xfrm>
            <a:off x="6660232" y="188640"/>
            <a:ext cx="1656184" cy="23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66972"/>
              </p:ext>
            </p:extLst>
          </p:nvPr>
        </p:nvGraphicFramePr>
        <p:xfrm>
          <a:off x="2051720" y="4077072"/>
          <a:ext cx="5688632" cy="2207868"/>
        </p:xfrm>
        <a:graphic>
          <a:graphicData uri="http://schemas.openxmlformats.org/drawingml/2006/table">
            <a:tbl>
              <a:tblPr/>
              <a:tblGrid>
                <a:gridCol w="1810019"/>
                <a:gridCol w="1718372"/>
                <a:gridCol w="2160241"/>
              </a:tblGrid>
              <a:tr h="83659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endParaRPr lang="fr-FR" sz="14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Spec nominales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Résultats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44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Puissance dissipée @ 173K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25mW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25mW (with extra bias)</a:t>
                      </a:r>
                    </a:p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(2mW in idle mode)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29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Linéarité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0.5%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0.1%</a:t>
                      </a:r>
                      <a:endParaRPr lang="fr-FR" sz="1400" b="1" noProof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9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Bruit @ 173K 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13µv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11.7µV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76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Crosstalk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0.05% max</a:t>
                      </a:r>
                    </a:p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smtClean="0">
                          <a:latin typeface="Arial"/>
                          <a:ea typeface="Times New Roman"/>
                          <a:cs typeface="Times New Roman"/>
                        </a:rPr>
                        <a:t>(0.01% goal)</a:t>
                      </a:r>
                      <a:endParaRPr lang="fr-FR" sz="14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fr-FR" sz="1400" b="1" noProof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&lt;0.02%</a:t>
                      </a:r>
                      <a:endParaRPr lang="fr-FR" sz="1400" b="1" noProof="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0" marR="44500" marT="22250" marB="22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069" y="2636912"/>
            <a:ext cx="30899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ASPIC 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4968552" cy="5472608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Evolutions par rapport à ASPIC3:</a:t>
            </a:r>
          </a:p>
          <a:p>
            <a:pPr lvl="1"/>
            <a:r>
              <a:rPr lang="fr-FR" sz="2000" dirty="0" smtClean="0"/>
              <a:t>Correction bug mineur (gain intégrateur)</a:t>
            </a:r>
          </a:p>
          <a:p>
            <a:pPr lvl="1"/>
            <a:r>
              <a:rPr lang="fr-FR" sz="2000" dirty="0" smtClean="0"/>
              <a:t>Amélioration couplage substrat entre les voies</a:t>
            </a:r>
          </a:p>
          <a:p>
            <a:r>
              <a:rPr lang="fr-FR" sz="2400" dirty="0" smtClean="0"/>
              <a:t>40 puces ont été reçues début mars 2015.</a:t>
            </a:r>
          </a:p>
          <a:p>
            <a:r>
              <a:rPr lang="fr-FR" sz="2400" dirty="0" smtClean="0"/>
              <a:t>Aucun comportement anormal observé sur toutes les puces (12) testées jusqu’à présent.</a:t>
            </a:r>
          </a:p>
          <a:p>
            <a:r>
              <a:rPr lang="fr-FR" sz="2400" dirty="0" smtClean="0"/>
              <a:t>La constante d’intégration RC a été corrigée par rapport à ASPIC3. Elle peut être ajustée finement autour de 500 ns (</a:t>
            </a:r>
            <a:r>
              <a:rPr lang="fr-FR" sz="2400" dirty="0" err="1" smtClean="0"/>
              <a:t>baseline</a:t>
            </a:r>
            <a:r>
              <a:rPr lang="fr-FR" sz="2400" dirty="0" smtClean="0"/>
              <a:t> de LSST) pour optimiser la plage d’entrée et le bruit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419915" cy="20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13652"/>
            <a:ext cx="3419872" cy="1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58315"/>
            <a:ext cx="3131840" cy="24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8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CABAC0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5040560" cy="1800200"/>
          </a:xfrm>
        </p:spPr>
        <p:txBody>
          <a:bodyPr>
            <a:normAutofit fontScale="70000" lnSpcReduction="20000"/>
          </a:bodyPr>
          <a:lstStyle/>
          <a:p>
            <a:r>
              <a:rPr lang="fr-FR" sz="2400" dirty="0" smtClean="0"/>
              <a:t>Développé avec le CCD E2v comme référence.</a:t>
            </a:r>
          </a:p>
          <a:p>
            <a:r>
              <a:rPr lang="fr-FR" sz="2400" dirty="0" smtClean="0"/>
              <a:t>Première puce IN2P3 dans cette techno (AMS CMOS 0.35 </a:t>
            </a:r>
            <a:r>
              <a:rPr lang="fr-FR" sz="2400" kern="0" dirty="0" smtClean="0"/>
              <a:t>µm</a:t>
            </a:r>
            <a:r>
              <a:rPr lang="fr-FR" sz="2400" dirty="0" smtClean="0"/>
              <a:t> 50 V)</a:t>
            </a:r>
          </a:p>
          <a:p>
            <a:r>
              <a:rPr lang="fr-FR" sz="2400" dirty="0" smtClean="0"/>
              <a:t>Les tests ont montré que le chip était fonctionnel, avec ses principales caractéristiques satisfaisantes.</a:t>
            </a:r>
          </a:p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grpSp>
        <p:nvGrpSpPr>
          <p:cNvPr id="15" name="Groupe 14"/>
          <p:cNvGrpSpPr/>
          <p:nvPr/>
        </p:nvGrpSpPr>
        <p:grpSpPr>
          <a:xfrm>
            <a:off x="6084168" y="260648"/>
            <a:ext cx="2741772" cy="2460433"/>
            <a:chOff x="6084168" y="260648"/>
            <a:chExt cx="2741772" cy="2460433"/>
          </a:xfrm>
        </p:grpSpPr>
        <p:pic>
          <p:nvPicPr>
            <p:cNvPr id="6" name="Picture 2" descr="C:\Users\lebbolo\Desktop\cabac_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260648"/>
              <a:ext cx="2741772" cy="2460433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7380312" y="2204864"/>
              <a:ext cx="1383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ea typeface="ＭＳ Ｐゴシック" pitchFamily="-65" charset="-128"/>
                </a:rPr>
                <a:t> ~ 6*6 mm² 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03648" y="2780928"/>
            <a:ext cx="7246754" cy="2016224"/>
            <a:chOff x="1403648" y="2780928"/>
            <a:chExt cx="7246754" cy="20162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8" t="35333" r="2498" b="30397"/>
            <a:stretch/>
          </p:blipFill>
          <p:spPr>
            <a:xfrm>
              <a:off x="1403648" y="2780928"/>
              <a:ext cx="7246754" cy="201622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419872" y="4437112"/>
              <a:ext cx="10470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Carte FPGA</a:t>
              </a:r>
              <a:endParaRPr lang="fr-FR" sz="12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004048" y="4437112"/>
              <a:ext cx="133081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/>
                <a:t>Daughter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board</a:t>
              </a:r>
              <a:endParaRPr lang="fr-FR" sz="12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596336" y="4437112"/>
              <a:ext cx="8531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FE </a:t>
              </a:r>
              <a:r>
                <a:rPr lang="fr-FR" sz="1200" b="1" dirty="0" err="1" smtClean="0"/>
                <a:t>board</a:t>
              </a:r>
              <a:endParaRPr lang="fr-FR" sz="1200" b="1" dirty="0"/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43608" y="4869160"/>
            <a:ext cx="5688632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fr-FR" sz="1700" dirty="0" smtClean="0"/>
              <a:t>Novembre – Décembre 2014 : tests de 30 puces :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Toutes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fr-FR" sz="1700" baseline="0" dirty="0" smtClean="0"/>
              <a:t>Bonne homogénéité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Envoyées aux US pour installation sur REB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Taf\LSST\CABAC0\Analysis\Plots\GD_linear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941168"/>
            <a:ext cx="2495331" cy="1657032"/>
          </a:xfrm>
          <a:prstGeom prst="rect">
            <a:avLst/>
          </a:prstGeom>
          <a:noFill/>
        </p:spPr>
      </p:pic>
      <p:pic>
        <p:nvPicPr>
          <p:cNvPr id="14" name="Picture 4" descr="C:\Taf\LSST\CABAC0\Analysis\Plots\rise_parall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941168"/>
            <a:ext cx="2689235" cy="1656184"/>
          </a:xfrm>
          <a:prstGeom prst="rect">
            <a:avLst/>
          </a:prstGeom>
          <a:noFill/>
        </p:spPr>
      </p:pic>
      <p:pic>
        <p:nvPicPr>
          <p:cNvPr id="17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13184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CABAC1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472608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Motivations: améliorer les performances et être compatible avec les 2 types de CCD (E2v et ITL)</a:t>
            </a:r>
          </a:p>
          <a:p>
            <a:r>
              <a:rPr lang="fr-FR" dirty="0" smtClean="0"/>
              <a:t>Evolutions par rapport à CABAC0 :</a:t>
            </a:r>
          </a:p>
          <a:p>
            <a:pPr lvl="1"/>
            <a:r>
              <a:rPr lang="fr-FR" kern="0" dirty="0" smtClean="0">
                <a:cs typeface="Arial" charset="0"/>
              </a:rPr>
              <a:t>Augmentations du courant de sortie des horloges séries (16mA à 60 mA) et parallèles (300mA à 400 mA)</a:t>
            </a:r>
          </a:p>
          <a:p>
            <a:pPr lvl="1"/>
            <a:r>
              <a:rPr lang="fr-FR" kern="0" dirty="0" smtClean="0">
                <a:cs typeface="Arial" charset="0"/>
              </a:rPr>
              <a:t>Réduire le </a:t>
            </a:r>
            <a:r>
              <a:rPr lang="fr-FR" kern="0" dirty="0" err="1" smtClean="0">
                <a:cs typeface="Arial" charset="0"/>
              </a:rPr>
              <a:t>crosstalk</a:t>
            </a:r>
            <a:r>
              <a:rPr lang="fr-FR" kern="0" dirty="0" smtClean="0">
                <a:cs typeface="Arial" charset="0"/>
              </a:rPr>
              <a:t> (optimisation du </a:t>
            </a:r>
            <a:r>
              <a:rPr lang="fr-FR" kern="0" dirty="0" err="1" smtClean="0">
                <a:cs typeface="Arial" charset="0"/>
              </a:rPr>
              <a:t>layout</a:t>
            </a:r>
            <a:r>
              <a:rPr lang="fr-FR" kern="0" dirty="0" smtClean="0">
                <a:cs typeface="Arial" charset="0"/>
              </a:rPr>
              <a:t> et ajout d’anneaux de garde)</a:t>
            </a:r>
          </a:p>
          <a:p>
            <a:pPr lvl="1"/>
            <a:r>
              <a:rPr lang="fr-FR" dirty="0" smtClean="0">
                <a:latin typeface="Palatino"/>
                <a:cs typeface="Palatino"/>
              </a:rPr>
              <a:t>Implémenter une fonction de “sécurité” pour assurer une procédure de mise sous tensions des références</a:t>
            </a:r>
          </a:p>
          <a:p>
            <a:pPr lvl="1"/>
            <a:r>
              <a:rPr lang="fr-FR" kern="0" dirty="0" smtClean="0">
                <a:cs typeface="Arial" charset="0"/>
              </a:rPr>
              <a:t>Fournir des tensions négatives au CCD “ITL” ce qui implique de polariser en négatif le substrat du chip</a:t>
            </a:r>
          </a:p>
          <a:p>
            <a:r>
              <a:rPr lang="fr-FR" dirty="0" smtClean="0"/>
              <a:t>Quasiment un nouveau proto</a:t>
            </a:r>
          </a:p>
          <a:p>
            <a:r>
              <a:rPr lang="fr-FR" dirty="0" smtClean="0"/>
              <a:t>Les tests menés fin d’année 2014 ont montré que le chip est fragile/sensible  :</a:t>
            </a:r>
          </a:p>
          <a:p>
            <a:pPr lvl="1"/>
            <a:r>
              <a:rPr lang="fr-FR" dirty="0" smtClean="0"/>
              <a:t>séquences complexes d’ON/OFF des alims (8 différentes)</a:t>
            </a:r>
          </a:p>
          <a:p>
            <a:pPr lvl="1"/>
            <a:r>
              <a:rPr lang="fr-FR" dirty="0" err="1" smtClean="0"/>
              <a:t>ODs</a:t>
            </a:r>
            <a:r>
              <a:rPr lang="fr-FR" dirty="0" smtClean="0"/>
              <a:t> et </a:t>
            </a:r>
            <a:r>
              <a:rPr lang="fr-FR" dirty="0" err="1" smtClean="0"/>
              <a:t>Bias</a:t>
            </a:r>
            <a:r>
              <a:rPr lang="fr-FR" dirty="0" smtClean="0"/>
              <a:t> ne doivent pas être réglés à des valeurs trop distantes de </a:t>
            </a:r>
            <a:r>
              <a:rPr lang="fr-FR" dirty="0" err="1" smtClean="0"/>
              <a:t>VddOD</a:t>
            </a:r>
            <a:r>
              <a:rPr lang="fr-FR" dirty="0" smtClean="0"/>
              <a:t> (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V&gt;30 V) et restés en mode haute impédance trop longtemps</a:t>
            </a:r>
          </a:p>
          <a:p>
            <a:r>
              <a:rPr lang="fr-FR" dirty="0" smtClean="0"/>
              <a:t>Néanmoins, en prenant les précautions qu’il fallait, des mesures intensives ont pu être faites et ont permis de diagnostiquer complètement le chip et ainsi enchainer rapidement sur</a:t>
            </a:r>
          </a:p>
          <a:p>
            <a:pPr>
              <a:buNone/>
            </a:pPr>
            <a:r>
              <a:rPr lang="fr-FR" dirty="0" smtClean="0"/>
              <a:t>     le design de CABAC2.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03813"/>
            <a:ext cx="1872208" cy="12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5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fr-FR" dirty="0" smtClean="0"/>
              <a:t>CABAC1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 – France – Montpellier – 7-8 Avril 2015 - Electronics - P. Barrillon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86C-110C-4BF2-BA8E-5C8519EA6BF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419418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88126" cy="292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292080" y="11967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les puces fonctionnelles, les horloges marchent.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3017</TotalTime>
  <Words>2014</Words>
  <Application>Microsoft Office PowerPoint</Application>
  <PresentationFormat>Affichage à l'écran (4:3)</PresentationFormat>
  <Paragraphs>442</Paragraphs>
  <Slides>20</Slides>
  <Notes>6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Solstice</vt:lpstr>
      <vt:lpstr>D:\LSST\Project Management\Meetings\2008.09.15.TWEPP\TWEPP Calculations.xmcd\Selection 59 387 386 679</vt:lpstr>
      <vt:lpstr>Équation</vt:lpstr>
      <vt:lpstr>Electronics status  (ASPIC &amp; CABAC)</vt:lpstr>
      <vt:lpstr>Plan</vt:lpstr>
      <vt:lpstr>Rappel</vt:lpstr>
      <vt:lpstr>Historique</vt:lpstr>
      <vt:lpstr>ASPIC 3</vt:lpstr>
      <vt:lpstr>ASPIC 4</vt:lpstr>
      <vt:lpstr>CABAC0</vt:lpstr>
      <vt:lpstr>CABAC1</vt:lpstr>
      <vt:lpstr>CABAC1</vt:lpstr>
      <vt:lpstr>CABAC2</vt:lpstr>
      <vt:lpstr>Plan pour l’avenir</vt:lpstr>
      <vt:lpstr>Banc de tests à froid</vt:lpstr>
      <vt:lpstr>BACK-UP SLIDES</vt:lpstr>
      <vt:lpstr>Présentation PowerPoint</vt:lpstr>
      <vt:lpstr>Présentation PowerPoint</vt:lpstr>
      <vt:lpstr>Présentation PowerPoint</vt:lpstr>
      <vt:lpstr>Présentation PowerPoint</vt:lpstr>
      <vt:lpstr>ASPIC : schéma de principe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status</dc:title>
  <dc:creator>Pierre Barrillon</dc:creator>
  <cp:lastModifiedBy>Pierre Barrillon</cp:lastModifiedBy>
  <cp:revision>44</cp:revision>
  <dcterms:created xsi:type="dcterms:W3CDTF">2015-03-30T15:01:34Z</dcterms:created>
  <dcterms:modified xsi:type="dcterms:W3CDTF">2015-04-07T12:44:06Z</dcterms:modified>
</cp:coreProperties>
</file>