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9" r:id="rId2"/>
    <p:sldId id="287" r:id="rId3"/>
    <p:sldId id="269" r:id="rId4"/>
    <p:sldId id="282" r:id="rId5"/>
    <p:sldId id="275" r:id="rId6"/>
    <p:sldId id="276" r:id="rId7"/>
    <p:sldId id="283" r:id="rId8"/>
    <p:sldId id="293" r:id="rId9"/>
    <p:sldId id="285" r:id="rId10"/>
    <p:sldId id="295" r:id="rId11"/>
    <p:sldId id="262" r:id="rId12"/>
    <p:sldId id="286" r:id="rId13"/>
    <p:sldId id="258" r:id="rId14"/>
    <p:sldId id="259" r:id="rId15"/>
    <p:sldId id="260" r:id="rId16"/>
    <p:sldId id="261" r:id="rId17"/>
    <p:sldId id="288" r:id="rId18"/>
    <p:sldId id="299" r:id="rId19"/>
    <p:sldId id="291" r:id="rId20"/>
    <p:sldId id="301" r:id="rId21"/>
    <p:sldId id="305" r:id="rId22"/>
    <p:sldId id="312" r:id="rId23"/>
    <p:sldId id="311" r:id="rId24"/>
    <p:sldId id="310" r:id="rId25"/>
    <p:sldId id="265" r:id="rId26"/>
    <p:sldId id="266" r:id="rId27"/>
    <p:sldId id="267" r:id="rId28"/>
    <p:sldId id="268" r:id="rId29"/>
    <p:sldId id="270" r:id="rId30"/>
    <p:sldId id="271" r:id="rId31"/>
    <p:sldId id="272" r:id="rId32"/>
    <p:sldId id="273" r:id="rId33"/>
    <p:sldId id="274" r:id="rId34"/>
    <p:sldId id="277" r:id="rId35"/>
    <p:sldId id="279" r:id="rId36"/>
    <p:sldId id="306" r:id="rId37"/>
    <p:sldId id="307" r:id="rId38"/>
    <p:sldId id="308" r:id="rId39"/>
    <p:sldId id="302" r:id="rId40"/>
    <p:sldId id="300" r:id="rId41"/>
    <p:sldId id="257" r:id="rId42"/>
    <p:sldId id="263" r:id="rId43"/>
    <p:sldId id="298" r:id="rId44"/>
    <p:sldId id="303" r:id="rId45"/>
    <p:sldId id="281" r:id="rId46"/>
    <p:sldId id="30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18" Type="http://schemas.openxmlformats.org/officeDocument/2006/relationships/image" Target="../media/image128.wmf"/><Relationship Id="rId3" Type="http://schemas.openxmlformats.org/officeDocument/2006/relationships/image" Target="../media/image113.wmf"/><Relationship Id="rId21" Type="http://schemas.openxmlformats.org/officeDocument/2006/relationships/image" Target="../media/image131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17" Type="http://schemas.openxmlformats.org/officeDocument/2006/relationships/image" Target="../media/image127.wmf"/><Relationship Id="rId2" Type="http://schemas.openxmlformats.org/officeDocument/2006/relationships/image" Target="../media/image112.wmf"/><Relationship Id="rId16" Type="http://schemas.openxmlformats.org/officeDocument/2006/relationships/image" Target="../media/image126.wmf"/><Relationship Id="rId20" Type="http://schemas.openxmlformats.org/officeDocument/2006/relationships/image" Target="../media/image130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19" Type="http://schemas.openxmlformats.org/officeDocument/2006/relationships/image" Target="../media/image129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Relationship Id="rId22" Type="http://schemas.openxmlformats.org/officeDocument/2006/relationships/image" Target="../media/image13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8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56F13E-3743-4360-A75E-EB429FE193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F3195C-5738-4D78-817E-3443A2F679F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wǒ xuéxí hàn yǔ / kěshì / wǒ búhuì shuō zhōngwén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0AD7B-B4BE-43E4-9B80-18372F5C975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B3318-F189-41AE-A01A-7EE58B613E58}" type="slidenum">
              <a:rPr lang="fr-FR"/>
              <a:pPr/>
              <a:t>22</a:t>
            </a:fld>
            <a:endParaRPr lang="fr-FR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20E899-DF0F-42E3-A91C-CEE9548D23AF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005787-C163-459F-89C4-66A494EEFFF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AD2FF6-3A23-4D96-9BA4-0AE744EF7555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AA435-C939-40DC-BDB3-65540FCE20AC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E0F41B-C7A1-44B9-B2E1-492328855A5D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33DDD2-E1C1-4002-93C4-E5152C4C2BFD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872B-B1B9-49C7-8852-F3C1C22E2CEB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B8F4AB-0464-4F35-901B-3080A3010F3A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346260-CECB-45FF-BFEC-0119366C6B5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FC0D7B-7546-44BF-8E82-9C14397A08AF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66BBED-BEB6-4702-84D1-E4AD47EDC1A3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738F5-F4F7-42A1-B018-A611D71AF461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1A6F3-DB27-4651-99E1-7BB1F8F3BD8E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26E9E-394C-433D-9677-FFE59C79A029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4B30A2-D794-4B71-A8DF-842204280F08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C219D1-C26B-499E-A2FA-423A4EA44A75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2B0D6-BEA8-4AC5-BFC1-CA8A09D88FC7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C6418-E623-4FE6-B651-685DBBF2033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4AF5ED-E0AD-4733-87A4-B4FF51EB6D3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4DD09D-EC39-4660-BECD-A44BD92AB5B9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55245-02DD-4066-88F3-0A37C38034DD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829D6-CE57-4D9C-9FFF-CF6CB15E87E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79450"/>
            <a:ext cx="4535487" cy="34020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06888"/>
            <a:ext cx="5046663" cy="415766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1E450-926B-4511-9DE6-5D0DC21922F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36C6-491E-47BD-B93E-F227F051AF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C8C7-D532-4ACC-8C2D-F888C41B50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C8B0-0E52-4AFA-855A-07B1BEE161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3B2E-18B4-434D-9A1D-2625A29F32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1FF8-FF36-46B3-960C-5A36E9B3C93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8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F56D-F0DE-484A-873B-4905259797F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10080-B442-49C5-B4D6-5CB8CCD235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D573-F4FA-4206-BCDB-12AEFD484C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9336-5EAF-49CA-B448-CFD98432CB1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5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7489B-CB58-47C3-B0FB-3145DD24D1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A5FA-0713-4569-AB62-F43374F733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5F5C-E8D4-45F9-BBC7-533ED79DE9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E9CE-A3D1-4180-87F2-FA49FDEBB7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BE0E-314F-4DAB-B929-1918A992A90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BF6CFC-45E9-4A9C-86F8-674B3973FC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3.wmf"/><Relationship Id="rId10" Type="http://schemas.openxmlformats.org/officeDocument/2006/relationships/image" Target="../media/image55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7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wmf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61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6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png"/><Relationship Id="rId5" Type="http://schemas.openxmlformats.org/officeDocument/2006/relationships/image" Target="../media/image83.wmf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11" Type="http://schemas.openxmlformats.org/officeDocument/2006/relationships/image" Target="../media/image93.png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95.png"/><Relationship Id="rId10" Type="http://schemas.openxmlformats.org/officeDocument/2006/relationships/image" Target="../media/image90.wmf"/><Relationship Id="rId4" Type="http://schemas.openxmlformats.org/officeDocument/2006/relationships/image" Target="../media/image92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8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grees_of_freedom_%28statistics%29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8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97.bin"/><Relationship Id="rId26" Type="http://schemas.openxmlformats.org/officeDocument/2006/relationships/image" Target="../media/image121.wmf"/><Relationship Id="rId39" Type="http://schemas.openxmlformats.org/officeDocument/2006/relationships/oleObject" Target="../embeddings/oleObject108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19.wmf"/><Relationship Id="rId34" Type="http://schemas.openxmlformats.org/officeDocument/2006/relationships/image" Target="../media/image125.wmf"/><Relationship Id="rId42" Type="http://schemas.openxmlformats.org/officeDocument/2006/relationships/image" Target="../media/image129.wmf"/><Relationship Id="rId47" Type="http://schemas.openxmlformats.org/officeDocument/2006/relationships/oleObject" Target="../embeddings/oleObject112.bin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117.wmf"/><Relationship Id="rId25" Type="http://schemas.openxmlformats.org/officeDocument/2006/relationships/oleObject" Target="../embeddings/oleObject101.bin"/><Relationship Id="rId33" Type="http://schemas.openxmlformats.org/officeDocument/2006/relationships/oleObject" Target="../embeddings/oleObject105.bin"/><Relationship Id="rId38" Type="http://schemas.openxmlformats.org/officeDocument/2006/relationships/image" Target="../media/image127.wmf"/><Relationship Id="rId46" Type="http://schemas.openxmlformats.org/officeDocument/2006/relationships/image" Target="../media/image13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29" Type="http://schemas.openxmlformats.org/officeDocument/2006/relationships/oleObject" Target="../embeddings/oleObject103.bin"/><Relationship Id="rId41" Type="http://schemas.openxmlformats.org/officeDocument/2006/relationships/oleObject" Target="../embeddings/oleObject109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4.wmf"/><Relationship Id="rId24" Type="http://schemas.openxmlformats.org/officeDocument/2006/relationships/oleObject" Target="../embeddings/oleObject100.bin"/><Relationship Id="rId32" Type="http://schemas.openxmlformats.org/officeDocument/2006/relationships/image" Target="../media/image124.wmf"/><Relationship Id="rId37" Type="http://schemas.openxmlformats.org/officeDocument/2006/relationships/oleObject" Target="../embeddings/oleObject107.bin"/><Relationship Id="rId40" Type="http://schemas.openxmlformats.org/officeDocument/2006/relationships/image" Target="../media/image128.wmf"/><Relationship Id="rId45" Type="http://schemas.openxmlformats.org/officeDocument/2006/relationships/oleObject" Target="../embeddings/oleObject111.bin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28" Type="http://schemas.openxmlformats.org/officeDocument/2006/relationships/image" Target="../media/image122.wmf"/><Relationship Id="rId36" Type="http://schemas.openxmlformats.org/officeDocument/2006/relationships/image" Target="../media/image126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118.wmf"/><Relationship Id="rId31" Type="http://schemas.openxmlformats.org/officeDocument/2006/relationships/oleObject" Target="../embeddings/oleObject104.bin"/><Relationship Id="rId44" Type="http://schemas.openxmlformats.org/officeDocument/2006/relationships/image" Target="../media/image130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95.bin"/><Relationship Id="rId22" Type="http://schemas.openxmlformats.org/officeDocument/2006/relationships/oleObject" Target="../embeddings/oleObject99.bin"/><Relationship Id="rId27" Type="http://schemas.openxmlformats.org/officeDocument/2006/relationships/oleObject" Target="../embeddings/oleObject102.bin"/><Relationship Id="rId30" Type="http://schemas.openxmlformats.org/officeDocument/2006/relationships/image" Target="../media/image123.wmf"/><Relationship Id="rId35" Type="http://schemas.openxmlformats.org/officeDocument/2006/relationships/oleObject" Target="../embeddings/oleObject106.bin"/><Relationship Id="rId43" Type="http://schemas.openxmlformats.org/officeDocument/2006/relationships/oleObject" Target="../embeddings/oleObject110.bin"/><Relationship Id="rId48" Type="http://schemas.openxmlformats.org/officeDocument/2006/relationships/image" Target="../media/image13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35.wmf"/><Relationship Id="rId4" Type="http://schemas.openxmlformats.org/officeDocument/2006/relationships/image" Target="../media/image138.jpe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3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5" Type="http://schemas.openxmlformats.org/officeDocument/2006/relationships/image" Target="../media/image8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7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Outils et </a:t>
            </a:r>
            <a:r>
              <a:rPr lang="fr-FR" dirty="0" err="1" smtClean="0"/>
              <a:t>methodes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A. </a:t>
            </a:r>
            <a:r>
              <a:rPr lang="fr-FR" dirty="0" err="1" smtClean="0"/>
              <a:t>Tilquin</a:t>
            </a:r>
            <a:endParaRPr lang="fr-FR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352928" cy="45365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 smtClean="0"/>
              <a:t>Quelles statistiques: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	-</a:t>
            </a:r>
            <a:r>
              <a:rPr lang="fr-FR" dirty="0" err="1" smtClean="0"/>
              <a:t>Frequentiste</a:t>
            </a:r>
            <a:r>
              <a:rPr lang="fr-FR" dirty="0" smtClean="0"/>
              <a:t> 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	-</a:t>
            </a:r>
            <a:r>
              <a:rPr lang="fr-FR" dirty="0" err="1" smtClean="0"/>
              <a:t>Bayesian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r>
              <a:rPr lang="fr-FR" dirty="0" smtClean="0"/>
              <a:t>Quels outils:</a:t>
            </a:r>
          </a:p>
          <a:p>
            <a:pPr eaLnBrk="1" hangingPunct="1">
              <a:buFontTx/>
              <a:buNone/>
            </a:pPr>
            <a:r>
              <a:rPr lang="fr-FR" dirty="0"/>
              <a:t>	</a:t>
            </a:r>
            <a:r>
              <a:rPr lang="fr-FR" dirty="0" smtClean="0"/>
              <a:t>	-</a:t>
            </a:r>
            <a:r>
              <a:rPr lang="fr-FR" dirty="0" err="1" smtClean="0"/>
              <a:t>Minimiseur</a:t>
            </a:r>
            <a:r>
              <a:rPr lang="fr-FR" dirty="0" smtClean="0"/>
              <a:t>: Minuit</a:t>
            </a:r>
          </a:p>
          <a:p>
            <a:pPr eaLnBrk="1" hangingPunct="1">
              <a:buFontTx/>
              <a:buNone/>
            </a:pPr>
            <a:r>
              <a:rPr lang="fr-FR" dirty="0"/>
              <a:t>	</a:t>
            </a:r>
            <a:r>
              <a:rPr lang="fr-FR" dirty="0" smtClean="0"/>
              <a:t>	-MCMC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Non Gaussianity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964613" cy="60213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When errors 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observables</a:t>
            </a:r>
            <a:r>
              <a:rPr lang="en-US" sz="2400" dirty="0" smtClean="0">
                <a:latin typeface="Times New Roman" pitchFamily="18" charset="0"/>
              </a:rPr>
              <a:t> are not Gaussian, only the minimum iterative equation can be use. So go back to the definition: “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Probability is interpreted as the frequency of the outcome of a repeatable experiment</a:t>
            </a:r>
            <a:r>
              <a:rPr lang="en-US" sz="2400" dirty="0" smtClean="0">
                <a:latin typeface="Times New Roman" pitchFamily="18" charset="0"/>
              </a:rPr>
              <a:t>” and do simulation: </a:t>
            </a:r>
            <a:r>
              <a:rPr lang="en-US" sz="2400" dirty="0" err="1" smtClean="0">
                <a:latin typeface="Times New Roman" pitchFamily="18" charset="0"/>
              </a:rPr>
              <a:t>Gedanken</a:t>
            </a:r>
            <a:r>
              <a:rPr lang="en-US" sz="2400" dirty="0" smtClean="0">
                <a:latin typeface="Times New Roman" pitchFamily="18" charset="0"/>
              </a:rPr>
              <a:t> experiments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Determine the cosmological model {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sz="2000" baseline="-250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000" baseline="300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000" baseline="-250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} by looking for the best fit parameters on data.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This set of parameters is assumed to be the true cosmology.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Compute the expected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observables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and randomize them inside the experimental errors, taking into account non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</a:rPr>
              <a:t>Gaussianity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Do the same thing with prior.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dirty="0" smtClean="0">
                <a:latin typeface="Times New Roman" pitchFamily="18" charset="0"/>
              </a:rPr>
              <a:t>For each “virtual” experiment, compute the new minimum to get a new set of cosmological parameters 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sz="2000" baseline="-25000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000" baseline="30000" dirty="0" err="1" smtClean="0">
                <a:latin typeface="Times New Roman" pitchFamily="18" charset="0"/>
                <a:sym typeface="Symbol" pitchFamily="18" charset="2"/>
              </a:rPr>
              <a:t>i</a:t>
            </a:r>
            <a:endParaRPr lang="en-US" sz="2000" baseline="30000" dirty="0" smtClean="0">
              <a:latin typeface="Times New Roman" pitchFamily="18" charset="0"/>
              <a:sym typeface="Symbol" pitchFamily="18" charset="2"/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Simulate as many virtual experiments as you can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lphaLcParenR"/>
            </a:pPr>
            <a:r>
              <a:rPr lang="en-US" sz="2000" dirty="0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The distributions of these “best fit” value {</a:t>
            </a:r>
            <a:r>
              <a:rPr lang="en-US" sz="2000" baseline="-25000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000" baseline="30000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}  give the errors: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The error matrix is given by second order moments: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              </a:t>
            </a:r>
            <a:r>
              <a:rPr lang="en-US" sz="2000" dirty="0" err="1" smtClean="0">
                <a:latin typeface="Times New Roman" pitchFamily="18" charset="0"/>
                <a:sym typeface="Symbol" pitchFamily="18" charset="2"/>
              </a:rPr>
              <a:t>U</a:t>
            </a:r>
            <a:r>
              <a:rPr lang="en-US" sz="2000" baseline="-25000" dirty="0" err="1" smtClean="0">
                <a:latin typeface="Times New Roman" pitchFamily="18" charset="0"/>
                <a:sym typeface="Symbol" pitchFamily="18" charset="2"/>
              </a:rPr>
              <a:t>i,j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={&lt;</a:t>
            </a:r>
            <a:r>
              <a:rPr lang="en-US" sz="2000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 err="1" smtClean="0"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sz="2000" baseline="-25000" dirty="0" err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&gt; - &lt;</a:t>
            </a:r>
            <a:r>
              <a:rPr lang="en-US" sz="2000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&gt; &lt;</a:t>
            </a:r>
            <a:r>
              <a:rPr lang="en-US" sz="2000" baseline="-25000" dirty="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&gt;}  positive define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The error on errors scale as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σ</a:t>
            </a:r>
            <a:r>
              <a:rPr lang="el-GR" sz="20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(</a:t>
            </a:r>
            <a:r>
              <a:rPr lang="el-GR" sz="2000" dirty="0" smtClean="0">
                <a:latin typeface="Times New Roman" pitchFamily="18" charset="0"/>
                <a:sym typeface="Math1" pitchFamily="2" charset="2"/>
              </a:rPr>
              <a:t>σ </a:t>
            </a:r>
            <a:r>
              <a:rPr lang="en-US" sz="2000" baseline="-25000" dirty="0" smtClean="0"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000" dirty="0" smtClean="0">
                <a:latin typeface="Times New Roman" pitchFamily="18" charset="0"/>
                <a:cs typeface="Arial" charset="0"/>
                <a:sym typeface="Symbol" pitchFamily="18" charset="2"/>
              </a:rPr>
              <a:t>~</a:t>
            </a:r>
            <a:r>
              <a:rPr lang="el-GR" sz="2000" dirty="0" smtClean="0">
                <a:latin typeface="Times New Roman" pitchFamily="18" charset="0"/>
                <a:sym typeface="Math1" pitchFamily="2" charset="2"/>
              </a:rPr>
              <a:t> σ </a:t>
            </a:r>
            <a:r>
              <a:rPr lang="en-US" sz="2000" baseline="-25000" dirty="0" smtClean="0">
                <a:latin typeface="Times New Roman" pitchFamily="18" charset="0"/>
                <a:cs typeface="Arial" charset="0"/>
                <a:sym typeface="Symbol" pitchFamily="18" charset="2"/>
              </a:rPr>
              <a:t></a:t>
            </a:r>
            <a:r>
              <a:rPr lang="en-US" sz="2000" dirty="0" smtClean="0">
                <a:latin typeface="Times New Roman" pitchFamily="18" charset="0"/>
                <a:cs typeface="Arial" charset="0"/>
                <a:sym typeface="Symbol" pitchFamily="18" charset="2"/>
              </a:rPr>
              <a:t>/</a:t>
            </a:r>
            <a:r>
              <a:rPr lang="en-US" sz="2000" dirty="0" smtClean="0">
                <a:latin typeface="Times New Roman" pitchFamily="18" charset="0"/>
                <a:cs typeface="Arial" charset="0"/>
                <a:sym typeface="Math1" pitchFamily="2" charset="2"/>
              </a:rPr>
              <a:t>√2N</a:t>
            </a:r>
            <a:endParaRPr lang="en-US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Statistique </a:t>
            </a:r>
            <a:r>
              <a:rPr lang="fr-FR" dirty="0" err="1" smtClean="0"/>
              <a:t>freqentiste</a:t>
            </a:r>
            <a:endParaRPr lang="fr-F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800" dirty="0" smtClean="0"/>
              <a:t>Mathématiquement parfaitement définie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           -Conservation locale des probabilités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fr-FR" sz="2400" dirty="0"/>
              <a:t>	 </a:t>
            </a:r>
            <a:r>
              <a:rPr lang="fr-FR" sz="2400" dirty="0" smtClean="0"/>
              <a:t>    -Non linéarité et non </a:t>
            </a:r>
            <a:r>
              <a:rPr lang="fr-FR" sz="2400" dirty="0" err="1" smtClean="0"/>
              <a:t>Gaussianit</a:t>
            </a:r>
            <a:r>
              <a:rPr lang="fr-FR" sz="2400" dirty="0" err="1" smtClean="0"/>
              <a:t>é</a:t>
            </a:r>
            <a:r>
              <a:rPr lang="fr-FR" sz="2400" dirty="0" smtClean="0"/>
              <a:t> résolus par 		simulation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fr-FR" sz="2400" dirty="0" smtClean="0"/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	L’outil principal : MINUIT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fr-FR" sz="2400" dirty="0"/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Limitations: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sz="2400" dirty="0"/>
              <a:t>	</a:t>
            </a:r>
            <a:r>
              <a:rPr lang="fr-FR" sz="2400" dirty="0" err="1" smtClean="0"/>
              <a:t>Modele</a:t>
            </a:r>
            <a:r>
              <a:rPr lang="fr-FR" sz="2400" dirty="0" smtClean="0"/>
              <a:t> théorique doit être différenciable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	Difficile d’utiliser des « </a:t>
            </a:r>
            <a:r>
              <a:rPr lang="fr-FR" sz="2400" dirty="0" err="1" smtClean="0"/>
              <a:t>priors</a:t>
            </a:r>
            <a:r>
              <a:rPr lang="fr-FR" sz="2400" dirty="0" smtClean="0"/>
              <a:t> » </a:t>
            </a:r>
            <a:r>
              <a:rPr lang="fr-FR" sz="2400" dirty="0" err="1" smtClean="0"/>
              <a:t>i.e</a:t>
            </a:r>
            <a:r>
              <a:rPr lang="fr-FR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sz="2400" baseline="-25000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&gt;0</a:t>
            </a:r>
            <a:endParaRPr lang="fr-FR" sz="2400" dirty="0" smtClean="0"/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Attention aux corrélations (instabilité numérique)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	Marginalisation (contour) gourmand en CPU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fr-FR" sz="2400" dirty="0"/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80400" cy="2232025"/>
          </a:xfrm>
        </p:spPr>
        <p:txBody>
          <a:bodyPr/>
          <a:lstStyle/>
          <a:p>
            <a:pPr eaLnBrk="1" hangingPunct="1"/>
            <a:r>
              <a:rPr lang="en-US" smtClean="0"/>
              <a:t>Bayesian statistic</a:t>
            </a:r>
            <a:br>
              <a:rPr lang="en-US" smtClean="0"/>
            </a:br>
            <a:r>
              <a:rPr lang="en-US" smtClean="0"/>
              <a:t>or</a:t>
            </a:r>
            <a:br>
              <a:rPr lang="en-US" smtClean="0"/>
            </a:br>
            <a:r>
              <a:rPr lang="en-US" smtClean="0"/>
              <a:t>The complexity of interpretation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200183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700338" y="60213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1702-1761 (paper only published in 1764)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Bayesian theorem.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339975" y="2708275"/>
          <a:ext cx="40322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Équation" r:id="rId3" imgW="2006600" imgH="419100" progId="Equation.3">
                  <p:embed/>
                </p:oleObj>
              </mc:Choice>
              <mc:Fallback>
                <p:oleObj name="Équation" r:id="rId3" imgW="2006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708275"/>
                        <a:ext cx="4032250" cy="842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651500" y="1773238"/>
            <a:ext cx="2808288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Prior to measurement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421063" y="1766888"/>
            <a:ext cx="2087562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measurement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23850" y="1773238"/>
            <a:ext cx="2952750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Posterior to measurement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492500" y="4005263"/>
            <a:ext cx="33845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Normalization factor=Evidence</a:t>
            </a:r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 flipH="1">
            <a:off x="5724525" y="2133600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4427538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1763713" y="2133600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 flipV="1">
            <a:off x="5003800" y="35734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395288" y="4581525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Normalization factor is the sum over all possible posteriors to ensure unitarily of probability. </a:t>
            </a:r>
          </a:p>
        </p:txBody>
      </p:sp>
      <p:graphicFrame>
        <p:nvGraphicFramePr>
          <p:cNvPr id="25613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1835150" y="5229225"/>
          <a:ext cx="50403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Équation" r:id="rId5" imgW="2476500" imgH="469900" progId="Equation.3">
                  <p:embed/>
                </p:oleObj>
              </mc:Choice>
              <mc:Fallback>
                <p:oleObj name="Équation" r:id="rId5" imgW="2476500" imgH="469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229225"/>
                        <a:ext cx="50403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539750" y="6308725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Where &gt; means after and &lt; means before.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362950" cy="1366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Question:</a:t>
            </a:r>
            <a:r>
              <a:rPr lang="en-US" sz="2800" smtClean="0"/>
              <a:t> Suppose you have been tested positive for a disease; what is the probability that you actually have the disease? 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240213" y="2293938"/>
          <a:ext cx="337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Équation" r:id="rId3" imgW="2070100" imgH="482600" progId="Equation.3">
                  <p:embed/>
                </p:oleObj>
              </mc:Choice>
              <mc:Fallback>
                <p:oleObj name="Équation" r:id="rId3" imgW="20701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2293938"/>
                        <a:ext cx="3378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187450" y="24923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</a:t>
            </a:r>
            <a:r>
              <a:rPr lang="en-US">
                <a:solidFill>
                  <a:schemeClr val="accent2"/>
                </a:solidFill>
              </a:rPr>
              <a:t>Efficiency of the test</a:t>
            </a:r>
            <a:r>
              <a:rPr lang="en-US"/>
              <a:t>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187450" y="32781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</a:t>
            </a:r>
            <a:r>
              <a:rPr lang="en-US">
                <a:solidFill>
                  <a:schemeClr val="accent2"/>
                </a:solidFill>
              </a:rPr>
              <a:t>Disease is rare</a:t>
            </a:r>
            <a:r>
              <a:rPr lang="en-US"/>
              <a:t>:</a:t>
            </a:r>
          </a:p>
        </p:txBody>
      </p:sp>
      <p:graphicFrame>
        <p:nvGraphicFramePr>
          <p:cNvPr id="26631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4233863" y="3141663"/>
          <a:ext cx="17065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Équation" r:id="rId5" imgW="1091726" imgH="482391" progId="Equation.3">
                  <p:embed/>
                </p:oleObj>
              </mc:Choice>
              <mc:Fallback>
                <p:oleObj name="Équation" r:id="rId5" imgW="1091726" imgH="48239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141663"/>
                        <a:ext cx="17065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684213" y="3933825"/>
            <a:ext cx="7920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the Bayesian probability?</a:t>
            </a:r>
          </a:p>
        </p:txBody>
      </p:sp>
      <p:graphicFrame>
        <p:nvGraphicFramePr>
          <p:cNvPr id="26633" name="Object 18"/>
          <p:cNvGraphicFramePr>
            <a:graphicFrameLocks noChangeAspect="1"/>
          </p:cNvGraphicFramePr>
          <p:nvPr/>
        </p:nvGraphicFramePr>
        <p:xfrm>
          <a:off x="1536700" y="4365625"/>
          <a:ext cx="6338888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Équation" r:id="rId7" imgW="4064000" imgH="863600" progId="Equation.3">
                  <p:embed/>
                </p:oleObj>
              </mc:Choice>
              <mc:Fallback>
                <p:oleObj name="Équation" r:id="rId7" imgW="4064000" imgH="863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365625"/>
                        <a:ext cx="6338888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611188" y="5949950"/>
            <a:ext cx="6913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Why a so small Bayesian probability (16%) compare to Likelihood probability of 95%? Which method is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Intuitive argument.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9638"/>
            <a:ext cx="8713788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accent2"/>
                </a:solidFill>
              </a:rPr>
              <a:t>Over 100 people, the doctor expect 1 people has a disease and 99 have no disease. If doctor makes test to all people: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1 has a disease and will probably have a positive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5 will have a positive test while they have no disease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      	6 positive tests for only 1 true disease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  So the probability for a patient to have a disease when the test is positive is 1/6</a:t>
            </a:r>
            <a:r>
              <a:rPr lang="en-US" sz="1800" smtClean="0">
                <a:cs typeface="Arial" charset="0"/>
              </a:rPr>
              <a:t>~16%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cs typeface="Arial" charset="0"/>
              </a:rPr>
              <a:t>			</a:t>
            </a:r>
            <a:r>
              <a:rPr lang="en-US" sz="2000" b="1" smtClean="0">
                <a:solidFill>
                  <a:srgbClr val="FF0000"/>
                </a:solidFill>
                <a:cs typeface="Arial" charset="0"/>
              </a:rPr>
              <a:t>=&gt;Likelihood is wrong?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accent2"/>
                </a:solidFill>
                <a:cs typeface="Arial" charset="0"/>
              </a:rPr>
              <a:t>In the previous argument doctor used the whole population to compute its probability: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cs typeface="Arial" charset="0"/>
              </a:rPr>
              <a:t>1% disease and 99% not disease before the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cs typeface="Arial" charset="0"/>
              </a:rPr>
              <a:t> He have assumed that the patient is a random guy. The patient state before the measurement is a superposition of 2 states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cs typeface="Arial" charset="0"/>
              </a:rPr>
              <a:t>/patient&gt; = 0.01*/desease&gt;+0.99*/healthy&gt;</a:t>
            </a:r>
          </a:p>
          <a:p>
            <a:pPr lvl="2" eaLnBrk="1" hangingPunct="1">
              <a:lnSpc>
                <a:spcPct val="80000"/>
              </a:lnSpc>
            </a:pPr>
            <a:endParaRPr lang="en-US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accent2"/>
                </a:solidFill>
                <a:cs typeface="Arial" charset="0"/>
              </a:rPr>
              <a:t>But what about yourself before the test?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cs typeface="Arial" charset="0"/>
              </a:rPr>
              <a:t>/you&gt; = /disease&gt; or /healthy&gt; but not both state in the same time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cs typeface="Arial" charset="0"/>
              </a:rPr>
              <a:t>		</a:t>
            </a:r>
            <a:r>
              <a:rPr lang="en-US" sz="2000" smtClean="0">
                <a:cs typeface="Arial" charset="0"/>
              </a:rPr>
              <a:t>/you&gt; </a:t>
            </a:r>
            <a:r>
              <a:rPr lang="en-US" sz="2000" smtClean="0">
                <a:cs typeface="Arial" charset="0"/>
                <a:sym typeface="Symbol" pitchFamily="18" charset="2"/>
              </a:rPr>
              <a:t> /patient&gt;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cs typeface="Arial" charset="0"/>
                <a:sym typeface="Symbol" pitchFamily="18" charset="2"/>
              </a:rPr>
              <a:t>			</a:t>
            </a:r>
            <a:r>
              <a:rPr lang="en-US" sz="2000" b="1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=&gt;Bayesian is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Which statistic is correct? Both!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908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But they do not answer to the same question!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Frequentist</a:t>
            </a:r>
            <a:r>
              <a:rPr lang="en-US" sz="2400" smtClean="0"/>
              <a:t>: If “</a:t>
            </a:r>
            <a:r>
              <a:rPr lang="en-US" sz="2400" smtClean="0">
                <a:solidFill>
                  <a:srgbClr val="FF0000"/>
                </a:solidFill>
              </a:rPr>
              <a:t>my</a:t>
            </a:r>
            <a:r>
              <a:rPr lang="en-US" sz="2400" smtClean="0"/>
              <a:t>” test is positive what is the probability for me to have a disease? 95%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Bayesian</a:t>
            </a:r>
            <a:r>
              <a:rPr lang="en-US" sz="2400" smtClean="0"/>
              <a:t>: If “</a:t>
            </a:r>
            <a:r>
              <a:rPr lang="en-US" sz="2400" smtClean="0">
                <a:solidFill>
                  <a:srgbClr val="FF0000"/>
                </a:solidFill>
              </a:rPr>
              <a:t>one of the</a:t>
            </a:r>
            <a:r>
              <a:rPr lang="en-US" sz="2400" smtClean="0"/>
              <a:t>” patient has a positive test what is the probability for this patient to have a disease? 16%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Different questions give different answers!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8313" y="4365625"/>
            <a:ext cx="81359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Conclusion:</a:t>
            </a:r>
            <a:r>
              <a:rPr lang="en-US" b="1"/>
              <a:t> In Bayesian statistic, the most important is the prior because it can change the question!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	It’s the reason why statistician like Bayesian statistic, because just playing with prior can solve a lot of different problems.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	On the contrary, in Scientific works, we should care about prior and interpretation of the Bayesian probability.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Baeysian and cosmology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In cosmology, a simplify version of Baye’s theorem is used: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07950" y="3068638"/>
            <a:ext cx="86423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2"/>
                </a:solidFill>
              </a:rPr>
              <a:t>Usual priors in cosmology are:</a:t>
            </a:r>
          </a:p>
          <a:p>
            <a:pPr lvl="1" eaLnBrk="1" hangingPunct="1">
              <a:buFontTx/>
              <a:buChar char="•"/>
            </a:pPr>
            <a:r>
              <a:rPr lang="en-US" sz="2000" b="1" dirty="0"/>
              <a:t>Gaussian prior: </a:t>
            </a:r>
            <a:r>
              <a:rPr lang="en-US" sz="2000" b="1" dirty="0" err="1"/>
              <a:t>Ω</a:t>
            </a:r>
            <a:r>
              <a:rPr lang="en-US" sz="2000" b="1" baseline="-25000" dirty="0" err="1"/>
              <a:t>m</a:t>
            </a:r>
            <a:r>
              <a:rPr lang="en-US" sz="2000" b="1" dirty="0"/>
              <a:t> = 0.3 </a:t>
            </a:r>
            <a:r>
              <a:rPr lang="en-US" sz="2000" b="1" dirty="0" smtClean="0">
                <a:sym typeface="Math1" pitchFamily="2" charset="2"/>
              </a:rPr>
              <a:t>±</a:t>
            </a:r>
            <a:r>
              <a:rPr lang="en-US" sz="2000" b="1" dirty="0" smtClean="0"/>
              <a:t> </a:t>
            </a:r>
            <a:r>
              <a:rPr lang="en-US" sz="2000" b="1" dirty="0"/>
              <a:t>0.05. </a:t>
            </a:r>
          </a:p>
          <a:p>
            <a:pPr lvl="1" eaLnBrk="1" hangingPunct="1"/>
            <a:r>
              <a:rPr lang="en-US" sz="2000" b="1" dirty="0"/>
              <a:t>       -Usually refer to an experiment. </a:t>
            </a:r>
          </a:p>
          <a:p>
            <a:pPr lvl="1" eaLnBrk="1" hangingPunct="1"/>
            <a:r>
              <a:rPr lang="en-US" sz="2000" b="1" dirty="0"/>
              <a:t>	-Equivalent to </a:t>
            </a:r>
            <a:r>
              <a:rPr lang="en-US" sz="2000" b="1" dirty="0" err="1"/>
              <a:t>frequentist</a:t>
            </a:r>
            <a:r>
              <a:rPr lang="en-US" sz="2000" b="1" dirty="0"/>
              <a:t>.</a:t>
            </a:r>
          </a:p>
          <a:p>
            <a:pPr lvl="1" eaLnBrk="1" hangingPunct="1">
              <a:buFontTx/>
              <a:buChar char="•"/>
            </a:pPr>
            <a:r>
              <a:rPr lang="en-US" sz="2000" b="1" dirty="0"/>
              <a:t>Delta function prior : </a:t>
            </a:r>
            <a:r>
              <a:rPr lang="en-US" sz="2000" b="1" dirty="0" err="1"/>
              <a:t>Ω</a:t>
            </a:r>
            <a:r>
              <a:rPr lang="en-US" sz="2000" b="1" baseline="-25000" dirty="0" err="1"/>
              <a:t>k</a:t>
            </a:r>
            <a:r>
              <a:rPr lang="en-US" sz="2000" b="1" dirty="0"/>
              <a:t> = </a:t>
            </a:r>
            <a:r>
              <a:rPr lang="en-US" sz="2000" b="1" dirty="0" err="1"/>
              <a:t>δ</a:t>
            </a:r>
            <a:r>
              <a:rPr lang="en-US" sz="2000" b="1" baseline="-25000" dirty="0" err="1"/>
              <a:t>D</a:t>
            </a:r>
            <a:r>
              <a:rPr lang="en-US" sz="2000" b="1" dirty="0"/>
              <a:t>(0). </a:t>
            </a:r>
          </a:p>
          <a:p>
            <a:pPr lvl="1" eaLnBrk="1" hangingPunct="1"/>
            <a:r>
              <a:rPr lang="en-US" sz="2000" b="1" dirty="0"/>
              <a:t>	-Constraints may be artificially tight!</a:t>
            </a:r>
          </a:p>
          <a:p>
            <a:pPr lvl="1" eaLnBrk="1" hangingPunct="1">
              <a:buFontTx/>
              <a:buChar char="•"/>
            </a:pPr>
            <a:r>
              <a:rPr lang="en-US" sz="2000" b="1" dirty="0"/>
              <a:t>Flat prior or “top hat prior”:  </a:t>
            </a:r>
          </a:p>
          <a:p>
            <a:pPr lvl="1" eaLnBrk="1" hangingPunct="1"/>
            <a:r>
              <a:rPr lang="en-US" sz="2000" b="1" dirty="0"/>
              <a:t>		</a:t>
            </a:r>
            <a:r>
              <a:rPr lang="en-US" sz="2000" b="1" dirty="0" smtClean="0"/>
              <a:t>p</a:t>
            </a:r>
            <a:r>
              <a:rPr lang="en-US" sz="2000" b="1" dirty="0"/>
              <a:t>(</a:t>
            </a:r>
            <a:r>
              <a:rPr lang="en-US" sz="2000" b="1" dirty="0">
                <a:sym typeface="Symbol" pitchFamily="18" charset="2"/>
              </a:rPr>
              <a:t></a:t>
            </a:r>
            <a:r>
              <a:rPr lang="en-US" sz="2000" b="1" baseline="-25000" dirty="0">
                <a:sym typeface="Symbol" pitchFamily="18" charset="2"/>
              </a:rPr>
              <a:t>m</a:t>
            </a:r>
            <a:r>
              <a:rPr lang="en-US" sz="2000" b="1" dirty="0">
                <a:sym typeface="Symbol" pitchFamily="18" charset="2"/>
              </a:rPr>
              <a:t>&gt;0)0 ; p(</a:t>
            </a:r>
            <a:r>
              <a:rPr lang="en-US" sz="2000" b="1" baseline="-25000" dirty="0" smtClean="0">
                <a:sym typeface="Symbol" pitchFamily="18" charset="2"/>
              </a:rPr>
              <a:t>m</a:t>
            </a:r>
            <a:r>
              <a:rPr lang="en-US" sz="2000" b="1" dirty="0" smtClean="0">
                <a:sym typeface="Symbol" pitchFamily="18" charset="2"/>
              </a:rPr>
              <a:t> &lt; </a:t>
            </a:r>
            <a:r>
              <a:rPr lang="en-US" sz="2000" b="1" dirty="0" smtClean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)=0</a:t>
            </a:r>
          </a:p>
          <a:p>
            <a:pPr lvl="1" eaLnBrk="1" hangingPunct="1"/>
            <a:r>
              <a:rPr lang="en-US" sz="2000" b="1" dirty="0">
                <a:sym typeface="Symbol" pitchFamily="18" charset="2"/>
              </a:rPr>
              <a:t>		</a:t>
            </a:r>
            <a:r>
              <a:rPr lang="en-US" sz="2000" b="1" dirty="0" smtClean="0">
                <a:sym typeface="Symbol" pitchFamily="18" charset="2"/>
              </a:rPr>
              <a:t>P(w</a:t>
            </a:r>
            <a:r>
              <a:rPr lang="en-US" sz="2000" b="1" baseline="-25000" dirty="0" smtClean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, w</a:t>
            </a:r>
            <a:r>
              <a:rPr lang="en-US" sz="2000" b="1" baseline="-25000" dirty="0">
                <a:sym typeface="Symbol" pitchFamily="18" charset="2"/>
              </a:rPr>
              <a:t>1</a:t>
            </a:r>
            <a:r>
              <a:rPr lang="en-US" sz="2000" b="1" dirty="0">
                <a:sym typeface="Symbol" pitchFamily="18" charset="2"/>
              </a:rPr>
              <a:t>) 0  if -1.5 &lt; w</a:t>
            </a:r>
            <a:r>
              <a:rPr lang="en-US" sz="2000" b="1" baseline="-25000" dirty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 &lt; 0 ; -2 &lt; w</a:t>
            </a:r>
            <a:r>
              <a:rPr lang="en-US" sz="2000" b="1" baseline="-25000" dirty="0">
                <a:sym typeface="Symbol" pitchFamily="18" charset="2"/>
              </a:rPr>
              <a:t>1</a:t>
            </a:r>
            <a:r>
              <a:rPr lang="en-US" sz="2000" b="1" dirty="0">
                <a:sym typeface="Symbol" pitchFamily="18" charset="2"/>
              </a:rPr>
              <a:t> &lt; 1</a:t>
            </a:r>
          </a:p>
          <a:p>
            <a:pPr lvl="2" eaLnBrk="1" hangingPunct="1"/>
            <a:r>
              <a:rPr lang="en-US" sz="2000" b="1" dirty="0" smtClean="0">
                <a:sym typeface="Symbol" pitchFamily="18" charset="2"/>
              </a:rPr>
              <a:t>-</a:t>
            </a:r>
            <a:r>
              <a:rPr lang="en-US" sz="2000" b="1" dirty="0">
                <a:sym typeface="Symbol" pitchFamily="18" charset="2"/>
              </a:rPr>
              <a:t>If too narrow it can bias final results!</a:t>
            </a:r>
          </a:p>
          <a:p>
            <a:pPr lvl="2" eaLnBrk="1" hangingPunct="1"/>
            <a:r>
              <a:rPr lang="en-US" sz="2000" b="1" dirty="0" smtClean="0">
                <a:sym typeface="Symbol" pitchFamily="18" charset="2"/>
              </a:rPr>
              <a:t>-</a:t>
            </a:r>
            <a:r>
              <a:rPr lang="en-US" sz="2000" b="1" dirty="0">
                <a:sym typeface="Symbol" pitchFamily="18" charset="2"/>
              </a:rPr>
              <a:t>If wide enough, no influence. Only affect evidence.</a:t>
            </a:r>
          </a:p>
        </p:txBody>
      </p:sp>
      <p:sp>
        <p:nvSpPr>
          <p:cNvPr id="29702" name="Text Box 29"/>
          <p:cNvSpPr txBox="1">
            <a:spLocks noChangeArrowheads="1"/>
          </p:cNvSpPr>
          <p:nvPr/>
        </p:nvSpPr>
        <p:spPr bwMode="auto">
          <a:xfrm>
            <a:off x="395288" y="2060575"/>
            <a:ext cx="8496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b="1"/>
              <a:t>Only useful for models comparison: Evidence or f-value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b="1"/>
              <a:t>To estimate parameters and errors, normalization factor is useless. </a:t>
            </a:r>
          </a:p>
        </p:txBody>
      </p:sp>
      <p:pic>
        <p:nvPicPr>
          <p:cNvPr id="29703" name="Picture 30" descr="gau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13100"/>
            <a:ext cx="13684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013325"/>
            <a:ext cx="187325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2699792" y="1588150"/>
                <a:ext cx="2814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𝐿𝑖𝑘𝑒𝑙𝑖h𝑜𝑜𝑑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𝑝𝑟𝑖𝑜𝑟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588150"/>
                <a:ext cx="281436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Parameters estimate in Bayesian</a:t>
            </a:r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72925837"/>
              </p:ext>
            </p:extLst>
          </p:nvPr>
        </p:nvGraphicFramePr>
        <p:xfrm>
          <a:off x="3219450" y="4221163"/>
          <a:ext cx="2921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Équation" r:id="rId3" imgW="2197080" imgH="596880" progId="Equation.3">
                  <p:embed/>
                </p:oleObj>
              </mc:Choice>
              <mc:Fallback>
                <p:oleObj name="Équation" r:id="rId3" imgW="2197080" imgH="596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221163"/>
                        <a:ext cx="2921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9388" y="2838450"/>
            <a:ext cx="8640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But:</a:t>
            </a:r>
          </a:p>
          <a:p>
            <a:pPr lvl="1" eaLnBrk="1" hangingPunct="1">
              <a:buFontTx/>
              <a:buChar char="•"/>
            </a:pPr>
            <a:r>
              <a:rPr lang="en-US" sz="2000" b="1"/>
              <a:t> posterior </a:t>
            </a:r>
            <a:r>
              <a:rPr lang="en-US" sz="2000" b="1">
                <a:sym typeface="Symbol" pitchFamily="18" charset="2"/>
              </a:rPr>
              <a:t></a:t>
            </a:r>
            <a:r>
              <a:rPr lang="en-US" sz="2000" b="1" baseline="30000">
                <a:sym typeface="Symbol" pitchFamily="18" charset="2"/>
              </a:rPr>
              <a:t>2</a:t>
            </a:r>
            <a:r>
              <a:rPr lang="en-US" sz="2000" b="1">
                <a:sym typeface="Symbol" pitchFamily="18" charset="2"/>
              </a:rPr>
              <a:t> is no more a quadratic form expect if Gaussian prior</a:t>
            </a:r>
          </a:p>
          <a:p>
            <a:pPr lvl="1" eaLnBrk="1" hangingPunct="1">
              <a:buFontTx/>
              <a:buChar char="•"/>
            </a:pPr>
            <a:r>
              <a:rPr lang="en-US" sz="2000" b="1">
                <a:sym typeface="Symbol" pitchFamily="18" charset="2"/>
              </a:rPr>
              <a:t>It may not be define, for example if prior is a step function (</a:t>
            </a:r>
            <a:r>
              <a:rPr lang="en-US" sz="2000" b="1" baseline="-25000">
                <a:sym typeface="Symbol" pitchFamily="18" charset="2"/>
              </a:rPr>
              <a:t>m</a:t>
            </a:r>
            <a:r>
              <a:rPr lang="en-US" sz="2000" b="1">
                <a:sym typeface="Symbol" pitchFamily="18" charset="2"/>
              </a:rPr>
              <a:t>&gt;0)</a:t>
            </a:r>
          </a:p>
          <a:p>
            <a:pPr lvl="1" eaLnBrk="1" hangingPunct="1">
              <a:buFontTx/>
              <a:buChar char="•"/>
            </a:pPr>
            <a:r>
              <a:rPr lang="en-US" sz="2000" b="1">
                <a:sym typeface="Symbol" pitchFamily="18" charset="2"/>
              </a:rPr>
              <a:t>Derivative may not be define.</a:t>
            </a:r>
            <a:endParaRPr lang="en-US" sz="2000" b="1"/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250825" y="4791075"/>
            <a:ext cx="856773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So</a:t>
            </a:r>
            <a:r>
              <a:rPr lang="en-US" sz="2000">
                <a:sym typeface="Symbol" pitchFamily="18" charset="2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b="1">
                <a:sym typeface="Symbol" pitchFamily="18" charset="2"/>
              </a:rPr>
              <a:t>In general, we work on the posterior likelihood. But how to find maximum likelihood and how to compute error? 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1476375" y="62118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MCMC to explore posterior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187624" y="1366550"/>
                <a:ext cx="59766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𝐿𝑖𝑘𝑒𝑙𝑖h𝑜𝑜𝑑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</a:rPr>
                        <m:t>𝐿𝑛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𝑝𝑟𝑖𝑜𝑟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66550"/>
                <a:ext cx="597666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2735796" y="2060848"/>
                <a:ext cx="2880320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𝑝𝑜𝑠𝑡</m:t>
                        </m:r>
                      </m:sub>
                    </m:sSub>
                  </m:oMath>
                </a14:m>
                <a:r>
                  <a:rPr lang="fr-FR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 dirty="0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−2</m:t>
                    </m:r>
                    <m:r>
                      <a:rPr lang="en-US" sz="2000" b="0" i="1" dirty="0" smtClean="0">
                        <a:latin typeface="Cambria Math"/>
                      </a:rPr>
                      <m:t>𝐿𝑛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/>
                      </a:rPr>
                      <m:t>𝑝𝑟𝑖𝑜𝑟</m:t>
                    </m:r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2060848"/>
                <a:ext cx="2880320" cy="466859"/>
              </a:xfrm>
              <a:prstGeom prst="rect">
                <a:avLst/>
              </a:prstGeom>
              <a:blipFill rotWithShape="1">
                <a:blip r:embed="rId6"/>
                <a:stretch>
                  <a:fillRect t="-5195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7064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Monte Carlo Markov Chain  for Bayesian statistic</a:t>
            </a:r>
            <a:endParaRPr lang="fr-FR" sz="4000" smtClean="0">
              <a:solidFill>
                <a:schemeClr val="accent2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29600" cy="50403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</a:rPr>
              <a:t>MCMC explores the Likelihood with respect to cosmological parameters using a chain of correlated points.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It’s a random walk using metropolis method.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accent2"/>
                </a:solidFill>
                <a:latin typeface="Times New Roman" pitchFamily="18" charset="0"/>
              </a:rPr>
              <a:t>How to simulate a set of points such that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</a:rPr>
              <a:t>the points density is proportional to a given </a:t>
            </a:r>
            <a:r>
              <a:rPr lang="en-US" sz="1800" dirty="0" err="1" smtClean="0">
                <a:solidFill>
                  <a:schemeClr val="accent2"/>
                </a:solidFill>
                <a:latin typeface="Times New Roman" pitchFamily="18" charset="0"/>
              </a:rPr>
              <a:t>pdf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</a:rPr>
              <a:t> ?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dirty="0" smtClean="0">
                <a:latin typeface="Times New Roman" pitchFamily="18" charset="0"/>
              </a:rPr>
              <a:t>Start from x</a:t>
            </a:r>
            <a:r>
              <a:rPr lang="en-US" sz="1800" baseline="-25000" dirty="0" smtClean="0">
                <a:latin typeface="Times New Roman" pitchFamily="18" charset="0"/>
              </a:rPr>
              <a:t>0 </a:t>
            </a:r>
            <a:r>
              <a:rPr lang="en-US" sz="1800" dirty="0">
                <a:latin typeface="Times New Roman" pitchFamily="18" charset="0"/>
                <a:sym typeface="Math1" pitchFamily="2" charset="2"/>
              </a:rPr>
              <a:t>=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 </a:t>
            </a:r>
            <a:endParaRPr lang="en-US" sz="1800" baseline="-25000" dirty="0" smtClean="0">
              <a:latin typeface="Times New Roman" pitchFamily="18" charset="0"/>
              <a:sym typeface="Math1" pitchFamily="2" charset="2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Simulate a random step 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±s 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and                                                                  compute 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i+1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=</a:t>
            </a:r>
            <a:r>
              <a:rPr lang="en-US" sz="1800" dirty="0" err="1" smtClean="0">
                <a:latin typeface="Times New Roman" pitchFamily="18" charset="0"/>
                <a:sym typeface="Math1" pitchFamily="2" charset="2"/>
              </a:rPr>
              <a:t>x</a:t>
            </a:r>
            <a:r>
              <a:rPr lang="en-US" sz="1800" baseline="-25000" dirty="0" err="1" smtClean="0">
                <a:latin typeface="Times New Roman" pitchFamily="18" charset="0"/>
                <a:sym typeface="Math1" pitchFamily="2" charset="2"/>
              </a:rPr>
              <a:t>i</a:t>
            </a:r>
            <a:r>
              <a:rPr lang="en-US" sz="1800" dirty="0" err="1">
                <a:latin typeface="Times New Roman" pitchFamily="18" charset="0"/>
                <a:sym typeface="Math1" pitchFamily="2" charset="2"/>
              </a:rPr>
              <a:t>±</a:t>
            </a:r>
            <a:r>
              <a:rPr lang="en-US" sz="1800" dirty="0" err="1" smtClean="0">
                <a:latin typeface="Times New Roman" pitchFamily="18" charset="0"/>
                <a:sym typeface="Math1" pitchFamily="2" charset="2"/>
              </a:rPr>
              <a:t>s</a:t>
            </a:r>
            <a:endParaRPr lang="en-US" sz="1800" dirty="0" smtClean="0">
              <a:latin typeface="Times New Roman" pitchFamily="18" charset="0"/>
              <a:sym typeface="Math1" pitchFamily="2" charset="2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If p(x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i+1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)&gt;p(x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) keep the point 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i+1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-&gt;x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sym typeface="Math1" pitchFamily="2" charset="2"/>
              </a:rPr>
              <a:t>goto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2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If not we simulate a random number (r)                                                          between 0 and p(x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If  r&gt;p(x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i+1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) we reject the point and </a:t>
            </a:r>
            <a:r>
              <a:rPr lang="en-US" sz="1800" dirty="0" err="1" smtClean="0">
                <a:latin typeface="Times New Roman" pitchFamily="18" charset="0"/>
                <a:sym typeface="Math1" pitchFamily="2" charset="2"/>
              </a:rPr>
              <a:t>goto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2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If  r&lt;p(x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i+1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) we  keep the point 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i+1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-&gt;x</a:t>
            </a:r>
            <a:r>
              <a:rPr lang="en-US" sz="1800" baseline="-25000" dirty="0" smtClean="0">
                <a:latin typeface="Times New Roman" pitchFamily="18" charset="0"/>
                <a:sym typeface="Math1" pitchFamily="2" charset="2"/>
              </a:rPr>
              <a:t>i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800" dirty="0" err="1" smtClean="0">
                <a:latin typeface="Times New Roman" pitchFamily="18" charset="0"/>
                <a:sym typeface="Math1" pitchFamily="2" charset="2"/>
              </a:rPr>
              <a:t>goto</a:t>
            </a:r>
            <a:r>
              <a:rPr lang="en-US" sz="1800" dirty="0" smtClean="0">
                <a:latin typeface="Times New Roman" pitchFamily="18" charset="0"/>
                <a:sym typeface="Math1" pitchFamily="2" charset="2"/>
              </a:rPr>
              <a:t> 2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endParaRPr lang="en-US" sz="1800" dirty="0" smtClean="0">
              <a:latin typeface="Times New Roman" pitchFamily="18" charset="0"/>
              <a:sym typeface="Math1" pitchFamily="2" charset="2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990000"/>
                </a:solidFill>
                <a:latin typeface="Times New Roman" pitchFamily="18" charset="0"/>
                <a:sym typeface="Math1" pitchFamily="2" charset="2"/>
              </a:rPr>
              <a:t>The central limit theorem tell us that for N the set of points {x</a:t>
            </a:r>
            <a:r>
              <a:rPr lang="en-US" sz="1800" b="1" baseline="-25000" dirty="0" smtClean="0">
                <a:solidFill>
                  <a:srgbClr val="990000"/>
                </a:solidFill>
                <a:latin typeface="Times New Roman" pitchFamily="18" charset="0"/>
                <a:sym typeface="Math1" pitchFamily="2" charset="2"/>
              </a:rPr>
              <a:t>i</a:t>
            </a:r>
            <a:r>
              <a:rPr lang="en-US" sz="1800" b="1" dirty="0" smtClean="0">
                <a:solidFill>
                  <a:srgbClr val="990000"/>
                </a:solidFill>
                <a:latin typeface="Times New Roman" pitchFamily="18" charset="0"/>
                <a:sym typeface="Math1" pitchFamily="2" charset="2"/>
              </a:rPr>
              <a:t>} converge toward the true </a:t>
            </a:r>
            <a:r>
              <a:rPr lang="en-US" sz="1800" b="1" dirty="0" err="1" smtClean="0">
                <a:solidFill>
                  <a:srgbClr val="990000"/>
                </a:solidFill>
                <a:latin typeface="Times New Roman" pitchFamily="18" charset="0"/>
                <a:sym typeface="Math1" pitchFamily="2" charset="2"/>
              </a:rPr>
              <a:t>pdf</a:t>
            </a:r>
            <a:r>
              <a:rPr lang="en-US" sz="1800" b="1" dirty="0" smtClean="0">
                <a:solidFill>
                  <a:srgbClr val="990000"/>
                </a:solidFill>
                <a:latin typeface="Times New Roman" pitchFamily="18" charset="0"/>
                <a:sym typeface="Math1" pitchFamily="2" charset="2"/>
              </a:rPr>
              <a:t>. (typically 1 million for MCMC in cosmology)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endParaRPr lang="en-US" sz="1800" b="1" dirty="0" smtClean="0">
              <a:solidFill>
                <a:srgbClr val="990000"/>
              </a:solidFill>
              <a:latin typeface="Times New Roman" pitchFamily="18" charset="0"/>
              <a:sym typeface="Math1" pitchFamily="2" charset="2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endParaRPr lang="fr-FR" sz="1800" dirty="0" smtClean="0">
              <a:latin typeface="Times New Roman" pitchFamily="18" charset="0"/>
            </a:endParaRPr>
          </a:p>
        </p:txBody>
      </p:sp>
      <p:pic>
        <p:nvPicPr>
          <p:cNvPr id="31748" name="Picture 4" descr="cle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05025"/>
            <a:ext cx="32400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3203575" y="2878138"/>
            <a:ext cx="144463" cy="14287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80902" name="Group 6"/>
          <p:cNvGrpSpPr>
            <a:grpSpLocks/>
          </p:cNvGrpSpPr>
          <p:nvPr/>
        </p:nvGrpSpPr>
        <p:grpSpPr bwMode="auto">
          <a:xfrm>
            <a:off x="3348038" y="2932113"/>
            <a:ext cx="4032250" cy="2297112"/>
            <a:chOff x="2109" y="1847"/>
            <a:chExt cx="2540" cy="1447"/>
          </a:xfrm>
        </p:grpSpPr>
        <p:sp>
          <p:nvSpPr>
            <p:cNvPr id="80903" name="AutoShape 7"/>
            <p:cNvSpPr>
              <a:spLocks noChangeArrowheads="1"/>
            </p:cNvSpPr>
            <p:nvPr/>
          </p:nvSpPr>
          <p:spPr bwMode="auto">
            <a:xfrm>
              <a:off x="4558" y="3097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cxnSp>
          <p:nvCxnSpPr>
            <p:cNvPr id="31816" name="AutoShape 8"/>
            <p:cNvCxnSpPr>
              <a:cxnSpLocks noChangeShapeType="1"/>
              <a:stCxn id="80901" idx="4"/>
              <a:endCxn id="31748" idx="2"/>
            </p:cNvCxnSpPr>
            <p:nvPr/>
          </p:nvCxnSpPr>
          <p:spPr bwMode="auto">
            <a:xfrm>
              <a:off x="2109" y="1847"/>
              <a:ext cx="2518" cy="1447"/>
            </a:xfrm>
            <a:prstGeom prst="bentConnector4">
              <a:avLst>
                <a:gd name="adj1" fmla="val 29708"/>
                <a:gd name="adj2" fmla="val 109954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7235825" y="4929188"/>
            <a:ext cx="144463" cy="14287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3203575" y="3502025"/>
            <a:ext cx="144463" cy="14287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961188" y="4929188"/>
            <a:ext cx="144462" cy="14287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80908" name="Group 12"/>
          <p:cNvGrpSpPr>
            <a:grpSpLocks/>
          </p:cNvGrpSpPr>
          <p:nvPr/>
        </p:nvGrpSpPr>
        <p:grpSpPr bwMode="auto">
          <a:xfrm>
            <a:off x="3348038" y="3556000"/>
            <a:ext cx="3744912" cy="1503363"/>
            <a:chOff x="2109" y="2240"/>
            <a:chExt cx="2359" cy="947"/>
          </a:xfrm>
        </p:grpSpPr>
        <p:sp>
          <p:nvSpPr>
            <p:cNvPr id="80909" name="AutoShape 13"/>
            <p:cNvSpPr>
              <a:spLocks noChangeArrowheads="1"/>
            </p:cNvSpPr>
            <p:nvPr/>
          </p:nvSpPr>
          <p:spPr bwMode="auto">
            <a:xfrm>
              <a:off x="4377" y="3097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cxnSp>
          <p:nvCxnSpPr>
            <p:cNvPr id="31814" name="AutoShape 14"/>
            <p:cNvCxnSpPr>
              <a:cxnSpLocks noChangeShapeType="1"/>
              <a:stCxn id="80906" idx="4"/>
              <a:endCxn id="80909" idx="1"/>
            </p:cNvCxnSpPr>
            <p:nvPr/>
          </p:nvCxnSpPr>
          <p:spPr bwMode="auto">
            <a:xfrm>
              <a:off x="2109" y="2240"/>
              <a:ext cx="2268" cy="891"/>
            </a:xfrm>
            <a:prstGeom prst="bentConnector3">
              <a:avLst>
                <a:gd name="adj1" fmla="val 49954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0911" name="AutoShape 15"/>
          <p:cNvSpPr>
            <a:spLocks noChangeArrowheads="1"/>
          </p:cNvSpPr>
          <p:nvPr/>
        </p:nvSpPr>
        <p:spPr bwMode="auto">
          <a:xfrm>
            <a:off x="7740650" y="4941888"/>
            <a:ext cx="144463" cy="14287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6011863" y="2997200"/>
            <a:ext cx="1296987" cy="2087563"/>
            <a:chOff x="3787" y="1888"/>
            <a:chExt cx="817" cy="1315"/>
          </a:xfrm>
        </p:grpSpPr>
        <p:sp>
          <p:nvSpPr>
            <p:cNvPr id="31808" name="Line 17"/>
            <p:cNvSpPr>
              <a:spLocks noChangeShapeType="1"/>
            </p:cNvSpPr>
            <p:nvPr/>
          </p:nvSpPr>
          <p:spPr bwMode="auto">
            <a:xfrm flipH="1" flipV="1">
              <a:off x="4604" y="2341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9" name="Line 18"/>
            <p:cNvSpPr>
              <a:spLocks noChangeShapeType="1"/>
            </p:cNvSpPr>
            <p:nvPr/>
          </p:nvSpPr>
          <p:spPr bwMode="auto">
            <a:xfrm flipH="1">
              <a:off x="3787" y="2341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0" name="Line 19"/>
            <p:cNvSpPr>
              <a:spLocks noChangeShapeType="1"/>
            </p:cNvSpPr>
            <p:nvPr/>
          </p:nvSpPr>
          <p:spPr bwMode="auto">
            <a:xfrm>
              <a:off x="4422" y="1888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1" name="Line 20"/>
            <p:cNvSpPr>
              <a:spLocks noChangeShapeType="1"/>
            </p:cNvSpPr>
            <p:nvPr/>
          </p:nvSpPr>
          <p:spPr bwMode="auto">
            <a:xfrm flipH="1">
              <a:off x="3787" y="188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4377" y="3113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80918" name="Group 22"/>
          <p:cNvGrpSpPr>
            <a:grpSpLocks/>
          </p:cNvGrpSpPr>
          <p:nvPr/>
        </p:nvGrpSpPr>
        <p:grpSpPr bwMode="auto">
          <a:xfrm>
            <a:off x="4427538" y="3284538"/>
            <a:ext cx="1152525" cy="649287"/>
            <a:chOff x="2789" y="2069"/>
            <a:chExt cx="726" cy="409"/>
          </a:xfrm>
        </p:grpSpPr>
        <p:sp>
          <p:nvSpPr>
            <p:cNvPr id="31806" name="Line 23"/>
            <p:cNvSpPr>
              <a:spLocks noChangeShapeType="1"/>
            </p:cNvSpPr>
            <p:nvPr/>
          </p:nvSpPr>
          <p:spPr bwMode="auto">
            <a:xfrm flipV="1">
              <a:off x="3515" y="2069"/>
              <a:ext cx="0" cy="4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7" name="Line 24"/>
            <p:cNvSpPr>
              <a:spLocks noChangeShapeType="1"/>
            </p:cNvSpPr>
            <p:nvPr/>
          </p:nvSpPr>
          <p:spPr bwMode="auto">
            <a:xfrm flipH="1">
              <a:off x="2789" y="2069"/>
              <a:ext cx="7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0921" name="Group 25"/>
          <p:cNvGrpSpPr>
            <a:grpSpLocks/>
          </p:cNvGrpSpPr>
          <p:nvPr/>
        </p:nvGrpSpPr>
        <p:grpSpPr bwMode="auto">
          <a:xfrm>
            <a:off x="3348038" y="3556000"/>
            <a:ext cx="4537075" cy="1516063"/>
            <a:chOff x="2109" y="2240"/>
            <a:chExt cx="2858" cy="955"/>
          </a:xfrm>
        </p:grpSpPr>
        <p:sp>
          <p:nvSpPr>
            <p:cNvPr id="80922" name="AutoShape 26"/>
            <p:cNvSpPr>
              <a:spLocks noChangeArrowheads="1"/>
            </p:cNvSpPr>
            <p:nvPr/>
          </p:nvSpPr>
          <p:spPr bwMode="auto">
            <a:xfrm>
              <a:off x="4876" y="3105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cxnSp>
          <p:nvCxnSpPr>
            <p:cNvPr id="31805" name="AutoShape 27"/>
            <p:cNvCxnSpPr>
              <a:cxnSpLocks noChangeShapeType="1"/>
              <a:stCxn id="80906" idx="4"/>
              <a:endCxn id="80922" idx="2"/>
            </p:cNvCxnSpPr>
            <p:nvPr/>
          </p:nvCxnSpPr>
          <p:spPr bwMode="auto">
            <a:xfrm>
              <a:off x="2109" y="2240"/>
              <a:ext cx="2785" cy="955"/>
            </a:xfrm>
            <a:prstGeom prst="bentConnector4">
              <a:avLst>
                <a:gd name="adj1" fmla="val 49657"/>
                <a:gd name="adj2" fmla="val 11507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6011863" y="2997200"/>
            <a:ext cx="1873250" cy="2087563"/>
            <a:chOff x="3787" y="1888"/>
            <a:chExt cx="1180" cy="1315"/>
          </a:xfrm>
        </p:grpSpPr>
        <p:grpSp>
          <p:nvGrpSpPr>
            <p:cNvPr id="31796" name="Group 29"/>
            <p:cNvGrpSpPr>
              <a:grpSpLocks/>
            </p:cNvGrpSpPr>
            <p:nvPr/>
          </p:nvGrpSpPr>
          <p:grpSpPr bwMode="auto">
            <a:xfrm>
              <a:off x="3787" y="1888"/>
              <a:ext cx="1134" cy="1270"/>
              <a:chOff x="3787" y="1888"/>
              <a:chExt cx="1134" cy="1270"/>
            </a:xfrm>
          </p:grpSpPr>
          <p:grpSp>
            <p:nvGrpSpPr>
              <p:cNvPr id="31798" name="Group 30"/>
              <p:cNvGrpSpPr>
                <a:grpSpLocks/>
              </p:cNvGrpSpPr>
              <p:nvPr/>
            </p:nvGrpSpPr>
            <p:grpSpPr bwMode="auto">
              <a:xfrm>
                <a:off x="3787" y="2931"/>
                <a:ext cx="1134" cy="182"/>
                <a:chOff x="3787" y="2931"/>
                <a:chExt cx="1134" cy="182"/>
              </a:xfrm>
            </p:grpSpPr>
            <p:sp>
              <p:nvSpPr>
                <p:cNvPr id="3180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921" y="2931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0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787" y="293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1799" name="Group 33"/>
              <p:cNvGrpSpPr>
                <a:grpSpLocks/>
              </p:cNvGrpSpPr>
              <p:nvPr/>
            </p:nvGrpSpPr>
            <p:grpSpPr bwMode="auto">
              <a:xfrm>
                <a:off x="3787" y="1888"/>
                <a:ext cx="635" cy="1270"/>
                <a:chOff x="3787" y="1888"/>
                <a:chExt cx="635" cy="1270"/>
              </a:xfrm>
            </p:grpSpPr>
            <p:sp>
              <p:nvSpPr>
                <p:cNvPr id="31800" name="Line 34"/>
                <p:cNvSpPr>
                  <a:spLocks noChangeShapeType="1"/>
                </p:cNvSpPr>
                <p:nvPr/>
              </p:nvSpPr>
              <p:spPr bwMode="auto">
                <a:xfrm>
                  <a:off x="4422" y="1888"/>
                  <a:ext cx="0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0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787" y="188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80932" name="AutoShape 36"/>
            <p:cNvSpPr>
              <a:spLocks noChangeArrowheads="1"/>
            </p:cNvSpPr>
            <p:nvPr/>
          </p:nvSpPr>
          <p:spPr bwMode="auto">
            <a:xfrm>
              <a:off x="4876" y="3113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80933" name="Group 37"/>
          <p:cNvGrpSpPr>
            <a:grpSpLocks/>
          </p:cNvGrpSpPr>
          <p:nvPr/>
        </p:nvGrpSpPr>
        <p:grpSpPr bwMode="auto">
          <a:xfrm>
            <a:off x="6059488" y="2997200"/>
            <a:ext cx="2881312" cy="2087563"/>
            <a:chOff x="3833" y="1888"/>
            <a:chExt cx="1815" cy="1315"/>
          </a:xfrm>
        </p:grpSpPr>
        <p:sp>
          <p:nvSpPr>
            <p:cNvPr id="31790" name="Line 38"/>
            <p:cNvSpPr>
              <a:spLocks noChangeShapeType="1"/>
            </p:cNvSpPr>
            <p:nvPr/>
          </p:nvSpPr>
          <p:spPr bwMode="auto">
            <a:xfrm>
              <a:off x="4422" y="1888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791" name="Group 39"/>
            <p:cNvGrpSpPr>
              <a:grpSpLocks/>
            </p:cNvGrpSpPr>
            <p:nvPr/>
          </p:nvGrpSpPr>
          <p:grpSpPr bwMode="auto">
            <a:xfrm>
              <a:off x="3833" y="1888"/>
              <a:ext cx="1815" cy="1315"/>
              <a:chOff x="3833" y="1888"/>
              <a:chExt cx="1815" cy="1315"/>
            </a:xfrm>
          </p:grpSpPr>
          <p:sp>
            <p:nvSpPr>
              <p:cNvPr id="80936" name="AutoShape 40"/>
              <p:cNvSpPr>
                <a:spLocks noChangeArrowheads="1"/>
              </p:cNvSpPr>
              <p:nvPr/>
            </p:nvSpPr>
            <p:spPr bwMode="auto">
              <a:xfrm>
                <a:off x="4846" y="3113"/>
                <a:ext cx="91" cy="90"/>
              </a:xfrm>
              <a:prstGeom prst="star5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793" name="Group 41"/>
              <p:cNvGrpSpPr>
                <a:grpSpLocks/>
              </p:cNvGrpSpPr>
              <p:nvPr/>
            </p:nvGrpSpPr>
            <p:grpSpPr bwMode="auto">
              <a:xfrm>
                <a:off x="3833" y="1888"/>
                <a:ext cx="1815" cy="1270"/>
                <a:chOff x="3833" y="1888"/>
                <a:chExt cx="1815" cy="1270"/>
              </a:xfrm>
            </p:grpSpPr>
            <p:sp>
              <p:nvSpPr>
                <p:cNvPr id="3179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833" y="1888"/>
                  <a:ext cx="18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95" name="Line 43"/>
                <p:cNvSpPr>
                  <a:spLocks noChangeShapeType="1"/>
                </p:cNvSpPr>
                <p:nvPr/>
              </p:nvSpPr>
              <p:spPr bwMode="auto">
                <a:xfrm>
                  <a:off x="4921" y="1888"/>
                  <a:ext cx="0" cy="127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lgDashDotDot"/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0940" name="Group 44"/>
          <p:cNvGrpSpPr>
            <a:grpSpLocks/>
          </p:cNvGrpSpPr>
          <p:nvPr/>
        </p:nvGrpSpPr>
        <p:grpSpPr bwMode="auto">
          <a:xfrm>
            <a:off x="6002338" y="2997200"/>
            <a:ext cx="2928937" cy="2087563"/>
            <a:chOff x="3666" y="165"/>
            <a:chExt cx="1845" cy="1315"/>
          </a:xfrm>
        </p:grpSpPr>
        <p:grpSp>
          <p:nvGrpSpPr>
            <p:cNvPr id="31781" name="Group 45"/>
            <p:cNvGrpSpPr>
              <a:grpSpLocks/>
            </p:cNvGrpSpPr>
            <p:nvPr/>
          </p:nvGrpSpPr>
          <p:grpSpPr bwMode="auto">
            <a:xfrm>
              <a:off x="3696" y="165"/>
              <a:ext cx="1815" cy="1315"/>
              <a:chOff x="3833" y="1888"/>
              <a:chExt cx="1815" cy="1315"/>
            </a:xfrm>
          </p:grpSpPr>
          <p:sp>
            <p:nvSpPr>
              <p:cNvPr id="31784" name="Line 46"/>
              <p:cNvSpPr>
                <a:spLocks noChangeShapeType="1"/>
              </p:cNvSpPr>
              <p:nvPr/>
            </p:nvSpPr>
            <p:spPr bwMode="auto">
              <a:xfrm>
                <a:off x="4422" y="1888"/>
                <a:ext cx="0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1785" name="Group 47"/>
              <p:cNvGrpSpPr>
                <a:grpSpLocks/>
              </p:cNvGrpSpPr>
              <p:nvPr/>
            </p:nvGrpSpPr>
            <p:grpSpPr bwMode="auto">
              <a:xfrm>
                <a:off x="3833" y="1888"/>
                <a:ext cx="1815" cy="1315"/>
                <a:chOff x="3833" y="1888"/>
                <a:chExt cx="1815" cy="1315"/>
              </a:xfrm>
            </p:grpSpPr>
            <p:sp>
              <p:nvSpPr>
                <p:cNvPr id="80944" name="AutoShape 48"/>
                <p:cNvSpPr>
                  <a:spLocks noChangeArrowheads="1"/>
                </p:cNvSpPr>
                <p:nvPr/>
              </p:nvSpPr>
              <p:spPr bwMode="auto">
                <a:xfrm>
                  <a:off x="4846" y="3113"/>
                  <a:ext cx="91" cy="90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787" name="Group 49"/>
                <p:cNvGrpSpPr>
                  <a:grpSpLocks/>
                </p:cNvGrpSpPr>
                <p:nvPr/>
              </p:nvGrpSpPr>
              <p:grpSpPr bwMode="auto">
                <a:xfrm>
                  <a:off x="3833" y="1888"/>
                  <a:ext cx="1815" cy="1270"/>
                  <a:chOff x="3833" y="1888"/>
                  <a:chExt cx="1815" cy="1270"/>
                </a:xfrm>
              </p:grpSpPr>
              <p:sp>
                <p:nvSpPr>
                  <p:cNvPr id="31788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33" y="1888"/>
                    <a:ext cx="181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78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921" y="1888"/>
                    <a:ext cx="0" cy="127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lgDashDotDot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1782" name="AutoShape 52"/>
            <p:cNvSpPr>
              <a:spLocks noChangeArrowheads="1"/>
            </p:cNvSpPr>
            <p:nvPr/>
          </p:nvSpPr>
          <p:spPr bwMode="auto">
            <a:xfrm>
              <a:off x="4740" y="663"/>
              <a:ext cx="90" cy="9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3" name="Line 53"/>
            <p:cNvSpPr>
              <a:spLocks noChangeShapeType="1"/>
            </p:cNvSpPr>
            <p:nvPr/>
          </p:nvSpPr>
          <p:spPr bwMode="auto">
            <a:xfrm flipH="1">
              <a:off x="3666" y="1208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0950" name="Group 54"/>
          <p:cNvGrpSpPr>
            <a:grpSpLocks/>
          </p:cNvGrpSpPr>
          <p:nvPr/>
        </p:nvGrpSpPr>
        <p:grpSpPr bwMode="auto">
          <a:xfrm>
            <a:off x="4572000" y="3284538"/>
            <a:ext cx="1008063" cy="1584325"/>
            <a:chOff x="2039" y="2848"/>
            <a:chExt cx="635" cy="998"/>
          </a:xfrm>
        </p:grpSpPr>
        <p:sp>
          <p:nvSpPr>
            <p:cNvPr id="31779" name="Line 55"/>
            <p:cNvSpPr>
              <a:spLocks noChangeShapeType="1"/>
            </p:cNvSpPr>
            <p:nvPr/>
          </p:nvSpPr>
          <p:spPr bwMode="auto">
            <a:xfrm flipV="1">
              <a:off x="2674" y="2848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0" name="Line 56"/>
            <p:cNvSpPr>
              <a:spLocks noChangeShapeType="1"/>
            </p:cNvSpPr>
            <p:nvPr/>
          </p:nvSpPr>
          <p:spPr bwMode="auto">
            <a:xfrm flipH="1">
              <a:off x="2039" y="2848"/>
              <a:ext cx="6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0953" name="Group 57"/>
          <p:cNvGrpSpPr>
            <a:grpSpLocks/>
          </p:cNvGrpSpPr>
          <p:nvPr/>
        </p:nvGrpSpPr>
        <p:grpSpPr bwMode="auto">
          <a:xfrm>
            <a:off x="4678363" y="3284538"/>
            <a:ext cx="3206750" cy="1873250"/>
            <a:chOff x="3264" y="2069"/>
            <a:chExt cx="2020" cy="1180"/>
          </a:xfrm>
        </p:grpSpPr>
        <p:sp>
          <p:nvSpPr>
            <p:cNvPr id="80954" name="AutoShape 58"/>
            <p:cNvSpPr>
              <a:spLocks noChangeArrowheads="1"/>
            </p:cNvSpPr>
            <p:nvPr/>
          </p:nvSpPr>
          <p:spPr bwMode="auto">
            <a:xfrm>
              <a:off x="5193" y="3105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777" name="Line 59"/>
            <p:cNvSpPr>
              <a:spLocks noChangeShapeType="1"/>
            </p:cNvSpPr>
            <p:nvPr/>
          </p:nvSpPr>
          <p:spPr bwMode="auto">
            <a:xfrm flipV="1">
              <a:off x="3878" y="2069"/>
              <a:ext cx="21" cy="1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78" name="Line 60"/>
            <p:cNvSpPr>
              <a:spLocks noChangeShapeType="1"/>
            </p:cNvSpPr>
            <p:nvPr/>
          </p:nvSpPr>
          <p:spPr bwMode="auto">
            <a:xfrm flipH="1">
              <a:off x="3264" y="2069"/>
              <a:ext cx="6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0957" name="Group 61"/>
          <p:cNvGrpSpPr>
            <a:grpSpLocks/>
          </p:cNvGrpSpPr>
          <p:nvPr/>
        </p:nvGrpSpPr>
        <p:grpSpPr bwMode="auto">
          <a:xfrm>
            <a:off x="6010275" y="2997200"/>
            <a:ext cx="2928938" cy="2087563"/>
            <a:chOff x="3787" y="1888"/>
            <a:chExt cx="1845" cy="1315"/>
          </a:xfrm>
        </p:grpSpPr>
        <p:sp>
          <p:nvSpPr>
            <p:cNvPr id="80958" name="AutoShape 62"/>
            <p:cNvSpPr>
              <a:spLocks noChangeArrowheads="1"/>
            </p:cNvSpPr>
            <p:nvPr/>
          </p:nvSpPr>
          <p:spPr bwMode="auto">
            <a:xfrm>
              <a:off x="4852" y="3113"/>
              <a:ext cx="91" cy="9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1766" name="Group 63"/>
            <p:cNvGrpSpPr>
              <a:grpSpLocks/>
            </p:cNvGrpSpPr>
            <p:nvPr/>
          </p:nvGrpSpPr>
          <p:grpSpPr bwMode="auto">
            <a:xfrm>
              <a:off x="3787" y="1888"/>
              <a:ext cx="1845" cy="1315"/>
              <a:chOff x="3787" y="1888"/>
              <a:chExt cx="1845" cy="1315"/>
            </a:xfrm>
          </p:grpSpPr>
          <p:grpSp>
            <p:nvGrpSpPr>
              <p:cNvPr id="31767" name="Group 64"/>
              <p:cNvGrpSpPr>
                <a:grpSpLocks/>
              </p:cNvGrpSpPr>
              <p:nvPr/>
            </p:nvGrpSpPr>
            <p:grpSpPr bwMode="auto">
              <a:xfrm>
                <a:off x="3817" y="1888"/>
                <a:ext cx="1815" cy="1315"/>
                <a:chOff x="3833" y="1888"/>
                <a:chExt cx="1815" cy="1315"/>
              </a:xfrm>
            </p:grpSpPr>
            <p:sp>
              <p:nvSpPr>
                <p:cNvPr id="31770" name="Line 65"/>
                <p:cNvSpPr>
                  <a:spLocks noChangeShapeType="1"/>
                </p:cNvSpPr>
                <p:nvPr/>
              </p:nvSpPr>
              <p:spPr bwMode="auto">
                <a:xfrm>
                  <a:off x="4422" y="1888"/>
                  <a:ext cx="0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771" name="Group 66"/>
                <p:cNvGrpSpPr>
                  <a:grpSpLocks/>
                </p:cNvGrpSpPr>
                <p:nvPr/>
              </p:nvGrpSpPr>
              <p:grpSpPr bwMode="auto">
                <a:xfrm>
                  <a:off x="3833" y="1888"/>
                  <a:ext cx="1815" cy="1315"/>
                  <a:chOff x="3833" y="1888"/>
                  <a:chExt cx="1815" cy="1315"/>
                </a:xfrm>
              </p:grpSpPr>
              <p:sp>
                <p:nvSpPr>
                  <p:cNvPr id="80963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3113"/>
                    <a:ext cx="91" cy="90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grpSp>
                <p:nvGrpSpPr>
                  <p:cNvPr id="31773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3833" y="1888"/>
                    <a:ext cx="1815" cy="1270"/>
                    <a:chOff x="3833" y="1888"/>
                    <a:chExt cx="1815" cy="1270"/>
                  </a:xfrm>
                </p:grpSpPr>
                <p:sp>
                  <p:nvSpPr>
                    <p:cNvPr id="31774" name="Line 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33" y="1888"/>
                      <a:ext cx="18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1775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1" y="1888"/>
                      <a:ext cx="0" cy="127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prstDash val="lgDashDotDot"/>
                      <a:round/>
                      <a:headEnd type="triangl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31768" name="AutoShape 71"/>
              <p:cNvSpPr>
                <a:spLocks noChangeArrowheads="1"/>
              </p:cNvSpPr>
              <p:nvPr/>
            </p:nvSpPr>
            <p:spPr bwMode="auto">
              <a:xfrm>
                <a:off x="4869" y="2976"/>
                <a:ext cx="90" cy="90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9" name="Line 72"/>
              <p:cNvSpPr>
                <a:spLocks noChangeShapeType="1"/>
              </p:cNvSpPr>
              <p:nvPr/>
            </p:nvSpPr>
            <p:spPr bwMode="auto">
              <a:xfrm flipH="1">
                <a:off x="3787" y="293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Freqentist statistic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213100"/>
            <a:ext cx="7848600" cy="936625"/>
          </a:xfr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smtClean="0"/>
              <a:t>Definition: Probability is interpreted as the frequency of the outcome of a repeatable experiment.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17621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2775" y="4622800"/>
            <a:ext cx="7920038" cy="2119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Central limit theorem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 If you repeat N times a measurement, and for </a:t>
            </a:r>
            <a:r>
              <a:rPr lang="en-US" sz="2400" dirty="0" smtClean="0"/>
              <a:t>N</a:t>
            </a:r>
            <a:r>
              <a:rPr lang="en-US" sz="2400" dirty="0" smtClean="0">
                <a:sym typeface="Math1" pitchFamily="2" charset="2"/>
              </a:rPr>
              <a:t>-&gt;</a:t>
            </a:r>
            <a:r>
              <a:rPr lang="en-US" sz="2400" dirty="0" err="1" smtClean="0">
                <a:sym typeface="Math1" pitchFamily="2" charset="2"/>
              </a:rPr>
              <a:t>inf</a:t>
            </a:r>
            <a:r>
              <a:rPr lang="en-US" sz="2400" dirty="0" smtClean="0"/>
              <a:t>, </a:t>
            </a:r>
            <a:r>
              <a:rPr lang="en-US" sz="2400" dirty="0"/>
              <a:t>the measurement distribution (</a:t>
            </a:r>
            <a:r>
              <a:rPr lang="en-US" sz="2400" dirty="0" err="1"/>
              <a:t>pdf</a:t>
            </a:r>
            <a:r>
              <a:rPr lang="en-US" sz="2400" dirty="0"/>
              <a:t>) will be a Gaussian distribution around the mean value with a half width equal to the error of your experiment.</a:t>
            </a:r>
            <a:endParaRPr lang="en-US" dirty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643438" y="41497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Computing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/>
                <a:r>
                  <a:rPr lang="en-US" sz="2800" dirty="0" smtClean="0"/>
                  <a:t>Best parameters are given by the maximum Likelihood point reach by the chain.</a:t>
                </a:r>
              </a:p>
              <a:p>
                <a:pPr marL="609600" indent="-609600" eaLnBrk="1" hangingPunct="1"/>
                <a:r>
                  <a:rPr lang="en-US" sz="2800" dirty="0" smtClean="0">
                    <a:latin typeface="Times New Roman" pitchFamily="18" charset="0"/>
                    <a:sym typeface="Symbol" pitchFamily="18" charset="2"/>
                  </a:rPr>
                  <a:t>The error matrix is given by second order moments:</a:t>
                </a:r>
              </a:p>
              <a:p>
                <a:pPr marL="990600" lvl="1" indent="-533400" eaLnBrk="1" hangingPunct="1">
                  <a:buFontTx/>
                  <a:buNone/>
                </a:pPr>
                <a:r>
                  <a:rPr lang="en-US" dirty="0" smtClean="0">
                    <a:latin typeface="Times New Roman" pitchFamily="18" charset="0"/>
                    <a:sym typeface="Symbol" pitchFamily="18" charset="2"/>
                  </a:rPr>
                  <a:t>               </a:t>
                </a:r>
                <a:r>
                  <a:rPr lang="en-US" dirty="0" err="1" smtClean="0">
                    <a:latin typeface="Times New Roman" pitchFamily="18" charset="0"/>
                    <a:sym typeface="Symbol" pitchFamily="18" charset="2"/>
                  </a:rPr>
                  <a:t>U</a:t>
                </a:r>
                <a:r>
                  <a:rPr lang="en-US" baseline="-25000" dirty="0" err="1" smtClean="0">
                    <a:latin typeface="Times New Roman" pitchFamily="18" charset="0"/>
                    <a:sym typeface="Symbol" pitchFamily="18" charset="2"/>
                  </a:rPr>
                  <a:t>i,j</a:t>
                </a:r>
                <a:r>
                  <a:rPr lang="en-US" dirty="0" smtClean="0">
                    <a:latin typeface="Times New Roman" pitchFamily="18" charset="0"/>
                    <a:sym typeface="Symbol" pitchFamily="18" charset="2"/>
                  </a:rPr>
                  <a:t>={&lt;</a:t>
                </a:r>
                <a:r>
                  <a:rPr lang="en-US" baseline="-25000" dirty="0" err="1" smtClean="0"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lang="en-US" baseline="-25000" dirty="0" err="1" smtClean="0">
                    <a:latin typeface="Times New Roman" pitchFamily="18" charset="0"/>
                    <a:sym typeface="Symbol" pitchFamily="18" charset="2"/>
                  </a:rPr>
                  <a:t>j</a:t>
                </a:r>
                <a:r>
                  <a:rPr lang="en-US" dirty="0" smtClean="0">
                    <a:latin typeface="Times New Roman" pitchFamily="18" charset="0"/>
                    <a:sym typeface="Symbol" pitchFamily="18" charset="2"/>
                  </a:rPr>
                  <a:t>&gt; - &lt;</a:t>
                </a:r>
                <a:r>
                  <a:rPr lang="en-US" baseline="-25000" dirty="0" err="1" smtClean="0"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dirty="0" smtClean="0">
                    <a:latin typeface="Times New Roman" pitchFamily="18" charset="0"/>
                    <a:sym typeface="Symbol" pitchFamily="18" charset="2"/>
                  </a:rPr>
                  <a:t>&gt; &lt;</a:t>
                </a:r>
                <a:r>
                  <a:rPr lang="en-US" baseline="-25000" dirty="0" smtClean="0">
                    <a:latin typeface="Times New Roman" pitchFamily="18" charset="0"/>
                    <a:sym typeface="Symbol" pitchFamily="18" charset="2"/>
                  </a:rPr>
                  <a:t>j</a:t>
                </a:r>
                <a:r>
                  <a:rPr lang="en-US" dirty="0" smtClean="0">
                    <a:latin typeface="Times New Roman" pitchFamily="18" charset="0"/>
                    <a:sym typeface="Symbol" pitchFamily="18" charset="2"/>
                  </a:rPr>
                  <a:t>&gt;}</a:t>
                </a:r>
              </a:p>
              <a:p>
                <a:pPr marL="609600" indent="-609600" eaLnBrk="1" hangingPunct="1"/>
                <a:r>
                  <a:rPr lang="en-US" sz="2800" dirty="0" smtClean="0">
                    <a:latin typeface="Times New Roman" pitchFamily="18" charset="0"/>
                    <a:sym typeface="Symbol" pitchFamily="18" charset="2"/>
                  </a:rPr>
                  <a:t>The error on errors doesn’t scale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sym typeface="Symbol" pitchFamily="18" charset="2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(convergence)</a:t>
                </a:r>
              </a:p>
              <a:p>
                <a:pPr marL="609600" indent="-609600" eaLnBrk="1" hangingPunct="1"/>
                <a:r>
                  <a:rPr lang="en-US" sz="2800" dirty="0" smtClean="0"/>
                  <a:t>Use 2 subsets of the chain and compute both error matrices.</a:t>
                </a:r>
              </a:p>
              <a:p>
                <a:pPr marL="990600" lvl="1" indent="-533400" eaLnBrk="1" hangingPunct="1">
                  <a:buFontTx/>
                  <a:buNone/>
                </a:pPr>
                <a:r>
                  <a:rPr lang="en-US" dirty="0" smtClean="0">
                    <a:latin typeface="Times New Roman" pitchFamily="18" charset="0"/>
                    <a:sym typeface="Symbol" pitchFamily="18" charset="2"/>
                  </a:rPr>
                  <a:t>                	U</a:t>
                </a:r>
                <a:r>
                  <a:rPr lang="en-US" baseline="-25000" dirty="0" smtClean="0">
                    <a:latin typeface="Times New Roman" pitchFamily="18" charset="0"/>
                    <a:sym typeface="Symbol" pitchFamily="18" charset="2"/>
                  </a:rPr>
                  <a:t>[1]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~U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[2]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2209800" lvl="4" indent="-381000" eaLnBrk="1" hangingPunct="1">
                  <a:buFontTx/>
                  <a:buAutoNum type="arabicPeriod"/>
                </a:pPr>
                <a:endParaRPr lang="en-US" sz="1800" dirty="0" smtClean="0"/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1348" r="-667" b="-1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Methods comparison using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CMB+BAO+WL+SN: (w</a:t>
            </a:r>
            <a:r>
              <a:rPr lang="en-US" sz="4000" baseline="-25000" smtClean="0">
                <a:solidFill>
                  <a:schemeClr val="accent2"/>
                </a:solidFill>
              </a:rPr>
              <a:t>0</a:t>
            </a:r>
            <a:r>
              <a:rPr lang="en-US" sz="4000" smtClean="0">
                <a:solidFill>
                  <a:schemeClr val="accent2"/>
                </a:solidFill>
              </a:rPr>
              <a:t>%w</a:t>
            </a:r>
            <a:r>
              <a:rPr lang="en-US" sz="4000" baseline="-25000" smtClean="0">
                <a:solidFill>
                  <a:schemeClr val="accent2"/>
                </a:solidFill>
              </a:rPr>
              <a:t>a</a:t>
            </a:r>
            <a:r>
              <a:rPr lang="en-US" sz="4000" smtClean="0">
                <a:solidFill>
                  <a:schemeClr val="accent2"/>
                </a:solidFill>
              </a:rPr>
              <a:t>)</a:t>
            </a:r>
            <a:endParaRPr lang="fr-FR" sz="4000" smtClean="0">
              <a:solidFill>
                <a:schemeClr val="accent2"/>
              </a:solidFill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ph idx="1"/>
          </p:nvPr>
        </p:nvGraphicFramePr>
        <p:xfrm>
          <a:off x="45148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Équation" r:id="rId4" imgW="114151" imgH="215619" progId="Equation.3">
                  <p:embed/>
                </p:oleObj>
              </mc:Choice>
              <mc:Fallback>
                <p:oleObj name="É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932363" y="2133600"/>
            <a:ext cx="3455987" cy="3455988"/>
            <a:chOff x="3424" y="1026"/>
            <a:chExt cx="2132" cy="1707"/>
          </a:xfrm>
        </p:grpSpPr>
        <p:pic>
          <p:nvPicPr>
            <p:cNvPr id="3482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026"/>
              <a:ext cx="2132" cy="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8" name="AutoShape 6"/>
            <p:cNvSpPr>
              <a:spLocks noChangeArrowheads="1"/>
            </p:cNvSpPr>
            <p:nvPr/>
          </p:nvSpPr>
          <p:spPr bwMode="auto">
            <a:xfrm>
              <a:off x="4377" y="1616"/>
              <a:ext cx="91" cy="9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4821" name="Picture 7" descr="wmap5_bao_sn_wl_perturb_w0_wa_pres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32025"/>
            <a:ext cx="36004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435600" y="4378325"/>
            <a:ext cx="18002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Li et al. 2009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68%+95% CI</a:t>
            </a:r>
            <a:endParaRPr lang="fr-FR"/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7092950" y="2781300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MCMC</a:t>
            </a:r>
            <a:endParaRPr lang="fr-FR"/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179388" y="1693863"/>
            <a:ext cx="4608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Frequentist: </a:t>
            </a:r>
            <a:r>
              <a:rPr lang="en-US" b="1">
                <a:sym typeface="Symbol" pitchFamily="18" charset="2"/>
              </a:rPr>
              <a:t></a:t>
            </a:r>
            <a:r>
              <a:rPr lang="en-US" b="1" baseline="30000">
                <a:sym typeface="Symbol" pitchFamily="18" charset="2"/>
              </a:rPr>
              <a:t>2</a:t>
            </a:r>
            <a:r>
              <a:rPr lang="en-US" b="1">
                <a:sym typeface="Symbol" pitchFamily="18" charset="2"/>
              </a:rPr>
              <a:t>=</a:t>
            </a:r>
            <a:r>
              <a:rPr lang="en-US" b="1" baseline="30000">
                <a:sym typeface="Symbol" pitchFamily="18" charset="2"/>
              </a:rPr>
              <a:t>2</a:t>
            </a:r>
            <a:r>
              <a:rPr lang="en-US" b="1" baseline="-25000">
                <a:sym typeface="Symbol" pitchFamily="18" charset="2"/>
              </a:rPr>
              <a:t>min</a:t>
            </a:r>
            <a:r>
              <a:rPr lang="en-US" b="1">
                <a:sym typeface="Symbol" pitchFamily="18" charset="2"/>
              </a:rPr>
              <a:t>+s</a:t>
            </a:r>
            <a:r>
              <a:rPr lang="en-US" b="1" baseline="30000">
                <a:sym typeface="Symbol" pitchFamily="18" charset="2"/>
              </a:rPr>
              <a:t>2</a:t>
            </a:r>
            <a:r>
              <a:rPr lang="en-US" b="1">
                <a:sym typeface="Symbol" pitchFamily="18" charset="2"/>
              </a:rPr>
              <a:t> and Gedanken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5580063" y="170021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Bayesian with MCMC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898525" y="5876925"/>
            <a:ext cx="7273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Gedanken and MCMC give same results and require about same computing time (3 to 4 years on a single processor)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Datagrid</a:t>
            </a:r>
            <a:r>
              <a:rPr lang="en-US" dirty="0" smtClean="0">
                <a:solidFill>
                  <a:srgbClr val="FFFF00"/>
                </a:solidFill>
              </a:rPr>
              <a:t> (DIRAC)</a:t>
            </a:r>
            <a:endParaRPr lang="fr-FR" dirty="0">
              <a:solidFill>
                <a:srgbClr val="FFFF00"/>
              </a:solidFill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028700" y="1295400"/>
            <a:ext cx="6616700" cy="5359400"/>
            <a:chOff x="672" y="864"/>
            <a:chExt cx="4168" cy="3376"/>
          </a:xfrm>
        </p:grpSpPr>
        <p:pic>
          <p:nvPicPr>
            <p:cNvPr id="17413" name="Picture 5" descr="C:\Documents and Settings\tilquin\Bureau\gri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864"/>
              <a:ext cx="4168" cy="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V="1">
              <a:off x="1824" y="2448"/>
              <a:ext cx="384" cy="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V="1">
              <a:off x="1824" y="2208"/>
              <a:ext cx="912" cy="28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728" y="2688"/>
              <a:ext cx="624" cy="4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536" y="2208"/>
              <a:ext cx="240" cy="72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1248" y="2112"/>
              <a:ext cx="672" cy="10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V="1">
              <a:off x="2496" y="2352"/>
              <a:ext cx="528" cy="57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256" y="2448"/>
              <a:ext cx="768" cy="4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V="1">
              <a:off x="1536" y="2688"/>
              <a:ext cx="240" cy="33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1344" y="2304"/>
              <a:ext cx="432" cy="24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912" y="2880"/>
              <a:ext cx="336" cy="1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V="1">
              <a:off x="1872" y="1680"/>
              <a:ext cx="1680" cy="10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flipV="1">
              <a:off x="1920" y="2352"/>
              <a:ext cx="0" cy="48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V="1">
              <a:off x="1920" y="2736"/>
              <a:ext cx="432" cy="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V="1">
              <a:off x="1488" y="2832"/>
              <a:ext cx="432" cy="33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V="1">
              <a:off x="1920" y="1344"/>
              <a:ext cx="2256" cy="1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>
              <a:off x="1824" y="2832"/>
              <a:ext cx="96" cy="76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V="1">
              <a:off x="2640" y="1248"/>
              <a:ext cx="432" cy="201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849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25144"/>
          </a:xfrm>
        </p:spPr>
        <p:txBody>
          <a:bodyPr/>
          <a:lstStyle/>
          <a:p>
            <a:r>
              <a:rPr lang="fr-FR" sz="2400" dirty="0" err="1" smtClean="0"/>
              <a:t>Frequentist</a:t>
            </a:r>
            <a:r>
              <a:rPr lang="fr-FR" sz="2400" dirty="0" smtClean="0"/>
              <a:t> ou </a:t>
            </a:r>
            <a:r>
              <a:rPr lang="fr-FR" sz="2400" dirty="0" err="1" smtClean="0"/>
              <a:t>Bayesian</a:t>
            </a:r>
            <a:r>
              <a:rPr lang="fr-FR" sz="2400" dirty="0" smtClean="0"/>
              <a:t>?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Qu’importe: Les deux sont acceptables</a:t>
            </a:r>
          </a:p>
          <a:p>
            <a:pPr marL="0" indent="0">
              <a:buNone/>
            </a:pPr>
            <a:r>
              <a:rPr lang="fr-FR" sz="2400" dirty="0" smtClean="0"/>
              <a:t>Cependant, si le </a:t>
            </a:r>
            <a:r>
              <a:rPr lang="fr-FR" sz="2400" dirty="0" err="1" smtClean="0"/>
              <a:t>modele</a:t>
            </a:r>
            <a:r>
              <a:rPr lang="fr-FR" sz="2400" dirty="0" smtClean="0"/>
              <a:t> théorique n’est pas </a:t>
            </a:r>
            <a:r>
              <a:rPr lang="fr-FR" sz="2400" dirty="0" err="1" smtClean="0"/>
              <a:t>defini</a:t>
            </a:r>
            <a:r>
              <a:rPr lang="fr-FR" sz="2400" dirty="0" smtClean="0"/>
              <a:t> dans tous l’espace des paramètres ou si les corrélations sont importantes, la statistique </a:t>
            </a:r>
            <a:r>
              <a:rPr lang="fr-FR" sz="2400" dirty="0" err="1" smtClean="0"/>
              <a:t>Bayesian</a:t>
            </a:r>
            <a:r>
              <a:rPr lang="fr-FR" sz="2400" dirty="0" smtClean="0"/>
              <a:t> est mieux adaptée (MCMC)</a:t>
            </a:r>
          </a:p>
          <a:p>
            <a:r>
              <a:rPr lang="fr-FR" sz="2400" dirty="0" smtClean="0"/>
              <a:t>Les outils principaux:</a:t>
            </a:r>
          </a:p>
          <a:p>
            <a:pPr lvl="1"/>
            <a:r>
              <a:rPr lang="fr-FR" sz="2000" dirty="0" smtClean="0"/>
              <a:t>Minuit: Très efficace, archi debugge, mais parfois instable. </a:t>
            </a:r>
          </a:p>
          <a:p>
            <a:pPr lvl="1"/>
            <a:r>
              <a:rPr lang="fr-FR" sz="2000" dirty="0" smtClean="0"/>
              <a:t>MCMC: C’est le </a:t>
            </a:r>
            <a:r>
              <a:rPr lang="fr-FR" sz="2000" dirty="0" err="1" smtClean="0"/>
              <a:t>buldozer</a:t>
            </a:r>
            <a:r>
              <a:rPr lang="fr-FR" sz="2000" dirty="0"/>
              <a:t> </a:t>
            </a:r>
            <a:r>
              <a:rPr lang="fr-FR" sz="2000" dirty="0" smtClean="0"/>
              <a:t>mais attention a la convergence.</a:t>
            </a:r>
          </a:p>
          <a:p>
            <a:r>
              <a:rPr lang="fr-FR" sz="2400" dirty="0" smtClean="0"/>
              <a:t>Dans les 2 cas CPU time </a:t>
            </a:r>
            <a:r>
              <a:rPr lang="fr-FR" sz="2400" dirty="0" err="1" smtClean="0"/>
              <a:t>scale</a:t>
            </a:r>
            <a:r>
              <a:rPr lang="fr-FR" sz="2400" dirty="0" smtClean="0"/>
              <a:t> = plusieurs années(&gt;10)</a:t>
            </a:r>
          </a:p>
          <a:p>
            <a:r>
              <a:rPr lang="fr-FR" sz="2400" dirty="0" smtClean="0"/>
              <a:t>Nécessite soit un gros serveur (au moins 128 CPU) soit la grille de calcul (difficile a utiliser)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Outlook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847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smtClean="0"/>
              <a:t>General problem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smtClean="0"/>
              <a:t>The frequentist statistic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Likelihood, log-likelihood and </a:t>
            </a:r>
            <a:r>
              <a:rPr lang="en-US" sz="2400" smtClean="0">
                <a:sym typeface="Symbol" pitchFamily="18" charset="2"/>
              </a:rPr>
              <a:t></a:t>
            </a:r>
            <a:r>
              <a:rPr lang="en-US" sz="2400" baseline="30000" smtClean="0">
                <a:sym typeface="Symbol" pitchFamily="18" charset="2"/>
              </a:rPr>
              <a:t>2</a:t>
            </a:r>
            <a:r>
              <a:rPr lang="en-US" sz="2400" smtClean="0"/>
              <a:t>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Property of the </a:t>
            </a:r>
            <a:r>
              <a:rPr lang="en-US" sz="2400" smtClean="0">
                <a:sym typeface="Symbol" pitchFamily="18" charset="2"/>
              </a:rPr>
              <a:t></a:t>
            </a:r>
            <a:r>
              <a:rPr lang="en-US" sz="2400" baseline="30000" smtClean="0">
                <a:sym typeface="Symbol" pitchFamily="18" charset="2"/>
              </a:rPr>
              <a:t>2</a:t>
            </a:r>
            <a:r>
              <a:rPr lang="en-US" sz="2400" smtClean="0"/>
              <a:t>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Fisher analysis and limitation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Gedanken experiments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smtClean="0"/>
              <a:t>The Bayesian statistic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The Bayes theorem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Example and interpretation.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Prior in cosmology and consequences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MCMC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817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2667000"/>
            <a:ext cx="54102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How to find the best curve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pitchFamily="18" charset="0"/>
              </a:rPr>
              <a:t>We look for the closest curve with respect to the data points</a:t>
            </a:r>
            <a:r>
              <a:rPr lang="fr-FR" sz="240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	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But the worst measured points should have less weight.</a:t>
            </a:r>
            <a:endParaRPr lang="fr-FR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General problem</a:t>
            </a:r>
            <a:r>
              <a:rPr lang="fr-FR" smtClean="0">
                <a:solidFill>
                  <a:schemeClr val="accent2"/>
                </a:solidFill>
              </a:rPr>
              <a:t>(1)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68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Let assumes we have</a:t>
            </a:r>
            <a:r>
              <a:rPr lang="fr-FR" sz="2400">
                <a:latin typeface="Times New Roman" pitchFamily="18" charset="0"/>
              </a:rPr>
              <a:t> N S</a:t>
            </a:r>
            <a:r>
              <a:rPr lang="en-US" sz="2400">
                <a:latin typeface="Times New Roman" pitchFamily="18" charset="0"/>
              </a:rPr>
              <a:t>upernovae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at</a:t>
            </a:r>
            <a:r>
              <a:rPr lang="fr-FR" sz="2400">
                <a:latin typeface="Times New Roman" pitchFamily="18" charset="0"/>
              </a:rPr>
              <a:t> diff</a:t>
            </a:r>
            <a:r>
              <a:rPr lang="en-US" sz="2400">
                <a:latin typeface="Times New Roman" pitchFamily="18" charset="0"/>
              </a:rPr>
              <a:t>e</a:t>
            </a:r>
            <a:r>
              <a:rPr lang="fr-FR" sz="2400">
                <a:latin typeface="Times New Roman" pitchFamily="18" charset="0"/>
              </a:rPr>
              <a:t>rent redshift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                                             </a:t>
            </a:r>
            <a:r>
              <a:rPr lang="en-US" sz="2400">
                <a:latin typeface="Times New Roman" pitchFamily="18" charset="0"/>
              </a:rPr>
              <a:t>and a given model</a:t>
            </a:r>
            <a:r>
              <a:rPr lang="fr-FR" sz="240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143000" y="1828800"/>
          <a:ext cx="23352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Équation" r:id="rId4" imgW="965200" imgH="241300" progId="Equation.3">
                  <p:embed/>
                </p:oleObj>
              </mc:Choice>
              <mc:Fallback>
                <p:oleObj name="Équation" r:id="rId4" imgW="96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233521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400800" y="1828800"/>
          <a:ext cx="22431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Équation" r:id="rId6" imgW="927100" imgH="228600" progId="Equation.3">
                  <p:embed/>
                </p:oleObj>
              </mc:Choice>
              <mc:Fallback>
                <p:oleObj name="Équation" r:id="rId6" imgW="927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22431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megac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5290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808038" y="5508625"/>
          <a:ext cx="42386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Équation" r:id="rId9" imgW="1752600" imgH="558800" progId="Equation.3">
                  <p:embed/>
                </p:oleObj>
              </mc:Choice>
              <mc:Fallback>
                <p:oleObj name="Équation" r:id="rId9" imgW="17526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5508625"/>
                        <a:ext cx="423862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ph idx="1"/>
          </p:nvPr>
        </p:nvGraphicFramePr>
        <p:xfrm>
          <a:off x="684213" y="3895725"/>
          <a:ext cx="4314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Équation" r:id="rId11" imgW="1701800" imgH="292100" progId="Equation.3">
                  <p:embed/>
                </p:oleObj>
              </mc:Choice>
              <mc:Fallback>
                <p:oleObj name="Équation" r:id="rId11" imgW="1701800" imgH="292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95725"/>
                        <a:ext cx="43148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57150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sz="2400">
                <a:latin typeface="Times New Roman" pitchFamily="18" charset="0"/>
              </a:rPr>
              <a:t>The problem now is</a:t>
            </a:r>
            <a:r>
              <a:rPr lang="fr-FR" sz="2400">
                <a:latin typeface="Times New Roman" pitchFamily="18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Find the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value such that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is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minimum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 sz="2400">
              <a:latin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 sz="2400">
              <a:latin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Computed the errors on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starting from the errors on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endParaRPr lang="fr-FR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General problem</a:t>
            </a:r>
            <a:r>
              <a:rPr lang="fr-FR" smtClean="0">
                <a:solidFill>
                  <a:schemeClr val="accent2"/>
                </a:solidFill>
              </a:rPr>
              <a:t>(2)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95600" y="2819400"/>
          <a:ext cx="13525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Équation" r:id="rId4" imgW="558800" imgH="457200" progId="Equation.3">
                  <p:embed/>
                </p:oleObj>
              </mc:Choice>
              <mc:Fallback>
                <p:oleObj name="Équation" r:id="rId4" imgW="5588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13525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981200" y="5145088"/>
          <a:ext cx="31670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Équation" r:id="rId6" imgW="1308100" imgH="241300" progId="Equation.3">
                  <p:embed/>
                </p:oleObj>
              </mc:Choice>
              <mc:Fallback>
                <p:oleObj name="Équation" r:id="rId6" imgW="13081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45088"/>
                        <a:ext cx="316706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172200" y="1752600"/>
          <a:ext cx="29718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Équation" r:id="rId8" imgW="1663700" imgH="558800" progId="Equation.3">
                  <p:embed/>
                </p:oleObj>
              </mc:Choice>
              <mc:Fallback>
                <p:oleObj name="Équation" r:id="rId8" imgW="16637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52600"/>
                        <a:ext cx="29718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chi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819400"/>
            <a:ext cx="28146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6019800"/>
            <a:ext cx="3124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Statisti</a:t>
            </a:r>
            <a:r>
              <a:rPr lang="en-US" sz="2400">
                <a:latin typeface="Times New Roman" pitchFamily="18" charset="0"/>
              </a:rPr>
              <a:t>c is necessary</a:t>
            </a:r>
            <a:r>
              <a:rPr lang="fr-FR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2"/>
                </a:solidFill>
              </a:rPr>
              <a:t>Gaussi</a:t>
            </a:r>
            <a:r>
              <a:rPr lang="en-US" smtClean="0">
                <a:solidFill>
                  <a:schemeClr val="accent2"/>
                </a:solidFill>
              </a:rPr>
              <a:t>an probability</a:t>
            </a: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In all the following I will assume errors are Gaussian, I.e if we repeat N time the measurement, the distribution of measurements follows a Gaussian distribution:</a:t>
            </a:r>
            <a:endParaRPr lang="fr-FR" sz="2400">
              <a:solidFill>
                <a:srgbClr val="CC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sz="2400">
              <a:latin typeface="Times New Roman" pitchFamily="18" charset="0"/>
            </a:endParaRPr>
          </a:p>
          <a:p>
            <a:pPr eaLnBrk="1" hangingPunct="1">
              <a:lnSpc>
                <a:spcPct val="0"/>
              </a:lnSpc>
              <a:spcBef>
                <a:spcPct val="50000"/>
              </a:spcBef>
              <a:buFontTx/>
              <a:buChar char="•"/>
            </a:pPr>
            <a:endParaRPr lang="fr-FR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With an average value</a:t>
            </a:r>
            <a:r>
              <a:rPr lang="fr-FR" sz="2400">
                <a:latin typeface="Times New Roman" pitchFamily="18" charset="0"/>
              </a:rPr>
              <a:t>: 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Variance</a:t>
            </a:r>
            <a:r>
              <a:rPr lang="en-US" sz="2400">
                <a:latin typeface="Times New Roman" pitchFamily="18" charset="0"/>
              </a:rPr>
              <a:t> or error</a:t>
            </a:r>
            <a:r>
              <a:rPr lang="en-US" sz="2400" baseline="30000">
                <a:latin typeface="Times New Roman" pitchFamily="18" charset="0"/>
              </a:rPr>
              <a:t>2</a:t>
            </a:r>
            <a:r>
              <a:rPr lang="fr-FR" sz="240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09600" y="2514600"/>
          <a:ext cx="47942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Équation" r:id="rId4" imgW="1981200" imgH="533400" progId="Equation.3">
                  <p:embed/>
                </p:oleObj>
              </mc:Choice>
              <mc:Fallback>
                <p:oleObj name="Équation" r:id="rId4" imgW="19812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47942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838200" y="4191000"/>
          <a:ext cx="3871913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Équation" r:id="rId6" imgW="1600200" imgH="469900" progId="Equation.3">
                  <p:embed/>
                </p:oleObj>
              </mc:Choice>
              <mc:Fallback>
                <p:oleObj name="Équation" r:id="rId6" imgW="16002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3871913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914400" y="5486400"/>
          <a:ext cx="50387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Équation" r:id="rId8" imgW="2082800" imgH="469900" progId="Equation.3">
                  <p:embed/>
                </p:oleObj>
              </mc:Choice>
              <mc:Fallback>
                <p:oleObj name="Équation" r:id="rId8" imgW="20828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50387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 descr="gaus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514600"/>
            <a:ext cx="3532187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Freeform 8"/>
          <p:cNvSpPr>
            <a:spLocks/>
          </p:cNvSpPr>
          <p:nvPr/>
        </p:nvSpPr>
        <p:spPr bwMode="auto">
          <a:xfrm>
            <a:off x="1295400" y="3276600"/>
            <a:ext cx="3937000" cy="2578100"/>
          </a:xfrm>
          <a:custGeom>
            <a:avLst/>
            <a:gdLst>
              <a:gd name="T0" fmla="*/ 0 w 2480"/>
              <a:gd name="T1" fmla="*/ 2147483647 h 1624"/>
              <a:gd name="T2" fmla="*/ 967740000 w 2480"/>
              <a:gd name="T3" fmla="*/ 2147483647 h 1624"/>
              <a:gd name="T4" fmla="*/ 2147483647 w 2480"/>
              <a:gd name="T5" fmla="*/ 2147483647 h 1624"/>
              <a:gd name="T6" fmla="*/ 2147483647 w 2480"/>
              <a:gd name="T7" fmla="*/ 0 h 1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0" h="1624">
                <a:moveTo>
                  <a:pt x="0" y="1584"/>
                </a:moveTo>
                <a:cubicBezTo>
                  <a:pt x="12" y="1504"/>
                  <a:pt x="24" y="1424"/>
                  <a:pt x="384" y="1392"/>
                </a:cubicBezTo>
                <a:cubicBezTo>
                  <a:pt x="744" y="1360"/>
                  <a:pt x="1840" y="1624"/>
                  <a:pt x="2160" y="1392"/>
                </a:cubicBezTo>
                <a:cubicBezTo>
                  <a:pt x="2480" y="1160"/>
                  <a:pt x="2280" y="232"/>
                  <a:pt x="2304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6019800" y="3352800"/>
          <a:ext cx="1371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Équation" r:id="rId11" imgW="1129810" imgH="482391" progId="Equation.3">
                  <p:embed/>
                </p:oleObj>
              </mc:Choice>
              <mc:Fallback>
                <p:oleObj name="Équation" r:id="rId11" imgW="1129810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52800"/>
                        <a:ext cx="13716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Freeform 10"/>
          <p:cNvSpPr>
            <a:spLocks/>
          </p:cNvSpPr>
          <p:nvPr/>
        </p:nvSpPr>
        <p:spPr bwMode="auto">
          <a:xfrm>
            <a:off x="6629400" y="3810000"/>
            <a:ext cx="838200" cy="457200"/>
          </a:xfrm>
          <a:custGeom>
            <a:avLst/>
            <a:gdLst>
              <a:gd name="T0" fmla="*/ 0 w 528"/>
              <a:gd name="T1" fmla="*/ 0 h 288"/>
              <a:gd name="T2" fmla="*/ 725805000 w 528"/>
              <a:gd name="T3" fmla="*/ 120967500 h 288"/>
              <a:gd name="T4" fmla="*/ 1330642500 w 528"/>
              <a:gd name="T5" fmla="*/ 72580500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288">
                <a:moveTo>
                  <a:pt x="0" y="0"/>
                </a:moveTo>
                <a:cubicBezTo>
                  <a:pt x="100" y="0"/>
                  <a:pt x="200" y="0"/>
                  <a:pt x="288" y="48"/>
                </a:cubicBezTo>
                <a:cubicBezTo>
                  <a:pt x="376" y="96"/>
                  <a:pt x="488" y="248"/>
                  <a:pt x="528" y="288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76600" y="5029200"/>
            <a:ext cx="914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6482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86600" y="4419600"/>
            <a:ext cx="1752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2"/>
                </a:solidFill>
              </a:rPr>
              <a:t>N variables </a:t>
            </a:r>
            <a:r>
              <a:rPr lang="en-US" smtClean="0">
                <a:solidFill>
                  <a:schemeClr val="accent2"/>
                </a:solidFill>
              </a:rPr>
              <a:t>case</a:t>
            </a:r>
            <a:r>
              <a:rPr lang="fr-FR" smtClean="0">
                <a:solidFill>
                  <a:schemeClr val="accent2"/>
                </a:solidFill>
              </a:rPr>
              <a:t>(corr</a:t>
            </a:r>
            <a:r>
              <a:rPr lang="en-US" smtClean="0">
                <a:solidFill>
                  <a:schemeClr val="accent2"/>
                </a:solidFill>
              </a:rPr>
              <a:t>e</a:t>
            </a:r>
            <a:r>
              <a:rPr lang="fr-FR" smtClean="0">
                <a:solidFill>
                  <a:schemeClr val="accent2"/>
                </a:solidFill>
              </a:rPr>
              <a:t>lation)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Assume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« n » Gaussi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an measurement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: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60338" y="1828800"/>
          <a:ext cx="691515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Équation" r:id="rId4" imgW="3340100" imgH="711200" progId="Equation.3">
                  <p:embed/>
                </p:oleObj>
              </mc:Choice>
              <mc:Fallback>
                <p:oleObj name="Équation" r:id="rId4" imgW="3340100" imgH="71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828800"/>
                        <a:ext cx="6915150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6881813" y="914400"/>
          <a:ext cx="19192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Équation" r:id="rId6" imgW="926698" imgH="533169" progId="Equation.3">
                  <p:embed/>
                </p:oleObj>
              </mc:Choice>
              <mc:Fallback>
                <p:oleObj name="Équation" r:id="rId6" imgW="926698" imgH="53316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914400"/>
                        <a:ext cx="191928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5791200" y="1828800"/>
            <a:ext cx="914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467600" y="2743200"/>
            <a:ext cx="144780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Correlationc</a:t>
            </a:r>
            <a:r>
              <a:rPr lang="fr-FR" sz="2000">
                <a:latin typeface="Times New Roman" pitchFamily="18" charset="0"/>
              </a:rPr>
              <a:t>oefficient</a:t>
            </a:r>
            <a:r>
              <a:rPr lang="fr-FR" sz="2400">
                <a:latin typeface="Times New Roman" pitchFamily="18" charset="0"/>
              </a:rPr>
              <a:t>.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696200" y="1981200"/>
            <a:ext cx="228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733800" y="3200400"/>
            <a:ext cx="1600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latin typeface="Times New Roman" pitchFamily="18" charset="0"/>
              </a:rPr>
              <a:t>D</a:t>
            </a:r>
            <a:r>
              <a:rPr lang="en-US" sz="2000">
                <a:latin typeface="Times New Roman" pitchFamily="18" charset="0"/>
              </a:rPr>
              <a:t>eterminant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429000" y="28956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4800" y="4114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Example of 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2 variables: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57200" y="5562600"/>
            <a:ext cx="1676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Si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=0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  <a:sym typeface="Symbol" pitchFamily="18" charset="2"/>
              </a:rPr>
              <a:t>Si =1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2362200" y="5599113"/>
          <a:ext cx="31543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Équation" r:id="rId8" imgW="1524000" imgH="241300" progId="Equation.3">
                  <p:embed/>
                </p:oleObj>
              </mc:Choice>
              <mc:Fallback>
                <p:oleObj name="Équation" r:id="rId8" imgW="15240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99113"/>
                        <a:ext cx="31543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457200" y="4284663"/>
          <a:ext cx="8570913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Équation" r:id="rId10" imgW="4140200" imgH="647700" progId="Equation.3">
                  <p:embed/>
                </p:oleObj>
              </mc:Choice>
              <mc:Fallback>
                <p:oleObj name="Équation" r:id="rId10" imgW="4140200" imgH="647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84663"/>
                        <a:ext cx="8570913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324100" y="6172200"/>
            <a:ext cx="218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V </a:t>
            </a:r>
            <a:r>
              <a:rPr lang="en-US" sz="2400">
                <a:latin typeface="Times New Roman" pitchFamily="18" charset="0"/>
              </a:rPr>
              <a:t>is singular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4846638" y="6208713"/>
          <a:ext cx="1890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Équation" r:id="rId12" imgW="914400" imgH="241300" progId="Equation.3">
                  <p:embed/>
                </p:oleObj>
              </mc:Choice>
              <mc:Fallback>
                <p:oleObj name="Équation" r:id="rId12" imgW="9144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6208713"/>
                        <a:ext cx="18907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Some </a:t>
            </a:r>
            <a:r>
              <a:rPr lang="fr-FR" smtClean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fr-FR" baseline="3000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baseline="3000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property</a:t>
            </a:r>
            <a:endParaRPr lang="fr-FR" smtClean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finition 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in 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matri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x form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962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S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econd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 derivative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28600" y="4572000"/>
          <a:ext cx="56388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Équation" r:id="rId4" imgW="3035300" imgH="457200" progId="Equation.3">
                  <p:embed/>
                </p:oleObj>
              </mc:Choice>
              <mc:Fallback>
                <p:oleObj name="Équation" r:id="rId4" imgW="3035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0"/>
                        <a:ext cx="56388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172200" y="4267200"/>
            <a:ext cx="2667000" cy="1371600"/>
            <a:chOff x="3888" y="2688"/>
            <a:chExt cx="1680" cy="864"/>
          </a:xfrm>
        </p:grpSpPr>
        <p:sp>
          <p:nvSpPr>
            <p:cNvPr id="11278" name="Rectangle 7"/>
            <p:cNvSpPr>
              <a:spLocks noChangeArrowheads="1"/>
            </p:cNvSpPr>
            <p:nvPr/>
          </p:nvSpPr>
          <p:spPr bwMode="auto">
            <a:xfrm>
              <a:off x="3888" y="2688"/>
              <a:ext cx="1680" cy="86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1279" name="Object 8"/>
            <p:cNvGraphicFramePr>
              <a:graphicFrameLocks noChangeAspect="1"/>
            </p:cNvGraphicFramePr>
            <p:nvPr/>
          </p:nvGraphicFramePr>
          <p:xfrm>
            <a:off x="4032" y="2832"/>
            <a:ext cx="1491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6" name="Équation" r:id="rId6" imgW="1143000" imgH="508000" progId="Equation.3">
                    <p:embed/>
                  </p:oleObj>
                </mc:Choice>
                <mc:Fallback>
                  <p:oleObj name="Équation" r:id="rId6" imgW="1143000" imgH="5080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832"/>
                          <a:ext cx="1491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886200" y="2743200"/>
            <a:ext cx="35814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1272" name="Object 10"/>
          <p:cNvGraphicFramePr>
            <a:graphicFrameLocks noChangeAspect="1"/>
          </p:cNvGraphicFramePr>
          <p:nvPr/>
        </p:nvGraphicFramePr>
        <p:xfrm>
          <a:off x="1177925" y="2514600"/>
          <a:ext cx="599598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Équation" r:id="rId8" imgW="2895600" imgH="711200" progId="Equation.3">
                  <p:embed/>
                </p:oleObj>
              </mc:Choice>
              <mc:Fallback>
                <p:oleObj name="Équation" r:id="rId8" imgW="2895600" imgH="71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2514600"/>
                        <a:ext cx="5995988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228600" y="5638800"/>
            <a:ext cx="84582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The first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derivative gives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le minimum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The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second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derivative gives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the weight matrix =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inverse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of the error matrix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independent of the measured data points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381000" y="9906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Probabi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lity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and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: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By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d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efinition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4876800" y="1371600"/>
            <a:ext cx="2514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1276" name="Object 14"/>
          <p:cNvGraphicFramePr>
            <a:graphicFrameLocks noChangeAspect="1"/>
          </p:cNvGraphicFramePr>
          <p:nvPr/>
        </p:nvGraphicFramePr>
        <p:xfrm>
          <a:off x="712788" y="1295400"/>
          <a:ext cx="65754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Équation" r:id="rId10" imgW="3022600" imgH="381000" progId="Equation.3">
                  <p:embed/>
                </p:oleObj>
              </mc:Choice>
              <mc:Fallback>
                <p:oleObj name="Équation" r:id="rId10" imgW="3022600" imgH="381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295400"/>
                        <a:ext cx="65754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5"/>
          <p:cNvGraphicFramePr>
            <a:graphicFrameLocks noChangeAspect="1"/>
          </p:cNvGraphicFramePr>
          <p:nvPr/>
        </p:nvGraphicFramePr>
        <p:xfrm>
          <a:off x="7472363" y="2963863"/>
          <a:ext cx="16716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Équation" r:id="rId12" imgW="1167893" imgH="431613" progId="Equation.3">
                  <p:embed/>
                </p:oleObj>
              </mc:Choice>
              <mc:Fallback>
                <p:oleObj name="Équation" r:id="rId12" imgW="1167893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2963863"/>
                        <a:ext cx="167163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6096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We have to minimize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     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with respect to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k  </a:t>
            </a:r>
            <a:endParaRPr lang="fr-FR" sz="2400">
              <a:solidFill>
                <a:srgbClr val="CC3399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52800" y="5334000"/>
            <a:ext cx="2514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3200400"/>
            <a:ext cx="55626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Maximum likelihood</a:t>
            </a:r>
            <a:r>
              <a:rPr lang="fr-FR" smtClean="0">
                <a:solidFill>
                  <a:schemeClr val="accent2"/>
                </a:solidFill>
              </a:rPr>
              <a:t>(</a:t>
            </a:r>
            <a:r>
              <a:rPr lang="fr-FR" smtClean="0">
                <a:solidFill>
                  <a:schemeClr val="accent2"/>
                </a:solidFill>
                <a:sym typeface="Symbol" pitchFamily="18" charset="2"/>
              </a:rPr>
              <a:t>=0)</a:t>
            </a:r>
            <a:r>
              <a:rPr lang="fr-FR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46" name="Picture 6" descr="mega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914400"/>
            <a:ext cx="337661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990600"/>
            <a:ext cx="5638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What is the best curve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         </a:t>
            </a:r>
            <a:r>
              <a:rPr lang="en-US" sz="2400">
                <a:latin typeface="Times New Roman" pitchFamily="18" charset="0"/>
              </a:rPr>
              <a:t>Answer</a:t>
            </a:r>
            <a:r>
              <a:rPr lang="fr-FR" sz="2400">
                <a:latin typeface="Times New Roman" pitchFamily="18" charset="0"/>
              </a:rPr>
              <a:t> :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The most probable curve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 !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The probability of the theoretical curve is the product of each individual point to be around the curve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04800" y="3200400"/>
          <a:ext cx="55626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Équation" r:id="rId5" imgW="3225800" imgH="673100" progId="Equation.3">
                  <p:embed/>
                </p:oleObj>
              </mc:Choice>
              <mc:Fallback>
                <p:oleObj name="Équation" r:id="rId5" imgW="3225800" imgH="673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55626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62000" y="4495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We have to maximze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L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 with respect to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k  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fr-FR" sz="2400">
              <a:solidFill>
                <a:srgbClr val="CC3399"/>
              </a:solidFill>
              <a:latin typeface="Times New Roman" pitchFamily="18" charset="0"/>
            </a:endParaRP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7010400" y="4294188"/>
          <a:ext cx="13525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Équation" r:id="rId7" imgW="558558" imgH="431613" progId="Equation.3">
                  <p:embed/>
                </p:oleObj>
              </mc:Choice>
              <mc:Fallback>
                <p:oleObj name="Équation" r:id="rId7" imgW="558558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294188"/>
                        <a:ext cx="135255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49530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Because it is simpler to work with sum:</a:t>
            </a:r>
            <a:endParaRPr lang="fr-FR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228600" y="5334000"/>
          <a:ext cx="55197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Équation" r:id="rId9" imgW="3200400" imgH="495300" progId="Equation.3">
                  <p:embed/>
                </p:oleObj>
              </mc:Choice>
              <mc:Fallback>
                <p:oleObj name="Équation" r:id="rId9" imgW="3200400" imgH="495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55197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7086600" y="5756275"/>
          <a:ext cx="13525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Équation" r:id="rId11" imgW="558800" imgH="457200" progId="Equation.3">
                  <p:embed/>
                </p:oleObj>
              </mc:Choice>
              <mc:Fallback>
                <p:oleObj name="Équation" r:id="rId11" imgW="5588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756275"/>
                        <a:ext cx="13525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3600" y="609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fr-FR" sz="2400">
              <a:solidFill>
                <a:srgbClr val="CC3399"/>
              </a:solidFill>
              <a:latin typeface="Times New Roman" pitchFamily="18" charset="0"/>
            </a:endParaRP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014663" y="6019800"/>
          <a:ext cx="4905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Équation" r:id="rId13" imgW="203112" imgH="228501" progId="Equation.3">
                  <p:embed/>
                </p:oleObj>
              </mc:Choice>
              <mc:Fallback>
                <p:oleObj name="Équation" r:id="rId13" imgW="203112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6019800"/>
                        <a:ext cx="4905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429000" y="6019800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ChangeArrowheads="1"/>
          </p:cNvSpPr>
          <p:nvPr/>
        </p:nvSpPr>
        <p:spPr bwMode="auto">
          <a:xfrm>
            <a:off x="684213" y="2565400"/>
            <a:ext cx="2087562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Probability density of the</a:t>
            </a:r>
            <a:r>
              <a:rPr lang="fr-FR" sz="4000" smtClean="0">
                <a:solidFill>
                  <a:schemeClr val="accent2"/>
                </a:solidFill>
              </a:rPr>
              <a:t> </a:t>
            </a:r>
            <a:r>
              <a:rPr lang="fr-FR" sz="4000" smtClean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fr-FR" sz="4000" baseline="3000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endParaRPr lang="fr-FR" sz="4000" smtClean="0">
              <a:solidFill>
                <a:schemeClr val="accent2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Probability density of the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Assume we repeat N times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the measurement of x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For each measurement we have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: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12293" name="Object 4"/>
          <p:cNvGraphicFramePr>
            <a:graphicFrameLocks noChangeAspect="1"/>
          </p:cNvGraphicFramePr>
          <p:nvPr/>
        </p:nvGraphicFramePr>
        <p:xfrm>
          <a:off x="762000" y="2492375"/>
          <a:ext cx="36576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Équation" r:id="rId4" imgW="2311400" imgH="596900" progId="Equation.3">
                  <p:embed/>
                </p:oleObj>
              </mc:Choice>
              <mc:Fallback>
                <p:oleObj name="Équation" r:id="rId4" imgW="23114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92375"/>
                        <a:ext cx="36576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4914900" y="2190750"/>
          <a:ext cx="78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Équation" r:id="rId6" imgW="787058" imgH="495085" progId="Equation.3">
                  <p:embed/>
                </p:oleObj>
              </mc:Choice>
              <mc:Fallback>
                <p:oleObj name="Équation" r:id="rId6" imgW="787058" imgH="49508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190750"/>
                        <a:ext cx="787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4724400" y="2971800"/>
          <a:ext cx="60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Équation" r:id="rId8" imgW="609336" imgH="431613" progId="Equation.3">
                  <p:embed/>
                </p:oleObj>
              </mc:Choice>
              <mc:Fallback>
                <p:oleObj name="Équation" r:id="rId8" imgW="609336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609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Line 7"/>
          <p:cNvSpPr>
            <a:spLocks noChangeShapeType="1"/>
          </p:cNvSpPr>
          <p:nvPr/>
        </p:nvSpPr>
        <p:spPr bwMode="auto">
          <a:xfrm flipH="1">
            <a:off x="4419600" y="2438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419600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2298" name="Object 9"/>
          <p:cNvGraphicFramePr>
            <a:graphicFrameLocks noChangeAspect="1"/>
          </p:cNvGraphicFramePr>
          <p:nvPr/>
        </p:nvGraphicFramePr>
        <p:xfrm>
          <a:off x="7086600" y="1492250"/>
          <a:ext cx="1371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Équation" r:id="rId10" imgW="977900" imgH="457200" progId="Equation.3">
                  <p:embed/>
                </p:oleObj>
              </mc:Choice>
              <mc:Fallback>
                <p:oleObj name="Équation" r:id="rId10" imgW="9779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92250"/>
                        <a:ext cx="1371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0"/>
          <p:cNvGraphicFramePr>
            <a:graphicFrameLocks noChangeAspect="1"/>
          </p:cNvGraphicFramePr>
          <p:nvPr/>
        </p:nvGraphicFramePr>
        <p:xfrm>
          <a:off x="6172200" y="2514600"/>
          <a:ext cx="2667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Équation" r:id="rId12" imgW="1905000" imgH="469900" progId="Equation.3">
                  <p:embed/>
                </p:oleObj>
              </mc:Choice>
              <mc:Fallback>
                <p:oleObj name="Équation" r:id="rId12" imgW="19050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26670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609600" y="35052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 case of n degree of freedom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12301" name="Object 12"/>
          <p:cNvGraphicFramePr>
            <a:graphicFrameLocks noChangeAspect="1"/>
          </p:cNvGraphicFramePr>
          <p:nvPr/>
        </p:nvGraphicFramePr>
        <p:xfrm>
          <a:off x="3352800" y="3581400"/>
          <a:ext cx="18526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Équation" r:id="rId14" imgW="1320227" imgH="482391" progId="Equation.3">
                  <p:embed/>
                </p:oleObj>
              </mc:Choice>
              <mc:Fallback>
                <p:oleObj name="Équation" r:id="rId14" imgW="1320227" imgH="48239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8526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3"/>
          <p:cNvGraphicFramePr>
            <a:graphicFrameLocks noChangeAspect="1"/>
          </p:cNvGraphicFramePr>
          <p:nvPr/>
        </p:nvGraphicFramePr>
        <p:xfrm>
          <a:off x="5410200" y="3505200"/>
          <a:ext cx="3378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Équation" r:id="rId16" imgW="2413000" imgH="469900" progId="Equation.3">
                  <p:embed/>
                </p:oleObj>
              </mc:Choice>
              <mc:Fallback>
                <p:oleObj name="Équation" r:id="rId16" imgW="2413000" imgH="469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05200"/>
                        <a:ext cx="33782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We can show that</a:t>
            </a:r>
            <a:r>
              <a:rPr lang="fr-FR" sz="2400">
                <a:latin typeface="Times New Roman" pitchFamily="18" charset="0"/>
              </a:rPr>
              <a:t>:</a:t>
            </a:r>
          </a:p>
          <a:p>
            <a:pPr lvl="1" eaLnBrk="1" hangingPunct="1">
              <a:lnSpc>
                <a:spcPct val="3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pitchFamily="18" charset="0"/>
              </a:rPr>
              <a:t>The average of the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is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n</a:t>
            </a:r>
          </a:p>
          <a:p>
            <a:pPr lvl="1" eaLnBrk="1" hangingPunct="1">
              <a:lnSpc>
                <a:spcPct val="4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The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variance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is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2n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1143000" y="5562600"/>
            <a:ext cx="6019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So, the first test of the compatibility between a model and an experiment is to verify</a:t>
            </a:r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2305" name="Object 16"/>
          <p:cNvGraphicFramePr>
            <a:graphicFrameLocks noChangeAspect="1"/>
          </p:cNvGraphicFramePr>
          <p:nvPr/>
        </p:nvGraphicFramePr>
        <p:xfrm>
          <a:off x="7210425" y="5703888"/>
          <a:ext cx="1581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Équation" r:id="rId18" imgW="863225" imgH="241195" progId="Equation.3">
                  <p:embed/>
                </p:oleObj>
              </mc:Choice>
              <mc:Fallback>
                <p:oleObj name="Équation" r:id="rId18" imgW="863225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5703888"/>
                        <a:ext cx="15811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1143000" y="62484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1981200" y="6248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Warning about the variance of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2n</a:t>
            </a:r>
            <a:r>
              <a:rPr lang="fr-FR" sz="2400">
                <a:latin typeface="Times New Roman" pitchFamily="18" charset="0"/>
              </a:rPr>
              <a:t> 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0" y="4251325"/>
            <a:ext cx="4495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2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dof is </a:t>
            </a:r>
            <a:r>
              <a:rPr lang="fr-FR" sz="2000">
                <a:latin typeface="Times New Roman" pitchFamily="18" charset="0"/>
              </a:rPr>
              <a:t>the number of independent observations minus the number of parameters that must be estimated from </a:t>
            </a:r>
            <a:r>
              <a:rPr lang="en-US" sz="2000">
                <a:latin typeface="Times New Roman" pitchFamily="18" charset="0"/>
              </a:rPr>
              <a:t>data sample</a:t>
            </a:r>
            <a:r>
              <a:rPr lang="fr-FR" sz="2000">
                <a:latin typeface="Times New Roman" pitchFamily="18" charset="0"/>
              </a:rPr>
              <a:t>. </a:t>
            </a:r>
          </a:p>
        </p:txBody>
      </p:sp>
      <p:sp>
        <p:nvSpPr>
          <p:cNvPr id="12309" name="Line 20"/>
          <p:cNvSpPr>
            <a:spLocks noChangeShapeType="1"/>
          </p:cNvSpPr>
          <p:nvPr/>
        </p:nvSpPr>
        <p:spPr bwMode="auto">
          <a:xfrm>
            <a:off x="3048000" y="3962400"/>
            <a:ext cx="152400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458200" cy="57943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P-value and confidence level</a:t>
            </a:r>
            <a:endParaRPr lang="fr-FR" sz="4000" smtClean="0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579438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We define p-value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as the probability that all new experiment will give a higher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than the observed one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: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63600" y="1406525"/>
          <a:ext cx="40465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Équation" r:id="rId4" imgW="2209800" imgH="355600" progId="Equation.3">
                  <p:embed/>
                </p:oleObj>
              </mc:Choice>
              <mc:Fallback>
                <p:oleObj name="Équation" r:id="rId4" imgW="22098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406525"/>
                        <a:ext cx="40465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clev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196975"/>
            <a:ext cx="169703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43000" y="2057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10%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of experiments will give a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&gt;16</a:t>
            </a:r>
            <a:r>
              <a:rPr lang="fr-FR" sz="2400">
                <a:latin typeface="Times New Roman" pitchFamily="18" charset="0"/>
              </a:rPr>
              <a:t> 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22250" y="2832100"/>
            <a:ext cx="78263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2400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e</a:t>
            </a:r>
            <a:r>
              <a:rPr lang="fr-FR" sz="2400">
                <a:latin typeface="Times New Roman" pitchFamily="18" charset="0"/>
              </a:rPr>
              <a:t>finition </a:t>
            </a:r>
            <a:r>
              <a:rPr lang="en-US" sz="2400">
                <a:latin typeface="Times New Roman" pitchFamily="18" charset="0"/>
              </a:rPr>
              <a:t>of the </a:t>
            </a:r>
            <a:r>
              <a:rPr lang="fr-FR" sz="2400">
                <a:latin typeface="Times New Roman" pitchFamily="18" charset="0"/>
              </a:rPr>
              <a:t>standard</a:t>
            </a:r>
            <a:r>
              <a:rPr lang="en-US" sz="2400">
                <a:latin typeface="Times New Roman" pitchFamily="18" charset="0"/>
              </a:rPr>
              <a:t> deviation (confidence level)</a:t>
            </a:r>
            <a:r>
              <a:rPr lang="fr-FR" sz="240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    	           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 measurement with an error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at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</a:rPr>
              <a:t> « s » sigma.  </a:t>
            </a:r>
          </a:p>
        </p:txBody>
      </p:sp>
      <p:pic>
        <p:nvPicPr>
          <p:cNvPr id="13320" name="Picture 9" descr="gau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89288"/>
            <a:ext cx="1809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7"/>
          <p:cNvSpPr>
            <a:spLocks noChangeShapeType="1"/>
          </p:cNvSpPr>
          <p:nvPr/>
        </p:nvSpPr>
        <p:spPr bwMode="auto">
          <a:xfrm flipH="1">
            <a:off x="1258888" y="2667000"/>
            <a:ext cx="6284912" cy="133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2466975" y="3559175"/>
          <a:ext cx="55816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Équation" r:id="rId8" imgW="3124200" imgH="482600" progId="Equation.3">
                  <p:embed/>
                </p:oleObj>
              </mc:Choice>
              <mc:Fallback>
                <p:oleObj name="Équation" r:id="rId8" imgW="3124200" imgH="48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559175"/>
                        <a:ext cx="55816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9850" y="4941888"/>
            <a:ext cx="5064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For more variables measured simultaneously, a result at « s » standard deviation is defined with the </a:t>
            </a:r>
            <a:r>
              <a:rPr lang="en-GB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en-GB" b="1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, but probabilities depend on the number of variables.</a:t>
            </a:r>
            <a:r>
              <a:rPr lang="en-GB" b="1">
                <a:latin typeface="Times New Roman" pitchFamily="18" charset="0"/>
              </a:rPr>
              <a:t>     </a:t>
            </a: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5133975" y="4418013"/>
            <a:ext cx="3981450" cy="1841500"/>
            <a:chOff x="3234" y="3148"/>
            <a:chExt cx="2508" cy="1160"/>
          </a:xfrm>
        </p:grpSpPr>
        <p:pic>
          <p:nvPicPr>
            <p:cNvPr id="13326" name="Picture 13" descr="difcl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3148"/>
              <a:ext cx="2508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7" name="Group 14"/>
            <p:cNvGrpSpPr>
              <a:grpSpLocks/>
            </p:cNvGrpSpPr>
            <p:nvPr/>
          </p:nvGrpSpPr>
          <p:grpSpPr bwMode="auto">
            <a:xfrm>
              <a:off x="3932" y="3349"/>
              <a:ext cx="1745" cy="682"/>
              <a:chOff x="3932" y="3349"/>
              <a:chExt cx="1745" cy="682"/>
            </a:xfrm>
          </p:grpSpPr>
          <p:sp>
            <p:nvSpPr>
              <p:cNvPr id="13328" name="Line 15"/>
              <p:cNvSpPr>
                <a:spLocks noChangeShapeType="1"/>
              </p:cNvSpPr>
              <p:nvPr/>
            </p:nvSpPr>
            <p:spPr bwMode="auto">
              <a:xfrm>
                <a:off x="3932" y="3493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9" name="Text Box 16"/>
              <p:cNvSpPr txBox="1">
                <a:spLocks noChangeArrowheads="1"/>
              </p:cNvSpPr>
              <p:nvPr/>
            </p:nvSpPr>
            <p:spPr bwMode="auto">
              <a:xfrm>
                <a:off x="4006" y="3349"/>
                <a:ext cx="10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>
                    <a:solidFill>
                      <a:schemeClr val="accent1"/>
                    </a:solidFill>
                    <a:latin typeface="Times New Roman" pitchFamily="18" charset="0"/>
                  </a:rPr>
                  <a:t>n=1, p=68%</a:t>
                </a:r>
              </a:p>
            </p:txBody>
          </p:sp>
          <p:sp>
            <p:nvSpPr>
              <p:cNvPr id="13330" name="Text Box 17"/>
              <p:cNvSpPr txBox="1">
                <a:spLocks noChangeArrowheads="1"/>
              </p:cNvSpPr>
              <p:nvPr/>
            </p:nvSpPr>
            <p:spPr bwMode="auto">
              <a:xfrm>
                <a:off x="4006" y="3493"/>
                <a:ext cx="10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>
                    <a:solidFill>
                      <a:srgbClr val="FF0000"/>
                    </a:solidFill>
                    <a:latin typeface="Times New Roman" pitchFamily="18" charset="0"/>
                  </a:rPr>
                  <a:t>n=2, p=39%</a:t>
                </a:r>
              </a:p>
            </p:txBody>
          </p:sp>
          <p:sp>
            <p:nvSpPr>
              <p:cNvPr id="13331" name="Line 18"/>
              <p:cNvSpPr>
                <a:spLocks noChangeShapeType="1"/>
              </p:cNvSpPr>
              <p:nvPr/>
            </p:nvSpPr>
            <p:spPr bwMode="auto">
              <a:xfrm flipH="1">
                <a:off x="4488" y="3963"/>
                <a:ext cx="144" cy="6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2" name="Text Box 19"/>
              <p:cNvSpPr txBox="1">
                <a:spLocks noChangeArrowheads="1"/>
              </p:cNvSpPr>
              <p:nvPr/>
            </p:nvSpPr>
            <p:spPr bwMode="auto">
              <a:xfrm>
                <a:off x="4768" y="3781"/>
                <a:ext cx="9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CC3399"/>
                    </a:solidFill>
                    <a:latin typeface="Times New Roman" pitchFamily="18" charset="0"/>
                  </a:rPr>
                  <a:t>n=2, p=68%</a:t>
                </a:r>
              </a:p>
            </p:txBody>
          </p:sp>
        </p:grpSp>
      </p:grp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1143000" y="6262688"/>
            <a:ext cx="7037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For many variables we prefer to talk about the probability </a:t>
            </a:r>
            <a:r>
              <a:rPr lang="fr-FR">
                <a:solidFill>
                  <a:srgbClr val="FF0000"/>
                </a:solidFill>
                <a:latin typeface="Times New Roman" pitchFamily="18" charset="0"/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539750" y="3429000"/>
            <a:ext cx="2376488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609600" y="3276600"/>
          <a:ext cx="72088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Équation" r:id="rId4" imgW="3937000" imgH="635000" progId="Equation.3">
                  <p:embed/>
                </p:oleObj>
              </mc:Choice>
              <mc:Fallback>
                <p:oleObj name="Équation" r:id="rId4" imgW="3937000" imgH="63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72088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P-value property</a:t>
            </a:r>
            <a:endParaRPr lang="fr-FR" sz="4000" smtClean="0">
              <a:solidFill>
                <a:schemeClr val="accent2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The P</a:t>
            </a:r>
            <a:r>
              <a:rPr lang="fr-FR" sz="2400">
                <a:latin typeface="Times New Roman" pitchFamily="18" charset="0"/>
              </a:rPr>
              <a:t>robabilit</a:t>
            </a:r>
            <a:r>
              <a:rPr lang="en-US" sz="2400">
                <a:latin typeface="Times New Roman" pitchFamily="18" charset="0"/>
              </a:rPr>
              <a:t>y density function of the p-value</a:t>
            </a:r>
            <a:r>
              <a:rPr lang="fr-FR" sz="2400">
                <a:latin typeface="Times New Roman" pitchFamily="18" charset="0"/>
              </a:rPr>
              <a:t> h(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) </a:t>
            </a:r>
            <a:r>
              <a:rPr lang="fr-FR" sz="240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1849438" y="1743075"/>
          <a:ext cx="4092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Équation" r:id="rId6" imgW="2235200" imgH="342900" progId="Equation.3">
                  <p:embed/>
                </p:oleObj>
              </mc:Choice>
              <mc:Fallback>
                <p:oleObj name="Équation" r:id="rId6" imgW="22352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743075"/>
                        <a:ext cx="40925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Using the probability conservation law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47700" y="4953000"/>
            <a:ext cx="7848600" cy="1552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If the model is correct and if errors are statistical only and correctly estimated</a:t>
            </a:r>
            <a:r>
              <a:rPr lang="fr-FR" sz="2400">
                <a:latin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</a:rPr>
              <a:t>the probability density function of the p-value should be flat</a:t>
            </a:r>
            <a:r>
              <a:rPr lang="fr-FR" sz="2400">
                <a:latin typeface="Times New Roman" pitchFamily="18" charset="0"/>
              </a:rPr>
              <a:t>, i.e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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measurements are uniformly distributed between 0 and 1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.</a:t>
            </a:r>
            <a:r>
              <a:rPr lang="fr-FR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accent2"/>
                </a:solidFill>
              </a:rPr>
              <a:t>Application </a:t>
            </a:r>
            <a:r>
              <a:rPr lang="en-US" sz="4000" smtClean="0">
                <a:solidFill>
                  <a:schemeClr val="accent2"/>
                </a:solidFill>
              </a:rPr>
              <a:t>to light curve fit</a:t>
            </a:r>
            <a:endParaRPr lang="fr-FR" sz="4000" smtClean="0">
              <a:solidFill>
                <a:schemeClr val="accent2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Assume we have</a:t>
            </a:r>
            <a:r>
              <a:rPr lang="fr-FR" sz="2400">
                <a:latin typeface="Times New Roman" pitchFamily="18" charset="0"/>
              </a:rPr>
              <a:t> N </a:t>
            </a:r>
            <a:r>
              <a:rPr lang="en-US" sz="2400">
                <a:latin typeface="Times New Roman" pitchFamily="18" charset="0"/>
              </a:rPr>
              <a:t>light curve fitted with given templates</a:t>
            </a:r>
            <a:r>
              <a:rPr lang="fr-FR" sz="2400">
                <a:latin typeface="Times New Roman" pitchFamily="18" charset="0"/>
              </a:rPr>
              <a:t>.</a:t>
            </a:r>
          </a:p>
        </p:txBody>
      </p:sp>
      <p:pic>
        <p:nvPicPr>
          <p:cNvPr id="15365" name="Picture 5" descr="bv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505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876800" y="1905000"/>
          <a:ext cx="3714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Équation" r:id="rId5" imgW="203112" imgH="241195" progId="Equation.3">
                  <p:embed/>
                </p:oleObj>
              </mc:Choice>
              <mc:Fallback>
                <p:oleObj name="Équation" r:id="rId5" imgW="203112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3714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876800" y="2514600"/>
          <a:ext cx="371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Équation" r:id="rId7" imgW="203024" imgH="253780" progId="Equation.3">
                  <p:embed/>
                </p:oleObj>
              </mc:Choice>
              <mc:Fallback>
                <p:oleObj name="Équation" r:id="rId7" imgW="203024" imgH="2537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3714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257800" y="1828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5257800" y="2971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39750" y="2209800"/>
          <a:ext cx="36671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Équation" r:id="rId9" imgW="2006600" imgH="368300" progId="Equation.3">
                  <p:embed/>
                </p:oleObj>
              </mc:Choice>
              <mc:Fallback>
                <p:oleObj name="Équation" r:id="rId9" imgW="20066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09800"/>
                        <a:ext cx="36671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4267200" y="2209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 flipV="1">
            <a:off x="4267200" y="2590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373" name="Picture 13" descr="probchi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1910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200400" y="2819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048000" y="38100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Good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light curves</a:t>
            </a:r>
            <a:endParaRPr lang="fr-FR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105400" y="4343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0" y="3733800"/>
            <a:ext cx="2133600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Bad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</a:rPr>
              <a:t> fit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Wrong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</a:rPr>
              <a:t> SN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Bad template</a:t>
            </a:r>
            <a:endParaRPr lang="fr-FR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1336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629400" y="3886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Selection criteria</a:t>
            </a:r>
            <a:r>
              <a:rPr lang="fr-FR" sz="200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6597650" y="4343400"/>
          <a:ext cx="2366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Équation" r:id="rId12" imgW="1295400" imgH="254000" progId="Equation.3">
                  <p:embed/>
                </p:oleObj>
              </mc:Choice>
              <mc:Fallback>
                <p:oleObj name="Équation" r:id="rId12" imgW="1295400" imgH="254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4343400"/>
                        <a:ext cx="23669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81" name="Picture 21" descr="probchi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73713"/>
            <a:ext cx="27432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probchi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73713"/>
            <a:ext cx="27432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743200" y="3657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143000" y="5715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Error are too small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172200" y="5715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latin typeface="Times New Roman" pitchFamily="18" charset="0"/>
              </a:rPr>
              <a:t>Er</a:t>
            </a:r>
            <a:r>
              <a:rPr lang="en-US" sz="2000">
                <a:latin typeface="Times New Roman" pitchFamily="18" charset="0"/>
              </a:rPr>
              <a:t>rors are too big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962400" y="5867400"/>
            <a:ext cx="1371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   bad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template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5410200" y="6096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3581400" y="609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629400" y="4724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Efficiency</a:t>
            </a:r>
            <a:r>
              <a:rPr lang="fr-FR" sz="2400">
                <a:latin typeface="Times New Roman" pitchFamily="18" charset="0"/>
              </a:rPr>
              <a:t> = 95%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81534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Assume</a:t>
            </a:r>
            <a:r>
              <a:rPr lang="fr-FR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we know errors on 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000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 et </a:t>
            </a:r>
            <a:r>
              <a:rPr lang="fr-FR" sz="2000" baseline="-25000"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 , (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no 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corr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e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lation).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We would like to compute errors on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  S=</a:t>
            </a:r>
            <a:r>
              <a:rPr lang="fr-FR" sz="2000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+</a:t>
            </a:r>
            <a:r>
              <a:rPr lang="fr-FR" sz="2000" baseline="-25000"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et D=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000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-</a:t>
            </a:r>
            <a:r>
              <a:rPr lang="fr-FR" sz="2000" baseline="-25000"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000">
                <a:latin typeface="Times New Roman" pitchFamily="18" charset="0"/>
                <a:sym typeface="Symbol" pitchFamily="18" charset="2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We construct the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covariance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matrix</a:t>
            </a: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We construct the Jacobian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: 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2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We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proje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ct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We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inverse V: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</a:t>
            </a:r>
            <a:r>
              <a:rPr lang="fr-FR" smtClean="0">
                <a:solidFill>
                  <a:schemeClr val="accent2"/>
                </a:solidFill>
              </a:rPr>
              <a:t>xemple</a:t>
            </a:r>
            <a:r>
              <a:rPr lang="en-US" smtClean="0">
                <a:solidFill>
                  <a:schemeClr val="accent2"/>
                </a:solidFill>
              </a:rPr>
              <a:t>: variables change</a:t>
            </a:r>
            <a:endParaRPr lang="fr-FR" smtClean="0">
              <a:solidFill>
                <a:schemeClr val="accent2"/>
              </a:solidFill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943600" y="1524000"/>
          <a:ext cx="2536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Équation" r:id="rId4" imgW="1473200" imgH="508000" progId="Equation.3">
                  <p:embed/>
                </p:oleObj>
              </mc:Choice>
              <mc:Fallback>
                <p:oleObj name="Équation" r:id="rId4" imgW="14732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24000"/>
                        <a:ext cx="25368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995488" y="2417763"/>
          <a:ext cx="1281112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Équation" r:id="rId6" imgW="850900" imgH="838200" progId="Equation.3">
                  <p:embed/>
                </p:oleObj>
              </mc:Choice>
              <mc:Fallback>
                <p:oleObj name="Équation" r:id="rId6" imgW="8509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417763"/>
                        <a:ext cx="1281112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819400" y="3733800"/>
          <a:ext cx="54657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Équation" r:id="rId8" imgW="3175000" imgH="508000" progId="Equation.3">
                  <p:embed/>
                </p:oleObj>
              </mc:Choice>
              <mc:Fallback>
                <p:oleObj name="Équation" r:id="rId8" imgW="31750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733800"/>
                        <a:ext cx="54657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733800" y="2590800"/>
          <a:ext cx="43497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Équation" r:id="rId10" imgW="2527300" imgH="482600" progId="Equation.3">
                  <p:embed/>
                </p:oleObj>
              </mc:Choice>
              <mc:Fallback>
                <p:oleObj name="Équation" r:id="rId10" imgW="25273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43497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311400" y="4800600"/>
          <a:ext cx="5511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Équation" r:id="rId12" imgW="3200400" imgH="508000" progId="Equation.3">
                  <p:embed/>
                </p:oleObj>
              </mc:Choice>
              <mc:Fallback>
                <p:oleObj name="Équation" r:id="rId12" imgW="32004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4800600"/>
                        <a:ext cx="55118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0" y="5791200"/>
            <a:ext cx="64770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828800" y="5791200"/>
          <a:ext cx="55530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Équation" r:id="rId14" imgW="3225800" imgH="508000" progId="Equation.3">
                  <p:embed/>
                </p:oleObj>
              </mc:Choice>
              <mc:Fallback>
                <p:oleObj name="Équation" r:id="rId14" imgW="32258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91200"/>
                        <a:ext cx="55530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External constraint or prior</a:t>
            </a: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42900" y="1143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2900" y="1143000"/>
            <a:ext cx="8458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2400">
                <a:latin typeface="Times New Roman" pitchFamily="18" charset="0"/>
              </a:rPr>
              <a:t>Prob</a:t>
            </a:r>
            <a:r>
              <a:rPr lang="en-US" sz="2400">
                <a:latin typeface="Times New Roman" pitchFamily="18" charset="0"/>
              </a:rPr>
              <a:t>lem</a:t>
            </a:r>
            <a:r>
              <a:rPr lang="fr-FR" sz="2400">
                <a:latin typeface="Times New Roman" pitchFamily="18" charset="0"/>
              </a:rPr>
              <a:t>: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Using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SN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we would like to measured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 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,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knowing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that from the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CMB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we have :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=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+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=1.010.02.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This measurement is independent from the SN measurement. So we can add it to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.</a:t>
            </a:r>
            <a:endParaRPr lang="fr-FR" sz="2400" baseline="-25000">
              <a:latin typeface="Times New Roman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957388" y="2636838"/>
          <a:ext cx="543401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Équation" r:id="rId4" imgW="3149600" imgH="508000" progId="Equation.3">
                  <p:embed/>
                </p:oleObj>
              </mc:Choice>
              <mc:Fallback>
                <p:oleObj name="Équation" r:id="rId4" imgW="31496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636838"/>
                        <a:ext cx="543401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835025" y="3886200"/>
          <a:ext cx="69310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Équation" r:id="rId6" imgW="5232400" imgH="977900" progId="Equation.3">
                  <p:embed/>
                </p:oleObj>
              </mc:Choice>
              <mc:Fallback>
                <p:oleObj name="Équation" r:id="rId6" imgW="5232400" imgH="977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3886200"/>
                        <a:ext cx="693102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42900" y="3429000"/>
            <a:ext cx="811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All the previous equations are still correct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by replacing</a:t>
            </a:r>
            <a:r>
              <a:rPr lang="fr-FR" sz="240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3352800" y="5170488"/>
          <a:ext cx="23050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Équation" r:id="rId8" imgW="1524000" imgH="889000" progId="Equation.3">
                  <p:embed/>
                </p:oleObj>
              </mc:Choice>
              <mc:Fallback>
                <p:oleObj name="Équation" r:id="rId8" imgW="1524000" imgH="889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70488"/>
                        <a:ext cx="230505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2900" y="5553075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nd the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Jacobi: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demonstration of MCMC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13100"/>
            <a:ext cx="8229600" cy="936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Only if enough time!</a:t>
            </a:r>
          </a:p>
        </p:txBody>
      </p:sp>
      <p:pic>
        <p:nvPicPr>
          <p:cNvPr id="32772" name="Picture 8" descr="MM900236227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1160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Prior and new discovery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1999, 2 different groups (SCP and High-z teams) discovered the cosmological constant by using Sn1a at high redshift.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2 groups are mainly compose of particle physicists and were using freqentist statistic.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 a consequence they didn’t use prior like </a:t>
            </a:r>
            <a:r>
              <a:rPr lang="en-US" smtClean="0">
                <a:sym typeface="Symbol" pitchFamily="18" charset="2"/>
              </a:rPr>
              <a:t></a:t>
            </a:r>
            <a:r>
              <a:rPr lang="en-US" baseline="-25000" smtClean="0">
                <a:sym typeface="Symbol" pitchFamily="18" charset="2"/>
              </a:rPr>
              <a:t>m</a:t>
            </a:r>
            <a:r>
              <a:rPr lang="en-US" smtClean="0">
                <a:sym typeface="Symbol" pitchFamily="18" charset="2"/>
              </a:rPr>
              <a:t>&gt;0… And they made a fundamental discovery!!!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Both statistics are used in cosmology and give similar results if no or week priors are used.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frequentist statistic is very simple to use for gaussian errors and rather linear model. Errors can easily be computed using Fisher analysis.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Bayesian statistic might be the only method to solve very complex problem. But warning about probability interpretation!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For complex problem, only simulation can be used and are lot of computing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When using priors in both cases a careful analysis of results should be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http://pdg.lbl.gov/2009/reviews/rpp2009-rev-statistics.pdf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http://www.inference.phy.cam.ac.uk/mackay/itila/</a:t>
            </a:r>
          </a:p>
          <a:p>
            <a:pPr eaLnBrk="1" hangingPunct="1"/>
            <a:r>
              <a:rPr lang="en-US" sz="2800" smtClean="0"/>
              <a:t>http://ipsur.r-forge.r-project.org/</a:t>
            </a:r>
          </a:p>
          <a:p>
            <a:pPr eaLnBrk="1" hangingPunct="1"/>
            <a:r>
              <a:rPr lang="en-US" sz="2800" smtClean="0"/>
              <a:t>http://www.nu.to.infn.it/Statistics/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/>
              <a:t>http://en.wikipedia.org/wiki/F-distribution</a:t>
            </a:r>
          </a:p>
          <a:p>
            <a:pPr eaLnBrk="1" hangingPunct="1"/>
            <a:r>
              <a:rPr lang="en-US" sz="2800" smtClean="0"/>
              <a:t>http://www.danielsoper.com/statcalc/calc07.aspx</a:t>
            </a:r>
          </a:p>
          <a:p>
            <a:pPr eaLnBrk="1" hangingPunct="1"/>
            <a:r>
              <a:rPr lang="en-US" sz="2800" smtClean="0"/>
              <a:t>If you have any question or problem, send me an e-mail: tilquin@cppm.in2p3.fr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accent2"/>
                </a:solidFill>
              </a:rPr>
              <a:t>Minimisation </a:t>
            </a:r>
            <a:r>
              <a:rPr lang="en-US" sz="4000" smtClean="0">
                <a:solidFill>
                  <a:schemeClr val="accent2"/>
                </a:solidFill>
              </a:rPr>
              <a:t>of</a:t>
            </a:r>
            <a:r>
              <a:rPr lang="fr-FR" sz="4000" smtClean="0">
                <a:solidFill>
                  <a:schemeClr val="accent2"/>
                </a:solidFill>
              </a:rPr>
              <a:t> </a:t>
            </a:r>
            <a:r>
              <a:rPr lang="fr-FR" sz="4000" smtClean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fr-FR" sz="4000" baseline="3000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4000" smtClean="0">
                <a:solidFill>
                  <a:schemeClr val="accent2"/>
                </a:solidFill>
                <a:sym typeface="Symbol" pitchFamily="18" charset="2"/>
              </a:rPr>
              <a:t> and bias estimate</a:t>
            </a:r>
            <a:endParaRPr lang="fr-FR" sz="4000" smtClean="0">
              <a:solidFill>
                <a:schemeClr val="accent2"/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57200" y="1066800"/>
          <a:ext cx="29575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Équation" r:id="rId4" imgW="1713756" imgH="495085" progId="Equation.3">
                  <p:embed/>
                </p:oleObj>
              </mc:Choice>
              <mc:Fallback>
                <p:oleObj name="Équation" r:id="rId4" imgW="1713756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29575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62400" y="1066800"/>
          <a:ext cx="48847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Équation" r:id="rId6" imgW="2832100" imgH="482600" progId="Equation.3">
                  <p:embed/>
                </p:oleObj>
              </mc:Choice>
              <mc:Fallback>
                <p:oleObj name="Équation" r:id="rId6" imgW="28321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66800"/>
                        <a:ext cx="488473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881063" y="2286000"/>
          <a:ext cx="7251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Équation" r:id="rId8" imgW="4203700" imgH="508000" progId="Equation.3">
                  <p:embed/>
                </p:oleObj>
              </mc:Choice>
              <mc:Fallback>
                <p:oleObj name="Équation" r:id="rId8" imgW="42037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286000"/>
                        <a:ext cx="7251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We Tailor expand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the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a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round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fr-FR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752600" y="3382963"/>
          <a:ext cx="5257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Équation" r:id="rId10" imgW="3048000" imgH="508000" progId="Equation.3">
                  <p:embed/>
                </p:oleObj>
              </mc:Choice>
              <mc:Fallback>
                <p:oleObj name="Équation" r:id="rId10" imgW="30480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82963"/>
                        <a:ext cx="52578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1577975" y="4635500"/>
          <a:ext cx="29940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Équation" r:id="rId12" imgW="1739900" imgH="254000" progId="Equation.3">
                  <p:embed/>
                </p:oleObj>
              </mc:Choice>
              <mc:Fallback>
                <p:oleObj name="Équation" r:id="rId12" imgW="17399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635500"/>
                        <a:ext cx="29940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3124200" y="4148138"/>
            <a:ext cx="60960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0" name="AutoShape 10"/>
          <p:cNvSpPr>
            <a:spLocks/>
          </p:cNvSpPr>
          <p:nvPr/>
        </p:nvSpPr>
        <p:spPr bwMode="auto">
          <a:xfrm rot="-5400000">
            <a:off x="6579393" y="310357"/>
            <a:ext cx="284163" cy="3321050"/>
          </a:xfrm>
          <a:prstGeom prst="leftBrace">
            <a:avLst>
              <a:gd name="adj1" fmla="val 872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6858000" y="2108200"/>
            <a:ext cx="1600200" cy="1778000"/>
          </a:xfrm>
          <a:custGeom>
            <a:avLst/>
            <a:gdLst>
              <a:gd name="T0" fmla="*/ 362902500 w 1008"/>
              <a:gd name="T1" fmla="*/ 2147483647 h 1120"/>
              <a:gd name="T2" fmla="*/ 1693545000 w 1008"/>
              <a:gd name="T3" fmla="*/ 2147483647 h 1120"/>
              <a:gd name="T4" fmla="*/ 2147483647 w 1008"/>
              <a:gd name="T5" fmla="*/ 1854835000 h 1120"/>
              <a:gd name="T6" fmla="*/ 2147483647 w 1008"/>
              <a:gd name="T7" fmla="*/ 766127500 h 1120"/>
              <a:gd name="T8" fmla="*/ 1814512500 w 1008"/>
              <a:gd name="T9" fmla="*/ 282257500 h 1120"/>
              <a:gd name="T10" fmla="*/ 604837500 w 1008"/>
              <a:gd name="T11" fmla="*/ 40322500 h 1120"/>
              <a:gd name="T12" fmla="*/ 0 w 1008"/>
              <a:gd name="T13" fmla="*/ 40322500 h 1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8" h="1120">
                <a:moveTo>
                  <a:pt x="144" y="1120"/>
                </a:moveTo>
                <a:cubicBezTo>
                  <a:pt x="340" y="1080"/>
                  <a:pt x="536" y="1040"/>
                  <a:pt x="672" y="976"/>
                </a:cubicBezTo>
                <a:cubicBezTo>
                  <a:pt x="808" y="912"/>
                  <a:pt x="912" y="848"/>
                  <a:pt x="960" y="736"/>
                </a:cubicBezTo>
                <a:cubicBezTo>
                  <a:pt x="1008" y="624"/>
                  <a:pt x="1000" y="408"/>
                  <a:pt x="960" y="304"/>
                </a:cubicBezTo>
                <a:cubicBezTo>
                  <a:pt x="920" y="200"/>
                  <a:pt x="840" y="160"/>
                  <a:pt x="720" y="112"/>
                </a:cubicBezTo>
                <a:cubicBezTo>
                  <a:pt x="600" y="64"/>
                  <a:pt x="360" y="32"/>
                  <a:pt x="240" y="16"/>
                </a:cubicBezTo>
                <a:cubicBezTo>
                  <a:pt x="120" y="0"/>
                  <a:pt x="60" y="8"/>
                  <a:pt x="0" y="16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5181600" y="4614863"/>
          <a:ext cx="34972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Équation" r:id="rId14" imgW="2032000" imgH="266700" progId="Equation.3">
                  <p:embed/>
                </p:oleObj>
              </mc:Choice>
              <mc:Fallback>
                <p:oleObj name="Équation" r:id="rId14" imgW="2032000" imgH="266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14863"/>
                        <a:ext cx="34972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6324600" y="4148138"/>
            <a:ext cx="304800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1566863" y="5756275"/>
          <a:ext cx="58356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Équation" r:id="rId16" imgW="3390900" imgH="266700" progId="Equation.3">
                  <p:embed/>
                </p:oleObj>
              </mc:Choice>
              <mc:Fallback>
                <p:oleObj name="Équation" r:id="rId16" imgW="3390900" imgH="266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756275"/>
                        <a:ext cx="58356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-49213" y="2971800"/>
            <a:ext cx="75660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We apply the minimum condition in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endParaRPr lang="fr-FR" sz="2400" baseline="300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0" y="5072063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We get the first order iterative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équation</a:t>
            </a:r>
            <a:r>
              <a:rPr lang="fr-FR" sz="2400">
                <a:latin typeface="Times New Roman" pitchFamily="18" charset="0"/>
              </a:rPr>
              <a:t>: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04800" y="6256338"/>
            <a:ext cx="86868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If theoritical model is linear, this equation is exact (no iteration)</a:t>
            </a:r>
            <a:endParaRPr lang="fr-FR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Why Baeysian statistic would have miss </a:t>
            </a:r>
            <a:r>
              <a:rPr lang="en-US" sz="4000" smtClean="0">
                <a:sym typeface="Math1" pitchFamily="2" charset="2"/>
              </a:rPr>
              <a:t> discovery?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Positivity of </a:t>
            </a:r>
            <a:r>
              <a:rPr lang="en-US" sz="2800" smtClean="0">
                <a:sym typeface="Symbol" pitchFamily="18" charset="2"/>
              </a:rPr>
              <a:t></a:t>
            </a:r>
            <a:r>
              <a:rPr lang="en-US" sz="2800" baseline="-25000" smtClean="0">
                <a:sym typeface="Symbol" pitchFamily="18" charset="2"/>
              </a:rPr>
              <a:t>m</a:t>
            </a:r>
            <a:endParaRPr lang="en-US" sz="2800" smtClean="0">
              <a:sym typeface="Symbol" pitchFamily="18" charset="2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42988" y="2708275"/>
          <a:ext cx="3736975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Équation" r:id="rId3" imgW="2438400" imgH="2133600" progId="Equation.3">
                  <p:embed/>
                </p:oleObj>
              </mc:Choice>
              <mc:Fallback>
                <p:oleObj name="Équation" r:id="rId3" imgW="2438400" imgH="213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08275"/>
                        <a:ext cx="3736975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/>
              <a:t>F-test and F-value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981075"/>
            <a:ext cx="8759825" cy="5732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Way to compare 2 different models or hypothesis.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Consider two models, 1 and 2, where model 1 (p1 parameters) is 'nested' within model 2 (p2&gt;p1)..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 Model 2 will give a better fit to the data than model 1. But one often wants to determine whether model 2 gives a </a:t>
            </a:r>
            <a:r>
              <a:rPr lang="en-US" sz="1800" i="1" smtClean="0"/>
              <a:t>significantly</a:t>
            </a:r>
            <a:r>
              <a:rPr lang="en-US" sz="1800" smtClean="0"/>
              <a:t> better fit to the data.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One approach to this problem is to use an </a:t>
            </a:r>
            <a:r>
              <a:rPr lang="en-US" sz="1800" i="1" smtClean="0"/>
              <a:t>F</a:t>
            </a:r>
            <a:r>
              <a:rPr lang="en-US" sz="1800" smtClean="0"/>
              <a:t> test.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If there are </a:t>
            </a:r>
            <a:r>
              <a:rPr lang="en-US" sz="2000" i="1" smtClean="0"/>
              <a:t>n</a:t>
            </a:r>
            <a:r>
              <a:rPr lang="en-US" sz="2000" smtClean="0"/>
              <a:t> data points to estimate parameters of both models from, then one can calculate the </a:t>
            </a:r>
            <a:r>
              <a:rPr lang="en-US" sz="2000" i="1" smtClean="0"/>
              <a:t>F</a:t>
            </a:r>
            <a:r>
              <a:rPr lang="en-US" sz="2000" smtClean="0"/>
              <a:t> statistic, given by: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Under the null hypothesis that model 2 does not provide a significantly better fit than model 1, </a:t>
            </a:r>
            <a:r>
              <a:rPr lang="en-US" sz="2000" i="1" smtClean="0"/>
              <a:t>F</a:t>
            </a:r>
            <a:r>
              <a:rPr lang="en-US" sz="2000" smtClean="0"/>
              <a:t> will have an </a:t>
            </a:r>
            <a:r>
              <a:rPr lang="en-US" sz="2000" i="1" smtClean="0"/>
              <a:t>F</a:t>
            </a:r>
            <a:r>
              <a:rPr lang="en-US" sz="2000" smtClean="0"/>
              <a:t> distribution, with (</a:t>
            </a:r>
            <a:r>
              <a:rPr lang="en-US" sz="2000" i="1" smtClean="0"/>
              <a:t>p</a:t>
            </a:r>
            <a:r>
              <a:rPr lang="en-US" sz="2000" smtClean="0"/>
              <a:t>2 − </a:t>
            </a:r>
            <a:r>
              <a:rPr lang="en-US" sz="2000" i="1" smtClean="0"/>
              <a:t>p</a:t>
            </a:r>
            <a:r>
              <a:rPr lang="en-US" sz="2000" smtClean="0"/>
              <a:t>1, </a:t>
            </a:r>
            <a:r>
              <a:rPr lang="en-US" sz="2000" i="1" smtClean="0"/>
              <a:t>n</a:t>
            </a:r>
            <a:r>
              <a:rPr lang="en-US" sz="2000" smtClean="0"/>
              <a:t> − </a:t>
            </a:r>
            <a:r>
              <a:rPr lang="en-US" sz="2000" i="1" smtClean="0"/>
              <a:t>p</a:t>
            </a:r>
            <a:r>
              <a:rPr lang="en-US" sz="2000" smtClean="0"/>
              <a:t>2) </a:t>
            </a:r>
            <a:r>
              <a:rPr lang="en-US" sz="2000" smtClean="0">
                <a:hlinkClick r:id="rId3" tooltip="Degrees of freedom (statistics)"/>
              </a:rPr>
              <a:t>degrees of freedom</a:t>
            </a:r>
            <a:r>
              <a:rPr lang="en-US" sz="2000" smtClean="0"/>
              <a:t>. The null hypothesis is rejected if the </a:t>
            </a:r>
            <a:r>
              <a:rPr lang="en-US" sz="2000" i="1" smtClean="0"/>
              <a:t>F</a:t>
            </a:r>
            <a:r>
              <a:rPr lang="en-US" sz="2000" smtClean="0"/>
              <a:t> calculated from the data is greater than the critical value of the </a:t>
            </a:r>
            <a:r>
              <a:rPr lang="en-US" sz="2000" i="1" smtClean="0"/>
              <a:t>F</a:t>
            </a:r>
            <a:r>
              <a:rPr lang="en-US" sz="2000" smtClean="0"/>
              <a:t> distribution for some desired false-rejection probability (e.g. 0.05) . The test is also known as likelihood ratio test. (see http://en.wikipedia.org/wiki/F-distribution, http://www.danielsoper.com/statcalc/calc07.aspx)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348038" y="3213100"/>
          <a:ext cx="2159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Équation" r:id="rId4" imgW="990600" imgH="914400" progId="Equation.3">
                  <p:embed/>
                </p:oleObj>
              </mc:Choice>
              <mc:Fallback>
                <p:oleObj name="Équation" r:id="rId4" imgW="9906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213100"/>
                        <a:ext cx="2159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Statistical methods in cosmology</a:t>
            </a:r>
            <a:r>
              <a:rPr lang="fr-FR" smtClean="0"/>
              <a:t/>
            </a:r>
            <a:br>
              <a:rPr lang="fr-FR" smtClean="0"/>
            </a:br>
            <a:r>
              <a:rPr lang="fr-FR" sz="2000" smtClean="0"/>
              <a:t>André Tilquin (CPPM) tilquin@cppm.in2p3.fr</a:t>
            </a:r>
          </a:p>
        </p:txBody>
      </p:sp>
      <p:pic>
        <p:nvPicPr>
          <p:cNvPr id="3075" name="Picture 3" descr="qersnap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191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42900" y="3886200"/>
          <a:ext cx="2895600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Équation" r:id="rId5" imgW="3556000" imgH="2374900" progId="Equation.3">
                  <p:embed/>
                </p:oleObj>
              </mc:Choice>
              <mc:Fallback>
                <p:oleObj name="Équation" r:id="rId5" imgW="3556000" imgH="2374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886200"/>
                        <a:ext cx="2895600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752600" y="2209800"/>
            <a:ext cx="7010400" cy="1447800"/>
          </a:xfrm>
          <a:prstGeom prst="curvedDownArrow">
            <a:avLst>
              <a:gd name="adj1" fmla="val 96842"/>
              <a:gd name="adj2" fmla="val 19368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2773408">
            <a:off x="6769893" y="2675732"/>
            <a:ext cx="696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6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3600" baseline="30000">
                <a:latin typeface="Times New Roman" pitchFamily="18" charset="0"/>
                <a:sym typeface="Symbol" pitchFamily="18" charset="2"/>
              </a:rPr>
              <a:t>2</a:t>
            </a:r>
            <a:endParaRPr lang="fr-FR" sz="3600">
              <a:latin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2048826">
            <a:off x="1790700" y="2647950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="1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400" b="1">
                <a:latin typeface="Times New Roman" pitchFamily="18" charset="0"/>
                <a:sym typeface="Symbol" pitchFamily="18" charset="2"/>
              </a:rPr>
              <a:t>, </a:t>
            </a:r>
            <a:r>
              <a:rPr lang="fr-FR" sz="2400" b="1" baseline="-25000"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400" b="1">
                <a:latin typeface="Times New Roman" pitchFamily="18" charset="0"/>
                <a:sym typeface="Symbol" pitchFamily="18" charset="2"/>
              </a:rPr>
              <a:t>,w</a:t>
            </a:r>
            <a:r>
              <a:rPr lang="fr-FR" sz="2400" b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fr-FR" sz="2400" b="1">
                <a:latin typeface="Times New Roman" pitchFamily="18" charset="0"/>
                <a:sym typeface="Symbol" pitchFamily="18" charset="2"/>
              </a:rPr>
              <a:t>,w</a:t>
            </a:r>
            <a:r>
              <a:rPr lang="fr-FR" sz="2400" b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fr-FR" sz="2400" b="1" baseline="-25000">
              <a:latin typeface="Times New Roman" pitchFamily="18" charset="0"/>
            </a:endParaRPr>
          </a:p>
        </p:txBody>
      </p:sp>
      <p:pic>
        <p:nvPicPr>
          <p:cNvPr id="3081" name="Picture 9" descr="TS_tradespace1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8521" r="4396" b="12764"/>
          <a:stretch>
            <a:fillRect/>
          </a:stretch>
        </p:blipFill>
        <p:spPr bwMode="auto">
          <a:xfrm>
            <a:off x="2895600" y="3886200"/>
            <a:ext cx="1905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evidence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Bayes forecasts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method: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define experiment configuration and models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simulate data D for all fiducial parameters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compute evidence (using the data from b)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plot evidence ratio B01 = E(M0)/E(M1)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limits: plot contours of iso-evidence ratio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ln(B01) = 0 (equal probability)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ln(B01) = -2.5 (1:12 ~ substantial)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ln(B01) = -5 (1:150 ~ strong)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 Computationally intensive: need to calc. 100s of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evidences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381375" y="6089650"/>
            <a:ext cx="2381250" cy="768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8113"/>
            <a:ext cx="8283575" cy="7699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Graphical interpretation</a:t>
            </a:r>
            <a:r>
              <a:rPr lang="fr-FR" sz="4000" smtClean="0">
                <a:solidFill>
                  <a:schemeClr val="accent2"/>
                </a:solidFill>
              </a:rPr>
              <a:t> (contour)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50800" y="3810000"/>
            <a:ext cx="3810000" cy="2395538"/>
            <a:chOff x="1056" y="1968"/>
            <a:chExt cx="3552" cy="2352"/>
          </a:xfrm>
        </p:grpSpPr>
        <p:sp>
          <p:nvSpPr>
            <p:cNvPr id="43055" name="Rectangle 5"/>
            <p:cNvSpPr>
              <a:spLocks noChangeArrowheads="1"/>
            </p:cNvSpPr>
            <p:nvPr/>
          </p:nvSpPr>
          <p:spPr bwMode="auto">
            <a:xfrm>
              <a:off x="1536" y="2256"/>
              <a:ext cx="768" cy="3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56" name="Rectangle 6"/>
            <p:cNvSpPr>
              <a:spLocks noChangeArrowheads="1"/>
            </p:cNvSpPr>
            <p:nvPr/>
          </p:nvSpPr>
          <p:spPr bwMode="auto">
            <a:xfrm>
              <a:off x="2928" y="1968"/>
              <a:ext cx="768" cy="3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57" name="Oval 7"/>
            <p:cNvSpPr>
              <a:spLocks noChangeArrowheads="1"/>
            </p:cNvSpPr>
            <p:nvPr/>
          </p:nvSpPr>
          <p:spPr bwMode="auto">
            <a:xfrm>
              <a:off x="1872" y="2928"/>
              <a:ext cx="1680" cy="67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58" name="Line 8"/>
            <p:cNvSpPr>
              <a:spLocks noChangeShapeType="1"/>
            </p:cNvSpPr>
            <p:nvPr/>
          </p:nvSpPr>
          <p:spPr bwMode="auto">
            <a:xfrm>
              <a:off x="1488" y="3984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9" name="Line 9"/>
            <p:cNvSpPr>
              <a:spLocks noChangeShapeType="1"/>
            </p:cNvSpPr>
            <p:nvPr/>
          </p:nvSpPr>
          <p:spPr bwMode="auto">
            <a:xfrm flipV="1">
              <a:off x="1488" y="225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60" name="Object 10"/>
            <p:cNvGraphicFramePr>
              <a:graphicFrameLocks noChangeAspect="1"/>
            </p:cNvGraphicFramePr>
            <p:nvPr/>
          </p:nvGraphicFramePr>
          <p:xfrm>
            <a:off x="4320" y="4064"/>
            <a:ext cx="271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7" name="Équation" r:id="rId4" imgW="241300" imgH="228600" progId="Equation.3">
                    <p:embed/>
                  </p:oleObj>
                </mc:Choice>
                <mc:Fallback>
                  <p:oleObj name="Équation" r:id="rId4" imgW="24130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4064"/>
                          <a:ext cx="271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61" name="Object 11"/>
            <p:cNvGraphicFramePr>
              <a:graphicFrameLocks noChangeAspect="1"/>
            </p:cNvGraphicFramePr>
            <p:nvPr/>
          </p:nvGraphicFramePr>
          <p:xfrm>
            <a:off x="1104" y="2304"/>
            <a:ext cx="271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8" name="Équation" r:id="rId6" imgW="241091" imgH="215713" progId="Equation.3">
                    <p:embed/>
                  </p:oleObj>
                </mc:Choice>
                <mc:Fallback>
                  <p:oleObj name="Équation" r:id="rId6" imgW="241091" imgH="215713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304"/>
                          <a:ext cx="271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88" name="AutoShape 12"/>
            <p:cNvSpPr>
              <a:spLocks noChangeArrowheads="1"/>
            </p:cNvSpPr>
            <p:nvPr/>
          </p:nvSpPr>
          <p:spPr bwMode="auto">
            <a:xfrm>
              <a:off x="2688" y="3263"/>
              <a:ext cx="96" cy="48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63" name="Line 13"/>
            <p:cNvSpPr>
              <a:spLocks noChangeShapeType="1"/>
            </p:cNvSpPr>
            <p:nvPr/>
          </p:nvSpPr>
          <p:spPr bwMode="auto">
            <a:xfrm>
              <a:off x="2736" y="32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64" name="Line 14"/>
            <p:cNvSpPr>
              <a:spLocks noChangeShapeType="1"/>
            </p:cNvSpPr>
            <p:nvPr/>
          </p:nvSpPr>
          <p:spPr bwMode="auto">
            <a:xfrm flipH="1">
              <a:off x="1488" y="326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65" name="Object 15"/>
            <p:cNvGraphicFramePr>
              <a:graphicFrameLocks noChangeAspect="1"/>
            </p:cNvGraphicFramePr>
            <p:nvPr/>
          </p:nvGraphicFramePr>
          <p:xfrm>
            <a:off x="2592" y="4050"/>
            <a:ext cx="32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9" name="Équation" r:id="rId8" imgW="291973" imgH="241195" progId="Equation.3">
                    <p:embed/>
                  </p:oleObj>
                </mc:Choice>
                <mc:Fallback>
                  <p:oleObj name="Équation" r:id="rId8" imgW="291973" imgH="241195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4050"/>
                          <a:ext cx="32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66" name="Object 16"/>
            <p:cNvGraphicFramePr>
              <a:graphicFrameLocks noChangeAspect="1"/>
            </p:cNvGraphicFramePr>
            <p:nvPr/>
          </p:nvGraphicFramePr>
          <p:xfrm>
            <a:off x="1056" y="3168"/>
            <a:ext cx="3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0" name="Équation" r:id="rId10" imgW="291973" imgH="228501" progId="Equation.3">
                    <p:embed/>
                  </p:oleObj>
                </mc:Choice>
                <mc:Fallback>
                  <p:oleObj name="Équation" r:id="rId10" imgW="291973" imgH="228501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168"/>
                          <a:ext cx="3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67" name="Line 17"/>
            <p:cNvSpPr>
              <a:spLocks noChangeShapeType="1"/>
            </p:cNvSpPr>
            <p:nvPr/>
          </p:nvSpPr>
          <p:spPr bwMode="auto">
            <a:xfrm>
              <a:off x="3552" y="3264"/>
              <a:ext cx="0" cy="72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68" name="Object 18"/>
            <p:cNvGraphicFramePr>
              <a:graphicFrameLocks noChangeAspect="1"/>
            </p:cNvGraphicFramePr>
            <p:nvPr/>
          </p:nvGraphicFramePr>
          <p:xfrm>
            <a:off x="3024" y="3696"/>
            <a:ext cx="313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1" name="Équation" r:id="rId12" imgW="279279" imgH="241195" progId="Equation.3">
                    <p:embed/>
                  </p:oleObj>
                </mc:Choice>
                <mc:Fallback>
                  <p:oleObj name="Équation" r:id="rId12" imgW="279279" imgH="241195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696"/>
                          <a:ext cx="313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69" name="Line 19"/>
            <p:cNvSpPr>
              <a:spLocks noChangeShapeType="1"/>
            </p:cNvSpPr>
            <p:nvPr/>
          </p:nvSpPr>
          <p:spPr bwMode="auto">
            <a:xfrm>
              <a:off x="3312" y="38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0" name="Line 20"/>
            <p:cNvSpPr>
              <a:spLocks noChangeShapeType="1"/>
            </p:cNvSpPr>
            <p:nvPr/>
          </p:nvSpPr>
          <p:spPr bwMode="auto">
            <a:xfrm flipH="1">
              <a:off x="2736" y="38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1" name="Line 21"/>
            <p:cNvSpPr>
              <a:spLocks noChangeShapeType="1"/>
            </p:cNvSpPr>
            <p:nvPr/>
          </p:nvSpPr>
          <p:spPr bwMode="auto">
            <a:xfrm flipH="1">
              <a:off x="1488" y="2928"/>
              <a:ext cx="12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72" name="Object 22"/>
            <p:cNvGraphicFramePr>
              <a:graphicFrameLocks noChangeAspect="1"/>
            </p:cNvGraphicFramePr>
            <p:nvPr/>
          </p:nvGraphicFramePr>
          <p:xfrm>
            <a:off x="1488" y="2976"/>
            <a:ext cx="313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2" name="Équation" r:id="rId14" imgW="279279" imgH="241195" progId="Equation.3">
                    <p:embed/>
                  </p:oleObj>
                </mc:Choice>
                <mc:Fallback>
                  <p:oleObj name="Équation" r:id="rId14" imgW="279279" imgH="241195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976"/>
                          <a:ext cx="313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73" name="Line 23"/>
            <p:cNvSpPr>
              <a:spLocks noChangeShapeType="1"/>
            </p:cNvSpPr>
            <p:nvPr/>
          </p:nvSpPr>
          <p:spPr bwMode="auto">
            <a:xfrm flipV="1">
              <a:off x="153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4" name="Line 24"/>
            <p:cNvSpPr>
              <a:spLocks noChangeShapeType="1"/>
            </p:cNvSpPr>
            <p:nvPr/>
          </p:nvSpPr>
          <p:spPr bwMode="auto">
            <a:xfrm>
              <a:off x="1536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5" name="Line 25"/>
            <p:cNvSpPr>
              <a:spLocks noChangeShapeType="1"/>
            </p:cNvSpPr>
            <p:nvPr/>
          </p:nvSpPr>
          <p:spPr bwMode="auto">
            <a:xfrm flipH="1">
              <a:off x="3552" y="31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76" name="Object 26"/>
            <p:cNvGraphicFramePr>
              <a:graphicFrameLocks noChangeAspect="1"/>
            </p:cNvGraphicFramePr>
            <p:nvPr/>
          </p:nvGraphicFramePr>
          <p:xfrm>
            <a:off x="3888" y="2976"/>
            <a:ext cx="720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3" name="Équation" r:id="rId16" imgW="812447" imgH="228501" progId="Equation.3">
                    <p:embed/>
                  </p:oleObj>
                </mc:Choice>
                <mc:Fallback>
                  <p:oleObj name="Équation" r:id="rId16" imgW="812447" imgH="228501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976"/>
                          <a:ext cx="720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77" name="Line 27"/>
            <p:cNvSpPr>
              <a:spLocks noChangeShapeType="1"/>
            </p:cNvSpPr>
            <p:nvPr/>
          </p:nvSpPr>
          <p:spPr bwMode="auto">
            <a:xfrm flipV="1">
              <a:off x="2736" y="2256"/>
              <a:ext cx="528" cy="10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8" name="Line 28"/>
            <p:cNvSpPr>
              <a:spLocks noChangeShapeType="1"/>
            </p:cNvSpPr>
            <p:nvPr/>
          </p:nvSpPr>
          <p:spPr bwMode="auto">
            <a:xfrm flipH="1" flipV="1">
              <a:off x="1536" y="2592"/>
              <a:ext cx="1200" cy="6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79" name="Text Box 29"/>
            <p:cNvSpPr txBox="1">
              <a:spLocks noChangeArrowheads="1"/>
            </p:cNvSpPr>
            <p:nvPr/>
          </p:nvSpPr>
          <p:spPr bwMode="auto">
            <a:xfrm>
              <a:off x="2930" y="3170"/>
              <a:ext cx="479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>
                  <a:latin typeface="Times New Roman" pitchFamily="18" charset="0"/>
                </a:rPr>
                <a:t>39%</a:t>
              </a:r>
            </a:p>
          </p:txBody>
        </p:sp>
        <p:graphicFrame>
          <p:nvGraphicFramePr>
            <p:cNvPr id="43080" name="Object 30"/>
            <p:cNvGraphicFramePr>
              <a:graphicFrameLocks noChangeAspect="1"/>
            </p:cNvGraphicFramePr>
            <p:nvPr/>
          </p:nvGraphicFramePr>
          <p:xfrm>
            <a:off x="1584" y="2304"/>
            <a:ext cx="64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4" name="Équation" r:id="rId18" imgW="571252" imgH="228501" progId="Equation.3">
                    <p:embed/>
                  </p:oleObj>
                </mc:Choice>
                <mc:Fallback>
                  <p:oleObj name="Équation" r:id="rId18" imgW="571252" imgH="228501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304"/>
                          <a:ext cx="64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81" name="Object 31"/>
            <p:cNvGraphicFramePr>
              <a:graphicFrameLocks noChangeAspect="1"/>
            </p:cNvGraphicFramePr>
            <p:nvPr/>
          </p:nvGraphicFramePr>
          <p:xfrm>
            <a:off x="2976" y="2016"/>
            <a:ext cx="672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5" name="Équation" r:id="rId20" imgW="571252" imgH="228501" progId="Equation.3">
                    <p:embed/>
                  </p:oleObj>
                </mc:Choice>
                <mc:Fallback>
                  <p:oleObj name="Équation" r:id="rId20" imgW="571252" imgH="228501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016"/>
                          <a:ext cx="672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3" name="Group 32"/>
          <p:cNvGrpSpPr>
            <a:grpSpLocks/>
          </p:cNvGrpSpPr>
          <p:nvPr/>
        </p:nvGrpSpPr>
        <p:grpSpPr bwMode="auto">
          <a:xfrm>
            <a:off x="4800600" y="3886200"/>
            <a:ext cx="4267200" cy="2438400"/>
            <a:chOff x="3024" y="2448"/>
            <a:chExt cx="2688" cy="1536"/>
          </a:xfrm>
        </p:grpSpPr>
        <p:sp>
          <p:nvSpPr>
            <p:cNvPr id="43033" name="Rectangle 33"/>
            <p:cNvSpPr>
              <a:spLocks noChangeArrowheads="1"/>
            </p:cNvSpPr>
            <p:nvPr/>
          </p:nvSpPr>
          <p:spPr bwMode="auto">
            <a:xfrm>
              <a:off x="3024" y="2448"/>
              <a:ext cx="529" cy="21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4" name="Rectangle 34"/>
            <p:cNvSpPr>
              <a:spLocks noChangeArrowheads="1"/>
            </p:cNvSpPr>
            <p:nvPr/>
          </p:nvSpPr>
          <p:spPr bwMode="auto">
            <a:xfrm>
              <a:off x="5183" y="3771"/>
              <a:ext cx="529" cy="21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5" name="Oval 35"/>
            <p:cNvSpPr>
              <a:spLocks noChangeArrowheads="1"/>
            </p:cNvSpPr>
            <p:nvPr/>
          </p:nvSpPr>
          <p:spPr bwMode="auto">
            <a:xfrm rot="2394866">
              <a:off x="3979" y="2820"/>
              <a:ext cx="1158" cy="42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6" name="Line 36"/>
            <p:cNvSpPr>
              <a:spLocks noChangeShapeType="1"/>
            </p:cNvSpPr>
            <p:nvPr/>
          </p:nvSpPr>
          <p:spPr bwMode="auto">
            <a:xfrm>
              <a:off x="3564" y="3689"/>
              <a:ext cx="2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7" name="Line 37"/>
            <p:cNvSpPr>
              <a:spLocks noChangeShapeType="1"/>
            </p:cNvSpPr>
            <p:nvPr/>
          </p:nvSpPr>
          <p:spPr bwMode="auto">
            <a:xfrm flipV="1">
              <a:off x="3564" y="2589"/>
              <a:ext cx="0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14" name="AutoShape 38"/>
            <p:cNvSpPr>
              <a:spLocks noChangeArrowheads="1"/>
            </p:cNvSpPr>
            <p:nvPr/>
          </p:nvSpPr>
          <p:spPr bwMode="auto">
            <a:xfrm>
              <a:off x="4518" y="3027"/>
              <a:ext cx="67" cy="3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39" name="Line 39"/>
            <p:cNvSpPr>
              <a:spLocks noChangeShapeType="1"/>
            </p:cNvSpPr>
            <p:nvPr/>
          </p:nvSpPr>
          <p:spPr bwMode="auto">
            <a:xfrm>
              <a:off x="4560" y="3085"/>
              <a:ext cx="0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0" name="Line 40"/>
            <p:cNvSpPr>
              <a:spLocks noChangeShapeType="1"/>
            </p:cNvSpPr>
            <p:nvPr/>
          </p:nvSpPr>
          <p:spPr bwMode="auto">
            <a:xfrm flipH="1">
              <a:off x="3553" y="302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41" name="Object 41"/>
            <p:cNvGraphicFramePr>
              <a:graphicFrameLocks noChangeAspect="1"/>
            </p:cNvGraphicFramePr>
            <p:nvPr/>
          </p:nvGraphicFramePr>
          <p:xfrm>
            <a:off x="4348" y="3771"/>
            <a:ext cx="452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6" name="Équation" r:id="rId22" imgW="672808" imgH="241195" progId="Equation.3">
                    <p:embed/>
                  </p:oleObj>
                </mc:Choice>
                <mc:Fallback>
                  <p:oleObj name="Équation" r:id="rId22" imgW="672808" imgH="241195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" y="3771"/>
                          <a:ext cx="452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42" name="Line 42"/>
            <p:cNvSpPr>
              <a:spLocks noChangeShapeType="1"/>
            </p:cNvSpPr>
            <p:nvPr/>
          </p:nvSpPr>
          <p:spPr bwMode="auto">
            <a:xfrm>
              <a:off x="5017" y="3309"/>
              <a:ext cx="0" cy="38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3" name="Line 43"/>
            <p:cNvSpPr>
              <a:spLocks noChangeShapeType="1"/>
            </p:cNvSpPr>
            <p:nvPr/>
          </p:nvSpPr>
          <p:spPr bwMode="auto">
            <a:xfrm flipH="1">
              <a:off x="3565" y="2629"/>
              <a:ext cx="62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44" name="Line 44"/>
            <p:cNvSpPr>
              <a:spLocks noChangeShapeType="1"/>
            </p:cNvSpPr>
            <p:nvPr/>
          </p:nvSpPr>
          <p:spPr bwMode="auto">
            <a:xfrm flipH="1">
              <a:off x="4643" y="2737"/>
              <a:ext cx="232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45" name="Object 45"/>
            <p:cNvGraphicFramePr>
              <a:graphicFrameLocks noChangeAspect="1"/>
            </p:cNvGraphicFramePr>
            <p:nvPr/>
          </p:nvGraphicFramePr>
          <p:xfrm>
            <a:off x="4934" y="2613"/>
            <a:ext cx="496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7" name="Équation" r:id="rId24" imgW="812447" imgH="228501" progId="Equation.3">
                    <p:embed/>
                  </p:oleObj>
                </mc:Choice>
                <mc:Fallback>
                  <p:oleObj name="Équation" r:id="rId24" imgW="812447" imgH="228501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4" y="2613"/>
                          <a:ext cx="496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46" name="Text Box 46"/>
            <p:cNvSpPr txBox="1">
              <a:spLocks noChangeArrowheads="1"/>
            </p:cNvSpPr>
            <p:nvPr/>
          </p:nvSpPr>
          <p:spPr bwMode="auto">
            <a:xfrm>
              <a:off x="4518" y="311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>
                  <a:latin typeface="Times New Roman" pitchFamily="18" charset="0"/>
                </a:rPr>
                <a:t>39%</a:t>
              </a:r>
            </a:p>
          </p:txBody>
        </p:sp>
        <p:graphicFrame>
          <p:nvGraphicFramePr>
            <p:cNvPr id="43047" name="Object 47"/>
            <p:cNvGraphicFramePr>
              <a:graphicFrameLocks noChangeAspect="1"/>
            </p:cNvGraphicFramePr>
            <p:nvPr/>
          </p:nvGraphicFramePr>
          <p:xfrm>
            <a:off x="3066" y="2489"/>
            <a:ext cx="442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8" name="Équation" r:id="rId25" imgW="571252" imgH="228501" progId="Equation.3">
                    <p:embed/>
                  </p:oleObj>
                </mc:Choice>
                <mc:Fallback>
                  <p:oleObj name="Équation" r:id="rId25" imgW="571252" imgH="228501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" y="2489"/>
                          <a:ext cx="442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48" name="Object 48"/>
            <p:cNvGraphicFramePr>
              <a:graphicFrameLocks noChangeAspect="1"/>
            </p:cNvGraphicFramePr>
            <p:nvPr/>
          </p:nvGraphicFramePr>
          <p:xfrm>
            <a:off x="5224" y="3771"/>
            <a:ext cx="464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9" name="Équation" r:id="rId27" imgW="571252" imgH="228501" progId="Equation.3">
                    <p:embed/>
                  </p:oleObj>
                </mc:Choice>
                <mc:Fallback>
                  <p:oleObj name="Équation" r:id="rId27" imgW="571252" imgH="228501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" y="3771"/>
                          <a:ext cx="464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49" name="Object 49"/>
            <p:cNvGraphicFramePr>
              <a:graphicFrameLocks noChangeAspect="1"/>
            </p:cNvGraphicFramePr>
            <p:nvPr/>
          </p:nvGraphicFramePr>
          <p:xfrm>
            <a:off x="3113" y="2975"/>
            <a:ext cx="408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0" name="Équation" r:id="rId29" imgW="672808" imgH="241195" progId="Equation.3">
                    <p:embed/>
                  </p:oleObj>
                </mc:Choice>
                <mc:Fallback>
                  <p:oleObj name="Équation" r:id="rId29" imgW="672808" imgH="241195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" y="2975"/>
                          <a:ext cx="408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50" name="Object 50"/>
            <p:cNvGraphicFramePr>
              <a:graphicFrameLocks noChangeAspect="1"/>
            </p:cNvGraphicFramePr>
            <p:nvPr/>
          </p:nvGraphicFramePr>
          <p:xfrm>
            <a:off x="4560" y="3485"/>
            <a:ext cx="457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1" name="Équation" r:id="rId31" imgW="799753" imgH="304668" progId="Equation.3">
                    <p:embed/>
                  </p:oleObj>
                </mc:Choice>
                <mc:Fallback>
                  <p:oleObj name="Équation" r:id="rId31" imgW="799753" imgH="304668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3485"/>
                          <a:ext cx="457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51" name="Object 51"/>
            <p:cNvGraphicFramePr>
              <a:graphicFrameLocks noChangeAspect="1"/>
            </p:cNvGraphicFramePr>
            <p:nvPr/>
          </p:nvGraphicFramePr>
          <p:xfrm>
            <a:off x="3605" y="2768"/>
            <a:ext cx="457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2" name="Équation" r:id="rId33" imgW="799753" imgH="304668" progId="Equation.3">
                    <p:embed/>
                  </p:oleObj>
                </mc:Choice>
                <mc:Fallback>
                  <p:oleObj name="Équation" r:id="rId33" imgW="799753" imgH="304668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5" y="2768"/>
                          <a:ext cx="457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52" name="Line 52"/>
            <p:cNvSpPr>
              <a:spLocks noChangeShapeType="1"/>
            </p:cNvSpPr>
            <p:nvPr/>
          </p:nvSpPr>
          <p:spPr bwMode="auto">
            <a:xfrm>
              <a:off x="3979" y="2531"/>
              <a:ext cx="1328" cy="11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53" name="Freeform 53"/>
            <p:cNvSpPr>
              <a:spLocks/>
            </p:cNvSpPr>
            <p:nvPr/>
          </p:nvSpPr>
          <p:spPr bwMode="auto">
            <a:xfrm>
              <a:off x="5183" y="3523"/>
              <a:ext cx="332" cy="166"/>
            </a:xfrm>
            <a:custGeom>
              <a:avLst/>
              <a:gdLst>
                <a:gd name="T0" fmla="*/ 287 w 384"/>
                <a:gd name="T1" fmla="*/ 138 h 200"/>
                <a:gd name="T2" fmla="*/ 252 w 384"/>
                <a:gd name="T3" fmla="*/ 71 h 200"/>
                <a:gd name="T4" fmla="*/ 215 w 384"/>
                <a:gd name="T5" fmla="*/ 38 h 200"/>
                <a:gd name="T6" fmla="*/ 144 w 384"/>
                <a:gd name="T7" fmla="*/ 6 h 200"/>
                <a:gd name="T8" fmla="*/ 72 w 384"/>
                <a:gd name="T9" fmla="*/ 6 h 200"/>
                <a:gd name="T10" fmla="*/ 0 w 384"/>
                <a:gd name="T11" fmla="*/ 38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" h="200">
                  <a:moveTo>
                    <a:pt x="384" y="200"/>
                  </a:moveTo>
                  <a:cubicBezTo>
                    <a:pt x="368" y="164"/>
                    <a:pt x="352" y="128"/>
                    <a:pt x="336" y="104"/>
                  </a:cubicBezTo>
                  <a:cubicBezTo>
                    <a:pt x="320" y="80"/>
                    <a:pt x="312" y="72"/>
                    <a:pt x="288" y="56"/>
                  </a:cubicBezTo>
                  <a:cubicBezTo>
                    <a:pt x="264" y="40"/>
                    <a:pt x="224" y="16"/>
                    <a:pt x="192" y="8"/>
                  </a:cubicBezTo>
                  <a:cubicBezTo>
                    <a:pt x="160" y="0"/>
                    <a:pt x="128" y="0"/>
                    <a:pt x="96" y="8"/>
                  </a:cubicBezTo>
                  <a:cubicBezTo>
                    <a:pt x="64" y="16"/>
                    <a:pt x="16" y="48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54" name="Object 54"/>
            <p:cNvGraphicFramePr>
              <a:graphicFrameLocks noChangeAspect="1"/>
            </p:cNvGraphicFramePr>
            <p:nvPr/>
          </p:nvGraphicFramePr>
          <p:xfrm>
            <a:off x="5349" y="3399"/>
            <a:ext cx="153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3" name="Équation" r:id="rId35" imgW="139579" imgH="164957" progId="Equation.3">
                    <p:embed/>
                  </p:oleObj>
                </mc:Choice>
                <mc:Fallback>
                  <p:oleObj name="Équation" r:id="rId35" imgW="139579" imgH="164957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" y="3399"/>
                          <a:ext cx="153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4" name="Text Box 55"/>
          <p:cNvSpPr txBox="1">
            <a:spLocks noChangeArrowheads="1"/>
          </p:cNvSpPr>
          <p:nvPr/>
        </p:nvSpPr>
        <p:spPr bwMode="auto">
          <a:xfrm>
            <a:off x="228600" y="990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The equation</a:t>
            </a:r>
            <a:r>
              <a:rPr lang="fr-FR" sz="2400">
                <a:latin typeface="Times New Roman" pitchFamily="18" charset="0"/>
              </a:rPr>
              <a:t>:                        d</a:t>
            </a:r>
            <a:r>
              <a:rPr lang="en-US" sz="2400">
                <a:latin typeface="Times New Roman" pitchFamily="18" charset="0"/>
              </a:rPr>
              <a:t>e</a:t>
            </a:r>
            <a:r>
              <a:rPr lang="fr-FR" sz="2400">
                <a:latin typeface="Times New Roman" pitchFamily="18" charset="0"/>
              </a:rPr>
              <a:t>fin</a:t>
            </a:r>
            <a:r>
              <a:rPr lang="en-US" sz="2400">
                <a:latin typeface="Times New Roman" pitchFamily="18" charset="0"/>
              </a:rPr>
              <a:t>e an </a:t>
            </a:r>
            <a:r>
              <a:rPr lang="fr-FR" sz="2400">
                <a:latin typeface="Times New Roman" pitchFamily="18" charset="0"/>
              </a:rPr>
              <a:t>iso-probabilit</a:t>
            </a:r>
            <a:r>
              <a:rPr lang="en-US" sz="2400">
                <a:latin typeface="Times New Roman" pitchFamily="18" charset="0"/>
              </a:rPr>
              <a:t>y ellipse</a:t>
            </a:r>
            <a:r>
              <a:rPr lang="fr-FR" sz="240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43015" name="Object 56"/>
          <p:cNvGraphicFramePr>
            <a:graphicFrameLocks noChangeAspect="1"/>
          </p:cNvGraphicFramePr>
          <p:nvPr/>
        </p:nvGraphicFramePr>
        <p:xfrm>
          <a:off x="2222500" y="1028700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" name="Équation" r:id="rId37" imgW="889000" imgH="228600" progId="Equation.3">
                  <p:embed/>
                </p:oleObj>
              </mc:Choice>
              <mc:Fallback>
                <p:oleObj name="Équation" r:id="rId37" imgW="889000" imgH="2286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028700"/>
                        <a:ext cx="1587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57"/>
          <p:cNvGraphicFramePr>
            <a:graphicFrameLocks noChangeAspect="1"/>
          </p:cNvGraphicFramePr>
          <p:nvPr/>
        </p:nvGraphicFramePr>
        <p:xfrm>
          <a:off x="990600" y="1600200"/>
          <a:ext cx="2536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" name="Équation" r:id="rId39" imgW="1473200" imgH="508000" progId="Equation.3">
                  <p:embed/>
                </p:oleObj>
              </mc:Choice>
              <mc:Fallback>
                <p:oleObj name="Équation" r:id="rId39" imgW="1473200" imgH="5080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25368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58"/>
          <p:cNvGraphicFramePr>
            <a:graphicFrameLocks noChangeAspect="1"/>
          </p:cNvGraphicFramePr>
          <p:nvPr/>
        </p:nvGraphicFramePr>
        <p:xfrm>
          <a:off x="457200" y="2667000"/>
          <a:ext cx="3733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" name="Équation" r:id="rId41" imgW="2235200" imgH="508000" progId="Equation.3">
                  <p:embed/>
                </p:oleObj>
              </mc:Choice>
              <mc:Fallback>
                <p:oleObj name="Équation" r:id="rId41" imgW="2235200" imgH="5080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37338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59"/>
          <p:cNvGraphicFramePr>
            <a:graphicFrameLocks noChangeAspect="1"/>
          </p:cNvGraphicFramePr>
          <p:nvPr/>
        </p:nvGraphicFramePr>
        <p:xfrm>
          <a:off x="5562600" y="1828800"/>
          <a:ext cx="19050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" name="Équation" r:id="rId43" imgW="888614" imgH="203112" progId="Equation.3">
                  <p:embed/>
                </p:oleObj>
              </mc:Choice>
              <mc:Fallback>
                <p:oleObj name="Équation" r:id="rId43" imgW="888614" imgH="203112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19050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60"/>
          <p:cNvGraphicFramePr>
            <a:graphicFrameLocks noChangeAspect="1"/>
          </p:cNvGraphicFramePr>
          <p:nvPr/>
        </p:nvGraphicFramePr>
        <p:xfrm>
          <a:off x="4572000" y="2667000"/>
          <a:ext cx="4267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" name="Équation" r:id="rId45" imgW="3975100" imgH="520700" progId="Equation.3">
                  <p:embed/>
                </p:oleObj>
              </mc:Choice>
              <mc:Fallback>
                <p:oleObj name="Équation" r:id="rId45" imgW="3975100" imgH="5207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42672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Line 61"/>
          <p:cNvSpPr>
            <a:spLocks noChangeShapeType="1"/>
          </p:cNvSpPr>
          <p:nvPr/>
        </p:nvSpPr>
        <p:spPr bwMode="auto">
          <a:xfrm>
            <a:off x="2419350" y="2466975"/>
            <a:ext cx="0" cy="200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1" name="Line 62"/>
          <p:cNvSpPr>
            <a:spLocks noChangeShapeType="1"/>
          </p:cNvSpPr>
          <p:nvPr/>
        </p:nvSpPr>
        <p:spPr bwMode="auto">
          <a:xfrm>
            <a:off x="2433638" y="332422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2" name="Line 63"/>
          <p:cNvSpPr>
            <a:spLocks noChangeShapeType="1"/>
          </p:cNvSpPr>
          <p:nvPr/>
        </p:nvSpPr>
        <p:spPr bwMode="auto">
          <a:xfrm>
            <a:off x="6645275" y="2343150"/>
            <a:ext cx="0" cy="200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3" name="Line 64"/>
          <p:cNvSpPr>
            <a:spLocks noChangeShapeType="1"/>
          </p:cNvSpPr>
          <p:nvPr/>
        </p:nvSpPr>
        <p:spPr bwMode="auto">
          <a:xfrm>
            <a:off x="6667500" y="351472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3024" name="Object 65"/>
          <p:cNvGraphicFramePr>
            <a:graphicFrameLocks noChangeAspect="1"/>
          </p:cNvGraphicFramePr>
          <p:nvPr/>
        </p:nvGraphicFramePr>
        <p:xfrm>
          <a:off x="3381375" y="6089650"/>
          <a:ext cx="2381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" name="Équation" r:id="rId47" imgW="1333500" imgH="431800" progId="Equation.3">
                  <p:embed/>
                </p:oleObj>
              </mc:Choice>
              <mc:Fallback>
                <p:oleObj name="Équation" r:id="rId47" imgW="1333500" imgH="4318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6089650"/>
                        <a:ext cx="23812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Line 66"/>
          <p:cNvSpPr>
            <a:spLocks noChangeShapeType="1"/>
          </p:cNvSpPr>
          <p:nvPr/>
        </p:nvSpPr>
        <p:spPr bwMode="auto">
          <a:xfrm flipH="1" flipV="1">
            <a:off x="3295650" y="6221413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6" name="Text Box 67"/>
          <p:cNvSpPr txBox="1">
            <a:spLocks noChangeArrowheads="1"/>
          </p:cNvSpPr>
          <p:nvPr/>
        </p:nvSpPr>
        <p:spPr bwMode="auto">
          <a:xfrm>
            <a:off x="3073400" y="5748338"/>
            <a:ext cx="30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</a:t>
            </a:r>
            <a:endParaRPr lang="fr-FR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3027" name="Line 68"/>
          <p:cNvSpPr>
            <a:spLocks noChangeShapeType="1"/>
          </p:cNvSpPr>
          <p:nvPr/>
        </p:nvSpPr>
        <p:spPr bwMode="auto">
          <a:xfrm flipV="1">
            <a:off x="5943600" y="6256338"/>
            <a:ext cx="1524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8" name="Text Box 69"/>
          <p:cNvSpPr txBox="1">
            <a:spLocks noChangeArrowheads="1"/>
          </p:cNvSpPr>
          <p:nvPr/>
        </p:nvSpPr>
        <p:spPr bwMode="auto">
          <a:xfrm>
            <a:off x="5843588" y="5883275"/>
            <a:ext cx="1208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-/4</a:t>
            </a:r>
          </a:p>
        </p:txBody>
      </p:sp>
      <p:sp>
        <p:nvSpPr>
          <p:cNvPr id="43029" name="Freeform 70"/>
          <p:cNvSpPr>
            <a:spLocks/>
          </p:cNvSpPr>
          <p:nvPr/>
        </p:nvSpPr>
        <p:spPr bwMode="auto">
          <a:xfrm>
            <a:off x="3657600" y="1816100"/>
            <a:ext cx="1828800" cy="317500"/>
          </a:xfrm>
          <a:custGeom>
            <a:avLst/>
            <a:gdLst>
              <a:gd name="T0" fmla="*/ 0 w 1152"/>
              <a:gd name="T1" fmla="*/ 504031250 h 200"/>
              <a:gd name="T2" fmla="*/ 604837500 w 1152"/>
              <a:gd name="T3" fmla="*/ 141128750 h 200"/>
              <a:gd name="T4" fmla="*/ 1451610000 w 1152"/>
              <a:gd name="T5" fmla="*/ 20161250 h 200"/>
              <a:gd name="T6" fmla="*/ 2147483647 w 1152"/>
              <a:gd name="T7" fmla="*/ 262096250 h 200"/>
              <a:gd name="T8" fmla="*/ 2147483647 w 1152"/>
              <a:gd name="T9" fmla="*/ 50403125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200">
                <a:moveTo>
                  <a:pt x="0" y="200"/>
                </a:moveTo>
                <a:cubicBezTo>
                  <a:pt x="72" y="144"/>
                  <a:pt x="144" y="88"/>
                  <a:pt x="240" y="56"/>
                </a:cubicBezTo>
                <a:cubicBezTo>
                  <a:pt x="336" y="24"/>
                  <a:pt x="448" y="0"/>
                  <a:pt x="576" y="8"/>
                </a:cubicBezTo>
                <a:cubicBezTo>
                  <a:pt x="704" y="16"/>
                  <a:pt x="912" y="72"/>
                  <a:pt x="1008" y="104"/>
                </a:cubicBezTo>
                <a:cubicBezTo>
                  <a:pt x="1104" y="136"/>
                  <a:pt x="1128" y="184"/>
                  <a:pt x="1152" y="20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30" name="AutoShape 71"/>
          <p:cNvSpPr>
            <a:spLocks/>
          </p:cNvSpPr>
          <p:nvPr/>
        </p:nvSpPr>
        <p:spPr bwMode="auto">
          <a:xfrm rot="-5400000">
            <a:off x="1643856" y="5387182"/>
            <a:ext cx="315913" cy="1905000"/>
          </a:xfrm>
          <a:prstGeom prst="leftBrace">
            <a:avLst>
              <a:gd name="adj1" fmla="val 50251"/>
              <a:gd name="adj2" fmla="val 4817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Text Box 72"/>
          <p:cNvSpPr txBox="1">
            <a:spLocks noChangeArrowheads="1"/>
          </p:cNvSpPr>
          <p:nvPr/>
        </p:nvSpPr>
        <p:spPr bwMode="auto">
          <a:xfrm>
            <a:off x="1403350" y="6340475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68%</a:t>
            </a:r>
          </a:p>
        </p:txBody>
      </p:sp>
      <p:sp>
        <p:nvSpPr>
          <p:cNvPr id="43032" name="Freeform 73"/>
          <p:cNvSpPr>
            <a:spLocks/>
          </p:cNvSpPr>
          <p:nvPr/>
        </p:nvSpPr>
        <p:spPr bwMode="auto">
          <a:xfrm>
            <a:off x="3657600" y="3578225"/>
            <a:ext cx="1828800" cy="317500"/>
          </a:xfrm>
          <a:custGeom>
            <a:avLst/>
            <a:gdLst>
              <a:gd name="T0" fmla="*/ 0 w 1152"/>
              <a:gd name="T1" fmla="*/ 504031250 h 200"/>
              <a:gd name="T2" fmla="*/ 604837500 w 1152"/>
              <a:gd name="T3" fmla="*/ 141128750 h 200"/>
              <a:gd name="T4" fmla="*/ 1451610000 w 1152"/>
              <a:gd name="T5" fmla="*/ 20161250 h 200"/>
              <a:gd name="T6" fmla="*/ 2147483647 w 1152"/>
              <a:gd name="T7" fmla="*/ 262096250 h 200"/>
              <a:gd name="T8" fmla="*/ 2147483647 w 1152"/>
              <a:gd name="T9" fmla="*/ 50403125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200">
                <a:moveTo>
                  <a:pt x="0" y="200"/>
                </a:moveTo>
                <a:cubicBezTo>
                  <a:pt x="72" y="144"/>
                  <a:pt x="144" y="88"/>
                  <a:pt x="240" y="56"/>
                </a:cubicBezTo>
                <a:cubicBezTo>
                  <a:pt x="336" y="24"/>
                  <a:pt x="448" y="0"/>
                  <a:pt x="576" y="8"/>
                </a:cubicBezTo>
                <a:cubicBezTo>
                  <a:pt x="704" y="16"/>
                  <a:pt x="912" y="72"/>
                  <a:pt x="1008" y="104"/>
                </a:cubicBezTo>
                <a:cubicBezTo>
                  <a:pt x="1104" y="136"/>
                  <a:pt x="1128" y="184"/>
                  <a:pt x="1152" y="20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Systematic errors</a:t>
            </a: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914400"/>
            <a:ext cx="8915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Définition: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Systematic error is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all that is not statistic.</a:t>
            </a:r>
            <a:r>
              <a:rPr lang="fr-FR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	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Statist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ic</a:t>
            </a:r>
            <a:r>
              <a:rPr lang="fr-FR" sz="2400">
                <a:latin typeface="Times New Roman" pitchFamily="18" charset="0"/>
              </a:rPr>
              <a:t>: </a:t>
            </a:r>
            <a:r>
              <a:rPr lang="en-US" sz="2400">
                <a:latin typeface="Times New Roman" pitchFamily="18" charset="0"/>
              </a:rPr>
              <a:t>If we repeat</a:t>
            </a:r>
            <a:r>
              <a:rPr lang="fr-FR" sz="2400">
                <a:latin typeface="Times New Roman" pitchFamily="18" charset="0"/>
              </a:rPr>
              <a:t> « n » </a:t>
            </a:r>
            <a:r>
              <a:rPr lang="en-US" sz="2400">
                <a:latin typeface="Times New Roman" pitchFamily="18" charset="0"/>
              </a:rPr>
              <a:t>the measurement of the quantity</a:t>
            </a:r>
            <a:r>
              <a:rPr lang="fr-FR" sz="2400">
                <a:latin typeface="Times New Roman" pitchFamily="18" charset="0"/>
              </a:rPr>
              <a:t> Q 		</a:t>
            </a:r>
            <a:r>
              <a:rPr lang="en-US" sz="2400">
                <a:latin typeface="Times New Roman" pitchFamily="18" charset="0"/>
              </a:rPr>
              <a:t>with a statistical error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Q</a:t>
            </a:r>
            <a:r>
              <a:rPr lang="fr-FR" sz="2400">
                <a:latin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</a:rPr>
              <a:t>the average value</a:t>
            </a:r>
            <a:r>
              <a:rPr lang="fr-FR" sz="2400">
                <a:latin typeface="Times New Roman" pitchFamily="18" charset="0"/>
              </a:rPr>
              <a:t> &lt;Q&gt; 		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fr-FR" sz="2400">
                <a:latin typeface="Times New Roman" pitchFamily="18" charset="0"/>
              </a:rPr>
              <a:t>tend</a:t>
            </a:r>
            <a:r>
              <a:rPr lang="en-US" sz="2400">
                <a:latin typeface="Times New Roman" pitchFamily="18" charset="0"/>
              </a:rPr>
              <a:t>s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to the true value</a:t>
            </a:r>
            <a:r>
              <a:rPr lang="fr-FR" sz="2400">
                <a:latin typeface="Times New Roman" pitchFamily="18" charset="0"/>
              </a:rPr>
              <a:t> Q</a:t>
            </a:r>
            <a:r>
              <a:rPr lang="fr-FR" sz="2400" baseline="-25000">
                <a:latin typeface="Times New Roman" pitchFamily="18" charset="0"/>
              </a:rPr>
              <a:t>0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with an error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Q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/n.</a:t>
            </a:r>
            <a:r>
              <a:rPr lang="fr-FR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	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Syst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ematic</a:t>
            </a:r>
            <a:r>
              <a:rPr lang="fr-FR" sz="2400">
                <a:latin typeface="Times New Roman" pitchFamily="18" charset="0"/>
              </a:rPr>
              <a:t>:</a:t>
            </a:r>
            <a:r>
              <a:rPr lang="en-US" sz="2400">
                <a:latin typeface="Times New Roman" pitchFamily="18" charset="0"/>
              </a:rPr>
              <a:t>Whatever is the number of experiments</a:t>
            </a:r>
            <a:r>
              <a:rPr lang="fr-FR" sz="2400">
                <a:latin typeface="Times New Roman" pitchFamily="18" charset="0"/>
              </a:rPr>
              <a:t>, &lt;Q&gt; </a:t>
            </a:r>
            <a:r>
              <a:rPr lang="en-US" sz="2400">
                <a:latin typeface="Times New Roman" pitchFamily="18" charset="0"/>
              </a:rPr>
              <a:t>will 		never tends to </a:t>
            </a:r>
            <a:r>
              <a:rPr lang="fr-FR" sz="2400">
                <a:latin typeface="Times New Roman" pitchFamily="18" charset="0"/>
              </a:rPr>
              <a:t>Q</a:t>
            </a:r>
            <a:r>
              <a:rPr lang="fr-FR" sz="2400" baseline="-25000">
                <a:latin typeface="Times New Roman" pitchFamily="18" charset="0"/>
              </a:rPr>
              <a:t>0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better than the systematic error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400">
                <a:latin typeface="Times New Roman" pitchFamily="18" charset="0"/>
              </a:rPr>
              <a:t>.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356235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latin typeface="Times New Roman" pitchFamily="18" charset="0"/>
              </a:rPr>
              <a:t>How to deal with: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	If systematic effect is measurable, we correct it, by calculating 		&lt;Q-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Q&gt;</a:t>
            </a:r>
            <a:r>
              <a:rPr lang="en-GB" sz="2400">
                <a:latin typeface="Times New Roman" pitchFamily="18" charset="0"/>
              </a:rPr>
              <a:t> with the error  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sz="2400" baseline="-25000">
                <a:latin typeface="Times New Roman" pitchFamily="18" charset="0"/>
                <a:sym typeface="Symbol" pitchFamily="18" charset="2"/>
              </a:rPr>
              <a:t>Q’</a:t>
            </a:r>
            <a:r>
              <a:rPr lang="en-GB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= </a:t>
            </a:r>
            <a:r>
              <a:rPr lang="en-GB" sz="2400" baseline="-25000">
                <a:latin typeface="Times New Roman" pitchFamily="18" charset="0"/>
                <a:sym typeface="Symbol" pitchFamily="18" charset="2"/>
              </a:rPr>
              <a:t>Q</a:t>
            </a:r>
            <a:r>
              <a:rPr lang="en-GB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+ </a:t>
            </a:r>
            <a:r>
              <a:rPr lang="en-GB" sz="2400" baseline="-25000">
                <a:latin typeface="Times New Roman" pitchFamily="18" charset="0"/>
                <a:sym typeface="Symbol" pitchFamily="18" charset="2"/>
              </a:rPr>
              <a:t>Q</a:t>
            </a:r>
            <a:r>
              <a:rPr lang="en-GB" sz="2400" baseline="30000">
                <a:latin typeface="Times New Roman" pitchFamily="18" charset="0"/>
                <a:sym typeface="Symbol" pitchFamily="18" charset="2"/>
              </a:rPr>
              <a:t>2</a:t>
            </a:r>
            <a:endParaRPr lang="en-GB" sz="24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  <a:sym typeface="Symbol" pitchFamily="18" charset="2"/>
              </a:rPr>
              <a:t>	If not, we add the  </a:t>
            </a:r>
            <a:r>
              <a:rPr lang="en-GB" sz="24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error matrices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: V</a:t>
            </a:r>
            <a:r>
              <a:rPr lang="en-GB" sz="2400" baseline="30000">
                <a:latin typeface="Times New Roman" pitchFamily="18" charset="0"/>
                <a:sym typeface="Symbol" pitchFamily="18" charset="2"/>
              </a:rPr>
              <a:t>’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 = V</a:t>
            </a:r>
            <a:r>
              <a:rPr lang="en-GB" sz="2400" baseline="-25000">
                <a:latin typeface="Times New Roman" pitchFamily="18" charset="0"/>
                <a:sym typeface="Symbol" pitchFamily="18" charset="2"/>
              </a:rPr>
              <a:t>stat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+V</a:t>
            </a:r>
            <a:r>
              <a:rPr lang="en-GB" sz="2400" baseline="-25000">
                <a:latin typeface="Times New Roman" pitchFamily="18" charset="0"/>
                <a:sym typeface="Symbol" pitchFamily="18" charset="2"/>
              </a:rPr>
              <a:t>syst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 and we 		use the general formalism. </a:t>
            </a:r>
            <a:endParaRPr lang="en-GB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5867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Challenge: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The systematic error should be less than the statistical error. If not, just stop the experiment, because they won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6477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2"/>
                </a:solidFill>
              </a:rPr>
              <a:t>Err</a:t>
            </a:r>
            <a:r>
              <a:rPr lang="en-US" smtClean="0">
                <a:solidFill>
                  <a:schemeClr val="accent2"/>
                </a:solidFill>
              </a:rPr>
              <a:t>or on the</a:t>
            </a:r>
            <a:r>
              <a:rPr lang="fr-FR" smtClean="0">
                <a:solidFill>
                  <a:schemeClr val="accent2"/>
                </a:solidFill>
              </a:rPr>
              <a:t> z</a:t>
            </a:r>
            <a:r>
              <a:rPr lang="en-US" smtClean="0">
                <a:solidFill>
                  <a:schemeClr val="accent2"/>
                </a:solidFill>
              </a:rPr>
              <a:t> parameter</a:t>
            </a:r>
            <a:endParaRPr lang="fr-FR" smtClean="0">
              <a:solidFill>
                <a:schemeClr val="accent2"/>
              </a:solidFill>
            </a:endParaRPr>
          </a:p>
        </p:txBody>
      </p:sp>
      <p:pic>
        <p:nvPicPr>
          <p:cNvPr id="45059" name="Picture 3" descr="sna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24000"/>
            <a:ext cx="4470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747713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SNAP mesure m</a:t>
            </a:r>
            <a:r>
              <a:rPr lang="fr-FR" sz="2400" baseline="-25000">
                <a:latin typeface="Times New Roman" pitchFamily="18" charset="0"/>
              </a:rPr>
              <a:t>i</a:t>
            </a:r>
            <a:r>
              <a:rPr lang="fr-FR" sz="2400">
                <a:latin typeface="Times New Roman" pitchFamily="18" charset="0"/>
              </a:rPr>
              <a:t> et z</a:t>
            </a:r>
            <a:r>
              <a:rPr lang="fr-FR" sz="2400" baseline="-25000">
                <a:latin typeface="Times New Roman" pitchFamily="18" charset="0"/>
              </a:rPr>
              <a:t>i </a:t>
            </a:r>
            <a:r>
              <a:rPr lang="en-US" sz="2400">
                <a:latin typeface="Times New Roman" pitchFamily="18" charset="0"/>
              </a:rPr>
              <a:t>with errors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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et 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z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Redshift is used as a paremeter on the theoritical model and its error is not on the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. 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11163" y="2300288"/>
          <a:ext cx="37512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Équation" r:id="rId5" imgW="2043813" imgH="495085" progId="Equation.3">
                  <p:embed/>
                </p:oleObj>
              </mc:Choice>
              <mc:Fallback>
                <p:oleObj name="Équation" r:id="rId5" imgW="2043813" imgH="49508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300288"/>
                        <a:ext cx="37512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3200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But the error on</a:t>
            </a:r>
            <a:r>
              <a:rPr lang="fr-FR" sz="2400">
                <a:latin typeface="Times New Roman" pitchFamily="18" charset="0"/>
              </a:rPr>
              <a:t> z </a:t>
            </a:r>
            <a:r>
              <a:rPr lang="en-US" sz="2400">
                <a:latin typeface="Times New Roman" pitchFamily="18" charset="0"/>
              </a:rPr>
              <a:t>leads to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an error on </a:t>
            </a:r>
            <a:r>
              <a:rPr lang="fr-FR" sz="2400">
                <a:latin typeface="Times New Roman" pitchFamily="18" charset="0"/>
              </a:rPr>
              <a:t>m(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,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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,z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)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90600" y="4022725"/>
          <a:ext cx="2514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Équation" r:id="rId7" imgW="1371600" imgH="444500" progId="Equation.3">
                  <p:embed/>
                </p:oleObj>
              </mc:Choice>
              <mc:Fallback>
                <p:oleObj name="Équation" r:id="rId7" imgW="13716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22725"/>
                        <a:ext cx="2514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0" y="4830763"/>
            <a:ext cx="444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Thus, the error on the </a:t>
            </a:r>
            <a:r>
              <a:rPr lang="fr-FR" sz="2400">
                <a:latin typeface="Times New Roman" pitchFamily="18" charset="0"/>
              </a:rPr>
              <a:t>diff</a:t>
            </a:r>
            <a:r>
              <a:rPr lang="en-US" sz="2400">
                <a:latin typeface="Times New Roman" pitchFamily="18" charset="0"/>
              </a:rPr>
              <a:t>e</a:t>
            </a:r>
            <a:r>
              <a:rPr lang="fr-FR" sz="2400">
                <a:latin typeface="Times New Roman" pitchFamily="18" charset="0"/>
              </a:rPr>
              <a:t>rence m</a:t>
            </a:r>
            <a:r>
              <a:rPr lang="fr-FR" sz="2400" baseline="-25000">
                <a:latin typeface="Times New Roman" pitchFamily="18" charset="0"/>
              </a:rPr>
              <a:t>i</a:t>
            </a:r>
            <a:r>
              <a:rPr lang="fr-FR" sz="2400">
                <a:latin typeface="Times New Roman" pitchFamily="18" charset="0"/>
              </a:rPr>
              <a:t>-m</a:t>
            </a:r>
            <a:r>
              <a:rPr lang="fr-FR" sz="2400" baseline="30000">
                <a:latin typeface="Times New Roman" pitchFamily="18" charset="0"/>
              </a:rPr>
              <a:t>th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is</a:t>
            </a:r>
            <a:r>
              <a:rPr lang="fr-FR" sz="240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350838" y="5503863"/>
          <a:ext cx="37941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Équation" r:id="rId9" imgW="2070100" imgH="609600" progId="Equation.3">
                  <p:embed/>
                </p:oleObj>
              </mc:Choice>
              <mc:Fallback>
                <p:oleObj name="Équation" r:id="rId9" imgW="20701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5503863"/>
                        <a:ext cx="37941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5934075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6248400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5029200" y="3505200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5029200" y="3276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5014913" y="3124200"/>
          <a:ext cx="395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Équation" r:id="rId11" imgW="215806" imgH="228501" progId="Equation.3">
                  <p:embed/>
                </p:oleObj>
              </mc:Choice>
              <mc:Fallback>
                <p:oleObj name="Équation" r:id="rId11" imgW="215806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3124200"/>
                        <a:ext cx="3952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5943600" y="5562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Équation" r:id="rId13" imgW="190335" imgH="215713" progId="Equation.3">
                  <p:embed/>
                </p:oleObj>
              </mc:Choice>
              <mc:Fallback>
                <p:oleObj name="Équation" r:id="rId13" imgW="190335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562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797675" y="3687763"/>
            <a:ext cx="1971675" cy="4984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797675" y="3687763"/>
          <a:ext cx="1971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Équation" r:id="rId4" imgW="952087" imgH="279279" progId="Equation.3">
                  <p:embed/>
                </p:oleObj>
              </mc:Choice>
              <mc:Fallback>
                <p:oleObj name="Équation" r:id="rId4" imgW="952087" imgH="27927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3687763"/>
                        <a:ext cx="19716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6477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Computing errors</a:t>
            </a: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5800" y="820738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When the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is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efined on measured variables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(i.e magnitude),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how to compute the errors on  physical parameters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, </a:t>
            </a:r>
            <a:r>
              <a:rPr lang="fr-FR" sz="2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700213" y="1643063"/>
          <a:ext cx="4968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Équation" r:id="rId6" imgW="2400300" imgH="254000" progId="Equation.3">
                  <p:embed/>
                </p:oleObj>
              </mc:Choice>
              <mc:Fallback>
                <p:oleObj name="Équation" r:id="rId6" imgW="24003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1643063"/>
                        <a:ext cx="4968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2166938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We perform a Tailor expansion of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the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around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minimum:</a:t>
            </a:r>
            <a:endParaRPr lang="fr-FR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00050" y="2671763"/>
          <a:ext cx="85915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Équation" r:id="rId8" imgW="5905500" imgH="508000" progId="Equation.3">
                  <p:embed/>
                </p:oleObj>
              </mc:Choice>
              <mc:Fallback>
                <p:oleObj name="Équation" r:id="rId8" imgW="59055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2671763"/>
                        <a:ext cx="85915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505200" y="3441700"/>
            <a:ext cx="5334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=0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038600" y="3441700"/>
            <a:ext cx="533400" cy="2921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7270750" y="3479800"/>
            <a:ext cx="368300" cy="2079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1000" y="3933825"/>
            <a:ext cx="86106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If the transformation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 m(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is linear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then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The second derivative of the 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is a symetric positive matrix</a:t>
            </a:r>
            <a:endParaRPr lang="fr-FR" sz="2400">
              <a:latin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The error on 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are</a:t>
            </a:r>
            <a:r>
              <a:rPr lang="fr-FR" sz="2400">
                <a:latin typeface="Times New Roman" pitchFamily="18" charset="0"/>
              </a:rPr>
              <a:t> Gaussi</a:t>
            </a:r>
            <a:r>
              <a:rPr lang="en-US" sz="2400">
                <a:latin typeface="Times New Roman" pitchFamily="18" charset="0"/>
              </a:rPr>
              <a:t>an</a:t>
            </a:r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867400" y="4724400"/>
          <a:ext cx="2698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Équation" r:id="rId10" imgW="1815312" imgH="304668" progId="Equation.3">
                  <p:embed/>
                </p:oleObj>
              </mc:Choice>
              <mc:Fallback>
                <p:oleObj name="Équation" r:id="rId10" imgW="1815312" imgH="304668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4400"/>
                        <a:ext cx="26987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2743200" y="5486400"/>
            <a:ext cx="2895600" cy="1295400"/>
            <a:chOff x="1728" y="3360"/>
            <a:chExt cx="1824" cy="816"/>
          </a:xfrm>
        </p:grpSpPr>
        <p:sp>
          <p:nvSpPr>
            <p:cNvPr id="16401" name="Rectangle 15"/>
            <p:cNvSpPr>
              <a:spLocks noChangeArrowheads="1"/>
            </p:cNvSpPr>
            <p:nvPr/>
          </p:nvSpPr>
          <p:spPr bwMode="auto">
            <a:xfrm>
              <a:off x="2928" y="3504"/>
              <a:ext cx="240" cy="24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402" name="Group 16"/>
            <p:cNvGrpSpPr>
              <a:grpSpLocks/>
            </p:cNvGrpSpPr>
            <p:nvPr/>
          </p:nvGrpSpPr>
          <p:grpSpPr bwMode="auto">
            <a:xfrm>
              <a:off x="1728" y="3360"/>
              <a:ext cx="1824" cy="816"/>
              <a:chOff x="1632" y="2448"/>
              <a:chExt cx="1824" cy="816"/>
            </a:xfrm>
          </p:grpSpPr>
          <p:sp>
            <p:nvSpPr>
              <p:cNvPr id="16403" name="Rectangle 17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1824" cy="816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16404" name="Object 18"/>
              <p:cNvGraphicFramePr>
                <a:graphicFrameLocks noChangeAspect="1"/>
              </p:cNvGraphicFramePr>
              <p:nvPr/>
            </p:nvGraphicFramePr>
            <p:xfrm>
              <a:off x="1776" y="2544"/>
              <a:ext cx="1557" cy="6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34" name="Équation" r:id="rId12" imgW="1193800" imgH="482600" progId="Equation.3">
                      <p:embed/>
                    </p:oleObj>
                  </mc:Choice>
                  <mc:Fallback>
                    <p:oleObj name="Équation" r:id="rId12" imgW="1193800" imgH="4826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2544"/>
                            <a:ext cx="1557" cy="6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6399" name="Freeform 19"/>
          <p:cNvSpPr>
            <a:spLocks/>
          </p:cNvSpPr>
          <p:nvPr/>
        </p:nvSpPr>
        <p:spPr bwMode="auto">
          <a:xfrm>
            <a:off x="165100" y="1841500"/>
            <a:ext cx="4635500" cy="3873500"/>
          </a:xfrm>
          <a:custGeom>
            <a:avLst/>
            <a:gdLst>
              <a:gd name="T0" fmla="*/ 2147483647 w 2920"/>
              <a:gd name="T1" fmla="*/ 2147483647 h 2440"/>
              <a:gd name="T2" fmla="*/ 2147483647 w 2920"/>
              <a:gd name="T3" fmla="*/ 2147483647 h 2440"/>
              <a:gd name="T4" fmla="*/ 1794351250 w 2920"/>
              <a:gd name="T5" fmla="*/ 2147483647 h 2440"/>
              <a:gd name="T6" fmla="*/ 463708750 w 2920"/>
              <a:gd name="T7" fmla="*/ 2147483647 h 2440"/>
              <a:gd name="T8" fmla="*/ 100806250 w 2920"/>
              <a:gd name="T9" fmla="*/ 1431448750 h 2440"/>
              <a:gd name="T10" fmla="*/ 1068546250 w 2920"/>
              <a:gd name="T11" fmla="*/ 221773750 h 2440"/>
              <a:gd name="T12" fmla="*/ 2147483647 w 2920"/>
              <a:gd name="T13" fmla="*/ 100806250 h 2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20" h="2440">
                <a:moveTo>
                  <a:pt x="2920" y="2440"/>
                </a:moveTo>
                <a:cubicBezTo>
                  <a:pt x="2552" y="2376"/>
                  <a:pt x="2184" y="2312"/>
                  <a:pt x="1816" y="2248"/>
                </a:cubicBezTo>
                <a:cubicBezTo>
                  <a:pt x="1448" y="2184"/>
                  <a:pt x="984" y="2144"/>
                  <a:pt x="712" y="2056"/>
                </a:cubicBezTo>
                <a:cubicBezTo>
                  <a:pt x="440" y="1968"/>
                  <a:pt x="296" y="1968"/>
                  <a:pt x="184" y="1720"/>
                </a:cubicBezTo>
                <a:cubicBezTo>
                  <a:pt x="72" y="1472"/>
                  <a:pt x="0" y="840"/>
                  <a:pt x="40" y="568"/>
                </a:cubicBezTo>
                <a:cubicBezTo>
                  <a:pt x="80" y="296"/>
                  <a:pt x="272" y="176"/>
                  <a:pt x="424" y="88"/>
                </a:cubicBezTo>
                <a:cubicBezTo>
                  <a:pt x="576" y="0"/>
                  <a:pt x="864" y="48"/>
                  <a:pt x="952" y="4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0" name="AutoShape 20"/>
          <p:cNvSpPr>
            <a:spLocks/>
          </p:cNvSpPr>
          <p:nvPr/>
        </p:nvSpPr>
        <p:spPr bwMode="auto">
          <a:xfrm rot="-5400000">
            <a:off x="7200900" y="1693863"/>
            <a:ext cx="228600" cy="3352800"/>
          </a:xfrm>
          <a:prstGeom prst="leftBrace">
            <a:avLst>
              <a:gd name="adj1" fmla="val 1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Computing errors</a:t>
            </a:r>
            <a:r>
              <a:rPr lang="fr-FR" sz="4000" smtClean="0">
                <a:solidFill>
                  <a:schemeClr val="accent2"/>
                </a:solidFill>
              </a:rPr>
              <a:t>(2)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771775" y="852488"/>
          <a:ext cx="29575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Équation" r:id="rId4" imgW="1713756" imgH="495085" progId="Equation.3">
                  <p:embed/>
                </p:oleObj>
              </mc:Choice>
              <mc:Fallback>
                <p:oleObj name="Équation" r:id="rId4" imgW="1713756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852488"/>
                        <a:ext cx="29575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Simple case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357346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Times New Roman" pitchFamily="18" charset="0"/>
              </a:rPr>
              <a:t>If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</a:rPr>
              <a:t> m(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, z</a:t>
            </a:r>
            <a:r>
              <a:rPr lang="fr-FR" sz="2400" baseline="-250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fr-FR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>
                <a:solidFill>
                  <a:srgbClr val="CC3399"/>
                </a:solidFill>
                <a:latin typeface="Times New Roman" pitchFamily="18" charset="0"/>
                <a:sym typeface="Symbol" pitchFamily="18" charset="2"/>
              </a:rPr>
              <a:t>is linear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889875" y="2298700"/>
            <a:ext cx="1219200" cy="9144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218488" y="3141663"/>
            <a:ext cx="314325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8382000" y="3429000"/>
          <a:ext cx="4159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Équation" r:id="rId6" imgW="241091" imgH="177646" progId="Equation.3">
                  <p:embed/>
                </p:oleObj>
              </mc:Choice>
              <mc:Fallback>
                <p:oleObj name="Équation" r:id="rId6" imgW="241091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429000"/>
                        <a:ext cx="41592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4211638" y="31924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962400" y="3473450"/>
          <a:ext cx="609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Équation" r:id="rId8" imgW="241195" imgH="241195" progId="Equation.3">
                  <p:embed/>
                </p:oleObj>
              </mc:Choice>
              <mc:Fallback>
                <p:oleObj name="Équation" r:id="rId8" imgW="241195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73450"/>
                        <a:ext cx="609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962400" y="2276475"/>
            <a:ext cx="533400" cy="9144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495800" y="2379663"/>
            <a:ext cx="12954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5334000" y="3141663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1219200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>
                <a:latin typeface="Times New Roman" pitchFamily="18" charset="0"/>
              </a:rPr>
              <a:t>Jacobi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950913" y="39338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Error on physical parameter are deduced by a 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</a:rPr>
              <a:t>simple projection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on the 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0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space parameter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linear approximation</a:t>
            </a:r>
            <a:r>
              <a:rPr lang="fr-FR" sz="2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) Fisher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analysis</a:t>
            </a:r>
            <a:endParaRPr lang="fr-FR" sz="20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7424" name="Group 17"/>
          <p:cNvGrpSpPr>
            <a:grpSpLocks/>
          </p:cNvGrpSpPr>
          <p:nvPr/>
        </p:nvGrpSpPr>
        <p:grpSpPr bwMode="auto">
          <a:xfrm>
            <a:off x="2057400" y="4652963"/>
            <a:ext cx="5029200" cy="1295400"/>
            <a:chOff x="1296" y="3360"/>
            <a:chExt cx="3168" cy="816"/>
          </a:xfrm>
        </p:grpSpPr>
        <p:sp>
          <p:nvSpPr>
            <p:cNvPr id="17431" name="Rectangle 18"/>
            <p:cNvSpPr>
              <a:spLocks noChangeArrowheads="1"/>
            </p:cNvSpPr>
            <p:nvPr/>
          </p:nvSpPr>
          <p:spPr bwMode="auto">
            <a:xfrm>
              <a:off x="1296" y="3360"/>
              <a:ext cx="3168" cy="8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7432" name="Object 19"/>
            <p:cNvGraphicFramePr>
              <a:graphicFrameLocks noChangeAspect="1"/>
            </p:cNvGraphicFramePr>
            <p:nvPr/>
          </p:nvGraphicFramePr>
          <p:xfrm>
            <a:off x="1344" y="3456"/>
            <a:ext cx="3024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6" name="Équation" r:id="rId10" imgW="2476500" imgH="533400" progId="Equation.3">
                    <p:embed/>
                  </p:oleObj>
                </mc:Choice>
                <mc:Fallback>
                  <p:oleObj name="Équation" r:id="rId10" imgW="2476500" imgH="5334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456"/>
                          <a:ext cx="3024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7467600" y="4652963"/>
            <a:ext cx="160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>
                <a:latin typeface="Times New Roman" pitchFamily="18" charset="0"/>
              </a:rPr>
              <a:t>Ind</a:t>
            </a:r>
            <a:r>
              <a:rPr lang="en-US" sz="2000">
                <a:latin typeface="Times New Roman" pitchFamily="18" charset="0"/>
              </a:rPr>
              <a:t>e</a:t>
            </a:r>
            <a:r>
              <a:rPr lang="fr-FR" sz="2000">
                <a:latin typeface="Times New Roman" pitchFamily="18" charset="0"/>
              </a:rPr>
              <a:t>pendant </a:t>
            </a:r>
            <a:r>
              <a:rPr lang="en-US" sz="2000">
                <a:latin typeface="Times New Roman" pitchFamily="18" charset="0"/>
              </a:rPr>
              <a:t>of the measured points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7426" name="Line 21"/>
          <p:cNvSpPr>
            <a:spLocks noChangeShapeType="1"/>
          </p:cNvSpPr>
          <p:nvPr/>
        </p:nvSpPr>
        <p:spPr bwMode="auto">
          <a:xfrm>
            <a:off x="8658225" y="3789363"/>
            <a:ext cx="0" cy="84455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 flipV="1">
            <a:off x="7086600" y="5300663"/>
            <a:ext cx="457200" cy="762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7428" name="Object 23"/>
          <p:cNvGraphicFramePr>
            <a:graphicFrameLocks noChangeAspect="1"/>
          </p:cNvGraphicFramePr>
          <p:nvPr>
            <p:ph idx="1"/>
          </p:nvPr>
        </p:nvGraphicFramePr>
        <p:xfrm>
          <a:off x="4572000" y="6021388"/>
          <a:ext cx="36925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Équation" r:id="rId12" imgW="2425700" imgH="508000" progId="Equation.3">
                  <p:embed/>
                </p:oleObj>
              </mc:Choice>
              <mc:Fallback>
                <p:oleObj name="Équation" r:id="rId12" imgW="2425700" imgH="5080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21388"/>
                        <a:ext cx="369252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107950" y="5949950"/>
            <a:ext cx="4608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CC"/>
                </a:solidFill>
                <a:latin typeface="Times New Roman" pitchFamily="18" charset="0"/>
              </a:rPr>
              <a:t>If</a:t>
            </a:r>
            <a:r>
              <a:rPr lang="fr-FR" sz="2400">
                <a:solidFill>
                  <a:srgbClr val="FF33CC"/>
                </a:solidFill>
                <a:latin typeface="Times New Roman" pitchFamily="18" charset="0"/>
              </a:rPr>
              <a:t> m(</a:t>
            </a:r>
            <a:r>
              <a:rPr lang="fr-FR" sz="24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, z</a:t>
            </a:r>
            <a:r>
              <a:rPr lang="fr-FR" sz="2400" baseline="-250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fr-FR" sz="24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) is </a:t>
            </a:r>
            <a:r>
              <a:rPr lang="en-US" sz="24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not linear:</a:t>
            </a:r>
            <a:r>
              <a:rPr lang="fr-FR" sz="24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 Fisher is a good approximation if:</a:t>
            </a:r>
            <a:endParaRPr lang="fr-FR" sz="2400">
              <a:solidFill>
                <a:srgbClr val="FF33CC"/>
              </a:solidFill>
              <a:latin typeface="Times New Roman" pitchFamily="18" charset="0"/>
            </a:endParaRPr>
          </a:p>
        </p:txBody>
      </p:sp>
      <p:graphicFrame>
        <p:nvGraphicFramePr>
          <p:cNvPr id="17430" name="Object 13"/>
          <p:cNvGraphicFramePr>
            <a:graphicFrameLocks noChangeAspect="1"/>
          </p:cNvGraphicFramePr>
          <p:nvPr/>
        </p:nvGraphicFramePr>
        <p:xfrm>
          <a:off x="900113" y="1560513"/>
          <a:ext cx="8170862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Équation" r:id="rId14" imgW="4737100" imgH="965200" progId="Equation.3">
                  <p:embed/>
                </p:oleObj>
              </mc:Choice>
              <mc:Fallback>
                <p:oleObj name="Équation" r:id="rId14" imgW="4737100" imgH="965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60513"/>
                        <a:ext cx="8170862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89154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If</a:t>
            </a:r>
            <a:r>
              <a:rPr lang="fr-FR" sz="2400">
                <a:latin typeface="Times New Roman" pitchFamily="18" charset="0"/>
              </a:rPr>
              <a:t> m(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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is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lin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ear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in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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then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If errors on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m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are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Gaussi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an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then errors on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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will be</a:t>
            </a:r>
            <a:endParaRPr lang="fr-FR" sz="2400" baseline="-25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0000"/>
              </a:lnSpc>
              <a:spcBef>
                <a:spcPct val="50000"/>
              </a:spcBef>
              <a:buFontTx/>
              <a:buChar char="•"/>
            </a:pPr>
            <a:r>
              <a:rPr lang="fr-FR" sz="2400">
                <a:latin typeface="Times New Roman" pitchFamily="18" charset="0"/>
                <a:sym typeface="Symbol" pitchFamily="18" charset="2"/>
              </a:rPr>
              <a:t> 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(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k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is exactly a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quadrati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c form</a:t>
            </a:r>
            <a:endParaRPr lang="fr-FR" sz="24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spcBef>
                <a:spcPct val="50000"/>
              </a:spcBef>
            </a:pPr>
            <a:endParaRPr lang="fr-FR" sz="24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20000"/>
              </a:lnSpc>
              <a:spcBef>
                <a:spcPct val="50000"/>
              </a:spcBef>
              <a:buFontTx/>
              <a:buChar char="•"/>
            </a:pP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The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covariance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matrix is positive and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symetri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c</a:t>
            </a:r>
            <a:endParaRPr lang="fr-FR" sz="24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  <a:sym typeface="Symbol" pitchFamily="18" charset="2"/>
              </a:rPr>
              <a:t> 	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fr-FR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Fisher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analysis is rigorously exact. </a:t>
            </a:r>
            <a:endParaRPr lang="fr-FR" sz="240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accent2"/>
                </a:solidFill>
              </a:rPr>
              <a:t>Non-linéarit</a:t>
            </a:r>
            <a:r>
              <a:rPr lang="en-US" sz="4000" smtClean="0">
                <a:solidFill>
                  <a:schemeClr val="accent2"/>
                </a:solidFill>
              </a:rPr>
              <a:t>y</a:t>
            </a:r>
            <a:r>
              <a:rPr lang="fr-FR" sz="4000" smtClean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311400" y="1751013"/>
          <a:ext cx="4521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Équation" r:id="rId4" imgW="2349500" imgH="254000" progId="Equation.3">
                  <p:embed/>
                </p:oleObj>
              </mc:Choice>
              <mc:Fallback>
                <p:oleObj name="Équation" r:id="rId4" imgW="2349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751013"/>
                        <a:ext cx="4521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11400" y="2568575"/>
          <a:ext cx="34290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Équation" r:id="rId6" imgW="1815312" imgH="304668" progId="Equation.3">
                  <p:embed/>
                </p:oleObj>
              </mc:Choice>
              <mc:Fallback>
                <p:oleObj name="Équation" r:id="rId6" imgW="1815312" imgH="3046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568575"/>
                        <a:ext cx="34290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320925" y="3429000"/>
          <a:ext cx="34194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Équation" r:id="rId8" imgW="2476500" imgH="533400" progId="Equation.3">
                  <p:embed/>
                </p:oleObj>
              </mc:Choice>
              <mc:Fallback>
                <p:oleObj name="Équation" r:id="rId8" imgW="24765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3429000"/>
                        <a:ext cx="34194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8275" y="4362450"/>
            <a:ext cx="8807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On the contrary only 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is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rigo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rously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exact: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Fisher matrix is a linear approximation.</a:t>
            </a:r>
            <a:endParaRPr lang="fr-FR" sz="24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The only valid properties are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Best fit is given by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               =&gt;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fr-FR" sz="2400">
                <a:latin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The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« s » sigma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error is given by solving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: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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= 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min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+s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708400" y="5492750"/>
          <a:ext cx="914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Équation" r:id="rId10" imgW="558800" imgH="457200" progId="Equation.3">
                  <p:embed/>
                </p:oleObj>
              </mc:Choice>
              <mc:Fallback>
                <p:oleObj name="Équation" r:id="rId10" imgW="5588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92750"/>
                        <a:ext cx="914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ph idx="1"/>
          </p:nvPr>
        </p:nvGraphicFramePr>
        <p:xfrm>
          <a:off x="5076825" y="5443538"/>
          <a:ext cx="29527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Équation" r:id="rId12" imgW="2222500" imgH="596900" progId="Equation.3">
                  <p:embed/>
                </p:oleObj>
              </mc:Choice>
              <mc:Fallback>
                <p:oleObj name="Équation" r:id="rId12" imgW="2222500" imgH="596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443538"/>
                        <a:ext cx="29527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2"/>
                </a:solidFill>
              </a:rPr>
              <a:t>Non-lin</a:t>
            </a:r>
            <a:r>
              <a:rPr lang="en-US" smtClean="0">
                <a:solidFill>
                  <a:schemeClr val="accent2"/>
                </a:solidFill>
              </a:rPr>
              <a:t>e</a:t>
            </a:r>
            <a:r>
              <a:rPr lang="fr-FR" smtClean="0">
                <a:solidFill>
                  <a:schemeClr val="accent2"/>
                </a:solidFill>
              </a:rPr>
              <a:t>arit</a:t>
            </a:r>
            <a:r>
              <a:rPr lang="en-US" smtClean="0">
                <a:solidFill>
                  <a:schemeClr val="accent2"/>
                </a:solidFill>
              </a:rPr>
              <a:t>y: computing errors</a:t>
            </a: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86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If m(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 is not linear, errors on 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is not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gaussian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. Fisher analysis is no more correct. If one use it, results should be verify a posteriori.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estimated the errors we should come back to the first definition of the </a:t>
            </a:r>
            <a:r>
              <a:rPr lang="fr-FR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-25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fr-FR" sz="2400" baseline="30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30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and solve the equation </a:t>
            </a:r>
            <a:r>
              <a:rPr lang="fr-FR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-25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fr-FR" sz="2400" baseline="30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= </a:t>
            </a:r>
            <a:r>
              <a:rPr lang="fr-FR" sz="2400" baseline="30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 baseline="-25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min</a:t>
            </a:r>
            <a:r>
              <a:rPr lang="fr-FR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+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1</a:t>
            </a:r>
            <a:endParaRPr lang="fr-FR" sz="2400" baseline="30000" dirty="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fr-FR" sz="2400" dirty="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987425" y="2941638"/>
          <a:ext cx="70135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Équation" r:id="rId4" imgW="3644900" imgH="254000" progId="Equation.3">
                  <p:embed/>
                </p:oleObj>
              </mc:Choice>
              <mc:Fallback>
                <p:oleObj name="Équation" r:id="rId4" imgW="36449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941638"/>
                        <a:ext cx="70135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If we want to estimate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(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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) what about 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? How to take care of correlation ? How to marginalize over 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?</a:t>
            </a:r>
            <a:endParaRPr lang="fr-FR" sz="24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859213" y="4518025"/>
          <a:ext cx="5132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Équation" r:id="rId6" imgW="2870200" imgH="330200" progId="Equation.3">
                  <p:embed/>
                </p:oleObj>
              </mc:Choice>
              <mc:Fallback>
                <p:oleObj name="Équation" r:id="rId6" imgW="28702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4518025"/>
                        <a:ext cx="5132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886200" y="5181600"/>
          <a:ext cx="3886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Équation" r:id="rId8" imgW="2095500" imgH="228600" progId="Equation.3">
                  <p:embed/>
                </p:oleObj>
              </mc:Choice>
              <mc:Fallback>
                <p:oleObj name="Équation" r:id="rId8" imgW="2095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38862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FF0066"/>
                </a:solidFill>
                <a:latin typeface="Times New Roman" pitchFamily="18" charset="0"/>
              </a:rPr>
              <a:t>Average answer (simulation)</a:t>
            </a:r>
            <a:endParaRPr lang="fr-FR" sz="20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04800" y="5207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Most probable answer (data)</a:t>
            </a:r>
            <a:endParaRPr lang="fr-FR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" y="5807075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It can be shown than both methods are equivalent for simulation if simulated point are not randomized. m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</a:rPr>
              <a:t>mes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= m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</a:rPr>
              <a:t>th</a:t>
            </a:r>
            <a:endParaRPr lang="fr-FR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67000" y="5970588"/>
            <a:ext cx="2120900" cy="4921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4582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Non linearity: example</a:t>
            </a: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2900" y="609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Evolution </a:t>
            </a:r>
            <a:r>
              <a:rPr lang="en-US" sz="2400">
                <a:latin typeface="Times New Roman" pitchFamily="18" charset="0"/>
              </a:rPr>
              <a:t>of</a:t>
            </a:r>
            <a:r>
              <a:rPr lang="fr-FR" sz="24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- </a:t>
            </a:r>
            <a:r>
              <a:rPr lang="fr-FR" sz="2400" baseline="-25000">
                <a:latin typeface="Times New Roman" pitchFamily="18" charset="0"/>
                <a:sym typeface="Symbol" pitchFamily="18" charset="2"/>
              </a:rPr>
              <a:t>min</a:t>
            </a:r>
            <a:r>
              <a:rPr lang="fr-FR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fr-FR" sz="2400">
                <a:latin typeface="Times New Roman" pitchFamily="18" charset="0"/>
                <a:sym typeface="Symbol" pitchFamily="18" charset="2"/>
              </a:rPr>
              <a:t> :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SNAP simlation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 flatness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at 1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%</a:t>
            </a:r>
            <a:r>
              <a:rPr lang="fr-FR" sz="2400">
                <a:latin typeface="Times New Roman" pitchFamily="18" charset="0"/>
              </a:rPr>
              <a:t> 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457200" y="1066800"/>
            <a:ext cx="8686800" cy="4640263"/>
            <a:chOff x="288" y="1152"/>
            <a:chExt cx="5472" cy="2923"/>
          </a:xfrm>
        </p:grpSpPr>
        <p:pic>
          <p:nvPicPr>
            <p:cNvPr id="22538" name="Picture 6" descr="snap_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96"/>
              <a:ext cx="4080" cy="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V="1">
              <a:off x="1584" y="1872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0" name="Text Box 8"/>
            <p:cNvSpPr txBox="1">
              <a:spLocks noChangeArrowheads="1"/>
            </p:cNvSpPr>
            <p:nvPr/>
          </p:nvSpPr>
          <p:spPr bwMode="auto">
            <a:xfrm>
              <a:off x="528" y="1901"/>
              <a:ext cx="1056" cy="51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</a:rPr>
                <a:t> Fisher</a:t>
              </a:r>
              <a:r>
                <a:rPr lang="en-US" sz="2400">
                  <a:latin typeface="Times New Roman" pitchFamily="18" charset="0"/>
                </a:rPr>
                <a:t> analysis</a:t>
              </a: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>
              <a:off x="2112" y="1536"/>
              <a:ext cx="345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2" name="Line 10"/>
            <p:cNvSpPr>
              <a:spLocks noChangeShapeType="1"/>
            </p:cNvSpPr>
            <p:nvPr/>
          </p:nvSpPr>
          <p:spPr bwMode="auto">
            <a:xfrm>
              <a:off x="1392" y="1296"/>
              <a:ext cx="864" cy="24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3" name="Text Box 11"/>
            <p:cNvSpPr txBox="1">
              <a:spLocks noChangeArrowheads="1"/>
            </p:cNvSpPr>
            <p:nvPr/>
          </p:nvSpPr>
          <p:spPr bwMode="auto">
            <a:xfrm>
              <a:off x="336" y="1152"/>
              <a:ext cx="105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  <a:sym typeface="Symbol" pitchFamily="18" charset="2"/>
                </a:rPr>
                <a:t></a:t>
              </a:r>
              <a:r>
                <a:rPr lang="fr-FR" sz="2400" baseline="3000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fr-FR" sz="2400">
                  <a:latin typeface="Times New Roman" pitchFamily="18" charset="0"/>
                  <a:sym typeface="Symbol" pitchFamily="18" charset="2"/>
                </a:rPr>
                <a:t>=</a:t>
              </a:r>
              <a:r>
                <a:rPr lang="fr-FR" sz="2400" baseline="-25000">
                  <a:latin typeface="Times New Roman" pitchFamily="18" charset="0"/>
                  <a:sym typeface="Symbol" pitchFamily="18" charset="2"/>
                </a:rPr>
                <a:t>min</a:t>
              </a:r>
              <a:r>
                <a:rPr lang="fr-FR" sz="2400" baseline="3000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fr-FR" sz="2400">
                  <a:latin typeface="Times New Roman" pitchFamily="18" charset="0"/>
                  <a:sym typeface="Symbol" pitchFamily="18" charset="2"/>
                </a:rPr>
                <a:t>+1</a:t>
              </a: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22544" name="Line 12"/>
            <p:cNvSpPr>
              <a:spLocks noChangeShapeType="1"/>
            </p:cNvSpPr>
            <p:nvPr/>
          </p:nvSpPr>
          <p:spPr bwMode="auto">
            <a:xfrm>
              <a:off x="2448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5" name="Text Box 13"/>
            <p:cNvSpPr txBox="1">
              <a:spLocks noChangeArrowheads="1"/>
            </p:cNvSpPr>
            <p:nvPr/>
          </p:nvSpPr>
          <p:spPr bwMode="auto">
            <a:xfrm>
              <a:off x="2592" y="35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fr-FR" sz="2400" baseline="-25000">
                  <a:latin typeface="Times New Roman" pitchFamily="18" charset="0"/>
                  <a:sym typeface="Symbol" pitchFamily="18" charset="2"/>
                </a:rPr>
                <a:t>-</a:t>
              </a:r>
              <a:endParaRPr lang="fr-FR" sz="24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2546" name="Line 14"/>
            <p:cNvSpPr>
              <a:spLocks noChangeShapeType="1"/>
            </p:cNvSpPr>
            <p:nvPr/>
          </p:nvSpPr>
          <p:spPr bwMode="auto">
            <a:xfrm flipH="1">
              <a:off x="2448" y="373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7" name="Line 15"/>
            <p:cNvSpPr>
              <a:spLocks noChangeShapeType="1"/>
            </p:cNvSpPr>
            <p:nvPr/>
          </p:nvSpPr>
          <p:spPr bwMode="auto">
            <a:xfrm>
              <a:off x="2880" y="372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8" name="Line 16"/>
            <p:cNvSpPr>
              <a:spLocks noChangeShapeType="1"/>
            </p:cNvSpPr>
            <p:nvPr/>
          </p:nvSpPr>
          <p:spPr bwMode="auto">
            <a:xfrm>
              <a:off x="1392" y="3120"/>
              <a:ext cx="2256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9" name="Text Box 17"/>
            <p:cNvSpPr txBox="1">
              <a:spLocks noChangeArrowheads="1"/>
            </p:cNvSpPr>
            <p:nvPr/>
          </p:nvSpPr>
          <p:spPr bwMode="auto">
            <a:xfrm>
              <a:off x="336" y="2861"/>
              <a:ext cx="1056" cy="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S</a:t>
              </a:r>
              <a:r>
                <a:rPr lang="fr-FR" sz="2400">
                  <a:latin typeface="Times New Roman" pitchFamily="18" charset="0"/>
                </a:rPr>
                <a:t>econda</a:t>
              </a:r>
              <a:r>
                <a:rPr lang="en-US" sz="2400">
                  <a:latin typeface="Times New Roman" pitchFamily="18" charset="0"/>
                </a:rPr>
                <a:t>ry minimum</a:t>
              </a: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22550" name="Line 18"/>
            <p:cNvSpPr>
              <a:spLocks noChangeShapeType="1"/>
            </p:cNvSpPr>
            <p:nvPr/>
          </p:nvSpPr>
          <p:spPr bwMode="auto">
            <a:xfrm>
              <a:off x="4992" y="3552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1" name="Text Box 19"/>
            <p:cNvSpPr txBox="1">
              <a:spLocks noChangeArrowheads="1"/>
            </p:cNvSpPr>
            <p:nvPr/>
          </p:nvSpPr>
          <p:spPr bwMode="auto">
            <a:xfrm>
              <a:off x="4080" y="355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fr-FR" sz="2400" baseline="-25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endParaRPr lang="fr-FR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2552" name="Line 20"/>
            <p:cNvSpPr>
              <a:spLocks noChangeShapeType="1"/>
            </p:cNvSpPr>
            <p:nvPr/>
          </p:nvSpPr>
          <p:spPr bwMode="auto">
            <a:xfrm flipH="1">
              <a:off x="3168" y="3734"/>
              <a:ext cx="9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3" name="Line 21"/>
            <p:cNvSpPr>
              <a:spLocks noChangeShapeType="1"/>
            </p:cNvSpPr>
            <p:nvPr/>
          </p:nvSpPr>
          <p:spPr bwMode="auto">
            <a:xfrm>
              <a:off x="4368" y="3734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4" name="Line 22"/>
            <p:cNvSpPr>
              <a:spLocks noChangeShapeType="1"/>
            </p:cNvSpPr>
            <p:nvPr/>
          </p:nvSpPr>
          <p:spPr bwMode="auto">
            <a:xfrm flipV="1">
              <a:off x="1584" y="3840"/>
              <a:ext cx="1008" cy="235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5" name="Line 23"/>
            <p:cNvSpPr>
              <a:spLocks noChangeShapeType="1"/>
            </p:cNvSpPr>
            <p:nvPr/>
          </p:nvSpPr>
          <p:spPr bwMode="auto">
            <a:xfrm flipV="1">
              <a:off x="1584" y="3840"/>
              <a:ext cx="2640" cy="235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6" name="Text Box 24"/>
            <p:cNvSpPr txBox="1">
              <a:spLocks noChangeArrowheads="1"/>
            </p:cNvSpPr>
            <p:nvPr/>
          </p:nvSpPr>
          <p:spPr bwMode="auto">
            <a:xfrm>
              <a:off x="288" y="3734"/>
              <a:ext cx="1296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</a:rPr>
                <a:t>asym</a:t>
              </a:r>
              <a:r>
                <a:rPr lang="en-US" sz="2400">
                  <a:latin typeface="Times New Roman" pitchFamily="18" charset="0"/>
                </a:rPr>
                <a:t>e</a:t>
              </a:r>
              <a:r>
                <a:rPr lang="fr-FR" sz="2400">
                  <a:latin typeface="Times New Roman" pitchFamily="18" charset="0"/>
                </a:rPr>
                <a:t>tri</a:t>
              </a:r>
              <a:r>
                <a:rPr lang="en-US" sz="2400">
                  <a:latin typeface="Times New Roman" pitchFamily="18" charset="0"/>
                </a:rPr>
                <a:t>c error</a:t>
              </a:r>
              <a:endParaRPr lang="fr-FR" sz="2400">
                <a:latin typeface="Times New Roman" pitchFamily="18" charset="0"/>
              </a:endParaRPr>
            </a:p>
          </p:txBody>
        </p:sp>
      </p:grpSp>
      <p:graphicFrame>
        <p:nvGraphicFramePr>
          <p:cNvPr id="22534" name="Object 25"/>
          <p:cNvGraphicFramePr>
            <a:graphicFrameLocks noChangeAspect="1"/>
          </p:cNvGraphicFramePr>
          <p:nvPr/>
        </p:nvGraphicFramePr>
        <p:xfrm>
          <a:off x="2667000" y="5988050"/>
          <a:ext cx="21209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Équation" r:id="rId5" imgW="927100" imgH="241300" progId="Equation.3">
                  <p:embed/>
                </p:oleObj>
              </mc:Choice>
              <mc:Fallback>
                <p:oleObj name="Équation" r:id="rId5" imgW="927100" imgH="241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988050"/>
                        <a:ext cx="21209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Line 26"/>
          <p:cNvSpPr>
            <a:spLocks noChangeShapeType="1"/>
          </p:cNvSpPr>
          <p:nvPr/>
        </p:nvSpPr>
        <p:spPr bwMode="auto">
          <a:xfrm>
            <a:off x="1676400" y="5988050"/>
            <a:ext cx="990600" cy="26035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5029200" y="5622925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latin typeface="Times New Roman" pitchFamily="18" charset="0"/>
              </a:rPr>
              <a:t>Rem:</a:t>
            </a:r>
            <a:r>
              <a:rPr lang="en-US" sz="2000">
                <a:latin typeface="Times New Roman" pitchFamily="18" charset="0"/>
              </a:rPr>
              <a:t>This secondary minimum is highly due to non linearity.</a:t>
            </a:r>
            <a:endParaRPr lang="fr-FR" sz="2000">
              <a:latin typeface="Times New Roman" pitchFamily="18" charset="0"/>
            </a:endParaRPr>
          </a:p>
        </p:txBody>
      </p:sp>
      <p:graphicFrame>
        <p:nvGraphicFramePr>
          <p:cNvPr id="22537" name="Object 28"/>
          <p:cNvGraphicFramePr>
            <a:graphicFrameLocks noChangeAspect="1"/>
          </p:cNvGraphicFramePr>
          <p:nvPr/>
        </p:nvGraphicFramePr>
        <p:xfrm>
          <a:off x="6019800" y="6213475"/>
          <a:ext cx="21209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Équation" r:id="rId7" imgW="927100" imgH="241300" progId="Equation.3">
                  <p:embed/>
                </p:oleObj>
              </mc:Choice>
              <mc:Fallback>
                <p:oleObj name="Équation" r:id="rId7" imgW="927100" imgH="2413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13475"/>
                        <a:ext cx="21209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31060</TotalTime>
  <Words>2694</Words>
  <Application>Microsoft Office PowerPoint</Application>
  <PresentationFormat>Affichage à l'écran (4:3)</PresentationFormat>
  <Paragraphs>389</Paragraphs>
  <Slides>46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Arial</vt:lpstr>
      <vt:lpstr>Times New Roman</vt:lpstr>
      <vt:lpstr>Symbol</vt:lpstr>
      <vt:lpstr>Math1</vt:lpstr>
      <vt:lpstr>Modèle par défaut</vt:lpstr>
      <vt:lpstr>Microsoft Éditeur d'équations 3.0</vt:lpstr>
      <vt:lpstr>Outils et methodes A. Tilquin</vt:lpstr>
      <vt:lpstr>Freqentist statistic</vt:lpstr>
      <vt:lpstr>Maximum likelihood(=0).</vt:lpstr>
      <vt:lpstr>Minimisation of 2 and bias estimate</vt:lpstr>
      <vt:lpstr>Computing errors</vt:lpstr>
      <vt:lpstr>Computing errors(2)</vt:lpstr>
      <vt:lpstr>Non-linéarity </vt:lpstr>
      <vt:lpstr>Non-linearity: computing errors</vt:lpstr>
      <vt:lpstr>Non linearity: example</vt:lpstr>
      <vt:lpstr>Non Gaussianity</vt:lpstr>
      <vt:lpstr>Statistique freqentiste</vt:lpstr>
      <vt:lpstr>Bayesian statistic or The complexity of interpretation</vt:lpstr>
      <vt:lpstr>Bayesian theorem.</vt:lpstr>
      <vt:lpstr>Example</vt:lpstr>
      <vt:lpstr>Intuitive argument.</vt:lpstr>
      <vt:lpstr>Which statistic is correct? Both!</vt:lpstr>
      <vt:lpstr>Baeysian and cosmology</vt:lpstr>
      <vt:lpstr>Parameters estimate in Bayesian</vt:lpstr>
      <vt:lpstr>Monte Carlo Markov Chain  for Bayesian statistic</vt:lpstr>
      <vt:lpstr>Computing errors</vt:lpstr>
      <vt:lpstr>Methods comparison using CMB+BAO+WL+SN: (w0%wa)</vt:lpstr>
      <vt:lpstr>Datagrid (DIRAC)</vt:lpstr>
      <vt:lpstr>Conclusions</vt:lpstr>
      <vt:lpstr>Outlook</vt:lpstr>
      <vt:lpstr>General problem(1)</vt:lpstr>
      <vt:lpstr>General problem(2)</vt:lpstr>
      <vt:lpstr>Gaussian probability</vt:lpstr>
      <vt:lpstr>N variables case(correlation)</vt:lpstr>
      <vt:lpstr>Some 2 property</vt:lpstr>
      <vt:lpstr>Probability density of the 2</vt:lpstr>
      <vt:lpstr>P-value and confidence level</vt:lpstr>
      <vt:lpstr>P-value property</vt:lpstr>
      <vt:lpstr>Application to light curve fit</vt:lpstr>
      <vt:lpstr>Exemple: variables change</vt:lpstr>
      <vt:lpstr>External constraint or prior</vt:lpstr>
      <vt:lpstr>Online demonstration of MCMC</vt:lpstr>
      <vt:lpstr>Prior and new discovery</vt:lpstr>
      <vt:lpstr>Summary</vt:lpstr>
      <vt:lpstr>References</vt:lpstr>
      <vt:lpstr>Why Baeysian statistic would have miss  discovery?</vt:lpstr>
      <vt:lpstr>F-test and F-value</vt:lpstr>
      <vt:lpstr>Statistical methods in cosmology André Tilquin (CPPM) tilquin@cppm.in2p3.fr</vt:lpstr>
      <vt:lpstr>Bayesian evidence</vt:lpstr>
      <vt:lpstr>Graphical interpretation (contour)</vt:lpstr>
      <vt:lpstr>Systematic errors</vt:lpstr>
      <vt:lpstr>Error on the z parameter</vt:lpstr>
    </vt:vector>
  </TitlesOfParts>
  <Company>CPPM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 in Cosmology</dc:title>
  <dc:creator>Service Informatique</dc:creator>
  <cp:lastModifiedBy>Service Informatique</cp:lastModifiedBy>
  <cp:revision>94</cp:revision>
  <dcterms:created xsi:type="dcterms:W3CDTF">2010-11-18T09:14:31Z</dcterms:created>
  <dcterms:modified xsi:type="dcterms:W3CDTF">2015-03-03T18:03:39Z</dcterms:modified>
</cp:coreProperties>
</file>