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335" r:id="rId3"/>
    <p:sldId id="258" r:id="rId4"/>
    <p:sldId id="333" r:id="rId5"/>
    <p:sldId id="336" r:id="rId6"/>
    <p:sldId id="330" r:id="rId7"/>
    <p:sldId id="331" r:id="rId8"/>
    <p:sldId id="332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  <a:srgbClr val="FF0000"/>
    <a:srgbClr val="4F81BD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56" autoAdjust="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EF0A7-996F-4020-AE64-21153D310731}" type="datetimeFigureOut">
              <a:rPr lang="fr-FR" smtClean="0"/>
              <a:pPr/>
              <a:t>18/05/2015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D977F-A6B7-4082-BED0-072E1C8BEA8E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03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835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A37C79-C2AD-4112-9BCF-05D23A5A9ADD}" type="slidenum">
              <a:rPr lang="en-GB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56" y="4343326"/>
            <a:ext cx="5485089" cy="4114651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55483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0" y="2994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249238" y="6283325"/>
            <a:ext cx="3349625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Roberto Chierici</a:t>
            </a:r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Roberto Chierici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59547-635D-4B9A-9DB3-EC9E4121330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Roberto Chierici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C95FC-A556-4EDC-A321-C091DABBAA5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>
            <a:lvl1pPr>
              <a:defRPr sz="3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688632"/>
          </a:xfrm>
        </p:spPr>
        <p:txBody>
          <a:bodyPr/>
          <a:lstStyle>
            <a:lvl1pPr>
              <a:defRPr sz="220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defRPr>
            </a:lvl1pPr>
            <a:lvl2pPr>
              <a:buFont typeface="Wingdings" pitchFamily="2" charset="2"/>
              <a:buChar char="Ø"/>
              <a:defRPr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defRPr>
            </a:lvl2pPr>
            <a:lvl3pPr>
              <a:buFont typeface="Courier New" pitchFamily="49" charset="0"/>
              <a:buChar char="o"/>
              <a:defRPr sz="16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defRPr>
            </a:lvl3pPr>
            <a:lvl4pPr>
              <a:defRPr sz="1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defRPr>
            </a:lvl4pPr>
            <a:lvl5pPr>
              <a:buFont typeface="Wingdings" pitchFamily="2" charset="2"/>
              <a:buChar char="§"/>
              <a:defRPr sz="1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915816" y="6597352"/>
            <a:ext cx="3816424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028384" y="6597352"/>
            <a:ext cx="1115616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0EF71B-7A8A-41E4-8407-C267272BC337}" type="slidenum">
              <a:rPr lang="fr-FR" smtClean="0">
                <a:solidFill>
                  <a:prstClr val="black"/>
                </a:solidFill>
              </a:rPr>
              <a:pPr/>
              <a:t>‹N›</a:t>
            </a:fld>
            <a:endParaRPr lang="fr-FR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Roberto Chierici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FA8B-FBF2-454B-A0E0-900A7FBE9DBD}" type="slidenum">
              <a:rPr lang="fr-FR" smtClean="0">
                <a:solidFill>
                  <a:prstClr val="black"/>
                </a:solidFill>
              </a:rPr>
              <a:pPr/>
              <a:t>‹N›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Roberto Chierici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FA8B-FBF2-454B-A0E0-900A7FBE9DBD}" type="slidenum">
              <a:rPr lang="fr-FR" smtClean="0">
                <a:solidFill>
                  <a:prstClr val="black"/>
                </a:solidFill>
              </a:rPr>
              <a:pPr/>
              <a:t>‹N›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Roberto Chierici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FA8B-FBF2-454B-A0E0-900A7FBE9DBD}" type="slidenum">
              <a:rPr lang="fr-FR" smtClean="0">
                <a:solidFill>
                  <a:prstClr val="black"/>
                </a:solidFill>
              </a:rPr>
              <a:pPr/>
              <a:t>‹N›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Roberto Chierici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FA8B-FBF2-454B-A0E0-900A7FBE9DBD}" type="slidenum">
              <a:rPr lang="fr-FR" smtClean="0">
                <a:solidFill>
                  <a:prstClr val="black"/>
                </a:solidFill>
              </a:rPr>
              <a:pPr/>
              <a:t>‹N›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Roberto Chierici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FA8B-FBF2-454B-A0E0-900A7FBE9DBD}" type="slidenum">
              <a:rPr lang="fr-FR" smtClean="0">
                <a:solidFill>
                  <a:prstClr val="black"/>
                </a:solidFill>
              </a:rPr>
              <a:pPr/>
              <a:t>‹N›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Roberto Chierici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FA8B-FBF2-454B-A0E0-900A7FBE9DBD}" type="slidenum">
              <a:rPr lang="fr-FR" smtClean="0">
                <a:solidFill>
                  <a:prstClr val="black"/>
                </a:solidFill>
              </a:rPr>
              <a:pPr/>
              <a:t>‹N›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Roberto Chierici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FA8B-FBF2-454B-A0E0-900A7FBE9DBD}" type="slidenum">
              <a:rPr lang="fr-FR" smtClean="0">
                <a:solidFill>
                  <a:prstClr val="black"/>
                </a:solidFill>
              </a:rPr>
              <a:pPr/>
              <a:t>‹N›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Roberto Chierici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58316-5561-42FD-8EB4-6082D8B2B5F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Roberto Chierici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FA8B-FBF2-454B-A0E0-900A7FBE9DBD}" type="slidenum">
              <a:rPr lang="fr-FR" smtClean="0">
                <a:solidFill>
                  <a:prstClr val="black"/>
                </a:solidFill>
              </a:rPr>
              <a:pPr/>
              <a:t>‹N›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Roberto Chierici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FA8B-FBF2-454B-A0E0-900A7FBE9DBD}" type="slidenum">
              <a:rPr lang="fr-FR" smtClean="0">
                <a:solidFill>
                  <a:prstClr val="black"/>
                </a:solidFill>
              </a:rPr>
              <a:pPr/>
              <a:t>‹N›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Roberto Chierici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FA8B-FBF2-454B-A0E0-900A7FBE9DBD}" type="slidenum">
              <a:rPr lang="fr-FR" smtClean="0">
                <a:solidFill>
                  <a:prstClr val="black"/>
                </a:solidFill>
              </a:rPr>
              <a:pPr/>
              <a:t>‹N›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Roberto Chierici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A497F-42BE-4562-B7EC-C39878D3769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Roberto Chierici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D0401-F3D7-4EA7-B6BE-BB401116080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Roberto Chierici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FEB90-AA07-4BC8-9879-B1C919375A7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Roberto Chierici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EBCE3-D9D8-4810-AA2F-9D2722E155E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Roberto Chierici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B9F3B-BF78-486D-B653-A2455EE591C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Roberto Chierici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EE891-41D4-4E36-8961-3ED2E163A4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Roberto Chierici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3E29D-F7DD-4DFF-AD9A-4726E5478AF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>
                <a:solidFill>
                  <a:srgbClr val="000000"/>
                </a:solidFill>
              </a:rPr>
              <a:t>Roberto Chierici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726019" name="Rectangle 3"/>
          <p:cNvSpPr>
            <a:spLocks noChangeArrowheads="1"/>
          </p:cNvSpPr>
          <p:nvPr/>
        </p:nvSpPr>
        <p:spPr bwMode="auto">
          <a:xfrm>
            <a:off x="0" y="2994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726020" name="Rectangle 4"/>
          <p:cNvSpPr>
            <a:spLocks noChangeArrowheads="1"/>
          </p:cNvSpPr>
          <p:nvPr userDrawn="1"/>
        </p:nvSpPr>
        <p:spPr bwMode="auto">
          <a:xfrm>
            <a:off x="0" y="2994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7260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F3FD7-E531-4969-999F-C25F1A302605}" type="slidenum">
              <a:rPr lang="fr-FR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fr-FR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sz="3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8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0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5000"/>
        <a:buFont typeface="Wingdings" pitchFamily="2" charset="2"/>
        <a:buChar char="n"/>
        <a:defRPr sz="2000">
          <a:solidFill>
            <a:srgbClr val="0000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2" charset="2"/>
        <a:buChar char="n"/>
        <a:defRPr sz="2000">
          <a:solidFill>
            <a:srgbClr val="0000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2" charset="2"/>
        <a:buChar char="n"/>
        <a:defRPr sz="2000">
          <a:solidFill>
            <a:srgbClr val="0000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2" charset="2"/>
        <a:buChar char="n"/>
        <a:defRPr sz="2000">
          <a:solidFill>
            <a:srgbClr val="0000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2" charset="2"/>
        <a:buChar char="n"/>
        <a:defRPr sz="2000">
          <a:solidFill>
            <a:srgbClr val="000099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0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smtClean="0">
                <a:solidFill>
                  <a:prstClr val="black"/>
                </a:solidFill>
              </a:rPr>
              <a:t>Roberto Chierici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27784" y="6597352"/>
            <a:ext cx="468052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8384" y="6597352"/>
            <a:ext cx="1115616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6C5FA8B-FBF2-454B-A0E0-900A7FBE9DBD}" type="slidenum">
              <a:rPr lang="fr-FR" smtClean="0">
                <a:solidFill>
                  <a:prstClr val="black"/>
                </a:solidFill>
              </a:rPr>
              <a:pPr/>
              <a:t>‹N›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ondelyon.fr/fr/brasserie-leon-de-lyon.php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4" r="1957"/>
          <a:stretch/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217093" name="Rectangle 3"/>
          <p:cNvSpPr>
            <a:spLocks noChangeArrowheads="1"/>
          </p:cNvSpPr>
          <p:nvPr/>
        </p:nvSpPr>
        <p:spPr bwMode="auto">
          <a:xfrm>
            <a:off x="5652120" y="4653136"/>
            <a:ext cx="3456384" cy="20882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woPt" dir="t"/>
          </a:scene3d>
          <a:sp3d prstMaterial="metal">
            <a:bevelB w="12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3d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fr-FR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Comité d’organisation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fr-FR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Jeremy Andrea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fr-FR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Roberto </a:t>
            </a:r>
            <a:r>
              <a:rPr lang="fr-FR" sz="1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Chierici</a:t>
            </a:r>
            <a:endParaRPr lang="fr-FR" sz="16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fr-FR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Frédéric </a:t>
            </a:r>
            <a:r>
              <a:rPr lang="fr-FR" sz="1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Déliot</a:t>
            </a:r>
            <a:endParaRPr lang="fr-FR" sz="16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fr-FR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Frédéric </a:t>
            </a:r>
            <a:r>
              <a:rPr lang="fr-FR" sz="1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Derue</a:t>
            </a:r>
            <a:endParaRPr lang="fr-FR" sz="16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fr-FR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Arnaud </a:t>
            </a:r>
            <a:r>
              <a:rPr lang="fr-FR" sz="1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Lucotte</a:t>
            </a:r>
            <a:endParaRPr lang="fr-FR" sz="16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fr-FR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Dominique </a:t>
            </a:r>
            <a:r>
              <a:rPr lang="fr-FR" sz="1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Pallin</a:t>
            </a:r>
            <a:endParaRPr lang="fr-FR" sz="16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fr-FR" sz="1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Mossadek</a:t>
            </a:r>
            <a:r>
              <a:rPr lang="fr-FR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fr-FR" sz="1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Talby</a:t>
            </a:r>
            <a:endParaRPr lang="fr-FR" sz="16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51520" y="4653136"/>
            <a:ext cx="5112568" cy="122413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/>
          </a:scene3d>
          <a:sp3d prstMaterial="metal">
            <a:bevelB w="0" h="0" prst="cross"/>
          </a:sp3d>
        </p:spPr>
        <p:txBody>
          <a:bodyPr>
            <a:sp3d extrusionH="12700" contourW="12700">
              <a:bevelT w="63500" h="63500"/>
              <a:bevelB w="0" h="0"/>
              <a:extrusionClr>
                <a:schemeClr val="tx1"/>
              </a:extrusionClr>
              <a:contourClr>
                <a:schemeClr val="tx1">
                  <a:lumMod val="75000"/>
                  <a:lumOff val="25000"/>
                </a:schemeClr>
              </a:contourClr>
            </a:sp3d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fr-FR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Troisième Edition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fr-FR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Lyon, 18-19 Mai 2015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44016" y="548680"/>
            <a:ext cx="8964488" cy="760446"/>
          </a:xfrm>
          <a:prstGeom prst="rect">
            <a:avLst/>
          </a:prstGeom>
          <a:noFill/>
          <a:ln>
            <a:noFill/>
          </a:ln>
          <a:effectLst>
            <a:glow rad="88900">
              <a:srgbClr val="C00000">
                <a:alpha val="40000"/>
              </a:srgbClr>
            </a:glow>
          </a:effectLst>
          <a:scene3d>
            <a:camera prst="orthographicFront"/>
            <a:lightRig rig="sunset" dir="t">
              <a:rot lat="0" lon="0" rev="0"/>
            </a:lightRig>
          </a:scene3d>
          <a:sp3d extrusionH="95250" prstMaterial="dkEdge">
            <a:bevelT w="114300" prst="hardEdge"/>
            <a:extrusionClr>
              <a:schemeClr val="tx2">
                <a:lumMod val="95000"/>
                <a:lumOff val="5000"/>
              </a:schemeClr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3d extrusionH="12700" contourW="12700">
              <a:bevelT/>
              <a:bevelB w="50800" prst="angle"/>
              <a:extrusionClr>
                <a:schemeClr val="tx2">
                  <a:lumMod val="95000"/>
                  <a:lumOff val="5000"/>
                </a:schemeClr>
              </a:extrusionClr>
              <a:contourClr>
                <a:schemeClr val="tx2">
                  <a:lumMod val="95000"/>
                  <a:lumOff val="5000"/>
                </a:schemeClr>
              </a:contourClr>
            </a:sp3d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r" eaLnBrk="1" hangingPunct="1">
              <a:lnSpc>
                <a:spcPct val="80000"/>
              </a:lnSpc>
              <a:buFontTx/>
              <a:buNone/>
              <a:defRPr/>
            </a:pPr>
            <a:r>
              <a:rPr lang="fr-FR" sz="4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Journées top-LHC France</a:t>
            </a:r>
          </a:p>
        </p:txBody>
      </p:sp>
    </p:spTree>
    <p:extLst>
      <p:ext uri="{BB962C8B-B14F-4D97-AF65-F5344CB8AC3E}">
        <p14:creationId xmlns:p14="http://schemas.microsoft.com/office/powerpoint/2010/main" val="85348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22049" t="16800" r="31882" b="1390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edition</a:t>
            </a:r>
            <a:r>
              <a:rPr lang="fr-FR" dirty="0" smtClean="0"/>
              <a:t> of top-LHC France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536504"/>
          </a:xfrm>
        </p:spPr>
        <p:txBody>
          <a:bodyPr>
            <a:noAutofit/>
          </a:bodyPr>
          <a:lstStyle/>
          <a:p>
            <a:r>
              <a:rPr lang="en-GB" dirty="0" smtClean="0"/>
              <a:t>The aim is to gather the HEP+TH community working on top physics in France</a:t>
            </a:r>
          </a:p>
          <a:p>
            <a:pPr lvl="1"/>
            <a:r>
              <a:rPr lang="en-GB" sz="2000" dirty="0" smtClean="0"/>
              <a:t>Precision measurements</a:t>
            </a:r>
          </a:p>
          <a:p>
            <a:pPr lvl="1"/>
            <a:r>
              <a:rPr lang="en-GB" sz="2000" dirty="0" smtClean="0"/>
              <a:t>Research of new physics</a:t>
            </a:r>
          </a:p>
          <a:p>
            <a:endParaRPr lang="en-GB" sz="1400" dirty="0" smtClean="0"/>
          </a:p>
          <a:p>
            <a:r>
              <a:rPr lang="en-GB" dirty="0" smtClean="0"/>
              <a:t>Increase the visibility of French labs in the frame of HEP in France</a:t>
            </a:r>
          </a:p>
          <a:p>
            <a:endParaRPr lang="en-GB" sz="1400" dirty="0"/>
          </a:p>
          <a:p>
            <a:r>
              <a:rPr lang="en-GB" dirty="0" smtClean="0"/>
              <a:t>Exchange between ATLAS and CMS and EXP and TH. Presentation of new ideas and preparation for collaborations are particularly welcome</a:t>
            </a:r>
          </a:p>
          <a:p>
            <a:endParaRPr lang="en-GB" sz="1400" dirty="0"/>
          </a:p>
          <a:p>
            <a:r>
              <a:rPr lang="en-GB" dirty="0" smtClean="0"/>
              <a:t>Presentations/discussions will be informal</a:t>
            </a:r>
          </a:p>
          <a:p>
            <a:pPr lvl="1"/>
            <a:r>
              <a:rPr lang="en-GB" sz="2000" dirty="0" smtClean="0"/>
              <a:t>Accent on the work done in French labs</a:t>
            </a:r>
          </a:p>
          <a:p>
            <a:pPr lvl="1"/>
            <a:r>
              <a:rPr lang="en-GB" sz="2000" dirty="0"/>
              <a:t>Permanent discussion session, let us use the talks as introduction to discussing interesting </a:t>
            </a:r>
            <a:r>
              <a:rPr lang="en-GB" sz="2000" dirty="0" smtClean="0"/>
              <a:t>topics</a:t>
            </a:r>
          </a:p>
          <a:p>
            <a:pPr lvl="1"/>
            <a:r>
              <a:rPr lang="en-GB" sz="2000" dirty="0" smtClean="0"/>
              <a:t>Participation of students in the discussion is particularly welcome</a:t>
            </a:r>
            <a:endParaRPr lang="en-GB" sz="2000" dirty="0"/>
          </a:p>
          <a:p>
            <a:pPr lvl="1"/>
            <a:endParaRPr lang="en-GB" sz="2000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F71B-7A8A-41E4-8407-C267272BC337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9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New in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edition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4536504"/>
          </a:xfrm>
        </p:spPr>
        <p:txBody>
          <a:bodyPr>
            <a:noAutofit/>
          </a:bodyPr>
          <a:lstStyle/>
          <a:p>
            <a:r>
              <a:rPr lang="en-GB" dirty="0" smtClean="0"/>
              <a:t>Organisation shared with the TH/phenomenology community in France</a:t>
            </a:r>
          </a:p>
          <a:p>
            <a:pPr lvl="1"/>
            <a:r>
              <a:rPr lang="en-GB" sz="2000" dirty="0" smtClean="0"/>
              <a:t>More balance between EXP and TH, more discussion on phenomenology issues expected</a:t>
            </a:r>
          </a:p>
          <a:p>
            <a:endParaRPr lang="en-GB" sz="1400" dirty="0" smtClean="0"/>
          </a:p>
          <a:p>
            <a:r>
              <a:rPr lang="en-GB" dirty="0" smtClean="0"/>
              <a:t>The format is 1-1.5 days: need to have “topical” discussions</a:t>
            </a:r>
          </a:p>
          <a:p>
            <a:pPr lvl="1"/>
            <a:r>
              <a:rPr lang="en-GB" sz="2000" dirty="0" smtClean="0"/>
              <a:t>This edition will touch subjects not covered in the previous edition, and those were the contribution of the French community is larger </a:t>
            </a:r>
            <a:endParaRPr lang="en-GB" sz="2000" dirty="0"/>
          </a:p>
          <a:p>
            <a:pPr lvl="2"/>
            <a:r>
              <a:rPr lang="en-GB" sz="1800" dirty="0" smtClean="0"/>
              <a:t>Today: top mass, searches with the top quark</a:t>
            </a:r>
          </a:p>
          <a:p>
            <a:pPr lvl="2"/>
            <a:r>
              <a:rPr lang="en-GB" sz="1800" dirty="0" smtClean="0"/>
              <a:t>Tomorrow: searches-continuation-, differential measurements, </a:t>
            </a:r>
            <a:r>
              <a:rPr lang="en-GB" sz="1800" dirty="0" err="1" smtClean="0"/>
              <a:t>ttH</a:t>
            </a:r>
            <a:endParaRPr lang="en-GB" sz="1800" dirty="0" smtClean="0"/>
          </a:p>
          <a:p>
            <a:endParaRPr lang="en-GB" sz="1400" dirty="0"/>
          </a:p>
          <a:p>
            <a:r>
              <a:rPr lang="en-GB" dirty="0" smtClean="0"/>
              <a:t>The format is flexible </a:t>
            </a:r>
          </a:p>
          <a:p>
            <a:pPr lvl="1"/>
            <a:r>
              <a:rPr lang="en-GB" sz="2000" dirty="0" smtClean="0"/>
              <a:t>Plenty of additional time has been allotted for questions and comments</a:t>
            </a:r>
          </a:p>
          <a:p>
            <a:pPr lvl="1"/>
            <a:r>
              <a:rPr lang="en-GB" sz="2000" dirty="0" smtClean="0"/>
              <a:t>In-talk discussion also welcome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F71B-7A8A-41E4-8407-C267272BC337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5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Logistic</a:t>
            </a:r>
            <a:r>
              <a:rPr lang="fr-FR" dirty="0" smtClean="0"/>
              <a:t> information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0" y="1052736"/>
            <a:ext cx="3851920" cy="1296144"/>
          </a:xfrm>
        </p:spPr>
        <p:txBody>
          <a:bodyPr>
            <a:noAutofit/>
          </a:bodyPr>
          <a:lstStyle/>
          <a:p>
            <a:r>
              <a:rPr lang="fr-FR" sz="2400" dirty="0" smtClean="0"/>
              <a:t>IPNL</a:t>
            </a:r>
          </a:p>
          <a:p>
            <a:pPr lvl="1"/>
            <a:r>
              <a:rPr lang="fr-FR" sz="1800" dirty="0" smtClean="0"/>
              <a:t>Main venue</a:t>
            </a:r>
          </a:p>
          <a:p>
            <a:pPr lvl="1"/>
            <a:r>
              <a:rPr lang="fr-FR" sz="1800" dirty="0" smtClean="0"/>
              <a:t>Wifi </a:t>
            </a:r>
            <a:r>
              <a:rPr lang="fr-FR" sz="1800" dirty="0" err="1" smtClean="0"/>
              <a:t>available</a:t>
            </a:r>
            <a:r>
              <a:rPr lang="fr-FR" sz="1800" dirty="0" smtClean="0"/>
              <a:t> in the </a:t>
            </a:r>
            <a:r>
              <a:rPr lang="fr-FR" sz="1800" dirty="0" err="1" smtClean="0"/>
              <a:t>whole</a:t>
            </a:r>
            <a:r>
              <a:rPr lang="fr-FR" sz="1800" dirty="0" smtClean="0"/>
              <a:t> building :</a:t>
            </a:r>
          </a:p>
          <a:p>
            <a:pPr lvl="2"/>
            <a:r>
              <a:rPr lang="fr-FR" sz="1500" dirty="0" smtClean="0"/>
              <a:t>Network: </a:t>
            </a:r>
            <a:r>
              <a:rPr lang="fr-FR" sz="1500" dirty="0" err="1" smtClean="0"/>
              <a:t>Conference</a:t>
            </a:r>
            <a:endParaRPr lang="fr-FR" sz="1500" dirty="0" smtClean="0"/>
          </a:p>
          <a:p>
            <a:pPr lvl="2"/>
            <a:r>
              <a:rPr lang="fr-FR" sz="1500" dirty="0" smtClean="0"/>
              <a:t>Login: </a:t>
            </a:r>
            <a:r>
              <a:rPr lang="fr-FR" sz="1500" dirty="0" err="1" smtClean="0"/>
              <a:t>toplhcfrance</a:t>
            </a:r>
            <a:endParaRPr lang="fr-FR" sz="1500" dirty="0" smtClean="0"/>
          </a:p>
          <a:p>
            <a:pPr lvl="2"/>
            <a:r>
              <a:rPr lang="fr-FR" sz="1500" dirty="0" err="1" smtClean="0"/>
              <a:t>Password</a:t>
            </a:r>
            <a:r>
              <a:rPr lang="fr-FR" sz="1500" dirty="0" smtClean="0"/>
              <a:t>:</a:t>
            </a:r>
            <a:r>
              <a:rPr lang="en-GB" sz="1400" dirty="0"/>
              <a:t> </a:t>
            </a:r>
            <a:r>
              <a:rPr lang="it-IT" sz="1400" dirty="0" err="1" smtClean="0"/>
              <a:t>drYxSgTs</a:t>
            </a:r>
            <a:endParaRPr lang="fr-FR" sz="1500" dirty="0" smtClean="0"/>
          </a:p>
          <a:p>
            <a:pPr lvl="1"/>
            <a:r>
              <a:rPr lang="fr-FR" sz="1800" dirty="0" smtClean="0"/>
              <a:t>Coffee breaks </a:t>
            </a:r>
            <a:r>
              <a:rPr lang="fr-FR" sz="1800" dirty="0" err="1" smtClean="0"/>
              <a:t>just</a:t>
            </a:r>
            <a:r>
              <a:rPr lang="fr-FR" sz="1800" dirty="0" smtClean="0"/>
              <a:t> </a:t>
            </a:r>
            <a:r>
              <a:rPr lang="fr-FR" sz="1800" dirty="0" err="1" smtClean="0"/>
              <a:t>outside</a:t>
            </a:r>
            <a:r>
              <a:rPr lang="fr-FR" sz="1800" dirty="0" smtClean="0"/>
              <a:t> </a:t>
            </a:r>
            <a:r>
              <a:rPr lang="fr-FR" sz="1800" dirty="0" err="1" smtClean="0"/>
              <a:t>this</a:t>
            </a:r>
            <a:r>
              <a:rPr lang="fr-FR" sz="1800" dirty="0" smtClean="0"/>
              <a:t> room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F71B-7A8A-41E4-8407-C267272BC337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 dirty="0" smtClean="0">
              <a:solidFill>
                <a:prstClr val="black"/>
              </a:solidFill>
            </a:endParaRPr>
          </a:p>
        </p:txBody>
      </p:sp>
      <p:pic>
        <p:nvPicPr>
          <p:cNvPr id="4098" name="Picture 2" descr="http://oscar.univ-lyon1.fr/appli-externe/plan/plans/campus_ouest_large_adouci.gif"/>
          <p:cNvPicPr>
            <a:picLocks noChangeAspect="1" noChangeArrowheads="1"/>
          </p:cNvPicPr>
          <p:nvPr/>
        </p:nvPicPr>
        <p:blipFill>
          <a:blip r:embed="rId2" cstate="print"/>
          <a:srcRect r="43968"/>
          <a:stretch>
            <a:fillRect/>
          </a:stretch>
        </p:blipFill>
        <p:spPr bwMode="auto">
          <a:xfrm>
            <a:off x="3851920" y="1052736"/>
            <a:ext cx="4536504" cy="5524500"/>
          </a:xfrm>
          <a:prstGeom prst="rect">
            <a:avLst/>
          </a:prstGeom>
          <a:noFill/>
        </p:spPr>
      </p:pic>
      <p:sp>
        <p:nvSpPr>
          <p:cNvPr id="8" name="Espace réservé du contenu 6"/>
          <p:cNvSpPr txBox="1">
            <a:spLocks/>
          </p:cNvSpPr>
          <p:nvPr/>
        </p:nvSpPr>
        <p:spPr>
          <a:xfrm>
            <a:off x="-23517" y="4509120"/>
            <a:ext cx="3707904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Cantine « 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Domus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 »: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</a:rPr>
              <a:t>Lunch </a:t>
            </a: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</a:rPr>
              <a:t>tomorrow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</a:rPr>
              <a:t>. </a:t>
            </a: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</a:rPr>
              <a:t>Ask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</a:rPr>
              <a:t> for lunch ticket to Roberto. </a:t>
            </a: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</a:rPr>
              <a:t>They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</a:rPr>
              <a:t> </a:t>
            </a: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</a:rPr>
              <a:t>cost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</a:rPr>
              <a:t> 11.5 euros </a:t>
            </a: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</a:rPr>
              <a:t>each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</a:rPr>
              <a:t>, for a 5 courses’ </a:t>
            </a: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</a:rPr>
              <a:t>meal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95320" y="1484784"/>
            <a:ext cx="505072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976664" y="3212976"/>
            <a:ext cx="936104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7740352" y="1196752"/>
            <a:ext cx="60785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IPNL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516216" y="3717032"/>
            <a:ext cx="90550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Cantine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18506" t="13299" r="27945" b="18200"/>
          <a:stretch/>
        </p:blipFill>
        <p:spPr>
          <a:xfrm>
            <a:off x="1492041" y="2141388"/>
            <a:ext cx="6554924" cy="4716612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Logistic</a:t>
            </a:r>
            <a:r>
              <a:rPr lang="fr-FR" dirty="0" smtClean="0"/>
              <a:t> information (2)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4536504"/>
          </a:xfrm>
        </p:spPr>
        <p:txBody>
          <a:bodyPr>
            <a:noAutofit/>
          </a:bodyPr>
          <a:lstStyle/>
          <a:p>
            <a:r>
              <a:rPr lang="fr-FR" dirty="0" err="1" smtClean="0"/>
              <a:t>Dinner</a:t>
            </a:r>
            <a:r>
              <a:rPr lang="fr-FR" dirty="0" smtClean="0"/>
              <a:t> </a:t>
            </a:r>
            <a:r>
              <a:rPr lang="fr-FR" dirty="0" err="1" smtClean="0"/>
              <a:t>tonight</a:t>
            </a:r>
            <a:r>
              <a:rPr lang="fr-FR" dirty="0" smtClean="0"/>
              <a:t>: </a:t>
            </a:r>
            <a:r>
              <a:rPr lang="fr-FR" dirty="0" err="1" smtClean="0"/>
              <a:t>Leon</a:t>
            </a:r>
            <a:r>
              <a:rPr lang="fr-FR" dirty="0" smtClean="0"/>
              <a:t> de Lyon, 8PM (</a:t>
            </a:r>
            <a:r>
              <a:rPr lang="fr-FR" dirty="0" err="1" smtClean="0"/>
              <a:t>meet</a:t>
            </a:r>
            <a:r>
              <a:rPr lang="fr-FR" dirty="0" smtClean="0"/>
              <a:t> </a:t>
            </a:r>
            <a:r>
              <a:rPr lang="fr-FR" dirty="0" err="1" smtClean="0"/>
              <a:t>directly</a:t>
            </a:r>
            <a:r>
              <a:rPr lang="fr-FR" dirty="0" smtClean="0"/>
              <a:t> at the restaurant!)</a:t>
            </a:r>
          </a:p>
          <a:p>
            <a:pPr lvl="1"/>
            <a:r>
              <a:rPr lang="fr-FR" sz="2100" dirty="0" smtClean="0">
                <a:hlinkClick r:id="rId3"/>
              </a:rPr>
              <a:t>http</a:t>
            </a:r>
            <a:r>
              <a:rPr lang="fr-FR" sz="2100" dirty="0">
                <a:hlinkClick r:id="rId3"/>
              </a:rPr>
              <a:t>://www.leondelyon.fr/fr/brasserie-leon-de-lyon.php </a:t>
            </a:r>
            <a:endParaRPr lang="fr-FR" sz="2100" dirty="0" smtClean="0">
              <a:solidFill>
                <a:srgbClr val="FF0000"/>
              </a:solidFill>
            </a:endParaRPr>
          </a:p>
          <a:p>
            <a:pPr lvl="1"/>
            <a:r>
              <a:rPr lang="fr-FR" sz="2100" dirty="0" smtClean="0"/>
              <a:t>1 Rue </a:t>
            </a:r>
            <a:r>
              <a:rPr lang="fr-FR" sz="2100" dirty="0" err="1" smtClean="0"/>
              <a:t>Pleney</a:t>
            </a:r>
            <a:r>
              <a:rPr lang="fr-FR" sz="2100" dirty="0" smtClean="0"/>
              <a:t>, 69001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F71B-7A8A-41E4-8407-C267272BC337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 dirty="0" smtClean="0">
              <a:solidFill>
                <a:prstClr val="black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292080" y="3212976"/>
            <a:ext cx="1824346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Metro hotel de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ville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57735" y="3954542"/>
            <a:ext cx="1085425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Restaurant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3419872" y="4293096"/>
            <a:ext cx="1090036" cy="52931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5292081" y="3551530"/>
            <a:ext cx="504055" cy="5975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619672" y="2636912"/>
            <a:ext cx="5904656" cy="764704"/>
          </a:xfrm>
        </p:spPr>
        <p:txBody>
          <a:bodyPr/>
          <a:lstStyle/>
          <a:p>
            <a:r>
              <a:rPr lang="fr-FR" dirty="0" smtClean="0"/>
              <a:t>Bienvenu(e)s !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F71B-7A8A-41E4-8407-C267272BC337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mmaso">
  <a:themeElements>
    <a:clrScheme name="Tommaso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Tommas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ommaso 1">
        <a:dk1>
          <a:srgbClr val="FC6600"/>
        </a:dk1>
        <a:lt1>
          <a:srgbClr val="C6FE82"/>
        </a:lt1>
        <a:dk2>
          <a:srgbClr val="FFFFFF"/>
        </a:dk2>
        <a:lt2>
          <a:srgbClr val="000000"/>
        </a:lt2>
        <a:accent1>
          <a:srgbClr val="00CC00"/>
        </a:accent1>
        <a:accent2>
          <a:srgbClr val="FF822D"/>
        </a:accent2>
        <a:accent3>
          <a:srgbClr val="DFFEC1"/>
        </a:accent3>
        <a:accent4>
          <a:srgbClr val="D756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maso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00"/>
        </a:accent1>
        <a:accent2>
          <a:srgbClr val="FF822D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maso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maso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72CE86"/>
        </a:accent1>
        <a:accent2>
          <a:srgbClr val="F6B070"/>
        </a:accent2>
        <a:accent3>
          <a:srgbClr val="FFFFFF"/>
        </a:accent3>
        <a:accent4>
          <a:srgbClr val="000000"/>
        </a:accent4>
        <a:accent5>
          <a:srgbClr val="BCE3C3"/>
        </a:accent5>
        <a:accent6>
          <a:srgbClr val="DF9F65"/>
        </a:accent6>
        <a:hlink>
          <a:srgbClr val="EB9D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maso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58F91"/>
        </a:accent1>
        <a:accent2>
          <a:srgbClr val="CE7162"/>
        </a:accent2>
        <a:accent3>
          <a:srgbClr val="FFFFFF"/>
        </a:accent3>
        <a:accent4>
          <a:srgbClr val="000000"/>
        </a:accent4>
        <a:accent5>
          <a:srgbClr val="F9C6C7"/>
        </a:accent5>
        <a:accent6>
          <a:srgbClr val="BA6658"/>
        </a:accent6>
        <a:hlink>
          <a:srgbClr val="F6CA7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maso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AB774"/>
        </a:accent1>
        <a:accent2>
          <a:srgbClr val="CBACD4"/>
        </a:accent2>
        <a:accent3>
          <a:srgbClr val="FFFFFF"/>
        </a:accent3>
        <a:accent4>
          <a:srgbClr val="000000"/>
        </a:accent4>
        <a:accent5>
          <a:srgbClr val="FCD8BC"/>
        </a:accent5>
        <a:accent6>
          <a:srgbClr val="B89BC0"/>
        </a:accent6>
        <a:hlink>
          <a:srgbClr val="C2EB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maso 7">
        <a:dk1>
          <a:srgbClr val="3B6147"/>
        </a:dk1>
        <a:lt1>
          <a:srgbClr val="CED5E8"/>
        </a:lt1>
        <a:dk2>
          <a:srgbClr val="FFFFFF"/>
        </a:dk2>
        <a:lt2>
          <a:srgbClr val="777777"/>
        </a:lt2>
        <a:accent1>
          <a:srgbClr val="FEA868"/>
        </a:accent1>
        <a:accent2>
          <a:srgbClr val="9AA8D0"/>
        </a:accent2>
        <a:accent3>
          <a:srgbClr val="E3E7F2"/>
        </a:accent3>
        <a:accent4>
          <a:srgbClr val="31523B"/>
        </a:accent4>
        <a:accent5>
          <a:srgbClr val="FED1B9"/>
        </a:accent5>
        <a:accent6>
          <a:srgbClr val="8B98BC"/>
        </a:accent6>
        <a:hlink>
          <a:srgbClr val="9CE15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maso 8">
        <a:dk1>
          <a:srgbClr val="2C395E"/>
        </a:dk1>
        <a:lt1>
          <a:srgbClr val="8798C7"/>
        </a:lt1>
        <a:dk2>
          <a:srgbClr val="FFFFFF"/>
        </a:dk2>
        <a:lt2>
          <a:srgbClr val="000000"/>
        </a:lt2>
        <a:accent1>
          <a:srgbClr val="FEE168"/>
        </a:accent1>
        <a:accent2>
          <a:srgbClr val="BAE482"/>
        </a:accent2>
        <a:accent3>
          <a:srgbClr val="C3CAE0"/>
        </a:accent3>
        <a:accent4>
          <a:srgbClr val="242F4F"/>
        </a:accent4>
        <a:accent5>
          <a:srgbClr val="FEEEB9"/>
        </a:accent5>
        <a:accent6>
          <a:srgbClr val="A8CF75"/>
        </a:accent6>
        <a:hlink>
          <a:srgbClr val="EFAD6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38499</TotalTime>
  <Words>291</Words>
  <Application>Microsoft Office PowerPoint</Application>
  <PresentationFormat>Presentazione su schermo (4:3)</PresentationFormat>
  <Paragraphs>61</Paragraphs>
  <Slides>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7</vt:i4>
      </vt:variant>
    </vt:vector>
  </HeadingPairs>
  <TitlesOfParts>
    <vt:vector size="17" baseType="lpstr">
      <vt:lpstr>ＭＳ Ｐゴシック</vt:lpstr>
      <vt:lpstr>Arial</vt:lpstr>
      <vt:lpstr>Calibri</vt:lpstr>
      <vt:lpstr>Constantia</vt:lpstr>
      <vt:lpstr>Courier New</vt:lpstr>
      <vt:lpstr>Tahoma</vt:lpstr>
      <vt:lpstr>Verdana</vt:lpstr>
      <vt:lpstr>Wingdings</vt:lpstr>
      <vt:lpstr>Tommaso</vt:lpstr>
      <vt:lpstr>1_Thème Office</vt:lpstr>
      <vt:lpstr>Presentazione standard di PowerPoint</vt:lpstr>
      <vt:lpstr>Presentazione standard di PowerPoint</vt:lpstr>
      <vt:lpstr>Third edition of top-LHC France</vt:lpstr>
      <vt:lpstr>New in this edition</vt:lpstr>
      <vt:lpstr>Logistic information</vt:lpstr>
      <vt:lpstr>Logistic information (2)</vt:lpstr>
      <vt:lpstr>Bienvenu(e)s !</vt:lpstr>
    </vt:vector>
  </TitlesOfParts>
  <Company>IN2P3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chierici</dc:creator>
  <cp:lastModifiedBy>admin</cp:lastModifiedBy>
  <cp:revision>635</cp:revision>
  <dcterms:created xsi:type="dcterms:W3CDTF">2010-11-15T11:40:11Z</dcterms:created>
  <dcterms:modified xsi:type="dcterms:W3CDTF">2015-05-18T08:28:20Z</dcterms:modified>
</cp:coreProperties>
</file>