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81" r:id="rId3"/>
    <p:sldId id="282" r:id="rId4"/>
    <p:sldId id="283" r:id="rId5"/>
    <p:sldId id="284" r:id="rId6"/>
    <p:sldId id="285" r:id="rId7"/>
    <p:sldId id="286" r:id="rId8"/>
    <p:sldId id="259" r:id="rId9"/>
    <p:sldId id="277" r:id="rId10"/>
    <p:sldId id="257" r:id="rId11"/>
    <p:sldId id="265" r:id="rId12"/>
    <p:sldId id="266" r:id="rId13"/>
    <p:sldId id="287" r:id="rId14"/>
    <p:sldId id="290" r:id="rId15"/>
    <p:sldId id="288" r:id="rId16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Arial Unicode MS" panose="020B060402020202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993300"/>
    <a:srgbClr val="CC9900"/>
    <a:srgbClr val="0000FF"/>
    <a:srgbClr val="FF00FF"/>
    <a:srgbClr val="FFFF99"/>
    <a:srgbClr val="FF191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5749" autoAdjust="0"/>
  </p:normalViewPr>
  <p:slideViewPr>
    <p:cSldViewPr>
      <p:cViewPr varScale="1">
        <p:scale>
          <a:sx n="92" d="100"/>
          <a:sy n="92" d="100"/>
        </p:scale>
        <p:origin x="14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604" y="-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386" eaLnBrk="1" hangingPunct="1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386" eaLnBrk="1" hangingPunct="1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386" eaLnBrk="1" hangingPunct="1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CDA5EA6-BEF9-4328-AFB4-A161C46250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3376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defTabSz="914075" eaLnBrk="1" hangingPunct="1">
              <a:defRPr sz="11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defTabSz="914075" eaLnBrk="1" hangingPunct="1">
              <a:defRPr sz="11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1588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defTabSz="914075" eaLnBrk="1" hangingPunct="1">
              <a:defRPr sz="11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1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2027F0-2866-4E7C-BA9C-858399A1F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086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578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291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6164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04800" y="1066800"/>
            <a:ext cx="8610600" cy="53340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88008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4229100" cy="5334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229100" cy="5334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346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67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211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11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633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85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14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1190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474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610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85750" y="6445250"/>
            <a:ext cx="871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altLang="ja-JP" sz="1600" dirty="0" smtClean="0">
                <a:solidFill>
                  <a:schemeClr val="hlink"/>
                </a:solidFill>
              </a:rPr>
              <a:t>Taikan Suehara, </a:t>
            </a:r>
            <a:r>
              <a:rPr lang="en-US" altLang="ja-JP" sz="1600" dirty="0" smtClean="0">
                <a:solidFill>
                  <a:schemeClr val="hlink"/>
                </a:solidFill>
              </a:rPr>
              <a:t>HGC4ILD</a:t>
            </a:r>
            <a:r>
              <a:rPr lang="en-US" altLang="ja-JP" sz="1600" baseline="0" dirty="0" smtClean="0">
                <a:solidFill>
                  <a:schemeClr val="hlink"/>
                </a:solidFill>
              </a:rPr>
              <a:t> workshop at LLR</a:t>
            </a:r>
            <a:r>
              <a:rPr lang="en-US" altLang="ja-JP" sz="1600" dirty="0" smtClean="0">
                <a:solidFill>
                  <a:schemeClr val="hlink"/>
                </a:solidFill>
              </a:rPr>
              <a:t>, 2 Feb. </a:t>
            </a:r>
            <a:r>
              <a:rPr lang="en-US" altLang="ja-JP" sz="1600" dirty="0" smtClean="0">
                <a:solidFill>
                  <a:schemeClr val="hlink"/>
                </a:solidFill>
              </a:rPr>
              <a:t>2015  </a:t>
            </a:r>
            <a:r>
              <a:rPr lang="en-US" altLang="ja-JP" sz="1600" dirty="0" smtClean="0"/>
              <a:t>page </a:t>
            </a:r>
            <a:fld id="{88E4540A-566B-49BD-A184-DCDC4AFAC370}" type="slidenum">
              <a:rPr lang="en-US" altLang="ja-JP" sz="1800" smtClean="0"/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 Unicode MS" pitchFamily="50" charset="-128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5475" y="790575"/>
            <a:ext cx="7772400" cy="31242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Common DAQ</a:t>
            </a:r>
            <a:endParaRPr lang="ja-JP" altLang="en-US" dirty="0"/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922161"/>
            <a:ext cx="9144000" cy="2232025"/>
          </a:xfrm>
        </p:spPr>
        <p:txBody>
          <a:bodyPr/>
          <a:lstStyle/>
          <a:p>
            <a:r>
              <a:rPr lang="en-US" altLang="ja-JP" dirty="0" smtClean="0"/>
              <a:t>Taikan Suehara</a:t>
            </a:r>
            <a:endParaRPr lang="en-US" altLang="ja-JP" sz="2800" dirty="0" smtClean="0"/>
          </a:p>
          <a:p>
            <a:r>
              <a:rPr lang="en-US" altLang="ja-JP" dirty="0"/>
              <a:t>(Kyushu University, Japan)</a:t>
            </a:r>
            <a:endParaRPr lang="en-US" altLang="ja-JP" dirty="0" smtClean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7780338" y="115888"/>
            <a:ext cx="1235075" cy="1292225"/>
          </a:xfrm>
          <a:prstGeom prst="rect">
            <a:avLst/>
          </a:prstGeom>
          <a:gradFill>
            <a:gsLst>
              <a:gs pos="0">
                <a:schemeClr val="bg1"/>
              </a:gs>
              <a:gs pos="89000">
                <a:schemeClr val="bg1"/>
              </a:gs>
              <a:gs pos="100000">
                <a:schemeClr val="tx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ja-JP" altLang="en-US">
              <a:ea typeface="ＭＳ Ｐゴシック" charset="-128"/>
            </a:endParaRPr>
          </a:p>
        </p:txBody>
      </p:sp>
      <p:pic>
        <p:nvPicPr>
          <p:cNvPr id="4101" name="Picture 106" descr="http://www.kyushu-u.ac.jp/university/logo/images/logo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38" y="241300"/>
            <a:ext cx="10572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7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Combined DAQ for Si + </a:t>
            </a:r>
            <a:r>
              <a:rPr lang="en-US" altLang="ja-JP" dirty="0" err="1" smtClean="0"/>
              <a:t>Sc</a:t>
            </a:r>
            <a:endParaRPr lang="ja-JP" altLang="en-US" dirty="0"/>
          </a:p>
        </p:txBody>
      </p:sp>
      <p:sp>
        <p:nvSpPr>
          <p:cNvPr id="6147" name="テキスト ボックス 3"/>
          <p:cNvSpPr txBox="1">
            <a:spLocks noChangeArrowheads="1"/>
          </p:cNvSpPr>
          <p:nvPr/>
        </p:nvSpPr>
        <p:spPr bwMode="auto">
          <a:xfrm>
            <a:off x="1116013" y="1268413"/>
            <a:ext cx="1760537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Run control</a:t>
            </a:r>
            <a:endParaRPr lang="ja-JP" altLang="en-US" sz="2400"/>
          </a:p>
        </p:txBody>
      </p:sp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1076325" y="4225925"/>
            <a:ext cx="131638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 err="1" smtClean="0"/>
              <a:t>Labview</a:t>
            </a:r>
            <a:endParaRPr lang="ja-JP" altLang="en-US" sz="2400" dirty="0"/>
          </a:p>
        </p:txBody>
      </p:sp>
      <p:sp>
        <p:nvSpPr>
          <p:cNvPr id="6149" name="テキスト ボックス 5"/>
          <p:cNvSpPr txBox="1">
            <a:spLocks noChangeArrowheads="1"/>
          </p:cNvSpPr>
          <p:nvPr/>
        </p:nvSpPr>
        <p:spPr bwMode="auto">
          <a:xfrm>
            <a:off x="6553200" y="4224338"/>
            <a:ext cx="2411413" cy="461962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calicoes/pyrame</a:t>
            </a:r>
            <a:endParaRPr lang="ja-JP" altLang="en-US" sz="2400"/>
          </a:p>
        </p:txBody>
      </p:sp>
      <p:sp>
        <p:nvSpPr>
          <p:cNvPr id="6150" name="テキスト ボックス 6"/>
          <p:cNvSpPr txBox="1">
            <a:spLocks noChangeArrowheads="1"/>
          </p:cNvSpPr>
          <p:nvPr/>
        </p:nvSpPr>
        <p:spPr bwMode="auto">
          <a:xfrm>
            <a:off x="179388" y="5272088"/>
            <a:ext cx="1914525" cy="460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Sc hardware</a:t>
            </a:r>
            <a:endParaRPr lang="ja-JP" altLang="en-US" sz="2400"/>
          </a:p>
        </p:txBody>
      </p:sp>
      <p:sp>
        <p:nvSpPr>
          <p:cNvPr id="6151" name="テキスト ボックス 7"/>
          <p:cNvSpPr txBox="1">
            <a:spLocks noChangeArrowheads="1"/>
          </p:cNvSpPr>
          <p:nvPr/>
        </p:nvSpPr>
        <p:spPr bwMode="auto">
          <a:xfrm>
            <a:off x="6532563" y="5272088"/>
            <a:ext cx="1828800" cy="4603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Si hardware</a:t>
            </a:r>
            <a:endParaRPr lang="ja-JP" altLang="en-US" sz="2400"/>
          </a:p>
        </p:txBody>
      </p:sp>
      <p:cxnSp>
        <p:nvCxnSpPr>
          <p:cNvPr id="6152" name="直線矢印コネクタ 9"/>
          <p:cNvCxnSpPr>
            <a:cxnSpLocks noChangeShapeType="1"/>
            <a:stCxn id="6148" idx="2"/>
          </p:cNvCxnSpPr>
          <p:nvPr/>
        </p:nvCxnSpPr>
        <p:spPr bwMode="auto">
          <a:xfrm flipH="1">
            <a:off x="1579564" y="4687590"/>
            <a:ext cx="154954" cy="584498"/>
          </a:xfrm>
          <a:prstGeom prst="straightConnector1">
            <a:avLst/>
          </a:prstGeom>
          <a:noFill/>
          <a:ln w="76200" algn="ctr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直線矢印コネクタ 10"/>
          <p:cNvCxnSpPr>
            <a:cxnSpLocks noChangeShapeType="1"/>
          </p:cNvCxnSpPr>
          <p:nvPr/>
        </p:nvCxnSpPr>
        <p:spPr bwMode="auto">
          <a:xfrm flipH="1">
            <a:off x="7758113" y="4687888"/>
            <a:ext cx="0" cy="584200"/>
          </a:xfrm>
          <a:prstGeom prst="straightConnector1">
            <a:avLst/>
          </a:prstGeom>
          <a:noFill/>
          <a:ln w="76200" algn="ctr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直線矢印コネクタ 13"/>
          <p:cNvCxnSpPr>
            <a:cxnSpLocks noChangeShapeType="1"/>
            <a:stCxn id="6148" idx="3"/>
          </p:cNvCxnSpPr>
          <p:nvPr/>
        </p:nvCxnSpPr>
        <p:spPr bwMode="auto">
          <a:xfrm>
            <a:off x="2392711" y="4456758"/>
            <a:ext cx="450502" cy="94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5" name="テキスト ボックス 15"/>
          <p:cNvSpPr txBox="1">
            <a:spLocks noChangeArrowheads="1"/>
          </p:cNvSpPr>
          <p:nvPr/>
        </p:nvSpPr>
        <p:spPr bwMode="auto">
          <a:xfrm>
            <a:off x="2806700" y="4222750"/>
            <a:ext cx="1227138" cy="4619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Sc data</a:t>
            </a:r>
            <a:endParaRPr lang="ja-JP" altLang="en-US" sz="2400"/>
          </a:p>
        </p:txBody>
      </p:sp>
      <p:sp>
        <p:nvSpPr>
          <p:cNvPr id="6156" name="テキスト ボックス 16"/>
          <p:cNvSpPr txBox="1">
            <a:spLocks noChangeArrowheads="1"/>
          </p:cNvSpPr>
          <p:nvPr/>
        </p:nvSpPr>
        <p:spPr bwMode="auto">
          <a:xfrm>
            <a:off x="4849813" y="4222750"/>
            <a:ext cx="1143000" cy="461963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Si data</a:t>
            </a:r>
            <a:endParaRPr lang="ja-JP" altLang="en-US" sz="2400"/>
          </a:p>
        </p:txBody>
      </p:sp>
      <p:cxnSp>
        <p:nvCxnSpPr>
          <p:cNvPr id="6157" name="直線矢印コネクタ 17"/>
          <p:cNvCxnSpPr>
            <a:cxnSpLocks noChangeShapeType="1"/>
            <a:stCxn id="6149" idx="1"/>
            <a:endCxn id="6156" idx="3"/>
          </p:cNvCxnSpPr>
          <p:nvPr/>
        </p:nvCxnSpPr>
        <p:spPr bwMode="auto">
          <a:xfrm flipH="1" flipV="1">
            <a:off x="5992813" y="4452938"/>
            <a:ext cx="560387" cy="3175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8" name="テキスト ボックス 20"/>
          <p:cNvSpPr txBox="1">
            <a:spLocks noChangeArrowheads="1"/>
          </p:cNvSpPr>
          <p:nvPr/>
        </p:nvSpPr>
        <p:spPr bwMode="auto">
          <a:xfrm>
            <a:off x="2987824" y="2974975"/>
            <a:ext cx="20681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Data collector</a:t>
            </a:r>
            <a:endParaRPr lang="ja-JP" altLang="en-US" sz="2400" dirty="0"/>
          </a:p>
        </p:txBody>
      </p:sp>
      <p:sp>
        <p:nvSpPr>
          <p:cNvPr id="6159" name="テキスト ボックス 21"/>
          <p:cNvSpPr txBox="1">
            <a:spLocks noChangeArrowheads="1"/>
          </p:cNvSpPr>
          <p:nvPr/>
        </p:nvSpPr>
        <p:spPr bwMode="auto">
          <a:xfrm>
            <a:off x="3702050" y="896938"/>
            <a:ext cx="17399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/>
              <a:t>LCIO file(s)</a:t>
            </a:r>
            <a:endParaRPr lang="ja-JP" altLang="en-US" sz="2400"/>
          </a:p>
        </p:txBody>
      </p:sp>
      <p:cxnSp>
        <p:nvCxnSpPr>
          <p:cNvPr id="6160" name="直線矢印コネクタ 22"/>
          <p:cNvCxnSpPr>
            <a:cxnSpLocks noChangeShapeType="1"/>
            <a:stCxn id="6147" idx="2"/>
            <a:endCxn id="6148" idx="0"/>
          </p:cNvCxnSpPr>
          <p:nvPr/>
        </p:nvCxnSpPr>
        <p:spPr bwMode="auto">
          <a:xfrm flipH="1">
            <a:off x="1734518" y="1730375"/>
            <a:ext cx="261764" cy="2495550"/>
          </a:xfrm>
          <a:prstGeom prst="straightConnector1">
            <a:avLst/>
          </a:prstGeom>
          <a:noFill/>
          <a:ln w="76200" algn="ctr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直線矢印コネクタ 25"/>
          <p:cNvCxnSpPr>
            <a:cxnSpLocks noChangeShapeType="1"/>
            <a:stCxn id="6147" idx="2"/>
          </p:cNvCxnSpPr>
          <p:nvPr/>
        </p:nvCxnSpPr>
        <p:spPr bwMode="auto">
          <a:xfrm>
            <a:off x="1995488" y="1730375"/>
            <a:ext cx="5889625" cy="2492375"/>
          </a:xfrm>
          <a:prstGeom prst="straightConnector1">
            <a:avLst/>
          </a:prstGeom>
          <a:noFill/>
          <a:ln w="76200" algn="ctr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直線矢印コネクタ 28"/>
          <p:cNvCxnSpPr>
            <a:cxnSpLocks noChangeShapeType="1"/>
            <a:stCxn id="6155" idx="0"/>
            <a:endCxn id="6158" idx="2"/>
          </p:cNvCxnSpPr>
          <p:nvPr/>
        </p:nvCxnSpPr>
        <p:spPr bwMode="auto">
          <a:xfrm flipV="1">
            <a:off x="3420269" y="3436640"/>
            <a:ext cx="601653" cy="786110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直線矢印コネクタ 31"/>
          <p:cNvCxnSpPr>
            <a:cxnSpLocks noChangeShapeType="1"/>
            <a:stCxn id="6156" idx="0"/>
            <a:endCxn id="6158" idx="2"/>
          </p:cNvCxnSpPr>
          <p:nvPr/>
        </p:nvCxnSpPr>
        <p:spPr bwMode="auto">
          <a:xfrm flipH="1" flipV="1">
            <a:off x="4021922" y="3436640"/>
            <a:ext cx="1399391" cy="786110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直線矢印コネクタ 34"/>
          <p:cNvCxnSpPr>
            <a:cxnSpLocks noChangeShapeType="1"/>
            <a:stCxn id="6158" idx="0"/>
            <a:endCxn id="6159" idx="2"/>
          </p:cNvCxnSpPr>
          <p:nvPr/>
        </p:nvCxnSpPr>
        <p:spPr bwMode="auto">
          <a:xfrm flipV="1">
            <a:off x="4021922" y="1358900"/>
            <a:ext cx="550078" cy="1616075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テキスト ボックス 37"/>
          <p:cNvSpPr txBox="1">
            <a:spLocks noChangeArrowheads="1"/>
          </p:cNvSpPr>
          <p:nvPr/>
        </p:nvSpPr>
        <p:spPr bwMode="auto">
          <a:xfrm>
            <a:off x="6553200" y="1936750"/>
            <a:ext cx="2016899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/>
              <a:t>Event </a:t>
            </a:r>
            <a:r>
              <a:rPr lang="en-US" altLang="ja-JP" sz="2400" dirty="0" smtClean="0"/>
              <a:t>display</a:t>
            </a:r>
            <a:br>
              <a:rPr lang="en-US" altLang="ja-JP" sz="2400" dirty="0" smtClean="0"/>
            </a:br>
            <a:r>
              <a:rPr lang="en-US" altLang="ja-JP" sz="2400" dirty="0" smtClean="0"/>
              <a:t>(not finalized)</a:t>
            </a:r>
            <a:endParaRPr lang="ja-JP" altLang="en-US" sz="2400" dirty="0"/>
          </a:p>
        </p:txBody>
      </p:sp>
      <p:cxnSp>
        <p:nvCxnSpPr>
          <p:cNvPr id="6166" name="直線矢印コネクタ 38"/>
          <p:cNvCxnSpPr>
            <a:cxnSpLocks noChangeShapeType="1"/>
            <a:stCxn id="6158" idx="0"/>
            <a:endCxn id="6165" idx="1"/>
          </p:cNvCxnSpPr>
          <p:nvPr/>
        </p:nvCxnSpPr>
        <p:spPr bwMode="auto">
          <a:xfrm flipV="1">
            <a:off x="4021922" y="2352249"/>
            <a:ext cx="2531278" cy="622726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7" name="テキスト ボックス 41"/>
          <p:cNvSpPr txBox="1">
            <a:spLocks noChangeArrowheads="1"/>
          </p:cNvSpPr>
          <p:nvPr/>
        </p:nvSpPr>
        <p:spPr bwMode="auto">
          <a:xfrm>
            <a:off x="6630988" y="3256657"/>
            <a:ext cx="14493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FFFF00"/>
                </a:solidFill>
              </a:rPr>
              <a:t>start/stop</a:t>
            </a:r>
            <a:endParaRPr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6168" name="テキスト ボックス 42"/>
          <p:cNvSpPr txBox="1">
            <a:spLocks noChangeArrowheads="1"/>
          </p:cNvSpPr>
          <p:nvPr/>
        </p:nvSpPr>
        <p:spPr bwMode="auto">
          <a:xfrm>
            <a:off x="6921500" y="9350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1"/>
                </a:solidFill>
              </a:rPr>
              <a:t>EUDAQ</a:t>
            </a:r>
            <a:endParaRPr lang="ja-JP" altLang="en-US" sz="2400">
              <a:solidFill>
                <a:schemeClr val="accent1"/>
              </a:solidFill>
            </a:endParaRPr>
          </a:p>
        </p:txBody>
      </p:sp>
      <p:sp>
        <p:nvSpPr>
          <p:cNvPr id="6169" name="テキスト ボックス 47"/>
          <p:cNvSpPr txBox="1">
            <a:spLocks noChangeArrowheads="1"/>
          </p:cNvSpPr>
          <p:nvPr/>
        </p:nvSpPr>
        <p:spPr bwMode="auto">
          <a:xfrm>
            <a:off x="239713" y="3008313"/>
            <a:ext cx="14494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 Unicode MS" panose="020B060402020202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FFFF00"/>
                </a:solidFill>
              </a:rPr>
              <a:t>start/stop</a:t>
            </a:r>
            <a:br>
              <a:rPr lang="en-US" altLang="ja-JP" sz="2400" dirty="0" smtClean="0">
                <a:solidFill>
                  <a:srgbClr val="FFFF00"/>
                </a:solidFill>
              </a:rPr>
            </a:br>
            <a:r>
              <a:rPr lang="en-US" altLang="ja-JP" sz="2400" dirty="0" smtClean="0">
                <a:solidFill>
                  <a:srgbClr val="FFFF00"/>
                </a:solidFill>
              </a:rPr>
              <a:t>run #</a:t>
            </a:r>
            <a:endParaRPr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48150" y="5978574"/>
            <a:ext cx="5647700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Combined LCIO obtained in online DAQ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59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Screenshot of EUDAQ</a:t>
            </a:r>
            <a:endParaRPr kumimoji="1" lang="ja-JP" altLang="en-US" dirty="0"/>
          </a:p>
        </p:txBody>
      </p:sp>
      <p:pic>
        <p:nvPicPr>
          <p:cNvPr id="1026" name="Picture 2" descr="C:\Users\suehara\Documents\calo\Screenshot from 2014-12-10 06_16_4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97" b="21281"/>
          <a:stretch/>
        </p:blipFill>
        <p:spPr bwMode="auto">
          <a:xfrm>
            <a:off x="395537" y="949796"/>
            <a:ext cx="8078172" cy="435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992484" y="5301208"/>
            <a:ext cx="70359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Master PC (Linux): EUDAQ + CALICOES (Silicon)</a:t>
            </a:r>
          </a:p>
          <a:p>
            <a:r>
              <a:rPr lang="en-US" altLang="ja-JP" dirty="0" smtClean="0"/>
              <a:t>Slave PC (Windows): </a:t>
            </a:r>
            <a:r>
              <a:rPr lang="en-US" altLang="ja-JP" dirty="0" err="1" smtClean="0"/>
              <a:t>LabView</a:t>
            </a:r>
            <a:r>
              <a:rPr lang="en-US" altLang="ja-JP" dirty="0" smtClean="0"/>
              <a:t> (Scintillator)</a:t>
            </a:r>
          </a:p>
          <a:p>
            <a:r>
              <a:rPr kumimoji="1" lang="en-US" altLang="ja-JP" dirty="0" smtClean="0"/>
              <a:t>Successfully took data for more than a week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461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Output files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124744"/>
            <a:ext cx="88106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14" y="4077072"/>
            <a:ext cx="84772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9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Analysis</a:t>
            </a:r>
          </a:p>
          <a:p>
            <a:pPr lvl="1"/>
            <a:r>
              <a:rPr lang="en-US" altLang="ja-JP" dirty="0" smtClean="0"/>
              <a:t>Data loss rate (seems small enough now...)</a:t>
            </a:r>
          </a:p>
          <a:p>
            <a:pPr lvl="1"/>
            <a:r>
              <a:rPr kumimoji="1" lang="en-US" altLang="ja-JP" dirty="0" smtClean="0"/>
              <a:t>Combined tracking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dirty="0" smtClean="0"/>
              <a:t>Hardware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Supply BUSY</a:t>
            </a:r>
          </a:p>
          <a:p>
            <a:pPr lvl="2"/>
            <a:r>
              <a:rPr lang="en-US" altLang="ja-JP" dirty="0" err="1" smtClean="0"/>
              <a:t>Sc</a:t>
            </a:r>
            <a:r>
              <a:rPr lang="en-US" altLang="ja-JP" dirty="0" smtClean="0"/>
              <a:t> can be faster next time</a:t>
            </a:r>
          </a:p>
          <a:p>
            <a:pPr lvl="2"/>
            <a:r>
              <a:rPr lang="en-US" altLang="ja-JP" dirty="0" smtClean="0"/>
              <a:t>at least necessary in “parasitic” TB</a:t>
            </a:r>
          </a:p>
          <a:p>
            <a:pPr lvl="1"/>
            <a:r>
              <a:rPr kumimoji="1" lang="en-US" altLang="ja-JP" dirty="0" smtClean="0"/>
              <a:t>More layers, new layers</a:t>
            </a:r>
          </a:p>
          <a:p>
            <a:pPr lvl="1"/>
            <a:r>
              <a:rPr lang="en-US" altLang="ja-JP" dirty="0" smtClean="0"/>
              <a:t>UDP transfer??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To do in silicon </a:t>
            </a:r>
            <a:r>
              <a:rPr kumimoji="1" lang="en-US" altLang="ja-JP" dirty="0" smtClean="0"/>
              <a:t>before next </a:t>
            </a:r>
            <a:r>
              <a:rPr kumimoji="1" lang="en-US" altLang="ja-JP" dirty="0" err="1" smtClean="0"/>
              <a:t>Si+Sc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499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Common clock</a:t>
            </a:r>
          </a:p>
          <a:p>
            <a:pPr lvl="1"/>
            <a:r>
              <a:rPr lang="en-US" altLang="ja-JP" dirty="0" smtClean="0"/>
              <a:t>Si CCC can accept clock (50 MHz)</a:t>
            </a:r>
          </a:p>
          <a:p>
            <a:pPr lvl="1"/>
            <a:r>
              <a:rPr kumimoji="1" lang="en-US" altLang="ja-JP" dirty="0" smtClean="0"/>
              <a:t>SDHCAL?</a:t>
            </a:r>
          </a:p>
          <a:p>
            <a:r>
              <a:rPr lang="en-US" altLang="ja-JP" dirty="0" smtClean="0"/>
              <a:t>BX/</a:t>
            </a:r>
            <a:r>
              <a:rPr lang="en-US" altLang="ja-JP" dirty="0" err="1" smtClean="0"/>
              <a:t>acq</a:t>
            </a:r>
            <a:r>
              <a:rPr lang="en-US" altLang="ja-JP" dirty="0" smtClean="0"/>
              <a:t># (readout cycle) consistency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How to assure?</a:t>
            </a:r>
          </a:p>
          <a:p>
            <a:r>
              <a:rPr lang="en-US" altLang="ja-JP" dirty="0" smtClean="0"/>
              <a:t>BUSY? or only working in fixed periods?</a:t>
            </a:r>
          </a:p>
          <a:p>
            <a:r>
              <a:rPr lang="en-US" altLang="ja-JP" dirty="0" smtClean="0"/>
              <a:t>Common start/stop + run number</a:t>
            </a:r>
          </a:p>
          <a:p>
            <a:pPr lvl="1"/>
            <a:r>
              <a:rPr lang="en-US" altLang="ja-JP" dirty="0" smtClean="0"/>
              <a:t>Interface to EUDAQ</a:t>
            </a:r>
            <a:endParaRPr lang="en-US" altLang="ja-JP" dirty="0"/>
          </a:p>
          <a:p>
            <a:r>
              <a:rPr lang="en-US" altLang="ja-JP" dirty="0" smtClean="0"/>
              <a:t>Event data to EUDAQ</a:t>
            </a:r>
            <a:endParaRPr lang="en-US" altLang="ja-JP" dirty="0"/>
          </a:p>
          <a:p>
            <a:pPr lvl="1"/>
            <a:r>
              <a:rPr lang="en-US" altLang="ja-JP" dirty="0" smtClean="0"/>
              <a:t>TCP connection in the </a:t>
            </a:r>
            <a:r>
              <a:rPr lang="en-US" altLang="ja-JP" dirty="0" err="1" smtClean="0"/>
              <a:t>Si+Sc</a:t>
            </a:r>
            <a:r>
              <a:rPr lang="en-US" altLang="ja-JP" dirty="0" smtClean="0"/>
              <a:t> case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Si+SDHCAL</a:t>
            </a:r>
            <a:r>
              <a:rPr lang="en-US" altLang="ja-JP" dirty="0" smtClean="0"/>
              <a:t>: to be addressed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212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Integration of CALICOES2</a:t>
            </a:r>
          </a:p>
          <a:p>
            <a:pPr lvl="1"/>
            <a:r>
              <a:rPr lang="en-US" altLang="ja-JP" dirty="0" smtClean="0"/>
              <a:t>Should be investigated very soon</a:t>
            </a:r>
          </a:p>
          <a:p>
            <a:r>
              <a:rPr lang="en-US" altLang="ja-JP" dirty="0" smtClean="0"/>
              <a:t>Integration of EUDAQ2</a:t>
            </a:r>
          </a:p>
          <a:p>
            <a:pPr lvl="1"/>
            <a:r>
              <a:rPr lang="en-US" altLang="ja-JP" dirty="0" smtClean="0"/>
              <a:t>And specify issues to be solved</a:t>
            </a:r>
          </a:p>
          <a:p>
            <a:r>
              <a:rPr lang="en-US" altLang="ja-JP" dirty="0" smtClean="0"/>
              <a:t>BGA SKIROC test board</a:t>
            </a:r>
          </a:p>
          <a:p>
            <a:pPr lvl="1"/>
            <a:r>
              <a:rPr lang="en-US" altLang="ja-JP" dirty="0" smtClean="0"/>
              <a:t>I must finish this in March (Japanese fiscal year)</a:t>
            </a:r>
          </a:p>
          <a:p>
            <a:endParaRPr lang="en-US" altLang="ja-JP" dirty="0"/>
          </a:p>
          <a:p>
            <a:r>
              <a:rPr lang="en-US" altLang="ja-JP" dirty="0" smtClean="0"/>
              <a:t>Test of new FEB/sensor</a:t>
            </a:r>
          </a:p>
          <a:p>
            <a:pPr lvl="1"/>
            <a:r>
              <a:rPr lang="en-US" altLang="ja-JP" dirty="0" smtClean="0"/>
              <a:t>I hope we can receive the new FEB asap...</a:t>
            </a:r>
            <a:br>
              <a:rPr lang="en-US" altLang="ja-JP" dirty="0" smtClean="0"/>
            </a:br>
            <a:r>
              <a:rPr lang="en-US" altLang="ja-JP" dirty="0" smtClean="0"/>
              <a:t>(and GDCC)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Appendix: To do for 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234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Members</a:t>
            </a:r>
          </a:p>
          <a:p>
            <a:pPr lvl="1"/>
            <a:r>
              <a:rPr kumimoji="1" lang="en-US" altLang="ja-JP" dirty="0" err="1" smtClean="0"/>
              <a:t>SiECAL</a:t>
            </a:r>
            <a:r>
              <a:rPr lang="en-US" altLang="ja-JP" dirty="0"/>
              <a:t> </a:t>
            </a:r>
            <a:r>
              <a:rPr lang="en-US" altLang="ja-JP" dirty="0" smtClean="0"/>
              <a:t>– R. </a:t>
            </a:r>
            <a:r>
              <a:rPr lang="en-US" altLang="ja-JP" dirty="0" err="1" smtClean="0"/>
              <a:t>Cornat</a:t>
            </a:r>
            <a:r>
              <a:rPr lang="en-US" altLang="ja-JP" dirty="0" smtClean="0"/>
              <a:t>, F. </a:t>
            </a:r>
            <a:r>
              <a:rPr lang="en-US" altLang="ja-JP" dirty="0" err="1" smtClean="0"/>
              <a:t>Magniette</a:t>
            </a:r>
            <a:r>
              <a:rPr lang="en-US" altLang="ja-JP" dirty="0" smtClean="0"/>
              <a:t>, TS</a:t>
            </a:r>
          </a:p>
          <a:p>
            <a:pPr lvl="1"/>
            <a:r>
              <a:rPr kumimoji="1" lang="en-US" altLang="ja-JP" dirty="0" err="1" smtClean="0"/>
              <a:t>ScCAL</a:t>
            </a:r>
            <a:r>
              <a:rPr kumimoji="1" lang="en-US" altLang="ja-JP" dirty="0" smtClean="0"/>
              <a:t> – M. </a:t>
            </a:r>
            <a:r>
              <a:rPr kumimoji="1" lang="en-US" altLang="ja-JP" dirty="0" err="1" smtClean="0"/>
              <a:t>Reinecke</a:t>
            </a:r>
            <a:r>
              <a:rPr kumimoji="1" lang="en-US" altLang="ja-JP" dirty="0" smtClean="0"/>
              <a:t>, J. </a:t>
            </a:r>
            <a:r>
              <a:rPr kumimoji="1" lang="en-US" altLang="ja-JP" dirty="0" err="1" smtClean="0"/>
              <a:t>Kvasnicka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SDHCAL – L. </a:t>
            </a:r>
            <a:r>
              <a:rPr lang="en-US" altLang="ja-JP" dirty="0" err="1" smtClean="0"/>
              <a:t>Mirabito</a:t>
            </a:r>
            <a:r>
              <a:rPr lang="en-US" altLang="ja-JP" dirty="0" smtClean="0"/>
              <a:t>, C. </a:t>
            </a:r>
            <a:r>
              <a:rPr lang="en-US" altLang="ja-JP" dirty="0" err="1" smtClean="0"/>
              <a:t>Combaret</a:t>
            </a:r>
            <a:endParaRPr lang="en-US" altLang="ja-JP" dirty="0" smtClean="0"/>
          </a:p>
          <a:p>
            <a:r>
              <a:rPr lang="en-US" altLang="ja-JP" dirty="0" smtClean="0"/>
              <a:t>Quasi-Monthly meeting</a:t>
            </a:r>
          </a:p>
          <a:p>
            <a:pPr lvl="1"/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Dec. – Kickoff</a:t>
            </a:r>
          </a:p>
          <a:p>
            <a:pPr lvl="1"/>
            <a:r>
              <a:rPr lang="en-US" altLang="ja-JP" dirty="0" smtClean="0"/>
              <a:t>19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Jan. – Overview of each technologies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CALICE DAQ Task Force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30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2 years</a:t>
            </a:r>
          </a:p>
          <a:p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year: </a:t>
            </a:r>
            <a:br>
              <a:rPr lang="en-US" altLang="ja-JP" dirty="0" smtClean="0"/>
            </a:br>
            <a:r>
              <a:rPr lang="en-US" altLang="ja-JP" dirty="0" smtClean="0"/>
              <a:t>Solve the issues related to combined running with current hardware and</a:t>
            </a:r>
            <a:br>
              <a:rPr lang="en-US" altLang="ja-JP" dirty="0" smtClean="0"/>
            </a:br>
            <a:r>
              <a:rPr lang="en-US" altLang="ja-JP" dirty="0" smtClean="0"/>
              <a:t>summarize it to a document</a:t>
            </a:r>
            <a:endParaRPr kumimoji="1" lang="en-US" altLang="ja-JP" dirty="0" smtClean="0"/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year (??): Run the combined tests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Mandate of TF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657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909678"/>
              </p:ext>
            </p:extLst>
          </p:nvPr>
        </p:nvGraphicFramePr>
        <p:xfrm>
          <a:off x="0" y="908720"/>
          <a:ext cx="903649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1997968"/>
                <a:gridCol w="252028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SiECAL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ScE</a:t>
                      </a:r>
                      <a:r>
                        <a:rPr kumimoji="1" lang="en-US" altLang="ja-JP" sz="2400" dirty="0" smtClean="0"/>
                        <a:t>/AHCAL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SDHCAL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Manpower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**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***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*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Strategy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Minimal</a:t>
                      </a:r>
                      <a:r>
                        <a:rPr kumimoji="1" lang="en-US" altLang="ja-JP" sz="2400" baseline="0" dirty="0" smtClean="0"/>
                        <a:t> mod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Scratch</a:t>
                      </a:r>
                      <a:r>
                        <a:rPr kumimoji="1" lang="en-US" altLang="ja-JP" sz="2400" baseline="0" dirty="0" smtClean="0"/>
                        <a:t> build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Minimal mod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CCC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UK original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ZedBoard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DCC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CCC clock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50 MHz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40 MHz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50 MHz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8b/10b</a:t>
                      </a:r>
                      <a:r>
                        <a:rPr kumimoji="1" lang="en-US" altLang="ja-JP" sz="2400" baseline="0" dirty="0" smtClean="0"/>
                        <a:t> encode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yes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No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yes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BX clock</a:t>
                      </a:r>
                      <a:r>
                        <a:rPr kumimoji="1" lang="en-US" altLang="ja-JP" sz="2400" baseline="0" dirty="0" smtClean="0"/>
                        <a:t> (TB)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2.5 MHz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250 kHz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DIF-LDA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HDMI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HDMI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USB+HDMI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LDA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GDCC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ZedBoard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Raspberry+DCC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LDA-PC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Ethernet</a:t>
                      </a:r>
                      <a:r>
                        <a:rPr kumimoji="1" lang="en-US" altLang="ja-JP" sz="2400" baseline="0" dirty="0" smtClean="0"/>
                        <a:t> raw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TCP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TCP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Software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Calicoes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Labview</a:t>
                      </a:r>
                      <a:r>
                        <a:rPr kumimoji="1" lang="en-US" altLang="ja-JP" sz="2400" dirty="0" smtClean="0"/>
                        <a:t/>
                      </a:r>
                      <a:br>
                        <a:rPr kumimoji="1" lang="en-US" altLang="ja-JP" sz="2400" dirty="0" smtClean="0"/>
                      </a:br>
                      <a:r>
                        <a:rPr kumimoji="1" lang="en-US" altLang="ja-JP" sz="2400" dirty="0" smtClean="0"/>
                        <a:t>(will</a:t>
                      </a:r>
                      <a:r>
                        <a:rPr kumimoji="1" lang="en-US" altLang="ja-JP" sz="2400" baseline="0" dirty="0" smtClean="0"/>
                        <a:t> be C++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DIM</a:t>
                      </a:r>
                      <a:r>
                        <a:rPr kumimoji="1" lang="en-US" altLang="ja-JP" sz="2400" baseline="0" dirty="0" smtClean="0"/>
                        <a:t/>
                      </a:r>
                      <a:br>
                        <a:rPr kumimoji="1" lang="en-US" altLang="ja-JP" sz="2400" baseline="0" dirty="0" smtClean="0"/>
                      </a:br>
                      <a:r>
                        <a:rPr kumimoji="1" lang="en-US" altLang="ja-JP" sz="2400" baseline="0" dirty="0" smtClean="0"/>
                        <a:t>(from DELPHI)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Personal comparison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985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334000"/>
          </a:xfrm>
        </p:spPr>
        <p:txBody>
          <a:bodyPr/>
          <a:lstStyle/>
          <a:p>
            <a:r>
              <a:rPr lang="en-US" altLang="ja-JP" sz="2800" dirty="0" smtClean="0"/>
              <a:t>Common master clock frequency</a:t>
            </a:r>
          </a:p>
          <a:p>
            <a:pPr lvl="1"/>
            <a:r>
              <a:rPr lang="en-US" altLang="ja-JP" sz="2400" dirty="0" smtClean="0"/>
              <a:t>To assure simultaneous BX counting</a:t>
            </a:r>
          </a:p>
          <a:p>
            <a:r>
              <a:rPr kumimoji="1" lang="en-US" altLang="ja-JP" sz="2800" dirty="0" smtClean="0"/>
              <a:t>Common BX clock frequency</a:t>
            </a:r>
          </a:p>
          <a:p>
            <a:r>
              <a:rPr lang="en-US" altLang="ja-JP" sz="2800" dirty="0"/>
              <a:t>BUSY treatment</a:t>
            </a:r>
          </a:p>
          <a:p>
            <a:r>
              <a:rPr lang="en-US" altLang="ja-JP" sz="2800" dirty="0" smtClean="0">
                <a:sym typeface="Wingdings" panose="05000000000000000000" pitchFamily="2" charset="2"/>
              </a:rPr>
              <a:t> </a:t>
            </a:r>
            <a:r>
              <a:rPr lang="en-US" altLang="ja-JP" sz="2800" dirty="0" smtClean="0"/>
              <a:t>Common CCC? or just clock synchronization?</a:t>
            </a:r>
            <a:endParaRPr lang="en-US" altLang="ja-JP" sz="2800" dirty="0"/>
          </a:p>
          <a:p>
            <a:r>
              <a:rPr lang="en-US" altLang="ja-JP" sz="2800" dirty="0" smtClean="0"/>
              <a:t>High level DAQ software (EUDAQ?)</a:t>
            </a:r>
          </a:p>
          <a:p>
            <a:pPr lvl="1"/>
            <a:r>
              <a:rPr lang="en-US" altLang="ja-JP" sz="2400" dirty="0" smtClean="0"/>
              <a:t>Run control, event building, run number, monitoring,…</a:t>
            </a:r>
          </a:p>
          <a:p>
            <a:r>
              <a:rPr lang="en-US" altLang="ja-JP" sz="2800" dirty="0" smtClean="0"/>
              <a:t>Common data format (LCIO class)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Partial or optional sharing of firmware and software</a:t>
            </a:r>
          </a:p>
          <a:p>
            <a:r>
              <a:rPr lang="en-US" altLang="ja-JP" sz="2800" dirty="0" smtClean="0"/>
              <a:t>etc.</a:t>
            </a:r>
          </a:p>
          <a:p>
            <a:endParaRPr lang="en-US" altLang="ja-JP" sz="28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Things to be considered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3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</a:t>
            </a:r>
            <a:r>
              <a:rPr kumimoji="1" lang="en-US" altLang="ja-JP" dirty="0" smtClean="0"/>
              <a:t>ave common clock </a:t>
            </a:r>
            <a:r>
              <a:rPr kumimoji="1" lang="en-US" altLang="ja-JP" dirty="0" err="1" smtClean="0"/>
              <a:t>freq</a:t>
            </a:r>
            <a:r>
              <a:rPr kumimoji="1" lang="en-US" altLang="ja-JP" dirty="0" smtClean="0"/>
              <a:t> and master CCC</a:t>
            </a:r>
          </a:p>
          <a:p>
            <a:pPr lvl="1"/>
            <a:r>
              <a:rPr lang="en-US" altLang="ja-JP" dirty="0"/>
              <a:t>S</a:t>
            </a:r>
            <a:r>
              <a:rPr lang="en-US" altLang="ja-JP" dirty="0" smtClean="0"/>
              <a:t>lave CCC can be either common or individual</a:t>
            </a:r>
          </a:p>
          <a:p>
            <a:r>
              <a:rPr lang="en-US" altLang="ja-JP" dirty="0" smtClean="0"/>
              <a:t>can run on both ILC and TB mode?</a:t>
            </a:r>
          </a:p>
          <a:p>
            <a:pPr lvl="1"/>
            <a:r>
              <a:rPr lang="en-US" altLang="ja-JP" dirty="0" smtClean="0"/>
              <a:t>Needs busy treatment?</a:t>
            </a:r>
          </a:p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an be controlled via the same master</a:t>
            </a:r>
          </a:p>
          <a:p>
            <a:pPr lvl="1"/>
            <a:r>
              <a:rPr lang="en-US" altLang="ja-JP" dirty="0" smtClean="0"/>
              <a:t>Maybe EUDAQ (with modification)</a:t>
            </a:r>
          </a:p>
          <a:p>
            <a:r>
              <a:rPr lang="en-US" altLang="ja-JP" dirty="0"/>
              <a:t>c</a:t>
            </a:r>
            <a:r>
              <a:rPr lang="en-US" altLang="ja-JP" dirty="0" smtClean="0"/>
              <a:t>an store data in consistent way</a:t>
            </a:r>
            <a:endParaRPr lang="en-US" altLang="ja-JP" dirty="0"/>
          </a:p>
          <a:p>
            <a:pPr lvl="1"/>
            <a:r>
              <a:rPr lang="en-US" altLang="ja-JP" dirty="0" smtClean="0"/>
              <a:t>LCIO with structure well-defined CALICE-wide</a:t>
            </a:r>
          </a:p>
          <a:p>
            <a:r>
              <a:rPr lang="en-US" altLang="ja-JP" dirty="0" smtClean="0"/>
              <a:t>do work-sharing to live in minimal human resource!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CALICE DAQ 3? must...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800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Practical combined run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704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 and </a:t>
            </a:r>
            <a:r>
              <a:rPr kumimoji="1" lang="en-US" altLang="ja-JP" dirty="0" err="1" smtClean="0"/>
              <a:t>Sc</a:t>
            </a:r>
            <a:r>
              <a:rPr kumimoji="1" lang="en-US" altLang="ja-JP" dirty="0" smtClean="0"/>
              <a:t> DAQ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3808" y="3395725"/>
            <a:ext cx="1212191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Si CCC</a:t>
            </a:r>
            <a:endParaRPr kumimoji="1" lang="en-US" altLang="ja-JP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5946" y="1068296"/>
            <a:ext cx="1535998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SKIROC2</a:t>
            </a:r>
            <a:endParaRPr kumimoji="1" lang="en-US" altLang="ja-JP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876256" y="1068296"/>
            <a:ext cx="1535998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SPIROC2</a:t>
            </a:r>
            <a:endParaRPr kumimoji="1" lang="en-US" altLang="ja-JP" dirty="0" smtClean="0"/>
          </a:p>
        </p:txBody>
      </p:sp>
      <p:cxnSp>
        <p:nvCxnSpPr>
          <p:cNvPr id="47" name="直線コネクタ 46"/>
          <p:cNvCxnSpPr>
            <a:stCxn id="40" idx="2"/>
            <a:endCxn id="49" idx="0"/>
          </p:cNvCxnSpPr>
          <p:nvPr/>
        </p:nvCxnSpPr>
        <p:spPr bwMode="auto">
          <a:xfrm>
            <a:off x="1333945" y="1529961"/>
            <a:ext cx="0" cy="7800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/>
          <p:cNvCxnSpPr>
            <a:stCxn id="41" idx="2"/>
            <a:endCxn id="51" idx="0"/>
          </p:cNvCxnSpPr>
          <p:nvPr/>
        </p:nvCxnSpPr>
        <p:spPr bwMode="auto">
          <a:xfrm>
            <a:off x="7644255" y="1529961"/>
            <a:ext cx="26306" cy="7800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737467" y="2309992"/>
            <a:ext cx="1192955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Si DIFs</a:t>
            </a:r>
            <a:endParaRPr kumimoji="1" lang="en-US" altLang="ja-JP" dirty="0" smtClean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31604" y="2309992"/>
            <a:ext cx="1277914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Sc</a:t>
            </a:r>
            <a:r>
              <a:rPr lang="en-US" altLang="ja-JP" dirty="0" smtClean="0"/>
              <a:t> DIFs</a:t>
            </a:r>
            <a:endParaRPr kumimoji="1" lang="en-US" altLang="ja-JP" dirty="0" smtClean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7544" y="3402158"/>
            <a:ext cx="1776448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GDCC/LDA</a:t>
            </a:r>
            <a:endParaRPr kumimoji="1" lang="en-US" altLang="ja-JP" dirty="0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226143" y="3385628"/>
            <a:ext cx="938077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xLDA</a:t>
            </a:r>
            <a:endParaRPr kumimoji="1" lang="en-US" altLang="ja-JP" dirty="0" smtClean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027610" y="4848573"/>
            <a:ext cx="612668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PC</a:t>
            </a:r>
            <a:endParaRPr kumimoji="1" lang="en-US" altLang="ja-JP" dirty="0" smtClean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047835" y="4884680"/>
            <a:ext cx="612668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PC</a:t>
            </a:r>
            <a:endParaRPr kumimoji="1" lang="en-US" altLang="ja-JP" dirty="0" smtClean="0"/>
          </a:p>
        </p:txBody>
      </p:sp>
      <p:cxnSp>
        <p:nvCxnSpPr>
          <p:cNvPr id="59" name="直線コネクタ 58"/>
          <p:cNvCxnSpPr>
            <a:stCxn id="52" idx="3"/>
            <a:endCxn id="7" idx="1"/>
          </p:cNvCxnSpPr>
          <p:nvPr/>
        </p:nvCxnSpPr>
        <p:spPr bwMode="auto">
          <a:xfrm flipV="1">
            <a:off x="2243992" y="3626558"/>
            <a:ext cx="599816" cy="64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>
            <a:stCxn id="49" idx="2"/>
            <a:endCxn id="52" idx="0"/>
          </p:cNvCxnSpPr>
          <p:nvPr/>
        </p:nvCxnSpPr>
        <p:spPr bwMode="auto">
          <a:xfrm>
            <a:off x="1333945" y="2771657"/>
            <a:ext cx="21823" cy="6305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>
            <a:stCxn id="51" idx="2"/>
            <a:endCxn id="54" idx="0"/>
          </p:cNvCxnSpPr>
          <p:nvPr/>
        </p:nvCxnSpPr>
        <p:spPr bwMode="auto">
          <a:xfrm>
            <a:off x="7670561" y="2771657"/>
            <a:ext cx="24621" cy="61397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コネクタ 74"/>
          <p:cNvCxnSpPr>
            <a:stCxn id="57" idx="0"/>
            <a:endCxn id="52" idx="2"/>
          </p:cNvCxnSpPr>
          <p:nvPr/>
        </p:nvCxnSpPr>
        <p:spPr bwMode="auto">
          <a:xfrm flipV="1">
            <a:off x="1333944" y="3863823"/>
            <a:ext cx="21824" cy="9847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線コネクタ 77"/>
          <p:cNvCxnSpPr>
            <a:stCxn id="57" idx="3"/>
            <a:endCxn id="58" idx="1"/>
          </p:cNvCxnSpPr>
          <p:nvPr/>
        </p:nvCxnSpPr>
        <p:spPr bwMode="auto">
          <a:xfrm>
            <a:off x="1640278" y="5079406"/>
            <a:ext cx="4407557" cy="3610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>
            <a:stCxn id="58" idx="0"/>
            <a:endCxn id="24" idx="2"/>
          </p:cNvCxnSpPr>
          <p:nvPr/>
        </p:nvCxnSpPr>
        <p:spPr bwMode="auto">
          <a:xfrm flipH="1" flipV="1">
            <a:off x="5469990" y="3857389"/>
            <a:ext cx="884179" cy="10272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>
            <a:stCxn id="58" idx="0"/>
            <a:endCxn id="54" idx="2"/>
          </p:cNvCxnSpPr>
          <p:nvPr/>
        </p:nvCxnSpPr>
        <p:spPr bwMode="auto">
          <a:xfrm flipV="1">
            <a:off x="6354169" y="3847293"/>
            <a:ext cx="1341013" cy="10373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線コネクタ 85"/>
          <p:cNvCxnSpPr>
            <a:stCxn id="54" idx="1"/>
            <a:endCxn id="24" idx="3"/>
          </p:cNvCxnSpPr>
          <p:nvPr/>
        </p:nvCxnSpPr>
        <p:spPr bwMode="auto">
          <a:xfrm flipH="1">
            <a:off x="6118565" y="3616461"/>
            <a:ext cx="1107578" cy="1009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4821415" y="3395724"/>
            <a:ext cx="1297150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Sc</a:t>
            </a:r>
            <a:r>
              <a:rPr lang="en-US" altLang="ja-JP" dirty="0" smtClean="0"/>
              <a:t> CCC</a:t>
            </a:r>
            <a:endParaRPr kumimoji="1" lang="en-US" altLang="ja-JP" dirty="0" smtClean="0"/>
          </a:p>
        </p:txBody>
      </p:sp>
      <p:cxnSp>
        <p:nvCxnSpPr>
          <p:cNvPr id="43" name="直線コネクタ 42"/>
          <p:cNvCxnSpPr/>
          <p:nvPr/>
        </p:nvCxnSpPr>
        <p:spPr bwMode="auto">
          <a:xfrm flipH="1">
            <a:off x="4055999" y="3640837"/>
            <a:ext cx="765416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3609794" y="1227496"/>
            <a:ext cx="16578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Flexi cable</a:t>
            </a:r>
          </a:p>
          <a:p>
            <a:r>
              <a:rPr kumimoji="1" lang="en-US" altLang="ja-JP" dirty="0" smtClean="0">
                <a:solidFill>
                  <a:srgbClr val="FFFF00"/>
                </a:solidFill>
              </a:rPr>
              <a:t>HDMI</a:t>
            </a:r>
          </a:p>
          <a:p>
            <a:r>
              <a:rPr lang="en-US" altLang="ja-JP" dirty="0" smtClean="0">
                <a:solidFill>
                  <a:srgbClr val="00FFFF"/>
                </a:solidFill>
              </a:rPr>
              <a:t>Ethernet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Coaxial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07130" y="3863823"/>
            <a:ext cx="2137124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Clock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Readout cycle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55" name="直線コネクタ 54"/>
          <p:cNvCxnSpPr>
            <a:endCxn id="24" idx="0"/>
          </p:cNvCxnSpPr>
          <p:nvPr/>
        </p:nvCxnSpPr>
        <p:spPr bwMode="auto">
          <a:xfrm>
            <a:off x="5469990" y="2540824"/>
            <a:ext cx="0" cy="854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5527999" y="2540218"/>
            <a:ext cx="7681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Spill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51654" y="5576180"/>
            <a:ext cx="7301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Sc</a:t>
            </a:r>
            <a:r>
              <a:rPr kumimoji="1" lang="en-US" altLang="ja-JP" dirty="0" smtClean="0"/>
              <a:t> CCC provides master clock of 50 MHz to Si CCC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Sc</a:t>
            </a:r>
            <a:r>
              <a:rPr kumimoji="1" lang="en-US" altLang="ja-JP" dirty="0" smtClean="0"/>
              <a:t> master clock is 40 MHz, converted)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44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Timing chart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1187624" y="1412776"/>
            <a:ext cx="784887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正方形/長方形 4"/>
          <p:cNvSpPr/>
          <p:nvPr/>
        </p:nvSpPr>
        <p:spPr bwMode="auto">
          <a:xfrm>
            <a:off x="1835696" y="1412776"/>
            <a:ext cx="52565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725" y="118194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spill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1173263" y="2448882"/>
            <a:ext cx="784887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1187624" y="3756168"/>
            <a:ext cx="784887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08197" y="3429000"/>
            <a:ext cx="835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Sc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busy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241070" y="3756167"/>
            <a:ext cx="1743472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1187624" y="4996627"/>
            <a:ext cx="784887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81121" y="4581128"/>
            <a:ext cx="922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Si</a:t>
            </a:r>
          </a:p>
          <a:p>
            <a:r>
              <a:rPr lang="en-US" altLang="ja-JP" dirty="0" smtClean="0"/>
              <a:t>“spill”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59832" y="980728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~400 </a:t>
            </a:r>
            <a:r>
              <a:rPr kumimoji="1" lang="en-US" altLang="ja-JP" dirty="0" err="1" smtClean="0"/>
              <a:t>ms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1121" y="2236742"/>
            <a:ext cx="1229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Sc</a:t>
            </a:r>
            <a:endParaRPr lang="en-US" altLang="ja-JP" dirty="0" smtClean="0"/>
          </a:p>
          <a:p>
            <a:r>
              <a:rPr kumimoji="1" lang="en-US" altLang="ja-JP" dirty="0" err="1" smtClean="0"/>
              <a:t>livetime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835696" y="2467971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025407" y="2421560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215118" y="2448881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63461" y="255210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readout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4437566" y="3728847"/>
            <a:ext cx="1811124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6613883" y="3728847"/>
            <a:ext cx="1811124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 flipV="1">
            <a:off x="2266129" y="3141640"/>
            <a:ext cx="1615" cy="61452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flipV="1">
            <a:off x="4444061" y="3121736"/>
            <a:ext cx="1615" cy="61452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1831479" y="2106412"/>
            <a:ext cx="5831" cy="36155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flipV="1">
            <a:off x="6622768" y="3124786"/>
            <a:ext cx="1615" cy="61452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6" name="正方形/長方形 35"/>
          <p:cNvSpPr/>
          <p:nvPr/>
        </p:nvSpPr>
        <p:spPr bwMode="auto">
          <a:xfrm>
            <a:off x="1831479" y="4996626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035669" y="5014000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248690" y="4990506"/>
            <a:ext cx="432048" cy="72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ＭＳ Ｐゴシック" charset="-128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H="1" flipV="1">
            <a:off x="1847586" y="3172871"/>
            <a:ext cx="10894" cy="18298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flipH="1" flipV="1">
            <a:off x="2246644" y="3745012"/>
            <a:ext cx="16883" cy="124549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V="1">
            <a:off x="4053584" y="3144329"/>
            <a:ext cx="1" cy="182594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8" name="直線コネクタ 47"/>
          <p:cNvCxnSpPr/>
          <p:nvPr/>
        </p:nvCxnSpPr>
        <p:spPr bwMode="auto">
          <a:xfrm flipV="1">
            <a:off x="6240823" y="3144329"/>
            <a:ext cx="1" cy="182594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9" name="直線コネクタ 48"/>
          <p:cNvCxnSpPr/>
          <p:nvPr/>
        </p:nvCxnSpPr>
        <p:spPr bwMode="auto">
          <a:xfrm flipV="1">
            <a:off x="6622768" y="3699882"/>
            <a:ext cx="1615" cy="130286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3967157" y="3108769"/>
            <a:ext cx="0" cy="6200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156176" y="3141640"/>
            <a:ext cx="0" cy="6200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2438805" y="5044364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readout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3124" y="5953704"/>
            <a:ext cx="9050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“Readout cycle” number is consistent, but Si busy not considered</a:t>
            </a:r>
            <a:endParaRPr kumimoji="1" lang="ja-JP" altLang="en-US" dirty="0"/>
          </a:p>
        </p:txBody>
      </p:sp>
      <p:cxnSp>
        <p:nvCxnSpPr>
          <p:cNvPr id="53" name="直線コネクタ 52"/>
          <p:cNvCxnSpPr/>
          <p:nvPr/>
        </p:nvCxnSpPr>
        <p:spPr bwMode="auto">
          <a:xfrm flipH="1" flipV="1">
            <a:off x="4440572" y="3731228"/>
            <a:ext cx="16883" cy="124549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1602297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 Unicode MS"/>
        <a:ea typeface="ＭＳ Ｐゴシック"/>
        <a:cs typeface=""/>
      </a:majorFont>
      <a:minorFont>
        <a:latin typeface="Arial Unicode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Unicode MS" pitchFamily="50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Unicode MS" pitchFamily="50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122331</TotalTime>
  <Words>545</Words>
  <Application>Microsoft Office PowerPoint</Application>
  <PresentationFormat>画面に合わせる (4:3)</PresentationFormat>
  <Paragraphs>163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Arial Unicode MS</vt:lpstr>
      <vt:lpstr>ＭＳ Ｐゴシック</vt:lpstr>
      <vt:lpstr>ＭＳ Ｐ明朝</vt:lpstr>
      <vt:lpstr>Times New Roman</vt:lpstr>
      <vt:lpstr>Wingdings</vt:lpstr>
      <vt:lpstr>標準デザイン</vt:lpstr>
      <vt:lpstr>Common DAQ</vt:lpstr>
      <vt:lpstr>CALICE DAQ Task Force</vt:lpstr>
      <vt:lpstr>Mandate of TF</vt:lpstr>
      <vt:lpstr>Personal comparison</vt:lpstr>
      <vt:lpstr>Things to be considered</vt:lpstr>
      <vt:lpstr>CALICE DAQ 3? must...</vt:lpstr>
      <vt:lpstr>Practical combined run</vt:lpstr>
      <vt:lpstr>Si and Sc DAQ</vt:lpstr>
      <vt:lpstr>Timing chart</vt:lpstr>
      <vt:lpstr>Combined DAQ for Si + Sc</vt:lpstr>
      <vt:lpstr>Screenshot of EUDAQ</vt:lpstr>
      <vt:lpstr>Output files</vt:lpstr>
      <vt:lpstr>To do in silicon before next Si+Sc</vt:lpstr>
      <vt:lpstr>Si+SDHCAL: to be addressed</vt:lpstr>
      <vt:lpstr>Appendix: To do for me</vt:lpstr>
    </vt:vector>
  </TitlesOfParts>
  <Company>The University of Tokyo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Shintake monitor in ATF2: status, performance and prospects</dc:title>
  <dc:creator>Taikan SUEHARA</dc:creator>
  <cp:lastModifiedBy>末原大幹</cp:lastModifiedBy>
  <cp:revision>1914</cp:revision>
  <dcterms:created xsi:type="dcterms:W3CDTF">2005-02-15T18:17:03Z</dcterms:created>
  <dcterms:modified xsi:type="dcterms:W3CDTF">2015-02-02T09:17:15Z</dcterms:modified>
</cp:coreProperties>
</file>