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00" r:id="rId2"/>
    <p:sldId id="301" r:id="rId3"/>
    <p:sldId id="302" r:id="rId4"/>
    <p:sldId id="330" r:id="rId5"/>
    <p:sldId id="320" r:id="rId6"/>
    <p:sldId id="322" r:id="rId7"/>
    <p:sldId id="329" r:id="rId8"/>
    <p:sldId id="331" r:id="rId9"/>
    <p:sldId id="332" r:id="rId10"/>
    <p:sldId id="333" r:id="rId11"/>
    <p:sldId id="334" r:id="rId12"/>
    <p:sldId id="306" r:id="rId13"/>
    <p:sldId id="307" r:id="rId14"/>
    <p:sldId id="308" r:id="rId15"/>
    <p:sldId id="315" r:id="rId16"/>
    <p:sldId id="338" r:id="rId17"/>
    <p:sldId id="317" r:id="rId18"/>
    <p:sldId id="336" r:id="rId19"/>
    <p:sldId id="337" r:id="rId20"/>
    <p:sldId id="335" r:id="rId21"/>
    <p:sldId id="309" r:id="rId22"/>
    <p:sldId id="319" r:id="rId23"/>
    <p:sldId id="310" r:id="rId24"/>
  </p:sldIdLst>
  <p:sldSz cx="9144000" cy="6858000" type="screen4x3"/>
  <p:notesSz cx="6669088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800080"/>
    <a:srgbClr val="FFCC00"/>
    <a:srgbClr val="008000"/>
    <a:srgbClr val="0000FF"/>
    <a:srgbClr val="FF0000"/>
    <a:srgbClr val="00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63" autoAdjust="0"/>
  </p:normalViewPr>
  <p:slideViewPr>
    <p:cSldViewPr snapToGrid="0">
      <p:cViewPr>
        <p:scale>
          <a:sx n="100" d="100"/>
          <a:sy n="100" d="100"/>
        </p:scale>
        <p:origin x="-12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288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39" rIns="94482" bIns="47239" numCol="1" anchor="t" anchorCtr="0" compatLnSpc="1">
            <a:prstTxWarp prst="textNoShape">
              <a:avLst/>
            </a:prstTxWarp>
          </a:bodyPr>
          <a:lstStyle>
            <a:lvl1pPr defTabSz="9461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39" rIns="94482" bIns="47239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39" rIns="94482" bIns="47239" numCol="1" anchor="b" anchorCtr="0" compatLnSpc="1">
            <a:prstTxWarp prst="textNoShape">
              <a:avLst/>
            </a:prstTxWarp>
          </a:bodyPr>
          <a:lstStyle>
            <a:lvl1pPr defTabSz="94615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7577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39" rIns="94482" bIns="4723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/>
            </a:lvl1pPr>
          </a:lstStyle>
          <a:p>
            <a:pPr>
              <a:defRPr/>
            </a:pPr>
            <a:fld id="{5935AA34-7B43-4F83-99B6-3068C08977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4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840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57238"/>
            <a:ext cx="4948237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99000"/>
            <a:ext cx="4859337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162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6413"/>
            <a:ext cx="28400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7" rIns="90413" bIns="45207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fld id="{F34F04DA-8ACC-4F84-AD3D-F4BDE522DD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38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C3562-C648-48E8-946C-A9553AFC32A7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13175" y="9396413"/>
            <a:ext cx="28400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3" tIns="45207" rIns="90413" bIns="45207" anchor="b"/>
          <a:lstStyle/>
          <a:p>
            <a:pPr algn="r" defTabSz="903288"/>
            <a:fld id="{E77FD979-A8D4-49EA-8B69-077E918B6BC3}" type="slidenum">
              <a:rPr lang="fr-FR" sz="1200"/>
              <a:pPr algn="r" defTabSz="903288"/>
              <a:t>10</a:t>
            </a:fld>
            <a:endParaRPr lang="fr-FR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13175" y="9396413"/>
            <a:ext cx="28400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3" tIns="45207" rIns="90413" bIns="45207" anchor="b"/>
          <a:lstStyle/>
          <a:p>
            <a:pPr algn="r" defTabSz="903288"/>
            <a:fld id="{0AC0CDB6-43D2-452E-BEC0-5FA6007BE719}" type="slidenum">
              <a:rPr lang="fr-FR" sz="1200"/>
              <a:pPr algn="r" defTabSz="903288"/>
              <a:t>11</a:t>
            </a:fld>
            <a:endParaRPr lang="fr-FR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F4C43-694B-412C-853D-53A4CAFAE817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AF311-9F7F-4152-9083-F64386D07668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A5773-18EB-4B43-A706-6369B63FCAC0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98971-C3ED-4976-B76A-D283BAF0FFC4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98971-C3ED-4976-B76A-D283BAF0FFC4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5D397-2173-4937-9664-141158585D56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81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8923" indent="-272663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0651" indent="-218130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6911" indent="-218130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3171" indent="-218130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9431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5692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1952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08212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A430E-12D4-418F-AA7D-6F33E31F2112}" type="slidenum">
              <a:rPr lang="fr-FR" altLang="fr-FR" smtClean="0"/>
              <a:pPr eaLnBrk="1" hangingPunct="1"/>
              <a:t>18</a:t>
            </a:fld>
            <a:endParaRPr lang="fr-FR" altLang="fr-F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57238"/>
            <a:ext cx="4946650" cy="3711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81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8923" indent="-272663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0651" indent="-218130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6911" indent="-218130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3171" indent="-218130" defTabSz="90281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9431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5692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1952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08212" indent="-218130" defTabSz="9028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CAE1E-0E67-417B-9B3A-5FD0B08ECEC3}" type="slidenum">
              <a:rPr lang="fr-FR" altLang="fr-FR" smtClean="0"/>
              <a:pPr eaLnBrk="1" hangingPunct="1"/>
              <a:t>19</a:t>
            </a:fld>
            <a:endParaRPr lang="fr-FR" altLang="fr-F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57238"/>
            <a:ext cx="4946650" cy="3711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68FD8-B653-43C1-A1D1-716A2A3411FE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F768A-37E3-41C9-886E-2A4E391D478C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FD733-FA00-4721-8A6F-02183F1CBBCB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B73B3-011E-4ACC-926F-27E6FE8E11BB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D77FD-50B7-4466-96CE-EBE9A2D9CCD7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B76E7-E48F-4713-9C39-AA2214955814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B76E7-E48F-4713-9C39-AA2214955814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B76E7-E48F-4713-9C39-AA2214955814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B76E7-E48F-4713-9C39-AA2214955814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B76E7-E48F-4713-9C39-AA2214955814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C573C-8AE2-4652-96D7-BADD1C46BBC1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13175" y="9396413"/>
            <a:ext cx="28400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3" tIns="45207" rIns="90413" bIns="45207" anchor="b"/>
          <a:lstStyle/>
          <a:p>
            <a:pPr algn="r" defTabSz="903288"/>
            <a:fld id="{9E1DC57A-8E76-4B99-B734-9B8A2F45C7B0}" type="slidenum">
              <a:rPr lang="fr-FR" sz="1200"/>
              <a:pPr algn="r" defTabSz="903288"/>
              <a:t>9</a:t>
            </a:fld>
            <a:endParaRPr lang="fr-F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jpeg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85750" y="6567488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200">
                <a:solidFill>
                  <a:srgbClr val="4040FF"/>
                </a:solidFill>
              </a:rPr>
              <a:t>IPN Lyon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6543675"/>
            <a:ext cx="914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200" dirty="0">
                <a:solidFill>
                  <a:srgbClr val="4040FF"/>
                </a:solidFill>
              </a:rPr>
              <a:t>ILD </a:t>
            </a:r>
            <a:r>
              <a:rPr lang="fr-FR" sz="1200" dirty="0" err="1">
                <a:solidFill>
                  <a:srgbClr val="4040FF"/>
                </a:solidFill>
              </a:rPr>
              <a:t>Mechanical</a:t>
            </a:r>
            <a:r>
              <a:rPr lang="fr-FR" sz="1200" dirty="0">
                <a:solidFill>
                  <a:srgbClr val="4040FF"/>
                </a:solidFill>
              </a:rPr>
              <a:t> structure </a:t>
            </a: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228600" y="6523038"/>
            <a:ext cx="8739188" cy="1587"/>
          </a:xfrm>
          <a:prstGeom prst="line">
            <a:avLst/>
          </a:prstGeom>
          <a:noFill/>
          <a:ln w="38100">
            <a:solidFill>
              <a:srgbClr val="404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2268538" y="627063"/>
            <a:ext cx="6696075" cy="0"/>
          </a:xfrm>
          <a:prstGeom prst="line">
            <a:avLst/>
          </a:prstGeom>
          <a:noFill/>
          <a:ln w="50800">
            <a:solidFill>
              <a:srgbClr val="404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8943975" y="601663"/>
            <a:ext cx="200025" cy="50800"/>
          </a:xfrm>
          <a:prstGeom prst="rect">
            <a:avLst/>
          </a:prstGeom>
          <a:gradFill rotWithShape="1">
            <a:gsLst>
              <a:gs pos="0">
                <a:srgbClr val="4040FF"/>
              </a:gs>
              <a:gs pos="100000">
                <a:srgbClr val="4040FF">
                  <a:gamma/>
                  <a:tint val="0"/>
                  <a:invGamma/>
                </a:srgbClr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>
            <a:off x="0" y="592138"/>
            <a:ext cx="114300" cy="47625"/>
          </a:xfrm>
          <a:prstGeom prst="rect">
            <a:avLst/>
          </a:prstGeom>
          <a:gradFill rotWithShape="1">
            <a:gsLst>
              <a:gs pos="0">
                <a:srgbClr val="4040FF"/>
              </a:gs>
              <a:gs pos="100000">
                <a:srgbClr val="4040FF">
                  <a:gamma/>
                  <a:tint val="0"/>
                  <a:invGamma/>
                </a:srgbClr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2220913" y="601663"/>
            <a:ext cx="114300" cy="50800"/>
          </a:xfrm>
          <a:prstGeom prst="rect">
            <a:avLst/>
          </a:prstGeom>
          <a:gradFill rotWithShape="1">
            <a:gsLst>
              <a:gs pos="0">
                <a:srgbClr val="4040FF">
                  <a:gamma/>
                  <a:tint val="0"/>
                  <a:invGamma/>
                </a:srgbClr>
              </a:gs>
              <a:gs pos="100000">
                <a:srgbClr val="4040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2" name="Picture 39" descr="Signature UCBL logo 2006"/>
          <p:cNvPicPr>
            <a:picLocks noChangeAspect="1" noChangeArrowheads="1"/>
          </p:cNvPicPr>
          <p:nvPr userDrawn="1"/>
        </p:nvPicPr>
        <p:blipFill>
          <a:blip r:embed="rId2" cstate="print"/>
          <a:srcRect l="11292" t="17175" r="12741" b="18106"/>
          <a:stretch>
            <a:fillRect/>
          </a:stretch>
        </p:blipFill>
        <p:spPr bwMode="auto">
          <a:xfrm>
            <a:off x="5187950" y="0"/>
            <a:ext cx="9667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8" descr="IN2P3Filaire-Q_SignV co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0"/>
            <a:ext cx="10699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0"/>
          <p:cNvSpPr>
            <a:spLocks noChangeArrowheads="1"/>
          </p:cNvSpPr>
          <p:nvPr userDrawn="1"/>
        </p:nvSpPr>
        <p:spPr bwMode="auto">
          <a:xfrm>
            <a:off x="6007100" y="6546850"/>
            <a:ext cx="3136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fr-FR" sz="1200" dirty="0" err="1" smtClean="0">
                <a:solidFill>
                  <a:srgbClr val="4040FF"/>
                </a:solidFill>
              </a:rPr>
              <a:t>February</a:t>
            </a:r>
            <a:r>
              <a:rPr lang="fr-FR" sz="1200" dirty="0" smtClean="0">
                <a:solidFill>
                  <a:srgbClr val="4040FF"/>
                </a:solidFill>
              </a:rPr>
              <a:t> 2015</a:t>
            </a:r>
            <a:endParaRPr lang="fr-FR" sz="1200" dirty="0">
              <a:solidFill>
                <a:srgbClr val="4040FF"/>
              </a:solidFill>
            </a:endParaRPr>
          </a:p>
        </p:txBody>
      </p:sp>
      <p:pic>
        <p:nvPicPr>
          <p:cNvPr id="15" name="Picture 53" descr="logo_il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38113"/>
            <a:ext cx="1981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4" descr="Logo IPL 2010_0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0350" y="125413"/>
            <a:ext cx="99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2388"/>
            <a:ext cx="9144000" cy="1260475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5475" y="3086100"/>
            <a:ext cx="5419725" cy="2381250"/>
          </a:xfrm>
          <a:solidFill>
            <a:srgbClr val="FFFFFF">
              <a:alpha val="50000"/>
            </a:srgbClr>
          </a:solidFill>
          <a:ln/>
        </p:spPr>
        <p:txBody>
          <a:bodyPr anchor="ctr"/>
          <a:lstStyle>
            <a:lvl1pPr marL="0" indent="0" algn="ctr">
              <a:buFontTx/>
              <a:buNone/>
              <a:defRPr b="1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0263" y="0"/>
            <a:ext cx="1963737" cy="63452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85875" y="0"/>
            <a:ext cx="5741988" cy="63452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5286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85875" y="796925"/>
            <a:ext cx="3852863" cy="5548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5291138" y="796925"/>
            <a:ext cx="3852862" cy="5548313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75" y="796925"/>
            <a:ext cx="3852863" cy="554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1138" y="796925"/>
            <a:ext cx="3852862" cy="554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796925"/>
            <a:ext cx="7858125" cy="554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1285875" y="550863"/>
            <a:ext cx="7858125" cy="0"/>
          </a:xfrm>
          <a:prstGeom prst="line">
            <a:avLst/>
          </a:prstGeom>
          <a:noFill/>
          <a:ln w="25400">
            <a:solidFill>
              <a:srgbClr val="404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285750" y="6567488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200">
                <a:solidFill>
                  <a:srgbClr val="4040FF"/>
                </a:solidFill>
              </a:rPr>
              <a:t>IPN Lyon</a:t>
            </a:r>
          </a:p>
        </p:txBody>
      </p:sp>
      <p:sp>
        <p:nvSpPr>
          <p:cNvPr id="4112" name="Rectangle 16"/>
          <p:cNvSpPr>
            <a:spLocks noChangeArrowheads="1"/>
          </p:cNvSpPr>
          <p:nvPr userDrawn="1"/>
        </p:nvSpPr>
        <p:spPr bwMode="auto">
          <a:xfrm>
            <a:off x="0" y="6543675"/>
            <a:ext cx="914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400" dirty="0">
                <a:solidFill>
                  <a:srgbClr val="4040FF"/>
                </a:solidFill>
              </a:rPr>
              <a:t>ILD </a:t>
            </a:r>
            <a:r>
              <a:rPr lang="fr-FR" sz="1400" dirty="0" err="1">
                <a:solidFill>
                  <a:srgbClr val="4040FF"/>
                </a:solidFill>
              </a:rPr>
              <a:t>Mechanical</a:t>
            </a:r>
            <a:r>
              <a:rPr lang="fr-FR" sz="1400" dirty="0">
                <a:solidFill>
                  <a:srgbClr val="4040FF"/>
                </a:solidFill>
              </a:rPr>
              <a:t> structure</a:t>
            </a:r>
            <a:r>
              <a:rPr lang="fr-FR" sz="1400" dirty="0"/>
              <a:t> </a:t>
            </a:r>
            <a:r>
              <a:rPr lang="fr-FR" sz="1400" dirty="0" err="1" smtClean="0"/>
              <a:t>February</a:t>
            </a:r>
            <a:r>
              <a:rPr lang="fr-FR" sz="1400" dirty="0" smtClean="0"/>
              <a:t> 2015</a:t>
            </a:r>
            <a:endParaRPr lang="fr-FR" sz="1400" dirty="0"/>
          </a:p>
        </p:txBody>
      </p:sp>
      <p:sp>
        <p:nvSpPr>
          <p:cNvPr id="4113" name="Text Box 17"/>
          <p:cNvSpPr txBox="1">
            <a:spLocks noChangeArrowheads="1"/>
          </p:cNvSpPr>
          <p:nvPr userDrawn="1"/>
        </p:nvSpPr>
        <p:spPr bwMode="auto">
          <a:xfrm>
            <a:off x="7783513" y="6551613"/>
            <a:ext cx="1179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200">
                <a:solidFill>
                  <a:srgbClr val="4040FF"/>
                </a:solidFill>
              </a:rPr>
              <a:t>Page </a:t>
            </a:r>
            <a:fld id="{0C2CC214-FD63-4439-BE3F-22657B8D4021}" type="slidenum">
              <a:rPr lang="en-GB" sz="1200">
                <a:solidFill>
                  <a:srgbClr val="4040FF"/>
                </a:solidFill>
              </a:rPr>
              <a:pPr algn="r" eaLnBrk="0" hangingPunct="0">
                <a:defRPr/>
              </a:pPr>
              <a:t>‹#›</a:t>
            </a:fld>
            <a:endParaRPr lang="en-GB" sz="1200">
              <a:solidFill>
                <a:srgbClr val="4040FF"/>
              </a:solidFill>
            </a:endParaRPr>
          </a:p>
        </p:txBody>
      </p:sp>
      <p:sp>
        <p:nvSpPr>
          <p:cNvPr id="4114" name="Line 18"/>
          <p:cNvSpPr>
            <a:spLocks noChangeShapeType="1"/>
          </p:cNvSpPr>
          <p:nvPr userDrawn="1"/>
        </p:nvSpPr>
        <p:spPr bwMode="auto">
          <a:xfrm>
            <a:off x="1257300" y="6513513"/>
            <a:ext cx="7710488" cy="11112"/>
          </a:xfrm>
          <a:prstGeom prst="line">
            <a:avLst/>
          </a:prstGeom>
          <a:noFill/>
          <a:ln w="25400">
            <a:solidFill>
              <a:srgbClr val="404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15" name="AutoShape 19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296150" y="6581775"/>
            <a:ext cx="838200" cy="2286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34" name="Picture 35" descr="logo_il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" y="133350"/>
            <a:ext cx="11144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404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5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43026"/>
            <a:ext cx="9144000" cy="1104899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FF9900"/>
                </a:solidFill>
                <a:effectLst/>
              </a:rPr>
              <a:t>ILD </a:t>
            </a:r>
            <a:r>
              <a:rPr lang="fr-FR" dirty="0" err="1" smtClean="0">
                <a:solidFill>
                  <a:srgbClr val="FF9900"/>
                </a:solidFill>
                <a:effectLst/>
              </a:rPr>
              <a:t>Mechanical</a:t>
            </a:r>
            <a:r>
              <a:rPr lang="fr-FR" dirty="0" smtClean="0">
                <a:solidFill>
                  <a:srgbClr val="FF9900"/>
                </a:solidFill>
                <a:effectLst/>
              </a:rPr>
              <a:t> structure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>
                <a:solidFill>
                  <a:schemeClr val="tx1"/>
                </a:solidFill>
                <a:effectLst/>
              </a:rPr>
              <a:t>DHCAL Barrel and </a:t>
            </a:r>
            <a:r>
              <a:rPr lang="fr-FR" b="0" i="1" dirty="0" err="1" smtClean="0">
                <a:solidFill>
                  <a:schemeClr val="tx1"/>
                </a:solidFill>
                <a:effectLst/>
              </a:rPr>
              <a:t>Endcaps</a:t>
            </a:r>
            <a:endParaRPr lang="fr-FR" b="0" i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95475" y="5276850"/>
            <a:ext cx="5419725" cy="1152524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fr-FR" sz="2000" dirty="0" smtClean="0">
                <a:sym typeface="Wingdings 2" pitchFamily="18" charset="2"/>
              </a:rPr>
              <a:t>Design, </a:t>
            </a:r>
            <a:r>
              <a:rPr lang="fr-FR" sz="2000" dirty="0" err="1" smtClean="0">
                <a:sym typeface="Wingdings 2" pitchFamily="18" charset="2"/>
              </a:rPr>
              <a:t>Integration</a:t>
            </a:r>
            <a:r>
              <a:rPr lang="fr-FR" sz="2000" dirty="0" smtClean="0">
                <a:sym typeface="Wingdings 2" pitchFamily="18" charset="2"/>
              </a:rPr>
              <a:t> &amp; Services</a:t>
            </a:r>
          </a:p>
          <a:p>
            <a:pPr eaLnBrk="1" hangingPunct="1"/>
            <a:r>
              <a:rPr lang="fr-FR" sz="2000" b="0" dirty="0" smtClean="0">
                <a:sym typeface="Wingdings 2" pitchFamily="18" charset="2"/>
              </a:rPr>
              <a:t>J.C </a:t>
            </a:r>
            <a:r>
              <a:rPr lang="fr-FR" sz="2000" b="0" dirty="0" err="1" smtClean="0">
                <a:sym typeface="Wingdings 2" pitchFamily="18" charset="2"/>
              </a:rPr>
              <a:t>Ianigro</a:t>
            </a:r>
            <a:endParaRPr lang="fr-FR" sz="2000" b="0" dirty="0" smtClean="0">
              <a:sym typeface="Wingdings 2" pitchFamily="18" charset="2"/>
            </a:endParaRPr>
          </a:p>
          <a:p>
            <a:pPr eaLnBrk="1" hangingPunct="1"/>
            <a:r>
              <a:rPr lang="fr-FR" sz="2000" b="0" dirty="0" smtClean="0">
                <a:sym typeface="Wingdings 2" pitchFamily="18" charset="2"/>
              </a:rPr>
              <a:t>- IPN Lyon -</a:t>
            </a:r>
          </a:p>
        </p:txBody>
      </p:sp>
      <p:pic>
        <p:nvPicPr>
          <p:cNvPr id="4" name="Picture 15" descr="C:\Users\ianigro\AppData\Local\Temp\DHCAL_BArrel_Endcaps_3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2573924"/>
            <a:ext cx="2640013" cy="264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82650"/>
            <a:ext cx="8372475" cy="4357688"/>
          </a:xfrm>
        </p:spPr>
        <p:txBody>
          <a:bodyPr/>
          <a:lstStyle/>
          <a:p>
            <a:pPr eaLnBrk="1" hangingPunct="1"/>
            <a:r>
              <a:rPr lang="fr-FR" dirty="0" smtClean="0"/>
              <a:t>Barrel Building &amp; services </a:t>
            </a:r>
            <a:r>
              <a:rPr lang="fr-FR" dirty="0" err="1" smtClean="0"/>
              <a:t>connecting</a:t>
            </a:r>
            <a:endParaRPr lang="fr-FR" dirty="0" smtClean="0"/>
          </a:p>
          <a:p>
            <a:pPr eaLnBrk="1" hangingPunct="1">
              <a:buFontTx/>
              <a:buNone/>
            </a:pPr>
            <a:r>
              <a:rPr lang="fr-FR" dirty="0" smtClean="0"/>
              <a:t>	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Barrel design  : wheel assembly &amp; detectors integration</a:t>
            </a:r>
            <a:endParaRPr lang="fr-FR" sz="2000" i="1" smtClean="0">
              <a:solidFill>
                <a:schemeClr val="tx1"/>
              </a:solidFill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19" name="Image 18" descr="structure porteuse barrel.jpg"/>
          <p:cNvPicPr>
            <a:picLocks noChangeAspect="1"/>
          </p:cNvPicPr>
          <p:nvPr/>
        </p:nvPicPr>
        <p:blipFill>
          <a:blip r:embed="rId3" cstate="print"/>
          <a:srcRect r="45104" b="14439"/>
          <a:stretch>
            <a:fillRect/>
          </a:stretch>
        </p:blipFill>
        <p:spPr>
          <a:xfrm>
            <a:off x="1371600" y="1293000"/>
            <a:ext cx="2950478" cy="2236101"/>
          </a:xfrm>
          <a:prstGeom prst="rect">
            <a:avLst/>
          </a:prstGeom>
        </p:spPr>
      </p:pic>
      <p:pic>
        <p:nvPicPr>
          <p:cNvPr id="9" name="Image 8" descr="structure_porteuse.jpg"/>
          <p:cNvPicPr>
            <a:picLocks noChangeAspect="1"/>
          </p:cNvPicPr>
          <p:nvPr/>
        </p:nvPicPr>
        <p:blipFill>
          <a:blip r:embed="rId4" cstate="print"/>
          <a:srcRect b="14370"/>
          <a:stretch>
            <a:fillRect/>
          </a:stretch>
        </p:blipFill>
        <p:spPr>
          <a:xfrm>
            <a:off x="5972175" y="657221"/>
            <a:ext cx="3023740" cy="219401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6276975" y="1215141"/>
            <a:ext cx="1457325" cy="42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429375" y="1163890"/>
            <a:ext cx="1457325" cy="42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557961" y="1099922"/>
            <a:ext cx="1457325" cy="42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677025" y="990168"/>
            <a:ext cx="1457325" cy="42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732463" y="2804427"/>
            <a:ext cx="3146425" cy="52322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/>
              <a:t>Barrel insertion structure coud </a:t>
            </a:r>
            <a:r>
              <a:rPr lang="fr-FR" sz="1400" i="1" dirty="0" err="1"/>
              <a:t>be</a:t>
            </a:r>
            <a:r>
              <a:rPr lang="fr-FR" sz="1400" i="1" dirty="0"/>
              <a:t> </a:t>
            </a:r>
            <a:r>
              <a:rPr lang="fr-FR" sz="1400" i="1" dirty="0" err="1"/>
              <a:t>divided</a:t>
            </a:r>
            <a:r>
              <a:rPr lang="fr-FR" sz="1400" i="1" dirty="0"/>
              <a:t> in 5 parts </a:t>
            </a:r>
            <a:r>
              <a:rPr lang="fr-FR" sz="1400" i="1" dirty="0" err="1"/>
              <a:t>screwed</a:t>
            </a:r>
            <a:r>
              <a:rPr lang="fr-FR" sz="1400" i="1" dirty="0"/>
              <a:t>  </a:t>
            </a:r>
            <a:r>
              <a:rPr lang="fr-FR" sz="1400" i="1" dirty="0" err="1"/>
              <a:t>together</a:t>
            </a:r>
            <a:endParaRPr lang="fr-FR" sz="1400" i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6232525" y="3842544"/>
            <a:ext cx="2039937" cy="2170112"/>
            <a:chOff x="3040063" y="4221163"/>
            <a:chExt cx="2039937" cy="2170112"/>
          </a:xfrm>
        </p:grpSpPr>
        <p:pic>
          <p:nvPicPr>
            <p:cNvPr id="18" name="Picture 16" descr="chassis_porteur+5rou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0063" y="4221163"/>
              <a:ext cx="2039937" cy="217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4191000" y="48387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auto">
            <a:xfrm>
              <a:off x="4311650" y="48069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4425950" y="47688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auto">
            <a:xfrm>
              <a:off x="4559300" y="47307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 useBgFill="1"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810249" y="5763934"/>
            <a:ext cx="3146425" cy="52322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 err="1" smtClean="0"/>
              <a:t>Wheels</a:t>
            </a:r>
            <a:r>
              <a:rPr lang="fr-FR" sz="1400" i="1" dirty="0" smtClean="0"/>
              <a:t> </a:t>
            </a:r>
            <a:r>
              <a:rPr lang="fr-FR" sz="1400" i="1" dirty="0" err="1"/>
              <a:t>linked</a:t>
            </a:r>
            <a:r>
              <a:rPr lang="fr-FR" sz="1400" i="1" dirty="0"/>
              <a:t> and services </a:t>
            </a:r>
            <a:r>
              <a:rPr lang="fr-FR" sz="1400" i="1" dirty="0" err="1"/>
              <a:t>connection</a:t>
            </a:r>
            <a:r>
              <a:rPr lang="fr-FR" sz="1400" i="1" dirty="0"/>
              <a:t> in 32 zones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839" y="47057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Barrel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/>
              <a:t>5 </a:t>
            </a:r>
            <a:r>
              <a:rPr lang="fr-FR" dirty="0" err="1"/>
              <a:t>wheels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down </a:t>
            </a:r>
            <a:r>
              <a:rPr lang="fr-FR" dirty="0" err="1"/>
              <a:t>separatly</a:t>
            </a:r>
            <a:r>
              <a:rPr lang="fr-FR" dirty="0"/>
              <a:t> on </a:t>
            </a:r>
            <a:r>
              <a:rPr lang="fr-FR" dirty="0" err="1"/>
              <a:t>specific</a:t>
            </a:r>
            <a:r>
              <a:rPr lang="fr-FR" dirty="0"/>
              <a:t> structure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/>
              <a:t> 5 </a:t>
            </a:r>
            <a:r>
              <a:rPr lang="fr-FR" dirty="0" err="1"/>
              <a:t>wheels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on the barrel insertion </a:t>
            </a:r>
            <a:r>
              <a:rPr lang="fr-FR" dirty="0" smtClean="0"/>
              <a:t>structure </a:t>
            </a:r>
            <a:endParaRPr lang="fr-FR" dirty="0"/>
          </a:p>
        </p:txBody>
      </p:sp>
      <p:sp useBgFill="1"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22751" y="3567975"/>
            <a:ext cx="4448175" cy="95410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1400" dirty="0" err="1"/>
              <a:t>Welded</a:t>
            </a:r>
            <a:r>
              <a:rPr lang="fr-FR" sz="1400" dirty="0"/>
              <a:t> barrel support structure - </a:t>
            </a:r>
            <a:r>
              <a:rPr lang="fr-FR" sz="1400" dirty="0" err="1"/>
              <a:t>steel</a:t>
            </a:r>
            <a:endParaRPr lang="fr-FR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400" dirty="0"/>
              <a:t> Transport to the </a:t>
            </a:r>
            <a:r>
              <a:rPr lang="fr-FR" sz="1400" dirty="0" err="1"/>
              <a:t>loading</a:t>
            </a:r>
            <a:r>
              <a:rPr lang="fr-FR" sz="1400" dirty="0"/>
              <a:t> </a:t>
            </a:r>
            <a:r>
              <a:rPr lang="fr-FR" sz="1400" dirty="0" err="1"/>
              <a:t>aera</a:t>
            </a:r>
            <a:r>
              <a:rPr lang="fr-FR" sz="1400" dirty="0"/>
              <a:t> and area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400" dirty="0"/>
              <a:t> </a:t>
            </a:r>
            <a:r>
              <a:rPr lang="fr-FR" sz="1400" dirty="0" err="1"/>
              <a:t>weight</a:t>
            </a:r>
            <a:r>
              <a:rPr lang="fr-FR" sz="1400" dirty="0"/>
              <a:t> = 76 t  </a:t>
            </a:r>
            <a:r>
              <a:rPr lang="fr-FR" sz="1400" dirty="0" err="1"/>
              <a:t>Cost</a:t>
            </a:r>
            <a:r>
              <a:rPr lang="fr-FR" sz="1400" dirty="0"/>
              <a:t> : 600 K€</a:t>
            </a:r>
          </a:p>
        </p:txBody>
      </p:sp>
    </p:spTree>
    <p:extLst>
      <p:ext uri="{BB962C8B-B14F-4D97-AF65-F5344CB8AC3E}">
        <p14:creationId xmlns:p14="http://schemas.microsoft.com/office/powerpoint/2010/main" val="183062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882650"/>
            <a:ext cx="8372475" cy="4357688"/>
          </a:xfrm>
        </p:spPr>
        <p:txBody>
          <a:bodyPr/>
          <a:lstStyle/>
          <a:p>
            <a:pPr eaLnBrk="1" hangingPunct="1"/>
            <a:r>
              <a:rPr lang="fr-FR" smtClean="0"/>
              <a:t>Barrel Building &amp; services connecting</a:t>
            </a:r>
          </a:p>
          <a:p>
            <a:pPr eaLnBrk="1" hangingPunct="1">
              <a:buFontTx/>
              <a:buNone/>
            </a:pPr>
            <a:r>
              <a:rPr lang="fr-FR" smtClean="0"/>
              <a:t>	</a:t>
            </a:r>
          </a:p>
          <a:p>
            <a:pPr eaLnBrk="1" hangingPunct="1">
              <a:buFontTx/>
              <a:buNone/>
            </a:pPr>
            <a:r>
              <a:rPr lang="fr-FR" smtClean="0"/>
              <a:t>	</a:t>
            </a:r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lvl="1"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Barrel design  : wheel assembly &amp; detectors integration</a:t>
            </a:r>
            <a:endParaRPr lang="fr-FR" sz="2000" i="1" smtClean="0">
              <a:solidFill>
                <a:schemeClr val="tx1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8134" name="Text Box 12"/>
          <p:cNvSpPr txBox="1">
            <a:spLocks noChangeArrowheads="1"/>
          </p:cNvSpPr>
          <p:nvPr/>
        </p:nvSpPr>
        <p:spPr bwMode="auto">
          <a:xfrm>
            <a:off x="238125" y="1930400"/>
            <a:ext cx="32702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Barrel with 5 linked wheels inserted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rails inside the yoke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fixation inside the yoke on both sides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services installation along the yoke to patch pannels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40175" y="1692275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/>
              <a:t>Barrel insertion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416175" y="5451475"/>
            <a:ext cx="2114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/>
              <a:t>Services issues to patch pannels</a:t>
            </a:r>
          </a:p>
        </p:txBody>
      </p:sp>
      <p:pic>
        <p:nvPicPr>
          <p:cNvPr id="326679" name="Picture 23" descr="insertion6ro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701675"/>
            <a:ext cx="32432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5"/>
          <p:cNvPicPr>
            <a:picLocks noChangeAspect="1" noChangeArrowheads="1"/>
          </p:cNvPicPr>
          <p:nvPr/>
        </p:nvPicPr>
        <p:blipFill>
          <a:blip r:embed="rId4" cstate="print"/>
          <a:srcRect l="1392" r="62413"/>
          <a:stretch>
            <a:fillRect/>
          </a:stretch>
        </p:blipFill>
        <p:spPr bwMode="auto">
          <a:xfrm>
            <a:off x="3824288" y="2357438"/>
            <a:ext cx="1485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0" name="Line 26"/>
          <p:cNvSpPr>
            <a:spLocks noChangeShapeType="1"/>
          </p:cNvSpPr>
          <p:nvPr/>
        </p:nvSpPr>
        <p:spPr bwMode="auto">
          <a:xfrm flipH="1" flipV="1">
            <a:off x="4686300" y="3362325"/>
            <a:ext cx="1571625" cy="923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151" name="Text Box 27"/>
          <p:cNvSpPr txBox="1">
            <a:spLocks noChangeArrowheads="1"/>
          </p:cNvSpPr>
          <p:nvPr/>
        </p:nvSpPr>
        <p:spPr bwMode="auto">
          <a:xfrm>
            <a:off x="6191250" y="4171950"/>
            <a:ext cx="240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/>
              <a:t>CMS « enfourneur »</a:t>
            </a:r>
          </a:p>
        </p:txBody>
      </p:sp>
      <p:pic>
        <p:nvPicPr>
          <p:cNvPr id="48152" name="Image 23" descr="services_endc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4573588"/>
            <a:ext cx="23701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44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endcap-16-s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308" y="1209674"/>
            <a:ext cx="3381692" cy="3609975"/>
          </a:xfrm>
          <a:prstGeom prst="rect">
            <a:avLst/>
          </a:prstGeom>
        </p:spPr>
      </p:pic>
      <p:pic>
        <p:nvPicPr>
          <p:cNvPr id="17" name="Image 16" descr="barrel_endcap_ring-16si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23393"/>
            <a:ext cx="2375236" cy="2005506"/>
          </a:xfrm>
          <a:prstGeom prst="rect">
            <a:avLst/>
          </a:prstGeom>
        </p:spPr>
      </p:pic>
      <p:pic>
        <p:nvPicPr>
          <p:cNvPr id="15" name="Image 14" descr="quart-endcap-16-sid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" y="1469864"/>
            <a:ext cx="3139651" cy="3387886"/>
          </a:xfrm>
          <a:prstGeom prst="rect">
            <a:avLst/>
          </a:prstGeom>
        </p:spPr>
      </p:pic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7425"/>
            <a:ext cx="8372475" cy="4357688"/>
          </a:xfrm>
        </p:spPr>
        <p:txBody>
          <a:bodyPr/>
          <a:lstStyle/>
          <a:p>
            <a:pPr eaLnBrk="1" hangingPunct="1"/>
            <a:r>
              <a:rPr lang="fr-FR" dirty="0" err="1" smtClean="0"/>
              <a:t>Endcap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End caps design</a:t>
            </a:r>
            <a:endParaRPr lang="fr-FR" sz="1800" i="1" dirty="0" smtClean="0">
              <a:solidFill>
                <a:schemeClr val="tx1"/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04875" y="4743450"/>
            <a:ext cx="32099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One module 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Module </a:t>
            </a:r>
            <a:r>
              <a:rPr lang="fr-FR" sz="1600" dirty="0" err="1"/>
              <a:t>Weight</a:t>
            </a:r>
            <a:r>
              <a:rPr lang="fr-FR" sz="1600" dirty="0"/>
              <a:t> : </a:t>
            </a:r>
            <a:r>
              <a:rPr lang="fr-FR" sz="1600" dirty="0" smtClean="0"/>
              <a:t>50 t</a:t>
            </a:r>
            <a:endParaRPr lang="fr-FR" sz="1600" dirty="0"/>
          </a:p>
          <a:p>
            <a:pPr>
              <a:spcBef>
                <a:spcPct val="50000"/>
              </a:spcBef>
            </a:pPr>
            <a:r>
              <a:rPr lang="fr-FR" sz="1600" dirty="0"/>
              <a:t>Detectors </a:t>
            </a:r>
            <a:r>
              <a:rPr lang="fr-FR" sz="1600" dirty="0" err="1"/>
              <a:t>weight</a:t>
            </a:r>
            <a:r>
              <a:rPr lang="fr-FR" sz="1600" dirty="0"/>
              <a:t> : </a:t>
            </a:r>
            <a:r>
              <a:rPr lang="fr-FR" sz="1600" dirty="0" smtClean="0"/>
              <a:t>22.5 </a:t>
            </a:r>
            <a:r>
              <a:rPr lang="fr-FR" sz="1600" dirty="0"/>
              <a:t>t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Total </a:t>
            </a:r>
            <a:r>
              <a:rPr lang="fr-FR" sz="1600" dirty="0" err="1"/>
              <a:t>weight</a:t>
            </a:r>
            <a:r>
              <a:rPr lang="fr-FR" sz="1600" dirty="0"/>
              <a:t> : </a:t>
            </a:r>
            <a:r>
              <a:rPr lang="fr-FR" sz="1600" dirty="0" smtClean="0"/>
              <a:t>72.5 t</a:t>
            </a:r>
            <a:endParaRPr lang="fr-FR" sz="1600" dirty="0"/>
          </a:p>
          <a:p>
            <a:pPr>
              <a:spcBef>
                <a:spcPct val="50000"/>
              </a:spcBef>
            </a:pPr>
            <a:endParaRPr lang="fr-FR" sz="1600" dirty="0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200650" y="4762500"/>
            <a:ext cx="320992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One </a:t>
            </a:r>
            <a:r>
              <a:rPr lang="fr-FR" sz="1600" dirty="0" err="1"/>
              <a:t>endcap</a:t>
            </a:r>
            <a:r>
              <a:rPr lang="fr-FR" sz="1600" dirty="0"/>
              <a:t> made of 4 modules</a:t>
            </a:r>
          </a:p>
          <a:p>
            <a:pPr>
              <a:spcBef>
                <a:spcPct val="50000"/>
              </a:spcBef>
            </a:pPr>
            <a:r>
              <a:rPr lang="fr-FR" sz="1600" dirty="0" err="1"/>
              <a:t>Endcap</a:t>
            </a:r>
            <a:r>
              <a:rPr lang="fr-FR" sz="1600" dirty="0"/>
              <a:t> </a:t>
            </a:r>
            <a:r>
              <a:rPr lang="fr-FR" sz="1600" dirty="0" err="1"/>
              <a:t>Weight</a:t>
            </a:r>
            <a:r>
              <a:rPr lang="fr-FR" sz="1600" dirty="0"/>
              <a:t> : </a:t>
            </a:r>
            <a:r>
              <a:rPr lang="fr-FR" sz="1600" dirty="0" smtClean="0"/>
              <a:t>200 t</a:t>
            </a:r>
            <a:endParaRPr lang="fr-FR" sz="1600" dirty="0"/>
          </a:p>
          <a:p>
            <a:pPr>
              <a:spcBef>
                <a:spcPct val="50000"/>
              </a:spcBef>
            </a:pPr>
            <a:r>
              <a:rPr lang="fr-FR" sz="1600" dirty="0"/>
              <a:t>Detectors </a:t>
            </a:r>
            <a:r>
              <a:rPr lang="fr-FR" sz="1600" dirty="0" err="1"/>
              <a:t>weight</a:t>
            </a:r>
            <a:r>
              <a:rPr lang="fr-FR" sz="1600" dirty="0"/>
              <a:t> : </a:t>
            </a:r>
            <a:r>
              <a:rPr lang="fr-FR" sz="1600" dirty="0" smtClean="0"/>
              <a:t>90 t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Total </a:t>
            </a:r>
            <a:r>
              <a:rPr lang="fr-FR" dirty="0" err="1"/>
              <a:t>weight</a:t>
            </a:r>
            <a:r>
              <a:rPr lang="fr-FR" dirty="0"/>
              <a:t> : </a:t>
            </a:r>
            <a:r>
              <a:rPr lang="fr-FR" dirty="0" smtClean="0">
                <a:solidFill>
                  <a:srgbClr val="FF0000"/>
                </a:solidFill>
              </a:rPr>
              <a:t>290 t</a:t>
            </a:r>
            <a:endParaRPr 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sz="1600" dirty="0"/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3187700" y="3482975"/>
            <a:ext cx="3209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 err="1"/>
              <a:t>Material</a:t>
            </a:r>
            <a:r>
              <a:rPr lang="fr-FR" sz="1400" i="1" dirty="0"/>
              <a:t> : </a:t>
            </a:r>
            <a:r>
              <a:rPr lang="fr-FR" sz="1400" i="1" dirty="0" err="1"/>
              <a:t>stainless</a:t>
            </a:r>
            <a:r>
              <a:rPr lang="fr-FR" sz="1400" i="1" dirty="0"/>
              <a:t> </a:t>
            </a:r>
            <a:r>
              <a:rPr lang="fr-FR" sz="1400" i="1" dirty="0" err="1"/>
              <a:t>steel</a:t>
            </a:r>
            <a:endParaRPr lang="fr-FR" sz="1400" i="1" dirty="0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3413125" y="2803525"/>
            <a:ext cx="1196975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/>
              <a:t>2 </a:t>
            </a:r>
            <a:r>
              <a:rPr lang="fr-FR" sz="1400" i="1" dirty="0" err="1"/>
              <a:t>endcaps</a:t>
            </a:r>
            <a:endParaRPr lang="fr-FR" sz="12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227168" y="795139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8 </a:t>
            </a:r>
            <a:r>
              <a:rPr lang="fr-FR" sz="1400" dirty="0" err="1" smtClean="0">
                <a:solidFill>
                  <a:srgbClr val="FF0000"/>
                </a:solidFill>
              </a:rPr>
              <a:t>sides</a:t>
            </a:r>
            <a:r>
              <a:rPr lang="fr-FR" sz="1400" dirty="0" smtClean="0">
                <a:solidFill>
                  <a:srgbClr val="FF0000"/>
                </a:solidFill>
              </a:rPr>
              <a:t> -&gt; 16 </a:t>
            </a:r>
            <a:r>
              <a:rPr lang="fr-FR" sz="1400" dirty="0" err="1" smtClean="0">
                <a:solidFill>
                  <a:srgbClr val="FF0000"/>
                </a:solidFill>
              </a:rPr>
              <a:t>sides</a:t>
            </a:r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err="1" smtClean="0">
                <a:solidFill>
                  <a:srgbClr val="FF0000"/>
                </a:solidFill>
              </a:rPr>
              <a:t>Encap</a:t>
            </a:r>
            <a:r>
              <a:rPr lang="fr-FR" sz="1400" dirty="0" smtClean="0">
                <a:solidFill>
                  <a:srgbClr val="FF0000"/>
                </a:solidFill>
              </a:rPr>
              <a:t> : 48 detectors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>
            <a:stCxn id="11277" idx="0"/>
          </p:cNvCxnSpPr>
          <p:nvPr/>
        </p:nvCxnSpPr>
        <p:spPr>
          <a:xfrm flipV="1">
            <a:off x="4011613" y="1209675"/>
            <a:ext cx="255587" cy="159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1277" idx="0"/>
          </p:cNvCxnSpPr>
          <p:nvPr/>
        </p:nvCxnSpPr>
        <p:spPr>
          <a:xfrm flipV="1">
            <a:off x="4011613" y="1104900"/>
            <a:ext cx="1169987" cy="169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413125" y="4070902"/>
            <a:ext cx="272573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Welded</a:t>
            </a:r>
            <a:r>
              <a:rPr lang="fr-FR" sz="1600" b="1" dirty="0" smtClean="0">
                <a:solidFill>
                  <a:srgbClr val="FF0000"/>
                </a:solidFill>
              </a:rPr>
              <a:t> structure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Idem barrel 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endcapmodule-16s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1182200"/>
            <a:ext cx="5309302" cy="5332899"/>
          </a:xfrm>
          <a:prstGeom prst="rect">
            <a:avLst/>
          </a:prstGeom>
        </p:spPr>
      </p:pic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End caps design</a:t>
            </a:r>
            <a:endParaRPr lang="fr-FR" sz="1800" i="1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3375" y="1082675"/>
            <a:ext cx="8372475" cy="4357688"/>
          </a:xfrm>
        </p:spPr>
        <p:txBody>
          <a:bodyPr/>
          <a:lstStyle/>
          <a:p>
            <a:pPr eaLnBrk="1" hangingPunct="1"/>
            <a:r>
              <a:rPr lang="fr-FR" dirty="0" smtClean="0"/>
              <a:t>One module composition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3238501" y="504825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5238751" y="5800726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3228976" y="5743576"/>
            <a:ext cx="2019299" cy="695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3905251" y="5724526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3655</a:t>
            </a:r>
            <a:endParaRPr lang="fr-FR" sz="1400" dirty="0"/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>
            <a:off x="5143501" y="5229226"/>
            <a:ext cx="457199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2" name="Line 20"/>
          <p:cNvSpPr>
            <a:spLocks noChangeShapeType="1"/>
          </p:cNvSpPr>
          <p:nvPr/>
        </p:nvSpPr>
        <p:spPr bwMode="auto">
          <a:xfrm>
            <a:off x="5257801" y="5905501"/>
            <a:ext cx="3238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3" name="Line 21"/>
          <p:cNvSpPr>
            <a:spLocks noChangeShapeType="1"/>
          </p:cNvSpPr>
          <p:nvPr/>
        </p:nvSpPr>
        <p:spPr bwMode="auto">
          <a:xfrm flipV="1">
            <a:off x="5581651" y="5362576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04" name="Line 22"/>
          <p:cNvSpPr>
            <a:spLocks noChangeShapeType="1"/>
          </p:cNvSpPr>
          <p:nvPr/>
        </p:nvSpPr>
        <p:spPr bwMode="auto">
          <a:xfrm flipV="1">
            <a:off x="3257551" y="1752599"/>
            <a:ext cx="19049" cy="13620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5" name="Line 23"/>
          <p:cNvSpPr>
            <a:spLocks noChangeShapeType="1"/>
          </p:cNvSpPr>
          <p:nvPr/>
        </p:nvSpPr>
        <p:spPr bwMode="auto">
          <a:xfrm flipH="1" flipV="1">
            <a:off x="4476750" y="2714624"/>
            <a:ext cx="1" cy="838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6" name="Line 24"/>
          <p:cNvSpPr>
            <a:spLocks noChangeShapeType="1"/>
          </p:cNvSpPr>
          <p:nvPr/>
        </p:nvSpPr>
        <p:spPr bwMode="auto">
          <a:xfrm>
            <a:off x="3238501" y="2343152"/>
            <a:ext cx="1238249" cy="371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3505201" y="2200276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2218</a:t>
            </a:r>
            <a:endParaRPr lang="fr-FR" sz="1600" dirty="0"/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5181600" y="1247775"/>
            <a:ext cx="375285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dirty="0" smtClean="0"/>
              <a:t>48 </a:t>
            </a:r>
            <a:r>
              <a:rPr lang="fr-FR" dirty="0" err="1"/>
              <a:t>detection</a:t>
            </a:r>
            <a:r>
              <a:rPr lang="fr-FR" dirty="0"/>
              <a:t> planes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One </a:t>
            </a:r>
            <a:r>
              <a:rPr lang="fr-FR" dirty="0" err="1"/>
              <a:t>detection</a:t>
            </a:r>
            <a:r>
              <a:rPr lang="fr-FR" dirty="0"/>
              <a:t> plane </a:t>
            </a:r>
            <a:r>
              <a:rPr lang="fr-FR" dirty="0" err="1"/>
              <a:t>consisted</a:t>
            </a:r>
            <a:r>
              <a:rPr lang="fr-FR" dirty="0"/>
              <a:t> of </a:t>
            </a:r>
            <a:r>
              <a:rPr lang="fr-FR" dirty="0" smtClean="0"/>
              <a:t>4 detectors</a:t>
            </a:r>
            <a:endParaRPr lang="fr-FR" dirty="0"/>
          </a:p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5991225" y="3257550"/>
            <a:ext cx="2971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GRPC plane </a:t>
            </a:r>
            <a:r>
              <a:rPr lang="fr-FR" dirty="0"/>
              <a:t>: S = </a:t>
            </a:r>
            <a:r>
              <a:rPr lang="fr-FR" dirty="0" smtClean="0"/>
              <a:t>8.5 </a:t>
            </a:r>
            <a:r>
              <a:rPr lang="fr-FR" dirty="0"/>
              <a:t>m²	</a:t>
            </a:r>
            <a:endParaRPr lang="fr-FR" dirty="0" smtClean="0"/>
          </a:p>
          <a:p>
            <a:pPr>
              <a:spcBef>
                <a:spcPct val="50000"/>
              </a:spcBef>
            </a:pPr>
            <a:r>
              <a:rPr lang="fr-FR" dirty="0" smtClean="0"/>
              <a:t>192 detectors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P </a:t>
            </a:r>
            <a:r>
              <a:rPr lang="fr-FR" dirty="0"/>
              <a:t>= </a:t>
            </a:r>
            <a:r>
              <a:rPr lang="fr-FR" dirty="0" smtClean="0"/>
              <a:t>467.5 </a:t>
            </a:r>
            <a:r>
              <a:rPr lang="fr-FR" dirty="0"/>
              <a:t>Kg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F0000"/>
                </a:solidFill>
              </a:rPr>
              <a:t>P/module = </a:t>
            </a:r>
            <a:r>
              <a:rPr lang="fr-FR" sz="2000" dirty="0" smtClean="0">
                <a:solidFill>
                  <a:srgbClr val="FF0000"/>
                </a:solidFill>
              </a:rPr>
              <a:t>22.5 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4962525" y="2238374"/>
            <a:ext cx="9526" cy="2266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67076" y="1733552"/>
            <a:ext cx="1714499" cy="514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781426" y="1609726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3153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00701" y="5562601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750</a:t>
            </a: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067301" y="4562476"/>
            <a:ext cx="457199" cy="152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5181601" y="5238751"/>
            <a:ext cx="3238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5505451" y="4695826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524501" y="4895851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750</a:t>
            </a: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4495800" y="3581400"/>
            <a:ext cx="9048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5000626" y="4533901"/>
            <a:ext cx="3238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V="1">
            <a:off x="5324476" y="3876675"/>
            <a:ext cx="9524" cy="781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343526" y="4191001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933</a:t>
            </a: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2981325" y="2600325"/>
            <a:ext cx="2762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943226" y="3028951"/>
            <a:ext cx="3238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V="1">
            <a:off x="2952751" y="2600325"/>
            <a:ext cx="9524" cy="428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447926" y="2447926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493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module_ring-16s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3840" y="2276474"/>
            <a:ext cx="4295488" cy="3629025"/>
          </a:xfrm>
          <a:prstGeom prst="rect">
            <a:avLst/>
          </a:prstGeom>
        </p:spPr>
      </p:pic>
      <p:pic>
        <p:nvPicPr>
          <p:cNvPr id="31" name="Image 30" descr="endcap-16-sides+ring 8 sides ins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9774"/>
            <a:ext cx="3278847" cy="3590925"/>
          </a:xfrm>
          <a:prstGeom prst="rect">
            <a:avLst/>
          </a:prstGeom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End caps design - Ring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82675"/>
            <a:ext cx="8372475" cy="1462088"/>
          </a:xfrm>
        </p:spPr>
        <p:txBody>
          <a:bodyPr/>
          <a:lstStyle/>
          <a:p>
            <a:pPr eaLnBrk="1" hangingPunct="1"/>
            <a:r>
              <a:rPr lang="fr-FR" dirty="0" smtClean="0"/>
              <a:t>Ring </a:t>
            </a:r>
            <a:r>
              <a:rPr lang="fr-FR" dirty="0" err="1" smtClean="0"/>
              <a:t>between</a:t>
            </a:r>
            <a:r>
              <a:rPr lang="fr-FR" dirty="0" smtClean="0"/>
              <a:t> barrel and </a:t>
            </a:r>
            <a:r>
              <a:rPr lang="fr-FR" dirty="0" err="1" smtClean="0"/>
              <a:t>endcap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/>
            <a:r>
              <a:rPr lang="fr-FR" dirty="0" err="1" smtClean="0"/>
              <a:t>Placed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ECAL </a:t>
            </a:r>
            <a:r>
              <a:rPr lang="fr-FR" dirty="0" err="1" smtClean="0"/>
              <a:t>endcap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3320" name="AutoShape 22"/>
          <p:cNvSpPr>
            <a:spLocks noChangeArrowheads="1"/>
          </p:cNvSpPr>
          <p:nvPr/>
        </p:nvSpPr>
        <p:spPr bwMode="auto">
          <a:xfrm>
            <a:off x="3343275" y="4200525"/>
            <a:ext cx="1419225" cy="190500"/>
          </a:xfrm>
          <a:prstGeom prst="rightArrow">
            <a:avLst>
              <a:gd name="adj1" fmla="val 50000"/>
              <a:gd name="adj2" fmla="val 18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1" name="Text Box 23"/>
          <p:cNvSpPr txBox="1">
            <a:spLocks noChangeArrowheads="1"/>
          </p:cNvSpPr>
          <p:nvPr/>
        </p:nvSpPr>
        <p:spPr bwMode="auto">
          <a:xfrm>
            <a:off x="3267075" y="3629025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8 modules</a:t>
            </a:r>
          </a:p>
        </p:txBody>
      </p:sp>
      <p:sp>
        <p:nvSpPr>
          <p:cNvPr id="13322" name="Line 24"/>
          <p:cNvSpPr>
            <a:spLocks noChangeShapeType="1"/>
          </p:cNvSpPr>
          <p:nvPr/>
        </p:nvSpPr>
        <p:spPr bwMode="auto">
          <a:xfrm>
            <a:off x="5553075" y="47244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3" name="Line 25"/>
          <p:cNvSpPr>
            <a:spLocks noChangeShapeType="1"/>
          </p:cNvSpPr>
          <p:nvPr/>
        </p:nvSpPr>
        <p:spPr bwMode="auto">
          <a:xfrm>
            <a:off x="7896225" y="5629275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4" name="Line 26"/>
          <p:cNvSpPr>
            <a:spLocks noChangeShapeType="1"/>
          </p:cNvSpPr>
          <p:nvPr/>
        </p:nvSpPr>
        <p:spPr bwMode="auto">
          <a:xfrm>
            <a:off x="5534024" y="5524500"/>
            <a:ext cx="2371725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Text Box 27"/>
          <p:cNvSpPr txBox="1">
            <a:spLocks noChangeArrowheads="1"/>
          </p:cNvSpPr>
          <p:nvPr/>
        </p:nvSpPr>
        <p:spPr bwMode="auto">
          <a:xfrm>
            <a:off x="6276975" y="55245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1704</a:t>
            </a:r>
            <a:endParaRPr lang="fr-FR" dirty="0"/>
          </a:p>
        </p:txBody>
      </p:sp>
      <p:sp>
        <p:nvSpPr>
          <p:cNvPr id="13326" name="Line 28"/>
          <p:cNvSpPr>
            <a:spLocks noChangeShapeType="1"/>
          </p:cNvSpPr>
          <p:nvPr/>
        </p:nvSpPr>
        <p:spPr bwMode="auto">
          <a:xfrm flipV="1">
            <a:off x="5124450" y="1838325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7" name="Line 29"/>
          <p:cNvSpPr>
            <a:spLocks noChangeShapeType="1"/>
          </p:cNvSpPr>
          <p:nvPr/>
        </p:nvSpPr>
        <p:spPr bwMode="auto">
          <a:xfrm flipV="1">
            <a:off x="8591550" y="3114675"/>
            <a:ext cx="0" cy="1076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8" name="Line 30"/>
          <p:cNvSpPr>
            <a:spLocks noChangeShapeType="1"/>
          </p:cNvSpPr>
          <p:nvPr/>
        </p:nvSpPr>
        <p:spPr bwMode="auto">
          <a:xfrm>
            <a:off x="5133974" y="1828800"/>
            <a:ext cx="3476625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6086475" y="241935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3330" name="Text Box 32"/>
          <p:cNvSpPr txBox="1">
            <a:spLocks noChangeArrowheads="1"/>
          </p:cNvSpPr>
          <p:nvPr/>
        </p:nvSpPr>
        <p:spPr bwMode="auto">
          <a:xfrm>
            <a:off x="6759209" y="2009775"/>
            <a:ext cx="119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2541</a:t>
            </a:r>
          </a:p>
        </p:txBody>
      </p:sp>
      <p:sp>
        <p:nvSpPr>
          <p:cNvPr id="13331" name="Line 33"/>
          <p:cNvSpPr>
            <a:spLocks noChangeShapeType="1"/>
          </p:cNvSpPr>
          <p:nvPr/>
        </p:nvSpPr>
        <p:spPr bwMode="auto">
          <a:xfrm>
            <a:off x="8115301" y="5476875"/>
            <a:ext cx="485774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2" name="Line 34"/>
          <p:cNvSpPr>
            <a:spLocks noChangeShapeType="1"/>
          </p:cNvSpPr>
          <p:nvPr/>
        </p:nvSpPr>
        <p:spPr bwMode="auto">
          <a:xfrm>
            <a:off x="8553450" y="4200525"/>
            <a:ext cx="476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3" name="Line 35"/>
          <p:cNvSpPr>
            <a:spLocks noChangeShapeType="1"/>
          </p:cNvSpPr>
          <p:nvPr/>
        </p:nvSpPr>
        <p:spPr bwMode="auto">
          <a:xfrm flipV="1">
            <a:off x="8582025" y="4371974"/>
            <a:ext cx="438150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34" name="Text Box 36"/>
          <p:cNvSpPr txBox="1">
            <a:spLocks noChangeArrowheads="1"/>
          </p:cNvSpPr>
          <p:nvPr/>
        </p:nvSpPr>
        <p:spPr bwMode="auto">
          <a:xfrm>
            <a:off x="8201025" y="483870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1092</a:t>
            </a:r>
          </a:p>
        </p:txBody>
      </p:sp>
      <p:sp>
        <p:nvSpPr>
          <p:cNvPr id="13335" name="Text Box 37"/>
          <p:cNvSpPr txBox="1">
            <a:spLocks noChangeArrowheads="1"/>
          </p:cNvSpPr>
          <p:nvPr/>
        </p:nvSpPr>
        <p:spPr bwMode="auto">
          <a:xfrm>
            <a:off x="609599" y="5586411"/>
            <a:ext cx="2466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Ring </a:t>
            </a:r>
            <a:r>
              <a:rPr lang="fr-FR" dirty="0" err="1"/>
              <a:t>weight</a:t>
            </a:r>
            <a:r>
              <a:rPr lang="fr-FR" dirty="0"/>
              <a:t> = </a:t>
            </a:r>
            <a:r>
              <a:rPr lang="fr-FR" dirty="0" smtClean="0"/>
              <a:t>18.4 </a:t>
            </a:r>
            <a:r>
              <a:rPr lang="fr-FR" dirty="0"/>
              <a:t>t</a:t>
            </a:r>
          </a:p>
        </p:txBody>
      </p:sp>
      <p:sp>
        <p:nvSpPr>
          <p:cNvPr id="13336" name="Text Box 38"/>
          <p:cNvSpPr txBox="1">
            <a:spLocks noChangeArrowheads="1"/>
          </p:cNvSpPr>
          <p:nvPr/>
        </p:nvSpPr>
        <p:spPr bwMode="auto">
          <a:xfrm>
            <a:off x="5565042" y="6190476"/>
            <a:ext cx="1795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Module </a:t>
            </a:r>
            <a:r>
              <a:rPr lang="fr-FR" sz="1200" dirty="0" err="1"/>
              <a:t>weight</a:t>
            </a:r>
            <a:r>
              <a:rPr lang="fr-FR" sz="1200" dirty="0"/>
              <a:t> = </a:t>
            </a:r>
            <a:r>
              <a:rPr lang="fr-FR" sz="1200" dirty="0" smtClean="0"/>
              <a:t>2.3 </a:t>
            </a:r>
            <a:r>
              <a:rPr lang="fr-FR" sz="1200" dirty="0"/>
              <a:t>t</a:t>
            </a:r>
          </a:p>
        </p:txBody>
      </p:sp>
      <p:pic>
        <p:nvPicPr>
          <p:cNvPr id="33" name="Image 32" descr="barrel_endcap_ring-16sid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6975" y="572713"/>
            <a:ext cx="1498937" cy="1265612"/>
          </a:xfrm>
          <a:prstGeom prst="rect">
            <a:avLst/>
          </a:prstGeom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044584" y="679966"/>
            <a:ext cx="139064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2xrings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5450679" y="724674"/>
            <a:ext cx="1888333" cy="139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4" idx="3"/>
          </p:cNvCxnSpPr>
          <p:nvPr/>
        </p:nvCxnSpPr>
        <p:spPr>
          <a:xfrm>
            <a:off x="5435233" y="864632"/>
            <a:ext cx="1314451" cy="88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80974" y="5995987"/>
            <a:ext cx="5114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Ring </a:t>
            </a:r>
            <a:r>
              <a:rPr lang="fr-FR" sz="1600" dirty="0" smtClean="0"/>
              <a:t>( 18.4 + 8 ) + </a:t>
            </a:r>
            <a:r>
              <a:rPr lang="fr-FR" sz="1600" dirty="0"/>
              <a:t>Barrel </a:t>
            </a:r>
            <a:r>
              <a:rPr lang="fr-FR" sz="1600" dirty="0" err="1" smtClean="0"/>
              <a:t>endcap</a:t>
            </a:r>
            <a:r>
              <a:rPr lang="fr-FR" sz="1600" dirty="0" smtClean="0"/>
              <a:t> (290 ) = </a:t>
            </a:r>
            <a:r>
              <a:rPr lang="fr-FR" sz="1600" dirty="0" smtClean="0">
                <a:solidFill>
                  <a:srgbClr val="FF0000"/>
                </a:solidFill>
              </a:rPr>
              <a:t>316.4 t </a:t>
            </a:r>
            <a:endParaRPr lang="fr-FR" sz="1600" dirty="0">
              <a:solidFill>
                <a:srgbClr val="FF0000"/>
              </a:solidFill>
            </a:endParaRPr>
          </a:p>
        </p:txBody>
      </p:sp>
      <p:sp useBgFill="1"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157536" y="5023366"/>
            <a:ext cx="2052639" cy="33855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err="1" smtClean="0"/>
              <a:t>Screwed</a:t>
            </a:r>
            <a:r>
              <a:rPr lang="fr-FR" sz="1600" dirty="0" smtClean="0"/>
              <a:t> on </a:t>
            </a:r>
            <a:r>
              <a:rPr lang="fr-FR" sz="1600" dirty="0" err="1" smtClean="0"/>
              <a:t>endcap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7799387" y="724674"/>
            <a:ext cx="1201738" cy="2061389"/>
            <a:chOff x="6864350" y="2743200"/>
            <a:chExt cx="1984375" cy="3057525"/>
          </a:xfrm>
        </p:grpSpPr>
        <p:pic>
          <p:nvPicPr>
            <p:cNvPr id="37" name="Picture 33" descr="ensemble_yoke_barrel"/>
            <p:cNvPicPr>
              <a:picLocks noChangeAspect="1" noChangeArrowheads="1"/>
            </p:cNvPicPr>
            <p:nvPr/>
          </p:nvPicPr>
          <p:blipFill>
            <a:blip r:embed="rId6" cstate="print"/>
            <a:srcRect l="13023" t="3893" r="40195"/>
            <a:stretch>
              <a:fillRect/>
            </a:stretch>
          </p:blipFill>
          <p:spPr bwMode="auto">
            <a:xfrm>
              <a:off x="6864350" y="2743200"/>
              <a:ext cx="1984375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8515350" y="4076700"/>
              <a:ext cx="88900" cy="4286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40" name="Connecteur droit avec flèche 39"/>
          <p:cNvCxnSpPr>
            <a:stCxn id="34" idx="3"/>
          </p:cNvCxnSpPr>
          <p:nvPr/>
        </p:nvCxnSpPr>
        <p:spPr>
          <a:xfrm>
            <a:off x="5435233" y="864632"/>
            <a:ext cx="3356342" cy="903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grpc_ring-16s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00" y="2626780"/>
            <a:ext cx="4735829" cy="2912959"/>
          </a:xfrm>
          <a:prstGeom prst="rect">
            <a:avLst/>
          </a:prstGeom>
        </p:spPr>
      </p:pic>
      <p:pic>
        <p:nvPicPr>
          <p:cNvPr id="31" name="Image 30" descr="ring+detector-16si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87" y="2533649"/>
            <a:ext cx="3649641" cy="3952875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End caps design - Ring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82675"/>
            <a:ext cx="8372475" cy="1462088"/>
          </a:xfrm>
        </p:spPr>
        <p:txBody>
          <a:bodyPr/>
          <a:lstStyle/>
          <a:p>
            <a:pPr eaLnBrk="1" hangingPunct="1"/>
            <a:r>
              <a:rPr lang="fr-FR" dirty="0" smtClean="0"/>
              <a:t>Ring </a:t>
            </a:r>
            <a:r>
              <a:rPr lang="fr-FR" dirty="0" err="1" smtClean="0"/>
              <a:t>between</a:t>
            </a:r>
            <a:r>
              <a:rPr lang="fr-FR" dirty="0" smtClean="0"/>
              <a:t> barrel and </a:t>
            </a:r>
            <a:r>
              <a:rPr lang="fr-FR" dirty="0" err="1" smtClean="0"/>
              <a:t>endcap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/>
            <a:r>
              <a:rPr lang="fr-FR" dirty="0" smtClean="0"/>
              <a:t>7 GRPC planes by modules          21/modules              168 /ring 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6086475" y="241935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4344" name="AutoShape 31"/>
          <p:cNvSpPr>
            <a:spLocks noChangeArrowheads="1"/>
          </p:cNvSpPr>
          <p:nvPr/>
        </p:nvSpPr>
        <p:spPr bwMode="auto">
          <a:xfrm>
            <a:off x="4397375" y="1987550"/>
            <a:ext cx="485775" cy="180975"/>
          </a:xfrm>
          <a:prstGeom prst="rightArrow">
            <a:avLst>
              <a:gd name="adj1" fmla="val 50000"/>
              <a:gd name="adj2" fmla="val 67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6" name="AutoShape 14"/>
          <p:cNvSpPr>
            <a:spLocks noChangeArrowheads="1"/>
          </p:cNvSpPr>
          <p:nvPr/>
        </p:nvSpPr>
        <p:spPr bwMode="auto">
          <a:xfrm rot="5400000">
            <a:off x="1504950" y="3105151"/>
            <a:ext cx="1419225" cy="190500"/>
          </a:xfrm>
          <a:prstGeom prst="rightArrow">
            <a:avLst>
              <a:gd name="adj1" fmla="val 0"/>
              <a:gd name="adj2" fmla="val 2258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7" name="Line 34"/>
          <p:cNvSpPr>
            <a:spLocks noChangeShapeType="1"/>
          </p:cNvSpPr>
          <p:nvPr/>
        </p:nvSpPr>
        <p:spPr bwMode="auto">
          <a:xfrm flipV="1">
            <a:off x="5619749" y="2809874"/>
            <a:ext cx="1" cy="295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8" name="Line 35"/>
          <p:cNvSpPr>
            <a:spLocks noChangeShapeType="1"/>
          </p:cNvSpPr>
          <p:nvPr/>
        </p:nvSpPr>
        <p:spPr bwMode="auto">
          <a:xfrm flipV="1">
            <a:off x="7673975" y="2857500"/>
            <a:ext cx="127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9" name="Line 36"/>
          <p:cNvSpPr>
            <a:spLocks noChangeShapeType="1"/>
          </p:cNvSpPr>
          <p:nvPr/>
        </p:nvSpPr>
        <p:spPr bwMode="auto">
          <a:xfrm>
            <a:off x="5619750" y="2867025"/>
            <a:ext cx="208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50" name="Text Box 37"/>
          <p:cNvSpPr txBox="1">
            <a:spLocks noChangeArrowheads="1"/>
          </p:cNvSpPr>
          <p:nvPr/>
        </p:nvSpPr>
        <p:spPr bwMode="auto">
          <a:xfrm>
            <a:off x="5934075" y="27336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4351" name="Text Box 38"/>
          <p:cNvSpPr txBox="1">
            <a:spLocks noChangeArrowheads="1"/>
          </p:cNvSpPr>
          <p:nvPr/>
        </p:nvSpPr>
        <p:spPr bwMode="auto">
          <a:xfrm>
            <a:off x="6248400" y="2514600"/>
            <a:ext cx="885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1298</a:t>
            </a:r>
            <a:endParaRPr lang="fr-FR" sz="1600" dirty="0"/>
          </a:p>
        </p:txBody>
      </p:sp>
      <p:sp>
        <p:nvSpPr>
          <p:cNvPr id="14352" name="Line 39"/>
          <p:cNvSpPr>
            <a:spLocks noChangeShapeType="1"/>
          </p:cNvSpPr>
          <p:nvPr/>
        </p:nvSpPr>
        <p:spPr bwMode="auto">
          <a:xfrm flipH="1" flipV="1">
            <a:off x="6016625" y="5054600"/>
            <a:ext cx="1270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3" name="Line 40"/>
          <p:cNvSpPr>
            <a:spLocks noChangeShapeType="1"/>
          </p:cNvSpPr>
          <p:nvPr/>
        </p:nvSpPr>
        <p:spPr bwMode="auto">
          <a:xfrm flipH="1" flipV="1">
            <a:off x="7273924" y="5054600"/>
            <a:ext cx="31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4" name="Line 41"/>
          <p:cNvSpPr>
            <a:spLocks noChangeShapeType="1"/>
          </p:cNvSpPr>
          <p:nvPr/>
        </p:nvSpPr>
        <p:spPr bwMode="auto">
          <a:xfrm>
            <a:off x="5981700" y="5391150"/>
            <a:ext cx="128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55" name="Text Box 42"/>
          <p:cNvSpPr txBox="1">
            <a:spLocks noChangeArrowheads="1"/>
          </p:cNvSpPr>
          <p:nvPr/>
        </p:nvSpPr>
        <p:spPr bwMode="auto">
          <a:xfrm>
            <a:off x="6362700" y="5067300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800</a:t>
            </a:r>
            <a:endParaRPr lang="fr-FR" sz="1600" dirty="0" smtClean="0"/>
          </a:p>
        </p:txBody>
      </p:sp>
      <p:sp>
        <p:nvSpPr>
          <p:cNvPr id="14356" name="Line 43"/>
          <p:cNvSpPr>
            <a:spLocks noChangeShapeType="1"/>
          </p:cNvSpPr>
          <p:nvPr/>
        </p:nvSpPr>
        <p:spPr bwMode="auto">
          <a:xfrm flipH="1">
            <a:off x="7696199" y="31051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7" name="Line 44"/>
          <p:cNvSpPr>
            <a:spLocks noChangeShapeType="1"/>
          </p:cNvSpPr>
          <p:nvPr/>
        </p:nvSpPr>
        <p:spPr bwMode="auto">
          <a:xfrm flipH="1" flipV="1">
            <a:off x="7264400" y="5083172"/>
            <a:ext cx="1517650" cy="3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8" name="Line 45"/>
          <p:cNvSpPr>
            <a:spLocks noChangeShapeType="1"/>
          </p:cNvSpPr>
          <p:nvPr/>
        </p:nvSpPr>
        <p:spPr bwMode="auto">
          <a:xfrm flipH="1" flipV="1">
            <a:off x="8772524" y="3114674"/>
            <a:ext cx="9525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59" name="Text Box 46"/>
          <p:cNvSpPr txBox="1">
            <a:spLocks noChangeArrowheads="1"/>
          </p:cNvSpPr>
          <p:nvPr/>
        </p:nvSpPr>
        <p:spPr bwMode="auto">
          <a:xfrm>
            <a:off x="8086725" y="4552950"/>
            <a:ext cx="704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1006</a:t>
            </a:r>
            <a:endParaRPr lang="fr-FR" dirty="0"/>
          </a:p>
        </p:txBody>
      </p:sp>
      <p:sp>
        <p:nvSpPr>
          <p:cNvPr id="14360" name="Text Box 47"/>
          <p:cNvSpPr txBox="1">
            <a:spLocks noChangeArrowheads="1"/>
          </p:cNvSpPr>
          <p:nvPr/>
        </p:nvSpPr>
        <p:spPr bwMode="auto">
          <a:xfrm>
            <a:off x="3924300" y="5657850"/>
            <a:ext cx="44291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GRPC : S = </a:t>
            </a:r>
            <a:r>
              <a:rPr lang="fr-FR" dirty="0" smtClean="0"/>
              <a:t>2.55 </a:t>
            </a:r>
            <a:r>
              <a:rPr lang="fr-FR" dirty="0"/>
              <a:t>m²	P = </a:t>
            </a:r>
            <a:r>
              <a:rPr lang="fr-FR" dirty="0" smtClean="0"/>
              <a:t>140 </a:t>
            </a:r>
            <a:r>
              <a:rPr lang="fr-FR" dirty="0"/>
              <a:t>Kg</a:t>
            </a:r>
          </a:p>
          <a:p>
            <a:pPr>
              <a:spcBef>
                <a:spcPct val="50000"/>
              </a:spcBef>
            </a:pPr>
            <a:r>
              <a:rPr lang="fr-FR" dirty="0"/>
              <a:t>P/module = </a:t>
            </a:r>
            <a:r>
              <a:rPr lang="fr-FR" dirty="0" smtClean="0"/>
              <a:t>980 </a:t>
            </a:r>
            <a:r>
              <a:rPr lang="fr-FR" dirty="0"/>
              <a:t>Kg</a:t>
            </a: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6578600" y="2006600"/>
            <a:ext cx="485775" cy="180975"/>
          </a:xfrm>
          <a:prstGeom prst="rightArrow">
            <a:avLst>
              <a:gd name="adj1" fmla="val 50000"/>
              <a:gd name="adj2" fmla="val 67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4371975" y="3505196"/>
            <a:ext cx="285749" cy="123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5000625" y="5095871"/>
            <a:ext cx="285749" cy="123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371975" y="3638549"/>
            <a:ext cx="638175" cy="157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5302250" y="5083175"/>
            <a:ext cx="1270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5314950" y="5400675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5400675" y="5095875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432</a:t>
            </a:r>
            <a:endParaRPr lang="fr-FR" sz="1600" dirty="0" smtClean="0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4095750" y="4400550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1086</a:t>
            </a:r>
            <a:endParaRPr lang="fr-FR" sz="1600" dirty="0" smtClean="0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 flipH="1" flipV="1">
            <a:off x="4524375" y="3228974"/>
            <a:ext cx="133349" cy="304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 flipH="1" flipV="1">
            <a:off x="5562600" y="2847974"/>
            <a:ext cx="57148" cy="276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 flipV="1">
            <a:off x="4533900" y="2857500"/>
            <a:ext cx="1019175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4705350" y="2695575"/>
            <a:ext cx="504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 smtClean="0"/>
              <a:t>648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End caps design - Ring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82675"/>
            <a:ext cx="8372475" cy="1462088"/>
          </a:xfrm>
        </p:spPr>
        <p:txBody>
          <a:bodyPr/>
          <a:lstStyle/>
          <a:p>
            <a:pPr eaLnBrk="1" hangingPunct="1"/>
            <a:r>
              <a:rPr lang="fr-FR" dirty="0" err="1" smtClean="0"/>
              <a:t>Endcap</a:t>
            </a:r>
            <a:r>
              <a:rPr lang="fr-FR" dirty="0" smtClean="0"/>
              <a:t> : GRPC insertion + support </a:t>
            </a:r>
            <a:r>
              <a:rPr lang="fr-FR" dirty="0" err="1" smtClean="0"/>
              <a:t>tool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385887" y="5142720"/>
            <a:ext cx="3214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err="1" smtClean="0"/>
              <a:t>Same</a:t>
            </a:r>
            <a:r>
              <a:rPr lang="fr-FR" sz="1600" dirty="0" smtClean="0"/>
              <a:t> support for Barrel </a:t>
            </a:r>
            <a:r>
              <a:rPr lang="fr-FR" sz="1600" dirty="0" err="1" smtClean="0"/>
              <a:t>wheel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691744"/>
            <a:ext cx="2990707" cy="40838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2033587"/>
            <a:ext cx="4200526" cy="3024591"/>
          </a:xfrm>
          <a:prstGeom prst="rect">
            <a:avLst/>
          </a:prstGeom>
        </p:spPr>
      </p:pic>
      <p:sp useBgFill="1"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872037" y="4236267"/>
            <a:ext cx="1377950" cy="515526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b="1" i="1" dirty="0"/>
              <a:t>GRPC </a:t>
            </a:r>
            <a:r>
              <a:rPr lang="fr-FR" sz="1100" b="1" i="1" dirty="0" smtClean="0"/>
              <a:t>insertion</a:t>
            </a:r>
          </a:p>
          <a:p>
            <a:pPr>
              <a:spcBef>
                <a:spcPct val="50000"/>
              </a:spcBef>
            </a:pPr>
            <a:r>
              <a:rPr lang="fr-FR" sz="1100" b="1" i="1" dirty="0" smtClean="0"/>
              <a:t> </a:t>
            </a:r>
            <a:r>
              <a:rPr lang="fr-FR" sz="1100" b="1" i="1" dirty="0" err="1"/>
              <a:t>with</a:t>
            </a:r>
            <a:r>
              <a:rPr lang="fr-FR" sz="1100" b="1" i="1" dirty="0"/>
              <a:t> </a:t>
            </a:r>
            <a:r>
              <a:rPr lang="fr-FR" sz="1100" b="1" i="1" dirty="0" err="1"/>
              <a:t>specific</a:t>
            </a:r>
            <a:r>
              <a:rPr lang="fr-FR" sz="1100" b="1" i="1" dirty="0"/>
              <a:t> </a:t>
            </a:r>
            <a:r>
              <a:rPr lang="fr-FR" sz="1100" b="1" i="1" dirty="0" err="1"/>
              <a:t>tool</a:t>
            </a:r>
            <a:endParaRPr lang="fr-FR" sz="1100" b="1" i="1" dirty="0"/>
          </a:p>
        </p:txBody>
      </p:sp>
      <p:sp>
        <p:nvSpPr>
          <p:cNvPr id="6" name="Flèche droite 5"/>
          <p:cNvSpPr/>
          <p:nvPr/>
        </p:nvSpPr>
        <p:spPr>
          <a:xfrm flipH="1">
            <a:off x="4976671" y="3800878"/>
            <a:ext cx="771524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900595" y="5311997"/>
            <a:ext cx="3214687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Support structure for </a:t>
            </a:r>
          </a:p>
          <a:p>
            <a:pPr>
              <a:spcBef>
                <a:spcPct val="50000"/>
              </a:spcBef>
            </a:pPr>
            <a:r>
              <a:rPr lang="fr-FR" sz="1600" dirty="0" smtClean="0"/>
              <a:t>One </a:t>
            </a:r>
            <a:r>
              <a:rPr lang="fr-FR" sz="1600" dirty="0" err="1"/>
              <a:t>endcap</a:t>
            </a:r>
            <a:r>
              <a:rPr lang="fr-FR" sz="1600" dirty="0"/>
              <a:t> made of 4 modules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Total </a:t>
            </a:r>
            <a:r>
              <a:rPr lang="fr-FR" dirty="0" err="1"/>
              <a:t>weight</a:t>
            </a:r>
            <a:r>
              <a:rPr lang="fr-FR" dirty="0"/>
              <a:t> : </a:t>
            </a:r>
            <a:r>
              <a:rPr lang="fr-FR" dirty="0" smtClean="0">
                <a:solidFill>
                  <a:srgbClr val="FF0000"/>
                </a:solidFill>
              </a:rPr>
              <a:t>290 t</a:t>
            </a:r>
            <a:endParaRPr 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2774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err="1" smtClean="0"/>
              <a:t>Endcaps</a:t>
            </a:r>
            <a:r>
              <a:rPr lang="fr-FR" sz="1800" dirty="0" smtClean="0"/>
              <a:t> design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33375" y="1082675"/>
            <a:ext cx="8372475" cy="1462088"/>
          </a:xfrm>
        </p:spPr>
        <p:txBody>
          <a:bodyPr/>
          <a:lstStyle/>
          <a:p>
            <a:pPr eaLnBrk="1" hangingPunct="1"/>
            <a:r>
              <a:rPr lang="fr-FR" dirty="0" err="1" smtClean="0"/>
              <a:t>Endcap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endParaRPr lang="fr-FR" dirty="0" smtClean="0"/>
          </a:p>
          <a:p>
            <a:pPr lvl="1" eaLnBrk="1" hangingPunct="1"/>
            <a:r>
              <a:rPr lang="fr-FR" dirty="0" err="1" smtClean="0"/>
              <a:t>Fixed</a:t>
            </a:r>
            <a:r>
              <a:rPr lang="fr-FR" dirty="0" smtClean="0"/>
              <a:t> by center tube (no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)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6086475" y="241935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5895975" y="271462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6392" name="Text Box 28"/>
          <p:cNvSpPr txBox="1">
            <a:spLocks noChangeArrowheads="1"/>
          </p:cNvSpPr>
          <p:nvPr/>
        </p:nvSpPr>
        <p:spPr bwMode="auto">
          <a:xfrm>
            <a:off x="1016000" y="5978525"/>
            <a:ext cx="775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>
                <a:solidFill>
                  <a:srgbClr val="FF0000"/>
                </a:solidFill>
              </a:rPr>
              <a:t>Max </a:t>
            </a:r>
            <a:r>
              <a:rPr lang="fr-FR" i="1" dirty="0" err="1">
                <a:solidFill>
                  <a:srgbClr val="FF0000"/>
                </a:solidFill>
              </a:rPr>
              <a:t>deformation</a:t>
            </a:r>
            <a:r>
              <a:rPr lang="fr-FR" i="1" dirty="0">
                <a:solidFill>
                  <a:srgbClr val="FF0000"/>
                </a:solidFill>
              </a:rPr>
              <a:t> : 0.5 mm		</a:t>
            </a:r>
          </a:p>
        </p:txBody>
      </p:sp>
      <p:pic>
        <p:nvPicPr>
          <p:cNvPr id="10" name="Image 9" descr="vue_deplacement_z_3d+endcap.jpg"/>
          <p:cNvPicPr>
            <a:picLocks noChangeAspect="1"/>
          </p:cNvPicPr>
          <p:nvPr/>
        </p:nvPicPr>
        <p:blipFill>
          <a:blip r:embed="rId3" cstate="print"/>
          <a:srcRect t="2014" r="53437" b="12939"/>
          <a:stretch>
            <a:fillRect/>
          </a:stretch>
        </p:blipFill>
        <p:spPr>
          <a:xfrm>
            <a:off x="4648200" y="2095500"/>
            <a:ext cx="4257675" cy="3781425"/>
          </a:xfrm>
          <a:prstGeom prst="rect">
            <a:avLst/>
          </a:prstGeom>
        </p:spPr>
      </p:pic>
      <p:pic>
        <p:nvPicPr>
          <p:cNvPr id="11" name="Image 10" descr="geometrie 3d endcap.jpg"/>
          <p:cNvPicPr>
            <a:picLocks noChangeAspect="1"/>
          </p:cNvPicPr>
          <p:nvPr/>
        </p:nvPicPr>
        <p:blipFill>
          <a:blip r:embed="rId4" cstate="print"/>
          <a:srcRect r="53333" b="14225"/>
          <a:stretch>
            <a:fillRect/>
          </a:stretch>
        </p:blipFill>
        <p:spPr>
          <a:xfrm>
            <a:off x="161925" y="2129776"/>
            <a:ext cx="4267200" cy="381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9" descr="chipset_detector_ha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12381" r="3058" b="13333"/>
          <a:stretch>
            <a:fillRect/>
          </a:stretch>
        </p:blipFill>
        <p:spPr bwMode="auto">
          <a:xfrm>
            <a:off x="82550" y="1304925"/>
            <a:ext cx="4276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24" descr="detector_ha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1980" r="3140" b="12469"/>
          <a:stretch>
            <a:fillRect/>
          </a:stretch>
        </p:blipFill>
        <p:spPr bwMode="auto">
          <a:xfrm>
            <a:off x="4381500" y="1276350"/>
            <a:ext cx="45910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1800" i="1" dirty="0" smtClean="0"/>
              <a:t>Thermal </a:t>
            </a:r>
            <a:r>
              <a:rPr lang="fr-FR" altLang="fr-FR" sz="1800" i="1" dirty="0" err="1" smtClean="0"/>
              <a:t>studies</a:t>
            </a:r>
            <a:r>
              <a:rPr lang="fr-FR" altLang="fr-FR" sz="1800" i="1" dirty="0" smtClean="0"/>
              <a:t> on GRPC</a:t>
            </a:r>
            <a:endParaRPr lang="fr-FR" altLang="fr-FR" sz="1800" i="1" dirty="0" smtClean="0">
              <a:solidFill>
                <a:schemeClr val="tx1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4102" name="ZoneTexte 9"/>
          <p:cNvSpPr txBox="1">
            <a:spLocks noChangeArrowheads="1"/>
          </p:cNvSpPr>
          <p:nvPr/>
        </p:nvSpPr>
        <p:spPr bwMode="auto">
          <a:xfrm>
            <a:off x="2209800" y="70485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12 x 6 chipsets modelisation = 1/2 detector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33825" y="5181600"/>
            <a:ext cx="4933950" cy="369332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 err="1">
                <a:ln>
                  <a:solidFill>
                    <a:srgbClr val="FF0000"/>
                  </a:solidFill>
                </a:ln>
              </a:rPr>
              <a:t>Heat</a:t>
            </a:r>
            <a:r>
              <a:rPr lang="fr-FR" dirty="0">
                <a:ln>
                  <a:solidFill>
                    <a:srgbClr val="FF0000"/>
                  </a:solidFill>
                </a:ln>
              </a:rPr>
              <a:t> flux on chipset = 0.133 W x 72 = 9.6 W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19675" y="4324350"/>
            <a:ext cx="3609975" cy="6463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ln>
                  <a:solidFill>
                    <a:schemeClr val="tx1"/>
                  </a:solidFill>
                </a:ln>
              </a:rPr>
              <a:t>Heat</a:t>
            </a:r>
            <a:r>
              <a:rPr lang="fr-FR" b="1" dirty="0">
                <a:ln>
                  <a:solidFill>
                    <a:schemeClr val="tx1"/>
                  </a:solidFill>
                </a:ln>
              </a:rPr>
              <a:t> exchange </a:t>
            </a:r>
            <a:r>
              <a:rPr lang="fr-FR" dirty="0" err="1">
                <a:ln>
                  <a:solidFill>
                    <a:schemeClr val="tx1"/>
                  </a:solidFill>
                </a:ln>
              </a:rPr>
              <a:t>with</a:t>
            </a:r>
            <a:r>
              <a:rPr lang="fr-FR" dirty="0">
                <a:ln>
                  <a:solidFill>
                    <a:schemeClr val="tx1"/>
                  </a:solidFill>
                </a:ln>
              </a:rPr>
              <a:t> air </a:t>
            </a:r>
            <a:r>
              <a:rPr lang="fr-FR" dirty="0" err="1">
                <a:ln>
                  <a:solidFill>
                    <a:schemeClr val="tx1"/>
                  </a:solidFill>
                </a:ln>
              </a:rPr>
              <a:t>ambient</a:t>
            </a:r>
            <a:r>
              <a:rPr lang="fr-FR" dirty="0">
                <a:ln>
                  <a:solidFill>
                    <a:schemeClr val="tx1"/>
                  </a:solidFill>
                </a:ln>
              </a:rPr>
              <a:t> 22°C on 2 faces and 3 </a:t>
            </a:r>
            <a:r>
              <a:rPr lang="fr-FR" dirty="0" err="1">
                <a:ln>
                  <a:solidFill>
                    <a:schemeClr val="tx1"/>
                  </a:solidFill>
                </a:ln>
              </a:rPr>
              <a:t>sides</a:t>
            </a:r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6" name="Connecteur droit avec flèche 15"/>
          <p:cNvCxnSpPr>
            <a:stCxn id="12" idx="0"/>
          </p:cNvCxnSpPr>
          <p:nvPr/>
        </p:nvCxnSpPr>
        <p:spPr>
          <a:xfrm rot="16200000" flipV="1">
            <a:off x="5622131" y="3121819"/>
            <a:ext cx="695325" cy="170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2" idx="0"/>
          </p:cNvCxnSpPr>
          <p:nvPr/>
        </p:nvCxnSpPr>
        <p:spPr>
          <a:xfrm rot="16200000" flipV="1">
            <a:off x="5817394" y="3317081"/>
            <a:ext cx="1581150" cy="4333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>
            <a:off x="2762250" y="3200400"/>
            <a:ext cx="2286000" cy="1990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14300" y="4305300"/>
            <a:ext cx="3371850" cy="18161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dirty="0"/>
              <a:t>2 </a:t>
            </a:r>
            <a:r>
              <a:rPr lang="fr-FR" sz="1600" dirty="0" err="1"/>
              <a:t>absorbers</a:t>
            </a:r>
            <a:r>
              <a:rPr lang="fr-FR" sz="1600" dirty="0"/>
              <a:t> </a:t>
            </a:r>
            <a:r>
              <a:rPr lang="fr-FR" sz="1600" dirty="0" err="1"/>
              <a:t>steel</a:t>
            </a:r>
            <a:r>
              <a:rPr lang="fr-FR" sz="1600" dirty="0"/>
              <a:t> </a:t>
            </a:r>
            <a:r>
              <a:rPr lang="fr-FR" sz="1600" dirty="0" err="1"/>
              <a:t>stainless</a:t>
            </a:r>
            <a:r>
              <a:rPr lang="fr-FR" sz="1600" dirty="0"/>
              <a:t> 2.5 mm</a:t>
            </a:r>
          </a:p>
          <a:p>
            <a:pPr>
              <a:defRPr/>
            </a:pPr>
            <a:r>
              <a:rPr lang="fr-FR" sz="1600" dirty="0"/>
              <a:t>72 chipsets 1.4 mm</a:t>
            </a:r>
          </a:p>
          <a:p>
            <a:pPr>
              <a:defRPr/>
            </a:pPr>
            <a:r>
              <a:rPr lang="fr-FR" sz="1600" dirty="0"/>
              <a:t>1 </a:t>
            </a:r>
            <a:r>
              <a:rPr lang="fr-FR" sz="1600" dirty="0" err="1"/>
              <a:t>pcb</a:t>
            </a:r>
            <a:r>
              <a:rPr lang="fr-FR" sz="1600" dirty="0"/>
              <a:t> plate 1.4 mm</a:t>
            </a:r>
          </a:p>
          <a:p>
            <a:pPr>
              <a:defRPr/>
            </a:pPr>
            <a:r>
              <a:rPr lang="fr-FR" sz="1600" dirty="0"/>
              <a:t>1 </a:t>
            </a:r>
            <a:r>
              <a:rPr lang="fr-FR" sz="1600" dirty="0" err="1"/>
              <a:t>spacer</a:t>
            </a:r>
            <a:r>
              <a:rPr lang="fr-FR" sz="1600" dirty="0"/>
              <a:t> polycarbonate 1.4 mm</a:t>
            </a:r>
          </a:p>
          <a:p>
            <a:pPr>
              <a:defRPr/>
            </a:pPr>
            <a:r>
              <a:rPr lang="fr-FR" sz="1600" dirty="0"/>
              <a:t>1 glass 0.7 mm</a:t>
            </a:r>
          </a:p>
          <a:p>
            <a:pPr>
              <a:defRPr/>
            </a:pPr>
            <a:r>
              <a:rPr lang="fr-FR" sz="1600" dirty="0"/>
              <a:t>1 frame </a:t>
            </a:r>
            <a:r>
              <a:rPr lang="fr-FR" sz="1600" dirty="0" err="1"/>
              <a:t>pcb</a:t>
            </a:r>
            <a:r>
              <a:rPr lang="fr-FR" sz="1600" dirty="0"/>
              <a:t> 1.2 mm</a:t>
            </a:r>
          </a:p>
          <a:p>
            <a:pPr>
              <a:defRPr/>
            </a:pPr>
            <a:r>
              <a:rPr lang="fr-FR" sz="1600" dirty="0"/>
              <a:t>1 glass 1.1 mm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12" idx="0"/>
          </p:cNvCxnSpPr>
          <p:nvPr/>
        </p:nvCxnSpPr>
        <p:spPr>
          <a:xfrm rot="5400000" flipH="1" flipV="1">
            <a:off x="5969794" y="2483644"/>
            <a:ext cx="2695575" cy="9858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905250" y="5705475"/>
            <a:ext cx="4933950" cy="646113"/>
          </a:xfrm>
          <a:prstGeom prst="rect">
            <a:avLst/>
          </a:prstGeom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 err="1"/>
              <a:t>Laminar</a:t>
            </a:r>
            <a:r>
              <a:rPr lang="fr-FR" dirty="0"/>
              <a:t> flow in gap of 2 mm </a:t>
            </a:r>
            <a:r>
              <a:rPr lang="fr-FR" dirty="0" err="1"/>
              <a:t>between</a:t>
            </a:r>
            <a:r>
              <a:rPr lang="fr-FR" dirty="0"/>
              <a:t> GRPC and </a:t>
            </a:r>
            <a:r>
              <a:rPr lang="fr-FR" dirty="0" err="1"/>
              <a:t>absorbers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807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1800" i="1" dirty="0" smtClean="0"/>
              <a:t>Thermal </a:t>
            </a:r>
            <a:r>
              <a:rPr lang="fr-FR" altLang="fr-FR" sz="1800" i="1" dirty="0" err="1" smtClean="0"/>
              <a:t>studies</a:t>
            </a:r>
            <a:r>
              <a:rPr lang="fr-FR" altLang="fr-FR" sz="1800" i="1" dirty="0" smtClean="0"/>
              <a:t> on GRPC</a:t>
            </a:r>
            <a:endParaRPr lang="fr-FR" altLang="fr-FR" sz="1800" i="1" dirty="0" smtClean="0">
              <a:solidFill>
                <a:schemeClr val="tx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3" name="ZoneTexte 22"/>
          <p:cNvSpPr txBox="1"/>
          <p:nvPr/>
        </p:nvSpPr>
        <p:spPr>
          <a:xfrm>
            <a:off x="1743075" y="4562475"/>
            <a:ext cx="1000125" cy="36988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Chipset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048250" y="4572000"/>
            <a:ext cx="3514725" cy="36988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Absorber in contact </a:t>
            </a:r>
            <a:r>
              <a:rPr lang="fr-FR" dirty="0" err="1"/>
              <a:t>with</a:t>
            </a:r>
            <a:r>
              <a:rPr lang="fr-FR" dirty="0"/>
              <a:t> chipset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781425" y="809625"/>
            <a:ext cx="1847850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 err="1">
                <a:ln>
                  <a:solidFill>
                    <a:srgbClr val="FF0000"/>
                  </a:solidFill>
                </a:ln>
              </a:rPr>
              <a:t>Tmax</a:t>
            </a:r>
            <a:r>
              <a:rPr lang="fr-FR" dirty="0">
                <a:ln>
                  <a:solidFill>
                    <a:srgbClr val="FF0000"/>
                  </a:solidFill>
                </a:ln>
              </a:rPr>
              <a:t> = 26.4°C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7200" y="5267325"/>
            <a:ext cx="7972425" cy="92333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/>
              <a:t>Heat</a:t>
            </a:r>
            <a:r>
              <a:rPr lang="fr-FR" dirty="0"/>
              <a:t> extraction on 1 </a:t>
            </a:r>
            <a:r>
              <a:rPr lang="fr-FR" dirty="0" err="1"/>
              <a:t>side</a:t>
            </a:r>
            <a:r>
              <a:rPr lang="fr-FR" dirty="0"/>
              <a:t> </a:t>
            </a:r>
            <a:r>
              <a:rPr lang="fr-FR" dirty="0" err="1"/>
              <a:t>absorbers</a:t>
            </a:r>
            <a:r>
              <a:rPr lang="fr-FR" dirty="0"/>
              <a:t> for one detector =  9.6 </a:t>
            </a:r>
            <a:r>
              <a:rPr lang="fr-FR" dirty="0" smtClean="0"/>
              <a:t>w (no P.P)</a:t>
            </a:r>
            <a:endParaRPr lang="fr-FR" dirty="0"/>
          </a:p>
          <a:p>
            <a:pPr>
              <a:defRPr/>
            </a:pPr>
            <a:r>
              <a:rPr lang="fr-FR" dirty="0"/>
              <a:t>Air ambient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OK for a plate </a:t>
            </a:r>
            <a:r>
              <a:rPr lang="fr-FR" dirty="0" err="1" smtClean="0"/>
              <a:t>alone</a:t>
            </a:r>
            <a:r>
              <a:rPr lang="fr-FR" dirty="0" smtClean="0"/>
              <a:t> -  </a:t>
            </a:r>
            <a:r>
              <a:rPr lang="fr-FR" dirty="0"/>
              <a:t>for ILC </a:t>
            </a:r>
            <a:r>
              <a:rPr lang="fr-FR" dirty="0" smtClean="0"/>
              <a:t>M3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Water </a:t>
            </a:r>
            <a:r>
              <a:rPr lang="fr-FR" dirty="0" err="1"/>
              <a:t>cooling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for ILD Barrel – 0 W </a:t>
            </a:r>
            <a:r>
              <a:rPr lang="fr-FR" dirty="0" smtClean="0"/>
              <a:t>transmission to </a:t>
            </a:r>
            <a:r>
              <a:rPr lang="fr-FR" dirty="0" err="1" smtClean="0"/>
              <a:t>other</a:t>
            </a:r>
            <a:r>
              <a:rPr lang="fr-FR" dirty="0" smtClean="0"/>
              <a:t> detectors</a:t>
            </a:r>
            <a:endParaRPr lang="fr-FR" dirty="0"/>
          </a:p>
        </p:txBody>
      </p:sp>
      <p:pic>
        <p:nvPicPr>
          <p:cNvPr id="5128" name="Image 31" descr="chipset_detector_half_T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3555" b="13286"/>
          <a:stretch>
            <a:fillRect/>
          </a:stretch>
        </p:blipFill>
        <p:spPr bwMode="auto">
          <a:xfrm>
            <a:off x="0" y="1447800"/>
            <a:ext cx="4403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32" descr="absorber_detector_half_T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3439" b="12857"/>
          <a:stretch>
            <a:fillRect/>
          </a:stretch>
        </p:blipFill>
        <p:spPr bwMode="auto">
          <a:xfrm>
            <a:off x="4505325" y="1438275"/>
            <a:ext cx="45148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815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ILD mechanical structure		</a:t>
            </a:r>
            <a:r>
              <a:rPr lang="fr-FR" i="1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775" y="1368425"/>
            <a:ext cx="7600950" cy="4357688"/>
          </a:xfrm>
        </p:spPr>
        <p:txBody>
          <a:bodyPr/>
          <a:lstStyle/>
          <a:p>
            <a:pPr eaLnBrk="1" hangingPunct="1"/>
            <a:r>
              <a:rPr lang="fr-FR" dirty="0" smtClean="0"/>
              <a:t>Barrel design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/>
            <a:r>
              <a:rPr lang="fr-FR" dirty="0" err="1" smtClean="0"/>
              <a:t>Endcaps</a:t>
            </a:r>
            <a:r>
              <a:rPr lang="fr-FR" dirty="0" smtClean="0"/>
              <a:t> design 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 smtClean="0"/>
              <a:t>Thermal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Services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Perspectives</a:t>
            </a:r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Barrel Services</a:t>
            </a:r>
            <a:endParaRPr lang="fr-FR" i="1" smtClean="0">
              <a:solidFill>
                <a:schemeClr val="tx1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4600"/>
            <a:ext cx="8734425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err="1" smtClean="0"/>
              <a:t>Cooling</a:t>
            </a:r>
            <a:r>
              <a:rPr lang="fr-FR" dirty="0" smtClean="0"/>
              <a:t> Options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dirty="0" smtClean="0"/>
              <a:t>	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to </a:t>
            </a:r>
            <a:r>
              <a:rPr lang="fr-FR" dirty="0" err="1" smtClean="0"/>
              <a:t>extract</a:t>
            </a: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 smtClean="0"/>
              <a:t>		</a:t>
            </a:r>
            <a:r>
              <a:rPr lang="fr-FR" dirty="0" err="1" smtClean="0"/>
              <a:t>Big</a:t>
            </a:r>
            <a:r>
              <a:rPr lang="fr-FR" dirty="0" smtClean="0"/>
              <a:t> exchange surface :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acceptable </a:t>
            </a:r>
            <a:r>
              <a:rPr lang="fr-FR" dirty="0" err="1" smtClean="0"/>
              <a:t>conductivity</a:t>
            </a: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b="1" dirty="0" err="1" smtClean="0"/>
              <a:t>Leak-less</a:t>
            </a:r>
            <a:r>
              <a:rPr lang="fr-FR" b="1" dirty="0" smtClean="0"/>
              <a:t> water </a:t>
            </a:r>
            <a:r>
              <a:rPr lang="fr-FR" b="1" dirty="0" err="1" smtClean="0"/>
              <a:t>cooling</a:t>
            </a:r>
            <a:r>
              <a:rPr lang="fr-FR" dirty="0" smtClean="0"/>
              <a:t> : no </a:t>
            </a:r>
            <a:r>
              <a:rPr lang="fr-FR" dirty="0" err="1" smtClean="0"/>
              <a:t>risk</a:t>
            </a:r>
            <a:r>
              <a:rPr lang="fr-FR" dirty="0" smtClean="0"/>
              <a:t> for </a:t>
            </a:r>
            <a:r>
              <a:rPr lang="fr-FR" dirty="0" err="1" smtClean="0"/>
              <a:t>electronic</a:t>
            </a:r>
            <a:r>
              <a:rPr lang="fr-FR" dirty="0" smtClean="0"/>
              <a:t> and </a:t>
            </a:r>
            <a:r>
              <a:rPr lang="fr-FR" dirty="0" err="1" smtClean="0"/>
              <a:t>other</a:t>
            </a:r>
            <a:r>
              <a:rPr lang="fr-FR" dirty="0" smtClean="0"/>
              <a:t> detectors, pressure </a:t>
            </a:r>
            <a:r>
              <a:rPr lang="fr-FR" dirty="0" err="1" smtClean="0"/>
              <a:t>between</a:t>
            </a:r>
            <a:r>
              <a:rPr lang="fr-FR" dirty="0" smtClean="0"/>
              <a:t> 0,8 and 1bar (cavitation), </a:t>
            </a:r>
            <a:r>
              <a:rPr lang="fr-FR" dirty="0" err="1" smtClean="0"/>
              <a:t>balanced</a:t>
            </a:r>
            <a:r>
              <a:rPr lang="fr-FR" dirty="0" smtClean="0"/>
              <a:t> network, </a:t>
            </a:r>
            <a:r>
              <a:rPr lang="fr-FR" dirty="0" err="1" smtClean="0"/>
              <a:t>pneumatic</a:t>
            </a:r>
            <a:r>
              <a:rPr lang="fr-FR" dirty="0" smtClean="0"/>
              <a:t> </a:t>
            </a:r>
            <a:r>
              <a:rPr lang="fr-FR" dirty="0" err="1" smtClean="0"/>
              <a:t>activators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endParaRPr lang="fr-FR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b="1" dirty="0" smtClean="0"/>
              <a:t>Bi-</a:t>
            </a:r>
            <a:r>
              <a:rPr lang="fr-FR" b="1" dirty="0" err="1" smtClean="0"/>
              <a:t>phasic</a:t>
            </a:r>
            <a:r>
              <a:rPr lang="fr-FR" b="1" dirty="0" smtClean="0"/>
              <a:t> </a:t>
            </a:r>
            <a:r>
              <a:rPr lang="fr-FR" b="1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CO2 : High Pressure (100 bars), </a:t>
            </a:r>
            <a:r>
              <a:rPr lang="fr-FR" dirty="0" err="1" smtClean="0"/>
              <a:t>expensive</a:t>
            </a:r>
            <a:r>
              <a:rPr lang="fr-FR" dirty="0" smtClean="0"/>
              <a:t> connexions (no </a:t>
            </a:r>
            <a:r>
              <a:rPr lang="fr-FR" dirty="0" err="1" smtClean="0"/>
              <a:t>leak</a:t>
            </a:r>
            <a:r>
              <a:rPr lang="fr-FR" dirty="0" smtClean="0"/>
              <a:t>),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diameter</a:t>
            </a:r>
            <a:r>
              <a:rPr lang="fr-FR" dirty="0" smtClean="0"/>
              <a:t> tubes, important exchange coefficient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b="1" dirty="0" smtClean="0"/>
              <a:t>Mono-</a:t>
            </a:r>
            <a:r>
              <a:rPr lang="fr-FR" b="1" dirty="0" err="1" smtClean="0"/>
              <a:t>phasic</a:t>
            </a:r>
            <a:r>
              <a:rPr lang="fr-FR" b="1" dirty="0" smtClean="0"/>
              <a:t> </a:t>
            </a:r>
            <a:r>
              <a:rPr lang="fr-FR" b="1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C6F14 </a:t>
            </a:r>
          </a:p>
          <a:p>
            <a:pPr lvl="1" eaLnBrk="1" hangingPunct="1">
              <a:lnSpc>
                <a:spcPct val="90000"/>
              </a:lnSpc>
            </a:pPr>
            <a:endParaRPr lang="fr-FR" dirty="0"/>
          </a:p>
          <a:p>
            <a:pPr lvl="1" eaLnBrk="1" hangingPunct="1">
              <a:lnSpc>
                <a:spcPct val="9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Water </a:t>
            </a:r>
            <a:r>
              <a:rPr lang="fr-FR" b="1" dirty="0" err="1" smtClean="0">
                <a:solidFill>
                  <a:srgbClr val="FF0000"/>
                </a:solidFill>
              </a:rPr>
              <a:t>cooling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probably</a:t>
            </a:r>
            <a:r>
              <a:rPr lang="fr-FR" dirty="0" smtClean="0">
                <a:solidFill>
                  <a:srgbClr val="FF0000"/>
                </a:solidFill>
              </a:rPr>
              <a:t> the best solution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coper</a:t>
            </a:r>
            <a:r>
              <a:rPr lang="fr-FR" dirty="0" smtClean="0">
                <a:solidFill>
                  <a:srgbClr val="FF0000"/>
                </a:solidFill>
              </a:rPr>
              <a:t> plate/tubes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671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Barrel Services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092200"/>
            <a:ext cx="8372475" cy="4357688"/>
          </a:xfrm>
        </p:spPr>
        <p:txBody>
          <a:bodyPr/>
          <a:lstStyle/>
          <a:p>
            <a:pPr eaLnBrk="1" hangingPunct="1"/>
            <a:r>
              <a:rPr lang="fr-FR" smtClean="0"/>
              <a:t>Services : Barrel</a:t>
            </a:r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lvl="1"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4905375" y="857250"/>
            <a:ext cx="4238625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/>
              <a:t> </a:t>
            </a:r>
            <a:r>
              <a:rPr lang="fr-FR" dirty="0" err="1"/>
              <a:t>Cooling</a:t>
            </a:r>
            <a:r>
              <a:rPr lang="fr-FR" dirty="0"/>
              <a:t> for </a:t>
            </a:r>
            <a:r>
              <a:rPr lang="fr-FR" dirty="0" err="1"/>
              <a:t>Dif</a:t>
            </a:r>
            <a:r>
              <a:rPr lang="fr-FR" dirty="0"/>
              <a:t> : Blue / </a:t>
            </a:r>
            <a:r>
              <a:rPr lang="fr-FR" dirty="0" err="1"/>
              <a:t>Red</a:t>
            </a:r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2 </a:t>
            </a:r>
            <a:r>
              <a:rPr lang="fr-FR" dirty="0" err="1"/>
              <a:t>loops</a:t>
            </a:r>
            <a:r>
              <a:rPr lang="fr-FR" dirty="0"/>
              <a:t> by module</a:t>
            </a:r>
          </a:p>
          <a:p>
            <a:pPr lvl="1"/>
            <a:r>
              <a:rPr lang="fr-FR" dirty="0"/>
              <a:t>Ø14 for principal</a:t>
            </a:r>
          </a:p>
          <a:p>
            <a:pPr lvl="1"/>
            <a:r>
              <a:rPr lang="fr-FR" dirty="0" smtClean="0"/>
              <a:t>Ø2 </a:t>
            </a:r>
            <a:r>
              <a:rPr lang="fr-FR" dirty="0"/>
              <a:t>for distribution alternative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/>
              <a:t> Gaz For GRPC : green / </a:t>
            </a:r>
            <a:r>
              <a:rPr lang="fr-FR" dirty="0" err="1"/>
              <a:t>pink</a:t>
            </a:r>
            <a:endParaRPr lang="fr-FR" dirty="0"/>
          </a:p>
          <a:p>
            <a:pPr lvl="1">
              <a:spcBef>
                <a:spcPct val="50000"/>
              </a:spcBef>
            </a:pPr>
            <a:r>
              <a:rPr lang="fr-FR" dirty="0"/>
              <a:t>2 </a:t>
            </a:r>
            <a:r>
              <a:rPr lang="fr-FR" dirty="0" err="1"/>
              <a:t>loops</a:t>
            </a:r>
            <a:r>
              <a:rPr lang="fr-FR" dirty="0"/>
              <a:t> by </a:t>
            </a:r>
            <a:r>
              <a:rPr lang="fr-FR" dirty="0" smtClean="0"/>
              <a:t>module</a:t>
            </a:r>
          </a:p>
          <a:p>
            <a:pPr lvl="1">
              <a:spcBef>
                <a:spcPct val="50000"/>
              </a:spcBef>
            </a:pPr>
            <a:r>
              <a:rPr lang="fr-FR" dirty="0"/>
              <a:t>	</a:t>
            </a:r>
            <a:r>
              <a:rPr lang="fr-FR" dirty="0" smtClean="0"/>
              <a:t>Ø14 </a:t>
            </a:r>
            <a:r>
              <a:rPr lang="fr-FR" dirty="0"/>
              <a:t>for principal</a:t>
            </a:r>
          </a:p>
          <a:p>
            <a:pPr lvl="1"/>
            <a:r>
              <a:rPr lang="fr-FR" dirty="0"/>
              <a:t>       </a:t>
            </a:r>
            <a:r>
              <a:rPr lang="fr-FR" dirty="0" smtClean="0"/>
              <a:t>	Ø4 </a:t>
            </a:r>
            <a:r>
              <a:rPr lang="fr-FR" dirty="0"/>
              <a:t>for distribution alternative</a:t>
            </a:r>
          </a:p>
          <a:p>
            <a:pPr lvl="1"/>
            <a:r>
              <a:rPr lang="fr-FR" dirty="0"/>
              <a:t> </a:t>
            </a:r>
          </a:p>
          <a:p>
            <a:pPr lvl="1">
              <a:buFontTx/>
              <a:buChar char="•"/>
            </a:pPr>
            <a:r>
              <a:rPr lang="fr-FR" dirty="0"/>
              <a:t> High Tension : Brown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        Ø14 for </a:t>
            </a:r>
            <a:r>
              <a:rPr lang="fr-FR" dirty="0" err="1"/>
              <a:t>supply</a:t>
            </a:r>
            <a:endParaRPr lang="fr-FR" dirty="0"/>
          </a:p>
          <a:p>
            <a:pPr lvl="1"/>
            <a:endParaRPr lang="fr-FR" dirty="0"/>
          </a:p>
          <a:p>
            <a:pPr lvl="1">
              <a:buFontTx/>
              <a:buChar char="•"/>
            </a:pPr>
            <a:r>
              <a:rPr lang="fr-FR" dirty="0"/>
              <a:t> Data acquisition : Beige</a:t>
            </a:r>
          </a:p>
          <a:p>
            <a:pPr lvl="1">
              <a:buFontTx/>
              <a:buChar char="•"/>
            </a:pPr>
            <a:endParaRPr lang="fr-FR" dirty="0"/>
          </a:p>
          <a:p>
            <a:pPr lvl="1"/>
            <a:r>
              <a:rPr lang="fr-FR" dirty="0"/>
              <a:t>         Ø14 for </a:t>
            </a:r>
            <a:r>
              <a:rPr lang="fr-FR" dirty="0" err="1"/>
              <a:t>collecting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Issues : 8 zones 168 x 47</a:t>
            </a:r>
          </a:p>
        </p:txBody>
      </p:sp>
      <p:sp>
        <p:nvSpPr>
          <p:cNvPr id="17416" name="Line 12"/>
          <p:cNvSpPr>
            <a:spLocks noChangeShapeType="1"/>
          </p:cNvSpPr>
          <p:nvPr/>
        </p:nvSpPr>
        <p:spPr bwMode="auto">
          <a:xfrm flipH="1" flipV="1">
            <a:off x="2314575" y="5314950"/>
            <a:ext cx="1905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H="1">
            <a:off x="1095375" y="5419725"/>
            <a:ext cx="12192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390525" y="61436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47 </a:t>
            </a:r>
          </a:p>
        </p:txBody>
      </p:sp>
      <p:sp>
        <p:nvSpPr>
          <p:cNvPr id="17419" name="Line 16"/>
          <p:cNvSpPr>
            <a:spLocks noChangeShapeType="1"/>
          </p:cNvSpPr>
          <p:nvPr/>
        </p:nvSpPr>
        <p:spPr bwMode="auto">
          <a:xfrm>
            <a:off x="2952750" y="4962525"/>
            <a:ext cx="67627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Line 17"/>
          <p:cNvSpPr>
            <a:spLocks noChangeShapeType="1"/>
          </p:cNvSpPr>
          <p:nvPr/>
        </p:nvSpPr>
        <p:spPr bwMode="auto">
          <a:xfrm flipH="1" flipV="1">
            <a:off x="2314575" y="3962400"/>
            <a:ext cx="1009650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1692275" y="3683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168 </a:t>
            </a:r>
          </a:p>
        </p:txBody>
      </p:sp>
      <p:pic>
        <p:nvPicPr>
          <p:cNvPr id="14" name="Image 13" descr="services_barrel_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994" y="4152925"/>
            <a:ext cx="2736304" cy="1981613"/>
          </a:xfrm>
          <a:prstGeom prst="rect">
            <a:avLst/>
          </a:prstGeom>
        </p:spPr>
      </p:pic>
      <p:pic>
        <p:nvPicPr>
          <p:cNvPr id="16" name="Image 15" descr="services_barr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225" y="1714078"/>
            <a:ext cx="2695574" cy="188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82675"/>
            <a:ext cx="8372475" cy="4357688"/>
          </a:xfrm>
        </p:spPr>
        <p:txBody>
          <a:bodyPr/>
          <a:lstStyle/>
          <a:p>
            <a:pPr eaLnBrk="1" hangingPunct="1"/>
            <a:r>
              <a:rPr lang="fr-FR" dirty="0" smtClean="0"/>
              <a:t>Services : </a:t>
            </a:r>
            <a:r>
              <a:rPr lang="fr-FR" dirty="0" err="1" smtClean="0"/>
              <a:t>Endcap</a:t>
            </a:r>
            <a:r>
              <a:rPr lang="fr-FR" dirty="0" smtClean="0"/>
              <a:t>+ring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Endcaps</a:t>
            </a:r>
            <a:r>
              <a:rPr lang="fr-FR" dirty="0" smtClean="0"/>
              <a:t> Services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81675" y="647700"/>
            <a:ext cx="4238625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/>
              <a:t> </a:t>
            </a:r>
            <a:r>
              <a:rPr lang="fr-FR" sz="1600" dirty="0" err="1"/>
              <a:t>Cooling</a:t>
            </a:r>
            <a:r>
              <a:rPr lang="fr-FR" sz="1600" dirty="0"/>
              <a:t> for </a:t>
            </a:r>
            <a:r>
              <a:rPr lang="fr-FR" sz="1600" dirty="0" err="1"/>
              <a:t>Dif</a:t>
            </a:r>
            <a:r>
              <a:rPr lang="fr-FR" sz="1600" dirty="0"/>
              <a:t> : Blue / </a:t>
            </a:r>
            <a:r>
              <a:rPr lang="fr-FR" sz="1600" dirty="0" err="1"/>
              <a:t>Red</a:t>
            </a:r>
            <a:endParaRPr lang="fr-FR" sz="1600" dirty="0"/>
          </a:p>
          <a:p>
            <a:endParaRPr lang="fr-FR" sz="1600" dirty="0"/>
          </a:p>
          <a:p>
            <a:pPr lvl="1"/>
            <a:r>
              <a:rPr lang="fr-FR" sz="1400" dirty="0"/>
              <a:t>2 </a:t>
            </a:r>
            <a:r>
              <a:rPr lang="fr-FR" sz="1400" dirty="0" err="1"/>
              <a:t>loops</a:t>
            </a:r>
            <a:r>
              <a:rPr lang="fr-FR" sz="1400" dirty="0"/>
              <a:t> by GRPC</a:t>
            </a:r>
          </a:p>
          <a:p>
            <a:pPr lvl="1"/>
            <a:r>
              <a:rPr lang="fr-FR" sz="1400" dirty="0"/>
              <a:t>14 for principal</a:t>
            </a:r>
          </a:p>
          <a:p>
            <a:pPr lvl="1"/>
            <a:r>
              <a:rPr lang="fr-FR" sz="1400" dirty="0" smtClean="0"/>
              <a:t>Ø2 </a:t>
            </a:r>
            <a:r>
              <a:rPr lang="fr-FR" sz="1400" dirty="0"/>
              <a:t>for distribution alternative</a:t>
            </a:r>
            <a:r>
              <a:rPr lang="fr-FR" sz="16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/>
              <a:t> Gaz For GRPC : green / </a:t>
            </a:r>
            <a:r>
              <a:rPr lang="fr-FR" sz="1600" dirty="0" err="1"/>
              <a:t>pink</a:t>
            </a:r>
            <a:endParaRPr lang="fr-FR" sz="1600" dirty="0"/>
          </a:p>
          <a:p>
            <a:pPr lvl="1">
              <a:spcBef>
                <a:spcPct val="50000"/>
              </a:spcBef>
            </a:pPr>
            <a:r>
              <a:rPr lang="fr-FR" sz="1400" dirty="0"/>
              <a:t>2 </a:t>
            </a:r>
            <a:r>
              <a:rPr lang="fr-FR" sz="1400" dirty="0" err="1"/>
              <a:t>loops</a:t>
            </a:r>
            <a:r>
              <a:rPr lang="fr-FR" sz="1400" dirty="0"/>
              <a:t> by GRPC</a:t>
            </a:r>
          </a:p>
          <a:p>
            <a:pPr lvl="3"/>
            <a:r>
              <a:rPr lang="fr-FR" sz="1400" dirty="0"/>
              <a:t>       </a:t>
            </a:r>
            <a:r>
              <a:rPr lang="fr-FR" sz="1600" dirty="0" smtClean="0"/>
              <a:t> </a:t>
            </a:r>
            <a:endParaRPr lang="fr-FR" sz="1600" dirty="0"/>
          </a:p>
          <a:p>
            <a:pPr>
              <a:buFontTx/>
              <a:buChar char="•"/>
            </a:pPr>
            <a:r>
              <a:rPr lang="fr-FR" sz="1600" dirty="0"/>
              <a:t> High Tension : Brown</a:t>
            </a:r>
          </a:p>
          <a:p>
            <a:pPr lvl="1"/>
            <a:endParaRPr lang="fr-FR" sz="1600" dirty="0"/>
          </a:p>
          <a:p>
            <a:pPr lvl="1"/>
            <a:r>
              <a:rPr lang="fr-FR" sz="1600" dirty="0"/>
              <a:t>        </a:t>
            </a:r>
            <a:r>
              <a:rPr lang="fr-FR" sz="1400" dirty="0"/>
              <a:t>Ø14 for </a:t>
            </a:r>
            <a:r>
              <a:rPr lang="fr-FR" sz="1400" dirty="0" err="1"/>
              <a:t>supply</a:t>
            </a:r>
            <a:endParaRPr lang="fr-FR" sz="1400" dirty="0"/>
          </a:p>
          <a:p>
            <a:pPr lvl="1"/>
            <a:endParaRPr lang="fr-FR" sz="1600" dirty="0"/>
          </a:p>
          <a:p>
            <a:pPr>
              <a:buFontTx/>
              <a:buChar char="•"/>
            </a:pPr>
            <a:r>
              <a:rPr lang="fr-FR" sz="1600" dirty="0"/>
              <a:t> Data acquisition : Beige</a:t>
            </a:r>
          </a:p>
          <a:p>
            <a:pPr lvl="1">
              <a:buFontTx/>
              <a:buChar char="•"/>
            </a:pPr>
            <a:endParaRPr lang="fr-FR" sz="1600" dirty="0"/>
          </a:p>
          <a:p>
            <a:pPr lvl="1"/>
            <a:r>
              <a:rPr lang="fr-FR" sz="1600" dirty="0"/>
              <a:t>         </a:t>
            </a:r>
            <a:r>
              <a:rPr lang="fr-FR" sz="1400" dirty="0"/>
              <a:t>Ø14 for </a:t>
            </a:r>
            <a:r>
              <a:rPr lang="fr-FR" sz="1400" dirty="0" err="1"/>
              <a:t>collecting</a:t>
            </a:r>
            <a:endParaRPr lang="fr-FR" sz="1400" dirty="0"/>
          </a:p>
          <a:p>
            <a:pPr lvl="1"/>
            <a:r>
              <a:rPr lang="fr-FR" sz="1600" dirty="0"/>
              <a:t>         </a:t>
            </a:r>
          </a:p>
        </p:txBody>
      </p:sp>
      <p:sp>
        <p:nvSpPr>
          <p:cNvPr id="18444" name="Text Box 34"/>
          <p:cNvSpPr txBox="1">
            <a:spLocks noChangeArrowheads="1"/>
          </p:cNvSpPr>
          <p:nvPr/>
        </p:nvSpPr>
        <p:spPr bwMode="auto">
          <a:xfrm>
            <a:off x="4070350" y="5087483"/>
            <a:ext cx="42100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fr-FR" dirty="0"/>
              <a:t>Issues : 8 tubes </a:t>
            </a:r>
            <a:r>
              <a:rPr lang="fr-FR" dirty="0" err="1"/>
              <a:t>outing</a:t>
            </a:r>
            <a:r>
              <a:rPr lang="fr-FR" dirty="0"/>
              <a:t> 98 x 47</a:t>
            </a:r>
          </a:p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" y="1666875"/>
            <a:ext cx="3370263" cy="4057196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908425" y="955675"/>
            <a:ext cx="1730375" cy="2673350"/>
            <a:chOff x="3908425" y="955675"/>
            <a:chExt cx="1730375" cy="2673350"/>
          </a:xfrm>
        </p:grpSpPr>
        <p:pic>
          <p:nvPicPr>
            <p:cNvPr id="18440" name="Picture 29" descr="ensemble_yoke_barrel"/>
            <p:cNvPicPr>
              <a:picLocks noChangeAspect="1" noChangeArrowheads="1"/>
            </p:cNvPicPr>
            <p:nvPr/>
          </p:nvPicPr>
          <p:blipFill>
            <a:blip r:embed="rId4" cstate="print"/>
            <a:srcRect l="13023" t="3893" r="40195"/>
            <a:stretch>
              <a:fillRect/>
            </a:stretch>
          </p:blipFill>
          <p:spPr bwMode="auto">
            <a:xfrm>
              <a:off x="3908425" y="962025"/>
              <a:ext cx="173037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Line 41"/>
            <p:cNvSpPr>
              <a:spLocks noChangeShapeType="1"/>
            </p:cNvSpPr>
            <p:nvPr/>
          </p:nvSpPr>
          <p:spPr bwMode="auto">
            <a:xfrm>
              <a:off x="4854575" y="1758950"/>
              <a:ext cx="9525" cy="314325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2" name="Line 42"/>
            <p:cNvSpPr>
              <a:spLocks noChangeShapeType="1"/>
            </p:cNvSpPr>
            <p:nvPr/>
          </p:nvSpPr>
          <p:spPr bwMode="auto">
            <a:xfrm>
              <a:off x="4584700" y="1784350"/>
              <a:ext cx="285750" cy="0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3" name="Line 43"/>
            <p:cNvSpPr>
              <a:spLocks noChangeShapeType="1"/>
            </p:cNvSpPr>
            <p:nvPr/>
          </p:nvSpPr>
          <p:spPr bwMode="auto">
            <a:xfrm>
              <a:off x="4603750" y="955675"/>
              <a:ext cx="0" cy="809625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870450" y="2073275"/>
              <a:ext cx="473075" cy="10128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70450" y="3362325"/>
              <a:ext cx="473075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54" name="Oval 44"/>
            <p:cNvSpPr>
              <a:spLocks noChangeArrowheads="1"/>
            </p:cNvSpPr>
            <p:nvPr/>
          </p:nvSpPr>
          <p:spPr bwMode="auto">
            <a:xfrm>
              <a:off x="4200525" y="1314450"/>
              <a:ext cx="1323975" cy="13430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9" name="Connecteur droit avec flèche 8"/>
          <p:cNvCxnSpPr>
            <a:endCxn id="18452" idx="1"/>
          </p:cNvCxnSpPr>
          <p:nvPr/>
        </p:nvCxnSpPr>
        <p:spPr>
          <a:xfrm flipV="1">
            <a:off x="2038350" y="1784351"/>
            <a:ext cx="2832100" cy="8731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ILD </a:t>
            </a:r>
            <a:r>
              <a:rPr lang="fr-FR" dirty="0" err="1" smtClean="0"/>
              <a:t>mechanical</a:t>
            </a:r>
            <a:r>
              <a:rPr lang="fr-FR" dirty="0" smtClean="0"/>
              <a:t> structure. 		Perspectives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25550"/>
            <a:ext cx="8372475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/>
              <a:t>Simulations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configuration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err="1" smtClean="0"/>
              <a:t>Endcaps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err="1" smtClean="0"/>
              <a:t>Yoke</a:t>
            </a:r>
            <a:r>
              <a:rPr lang="fr-FR" dirty="0" smtClean="0"/>
              <a:t> </a:t>
            </a:r>
            <a:r>
              <a:rPr lang="fr-FR" dirty="0" err="1" smtClean="0"/>
              <a:t>deformation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endcap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Flow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endParaRPr lang="fr-FR" dirty="0" smtClean="0"/>
          </a:p>
          <a:p>
            <a:pPr eaLnBrk="1" hangingPunct="1">
              <a:lnSpc>
                <a:spcPct val="90000"/>
              </a:lnSpc>
            </a:pPr>
            <a:r>
              <a:rPr lang="fr-FR" dirty="0" smtClean="0"/>
              <a:t>Design </a:t>
            </a:r>
            <a:r>
              <a:rPr lang="fr-FR" dirty="0" err="1" smtClean="0"/>
              <a:t>evolution</a:t>
            </a: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Interfaces </a:t>
            </a:r>
            <a:r>
              <a:rPr lang="fr-FR" dirty="0" err="1" smtClean="0"/>
              <a:t>optimization</a:t>
            </a:r>
            <a:endParaRPr lang="fr-FR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Services </a:t>
            </a:r>
            <a:r>
              <a:rPr lang="fr-FR" dirty="0" err="1" smtClean="0"/>
              <a:t>optimization</a:t>
            </a: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Barrel design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4800" y="4610100"/>
            <a:ext cx="79914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err="1"/>
              <a:t>Stainless</a:t>
            </a:r>
            <a:r>
              <a:rPr lang="fr-FR" sz="1600" i="1" dirty="0"/>
              <a:t> </a:t>
            </a:r>
            <a:r>
              <a:rPr lang="fr-FR" sz="1600" i="1" dirty="0" err="1"/>
              <a:t>steel</a:t>
            </a:r>
            <a:r>
              <a:rPr lang="fr-FR" sz="1600" dirty="0"/>
              <a:t>		1 </a:t>
            </a:r>
            <a:r>
              <a:rPr lang="fr-FR" sz="1600" dirty="0" err="1"/>
              <a:t>wheel</a:t>
            </a:r>
            <a:r>
              <a:rPr lang="fr-FR" sz="1600" dirty="0"/>
              <a:t> (8 </a:t>
            </a:r>
            <a:r>
              <a:rPr lang="fr-FR" sz="1600" dirty="0" err="1"/>
              <a:t>mod</a:t>
            </a:r>
            <a:r>
              <a:rPr lang="fr-FR" sz="1600" dirty="0"/>
              <a:t>.)		5 </a:t>
            </a:r>
            <a:r>
              <a:rPr lang="fr-FR" sz="1600" dirty="0" err="1"/>
              <a:t>wheels</a:t>
            </a:r>
            <a:endParaRPr lang="fr-FR" sz="1600" dirty="0"/>
          </a:p>
          <a:p>
            <a:pPr>
              <a:spcBef>
                <a:spcPct val="50000"/>
              </a:spcBef>
            </a:pPr>
            <a:r>
              <a:rPr lang="fr-FR" sz="1600" dirty="0" err="1"/>
              <a:t>Weight</a:t>
            </a:r>
            <a:r>
              <a:rPr lang="fr-FR" sz="1600" dirty="0"/>
              <a:t> (t): 			88 t			440 t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Detectors W. (t): 	</a:t>
            </a:r>
            <a:r>
              <a:rPr lang="fr-FR" sz="1600" dirty="0" smtClean="0"/>
              <a:t>		36.8 </a:t>
            </a:r>
            <a:r>
              <a:rPr lang="fr-FR" sz="1600" dirty="0"/>
              <a:t>t			184 t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Total </a:t>
            </a:r>
            <a:r>
              <a:rPr lang="fr-FR" sz="1600" dirty="0" err="1"/>
              <a:t>Weight</a:t>
            </a:r>
            <a:r>
              <a:rPr lang="fr-FR" sz="1600" dirty="0"/>
              <a:t> (t) : 			124.8 t			</a:t>
            </a:r>
            <a:r>
              <a:rPr lang="fr-FR" b="1" dirty="0">
                <a:solidFill>
                  <a:srgbClr val="FF0000"/>
                </a:solidFill>
              </a:rPr>
              <a:t>624 t</a:t>
            </a:r>
          </a:p>
        </p:txBody>
      </p:sp>
      <p:pic>
        <p:nvPicPr>
          <p:cNvPr id="5127" name="Picture 10" descr="ba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925" y="1350963"/>
            <a:ext cx="3302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6381750" y="609600"/>
            <a:ext cx="3733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/>
              <a:t>Ext</a:t>
            </a:r>
            <a:r>
              <a:rPr lang="fr-FR" sz="1200" dirty="0"/>
              <a:t>. </a:t>
            </a:r>
            <a:r>
              <a:rPr lang="fr-FR" sz="1200" dirty="0" err="1"/>
              <a:t>Diameter</a:t>
            </a:r>
            <a:r>
              <a:rPr lang="fr-FR" sz="1200" dirty="0"/>
              <a:t>	</a:t>
            </a:r>
            <a:r>
              <a:rPr lang="fr-FR" sz="1200" dirty="0" smtClean="0"/>
              <a:t>6770 mm</a:t>
            </a:r>
            <a:endParaRPr lang="fr-FR" sz="1200" dirty="0"/>
          </a:p>
          <a:p>
            <a:pPr>
              <a:spcBef>
                <a:spcPct val="50000"/>
              </a:spcBef>
            </a:pPr>
            <a:r>
              <a:rPr lang="fr-FR" sz="1200" dirty="0"/>
              <a:t>Int. </a:t>
            </a:r>
            <a:r>
              <a:rPr lang="fr-FR" sz="1200" dirty="0" err="1"/>
              <a:t>Diameter</a:t>
            </a:r>
            <a:r>
              <a:rPr lang="fr-FR" sz="1200" dirty="0"/>
              <a:t> 	</a:t>
            </a:r>
            <a:r>
              <a:rPr lang="fr-FR" sz="1200" dirty="0" smtClean="0"/>
              <a:t>4116 </a:t>
            </a:r>
            <a:r>
              <a:rPr lang="fr-FR" sz="1200" dirty="0"/>
              <a:t>mm</a:t>
            </a:r>
          </a:p>
          <a:p>
            <a:pPr>
              <a:spcBef>
                <a:spcPct val="50000"/>
              </a:spcBef>
            </a:pPr>
            <a:r>
              <a:rPr lang="fr-FR" sz="1200" dirty="0" err="1"/>
              <a:t>Lenght</a:t>
            </a:r>
            <a:r>
              <a:rPr lang="fr-FR" sz="1200" dirty="0"/>
              <a:t> 		</a:t>
            </a:r>
            <a:r>
              <a:rPr lang="fr-FR" sz="1200" dirty="0" smtClean="0"/>
              <a:t>4700 </a:t>
            </a:r>
            <a:r>
              <a:rPr lang="fr-FR" sz="1200" dirty="0"/>
              <a:t>mm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5275" y="1123950"/>
            <a:ext cx="307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Thickness</a:t>
            </a:r>
            <a:r>
              <a:rPr lang="fr-FR" sz="1600" dirty="0" smtClean="0"/>
              <a:t> </a:t>
            </a:r>
            <a:r>
              <a:rPr lang="fr-FR" sz="1600" dirty="0" err="1" smtClean="0"/>
              <a:t>wheel</a:t>
            </a:r>
            <a:r>
              <a:rPr lang="fr-FR" sz="1600" dirty="0" smtClean="0"/>
              <a:t> face = 10 mm</a:t>
            </a:r>
          </a:p>
        </p:txBody>
      </p:sp>
      <p:pic>
        <p:nvPicPr>
          <p:cNvPr id="10" name="Picture 8" descr="roue_barr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1574800"/>
            <a:ext cx="27003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>
            <a:stCxn id="9" idx="2"/>
          </p:cNvCxnSpPr>
          <p:nvPr/>
        </p:nvCxnSpPr>
        <p:spPr>
          <a:xfrm flipH="1">
            <a:off x="1533525" y="1462504"/>
            <a:ext cx="300038" cy="80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09925" y="1628775"/>
            <a:ext cx="307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Thickness</a:t>
            </a:r>
            <a:r>
              <a:rPr lang="fr-FR" sz="1600" dirty="0" smtClean="0"/>
              <a:t> </a:t>
            </a:r>
            <a:r>
              <a:rPr lang="fr-FR" sz="1600" dirty="0" err="1" smtClean="0"/>
              <a:t>absorbers</a:t>
            </a:r>
            <a:r>
              <a:rPr lang="fr-FR" sz="1600" dirty="0" smtClean="0"/>
              <a:t>= 15 mm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190875" y="1943100"/>
            <a:ext cx="962026" cy="78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49" y="2557743"/>
            <a:ext cx="2100263" cy="15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4300" y="3762375"/>
            <a:ext cx="3000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/>
              <a:t>Ext</a:t>
            </a:r>
            <a:r>
              <a:rPr lang="fr-FR" sz="1200" dirty="0"/>
              <a:t>. </a:t>
            </a:r>
            <a:r>
              <a:rPr lang="fr-FR" sz="1200" dirty="0" err="1" smtClean="0"/>
              <a:t>Diameter</a:t>
            </a:r>
            <a:r>
              <a:rPr lang="fr-FR" sz="1200" dirty="0" smtClean="0"/>
              <a:t> : 6770 mm</a:t>
            </a:r>
            <a:endParaRPr lang="fr-FR" sz="1200" dirty="0"/>
          </a:p>
          <a:p>
            <a:pPr>
              <a:spcBef>
                <a:spcPct val="50000"/>
              </a:spcBef>
            </a:pPr>
            <a:r>
              <a:rPr lang="fr-FR" sz="1200" dirty="0"/>
              <a:t>Int. </a:t>
            </a:r>
            <a:r>
              <a:rPr lang="fr-FR" sz="1200" dirty="0" err="1"/>
              <a:t>Diameter</a:t>
            </a:r>
            <a:r>
              <a:rPr lang="fr-FR" sz="1200" dirty="0"/>
              <a:t> </a:t>
            </a:r>
            <a:r>
              <a:rPr lang="fr-FR" sz="1200" dirty="0" smtClean="0"/>
              <a:t> :4116 </a:t>
            </a:r>
            <a:r>
              <a:rPr lang="fr-FR" sz="1200" dirty="0"/>
              <a:t>mm</a:t>
            </a:r>
          </a:p>
          <a:p>
            <a:pPr>
              <a:spcBef>
                <a:spcPct val="50000"/>
              </a:spcBef>
            </a:pPr>
            <a:r>
              <a:rPr lang="fr-FR" sz="1200" dirty="0" err="1"/>
              <a:t>Lenght</a:t>
            </a:r>
            <a:r>
              <a:rPr lang="fr-FR" sz="1200" dirty="0"/>
              <a:t> </a:t>
            </a:r>
            <a:r>
              <a:rPr lang="fr-FR" sz="1200" dirty="0" smtClean="0"/>
              <a:t> : 940  </a:t>
            </a:r>
            <a:r>
              <a:rPr lang="fr-FR" sz="1200" dirty="0"/>
              <a:t>mm</a:t>
            </a:r>
          </a:p>
        </p:txBody>
      </p:sp>
      <p:cxnSp>
        <p:nvCxnSpPr>
          <p:cNvPr id="19" name="Connecteur droit avec flèche 18"/>
          <p:cNvCxnSpPr>
            <a:stCxn id="13" idx="2"/>
          </p:cNvCxnSpPr>
          <p:nvPr/>
        </p:nvCxnSpPr>
        <p:spPr>
          <a:xfrm>
            <a:off x="4748213" y="1967329"/>
            <a:ext cx="157162" cy="1185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843088" y="1462504"/>
            <a:ext cx="2424112" cy="1718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257675" y="3876675"/>
            <a:ext cx="42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x8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module_modifie_r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838" y="1924050"/>
            <a:ext cx="2924600" cy="3419474"/>
          </a:xfrm>
          <a:prstGeom prst="rect">
            <a:avLst/>
          </a:prstGeom>
        </p:spPr>
      </p:pic>
      <p:pic>
        <p:nvPicPr>
          <p:cNvPr id="51" name="Image 50" descr="vue_deplacement_z_3d.jpg"/>
          <p:cNvPicPr>
            <a:picLocks noChangeAspect="1"/>
          </p:cNvPicPr>
          <p:nvPr/>
        </p:nvPicPr>
        <p:blipFill>
          <a:blip r:embed="rId4" cstate="print"/>
          <a:srcRect t="2442" r="54896" b="13368"/>
          <a:stretch>
            <a:fillRect/>
          </a:stretch>
        </p:blipFill>
        <p:spPr>
          <a:xfrm>
            <a:off x="4905375" y="1238250"/>
            <a:ext cx="4124325" cy="374332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Barrel design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00451" y="114300"/>
            <a:ext cx="570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Barrel supports in the cryostat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816349" y="5740400"/>
            <a:ext cx="5165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 dirty="0" smtClean="0">
                <a:solidFill>
                  <a:srgbClr val="FF0000"/>
                </a:solidFill>
              </a:rPr>
              <a:t>Modification 2 modules to support on rails</a:t>
            </a:r>
          </a:p>
        </p:txBody>
      </p:sp>
      <p:sp>
        <p:nvSpPr>
          <p:cNvPr id="23" name="Ellipse 22"/>
          <p:cNvSpPr/>
          <p:nvPr/>
        </p:nvSpPr>
        <p:spPr>
          <a:xfrm>
            <a:off x="7820025" y="3114675"/>
            <a:ext cx="1123950" cy="1057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333749" y="2314575"/>
            <a:ext cx="1381125" cy="1409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36" name="Connecteur droit avec flèche 35"/>
          <p:cNvCxnSpPr>
            <a:stCxn id="23" idx="2"/>
          </p:cNvCxnSpPr>
          <p:nvPr/>
        </p:nvCxnSpPr>
        <p:spPr>
          <a:xfrm flipH="1" flipV="1">
            <a:off x="4791074" y="3019425"/>
            <a:ext cx="3028951" cy="623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5572125" y="2143125"/>
            <a:ext cx="1123950" cy="1057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962400" y="3057525"/>
            <a:ext cx="533400" cy="390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952875" y="2990850"/>
            <a:ext cx="571500" cy="40005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981450" y="3048000"/>
            <a:ext cx="504825" cy="361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52" idx="0"/>
          </p:cNvCxnSpPr>
          <p:nvPr/>
        </p:nvCxnSpPr>
        <p:spPr>
          <a:xfrm flipV="1">
            <a:off x="1703388" y="3409950"/>
            <a:ext cx="1811337" cy="1958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320675" y="5368925"/>
            <a:ext cx="276542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>
                <a:solidFill>
                  <a:srgbClr val="000000"/>
                </a:solidFill>
              </a:rPr>
              <a:t>Need</a:t>
            </a:r>
            <a:r>
              <a:rPr lang="fr-FR" i="1" dirty="0" smtClean="0">
                <a:solidFill>
                  <a:srgbClr val="000000"/>
                </a:solidFill>
              </a:rPr>
              <a:t> to </a:t>
            </a:r>
            <a:r>
              <a:rPr lang="fr-FR" i="1" dirty="0" err="1" smtClean="0">
                <a:solidFill>
                  <a:srgbClr val="000000"/>
                </a:solidFill>
              </a:rPr>
              <a:t>reduce</a:t>
            </a:r>
            <a:r>
              <a:rPr lang="fr-FR" i="1" dirty="0" smtClean="0">
                <a:solidFill>
                  <a:srgbClr val="000000"/>
                </a:solidFill>
              </a:rPr>
              <a:t> 2 </a:t>
            </a:r>
            <a:r>
              <a:rPr lang="fr-FR" i="1" dirty="0" err="1" smtClean="0">
                <a:solidFill>
                  <a:srgbClr val="000000"/>
                </a:solidFill>
              </a:rPr>
              <a:t>small</a:t>
            </a:r>
            <a:r>
              <a:rPr lang="fr-FR" i="1" dirty="0" smtClean="0">
                <a:solidFill>
                  <a:srgbClr val="000000"/>
                </a:solidFill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</a:rPr>
              <a:t>chambers</a:t>
            </a:r>
            <a:r>
              <a:rPr lang="fr-FR" i="1" dirty="0" smtClean="0">
                <a:solidFill>
                  <a:srgbClr val="000000"/>
                </a:solidFill>
              </a:rPr>
              <a:t> to </a:t>
            </a:r>
            <a:r>
              <a:rPr lang="fr-FR" i="1" dirty="0" err="1" smtClean="0">
                <a:solidFill>
                  <a:srgbClr val="000000"/>
                </a:solidFill>
              </a:rPr>
              <a:t>integrate</a:t>
            </a:r>
            <a:r>
              <a:rPr lang="fr-FR" i="1" dirty="0" smtClean="0">
                <a:solidFill>
                  <a:srgbClr val="000000"/>
                </a:solidFill>
              </a:rPr>
              <a:t> services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00" y="3667125"/>
            <a:ext cx="2140012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 descr="rail_in_cryost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1" y="1200150"/>
            <a:ext cx="2167156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Barrel design – Support in cryostat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8" name="Image 7" descr="vue_geometrie_face.jpg"/>
          <p:cNvPicPr>
            <a:picLocks noChangeAspect="1"/>
          </p:cNvPicPr>
          <p:nvPr/>
        </p:nvPicPr>
        <p:blipFill>
          <a:blip r:embed="rId3" cstate="print"/>
          <a:srcRect l="31458" t="12939" r="32083" b="729"/>
          <a:stretch>
            <a:fillRect/>
          </a:stretch>
        </p:blipFill>
        <p:spPr>
          <a:xfrm>
            <a:off x="495300" y="1304925"/>
            <a:ext cx="3333750" cy="38385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485775" y="2952750"/>
            <a:ext cx="3467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5800" y="2752725"/>
            <a:ext cx="66675" cy="123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648075" y="3038475"/>
            <a:ext cx="66675" cy="123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22" idx="0"/>
            <a:endCxn id="16" idx="3"/>
          </p:cNvCxnSpPr>
          <p:nvPr/>
        </p:nvCxnSpPr>
        <p:spPr>
          <a:xfrm flipH="1" flipV="1">
            <a:off x="752475" y="2814638"/>
            <a:ext cx="3481387" cy="2424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2" idx="0"/>
            <a:endCxn id="17" idx="1"/>
          </p:cNvCxnSpPr>
          <p:nvPr/>
        </p:nvCxnSpPr>
        <p:spPr>
          <a:xfrm flipH="1" flipV="1">
            <a:off x="3648075" y="3100388"/>
            <a:ext cx="585787" cy="2138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552699" y="5238750"/>
            <a:ext cx="33623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Disymmetrical</a:t>
            </a:r>
            <a:r>
              <a:rPr lang="fr-FR" dirty="0" smtClean="0">
                <a:solidFill>
                  <a:srgbClr val="FF0000"/>
                </a:solidFill>
              </a:rPr>
              <a:t> supports 9-15 H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171700" y="990600"/>
            <a:ext cx="0" cy="1247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409700" y="628650"/>
            <a:ext cx="291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Gravity</a:t>
            </a:r>
            <a:r>
              <a:rPr lang="fr-FR" sz="1600" dirty="0" smtClean="0">
                <a:solidFill>
                  <a:srgbClr val="FF0000"/>
                </a:solidFill>
              </a:rPr>
              <a:t> and Detectors mass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324350" y="4886325"/>
            <a:ext cx="450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err="1"/>
              <a:t>Directionnal</a:t>
            </a:r>
            <a:r>
              <a:rPr lang="fr-FR" sz="1600" i="1" dirty="0"/>
              <a:t> </a:t>
            </a:r>
            <a:r>
              <a:rPr lang="fr-FR" sz="1600" i="1" dirty="0" err="1"/>
              <a:t>deformation</a:t>
            </a:r>
            <a:r>
              <a:rPr lang="fr-FR" sz="1600" i="1" dirty="0"/>
              <a:t> axis Z (// </a:t>
            </a:r>
            <a:r>
              <a:rPr lang="fr-FR" sz="1600" i="1" dirty="0" err="1"/>
              <a:t>gravity</a:t>
            </a:r>
            <a:r>
              <a:rPr lang="fr-FR" sz="1600" i="1" dirty="0"/>
              <a:t>) (mm)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343151" y="591185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1" dirty="0" smtClean="0"/>
              <a:t>Max </a:t>
            </a:r>
            <a:r>
              <a:rPr lang="fr-FR" sz="2000" i="1" dirty="0" err="1"/>
              <a:t>deformation</a:t>
            </a:r>
            <a:r>
              <a:rPr lang="fr-FR" sz="2000" i="1" dirty="0"/>
              <a:t> :  </a:t>
            </a:r>
            <a:r>
              <a:rPr lang="fr-FR" sz="2000" i="1" dirty="0" smtClean="0"/>
              <a:t>0.34 </a:t>
            </a:r>
            <a:r>
              <a:rPr lang="fr-FR" sz="2000" i="1" dirty="0"/>
              <a:t>mm for </a:t>
            </a:r>
            <a:r>
              <a:rPr lang="fr-FR" sz="2000" i="1" dirty="0" smtClean="0"/>
              <a:t>position </a:t>
            </a:r>
            <a:r>
              <a:rPr lang="fr-FR" sz="2000" i="1" dirty="0" err="1" smtClean="0"/>
              <a:t>around</a:t>
            </a:r>
            <a:r>
              <a:rPr lang="fr-FR" sz="2000" i="1" dirty="0" smtClean="0"/>
              <a:t> 9-15H</a:t>
            </a:r>
            <a:endParaRPr lang="fr-FR" sz="2000" i="1" dirty="0"/>
          </a:p>
        </p:txBody>
      </p:sp>
      <p:pic>
        <p:nvPicPr>
          <p:cNvPr id="33" name="Image 32" descr="vue_deplacement_z_3d.jpg"/>
          <p:cNvPicPr>
            <a:picLocks noChangeAspect="1"/>
          </p:cNvPicPr>
          <p:nvPr/>
        </p:nvPicPr>
        <p:blipFill>
          <a:blip r:embed="rId4" cstate="print"/>
          <a:srcRect t="2442" r="54896" b="13368"/>
          <a:stretch>
            <a:fillRect/>
          </a:stretch>
        </p:blipFill>
        <p:spPr>
          <a:xfrm>
            <a:off x="4552950" y="1181100"/>
            <a:ext cx="4124325" cy="3743325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 l="29395" t="9539" r="16465" b="6863"/>
          <a:stretch>
            <a:fillRect/>
          </a:stretch>
        </p:blipFill>
        <p:spPr bwMode="auto">
          <a:xfrm>
            <a:off x="314324" y="5052144"/>
            <a:ext cx="1495425" cy="13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Ellipse 40"/>
          <p:cNvSpPr/>
          <p:nvPr/>
        </p:nvSpPr>
        <p:spPr>
          <a:xfrm>
            <a:off x="1447800" y="5400674"/>
            <a:ext cx="561976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171450" y="5429250"/>
            <a:ext cx="514350" cy="552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>
            <a:stCxn id="41" idx="6"/>
            <a:endCxn id="22" idx="2"/>
          </p:cNvCxnSpPr>
          <p:nvPr/>
        </p:nvCxnSpPr>
        <p:spPr>
          <a:xfrm flipV="1">
            <a:off x="2009776" y="5608082"/>
            <a:ext cx="2224086" cy="83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vue_deplacement_module_volumique.jpg"/>
          <p:cNvPicPr>
            <a:picLocks noChangeAspect="1"/>
          </p:cNvPicPr>
          <p:nvPr/>
        </p:nvPicPr>
        <p:blipFill>
          <a:blip r:embed="rId3" cstate="print"/>
          <a:srcRect t="2657" r="43854" b="18723"/>
          <a:stretch>
            <a:fillRect/>
          </a:stretch>
        </p:blipFill>
        <p:spPr>
          <a:xfrm>
            <a:off x="152401" y="1238250"/>
            <a:ext cx="4518458" cy="3076575"/>
          </a:xfrm>
          <a:prstGeom prst="rect">
            <a:avLst/>
          </a:prstGeom>
        </p:spPr>
      </p:pic>
      <p:pic>
        <p:nvPicPr>
          <p:cNvPr id="45" name="Image 44" descr="vue_deplacement_z_3d.jpg"/>
          <p:cNvPicPr>
            <a:picLocks noChangeAspect="1"/>
          </p:cNvPicPr>
          <p:nvPr/>
        </p:nvPicPr>
        <p:blipFill>
          <a:blip r:embed="rId4" cstate="print"/>
          <a:srcRect t="1586" r="53542" b="11654"/>
          <a:stretch>
            <a:fillRect/>
          </a:stretch>
        </p:blipFill>
        <p:spPr>
          <a:xfrm>
            <a:off x="4781550" y="914400"/>
            <a:ext cx="4248150" cy="3857625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Barrel design - Support in cryostat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42925" y="6105525"/>
            <a:ext cx="774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Vision of the influence of </a:t>
            </a:r>
            <a:r>
              <a:rPr lang="fr-FR" dirty="0" err="1" smtClean="0">
                <a:solidFill>
                  <a:srgbClr val="FF0000"/>
                </a:solidFill>
              </a:rPr>
              <a:t>absorbers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deformation</a:t>
            </a:r>
            <a:r>
              <a:rPr lang="fr-FR" dirty="0" smtClean="0">
                <a:solidFill>
                  <a:srgbClr val="FF0000"/>
                </a:solidFill>
              </a:rPr>
              <a:t> = no </a:t>
            </a:r>
            <a:r>
              <a:rPr lang="fr-FR" dirty="0" err="1" smtClean="0">
                <a:solidFill>
                  <a:srgbClr val="FF0000"/>
                </a:solidFill>
              </a:rPr>
              <a:t>problem</a:t>
            </a:r>
            <a:r>
              <a:rPr lang="fr-FR" dirty="0" smtClean="0">
                <a:solidFill>
                  <a:srgbClr val="FF0000"/>
                </a:solidFill>
              </a:rPr>
              <a:t> for GRPC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286000" y="4886325"/>
            <a:ext cx="450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err="1"/>
              <a:t>Directionnal</a:t>
            </a:r>
            <a:r>
              <a:rPr lang="fr-FR" sz="1600" i="1" dirty="0"/>
              <a:t> </a:t>
            </a:r>
            <a:r>
              <a:rPr lang="fr-FR" sz="1600" i="1" dirty="0" err="1"/>
              <a:t>deformation</a:t>
            </a:r>
            <a:r>
              <a:rPr lang="fr-FR" sz="1600" i="1" dirty="0"/>
              <a:t> axis </a:t>
            </a:r>
            <a:r>
              <a:rPr lang="fr-FR" sz="1600" i="1" dirty="0" smtClean="0"/>
              <a:t> </a:t>
            </a:r>
            <a:r>
              <a:rPr lang="fr-FR" sz="1600" i="1" dirty="0"/>
              <a:t>(// </a:t>
            </a:r>
            <a:r>
              <a:rPr lang="fr-FR" sz="1600" i="1" dirty="0" err="1"/>
              <a:t>gravity</a:t>
            </a:r>
            <a:r>
              <a:rPr lang="fr-FR" sz="1600" i="1" dirty="0"/>
              <a:t>) (mm)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0175" y="5368925"/>
            <a:ext cx="74803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/>
              <a:t>Wheel Max </a:t>
            </a:r>
            <a:r>
              <a:rPr lang="fr-FR" i="1" dirty="0" err="1"/>
              <a:t>deformation</a:t>
            </a:r>
            <a:r>
              <a:rPr lang="fr-FR" i="1" dirty="0"/>
              <a:t> :  </a:t>
            </a:r>
            <a:r>
              <a:rPr lang="fr-FR" i="1" dirty="0" smtClean="0"/>
              <a:t>0.34 mm – </a:t>
            </a:r>
            <a:r>
              <a:rPr lang="fr-FR" i="1" dirty="0" smtClean="0">
                <a:solidFill>
                  <a:srgbClr val="FF0000"/>
                </a:solidFill>
              </a:rPr>
              <a:t>0.09 mm</a:t>
            </a:r>
            <a:r>
              <a:rPr lang="fr-FR" i="1" dirty="0" smtClean="0"/>
              <a:t> relative zone</a:t>
            </a:r>
          </a:p>
          <a:p>
            <a:pPr>
              <a:spcBef>
                <a:spcPct val="50000"/>
              </a:spcBef>
            </a:pPr>
            <a:r>
              <a:rPr lang="fr-FR" i="1" dirty="0" smtClean="0"/>
              <a:t>Module Max </a:t>
            </a:r>
            <a:r>
              <a:rPr lang="fr-FR" i="1" dirty="0" err="1" smtClean="0"/>
              <a:t>deformation</a:t>
            </a:r>
            <a:r>
              <a:rPr lang="fr-FR" i="1" dirty="0" smtClean="0"/>
              <a:t> : </a:t>
            </a:r>
            <a:r>
              <a:rPr lang="fr-FR" i="1" dirty="0" smtClean="0">
                <a:solidFill>
                  <a:srgbClr val="FF0000"/>
                </a:solidFill>
              </a:rPr>
              <a:t>0.07 mm </a:t>
            </a:r>
            <a:endParaRPr lang="fr-FR" i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6800851" y="1724025"/>
            <a:ext cx="466724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829425" y="2095500"/>
            <a:ext cx="12954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8124825" y="2428875"/>
            <a:ext cx="333375" cy="190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6705600" y="1266825"/>
            <a:ext cx="1838325" cy="1724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2724150" y="1095375"/>
            <a:ext cx="0" cy="1247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962150" y="733425"/>
            <a:ext cx="291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Gravity</a:t>
            </a:r>
            <a:r>
              <a:rPr lang="fr-FR" sz="1600" dirty="0" smtClean="0">
                <a:solidFill>
                  <a:srgbClr val="FF0000"/>
                </a:solidFill>
              </a:rPr>
              <a:t> and Detectors mass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1428750" y="3224214"/>
            <a:ext cx="104775" cy="140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1647825" y="3857626"/>
            <a:ext cx="2943225" cy="75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28600" y="4676775"/>
            <a:ext cx="3409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symmetrical</a:t>
            </a:r>
            <a:r>
              <a:rPr lang="fr-FR" sz="1400" dirty="0" smtClean="0">
                <a:solidFill>
                  <a:srgbClr val="FF0000"/>
                </a:solidFill>
              </a:rPr>
              <a:t> supports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 descr="vue_deplacement_z_3d+ECAL+TPC.jpg"/>
          <p:cNvPicPr>
            <a:picLocks noChangeAspect="1"/>
          </p:cNvPicPr>
          <p:nvPr/>
        </p:nvPicPr>
        <p:blipFill>
          <a:blip r:embed="rId3" cstate="print"/>
          <a:srcRect t="2014" r="58958" b="9512"/>
          <a:stretch>
            <a:fillRect/>
          </a:stretch>
        </p:blipFill>
        <p:spPr>
          <a:xfrm>
            <a:off x="4933950" y="1114425"/>
            <a:ext cx="3752850" cy="3933825"/>
          </a:xfrm>
          <a:prstGeom prst="rect">
            <a:avLst/>
          </a:prstGeom>
        </p:spPr>
      </p:pic>
      <p:pic>
        <p:nvPicPr>
          <p:cNvPr id="33" name="Image 32" descr="vue_geometrie_3D+ECAL+TPC.jpg"/>
          <p:cNvPicPr>
            <a:picLocks noChangeAspect="1"/>
          </p:cNvPicPr>
          <p:nvPr/>
        </p:nvPicPr>
        <p:blipFill>
          <a:blip r:embed="rId4" cstate="print"/>
          <a:srcRect t="2657" r="58854" b="11226"/>
          <a:stretch>
            <a:fillRect/>
          </a:stretch>
        </p:blipFill>
        <p:spPr>
          <a:xfrm>
            <a:off x="638175" y="1152525"/>
            <a:ext cx="3762375" cy="3829050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/>
          <a:srcRect l="35930" t="15783" r="23465" b="9375"/>
          <a:stretch>
            <a:fillRect/>
          </a:stretch>
        </p:blipFill>
        <p:spPr bwMode="auto">
          <a:xfrm>
            <a:off x="153984" y="4610100"/>
            <a:ext cx="1646241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Barrel design</a:t>
            </a:r>
            <a:endParaRPr lang="fr-FR" i="1" dirty="0" smtClean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00451" y="114300"/>
            <a:ext cx="570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ECAL + TPC  impact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638425" y="5635625"/>
            <a:ext cx="559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 smtClean="0"/>
              <a:t>Deformation</a:t>
            </a:r>
            <a:r>
              <a:rPr lang="fr-FR" i="1" dirty="0" smtClean="0"/>
              <a:t> DHCAL + ECAL + TPC = 0.4 mm max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00650" y="5010150"/>
            <a:ext cx="3943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 err="1"/>
              <a:t>Directionnal</a:t>
            </a:r>
            <a:r>
              <a:rPr lang="fr-FR" sz="1200" i="1" dirty="0"/>
              <a:t> </a:t>
            </a:r>
            <a:r>
              <a:rPr lang="fr-FR" sz="1200" i="1" dirty="0" err="1"/>
              <a:t>deformation</a:t>
            </a:r>
            <a:r>
              <a:rPr lang="fr-FR" sz="1200" i="1" dirty="0"/>
              <a:t> axis </a:t>
            </a:r>
            <a:r>
              <a:rPr lang="fr-FR" sz="1200" i="1" dirty="0" smtClean="0"/>
              <a:t> </a:t>
            </a:r>
            <a:r>
              <a:rPr lang="fr-FR" sz="1200" i="1" dirty="0"/>
              <a:t>(// </a:t>
            </a:r>
            <a:r>
              <a:rPr lang="fr-FR" sz="1200" i="1" dirty="0" err="1"/>
              <a:t>gravity</a:t>
            </a:r>
            <a:r>
              <a:rPr lang="fr-FR" sz="1200" i="1" dirty="0"/>
              <a:t>) (mm)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19276" y="4991100"/>
            <a:ext cx="29336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 smtClean="0"/>
              <a:t>DHCAL </a:t>
            </a:r>
            <a:r>
              <a:rPr lang="fr-FR" sz="1200" i="1" dirty="0" err="1" smtClean="0"/>
              <a:t>with</a:t>
            </a:r>
            <a:r>
              <a:rPr lang="fr-FR" sz="1200" i="1" dirty="0" smtClean="0"/>
              <a:t> 8 x ECAL modules (8x2.5 t)</a:t>
            </a:r>
          </a:p>
          <a:p>
            <a:pPr>
              <a:spcBef>
                <a:spcPct val="50000"/>
              </a:spcBef>
            </a:pPr>
            <a:r>
              <a:rPr lang="fr-FR" sz="1200" i="1" dirty="0" smtClean="0"/>
              <a:t>And TPC (4t)</a:t>
            </a:r>
            <a:endParaRPr lang="fr-FR" sz="1200" i="1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523875" y="3476625"/>
            <a:ext cx="1714500" cy="20383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33351" y="3962400"/>
            <a:ext cx="14859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i="1" dirty="0" smtClean="0"/>
              <a:t>9-15H supports</a:t>
            </a:r>
            <a:endParaRPr lang="fr-FR" sz="1200" b="1" i="1" dirty="0"/>
          </a:p>
        </p:txBody>
      </p:sp>
      <p:cxnSp>
        <p:nvCxnSpPr>
          <p:cNvPr id="17" name="Connecteur droit avec flèche 16"/>
          <p:cNvCxnSpPr>
            <a:stCxn id="14" idx="0"/>
          </p:cNvCxnSpPr>
          <p:nvPr/>
        </p:nvCxnSpPr>
        <p:spPr>
          <a:xfrm flipV="1">
            <a:off x="876301" y="3362325"/>
            <a:ext cx="876299" cy="60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4" idx="3"/>
          </p:cNvCxnSpPr>
          <p:nvPr/>
        </p:nvCxnSpPr>
        <p:spPr>
          <a:xfrm flipV="1">
            <a:off x="1619251" y="3048000"/>
            <a:ext cx="2628899" cy="105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962150" y="790575"/>
            <a:ext cx="219075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i="1" dirty="0" smtClean="0"/>
              <a:t>ECAL </a:t>
            </a:r>
            <a:r>
              <a:rPr lang="fr-FR" sz="1200" b="1" i="1" dirty="0" err="1" smtClean="0"/>
              <a:t>Loads</a:t>
            </a:r>
            <a:r>
              <a:rPr lang="fr-FR" sz="1200" b="1" i="1" dirty="0" smtClean="0"/>
              <a:t> on points</a:t>
            </a:r>
            <a:endParaRPr lang="fr-FR" sz="1200" b="1" i="1" dirty="0"/>
          </a:p>
        </p:txBody>
      </p:sp>
      <p:cxnSp>
        <p:nvCxnSpPr>
          <p:cNvPr id="28" name="Connecteur droit avec flèche 27"/>
          <p:cNvCxnSpPr>
            <a:stCxn id="27" idx="2"/>
          </p:cNvCxnSpPr>
          <p:nvPr/>
        </p:nvCxnSpPr>
        <p:spPr>
          <a:xfrm>
            <a:off x="3057525" y="1067574"/>
            <a:ext cx="504825" cy="2132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7" idx="2"/>
          </p:cNvCxnSpPr>
          <p:nvPr/>
        </p:nvCxnSpPr>
        <p:spPr>
          <a:xfrm>
            <a:off x="3057525" y="1067574"/>
            <a:ext cx="638175" cy="1742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2419351" y="1067574"/>
            <a:ext cx="638174" cy="2590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425" y="5467350"/>
            <a:ext cx="314325" cy="83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314450" y="5419725"/>
            <a:ext cx="361950" cy="6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1457325" y="3076575"/>
            <a:ext cx="2428875" cy="2324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welding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66" y="3483031"/>
            <a:ext cx="2419350" cy="2406008"/>
          </a:xfrm>
          <a:prstGeom prst="rect">
            <a:avLst/>
          </a:prstGeom>
        </p:spPr>
      </p:pic>
      <p:pic>
        <p:nvPicPr>
          <p:cNvPr id="12" name="Image 11" descr="welding-operation-2.jpg"/>
          <p:cNvPicPr>
            <a:picLocks noChangeAspect="1"/>
          </p:cNvPicPr>
          <p:nvPr/>
        </p:nvPicPr>
        <p:blipFill>
          <a:blip r:embed="rId4" cstate="print"/>
          <a:srcRect l="12444" r="9457"/>
          <a:stretch>
            <a:fillRect/>
          </a:stretch>
        </p:blipFill>
        <p:spPr>
          <a:xfrm>
            <a:off x="6477016" y="3366823"/>
            <a:ext cx="2214546" cy="2638424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Barrel design  : wheel assembly &amp; detectors integration</a:t>
            </a:r>
            <a:endParaRPr lang="fr-FR" sz="2000" i="1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6000"/>
            <a:ext cx="8372475" cy="4357688"/>
          </a:xfrm>
        </p:spPr>
        <p:txBody>
          <a:bodyPr/>
          <a:lstStyle/>
          <a:p>
            <a:pPr eaLnBrk="1" hangingPunct="1"/>
            <a:r>
              <a:rPr lang="fr-FR" dirty="0" smtClean="0"/>
              <a:t>Wheel Building 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190500" y="3940175"/>
            <a:ext cx="4248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Building </a:t>
            </a:r>
            <a:r>
              <a:rPr lang="fr-FR" sz="1600" dirty="0" err="1" smtClean="0"/>
              <a:t>Method</a:t>
            </a:r>
            <a:endParaRPr lang="fr-FR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 smtClean="0"/>
              <a:t> </a:t>
            </a:r>
            <a:r>
              <a:rPr lang="fr-FR" sz="1600" b="1" dirty="0" err="1" smtClean="0"/>
              <a:t>Step</a:t>
            </a:r>
            <a:r>
              <a:rPr lang="fr-FR" sz="1600" b="1" dirty="0" smtClean="0"/>
              <a:t> 1 : Module building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 dirty="0" smtClean="0"/>
              <a:t>48 plates </a:t>
            </a:r>
            <a:r>
              <a:rPr lang="fr-FR" sz="1600" dirty="0" err="1" smtClean="0"/>
              <a:t>welded</a:t>
            </a:r>
            <a:r>
              <a:rPr lang="fr-FR" sz="1600" dirty="0" smtClean="0"/>
              <a:t> to </a:t>
            </a:r>
            <a:r>
              <a:rPr lang="fr-FR" sz="1600" dirty="0" err="1" smtClean="0"/>
              <a:t>make</a:t>
            </a:r>
            <a:r>
              <a:rPr lang="fr-FR" sz="1600" dirty="0" smtClean="0"/>
              <a:t> a module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 smtClean="0"/>
              <a:t> </a:t>
            </a:r>
            <a:r>
              <a:rPr lang="fr-FR" sz="1600" b="1" dirty="0" err="1" smtClean="0"/>
              <a:t>Step</a:t>
            </a:r>
            <a:r>
              <a:rPr lang="fr-FR" sz="1600" b="1" dirty="0" smtClean="0"/>
              <a:t> 2 : Modules </a:t>
            </a:r>
            <a:r>
              <a:rPr lang="fr-FR" sz="1600" b="1" dirty="0" err="1" smtClean="0"/>
              <a:t>assembly</a:t>
            </a:r>
            <a:r>
              <a:rPr lang="fr-FR" sz="1600" b="1" dirty="0" smtClean="0"/>
              <a:t> to </a:t>
            </a:r>
            <a:r>
              <a:rPr lang="fr-FR" sz="1600" b="1" dirty="0" err="1" smtClean="0"/>
              <a:t>wheel</a:t>
            </a:r>
            <a:endParaRPr lang="fr-FR" sz="1600" b="1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 dirty="0"/>
              <a:t> </a:t>
            </a:r>
            <a:r>
              <a:rPr lang="fr-FR" sz="1600" dirty="0" smtClean="0"/>
              <a:t>8 modules in position on </a:t>
            </a:r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tool</a:t>
            </a:r>
            <a:endParaRPr lang="fr-FR" sz="1600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welding</a:t>
            </a:r>
            <a:r>
              <a:rPr lang="fr-FR" sz="1600" dirty="0" smtClean="0"/>
              <a:t> and rotation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 dirty="0" smtClean="0"/>
              <a:t> </a:t>
            </a:r>
            <a:r>
              <a:rPr lang="fr-FR" sz="1600" b="1" dirty="0" err="1" smtClean="0"/>
              <a:t>Step</a:t>
            </a:r>
            <a:r>
              <a:rPr lang="fr-FR" sz="1600" b="1" dirty="0" smtClean="0"/>
              <a:t> 3 : </a:t>
            </a:r>
            <a:r>
              <a:rPr lang="fr-FR" sz="1600" dirty="0" err="1" smtClean="0"/>
              <a:t>wheel</a:t>
            </a:r>
            <a:r>
              <a:rPr lang="fr-FR" sz="1600" dirty="0" smtClean="0"/>
              <a:t> on </a:t>
            </a:r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tool</a:t>
            </a:r>
            <a:r>
              <a:rPr lang="fr-FR" sz="1600" dirty="0" smtClean="0"/>
              <a:t> for transport</a:t>
            </a:r>
            <a:endParaRPr lang="fr-FR" sz="1600" dirty="0"/>
          </a:p>
        </p:txBody>
      </p:sp>
      <p:pic>
        <p:nvPicPr>
          <p:cNvPr id="19458" name="Picture 2" descr="http://i77.de/phm-burg/medien/bilder/eb/EB-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54" y="1466850"/>
            <a:ext cx="1870364" cy="2057400"/>
          </a:xfrm>
          <a:prstGeom prst="rect">
            <a:avLst/>
          </a:prstGeom>
          <a:noFill/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76512" y="1504950"/>
            <a:ext cx="37242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err="1" smtClean="0"/>
              <a:t>Welding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: EBW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en-US" sz="1400" dirty="0" smtClean="0"/>
              <a:t>Tight continuous weld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Low distortion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Narrow weld and narrow heat affected zone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Filler metal is not required</a:t>
            </a:r>
          </a:p>
        </p:txBody>
      </p:sp>
      <p:sp>
        <p:nvSpPr>
          <p:cNvPr id="13" name="Flèche courbée vers la gauche 12"/>
          <p:cNvSpPr/>
          <p:nvPr/>
        </p:nvSpPr>
        <p:spPr>
          <a:xfrm>
            <a:off x="8429625" y="4000500"/>
            <a:ext cx="523875" cy="1666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25"/>
          <p:cNvSpPr txBox="1">
            <a:spLocks noChangeArrowheads="1"/>
          </p:cNvSpPr>
          <p:nvPr/>
        </p:nvSpPr>
        <p:spPr bwMode="auto">
          <a:xfrm>
            <a:off x="8286750" y="4619625"/>
            <a:ext cx="857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180°</a:t>
            </a:r>
            <a:endParaRPr lang="fr-FR" sz="1600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1832" y="1066799"/>
            <a:ext cx="215973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693757" y="2709861"/>
            <a:ext cx="218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1.Module building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933950" y="6000929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2. Module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rotation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314575" y="2812825"/>
            <a:ext cx="39862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Collaboration </a:t>
            </a:r>
            <a:r>
              <a:rPr lang="fr-FR" b="1" dirty="0" err="1" smtClean="0">
                <a:solidFill>
                  <a:srgbClr val="FF0000"/>
                </a:solidFill>
              </a:rPr>
              <a:t>with</a:t>
            </a:r>
            <a:r>
              <a:rPr lang="fr-FR" b="1" dirty="0" smtClean="0">
                <a:solidFill>
                  <a:srgbClr val="FF0000"/>
                </a:solidFill>
              </a:rPr>
              <a:t> CIEMAT for test structure </a:t>
            </a:r>
            <a:r>
              <a:rPr lang="fr-FR" b="1" dirty="0" err="1" smtClean="0">
                <a:solidFill>
                  <a:srgbClr val="FF0000"/>
                </a:solidFill>
              </a:rPr>
              <a:t>feasability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2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Barrel design  : wheel assembly &amp; detectors integration</a:t>
            </a:r>
            <a:endParaRPr lang="fr-FR" sz="2000" i="1" smtClean="0">
              <a:solidFill>
                <a:schemeClr val="tx1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016000"/>
            <a:ext cx="8372475" cy="4357688"/>
          </a:xfrm>
        </p:spPr>
        <p:txBody>
          <a:bodyPr/>
          <a:lstStyle/>
          <a:p>
            <a:pPr eaLnBrk="1" hangingPunct="1"/>
            <a:r>
              <a:rPr lang="fr-FR" dirty="0" smtClean="0"/>
              <a:t>Barrel Building &amp; GRPC Detectors insertion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</a:t>
            </a:r>
          </a:p>
          <a:p>
            <a:pPr eaLnBrk="1" hangingPunct="1">
              <a:buFontTx/>
              <a:buNone/>
            </a:pPr>
            <a:r>
              <a:rPr lang="fr-FR" dirty="0" smtClean="0"/>
              <a:t>	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lvl="1"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371600" y="1666875"/>
            <a:ext cx="460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158750" y="1349375"/>
            <a:ext cx="327025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/>
              <a:t> </a:t>
            </a:r>
            <a:r>
              <a:rPr lang="fr-FR" dirty="0" smtClean="0"/>
              <a:t>Transport </a:t>
            </a:r>
            <a:r>
              <a:rPr lang="fr-FR" dirty="0"/>
              <a:t>of GRPC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structure to surface building point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GRPC </a:t>
            </a:r>
            <a:r>
              <a:rPr lang="fr-FR" dirty="0"/>
              <a:t>insertion </a:t>
            </a:r>
            <a:r>
              <a:rPr lang="fr-FR" dirty="0" err="1"/>
              <a:t>around</a:t>
            </a:r>
            <a:r>
              <a:rPr lang="fr-FR" dirty="0"/>
              <a:t> the </a:t>
            </a:r>
            <a:r>
              <a:rPr lang="fr-FR" dirty="0" smtClean="0"/>
              <a:t>5 </a:t>
            </a:r>
            <a:r>
              <a:rPr lang="fr-FR" dirty="0" err="1" smtClean="0"/>
              <a:t>wheels</a:t>
            </a:r>
            <a:r>
              <a:rPr lang="fr-FR" dirty="0" smtClean="0"/>
              <a:t> </a:t>
            </a:r>
            <a:endParaRPr lang="fr-F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/>
              <a:t>of gaz, HT, datas and </a:t>
            </a:r>
            <a:r>
              <a:rPr lang="fr-FR" dirty="0" err="1"/>
              <a:t>cooling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GRPC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dirty="0" smtClean="0"/>
              <a:t> Services installation </a:t>
            </a:r>
            <a:r>
              <a:rPr lang="fr-FR" dirty="0"/>
              <a:t>on </a:t>
            </a:r>
            <a:r>
              <a:rPr lang="fr-FR" dirty="0" err="1"/>
              <a:t>each</a:t>
            </a:r>
            <a:r>
              <a:rPr lang="fr-FR" dirty="0"/>
              <a:t> 8 </a:t>
            </a:r>
            <a:r>
              <a:rPr lang="fr-FR" dirty="0" err="1"/>
              <a:t>spaces</a:t>
            </a:r>
            <a:r>
              <a:rPr lang="fr-FR" dirty="0"/>
              <a:t> in zone A, </a:t>
            </a:r>
            <a:r>
              <a:rPr lang="fr-FR" dirty="0" err="1"/>
              <a:t>ready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connected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523874" y="4807331"/>
            <a:ext cx="2293937" cy="1536319"/>
            <a:chOff x="6778625" y="1057909"/>
            <a:chExt cx="2508250" cy="1851027"/>
          </a:xfrm>
        </p:grpSpPr>
        <p:pic>
          <p:nvPicPr>
            <p:cNvPr id="4403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8625" y="1342073"/>
              <a:ext cx="2159000" cy="156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H="1">
              <a:off x="7810499" y="1199990"/>
              <a:ext cx="657225" cy="438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8467725" y="1057909"/>
              <a:ext cx="819150" cy="2841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Zone A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98887" y="3608387"/>
            <a:ext cx="5124450" cy="2867025"/>
            <a:chOff x="3562350" y="3052763"/>
            <a:chExt cx="5124450" cy="2867025"/>
          </a:xfrm>
        </p:grpSpPr>
        <p:pic>
          <p:nvPicPr>
            <p:cNvPr id="44040" name="Picture 8" descr="roue_barrel_avant_chargem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2350" y="3052763"/>
              <a:ext cx="5124450" cy="2867025"/>
            </a:xfrm>
            <a:prstGeom prst="rect">
              <a:avLst/>
            </a:prstGeom>
            <a:noFill/>
          </p:spPr>
        </p:pic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7639050" y="3943350"/>
              <a:ext cx="723900" cy="3524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7734300" y="3781425"/>
              <a:ext cx="666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4924425" y="4619625"/>
              <a:ext cx="47625" cy="438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6159500" y="4683125"/>
              <a:ext cx="47625" cy="438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7302500" y="4292600"/>
              <a:ext cx="47625" cy="438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4959350" y="4625975"/>
              <a:ext cx="47625" cy="438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6203950" y="4689475"/>
              <a:ext cx="47625" cy="438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7337425" y="4270375"/>
              <a:ext cx="47625" cy="438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4051" name="Line 19"/>
          <p:cNvSpPr>
            <a:spLocks noChangeShapeType="1"/>
          </p:cNvSpPr>
          <p:nvPr/>
        </p:nvSpPr>
        <p:spPr bwMode="auto">
          <a:xfrm flipV="1">
            <a:off x="4051299" y="5272087"/>
            <a:ext cx="1144588" cy="335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 useBgFill="1"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008312" y="5607863"/>
            <a:ext cx="2085975" cy="553998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i="1" dirty="0"/>
              <a:t>Common </a:t>
            </a:r>
            <a:r>
              <a:rPr lang="fr-FR" sz="1200" b="1" i="1" dirty="0" smtClean="0"/>
              <a:t>services</a:t>
            </a:r>
          </a:p>
          <a:p>
            <a:pPr>
              <a:spcBef>
                <a:spcPct val="50000"/>
              </a:spcBef>
            </a:pPr>
            <a:r>
              <a:rPr lang="fr-FR" sz="1200" b="1" i="1" dirty="0" err="1" smtClean="0"/>
              <a:t>Ready</a:t>
            </a:r>
            <a:r>
              <a:rPr lang="fr-FR" sz="1200" b="1" i="1" dirty="0" smtClean="0"/>
              <a:t> to </a:t>
            </a:r>
            <a:r>
              <a:rPr lang="fr-FR" sz="1200" b="1" i="1" dirty="0" err="1" smtClean="0"/>
              <a:t>be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connected</a:t>
            </a:r>
            <a:endParaRPr lang="fr-FR" sz="1200" b="1" i="1" dirty="0"/>
          </a:p>
        </p:txBody>
      </p:sp>
      <p:sp useBgFill="1"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7539037" y="5148262"/>
            <a:ext cx="1377950" cy="515526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b="1" i="1" dirty="0"/>
              <a:t>GRPC </a:t>
            </a:r>
            <a:r>
              <a:rPr lang="fr-FR" sz="1100" b="1" i="1" dirty="0" smtClean="0"/>
              <a:t>insertion</a:t>
            </a:r>
          </a:p>
          <a:p>
            <a:pPr>
              <a:spcBef>
                <a:spcPct val="50000"/>
              </a:spcBef>
            </a:pPr>
            <a:r>
              <a:rPr lang="fr-FR" sz="1100" b="1" i="1" dirty="0" smtClean="0"/>
              <a:t> </a:t>
            </a:r>
            <a:r>
              <a:rPr lang="fr-FR" sz="1100" b="1" i="1" dirty="0" err="1"/>
              <a:t>with</a:t>
            </a:r>
            <a:r>
              <a:rPr lang="fr-FR" sz="1100" b="1" i="1" dirty="0"/>
              <a:t> </a:t>
            </a:r>
            <a:r>
              <a:rPr lang="fr-FR" sz="1100" b="1" i="1" dirty="0" err="1"/>
              <a:t>specific</a:t>
            </a:r>
            <a:r>
              <a:rPr lang="fr-FR" sz="1100" b="1" i="1" dirty="0"/>
              <a:t> </a:t>
            </a:r>
            <a:r>
              <a:rPr lang="fr-FR" sz="1100" b="1" i="1" dirty="0" err="1"/>
              <a:t>tool</a:t>
            </a:r>
            <a:endParaRPr lang="fr-FR" sz="1100" b="1" i="1" dirty="0"/>
          </a:p>
        </p:txBody>
      </p:sp>
      <p:pic>
        <p:nvPicPr>
          <p:cNvPr id="44054" name="Picture 9" descr="GRPC_vue2"/>
          <p:cNvPicPr>
            <a:picLocks noChangeAspect="1" noChangeArrowheads="1"/>
          </p:cNvPicPr>
          <p:nvPr/>
        </p:nvPicPr>
        <p:blipFill>
          <a:blip r:embed="rId5" cstate="print"/>
          <a:srcRect l="27292" t="20377" r="13686" b="11443"/>
          <a:stretch>
            <a:fillRect/>
          </a:stretch>
        </p:blipFill>
        <p:spPr bwMode="auto">
          <a:xfrm>
            <a:off x="4048125" y="1450975"/>
            <a:ext cx="249396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23" descr="S:\PROJETS\ILC\RACK TRANSPORT\rack3.jpg"/>
          <p:cNvPicPr>
            <a:picLocks noChangeAspect="1" noChangeArrowheads="1"/>
          </p:cNvPicPr>
          <p:nvPr/>
        </p:nvPicPr>
        <p:blipFill>
          <a:blip r:embed="rId6" cstate="print"/>
          <a:srcRect l="28645" r="27083"/>
          <a:stretch>
            <a:fillRect/>
          </a:stretch>
        </p:blipFill>
        <p:spPr bwMode="auto">
          <a:xfrm>
            <a:off x="7505700" y="1450975"/>
            <a:ext cx="12763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5776912" y="2874367"/>
            <a:ext cx="3146425" cy="30777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/>
              <a:t>Damper transport </a:t>
            </a:r>
            <a:r>
              <a:rPr lang="fr-FR" sz="1400" i="1" dirty="0" smtClean="0"/>
              <a:t>structure for GRPC</a:t>
            </a:r>
            <a:endParaRPr lang="fr-FR" sz="1400" i="1" dirty="0"/>
          </a:p>
        </p:txBody>
      </p:sp>
      <p:sp>
        <p:nvSpPr>
          <p:cNvPr id="3" name="Flèche droite 2"/>
          <p:cNvSpPr/>
          <p:nvPr/>
        </p:nvSpPr>
        <p:spPr>
          <a:xfrm>
            <a:off x="6705600" y="2033588"/>
            <a:ext cx="644525" cy="165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68308</TotalTime>
  <Words>1065</Words>
  <Application>Microsoft Macintosh PowerPoint</Application>
  <PresentationFormat>Présentation à l'écran (4:3)</PresentationFormat>
  <Paragraphs>344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Conception personnalisée</vt:lpstr>
      <vt:lpstr>ILD Mechanical structure DHCAL Barrel and Endcaps</vt:lpstr>
      <vt:lpstr>ILD mechanical structure  Contents</vt:lpstr>
      <vt:lpstr>Barrel design</vt:lpstr>
      <vt:lpstr>Barrel design</vt:lpstr>
      <vt:lpstr>Barrel design – Support in cryostat</vt:lpstr>
      <vt:lpstr>Barrel design - Support in cryostat</vt:lpstr>
      <vt:lpstr>Barrel design</vt:lpstr>
      <vt:lpstr>Barrel design  : wheel assembly &amp; detectors integration</vt:lpstr>
      <vt:lpstr>Barrel design  : wheel assembly &amp; detectors integration</vt:lpstr>
      <vt:lpstr>Barrel design  : wheel assembly &amp; detectors integration</vt:lpstr>
      <vt:lpstr>Barrel design  : wheel assembly &amp; detectors integration</vt:lpstr>
      <vt:lpstr>End caps design</vt:lpstr>
      <vt:lpstr>End caps design</vt:lpstr>
      <vt:lpstr>End caps design - Ring</vt:lpstr>
      <vt:lpstr>End caps design - Ring</vt:lpstr>
      <vt:lpstr>End caps design - Ring</vt:lpstr>
      <vt:lpstr>Endcaps design</vt:lpstr>
      <vt:lpstr>Thermal studies on GRPC</vt:lpstr>
      <vt:lpstr>Thermal studies on GRPC</vt:lpstr>
      <vt:lpstr>Barrel Services</vt:lpstr>
      <vt:lpstr>Barrel Services</vt:lpstr>
      <vt:lpstr>Endcaps Services</vt:lpstr>
      <vt:lpstr>ILD mechanical structure.   Perspectives</vt:lpstr>
    </vt:vector>
  </TitlesOfParts>
  <Company>GANIL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Perret-Gatel</dc:creator>
  <cp:lastModifiedBy>admin admin</cp:lastModifiedBy>
  <cp:revision>918</cp:revision>
  <dcterms:created xsi:type="dcterms:W3CDTF">2006-08-29T11:50:06Z</dcterms:created>
  <dcterms:modified xsi:type="dcterms:W3CDTF">2015-02-01T14:13:34Z</dcterms:modified>
</cp:coreProperties>
</file>