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BD8FB0-70AC-2541-AB19-D8D1BA80921E}" type="datetimeFigureOut">
              <a:rPr lang="fr-FR" smtClean="0"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8ACA46-3FE0-BE4D-9C7A-65D20645C16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I.Laktineh</a:t>
            </a:r>
            <a:endParaRPr lang="en-GB" dirty="0" smtClean="0"/>
          </a:p>
          <a:p>
            <a:r>
              <a:rPr lang="en-GB" dirty="0" smtClean="0"/>
              <a:t>IPNL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SDHCAL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10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7021" y="840327"/>
            <a:ext cx="79557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/>
                <a:cs typeface="Arial"/>
                <a:sym typeface="Wingdings"/>
              </a:rPr>
              <a:t>ILD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400" b="1" dirty="0" smtClean="0">
                <a:latin typeface="Arial"/>
                <a:cs typeface="Arial"/>
                <a:sym typeface="Wingdings"/>
              </a:rPr>
              <a:t>Integration: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A detailed study of the mechanical structure (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à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la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Videau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) du SDHCAL was performed.  Its integration in the ILD detector was studied. </a:t>
            </a:r>
            <a:endParaRPr lang="en-GB" sz="2000" dirty="0">
              <a:latin typeface="Arial"/>
              <a:cs typeface="Arial"/>
              <a:sym typeface="Wingdings"/>
            </a:endParaRP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Still few points still need to be addressed (END-CAP support…)</a:t>
            </a: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Services were foreseen more efforts that allow to have a clear vision of the whole integration is needed.</a:t>
            </a:r>
            <a:endParaRPr lang="en-GB" sz="2000" dirty="0">
              <a:latin typeface="Arial"/>
              <a:cs typeface="Arial"/>
              <a:sym typeface="Wingdings"/>
            </a:endParaRPr>
          </a:p>
          <a:p>
            <a:endParaRPr lang="en-GB" sz="2000" dirty="0">
              <a:latin typeface="Arial"/>
              <a:cs typeface="Arial"/>
              <a:sym typeface="Wingdings"/>
            </a:endParaRP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7716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7021" y="840327"/>
            <a:ext cx="795577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                                        </a:t>
            </a:r>
            <a:r>
              <a:rPr lang="en-GB" sz="2800" b="1" dirty="0" smtClean="0">
                <a:latin typeface="Arial"/>
                <a:cs typeface="Arial"/>
                <a:sym typeface="Wingdings"/>
              </a:rPr>
              <a:t>  Conclusion</a:t>
            </a:r>
          </a:p>
          <a:p>
            <a:pPr marL="342900" indent="-342900">
              <a:buFont typeface="Wingdings" charset="2"/>
              <a:buChar char="Ø"/>
            </a:pPr>
            <a:endParaRPr lang="en-GB" sz="2000" dirty="0" smtClean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SDHCAL has proven to be a good technology for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hadronic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calorimeters.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The technological prototype is a good and advanced demonstrator. 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Many analyses are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ongoing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. Some are in advanced phase.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Complete validation of the SDHCAL with large detectors with the last generation of readout electronics and DAQ has started.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Combined tests with ECAL will be of the utmost importance.</a:t>
            </a:r>
          </a:p>
          <a:p>
            <a:r>
              <a:rPr lang="en-GB" sz="2000" dirty="0">
                <a:latin typeface="Arial"/>
                <a:cs typeface="Arial"/>
                <a:sym typeface="Wingdings"/>
              </a:rPr>
              <a:t> 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    A common DAQ scheme is needed.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Optimization study of the SDHCAL&amp;ECAL is an asset for both</a:t>
            </a: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     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99288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888" y="616240"/>
            <a:ext cx="7806366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/>
                <a:cs typeface="Arial"/>
              </a:rPr>
              <a:t>Outline</a:t>
            </a:r>
          </a:p>
          <a:p>
            <a:endParaRPr lang="en-GB" sz="280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GB" sz="2800" dirty="0" smtClean="0">
                <a:latin typeface="Arial"/>
                <a:cs typeface="Arial"/>
              </a:rPr>
              <a:t>Technological Prototype</a:t>
            </a:r>
          </a:p>
          <a:p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smtClean="0">
                <a:latin typeface="Arial"/>
                <a:cs typeface="Arial"/>
              </a:rPr>
              <a:t>     Present activities</a:t>
            </a:r>
          </a:p>
          <a:p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smtClean="0">
                <a:latin typeface="Arial"/>
                <a:cs typeface="Arial"/>
              </a:rPr>
              <a:t>     To-do List </a:t>
            </a:r>
          </a:p>
          <a:p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smtClean="0">
                <a:latin typeface="Arial"/>
                <a:cs typeface="Arial"/>
              </a:rPr>
              <a:t>      Complementary R&amp;D</a:t>
            </a:r>
          </a:p>
          <a:p>
            <a:endParaRPr lang="en-GB" sz="280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GB" sz="2800" dirty="0" smtClean="0">
                <a:latin typeface="Arial"/>
                <a:cs typeface="Arial"/>
              </a:rPr>
              <a:t>SDHCAL for ILD</a:t>
            </a:r>
          </a:p>
          <a:p>
            <a:r>
              <a:rPr lang="en-GB" sz="2800" dirty="0" smtClean="0">
                <a:latin typeface="Arial"/>
                <a:cs typeface="Arial"/>
              </a:rPr>
              <a:t>     Simulation</a:t>
            </a:r>
          </a:p>
          <a:p>
            <a:r>
              <a:rPr lang="en-GB" sz="2800" dirty="0" smtClean="0">
                <a:latin typeface="Arial"/>
                <a:cs typeface="Arial"/>
              </a:rPr>
              <a:t>     Optimization study</a:t>
            </a:r>
            <a:endParaRPr lang="en-GB" sz="2800" dirty="0" smtClean="0">
              <a:latin typeface="Arial"/>
              <a:cs typeface="Arial"/>
            </a:endParaRPr>
          </a:p>
          <a:p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smtClean="0">
                <a:latin typeface="Arial"/>
                <a:cs typeface="Arial"/>
              </a:rPr>
              <a:t>    Integration study </a:t>
            </a:r>
          </a:p>
          <a:p>
            <a:endParaRPr lang="en-GB" sz="280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GB" sz="2800" dirty="0" smtClean="0">
                <a:latin typeface="Arial"/>
                <a:cs typeface="Arial"/>
              </a:rPr>
              <a:t>Conclusion       </a:t>
            </a:r>
          </a:p>
          <a:p>
            <a:endParaRPr lang="en-GB" sz="2800" dirty="0" smtClean="0">
              <a:latin typeface="Arial"/>
              <a:cs typeface="Arial"/>
            </a:endParaRPr>
          </a:p>
          <a:p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162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4-12-01 18.31.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5563" y="242761"/>
            <a:ext cx="82172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/>
                <a:cs typeface="Arial"/>
              </a:rPr>
              <a:t>Technological prototype</a:t>
            </a:r>
            <a:r>
              <a:rPr lang="en-GB" sz="2800" dirty="0" smtClean="0">
                <a:latin typeface="Arial"/>
                <a:cs typeface="Arial"/>
              </a:rPr>
              <a:t>:</a:t>
            </a:r>
          </a:p>
          <a:p>
            <a:endParaRPr lang="en-GB" sz="2000" dirty="0"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First high–granularity technological calorimeter 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48 cassettes hosting GRPC+ embedded electronics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Cassettes inserted in a self-supporting mechanical structure</a:t>
            </a:r>
          </a:p>
          <a:p>
            <a:r>
              <a:rPr lang="en-GB" sz="2000" dirty="0">
                <a:latin typeface="Arial"/>
                <a:cs typeface="Arial"/>
                <a:sym typeface="Wingdings"/>
              </a:rPr>
              <a:t> 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   with tiny dead zones (&lt; 2%)  and volumes (2mm/cassette)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Trigger-less and power-pulsing modes 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</a:rPr>
              <a:t>Services from one side and simple cooling system</a:t>
            </a:r>
          </a:p>
          <a:p>
            <a:pPr marL="342900" indent="-342900">
              <a:buFont typeface="Wingdings" charset="0"/>
              <a:buChar char="à"/>
            </a:pPr>
            <a:endParaRPr lang="en-GB" sz="2000" dirty="0"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</a:rPr>
              <a:t>DAQ based on HDMI(fast command) + USB2 (data transmission)</a:t>
            </a:r>
          </a:p>
          <a:p>
            <a:endParaRPr lang="en-GB" sz="2000" dirty="0" smtClean="0">
              <a:latin typeface="Arial"/>
              <a:cs typeface="Arial"/>
            </a:endParaRPr>
          </a:p>
          <a:p>
            <a:pPr marL="457200" indent="-4572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3 campaigns of data taking: 2 in 2012 and one late in 2014</a:t>
            </a:r>
            <a:endParaRPr lang="en-GB" sz="2000" dirty="0" smtClean="0"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à"/>
            </a:pPr>
            <a:endParaRPr lang="en-GB" sz="2000" dirty="0">
              <a:latin typeface="Arial"/>
              <a:cs typeface="Arial"/>
            </a:endParaRPr>
          </a:p>
          <a:p>
            <a:r>
              <a:rPr lang="en-GB" sz="2000" b="1" dirty="0" smtClean="0">
                <a:latin typeface="Arial"/>
                <a:cs typeface="Arial"/>
              </a:rPr>
              <a:t>Paper on the SDHCAL construction is in final phase</a:t>
            </a:r>
            <a:endParaRPr lang="en-GB" sz="2000" b="1" dirty="0">
              <a:latin typeface="Arial"/>
              <a:cs typeface="Arial"/>
            </a:endParaRPr>
          </a:p>
          <a:p>
            <a:endParaRPr lang="en-GB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29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9537" y="336131"/>
            <a:ext cx="827325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/>
                <a:cs typeface="Arial"/>
              </a:rPr>
              <a:t>Technological prototype</a:t>
            </a:r>
            <a:r>
              <a:rPr lang="en-GB" sz="2800" dirty="0" smtClean="0">
                <a:latin typeface="Arial"/>
                <a:cs typeface="Arial"/>
              </a:rPr>
              <a:t>:</a:t>
            </a:r>
            <a:endParaRPr lang="en-GB" sz="2000" dirty="0" smtClean="0">
              <a:latin typeface="Arial"/>
              <a:cs typeface="Arial"/>
            </a:endParaRP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pPr marL="457200" indent="-4572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Energy resolution :  good resolution based on “classical” calibration method (3 notes  paper soon) </a:t>
            </a:r>
          </a:p>
          <a:p>
            <a:r>
              <a:rPr lang="en-GB" sz="2000" dirty="0">
                <a:latin typeface="Arial"/>
                <a:cs typeface="Arial"/>
                <a:sym typeface="Wingdings"/>
              </a:rPr>
              <a:t> 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     More sophisticated methods could be applied (N.N, BDT,..)</a:t>
            </a:r>
          </a:p>
          <a:p>
            <a:endParaRPr lang="en-GB" sz="2000" dirty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Digitizer : based on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muon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and electron studies in the SDHCAL, a </a:t>
            </a:r>
          </a:p>
          <a:p>
            <a:r>
              <a:rPr lang="en-GB" sz="2000" dirty="0">
                <a:latin typeface="Arial"/>
                <a:cs typeface="Arial"/>
                <a:sym typeface="Wingdings"/>
              </a:rPr>
              <a:t> 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   digitizer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wa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worked out and used to simulate pion interaction in </a:t>
            </a:r>
          </a:p>
          <a:p>
            <a:r>
              <a:rPr lang="en-GB" sz="2000" dirty="0">
                <a:latin typeface="Arial"/>
                <a:cs typeface="Arial"/>
                <a:sym typeface="Wingdings"/>
              </a:rPr>
              <a:t> 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   the SDHCAL.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Hadronic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models at high energy could be </a:t>
            </a:r>
          </a:p>
          <a:p>
            <a:r>
              <a:rPr lang="en-GB" sz="2000" dirty="0">
                <a:latin typeface="Arial"/>
                <a:cs typeface="Arial"/>
                <a:sym typeface="Wingdings"/>
              </a:rPr>
              <a:t> 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   questioned (discrepancy data-simulation for E &gt; 50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GeV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).</a:t>
            </a: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     Note in preparation 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Track segments within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hadronic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showers based on Hough </a:t>
            </a:r>
          </a:p>
          <a:p>
            <a:r>
              <a:rPr lang="en-GB" sz="2000" dirty="0">
                <a:latin typeface="Arial"/>
                <a:cs typeface="Arial"/>
                <a:sym typeface="Wingdings"/>
              </a:rPr>
              <a:t> 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   Transform. 1 note paper (after the digitizer publication?)</a:t>
            </a:r>
          </a:p>
          <a:p>
            <a:endParaRPr lang="en-GB" sz="2000" dirty="0" smtClean="0"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err="1" smtClean="0">
                <a:latin typeface="Arial"/>
                <a:cs typeface="Arial"/>
                <a:sym typeface="Wingdings"/>
              </a:rPr>
              <a:t>Hadronic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shower reconstruction and separation of close-by </a:t>
            </a: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     showers. Comparison between Pandora and adapted version of </a:t>
            </a: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    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Arbor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(note in preparation)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>
                <a:latin typeface="Arial"/>
                <a:cs typeface="Arial"/>
                <a:sym typeface="Wingdings"/>
              </a:rPr>
              <a:t> 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      </a:t>
            </a:r>
            <a:endParaRPr lang="en-GB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80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7021" y="840327"/>
            <a:ext cx="79557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/>
                <a:cs typeface="Arial"/>
              </a:rPr>
              <a:t>To-do List: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Separation electron-pion : few methods were developed but none </a:t>
            </a:r>
          </a:p>
          <a:p>
            <a:r>
              <a:rPr lang="en-GB" sz="2000" dirty="0">
                <a:latin typeface="Arial"/>
                <a:cs typeface="Arial"/>
                <a:sym typeface="Wingdings"/>
              </a:rPr>
              <a:t> 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   was finalized. Using Cerenkov counter (as in the 2014 campaign) </a:t>
            </a:r>
          </a:p>
          <a:p>
            <a:r>
              <a:rPr lang="en-GB" sz="2000" dirty="0">
                <a:latin typeface="Arial"/>
                <a:cs typeface="Arial"/>
                <a:sym typeface="Wingdings"/>
              </a:rPr>
              <a:t> 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   will make the study much more robust. </a:t>
            </a:r>
          </a:p>
          <a:p>
            <a:endParaRPr lang="en-GB" sz="2000" dirty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Gain correction to improve on the response homogeneity (partially applied in 2014 to reduce noise)</a:t>
            </a:r>
          </a:p>
          <a:p>
            <a:endParaRPr lang="en-GB" sz="2000" dirty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Study the effect of threshold values on the energy resolution and </a:t>
            </a:r>
          </a:p>
          <a:p>
            <a:r>
              <a:rPr lang="en-GB" sz="2000" dirty="0">
                <a:latin typeface="Arial"/>
                <a:cs typeface="Arial"/>
                <a:sym typeface="Wingdings"/>
              </a:rPr>
              <a:t> 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  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hadronic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shower separation (both in simulation and in TB)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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Hadronic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shower study at different angles and different positions.</a:t>
            </a:r>
            <a:endParaRPr lang="en-GB" sz="2000" dirty="0">
              <a:latin typeface="Arial"/>
              <a:cs typeface="Arial"/>
              <a:sym typeface="Wingdings"/>
            </a:endParaRP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        </a:t>
            </a:r>
            <a:endParaRPr lang="en-GB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01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7021" y="840327"/>
            <a:ext cx="795577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/>
                <a:cs typeface="Arial"/>
                <a:sym typeface="Wingdings"/>
              </a:rPr>
              <a:t>Complementary R&amp;D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To validate completely the SDHCAL option, large detectors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equiped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with the  third generation of ASIC are to be conceived, designed and produced</a:t>
            </a:r>
          </a:p>
          <a:p>
            <a:endParaRPr lang="en-GB" sz="2000" dirty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Detector design is well advanced (gas circulation)</a:t>
            </a: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ASIC: 600 ASIC being produced to equip 2x2m</a:t>
            </a:r>
            <a:r>
              <a:rPr lang="en-GB" sz="2000" baseline="30000" dirty="0" smtClean="0">
                <a:latin typeface="Arial"/>
                <a:cs typeface="Arial"/>
                <a:sym typeface="Wingdings"/>
              </a:rPr>
              <a:t>2 </a:t>
            </a:r>
            <a:endParaRPr lang="en-GB" sz="2000" dirty="0" smtClean="0"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DIF (one DIF for one detector) : well advanced</a:t>
            </a: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PCB for large detector : work has been initiated recently. </a:t>
            </a:r>
          </a:p>
          <a:p>
            <a:pPr marL="342900" indent="-342900">
              <a:buFont typeface="Wingdings" charset="0"/>
              <a:buChar char="à"/>
            </a:pPr>
            <a:r>
              <a:rPr lang="en-GB" sz="2000" dirty="0" smtClean="0">
                <a:latin typeface="Arial"/>
                <a:cs typeface="Arial"/>
                <a:sym typeface="Wingdings"/>
              </a:rPr>
              <a:t>Cassette design is in the making: robustness should be enhanced</a:t>
            </a:r>
          </a:p>
          <a:p>
            <a:endParaRPr lang="en-GB" sz="2000" dirty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We aim to have 2 detectors built by the end of the year if funding could be found.</a:t>
            </a: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They could be used as a tail catcher of the Technological prototype..</a:t>
            </a:r>
            <a:endParaRPr lang="en-GB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74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7021" y="840327"/>
            <a:ext cx="79557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/>
                <a:cs typeface="Arial"/>
                <a:sym typeface="Wingdings"/>
              </a:rPr>
              <a:t>ILD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400" b="1" dirty="0" smtClean="0">
                <a:latin typeface="Arial"/>
                <a:cs typeface="Arial"/>
                <a:sym typeface="Wingdings"/>
              </a:rPr>
              <a:t>Simulation: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Efforts were performed before the DBD. SDHCAL with two mechanical structure was simulated.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Only one channel (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tth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) at 1 </a:t>
            </a:r>
            <a:r>
              <a:rPr lang="en-GB" sz="2000" dirty="0" err="1" smtClean="0">
                <a:latin typeface="Arial"/>
                <a:cs typeface="Arial"/>
                <a:sym typeface="Wingdings"/>
              </a:rPr>
              <a:t>TeV</a:t>
            </a:r>
            <a:r>
              <a:rPr lang="en-GB" sz="2000" dirty="0" smtClean="0">
                <a:latin typeface="Arial"/>
                <a:cs typeface="Arial"/>
                <a:sym typeface="Wingdings"/>
              </a:rPr>
              <a:t> was produced for the SDHCAL. Comparison with AHCAL shows that SDHCAL without optimization could achieve the same performances as AHCAL.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information from the technological prototype were implemented making of the SDHCAL simulation a realistic one.</a:t>
            </a:r>
            <a:endParaRPr lang="en-GB" sz="2000" dirty="0">
              <a:latin typeface="Arial"/>
              <a:cs typeface="Arial"/>
              <a:sym typeface="Wingdings"/>
            </a:endParaRPr>
          </a:p>
          <a:p>
            <a:endParaRPr lang="en-GB" sz="2000" dirty="0">
              <a:latin typeface="Arial"/>
              <a:cs typeface="Arial"/>
              <a:sym typeface="Wingdings"/>
            </a:endParaRP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2424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7021" y="840327"/>
            <a:ext cx="795577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/>
                <a:cs typeface="Arial"/>
                <a:sym typeface="Wingdings"/>
              </a:rPr>
              <a:t>ILD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400" b="1" dirty="0" smtClean="0">
                <a:latin typeface="Arial"/>
                <a:cs typeface="Arial"/>
                <a:sym typeface="Wingdings"/>
              </a:rPr>
              <a:t>Optimization:</a:t>
            </a: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Recent optimization efforts by LLR on the ECAL (number of layers, radius,…) need to be accompanied by efforts from the SDHCAL part.</a:t>
            </a:r>
          </a:p>
          <a:p>
            <a:endParaRPr lang="en-GB" sz="2000" dirty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Granularity of the SDHCAL could probably help to reduce the impact of ECAL reduction.</a:t>
            </a:r>
          </a:p>
          <a:p>
            <a:endParaRPr lang="en-GB" sz="2000" dirty="0">
              <a:latin typeface="Arial"/>
              <a:cs typeface="Arial"/>
              <a:sym typeface="Wingdings"/>
            </a:endParaRPr>
          </a:p>
          <a:p>
            <a:r>
              <a:rPr lang="en-GB" sz="2000" dirty="0" smtClean="0">
                <a:latin typeface="Arial"/>
                <a:cs typeface="Arial"/>
                <a:sym typeface="Wingdings"/>
              </a:rPr>
              <a:t>We need to establish a working group to study the different scenarios. This is a place for Post-Doc and PhD students to contribute and get expertise.</a:t>
            </a:r>
          </a:p>
          <a:p>
            <a:endParaRPr lang="en-GB" sz="2000" dirty="0">
              <a:latin typeface="Arial"/>
              <a:cs typeface="Arial"/>
              <a:sym typeface="Wingdings"/>
            </a:endParaRPr>
          </a:p>
          <a:p>
            <a:endParaRPr lang="en-GB" sz="2000" dirty="0">
              <a:latin typeface="Arial"/>
              <a:cs typeface="Arial"/>
              <a:sym typeface="Wingdings"/>
            </a:endParaRPr>
          </a:p>
          <a:p>
            <a:endParaRPr lang="en-GB" sz="2000" dirty="0" smtClean="0">
              <a:latin typeface="Arial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86365662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Sillage.thmx</Template>
  <TotalTime>374</TotalTime>
  <Words>762</Words>
  <Application>Microsoft Macintosh PowerPoint</Application>
  <PresentationFormat>Présentation à l'écran (4:3)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Sillage</vt:lpstr>
      <vt:lpstr>SDHCAL STATUS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SDHCAL STATUS</dc:title>
  <dc:creator>admin admin</dc:creator>
  <cp:lastModifiedBy>admin admin</cp:lastModifiedBy>
  <cp:revision>11</cp:revision>
  <dcterms:created xsi:type="dcterms:W3CDTF">2015-02-01T13:50:49Z</dcterms:created>
  <dcterms:modified xsi:type="dcterms:W3CDTF">2015-02-01T20:05:18Z</dcterms:modified>
</cp:coreProperties>
</file>