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9" r:id="rId2"/>
    <p:sldId id="260" r:id="rId3"/>
    <p:sldId id="275" r:id="rId4"/>
    <p:sldId id="261" r:id="rId5"/>
    <p:sldId id="262" r:id="rId6"/>
    <p:sldId id="257" r:id="rId7"/>
    <p:sldId id="272" r:id="rId8"/>
    <p:sldId id="276" r:id="rId9"/>
    <p:sldId id="277" r:id="rId10"/>
    <p:sldId id="278" r:id="rId11"/>
    <p:sldId id="280" r:id="rId12"/>
    <p:sldId id="279" r:id="rId13"/>
    <p:sldId id="270" r:id="rId14"/>
    <p:sldId id="256" r:id="rId15"/>
    <p:sldId id="281" r:id="rId16"/>
    <p:sldId id="274" r:id="rId17"/>
    <p:sldId id="273" r:id="rId18"/>
    <p:sldId id="282" r:id="rId19"/>
    <p:sldId id="283" r:id="rId20"/>
    <p:sldId id="263" r:id="rId21"/>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1" autoAdjust="0"/>
    <p:restoredTop sz="94695" autoAdjust="0"/>
  </p:normalViewPr>
  <p:slideViewPr>
    <p:cSldViewPr>
      <p:cViewPr varScale="1">
        <p:scale>
          <a:sx n="104" d="100"/>
          <a:sy n="104" d="100"/>
        </p:scale>
        <p:origin x="-11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fld id="{B1EE68D5-FAF9-4D9E-B580-21557DFDD7BE}"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73640AE-0E28-41FB-99C1-2C0638EFEE5C}" type="datetimeFigureOut">
              <a:rPr lang="es-ES" smtClean="0"/>
              <a:pPr/>
              <a:t>31/01/2015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1EE68D5-FAF9-4D9E-B580-21557DFDD7B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73640AE-0E28-41FB-99C1-2C0638EFEE5C}" type="datetimeFigureOut">
              <a:rPr lang="es-ES" smtClean="0"/>
              <a:pPr/>
              <a:t>31/01/2015</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EE68D5-FAF9-4D9E-B580-21557DFDD7BE}"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dico.in2p3.fr/event/11192/session/0/contribution/1"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700808"/>
            <a:ext cx="7560840" cy="3024336"/>
          </a:xfrm>
        </p:spPr>
        <p:txBody>
          <a:bodyPr>
            <a:normAutofit fontScale="90000"/>
          </a:bodyPr>
          <a:lstStyle/>
          <a:p>
            <a:pPr fontAlgn="t"/>
            <a:r>
              <a:rPr lang="en-US" sz="5400" dirty="0" smtClean="0"/>
              <a:t/>
            </a:r>
            <a:br>
              <a:rPr lang="en-US" sz="5400" dirty="0" smtClean="0"/>
            </a:br>
            <a:r>
              <a:rPr lang="en-US" sz="5400" dirty="0" smtClean="0">
                <a:effectLst>
                  <a:outerShdw blurRad="38100" dist="38100" dir="2700000" algn="tl">
                    <a:srgbClr val="000000">
                      <a:alpha val="43137"/>
                    </a:srgbClr>
                  </a:outerShdw>
                </a:effectLst>
                <a:latin typeface="Arial" pitchFamily="34" charset="0"/>
                <a:cs typeface="Arial" pitchFamily="34" charset="0"/>
                <a:hlinkClick r:id="rId2"/>
              </a:rPr>
              <a:t>Mechanical structure of the new SDHCAL prototype</a:t>
            </a:r>
            <a:endParaRPr lang="en-US" sz="5400" dirty="0">
              <a:effectLst>
                <a:outerShdw blurRad="38100" dist="38100" dir="2700000" algn="tl">
                  <a:srgbClr val="000000">
                    <a:alpha val="43137"/>
                  </a:srgbClr>
                </a:outerShdw>
              </a:effectLst>
              <a:latin typeface="Arial" pitchFamily="34" charset="0"/>
              <a:cs typeface="Arial" pitchFamily="34" charset="0"/>
            </a:endParaRPr>
          </a:p>
        </p:txBody>
      </p:sp>
      <p:sp>
        <p:nvSpPr>
          <p:cNvPr id="3" name="2 Subtítulo"/>
          <p:cNvSpPr>
            <a:spLocks noGrp="1"/>
          </p:cNvSpPr>
          <p:nvPr>
            <p:ph type="subTitle" idx="1"/>
          </p:nvPr>
        </p:nvSpPr>
        <p:spPr>
          <a:xfrm>
            <a:off x="1691680" y="5229200"/>
            <a:ext cx="5616624" cy="1080120"/>
          </a:xfrm>
        </p:spPr>
        <p:txBody>
          <a:bodyPr>
            <a:normAutofit/>
          </a:bodyPr>
          <a:lstStyle/>
          <a:p>
            <a:r>
              <a:rPr lang="en-US" sz="1600" dirty="0" smtClean="0"/>
              <a:t>HGC4ILD - High Granularity Calorimeters for ILD WS</a:t>
            </a:r>
          </a:p>
          <a:p>
            <a:r>
              <a:rPr lang="es-ES" sz="1100" dirty="0" smtClean="0"/>
              <a:t>LLR (Paris) </a:t>
            </a:r>
            <a:r>
              <a:rPr lang="es-ES_tradnl" sz="1100" b="1" dirty="0" smtClean="0">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t>2-Feb-2015</a:t>
            </a:r>
          </a:p>
          <a:p>
            <a:endParaRPr lang="es-ES_tradnl" sz="1100" b="1" dirty="0" smtClean="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p>
            <a:r>
              <a:rPr lang="es-ES_tradnl" sz="1600" b="1" dirty="0" smtClean="0">
                <a:solidFill>
                  <a:schemeClr val="tx1"/>
                </a:solidFill>
                <a:effectLst>
                  <a:outerShdw blurRad="38100" dist="38100" dir="2700000" algn="tl">
                    <a:srgbClr val="000000">
                      <a:alpha val="43137"/>
                    </a:srgbClr>
                  </a:outerShdw>
                </a:effectLst>
                <a:latin typeface="Arial" pitchFamily="34" charset="0"/>
                <a:ea typeface="Calibri"/>
                <a:cs typeface="Arial" pitchFamily="34" charset="0"/>
              </a:rPr>
              <a:t>Enrique Calvo Alamillo</a:t>
            </a:r>
            <a:endParaRPr lang="en-US" sz="1600" b="1" dirty="0" smtClean="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p>
            <a:pPr algn="l"/>
            <a:endParaRPr lang="en-US" sz="1600" b="1" dirty="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p>
            <a:pPr algn="l"/>
            <a:endParaRPr lang="en-US" sz="1600" b="1" dirty="0" smtClean="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p>
            <a:pPr algn="l"/>
            <a:endParaRPr lang="en-US" sz="1600" b="1" dirty="0" smtClean="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p>
            <a:pPr algn="l"/>
            <a:endParaRPr lang="en-US" sz="1600" b="1" dirty="0" smtClean="0">
              <a:solidFill>
                <a:schemeClr val="tx1"/>
              </a:solidFill>
              <a:effectLst>
                <a:outerShdw blurRad="38100" dist="38100" dir="2700000" algn="tl">
                  <a:srgbClr val="000000">
                    <a:alpha val="43137"/>
                  </a:srgbClr>
                </a:outerShdw>
              </a:effectLst>
              <a:latin typeface="Arial" pitchFamily="34" charset="0"/>
              <a:ea typeface="Calibri"/>
              <a:cs typeface="Arial" pitchFamily="34" charset="0"/>
            </a:endParaRPr>
          </a:p>
          <a:p>
            <a:pPr algn="l"/>
            <a:endParaRPr lang="en-US" sz="1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332657"/>
            <a:ext cx="1727827" cy="936104"/>
          </a:xfrm>
          <a:prstGeom prst="rect">
            <a:avLst/>
          </a:prstGeom>
          <a:noFill/>
          <a:ln w="12700" cap="rnd">
            <a:solidFill>
              <a:schemeClr val="tx1"/>
            </a:solidFill>
            <a:miter lim="800000"/>
            <a:headEnd/>
            <a:tailEnd/>
          </a:ln>
          <a:effectLst>
            <a:outerShdw dist="35921" dir="2700000" algn="ctr" rotWithShape="0">
              <a:schemeClr val="bg2"/>
            </a:outerShdw>
            <a:reflection blurRad="38100" stA="52000" endA="300" endPos="35000" dist="203200" dir="5400000" sy="-100000" algn="bl" rotWithShape="0"/>
          </a:effectLst>
          <a:scene3d>
            <a:camera prst="orthographicFront"/>
            <a:lightRig rig="threePt" dir="t"/>
          </a:scene3d>
          <a:sp3d extrusionH="25400"/>
          <a:extLst>
            <a:ext uri="{909E8E84-426E-40DD-AFC4-6F175D3DCCD1}">
              <a14:hiddenFill xmlns=""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92080" y="360042"/>
            <a:ext cx="3528392" cy="741207"/>
          </a:xfrm>
          <a:prstGeom prst="rect">
            <a:avLst/>
          </a:prstGeom>
          <a:noFill/>
          <a:ln w="12700">
            <a:solidFill>
              <a:schemeClr val="tx1"/>
            </a:solidFill>
            <a:round/>
            <a:headEnd/>
            <a:tailEnd/>
          </a:ln>
          <a:effectLst>
            <a:outerShdw dist="35921" dir="2700000" algn="ctr" rotWithShape="0">
              <a:schemeClr val="bg2"/>
            </a:outerShdw>
            <a:reflection blurRad="38100" stA="52000" endA="300" endPos="35000" dist="203200" dir="5400000" sy="-100000" algn="bl" rotWithShape="0"/>
          </a:effectLst>
          <a:scene3d>
            <a:camera prst="orthographicFront"/>
            <a:lightRig rig="threePt" dir="t"/>
          </a:scene3d>
          <a:sp3d extrusionH="38100"/>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1308435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xmlns:xdr="http://schemas.openxmlformats.org/drawingml/2006/spreadsheetDrawing" val="0"/>
              </a:ext>
            </a:extLst>
          </a:blip>
          <a:stretch>
            <a:fillRect/>
          </a:stretch>
        </p:blipFill>
        <p:spPr>
          <a:xfrm>
            <a:off x="31801" y="3429000"/>
            <a:ext cx="5764335" cy="3356992"/>
          </a:xfrm>
          <a:prstGeom prst="rect">
            <a:avLst/>
          </a:prstGeom>
        </p:spPr>
      </p:pic>
      <p:sp>
        <p:nvSpPr>
          <p:cNvPr id="6" name="2 Subtítulo"/>
          <p:cNvSpPr txBox="1">
            <a:spLocks/>
          </p:cNvSpPr>
          <p:nvPr/>
        </p:nvSpPr>
        <p:spPr>
          <a:xfrm>
            <a:off x="0" y="0"/>
            <a:ext cx="3384375" cy="90872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600" dirty="0" smtClean="0">
                <a:latin typeface="Arial" pitchFamily="34" charset="0"/>
                <a:ea typeface="Calibri"/>
                <a:cs typeface="Arial" pitchFamily="34" charset="0"/>
              </a:rPr>
              <a:t>Measure of the calorimeter</a:t>
            </a:r>
          </a:p>
          <a:p>
            <a:pPr>
              <a:buNone/>
            </a:pPr>
            <a:r>
              <a:rPr lang="en-US" sz="1600" dirty="0" smtClean="0">
                <a:latin typeface="Arial" pitchFamily="34" charset="0"/>
                <a:ea typeface="Calibri"/>
                <a:cs typeface="Arial" pitchFamily="34" charset="0"/>
              </a:rPr>
              <a:t>rotated around Y-axis.</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r>
              <a:rPr lang="en-US" sz="1600" dirty="0" smtClean="0">
                <a:latin typeface="Arial" pitchFamily="34" charset="0"/>
                <a:ea typeface="Calibri"/>
                <a:cs typeface="Arial" pitchFamily="34" charset="0"/>
              </a:rPr>
              <a:t>	</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a:latin typeface="Arial" pitchFamily="34" charset="0"/>
              <a:cs typeface="Aria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07504" y="980375"/>
            <a:ext cx="3960440" cy="2232601"/>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3707904" y="72009"/>
            <a:ext cx="5349720" cy="422108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75 Grupo"/>
          <p:cNvGrpSpPr/>
          <p:nvPr/>
        </p:nvGrpSpPr>
        <p:grpSpPr>
          <a:xfrm>
            <a:off x="179512" y="936104"/>
            <a:ext cx="8697591" cy="5805264"/>
            <a:chOff x="408681" y="1656184"/>
            <a:chExt cx="8697591" cy="5805264"/>
          </a:xfrm>
        </p:grpSpPr>
        <p:pic>
          <p:nvPicPr>
            <p:cNvPr id="4" name="2 Imagen"/>
            <p:cNvPicPr>
              <a:picLocks noChangeAspect="1"/>
            </p:cNvPicPr>
            <p:nvPr/>
          </p:nvPicPr>
          <p:blipFill>
            <a:blip r:embed="rId2" cstate="print"/>
            <a:stretch>
              <a:fillRect/>
            </a:stretch>
          </p:blipFill>
          <p:spPr>
            <a:xfrm>
              <a:off x="408681" y="1656184"/>
              <a:ext cx="8555807" cy="5805264"/>
            </a:xfrm>
            <a:prstGeom prst="rect">
              <a:avLst/>
            </a:prstGeom>
          </p:spPr>
        </p:pic>
        <p:sp>
          <p:nvSpPr>
            <p:cNvPr id="6" name="5 CuadroTexto"/>
            <p:cNvSpPr txBox="1"/>
            <p:nvPr/>
          </p:nvSpPr>
          <p:spPr>
            <a:xfrm>
              <a:off x="4355976" y="5363924"/>
              <a:ext cx="864096" cy="369332"/>
            </a:xfrm>
            <a:prstGeom prst="rect">
              <a:avLst/>
            </a:prstGeom>
            <a:noFill/>
          </p:spPr>
          <p:txBody>
            <a:bodyPr wrap="square" rtlCol="0">
              <a:spAutoFit/>
            </a:bodyPr>
            <a:lstStyle/>
            <a:p>
              <a:r>
                <a:rPr lang="es-ES_tradnl" dirty="0" smtClean="0"/>
                <a:t>-0.48</a:t>
              </a:r>
              <a:endParaRPr lang="es-ES" dirty="0"/>
            </a:p>
          </p:txBody>
        </p:sp>
        <p:sp>
          <p:nvSpPr>
            <p:cNvPr id="21" name="20 CuadroTexto"/>
            <p:cNvSpPr txBox="1"/>
            <p:nvPr/>
          </p:nvSpPr>
          <p:spPr>
            <a:xfrm rot="1453014">
              <a:off x="4058791" y="5524892"/>
              <a:ext cx="864096" cy="369332"/>
            </a:xfrm>
            <a:prstGeom prst="rect">
              <a:avLst/>
            </a:prstGeom>
            <a:noFill/>
          </p:spPr>
          <p:txBody>
            <a:bodyPr wrap="square" rtlCol="0">
              <a:spAutoFit/>
            </a:bodyPr>
            <a:lstStyle/>
            <a:p>
              <a:r>
                <a:rPr lang="es-ES_tradnl" b="1" dirty="0" smtClean="0">
                  <a:solidFill>
                    <a:srgbClr val="FF0000"/>
                  </a:solidFill>
                </a:rPr>
                <a:t>+0.06</a:t>
              </a:r>
            </a:p>
          </p:txBody>
        </p:sp>
        <p:sp>
          <p:nvSpPr>
            <p:cNvPr id="22" name="21 CuadroTexto"/>
            <p:cNvSpPr txBox="1"/>
            <p:nvPr/>
          </p:nvSpPr>
          <p:spPr>
            <a:xfrm rot="1453014">
              <a:off x="3952876" y="5691768"/>
              <a:ext cx="864096" cy="369332"/>
            </a:xfrm>
            <a:prstGeom prst="rect">
              <a:avLst/>
            </a:prstGeom>
            <a:noFill/>
          </p:spPr>
          <p:txBody>
            <a:bodyPr wrap="square" rtlCol="0">
              <a:spAutoFit/>
            </a:bodyPr>
            <a:lstStyle/>
            <a:p>
              <a:r>
                <a:rPr lang="es-ES_tradnl" b="1" dirty="0" smtClean="0">
                  <a:solidFill>
                    <a:srgbClr val="FF0000"/>
                  </a:solidFill>
                </a:rPr>
                <a:t>+0.14</a:t>
              </a:r>
            </a:p>
          </p:txBody>
        </p:sp>
        <p:sp>
          <p:nvSpPr>
            <p:cNvPr id="23" name="22 CuadroTexto"/>
            <p:cNvSpPr txBox="1"/>
            <p:nvPr/>
          </p:nvSpPr>
          <p:spPr>
            <a:xfrm rot="1453014">
              <a:off x="3842768" y="5884932"/>
              <a:ext cx="864096" cy="369332"/>
            </a:xfrm>
            <a:prstGeom prst="rect">
              <a:avLst/>
            </a:prstGeom>
            <a:noFill/>
          </p:spPr>
          <p:txBody>
            <a:bodyPr wrap="square" rtlCol="0">
              <a:spAutoFit/>
            </a:bodyPr>
            <a:lstStyle/>
            <a:p>
              <a:r>
                <a:rPr lang="es-ES_tradnl" b="1" dirty="0" smtClean="0">
                  <a:solidFill>
                    <a:srgbClr val="FF0000"/>
                  </a:solidFill>
                </a:rPr>
                <a:t>+0.18</a:t>
              </a:r>
            </a:p>
          </p:txBody>
        </p:sp>
        <p:sp>
          <p:nvSpPr>
            <p:cNvPr id="24" name="23 CuadroTexto"/>
            <p:cNvSpPr txBox="1"/>
            <p:nvPr/>
          </p:nvSpPr>
          <p:spPr>
            <a:xfrm rot="1453014">
              <a:off x="3276228" y="5155327"/>
              <a:ext cx="864096" cy="369332"/>
            </a:xfrm>
            <a:prstGeom prst="rect">
              <a:avLst/>
            </a:prstGeom>
            <a:noFill/>
          </p:spPr>
          <p:txBody>
            <a:bodyPr wrap="square" rtlCol="0">
              <a:spAutoFit/>
            </a:bodyPr>
            <a:lstStyle/>
            <a:p>
              <a:r>
                <a:rPr lang="es-ES_tradnl" b="1" dirty="0" smtClean="0">
                  <a:solidFill>
                    <a:srgbClr val="FF0000"/>
                  </a:solidFill>
                </a:rPr>
                <a:t>+0.54</a:t>
              </a:r>
            </a:p>
          </p:txBody>
        </p:sp>
        <p:sp>
          <p:nvSpPr>
            <p:cNvPr id="25" name="24 CuadroTexto"/>
            <p:cNvSpPr txBox="1"/>
            <p:nvPr/>
          </p:nvSpPr>
          <p:spPr>
            <a:xfrm rot="1453014">
              <a:off x="3170313" y="5322203"/>
              <a:ext cx="864096" cy="369332"/>
            </a:xfrm>
            <a:prstGeom prst="rect">
              <a:avLst/>
            </a:prstGeom>
            <a:noFill/>
          </p:spPr>
          <p:txBody>
            <a:bodyPr wrap="square" rtlCol="0">
              <a:spAutoFit/>
            </a:bodyPr>
            <a:lstStyle/>
            <a:p>
              <a:r>
                <a:rPr lang="es-ES_tradnl" b="1" dirty="0" smtClean="0">
                  <a:solidFill>
                    <a:srgbClr val="FF0000"/>
                  </a:solidFill>
                </a:rPr>
                <a:t>+0.62</a:t>
              </a:r>
            </a:p>
          </p:txBody>
        </p:sp>
        <p:sp>
          <p:nvSpPr>
            <p:cNvPr id="26" name="25 CuadroTexto"/>
            <p:cNvSpPr txBox="1"/>
            <p:nvPr/>
          </p:nvSpPr>
          <p:spPr>
            <a:xfrm rot="1453014">
              <a:off x="3060205" y="5515367"/>
              <a:ext cx="864096" cy="369332"/>
            </a:xfrm>
            <a:prstGeom prst="rect">
              <a:avLst/>
            </a:prstGeom>
            <a:noFill/>
          </p:spPr>
          <p:txBody>
            <a:bodyPr wrap="square" rtlCol="0">
              <a:spAutoFit/>
            </a:bodyPr>
            <a:lstStyle/>
            <a:p>
              <a:r>
                <a:rPr lang="es-ES_tradnl" b="1" dirty="0" smtClean="0">
                  <a:solidFill>
                    <a:srgbClr val="FF0000"/>
                  </a:solidFill>
                </a:rPr>
                <a:t>+0.85</a:t>
              </a:r>
            </a:p>
          </p:txBody>
        </p:sp>
        <p:sp>
          <p:nvSpPr>
            <p:cNvPr id="27" name="26 CuadroTexto"/>
            <p:cNvSpPr txBox="1"/>
            <p:nvPr/>
          </p:nvSpPr>
          <p:spPr>
            <a:xfrm rot="1453014">
              <a:off x="1725960" y="4338856"/>
              <a:ext cx="864096" cy="369332"/>
            </a:xfrm>
            <a:prstGeom prst="rect">
              <a:avLst/>
            </a:prstGeom>
            <a:noFill/>
          </p:spPr>
          <p:txBody>
            <a:bodyPr wrap="square" rtlCol="0">
              <a:spAutoFit/>
            </a:bodyPr>
            <a:lstStyle/>
            <a:p>
              <a:r>
                <a:rPr lang="es-ES_tradnl" b="1" dirty="0" smtClean="0">
                  <a:solidFill>
                    <a:srgbClr val="FF0000"/>
                  </a:solidFill>
                </a:rPr>
                <a:t>+0.57</a:t>
              </a:r>
            </a:p>
          </p:txBody>
        </p:sp>
        <p:sp>
          <p:nvSpPr>
            <p:cNvPr id="28" name="27 CuadroTexto"/>
            <p:cNvSpPr txBox="1"/>
            <p:nvPr/>
          </p:nvSpPr>
          <p:spPr>
            <a:xfrm rot="1453014">
              <a:off x="1620045" y="4505732"/>
              <a:ext cx="864096" cy="369332"/>
            </a:xfrm>
            <a:prstGeom prst="rect">
              <a:avLst/>
            </a:prstGeom>
            <a:noFill/>
          </p:spPr>
          <p:txBody>
            <a:bodyPr wrap="square" rtlCol="0">
              <a:spAutoFit/>
            </a:bodyPr>
            <a:lstStyle/>
            <a:p>
              <a:r>
                <a:rPr lang="es-ES_tradnl" b="1" dirty="0" smtClean="0">
                  <a:solidFill>
                    <a:srgbClr val="FF0000"/>
                  </a:solidFill>
                </a:rPr>
                <a:t>+0.21</a:t>
              </a:r>
            </a:p>
          </p:txBody>
        </p:sp>
        <p:sp>
          <p:nvSpPr>
            <p:cNvPr id="29" name="28 CuadroTexto"/>
            <p:cNvSpPr txBox="1"/>
            <p:nvPr/>
          </p:nvSpPr>
          <p:spPr>
            <a:xfrm rot="1453014">
              <a:off x="1509937" y="4698896"/>
              <a:ext cx="864096" cy="369332"/>
            </a:xfrm>
            <a:prstGeom prst="rect">
              <a:avLst/>
            </a:prstGeom>
            <a:noFill/>
          </p:spPr>
          <p:txBody>
            <a:bodyPr wrap="square" rtlCol="0">
              <a:spAutoFit/>
            </a:bodyPr>
            <a:lstStyle/>
            <a:p>
              <a:r>
                <a:rPr lang="es-ES_tradnl" b="1" dirty="0" smtClean="0">
                  <a:solidFill>
                    <a:srgbClr val="FF0000"/>
                  </a:solidFill>
                </a:rPr>
                <a:t>+0.81</a:t>
              </a:r>
            </a:p>
          </p:txBody>
        </p:sp>
        <p:sp>
          <p:nvSpPr>
            <p:cNvPr id="30" name="29 CuadroTexto"/>
            <p:cNvSpPr txBox="1"/>
            <p:nvPr/>
          </p:nvSpPr>
          <p:spPr>
            <a:xfrm rot="1453014">
              <a:off x="827956" y="3906579"/>
              <a:ext cx="864096" cy="369332"/>
            </a:xfrm>
            <a:prstGeom prst="rect">
              <a:avLst/>
            </a:prstGeom>
            <a:noFill/>
          </p:spPr>
          <p:txBody>
            <a:bodyPr wrap="square" rtlCol="0">
              <a:spAutoFit/>
            </a:bodyPr>
            <a:lstStyle/>
            <a:p>
              <a:r>
                <a:rPr lang="es-ES_tradnl" b="1" dirty="0" smtClean="0">
                  <a:solidFill>
                    <a:srgbClr val="FF0000"/>
                  </a:solidFill>
                </a:rPr>
                <a:t>+0.1</a:t>
              </a:r>
            </a:p>
          </p:txBody>
        </p:sp>
        <p:sp>
          <p:nvSpPr>
            <p:cNvPr id="31" name="30 CuadroTexto"/>
            <p:cNvSpPr txBox="1"/>
            <p:nvPr/>
          </p:nvSpPr>
          <p:spPr>
            <a:xfrm rot="1453014">
              <a:off x="722041" y="4073455"/>
              <a:ext cx="864096" cy="369332"/>
            </a:xfrm>
            <a:prstGeom prst="rect">
              <a:avLst/>
            </a:prstGeom>
            <a:noFill/>
          </p:spPr>
          <p:txBody>
            <a:bodyPr wrap="square" rtlCol="0">
              <a:spAutoFit/>
            </a:bodyPr>
            <a:lstStyle/>
            <a:p>
              <a:r>
                <a:rPr lang="es-ES_tradnl" b="1" dirty="0" smtClean="0">
                  <a:solidFill>
                    <a:srgbClr val="FF0000"/>
                  </a:solidFill>
                </a:rPr>
                <a:t>+0.11</a:t>
              </a:r>
            </a:p>
          </p:txBody>
        </p:sp>
        <p:sp>
          <p:nvSpPr>
            <p:cNvPr id="32" name="31 CuadroTexto"/>
            <p:cNvSpPr txBox="1"/>
            <p:nvPr/>
          </p:nvSpPr>
          <p:spPr>
            <a:xfrm rot="1453014">
              <a:off x="611933" y="4266619"/>
              <a:ext cx="864096" cy="369332"/>
            </a:xfrm>
            <a:prstGeom prst="rect">
              <a:avLst/>
            </a:prstGeom>
            <a:noFill/>
          </p:spPr>
          <p:txBody>
            <a:bodyPr wrap="square" rtlCol="0">
              <a:spAutoFit/>
            </a:bodyPr>
            <a:lstStyle/>
            <a:p>
              <a:r>
                <a:rPr lang="es-ES_tradnl" b="1" dirty="0" smtClean="0">
                  <a:solidFill>
                    <a:srgbClr val="FF0000"/>
                  </a:solidFill>
                </a:rPr>
                <a:t>+0.16</a:t>
              </a:r>
            </a:p>
          </p:txBody>
        </p:sp>
        <p:sp>
          <p:nvSpPr>
            <p:cNvPr id="43" name="42 CuadroTexto"/>
            <p:cNvSpPr txBox="1"/>
            <p:nvPr/>
          </p:nvSpPr>
          <p:spPr>
            <a:xfrm>
              <a:off x="5450384" y="4869160"/>
              <a:ext cx="864096" cy="369332"/>
            </a:xfrm>
            <a:prstGeom prst="rect">
              <a:avLst/>
            </a:prstGeom>
            <a:noFill/>
          </p:spPr>
          <p:txBody>
            <a:bodyPr wrap="square" rtlCol="0">
              <a:spAutoFit/>
            </a:bodyPr>
            <a:lstStyle/>
            <a:p>
              <a:r>
                <a:rPr lang="es-ES_tradnl" dirty="0" smtClean="0"/>
                <a:t>-0.49</a:t>
              </a:r>
              <a:endParaRPr lang="es-ES" dirty="0"/>
            </a:p>
          </p:txBody>
        </p:sp>
        <p:sp>
          <p:nvSpPr>
            <p:cNvPr id="50" name="49 CuadroTexto"/>
            <p:cNvSpPr txBox="1"/>
            <p:nvPr/>
          </p:nvSpPr>
          <p:spPr>
            <a:xfrm>
              <a:off x="6602512" y="4293096"/>
              <a:ext cx="864096" cy="369332"/>
            </a:xfrm>
            <a:prstGeom prst="rect">
              <a:avLst/>
            </a:prstGeom>
            <a:noFill/>
          </p:spPr>
          <p:txBody>
            <a:bodyPr wrap="square" rtlCol="0">
              <a:spAutoFit/>
            </a:bodyPr>
            <a:lstStyle/>
            <a:p>
              <a:r>
                <a:rPr lang="es-ES_tradnl" dirty="0" smtClean="0"/>
                <a:t>-0.50</a:t>
              </a:r>
              <a:endParaRPr lang="es-ES" dirty="0"/>
            </a:p>
          </p:txBody>
        </p:sp>
        <p:sp>
          <p:nvSpPr>
            <p:cNvPr id="51" name="50 CuadroTexto"/>
            <p:cNvSpPr txBox="1"/>
            <p:nvPr/>
          </p:nvSpPr>
          <p:spPr>
            <a:xfrm>
              <a:off x="7466608" y="3789040"/>
              <a:ext cx="864096" cy="369332"/>
            </a:xfrm>
            <a:prstGeom prst="rect">
              <a:avLst/>
            </a:prstGeom>
            <a:noFill/>
          </p:spPr>
          <p:txBody>
            <a:bodyPr wrap="square" rtlCol="0">
              <a:spAutoFit/>
            </a:bodyPr>
            <a:lstStyle/>
            <a:p>
              <a:r>
                <a:rPr lang="es-ES_tradnl" dirty="0" smtClean="0"/>
                <a:t>-0.51</a:t>
              </a:r>
              <a:endParaRPr lang="es-ES" dirty="0"/>
            </a:p>
          </p:txBody>
        </p:sp>
        <p:sp>
          <p:nvSpPr>
            <p:cNvPr id="52" name="51 CuadroTexto"/>
            <p:cNvSpPr txBox="1"/>
            <p:nvPr/>
          </p:nvSpPr>
          <p:spPr>
            <a:xfrm>
              <a:off x="4442272" y="4293096"/>
              <a:ext cx="864096" cy="369332"/>
            </a:xfrm>
            <a:prstGeom prst="rect">
              <a:avLst/>
            </a:prstGeom>
            <a:noFill/>
          </p:spPr>
          <p:txBody>
            <a:bodyPr wrap="square" rtlCol="0">
              <a:spAutoFit/>
            </a:bodyPr>
            <a:lstStyle/>
            <a:p>
              <a:r>
                <a:rPr lang="es-ES_tradnl" dirty="0" smtClean="0"/>
                <a:t>+0.53</a:t>
              </a:r>
              <a:endParaRPr lang="es-ES" dirty="0"/>
            </a:p>
          </p:txBody>
        </p:sp>
        <p:sp>
          <p:nvSpPr>
            <p:cNvPr id="53" name="52 CuadroTexto"/>
            <p:cNvSpPr txBox="1"/>
            <p:nvPr/>
          </p:nvSpPr>
          <p:spPr>
            <a:xfrm>
              <a:off x="3362152" y="4787860"/>
              <a:ext cx="864096" cy="369332"/>
            </a:xfrm>
            <a:prstGeom prst="rect">
              <a:avLst/>
            </a:prstGeom>
            <a:noFill/>
          </p:spPr>
          <p:txBody>
            <a:bodyPr wrap="square" rtlCol="0">
              <a:spAutoFit/>
            </a:bodyPr>
            <a:lstStyle/>
            <a:p>
              <a:r>
                <a:rPr lang="es-ES_tradnl" dirty="0" smtClean="0"/>
                <a:t>+0.64</a:t>
              </a:r>
              <a:endParaRPr lang="es-ES" dirty="0"/>
            </a:p>
          </p:txBody>
        </p:sp>
        <p:sp>
          <p:nvSpPr>
            <p:cNvPr id="54" name="53 CuadroTexto"/>
            <p:cNvSpPr txBox="1"/>
            <p:nvPr/>
          </p:nvSpPr>
          <p:spPr>
            <a:xfrm>
              <a:off x="5594400" y="3717032"/>
              <a:ext cx="864096" cy="369332"/>
            </a:xfrm>
            <a:prstGeom prst="rect">
              <a:avLst/>
            </a:prstGeom>
            <a:noFill/>
          </p:spPr>
          <p:txBody>
            <a:bodyPr wrap="square" rtlCol="0">
              <a:spAutoFit/>
            </a:bodyPr>
            <a:lstStyle/>
            <a:p>
              <a:r>
                <a:rPr lang="es-ES_tradnl" dirty="0" smtClean="0"/>
                <a:t>+0.51</a:t>
              </a:r>
              <a:endParaRPr lang="es-ES" dirty="0"/>
            </a:p>
          </p:txBody>
        </p:sp>
        <p:sp>
          <p:nvSpPr>
            <p:cNvPr id="55" name="54 CuadroTexto"/>
            <p:cNvSpPr txBox="1"/>
            <p:nvPr/>
          </p:nvSpPr>
          <p:spPr>
            <a:xfrm>
              <a:off x="6458496" y="3212976"/>
              <a:ext cx="864096" cy="369332"/>
            </a:xfrm>
            <a:prstGeom prst="rect">
              <a:avLst/>
            </a:prstGeom>
            <a:noFill/>
          </p:spPr>
          <p:txBody>
            <a:bodyPr wrap="square" rtlCol="0">
              <a:spAutoFit/>
            </a:bodyPr>
            <a:lstStyle/>
            <a:p>
              <a:r>
                <a:rPr lang="es-ES_tradnl" dirty="0" smtClean="0"/>
                <a:t>+0.53</a:t>
              </a:r>
              <a:endParaRPr lang="es-ES" dirty="0"/>
            </a:p>
          </p:txBody>
        </p:sp>
        <p:sp>
          <p:nvSpPr>
            <p:cNvPr id="56" name="55 CuadroTexto"/>
            <p:cNvSpPr txBox="1"/>
            <p:nvPr/>
          </p:nvSpPr>
          <p:spPr>
            <a:xfrm>
              <a:off x="3290144" y="3717032"/>
              <a:ext cx="864096" cy="369332"/>
            </a:xfrm>
            <a:prstGeom prst="rect">
              <a:avLst/>
            </a:prstGeom>
            <a:noFill/>
          </p:spPr>
          <p:txBody>
            <a:bodyPr wrap="square" rtlCol="0">
              <a:spAutoFit/>
            </a:bodyPr>
            <a:lstStyle/>
            <a:p>
              <a:r>
                <a:rPr lang="es-ES_tradnl" dirty="0" smtClean="0"/>
                <a:t>+0.49</a:t>
              </a:r>
              <a:endParaRPr lang="es-ES" dirty="0"/>
            </a:p>
          </p:txBody>
        </p:sp>
        <p:sp>
          <p:nvSpPr>
            <p:cNvPr id="57" name="56 CuadroTexto"/>
            <p:cNvSpPr txBox="1"/>
            <p:nvPr/>
          </p:nvSpPr>
          <p:spPr>
            <a:xfrm>
              <a:off x="2210024" y="4211796"/>
              <a:ext cx="864096" cy="369332"/>
            </a:xfrm>
            <a:prstGeom prst="rect">
              <a:avLst/>
            </a:prstGeom>
            <a:noFill/>
          </p:spPr>
          <p:txBody>
            <a:bodyPr wrap="square" rtlCol="0">
              <a:spAutoFit/>
            </a:bodyPr>
            <a:lstStyle/>
            <a:p>
              <a:r>
                <a:rPr lang="es-ES_tradnl" dirty="0" smtClean="0"/>
                <a:t>+0.57</a:t>
              </a:r>
              <a:endParaRPr lang="es-ES" dirty="0"/>
            </a:p>
          </p:txBody>
        </p:sp>
        <p:sp>
          <p:nvSpPr>
            <p:cNvPr id="58" name="57 CuadroTexto"/>
            <p:cNvSpPr txBox="1"/>
            <p:nvPr/>
          </p:nvSpPr>
          <p:spPr>
            <a:xfrm>
              <a:off x="4442272" y="3140968"/>
              <a:ext cx="864096" cy="369332"/>
            </a:xfrm>
            <a:prstGeom prst="rect">
              <a:avLst/>
            </a:prstGeom>
            <a:noFill/>
          </p:spPr>
          <p:txBody>
            <a:bodyPr wrap="square" rtlCol="0">
              <a:spAutoFit/>
            </a:bodyPr>
            <a:lstStyle/>
            <a:p>
              <a:r>
                <a:rPr lang="es-ES_tradnl" dirty="0" smtClean="0"/>
                <a:t>+0.49</a:t>
              </a:r>
              <a:endParaRPr lang="es-ES" dirty="0"/>
            </a:p>
          </p:txBody>
        </p:sp>
        <p:sp>
          <p:nvSpPr>
            <p:cNvPr id="59" name="58 CuadroTexto"/>
            <p:cNvSpPr txBox="1"/>
            <p:nvPr/>
          </p:nvSpPr>
          <p:spPr>
            <a:xfrm>
              <a:off x="5306368" y="2636912"/>
              <a:ext cx="864096" cy="369332"/>
            </a:xfrm>
            <a:prstGeom prst="rect">
              <a:avLst/>
            </a:prstGeom>
            <a:noFill/>
          </p:spPr>
          <p:txBody>
            <a:bodyPr wrap="square" rtlCol="0">
              <a:spAutoFit/>
            </a:bodyPr>
            <a:lstStyle/>
            <a:p>
              <a:r>
                <a:rPr lang="es-ES_tradnl" dirty="0" smtClean="0"/>
                <a:t>+0.59</a:t>
              </a:r>
              <a:endParaRPr lang="es-ES" dirty="0"/>
            </a:p>
          </p:txBody>
        </p:sp>
        <p:sp>
          <p:nvSpPr>
            <p:cNvPr id="60" name="59 CuadroTexto"/>
            <p:cNvSpPr txBox="1"/>
            <p:nvPr/>
          </p:nvSpPr>
          <p:spPr>
            <a:xfrm>
              <a:off x="1994000" y="3068960"/>
              <a:ext cx="864096" cy="369332"/>
            </a:xfrm>
            <a:prstGeom prst="rect">
              <a:avLst/>
            </a:prstGeom>
            <a:noFill/>
          </p:spPr>
          <p:txBody>
            <a:bodyPr wrap="square" rtlCol="0">
              <a:spAutoFit/>
            </a:bodyPr>
            <a:lstStyle/>
            <a:p>
              <a:r>
                <a:rPr lang="es-ES_tradnl" dirty="0" smtClean="0"/>
                <a:t>-0.51</a:t>
              </a:r>
              <a:endParaRPr lang="es-ES" dirty="0"/>
            </a:p>
          </p:txBody>
        </p:sp>
        <p:sp>
          <p:nvSpPr>
            <p:cNvPr id="61" name="60 CuadroTexto"/>
            <p:cNvSpPr txBox="1"/>
            <p:nvPr/>
          </p:nvSpPr>
          <p:spPr>
            <a:xfrm>
              <a:off x="913880" y="3563724"/>
              <a:ext cx="864096" cy="369332"/>
            </a:xfrm>
            <a:prstGeom prst="rect">
              <a:avLst/>
            </a:prstGeom>
            <a:noFill/>
          </p:spPr>
          <p:txBody>
            <a:bodyPr wrap="square" rtlCol="0">
              <a:spAutoFit/>
            </a:bodyPr>
            <a:lstStyle/>
            <a:p>
              <a:r>
                <a:rPr lang="es-ES_tradnl" dirty="0" smtClean="0"/>
                <a:t>-0.54</a:t>
              </a:r>
              <a:endParaRPr lang="es-ES" dirty="0"/>
            </a:p>
          </p:txBody>
        </p:sp>
        <p:sp>
          <p:nvSpPr>
            <p:cNvPr id="62" name="61 CuadroTexto"/>
            <p:cNvSpPr txBox="1"/>
            <p:nvPr/>
          </p:nvSpPr>
          <p:spPr>
            <a:xfrm>
              <a:off x="3146128" y="2492896"/>
              <a:ext cx="864096" cy="369332"/>
            </a:xfrm>
            <a:prstGeom prst="rect">
              <a:avLst/>
            </a:prstGeom>
            <a:noFill/>
          </p:spPr>
          <p:txBody>
            <a:bodyPr wrap="square" rtlCol="0">
              <a:spAutoFit/>
            </a:bodyPr>
            <a:lstStyle/>
            <a:p>
              <a:r>
                <a:rPr lang="es-ES_tradnl" dirty="0" smtClean="0"/>
                <a:t>-0.52</a:t>
              </a:r>
              <a:endParaRPr lang="es-ES" dirty="0"/>
            </a:p>
          </p:txBody>
        </p:sp>
        <p:sp>
          <p:nvSpPr>
            <p:cNvPr id="63" name="62 CuadroTexto"/>
            <p:cNvSpPr txBox="1"/>
            <p:nvPr/>
          </p:nvSpPr>
          <p:spPr>
            <a:xfrm>
              <a:off x="4010224" y="1988840"/>
              <a:ext cx="864096" cy="369332"/>
            </a:xfrm>
            <a:prstGeom prst="rect">
              <a:avLst/>
            </a:prstGeom>
            <a:noFill/>
          </p:spPr>
          <p:txBody>
            <a:bodyPr wrap="square" rtlCol="0">
              <a:spAutoFit/>
            </a:bodyPr>
            <a:lstStyle/>
            <a:p>
              <a:r>
                <a:rPr lang="es-ES_tradnl" dirty="0" smtClean="0"/>
                <a:t>-0.56</a:t>
              </a:r>
              <a:endParaRPr lang="es-ES" dirty="0"/>
            </a:p>
          </p:txBody>
        </p:sp>
        <p:sp>
          <p:nvSpPr>
            <p:cNvPr id="64" name="63 CuadroTexto"/>
            <p:cNvSpPr txBox="1"/>
            <p:nvPr/>
          </p:nvSpPr>
          <p:spPr>
            <a:xfrm rot="1453014">
              <a:off x="7707660" y="3433256"/>
              <a:ext cx="864096" cy="369332"/>
            </a:xfrm>
            <a:prstGeom prst="rect">
              <a:avLst/>
            </a:prstGeom>
            <a:noFill/>
          </p:spPr>
          <p:txBody>
            <a:bodyPr wrap="square" rtlCol="0">
              <a:spAutoFit/>
            </a:bodyPr>
            <a:lstStyle/>
            <a:p>
              <a:r>
                <a:rPr lang="es-ES_tradnl" b="1" dirty="0" smtClean="0">
                  <a:solidFill>
                    <a:srgbClr val="FF0000"/>
                  </a:solidFill>
                </a:rPr>
                <a:t>+0.07</a:t>
              </a:r>
            </a:p>
          </p:txBody>
        </p:sp>
        <p:sp>
          <p:nvSpPr>
            <p:cNvPr id="65" name="64 CuadroTexto"/>
            <p:cNvSpPr txBox="1"/>
            <p:nvPr/>
          </p:nvSpPr>
          <p:spPr>
            <a:xfrm rot="1453014">
              <a:off x="7984624" y="3346008"/>
              <a:ext cx="864096" cy="369332"/>
            </a:xfrm>
            <a:prstGeom prst="rect">
              <a:avLst/>
            </a:prstGeom>
            <a:noFill/>
          </p:spPr>
          <p:txBody>
            <a:bodyPr wrap="square" rtlCol="0">
              <a:spAutoFit/>
            </a:bodyPr>
            <a:lstStyle/>
            <a:p>
              <a:r>
                <a:rPr lang="es-ES_tradnl" b="1" dirty="0" smtClean="0">
                  <a:solidFill>
                    <a:srgbClr val="FF0000"/>
                  </a:solidFill>
                </a:rPr>
                <a:t>+0.1</a:t>
              </a:r>
            </a:p>
          </p:txBody>
        </p:sp>
        <p:sp>
          <p:nvSpPr>
            <p:cNvPr id="66" name="65 CuadroTexto"/>
            <p:cNvSpPr txBox="1"/>
            <p:nvPr/>
          </p:nvSpPr>
          <p:spPr>
            <a:xfrm rot="1453014">
              <a:off x="8242176" y="3246036"/>
              <a:ext cx="864096" cy="369332"/>
            </a:xfrm>
            <a:prstGeom prst="rect">
              <a:avLst/>
            </a:prstGeom>
            <a:noFill/>
          </p:spPr>
          <p:txBody>
            <a:bodyPr wrap="square" rtlCol="0">
              <a:spAutoFit/>
            </a:bodyPr>
            <a:lstStyle/>
            <a:p>
              <a:r>
                <a:rPr lang="es-ES_tradnl" b="1" dirty="0" smtClean="0">
                  <a:solidFill>
                    <a:srgbClr val="FF0000"/>
                  </a:solidFill>
                </a:rPr>
                <a:t>+0.24</a:t>
              </a:r>
            </a:p>
          </p:txBody>
        </p:sp>
        <p:sp>
          <p:nvSpPr>
            <p:cNvPr id="67" name="66 CuadroTexto"/>
            <p:cNvSpPr txBox="1"/>
            <p:nvPr/>
          </p:nvSpPr>
          <p:spPr>
            <a:xfrm rot="1453014">
              <a:off x="6848644" y="2940224"/>
              <a:ext cx="864096" cy="369332"/>
            </a:xfrm>
            <a:prstGeom prst="rect">
              <a:avLst/>
            </a:prstGeom>
            <a:noFill/>
          </p:spPr>
          <p:txBody>
            <a:bodyPr wrap="square" rtlCol="0">
              <a:spAutoFit/>
            </a:bodyPr>
            <a:lstStyle/>
            <a:p>
              <a:r>
                <a:rPr lang="es-ES_tradnl" b="1" dirty="0" smtClean="0">
                  <a:solidFill>
                    <a:srgbClr val="FF0000"/>
                  </a:solidFill>
                </a:rPr>
                <a:t>+0.43</a:t>
              </a:r>
            </a:p>
          </p:txBody>
        </p:sp>
        <p:sp>
          <p:nvSpPr>
            <p:cNvPr id="68" name="67 CuadroTexto"/>
            <p:cNvSpPr txBox="1"/>
            <p:nvPr/>
          </p:nvSpPr>
          <p:spPr>
            <a:xfrm rot="1453014">
              <a:off x="7125608" y="2852976"/>
              <a:ext cx="864096" cy="369332"/>
            </a:xfrm>
            <a:prstGeom prst="rect">
              <a:avLst/>
            </a:prstGeom>
            <a:noFill/>
          </p:spPr>
          <p:txBody>
            <a:bodyPr wrap="square" rtlCol="0">
              <a:spAutoFit/>
            </a:bodyPr>
            <a:lstStyle/>
            <a:p>
              <a:r>
                <a:rPr lang="es-ES_tradnl" b="1" dirty="0" smtClean="0">
                  <a:solidFill>
                    <a:srgbClr val="FF0000"/>
                  </a:solidFill>
                </a:rPr>
                <a:t>+0.73</a:t>
              </a:r>
            </a:p>
          </p:txBody>
        </p:sp>
        <p:sp>
          <p:nvSpPr>
            <p:cNvPr id="69" name="68 CuadroTexto"/>
            <p:cNvSpPr txBox="1"/>
            <p:nvPr/>
          </p:nvSpPr>
          <p:spPr>
            <a:xfrm rot="1453014">
              <a:off x="7383160" y="2753004"/>
              <a:ext cx="864096" cy="369332"/>
            </a:xfrm>
            <a:prstGeom prst="rect">
              <a:avLst/>
            </a:prstGeom>
            <a:noFill/>
          </p:spPr>
          <p:txBody>
            <a:bodyPr wrap="square" rtlCol="0">
              <a:spAutoFit/>
            </a:bodyPr>
            <a:lstStyle/>
            <a:p>
              <a:r>
                <a:rPr lang="es-ES_tradnl" b="1" dirty="0" smtClean="0">
                  <a:solidFill>
                    <a:srgbClr val="FF0000"/>
                  </a:solidFill>
                </a:rPr>
                <a:t>+1.11</a:t>
              </a:r>
            </a:p>
          </p:txBody>
        </p:sp>
        <p:sp>
          <p:nvSpPr>
            <p:cNvPr id="70" name="69 CuadroTexto"/>
            <p:cNvSpPr txBox="1"/>
            <p:nvPr/>
          </p:nvSpPr>
          <p:spPr>
            <a:xfrm rot="1453014">
              <a:off x="5608524" y="2330252"/>
              <a:ext cx="864096" cy="369332"/>
            </a:xfrm>
            <a:prstGeom prst="rect">
              <a:avLst/>
            </a:prstGeom>
            <a:noFill/>
          </p:spPr>
          <p:txBody>
            <a:bodyPr wrap="square" rtlCol="0">
              <a:spAutoFit/>
            </a:bodyPr>
            <a:lstStyle/>
            <a:p>
              <a:r>
                <a:rPr lang="es-ES_tradnl" b="1" dirty="0" smtClean="0">
                  <a:solidFill>
                    <a:srgbClr val="FF0000"/>
                  </a:solidFill>
                </a:rPr>
                <a:t>+0.5</a:t>
              </a:r>
            </a:p>
          </p:txBody>
        </p:sp>
        <p:sp>
          <p:nvSpPr>
            <p:cNvPr id="71" name="70 CuadroTexto"/>
            <p:cNvSpPr txBox="1"/>
            <p:nvPr/>
          </p:nvSpPr>
          <p:spPr>
            <a:xfrm rot="1453014">
              <a:off x="5885488" y="2243004"/>
              <a:ext cx="864096" cy="369332"/>
            </a:xfrm>
            <a:prstGeom prst="rect">
              <a:avLst/>
            </a:prstGeom>
            <a:noFill/>
          </p:spPr>
          <p:txBody>
            <a:bodyPr wrap="square" rtlCol="0">
              <a:spAutoFit/>
            </a:bodyPr>
            <a:lstStyle/>
            <a:p>
              <a:r>
                <a:rPr lang="es-ES_tradnl" b="1" dirty="0" smtClean="0">
                  <a:solidFill>
                    <a:srgbClr val="FF0000"/>
                  </a:solidFill>
                </a:rPr>
                <a:t>+0.72</a:t>
              </a:r>
            </a:p>
          </p:txBody>
        </p:sp>
        <p:sp>
          <p:nvSpPr>
            <p:cNvPr id="72" name="71 CuadroTexto"/>
            <p:cNvSpPr txBox="1"/>
            <p:nvPr/>
          </p:nvSpPr>
          <p:spPr>
            <a:xfrm rot="1453014">
              <a:off x="6143040" y="2143032"/>
              <a:ext cx="864096" cy="369332"/>
            </a:xfrm>
            <a:prstGeom prst="rect">
              <a:avLst/>
            </a:prstGeom>
            <a:noFill/>
          </p:spPr>
          <p:txBody>
            <a:bodyPr wrap="square" rtlCol="0">
              <a:spAutoFit/>
            </a:bodyPr>
            <a:lstStyle/>
            <a:p>
              <a:r>
                <a:rPr lang="es-ES_tradnl" b="1" dirty="0" smtClean="0">
                  <a:solidFill>
                    <a:srgbClr val="FF0000"/>
                  </a:solidFill>
                </a:rPr>
                <a:t>+1.01</a:t>
              </a:r>
            </a:p>
          </p:txBody>
        </p:sp>
        <p:sp>
          <p:nvSpPr>
            <p:cNvPr id="73" name="72 CuadroTexto"/>
            <p:cNvSpPr txBox="1"/>
            <p:nvPr/>
          </p:nvSpPr>
          <p:spPr>
            <a:xfrm rot="1453014">
              <a:off x="4539308" y="1852484"/>
              <a:ext cx="864096" cy="369332"/>
            </a:xfrm>
            <a:prstGeom prst="rect">
              <a:avLst/>
            </a:prstGeom>
            <a:noFill/>
          </p:spPr>
          <p:txBody>
            <a:bodyPr wrap="square" rtlCol="0">
              <a:spAutoFit/>
            </a:bodyPr>
            <a:lstStyle/>
            <a:p>
              <a:r>
                <a:rPr lang="es-ES_tradnl" b="1" dirty="0" smtClean="0">
                  <a:solidFill>
                    <a:srgbClr val="FF0000"/>
                  </a:solidFill>
                </a:rPr>
                <a:t>+0.22</a:t>
              </a:r>
            </a:p>
          </p:txBody>
        </p:sp>
        <p:sp>
          <p:nvSpPr>
            <p:cNvPr id="74" name="73 CuadroTexto"/>
            <p:cNvSpPr txBox="1"/>
            <p:nvPr/>
          </p:nvSpPr>
          <p:spPr>
            <a:xfrm rot="1453014">
              <a:off x="4816272" y="1765236"/>
              <a:ext cx="864096" cy="369332"/>
            </a:xfrm>
            <a:prstGeom prst="rect">
              <a:avLst/>
            </a:prstGeom>
            <a:noFill/>
          </p:spPr>
          <p:txBody>
            <a:bodyPr wrap="square" rtlCol="0">
              <a:spAutoFit/>
            </a:bodyPr>
            <a:lstStyle/>
            <a:p>
              <a:r>
                <a:rPr lang="es-ES_tradnl" b="1" dirty="0" smtClean="0">
                  <a:solidFill>
                    <a:srgbClr val="FF0000"/>
                  </a:solidFill>
                </a:rPr>
                <a:t>+0.13</a:t>
              </a:r>
            </a:p>
          </p:txBody>
        </p:sp>
        <p:sp>
          <p:nvSpPr>
            <p:cNvPr id="75" name="74 CuadroTexto"/>
            <p:cNvSpPr txBox="1"/>
            <p:nvPr/>
          </p:nvSpPr>
          <p:spPr>
            <a:xfrm rot="1453014">
              <a:off x="5073824" y="1665264"/>
              <a:ext cx="864096" cy="369332"/>
            </a:xfrm>
            <a:prstGeom prst="rect">
              <a:avLst/>
            </a:prstGeom>
            <a:noFill/>
          </p:spPr>
          <p:txBody>
            <a:bodyPr wrap="square" rtlCol="0">
              <a:spAutoFit/>
            </a:bodyPr>
            <a:lstStyle/>
            <a:p>
              <a:r>
                <a:rPr lang="es-ES_tradnl" b="1" dirty="0" smtClean="0">
                  <a:solidFill>
                    <a:srgbClr val="FF0000"/>
                  </a:solidFill>
                </a:rPr>
                <a:t>+0.26</a:t>
              </a:r>
            </a:p>
          </p:txBody>
        </p:sp>
      </p:grpSp>
      <p:sp>
        <p:nvSpPr>
          <p:cNvPr id="77" name="2 Subtítulo"/>
          <p:cNvSpPr txBox="1">
            <a:spLocks/>
          </p:cNvSpPr>
          <p:nvPr/>
        </p:nvSpPr>
        <p:spPr>
          <a:xfrm>
            <a:off x="0" y="0"/>
            <a:ext cx="9144000" cy="90872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600" dirty="0" smtClean="0">
                <a:latin typeface="Arial" pitchFamily="34" charset="0"/>
                <a:ea typeface="Calibri"/>
                <a:cs typeface="Arial" pitchFamily="34" charset="0"/>
              </a:rPr>
              <a:t>Top numbers on the plate A2-&gt; difference with respect to the initial status of the plate in Z.</a:t>
            </a:r>
          </a:p>
          <a:p>
            <a:pPr>
              <a:buNone/>
            </a:pPr>
            <a:r>
              <a:rPr lang="en-US" sz="1600" b="1" dirty="0" smtClean="0">
                <a:solidFill>
                  <a:srgbClr val="FF0000"/>
                </a:solidFill>
                <a:latin typeface="Arial" pitchFamily="34" charset="0"/>
                <a:ea typeface="Calibri"/>
                <a:cs typeface="Arial" pitchFamily="34" charset="0"/>
              </a:rPr>
              <a:t>Lateral numbers on the calorimeter-&gt;difference with respect to the initial status of the </a:t>
            </a:r>
          </a:p>
          <a:p>
            <a:pPr>
              <a:buNone/>
            </a:pPr>
            <a:r>
              <a:rPr lang="en-US" sz="1600" b="1" dirty="0" smtClean="0">
                <a:solidFill>
                  <a:srgbClr val="FF0000"/>
                </a:solidFill>
                <a:latin typeface="Arial" pitchFamily="34" charset="0"/>
                <a:ea typeface="Calibri"/>
                <a:cs typeface="Arial" pitchFamily="34" charset="0"/>
              </a:rPr>
              <a:t>distance between plates on the calorimeter assembled before weld.</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r>
              <a:rPr lang="en-US" sz="1600" dirty="0" smtClean="0">
                <a:latin typeface="Arial" pitchFamily="34" charset="0"/>
                <a:ea typeface="Calibri"/>
                <a:cs typeface="Arial" pitchFamily="34" charset="0"/>
              </a:rPr>
              <a:t>	</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49 Grupo"/>
          <p:cNvGrpSpPr/>
          <p:nvPr/>
        </p:nvGrpSpPr>
        <p:grpSpPr>
          <a:xfrm>
            <a:off x="107504" y="836712"/>
            <a:ext cx="9109395" cy="5157192"/>
            <a:chOff x="31801" y="1556792"/>
            <a:chExt cx="9216899" cy="5229200"/>
          </a:xfrm>
        </p:grpSpPr>
        <p:pic>
          <p:nvPicPr>
            <p:cNvPr id="4" name="2 Imagen"/>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xmlns:xdr="http://schemas.openxmlformats.org/drawingml/2006/spreadsheetDrawing" val="0"/>
                </a:ext>
              </a:extLst>
            </a:blip>
            <a:stretch>
              <a:fillRect/>
            </a:stretch>
          </p:blipFill>
          <p:spPr>
            <a:xfrm>
              <a:off x="31801" y="1556792"/>
              <a:ext cx="8979128" cy="5229200"/>
            </a:xfrm>
            <a:prstGeom prst="rect">
              <a:avLst/>
            </a:prstGeom>
          </p:spPr>
        </p:pic>
        <p:sp>
          <p:nvSpPr>
            <p:cNvPr id="5" name="4 CuadroTexto"/>
            <p:cNvSpPr txBox="1"/>
            <p:nvPr/>
          </p:nvSpPr>
          <p:spPr>
            <a:xfrm>
              <a:off x="5436096" y="4869160"/>
              <a:ext cx="864096" cy="369332"/>
            </a:xfrm>
            <a:prstGeom prst="rect">
              <a:avLst/>
            </a:prstGeom>
            <a:noFill/>
          </p:spPr>
          <p:txBody>
            <a:bodyPr wrap="square" rtlCol="0">
              <a:spAutoFit/>
            </a:bodyPr>
            <a:lstStyle/>
            <a:p>
              <a:r>
                <a:rPr lang="es-ES_tradnl" dirty="0" smtClean="0"/>
                <a:t>-0.57</a:t>
              </a:r>
              <a:endParaRPr lang="es-ES" dirty="0"/>
            </a:p>
          </p:txBody>
        </p:sp>
        <p:sp>
          <p:nvSpPr>
            <p:cNvPr id="6" name="5 CuadroTexto"/>
            <p:cNvSpPr txBox="1"/>
            <p:nvPr/>
          </p:nvSpPr>
          <p:spPr>
            <a:xfrm>
              <a:off x="4355976" y="5363924"/>
              <a:ext cx="864096" cy="369332"/>
            </a:xfrm>
            <a:prstGeom prst="rect">
              <a:avLst/>
            </a:prstGeom>
            <a:noFill/>
          </p:spPr>
          <p:txBody>
            <a:bodyPr wrap="square" rtlCol="0">
              <a:spAutoFit/>
            </a:bodyPr>
            <a:lstStyle/>
            <a:p>
              <a:r>
                <a:rPr lang="es-ES_tradnl" dirty="0" smtClean="0"/>
                <a:t>-0.49</a:t>
              </a:r>
              <a:endParaRPr lang="es-ES" dirty="0"/>
            </a:p>
          </p:txBody>
        </p:sp>
        <p:sp>
          <p:nvSpPr>
            <p:cNvPr id="7" name="6 CuadroTexto"/>
            <p:cNvSpPr txBox="1"/>
            <p:nvPr/>
          </p:nvSpPr>
          <p:spPr>
            <a:xfrm>
              <a:off x="6588224" y="4293096"/>
              <a:ext cx="864096" cy="369332"/>
            </a:xfrm>
            <a:prstGeom prst="rect">
              <a:avLst/>
            </a:prstGeom>
            <a:noFill/>
          </p:spPr>
          <p:txBody>
            <a:bodyPr wrap="square" rtlCol="0">
              <a:spAutoFit/>
            </a:bodyPr>
            <a:lstStyle/>
            <a:p>
              <a:r>
                <a:rPr lang="es-ES_tradnl" dirty="0" smtClean="0"/>
                <a:t>-0.59</a:t>
              </a:r>
              <a:endParaRPr lang="es-ES" dirty="0"/>
            </a:p>
          </p:txBody>
        </p:sp>
        <p:sp>
          <p:nvSpPr>
            <p:cNvPr id="8" name="7 CuadroTexto"/>
            <p:cNvSpPr txBox="1"/>
            <p:nvPr/>
          </p:nvSpPr>
          <p:spPr>
            <a:xfrm>
              <a:off x="7452320" y="3789040"/>
              <a:ext cx="864096" cy="369332"/>
            </a:xfrm>
            <a:prstGeom prst="rect">
              <a:avLst/>
            </a:prstGeom>
            <a:noFill/>
          </p:spPr>
          <p:txBody>
            <a:bodyPr wrap="square" rtlCol="0">
              <a:spAutoFit/>
            </a:bodyPr>
            <a:lstStyle/>
            <a:p>
              <a:r>
                <a:rPr lang="es-ES_tradnl" dirty="0" smtClean="0"/>
                <a:t>-0.57</a:t>
              </a:r>
              <a:endParaRPr lang="es-ES" dirty="0"/>
            </a:p>
          </p:txBody>
        </p:sp>
        <p:sp>
          <p:nvSpPr>
            <p:cNvPr id="9" name="8 CuadroTexto"/>
            <p:cNvSpPr txBox="1"/>
            <p:nvPr/>
          </p:nvSpPr>
          <p:spPr>
            <a:xfrm>
              <a:off x="4427984" y="4293096"/>
              <a:ext cx="864096" cy="369332"/>
            </a:xfrm>
            <a:prstGeom prst="rect">
              <a:avLst/>
            </a:prstGeom>
            <a:noFill/>
          </p:spPr>
          <p:txBody>
            <a:bodyPr wrap="square" rtlCol="0">
              <a:spAutoFit/>
            </a:bodyPr>
            <a:lstStyle/>
            <a:p>
              <a:r>
                <a:rPr lang="es-ES_tradnl" dirty="0" smtClean="0"/>
                <a:t>+0.35</a:t>
              </a:r>
              <a:endParaRPr lang="es-ES" dirty="0"/>
            </a:p>
          </p:txBody>
        </p:sp>
        <p:sp>
          <p:nvSpPr>
            <p:cNvPr id="10" name="9 CuadroTexto"/>
            <p:cNvSpPr txBox="1"/>
            <p:nvPr/>
          </p:nvSpPr>
          <p:spPr>
            <a:xfrm>
              <a:off x="3347864" y="4787860"/>
              <a:ext cx="864096" cy="369332"/>
            </a:xfrm>
            <a:prstGeom prst="rect">
              <a:avLst/>
            </a:prstGeom>
            <a:noFill/>
          </p:spPr>
          <p:txBody>
            <a:bodyPr wrap="square" rtlCol="0">
              <a:spAutoFit/>
            </a:bodyPr>
            <a:lstStyle/>
            <a:p>
              <a:r>
                <a:rPr lang="es-ES_tradnl" dirty="0" smtClean="0"/>
                <a:t>+0.43</a:t>
              </a:r>
              <a:endParaRPr lang="es-ES" dirty="0"/>
            </a:p>
          </p:txBody>
        </p:sp>
        <p:sp>
          <p:nvSpPr>
            <p:cNvPr id="11" name="10 CuadroTexto"/>
            <p:cNvSpPr txBox="1"/>
            <p:nvPr/>
          </p:nvSpPr>
          <p:spPr>
            <a:xfrm>
              <a:off x="5580112" y="3717032"/>
              <a:ext cx="864096" cy="369332"/>
            </a:xfrm>
            <a:prstGeom prst="rect">
              <a:avLst/>
            </a:prstGeom>
            <a:noFill/>
          </p:spPr>
          <p:txBody>
            <a:bodyPr wrap="square" rtlCol="0">
              <a:spAutoFit/>
            </a:bodyPr>
            <a:lstStyle/>
            <a:p>
              <a:r>
                <a:rPr lang="es-ES_tradnl" dirty="0" smtClean="0"/>
                <a:t>+0.37</a:t>
              </a:r>
              <a:endParaRPr lang="es-ES" dirty="0"/>
            </a:p>
          </p:txBody>
        </p:sp>
        <p:sp>
          <p:nvSpPr>
            <p:cNvPr id="12" name="11 CuadroTexto"/>
            <p:cNvSpPr txBox="1"/>
            <p:nvPr/>
          </p:nvSpPr>
          <p:spPr>
            <a:xfrm>
              <a:off x="6444208" y="3212976"/>
              <a:ext cx="864096" cy="369332"/>
            </a:xfrm>
            <a:prstGeom prst="rect">
              <a:avLst/>
            </a:prstGeom>
            <a:noFill/>
          </p:spPr>
          <p:txBody>
            <a:bodyPr wrap="square" rtlCol="0">
              <a:spAutoFit/>
            </a:bodyPr>
            <a:lstStyle/>
            <a:p>
              <a:r>
                <a:rPr lang="es-ES_tradnl" dirty="0" smtClean="0"/>
                <a:t>+0.48</a:t>
              </a:r>
              <a:endParaRPr lang="es-ES" dirty="0"/>
            </a:p>
          </p:txBody>
        </p:sp>
        <p:sp>
          <p:nvSpPr>
            <p:cNvPr id="13" name="12 CuadroTexto"/>
            <p:cNvSpPr txBox="1"/>
            <p:nvPr/>
          </p:nvSpPr>
          <p:spPr>
            <a:xfrm>
              <a:off x="3275856" y="3717032"/>
              <a:ext cx="864096" cy="369332"/>
            </a:xfrm>
            <a:prstGeom prst="rect">
              <a:avLst/>
            </a:prstGeom>
            <a:noFill/>
          </p:spPr>
          <p:txBody>
            <a:bodyPr wrap="square" rtlCol="0">
              <a:spAutoFit/>
            </a:bodyPr>
            <a:lstStyle/>
            <a:p>
              <a:r>
                <a:rPr lang="es-ES_tradnl" dirty="0" smtClean="0"/>
                <a:t>+0.36</a:t>
              </a:r>
              <a:endParaRPr lang="es-ES" dirty="0"/>
            </a:p>
          </p:txBody>
        </p:sp>
        <p:sp>
          <p:nvSpPr>
            <p:cNvPr id="14" name="13 CuadroTexto"/>
            <p:cNvSpPr txBox="1"/>
            <p:nvPr/>
          </p:nvSpPr>
          <p:spPr>
            <a:xfrm>
              <a:off x="2195736" y="4211796"/>
              <a:ext cx="864096" cy="369332"/>
            </a:xfrm>
            <a:prstGeom prst="rect">
              <a:avLst/>
            </a:prstGeom>
            <a:noFill/>
          </p:spPr>
          <p:txBody>
            <a:bodyPr wrap="square" rtlCol="0">
              <a:spAutoFit/>
            </a:bodyPr>
            <a:lstStyle/>
            <a:p>
              <a:r>
                <a:rPr lang="es-ES_tradnl" dirty="0" smtClean="0"/>
                <a:t>+0.48</a:t>
              </a:r>
              <a:endParaRPr lang="es-ES" dirty="0"/>
            </a:p>
          </p:txBody>
        </p:sp>
        <p:sp>
          <p:nvSpPr>
            <p:cNvPr id="15" name="14 CuadroTexto"/>
            <p:cNvSpPr txBox="1"/>
            <p:nvPr/>
          </p:nvSpPr>
          <p:spPr>
            <a:xfrm>
              <a:off x="4427984" y="3140968"/>
              <a:ext cx="864096" cy="369332"/>
            </a:xfrm>
            <a:prstGeom prst="rect">
              <a:avLst/>
            </a:prstGeom>
            <a:noFill/>
          </p:spPr>
          <p:txBody>
            <a:bodyPr wrap="square" rtlCol="0">
              <a:spAutoFit/>
            </a:bodyPr>
            <a:lstStyle/>
            <a:p>
              <a:r>
                <a:rPr lang="es-ES_tradnl" dirty="0" smtClean="0"/>
                <a:t>+0.34</a:t>
              </a:r>
              <a:endParaRPr lang="es-ES" dirty="0"/>
            </a:p>
          </p:txBody>
        </p:sp>
        <p:sp>
          <p:nvSpPr>
            <p:cNvPr id="16" name="15 CuadroTexto"/>
            <p:cNvSpPr txBox="1"/>
            <p:nvPr/>
          </p:nvSpPr>
          <p:spPr>
            <a:xfrm>
              <a:off x="5292080" y="2636912"/>
              <a:ext cx="864096" cy="369332"/>
            </a:xfrm>
            <a:prstGeom prst="rect">
              <a:avLst/>
            </a:prstGeom>
            <a:noFill/>
          </p:spPr>
          <p:txBody>
            <a:bodyPr wrap="square" rtlCol="0">
              <a:spAutoFit/>
            </a:bodyPr>
            <a:lstStyle/>
            <a:p>
              <a:r>
                <a:rPr lang="es-ES_tradnl" dirty="0" smtClean="0"/>
                <a:t>+0.49</a:t>
              </a:r>
              <a:endParaRPr lang="es-ES" dirty="0"/>
            </a:p>
          </p:txBody>
        </p:sp>
        <p:sp>
          <p:nvSpPr>
            <p:cNvPr id="17" name="16 CuadroTexto"/>
            <p:cNvSpPr txBox="1"/>
            <p:nvPr/>
          </p:nvSpPr>
          <p:spPr>
            <a:xfrm>
              <a:off x="1979712" y="3068960"/>
              <a:ext cx="864096" cy="369332"/>
            </a:xfrm>
            <a:prstGeom prst="rect">
              <a:avLst/>
            </a:prstGeom>
            <a:noFill/>
          </p:spPr>
          <p:txBody>
            <a:bodyPr wrap="square" rtlCol="0">
              <a:spAutoFit/>
            </a:bodyPr>
            <a:lstStyle/>
            <a:p>
              <a:r>
                <a:rPr lang="es-ES_tradnl" dirty="0" smtClean="0"/>
                <a:t>-0.48</a:t>
              </a:r>
              <a:endParaRPr lang="es-ES" dirty="0"/>
            </a:p>
          </p:txBody>
        </p:sp>
        <p:sp>
          <p:nvSpPr>
            <p:cNvPr id="18" name="17 CuadroTexto"/>
            <p:cNvSpPr txBox="1"/>
            <p:nvPr/>
          </p:nvSpPr>
          <p:spPr>
            <a:xfrm>
              <a:off x="899592" y="3563724"/>
              <a:ext cx="864096" cy="369332"/>
            </a:xfrm>
            <a:prstGeom prst="rect">
              <a:avLst/>
            </a:prstGeom>
            <a:noFill/>
          </p:spPr>
          <p:txBody>
            <a:bodyPr wrap="square" rtlCol="0">
              <a:spAutoFit/>
            </a:bodyPr>
            <a:lstStyle/>
            <a:p>
              <a:r>
                <a:rPr lang="es-ES_tradnl" dirty="0" smtClean="0"/>
                <a:t>-0.41</a:t>
              </a:r>
              <a:endParaRPr lang="es-ES" dirty="0"/>
            </a:p>
          </p:txBody>
        </p:sp>
        <p:sp>
          <p:nvSpPr>
            <p:cNvPr id="19" name="18 CuadroTexto"/>
            <p:cNvSpPr txBox="1"/>
            <p:nvPr/>
          </p:nvSpPr>
          <p:spPr>
            <a:xfrm>
              <a:off x="3131840" y="2492896"/>
              <a:ext cx="864096" cy="369332"/>
            </a:xfrm>
            <a:prstGeom prst="rect">
              <a:avLst/>
            </a:prstGeom>
            <a:noFill/>
          </p:spPr>
          <p:txBody>
            <a:bodyPr wrap="square" rtlCol="0">
              <a:spAutoFit/>
            </a:bodyPr>
            <a:lstStyle/>
            <a:p>
              <a:r>
                <a:rPr lang="es-ES_tradnl" dirty="0" smtClean="0"/>
                <a:t>-0.58</a:t>
              </a:r>
              <a:endParaRPr lang="es-ES" dirty="0"/>
            </a:p>
          </p:txBody>
        </p:sp>
        <p:sp>
          <p:nvSpPr>
            <p:cNvPr id="20" name="19 CuadroTexto"/>
            <p:cNvSpPr txBox="1"/>
            <p:nvPr/>
          </p:nvSpPr>
          <p:spPr>
            <a:xfrm>
              <a:off x="3995936" y="1988840"/>
              <a:ext cx="864096" cy="369332"/>
            </a:xfrm>
            <a:prstGeom prst="rect">
              <a:avLst/>
            </a:prstGeom>
            <a:noFill/>
          </p:spPr>
          <p:txBody>
            <a:bodyPr wrap="square" rtlCol="0">
              <a:spAutoFit/>
            </a:bodyPr>
            <a:lstStyle/>
            <a:p>
              <a:r>
                <a:rPr lang="es-ES_tradnl" dirty="0" smtClean="0"/>
                <a:t>-0.65</a:t>
              </a:r>
              <a:endParaRPr lang="es-ES" dirty="0"/>
            </a:p>
          </p:txBody>
        </p:sp>
        <p:sp>
          <p:nvSpPr>
            <p:cNvPr id="21" name="20 CuadroTexto"/>
            <p:cNvSpPr txBox="1"/>
            <p:nvPr/>
          </p:nvSpPr>
          <p:spPr>
            <a:xfrm rot="1453014">
              <a:off x="3817639" y="5678204"/>
              <a:ext cx="864096" cy="369332"/>
            </a:xfrm>
            <a:prstGeom prst="rect">
              <a:avLst/>
            </a:prstGeom>
            <a:noFill/>
          </p:spPr>
          <p:txBody>
            <a:bodyPr wrap="square" rtlCol="0">
              <a:spAutoFit/>
            </a:bodyPr>
            <a:lstStyle/>
            <a:p>
              <a:r>
                <a:rPr lang="es-ES_tradnl" b="1" dirty="0" smtClean="0">
                  <a:solidFill>
                    <a:srgbClr val="FF0000"/>
                  </a:solidFill>
                </a:rPr>
                <a:t>+0.1</a:t>
              </a:r>
            </a:p>
          </p:txBody>
        </p:sp>
        <p:sp>
          <p:nvSpPr>
            <p:cNvPr id="22" name="21 CuadroTexto"/>
            <p:cNvSpPr txBox="1"/>
            <p:nvPr/>
          </p:nvSpPr>
          <p:spPr>
            <a:xfrm rot="1453014">
              <a:off x="3711724" y="5845080"/>
              <a:ext cx="864096" cy="369332"/>
            </a:xfrm>
            <a:prstGeom prst="rect">
              <a:avLst/>
            </a:prstGeom>
            <a:noFill/>
          </p:spPr>
          <p:txBody>
            <a:bodyPr wrap="square" rtlCol="0">
              <a:spAutoFit/>
            </a:bodyPr>
            <a:lstStyle/>
            <a:p>
              <a:r>
                <a:rPr lang="es-ES_tradnl" b="1" dirty="0" smtClean="0">
                  <a:solidFill>
                    <a:srgbClr val="FF0000"/>
                  </a:solidFill>
                </a:rPr>
                <a:t>+0.1</a:t>
              </a:r>
            </a:p>
          </p:txBody>
        </p:sp>
        <p:sp>
          <p:nvSpPr>
            <p:cNvPr id="23" name="22 CuadroTexto"/>
            <p:cNvSpPr txBox="1"/>
            <p:nvPr/>
          </p:nvSpPr>
          <p:spPr>
            <a:xfrm rot="1453014">
              <a:off x="3601616" y="6038244"/>
              <a:ext cx="864096" cy="369332"/>
            </a:xfrm>
            <a:prstGeom prst="rect">
              <a:avLst/>
            </a:prstGeom>
            <a:noFill/>
          </p:spPr>
          <p:txBody>
            <a:bodyPr wrap="square" rtlCol="0">
              <a:spAutoFit/>
            </a:bodyPr>
            <a:lstStyle/>
            <a:p>
              <a:r>
                <a:rPr lang="es-ES_tradnl" b="1" dirty="0" smtClean="0">
                  <a:solidFill>
                    <a:srgbClr val="FF0000"/>
                  </a:solidFill>
                </a:rPr>
                <a:t>+0.13</a:t>
              </a:r>
            </a:p>
          </p:txBody>
        </p:sp>
        <p:sp>
          <p:nvSpPr>
            <p:cNvPr id="24" name="23 CuadroTexto"/>
            <p:cNvSpPr txBox="1"/>
            <p:nvPr/>
          </p:nvSpPr>
          <p:spPr>
            <a:xfrm rot="1453014">
              <a:off x="2953543" y="5318164"/>
              <a:ext cx="864096" cy="369332"/>
            </a:xfrm>
            <a:prstGeom prst="rect">
              <a:avLst/>
            </a:prstGeom>
            <a:noFill/>
          </p:spPr>
          <p:txBody>
            <a:bodyPr wrap="square" rtlCol="0">
              <a:spAutoFit/>
            </a:bodyPr>
            <a:lstStyle/>
            <a:p>
              <a:r>
                <a:rPr lang="es-ES_tradnl" b="1" dirty="0" smtClean="0">
                  <a:solidFill>
                    <a:srgbClr val="FF0000"/>
                  </a:solidFill>
                </a:rPr>
                <a:t>+0.81</a:t>
              </a:r>
            </a:p>
          </p:txBody>
        </p:sp>
        <p:sp>
          <p:nvSpPr>
            <p:cNvPr id="25" name="24 CuadroTexto"/>
            <p:cNvSpPr txBox="1"/>
            <p:nvPr/>
          </p:nvSpPr>
          <p:spPr>
            <a:xfrm rot="1453014">
              <a:off x="2847628" y="5485040"/>
              <a:ext cx="864096" cy="369332"/>
            </a:xfrm>
            <a:prstGeom prst="rect">
              <a:avLst/>
            </a:prstGeom>
            <a:noFill/>
          </p:spPr>
          <p:txBody>
            <a:bodyPr wrap="square" rtlCol="0">
              <a:spAutoFit/>
            </a:bodyPr>
            <a:lstStyle/>
            <a:p>
              <a:r>
                <a:rPr lang="es-ES_tradnl" b="1" dirty="0" smtClean="0">
                  <a:solidFill>
                    <a:srgbClr val="FF0000"/>
                  </a:solidFill>
                </a:rPr>
                <a:t>+0.57</a:t>
              </a:r>
            </a:p>
          </p:txBody>
        </p:sp>
        <p:sp>
          <p:nvSpPr>
            <p:cNvPr id="26" name="25 CuadroTexto"/>
            <p:cNvSpPr txBox="1"/>
            <p:nvPr/>
          </p:nvSpPr>
          <p:spPr>
            <a:xfrm rot="1453014">
              <a:off x="2737520" y="5678204"/>
              <a:ext cx="864096" cy="369332"/>
            </a:xfrm>
            <a:prstGeom prst="rect">
              <a:avLst/>
            </a:prstGeom>
            <a:noFill/>
          </p:spPr>
          <p:txBody>
            <a:bodyPr wrap="square" rtlCol="0">
              <a:spAutoFit/>
            </a:bodyPr>
            <a:lstStyle/>
            <a:p>
              <a:r>
                <a:rPr lang="es-ES_tradnl" b="1" dirty="0" smtClean="0">
                  <a:solidFill>
                    <a:srgbClr val="FF0000"/>
                  </a:solidFill>
                </a:rPr>
                <a:t>+0.6</a:t>
              </a:r>
            </a:p>
          </p:txBody>
        </p:sp>
        <p:sp>
          <p:nvSpPr>
            <p:cNvPr id="27" name="26 CuadroTexto"/>
            <p:cNvSpPr txBox="1"/>
            <p:nvPr/>
          </p:nvSpPr>
          <p:spPr>
            <a:xfrm rot="1453014">
              <a:off x="1441375" y="4526075"/>
              <a:ext cx="864096" cy="369332"/>
            </a:xfrm>
            <a:prstGeom prst="rect">
              <a:avLst/>
            </a:prstGeom>
            <a:noFill/>
          </p:spPr>
          <p:txBody>
            <a:bodyPr wrap="square" rtlCol="0">
              <a:spAutoFit/>
            </a:bodyPr>
            <a:lstStyle/>
            <a:p>
              <a:r>
                <a:rPr lang="es-ES_tradnl" b="1" dirty="0" smtClean="0">
                  <a:solidFill>
                    <a:srgbClr val="FF0000"/>
                  </a:solidFill>
                </a:rPr>
                <a:t>+0.8</a:t>
              </a:r>
            </a:p>
          </p:txBody>
        </p:sp>
        <p:sp>
          <p:nvSpPr>
            <p:cNvPr id="28" name="27 CuadroTexto"/>
            <p:cNvSpPr txBox="1"/>
            <p:nvPr/>
          </p:nvSpPr>
          <p:spPr>
            <a:xfrm rot="1453014">
              <a:off x="1335460" y="4692951"/>
              <a:ext cx="864096" cy="369332"/>
            </a:xfrm>
            <a:prstGeom prst="rect">
              <a:avLst/>
            </a:prstGeom>
            <a:noFill/>
          </p:spPr>
          <p:txBody>
            <a:bodyPr wrap="square" rtlCol="0">
              <a:spAutoFit/>
            </a:bodyPr>
            <a:lstStyle/>
            <a:p>
              <a:r>
                <a:rPr lang="es-ES_tradnl" b="1" dirty="0" smtClean="0">
                  <a:solidFill>
                    <a:srgbClr val="FF0000"/>
                  </a:solidFill>
                </a:rPr>
                <a:t>+0.64</a:t>
              </a:r>
            </a:p>
          </p:txBody>
        </p:sp>
        <p:sp>
          <p:nvSpPr>
            <p:cNvPr id="29" name="28 CuadroTexto"/>
            <p:cNvSpPr txBox="1"/>
            <p:nvPr/>
          </p:nvSpPr>
          <p:spPr>
            <a:xfrm rot="1453014">
              <a:off x="1225352" y="4886115"/>
              <a:ext cx="864096" cy="369332"/>
            </a:xfrm>
            <a:prstGeom prst="rect">
              <a:avLst/>
            </a:prstGeom>
            <a:noFill/>
          </p:spPr>
          <p:txBody>
            <a:bodyPr wrap="square" rtlCol="0">
              <a:spAutoFit/>
            </a:bodyPr>
            <a:lstStyle/>
            <a:p>
              <a:r>
                <a:rPr lang="es-ES_tradnl" b="1" dirty="0" smtClean="0">
                  <a:solidFill>
                    <a:srgbClr val="FF0000"/>
                  </a:solidFill>
                </a:rPr>
                <a:t>+0.53</a:t>
              </a:r>
            </a:p>
          </p:txBody>
        </p:sp>
        <p:sp>
          <p:nvSpPr>
            <p:cNvPr id="30" name="29 CuadroTexto"/>
            <p:cNvSpPr txBox="1"/>
            <p:nvPr/>
          </p:nvSpPr>
          <p:spPr>
            <a:xfrm rot="1453014">
              <a:off x="645840" y="4194840"/>
              <a:ext cx="864096" cy="369332"/>
            </a:xfrm>
            <a:prstGeom prst="rect">
              <a:avLst/>
            </a:prstGeom>
            <a:noFill/>
          </p:spPr>
          <p:txBody>
            <a:bodyPr wrap="square" rtlCol="0">
              <a:spAutoFit/>
            </a:bodyPr>
            <a:lstStyle/>
            <a:p>
              <a:r>
                <a:rPr lang="es-ES_tradnl" b="1" dirty="0" smtClean="0">
                  <a:solidFill>
                    <a:srgbClr val="FF0000"/>
                  </a:solidFill>
                </a:rPr>
                <a:t>+0.15</a:t>
              </a:r>
            </a:p>
          </p:txBody>
        </p:sp>
        <p:sp>
          <p:nvSpPr>
            <p:cNvPr id="31" name="30 CuadroTexto"/>
            <p:cNvSpPr txBox="1"/>
            <p:nvPr/>
          </p:nvSpPr>
          <p:spPr>
            <a:xfrm rot="1453014">
              <a:off x="539925" y="4361716"/>
              <a:ext cx="864096" cy="369332"/>
            </a:xfrm>
            <a:prstGeom prst="rect">
              <a:avLst/>
            </a:prstGeom>
            <a:noFill/>
          </p:spPr>
          <p:txBody>
            <a:bodyPr wrap="square" rtlCol="0">
              <a:spAutoFit/>
            </a:bodyPr>
            <a:lstStyle/>
            <a:p>
              <a:r>
                <a:rPr lang="es-ES_tradnl" b="1" dirty="0" smtClean="0">
                  <a:solidFill>
                    <a:srgbClr val="FF0000"/>
                  </a:solidFill>
                </a:rPr>
                <a:t>+0.14</a:t>
              </a:r>
            </a:p>
          </p:txBody>
        </p:sp>
        <p:sp>
          <p:nvSpPr>
            <p:cNvPr id="32" name="31 CuadroTexto"/>
            <p:cNvSpPr txBox="1"/>
            <p:nvPr/>
          </p:nvSpPr>
          <p:spPr>
            <a:xfrm rot="1453014">
              <a:off x="429817" y="4554880"/>
              <a:ext cx="864096" cy="369332"/>
            </a:xfrm>
            <a:prstGeom prst="rect">
              <a:avLst/>
            </a:prstGeom>
            <a:noFill/>
          </p:spPr>
          <p:txBody>
            <a:bodyPr wrap="square" rtlCol="0">
              <a:spAutoFit/>
            </a:bodyPr>
            <a:lstStyle/>
            <a:p>
              <a:r>
                <a:rPr lang="es-ES_tradnl" b="1" dirty="0" smtClean="0">
                  <a:solidFill>
                    <a:srgbClr val="FF0000"/>
                  </a:solidFill>
                </a:rPr>
                <a:t>+0.08</a:t>
              </a:r>
            </a:p>
          </p:txBody>
        </p:sp>
        <p:sp>
          <p:nvSpPr>
            <p:cNvPr id="33" name="32 CuadroTexto"/>
            <p:cNvSpPr txBox="1"/>
            <p:nvPr/>
          </p:nvSpPr>
          <p:spPr>
            <a:xfrm rot="1453014">
              <a:off x="7850088" y="3445956"/>
              <a:ext cx="864096" cy="369332"/>
            </a:xfrm>
            <a:prstGeom prst="rect">
              <a:avLst/>
            </a:prstGeom>
            <a:noFill/>
          </p:spPr>
          <p:txBody>
            <a:bodyPr wrap="square" rtlCol="0">
              <a:spAutoFit/>
            </a:bodyPr>
            <a:lstStyle/>
            <a:p>
              <a:r>
                <a:rPr lang="es-ES_tradnl" b="1" dirty="0" smtClean="0">
                  <a:solidFill>
                    <a:srgbClr val="FF0000"/>
                  </a:solidFill>
                </a:rPr>
                <a:t>+0.28</a:t>
              </a:r>
            </a:p>
          </p:txBody>
        </p:sp>
        <p:sp>
          <p:nvSpPr>
            <p:cNvPr id="34" name="33 CuadroTexto"/>
            <p:cNvSpPr txBox="1"/>
            <p:nvPr/>
          </p:nvSpPr>
          <p:spPr>
            <a:xfrm rot="1453014">
              <a:off x="8127052" y="3358708"/>
              <a:ext cx="864096" cy="369332"/>
            </a:xfrm>
            <a:prstGeom prst="rect">
              <a:avLst/>
            </a:prstGeom>
            <a:noFill/>
          </p:spPr>
          <p:txBody>
            <a:bodyPr wrap="square" rtlCol="0">
              <a:spAutoFit/>
            </a:bodyPr>
            <a:lstStyle/>
            <a:p>
              <a:r>
                <a:rPr lang="es-ES_tradnl" b="1" dirty="0" smtClean="0">
                  <a:solidFill>
                    <a:srgbClr val="FF0000"/>
                  </a:solidFill>
                </a:rPr>
                <a:t>+0.19</a:t>
              </a:r>
            </a:p>
          </p:txBody>
        </p:sp>
        <p:sp>
          <p:nvSpPr>
            <p:cNvPr id="35" name="34 CuadroTexto"/>
            <p:cNvSpPr txBox="1"/>
            <p:nvPr/>
          </p:nvSpPr>
          <p:spPr>
            <a:xfrm rot="1453014">
              <a:off x="8384604" y="3258736"/>
              <a:ext cx="864096" cy="369332"/>
            </a:xfrm>
            <a:prstGeom prst="rect">
              <a:avLst/>
            </a:prstGeom>
            <a:noFill/>
          </p:spPr>
          <p:txBody>
            <a:bodyPr wrap="square" rtlCol="0">
              <a:spAutoFit/>
            </a:bodyPr>
            <a:lstStyle/>
            <a:p>
              <a:r>
                <a:rPr lang="es-ES_tradnl" b="1" dirty="0" smtClean="0">
                  <a:solidFill>
                    <a:srgbClr val="FF0000"/>
                  </a:solidFill>
                </a:rPr>
                <a:t>+0.23</a:t>
              </a:r>
            </a:p>
          </p:txBody>
        </p:sp>
        <p:sp>
          <p:nvSpPr>
            <p:cNvPr id="36" name="35 CuadroTexto"/>
            <p:cNvSpPr txBox="1"/>
            <p:nvPr/>
          </p:nvSpPr>
          <p:spPr>
            <a:xfrm rot="1453014">
              <a:off x="6834356" y="2940224"/>
              <a:ext cx="864096" cy="369332"/>
            </a:xfrm>
            <a:prstGeom prst="rect">
              <a:avLst/>
            </a:prstGeom>
            <a:noFill/>
          </p:spPr>
          <p:txBody>
            <a:bodyPr wrap="square" rtlCol="0">
              <a:spAutoFit/>
            </a:bodyPr>
            <a:lstStyle/>
            <a:p>
              <a:r>
                <a:rPr lang="es-ES_tradnl" b="1" dirty="0" smtClean="0">
                  <a:solidFill>
                    <a:srgbClr val="FF0000"/>
                  </a:solidFill>
                </a:rPr>
                <a:t>+0.96</a:t>
              </a:r>
            </a:p>
          </p:txBody>
        </p:sp>
        <p:sp>
          <p:nvSpPr>
            <p:cNvPr id="37" name="36 CuadroTexto"/>
            <p:cNvSpPr txBox="1"/>
            <p:nvPr/>
          </p:nvSpPr>
          <p:spPr>
            <a:xfrm rot="1453014">
              <a:off x="7111320" y="2852976"/>
              <a:ext cx="864096" cy="369332"/>
            </a:xfrm>
            <a:prstGeom prst="rect">
              <a:avLst/>
            </a:prstGeom>
            <a:noFill/>
          </p:spPr>
          <p:txBody>
            <a:bodyPr wrap="square" rtlCol="0">
              <a:spAutoFit/>
            </a:bodyPr>
            <a:lstStyle/>
            <a:p>
              <a:r>
                <a:rPr lang="es-ES_tradnl" b="1" dirty="0" smtClean="0">
                  <a:solidFill>
                    <a:srgbClr val="FF0000"/>
                  </a:solidFill>
                </a:rPr>
                <a:t>+0.65</a:t>
              </a:r>
            </a:p>
          </p:txBody>
        </p:sp>
        <p:sp>
          <p:nvSpPr>
            <p:cNvPr id="38" name="37 CuadroTexto"/>
            <p:cNvSpPr txBox="1"/>
            <p:nvPr/>
          </p:nvSpPr>
          <p:spPr>
            <a:xfrm rot="1453014">
              <a:off x="7368872" y="2753004"/>
              <a:ext cx="864096" cy="369332"/>
            </a:xfrm>
            <a:prstGeom prst="rect">
              <a:avLst/>
            </a:prstGeom>
            <a:noFill/>
          </p:spPr>
          <p:txBody>
            <a:bodyPr wrap="square" rtlCol="0">
              <a:spAutoFit/>
            </a:bodyPr>
            <a:lstStyle/>
            <a:p>
              <a:r>
                <a:rPr lang="es-ES_tradnl" b="1" dirty="0" smtClean="0">
                  <a:solidFill>
                    <a:srgbClr val="FF0000"/>
                  </a:solidFill>
                </a:rPr>
                <a:t>+0.47</a:t>
              </a:r>
            </a:p>
          </p:txBody>
        </p:sp>
        <p:sp>
          <p:nvSpPr>
            <p:cNvPr id="44" name="43 CuadroTexto"/>
            <p:cNvSpPr txBox="1"/>
            <p:nvPr/>
          </p:nvSpPr>
          <p:spPr>
            <a:xfrm rot="1453014">
              <a:off x="5594236" y="2330252"/>
              <a:ext cx="864096" cy="369332"/>
            </a:xfrm>
            <a:prstGeom prst="rect">
              <a:avLst/>
            </a:prstGeom>
            <a:noFill/>
          </p:spPr>
          <p:txBody>
            <a:bodyPr wrap="square" rtlCol="0">
              <a:spAutoFit/>
            </a:bodyPr>
            <a:lstStyle/>
            <a:p>
              <a:r>
                <a:rPr lang="es-ES_tradnl" b="1" dirty="0" smtClean="0">
                  <a:solidFill>
                    <a:srgbClr val="FF0000"/>
                  </a:solidFill>
                </a:rPr>
                <a:t>+1.03</a:t>
              </a:r>
            </a:p>
          </p:txBody>
        </p:sp>
        <p:sp>
          <p:nvSpPr>
            <p:cNvPr id="45" name="44 CuadroTexto"/>
            <p:cNvSpPr txBox="1"/>
            <p:nvPr/>
          </p:nvSpPr>
          <p:spPr>
            <a:xfrm rot="1453014">
              <a:off x="5871200" y="2243004"/>
              <a:ext cx="864096" cy="369332"/>
            </a:xfrm>
            <a:prstGeom prst="rect">
              <a:avLst/>
            </a:prstGeom>
            <a:noFill/>
          </p:spPr>
          <p:txBody>
            <a:bodyPr wrap="square" rtlCol="0">
              <a:spAutoFit/>
            </a:bodyPr>
            <a:lstStyle/>
            <a:p>
              <a:r>
                <a:rPr lang="es-ES_tradnl" b="1" dirty="0" smtClean="0">
                  <a:solidFill>
                    <a:srgbClr val="FF0000"/>
                  </a:solidFill>
                </a:rPr>
                <a:t>+0.66</a:t>
              </a:r>
            </a:p>
          </p:txBody>
        </p:sp>
        <p:sp>
          <p:nvSpPr>
            <p:cNvPr id="46" name="45 CuadroTexto"/>
            <p:cNvSpPr txBox="1"/>
            <p:nvPr/>
          </p:nvSpPr>
          <p:spPr>
            <a:xfrm rot="1453014">
              <a:off x="6128752" y="2143032"/>
              <a:ext cx="864096" cy="369332"/>
            </a:xfrm>
            <a:prstGeom prst="rect">
              <a:avLst/>
            </a:prstGeom>
            <a:noFill/>
          </p:spPr>
          <p:txBody>
            <a:bodyPr wrap="square" rtlCol="0">
              <a:spAutoFit/>
            </a:bodyPr>
            <a:lstStyle/>
            <a:p>
              <a:r>
                <a:rPr lang="es-ES_tradnl" b="1" dirty="0" smtClean="0">
                  <a:solidFill>
                    <a:srgbClr val="FF0000"/>
                  </a:solidFill>
                </a:rPr>
                <a:t>+0.41</a:t>
              </a:r>
            </a:p>
          </p:txBody>
        </p:sp>
        <p:sp>
          <p:nvSpPr>
            <p:cNvPr id="47" name="46 CuadroTexto"/>
            <p:cNvSpPr txBox="1"/>
            <p:nvPr/>
          </p:nvSpPr>
          <p:spPr>
            <a:xfrm rot="1453014">
              <a:off x="4537720" y="1803336"/>
              <a:ext cx="864096" cy="369332"/>
            </a:xfrm>
            <a:prstGeom prst="rect">
              <a:avLst/>
            </a:prstGeom>
            <a:noFill/>
          </p:spPr>
          <p:txBody>
            <a:bodyPr wrap="square" rtlCol="0">
              <a:spAutoFit/>
            </a:bodyPr>
            <a:lstStyle/>
            <a:p>
              <a:r>
                <a:rPr lang="es-ES_tradnl" b="1" dirty="0" smtClean="0">
                  <a:solidFill>
                    <a:srgbClr val="FF0000"/>
                  </a:solidFill>
                </a:rPr>
                <a:t>+0.24</a:t>
              </a:r>
            </a:p>
          </p:txBody>
        </p:sp>
        <p:sp>
          <p:nvSpPr>
            <p:cNvPr id="48" name="47 CuadroTexto"/>
            <p:cNvSpPr txBox="1"/>
            <p:nvPr/>
          </p:nvSpPr>
          <p:spPr>
            <a:xfrm rot="1453014">
              <a:off x="4814684" y="1716088"/>
              <a:ext cx="864096" cy="369332"/>
            </a:xfrm>
            <a:prstGeom prst="rect">
              <a:avLst/>
            </a:prstGeom>
            <a:noFill/>
          </p:spPr>
          <p:txBody>
            <a:bodyPr wrap="square" rtlCol="0">
              <a:spAutoFit/>
            </a:bodyPr>
            <a:lstStyle/>
            <a:p>
              <a:r>
                <a:rPr lang="es-ES_tradnl" b="1" dirty="0" smtClean="0">
                  <a:solidFill>
                    <a:srgbClr val="FF0000"/>
                  </a:solidFill>
                </a:rPr>
                <a:t>+0.13</a:t>
              </a:r>
            </a:p>
          </p:txBody>
        </p:sp>
        <p:sp>
          <p:nvSpPr>
            <p:cNvPr id="49" name="48 CuadroTexto"/>
            <p:cNvSpPr txBox="1"/>
            <p:nvPr/>
          </p:nvSpPr>
          <p:spPr>
            <a:xfrm rot="1453014">
              <a:off x="5072236" y="1616116"/>
              <a:ext cx="864096" cy="369332"/>
            </a:xfrm>
            <a:prstGeom prst="rect">
              <a:avLst/>
            </a:prstGeom>
            <a:noFill/>
          </p:spPr>
          <p:txBody>
            <a:bodyPr wrap="square" rtlCol="0">
              <a:spAutoFit/>
            </a:bodyPr>
            <a:lstStyle/>
            <a:p>
              <a:r>
                <a:rPr lang="es-ES_tradnl" b="1" dirty="0" smtClean="0">
                  <a:solidFill>
                    <a:srgbClr val="FF0000"/>
                  </a:solidFill>
                </a:rPr>
                <a:t>+0.1</a:t>
              </a:r>
            </a:p>
          </p:txBody>
        </p:sp>
      </p:grpSp>
      <p:sp>
        <p:nvSpPr>
          <p:cNvPr id="51" name="2 Subtítulo"/>
          <p:cNvSpPr txBox="1">
            <a:spLocks/>
          </p:cNvSpPr>
          <p:nvPr/>
        </p:nvSpPr>
        <p:spPr>
          <a:xfrm>
            <a:off x="0" y="0"/>
            <a:ext cx="9144000" cy="90872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600" dirty="0" smtClean="0">
                <a:latin typeface="Arial" pitchFamily="34" charset="0"/>
                <a:ea typeface="Calibri"/>
                <a:cs typeface="Arial" pitchFamily="34" charset="0"/>
              </a:rPr>
              <a:t>Top numbers on the plate A2-&gt; difference with respect to the initial status of the plate in Z.</a:t>
            </a:r>
          </a:p>
          <a:p>
            <a:pPr>
              <a:buNone/>
            </a:pPr>
            <a:r>
              <a:rPr lang="en-US" sz="1600" b="1" dirty="0" smtClean="0">
                <a:solidFill>
                  <a:srgbClr val="FF0000"/>
                </a:solidFill>
                <a:latin typeface="Arial" pitchFamily="34" charset="0"/>
                <a:ea typeface="Calibri"/>
                <a:cs typeface="Arial" pitchFamily="34" charset="0"/>
              </a:rPr>
              <a:t>Lateral numbers on the calorimeter-&gt;difference with respect to the initial status of the </a:t>
            </a:r>
          </a:p>
          <a:p>
            <a:pPr>
              <a:buNone/>
            </a:pPr>
            <a:r>
              <a:rPr lang="en-US" sz="1600" b="1" dirty="0" smtClean="0">
                <a:solidFill>
                  <a:srgbClr val="FF0000"/>
                </a:solidFill>
                <a:latin typeface="Arial" pitchFamily="34" charset="0"/>
                <a:ea typeface="Calibri"/>
                <a:cs typeface="Arial" pitchFamily="34" charset="0"/>
              </a:rPr>
              <a:t>distance between plates on the calorimeter assembled before weld.</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r>
              <a:rPr lang="en-US" sz="1600" dirty="0" smtClean="0">
                <a:latin typeface="Arial" pitchFamily="34" charset="0"/>
                <a:ea typeface="Calibri"/>
                <a:cs typeface="Arial" pitchFamily="34" charset="0"/>
              </a:rPr>
              <a:t>	</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a:latin typeface="Arial" pitchFamily="34" charset="0"/>
              <a:cs typeface="Arial" pitchFamily="34" charset="0"/>
            </a:endParaRPr>
          </a:p>
        </p:txBody>
      </p:sp>
      <p:sp>
        <p:nvSpPr>
          <p:cNvPr id="52" name="2 Subtítulo"/>
          <p:cNvSpPr txBox="1">
            <a:spLocks/>
          </p:cNvSpPr>
          <p:nvPr/>
        </p:nvSpPr>
        <p:spPr>
          <a:xfrm>
            <a:off x="-216024" y="5976664"/>
            <a:ext cx="9540552" cy="90872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400" dirty="0" smtClean="0">
                <a:latin typeface="Arial" pitchFamily="34" charset="0"/>
                <a:ea typeface="Calibri"/>
                <a:cs typeface="Arial" pitchFamily="34" charset="0"/>
              </a:rPr>
              <a:t>We can conclude that the distortion produce by the EBW process was bigger  than expected. About 1 mm on the </a:t>
            </a:r>
          </a:p>
          <a:p>
            <a:pPr>
              <a:buNone/>
            </a:pPr>
            <a:r>
              <a:rPr lang="en-US" sz="1400" dirty="0" smtClean="0">
                <a:latin typeface="Arial" pitchFamily="34" charset="0"/>
                <a:ea typeface="Calibri"/>
                <a:cs typeface="Arial" pitchFamily="34" charset="0"/>
              </a:rPr>
              <a:t>center of the external plates, and less on the internals, but on the X-axis (950 mm) it is approximately the same that in </a:t>
            </a:r>
          </a:p>
          <a:p>
            <a:pPr>
              <a:buNone/>
            </a:pPr>
            <a:r>
              <a:rPr lang="en-US" sz="1400" dirty="0" smtClean="0">
                <a:latin typeface="Arial" pitchFamily="34" charset="0"/>
                <a:ea typeface="Calibri"/>
                <a:cs typeface="Arial" pitchFamily="34" charset="0"/>
              </a:rPr>
              <a:t>the bigger modules in the ILD. On the Y-axis is less critique because it looks like constant, and it is the ~3 m length .</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r>
              <a:rPr lang="en-US" sz="1600" dirty="0" smtClean="0">
                <a:latin typeface="Arial" pitchFamily="34" charset="0"/>
                <a:ea typeface="Calibri"/>
                <a:cs typeface="Arial" pitchFamily="34" charset="0"/>
              </a:rPr>
              <a:t>	</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179512" y="260648"/>
            <a:ext cx="8352928" cy="216024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400" dirty="0" smtClean="0">
                <a:latin typeface="Arial" pitchFamily="34" charset="0"/>
                <a:ea typeface="Calibri"/>
                <a:cs typeface="Arial" pitchFamily="34" charset="0"/>
              </a:rPr>
              <a:t>3.3. </a:t>
            </a:r>
            <a:r>
              <a:rPr lang="en-US" sz="1400" u="sng" dirty="0" smtClean="0">
                <a:latin typeface="Arial" pitchFamily="34" charset="0"/>
                <a:ea typeface="Calibri"/>
                <a:cs typeface="Arial" pitchFamily="34" charset="0"/>
              </a:rPr>
              <a:t>Machining test for the large prototype (</a:t>
            </a:r>
            <a:r>
              <a:rPr lang="en-US" sz="1400" u="sng" dirty="0" err="1" smtClean="0">
                <a:latin typeface="Arial" pitchFamily="34" charset="0"/>
                <a:ea typeface="Calibri"/>
                <a:cs typeface="Arial" pitchFamily="34" charset="0"/>
              </a:rPr>
              <a:t>Ciemat</a:t>
            </a:r>
            <a:r>
              <a:rPr lang="en-US" sz="1400" u="sng" dirty="0" smtClean="0">
                <a:latin typeface="Arial" pitchFamily="34" charset="0"/>
                <a:ea typeface="Calibri"/>
                <a:cs typeface="Arial" pitchFamily="34" charset="0"/>
              </a:rPr>
              <a:t> workshop) </a:t>
            </a:r>
          </a:p>
          <a:p>
            <a:pPr marL="137160" indent="0">
              <a:buNone/>
            </a:pPr>
            <a:r>
              <a:rPr lang="en-US" sz="1400" dirty="0">
                <a:latin typeface="Arial" pitchFamily="34" charset="0"/>
                <a:ea typeface="Calibri"/>
                <a:cs typeface="Arial" pitchFamily="34" charset="0"/>
              </a:rPr>
              <a:t>The planarity required for the final prototype is &lt;</a:t>
            </a:r>
            <a:r>
              <a:rPr lang="en-US" sz="1400" dirty="0" smtClean="0">
                <a:latin typeface="Arial" pitchFamily="34" charset="0"/>
                <a:ea typeface="Calibri"/>
                <a:cs typeface="Arial" pitchFamily="34" charset="0"/>
              </a:rPr>
              <a:t>1mm, larger </a:t>
            </a:r>
            <a:r>
              <a:rPr lang="en-US" sz="1400" dirty="0">
                <a:latin typeface="Arial" pitchFamily="34" charset="0"/>
                <a:ea typeface="Calibri"/>
                <a:cs typeface="Arial" pitchFamily="34" charset="0"/>
              </a:rPr>
              <a:t>than we required for the 1m3 prototype but more difficult to obtain in a surface three times bigger</a:t>
            </a:r>
            <a:endParaRPr lang="en-US" sz="1400" dirty="0" smtClean="0">
              <a:latin typeface="Arial" pitchFamily="34" charset="0"/>
              <a:ea typeface="Calibri"/>
              <a:cs typeface="Arial" pitchFamily="34" charset="0"/>
            </a:endParaRPr>
          </a:p>
          <a:p>
            <a:pPr marL="137160" indent="0">
              <a:buNone/>
            </a:pPr>
            <a:r>
              <a:rPr lang="en-US" sz="1400" dirty="0" smtClean="0">
                <a:latin typeface="Arial" pitchFamily="34" charset="0"/>
                <a:ea typeface="Calibri"/>
                <a:cs typeface="Arial" pitchFamily="34" charset="0"/>
              </a:rPr>
              <a:t> +We had produced one plate of </a:t>
            </a:r>
            <a:r>
              <a:rPr lang="en-US" sz="1400" dirty="0" err="1" smtClean="0">
                <a:latin typeface="Arial" pitchFamily="34" charset="0"/>
                <a:ea typeface="Calibri"/>
                <a:cs typeface="Arial" pitchFamily="34" charset="0"/>
              </a:rPr>
              <a:t>Inox</a:t>
            </a:r>
            <a:r>
              <a:rPr lang="en-US" sz="1400" dirty="0" smtClean="0">
                <a:latin typeface="Arial" pitchFamily="34" charset="0"/>
                <a:ea typeface="Calibri"/>
                <a:cs typeface="Arial" pitchFamily="34" charset="0"/>
              </a:rPr>
              <a:t> AISI 304 of 2900x950 and 15 mm thickness.</a:t>
            </a:r>
          </a:p>
          <a:p>
            <a:pPr marL="137160" indent="0">
              <a:buNone/>
            </a:pPr>
            <a:endParaRPr lang="es-ES_tradnl" sz="1400" dirty="0">
              <a:latin typeface="Arial" pitchFamily="34" charset="0"/>
              <a:ea typeface="Calibri"/>
              <a:cs typeface="Arial" pitchFamily="34" charset="0"/>
            </a:endParaRPr>
          </a:p>
          <a:p>
            <a:pPr marL="137160" indent="0">
              <a:buNone/>
            </a:pPr>
            <a:endParaRPr lang="en-US" sz="1400" dirty="0" smtClean="0">
              <a:latin typeface="Arial" pitchFamily="34" charset="0"/>
              <a:ea typeface="Calibri"/>
              <a:cs typeface="Arial" pitchFamily="34" charset="0"/>
            </a:endParaRPr>
          </a:p>
          <a:p>
            <a:pPr marL="137160" indent="0">
              <a:buNone/>
            </a:pPr>
            <a:r>
              <a:rPr lang="en-US" sz="1400" dirty="0">
                <a:latin typeface="Arial" pitchFamily="34" charset="0"/>
                <a:ea typeface="Calibri"/>
                <a:cs typeface="Arial" pitchFamily="34" charset="0"/>
              </a:rPr>
              <a:t>+Operational tool.</a:t>
            </a:r>
          </a:p>
          <a:p>
            <a:pPr marL="137160" indent="0">
              <a:buNone/>
            </a:pPr>
            <a:r>
              <a:rPr lang="en-US" sz="1400" dirty="0">
                <a:latin typeface="Arial" pitchFamily="34" charset="0"/>
                <a:ea typeface="Calibri"/>
                <a:cs typeface="Arial" pitchFamily="34" charset="0"/>
              </a:rPr>
              <a:t>+Verification tool</a:t>
            </a:r>
            <a:r>
              <a:rPr lang="en-US" sz="1400" dirty="0" smtClean="0">
                <a:latin typeface="Arial" pitchFamily="34" charset="0"/>
                <a:ea typeface="Calibri"/>
                <a:cs typeface="Arial" pitchFamily="34" charset="0"/>
              </a:rPr>
              <a:t>.</a:t>
            </a:r>
          </a:p>
          <a:p>
            <a:pPr>
              <a:buNone/>
            </a:pPr>
            <a:endParaRPr lang="en-US" sz="1400" dirty="0" smtClean="0">
              <a:latin typeface="Arial" pitchFamily="34" charset="0"/>
              <a:ea typeface="Calibri"/>
              <a:cs typeface="Arial" pitchFamily="34" charset="0"/>
            </a:endParaRPr>
          </a:p>
          <a:p>
            <a:pPr>
              <a:buNone/>
            </a:pPr>
            <a:r>
              <a:rPr lang="en-US" sz="1400" dirty="0" smtClean="0">
                <a:latin typeface="Arial" pitchFamily="34" charset="0"/>
                <a:ea typeface="Calibri"/>
                <a:cs typeface="Arial" pitchFamily="34" charset="0"/>
              </a:rPr>
              <a:t>The plates where produce with a </a:t>
            </a:r>
          </a:p>
          <a:p>
            <a:pPr>
              <a:buNone/>
            </a:pPr>
            <a:r>
              <a:rPr lang="en-US" sz="1400" dirty="0" smtClean="0">
                <a:latin typeface="Arial" pitchFamily="34" charset="0"/>
                <a:ea typeface="Calibri"/>
                <a:cs typeface="Arial" pitchFamily="34" charset="0"/>
              </a:rPr>
              <a:t>Planarity tolerance below 1 mm in a </a:t>
            </a:r>
          </a:p>
          <a:p>
            <a:pPr>
              <a:buNone/>
            </a:pPr>
            <a:r>
              <a:rPr lang="en-US" sz="1400" dirty="0" smtClean="0">
                <a:latin typeface="Arial" pitchFamily="34" charset="0"/>
                <a:ea typeface="Calibri"/>
                <a:cs typeface="Arial" pitchFamily="34" charset="0"/>
              </a:rPr>
              <a:t>length of  about 2.3 m, but in the rest</a:t>
            </a:r>
          </a:p>
          <a:p>
            <a:pPr>
              <a:buNone/>
            </a:pPr>
            <a:r>
              <a:rPr lang="en-US" sz="1400" dirty="0" smtClean="0">
                <a:latin typeface="Arial" pitchFamily="34" charset="0"/>
                <a:ea typeface="Calibri"/>
                <a:cs typeface="Arial" pitchFamily="34" charset="0"/>
              </a:rPr>
              <a:t> of the length was 3 mm.</a:t>
            </a:r>
          </a:p>
          <a:p>
            <a:pPr marL="137160" indent="0">
              <a:buNone/>
            </a:pPr>
            <a:endParaRPr lang="en-US" sz="1400" dirty="0">
              <a:latin typeface="Arial" pitchFamily="34" charset="0"/>
              <a:ea typeface="Calibri"/>
              <a:cs typeface="Arial" pitchFamily="34" charset="0"/>
            </a:endParaRPr>
          </a:p>
          <a:p>
            <a:pPr marL="137160" indent="0">
              <a:buNone/>
            </a:pPr>
            <a:endParaRPr lang="en-US" sz="1400" dirty="0" smtClean="0">
              <a:latin typeface="Arial" pitchFamily="34" charset="0"/>
              <a:ea typeface="Calibri"/>
              <a:cs typeface="Arial" pitchFamily="34" charset="0"/>
            </a:endParaRPr>
          </a:p>
          <a:p>
            <a:endParaRPr lang="en-US" sz="1400" u="sng" dirty="0" smtClean="0">
              <a:latin typeface="Arial" pitchFamily="34" charset="0"/>
              <a:ea typeface="Calibri"/>
              <a:cs typeface="Arial" pitchFamily="34" charset="0"/>
            </a:endParaRPr>
          </a:p>
          <a:p>
            <a:endParaRPr lang="en-US" sz="1400" dirty="0" smtClean="0">
              <a:latin typeface="Arial" pitchFamily="34" charset="0"/>
              <a:ea typeface="Calibri"/>
              <a:cs typeface="Arial" pitchFamily="34" charset="0"/>
            </a:endParaRPr>
          </a:p>
          <a:p>
            <a:endParaRPr lang="en-US" sz="1400" dirty="0" smtClean="0">
              <a:latin typeface="Arial" pitchFamily="34" charset="0"/>
              <a:ea typeface="Calibri"/>
              <a:cs typeface="Arial" pitchFamily="34" charset="0"/>
            </a:endParaRPr>
          </a:p>
          <a:p>
            <a:endParaRPr lang="en-US" sz="1400" dirty="0" smtClean="0">
              <a:latin typeface="Arial" pitchFamily="34" charset="0"/>
              <a:ea typeface="Calibri"/>
              <a:cs typeface="Arial" pitchFamily="34" charset="0"/>
            </a:endParaRPr>
          </a:p>
          <a:p>
            <a:endParaRPr lang="en-US" sz="1400" dirty="0" smtClean="0">
              <a:latin typeface="Arial" pitchFamily="34" charset="0"/>
              <a:ea typeface="Calibri"/>
              <a:cs typeface="Arial" pitchFamily="34" charset="0"/>
            </a:endParaRPr>
          </a:p>
          <a:p>
            <a:endParaRPr lang="en-US" sz="1400" dirty="0" smtClean="0">
              <a:latin typeface="Arial" pitchFamily="34" charset="0"/>
              <a:ea typeface="Calibri"/>
              <a:cs typeface="Arial" pitchFamily="34" charset="0"/>
            </a:endParaRPr>
          </a:p>
          <a:p>
            <a:endParaRPr lang="en-US" sz="1400" dirty="0" smtClean="0">
              <a:latin typeface="Arial" pitchFamily="34" charset="0"/>
              <a:ea typeface="Calibri"/>
              <a:cs typeface="Arial" pitchFamily="34" charset="0"/>
            </a:endParaRPr>
          </a:p>
          <a:p>
            <a:endParaRPr lang="en-US" sz="1400" dirty="0">
              <a:latin typeface="Arial" pitchFamily="34" charset="0"/>
              <a:cs typeface="Arial" pitchFamily="34" charset="0"/>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4377810"/>
            <a:ext cx="4320480" cy="24355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82967" y="4383991"/>
            <a:ext cx="4309513" cy="24293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19872" y="1283358"/>
            <a:ext cx="5256584" cy="2963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29119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0"/>
            <a:ext cx="9144000" cy="1340768"/>
          </a:xfrm>
        </p:spPr>
        <p:txBody>
          <a:bodyPr>
            <a:normAutofit/>
          </a:bodyPr>
          <a:lstStyle/>
          <a:p>
            <a:r>
              <a:rPr lang="en-US" sz="2800" dirty="0"/>
              <a:t>4</a:t>
            </a:r>
            <a:r>
              <a:rPr lang="en-US" sz="2800" dirty="0" smtClean="0"/>
              <a:t>. Prototypes under Study and fabrication.</a:t>
            </a:r>
            <a:br>
              <a:rPr lang="en-US" sz="2800" dirty="0" smtClean="0"/>
            </a:br>
            <a:r>
              <a:rPr lang="en-US" sz="2800" dirty="0" smtClean="0"/>
              <a:t>.</a:t>
            </a:r>
            <a:endParaRPr lang="en-US" sz="2800" dirty="0"/>
          </a:p>
        </p:txBody>
      </p:sp>
      <p:sp>
        <p:nvSpPr>
          <p:cNvPr id="3" name="2 Subtítulo"/>
          <p:cNvSpPr>
            <a:spLocks noGrp="1"/>
          </p:cNvSpPr>
          <p:nvPr>
            <p:ph type="subTitle" idx="1"/>
          </p:nvPr>
        </p:nvSpPr>
        <p:spPr>
          <a:xfrm>
            <a:off x="467544" y="836712"/>
            <a:ext cx="8219206" cy="5544616"/>
          </a:xfrm>
        </p:spPr>
        <p:txBody>
          <a:bodyPr>
            <a:noAutofit/>
          </a:bodyPr>
          <a:lstStyle/>
          <a:p>
            <a:pPr marL="285750" indent="-285750" algn="l"/>
            <a:r>
              <a:rPr lang="en-US" sz="1400" dirty="0" smtClean="0">
                <a:latin typeface="Arial" pitchFamily="34" charset="0"/>
                <a:ea typeface="Calibri"/>
                <a:cs typeface="Arial" pitchFamily="34" charset="0"/>
              </a:rPr>
              <a:t>4.1. </a:t>
            </a:r>
            <a:r>
              <a:rPr lang="en-US" sz="1400" u="sng" dirty="0" smtClean="0">
                <a:latin typeface="Arial" pitchFamily="34" charset="0"/>
                <a:ea typeface="Calibri"/>
                <a:cs typeface="Arial" pitchFamily="34" charset="0"/>
              </a:rPr>
              <a:t>Machining </a:t>
            </a:r>
            <a:r>
              <a:rPr lang="en-US" sz="1400" u="sng" dirty="0">
                <a:latin typeface="Arial" pitchFamily="34" charset="0"/>
                <a:ea typeface="Calibri"/>
                <a:cs typeface="Arial" pitchFamily="34" charset="0"/>
              </a:rPr>
              <a:t>and Welding Test for a </a:t>
            </a:r>
            <a:r>
              <a:rPr lang="en-US" sz="1400" u="sng" dirty="0" smtClean="0">
                <a:latin typeface="Arial" pitchFamily="34" charset="0"/>
                <a:ea typeface="Calibri"/>
                <a:cs typeface="Arial" pitchFamily="34" charset="0"/>
              </a:rPr>
              <a:t>smaller </a:t>
            </a:r>
            <a:r>
              <a:rPr lang="en-US" sz="1400" u="sng" dirty="0">
                <a:latin typeface="Arial" pitchFamily="34" charset="0"/>
                <a:ea typeface="Calibri"/>
                <a:cs typeface="Arial" pitchFamily="34" charset="0"/>
              </a:rPr>
              <a:t>prototype (</a:t>
            </a:r>
            <a:r>
              <a:rPr lang="en-US" sz="1400" u="sng" dirty="0" err="1">
                <a:latin typeface="Arial" pitchFamily="34" charset="0"/>
                <a:ea typeface="Calibri"/>
                <a:cs typeface="Arial" pitchFamily="34" charset="0"/>
              </a:rPr>
              <a:t>Ciemat</a:t>
            </a:r>
            <a:r>
              <a:rPr lang="en-US" sz="1400" u="sng" dirty="0">
                <a:latin typeface="Arial" pitchFamily="34" charset="0"/>
                <a:ea typeface="Calibri"/>
                <a:cs typeface="Arial" pitchFamily="34" charset="0"/>
              </a:rPr>
              <a:t> workshop) </a:t>
            </a:r>
            <a:endParaRPr lang="en-US" sz="1400" u="sng" dirty="0" smtClean="0">
              <a:latin typeface="Arial" pitchFamily="34" charset="0"/>
              <a:ea typeface="Calibri"/>
              <a:cs typeface="Arial" pitchFamily="34" charset="0"/>
            </a:endParaRPr>
          </a:p>
          <a:p>
            <a:pPr algn="l"/>
            <a:r>
              <a:rPr lang="en-US" sz="1400" dirty="0" smtClean="0">
                <a:latin typeface="Arial" pitchFamily="34" charset="0"/>
                <a:ea typeface="Calibri"/>
                <a:cs typeface="Arial" pitchFamily="34" charset="0"/>
              </a:rPr>
              <a:t>+</a:t>
            </a:r>
            <a:r>
              <a:rPr lang="en-US" sz="1400" dirty="0">
                <a:latin typeface="Arial" pitchFamily="34" charset="0"/>
                <a:ea typeface="Calibri"/>
                <a:cs typeface="Arial" pitchFamily="34" charset="0"/>
              </a:rPr>
              <a:t>A </a:t>
            </a:r>
            <a:r>
              <a:rPr lang="en-US" sz="1400" dirty="0" smtClean="0">
                <a:latin typeface="Arial" pitchFamily="34" charset="0"/>
                <a:ea typeface="Calibri"/>
                <a:cs typeface="Arial" pitchFamily="34" charset="0"/>
              </a:rPr>
              <a:t>smaller </a:t>
            </a:r>
            <a:r>
              <a:rPr lang="en-US" sz="1400" dirty="0">
                <a:latin typeface="Arial" pitchFamily="34" charset="0"/>
                <a:ea typeface="Calibri"/>
                <a:cs typeface="Arial" pitchFamily="34" charset="0"/>
              </a:rPr>
              <a:t>machined and </a:t>
            </a:r>
            <a:r>
              <a:rPr lang="en-US" sz="1400" dirty="0" smtClean="0">
                <a:latin typeface="Arial" pitchFamily="34" charset="0"/>
                <a:ea typeface="Calibri"/>
                <a:cs typeface="Arial" pitchFamily="34" charset="0"/>
              </a:rPr>
              <a:t>welded module </a:t>
            </a:r>
            <a:r>
              <a:rPr lang="en-US" sz="1400" dirty="0">
                <a:latin typeface="Arial" pitchFamily="34" charset="0"/>
                <a:ea typeface="Calibri"/>
                <a:cs typeface="Arial" pitchFamily="34" charset="0"/>
              </a:rPr>
              <a:t>structure compose of several </a:t>
            </a:r>
            <a:r>
              <a:rPr lang="en-US" sz="1400" dirty="0" smtClean="0">
                <a:latin typeface="Arial" pitchFamily="34" charset="0"/>
                <a:ea typeface="Calibri"/>
                <a:cs typeface="Arial" pitchFamily="34" charset="0"/>
              </a:rPr>
              <a:t>layers. If with the EBW we can obtain the tolerances we will test with standard </a:t>
            </a:r>
            <a:r>
              <a:rPr lang="en-US" sz="1400" dirty="0">
                <a:latin typeface="Arial" pitchFamily="34" charset="0"/>
                <a:ea typeface="Calibri"/>
                <a:cs typeface="Arial" pitchFamily="34" charset="0"/>
              </a:rPr>
              <a:t>welding process </a:t>
            </a:r>
            <a:r>
              <a:rPr lang="en-US" sz="1400" dirty="0" smtClean="0">
                <a:latin typeface="Arial" pitchFamily="34" charset="0"/>
                <a:ea typeface="Calibri"/>
                <a:cs typeface="Arial" pitchFamily="34" charset="0"/>
              </a:rPr>
              <a:t>using </a:t>
            </a:r>
            <a:r>
              <a:rPr lang="en-US" sz="1400" dirty="0">
                <a:latin typeface="Arial" pitchFamily="34" charset="0"/>
                <a:ea typeface="Calibri"/>
                <a:cs typeface="Arial" pitchFamily="34" charset="0"/>
              </a:rPr>
              <a:t>methods to minimize </a:t>
            </a:r>
            <a:r>
              <a:rPr lang="en-US" sz="1400" dirty="0" smtClean="0">
                <a:latin typeface="Arial" pitchFamily="34" charset="0"/>
                <a:ea typeface="Calibri"/>
                <a:cs typeface="Arial" pitchFamily="34" charset="0"/>
              </a:rPr>
              <a:t>deformations, this should be the cheaper  welding process, but probably it will not be viable according to  the recent EBW results obtained last week:</a:t>
            </a:r>
          </a:p>
          <a:p>
            <a:pPr algn="l"/>
            <a:r>
              <a:rPr lang="en-US" sz="1400" dirty="0" smtClean="0">
                <a:latin typeface="Arial" pitchFamily="34" charset="0"/>
                <a:ea typeface="Calibri"/>
                <a:cs typeface="Arial" pitchFamily="34" charset="0"/>
              </a:rPr>
              <a:t>-</a:t>
            </a:r>
            <a:r>
              <a:rPr lang="en-US" sz="1400" dirty="0">
                <a:latin typeface="Arial" pitchFamily="34" charset="0"/>
                <a:ea typeface="Calibri"/>
                <a:cs typeface="Arial" pitchFamily="34" charset="0"/>
              </a:rPr>
              <a:t>4 Plates of </a:t>
            </a:r>
            <a:r>
              <a:rPr lang="en-US" sz="1400" dirty="0" err="1">
                <a:latin typeface="Arial" pitchFamily="34" charset="0"/>
                <a:ea typeface="Calibri"/>
                <a:cs typeface="Arial" pitchFamily="34" charset="0"/>
              </a:rPr>
              <a:t>Inox</a:t>
            </a:r>
            <a:r>
              <a:rPr lang="en-US" sz="1400" dirty="0">
                <a:latin typeface="Arial" pitchFamily="34" charset="0"/>
                <a:ea typeface="Calibri"/>
                <a:cs typeface="Arial" pitchFamily="34" charset="0"/>
              </a:rPr>
              <a:t> AISI 304 of ~1000x400 and 15 mm thickness</a:t>
            </a:r>
            <a:r>
              <a:rPr lang="en-US" sz="1400" dirty="0" smtClean="0">
                <a:latin typeface="Arial" pitchFamily="34" charset="0"/>
                <a:ea typeface="Calibri"/>
                <a:cs typeface="Arial" pitchFamily="34" charset="0"/>
              </a:rPr>
              <a:t>.</a:t>
            </a:r>
          </a:p>
          <a:p>
            <a:pPr algn="l"/>
            <a:r>
              <a:rPr lang="en-US" sz="1400" dirty="0" smtClean="0">
                <a:latin typeface="Arial" pitchFamily="34" charset="0"/>
                <a:ea typeface="Calibri"/>
                <a:cs typeface="Arial" pitchFamily="34" charset="0"/>
              </a:rPr>
              <a:t>-Spacers and auxiliary pieces. </a:t>
            </a:r>
          </a:p>
          <a:p>
            <a:pPr algn="l"/>
            <a:r>
              <a:rPr lang="en-US" sz="1400" dirty="0" smtClean="0">
                <a:latin typeface="Arial" pitchFamily="34" charset="0"/>
                <a:ea typeface="Calibri"/>
                <a:cs typeface="Arial" pitchFamily="34" charset="0"/>
              </a:rPr>
              <a:t>+</a:t>
            </a:r>
            <a:r>
              <a:rPr lang="en-US" sz="1400" dirty="0">
                <a:latin typeface="Arial" pitchFamily="34" charset="0"/>
                <a:ea typeface="Calibri"/>
                <a:cs typeface="Arial" pitchFamily="34" charset="0"/>
              </a:rPr>
              <a:t>Operational tool.</a:t>
            </a:r>
          </a:p>
          <a:p>
            <a:pPr algn="l"/>
            <a:r>
              <a:rPr lang="en-US" sz="1400" dirty="0">
                <a:latin typeface="Arial" pitchFamily="34" charset="0"/>
                <a:ea typeface="Calibri"/>
                <a:cs typeface="Arial" pitchFamily="34" charset="0"/>
              </a:rPr>
              <a:t>+Verification tool.</a:t>
            </a:r>
          </a:p>
          <a:p>
            <a:pPr lvl="1" algn="l"/>
            <a:endParaRPr lang="es-ES_tradnl" sz="1400" dirty="0" smtClean="0">
              <a:latin typeface="Arial" pitchFamily="34" charset="0"/>
              <a:ea typeface="Calibri"/>
              <a:cs typeface="Arial" pitchFamily="34" charset="0"/>
            </a:endParaRPr>
          </a:p>
          <a:p>
            <a:pPr lvl="1" algn="l"/>
            <a:endParaRPr lang="es-ES_tradnl" sz="1400" dirty="0" smtClean="0">
              <a:latin typeface="Arial" pitchFamily="34" charset="0"/>
              <a:ea typeface="Calibri"/>
              <a:cs typeface="Arial" pitchFamily="34" charset="0"/>
            </a:endParaRPr>
          </a:p>
          <a:p>
            <a:pPr lvl="1" algn="l"/>
            <a:endParaRPr lang="es-ES_tradnl" sz="1400" dirty="0">
              <a:latin typeface="Arial" pitchFamily="34" charset="0"/>
              <a:ea typeface="Calibri"/>
              <a:cs typeface="Arial" pitchFamily="34" charset="0"/>
            </a:endParaRPr>
          </a:p>
          <a:p>
            <a:pPr lvl="1" algn="l"/>
            <a:endParaRPr lang="es-ES_tradnl" sz="1400" dirty="0" smtClean="0">
              <a:latin typeface="Arial" pitchFamily="34" charset="0"/>
              <a:ea typeface="Calibri"/>
              <a:cs typeface="Arial" pitchFamily="34" charset="0"/>
            </a:endParaRPr>
          </a:p>
          <a:p>
            <a:pPr lvl="1" algn="l"/>
            <a:endParaRPr lang="es-ES_tradnl" sz="1400" dirty="0" smtClean="0">
              <a:latin typeface="Arial" pitchFamily="34" charset="0"/>
              <a:ea typeface="Calibri"/>
              <a:cs typeface="Arial" pitchFamily="34" charset="0"/>
            </a:endParaRPr>
          </a:p>
          <a:p>
            <a:pPr lvl="1" algn="l"/>
            <a:endParaRPr lang="es-ES_tradnl" sz="1400" dirty="0" smtClean="0">
              <a:latin typeface="Arial" pitchFamily="34" charset="0"/>
              <a:ea typeface="Calibri"/>
              <a:cs typeface="Arial" pitchFamily="34" charset="0"/>
            </a:endParaRPr>
          </a:p>
          <a:p>
            <a:pPr lvl="1" algn="l"/>
            <a:endParaRPr lang="es-ES_tradnl" sz="1400" dirty="0" smtClean="0">
              <a:latin typeface="Arial" pitchFamily="34" charset="0"/>
              <a:ea typeface="Calibri"/>
              <a:cs typeface="Arial" pitchFamily="34" charset="0"/>
            </a:endParaRPr>
          </a:p>
          <a:p>
            <a:pPr marL="285750" indent="-285750" algn="l"/>
            <a:r>
              <a:rPr lang="en-US" sz="1400" dirty="0" smtClean="0">
                <a:latin typeface="Arial" pitchFamily="34" charset="0"/>
                <a:ea typeface="Calibri"/>
                <a:cs typeface="Arial" pitchFamily="34" charset="0"/>
              </a:rPr>
              <a:t>We have the pieces ready to verify the fabrication tolerances. After that do the assembly and the measure  and finally weld and measure. </a:t>
            </a:r>
          </a:p>
          <a:p>
            <a:pPr marL="285750" indent="-285750" algn="l"/>
            <a:r>
              <a:rPr lang="en-US" sz="1400" dirty="0" smtClean="0">
                <a:latin typeface="Arial" pitchFamily="34" charset="0"/>
                <a:ea typeface="Calibri"/>
                <a:cs typeface="Arial" pitchFamily="34" charset="0"/>
              </a:rPr>
              <a:t>4.2.  </a:t>
            </a:r>
            <a:r>
              <a:rPr lang="en-US" sz="1400" u="sng" dirty="0" smtClean="0">
                <a:latin typeface="Arial" pitchFamily="34" charset="0"/>
                <a:ea typeface="Calibri"/>
                <a:cs typeface="Arial" pitchFamily="34" charset="0"/>
              </a:rPr>
              <a:t>Laser Welding </a:t>
            </a:r>
            <a:r>
              <a:rPr lang="en-US" sz="1400" u="sng" dirty="0">
                <a:latin typeface="Arial" pitchFamily="34" charset="0"/>
                <a:ea typeface="Calibri"/>
                <a:cs typeface="Arial" pitchFamily="34" charset="0"/>
              </a:rPr>
              <a:t>Test for a smaller prototype </a:t>
            </a:r>
            <a:r>
              <a:rPr lang="en-US" sz="1400" u="sng" dirty="0" smtClean="0">
                <a:latin typeface="Arial" pitchFamily="34" charset="0"/>
                <a:ea typeface="Calibri"/>
                <a:cs typeface="Arial" pitchFamily="34" charset="0"/>
              </a:rPr>
              <a:t>(external company) </a:t>
            </a:r>
            <a:endParaRPr lang="en-US" sz="1400" u="sng" dirty="0">
              <a:latin typeface="Arial" pitchFamily="34" charset="0"/>
              <a:ea typeface="Calibri"/>
              <a:cs typeface="Arial" pitchFamily="34" charset="0"/>
            </a:endParaRPr>
          </a:p>
          <a:p>
            <a:pPr algn="l"/>
            <a:r>
              <a:rPr lang="en-US" sz="1400" dirty="0">
                <a:latin typeface="Arial" pitchFamily="34" charset="0"/>
                <a:ea typeface="Calibri"/>
                <a:cs typeface="Arial" pitchFamily="34" charset="0"/>
              </a:rPr>
              <a:t>     </a:t>
            </a:r>
            <a:r>
              <a:rPr lang="en-US" sz="1400" dirty="0" smtClean="0">
                <a:latin typeface="Arial" pitchFamily="34" charset="0"/>
                <a:ea typeface="Calibri"/>
                <a:cs typeface="Arial" pitchFamily="34" charset="0"/>
              </a:rPr>
              <a:t>+If with the standard we can’t obtain the required tolerances, to reduce production costs of the EBW, we will do a test with a </a:t>
            </a:r>
            <a:r>
              <a:rPr lang="en-US" sz="1400" dirty="0">
                <a:latin typeface="Arial" pitchFamily="34" charset="0"/>
                <a:ea typeface="Calibri"/>
                <a:cs typeface="Arial" pitchFamily="34" charset="0"/>
              </a:rPr>
              <a:t>smaller </a:t>
            </a:r>
            <a:r>
              <a:rPr lang="en-US" sz="1400" dirty="0" smtClean="0">
                <a:latin typeface="Arial" pitchFamily="34" charset="0"/>
                <a:ea typeface="Calibri"/>
                <a:cs typeface="Arial" pitchFamily="34" charset="0"/>
              </a:rPr>
              <a:t>machined module </a:t>
            </a:r>
            <a:r>
              <a:rPr lang="en-US" sz="1400" dirty="0">
                <a:latin typeface="Arial" pitchFamily="34" charset="0"/>
                <a:ea typeface="Calibri"/>
                <a:cs typeface="Arial" pitchFamily="34" charset="0"/>
              </a:rPr>
              <a:t>structure , </a:t>
            </a:r>
            <a:r>
              <a:rPr lang="en-US" sz="1400" dirty="0" smtClean="0">
                <a:latin typeface="Arial" pitchFamily="34" charset="0"/>
                <a:ea typeface="Calibri"/>
                <a:cs typeface="Arial" pitchFamily="34" charset="0"/>
              </a:rPr>
              <a:t>but with laser welded process, but probably will not be viable according to the EBW results:</a:t>
            </a:r>
            <a:endParaRPr lang="en-US" sz="1400" dirty="0">
              <a:latin typeface="Arial" pitchFamily="34" charset="0"/>
              <a:ea typeface="Calibri"/>
              <a:cs typeface="Arial" pitchFamily="34" charset="0"/>
            </a:endParaRPr>
          </a:p>
          <a:p>
            <a:pPr lvl="1" algn="l"/>
            <a:r>
              <a:rPr lang="en-US" sz="1400" dirty="0" smtClean="0">
                <a:latin typeface="Arial" pitchFamily="34" charset="0"/>
                <a:ea typeface="Calibri"/>
                <a:cs typeface="Arial" pitchFamily="34" charset="0"/>
              </a:rPr>
              <a:t>	-</a:t>
            </a:r>
            <a:r>
              <a:rPr lang="en-US" sz="1400" dirty="0">
                <a:latin typeface="Arial" pitchFamily="34" charset="0"/>
                <a:ea typeface="Calibri"/>
                <a:cs typeface="Arial" pitchFamily="34" charset="0"/>
              </a:rPr>
              <a:t>4 Plates of </a:t>
            </a:r>
            <a:r>
              <a:rPr lang="en-US" sz="1400" dirty="0" err="1">
                <a:latin typeface="Arial" pitchFamily="34" charset="0"/>
                <a:ea typeface="Calibri"/>
                <a:cs typeface="Arial" pitchFamily="34" charset="0"/>
              </a:rPr>
              <a:t>Inox</a:t>
            </a:r>
            <a:r>
              <a:rPr lang="en-US" sz="1400" dirty="0">
                <a:latin typeface="Arial" pitchFamily="34" charset="0"/>
                <a:ea typeface="Calibri"/>
                <a:cs typeface="Arial" pitchFamily="34" charset="0"/>
              </a:rPr>
              <a:t> AISI 304 of ~1000x400 and 15 mm </a:t>
            </a:r>
            <a:r>
              <a:rPr lang="en-US" sz="1400" dirty="0" smtClean="0">
                <a:latin typeface="Arial" pitchFamily="34" charset="0"/>
                <a:ea typeface="Calibri"/>
                <a:cs typeface="Arial" pitchFamily="34" charset="0"/>
              </a:rPr>
              <a:t>thickness</a:t>
            </a:r>
          </a:p>
          <a:p>
            <a:pPr algn="l"/>
            <a:r>
              <a:rPr lang="en-US" sz="1400" dirty="0">
                <a:latin typeface="Arial" pitchFamily="34" charset="0"/>
                <a:ea typeface="Calibri"/>
                <a:cs typeface="Arial" pitchFamily="34" charset="0"/>
              </a:rPr>
              <a:t>	</a:t>
            </a:r>
            <a:r>
              <a:rPr lang="en-US" sz="1400" dirty="0" smtClean="0">
                <a:latin typeface="Arial" pitchFamily="34" charset="0"/>
                <a:ea typeface="Calibri"/>
                <a:cs typeface="Arial" pitchFamily="34" charset="0"/>
              </a:rPr>
              <a:t>-</a:t>
            </a:r>
            <a:r>
              <a:rPr lang="en-US" sz="1400" dirty="0">
                <a:latin typeface="Arial" pitchFamily="34" charset="0"/>
                <a:ea typeface="Calibri"/>
                <a:cs typeface="Arial" pitchFamily="34" charset="0"/>
              </a:rPr>
              <a:t>Spacers and auxiliary pieces. </a:t>
            </a:r>
          </a:p>
          <a:p>
            <a:pPr algn="l"/>
            <a:endParaRPr lang="en-US" sz="1400" dirty="0">
              <a:latin typeface="Arial" pitchFamily="34" charset="0"/>
              <a:ea typeface="Calibri"/>
              <a:cs typeface="Arial" pitchFamily="34" charset="0"/>
            </a:endParaRPr>
          </a:p>
          <a:p>
            <a:pPr algn="l"/>
            <a:endParaRPr lang="en-US" sz="1400" dirty="0">
              <a:latin typeface="Arial" pitchFamily="34" charset="0"/>
              <a:ea typeface="Calibri"/>
              <a:cs typeface="Arial" pitchFamily="34" charset="0"/>
            </a:endParaRPr>
          </a:p>
          <a:p>
            <a:pPr algn="l"/>
            <a:endParaRPr lang="en-US" sz="1400" u="sng" dirty="0" smtClean="0">
              <a:solidFill>
                <a:schemeClr val="tx1"/>
              </a:solidFill>
              <a:latin typeface="Arial" pitchFamily="34" charset="0"/>
              <a:ea typeface="Calibri"/>
              <a:cs typeface="Arial" pitchFamily="34" charset="0"/>
            </a:endParaRPr>
          </a:p>
          <a:p>
            <a:pPr algn="l"/>
            <a:endParaRPr lang="en-US" sz="1400" u="sng" dirty="0">
              <a:latin typeface="Arial" pitchFamily="34" charset="0"/>
              <a:ea typeface="Calibri"/>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rot="10800000">
            <a:off x="3635896" y="2276873"/>
            <a:ext cx="5112568" cy="258922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11560" y="3068960"/>
            <a:ext cx="2520280" cy="1761826"/>
          </a:xfrm>
          <a:prstGeom prst="rect">
            <a:avLst/>
          </a:prstGeom>
          <a:noFill/>
          <a:ln w="9525">
            <a:noFill/>
            <a:miter lim="800000"/>
            <a:headEnd/>
            <a:tailEnd/>
          </a:ln>
          <a:effec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467544" y="836712"/>
            <a:ext cx="8219206" cy="5544616"/>
          </a:xfrm>
          <a:prstGeom prst="rect">
            <a:avLst/>
          </a:prstGeom>
        </p:spPr>
        <p:txBody>
          <a:bodyPr vert="horz">
            <a:noAutofit/>
          </a:bodyPr>
          <a:lstStyle/>
          <a:p>
            <a:pPr marL="285750" marR="0" lvl="0" indent="-28575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4.3. </a:t>
            </a:r>
            <a:r>
              <a:rPr kumimoji="0" lang="en-US" sz="1400" b="0" i="0" u="sng"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Welding Test  with two smaller prototypes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+Two smaller machined and welded modules structures compose of several layers</a:t>
            </a:r>
            <a:r>
              <a:rPr kumimoji="0" lang="en-US" sz="1400" b="0" i="0" u="none" strike="noStrike" kern="1200" cap="none" spc="0" normalizeH="0" noProof="0" dirty="0" smtClean="0">
                <a:ln>
                  <a:noFill/>
                </a:ln>
                <a:solidFill>
                  <a:schemeClr val="tx1"/>
                </a:solidFill>
                <a:effectLst/>
                <a:uLnTx/>
                <a:uFillTx/>
                <a:latin typeface="Arial" pitchFamily="34" charset="0"/>
                <a:ea typeface="Calibri"/>
                <a:cs typeface="Arial" pitchFamily="34" charset="0"/>
              </a:rPr>
              <a:t> will be welded</a:t>
            </a: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 with the EBW at CERN</a:t>
            </a:r>
            <a:r>
              <a:rPr kumimoji="0" lang="en-US" sz="1400" b="0" i="0" u="none" strike="noStrike" kern="1200" cap="none" spc="0" normalizeH="0" noProof="0" dirty="0" smtClean="0">
                <a:ln>
                  <a:noFill/>
                </a:ln>
                <a:solidFill>
                  <a:schemeClr val="tx1"/>
                </a:solidFill>
                <a:effectLst/>
                <a:uLnTx/>
                <a:uFillTx/>
                <a:latin typeface="Arial" pitchFamily="34" charset="0"/>
                <a:ea typeface="Calibri"/>
                <a:cs typeface="Arial" pitchFamily="34" charset="0"/>
              </a:rPr>
              <a:t> to study </a:t>
            </a:r>
            <a:r>
              <a:rPr lang="en-US" sz="1400" dirty="0" smtClean="0">
                <a:latin typeface="Arial" pitchFamily="34" charset="0"/>
                <a:ea typeface="Calibri"/>
                <a:cs typeface="Arial" pitchFamily="34" charset="0"/>
              </a:rPr>
              <a:t>a method to conclude if it is possible or not to </a:t>
            </a: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obtain the tolerances</a:t>
            </a:r>
            <a:r>
              <a:rPr lang="en-US" sz="1400" dirty="0" smtClean="0">
                <a:latin typeface="Arial" pitchFamily="34" charset="0"/>
                <a:ea typeface="Calibri"/>
                <a:cs typeface="Arial" pitchFamily="34" charset="0"/>
              </a:rPr>
              <a:t> that we need .</a:t>
            </a:r>
            <a:r>
              <a:rPr kumimoji="0" lang="en-US" sz="1400" b="0" i="0" u="none" strike="noStrike" kern="1200" cap="none" spc="0" normalizeH="0" noProof="0" dirty="0" smtClean="0">
                <a:ln>
                  <a:noFill/>
                </a:ln>
                <a:solidFill>
                  <a:schemeClr val="tx1"/>
                </a:solidFill>
                <a:effectLst/>
                <a:uLnTx/>
                <a:uFillTx/>
                <a:latin typeface="Arial" pitchFamily="34" charset="0"/>
                <a:ea typeface="Calibri"/>
                <a:cs typeface="Arial" pitchFamily="34" charset="0"/>
              </a:rPr>
              <a:t> </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1005840" lvl="1" indent="-411480">
              <a:spcBef>
                <a:spcPct val="20000"/>
              </a:spcBef>
              <a:buClr>
                <a:schemeClr val="tx1">
                  <a:shade val="95000"/>
                </a:schemeClr>
              </a:buClr>
              <a:buSzPct val="65000"/>
            </a:pP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-4 Plates of </a:t>
            </a:r>
            <a:r>
              <a:rPr kumimoji="0" lang="en-US" sz="1400" b="0" i="0" u="none" strike="noStrike" kern="1200" cap="none" spc="0" normalizeH="0" baseline="0" noProof="0" dirty="0" err="1" smtClean="0">
                <a:ln>
                  <a:noFill/>
                </a:ln>
                <a:solidFill>
                  <a:schemeClr val="tx1"/>
                </a:solidFill>
                <a:effectLst/>
                <a:uLnTx/>
                <a:uFillTx/>
                <a:latin typeface="Arial" pitchFamily="34" charset="0"/>
                <a:ea typeface="Calibri"/>
                <a:cs typeface="Arial" pitchFamily="34" charset="0"/>
              </a:rPr>
              <a:t>Inox</a:t>
            </a: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 AISI 304 of ~1000x400 and 15 mm thickness.</a:t>
            </a:r>
          </a:p>
          <a:p>
            <a:pPr marL="1005840" lvl="1" indent="-411480">
              <a:spcBef>
                <a:spcPct val="20000"/>
              </a:spcBef>
              <a:buClr>
                <a:schemeClr val="tx1">
                  <a:shade val="95000"/>
                </a:schemeClr>
              </a:buClr>
              <a:buSzPct val="65000"/>
            </a:pP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-Spacers and auxiliary pieces. </a:t>
            </a:r>
          </a:p>
          <a:p>
            <a:pPr marL="1005840" lvl="1" indent="-411480">
              <a:spcBef>
                <a:spcPct val="20000"/>
              </a:spcBef>
              <a:buClr>
                <a:schemeClr val="tx1">
                  <a:shade val="95000"/>
                </a:schemeClr>
              </a:buClr>
              <a:buSzPct val="65000"/>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548640" indent="-411480">
              <a:spcBef>
                <a:spcPct val="20000"/>
              </a:spcBef>
              <a:buClr>
                <a:schemeClr val="tx1">
                  <a:shade val="95000"/>
                </a:schemeClr>
              </a:buClr>
              <a:buSzPct val="65000"/>
            </a:pPr>
            <a:r>
              <a:rPr lang="en-US" sz="1400" dirty="0" smtClean="0">
                <a:latin typeface="Arial" pitchFamily="34" charset="0"/>
                <a:ea typeface="Calibri"/>
                <a:cs typeface="Arial" pitchFamily="34" charset="0"/>
              </a:rPr>
              <a:t>We will use the two previous mechanical prototypes (4.1 and 4.2), expected to be used for the standard and laser weld, to test with EBW. Because according latest EBW results standard and laser weld process will not be viable.</a:t>
            </a:r>
          </a:p>
          <a:p>
            <a:pPr marL="548640" indent="-411480">
              <a:spcBef>
                <a:spcPct val="20000"/>
              </a:spcBef>
              <a:buClr>
                <a:schemeClr val="tx1">
                  <a:shade val="95000"/>
                </a:schemeClr>
              </a:buClr>
              <a:buSzPct val="65000"/>
            </a:pPr>
            <a:endParaRPr lang="en-US" sz="1400" dirty="0" smtClean="0">
              <a:latin typeface="Arial" pitchFamily="34" charset="0"/>
              <a:ea typeface="Calibri"/>
              <a:cs typeface="Arial" pitchFamily="34" charset="0"/>
            </a:endParaRPr>
          </a:p>
          <a:p>
            <a:pPr marL="548640" indent="-411480">
              <a:spcBef>
                <a:spcPct val="20000"/>
              </a:spcBef>
              <a:buClr>
                <a:schemeClr val="tx1">
                  <a:shade val="95000"/>
                </a:schemeClr>
              </a:buClr>
              <a:buSzPct val="65000"/>
            </a:pPr>
            <a:r>
              <a:rPr lang="en-US" sz="1400" dirty="0" smtClean="0">
                <a:latin typeface="Arial" pitchFamily="34" charset="0"/>
                <a:ea typeface="Calibri"/>
                <a:cs typeface="Arial" pitchFamily="34" charset="0"/>
              </a:rPr>
              <a:t>-One prototype will be welded using a more symmetric sequence during the EBW.</a:t>
            </a:r>
          </a:p>
          <a:p>
            <a:pPr marL="548640" indent="-411480">
              <a:spcBef>
                <a:spcPct val="20000"/>
              </a:spcBef>
              <a:buClr>
                <a:schemeClr val="tx1">
                  <a:shade val="95000"/>
                </a:schemeClr>
              </a:buClr>
              <a:buSzPct val="65000"/>
            </a:pPr>
            <a:r>
              <a:rPr lang="en-US" sz="1400" dirty="0" smtClean="0">
                <a:latin typeface="Arial" pitchFamily="34" charset="0"/>
                <a:ea typeface="Calibri"/>
                <a:cs typeface="Arial" pitchFamily="34" charset="0"/>
              </a:rPr>
              <a:t>-The second  using the symmetric sequence and changing machine parameters to reduce the energy on the module.</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868680" marR="0" lvl="1" indent="-283464" algn="l" defTabSz="914400" rtl="0" eaLnBrk="1" fontAlgn="auto" latinLnBrk="0" hangingPunct="1">
              <a:lnSpc>
                <a:spcPct val="100000"/>
              </a:lnSpc>
              <a:spcBef>
                <a:spcPct val="20000"/>
              </a:spcBef>
              <a:spcAft>
                <a:spcPts val="0"/>
              </a:spcAft>
              <a:buClr>
                <a:schemeClr val="tx1"/>
              </a:buClr>
              <a:buSzPct val="80000"/>
              <a:buFont typeface="Wingdings 2"/>
              <a:buChar char=""/>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868680" marR="0" lvl="1" indent="-283464" algn="l" defTabSz="914400" rtl="0" eaLnBrk="1" fontAlgn="auto" latinLnBrk="0" hangingPunct="1">
              <a:lnSpc>
                <a:spcPct val="100000"/>
              </a:lnSpc>
              <a:spcBef>
                <a:spcPct val="20000"/>
              </a:spcBef>
              <a:spcAft>
                <a:spcPts val="0"/>
              </a:spcAft>
              <a:buClr>
                <a:schemeClr val="tx1"/>
              </a:buClr>
              <a:buSzPct val="80000"/>
              <a:buFont typeface="Wingdings 2"/>
              <a:buChar char=""/>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400" b="0" i="0" u="sng"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400" b="0" i="0" u="sng" strike="noStrike" kern="1200" cap="none" spc="0" normalizeH="0" baseline="0" noProof="0" dirty="0">
              <a:ln>
                <a:noFill/>
              </a:ln>
              <a:solidFill>
                <a:schemeClr val="tx1"/>
              </a:solidFill>
              <a:effectLst/>
              <a:uLnTx/>
              <a:uFillTx/>
              <a:latin typeface="Arial" pitchFamily="34" charset="0"/>
              <a:ea typeface="Calibri"/>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517451" y="188640"/>
            <a:ext cx="8219206" cy="2304256"/>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endParaRPr lang="es-ES_tradnl" sz="1400" dirty="0" smtClean="0">
              <a:latin typeface="Arial" pitchFamily="34" charset="0"/>
              <a:ea typeface="Calibri"/>
              <a:cs typeface="Arial" pitchFamily="34" charset="0"/>
            </a:endParaRPr>
          </a:p>
          <a:p>
            <a:pPr marL="285750" lvl="1" indent="-285750">
              <a:buNone/>
            </a:pPr>
            <a:r>
              <a:rPr lang="en-US" sz="1600" dirty="0" smtClean="0">
                <a:latin typeface="Arial" pitchFamily="34" charset="0"/>
                <a:ea typeface="Calibri"/>
                <a:cs typeface="Arial" pitchFamily="34" charset="0"/>
              </a:rPr>
              <a:t>4.4. </a:t>
            </a:r>
            <a:r>
              <a:rPr lang="en-US" sz="1600" u="sng" dirty="0" smtClean="0">
                <a:latin typeface="Arial" pitchFamily="34" charset="0"/>
                <a:ea typeface="Calibri"/>
                <a:cs typeface="Arial" pitchFamily="34" charset="0"/>
              </a:rPr>
              <a:t>Survey market for the roller leveling</a:t>
            </a:r>
          </a:p>
          <a:p>
            <a:pPr marL="0" lvl="1" indent="0">
              <a:buNone/>
            </a:pPr>
            <a:r>
              <a:rPr lang="en-US" sz="1400" dirty="0" smtClean="0">
                <a:latin typeface="Arial" pitchFamily="34" charset="0"/>
                <a:ea typeface="Calibri"/>
                <a:cs typeface="Arial" pitchFamily="34" charset="0"/>
              </a:rPr>
              <a:t>+ The roller </a:t>
            </a:r>
            <a:r>
              <a:rPr lang="en-US" sz="1400" dirty="0">
                <a:latin typeface="Arial" pitchFamily="34" charset="0"/>
                <a:ea typeface="Calibri"/>
                <a:cs typeface="Arial" pitchFamily="34" charset="0"/>
              </a:rPr>
              <a:t>leveling is essentially a bending </a:t>
            </a:r>
            <a:r>
              <a:rPr lang="en-US" sz="1400" dirty="0" smtClean="0">
                <a:latin typeface="Arial" pitchFamily="34" charset="0"/>
                <a:ea typeface="Calibri"/>
                <a:cs typeface="Arial" pitchFamily="34" charset="0"/>
              </a:rPr>
              <a:t>process. The stick out area </a:t>
            </a:r>
            <a:r>
              <a:rPr lang="en-US" sz="1400" dirty="0">
                <a:latin typeface="Arial" pitchFamily="34" charset="0"/>
                <a:ea typeface="Calibri"/>
                <a:cs typeface="Arial" pitchFamily="34" charset="0"/>
              </a:rPr>
              <a:t>of </a:t>
            </a:r>
            <a:r>
              <a:rPr lang="en-US" sz="1400" dirty="0" smtClean="0">
                <a:latin typeface="Arial" pitchFamily="34" charset="0"/>
                <a:ea typeface="Calibri"/>
                <a:cs typeface="Arial" pitchFamily="34" charset="0"/>
              </a:rPr>
              <a:t> the flatness part of one plate </a:t>
            </a:r>
            <a:r>
              <a:rPr lang="en-US" sz="1400" dirty="0">
                <a:latin typeface="Arial" pitchFamily="34" charset="0"/>
                <a:ea typeface="Calibri"/>
                <a:cs typeface="Arial" pitchFamily="34" charset="0"/>
              </a:rPr>
              <a:t>is deformed by a series of alternating bends. These alternating bends are created by passing </a:t>
            </a:r>
            <a:r>
              <a:rPr lang="en-US" sz="1400" dirty="0" smtClean="0">
                <a:latin typeface="Arial" pitchFamily="34" charset="0"/>
                <a:ea typeface="Calibri"/>
                <a:cs typeface="Arial" pitchFamily="34" charset="0"/>
              </a:rPr>
              <a:t>the </a:t>
            </a:r>
            <a:r>
              <a:rPr lang="en-US" sz="1400" dirty="0">
                <a:latin typeface="Arial" pitchFamily="34" charset="0"/>
                <a:ea typeface="Calibri"/>
                <a:cs typeface="Arial" pitchFamily="34" charset="0"/>
              </a:rPr>
              <a:t>plate between upper and lower sets of leveling </a:t>
            </a:r>
            <a:r>
              <a:rPr lang="en-US" sz="1400" dirty="0" smtClean="0">
                <a:latin typeface="Arial" pitchFamily="34" charset="0"/>
                <a:ea typeface="Calibri"/>
                <a:cs typeface="Arial" pitchFamily="34" charset="0"/>
              </a:rPr>
              <a:t>rollers. The </a:t>
            </a:r>
            <a:r>
              <a:rPr lang="en-US" sz="1400" dirty="0">
                <a:latin typeface="Arial" pitchFamily="34" charset="0"/>
                <a:ea typeface="Calibri"/>
                <a:cs typeface="Arial" pitchFamily="34" charset="0"/>
              </a:rPr>
              <a:t>leveling rollers are offset by half of the roller pitch in the direction of the travel. As a result, the sheet metal takes a wave-like path through the precision leveler. This wave should be greatest at the entry into the machine and smallest at its exit (comparable to a decaying sinusoidal curve). The elastic-plastic alternating bends and the constant decline of bending intensity thereby produce flat and nearly stress-free </a:t>
            </a:r>
            <a:r>
              <a:rPr lang="en-US" sz="1400" dirty="0" smtClean="0">
                <a:latin typeface="Arial" pitchFamily="34" charset="0"/>
                <a:ea typeface="Calibri"/>
                <a:cs typeface="Arial" pitchFamily="34" charset="0"/>
              </a:rPr>
              <a:t>plates</a:t>
            </a:r>
            <a:r>
              <a:rPr lang="en-US" sz="1400" dirty="0">
                <a:latin typeface="Arial" pitchFamily="34" charset="0"/>
                <a:ea typeface="Calibri"/>
                <a:cs typeface="Arial" pitchFamily="34" charset="0"/>
              </a:rPr>
              <a:t>.</a:t>
            </a:r>
          </a:p>
          <a:p>
            <a:pPr marL="0" lvl="1"/>
            <a:endParaRPr lang="en-US" sz="1400" dirty="0" smtClean="0">
              <a:latin typeface="Arial" pitchFamily="34" charset="0"/>
              <a:ea typeface="Calibri"/>
              <a:cs typeface="Arial" pitchFamily="34" charset="0"/>
            </a:endParaRPr>
          </a:p>
          <a:p>
            <a:endParaRPr lang="en-US" sz="1400" u="sng" dirty="0" smtClean="0">
              <a:latin typeface="Arial" pitchFamily="34" charset="0"/>
              <a:ea typeface="Calibri"/>
              <a:cs typeface="Arial" pitchFamily="34" charset="0"/>
            </a:endParaRPr>
          </a:p>
          <a:p>
            <a:endParaRPr lang="en-US" sz="1400" u="sng" dirty="0">
              <a:latin typeface="Arial" pitchFamily="34" charset="0"/>
              <a:ea typeface="Calibri"/>
              <a:cs typeface="Arial" pitchFamily="34" charset="0"/>
            </a:endParaRPr>
          </a:p>
        </p:txBody>
      </p:sp>
      <p:sp>
        <p:nvSpPr>
          <p:cNvPr id="6" name="2 Subtítulo"/>
          <p:cNvSpPr txBox="1">
            <a:spLocks/>
          </p:cNvSpPr>
          <p:nvPr/>
        </p:nvSpPr>
        <p:spPr>
          <a:xfrm>
            <a:off x="237129" y="5489848"/>
            <a:ext cx="8219206" cy="1035496"/>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lvl="1" indent="0">
              <a:buNone/>
            </a:pPr>
            <a:r>
              <a:rPr lang="en-US" sz="1400" dirty="0" smtClean="0">
                <a:latin typeface="Arial" pitchFamily="34" charset="0"/>
                <a:ea typeface="Calibri"/>
                <a:cs typeface="Arial" pitchFamily="34" charset="0"/>
              </a:rPr>
              <a:t>+ We are doing that from  time ago, but not easy, because the companies aren’t interested in small quantities like our devices.</a:t>
            </a:r>
          </a:p>
          <a:p>
            <a:pPr marL="0" lvl="1" indent="0">
              <a:buNone/>
            </a:pPr>
            <a:r>
              <a:rPr lang="en-US" sz="1400" dirty="0">
                <a:latin typeface="Arial" pitchFamily="34" charset="0"/>
                <a:ea typeface="Calibri"/>
                <a:cs typeface="Arial" pitchFamily="34" charset="0"/>
              </a:rPr>
              <a:t> </a:t>
            </a:r>
            <a:r>
              <a:rPr lang="en-US" sz="1400" dirty="0" smtClean="0">
                <a:latin typeface="Arial" pitchFamily="34" charset="0"/>
                <a:ea typeface="Calibri"/>
                <a:cs typeface="Arial" pitchFamily="34" charset="0"/>
              </a:rPr>
              <a:t>-test for the biggest plates of  </a:t>
            </a:r>
            <a:r>
              <a:rPr lang="en-US" sz="1400" dirty="0" err="1" smtClean="0">
                <a:latin typeface="Arial" pitchFamily="34" charset="0"/>
                <a:ea typeface="Calibri"/>
                <a:cs typeface="Arial" pitchFamily="34" charset="0"/>
              </a:rPr>
              <a:t>Inox</a:t>
            </a:r>
            <a:r>
              <a:rPr lang="en-US" sz="1400" dirty="0" smtClean="0">
                <a:latin typeface="Arial" pitchFamily="34" charset="0"/>
                <a:ea typeface="Calibri"/>
                <a:cs typeface="Arial" pitchFamily="34" charset="0"/>
              </a:rPr>
              <a:t> AISI 304 and 15 mm thickness should be done in the future.</a:t>
            </a:r>
            <a:endParaRPr lang="en-US" sz="1400" u="sng" dirty="0" smtClean="0">
              <a:latin typeface="Arial" pitchFamily="34" charset="0"/>
              <a:ea typeface="Calibri"/>
              <a:cs typeface="Arial" pitchFamily="34" charset="0"/>
            </a:endParaRPr>
          </a:p>
          <a:p>
            <a:endParaRPr lang="en-US" sz="1400" u="sng" dirty="0">
              <a:latin typeface="Arial" pitchFamily="34" charset="0"/>
              <a:ea typeface="Calibri"/>
              <a:cs typeface="Arial" pitchFamily="34" charset="0"/>
            </a:endParaRPr>
          </a:p>
        </p:txBody>
      </p:sp>
      <p:pic>
        <p:nvPicPr>
          <p:cNvPr id="7" name="6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99992" y="2420888"/>
            <a:ext cx="3732080" cy="2985664"/>
          </a:xfrm>
          <a:prstGeom prst="rect">
            <a:avLst/>
          </a:prstGeom>
        </p:spPr>
      </p:pic>
      <p:sp>
        <p:nvSpPr>
          <p:cNvPr id="8" name="7 Rectángulo"/>
          <p:cNvSpPr/>
          <p:nvPr/>
        </p:nvSpPr>
        <p:spPr>
          <a:xfrm>
            <a:off x="179512" y="2852936"/>
            <a:ext cx="3888432" cy="830997"/>
          </a:xfrm>
          <a:prstGeom prst="rect">
            <a:avLst/>
          </a:prstGeom>
        </p:spPr>
        <p:txBody>
          <a:bodyPr wrap="square">
            <a:spAutoFit/>
          </a:bodyPr>
          <a:lstStyle/>
          <a:p>
            <a:r>
              <a:rPr lang="en-US" sz="1600" dirty="0" smtClean="0">
                <a:latin typeface="Arial" pitchFamily="34" charset="0"/>
                <a:ea typeface="Calibri"/>
                <a:cs typeface="Arial" pitchFamily="34" charset="0"/>
              </a:rPr>
              <a:t>This method can reduce a lot the cost and time to produce the final  plates, and should be used to the real calorimeter.</a:t>
            </a:r>
            <a:endParaRPr lang="es-ES" sz="1600" dirty="0"/>
          </a:p>
        </p:txBody>
      </p:sp>
    </p:spTree>
    <p:extLst>
      <p:ext uri="{BB962C8B-B14F-4D97-AF65-F5344CB8AC3E}">
        <p14:creationId xmlns="" xmlns:p14="http://schemas.microsoft.com/office/powerpoint/2010/main" val="169952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332656"/>
            <a:ext cx="8604448" cy="4185761"/>
          </a:xfrm>
          <a:prstGeom prst="rect">
            <a:avLst/>
          </a:prstGeom>
        </p:spPr>
        <p:txBody>
          <a:bodyPr wrap="square">
            <a:spAutoFit/>
          </a:bodyPr>
          <a:lstStyle/>
          <a:p>
            <a:endParaRPr lang="en-US" sz="1400" dirty="0" smtClean="0"/>
          </a:p>
          <a:p>
            <a:pPr marL="285750" indent="-285750"/>
            <a:r>
              <a:rPr lang="en-US" sz="1400" dirty="0" smtClean="0">
                <a:latin typeface="Arial" pitchFamily="34" charset="0"/>
                <a:ea typeface="Calibri"/>
                <a:cs typeface="Arial" pitchFamily="34" charset="0"/>
              </a:rPr>
              <a:t>4.5. </a:t>
            </a:r>
            <a:r>
              <a:rPr lang="en-US" sz="1400" u="sng" dirty="0" smtClean="0">
                <a:latin typeface="Arial" pitchFamily="34" charset="0"/>
                <a:ea typeface="Calibri"/>
                <a:cs typeface="Arial" pitchFamily="34" charset="0"/>
              </a:rPr>
              <a:t>Design </a:t>
            </a:r>
            <a:r>
              <a:rPr lang="en-US" sz="1400" u="sng" dirty="0">
                <a:latin typeface="Arial" pitchFamily="34" charset="0"/>
                <a:ea typeface="Calibri"/>
                <a:cs typeface="Arial" pitchFamily="34" charset="0"/>
              </a:rPr>
              <a:t>and construction of a mechanical structure to host </a:t>
            </a:r>
            <a:r>
              <a:rPr lang="en-US" sz="1400" u="sng" dirty="0" smtClean="0">
                <a:latin typeface="Arial" pitchFamily="34" charset="0"/>
                <a:ea typeface="Calibri"/>
                <a:cs typeface="Arial" pitchFamily="34" charset="0"/>
              </a:rPr>
              <a:t>GRPC </a:t>
            </a:r>
            <a:r>
              <a:rPr lang="en-US" sz="1400" u="sng" dirty="0">
                <a:latin typeface="Arial" pitchFamily="34" charset="0"/>
                <a:ea typeface="Calibri"/>
                <a:cs typeface="Arial" pitchFamily="34" charset="0"/>
              </a:rPr>
              <a:t>with the largest dimensions of a ILD SDHCAL</a:t>
            </a:r>
          </a:p>
          <a:p>
            <a:endParaRPr lang="en-US" sz="1400" dirty="0" smtClean="0">
              <a:latin typeface="Arial" pitchFamily="34" charset="0"/>
              <a:ea typeface="Calibri"/>
              <a:cs typeface="Arial" pitchFamily="34" charset="0"/>
            </a:endParaRPr>
          </a:p>
          <a:p>
            <a:r>
              <a:rPr lang="en-US" sz="1400" dirty="0" smtClean="0">
                <a:latin typeface="Arial" pitchFamily="34" charset="0"/>
                <a:ea typeface="Calibri"/>
                <a:cs typeface="Arial" pitchFamily="34" charset="0"/>
              </a:rPr>
              <a:t>+</a:t>
            </a:r>
            <a:r>
              <a:rPr lang="en-US" sz="1400" dirty="0">
                <a:latin typeface="Arial" pitchFamily="34" charset="0"/>
                <a:ea typeface="Calibri"/>
                <a:cs typeface="Arial" pitchFamily="34" charset="0"/>
              </a:rPr>
              <a:t>Design of the final mechanical </a:t>
            </a:r>
            <a:r>
              <a:rPr lang="en-US" sz="1400" dirty="0" smtClean="0">
                <a:latin typeface="Arial" pitchFamily="34" charset="0"/>
                <a:ea typeface="Calibri"/>
                <a:cs typeface="Arial" pitchFamily="34" charset="0"/>
              </a:rPr>
              <a:t>structure. </a:t>
            </a:r>
          </a:p>
          <a:p>
            <a:r>
              <a:rPr lang="en-US" sz="1400" dirty="0" smtClean="0">
                <a:latin typeface="Arial" pitchFamily="34" charset="0"/>
                <a:ea typeface="Calibri"/>
                <a:cs typeface="Arial" pitchFamily="34" charset="0"/>
              </a:rPr>
              <a:t>+Produce </a:t>
            </a:r>
            <a:r>
              <a:rPr lang="en-US" sz="1400" dirty="0">
                <a:latin typeface="Arial" pitchFamily="34" charset="0"/>
                <a:ea typeface="Calibri"/>
                <a:cs typeface="Arial" pitchFamily="34" charset="0"/>
              </a:rPr>
              <a:t>a machined/roller leveling and welded module structure compose of several layers:</a:t>
            </a:r>
          </a:p>
          <a:p>
            <a:pPr lvl="1"/>
            <a:r>
              <a:rPr lang="en-US" sz="1400" dirty="0" smtClean="0">
                <a:latin typeface="Arial" pitchFamily="34" charset="0"/>
                <a:ea typeface="Calibri"/>
                <a:cs typeface="Arial" pitchFamily="34" charset="0"/>
              </a:rPr>
              <a:t>-4 to 6 </a:t>
            </a:r>
            <a:r>
              <a:rPr lang="en-US" sz="1400" dirty="0">
                <a:latin typeface="Arial" pitchFamily="34" charset="0"/>
                <a:ea typeface="Calibri"/>
                <a:cs typeface="Arial" pitchFamily="34" charset="0"/>
              </a:rPr>
              <a:t>Plates of </a:t>
            </a:r>
            <a:r>
              <a:rPr lang="en-US" sz="1400" dirty="0" err="1">
                <a:latin typeface="Arial" pitchFamily="34" charset="0"/>
                <a:ea typeface="Calibri"/>
                <a:cs typeface="Arial" pitchFamily="34" charset="0"/>
              </a:rPr>
              <a:t>Inox</a:t>
            </a:r>
            <a:r>
              <a:rPr lang="en-US" sz="1400" dirty="0">
                <a:latin typeface="Arial" pitchFamily="34" charset="0"/>
                <a:ea typeface="Calibri"/>
                <a:cs typeface="Arial" pitchFamily="34" charset="0"/>
              </a:rPr>
              <a:t> AISI 304 </a:t>
            </a:r>
            <a:r>
              <a:rPr lang="en-US" sz="1400" dirty="0" smtClean="0">
                <a:latin typeface="Arial" pitchFamily="34" charset="0"/>
                <a:ea typeface="Calibri"/>
                <a:cs typeface="Arial" pitchFamily="34" charset="0"/>
              </a:rPr>
              <a:t>of between 2 and 3 m and </a:t>
            </a:r>
            <a:r>
              <a:rPr lang="en-US" sz="1400" dirty="0">
                <a:latin typeface="Arial" pitchFamily="34" charset="0"/>
                <a:ea typeface="Calibri"/>
                <a:cs typeface="Arial" pitchFamily="34" charset="0"/>
              </a:rPr>
              <a:t>15 mm thickness</a:t>
            </a:r>
            <a:r>
              <a:rPr lang="en-US" sz="1400" dirty="0" smtClean="0">
                <a:latin typeface="Arial" pitchFamily="34" charset="0"/>
                <a:ea typeface="Calibri"/>
                <a:cs typeface="Arial" pitchFamily="34" charset="0"/>
              </a:rPr>
              <a:t>. Currently as a say before we can not produce 3 m length plates at </a:t>
            </a:r>
            <a:r>
              <a:rPr lang="en-US" sz="1400" dirty="0" err="1" smtClean="0">
                <a:latin typeface="Arial" pitchFamily="34" charset="0"/>
                <a:ea typeface="Calibri"/>
                <a:cs typeface="Arial" pitchFamily="34" charset="0"/>
              </a:rPr>
              <a:t>Ciemat</a:t>
            </a:r>
            <a:r>
              <a:rPr lang="en-US" sz="1400" dirty="0" smtClean="0">
                <a:latin typeface="Arial" pitchFamily="34" charset="0"/>
                <a:ea typeface="Calibri"/>
                <a:cs typeface="Arial" pitchFamily="34" charset="0"/>
              </a:rPr>
              <a:t> with the planarity tolerances required, but we will tray to produce as longer as possible. At CERN the maximum length that can be welded it is about 2.5 m, bigger dimension will require a complicate welding and manipulation process. </a:t>
            </a:r>
            <a:endParaRPr lang="en-US" sz="1400" dirty="0">
              <a:latin typeface="Arial" pitchFamily="34" charset="0"/>
              <a:ea typeface="Calibri"/>
              <a:cs typeface="Arial" pitchFamily="34" charset="0"/>
            </a:endParaRPr>
          </a:p>
          <a:p>
            <a:pPr lvl="1"/>
            <a:r>
              <a:rPr lang="en-US" sz="1400" dirty="0" smtClean="0">
                <a:latin typeface="Arial" pitchFamily="34" charset="0"/>
                <a:ea typeface="Calibri"/>
                <a:cs typeface="Arial" pitchFamily="34" charset="0"/>
              </a:rPr>
              <a:t>-spacers and auxiliary pieces for </a:t>
            </a:r>
            <a:r>
              <a:rPr lang="en-US" sz="1400" dirty="0">
                <a:latin typeface="Arial" pitchFamily="34" charset="0"/>
                <a:ea typeface="Calibri"/>
                <a:cs typeface="Arial" pitchFamily="34" charset="0"/>
              </a:rPr>
              <a:t>this structure.</a:t>
            </a:r>
          </a:p>
          <a:p>
            <a:pPr lvl="1"/>
            <a:r>
              <a:rPr lang="en-US" sz="1400" dirty="0">
                <a:latin typeface="Arial" pitchFamily="34" charset="0"/>
                <a:ea typeface="Calibri"/>
                <a:cs typeface="Arial" pitchFamily="34" charset="0"/>
              </a:rPr>
              <a:t>-reinforces.</a:t>
            </a:r>
          </a:p>
          <a:p>
            <a:r>
              <a:rPr lang="en-US" sz="1400" dirty="0" smtClean="0">
                <a:latin typeface="Arial" pitchFamily="34" charset="0"/>
                <a:ea typeface="Calibri"/>
                <a:cs typeface="Arial" pitchFamily="34" charset="0"/>
              </a:rPr>
              <a:t>+</a:t>
            </a:r>
            <a:r>
              <a:rPr lang="en-US" sz="1400" dirty="0">
                <a:latin typeface="Arial" pitchFamily="34" charset="0"/>
                <a:ea typeface="Calibri"/>
                <a:cs typeface="Arial" pitchFamily="34" charset="0"/>
              </a:rPr>
              <a:t>Operational tool.</a:t>
            </a:r>
          </a:p>
          <a:p>
            <a:r>
              <a:rPr lang="en-US" sz="1400" dirty="0">
                <a:latin typeface="Arial" pitchFamily="34" charset="0"/>
                <a:ea typeface="Calibri"/>
                <a:cs typeface="Arial" pitchFamily="34" charset="0"/>
              </a:rPr>
              <a:t>+Verification tool.</a:t>
            </a:r>
          </a:p>
          <a:p>
            <a:endParaRPr lang="es-ES_tradnl" sz="1400" dirty="0" smtClean="0">
              <a:latin typeface="Arial" pitchFamily="34" charset="0"/>
              <a:ea typeface="Calibri"/>
              <a:cs typeface="Arial" pitchFamily="34" charset="0"/>
            </a:endParaRPr>
          </a:p>
          <a:p>
            <a:endParaRPr lang="es-ES_tradnl" sz="1400" dirty="0">
              <a:latin typeface="Arial" pitchFamily="34" charset="0"/>
              <a:ea typeface="Calibri"/>
              <a:cs typeface="Arial" pitchFamily="34" charset="0"/>
            </a:endParaRPr>
          </a:p>
          <a:p>
            <a:pPr>
              <a:buNone/>
            </a:pPr>
            <a:r>
              <a:rPr lang="en-US" sz="1400" dirty="0" smtClean="0">
                <a:latin typeface="Arial" pitchFamily="34" charset="0"/>
                <a:ea typeface="Calibri"/>
                <a:cs typeface="Arial" pitchFamily="34" charset="0"/>
              </a:rPr>
              <a:t>This mechanical structure can be used to built a small prototype with few GRPC chambers  with dimensions as close as possible to the largest ones needed for the ILD.</a:t>
            </a:r>
          </a:p>
          <a:p>
            <a:endParaRPr lang="en-US" sz="1400" dirty="0">
              <a:latin typeface="Arial" pitchFamily="34" charset="0"/>
              <a:ea typeface="Calibri"/>
              <a:cs typeface="Arial" pitchFamily="34" charset="0"/>
            </a:endParaRPr>
          </a:p>
        </p:txBody>
      </p:sp>
    </p:spTree>
    <p:extLst>
      <p:ext uri="{BB962C8B-B14F-4D97-AF65-F5344CB8AC3E}">
        <p14:creationId xmlns="" xmlns:p14="http://schemas.microsoft.com/office/powerpoint/2010/main" val="92894084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0" y="0"/>
            <a:ext cx="9144000" cy="1340768"/>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5. Conclusi</a:t>
            </a:r>
            <a:r>
              <a:rPr lang="en-US" sz="2800" b="1"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on and Next steps</a:t>
            </a:r>
            <a:r>
              <a:rPr kumimoji="0" lang="en-US"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a:t>
            </a:r>
            <a:br>
              <a:rPr kumimoji="0" lang="en-US"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28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5" name="2 Subtítulo"/>
          <p:cNvSpPr txBox="1">
            <a:spLocks/>
          </p:cNvSpPr>
          <p:nvPr/>
        </p:nvSpPr>
        <p:spPr>
          <a:xfrm>
            <a:off x="467544" y="1052736"/>
            <a:ext cx="8219206" cy="5544616"/>
          </a:xfrm>
          <a:prstGeom prst="rect">
            <a:avLst/>
          </a:prstGeom>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rPr>
              <a:t>	After</a:t>
            </a:r>
            <a:r>
              <a:rPr kumimoji="0" lang="en-US" sz="1400" b="0" i="0" u="none" strike="noStrike" kern="1200" cap="none" spc="0" normalizeH="0" noProof="0" dirty="0" smtClean="0">
                <a:ln>
                  <a:noFill/>
                </a:ln>
                <a:solidFill>
                  <a:schemeClr val="tx1"/>
                </a:solidFill>
                <a:effectLst/>
                <a:uLnTx/>
                <a:uFillTx/>
                <a:latin typeface="Arial" pitchFamily="34" charset="0"/>
                <a:ea typeface="Calibri"/>
                <a:cs typeface="Arial" pitchFamily="34" charset="0"/>
              </a:rPr>
              <a:t> discussed latest results from the EBW process with the CERN people, </a:t>
            </a:r>
            <a:r>
              <a:rPr lang="en-US" sz="1400" dirty="0" smtClean="0">
                <a:latin typeface="Arial" pitchFamily="34" charset="0"/>
                <a:ea typeface="Calibri"/>
                <a:cs typeface="Arial" pitchFamily="34" charset="0"/>
              </a:rPr>
              <a:t>where the distortions of the module was bigger  (~1mm) than we expected. We conclude that it will be necessary more tests with this method to can conclude results and to intent to minimize deformations.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endParaRPr lang="en-US" sz="1400" dirty="0" smtClean="0">
              <a:latin typeface="Arial" pitchFamily="34" charset="0"/>
              <a:ea typeface="Calibri"/>
              <a:cs typeface="Arial"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tabLst/>
              <a:defRPr/>
            </a:pPr>
            <a:r>
              <a:rPr lang="en-US" sz="1400" dirty="0" smtClean="0">
                <a:latin typeface="Arial" pitchFamily="34" charset="0"/>
                <a:ea typeface="Calibri"/>
                <a:cs typeface="Arial" pitchFamily="34" charset="0"/>
              </a:rPr>
              <a:t>Action:</a:t>
            </a:r>
          </a:p>
          <a:p>
            <a:r>
              <a:rPr lang="en-US" sz="1400" dirty="0" smtClean="0"/>
              <a:t>- Change welding sequence instead of ABCDEF use ABFDEC.</a:t>
            </a:r>
          </a:p>
          <a:p>
            <a:r>
              <a:rPr lang="en-US" sz="1400" dirty="0" smtClean="0"/>
              <a:t>- Change welding parameters: Weld with a more focalized  and maybe pulsed beam. This will produce thin weld joint and consequently smaller distortions . But this imply tightest fabrication and assembly tolerances.  Maximum gap of 0.1 mm between plates and misalignment between plates of 0.2 mm.</a:t>
            </a:r>
          </a:p>
          <a:p>
            <a:r>
              <a:rPr lang="en-US" sz="1400" dirty="0" smtClean="0"/>
              <a:t>-If we obtain a prototype inside the tolerances , we need to repeat the same prototype with the same parameters to conclude. </a:t>
            </a:r>
          </a:p>
          <a:p>
            <a:r>
              <a:rPr lang="en-US" sz="1400" dirty="0" smtClean="0"/>
              <a:t>- Assembly and weld several prototypes piles to verify the deformation in the complete assembly studying if the maximum deformation not change too much. This will imply to reduce fabrication cost and time in the future.</a:t>
            </a:r>
          </a:p>
          <a:p>
            <a:r>
              <a:rPr lang="en-US" sz="1400" dirty="0" smtClean="0"/>
              <a:t>-As the distortion of the plate looks like being in the same direction during the EBW, this could be compensated during the fabrication and assembly process.</a:t>
            </a:r>
          </a:p>
          <a:p>
            <a:r>
              <a:rPr lang="en-US" sz="1400" dirty="0" smtClean="0"/>
              <a:t>-It could be possible to simulate the distortion by finite element programs, and optimize the design, but it’s not easy because it needs several previous tests to obtain the simulation parameters.</a:t>
            </a:r>
          </a:p>
          <a:p>
            <a:endParaRPr lang="en-US" sz="1400" dirty="0" smtClean="0"/>
          </a:p>
          <a:p>
            <a:endParaRPr lang="en-US" sz="1400" dirty="0" smtClean="0"/>
          </a:p>
          <a:p>
            <a:r>
              <a:rPr lang="en-US" sz="1400" dirty="0" smtClean="0"/>
              <a:t>-We will meet with ENSA which is a company expert in welding process with stainless steel next moth to present our problem and to present our result.</a:t>
            </a:r>
          </a:p>
          <a:p>
            <a:endParaRPr lang="en-US" sz="1400" dirty="0" smtClean="0"/>
          </a:p>
          <a:p>
            <a:endParaRPr lang="en-US" sz="1400" dirty="0" smtClean="0"/>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400" b="0" i="0" u="none"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400" b="0" i="0" u="sng" strike="noStrike" kern="1200" cap="none" spc="0" normalizeH="0" baseline="0" noProof="0" dirty="0" smtClean="0">
              <a:ln>
                <a:noFill/>
              </a:ln>
              <a:solidFill>
                <a:schemeClr val="tx1"/>
              </a:solidFill>
              <a:effectLst/>
              <a:uLnTx/>
              <a:uFillTx/>
              <a:latin typeface="Arial" pitchFamily="34" charset="0"/>
              <a:ea typeface="Calibri"/>
              <a:cs typeface="Arial" pitchFamily="34" charset="0"/>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400" b="0" i="0" u="sng" strike="noStrike" kern="1200" cap="none" spc="0" normalizeH="0" baseline="0" noProof="0" dirty="0">
              <a:ln>
                <a:noFill/>
              </a:ln>
              <a:solidFill>
                <a:schemeClr val="tx1"/>
              </a:solidFill>
              <a:effectLst/>
              <a:uLnTx/>
              <a:uFillTx/>
              <a:latin typeface="Arial" pitchFamily="34" charset="0"/>
              <a:ea typeface="Calibri"/>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BACKUP</a:t>
            </a:r>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88640"/>
            <a:ext cx="8229600" cy="1143000"/>
          </a:xfrm>
        </p:spPr>
        <p:txBody>
          <a:bodyPr/>
          <a:lstStyle/>
          <a:p>
            <a:r>
              <a:rPr lang="es-ES_tradnl" dirty="0" err="1" smtClean="0"/>
              <a:t>Index</a:t>
            </a:r>
            <a:endParaRPr lang="en-US" dirty="0"/>
          </a:p>
        </p:txBody>
      </p:sp>
      <p:sp>
        <p:nvSpPr>
          <p:cNvPr id="3" name="2 Marcador de contenido"/>
          <p:cNvSpPr>
            <a:spLocks noGrp="1"/>
          </p:cNvSpPr>
          <p:nvPr>
            <p:ph idx="1"/>
          </p:nvPr>
        </p:nvSpPr>
        <p:spPr>
          <a:xfrm>
            <a:off x="827584" y="1484784"/>
            <a:ext cx="7416824" cy="4104456"/>
          </a:xfrm>
        </p:spPr>
        <p:txBody>
          <a:bodyPr>
            <a:normAutofit/>
          </a:bodyPr>
          <a:lstStyle/>
          <a:p>
            <a:pPr marL="651510" indent="-514350">
              <a:buSzPct val="100000"/>
              <a:buFont typeface="+mj-lt"/>
              <a:buAutoNum type="arabicPeriod"/>
            </a:pPr>
            <a:r>
              <a:rPr lang="en-US" dirty="0" smtClean="0"/>
              <a:t>Goal.</a:t>
            </a:r>
          </a:p>
          <a:p>
            <a:pPr marL="651510" indent="-514350">
              <a:buSzPct val="100000"/>
              <a:buFont typeface="+mj-lt"/>
              <a:buAutoNum type="arabicPeriod"/>
            </a:pPr>
            <a:r>
              <a:rPr lang="en-US" dirty="0" smtClean="0"/>
              <a:t>Previous SDHCAL prototype</a:t>
            </a:r>
          </a:p>
          <a:p>
            <a:pPr marL="651510" indent="-514350">
              <a:buSzPct val="100000"/>
              <a:buFont typeface="+mj-lt"/>
              <a:buAutoNum type="arabicPeriod"/>
            </a:pPr>
            <a:r>
              <a:rPr lang="en-US" dirty="0" err="1" smtClean="0"/>
              <a:t>Ciemat</a:t>
            </a:r>
            <a:r>
              <a:rPr lang="en-US" dirty="0" smtClean="0"/>
              <a:t> welded prototype.</a:t>
            </a:r>
          </a:p>
          <a:p>
            <a:pPr marL="651510" indent="-514350">
              <a:buSzPct val="100000"/>
              <a:buFont typeface="+mj-lt"/>
              <a:buAutoNum type="arabicPeriod"/>
            </a:pPr>
            <a:r>
              <a:rPr lang="en-US" dirty="0" smtClean="0"/>
              <a:t>Prototypes under study and fabrication.</a:t>
            </a:r>
          </a:p>
          <a:p>
            <a:pPr marL="651510" indent="-514350">
              <a:buSzPct val="100000"/>
              <a:buFont typeface="+mj-lt"/>
              <a:buAutoNum type="arabicPeriod"/>
            </a:pPr>
            <a:r>
              <a:rPr lang="en-US" dirty="0" smtClean="0"/>
              <a:t>Conclusions and Next steps.</a:t>
            </a:r>
          </a:p>
          <a:p>
            <a:pPr marL="137160" indent="0">
              <a:buNone/>
            </a:pPr>
            <a:endParaRPr lang="es-ES_tradnl" dirty="0"/>
          </a:p>
          <a:p>
            <a:pPr marL="651510" indent="-514350">
              <a:buFont typeface="+mj-lt"/>
              <a:buAutoNum type="arabicPeriod"/>
            </a:pPr>
            <a:endParaRPr lang="en-US" dirty="0"/>
          </a:p>
        </p:txBody>
      </p:sp>
    </p:spTree>
    <p:extLst>
      <p:ext uri="{BB962C8B-B14F-4D97-AF65-F5344CB8AC3E}">
        <p14:creationId xmlns="" xmlns:p14="http://schemas.microsoft.com/office/powerpoint/2010/main" val="105784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3563190"/>
            <a:ext cx="4608511" cy="1017938"/>
          </a:xfrm>
        </p:spPr>
        <p:txBody>
          <a:bodyPr>
            <a:normAutofit/>
          </a:bodyPr>
          <a:lstStyle/>
          <a:p>
            <a:pPr marL="137160" indent="0">
              <a:buNone/>
            </a:pPr>
            <a:r>
              <a:rPr lang="en-US" sz="1200" dirty="0" smtClean="0"/>
              <a:t>(Left-top) Measurement of a plate planarity using a laser interferometer system. </a:t>
            </a:r>
          </a:p>
          <a:p>
            <a:pPr marL="137160" indent="0">
              <a:buNone/>
            </a:pPr>
            <a:r>
              <a:rPr lang="en-US" sz="1200" dirty="0" smtClean="0"/>
              <a:t>(Center-top) Planarity over the surface of a plate</a:t>
            </a:r>
          </a:p>
          <a:p>
            <a:pPr marL="137160" indent="0">
              <a:buNone/>
            </a:pPr>
            <a:r>
              <a:rPr lang="en-US" sz="1200" dirty="0" smtClean="0"/>
              <a:t>(</a:t>
            </a:r>
            <a:r>
              <a:rPr lang="en-US" sz="1200" dirty="0" err="1" smtClean="0"/>
              <a:t>Rigth</a:t>
            </a:r>
            <a:r>
              <a:rPr lang="en-US" sz="1200" dirty="0" smtClean="0"/>
              <a:t>-top)  Measurement of the plate using a CMM arm.</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287015"/>
            <a:ext cx="2968625"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38763" y="1287016"/>
            <a:ext cx="2041349"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descr="C:\Users\u5055\Desktop\Sevilla_10-12_02_2014\P107037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1287015"/>
            <a:ext cx="30480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4581127"/>
            <a:ext cx="2848610" cy="2136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043871" y="4581128"/>
            <a:ext cx="2848609" cy="21364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717468" y="3573015"/>
            <a:ext cx="4426532" cy="830997"/>
          </a:xfrm>
          <a:prstGeom prst="rect">
            <a:avLst/>
          </a:prstGeom>
        </p:spPr>
        <p:txBody>
          <a:bodyPr wrap="square">
            <a:spAutoFit/>
          </a:bodyPr>
          <a:lstStyle/>
          <a:p>
            <a:r>
              <a:rPr lang="en-US" sz="1200" dirty="0"/>
              <a:t>(</a:t>
            </a:r>
            <a:r>
              <a:rPr lang="en-US" sz="1200" dirty="0" smtClean="0"/>
              <a:t>Left-Bottom</a:t>
            </a:r>
            <a:r>
              <a:rPr lang="en-US" sz="1200" dirty="0"/>
              <a:t>) Measurement of the m</a:t>
            </a:r>
            <a:r>
              <a:rPr lang="en-US" sz="1200" baseline="30000" dirty="0"/>
              <a:t>3</a:t>
            </a:r>
            <a:r>
              <a:rPr lang="en-US" sz="1200" dirty="0"/>
              <a:t> prototype using the CMM </a:t>
            </a:r>
            <a:r>
              <a:rPr lang="en-US" sz="1200" dirty="0" smtClean="0"/>
              <a:t>arm on the assembly table.</a:t>
            </a:r>
          </a:p>
          <a:p>
            <a:r>
              <a:rPr lang="en-US" sz="1200" dirty="0" smtClean="0"/>
              <a:t>(Center-Bottom) Using the lifting tool.</a:t>
            </a:r>
            <a:endParaRPr lang="en-US" sz="1200" dirty="0"/>
          </a:p>
          <a:p>
            <a:r>
              <a:rPr lang="en-US" sz="1200" dirty="0" smtClean="0"/>
              <a:t>(Right-Bottom)  Assembly table.</a:t>
            </a:r>
            <a:endParaRPr lang="en-US" sz="1200" dirty="0"/>
          </a:p>
        </p:txBody>
      </p:sp>
      <p:sp>
        <p:nvSpPr>
          <p:cNvPr id="15" name="2 Marcador de contenido"/>
          <p:cNvSpPr txBox="1">
            <a:spLocks/>
          </p:cNvSpPr>
          <p:nvPr/>
        </p:nvSpPr>
        <p:spPr>
          <a:xfrm>
            <a:off x="230832" y="188640"/>
            <a:ext cx="8229600" cy="97210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400" dirty="0" smtClean="0"/>
              <a:t>The </a:t>
            </a:r>
            <a:r>
              <a:rPr lang="en-US" sz="1400" dirty="0"/>
              <a:t>design of this structure, </a:t>
            </a:r>
            <a:r>
              <a:rPr lang="en-US" sz="1400" dirty="0" smtClean="0"/>
              <a:t>machining </a:t>
            </a:r>
            <a:r>
              <a:rPr lang="en-US" sz="1400" dirty="0"/>
              <a:t>of the spacers, </a:t>
            </a:r>
            <a:r>
              <a:rPr lang="en-US" sz="1400" dirty="0" smtClean="0"/>
              <a:t>final </a:t>
            </a:r>
            <a:r>
              <a:rPr lang="en-US" sz="1400" dirty="0"/>
              <a:t>assembly and quality tests has been done at CIEMAT. This required also the design and construction of a precise assembling table and different tooling.</a:t>
            </a:r>
          </a:p>
        </p:txBody>
      </p:sp>
      <p:pic>
        <p:nvPicPr>
          <p:cNvPr id="2058" name="Picture 10" descr="C:\Users\u5055\Desktop\Sevilla_10-12_02_2014\P1080013.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44146" y="4577282"/>
            <a:ext cx="2853736" cy="21403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675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72988" y="1083508"/>
            <a:ext cx="8375476" cy="4247317"/>
          </a:xfrm>
          <a:prstGeom prst="rect">
            <a:avLst/>
          </a:prstGeom>
        </p:spPr>
        <p:txBody>
          <a:bodyPr wrap="square">
            <a:spAutoFit/>
          </a:bodyPr>
          <a:lstStyle/>
          <a:p>
            <a:r>
              <a:rPr lang="en-US" dirty="0" smtClean="0"/>
              <a:t>We </a:t>
            </a:r>
            <a:r>
              <a:rPr lang="en-US" dirty="0"/>
              <a:t>must show that </a:t>
            </a:r>
            <a:r>
              <a:rPr lang="en-US" dirty="0" smtClean="0"/>
              <a:t>the SDHCAL </a:t>
            </a:r>
            <a:r>
              <a:rPr lang="en-US" dirty="0"/>
              <a:t>technology is viable, not only in terms of physics performance and operation but also we </a:t>
            </a:r>
            <a:r>
              <a:rPr lang="en-US" dirty="0" smtClean="0"/>
              <a:t>should demonstrate </a:t>
            </a:r>
            <a:r>
              <a:rPr lang="en-US" dirty="0"/>
              <a:t>the feasibility of a compact integrated detector design fulfilling the demands of </a:t>
            </a:r>
            <a:r>
              <a:rPr lang="en-US" dirty="0" smtClean="0"/>
              <a:t>compactness and </a:t>
            </a:r>
            <a:r>
              <a:rPr lang="en-US" dirty="0" err="1"/>
              <a:t>hermeticity</a:t>
            </a:r>
            <a:r>
              <a:rPr lang="en-US" dirty="0"/>
              <a:t> and the viability of its construction.</a:t>
            </a:r>
          </a:p>
          <a:p>
            <a:endParaRPr lang="en-US" dirty="0" smtClean="0"/>
          </a:p>
          <a:p>
            <a:r>
              <a:rPr lang="en-US" dirty="0" smtClean="0"/>
              <a:t>The </a:t>
            </a:r>
            <a:r>
              <a:rPr lang="en-US" dirty="0"/>
              <a:t>goal of the SDHCAL for the next few years is to build few larger GRPC chambers with the </a:t>
            </a:r>
            <a:r>
              <a:rPr lang="en-US" dirty="0" smtClean="0"/>
              <a:t>final dimensions </a:t>
            </a:r>
            <a:r>
              <a:rPr lang="en-US" dirty="0"/>
              <a:t>of the biggest one </a:t>
            </a:r>
            <a:r>
              <a:rPr lang="en-US" dirty="0" smtClean="0"/>
              <a:t>(~290x90 cm2</a:t>
            </a:r>
            <a:r>
              <a:rPr lang="en-US" dirty="0"/>
              <a:t>) foreseen for ILD, equip them with a new version of </a:t>
            </a:r>
            <a:r>
              <a:rPr lang="en-US" dirty="0" smtClean="0"/>
              <a:t>electronics and </a:t>
            </a:r>
            <a:r>
              <a:rPr lang="en-US" dirty="0"/>
              <a:t>insert them in an absorber mechanical structure, built with the same procedures than the final one</a:t>
            </a:r>
            <a:r>
              <a:rPr lang="en-US" dirty="0" smtClean="0"/>
              <a:t>, capable </a:t>
            </a:r>
            <a:r>
              <a:rPr lang="en-US" dirty="0"/>
              <a:t>to host 4 or 5 of them. </a:t>
            </a:r>
            <a:endParaRPr lang="en-US" dirty="0" smtClean="0"/>
          </a:p>
          <a:p>
            <a:endParaRPr lang="en-US" dirty="0" smtClean="0"/>
          </a:p>
          <a:p>
            <a:r>
              <a:rPr lang="en-US" dirty="0" smtClean="0"/>
              <a:t>This mechanical absorber will </a:t>
            </a:r>
            <a:r>
              <a:rPr lang="en-US" dirty="0"/>
              <a:t>be </a:t>
            </a:r>
            <a:r>
              <a:rPr lang="en-US" dirty="0" smtClean="0"/>
              <a:t>produced by EBW (electron beam welding) process </a:t>
            </a:r>
            <a:r>
              <a:rPr lang="en-US" dirty="0"/>
              <a:t>at CERN </a:t>
            </a:r>
            <a:r>
              <a:rPr lang="en-US" dirty="0" smtClean="0"/>
              <a:t>and measured at CIEMAT to study the deformation introduced by this method and extrapolate the result to a final module of the calorimeter.</a:t>
            </a:r>
            <a:endParaRPr lang="en-US" dirty="0"/>
          </a:p>
          <a:p>
            <a:endParaRPr lang="en-US" dirty="0" smtClean="0"/>
          </a:p>
        </p:txBody>
      </p:sp>
      <p:sp>
        <p:nvSpPr>
          <p:cNvPr id="5" name="1 Título"/>
          <p:cNvSpPr>
            <a:spLocks noGrp="1"/>
          </p:cNvSpPr>
          <p:nvPr>
            <p:ph type="title"/>
          </p:nvPr>
        </p:nvSpPr>
        <p:spPr>
          <a:xfrm>
            <a:off x="467544" y="116632"/>
            <a:ext cx="8229600" cy="576064"/>
          </a:xfrm>
        </p:spPr>
        <p:txBody>
          <a:bodyPr>
            <a:normAutofit/>
          </a:bodyPr>
          <a:lstStyle/>
          <a:p>
            <a:pPr marL="548640" lvl="0" indent="-411480">
              <a:spcBef>
                <a:spcPct val="20000"/>
              </a:spcBef>
            </a:pPr>
            <a:r>
              <a:rPr lang="en-US" sz="2800" b="0" dirty="0">
                <a:ln>
                  <a:noFill/>
                </a:ln>
                <a:solidFill>
                  <a:prstClr val="white"/>
                </a:solidFill>
                <a:effectLst/>
                <a:latin typeface="Book Antiqua"/>
              </a:rPr>
              <a:t>1. </a:t>
            </a:r>
            <a:r>
              <a:rPr lang="en-US" sz="2800" b="0" dirty="0" smtClean="0">
                <a:ln>
                  <a:noFill/>
                </a:ln>
                <a:solidFill>
                  <a:prstClr val="white"/>
                </a:solidFill>
                <a:effectLst/>
                <a:latin typeface="Book Antiqua"/>
              </a:rPr>
              <a:t>Goal.</a:t>
            </a:r>
            <a:endParaRPr lang="en-US" dirty="0"/>
          </a:p>
        </p:txBody>
      </p:sp>
    </p:spTree>
    <p:extLst>
      <p:ext uri="{BB962C8B-B14F-4D97-AF65-F5344CB8AC3E}">
        <p14:creationId xmlns="" xmlns:p14="http://schemas.microsoft.com/office/powerpoint/2010/main" val="387220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576064"/>
          </a:xfrm>
        </p:spPr>
        <p:txBody>
          <a:bodyPr>
            <a:normAutofit/>
          </a:bodyPr>
          <a:lstStyle/>
          <a:p>
            <a:pPr marL="548640" lvl="0" indent="-411480">
              <a:spcBef>
                <a:spcPct val="20000"/>
              </a:spcBef>
            </a:pPr>
            <a:r>
              <a:rPr lang="en-US" sz="2800" b="0" dirty="0">
                <a:ln>
                  <a:noFill/>
                </a:ln>
                <a:solidFill>
                  <a:prstClr val="white"/>
                </a:solidFill>
                <a:effectLst/>
                <a:latin typeface="Book Antiqua"/>
              </a:rPr>
              <a:t>2</a:t>
            </a:r>
            <a:r>
              <a:rPr lang="en-US" sz="2800" b="0" dirty="0" smtClean="0">
                <a:ln>
                  <a:noFill/>
                </a:ln>
                <a:solidFill>
                  <a:prstClr val="white"/>
                </a:solidFill>
                <a:effectLst/>
                <a:latin typeface="Book Antiqua"/>
              </a:rPr>
              <a:t>. </a:t>
            </a:r>
            <a:r>
              <a:rPr lang="en-US" sz="2800" b="0" dirty="0">
                <a:ln>
                  <a:noFill/>
                </a:ln>
                <a:solidFill>
                  <a:prstClr val="white"/>
                </a:solidFill>
                <a:effectLst/>
                <a:latin typeface="Book Antiqua"/>
              </a:rPr>
              <a:t>Previous </a:t>
            </a:r>
            <a:r>
              <a:rPr lang="en-US" sz="2800" b="0" dirty="0" smtClean="0">
                <a:ln>
                  <a:noFill/>
                </a:ln>
                <a:solidFill>
                  <a:prstClr val="white"/>
                </a:solidFill>
                <a:effectLst/>
                <a:latin typeface="Book Antiqua"/>
              </a:rPr>
              <a:t>SDHCAL prototype.</a:t>
            </a:r>
            <a:endParaRPr lang="en-US" dirty="0"/>
          </a:p>
        </p:txBody>
      </p:sp>
      <p:sp>
        <p:nvSpPr>
          <p:cNvPr id="3" name="2 Marcador de contenido"/>
          <p:cNvSpPr>
            <a:spLocks noGrp="1"/>
          </p:cNvSpPr>
          <p:nvPr>
            <p:ph idx="1"/>
          </p:nvPr>
        </p:nvSpPr>
        <p:spPr>
          <a:xfrm>
            <a:off x="467544" y="764704"/>
            <a:ext cx="8229600" cy="1944216"/>
          </a:xfrm>
        </p:spPr>
        <p:txBody>
          <a:bodyPr/>
          <a:lstStyle/>
          <a:p>
            <a:r>
              <a:rPr lang="es-ES_tradnl" sz="1400" b="1" u="sng" dirty="0" err="1" smtClean="0"/>
              <a:t>The</a:t>
            </a:r>
            <a:r>
              <a:rPr lang="es-ES_tradnl" sz="1400" b="1" u="sng" dirty="0" smtClean="0"/>
              <a:t> M</a:t>
            </a:r>
            <a:r>
              <a:rPr lang="es-ES_tradnl" sz="1400" b="1" u="sng" baseline="30000" dirty="0" smtClean="0"/>
              <a:t>3</a:t>
            </a:r>
            <a:r>
              <a:rPr lang="es-ES_tradnl" sz="1400" b="1" u="sng" dirty="0" smtClean="0"/>
              <a:t> SDHCAL </a:t>
            </a:r>
            <a:r>
              <a:rPr lang="es-ES_tradnl" sz="1400" b="1" u="sng" dirty="0" err="1" smtClean="0"/>
              <a:t>prototype</a:t>
            </a:r>
            <a:r>
              <a:rPr lang="es-ES_tradnl" sz="1400" b="1" u="sng" dirty="0" smtClean="0"/>
              <a:t> </a:t>
            </a:r>
            <a:r>
              <a:rPr lang="es-ES_tradnl" sz="1400" dirty="0" smtClean="0"/>
              <a:t>concept:</a:t>
            </a:r>
          </a:p>
          <a:p>
            <a:pPr marL="137160" indent="0">
              <a:buNone/>
            </a:pPr>
            <a:r>
              <a:rPr lang="en-US" sz="1400" dirty="0" smtClean="0"/>
              <a:t>It’s </a:t>
            </a:r>
            <a:r>
              <a:rPr lang="en-US" sz="1400" dirty="0"/>
              <a:t>a sampling calorimeter with stainless steel as </a:t>
            </a:r>
            <a:r>
              <a:rPr lang="en-US" sz="1400" dirty="0" smtClean="0"/>
              <a:t>absorber,  </a:t>
            </a:r>
            <a:r>
              <a:rPr lang="en-US" sz="1400" dirty="0"/>
              <a:t>a gas detector </a:t>
            </a:r>
            <a:r>
              <a:rPr lang="en-US" sz="1400" dirty="0" smtClean="0"/>
              <a:t>(Glass </a:t>
            </a:r>
            <a:r>
              <a:rPr lang="en-US" sz="1400" dirty="0"/>
              <a:t>Resistive Plate Chamber (</a:t>
            </a:r>
            <a:r>
              <a:rPr lang="en-US" sz="1400" dirty="0" smtClean="0"/>
              <a:t>GRPC)) as </a:t>
            </a:r>
            <a:r>
              <a:rPr lang="en-US" sz="1400" dirty="0"/>
              <a:t>active </a:t>
            </a:r>
            <a:r>
              <a:rPr lang="en-US" sz="1400" dirty="0" smtClean="0"/>
              <a:t>medium and 1x1 cm2 readout </a:t>
            </a:r>
            <a:r>
              <a:rPr lang="en-US" sz="1400" dirty="0"/>
              <a:t>electronics segmentation. </a:t>
            </a:r>
            <a:r>
              <a:rPr lang="en-US" sz="1400" dirty="0" smtClean="0"/>
              <a:t>Each layer is composed of 20 mm </a:t>
            </a:r>
            <a:r>
              <a:rPr lang="en-US" sz="1400" dirty="0"/>
              <a:t>absorber  </a:t>
            </a:r>
            <a:r>
              <a:rPr lang="en-US" sz="1400" dirty="0" smtClean="0"/>
              <a:t>+ 3 mm GRPC + 3 mm readout electronics + 2 mm tolerances.</a:t>
            </a:r>
          </a:p>
          <a:p>
            <a:pPr marL="137160" indent="0">
              <a:buNone/>
            </a:pPr>
            <a:r>
              <a:rPr lang="en-US" sz="1400" dirty="0"/>
              <a:t>The prototype module is a self-supporting structure with </a:t>
            </a:r>
            <a:r>
              <a:rPr lang="en-US" sz="1400" dirty="0" smtClean="0"/>
              <a:t>51 layers of </a:t>
            </a:r>
            <a:r>
              <a:rPr lang="en-US" sz="1400" dirty="0"/>
              <a:t>stainless steel plates with </a:t>
            </a:r>
            <a:r>
              <a:rPr lang="en-US" sz="1400" dirty="0" smtClean="0"/>
              <a:t>dimensions 1010x1054x15 </a:t>
            </a:r>
            <a:r>
              <a:rPr lang="en-US" sz="1400" dirty="0"/>
              <a:t>mm3. The gas detectors are assembled in independent readout cassettes and inserted </a:t>
            </a:r>
            <a:r>
              <a:rPr lang="en-US" sz="1400" dirty="0" smtClean="0"/>
              <a:t>in between </a:t>
            </a:r>
            <a:r>
              <a:rPr lang="en-US" sz="1400" dirty="0"/>
              <a:t>the plates</a:t>
            </a:r>
            <a:r>
              <a:rPr lang="en-US" sz="1400" dirty="0" smtClean="0"/>
              <a:t>.</a:t>
            </a:r>
          </a:p>
        </p:txBody>
      </p:sp>
      <p:pic>
        <p:nvPicPr>
          <p:cNvPr id="4" name="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16876" y="2920714"/>
            <a:ext cx="4210048" cy="3157536"/>
          </a:xfrm>
          <a:prstGeom prst="rect">
            <a:avLst/>
          </a:prstGeom>
        </p:spPr>
      </p:pic>
      <p:sp>
        <p:nvSpPr>
          <p:cNvPr id="5" name="4 Rectángulo"/>
          <p:cNvSpPr/>
          <p:nvPr/>
        </p:nvSpPr>
        <p:spPr>
          <a:xfrm>
            <a:off x="4788024" y="6094686"/>
            <a:ext cx="3600400" cy="523220"/>
          </a:xfrm>
          <a:prstGeom prst="rect">
            <a:avLst/>
          </a:prstGeom>
        </p:spPr>
        <p:txBody>
          <a:bodyPr wrap="square">
            <a:spAutoFit/>
          </a:bodyPr>
          <a:lstStyle/>
          <a:p>
            <a:r>
              <a:rPr lang="en-US" sz="1400"/>
              <a:t>Using both hand </a:t>
            </a:r>
            <a:r>
              <a:rPr lang="en-US" sz="1400" smtClean="0"/>
              <a:t>Pull-Lift together </a:t>
            </a:r>
            <a:r>
              <a:rPr lang="en-US" sz="1400"/>
              <a:t>we can rotate the </a:t>
            </a:r>
            <a:r>
              <a:rPr lang="en-US" sz="1400" smtClean="0"/>
              <a:t>module with the rotation tool.</a:t>
            </a:r>
            <a:endParaRPr lang="en-US" sz="1400"/>
          </a:p>
        </p:txBody>
      </p:sp>
      <p:pic>
        <p:nvPicPr>
          <p:cNvPr id="1027" name="Picture 3" descr="C:\Users\u5055\Desktop\Sevilla_10-12_02_2014\CALIC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091" y="2920713"/>
            <a:ext cx="4200525" cy="315753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Rectángulo"/>
          <p:cNvSpPr/>
          <p:nvPr/>
        </p:nvSpPr>
        <p:spPr>
          <a:xfrm>
            <a:off x="379090" y="6111767"/>
            <a:ext cx="3832870" cy="307777"/>
          </a:xfrm>
          <a:prstGeom prst="rect">
            <a:avLst/>
          </a:prstGeom>
        </p:spPr>
        <p:txBody>
          <a:bodyPr wrap="square">
            <a:spAutoFit/>
          </a:bodyPr>
          <a:lstStyle/>
          <a:p>
            <a:r>
              <a:rPr lang="en-US" sz="1400" dirty="0"/>
              <a:t>M</a:t>
            </a:r>
            <a:r>
              <a:rPr lang="en-US" sz="1400" baseline="30000" dirty="0"/>
              <a:t>3</a:t>
            </a:r>
            <a:r>
              <a:rPr lang="en-US" sz="1400" dirty="0"/>
              <a:t> SDHCAL </a:t>
            </a:r>
            <a:r>
              <a:rPr lang="en-US" sz="1400" dirty="0" smtClean="0"/>
              <a:t>prototype at CERN test beam. </a:t>
            </a:r>
            <a:endParaRPr lang="en-US" sz="1400" dirty="0"/>
          </a:p>
        </p:txBody>
      </p:sp>
    </p:spTree>
    <p:extLst>
      <p:ext uri="{BB962C8B-B14F-4D97-AF65-F5344CB8AC3E}">
        <p14:creationId xmlns="" xmlns:p14="http://schemas.microsoft.com/office/powerpoint/2010/main" val="51575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80112" y="116632"/>
            <a:ext cx="3384376" cy="3960440"/>
          </a:xfrm>
        </p:spPr>
        <p:txBody>
          <a:bodyPr>
            <a:normAutofit/>
          </a:bodyPr>
          <a:lstStyle/>
          <a:p>
            <a:pPr marL="137160" lvl="0" indent="0">
              <a:buClr>
                <a:prstClr val="white">
                  <a:shade val="95000"/>
                </a:prstClr>
              </a:buClr>
              <a:buNone/>
            </a:pPr>
            <a:r>
              <a:rPr lang="en-US" sz="1400" dirty="0">
                <a:solidFill>
                  <a:prstClr val="white"/>
                </a:solidFill>
              </a:rPr>
              <a:t> The mechanical structure is made of 51 stainless steel plates assembled together using lateral spacers fixed to the absorbers through staggered bolts. The thickness tolerance is 0.05mm and a surface planarity below ~500 microns was required. The spacers are 13mm thick with 0.05mm accuracy. The excellent accuracy of plate planarity and spacer thickness allowed reducing the tolerances needed for the safe insertion (and eventual extraction) of the detectors. This is important to minimize the dead spaces and reduce the </a:t>
            </a:r>
            <a:r>
              <a:rPr lang="en-US" sz="1400" dirty="0" smtClean="0">
                <a:solidFill>
                  <a:prstClr val="white"/>
                </a:solidFill>
              </a:rPr>
              <a:t>radial size </a:t>
            </a:r>
            <a:r>
              <a:rPr lang="en-US" sz="1400" dirty="0">
                <a:solidFill>
                  <a:prstClr val="white"/>
                </a:solidFill>
              </a:rPr>
              <a:t>view of a future real detector where the calorimeter will be located inside the coil</a:t>
            </a:r>
            <a:r>
              <a:rPr lang="en-US" sz="1400" dirty="0" smtClean="0">
                <a:solidFill>
                  <a:prstClr val="white"/>
                </a:solidFill>
              </a:rPr>
              <a:t>.</a:t>
            </a:r>
          </a:p>
          <a:p>
            <a:pPr marL="137160" lvl="0" indent="0">
              <a:buClr>
                <a:prstClr val="white">
                  <a:shade val="95000"/>
                </a:prstClr>
              </a:buClr>
              <a:buNone/>
            </a:pPr>
            <a:endParaRPr lang="en-US" sz="1400" dirty="0">
              <a:solidFill>
                <a:prstClr val="white"/>
              </a:solidFill>
            </a:endParaRPr>
          </a:p>
          <a:p>
            <a:endParaRPr lang="en-US" dirty="0"/>
          </a:p>
        </p:txBody>
      </p:sp>
      <p:pic>
        <p:nvPicPr>
          <p:cNvPr id="5" name="4 Imagen" descr="C:\Users\u5055\AppData\Local\Microsoft\Windows\Temporary Internet Files\Content.Word\Nueva imagen (2).bmp"/>
          <p:cNvPicPr/>
          <p:nvPr/>
        </p:nvPicPr>
        <p:blipFill>
          <a:blip r:embed="rId2" cstate="print"/>
          <a:srcRect/>
          <a:stretch>
            <a:fillRect/>
          </a:stretch>
        </p:blipFill>
        <p:spPr bwMode="auto">
          <a:xfrm>
            <a:off x="179512" y="404664"/>
            <a:ext cx="5400600" cy="6048672"/>
          </a:xfrm>
          <a:prstGeom prst="rect">
            <a:avLst/>
          </a:prstGeom>
          <a:noFill/>
          <a:ln w="9525">
            <a:solidFill>
              <a:schemeClr val="accent1"/>
            </a:solidFill>
            <a:miter lim="800000"/>
            <a:headEnd/>
            <a:tailEnd/>
          </a:ln>
        </p:spPr>
      </p:pic>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4077072"/>
            <a:ext cx="3456384"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6769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0"/>
            <a:ext cx="7772400" cy="504056"/>
          </a:xfrm>
        </p:spPr>
        <p:txBody>
          <a:bodyPr>
            <a:normAutofit/>
          </a:bodyPr>
          <a:lstStyle/>
          <a:p>
            <a:r>
              <a:rPr lang="en-US" sz="2800" dirty="0"/>
              <a:t>3</a:t>
            </a:r>
            <a:r>
              <a:rPr lang="en-US" sz="2800" dirty="0" smtClean="0"/>
              <a:t>. </a:t>
            </a:r>
            <a:r>
              <a:rPr lang="en-US" sz="2800" dirty="0" err="1" smtClean="0"/>
              <a:t>Ciemat</a:t>
            </a:r>
            <a:r>
              <a:rPr lang="en-US" sz="2800" dirty="0" smtClean="0"/>
              <a:t> welded prototype.</a:t>
            </a:r>
            <a:endParaRPr lang="en-US" sz="2800" dirty="0"/>
          </a:p>
        </p:txBody>
      </p:sp>
      <p:sp>
        <p:nvSpPr>
          <p:cNvPr id="3" name="2 Subtítulo"/>
          <p:cNvSpPr>
            <a:spLocks noGrp="1"/>
          </p:cNvSpPr>
          <p:nvPr>
            <p:ph type="subTitle" idx="1"/>
          </p:nvPr>
        </p:nvSpPr>
        <p:spPr>
          <a:xfrm>
            <a:off x="0" y="2276872"/>
            <a:ext cx="6192687" cy="2232248"/>
          </a:xfrm>
        </p:spPr>
        <p:txBody>
          <a:bodyPr>
            <a:noAutofit/>
          </a:bodyPr>
          <a:lstStyle/>
          <a:p>
            <a:pPr marL="285750" indent="-285750" algn="l"/>
            <a:r>
              <a:rPr lang="en-US" sz="1400" u="sng" dirty="0" smtClean="0">
                <a:latin typeface="Arial" pitchFamily="34" charset="0"/>
                <a:ea typeface="Calibri"/>
                <a:cs typeface="Arial" pitchFamily="34" charset="0"/>
              </a:rPr>
              <a:t>3.1 Machining Test </a:t>
            </a:r>
            <a:r>
              <a:rPr lang="en-US" sz="1400" u="sng" dirty="0">
                <a:latin typeface="Arial" pitchFamily="34" charset="0"/>
                <a:ea typeface="Calibri"/>
                <a:cs typeface="Arial" pitchFamily="34" charset="0"/>
              </a:rPr>
              <a:t>for a small prototype (</a:t>
            </a:r>
            <a:r>
              <a:rPr lang="en-US" sz="1400" u="sng" dirty="0" err="1">
                <a:latin typeface="Arial" pitchFamily="34" charset="0"/>
                <a:ea typeface="Calibri"/>
                <a:cs typeface="Arial" pitchFamily="34" charset="0"/>
              </a:rPr>
              <a:t>Ciemat</a:t>
            </a:r>
            <a:r>
              <a:rPr lang="en-US" sz="1400" u="sng" dirty="0">
                <a:latin typeface="Arial" pitchFamily="34" charset="0"/>
                <a:ea typeface="Calibri"/>
                <a:cs typeface="Arial" pitchFamily="34" charset="0"/>
              </a:rPr>
              <a:t> workshop) </a:t>
            </a:r>
            <a:endParaRPr lang="en-US" sz="1400" u="sng" dirty="0" smtClean="0">
              <a:latin typeface="Arial" pitchFamily="34" charset="0"/>
              <a:ea typeface="Calibri"/>
              <a:cs typeface="Arial" pitchFamily="34" charset="0"/>
            </a:endParaRPr>
          </a:p>
          <a:p>
            <a:pPr marL="285750" indent="-285750"/>
            <a:r>
              <a:rPr lang="en-US" sz="1400" dirty="0" smtClean="0">
                <a:latin typeface="Arial" pitchFamily="34" charset="0"/>
                <a:ea typeface="Calibri"/>
                <a:cs typeface="Arial" pitchFamily="34" charset="0"/>
              </a:rPr>
              <a:t>Due to the expensive cost to machine the plates, at </a:t>
            </a:r>
            <a:r>
              <a:rPr lang="en-US" sz="1400" dirty="0" err="1" smtClean="0">
                <a:latin typeface="Arial" pitchFamily="34" charset="0"/>
                <a:ea typeface="Calibri"/>
                <a:cs typeface="Arial" pitchFamily="34" charset="0"/>
              </a:rPr>
              <a:t>Ciemat</a:t>
            </a:r>
            <a:r>
              <a:rPr lang="en-US" sz="1400" dirty="0" smtClean="0">
                <a:latin typeface="Arial" pitchFamily="34" charset="0"/>
                <a:ea typeface="Calibri"/>
                <a:cs typeface="Arial" pitchFamily="34" charset="0"/>
              </a:rPr>
              <a:t> was performed several machining test to obtain the required tolerances for those plates.</a:t>
            </a:r>
            <a:endParaRPr lang="en-US" sz="1400" dirty="0">
              <a:latin typeface="Arial" pitchFamily="34" charset="0"/>
              <a:ea typeface="Calibri"/>
              <a:cs typeface="Arial" pitchFamily="34" charset="0"/>
            </a:endParaRPr>
          </a:p>
          <a:p>
            <a:pPr algn="l"/>
            <a:r>
              <a:rPr lang="en-US" sz="1400" dirty="0">
                <a:latin typeface="Arial" pitchFamily="34" charset="0"/>
                <a:ea typeface="Calibri"/>
                <a:cs typeface="Arial" pitchFamily="34" charset="0"/>
              </a:rPr>
              <a:t>+A </a:t>
            </a:r>
            <a:r>
              <a:rPr lang="en-US" sz="1400" dirty="0" smtClean="0">
                <a:latin typeface="Arial" pitchFamily="34" charset="0"/>
                <a:ea typeface="Calibri"/>
                <a:cs typeface="Arial" pitchFamily="34" charset="0"/>
              </a:rPr>
              <a:t>small module structure was assembled (and EBW at CERN), compose </a:t>
            </a:r>
            <a:r>
              <a:rPr lang="en-US" sz="1400" dirty="0">
                <a:latin typeface="Arial" pitchFamily="34" charset="0"/>
                <a:ea typeface="Calibri"/>
                <a:cs typeface="Arial" pitchFamily="34" charset="0"/>
              </a:rPr>
              <a:t>of several layers:</a:t>
            </a:r>
          </a:p>
          <a:p>
            <a:pPr lvl="1" algn="l"/>
            <a:r>
              <a:rPr lang="en-US" sz="1400" dirty="0">
                <a:latin typeface="Arial" pitchFamily="34" charset="0"/>
                <a:ea typeface="Calibri"/>
                <a:cs typeface="Arial" pitchFamily="34" charset="0"/>
              </a:rPr>
              <a:t>-4 Plates of </a:t>
            </a:r>
            <a:r>
              <a:rPr lang="en-US" sz="1400" dirty="0" err="1">
                <a:latin typeface="Arial" pitchFamily="34" charset="0"/>
                <a:ea typeface="Calibri"/>
                <a:cs typeface="Arial" pitchFamily="34" charset="0"/>
              </a:rPr>
              <a:t>Inox</a:t>
            </a:r>
            <a:r>
              <a:rPr lang="en-US" sz="1400" dirty="0">
                <a:latin typeface="Arial" pitchFamily="34" charset="0"/>
                <a:ea typeface="Calibri"/>
                <a:cs typeface="Arial" pitchFamily="34" charset="0"/>
              </a:rPr>
              <a:t> AISI 304 of ~</a:t>
            </a:r>
            <a:r>
              <a:rPr lang="en-US" sz="1400" dirty="0" smtClean="0">
                <a:latin typeface="Arial" pitchFamily="34" charset="0"/>
                <a:ea typeface="Calibri"/>
                <a:cs typeface="Arial" pitchFamily="34" charset="0"/>
              </a:rPr>
              <a:t>1000x800 </a:t>
            </a:r>
            <a:r>
              <a:rPr lang="en-US" sz="1400" dirty="0">
                <a:latin typeface="Arial" pitchFamily="34" charset="0"/>
                <a:ea typeface="Calibri"/>
                <a:cs typeface="Arial" pitchFamily="34" charset="0"/>
              </a:rPr>
              <a:t>and 15 mm thickness.</a:t>
            </a:r>
          </a:p>
          <a:p>
            <a:pPr lvl="1" algn="l"/>
            <a:r>
              <a:rPr lang="en-US" sz="1400" dirty="0" smtClean="0">
                <a:latin typeface="Arial" pitchFamily="34" charset="0"/>
                <a:ea typeface="Calibri"/>
                <a:cs typeface="Arial" pitchFamily="34" charset="0"/>
              </a:rPr>
              <a:t>-Several </a:t>
            </a:r>
            <a:r>
              <a:rPr lang="en-US" sz="1400" dirty="0">
                <a:latin typeface="Arial" pitchFamily="34" charset="0"/>
                <a:ea typeface="Calibri"/>
                <a:cs typeface="Arial" pitchFamily="34" charset="0"/>
              </a:rPr>
              <a:t>spacers</a:t>
            </a:r>
            <a:r>
              <a:rPr lang="en-US" sz="1400" dirty="0" smtClean="0">
                <a:latin typeface="Arial" pitchFamily="34" charset="0"/>
                <a:ea typeface="Calibri"/>
                <a:cs typeface="Arial" pitchFamily="34" charset="0"/>
              </a:rPr>
              <a:t>.</a:t>
            </a:r>
          </a:p>
          <a:p>
            <a:pPr lvl="1" algn="l"/>
            <a:r>
              <a:rPr lang="es-ES_tradnl" sz="1400" dirty="0" smtClean="0">
                <a:latin typeface="Arial" pitchFamily="34" charset="0"/>
                <a:ea typeface="Calibri"/>
                <a:cs typeface="Arial" pitchFamily="34" charset="0"/>
              </a:rPr>
              <a:t>-Auxiliar </a:t>
            </a:r>
            <a:r>
              <a:rPr lang="es-ES_tradnl" sz="1400" dirty="0" err="1" smtClean="0">
                <a:latin typeface="Arial" pitchFamily="34" charset="0"/>
                <a:ea typeface="Calibri"/>
                <a:cs typeface="Arial" pitchFamily="34" charset="0"/>
              </a:rPr>
              <a:t>pieces</a:t>
            </a:r>
            <a:r>
              <a:rPr lang="es-ES_tradnl" sz="1400" dirty="0" smtClean="0">
                <a:latin typeface="Arial" pitchFamily="34" charset="0"/>
                <a:ea typeface="Calibri"/>
                <a:cs typeface="Arial" pitchFamily="34" charset="0"/>
              </a:rPr>
              <a:t>.</a:t>
            </a:r>
            <a:endParaRPr lang="en-US" sz="1400" dirty="0">
              <a:latin typeface="Arial" pitchFamily="34" charset="0"/>
              <a:ea typeface="Calibri"/>
              <a:cs typeface="Arial" pitchFamily="34" charset="0"/>
            </a:endParaRPr>
          </a:p>
          <a:p>
            <a:pPr algn="l"/>
            <a:endParaRPr lang="en-US" sz="1400" dirty="0" smtClean="0">
              <a:solidFill>
                <a:schemeClr val="tx1"/>
              </a:solidFill>
              <a:latin typeface="Arial" pitchFamily="34" charset="0"/>
              <a:ea typeface="Calibri"/>
              <a:cs typeface="Arial" pitchFamily="34" charset="0"/>
            </a:endParaRPr>
          </a:p>
          <a:p>
            <a:pPr algn="l"/>
            <a:endParaRPr lang="en-US" sz="1400" dirty="0">
              <a:solidFill>
                <a:schemeClr val="tx1"/>
              </a:solidFill>
              <a:latin typeface="Arial" pitchFamily="34" charset="0"/>
              <a:ea typeface="Calibri"/>
              <a:cs typeface="Arial" pitchFamily="34" charset="0"/>
            </a:endParaRPr>
          </a:p>
          <a:p>
            <a:pPr algn="l"/>
            <a:r>
              <a:rPr lang="en-US" sz="1400" dirty="0">
                <a:latin typeface="Arial" pitchFamily="34" charset="0"/>
                <a:ea typeface="Calibri"/>
                <a:cs typeface="Arial" pitchFamily="34" charset="0"/>
              </a:rPr>
              <a:t>+Operational tool.</a:t>
            </a:r>
          </a:p>
          <a:p>
            <a:pPr algn="l"/>
            <a:r>
              <a:rPr lang="en-US" sz="1400" dirty="0">
                <a:latin typeface="Arial" pitchFamily="34" charset="0"/>
                <a:ea typeface="Calibri"/>
                <a:cs typeface="Arial" pitchFamily="34" charset="0"/>
              </a:rPr>
              <a:t>+Verification tool</a:t>
            </a:r>
            <a:r>
              <a:rPr lang="en-US" sz="1400" dirty="0" smtClean="0">
                <a:latin typeface="Arial" pitchFamily="34" charset="0"/>
                <a:ea typeface="Calibri"/>
                <a:cs typeface="Arial" pitchFamily="34" charset="0"/>
              </a:rPr>
              <a:t>.</a:t>
            </a:r>
          </a:p>
          <a:p>
            <a:pPr algn="l"/>
            <a:endParaRPr lang="en-US" sz="1400" dirty="0" smtClean="0">
              <a:latin typeface="Arial" pitchFamily="34" charset="0"/>
              <a:ea typeface="Calibri"/>
              <a:cs typeface="Arial" pitchFamily="34" charset="0"/>
            </a:endParaRPr>
          </a:p>
          <a:p>
            <a:pPr algn="l"/>
            <a:r>
              <a:rPr lang="en-US" sz="1400" dirty="0" smtClean="0">
                <a:latin typeface="Arial" pitchFamily="34" charset="0"/>
                <a:ea typeface="Calibri"/>
                <a:cs typeface="Arial" pitchFamily="34" charset="0"/>
              </a:rPr>
              <a:t>The plates where produce with a </a:t>
            </a:r>
          </a:p>
          <a:p>
            <a:pPr algn="l"/>
            <a:r>
              <a:rPr lang="en-US" sz="1400" dirty="0" smtClean="0">
                <a:latin typeface="Arial" pitchFamily="34" charset="0"/>
                <a:ea typeface="Calibri"/>
                <a:cs typeface="Arial" pitchFamily="34" charset="0"/>
              </a:rPr>
              <a:t>planarity  tolerance below 0.5 mm. </a:t>
            </a:r>
          </a:p>
          <a:p>
            <a:pPr algn="l"/>
            <a:r>
              <a:rPr lang="en-US" sz="1400" dirty="0" smtClean="0">
                <a:latin typeface="Arial" pitchFamily="34" charset="0"/>
                <a:ea typeface="Calibri"/>
                <a:cs typeface="Arial" pitchFamily="34" charset="0"/>
              </a:rPr>
              <a:t>And thickness below +-0.05 mm.</a:t>
            </a:r>
          </a:p>
          <a:p>
            <a:pPr algn="l"/>
            <a:endParaRPr lang="en-US" sz="1400" dirty="0" smtClean="0">
              <a:latin typeface="Arial" pitchFamily="34" charset="0"/>
              <a:ea typeface="Calibri"/>
              <a:cs typeface="Arial" pitchFamily="34" charset="0"/>
            </a:endParaRPr>
          </a:p>
          <a:p>
            <a:pPr algn="l"/>
            <a:endParaRPr lang="en-US" sz="1400" dirty="0">
              <a:latin typeface="Arial" pitchFamily="34" charset="0"/>
              <a:ea typeface="Calibri"/>
              <a:cs typeface="Arial" pitchFamily="34" charset="0"/>
            </a:endParaRPr>
          </a:p>
          <a:p>
            <a:pPr algn="l"/>
            <a:endParaRPr lang="en-US" sz="1400" dirty="0" smtClean="0">
              <a:solidFill>
                <a:schemeClr val="tx1"/>
              </a:solidFill>
              <a:latin typeface="Arial" pitchFamily="34" charset="0"/>
              <a:ea typeface="Calibri"/>
              <a:cs typeface="Arial" pitchFamily="34" charset="0"/>
            </a:endParaRPr>
          </a:p>
          <a:p>
            <a:pPr algn="l"/>
            <a:endParaRPr lang="en-US" sz="1400" dirty="0" smtClean="0">
              <a:solidFill>
                <a:schemeClr val="tx1"/>
              </a:solidFill>
              <a:latin typeface="Arial" pitchFamily="34" charset="0"/>
              <a:ea typeface="Calibri"/>
              <a:cs typeface="Arial" pitchFamily="34" charset="0"/>
            </a:endParaRPr>
          </a:p>
          <a:p>
            <a:pPr algn="l"/>
            <a:endParaRPr lang="en-US" sz="1400" dirty="0" smtClean="0">
              <a:solidFill>
                <a:schemeClr val="tx1"/>
              </a:solidFill>
              <a:latin typeface="Arial" pitchFamily="34" charset="0"/>
              <a:ea typeface="Calibri"/>
              <a:cs typeface="Arial" pitchFamily="34" charset="0"/>
            </a:endParaRPr>
          </a:p>
          <a:p>
            <a:pPr algn="l"/>
            <a:endParaRPr lang="en-US" sz="1400" dirty="0">
              <a:solidFill>
                <a:schemeClr val="tx1"/>
              </a:solidFill>
              <a:latin typeface="Arial" pitchFamily="34" charset="0"/>
              <a:cs typeface="Arial" pitchFamily="34" charset="0"/>
            </a:endParaRPr>
          </a:p>
        </p:txBody>
      </p:sp>
      <p:sp>
        <p:nvSpPr>
          <p:cNvPr id="4" name="3 Rectángulo"/>
          <p:cNvSpPr/>
          <p:nvPr/>
        </p:nvSpPr>
        <p:spPr>
          <a:xfrm>
            <a:off x="251520" y="460990"/>
            <a:ext cx="8640960" cy="1815882"/>
          </a:xfrm>
          <a:prstGeom prst="rect">
            <a:avLst/>
          </a:prstGeom>
        </p:spPr>
        <p:txBody>
          <a:bodyPr wrap="square">
            <a:spAutoFit/>
          </a:bodyPr>
          <a:lstStyle/>
          <a:p>
            <a:r>
              <a:rPr lang="en-US" sz="1400" dirty="0"/>
              <a:t>The plates of the 1m3 were assembled together with the spacers using bolts, but in the final module we plan weld them to reduce the lateral dimensions of the spacers to decrease the dead space. </a:t>
            </a:r>
            <a:r>
              <a:rPr lang="en-US" sz="1400" dirty="0" smtClean="0"/>
              <a:t>Welding process </a:t>
            </a:r>
            <a:r>
              <a:rPr lang="en-US" sz="1400" dirty="0"/>
              <a:t>can introduce deformations and increase the depth due to the extra tolerances needed. Electron beam welding is probably the best but need vacuum conditions and could be not affordable for a big module, the Laser welding could be a better option. Standard, Electron beam and Laser welding will be tested at CIEMAT and external companies or CERN.</a:t>
            </a:r>
          </a:p>
          <a:p>
            <a:r>
              <a:rPr lang="en-US" sz="1400" dirty="0"/>
              <a:t>Quality tests as the planarity or position precision will be performed by using a 3D articular precision arm already used for the 1m3 prototype </a:t>
            </a:r>
            <a:r>
              <a:rPr lang="en-US" sz="1400" dirty="0" smtClean="0"/>
              <a:t>tests and the reference tables. </a:t>
            </a:r>
            <a:endParaRPr lang="en-US" sz="1400"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6200000">
            <a:off x="6529461" y="1868540"/>
            <a:ext cx="2205760" cy="29523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28991" y="4437112"/>
            <a:ext cx="4179513" cy="23560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15816" y="3717032"/>
            <a:ext cx="1732074" cy="30725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217215" y="548680"/>
            <a:ext cx="8352928" cy="100811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600" u="sng" dirty="0" smtClean="0">
                <a:latin typeface="Arial" pitchFamily="34" charset="0"/>
                <a:ea typeface="Calibri"/>
                <a:cs typeface="Arial" pitchFamily="34" charset="0"/>
              </a:rPr>
              <a:t>3.2. Welding Test for the small prototype (CERN workshop) </a:t>
            </a:r>
          </a:p>
          <a:p>
            <a:pPr marL="137160" indent="0">
              <a:buNone/>
            </a:pPr>
            <a:r>
              <a:rPr lang="en-US" sz="1600" dirty="0" smtClean="0">
                <a:latin typeface="Arial" pitchFamily="34" charset="0"/>
                <a:ea typeface="Calibri"/>
                <a:cs typeface="Arial" pitchFamily="34" charset="0"/>
              </a:rPr>
              <a:t>+This small prototype was welded by electron beam welding process at CERN.</a:t>
            </a: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a:latin typeface="Arial" pitchFamily="34" charset="0"/>
              <a:cs typeface="Arial" pitchFamily="34" charset="0"/>
            </a:endParaRPr>
          </a:p>
        </p:txBody>
      </p:sp>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727" y="1556792"/>
            <a:ext cx="9042777" cy="25209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srcRect/>
          <a:stretch>
            <a:fillRect/>
          </a:stretch>
        </p:blipFill>
        <p:spPr bwMode="auto">
          <a:xfrm>
            <a:off x="179512" y="4221088"/>
            <a:ext cx="4381500" cy="22764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16016" y="4221088"/>
            <a:ext cx="4124325" cy="2295525"/>
          </a:xfrm>
          <a:prstGeom prst="rect">
            <a:avLst/>
          </a:prstGeom>
          <a:noFill/>
          <a:ln w="9525">
            <a:noFill/>
            <a:miter lim="800000"/>
            <a:headEnd/>
            <a:tailEnd/>
          </a:ln>
        </p:spPr>
      </p:pic>
    </p:spTree>
    <p:extLst>
      <p:ext uri="{BB962C8B-B14F-4D97-AF65-F5344CB8AC3E}">
        <p14:creationId xmlns="" xmlns:p14="http://schemas.microsoft.com/office/powerpoint/2010/main" val="259451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ubtítulo"/>
          <p:cNvSpPr txBox="1">
            <a:spLocks/>
          </p:cNvSpPr>
          <p:nvPr/>
        </p:nvSpPr>
        <p:spPr>
          <a:xfrm>
            <a:off x="217215" y="116632"/>
            <a:ext cx="5434905" cy="1008112"/>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600" dirty="0" smtClean="0">
                <a:latin typeface="Arial" pitchFamily="34" charset="0"/>
                <a:ea typeface="Calibri"/>
                <a:cs typeface="Arial" pitchFamily="34" charset="0"/>
              </a:rPr>
              <a:t>3.2.1. Welding sequence used at CERN.</a:t>
            </a:r>
          </a:p>
          <a:p>
            <a:pPr>
              <a:buNone/>
            </a:pPr>
            <a:endParaRPr lang="en-US" sz="1600" dirty="0" smtClean="0">
              <a:latin typeface="Arial" pitchFamily="34" charset="0"/>
              <a:ea typeface="Calibri"/>
              <a:cs typeface="Arial" pitchFamily="34" charset="0"/>
            </a:endParaRPr>
          </a:p>
          <a:p>
            <a:pPr>
              <a:buNone/>
            </a:pPr>
            <a:r>
              <a:rPr lang="en-US" sz="1600" dirty="0" smtClean="0">
                <a:latin typeface="Arial" pitchFamily="34" charset="0"/>
                <a:ea typeface="Calibri"/>
                <a:cs typeface="Arial" pitchFamily="34" charset="0"/>
              </a:rPr>
              <a:t>Correspondence with the measured sides in </a:t>
            </a:r>
            <a:r>
              <a:rPr lang="en-US" sz="1600" b="1" dirty="0" smtClean="0">
                <a:solidFill>
                  <a:srgbClr val="FF0000"/>
                </a:solidFill>
                <a:latin typeface="Arial" pitchFamily="34" charset="0"/>
                <a:ea typeface="Calibri"/>
                <a:cs typeface="Arial" pitchFamily="34" charset="0"/>
              </a:rPr>
              <a:t>RED</a:t>
            </a: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a:latin typeface="Arial" pitchFamily="34" charset="0"/>
              <a:cs typeface="Arial" pitchFamily="34" charset="0"/>
            </a:endParaRPr>
          </a:p>
        </p:txBody>
      </p:sp>
      <p:grpSp>
        <p:nvGrpSpPr>
          <p:cNvPr id="17" name="16 Grupo"/>
          <p:cNvGrpSpPr/>
          <p:nvPr/>
        </p:nvGrpSpPr>
        <p:grpSpPr>
          <a:xfrm>
            <a:off x="0" y="980728"/>
            <a:ext cx="9433048" cy="5553555"/>
            <a:chOff x="0" y="980728"/>
            <a:chExt cx="9433048" cy="5553555"/>
          </a:xfrm>
        </p:grpSpPr>
        <p:grpSp>
          <p:nvGrpSpPr>
            <p:cNvPr id="14" name="13 Grupo"/>
            <p:cNvGrpSpPr/>
            <p:nvPr/>
          </p:nvGrpSpPr>
          <p:grpSpPr>
            <a:xfrm>
              <a:off x="0" y="980728"/>
              <a:ext cx="9433048" cy="5553555"/>
              <a:chOff x="-36512" y="836712"/>
              <a:chExt cx="9433048" cy="5553555"/>
            </a:xfrm>
          </p:grpSpPr>
          <p:pic>
            <p:nvPicPr>
              <p:cNvPr id="1026" name="Picture 2"/>
              <p:cNvPicPr>
                <a:picLocks noChangeAspect="1" noChangeArrowheads="1"/>
              </p:cNvPicPr>
              <p:nvPr/>
            </p:nvPicPr>
            <p:blipFill>
              <a:blip r:embed="rId2" cstate="print"/>
              <a:srcRect/>
              <a:stretch>
                <a:fillRect/>
              </a:stretch>
            </p:blipFill>
            <p:spPr bwMode="auto">
              <a:xfrm>
                <a:off x="-36512" y="836712"/>
                <a:ext cx="9132320" cy="5553555"/>
              </a:xfrm>
              <a:prstGeom prst="rect">
                <a:avLst/>
              </a:prstGeom>
              <a:noFill/>
              <a:ln w="9525">
                <a:noFill/>
                <a:miter lim="800000"/>
                <a:headEnd/>
                <a:tailEnd/>
              </a:ln>
            </p:spPr>
          </p:pic>
          <p:sp>
            <p:nvSpPr>
              <p:cNvPr id="6" name="5 CuadroTexto"/>
              <p:cNvSpPr txBox="1"/>
              <p:nvPr/>
            </p:nvSpPr>
            <p:spPr>
              <a:xfrm>
                <a:off x="5868144" y="3789040"/>
                <a:ext cx="504056" cy="400110"/>
              </a:xfrm>
              <a:prstGeom prst="rect">
                <a:avLst/>
              </a:prstGeom>
              <a:noFill/>
            </p:spPr>
            <p:txBody>
              <a:bodyPr wrap="square" rtlCol="0">
                <a:spAutoFit/>
              </a:bodyPr>
              <a:lstStyle/>
              <a:p>
                <a:r>
                  <a:rPr lang="es-ES_tradnl" sz="2000" b="1" dirty="0" smtClean="0">
                    <a:solidFill>
                      <a:srgbClr val="FF0000"/>
                    </a:solidFill>
                  </a:rPr>
                  <a:t>B1</a:t>
                </a:r>
                <a:endParaRPr lang="es-ES" sz="2000" b="1" dirty="0">
                  <a:solidFill>
                    <a:srgbClr val="FF0000"/>
                  </a:solidFill>
                </a:endParaRPr>
              </a:p>
            </p:txBody>
          </p:sp>
          <p:sp>
            <p:nvSpPr>
              <p:cNvPr id="7" name="6 CuadroTexto"/>
              <p:cNvSpPr txBox="1"/>
              <p:nvPr/>
            </p:nvSpPr>
            <p:spPr>
              <a:xfrm>
                <a:off x="-36512" y="4941168"/>
                <a:ext cx="504056" cy="400110"/>
              </a:xfrm>
              <a:prstGeom prst="rect">
                <a:avLst/>
              </a:prstGeom>
              <a:noFill/>
            </p:spPr>
            <p:txBody>
              <a:bodyPr wrap="square" rtlCol="0">
                <a:spAutoFit/>
              </a:bodyPr>
              <a:lstStyle/>
              <a:p>
                <a:r>
                  <a:rPr lang="es-ES_tradnl" sz="2000" b="1" dirty="0" smtClean="0">
                    <a:solidFill>
                      <a:srgbClr val="FF0000"/>
                    </a:solidFill>
                  </a:rPr>
                  <a:t>F</a:t>
                </a:r>
                <a:endParaRPr lang="es-ES" sz="2000" b="1" dirty="0">
                  <a:solidFill>
                    <a:srgbClr val="FF0000"/>
                  </a:solidFill>
                </a:endParaRPr>
              </a:p>
            </p:txBody>
          </p:sp>
          <p:sp>
            <p:nvSpPr>
              <p:cNvPr id="8" name="7 CuadroTexto"/>
              <p:cNvSpPr txBox="1"/>
              <p:nvPr/>
            </p:nvSpPr>
            <p:spPr>
              <a:xfrm>
                <a:off x="5292080" y="5733256"/>
                <a:ext cx="720080" cy="400110"/>
              </a:xfrm>
              <a:prstGeom prst="rect">
                <a:avLst/>
              </a:prstGeom>
              <a:noFill/>
            </p:spPr>
            <p:txBody>
              <a:bodyPr wrap="square" rtlCol="0">
                <a:spAutoFit/>
              </a:bodyPr>
              <a:lstStyle/>
              <a:p>
                <a:r>
                  <a:rPr lang="es-ES_tradnl" sz="2000" b="1" dirty="0" smtClean="0">
                    <a:solidFill>
                      <a:srgbClr val="FF0000"/>
                    </a:solidFill>
                  </a:rPr>
                  <a:t>A2</a:t>
                </a:r>
                <a:endParaRPr lang="es-ES" sz="2000" b="1" dirty="0">
                  <a:solidFill>
                    <a:srgbClr val="FF0000"/>
                  </a:solidFill>
                </a:endParaRPr>
              </a:p>
            </p:txBody>
          </p:sp>
          <p:sp>
            <p:nvSpPr>
              <p:cNvPr id="9" name="8 CuadroTexto"/>
              <p:cNvSpPr txBox="1"/>
              <p:nvPr/>
            </p:nvSpPr>
            <p:spPr>
              <a:xfrm>
                <a:off x="2411760" y="4859868"/>
                <a:ext cx="1728192" cy="369332"/>
              </a:xfrm>
              <a:prstGeom prst="rect">
                <a:avLst/>
              </a:prstGeom>
              <a:noFill/>
            </p:spPr>
            <p:txBody>
              <a:bodyPr wrap="square" rtlCol="0">
                <a:spAutoFit/>
              </a:bodyPr>
              <a:lstStyle/>
              <a:p>
                <a:r>
                  <a:rPr lang="es-ES_tradnl" dirty="0" err="1" smtClean="0">
                    <a:solidFill>
                      <a:schemeClr val="bg1"/>
                    </a:solidFill>
                  </a:rPr>
                  <a:t>Side</a:t>
                </a:r>
                <a:r>
                  <a:rPr lang="es-ES_tradnl" dirty="0" smtClean="0">
                    <a:solidFill>
                      <a:schemeClr val="bg1"/>
                    </a:solidFill>
                  </a:rPr>
                  <a:t> A</a:t>
                </a:r>
                <a:endParaRPr lang="es-ES" dirty="0">
                  <a:solidFill>
                    <a:schemeClr val="bg1"/>
                  </a:solidFill>
                </a:endParaRPr>
              </a:p>
            </p:txBody>
          </p:sp>
          <p:sp>
            <p:nvSpPr>
              <p:cNvPr id="11" name="10 CuadroTexto"/>
              <p:cNvSpPr txBox="1"/>
              <p:nvPr/>
            </p:nvSpPr>
            <p:spPr>
              <a:xfrm>
                <a:off x="8892480" y="4941168"/>
                <a:ext cx="504056" cy="400110"/>
              </a:xfrm>
              <a:prstGeom prst="rect">
                <a:avLst/>
              </a:prstGeom>
              <a:noFill/>
            </p:spPr>
            <p:txBody>
              <a:bodyPr wrap="square" rtlCol="0">
                <a:spAutoFit/>
              </a:bodyPr>
              <a:lstStyle/>
              <a:p>
                <a:r>
                  <a:rPr lang="es-ES_tradnl" sz="2000" b="1" dirty="0" smtClean="0">
                    <a:solidFill>
                      <a:srgbClr val="FF0000"/>
                    </a:solidFill>
                  </a:rPr>
                  <a:t>E</a:t>
                </a:r>
                <a:endParaRPr lang="es-ES" sz="2000" b="1" dirty="0">
                  <a:solidFill>
                    <a:srgbClr val="FF0000"/>
                  </a:solidFill>
                </a:endParaRPr>
              </a:p>
            </p:txBody>
          </p:sp>
          <p:sp>
            <p:nvSpPr>
              <p:cNvPr id="12" name="11 CuadroTexto"/>
              <p:cNvSpPr txBox="1"/>
              <p:nvPr/>
            </p:nvSpPr>
            <p:spPr>
              <a:xfrm>
                <a:off x="5292080" y="4941168"/>
                <a:ext cx="504056" cy="400110"/>
              </a:xfrm>
              <a:prstGeom prst="rect">
                <a:avLst/>
              </a:prstGeom>
              <a:noFill/>
            </p:spPr>
            <p:txBody>
              <a:bodyPr wrap="square" rtlCol="0">
                <a:spAutoFit/>
              </a:bodyPr>
              <a:lstStyle/>
              <a:p>
                <a:r>
                  <a:rPr lang="es-ES_tradnl" sz="2000" b="1" dirty="0" smtClean="0">
                    <a:solidFill>
                      <a:srgbClr val="FF0000"/>
                    </a:solidFill>
                  </a:rPr>
                  <a:t>C</a:t>
                </a:r>
                <a:endParaRPr lang="es-ES" sz="2000" b="1" dirty="0">
                  <a:solidFill>
                    <a:srgbClr val="FF0000"/>
                  </a:solidFill>
                </a:endParaRPr>
              </a:p>
            </p:txBody>
          </p:sp>
        </p:grpSp>
        <p:pic>
          <p:nvPicPr>
            <p:cNvPr id="1027" name="Picture 3"/>
            <p:cNvPicPr>
              <a:picLocks noChangeAspect="1" noChangeArrowheads="1"/>
            </p:cNvPicPr>
            <p:nvPr/>
          </p:nvPicPr>
          <p:blipFill>
            <a:blip r:embed="rId3" cstate="print"/>
            <a:srcRect/>
            <a:stretch>
              <a:fillRect/>
            </a:stretch>
          </p:blipFill>
          <p:spPr bwMode="auto">
            <a:xfrm>
              <a:off x="5580112" y="2564904"/>
              <a:ext cx="3293248" cy="1144712"/>
            </a:xfrm>
            <a:prstGeom prst="rect">
              <a:avLst/>
            </a:prstGeom>
            <a:noFill/>
            <a:ln w="9525">
              <a:solidFill>
                <a:schemeClr val="bg1"/>
              </a:solidFill>
              <a:miter lim="800000"/>
              <a:headEnd/>
              <a:tailEnd/>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0" y="0"/>
            <a:ext cx="3384375" cy="2664296"/>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1600" dirty="0" smtClean="0">
                <a:latin typeface="Arial" pitchFamily="34" charset="0"/>
                <a:ea typeface="Calibri"/>
                <a:cs typeface="Arial" pitchFamily="34" charset="0"/>
              </a:rPr>
              <a:t>3.2.2. Results:</a:t>
            </a:r>
          </a:p>
          <a:p>
            <a:pPr>
              <a:buNone/>
            </a:pPr>
            <a:r>
              <a:rPr lang="en-US" sz="1600" dirty="0" smtClean="0">
                <a:latin typeface="Arial" pitchFamily="34" charset="0"/>
                <a:ea typeface="Calibri"/>
                <a:cs typeface="Arial" pitchFamily="34" charset="0"/>
              </a:rPr>
              <a:t>The tables shown the planarity</a:t>
            </a:r>
          </a:p>
          <a:p>
            <a:pPr>
              <a:buNone/>
            </a:pPr>
            <a:r>
              <a:rPr lang="en-US" sz="1600" dirty="0" smtClean="0">
                <a:latin typeface="Arial" pitchFamily="34" charset="0"/>
                <a:ea typeface="Calibri"/>
                <a:cs typeface="Arial" pitchFamily="34" charset="0"/>
              </a:rPr>
              <a:t>of different  surfaces of the </a:t>
            </a:r>
          </a:p>
          <a:p>
            <a:pPr>
              <a:buNone/>
            </a:pPr>
            <a:r>
              <a:rPr lang="en-US" sz="1600" dirty="0" smtClean="0">
                <a:latin typeface="Arial" pitchFamily="34" charset="0"/>
                <a:ea typeface="Calibri"/>
                <a:cs typeface="Arial" pitchFamily="34" charset="0"/>
              </a:rPr>
              <a:t>calorimeter  in mm and the  </a:t>
            </a:r>
          </a:p>
          <a:p>
            <a:pPr>
              <a:buNone/>
            </a:pPr>
            <a:r>
              <a:rPr lang="en-US" sz="1600" dirty="0" smtClean="0">
                <a:latin typeface="Arial" pitchFamily="34" charset="0"/>
                <a:ea typeface="Calibri"/>
                <a:cs typeface="Arial" pitchFamily="34" charset="0"/>
              </a:rPr>
              <a:t>difference between them in three</a:t>
            </a:r>
          </a:p>
          <a:p>
            <a:pPr>
              <a:buNone/>
            </a:pPr>
            <a:r>
              <a:rPr lang="en-US" sz="1600" dirty="0" smtClean="0">
                <a:latin typeface="Arial" pitchFamily="34" charset="0"/>
                <a:ea typeface="Calibri"/>
                <a:cs typeface="Arial" pitchFamily="34" charset="0"/>
              </a:rPr>
              <a:t> different situations,</a:t>
            </a:r>
          </a:p>
          <a:p>
            <a:pPr>
              <a:buNone/>
            </a:pPr>
            <a:r>
              <a:rPr lang="en-US" sz="1600" dirty="0" smtClean="0">
                <a:latin typeface="Arial" pitchFamily="34" charset="0"/>
                <a:ea typeface="Calibri"/>
                <a:cs typeface="Arial" pitchFamily="34" charset="0"/>
              </a:rPr>
              <a:t>-Before welding.</a:t>
            </a:r>
          </a:p>
          <a:p>
            <a:pPr>
              <a:buNone/>
            </a:pPr>
            <a:r>
              <a:rPr lang="en-US" sz="1600" dirty="0" smtClean="0">
                <a:latin typeface="Arial" pitchFamily="34" charset="0"/>
                <a:ea typeface="Calibri"/>
                <a:cs typeface="Arial" pitchFamily="34" charset="0"/>
              </a:rPr>
              <a:t>-After EBW but with the auxiliary</a:t>
            </a:r>
          </a:p>
          <a:p>
            <a:pPr>
              <a:buNone/>
            </a:pPr>
            <a:r>
              <a:rPr lang="en-US" sz="1600" dirty="0" smtClean="0">
                <a:latin typeface="Arial" pitchFamily="34" charset="0"/>
                <a:ea typeface="Calibri"/>
                <a:cs typeface="Arial" pitchFamily="34" charset="0"/>
              </a:rPr>
              <a:t> pieces to rigidity the structure </a:t>
            </a:r>
          </a:p>
          <a:p>
            <a:pPr>
              <a:buNone/>
            </a:pPr>
            <a:r>
              <a:rPr lang="en-US" sz="1600" dirty="0" smtClean="0">
                <a:latin typeface="Arial" pitchFamily="34" charset="0"/>
                <a:ea typeface="Calibri"/>
                <a:cs typeface="Arial" pitchFamily="34" charset="0"/>
              </a:rPr>
              <a:t>during the manipulation.</a:t>
            </a:r>
          </a:p>
          <a:p>
            <a:pPr>
              <a:buNone/>
            </a:pPr>
            <a:r>
              <a:rPr lang="en-US" sz="1600" dirty="0" smtClean="0">
                <a:latin typeface="Arial" pitchFamily="34" charset="0"/>
                <a:ea typeface="Calibri"/>
                <a:cs typeface="Arial" pitchFamily="34" charset="0"/>
              </a:rPr>
              <a:t>-After EBW without the pieces.</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r>
              <a:rPr lang="en-US" sz="1600" dirty="0" smtClean="0">
                <a:latin typeface="Arial" pitchFamily="34" charset="0"/>
                <a:ea typeface="Calibri"/>
                <a:cs typeface="Arial" pitchFamily="34" charset="0"/>
              </a:rPr>
              <a:t>	</a:t>
            </a: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pPr>
              <a:buNone/>
            </a:pPr>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smtClean="0">
              <a:latin typeface="Arial" pitchFamily="34" charset="0"/>
              <a:ea typeface="Calibri"/>
              <a:cs typeface="Arial" pitchFamily="34" charset="0"/>
            </a:endParaRPr>
          </a:p>
          <a:p>
            <a:endParaRPr lang="en-US" sz="1600" dirty="0">
              <a:latin typeface="Arial" pitchFamily="34" charset="0"/>
              <a:cs typeface="Arial" pitchFamily="34" charset="0"/>
            </a:endParaRPr>
          </a:p>
        </p:txBody>
      </p:sp>
      <p:pic>
        <p:nvPicPr>
          <p:cNvPr id="7" name="1 Imagen"/>
          <p:cNvPicPr>
            <a:picLocks noChangeAspect="1"/>
          </p:cNvPicPr>
          <p:nvPr/>
        </p:nvPicPr>
        <p:blipFill>
          <a:blip r:embed="rId2" cstate="print">
            <a:extLst>
              <a:ext uri="{28A0092B-C50C-407E-A947-70E740481C1C}">
                <a14:useLocalDpi xmlns:lc="http://schemas.openxmlformats.org/drawingml/2006/lockedCanvas" xmlns:a14="http://schemas.microsoft.com/office/drawing/2010/main" xmlns="" xmlns:xdr="http://schemas.openxmlformats.org/drawingml/2006/spreadsheetDrawing" val="0"/>
              </a:ext>
            </a:extLst>
          </a:blip>
          <a:stretch>
            <a:fillRect/>
          </a:stretch>
        </p:blipFill>
        <p:spPr>
          <a:xfrm>
            <a:off x="46857" y="3429000"/>
            <a:ext cx="5029199" cy="3412399"/>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940152" y="4625752"/>
            <a:ext cx="2976331" cy="2232248"/>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3203848" y="72008"/>
            <a:ext cx="5851262" cy="4365104"/>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txDef>
      <a:spPr/>
      <a:bodyPr vert="horz">
        <a:noAutofit/>
      </a:bodyPr>
      <a:lstStyle>
        <a:defPPr>
          <a:buNone/>
          <a:defRPr sz="1600" dirty="0" smtClean="0">
            <a:latin typeface="Arial" pitchFamily="34" charset="0"/>
            <a:ea typeface="Calibri"/>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3011</TotalTime>
  <Words>2038</Words>
  <Application>Microsoft Office PowerPoint</Application>
  <PresentationFormat>Presentación en pantalla (4:3)</PresentationFormat>
  <Paragraphs>322</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Vértice</vt:lpstr>
      <vt:lpstr> Mechanical structure of the new SDHCAL prototype</vt:lpstr>
      <vt:lpstr>Index</vt:lpstr>
      <vt:lpstr>1. Goal.</vt:lpstr>
      <vt:lpstr>2. Previous SDHCAL prototype.</vt:lpstr>
      <vt:lpstr>Diapositiva 5</vt:lpstr>
      <vt:lpstr>3. Ciemat welded prototype.</vt:lpstr>
      <vt:lpstr>Diapositiva 7</vt:lpstr>
      <vt:lpstr>Diapositiva 8</vt:lpstr>
      <vt:lpstr>Diapositiva 9</vt:lpstr>
      <vt:lpstr>Diapositiva 10</vt:lpstr>
      <vt:lpstr>Diapositiva 11</vt:lpstr>
      <vt:lpstr>Diapositiva 12</vt:lpstr>
      <vt:lpstr>Diapositiva 13</vt:lpstr>
      <vt:lpstr>4. Prototypes under Study and fabrication. .</vt:lpstr>
      <vt:lpstr>Diapositiva 15</vt:lpstr>
      <vt:lpstr>Diapositiva 16</vt:lpstr>
      <vt:lpstr>Diapositiva 17</vt:lpstr>
      <vt:lpstr>Diapositiva 18</vt:lpstr>
      <vt:lpstr>BACKUP</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Ciemat activities</dc:title>
  <dc:creator>u5055</dc:creator>
  <cp:lastModifiedBy>CRF</cp:lastModifiedBy>
  <cp:revision>156</cp:revision>
  <dcterms:created xsi:type="dcterms:W3CDTF">2013-02-18T16:26:11Z</dcterms:created>
  <dcterms:modified xsi:type="dcterms:W3CDTF">2015-01-31T16:42:29Z</dcterms:modified>
</cp:coreProperties>
</file>