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4" r:id="rId2"/>
    <p:sldMasterId id="2147483671" r:id="rId3"/>
    <p:sldMasterId id="2147483685" r:id="rId4"/>
    <p:sldMasterId id="2147483699" r:id="rId5"/>
    <p:sldMasterId id="2147483713" r:id="rId6"/>
  </p:sldMasterIdLst>
  <p:notesMasterIdLst>
    <p:notesMasterId r:id="rId16"/>
  </p:notesMasterIdLst>
  <p:handoutMasterIdLst>
    <p:handoutMasterId r:id="rId17"/>
  </p:handoutMasterIdLst>
  <p:sldIdLst>
    <p:sldId id="288" r:id="rId7"/>
    <p:sldId id="333" r:id="rId8"/>
    <p:sldId id="334" r:id="rId9"/>
    <p:sldId id="335" r:id="rId10"/>
    <p:sldId id="336" r:id="rId11"/>
    <p:sldId id="337" r:id="rId12"/>
    <p:sldId id="332" r:id="rId13"/>
    <p:sldId id="298" r:id="rId14"/>
    <p:sldId id="33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9" autoAdjust="0"/>
    <p:restoredTop sz="94394" autoAdjust="0"/>
  </p:normalViewPr>
  <p:slideViewPr>
    <p:cSldViewPr>
      <p:cViewPr varScale="1">
        <p:scale>
          <a:sx n="92" d="100"/>
          <a:sy n="92" d="100"/>
        </p:scale>
        <p:origin x="14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notesViewPr>
    <p:cSldViewPr>
      <p:cViewPr varScale="1">
        <p:scale>
          <a:sx n="100" d="100"/>
          <a:sy n="100" d="100"/>
        </p:scale>
        <p:origin x="-36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4AAE-CD36-4E1D-9FCE-5AA8EBF290F6}" type="datetimeFigureOut">
              <a:rPr lang="fr-FR" smtClean="0"/>
              <a:pPr/>
              <a:t>02/02/2015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BA2E-F18C-4E3E-8529-1760855B0A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984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BF6A-6E77-4A3A-B8ED-3E16D6F6AB41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2AEB-A2AE-4FD7-8116-E4FF7B32E28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5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9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97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2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74332"/>
            <a:ext cx="9143999" cy="46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5"/>
            <a:ext cx="9157931" cy="1341677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 err="1" smtClean="0">
                <a:latin typeface="Bryant Medium Compressed" pitchFamily="34" charset="0"/>
              </a:rPr>
              <a:t>Sous-titreROC</a:t>
            </a:r>
            <a:r>
              <a:rPr lang="fr-FR" dirty="0" smtClean="0">
                <a:latin typeface="Bryant Medium Compressed" pitchFamily="34" charset="0"/>
              </a:rPr>
              <a:t> 3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prstClr val="black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9047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841" y="260648"/>
            <a:ext cx="223265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620F2-F29F-4EDB-B7CC-4E75D44BF0C7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BDFB4-DFE2-4E43-B164-A41C0F74961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4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B4D59-D2C7-44C8-9471-087301D36DDA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8D425-10FB-4CAC-BCA8-81D3074DD84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316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AB7EC-E3EE-4B8C-9EA2-E7A82EDB8254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E3FDC-2991-48B7-A784-6855A6521A1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1642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AF7A3-6ADE-474C-B221-F613A593693C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A6E1-A81C-4638-A05E-9D0D7B4D83E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0325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CB4FB-60EF-4161-BF7A-97F56F6C42D4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EA6D-5D1D-4020-9F27-48CBD4D93A7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8160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E2A1C-3CE9-4421-8F7D-80D768E57F73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F732-AC2A-4F2C-8FA1-1FCB5809598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2980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8A489-F017-4BE0-A9FF-2425ECA022B7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4DA6-789A-45AA-8E2B-3D65C67F108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617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D3015-7C45-4D83-8959-117960872CD6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A0E94-C32C-4706-A47F-4EA37AD4467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74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3B03F-8BAA-426D-90B1-DA3D518807F7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9BFB9-8060-4729-95CB-650F059F86F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697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579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579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6F98-0529-425C-ACAC-717180C85435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6611-0A1C-43F3-9C50-448D43A7BB6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6678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10/9/2013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HR3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197"/>
            <a:ext cx="9144000" cy="5642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idx="4294967295"/>
          </p:nvPr>
        </p:nvSpPr>
        <p:spPr>
          <a:xfrm>
            <a:off x="107504" y="70693"/>
            <a:ext cx="7056784" cy="605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AA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fr-FR" dirty="0" smtClean="0">
                <a:latin typeface="Bryant Medium Compressed" pitchFamily="34" charset="0"/>
              </a:rPr>
              <a:t>Ceci est un titre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291264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>
                <a:latin typeface="Bryant Regular Compressed" pitchFamily="34" charset="0"/>
              </a:rPr>
              <a:t>Bonjour ;</a:t>
            </a:r>
          </a:p>
          <a:p>
            <a:r>
              <a:rPr lang="fr-FR" dirty="0" smtClean="0">
                <a:latin typeface="Bryant Regular Compressed" pitchFamily="34" charset="0"/>
              </a:rPr>
              <a:t>Voici le corps de texte ;</a:t>
            </a:r>
          </a:p>
          <a:p>
            <a:r>
              <a:rPr lang="fr-FR" dirty="0" smtClean="0">
                <a:latin typeface="Bryant Regular Compressed" pitchFamily="34" charset="0"/>
              </a:rPr>
              <a:t>Il sert à étaler à la face du monde notre grandeur ;</a:t>
            </a:r>
          </a:p>
          <a:p>
            <a:r>
              <a:rPr lang="fr-FR" dirty="0" smtClean="0">
                <a:latin typeface="Bryant Regular Compressed" pitchFamily="34" charset="0"/>
              </a:rPr>
              <a:t>Et la beauté ineffable de nos chips.</a:t>
            </a:r>
            <a:endParaRPr lang="en-US" dirty="0">
              <a:latin typeface="Bryant Regular Compres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6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E5495EB8-6143-4A68-A072-16C8E5DB3829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7215F382-1600-4FF2-8F13-D52C7076875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912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23863" y="892175"/>
            <a:ext cx="8720137" cy="52657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763FBD0B-3128-4973-8998-17EB2B4AA351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Meeting, Heidelberg, Germany, 15/09/2011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F18FA8B3-5E1D-4F23-B600-AD986A7B1A3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2757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9" name="Picture 5" descr="lpnhe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525"/>
            <a:ext cx="817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hipembeded 0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419850" y="5948363"/>
            <a:ext cx="2452688" cy="282575"/>
          </a:xfrm>
        </p:spPr>
        <p:txBody>
          <a:bodyPr/>
          <a:lstStyle>
            <a:lvl1pPr algn="r">
              <a:defRPr sz="1600" b="1">
                <a:solidFill>
                  <a:srgbClr val="D31216"/>
                </a:solidFill>
              </a:defRPr>
            </a:lvl1pPr>
          </a:lstStyle>
          <a:p>
            <a:fld id="{249593F7-F694-4CAA-961E-E8ACE6CF9C64}" type="datetime4">
              <a:rPr lang="en-GB" altLang="en-US"/>
              <a:pPr/>
              <a:t>02 February 2015</a:t>
            </a:fld>
            <a:endParaRPr lang="fr-FR" altLang="en-US"/>
          </a:p>
        </p:txBody>
      </p:sp>
      <p:pic>
        <p:nvPicPr>
          <p:cNvPr id="6150" name="Picture 6" descr="chipembeded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7948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rc 8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57" name="Group 13"/>
          <p:cNvGrpSpPr>
            <a:grpSpLocks/>
          </p:cNvGrpSpPr>
          <p:nvPr userDrawn="1"/>
        </p:nvGrpSpPr>
        <p:grpSpPr bwMode="auto">
          <a:xfrm>
            <a:off x="217488" y="85725"/>
            <a:ext cx="8718550" cy="6753225"/>
            <a:chOff x="137" y="54"/>
            <a:chExt cx="5492" cy="4254"/>
          </a:xfrm>
        </p:grpSpPr>
        <p:sp>
          <p:nvSpPr>
            <p:cNvPr id="6158" name="Arc 14"/>
            <p:cNvSpPr>
              <a:spLocks/>
            </p:cNvSpPr>
            <p:nvPr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0" name="Arc 16"/>
            <p:cNvSpPr>
              <a:spLocks/>
            </p:cNvSpPr>
            <p:nvPr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1" name="Arc 17"/>
            <p:cNvSpPr>
              <a:spLocks/>
            </p:cNvSpPr>
            <p:nvPr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64" name="Picture 20" descr="logo_omega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66" name="Picture 22" descr="logo_omega_gra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3476"/>
              <a:ext cx="4442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176" name="Picture 32" descr="logo_csns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8925"/>
            <a:ext cx="11160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LLR ome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669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IPNO omeg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6992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logoIN2P3DI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1223962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logoIMN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/>
          <a:stretch>
            <a:fillRect/>
          </a:stretch>
        </p:blipFill>
        <p:spPr bwMode="auto">
          <a:xfrm>
            <a:off x="8121650" y="441325"/>
            <a:ext cx="1022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 descr="l-coul-200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866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1C268-4739-4C3D-B0B4-27B3B8498CFD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0D79-37D8-4023-9A77-98C0FF0782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216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797B2-7EDA-449D-9435-4FB11FCDE988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F524-EF16-4AAE-8EA1-11048A41D47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9413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FBF9F-7410-4C96-AF78-FA51F0746A5C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5904-D626-496A-8A56-BE5F57B1B01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47638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FFE73-46A8-4600-9374-FE39C43D9B3A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4474C-F95E-43D5-B4D7-AB0CAAFA32D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8586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F3E51-21A8-44B2-BF50-AB66FF5AEF1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0EEF7-1A03-4358-A5B6-1F55C9D1896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1907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2287B-B347-4476-AD17-112805A0AB04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41E24-80AC-4DB1-BD73-1D92E394E8A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802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5BF98-1909-4994-9832-90A6E6957B9D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0AA2-7CC1-4CF7-94D2-FF2213DAC41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939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74332"/>
            <a:ext cx="9143999" cy="46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31"/>
            <a:ext cx="9157931" cy="1341677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 err="1" smtClean="0">
                <a:latin typeface="Bryant Medium Compressed" pitchFamily="34" charset="0"/>
              </a:rPr>
              <a:t>Sous-titreROC</a:t>
            </a:r>
            <a:r>
              <a:rPr lang="fr-FR" dirty="0" smtClean="0">
                <a:latin typeface="Bryant Medium Compressed" pitchFamily="34" charset="0"/>
              </a:rPr>
              <a:t> 3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prstClr val="black"/>
              </a:solidFill>
              <a:latin typeface="Bryant Medium Compressed" pitchFamily="34" charset="0"/>
            </a:endParaRPr>
          </a:p>
        </p:txBody>
      </p:sp>
      <p:pic>
        <p:nvPicPr>
          <p:cNvPr id="27" name="Picture 2" descr="http://www.enseignement.polytechnique.fr/mecanique/Images/logoXtext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3579"/>
            <a:ext cx="1681539" cy="13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155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72878-9467-4A6F-ABB0-A1C37DFE4AD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61B9C-C9EF-4A2A-A7F4-97DCFAADF63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674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780ED-10CC-4CD2-AF7B-795665D41EA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A9F2-1B5F-456B-A2DE-6167359C767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11168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579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579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A31A1-79AA-4015-B94D-ECD47B854A0B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A625-29FF-4EDE-B360-4BAB19F97F9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93780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8D10491E-212C-4737-B08C-13775EA975AE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33302523-6F9A-4557-815B-230497F1A88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7076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23863" y="892175"/>
            <a:ext cx="8720137" cy="52657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93E09354-73FD-491D-87C8-1F5961BD5051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BAD7758A-A75F-4F44-B923-522981266E0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212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9" name="Picture 5" descr="lpnhe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525"/>
            <a:ext cx="817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hipembeded 01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419850" y="5948363"/>
            <a:ext cx="2452688" cy="282575"/>
          </a:xfrm>
        </p:spPr>
        <p:txBody>
          <a:bodyPr/>
          <a:lstStyle>
            <a:lvl1pPr algn="r">
              <a:defRPr sz="1600" b="1">
                <a:solidFill>
                  <a:srgbClr val="D31216"/>
                </a:solidFill>
              </a:defRPr>
            </a:lvl1pPr>
          </a:lstStyle>
          <a:p>
            <a:fld id="{249593F7-F694-4CAA-961E-E8ACE6CF9C64}" type="datetime4">
              <a:rPr lang="en-GB" altLang="en-US"/>
              <a:pPr/>
              <a:t>02 February 2015</a:t>
            </a:fld>
            <a:endParaRPr lang="fr-FR" altLang="en-US"/>
          </a:p>
        </p:txBody>
      </p:sp>
      <p:pic>
        <p:nvPicPr>
          <p:cNvPr id="6150" name="Picture 6" descr="chipembeded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7948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rc 8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157" name="Group 13"/>
          <p:cNvGrpSpPr>
            <a:grpSpLocks/>
          </p:cNvGrpSpPr>
          <p:nvPr userDrawn="1"/>
        </p:nvGrpSpPr>
        <p:grpSpPr bwMode="auto">
          <a:xfrm>
            <a:off x="217488" y="85725"/>
            <a:ext cx="8718550" cy="6753225"/>
            <a:chOff x="137" y="54"/>
            <a:chExt cx="5492" cy="4254"/>
          </a:xfrm>
        </p:grpSpPr>
        <p:sp>
          <p:nvSpPr>
            <p:cNvPr id="6158" name="Arc 14"/>
            <p:cNvSpPr>
              <a:spLocks/>
            </p:cNvSpPr>
            <p:nvPr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0" name="Arc 16"/>
            <p:cNvSpPr>
              <a:spLocks/>
            </p:cNvSpPr>
            <p:nvPr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1" name="Arc 17"/>
            <p:cNvSpPr>
              <a:spLocks/>
            </p:cNvSpPr>
            <p:nvPr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64" name="Picture 20" descr="logo_omega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166" name="Picture 22" descr="logo_omega_gra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3476"/>
              <a:ext cx="4442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b="1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6176" name="Picture 32" descr="logo_csns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8925"/>
            <a:ext cx="11160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LLR ome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669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IPNO omeg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6992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logoIN2P3DI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1223962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logoIMNC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/>
          <a:stretch>
            <a:fillRect/>
          </a:stretch>
        </p:blipFill>
        <p:spPr bwMode="auto">
          <a:xfrm>
            <a:off x="8121650" y="441325"/>
            <a:ext cx="1022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 descr="l-coul-200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866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1C268-4739-4C3D-B0B4-27B3B8498CFD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0D79-37D8-4023-9A77-98C0FF0782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09855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797B2-7EDA-449D-9435-4FB11FCDE988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F524-EF16-4AAE-8EA1-11048A41D475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17219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FBF9F-7410-4C96-AF78-FA51F0746A5C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95904-D626-496A-8A56-BE5F57B1B01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8341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FFE73-46A8-4600-9374-FE39C43D9B3A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4474C-F95E-43D5-B4D7-AB0CAAFA32D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05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pembeded 012"/>
          <p:cNvPicPr>
            <a:picLocks noChangeAspect="1"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17488" y="85725"/>
            <a:ext cx="8718550" cy="6753225"/>
            <a:chOff x="137" y="54"/>
            <a:chExt cx="5492" cy="4254"/>
          </a:xfrm>
        </p:grpSpPr>
        <p:sp>
          <p:nvSpPr>
            <p:cNvPr id="11" name="Arc 13"/>
            <p:cNvSpPr>
              <a:spLocks/>
            </p:cNvSpPr>
            <p:nvPr userDrawn="1"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rc 15"/>
            <p:cNvSpPr>
              <a:spLocks/>
            </p:cNvSpPr>
            <p:nvPr userDrawn="1"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Arc 16"/>
            <p:cNvSpPr>
              <a:spLocks/>
            </p:cNvSpPr>
            <p:nvPr userDrawn="1"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 userDrawn="1"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7" name="Picture 19" descr="logo_omeg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9" name="Picture 21" descr="logo_omega_grand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3476"/>
              <a:ext cx="4442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2"/>
            <p:cNvSpPr>
              <a:spLocks noChangeShapeType="1"/>
            </p:cNvSpPr>
            <p:nvPr userDrawn="1"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 userDrawn="1"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30" descr="IN2P3Filaire-Q_SignV 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1439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 descr="logo_csns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8925"/>
            <a:ext cx="1116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LLR omeg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669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IPNO omeg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69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logoIMNC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/>
          <a:stretch>
            <a:fillRect/>
          </a:stretch>
        </p:blipFill>
        <p:spPr bwMode="auto">
          <a:xfrm>
            <a:off x="8121650" y="441325"/>
            <a:ext cx="1022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l-coul-20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866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arton62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13069" r="7295" b="11552"/>
          <a:stretch>
            <a:fillRect/>
          </a:stretch>
        </p:blipFill>
        <p:spPr bwMode="auto">
          <a:xfrm>
            <a:off x="7019925" y="0"/>
            <a:ext cx="720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9"/>
          <p:cNvSpPr>
            <a:spLocks noChangeArrowheads="1"/>
          </p:cNvSpPr>
          <p:nvPr userDrawn="1"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 userDrawn="1"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163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F3E51-21A8-44B2-BF50-AB66FF5AEF1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0EEF7-1A03-4358-A5B6-1F55C9D1896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9038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2287B-B347-4476-AD17-112805A0AB04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41E24-80AC-4DB1-BD73-1D92E394E8A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48697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5BF98-1909-4994-9832-90A6E6957B9D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0AA2-7CC1-4CF7-94D2-FF2213DAC41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64835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72878-9467-4A6F-ABB0-A1C37DFE4AD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61B9C-C9EF-4A2A-A7F4-97DCFAADF63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192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780ED-10CC-4CD2-AF7B-795665D41EA2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A9F2-1B5F-456B-A2DE-6167359C767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52555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579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579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A31A1-79AA-4015-B94D-ECD47B854A0B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A625-29FF-4EDE-B360-4BAB19F97F9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57632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23863" y="892175"/>
            <a:ext cx="4283075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9338" y="892175"/>
            <a:ext cx="4284662" cy="52657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8D10491E-212C-4737-B08C-13775EA975AE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33302523-6F9A-4557-815B-230497F1A88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43393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6207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23863" y="892175"/>
            <a:ext cx="8720137" cy="52657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605588"/>
            <a:ext cx="1979613" cy="252412"/>
          </a:xfrm>
        </p:spPr>
        <p:txBody>
          <a:bodyPr/>
          <a:lstStyle>
            <a:lvl1pPr>
              <a:defRPr/>
            </a:lvl1pPr>
          </a:lstStyle>
          <a:p>
            <a:fld id="{93E09354-73FD-491D-87C8-1F5961BD5051}" type="datetime4">
              <a:rPr lang="en-GB" altLang="en-US">
                <a:solidFill>
                  <a:srgbClr val="000000"/>
                </a:solidFill>
              </a:rPr>
              <a:pPr/>
              <a:t>02 February 2015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7025" y="6607175"/>
            <a:ext cx="6122988" cy="25082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en-US">
                <a:solidFill>
                  <a:srgbClr val="000000"/>
                </a:solidFill>
              </a:rPr>
              <a:t>Calice Electronics Meeting, DESY, Hamburg, Germany, 12/12/2011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608763"/>
            <a:ext cx="1412875" cy="249237"/>
          </a:xfrm>
        </p:spPr>
        <p:txBody>
          <a:bodyPr/>
          <a:lstStyle>
            <a:lvl1pPr>
              <a:defRPr/>
            </a:lvl1pPr>
          </a:lstStyle>
          <a:p>
            <a:fld id="{BAD7758A-A75F-4F44-B923-522981266E0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11343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0" y="1674332"/>
            <a:ext cx="9143999" cy="466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131"/>
            <a:ext cx="9157931" cy="1341677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>
            <a:off x="-13932" y="6334780"/>
            <a:ext cx="9157931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 err="1" smtClean="0">
                <a:latin typeface="Bryant Medium Compressed" pitchFamily="34" charset="0"/>
              </a:rPr>
              <a:t>Sous-titreROC</a:t>
            </a:r>
            <a:r>
              <a:rPr lang="fr-FR" dirty="0" smtClean="0">
                <a:latin typeface="Bryant Medium Compressed" pitchFamily="34" charset="0"/>
              </a:rPr>
              <a:t> 3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26" name="ZoneTexte 25"/>
          <p:cNvSpPr txBox="1"/>
          <p:nvPr userDrawn="1"/>
        </p:nvSpPr>
        <p:spPr>
          <a:xfrm>
            <a:off x="0" y="63347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prstClr val="black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prstClr val="black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prstClr val="black"/>
              </a:solidFill>
              <a:latin typeface="Bryant Medium Compressed" pitchFamily="34" charset="0"/>
            </a:endParaRPr>
          </a:p>
        </p:txBody>
      </p:sp>
      <p:pic>
        <p:nvPicPr>
          <p:cNvPr id="27" name="Picture 2" descr="http://www.enseignement.polytechnique.fr/mecanique/Images/logoXtext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3579"/>
            <a:ext cx="1681539" cy="13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155"/>
            <a:ext cx="2326718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2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pembeded 012"/>
          <p:cNvPicPr>
            <a:picLocks noChangeAspect="1"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17488" y="85725"/>
            <a:ext cx="8718550" cy="6753225"/>
            <a:chOff x="137" y="54"/>
            <a:chExt cx="5492" cy="4254"/>
          </a:xfrm>
        </p:grpSpPr>
        <p:sp>
          <p:nvSpPr>
            <p:cNvPr id="11" name="Arc 13"/>
            <p:cNvSpPr>
              <a:spLocks/>
            </p:cNvSpPr>
            <p:nvPr userDrawn="1"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rc 15"/>
            <p:cNvSpPr>
              <a:spLocks/>
            </p:cNvSpPr>
            <p:nvPr userDrawn="1"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Arc 16"/>
            <p:cNvSpPr>
              <a:spLocks/>
            </p:cNvSpPr>
            <p:nvPr userDrawn="1"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 userDrawn="1"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7" name="Picture 19" descr="logo_omeg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9" name="Picture 21" descr="logo_omega_grand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3476"/>
              <a:ext cx="4442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2"/>
            <p:cNvSpPr>
              <a:spLocks noChangeShapeType="1"/>
            </p:cNvSpPr>
            <p:nvPr userDrawn="1"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 userDrawn="1"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30" descr="IN2P3Filaire-Q_SignV 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1439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 descr="logo_csnsm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8925"/>
            <a:ext cx="1116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LLR omeg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669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 descr="IPNO omeg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699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logoIMNC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/>
          <a:stretch>
            <a:fillRect/>
          </a:stretch>
        </p:blipFill>
        <p:spPr bwMode="auto">
          <a:xfrm>
            <a:off x="8121650" y="441325"/>
            <a:ext cx="1022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 descr="l-coul-20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866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7" descr="arton62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13069" r="7295" b="11552"/>
          <a:stretch>
            <a:fillRect/>
          </a:stretch>
        </p:blipFill>
        <p:spPr bwMode="auto">
          <a:xfrm>
            <a:off x="7019925" y="0"/>
            <a:ext cx="720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9"/>
          <p:cNvSpPr>
            <a:spLocks noChangeArrowheads="1"/>
          </p:cNvSpPr>
          <p:nvPr userDrawn="1"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 userDrawn="1"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2590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pembeded 012"/>
          <p:cNvPicPr>
            <a:picLocks noChangeAspect="1"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33933911 h 21600"/>
              <a:gd name="T4" fmla="*/ 0 w 21600"/>
              <a:gd name="T5" fmla="*/ 2339339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17488" y="85725"/>
            <a:ext cx="8718550" cy="6229352"/>
            <a:chOff x="137" y="54"/>
            <a:chExt cx="5492" cy="3924"/>
          </a:xfrm>
        </p:grpSpPr>
        <p:sp>
          <p:nvSpPr>
            <p:cNvPr id="11" name="Arc 13"/>
            <p:cNvSpPr>
              <a:spLocks/>
            </p:cNvSpPr>
            <p:nvPr userDrawn="1"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Arc 15"/>
            <p:cNvSpPr>
              <a:spLocks/>
            </p:cNvSpPr>
            <p:nvPr userDrawn="1"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Arc 16"/>
            <p:cNvSpPr>
              <a:spLocks/>
            </p:cNvSpPr>
            <p:nvPr userDrawn="1"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 userDrawn="1"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17" name="Picture 19" descr="logo_omeg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19" name="Picture 21" descr="logo_omega_gran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43"/>
            <a:stretch/>
          </p:blipFill>
          <p:spPr bwMode="auto">
            <a:xfrm>
              <a:off x="710" y="3475"/>
              <a:ext cx="444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2"/>
            <p:cNvSpPr>
              <a:spLocks noChangeShapeType="1"/>
            </p:cNvSpPr>
            <p:nvPr userDrawn="1"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 userDrawn="1"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30" descr="IN2P3Filaire-Q_SignV 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1439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9"/>
          <p:cNvSpPr>
            <a:spLocks noChangeArrowheads="1"/>
          </p:cNvSpPr>
          <p:nvPr userDrawn="1"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 userDrawn="1"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lang="en-US" sz="1200" b="1" smtClean="0">
                <a:effectLst/>
              </a:defRPr>
            </a:lvl1pPr>
          </a:lstStyle>
          <a:p>
            <a:pPr lvl="0"/>
            <a:r>
              <a:rPr lang="en-US" sz="1200" b="1" dirty="0" smtClean="0">
                <a:effectLst/>
                <a:latin typeface="Times New Roman"/>
                <a:ea typeface="Times New Roman"/>
              </a:rPr>
              <a:t>ROC chips for imaging </a:t>
            </a:r>
            <a:r>
              <a:rPr lang="en-US" sz="1200" b="1" dirty="0" err="1" smtClean="0">
                <a:effectLst/>
                <a:latin typeface="Times New Roman"/>
                <a:ea typeface="Times New Roman"/>
              </a:rPr>
              <a:t>calorimetry</a:t>
            </a:r>
            <a:r>
              <a:rPr lang="en-US" sz="1200" b="1" dirty="0" smtClean="0">
                <a:effectLst/>
                <a:latin typeface="Times New Roman"/>
                <a:ea typeface="Times New Roman"/>
              </a:rPr>
              <a:t> at the International Linear Collider</a:t>
            </a:r>
            <a:endParaRPr lang="fr-FR" noProof="0" dirty="0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19149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pembeded 012"/>
          <p:cNvPicPr>
            <a:picLocks noChangeAspect="1" noChangeArrowheads="1"/>
          </p:cNvPicPr>
          <p:nvPr/>
        </p:nvPicPr>
        <p:blipFill>
          <a:blip r:embed="rId2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 7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33933911 h 21600"/>
              <a:gd name="T4" fmla="*/ 0 w 21600"/>
              <a:gd name="T5" fmla="*/ 23393391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17488" y="85725"/>
            <a:ext cx="8718550" cy="6229352"/>
            <a:chOff x="137" y="54"/>
            <a:chExt cx="5492" cy="3924"/>
          </a:xfrm>
        </p:grpSpPr>
        <p:sp>
          <p:nvSpPr>
            <p:cNvPr id="11" name="Arc 13"/>
            <p:cNvSpPr>
              <a:spLocks/>
            </p:cNvSpPr>
            <p:nvPr userDrawn="1"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Arc 15"/>
            <p:cNvSpPr>
              <a:spLocks/>
            </p:cNvSpPr>
            <p:nvPr userDrawn="1"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4" name="Arc 16"/>
            <p:cNvSpPr>
              <a:spLocks/>
            </p:cNvSpPr>
            <p:nvPr userDrawn="1"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 userDrawn="1"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 userDrawn="1"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17" name="Picture 19" descr="logo_omeg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Line 20"/>
            <p:cNvSpPr>
              <a:spLocks noChangeShapeType="1"/>
            </p:cNvSpPr>
            <p:nvPr userDrawn="1"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19" name="Picture 21" descr="logo_omega_grand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43"/>
            <a:stretch/>
          </p:blipFill>
          <p:spPr bwMode="auto">
            <a:xfrm>
              <a:off x="710" y="3475"/>
              <a:ext cx="444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2"/>
            <p:cNvSpPr>
              <a:spLocks noChangeShapeType="1"/>
            </p:cNvSpPr>
            <p:nvPr userDrawn="1"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 userDrawn="1"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30" descr="IN2P3Filaire-Q_SignV copi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14398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9"/>
          <p:cNvSpPr>
            <a:spLocks noChangeArrowheads="1"/>
          </p:cNvSpPr>
          <p:nvPr userDrawn="1"/>
        </p:nvSpPr>
        <p:spPr bwMode="auto">
          <a:xfrm>
            <a:off x="0" y="836613"/>
            <a:ext cx="395288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 userDrawn="1"/>
        </p:nvSpPr>
        <p:spPr bwMode="auto">
          <a:xfrm>
            <a:off x="8748713" y="836613"/>
            <a:ext cx="395287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lang="en-US" sz="1200" b="1" smtClean="0">
                <a:effectLst/>
              </a:defRPr>
            </a:lvl1pPr>
          </a:lstStyle>
          <a:p>
            <a:pPr lvl="0"/>
            <a:r>
              <a:rPr lang="en-US" sz="1200" b="1" dirty="0" smtClean="0">
                <a:effectLst/>
                <a:latin typeface="Times New Roman"/>
                <a:ea typeface="Times New Roman"/>
              </a:rPr>
              <a:t>ROC chips for imaging </a:t>
            </a:r>
            <a:r>
              <a:rPr lang="en-US" sz="1200" b="1" dirty="0" err="1" smtClean="0">
                <a:effectLst/>
                <a:latin typeface="Times New Roman"/>
                <a:ea typeface="Times New Roman"/>
              </a:rPr>
              <a:t>calorimetry</a:t>
            </a:r>
            <a:r>
              <a:rPr lang="en-US" sz="1200" b="1" dirty="0" smtClean="0">
                <a:effectLst/>
                <a:latin typeface="Times New Roman"/>
                <a:ea typeface="Times New Roman"/>
              </a:rPr>
              <a:t> at the International Linear Collider</a:t>
            </a:r>
            <a:endParaRPr lang="fr-FR" noProof="0" dirty="0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7206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10/9/2013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HR3 18/03/2014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97"/>
            <a:ext cx="9144000" cy="5642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idx="4294967295"/>
          </p:nvPr>
        </p:nvSpPr>
        <p:spPr>
          <a:xfrm>
            <a:off x="107504" y="70693"/>
            <a:ext cx="7056784" cy="605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AA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fr-FR" dirty="0" smtClean="0">
                <a:latin typeface="Bryant Medium Compressed" pitchFamily="34" charset="0"/>
              </a:rPr>
              <a:t>Ceci est un titre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291264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>
                <a:latin typeface="Bryant Regular Compressed" pitchFamily="34" charset="0"/>
              </a:rPr>
              <a:t>Bonjour ;</a:t>
            </a:r>
          </a:p>
          <a:p>
            <a:r>
              <a:rPr lang="fr-FR" dirty="0" smtClean="0">
                <a:latin typeface="Bryant Regular Compressed" pitchFamily="34" charset="0"/>
              </a:rPr>
              <a:t>Voici le corps de texte ;</a:t>
            </a:r>
          </a:p>
          <a:p>
            <a:r>
              <a:rPr lang="fr-FR" dirty="0" smtClean="0">
                <a:latin typeface="Bryant Regular Compressed" pitchFamily="34" charset="0"/>
              </a:rPr>
              <a:t>Il sert à étaler à la face du monde notre grandeur ;</a:t>
            </a:r>
          </a:p>
          <a:p>
            <a:r>
              <a:rPr lang="fr-FR" dirty="0" smtClean="0">
                <a:latin typeface="Bryant Regular Compressed" pitchFamily="34" charset="0"/>
              </a:rPr>
              <a:t>Et la beauté ineffable de nos chips.</a:t>
            </a:r>
            <a:endParaRPr lang="en-US" dirty="0">
              <a:latin typeface="Bryant Regular Compres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27558"/>
            <a:ext cx="8720137" cy="52657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6" y="6597352"/>
            <a:ext cx="1369664" cy="288206"/>
          </a:xfrm>
          <a:ln/>
        </p:spPr>
        <p:txBody>
          <a:bodyPr/>
          <a:lstStyle>
            <a:lvl1pPr>
              <a:defRPr i="1">
                <a:solidFill>
                  <a:srgbClr val="FF9999"/>
                </a:solidFill>
              </a:defRPr>
            </a:lvl1pPr>
          </a:lstStyle>
          <a:p>
            <a:pPr algn="l">
              <a:defRPr/>
            </a:pPr>
            <a:r>
              <a:rPr lang="fr-FR" dirty="0" smtClean="0"/>
              <a:t>http://omga.in2p3.fr</a:t>
            </a:r>
            <a:endParaRPr lang="fr-F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DEBC-F864-42EA-9B46-4842CF55F5B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620490" y="6625208"/>
            <a:ext cx="597577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callier@omega.in2p3.fr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1579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1579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CdLT  OMEGA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859F-4028-4F5A-9572-8F31D18982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4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10/9/2013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HR3 18/03/2014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97"/>
            <a:ext cx="9144000" cy="5642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idx="4294967295"/>
          </p:nvPr>
        </p:nvSpPr>
        <p:spPr>
          <a:xfrm>
            <a:off x="107504" y="70693"/>
            <a:ext cx="7056784" cy="6050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AA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/>
            <a:r>
              <a:rPr lang="fr-FR" dirty="0" smtClean="0">
                <a:latin typeface="Bryant Medium Compressed" pitchFamily="34" charset="0"/>
              </a:rPr>
              <a:t>Ceci est un titre</a:t>
            </a:r>
            <a:endParaRPr lang="en-US" dirty="0">
              <a:latin typeface="Bryant Medium Compressed" pitchFamily="34" charset="0"/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291264" cy="485740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smtClean="0">
                <a:latin typeface="Bryant Regular Compressed" pitchFamily="34" charset="0"/>
              </a:rPr>
              <a:t>Bonjour ;</a:t>
            </a:r>
          </a:p>
          <a:p>
            <a:r>
              <a:rPr lang="fr-FR" dirty="0" smtClean="0">
                <a:latin typeface="Bryant Regular Compressed" pitchFamily="34" charset="0"/>
              </a:rPr>
              <a:t>Voici le corps de texte ;</a:t>
            </a:r>
          </a:p>
          <a:p>
            <a:r>
              <a:rPr lang="fr-FR" dirty="0" smtClean="0">
                <a:latin typeface="Bryant Regular Compressed" pitchFamily="34" charset="0"/>
              </a:rPr>
              <a:t>Il sert à étaler à la face du monde notre grandeur ;</a:t>
            </a:r>
          </a:p>
          <a:p>
            <a:r>
              <a:rPr lang="fr-FR" dirty="0" smtClean="0">
                <a:latin typeface="Bryant Regular Compressed" pitchFamily="34" charset="0"/>
              </a:rPr>
              <a:t>Et la beauté ineffable de nos chips.</a:t>
            </a:r>
            <a:endParaRPr lang="en-US" dirty="0">
              <a:latin typeface="Bryant Regular Compres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27558"/>
            <a:ext cx="8720137" cy="52657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6" y="6597352"/>
            <a:ext cx="1369664" cy="288206"/>
          </a:xfrm>
          <a:ln/>
        </p:spPr>
        <p:txBody>
          <a:bodyPr/>
          <a:lstStyle>
            <a:lvl1pPr>
              <a:defRPr i="1">
                <a:solidFill>
                  <a:srgbClr val="FF9999"/>
                </a:solidFill>
              </a:defRPr>
            </a:lvl1pPr>
          </a:lstStyle>
          <a:p>
            <a:pPr algn="l">
              <a:defRPr/>
            </a:pPr>
            <a:r>
              <a:rPr lang="fr-FR" dirty="0" smtClean="0"/>
              <a:t>http://omga.in2p3.fr</a:t>
            </a:r>
            <a:endParaRPr lang="fr-FR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DEBC-F864-42EA-9B46-4842CF55F5B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1620490" y="6625208"/>
            <a:ext cx="597577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callier@omega.in2p3.fr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4038" y="0"/>
            <a:ext cx="2239962" cy="61579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572250" cy="61579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CdLT  OMEGA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E859F-4028-4F5A-9572-8F31D18982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pembeded 01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96043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7338" y="1476375"/>
            <a:ext cx="8578850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97288"/>
            <a:ext cx="8580438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419850" y="5948363"/>
            <a:ext cx="2452688" cy="282575"/>
          </a:xfrm>
        </p:spPr>
        <p:txBody>
          <a:bodyPr/>
          <a:lstStyle>
            <a:lvl1pPr algn="r">
              <a:defRPr sz="1600" b="1">
                <a:solidFill>
                  <a:srgbClr val="D31216"/>
                </a:solidFill>
              </a:defRPr>
            </a:lvl1pPr>
          </a:lstStyle>
          <a:p>
            <a:fld id="{215BFAB7-0D28-4768-BF56-91370668F6C6}" type="datetime4">
              <a:rPr lang="en-GB" altLang="en-US"/>
              <a:pPr/>
              <a:t>02 February 2015</a:t>
            </a:fld>
            <a:endParaRPr lang="fr-FR" altLang="en-US"/>
          </a:p>
        </p:txBody>
      </p:sp>
      <p:pic>
        <p:nvPicPr>
          <p:cNvPr id="6150" name="Picture 6" descr="chipembeded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79488"/>
            <a:ext cx="86550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Arc 8"/>
          <p:cNvSpPr>
            <a:spLocks/>
          </p:cNvSpPr>
          <p:nvPr/>
        </p:nvSpPr>
        <p:spPr bwMode="auto">
          <a:xfrm flipV="1">
            <a:off x="8788400" y="6181725"/>
            <a:ext cx="147638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95800" y="5562600"/>
            <a:ext cx="317500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59300" y="5603875"/>
            <a:ext cx="354013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13263" y="5595938"/>
            <a:ext cx="346075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387850" y="5651500"/>
            <a:ext cx="620713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157" name="Group 13"/>
          <p:cNvGrpSpPr>
            <a:grpSpLocks/>
          </p:cNvGrpSpPr>
          <p:nvPr userDrawn="1"/>
        </p:nvGrpSpPr>
        <p:grpSpPr bwMode="auto">
          <a:xfrm>
            <a:off x="217488" y="85725"/>
            <a:ext cx="8718550" cy="6753225"/>
            <a:chOff x="137" y="54"/>
            <a:chExt cx="5492" cy="4254"/>
          </a:xfrm>
        </p:grpSpPr>
        <p:sp>
          <p:nvSpPr>
            <p:cNvPr id="6158" name="Arc 14"/>
            <p:cNvSpPr>
              <a:spLocks/>
            </p:cNvSpPr>
            <p:nvPr/>
          </p:nvSpPr>
          <p:spPr bwMode="auto">
            <a:xfrm flipH="1">
              <a:off x="137" y="585"/>
              <a:ext cx="73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37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0" name="Arc 16"/>
            <p:cNvSpPr>
              <a:spLocks/>
            </p:cNvSpPr>
            <p:nvPr/>
          </p:nvSpPr>
          <p:spPr bwMode="auto">
            <a:xfrm flipH="1" flipV="1">
              <a:off x="137" y="3894"/>
              <a:ext cx="72" cy="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1" name="Arc 17"/>
            <p:cNvSpPr>
              <a:spLocks/>
            </p:cNvSpPr>
            <p:nvPr/>
          </p:nvSpPr>
          <p:spPr bwMode="auto">
            <a:xfrm>
              <a:off x="5556" y="586"/>
              <a:ext cx="7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>
              <a:off x="5629" y="640"/>
              <a:ext cx="0" cy="3259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rot="5400000">
              <a:off x="4741" y="-238"/>
              <a:ext cx="0" cy="164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6164" name="Picture 20" descr="logo_omeg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4"/>
              <a:ext cx="2653" cy="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rot="5400000">
              <a:off x="1068" y="-279"/>
              <a:ext cx="0" cy="1727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6166" name="Picture 22" descr="logo_omega_gr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" y="3476"/>
              <a:ext cx="4442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rot="5400000">
              <a:off x="1536" y="2625"/>
              <a:ext cx="0" cy="2666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rot="16200000" flipH="1">
              <a:off x="4299" y="2694"/>
              <a:ext cx="0" cy="2528"/>
            </a:xfrm>
            <a:prstGeom prst="line">
              <a:avLst/>
            </a:prstGeom>
            <a:noFill/>
            <a:ln w="92075">
              <a:solidFill>
                <a:srgbClr val="D312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176" name="Picture 32" descr="logo_csns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8925"/>
            <a:ext cx="111601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LLR ome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6699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IPNO omeg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0"/>
            <a:ext cx="669925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logoIN2P3DI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1223962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logoIMNC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/>
          <a:stretch>
            <a:fillRect/>
          </a:stretch>
        </p:blipFill>
        <p:spPr bwMode="auto">
          <a:xfrm>
            <a:off x="8121650" y="441325"/>
            <a:ext cx="1022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 descr="l-coul-20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0"/>
            <a:ext cx="866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0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ryant Regular Compress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ryant Regular Compresse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ryant Regular Compresse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yant Regular Compresse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yant Regular Compresse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yant Regular Compresse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840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720137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97650"/>
            <a:ext cx="7634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CdLT  OMEGA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08763"/>
            <a:ext cx="755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D3121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0AC31-97A0-4136-9F12-3C50D82797A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mega_filigrane"/>
          <p:cNvPicPr>
            <a:picLocks noChangeAspect="1" noChangeArrowheads="1"/>
          </p:cNvPicPr>
          <p:nvPr/>
        </p:nvPicPr>
        <p:blipFill>
          <a:blip r:embed="rId15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438525"/>
            <a:ext cx="27590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720137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5588"/>
            <a:ext cx="19796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1976B-CAD9-4BBB-955A-57B6E86864BE}" type="datetime4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 February 2015</a:t>
            </a:fld>
            <a:endParaRPr lang="fr-FR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607175"/>
            <a:ext cx="6122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mtClean="0">
                <a:solidFill>
                  <a:srgbClr val="000000"/>
                </a:solidFill>
                <a:latin typeface="Arial" pitchFamily="34" charset="0"/>
              </a:rPr>
              <a:t>Calice Meeting, Heidelberg, Germany, 15/09/2011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D3121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1E02DD-5004-46EC-989E-3F5B8942B295}" type="slidenum">
              <a:rPr lang="fr-FR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en-US" smtClean="0">
              <a:latin typeface="Arial" pitchFamily="34" charset="0"/>
            </a:endParaRPr>
          </a:p>
        </p:txBody>
      </p:sp>
      <p:pic>
        <p:nvPicPr>
          <p:cNvPr id="5128" name="Picture 8" descr="entete_omeg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1763"/>
            <a:ext cx="8818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3121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rc 9"/>
          <p:cNvSpPr>
            <a:spLocks/>
          </p:cNvSpPr>
          <p:nvPr/>
        </p:nvSpPr>
        <p:spPr bwMode="auto">
          <a:xfrm flipH="1">
            <a:off x="57150" y="569913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0" name="Arc 10"/>
          <p:cNvSpPr>
            <a:spLocks/>
          </p:cNvSpPr>
          <p:nvPr/>
        </p:nvSpPr>
        <p:spPr bwMode="auto">
          <a:xfrm>
            <a:off x="8966200" y="5683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5563" y="66833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080500" y="66198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3" name="Arc 13"/>
          <p:cNvSpPr>
            <a:spLocks/>
          </p:cNvSpPr>
          <p:nvPr/>
        </p:nvSpPr>
        <p:spPr bwMode="auto">
          <a:xfrm flipH="1" flipV="1">
            <a:off x="57150" y="63976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4" name="Arc 14"/>
          <p:cNvSpPr>
            <a:spLocks/>
          </p:cNvSpPr>
          <p:nvPr/>
        </p:nvSpPr>
        <p:spPr bwMode="auto">
          <a:xfrm flipV="1">
            <a:off x="8966200" y="6396038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rot="5400000">
            <a:off x="4568032" y="2093118"/>
            <a:ext cx="0" cy="8812213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D3121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mega_filigrane"/>
          <p:cNvPicPr>
            <a:picLocks noChangeAspect="1" noChangeArrowheads="1"/>
          </p:cNvPicPr>
          <p:nvPr/>
        </p:nvPicPr>
        <p:blipFill>
          <a:blip r:embed="rId15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438525"/>
            <a:ext cx="27590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720137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5588"/>
            <a:ext cx="19796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6EBC63-1F43-411A-9DC8-0BB660F2E5B9}" type="datetime4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 February 2015</a:t>
            </a:fld>
            <a:endParaRPr lang="fr-FR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607175"/>
            <a:ext cx="6122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Calice Electronics Meeting, DESY, Hamburg, Germany, 12/12/2011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3121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85DDF-E25E-414C-9C30-23CEE3CC107D}" type="slidenum">
              <a:rPr lang="fr-FR" altLang="en-US" b="1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en-US" b="1" smtClean="0">
              <a:latin typeface="Arial" panose="020B0604020202020204" pitchFamily="34" charset="0"/>
            </a:endParaRPr>
          </a:p>
        </p:txBody>
      </p:sp>
      <p:pic>
        <p:nvPicPr>
          <p:cNvPr id="5128" name="Picture 8" descr="entete_omeg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1763"/>
            <a:ext cx="8818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3121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rc 9"/>
          <p:cNvSpPr>
            <a:spLocks/>
          </p:cNvSpPr>
          <p:nvPr/>
        </p:nvSpPr>
        <p:spPr bwMode="auto">
          <a:xfrm flipH="1">
            <a:off x="57150" y="569913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Arc 10"/>
          <p:cNvSpPr>
            <a:spLocks/>
          </p:cNvSpPr>
          <p:nvPr/>
        </p:nvSpPr>
        <p:spPr bwMode="auto">
          <a:xfrm>
            <a:off x="8966200" y="5683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5563" y="66833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080500" y="66198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Arc 13"/>
          <p:cNvSpPr>
            <a:spLocks/>
          </p:cNvSpPr>
          <p:nvPr/>
        </p:nvSpPr>
        <p:spPr bwMode="auto">
          <a:xfrm flipH="1" flipV="1">
            <a:off x="57150" y="63976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Arc 14"/>
          <p:cNvSpPr>
            <a:spLocks/>
          </p:cNvSpPr>
          <p:nvPr/>
        </p:nvSpPr>
        <p:spPr bwMode="auto">
          <a:xfrm flipV="1">
            <a:off x="8966200" y="6396038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rot="5400000">
            <a:off x="4568032" y="2093118"/>
            <a:ext cx="0" cy="8812213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D3121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mega_filigrane"/>
          <p:cNvPicPr>
            <a:picLocks noChangeAspect="1" noChangeArrowheads="1"/>
          </p:cNvPicPr>
          <p:nvPr/>
        </p:nvPicPr>
        <p:blipFill>
          <a:blip r:embed="rId15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438525"/>
            <a:ext cx="27590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720137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05588"/>
            <a:ext cx="19796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6EBC63-1F43-411A-9DC8-0BB660F2E5B9}" type="datetime4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02 February 2015</a:t>
            </a:fld>
            <a:endParaRPr lang="fr-FR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607175"/>
            <a:ext cx="61229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Calice Electronics Meeting, DESY, Hamburg, Germany, 12/12/2011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3121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85DDF-E25E-414C-9C30-23CEE3CC107D}" type="slidenum">
              <a:rPr lang="fr-FR" altLang="en-US" b="1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en-US" b="1" smtClean="0">
              <a:latin typeface="Arial" panose="020B0604020202020204" pitchFamily="34" charset="0"/>
            </a:endParaRPr>
          </a:p>
        </p:txBody>
      </p:sp>
      <p:pic>
        <p:nvPicPr>
          <p:cNvPr id="5128" name="Picture 8" descr="entete_omeg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1763"/>
            <a:ext cx="8818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3121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rc 9"/>
          <p:cNvSpPr>
            <a:spLocks/>
          </p:cNvSpPr>
          <p:nvPr/>
        </p:nvSpPr>
        <p:spPr bwMode="auto">
          <a:xfrm flipH="1">
            <a:off x="57150" y="569913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Arc 10"/>
          <p:cNvSpPr>
            <a:spLocks/>
          </p:cNvSpPr>
          <p:nvPr/>
        </p:nvSpPr>
        <p:spPr bwMode="auto">
          <a:xfrm>
            <a:off x="8966200" y="5683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5563" y="66833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080500" y="661988"/>
            <a:ext cx="0" cy="5745162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Arc 13"/>
          <p:cNvSpPr>
            <a:spLocks/>
          </p:cNvSpPr>
          <p:nvPr/>
        </p:nvSpPr>
        <p:spPr bwMode="auto">
          <a:xfrm flipH="1" flipV="1">
            <a:off x="57150" y="6397625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Arc 14"/>
          <p:cNvSpPr>
            <a:spLocks/>
          </p:cNvSpPr>
          <p:nvPr/>
        </p:nvSpPr>
        <p:spPr bwMode="auto">
          <a:xfrm flipV="1">
            <a:off x="8966200" y="6396038"/>
            <a:ext cx="114300" cy="10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rot="5400000">
            <a:off x="4568032" y="2093118"/>
            <a:ext cx="0" cy="8812213"/>
          </a:xfrm>
          <a:prstGeom prst="line">
            <a:avLst/>
          </a:prstGeom>
          <a:noFill/>
          <a:ln w="50800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0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7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D3121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840537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892175"/>
            <a:ext cx="8720137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97650"/>
            <a:ext cx="76342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CdLT  OMEGA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08763"/>
            <a:ext cx="755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D3121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0AC31-97A0-4136-9F12-3C50D82797A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1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jpeg"/><Relationship Id="rId2" Type="http://schemas.openxmlformats.org/officeDocument/2006/relationships/image" Target="../media/image24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tiff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1560" y="2349227"/>
            <a:ext cx="7920038" cy="17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SKIROC Status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5288" y="5229125"/>
            <a:ext cx="8353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OMEGA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microelectronics group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Ecole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Polytechnique CNRS/IN2P3 , Palaiseau (France)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93415" y="4498975"/>
            <a:ext cx="6030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+mj-lt"/>
              </a:rPr>
              <a:t>02 / 02 / 2014  -  HGCAL - 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Calice 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Workshop</a:t>
            </a:r>
            <a:endParaRPr lang="fr-FR" b="1" dirty="0">
              <a:solidFill>
                <a:srgbClr val="FF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895850" y="764704"/>
            <a:ext cx="4356100" cy="19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ROC chips for </a:t>
            </a:r>
            <a:r>
              <a:rPr lang="en-US" altLang="en-US" sz="1600" b="1" dirty="0">
                <a:solidFill>
                  <a:srgbClr val="3B3BF7"/>
                </a:solidFill>
                <a:latin typeface="Verdana" panose="020B0604030504040204" pitchFamily="34" charset="0"/>
              </a:rPr>
              <a:t>technological prototypes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: to study the feasibility of large scale, 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industrializable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modules (</a:t>
            </a:r>
            <a:r>
              <a:rPr lang="en-US" altLang="en-US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Eudet</a:t>
            </a: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/Aida funded)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Requirements for electronics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Large dynamic range (15 bits)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Auto-trigger on ½ MIP 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On chip zero suppress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10</a:t>
            </a:r>
            <a:r>
              <a:rPr lang="en-US" altLang="en-US" sz="1600" b="1" baseline="30000" dirty="0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r>
              <a:rPr lang="en-US" altLang="en-US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channels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Front-end embedded in detector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rgbClr val="0000FF"/>
                </a:solidFill>
                <a:latin typeface="Verdana" panose="020B0604030504040204" pitchFamily="34" charset="0"/>
              </a:rPr>
              <a:t>Ultra-low power : 25µW/</a:t>
            </a:r>
            <a:r>
              <a:rPr lang="en-US" altLang="en-US" sz="1600" b="1" dirty="0" err="1">
                <a:solidFill>
                  <a:srgbClr val="0000FF"/>
                </a:solidFill>
                <a:latin typeface="Verdana" panose="020B0604030504040204" pitchFamily="34" charset="0"/>
              </a:rPr>
              <a:t>ch</a:t>
            </a:r>
            <a:endParaRPr lang="en-US" altLang="en-US" sz="1600" b="1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16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2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2" name="Picture 4" descr="microroc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1" y="3180747"/>
            <a:ext cx="1411751" cy="119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9" y="1916832"/>
            <a:ext cx="18145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fr-FR" smtClean="0"/>
              <a:t>http://omga.in2p3.fr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6DDEBC-F864-42EA-9B46-4842CF55F5BD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25"/>
            <a:ext cx="70199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31216"/>
                </a:solidFill>
                <a:latin typeface="Arial" charset="0"/>
              </a:defRPr>
            </a:lvl9pPr>
          </a:lstStyle>
          <a:p>
            <a:r>
              <a:rPr lang="fr-FR" altLang="en-US" kern="0" smtClean="0"/>
              <a:t>ROC chips for ILC prototypes</a:t>
            </a:r>
            <a:endParaRPr lang="fr-FR" altLang="en-US" kern="0" dirty="0" smtClean="0"/>
          </a:p>
        </p:txBody>
      </p:sp>
      <p:pic>
        <p:nvPicPr>
          <p:cNvPr id="7" name="Picture 3" descr="mod_tsai0_c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0625"/>
            <a:ext cx="244792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73288" y="693167"/>
            <a:ext cx="3144900" cy="1077218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dirty="0" smtClean="0">
                <a:solidFill>
                  <a:srgbClr val="CC3300"/>
                </a:solidFill>
              </a:rPr>
              <a:t>SPIROC2</a:t>
            </a:r>
            <a:endParaRPr lang="fr-FR" altLang="en-US" sz="1400" b="1" dirty="0">
              <a:solidFill>
                <a:srgbClr val="CC33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 err="1">
                <a:solidFill>
                  <a:srgbClr val="000000"/>
                </a:solidFill>
              </a:rPr>
              <a:t>Analog</a:t>
            </a:r>
            <a:r>
              <a:rPr lang="fr-FR" altLang="en-US" sz="1600" dirty="0">
                <a:solidFill>
                  <a:srgbClr val="000000"/>
                </a:solidFill>
              </a:rPr>
              <a:t> HCAL (AHCAL)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rgbClr val="000000"/>
                </a:solidFill>
              </a:rPr>
              <a:t>(</a:t>
            </a:r>
            <a:r>
              <a:rPr lang="fr-FR" altLang="en-US" dirty="0" err="1">
                <a:solidFill>
                  <a:srgbClr val="000000"/>
                </a:solidFill>
              </a:rPr>
              <a:t>SiPM</a:t>
            </a:r>
            <a:r>
              <a:rPr lang="fr-FR" altLang="en-US" dirty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rgbClr val="000000"/>
                </a:solidFill>
              </a:rPr>
              <a:t>36 ch. 32mm²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400" dirty="0" err="1">
                <a:solidFill>
                  <a:srgbClr val="808080"/>
                </a:solidFill>
              </a:rPr>
              <a:t>June</a:t>
            </a:r>
            <a:r>
              <a:rPr lang="fr-FR" altLang="en-US" sz="1400" dirty="0">
                <a:solidFill>
                  <a:srgbClr val="808080"/>
                </a:solidFill>
              </a:rPr>
              <a:t> 07, </a:t>
            </a:r>
            <a:r>
              <a:rPr lang="fr-FR" altLang="en-US" sz="1400" dirty="0" err="1">
                <a:solidFill>
                  <a:srgbClr val="808080"/>
                </a:solidFill>
              </a:rPr>
              <a:t>June</a:t>
            </a:r>
            <a:r>
              <a:rPr lang="fr-FR" altLang="en-US" sz="1400" dirty="0">
                <a:solidFill>
                  <a:srgbClr val="808080"/>
                </a:solidFill>
              </a:rPr>
              <a:t> 08, March </a:t>
            </a:r>
            <a:r>
              <a:rPr lang="fr-FR" altLang="en-US" sz="1400" dirty="0" smtClean="0">
                <a:solidFill>
                  <a:srgbClr val="808080"/>
                </a:solidFill>
              </a:rPr>
              <a:t>10, Sept 11</a:t>
            </a:r>
            <a:endParaRPr lang="fr-FR" altLang="en-US" sz="1400" dirty="0">
              <a:solidFill>
                <a:srgbClr val="80808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65918" y="2639814"/>
            <a:ext cx="2862066" cy="1077218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dirty="0">
                <a:solidFill>
                  <a:srgbClr val="CC3300"/>
                </a:solidFill>
              </a:rPr>
              <a:t>HARDROC2 and MICROROC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 smtClean="0">
                <a:solidFill>
                  <a:srgbClr val="000000"/>
                </a:solidFill>
              </a:rPr>
              <a:t>Semi Digital </a:t>
            </a:r>
            <a:r>
              <a:rPr lang="fr-FR" altLang="en-US" sz="1600" dirty="0">
                <a:solidFill>
                  <a:srgbClr val="000000"/>
                </a:solidFill>
              </a:rPr>
              <a:t>HCAL </a:t>
            </a:r>
            <a:r>
              <a:rPr lang="fr-FR" altLang="en-US" sz="1600" dirty="0" smtClean="0">
                <a:solidFill>
                  <a:srgbClr val="000000"/>
                </a:solidFill>
              </a:rPr>
              <a:t>(</a:t>
            </a:r>
            <a:r>
              <a:rPr lang="fr-FR" altLang="en-US" sz="1600" dirty="0" err="1" smtClean="0">
                <a:solidFill>
                  <a:srgbClr val="000000"/>
                </a:solidFill>
              </a:rPr>
              <a:t>sDHCAL</a:t>
            </a:r>
            <a:r>
              <a:rPr lang="fr-FR" altLang="en-US" sz="1600" dirty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rgbClr val="000000"/>
                </a:solidFill>
              </a:rPr>
              <a:t>(RPC, µ</a:t>
            </a:r>
            <a:r>
              <a:rPr lang="fr-FR" altLang="en-US" dirty="0" err="1">
                <a:solidFill>
                  <a:srgbClr val="000000"/>
                </a:solidFill>
              </a:rPr>
              <a:t>megas</a:t>
            </a:r>
            <a:r>
              <a:rPr lang="fr-FR" altLang="en-US" dirty="0">
                <a:solidFill>
                  <a:srgbClr val="000000"/>
                </a:solidFill>
              </a:rPr>
              <a:t> or </a:t>
            </a:r>
            <a:r>
              <a:rPr lang="fr-FR" altLang="en-US" dirty="0" err="1">
                <a:solidFill>
                  <a:srgbClr val="000000"/>
                </a:solidFill>
              </a:rPr>
              <a:t>GEMs</a:t>
            </a:r>
            <a:r>
              <a:rPr lang="fr-FR" altLang="en-US" dirty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dirty="0">
                <a:solidFill>
                  <a:srgbClr val="000000"/>
                </a:solidFill>
              </a:rPr>
              <a:t>64 ch. 16mm²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en-US" sz="1400" dirty="0">
                <a:solidFill>
                  <a:srgbClr val="808080"/>
                </a:solidFill>
              </a:rPr>
              <a:t>Sept 06, </a:t>
            </a:r>
            <a:r>
              <a:rPr lang="fr-FR" altLang="en-US" sz="1400" dirty="0" err="1">
                <a:solidFill>
                  <a:srgbClr val="808080"/>
                </a:solidFill>
              </a:rPr>
              <a:t>June</a:t>
            </a:r>
            <a:r>
              <a:rPr lang="fr-FR" altLang="en-US" sz="1400" dirty="0">
                <a:solidFill>
                  <a:srgbClr val="808080"/>
                </a:solidFill>
              </a:rPr>
              <a:t> 08, March 10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50629" y="5519439"/>
            <a:ext cx="1181211" cy="107791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CC3300"/>
                </a:solidFill>
              </a:rPr>
              <a:t>SKIROC2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 smtClean="0">
                <a:solidFill>
                  <a:srgbClr val="000000"/>
                </a:solidFill>
              </a:rPr>
              <a:t>ECAL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(Si PIN diode)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000000"/>
                </a:solidFill>
              </a:rPr>
              <a:t>64 ch. 70mm²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rgbClr val="808080"/>
                </a:solidFill>
              </a:rPr>
              <a:t>March 10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27052" y="1910879"/>
            <a:ext cx="976189" cy="2310209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731963" y="3852773"/>
            <a:ext cx="1903412" cy="87162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882878" y="5519439"/>
            <a:ext cx="679450" cy="216719"/>
          </a:xfrm>
          <a:prstGeom prst="line">
            <a:avLst/>
          </a:prstGeom>
          <a:noFill/>
          <a:ln w="28575">
            <a:solidFill>
              <a:srgbClr val="3B3B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5" name="Picture 19" descr="spiroc_lay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943101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hardroc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"/>
          <a:stretch/>
        </p:blipFill>
        <p:spPr bwMode="auto">
          <a:xfrm>
            <a:off x="207786" y="1916832"/>
            <a:ext cx="1368276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933180" y="5818992"/>
            <a:ext cx="1358900" cy="736600"/>
            <a:chOff x="1344" y="1248"/>
            <a:chExt cx="2880" cy="196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1344" y="1248"/>
              <a:ext cx="2831" cy="1963"/>
              <a:chOff x="288" y="624"/>
              <a:chExt cx="2831" cy="1963"/>
            </a:xfrm>
          </p:grpSpPr>
          <p:pic>
            <p:nvPicPr>
              <p:cNvPr id="22" name="Picture 18" descr="Newlogo-calic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960"/>
                <a:ext cx="2736" cy="129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9" descr="Us_flag_large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30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0" descr="Belarus_flag_large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624"/>
                <a:ext cx="431" cy="284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1" descr="Canada"/>
              <p:cNvPicPr preferRelativeResize="0"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624"/>
                <a:ext cx="431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2" descr="Czech_republic_flag_medium"/>
              <p:cNvPicPr preferRelativeResize="0"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2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3" descr="France_flag_medium"/>
              <p:cNvPicPr preferRelativeResize="0"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62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4" descr="Germany_flag_large"/>
              <p:cNvPicPr preferRelativeResize="0"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624"/>
                <a:ext cx="431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5" descr="india"/>
              <p:cNvPicPr preferRelativeResize="0"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62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6" descr="Japan"/>
              <p:cNvPicPr preferRelativeResize="0"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30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7" descr="Russia_flag_large"/>
              <p:cNvPicPr preferRelativeResize="0"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304"/>
                <a:ext cx="431" cy="283"/>
              </a:xfrm>
              <a:prstGeom prst="rect">
                <a:avLst/>
              </a:prstGeom>
              <a:noFill/>
              <a:ln w="1270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8" descr="South_korea_flag_large"/>
              <p:cNvPicPr preferRelativeResize="0"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304"/>
                <a:ext cx="431" cy="28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9" descr="Uk_flag_large"/>
              <p:cNvPicPr preferRelativeResize="0"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304"/>
                <a:ext cx="431" cy="283"/>
              </a:xfrm>
              <a:prstGeom prst="rect">
                <a:avLst/>
              </a:prstGeom>
              <a:noFill/>
              <a:ln w="31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30" descr="SPAN000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922"/>
              <a:ext cx="432" cy="29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16" descr="logo_eudet_40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555"/>
            <a:ext cx="1035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3" y="4509120"/>
            <a:ext cx="1754981" cy="2107406"/>
          </a:xfrm>
          <a:prstGeom prst="rect">
            <a:avLst/>
          </a:prstGeom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1B3664"/>
              </a:clrFrom>
              <a:clrTo>
                <a:srgbClr val="1B36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46" y="4269896"/>
            <a:ext cx="2737778" cy="25858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1" y="5054091"/>
            <a:ext cx="914028" cy="39113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76" y="44624"/>
            <a:ext cx="813608" cy="532015"/>
          </a:xfrm>
          <a:prstGeom prst="rect">
            <a:avLst/>
          </a:prstGeom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14" y="116632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 </a:t>
            </a:r>
            <a:r>
              <a:rPr lang="fr-FR" dirty="0" err="1" smtClean="0"/>
              <a:t>Run</a:t>
            </a:r>
            <a:r>
              <a:rPr lang="fr-FR" dirty="0" smtClean="0"/>
              <a:t> : </a:t>
            </a:r>
            <a:r>
              <a:rPr lang="fr-FR" dirty="0" err="1" smtClean="0"/>
              <a:t>Feb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smtClean="0"/>
              <a:t>MAROC3A</a:t>
            </a:r>
          </a:p>
          <a:p>
            <a:r>
              <a:rPr lang="fr-FR" sz="2200" dirty="0" smtClean="0"/>
              <a:t>MAROC4</a:t>
            </a:r>
          </a:p>
          <a:p>
            <a:r>
              <a:rPr lang="fr-FR" sz="2200" dirty="0" smtClean="0">
                <a:solidFill>
                  <a:srgbClr val="0070C0"/>
                </a:solidFill>
              </a:rPr>
              <a:t>HARDROC3B</a:t>
            </a:r>
          </a:p>
          <a:p>
            <a:r>
              <a:rPr lang="fr-FR" sz="2200" dirty="0" smtClean="0">
                <a:solidFill>
                  <a:srgbClr val="0070C0"/>
                </a:solidFill>
              </a:rPr>
              <a:t>SPIROC2D</a:t>
            </a:r>
          </a:p>
          <a:p>
            <a:r>
              <a:rPr lang="fr-FR" sz="2200" b="1" strike="dblStrike" dirty="0" smtClean="0">
                <a:solidFill>
                  <a:srgbClr val="0070C0"/>
                </a:solidFill>
              </a:rPr>
              <a:t>SKIROC2B</a:t>
            </a:r>
          </a:p>
          <a:p>
            <a:r>
              <a:rPr lang="fr-FR" sz="2200" dirty="0" smtClean="0"/>
              <a:t>PARISROC3</a:t>
            </a:r>
          </a:p>
          <a:p>
            <a:r>
              <a:rPr lang="fr-FR" sz="2200" dirty="0" smtClean="0"/>
              <a:t>PETIROC2A</a:t>
            </a:r>
          </a:p>
          <a:p>
            <a:r>
              <a:rPr lang="fr-FR" sz="2200" strike="dblStrike" dirty="0" smtClean="0"/>
              <a:t>SPACIROC3A</a:t>
            </a:r>
          </a:p>
          <a:p>
            <a:r>
              <a:rPr lang="fr-FR" sz="2200" dirty="0" smtClean="0"/>
              <a:t>CITIROC1A</a:t>
            </a:r>
          </a:p>
          <a:p>
            <a:r>
              <a:rPr lang="fr-FR" sz="2200" strike="dblStrike" dirty="0" smtClean="0"/>
              <a:t>CITIROC1B</a:t>
            </a:r>
          </a:p>
          <a:p>
            <a:r>
              <a:rPr lang="fr-FR" sz="2200" dirty="0" smtClean="0"/>
              <a:t>EASIROC1B</a:t>
            </a:r>
          </a:p>
          <a:p>
            <a:r>
              <a:rPr lang="fr-FR" sz="2200" strike="dblStrike" dirty="0" smtClean="0"/>
              <a:t>DOSIROC1A </a:t>
            </a:r>
          </a:p>
          <a:p>
            <a:r>
              <a:rPr lang="fr-FR" sz="2200" dirty="0" smtClean="0"/>
              <a:t>DOPIROC2</a:t>
            </a:r>
          </a:p>
          <a:p>
            <a:r>
              <a:rPr lang="fr-FR" sz="2200" dirty="0" smtClean="0"/>
              <a:t>TRIROC1A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fr-FR" dirty="0" smtClean="0"/>
              <a:t>http://omga.in2p3.fr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6DDEBC-F864-42EA-9B46-4842CF55F5BD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989385"/>
            <a:ext cx="3857625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436096" y="4225131"/>
            <a:ext cx="331236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kern="0" dirty="0" smtClean="0"/>
              <a:t>Production </a:t>
            </a:r>
            <a:r>
              <a:rPr lang="fr-FR" sz="2000" kern="0" dirty="0" err="1" smtClean="0"/>
              <a:t>Run</a:t>
            </a:r>
            <a:r>
              <a:rPr lang="fr-FR" sz="2000" kern="0" dirty="0" smtClean="0"/>
              <a:t> 2010</a:t>
            </a:r>
          </a:p>
          <a:p>
            <a:pPr lvl="1"/>
            <a:r>
              <a:rPr lang="fr-FR" sz="1600" kern="0" dirty="0"/>
              <a:t>EASIROC </a:t>
            </a:r>
            <a:endParaRPr lang="fr-FR" sz="1600" kern="0" dirty="0" smtClean="0"/>
          </a:p>
          <a:p>
            <a:pPr lvl="1"/>
            <a:r>
              <a:rPr lang="fr-FR" sz="1600" kern="0" dirty="0" smtClean="0"/>
              <a:t>HARDROC3B </a:t>
            </a:r>
          </a:p>
          <a:p>
            <a:pPr lvl="1"/>
            <a:r>
              <a:rPr lang="fr-FR" sz="1600" kern="0" dirty="0" smtClean="0"/>
              <a:t>MAROC3</a:t>
            </a:r>
          </a:p>
          <a:p>
            <a:pPr lvl="1"/>
            <a:r>
              <a:rPr lang="fr-FR" sz="1600" kern="0" dirty="0" smtClean="0"/>
              <a:t>SKIROC2B</a:t>
            </a:r>
            <a:endParaRPr lang="fr-FR" sz="1600" kern="0" dirty="0"/>
          </a:p>
          <a:p>
            <a:pPr lvl="1"/>
            <a:r>
              <a:rPr lang="fr-FR" sz="1600" kern="0" dirty="0" smtClean="0"/>
              <a:t>SPACIROC</a:t>
            </a:r>
            <a:endParaRPr lang="fr-FR" sz="1600" kern="0" dirty="0"/>
          </a:p>
          <a:p>
            <a:pPr lvl="1"/>
            <a:r>
              <a:rPr lang="fr-FR" sz="1600" kern="0" dirty="0" smtClean="0"/>
              <a:t>SPIROC2A</a:t>
            </a:r>
          </a:p>
          <a:p>
            <a:pPr lvl="1"/>
            <a:r>
              <a:rPr lang="fr-FR" sz="1600" kern="0" dirty="0" smtClean="0"/>
              <a:t>SPIROC2B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897665" y="2085924"/>
            <a:ext cx="1858888" cy="137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000" i="1" kern="0" dirty="0" err="1" smtClean="0"/>
              <a:t>Technology</a:t>
            </a:r>
            <a:r>
              <a:rPr lang="fr-FR" sz="2000" i="1" kern="0" dirty="0" smtClean="0"/>
              <a:t> : </a:t>
            </a:r>
          </a:p>
          <a:p>
            <a:pPr marL="0" indent="0">
              <a:buNone/>
            </a:pPr>
            <a:endParaRPr lang="fr-FR" sz="2000" i="1" kern="0" dirty="0"/>
          </a:p>
          <a:p>
            <a:pPr marL="0" indent="0">
              <a:buNone/>
            </a:pPr>
            <a:r>
              <a:rPr lang="fr-FR" sz="2000" i="1" kern="0" dirty="0" smtClean="0"/>
              <a:t>0.35µm </a:t>
            </a:r>
            <a:r>
              <a:rPr lang="fr-FR" sz="2000" i="1" kern="0" dirty="0" err="1" smtClean="0"/>
              <a:t>SiGe</a:t>
            </a:r>
            <a:endParaRPr lang="fr-FR" sz="1600" i="1" kern="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48" y="5007379"/>
            <a:ext cx="1370835" cy="13700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39" y="848394"/>
            <a:ext cx="2339340" cy="9006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38" y="4490006"/>
            <a:ext cx="1550399" cy="6692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20" y="2521358"/>
            <a:ext cx="1004888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77E7B-464F-47E1-B0F6-8ACD89AFE410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SKIROC2 Simplified schematic</a:t>
            </a:r>
            <a:endParaRPr lang="en-GB" altLang="en-US" dirty="0"/>
          </a:p>
        </p:txBody>
      </p:sp>
      <p:pic>
        <p:nvPicPr>
          <p:cNvPr id="250891" name="Picture 11" descr="skiroc2_b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866622" cy="48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07" y="5157192"/>
            <a:ext cx="4283969" cy="13476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64 channels </a:t>
            </a:r>
          </a:p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Trigger less mode (auto trigger from 1fC up to 10pC) </a:t>
            </a:r>
          </a:p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12 bits for Q measurement</a:t>
            </a:r>
          </a:p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12 bits for coarse time (BCID)</a:t>
            </a:r>
            <a:endParaRPr lang="en-US" sz="1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alibri" pitchFamily="34" charset="0"/>
              </a:rPr>
              <a:t>Power pulsing mode</a:t>
            </a:r>
          </a:p>
        </p:txBody>
      </p:sp>
    </p:spTree>
    <p:extLst>
      <p:ext uri="{BB962C8B-B14F-4D97-AF65-F5344CB8AC3E}">
        <p14:creationId xmlns:p14="http://schemas.microsoft.com/office/powerpoint/2010/main" val="2873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72A2-7F54-44D1-BCB9-C7637C941D78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299011" name="Espace réservé du numéro de diapositive 3"/>
          <p:cNvSpPr txBox="1">
            <a:spLocks noGrp="1"/>
          </p:cNvSpPr>
          <p:nvPr/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73D8D1E-34B0-4E48-BCEA-838FF188684D}" type="slidenum">
              <a:rPr lang="fr-FR" altLang="en-US" sz="1400" b="1" smtClean="0">
                <a:solidFill>
                  <a:srgbClr val="D31216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 sz="1400" b="1" smtClean="0">
              <a:solidFill>
                <a:srgbClr val="D31216"/>
              </a:solidFill>
            </a:endParaRPr>
          </a:p>
        </p:txBody>
      </p:sp>
      <p:sp>
        <p:nvSpPr>
          <p:cNvPr id="299012" name="Espace réservé du numéro de diapositive 6"/>
          <p:cNvSpPr txBox="1">
            <a:spLocks noGrp="1"/>
          </p:cNvSpPr>
          <p:nvPr/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52EC1A2-D23D-4D3C-9CE9-0B6B630B6CD9}" type="slidenum">
              <a:rPr lang="fr-FR" altLang="en-US" sz="1400" b="1" smtClean="0">
                <a:solidFill>
                  <a:srgbClr val="D31216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 sz="1400" b="1" smtClean="0">
              <a:solidFill>
                <a:srgbClr val="D31216"/>
              </a:solidFill>
            </a:endParaRPr>
          </a:p>
        </p:txBody>
      </p:sp>
      <p:sp>
        <p:nvSpPr>
          <p:cNvPr id="29901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en-US" sz="2000" dirty="0" err="1"/>
              <a:t>Linearity</a:t>
            </a:r>
            <a:r>
              <a:rPr lang="fr-FR" altLang="en-US" sz="2000" dirty="0"/>
              <a:t> of </a:t>
            </a:r>
            <a:r>
              <a:rPr lang="fr-FR" altLang="en-US" sz="2000" dirty="0" err="1" smtClean="0"/>
              <a:t>Shaper</a:t>
            </a:r>
            <a:r>
              <a:rPr lang="fr-FR" altLang="en-US" sz="2000" dirty="0" smtClean="0"/>
              <a:t> (High + </a:t>
            </a:r>
            <a:r>
              <a:rPr lang="fr-FR" altLang="en-US" sz="2000" dirty="0" err="1" smtClean="0"/>
              <a:t>Low</a:t>
            </a:r>
            <a:r>
              <a:rPr lang="fr-FR" altLang="en-US" sz="2000" dirty="0" smtClean="0"/>
              <a:t> + </a:t>
            </a:r>
            <a:r>
              <a:rPr lang="fr-FR" altLang="en-US" sz="2000" dirty="0" err="1" smtClean="0"/>
              <a:t>Fast</a:t>
            </a:r>
            <a:r>
              <a:rPr lang="fr-FR" altLang="en-US" sz="2000" dirty="0" smtClean="0"/>
              <a:t>)</a:t>
            </a:r>
            <a:endParaRPr lang="fr-FR" altLang="en-US" sz="2000" dirty="0"/>
          </a:p>
        </p:txBody>
      </p:sp>
      <p:sp>
        <p:nvSpPr>
          <p:cNvPr id="13324" name="ZoneTexte 15"/>
          <p:cNvSpPr txBox="1">
            <a:spLocks noChangeArrowheads="1"/>
          </p:cNvSpPr>
          <p:nvPr/>
        </p:nvSpPr>
        <p:spPr bwMode="auto">
          <a:xfrm>
            <a:off x="4211960" y="2776532"/>
            <a:ext cx="4723537" cy="8309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MEASUREMENTS </a:t>
            </a:r>
            <a:r>
              <a:rPr lang="fr-FR" sz="1600" b="1" dirty="0" err="1" smtClean="0">
                <a:solidFill>
                  <a:srgbClr val="FF0000"/>
                </a:solidFill>
              </a:rPr>
              <a:t>using</a:t>
            </a:r>
            <a:r>
              <a:rPr lang="fr-FR" sz="1600" b="1" dirty="0" smtClean="0">
                <a:solidFill>
                  <a:srgbClr val="FF0000"/>
                </a:solidFill>
              </a:rPr>
              <a:t> SCA and </a:t>
            </a:r>
            <a:r>
              <a:rPr lang="fr-FR" sz="1600" b="1" dirty="0" err="1" smtClean="0">
                <a:solidFill>
                  <a:srgbClr val="FF0000"/>
                </a:solidFill>
              </a:rPr>
              <a:t>internal</a:t>
            </a:r>
            <a:r>
              <a:rPr lang="fr-FR" sz="1600" b="1" dirty="0" smtClean="0">
                <a:solidFill>
                  <a:srgbClr val="FF0000"/>
                </a:solidFill>
              </a:rPr>
              <a:t> ADC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 err="1" smtClean="0">
                <a:solidFill>
                  <a:srgbClr val="FF0000"/>
                </a:solidFill>
              </a:rPr>
              <a:t>Autotrigger</a:t>
            </a:r>
            <a:r>
              <a:rPr lang="fr-FR" sz="1600" b="1" dirty="0" smtClean="0">
                <a:solidFill>
                  <a:srgbClr val="FF0000"/>
                </a:solidFill>
              </a:rPr>
              <a:t> mode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1 MIP ( 4fC) </a:t>
            </a:r>
            <a:r>
              <a:rPr lang="fr-FR" sz="1600" b="1" dirty="0" err="1" smtClean="0">
                <a:solidFill>
                  <a:srgbClr val="FF0000"/>
                </a:solidFill>
              </a:rPr>
              <a:t>threshold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63513" y="668338"/>
            <a:ext cx="2624137" cy="73818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Noise = 630 µV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1 </a:t>
            </a:r>
            <a:r>
              <a:rPr lang="fr-FR" sz="1400" b="1" dirty="0" err="1" smtClean="0">
                <a:solidFill>
                  <a:srgbClr val="000000"/>
                </a:solidFill>
              </a:rPr>
              <a:t>Mip</a:t>
            </a:r>
            <a:r>
              <a:rPr lang="fr-FR" sz="1400" b="1" dirty="0" smtClean="0">
                <a:solidFill>
                  <a:srgbClr val="000000"/>
                </a:solidFill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</a:rPr>
              <a:t>gives</a:t>
            </a:r>
            <a:r>
              <a:rPr lang="fr-FR" sz="1400" b="1" dirty="0" smtClean="0">
                <a:solidFill>
                  <a:srgbClr val="000000"/>
                </a:solidFill>
              </a:rPr>
              <a:t> 5.7 mV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S/N=9</a:t>
            </a:r>
          </a:p>
        </p:txBody>
      </p:sp>
      <p:pic>
        <p:nvPicPr>
          <p:cNvPr id="299019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1418353"/>
            <a:ext cx="3790787" cy="20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376363"/>
            <a:ext cx="1909763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011863" y="638175"/>
            <a:ext cx="1873250" cy="739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smtClean="0">
                <a:solidFill>
                  <a:srgbClr val="FF6600"/>
                </a:solidFill>
                <a:latin typeface="Verdana" panose="020B0604030504040204" pitchFamily="34" charset="0"/>
              </a:rPr>
              <a:t>SS10@20 MIP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400" b="1" smtClean="0">
                <a:solidFill>
                  <a:srgbClr val="FF6600"/>
                </a:solidFill>
                <a:latin typeface="Verdana" panose="020B0604030504040204" pitchFamily="34" charset="0"/>
              </a:rPr>
              <a:t>Rms =1.16 ADC U=600µV</a:t>
            </a:r>
          </a:p>
        </p:txBody>
      </p:sp>
      <p:pic>
        <p:nvPicPr>
          <p:cNvPr id="14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4013281"/>
            <a:ext cx="3896779" cy="22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4617928" y="3717059"/>
            <a:ext cx="3911600" cy="2733675"/>
            <a:chOff x="539750" y="706438"/>
            <a:chExt cx="7823200" cy="5467350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03250" y="908050"/>
              <a:ext cx="3932238" cy="5265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en-US" sz="2400">
                  <a:solidFill>
                    <a:schemeClr val="bg1"/>
                  </a:solidFill>
                  <a:latin typeface="Verdana" panose="020B0604030504040204" pitchFamily="34" charset="0"/>
                </a:rPr>
                <a:t>    </a:t>
              </a:r>
            </a:p>
          </p:txBody>
        </p:sp>
        <p:pic>
          <p:nvPicPr>
            <p:cNvPr id="25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003300"/>
              <a:ext cx="7823200" cy="491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necteur droit 25"/>
            <p:cNvCxnSpPr/>
            <p:nvPr/>
          </p:nvCxnSpPr>
          <p:spPr bwMode="auto">
            <a:xfrm>
              <a:off x="1621536" y="971550"/>
              <a:ext cx="0" cy="4978400"/>
            </a:xfrm>
            <a:prstGeom prst="line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1919304" y="3127754"/>
              <a:ext cx="1611162" cy="67710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sz="800" b="1" dirty="0">
                  <a:solidFill>
                    <a:srgbClr val="0000FF"/>
                  </a:solidFill>
                </a:rPr>
                <a:t>5</a:t>
              </a:r>
              <a:r>
                <a:rPr lang="el-GR" sz="800" b="1" dirty="0">
                  <a:solidFill>
                    <a:srgbClr val="0000FF"/>
                  </a:solidFill>
                </a:rPr>
                <a:t>σ</a:t>
              </a:r>
              <a:r>
                <a:rPr lang="fr-FR" sz="800" b="1" dirty="0">
                  <a:solidFill>
                    <a:srgbClr val="0000FF"/>
                  </a:solidFill>
                </a:rPr>
                <a:t> Noise </a:t>
              </a:r>
              <a:r>
                <a:rPr lang="fr-FR" sz="800" b="1" dirty="0" err="1">
                  <a:solidFill>
                    <a:srgbClr val="0000FF"/>
                  </a:solidFill>
                </a:rPr>
                <a:t>limit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743326" y="4652964"/>
              <a:ext cx="2305050" cy="5078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sz="1050" b="1" dirty="0">
                  <a:solidFill>
                    <a:srgbClr val="FF6600"/>
                  </a:solidFill>
                </a:rPr>
                <a:t>1 MIP ≈  4fC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63490" y="706438"/>
              <a:ext cx="5066132" cy="116955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800" b="1" dirty="0">
                  <a:solidFill>
                    <a:schemeClr val="tx1"/>
                  </a:solidFill>
                </a:rPr>
                <a:t>« Real » </a:t>
              </a:r>
              <a:r>
                <a:rPr lang="fr-FR" sz="800" b="1" dirty="0" err="1">
                  <a:solidFill>
                    <a:schemeClr val="tx1"/>
                  </a:solidFill>
                </a:rPr>
                <a:t>Pedestal</a:t>
              </a:r>
              <a:r>
                <a:rPr lang="fr-FR" sz="800" b="1" dirty="0">
                  <a:solidFill>
                    <a:schemeClr val="tx1"/>
                  </a:solidFill>
                </a:rPr>
                <a:t>=167 DAC </a:t>
              </a:r>
              <a:r>
                <a:rPr lang="fr-FR" sz="800" b="1" dirty="0" err="1">
                  <a:solidFill>
                    <a:schemeClr val="tx1"/>
                  </a:solidFill>
                </a:rPr>
                <a:t>Units</a:t>
              </a:r>
              <a:endParaRPr lang="fr-FR" sz="8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fr-FR" sz="800" b="1" dirty="0">
                  <a:solidFill>
                    <a:schemeClr val="tx1"/>
                  </a:solidFill>
                </a:rPr>
                <a:t>1 </a:t>
              </a:r>
              <a:r>
                <a:rPr lang="fr-FR" sz="800" b="1" dirty="0" err="1">
                  <a:solidFill>
                    <a:schemeClr val="tx1"/>
                  </a:solidFill>
                </a:rPr>
                <a:t>Mip</a:t>
              </a:r>
              <a:r>
                <a:rPr lang="fr-FR" sz="800" b="1" dirty="0">
                  <a:solidFill>
                    <a:schemeClr val="tx1"/>
                  </a:solidFill>
                </a:rPr>
                <a:t> ≈4 </a:t>
              </a:r>
              <a:r>
                <a:rPr lang="fr-FR" sz="800" b="1" dirty="0" err="1">
                  <a:solidFill>
                    <a:schemeClr val="tx1"/>
                  </a:solidFill>
                </a:rPr>
                <a:t>fC</a:t>
              </a:r>
              <a:r>
                <a:rPr lang="fr-FR" sz="800" b="1" dirty="0">
                  <a:solidFill>
                    <a:schemeClr val="tx1"/>
                  </a:solidFill>
                </a:rPr>
                <a:t> = 20 DAC </a:t>
              </a:r>
              <a:r>
                <a:rPr lang="fr-FR" sz="800" b="1" dirty="0" err="1">
                  <a:solidFill>
                    <a:schemeClr val="tx1"/>
                  </a:solidFill>
                </a:rPr>
                <a:t>Units</a:t>
              </a:r>
              <a:endParaRPr lang="fr-FR" sz="8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fr-FR" sz="800" b="1" dirty="0">
                  <a:solidFill>
                    <a:schemeClr val="tx1"/>
                  </a:solidFill>
                </a:rPr>
                <a:t>Noise= 2 DAC </a:t>
              </a:r>
              <a:r>
                <a:rPr lang="fr-FR" sz="800" b="1" dirty="0" err="1">
                  <a:solidFill>
                    <a:schemeClr val="tx1"/>
                  </a:solidFill>
                </a:rPr>
                <a:t>Units</a:t>
              </a:r>
              <a:endParaRPr lang="fr-FR" sz="800" b="1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fr-FR" sz="800" b="1" dirty="0">
                  <a:solidFill>
                    <a:srgbClr val="0000FF"/>
                  </a:solidFill>
                </a:rPr>
                <a:t>Minimum </a:t>
              </a:r>
              <a:r>
                <a:rPr lang="fr-FR" sz="800" b="1" dirty="0" err="1">
                  <a:solidFill>
                    <a:srgbClr val="0000FF"/>
                  </a:solidFill>
                </a:rPr>
                <a:t>Threshold</a:t>
              </a:r>
              <a:r>
                <a:rPr lang="fr-FR" sz="800" b="1" dirty="0">
                  <a:solidFill>
                    <a:srgbClr val="0000FF"/>
                  </a:solidFill>
                </a:rPr>
                <a:t>= 5 </a:t>
              </a:r>
              <a:r>
                <a:rPr lang="el-GR" sz="800" b="1" dirty="0">
                  <a:solidFill>
                    <a:srgbClr val="0000FF"/>
                  </a:solidFill>
                </a:rPr>
                <a:t>σ</a:t>
              </a:r>
              <a:r>
                <a:rPr lang="fr-FR" sz="800" b="1" dirty="0">
                  <a:solidFill>
                    <a:srgbClr val="0000FF"/>
                  </a:solidFill>
                </a:rPr>
                <a:t> noise= 0.5 </a:t>
              </a:r>
              <a:r>
                <a:rPr lang="fr-FR" sz="800" b="1" dirty="0" err="1">
                  <a:solidFill>
                    <a:srgbClr val="0000FF"/>
                  </a:solidFill>
                </a:rPr>
                <a:t>Mip</a:t>
              </a:r>
              <a:endParaRPr lang="fr-FR" sz="8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D8A-832C-41AD-849B-90D5C20433C7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en-US" dirty="0"/>
              <a:t>POWER </a:t>
            </a:r>
            <a:r>
              <a:rPr lang="fr-FR" altLang="en-US" dirty="0" smtClean="0"/>
              <a:t>PULSING in SK2</a:t>
            </a:r>
            <a:endParaRPr lang="fr-FR" altLang="en-US" dirty="0"/>
          </a:p>
        </p:txBody>
      </p:sp>
      <p:sp>
        <p:nvSpPr>
          <p:cNvPr id="300036" name="Espace réservé du numéro de diapositive 5"/>
          <p:cNvSpPr txBox="1">
            <a:spLocks noGrp="1"/>
          </p:cNvSpPr>
          <p:nvPr/>
        </p:nvSpPr>
        <p:spPr bwMode="auto">
          <a:xfrm>
            <a:off x="7731125" y="6608763"/>
            <a:ext cx="14128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8F3E29A-172D-4F88-9BA3-43A085EC1B1B}" type="slidenum">
              <a:rPr lang="fr-FR" altLang="en-US" sz="1400" b="1" smtClean="0">
                <a:solidFill>
                  <a:srgbClr val="D31216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en-US" sz="1400" b="1" smtClean="0">
              <a:solidFill>
                <a:srgbClr val="D31216"/>
              </a:solidFill>
            </a:endParaRPr>
          </a:p>
        </p:txBody>
      </p:sp>
      <p:pic>
        <p:nvPicPr>
          <p:cNvPr id="300037" name="Picture 31" descr="pw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70038"/>
            <a:ext cx="22367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Rectangle 30"/>
          <p:cNvSpPr>
            <a:spLocks noChangeArrowheads="1"/>
          </p:cNvSpPr>
          <p:nvPr/>
        </p:nvSpPr>
        <p:spPr bwMode="auto">
          <a:xfrm>
            <a:off x="34925" y="584200"/>
            <a:ext cx="60960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anose="05000000000000000000" pitchFamily="2" charset="2"/>
              <a:buChar char="q"/>
            </a:pPr>
            <a:r>
              <a:rPr lang="fr-FR" altLang="en-US" sz="1600" b="1" smtClean="0">
                <a:solidFill>
                  <a:srgbClr val="0000FF"/>
                </a:solidFill>
              </a:rPr>
              <a:t>Requirement: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</a:pPr>
            <a:r>
              <a:rPr lang="fr-FR" altLang="en-US" sz="1600" b="1" smtClean="0">
                <a:solidFill>
                  <a:srgbClr val="000000"/>
                </a:solidFill>
              </a:rPr>
              <a:t>25 </a:t>
            </a:r>
            <a:r>
              <a:rPr lang="en-US" altLang="en-US" sz="1600" b="1" smtClean="0">
                <a:solidFill>
                  <a:srgbClr val="000000"/>
                </a:solidFill>
              </a:rPr>
              <a:t>µW/ch with 0.5% duty cycle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en-US" sz="1600" b="1" smtClean="0">
                <a:solidFill>
                  <a:srgbClr val="FF3300"/>
                </a:solidFill>
              </a:rPr>
              <a:t>500 µA for the entire chip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</a:pPr>
            <a:endParaRPr lang="en-US" altLang="en-US" sz="1400" b="1" smtClean="0">
              <a:solidFill>
                <a:srgbClr val="0000FF"/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</a:pPr>
            <a:endParaRPr lang="en-US" altLang="en-US" sz="1400" b="1" smtClean="0">
              <a:solidFill>
                <a:srgbClr val="0000FF"/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q"/>
            </a:pPr>
            <a:endParaRPr lang="en-US" altLang="en-US" sz="1400" b="1" smtClean="0">
              <a:solidFill>
                <a:srgbClr val="0000FF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1600" b="1" smtClean="0">
              <a:solidFill>
                <a:srgbClr val="0000FF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anose="05000000000000000000" pitchFamily="2" charset="2"/>
              <a:buChar char="q"/>
            </a:pPr>
            <a:endParaRPr lang="en-US" altLang="en-US" sz="1600" b="1" smtClean="0">
              <a:solidFill>
                <a:srgbClr val="0000FF"/>
              </a:solidFill>
            </a:endParaRPr>
          </a:p>
        </p:txBody>
      </p:sp>
      <p:pic>
        <p:nvPicPr>
          <p:cNvPr id="300039" name="Picture 46" descr="ILCb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59" y="115888"/>
            <a:ext cx="46942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40" name="Rectangle 45"/>
          <p:cNvSpPr>
            <a:spLocks noChangeArrowheads="1"/>
          </p:cNvSpPr>
          <p:nvPr/>
        </p:nvSpPr>
        <p:spPr bwMode="auto">
          <a:xfrm>
            <a:off x="2519363" y="3429000"/>
            <a:ext cx="6013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1600" b="1" smtClean="0">
                <a:solidFill>
                  <a:srgbClr val="0000FF"/>
                </a:solidFill>
              </a:rPr>
              <a:t>4 Power pulsing lines</a:t>
            </a:r>
            <a:r>
              <a:rPr lang="en-US" altLang="en-US" sz="1600" smtClean="0">
                <a:solidFill>
                  <a:srgbClr val="000000"/>
                </a:solidFill>
              </a:rPr>
              <a:t> : analog, conversion, dac, digital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en-US" sz="1600" smtClean="0">
                <a:solidFill>
                  <a:srgbClr val="000000"/>
                </a:solidFill>
              </a:rPr>
              <a:t>Each chip can be forced </a:t>
            </a:r>
            <a:r>
              <a:rPr lang="en-US" altLang="en-US" sz="1600" b="1" smtClean="0">
                <a:solidFill>
                  <a:srgbClr val="0000FF"/>
                </a:solidFill>
              </a:rPr>
              <a:t>on/off by slow control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082925" y="1628775"/>
            <a:ext cx="5845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Power pulsing: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itchFamily="2" charset="2"/>
              <a:buChar char="q"/>
              <a:defRPr/>
            </a:pP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Bandgap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ref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Voltages + master I: </a:t>
            </a:r>
            <a:r>
              <a:rPr lang="fr-FR" sz="1600" dirty="0" err="1">
                <a:solidFill>
                  <a:srgbClr val="000000"/>
                </a:solidFill>
                <a:latin typeface="Arial" charset="0"/>
              </a:rPr>
              <a:t>switched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 ON/OFF</a:t>
            </a:r>
            <a:endParaRPr lang="en-US" sz="1400" b="1" dirty="0">
              <a:solidFill>
                <a:srgbClr val="0000FF"/>
              </a:solidFill>
              <a:latin typeface="Arial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1600" b="1" u="sng" dirty="0">
                <a:solidFill>
                  <a:srgbClr val="FF0000"/>
                </a:solidFill>
                <a:latin typeface="Arial" charset="0"/>
              </a:rPr>
              <a:t>Shut down bias currents with </a:t>
            </a:r>
            <a:r>
              <a:rPr lang="en-US" sz="1600" b="1" u="sng" dirty="0" err="1">
                <a:solidFill>
                  <a:srgbClr val="FF0000"/>
                </a:solidFill>
                <a:latin typeface="Arial" charset="0"/>
              </a:rPr>
              <a:t>vdd</a:t>
            </a:r>
            <a:r>
              <a:rPr lang="en-US" sz="1600" b="1" u="sng" dirty="0">
                <a:solidFill>
                  <a:srgbClr val="FF0000"/>
                </a:solidFill>
                <a:latin typeface="Arial" charset="0"/>
              </a:rPr>
              <a:t> always 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FF"/>
              </a:solidFill>
              <a:latin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q"/>
              <a:defRPr/>
            </a:pPr>
            <a:r>
              <a:rPr lang="fr-FR" sz="1600" b="1" dirty="0">
                <a:solidFill>
                  <a:srgbClr val="0000FF"/>
                </a:solidFill>
                <a:latin typeface="Arial" charset="0"/>
              </a:rPr>
              <a:t>SK2 power </a:t>
            </a:r>
            <a:r>
              <a:rPr lang="fr-FR" sz="1600" b="1" dirty="0" err="1">
                <a:solidFill>
                  <a:srgbClr val="0000FF"/>
                </a:solidFill>
                <a:latin typeface="Arial" charset="0"/>
              </a:rPr>
              <a:t>consumption</a:t>
            </a:r>
            <a:r>
              <a:rPr lang="fr-FR" sz="1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fr-FR" sz="1600" b="1" dirty="0" err="1">
                <a:solidFill>
                  <a:srgbClr val="0000FF"/>
                </a:solidFill>
                <a:latin typeface="Arial" charset="0"/>
              </a:rPr>
              <a:t>measurement</a:t>
            </a:r>
            <a:r>
              <a:rPr lang="fr-FR" sz="1600" b="1" dirty="0">
                <a:solidFill>
                  <a:srgbClr val="0000FF"/>
                </a:solidFill>
                <a:latin typeface="Arial" charset="0"/>
              </a:rPr>
              <a:t>:</a:t>
            </a:r>
            <a:endParaRPr lang="fr-FR" sz="1600" b="1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itchFamily="2" charset="2"/>
              <a:buChar char="q"/>
              <a:defRPr/>
            </a:pPr>
            <a:r>
              <a:rPr lang="fr-FR" sz="1600" dirty="0">
                <a:solidFill>
                  <a:srgbClr val="000000"/>
                </a:solidFill>
                <a:latin typeface="Arial" charset="0"/>
              </a:rPr>
              <a:t>123 mA x 3.3V ≈ 40 mW =&gt; </a:t>
            </a:r>
            <a:r>
              <a:rPr lang="fr-FR" sz="1600" b="1" dirty="0">
                <a:solidFill>
                  <a:srgbClr val="0000FF"/>
                </a:solidFill>
                <a:latin typeface="Arial" charset="0"/>
              </a:rPr>
              <a:t>0.6 mW/</a:t>
            </a:r>
            <a:r>
              <a:rPr lang="fr-FR" sz="1600" b="1" dirty="0" err="1">
                <a:solidFill>
                  <a:srgbClr val="0000FF"/>
                </a:solidFill>
                <a:latin typeface="Arial" charset="0"/>
              </a:rPr>
              <a:t>ch</a:t>
            </a:r>
            <a:r>
              <a:rPr lang="fr-FR" sz="1600" b="1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Char char="n"/>
              <a:defRPr/>
            </a:pPr>
            <a:endParaRPr lang="fr-FR" sz="1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15900" y="4437063"/>
          <a:ext cx="7704138" cy="15287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47411"/>
                <a:gridCol w="2486894"/>
                <a:gridCol w="3669833"/>
              </a:tblGrid>
              <a:tr h="492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Acquisition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 mA , 290 mW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err="1" smtClean="0"/>
                        <a:t>Duty</a:t>
                      </a:r>
                      <a:r>
                        <a:rPr lang="fr-FR" sz="1400" b="0" dirty="0" smtClean="0"/>
                        <a:t> Cycle =0.5%, </a:t>
                      </a:r>
                      <a:r>
                        <a:rPr kumimoji="0" lang="fr-FR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1.45 mW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18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</a:rPr>
                        <a:t>Conversion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27.3 mA, 90 mW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Duty</a:t>
                      </a:r>
                      <a:r>
                        <a:rPr lang="fr-FR" sz="1400" dirty="0" smtClean="0"/>
                        <a:t> Cycle =0.25%, 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0.225 mW</a:t>
                      </a:r>
                    </a:p>
                    <a:p>
                      <a:endParaRPr lang="fr-FR" sz="1400" dirty="0"/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18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</a:rPr>
                        <a:t>Readout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8.0 mA, 26.4 mW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Duty</a:t>
                      </a:r>
                      <a:r>
                        <a:rPr lang="fr-FR" sz="1400" dirty="0" smtClean="0"/>
                        <a:t> Cycle =0.25%, </a:t>
                      </a: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0.066 mW</a:t>
                      </a:r>
                    </a:p>
                    <a:p>
                      <a:endParaRPr lang="fr-FR" sz="1400" dirty="0"/>
                    </a:p>
                  </a:txBody>
                  <a:tcPr marL="91431" marR="91431" marT="45674" marB="45674"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9388" y="5949950"/>
            <a:ext cx="8281987" cy="492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Skiroc2 power </a:t>
            </a:r>
            <a:r>
              <a:rPr 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</a:t>
            </a:r>
            <a:r>
              <a:rPr 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pulsing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1.7 mW </a:t>
            </a:r>
            <a:r>
              <a:rPr 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µW/</a:t>
            </a:r>
            <a:r>
              <a:rPr lang="fr-FR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5900" y="4102100"/>
            <a:ext cx="7669213" cy="307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 err="1">
                <a:solidFill>
                  <a:srgbClr val="FF0000"/>
                </a:solidFill>
              </a:rPr>
              <a:t>Measurements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6840537" cy="62071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 smtClean="0">
                <a:solidFill>
                  <a:srgbClr val="AA0000"/>
                </a:solidFill>
                <a:latin typeface="+mn-lt"/>
              </a:rPr>
              <a:t>From </a:t>
            </a:r>
            <a:r>
              <a:rPr lang="en-US" b="1" dirty="0">
                <a:solidFill>
                  <a:srgbClr val="AA0000"/>
                </a:solidFill>
              </a:rPr>
              <a:t>2</a:t>
            </a:r>
            <a:r>
              <a:rPr lang="en-US" b="1" baseline="30000" dirty="0">
                <a:solidFill>
                  <a:srgbClr val="AA0000"/>
                </a:solidFill>
              </a:rPr>
              <a:t>nd</a:t>
            </a:r>
            <a:r>
              <a:rPr lang="en-US" b="1" dirty="0">
                <a:solidFill>
                  <a:srgbClr val="AA0000"/>
                </a:solidFill>
              </a:rPr>
              <a:t> </a:t>
            </a:r>
            <a:r>
              <a:rPr lang="en-US" b="1" dirty="0" smtClean="0">
                <a:solidFill>
                  <a:srgbClr val="AA0000"/>
                </a:solidFill>
              </a:rPr>
              <a:t>generation…</a:t>
            </a:r>
            <a:endParaRPr lang="en-US" b="1" dirty="0" smtClean="0">
              <a:solidFill>
                <a:srgbClr val="AA0000"/>
              </a:solidFill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7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33" y="1931491"/>
            <a:ext cx="5040571" cy="29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1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013176"/>
            <a:ext cx="599603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" name="Picture 17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3527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" name="Picture 178" descr="logotype_white_b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230" y="1488083"/>
            <a:ext cx="1989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9" descr="logo_white_b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493" y="1056283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6281" y="908720"/>
            <a:ext cx="5370369" cy="2407442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2</a:t>
            </a:r>
            <a:r>
              <a:rPr lang="en-US" sz="2000" b="1" baseline="30000" dirty="0" smtClean="0">
                <a:latin typeface="+mj-lt"/>
              </a:rPr>
              <a:t>nd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generation </a:t>
            </a:r>
            <a:r>
              <a:rPr lang="en-US" sz="2000" b="1" dirty="0" smtClean="0">
                <a:latin typeface="+mj-lt"/>
              </a:rPr>
              <a:t>chips </a:t>
            </a:r>
            <a:r>
              <a:rPr lang="en-US" sz="2000" b="1" dirty="0">
                <a:latin typeface="+mj-lt"/>
              </a:rPr>
              <a:t>for ILD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+mj-lt"/>
              </a:rPr>
              <a:t>Auto-trigger, analog </a:t>
            </a:r>
            <a:r>
              <a:rPr lang="en-US" sz="1600" dirty="0" smtClean="0">
                <a:latin typeface="+mj-lt"/>
              </a:rPr>
              <a:t>storage and/or digitization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Token-ring readout (one data line activated by each chip sequentially)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Common </a:t>
            </a:r>
            <a:r>
              <a:rPr lang="en-US" sz="1600" dirty="0">
                <a:latin typeface="+mj-lt"/>
              </a:rPr>
              <a:t>DAQ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Power pulsing : &lt;1 % duty cycle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1" y="836712"/>
            <a:ext cx="9036497" cy="551963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</a:rPr>
              <a:t> 3</a:t>
            </a:r>
            <a:r>
              <a:rPr lang="en-US" sz="2000" b="1" baseline="30000" dirty="0" smtClean="0">
                <a:latin typeface="Calibri" pitchFamily="34" charset="0"/>
              </a:rPr>
              <a:t>rd</a:t>
            </a:r>
            <a:r>
              <a:rPr lang="en-US" sz="2000" b="1" dirty="0" smtClean="0">
                <a:latin typeface="Calibri" pitchFamily="34" charset="0"/>
              </a:rPr>
              <a:t> generation chips for ILD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Technology used ? (depending on funding…)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If within 2 years , still 0.35µm AMS </a:t>
            </a:r>
            <a:r>
              <a:rPr lang="en-US" sz="1600" dirty="0" err="1" smtClean="0">
                <a:latin typeface="Calibri" pitchFamily="34" charset="0"/>
              </a:rPr>
              <a:t>SiGe</a:t>
            </a:r>
            <a:r>
              <a:rPr lang="en-US" sz="1600" dirty="0" smtClean="0">
                <a:latin typeface="Calibri" pitchFamily="34" charset="0"/>
              </a:rPr>
              <a:t> …</a:t>
            </a:r>
          </a:p>
          <a:p>
            <a:pPr lvl="1">
              <a:buFont typeface="Wingdings" pitchFamily="2" charset="2"/>
              <a:buChar char="q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No major change in the analogue part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MIP over Noise Ratio @ lower gain = 10</a:t>
            </a: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TDC scheme will change (PETIROC like)</a:t>
            </a: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Few optimization (Crosstalk, </a:t>
            </a:r>
            <a:r>
              <a:rPr lang="en-US" sz="1600" dirty="0" err="1" smtClean="0">
                <a:latin typeface="Calibri" pitchFamily="34" charset="0"/>
              </a:rPr>
              <a:t>AutoGain</a:t>
            </a:r>
            <a:r>
              <a:rPr lang="en-US" sz="1600" dirty="0" smtClean="0">
                <a:latin typeface="Calibri" pitchFamily="34" charset="0"/>
              </a:rPr>
              <a:t>, 4-bit DACs, external triggers, power consumption…)</a:t>
            </a:r>
            <a:endParaRPr lang="en-US" sz="16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PLL </a:t>
            </a:r>
            <a:r>
              <a:rPr lang="en-US" sz="1600" dirty="0" smtClean="0">
                <a:latin typeface="Calibri" pitchFamily="34" charset="0"/>
              </a:rPr>
              <a:t>provides the Fast </a:t>
            </a:r>
            <a:r>
              <a:rPr lang="en-US" sz="1600" dirty="0">
                <a:latin typeface="Calibri" pitchFamily="34" charset="0"/>
              </a:rPr>
              <a:t>Clock (mainly used for digitization</a:t>
            </a:r>
            <a:r>
              <a:rPr lang="en-US" sz="1600" dirty="0" smtClean="0">
                <a:latin typeface="Calibri" pitchFamily="34" charset="0"/>
              </a:rPr>
              <a:t>) from the Slow Clock</a:t>
            </a: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No Fast Clock to be provided to the ASICs !</a:t>
            </a:r>
            <a:endParaRPr lang="en-US" sz="16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16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Independent channels (zero suppress)</a:t>
            </a: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Huge change in digital part !! </a:t>
            </a:r>
          </a:p>
          <a:p>
            <a:pPr lvl="2">
              <a:buFontTx/>
              <a:buChar char="-"/>
            </a:pPr>
            <a:r>
              <a:rPr lang="en-US" sz="1600" dirty="0" smtClean="0">
                <a:latin typeface="Calibri" pitchFamily="34" charset="0"/>
              </a:rPr>
              <a:t>Digital part power consumption and size (+30 to 50% )</a:t>
            </a:r>
          </a:p>
          <a:p>
            <a:pPr lvl="2">
              <a:buFontTx/>
              <a:buChar char="-"/>
            </a:pPr>
            <a:endParaRPr lang="en-US" sz="16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I2C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link (@IPNL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sz="1600" dirty="0" smtClean="0">
                <a:latin typeface="Calibri" pitchFamily="34" charset="0"/>
              </a:rPr>
              <a:t>for Slow Control parameters and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triple voting</a:t>
            </a:r>
            <a:endParaRPr lang="en-US" sz="1600" dirty="0" smtClean="0">
              <a:latin typeface="Calibri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alibri" pitchFamily="34" charset="0"/>
              </a:rPr>
              <a:t>	- configuration broadcasting</a:t>
            </a:r>
          </a:p>
          <a:p>
            <a:pPr marL="457200" lvl="1" indent="0">
              <a:buNone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- geographical addressing</a:t>
            </a:r>
          </a:p>
          <a:p>
            <a:pPr marL="457200" lvl="1" indent="0">
              <a:buNone/>
            </a:pPr>
            <a:endParaRPr lang="en-US" sz="2000" dirty="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6840537" cy="620713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AA0000"/>
                </a:solidFill>
                <a:latin typeface="+mn-lt"/>
              </a:rPr>
              <a:t>…To 3</a:t>
            </a:r>
            <a:r>
              <a:rPr lang="en-US" b="1" baseline="30000" dirty="0" smtClean="0">
                <a:solidFill>
                  <a:srgbClr val="AA0000"/>
                </a:solidFill>
                <a:latin typeface="+mn-lt"/>
              </a:rPr>
              <a:t>rd</a:t>
            </a:r>
            <a:r>
              <a:rPr lang="en-US" b="1" dirty="0" smtClean="0">
                <a:solidFill>
                  <a:srgbClr val="AA0000"/>
                </a:solidFill>
                <a:latin typeface="+mn-lt"/>
              </a:rPr>
              <a:t> generation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24" y="836712"/>
            <a:ext cx="3104796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rme libre 13"/>
          <p:cNvSpPr>
            <a:spLocks/>
          </p:cNvSpPr>
          <p:nvPr/>
        </p:nvSpPr>
        <p:spPr bwMode="auto">
          <a:xfrm>
            <a:off x="6300192" y="1679798"/>
            <a:ext cx="2741781" cy="10089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0013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4813" algn="l"/>
                <a:tab pos="5943600" algn="l"/>
                <a:tab pos="63992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msgothic"/>
                <a:cs typeface="msgothic"/>
              </a:rPr>
              <a:t>256 P-I-N diodes</a:t>
            </a:r>
          </a:p>
          <a:p>
            <a:pPr algn="ctr" eaLnBrk="1"/>
            <a:r>
              <a: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msgothic"/>
                <a:cs typeface="msgothic"/>
              </a:rPr>
              <a:t>0.25 cm2 each</a:t>
            </a:r>
          </a:p>
          <a:p>
            <a:pPr algn="ctr" eaLnBrk="1"/>
            <a:r>
              <a: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  <a:ea typeface="msgothic"/>
                <a:cs typeface="msgothic"/>
              </a:rPr>
              <a:t>18 x 18 cm2 total area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9707" r="11130" b="2929"/>
          <a:stretch/>
        </p:blipFill>
        <p:spPr>
          <a:xfrm>
            <a:off x="7308304" y="3212976"/>
            <a:ext cx="1800200" cy="1296144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66" y="4543749"/>
            <a:ext cx="3081338" cy="2312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3728" y="1772816"/>
            <a:ext cx="48245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Skiroc3 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Still far in the future, we have time to discuss about it !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LT_OMEGA_june13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mega">
  <a:themeElements>
    <a:clrScheme name="ome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m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mega">
  <a:themeElements>
    <a:clrScheme name="ome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m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mega">
  <a:themeElements>
    <a:clrScheme name="ome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m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dLT_OMEGA_june13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21073</TotalTime>
  <Words>597</Words>
  <Application>Microsoft Office PowerPoint</Application>
  <PresentationFormat>Affichage à l'écran (4:3)</PresentationFormat>
  <Paragraphs>151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Arial</vt:lpstr>
      <vt:lpstr>Bryant Medium Compressed</vt:lpstr>
      <vt:lpstr>Bryant Regular Compressed</vt:lpstr>
      <vt:lpstr>Calibri</vt:lpstr>
      <vt:lpstr>msgothic</vt:lpstr>
      <vt:lpstr>Times New Roman</vt:lpstr>
      <vt:lpstr>Verdana</vt:lpstr>
      <vt:lpstr>Wingdings</vt:lpstr>
      <vt:lpstr>1_Thème Office</vt:lpstr>
      <vt:lpstr>CdLT_OMEGA_june13</vt:lpstr>
      <vt:lpstr>2_omega</vt:lpstr>
      <vt:lpstr>omega</vt:lpstr>
      <vt:lpstr>1_omega</vt:lpstr>
      <vt:lpstr>1_CdLT_OMEGA_june13</vt:lpstr>
      <vt:lpstr>Présentation PowerPoint</vt:lpstr>
      <vt:lpstr>Présentation PowerPoint</vt:lpstr>
      <vt:lpstr>Production Run : Feb 2015</vt:lpstr>
      <vt:lpstr>SKIROC2 Simplified schematic</vt:lpstr>
      <vt:lpstr>Linearity of Shaper (High + Low + Fast)</vt:lpstr>
      <vt:lpstr>POWER PULSING in SK2</vt:lpstr>
      <vt:lpstr>From 2nd generation…</vt:lpstr>
      <vt:lpstr>…To 3rd generation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OMEGA</dc:title>
  <dc:creator>Fred</dc:creator>
  <cp:lastModifiedBy>Callier</cp:lastModifiedBy>
  <cp:revision>564</cp:revision>
  <dcterms:created xsi:type="dcterms:W3CDTF">2013-07-16T14:04:13Z</dcterms:created>
  <dcterms:modified xsi:type="dcterms:W3CDTF">2015-02-02T14:03:33Z</dcterms:modified>
</cp:coreProperties>
</file>