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与副标题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1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2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3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4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5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水平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1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2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3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4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5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 - 居中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垂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1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2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3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4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正文级别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6" name="Shape 26"/>
          <p:cNvSpPr/>
          <p:nvPr/>
        </p:nvSpPr>
        <p:spPr>
          <a:xfrm>
            <a:off x="117210" y="9201149"/>
            <a:ext cx="42414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15151"/>
                </a:solidFill>
              </a:rPr>
              <a:t>HGC4ILD</a:t>
            </a:r>
          </a:p>
        </p:txBody>
      </p:sp>
      <p:sp>
        <p:nvSpPr>
          <p:cNvPr id="27" name="Shape 27"/>
          <p:cNvSpPr/>
          <p:nvPr/>
        </p:nvSpPr>
        <p:spPr>
          <a:xfrm>
            <a:off x="8633486" y="9201149"/>
            <a:ext cx="42414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15151"/>
                </a:solidFill>
              </a:rPr>
              <a:t>2-4 février 2015 LLR</a:t>
            </a:r>
          </a:p>
        </p:txBody>
      </p:sp>
      <p:sp>
        <p:nvSpPr>
          <p:cNvPr id="28" name="Shape 28"/>
          <p:cNvSpPr/>
          <p:nvPr/>
        </p:nvSpPr>
        <p:spPr>
          <a:xfrm flipV="1">
            <a:off x="75925" y="9219441"/>
            <a:ext cx="12852951" cy="1"/>
          </a:xfrm>
          <a:prstGeom prst="line">
            <a:avLst/>
          </a:prstGeom>
          <a:ln w="25400">
            <a:solidFill>
              <a:srgbClr val="5C4462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 - 顶部对齐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1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2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3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4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5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正文级别 1</a:t>
            </a:r>
            <a:endParaRPr sz="33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正文级别 2</a:t>
            </a:r>
            <a:endParaRPr sz="33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正文级别 3</a:t>
            </a:r>
            <a:endParaRPr sz="33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正文级别 4</a:t>
            </a:r>
            <a:endParaRPr sz="33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正文级别 5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1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2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3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4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5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3" name="Shape 43"/>
          <p:cNvSpPr/>
          <p:nvPr/>
        </p:nvSpPr>
        <p:spPr>
          <a:xfrm>
            <a:off x="117210" y="9201149"/>
            <a:ext cx="42414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15151"/>
                </a:solidFill>
              </a:rPr>
              <a:t>HGC4ILD</a:t>
            </a:r>
          </a:p>
        </p:txBody>
      </p:sp>
      <p:sp>
        <p:nvSpPr>
          <p:cNvPr id="44" name="Shape 44"/>
          <p:cNvSpPr/>
          <p:nvPr/>
        </p:nvSpPr>
        <p:spPr>
          <a:xfrm flipV="1">
            <a:off x="75925" y="9219441"/>
            <a:ext cx="12852951" cy="1"/>
          </a:xfrm>
          <a:prstGeom prst="line">
            <a:avLst/>
          </a:prstGeom>
          <a:ln w="25400">
            <a:solidFill>
              <a:srgbClr val="5C4462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sp>
        <p:nvSpPr>
          <p:cNvPr id="45" name="Shape 45"/>
          <p:cNvSpPr/>
          <p:nvPr/>
        </p:nvSpPr>
        <p:spPr>
          <a:xfrm>
            <a:off x="8633486" y="9201149"/>
            <a:ext cx="42414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15151"/>
                </a:solidFill>
              </a:rPr>
              <a:t>2-4 février 2015 LLR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1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2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3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4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900" y="9258300"/>
            <a:ext cx="368301" cy="3937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0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" name="Shape 5"/>
          <p:cNvSpPr/>
          <p:nvPr/>
        </p:nvSpPr>
        <p:spPr>
          <a:xfrm flipV="1">
            <a:off x="75925" y="9219441"/>
            <a:ext cx="12852951" cy="1"/>
          </a:xfrm>
          <a:prstGeom prst="line">
            <a:avLst/>
          </a:prstGeom>
          <a:ln w="25400">
            <a:solidFill>
              <a:srgbClr val="5C4462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/>
            </a:pPr>
          </a:p>
        </p:txBody>
      </p:sp>
      <p:sp>
        <p:nvSpPr>
          <p:cNvPr id="6" name="Shape 6"/>
          <p:cNvSpPr/>
          <p:nvPr/>
        </p:nvSpPr>
        <p:spPr>
          <a:xfrm>
            <a:off x="117210" y="9201149"/>
            <a:ext cx="42414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15151"/>
                </a:solidFill>
              </a:rPr>
              <a:t>HGC4ILD</a:t>
            </a:r>
          </a:p>
        </p:txBody>
      </p:sp>
      <p:sp>
        <p:nvSpPr>
          <p:cNvPr id="7" name="Shape 7"/>
          <p:cNvSpPr/>
          <p:nvPr/>
        </p:nvSpPr>
        <p:spPr>
          <a:xfrm>
            <a:off x="8633486" y="9201149"/>
            <a:ext cx="42414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15151"/>
                </a:solidFill>
              </a:rPr>
              <a:t>2-4 février 2015 LLR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spd="med" advClick="1"/>
  <p:txStyles>
    <p:titleStyle>
      <a:lvl1pPr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2286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4572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6858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9144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11430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13716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16002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18288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431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863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1295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727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21590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2590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3022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3454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3886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 defTabSz="490727">
              <a:defRPr sz="7224">
                <a:effectLst>
                  <a:outerShdw sx="100000" sy="100000" kx="0" ky="0" algn="b" rotWithShape="0" blurRad="32004" dist="42672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24">
                <a:solidFill>
                  <a:srgbClr val="515151"/>
                </a:solidFill>
                <a:effectLst>
                  <a:outerShdw sx="100000" sy="100000" kx="0" ky="0" algn="b" rotWithShape="0" blurRad="32004" dist="42672" dir="3000000">
                    <a:srgbClr val="FFFFFF">
                      <a:alpha val="60000"/>
                    </a:srgbClr>
                  </a:outerShdw>
                </a:effectLst>
              </a:rPr>
              <a:t>High Energy Isolate Charged Particle Identification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  <p:pic>
        <p:nvPicPr>
          <p:cNvPr id="5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6" y="0"/>
            <a:ext cx="3276601" cy="152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Likelihood PCA (e)</a:t>
            </a:r>
          </a:p>
        </p:txBody>
      </p:sp>
      <p:pic>
        <p:nvPicPr>
          <p:cNvPr id="106" name="LH_B.png"/>
          <p:cNvPicPr/>
          <p:nvPr/>
        </p:nvPicPr>
        <p:blipFill>
          <a:blip r:embed="rId2">
            <a:extLst/>
          </a:blip>
          <a:srcRect l="0" t="0" r="0" b="3198"/>
          <a:stretch>
            <a:fillRect/>
          </a:stretch>
        </p:blipFill>
        <p:spPr>
          <a:xfrm>
            <a:off x="6633467" y="2091461"/>
            <a:ext cx="6263972" cy="4117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LH_S.png"/>
          <p:cNvPicPr/>
          <p:nvPr/>
        </p:nvPicPr>
        <p:blipFill>
          <a:blip r:embed="rId3">
            <a:extLst/>
          </a:blip>
          <a:srcRect l="0" t="0" r="0" b="2797"/>
          <a:stretch>
            <a:fillRect/>
          </a:stretch>
        </p:blipFill>
        <p:spPr>
          <a:xfrm>
            <a:off x="141583" y="2067553"/>
            <a:ext cx="6310679" cy="416516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369904" y="6804181"/>
            <a:ext cx="945186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Cut e-: LikelihoodPCA&gt;0.5</a:t>
            </a:r>
            <a:endParaRPr sz="42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Cut eff: 99.372±0.079%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Cut Efficiency</a:t>
            </a:r>
          </a:p>
        </p:txBody>
      </p:sp>
      <p:graphicFrame>
        <p:nvGraphicFramePr>
          <p:cNvPr id="112" name="Table 112"/>
          <p:cNvGraphicFramePr/>
          <p:nvPr/>
        </p:nvGraphicFramePr>
        <p:xfrm>
          <a:off x="2129002" y="3079650"/>
          <a:ext cx="8746796" cy="51437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2186698"/>
                <a:gridCol w="2186698"/>
                <a:gridCol w="2186698"/>
                <a:gridCol w="2186698"/>
              </a:tblGrid>
              <a:tr h="1285924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Eff(%)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pi+ cut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mu- cut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e- cut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285924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pi+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98.144±0.135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1.776±0.132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0.080±0.028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5924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mu-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0.110±0.033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99.889±0.033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0.001±0.003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85924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</a:rPr>
                        <a:t>e-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0.556±0.075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0.072±0.026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99.372±0.079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Comparison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  <p:pic>
        <p:nvPicPr>
          <p:cNvPr id="117" name="pasted-image.png"/>
          <p:cNvPicPr/>
          <p:nvPr/>
        </p:nvPicPr>
        <p:blipFill>
          <a:blip r:embed="rId2">
            <a:extLst/>
          </a:blip>
          <a:srcRect l="0" t="3718" r="0" b="0"/>
          <a:stretch>
            <a:fillRect/>
          </a:stretch>
        </p:blipFill>
        <p:spPr>
          <a:xfrm>
            <a:off x="610021" y="2207322"/>
            <a:ext cx="5743400" cy="4667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2228" y="2185399"/>
            <a:ext cx="5743399" cy="47742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8285425" y="8543942"/>
            <a:ext cx="435689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15151"/>
                </a:solidFill>
              </a:rPr>
              <a:t>* From CLIC_CDR 2012</a:t>
            </a:r>
          </a:p>
        </p:txBody>
      </p:sp>
      <p:sp>
        <p:nvSpPr>
          <p:cNvPr id="120" name="Shape 120"/>
          <p:cNvSpPr/>
          <p:nvPr/>
        </p:nvSpPr>
        <p:spPr>
          <a:xfrm>
            <a:off x="840549" y="7124700"/>
            <a:ext cx="11323702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15151"/>
                </a:solidFill>
              </a:rPr>
              <a:t>Particle ID efficiency for single electrons (left) and pions (right) in the CLIC_ILD detector as a function of the generated particle energy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1270000" y="6311900"/>
            <a:ext cx="10464800" cy="635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 defTabSz="914400">
              <a:tabLst>
                <a:tab pos="914400" algn="l"/>
              </a:tabLst>
              <a:defRPr i="1" sz="3000"/>
            </a:pPr>
          </a:p>
        </p:txBody>
      </p:sp>
      <p:sp>
        <p:nvSpPr>
          <p:cNvPr id="123" name="Shape 123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2400"/>
              </a:spcBef>
              <a:tabLst>
                <a:tab pos="914400" algn="l"/>
              </a:tabLst>
              <a:defRPr sz="4000"/>
            </a:lvl1pPr>
          </a:lstStyle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Thank for your attention !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 marL="0" indent="4572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Samples: isolated particles</a:t>
            </a:r>
            <a:endParaRPr sz="4000">
              <a:solidFill>
                <a:srgbClr val="515151"/>
              </a:solidFill>
            </a:endParaRPr>
          </a:p>
          <a:p>
            <a:pPr lvl="2" marL="0" indent="4572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pi+, mu-, e-</a:t>
            </a:r>
            <a:endParaRPr sz="4000">
              <a:solidFill>
                <a:srgbClr val="515151"/>
              </a:solidFill>
            </a:endParaRPr>
          </a:p>
          <a:p>
            <a:pPr lvl="2" marL="0" indent="4572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Energy: 70GeV</a:t>
            </a:r>
            <a:endParaRPr sz="4000">
              <a:solidFill>
                <a:srgbClr val="515151"/>
              </a:solidFill>
            </a:endParaRPr>
          </a:p>
          <a:p>
            <a:pPr lvl="2" marL="0" indent="4572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Events: 10000</a:t>
            </a:r>
            <a:endParaRPr sz="4000">
              <a:solidFill>
                <a:srgbClr val="515151"/>
              </a:solidFill>
            </a:endParaRPr>
          </a:p>
          <a:p>
            <a:pPr lvl="2" marL="0" indent="4572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Model: ILD_o2_v06 (SDHCAL)</a:t>
            </a:r>
            <a:endParaRPr sz="4000">
              <a:solidFill>
                <a:srgbClr val="515151"/>
              </a:solidFill>
            </a:endParaRPr>
          </a:p>
          <a:p>
            <a:pPr lvl="2" marL="0" indent="4572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Reconstruction: ArborPFA</a:t>
            </a:r>
            <a:endParaRPr sz="4000">
              <a:solidFill>
                <a:srgbClr val="515151"/>
              </a:solidFill>
            </a:endParaRPr>
          </a:p>
          <a:p>
            <a:pPr lvl="2" marL="0" indent="45720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Angle cut: cosTheta&lt;0.7 (Barrel) 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Input Variables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  <p:pic>
        <p:nvPicPr>
          <p:cNvPr id="66" name="ecalf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0883" y="2314586"/>
            <a:ext cx="4713105" cy="3250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fd_h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0812" y="2314586"/>
            <a:ext cx="4713105" cy="3250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calsiz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0883" y="5757868"/>
            <a:ext cx="4713105" cy="3250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hcalsiz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0812" y="5757868"/>
            <a:ext cx="4713105" cy="3250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Input Variables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  <p:pic>
        <p:nvPicPr>
          <p:cNvPr id="73" name="E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442" y="2285799"/>
            <a:ext cx="4709908" cy="324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275" y="2291391"/>
            <a:ext cx="4709909" cy="324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E_10L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8443" y="5743474"/>
            <a:ext cx="4709907" cy="3247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muEn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13275" y="5749066"/>
            <a:ext cx="4709909" cy="3247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Correlation Matrix (pi+) </a:t>
            </a:r>
          </a:p>
        </p:txBody>
      </p:sp>
      <p:pic>
        <p:nvPicPr>
          <p:cNvPr id="79" name="CM_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615493"/>
            <a:ext cx="6316610" cy="42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CM_b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532468" y="2615275"/>
            <a:ext cx="6317479" cy="428964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Correlation Matrix (mu-)</a:t>
            </a:r>
          </a:p>
        </p:txBody>
      </p:sp>
      <p:pic>
        <p:nvPicPr>
          <p:cNvPr id="84" name="correMatrix_s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6777" y="3141667"/>
            <a:ext cx="6430924" cy="4366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correMatrix_b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0345" y="3141687"/>
            <a:ext cx="6430871" cy="436664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Correlation Matrix (e-)</a:t>
            </a:r>
          </a:p>
        </p:txBody>
      </p:sp>
      <p:pic>
        <p:nvPicPr>
          <p:cNvPr id="89" name="CM_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" y="3390108"/>
            <a:ext cx="6421066" cy="4359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CM_B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9812" y="3390363"/>
            <a:ext cx="6420689" cy="435972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Likelihood PCA (mu)</a:t>
            </a:r>
          </a:p>
        </p:txBody>
      </p:sp>
      <p:pic>
        <p:nvPicPr>
          <p:cNvPr id="94" name="LH_B.png"/>
          <p:cNvPicPr/>
          <p:nvPr/>
        </p:nvPicPr>
        <p:blipFill>
          <a:blip r:embed="rId2">
            <a:extLst/>
          </a:blip>
          <a:srcRect l="0" t="0" r="0" b="2741"/>
          <a:stretch>
            <a:fillRect/>
          </a:stretch>
        </p:blipFill>
        <p:spPr>
          <a:xfrm>
            <a:off x="6625987" y="2067497"/>
            <a:ext cx="6337499" cy="4185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LH_S.png"/>
          <p:cNvPicPr/>
          <p:nvPr/>
        </p:nvPicPr>
        <p:blipFill>
          <a:blip r:embed="rId3">
            <a:extLst/>
          </a:blip>
          <a:srcRect l="0" t="0" r="0" b="2857"/>
          <a:stretch>
            <a:fillRect/>
          </a:stretch>
        </p:blipFill>
        <p:spPr>
          <a:xfrm>
            <a:off x="135549" y="2064995"/>
            <a:ext cx="6352064" cy="418986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285238" y="6533247"/>
            <a:ext cx="945185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Cut mu: LikelihoodPCA&gt;0.5</a:t>
            </a:r>
            <a:endParaRPr sz="42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Cut eff: 99.889±0.033%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Likelihood PCA (pi)</a:t>
            </a:r>
          </a:p>
        </p:txBody>
      </p:sp>
      <p:pic>
        <p:nvPicPr>
          <p:cNvPr id="100" name="likelihood_B.png"/>
          <p:cNvPicPr/>
          <p:nvPr/>
        </p:nvPicPr>
        <p:blipFill>
          <a:blip r:embed="rId2">
            <a:extLst/>
          </a:blip>
          <a:srcRect l="0" t="0" r="0" b="2858"/>
          <a:stretch>
            <a:fillRect/>
          </a:stretch>
        </p:blipFill>
        <p:spPr>
          <a:xfrm>
            <a:off x="6548899" y="1990824"/>
            <a:ext cx="6335297" cy="4178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likelihood_S.png"/>
          <p:cNvPicPr/>
          <p:nvPr/>
        </p:nvPicPr>
        <p:blipFill>
          <a:blip r:embed="rId3">
            <a:extLst/>
          </a:blip>
          <a:srcRect l="0" t="949" r="0" b="949"/>
          <a:stretch>
            <a:fillRect/>
          </a:stretch>
        </p:blipFill>
        <p:spPr>
          <a:xfrm>
            <a:off x="102627" y="1990902"/>
            <a:ext cx="6273319" cy="417880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539238" y="6397781"/>
            <a:ext cx="945185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Cut pi: LikelihoodPCA&gt;0.5</a:t>
            </a:r>
            <a:endParaRPr sz="42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15151"/>
                </a:solidFill>
              </a:rPr>
              <a:t>Cut eff: 98.144±0.135%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xfrm>
            <a:off x="6375400" y="9258300"/>
            <a:ext cx="241301" cy="393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515151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