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17" r:id="rId2"/>
    <p:sldId id="318" r:id="rId3"/>
    <p:sldId id="319" r:id="rId4"/>
    <p:sldId id="321" r:id="rId5"/>
    <p:sldId id="320" r:id="rId6"/>
    <p:sldId id="334" r:id="rId7"/>
    <p:sldId id="322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6" r:id="rId17"/>
    <p:sldId id="316" r:id="rId18"/>
    <p:sldId id="335" r:id="rId19"/>
    <p:sldId id="256" r:id="rId20"/>
    <p:sldId id="257" r:id="rId21"/>
    <p:sldId id="306" r:id="rId22"/>
    <p:sldId id="258" r:id="rId23"/>
    <p:sldId id="266" r:id="rId24"/>
    <p:sldId id="261" r:id="rId25"/>
    <p:sldId id="262" r:id="rId26"/>
    <p:sldId id="263" r:id="rId27"/>
    <p:sldId id="267" r:id="rId28"/>
    <p:sldId id="268" r:id="rId29"/>
    <p:sldId id="269" r:id="rId30"/>
    <p:sldId id="271" r:id="rId31"/>
    <p:sldId id="277" r:id="rId32"/>
    <p:sldId id="274" r:id="rId33"/>
    <p:sldId id="275" r:id="rId34"/>
    <p:sldId id="309" r:id="rId35"/>
    <p:sldId id="276" r:id="rId36"/>
    <p:sldId id="293" r:id="rId37"/>
    <p:sldId id="297" r:id="rId38"/>
    <p:sldId id="298" r:id="rId39"/>
    <p:sldId id="278" r:id="rId40"/>
    <p:sldId id="314" r:id="rId41"/>
    <p:sldId id="303" r:id="rId42"/>
    <p:sldId id="305" r:id="rId43"/>
    <p:sldId id="307" r:id="rId44"/>
    <p:sldId id="308" r:id="rId45"/>
    <p:sldId id="285" r:id="rId46"/>
    <p:sldId id="260" r:id="rId47"/>
    <p:sldId id="279" r:id="rId48"/>
    <p:sldId id="280" r:id="rId49"/>
    <p:sldId id="301" r:id="rId50"/>
    <p:sldId id="281" r:id="rId51"/>
    <p:sldId id="282" r:id="rId52"/>
    <p:sldId id="283" r:id="rId53"/>
    <p:sldId id="284" r:id="rId54"/>
    <p:sldId id="313" r:id="rId55"/>
    <p:sldId id="286" r:id="rId56"/>
    <p:sldId id="265" r:id="rId57"/>
    <p:sldId id="287" r:id="rId58"/>
    <p:sldId id="288" r:id="rId59"/>
    <p:sldId id="289" r:id="rId60"/>
    <p:sldId id="290" r:id="rId61"/>
    <p:sldId id="291" r:id="rId62"/>
    <p:sldId id="270" r:id="rId63"/>
    <p:sldId id="296" r:id="rId64"/>
    <p:sldId id="294" r:id="rId65"/>
    <p:sldId id="295" r:id="rId66"/>
    <p:sldId id="310" r:id="rId67"/>
    <p:sldId id="311" r:id="rId68"/>
    <p:sldId id="312" r:id="rId69"/>
    <p:sldId id="315" r:id="rId7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82466" autoAdjust="0"/>
  </p:normalViewPr>
  <p:slideViewPr>
    <p:cSldViewPr>
      <p:cViewPr varScale="1">
        <p:scale>
          <a:sx n="60" d="100"/>
          <a:sy n="60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50" y="-8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kkan\Documents\My%20Dropbox\BG%20simulation\BG_study\sugihara\JPS20100912\BGestimation_nakayam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CDC!$H$15:$H$18</c:f>
              <c:strCache>
                <c:ptCount val="4"/>
                <c:pt idx="0">
                  <c:v>HER_beam-gas</c:v>
                </c:pt>
                <c:pt idx="1">
                  <c:v>LER_beam-gas</c:v>
                </c:pt>
                <c:pt idx="2">
                  <c:v>HER_Touschek</c:v>
                </c:pt>
                <c:pt idx="3">
                  <c:v>LER_Touschek</c:v>
                </c:pt>
              </c:strCache>
            </c:strRef>
          </c:cat>
          <c:val>
            <c:numRef>
              <c:f>CDC!$I$15:$I$18</c:f>
              <c:numCache>
                <c:formatCode>General</c:formatCode>
                <c:ptCount val="4"/>
                <c:pt idx="0">
                  <c:v>7.908087199999998</c:v>
                </c:pt>
                <c:pt idx="1">
                  <c:v>5.3661599999999945</c:v>
                </c:pt>
                <c:pt idx="2">
                  <c:v>139.34640522875767</c:v>
                </c:pt>
                <c:pt idx="3">
                  <c:v>248.27586206896495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975698933155633"/>
          <c:y val="0.18712025220985307"/>
          <c:w val="0.48307282485211822"/>
          <c:h val="0.7023878480707153"/>
        </c:manualLayout>
      </c:layout>
      <c:overlay val="0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0F744573-ED7E-47C6-A24B-B9D6B888AAB0}" type="datetimeFigureOut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C86D747-5DFC-4E23-9045-5D408E1C79A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41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First, We took the data</a:t>
            </a:r>
            <a:r>
              <a:rPr kumimoji="1" lang="en-US" altLang="ja-JP" baseline="0" dirty="0" smtClean="0"/>
              <a:t> of size sweep at max current for three mask condition.</a:t>
            </a:r>
          </a:p>
          <a:p>
            <a:r>
              <a:rPr kumimoji="1" lang="en-US" altLang="ja-JP" baseline="0" dirty="0" smtClean="0"/>
              <a:t>Then change current </a:t>
            </a:r>
            <a:r>
              <a:rPr kumimoji="1" lang="en-US" altLang="ja-JP" baseline="0" dirty="0" err="1" smtClean="0"/>
              <a:t>andd</a:t>
            </a:r>
            <a:r>
              <a:rPr kumimoji="1" lang="en-US" altLang="ja-JP" baseline="0" dirty="0" smtClean="0"/>
              <a:t> took data for mask open.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593">
              <a:defRPr/>
            </a:pPr>
            <a:r>
              <a:rPr lang="en-US" altLang="ja-JP" dirty="0" smtClean="0"/>
              <a:t>When beam size is large, beam hits horizontal mask (when closed) 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generates more BG. </a:t>
            </a:r>
            <a:endParaRPr kumimoji="1" lang="ja-JP" altLang="en-US" dirty="0" smtClean="0"/>
          </a:p>
          <a:p>
            <a:r>
              <a:rPr kumimoji="1" lang="en-US" altLang="ja-JP" dirty="0" smtClean="0"/>
              <a:t>Negative slope in case of H close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Within 30 % error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graph</a:t>
            </a:r>
            <a:r>
              <a:rPr kumimoji="1" lang="en-US" altLang="ja-JP" baseline="0" dirty="0" smtClean="0"/>
              <a:t> shows the inverse</a:t>
            </a:r>
            <a:endParaRPr kumimoji="1" lang="en-US" altLang="ja-JP" dirty="0" smtClean="0"/>
          </a:p>
          <a:p>
            <a:r>
              <a:rPr kumimoji="1" lang="en-US" altLang="ja-JP" dirty="0" smtClean="0"/>
              <a:t>Error of</a:t>
            </a:r>
            <a:r>
              <a:rPr kumimoji="1" lang="en-US" altLang="ja-JP" baseline="0" dirty="0" smtClean="0"/>
              <a:t> each data is error of mean at each beam size</a:t>
            </a:r>
            <a:r>
              <a:rPr kumimoji="1" lang="en-US" altLang="ja-JP" dirty="0" smtClean="0"/>
              <a:t>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If beam size is</a:t>
            </a:r>
            <a:r>
              <a:rPr kumimoji="1" lang="en-US" altLang="ja-JP" baseline="0" dirty="0" smtClean="0"/>
              <a:t> smaller life of </a:t>
            </a:r>
            <a:r>
              <a:rPr kumimoji="1" lang="en-US" altLang="ja-JP" baseline="0" dirty="0" err="1" smtClean="0"/>
              <a:t>touschek</a:t>
            </a:r>
            <a:r>
              <a:rPr kumimoji="1" lang="en-US" altLang="ja-JP" baseline="0" dirty="0" smtClean="0"/>
              <a:t> become small although 1/</a:t>
            </a:r>
            <a:r>
              <a:rPr kumimoji="1" lang="en-US" altLang="ja-JP" baseline="0" dirty="0" err="1" smtClean="0"/>
              <a:t>lief_other</a:t>
            </a:r>
            <a:r>
              <a:rPr kumimoji="1" lang="en-US" altLang="ja-JP" baseline="0" dirty="0" smtClean="0"/>
              <a:t> is the same value</a:t>
            </a:r>
          </a:p>
          <a:p>
            <a:r>
              <a:rPr kumimoji="1" lang="en-US" altLang="ja-JP" baseline="0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From this</a:t>
            </a:r>
            <a:r>
              <a:rPr kumimoji="1" lang="en-US" altLang="ja-JP" baseline="0" dirty="0" smtClean="0"/>
              <a:t> fitting , we get the life time of touschek and other BG.</a:t>
            </a:r>
          </a:p>
          <a:p>
            <a:r>
              <a:rPr kumimoji="1" lang="en-US" altLang="ja-JP" baseline="0" dirty="0" smtClean="0"/>
              <a:t>Nominal beam size of </a:t>
            </a:r>
            <a:r>
              <a:rPr kumimoji="1" lang="en-US" altLang="ja-JP" baseline="0" dirty="0" err="1" smtClean="0"/>
              <a:t>KEKb</a:t>
            </a:r>
            <a:r>
              <a:rPr kumimoji="1" lang="en-US" altLang="ja-JP" baseline="0" dirty="0" smtClean="0"/>
              <a:t> is 2 um,</a:t>
            </a:r>
            <a:endParaRPr kumimoji="1" lang="en-US" altLang="ja-JP" dirty="0" smtClean="0"/>
          </a:p>
          <a:p>
            <a:r>
              <a:rPr kumimoji="1" lang="en-US" altLang="ja-JP" dirty="0" smtClean="0"/>
              <a:t>Inverse</a:t>
            </a:r>
            <a:r>
              <a:rPr kumimoji="1" lang="en-US" altLang="ja-JP" baseline="0" dirty="0" smtClean="0"/>
              <a:t> life time of touschek BG is 7.4 times larger than other BG.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傾き</a:t>
            </a:r>
            <a:r>
              <a:rPr kumimoji="1" lang="en-US" altLang="ja-JP" dirty="0" smtClean="0"/>
              <a:t>=slope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Ten to</a:t>
            </a:r>
            <a:r>
              <a:rPr kumimoji="1" lang="en-US" altLang="ja-JP" baseline="0" dirty="0" smtClean="0"/>
              <a:t> the power of fifth = 10^5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 LER:3.5892</a:t>
            </a:r>
            <a:r>
              <a:rPr lang="en-US" altLang="ja-JP" dirty="0" smtClean="0">
                <a:sym typeface="Wingdings" pitchFamily="2" charset="2"/>
              </a:rPr>
              <a:t>3.6438</a:t>
            </a:r>
          </a:p>
          <a:p>
            <a:pPr>
              <a:buNone/>
            </a:pPr>
            <a:r>
              <a:rPr lang="en-US" altLang="ja-JP" dirty="0" smtClean="0">
                <a:sym typeface="Wingdings" pitchFamily="2" charset="2"/>
              </a:rPr>
              <a:t> HER:8.20388.3286GeV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 mask condition.</a:t>
            </a:r>
          </a:p>
          <a:p>
            <a:r>
              <a:rPr kumimoji="1" lang="en-US" altLang="ja-JP" baseline="0" dirty="0" smtClean="0"/>
              <a:t>We opened Horizontal mask, </a:t>
            </a:r>
            <a:r>
              <a:rPr kumimoji="1" lang="en-US" altLang="ja-JP" baseline="0" dirty="0" err="1" smtClean="0"/>
              <a:t>annd</a:t>
            </a:r>
            <a:r>
              <a:rPr kumimoji="1" lang="en-US" altLang="ja-JP" baseline="0" dirty="0" smtClean="0"/>
              <a:t> use vertical mask of physics run setting 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K </a:t>
            </a:r>
            <a:r>
              <a:rPr kumimoji="1" lang="en-US" altLang="ja-JP" dirty="0" err="1" smtClean="0"/>
              <a:t>vac</a:t>
            </a:r>
            <a:r>
              <a:rPr kumimoji="1" lang="en-US" altLang="ja-JP" dirty="0" smtClean="0"/>
              <a:t>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If mask setting is difference,</a:t>
            </a:r>
            <a:r>
              <a:rPr kumimoji="1" lang="en-US" altLang="ja-JP" baseline="0" dirty="0" smtClean="0"/>
              <a:t> this slope changes. we are now checking the setting of 2003 setting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Touschek </a:t>
            </a:r>
            <a:r>
              <a:rPr kumimoji="1" lang="ja-JP" altLang="en-US" dirty="0" smtClean="0"/>
              <a:t>効果が見えました。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EC15-248D-46D5-B536-516A4E744314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193B5-E6EC-4A2E-AA78-269CD32B813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Beam life time didn’t change enough to calculate </a:t>
            </a:r>
            <a:r>
              <a:rPr kumimoji="1" lang="en-US" altLang="ja-JP" dirty="0" err="1" smtClean="0"/>
              <a:t>k_vac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Life time </a:t>
            </a:r>
            <a:r>
              <a:rPr kumimoji="1" lang="ja-JP" altLang="en-US" dirty="0" smtClean="0"/>
              <a:t>が変化しなかった。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EC15-248D-46D5-B536-516A4E744314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First, We took the data</a:t>
            </a:r>
            <a:r>
              <a:rPr kumimoji="1" lang="en-US" altLang="ja-JP" baseline="0" dirty="0" smtClean="0"/>
              <a:t> of size sweep at max current for three mask condition.</a:t>
            </a:r>
          </a:p>
          <a:p>
            <a:r>
              <a:rPr kumimoji="1" lang="en-US" altLang="ja-JP" baseline="0" dirty="0" smtClean="0"/>
              <a:t>Then change current </a:t>
            </a:r>
            <a:r>
              <a:rPr kumimoji="1" lang="en-US" altLang="ja-JP" baseline="0" dirty="0" err="1" smtClean="0"/>
              <a:t>andd</a:t>
            </a:r>
            <a:r>
              <a:rPr kumimoji="1" lang="en-US" altLang="ja-JP" baseline="0" dirty="0" smtClean="0"/>
              <a:t> took data for mask open.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Vclose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1/life=0</a:t>
            </a:r>
            <a:r>
              <a:rPr kumimoji="1" lang="ja-JP" altLang="en-US" dirty="0" smtClean="0"/>
              <a:t>に外挿すると、０になる。</a:t>
            </a:r>
            <a:r>
              <a:rPr kumimoji="1" lang="en-US" altLang="ja-JP" dirty="0" smtClean="0"/>
              <a:t>CDC</a:t>
            </a:r>
            <a:r>
              <a:rPr kumimoji="1" lang="ja-JP" altLang="en-US" dirty="0" smtClean="0"/>
              <a:t>も同じ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the inverse life</a:t>
            </a:r>
            <a:r>
              <a:rPr kumimoji="1" lang="en-US" altLang="ja-JP" baseline="0" dirty="0" smtClean="0"/>
              <a:t> of LER when vertical mask close as a function of inverse size.</a:t>
            </a:r>
            <a:endParaRPr kumimoji="1" lang="en-US" altLang="ja-JP" dirty="0" smtClean="0"/>
          </a:p>
          <a:p>
            <a:r>
              <a:rPr kumimoji="1" lang="en-US" altLang="ja-JP" dirty="0" smtClean="0"/>
              <a:t>To fit the graph, I split the</a:t>
            </a:r>
            <a:r>
              <a:rPr kumimoji="1" lang="en-US" altLang="ja-JP" baseline="0" dirty="0" smtClean="0"/>
              <a:t> data by each beam size region ,then calculate mean and error of mean at each beam size. </a:t>
            </a:r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66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67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 will report the BG study </a:t>
            </a:r>
          </a:p>
          <a:p>
            <a:r>
              <a:rPr kumimoji="1" lang="en-US" altLang="ja-JP" dirty="0" smtClean="0"/>
              <a:t>To estimate BG of super KEKB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Possible BG sources at </a:t>
            </a:r>
            <a:r>
              <a:rPr kumimoji="1" lang="en-US" altLang="ja-JP" baseline="0" dirty="0" err="1" smtClean="0"/>
              <a:t>superKEKB</a:t>
            </a:r>
            <a:r>
              <a:rPr kumimoji="1" lang="en-US" altLang="ja-JP" baseline="0" dirty="0" smtClean="0"/>
              <a:t> are </a:t>
            </a:r>
            <a:r>
              <a:rPr kumimoji="1" lang="en-US" altLang="ja-JP" baseline="0" dirty="0" err="1" smtClean="0"/>
              <a:t>touschek</a:t>
            </a:r>
            <a:r>
              <a:rPr kumimoji="1" lang="en-US" altLang="ja-JP" baseline="0" dirty="0" smtClean="0"/>
              <a:t> effect, beam-gas scattering, </a:t>
            </a:r>
            <a:r>
              <a:rPr kumimoji="1" lang="en-US" altLang="ja-JP" baseline="0" dirty="0" err="1" smtClean="0"/>
              <a:t>sinchrotron</a:t>
            </a:r>
            <a:r>
              <a:rPr kumimoji="1" lang="en-US" altLang="ja-JP" baseline="0" dirty="0" smtClean="0"/>
              <a:t> radiation, radiative </a:t>
            </a:r>
            <a:r>
              <a:rPr kumimoji="1" lang="en-US" altLang="ja-JP" baseline="0" dirty="0" err="1" smtClean="0"/>
              <a:t>bhabha</a:t>
            </a:r>
            <a:r>
              <a:rPr kumimoji="1" lang="en-US" altLang="ja-JP" baseline="0" dirty="0" smtClean="0"/>
              <a:t> scattering.</a:t>
            </a:r>
          </a:p>
          <a:p>
            <a:r>
              <a:rPr kumimoji="1" lang="en-US" altLang="ja-JP" baseline="0" dirty="0" smtClean="0"/>
              <a:t>In this study, we estimate the BG from </a:t>
            </a:r>
            <a:r>
              <a:rPr kumimoji="1" lang="en-US" altLang="ja-JP" baseline="0" dirty="0" err="1" smtClean="0"/>
              <a:t>toudchek</a:t>
            </a:r>
            <a:r>
              <a:rPr kumimoji="1" lang="en-US" altLang="ja-JP" baseline="0" dirty="0" smtClean="0"/>
              <a:t> and beam-gas scattering.</a:t>
            </a:r>
          </a:p>
          <a:p>
            <a:r>
              <a:rPr kumimoji="1" lang="en-US" altLang="ja-JP" baseline="0" dirty="0" smtClean="0"/>
              <a:t>Ignore the other BG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To estimate BG of super KEKB</a:t>
            </a:r>
            <a:r>
              <a:rPr kumimoji="1" lang="en-US" altLang="ja-JP" dirty="0" smtClean="0"/>
              <a:t> , we</a:t>
            </a:r>
            <a:r>
              <a:rPr kumimoji="1" lang="en-US" altLang="ja-JP" baseline="0" dirty="0" smtClean="0"/>
              <a:t> used </a:t>
            </a:r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equation. This equation sais BG should be proportional to beam current over lifetime.</a:t>
            </a:r>
          </a:p>
          <a:p>
            <a:r>
              <a:rPr kumimoji="1" lang="en-US" altLang="ja-JP" baseline="0" dirty="0" smtClean="0"/>
              <a:t>To estimate BG, we need to measure  proportional constant and life time of current </a:t>
            </a:r>
            <a:r>
              <a:rPr kumimoji="1" lang="en-US" altLang="ja-JP" baseline="0" dirty="0" err="1" smtClean="0"/>
              <a:t>KEKb</a:t>
            </a:r>
            <a:r>
              <a:rPr kumimoji="1" lang="en-US" altLang="ja-JP" baseline="0" dirty="0" smtClean="0"/>
              <a:t>  of each BG source. </a:t>
            </a:r>
          </a:p>
          <a:p>
            <a:r>
              <a:rPr kumimoji="1" lang="en-US" altLang="ja-JP" baseline="0" dirty="0" smtClean="0"/>
              <a:t>For each BG source.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measure 4 parameter and we know life time of super KEKB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take the data of CDC current ,SVD PIN </a:t>
            </a:r>
            <a:r>
              <a:rPr kumimoji="1" lang="en-US" altLang="ja-JP" baseline="0" dirty="0" err="1" smtClean="0"/>
              <a:t>diode,TOF</a:t>
            </a:r>
            <a:r>
              <a:rPr kumimoji="1" lang="en-US" altLang="ja-JP" baseline="0" dirty="0" smtClean="0"/>
              <a:t> hit rates ,ECL hit count.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the results of previous BG study.</a:t>
            </a:r>
          </a:p>
          <a:p>
            <a:r>
              <a:rPr kumimoji="1" lang="en-US" altLang="ja-JP" baseline="0" dirty="0" smtClean="0"/>
              <a:t>For </a:t>
            </a:r>
            <a:r>
              <a:rPr kumimoji="1" lang="en-US" altLang="ja-JP" baseline="0" dirty="0" err="1" smtClean="0"/>
              <a:t>touschek</a:t>
            </a:r>
            <a:r>
              <a:rPr kumimoji="1" lang="en-US" altLang="ja-JP" baseline="0" dirty="0" smtClean="0"/>
              <a:t> BG, we took the data of beam size sweep only.</a:t>
            </a:r>
          </a:p>
          <a:p>
            <a:r>
              <a:rPr kumimoji="1" lang="en-US" altLang="ja-JP" baseline="0" dirty="0" smtClean="0"/>
              <a:t>So we took bunch current dependence , number of bunch dependence, mask condition dependence this time.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For beam-gas BG, life time decrease not enough to calculate  constant for beam-gas BG last year.</a:t>
            </a:r>
          </a:p>
          <a:p>
            <a:r>
              <a:rPr kumimoji="1" lang="en-US" altLang="ja-JP" baseline="0" dirty="0" smtClean="0"/>
              <a:t>So we change vacuum level worse.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 mask condition.</a:t>
            </a:r>
          </a:p>
          <a:p>
            <a:r>
              <a:rPr kumimoji="1" lang="en-US" altLang="ja-JP" baseline="0" dirty="0" smtClean="0"/>
              <a:t>We changed the mask at D6 and D3.</a:t>
            </a:r>
          </a:p>
          <a:p>
            <a:r>
              <a:rPr kumimoji="1" lang="en-US" altLang="ja-JP" baseline="0" dirty="0" smtClean="0"/>
              <a:t>Horizontal mask close ,we set the horizontal mask at 12 mm.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mask dependence of CDC </a:t>
            </a:r>
            <a:r>
              <a:rPr kumimoji="1" lang="en-US" altLang="ja-JP" dirty="0" err="1" smtClean="0"/>
              <a:t>currrent</a:t>
            </a:r>
            <a:r>
              <a:rPr kumimoji="1" lang="en-US" altLang="ja-JP" dirty="0" smtClean="0"/>
              <a:t> as a function of inverse size.</a:t>
            </a:r>
          </a:p>
          <a:p>
            <a:r>
              <a:rPr kumimoji="1" lang="en-US" altLang="ja-JP" dirty="0" smtClean="0"/>
              <a:t>Red</a:t>
            </a:r>
            <a:r>
              <a:rPr kumimoji="1" lang="en-US" altLang="ja-JP" baseline="0" dirty="0" smtClean="0"/>
              <a:t> line is mask </a:t>
            </a:r>
            <a:r>
              <a:rPr kumimoji="1" lang="en-US" altLang="ja-JP" baseline="0" dirty="0" err="1" smtClean="0"/>
              <a:t>open,green</a:t>
            </a:r>
            <a:r>
              <a:rPr kumimoji="1" lang="en-US" altLang="ja-JP" baseline="0" dirty="0" smtClean="0"/>
              <a:t> s horizontal close,</a:t>
            </a:r>
          </a:p>
          <a:p>
            <a:r>
              <a:rPr kumimoji="1" lang="en-US" altLang="ja-JP" baseline="0" dirty="0" smtClean="0"/>
              <a:t>This plot means, horizontal masks reduce </a:t>
            </a:r>
            <a:r>
              <a:rPr kumimoji="1" lang="en-US" altLang="ja-JP" baseline="0" dirty="0" err="1" smtClean="0"/>
              <a:t>touschek</a:t>
            </a:r>
            <a:r>
              <a:rPr kumimoji="1" lang="en-US" altLang="ja-JP" baseline="0" dirty="0" smtClean="0"/>
              <a:t> BG when vertical mask open.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593">
              <a:defRPr/>
            </a:pPr>
            <a:r>
              <a:rPr lang="en-US" altLang="ja-JP" dirty="0" smtClean="0"/>
              <a:t>BG</a:t>
            </a:r>
            <a:r>
              <a:rPr lang="ja-JP" altLang="en-US" dirty="0" smtClean="0"/>
              <a:t> </a:t>
            </a:r>
            <a:r>
              <a:rPr lang="en-US" altLang="ja-JP" dirty="0" smtClean="0"/>
              <a:t>is proportional to the beam current.</a:t>
            </a:r>
          </a:p>
          <a:p>
            <a:pPr defTabSz="947593">
              <a:defRPr/>
            </a:pPr>
            <a:r>
              <a:rPr kumimoji="1" lang="en-US" altLang="ja-JP" dirty="0" smtClean="0"/>
              <a:t>1450</a:t>
            </a:r>
            <a:r>
              <a:rPr kumimoji="1" lang="en-US" altLang="ja-JP" baseline="0" dirty="0" smtClean="0"/>
              <a:t> </a:t>
            </a:r>
          </a:p>
          <a:p>
            <a:pPr defTabSz="947593">
              <a:defRPr/>
            </a:pPr>
            <a:endParaRPr kumimoji="1" lang="en-US" altLang="ja-JP" baseline="0" dirty="0" smtClean="0"/>
          </a:p>
          <a:p>
            <a:pPr defTabSz="947593">
              <a:defRPr/>
            </a:pPr>
            <a:r>
              <a:rPr kumimoji="1" lang="en-US" altLang="ja-JP" baseline="0" dirty="0" smtClean="0"/>
              <a:t>Similar BG level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Contaminant</a:t>
            </a:r>
            <a:r>
              <a:rPr kumimoji="1" lang="en-US" altLang="ja-JP" baseline="0" dirty="0" smtClean="0"/>
              <a:t> by injection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Even though life time is the same the N bunch changes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747-5DFC-4E23-9045-5D408E1C79A7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7E8A-F92D-4AE3-B6C7-074BD48E2584}" type="datetime1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B8BF-3276-423F-8FBD-BA730108A020}" type="datetime1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D0F-3773-442B-9C54-F9AC7509AFDC}" type="datetime1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5A8B-4A0C-4F2C-99E3-7E31FBC86ED3}" type="datetime1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AE54-7A93-45A0-93C1-D8C6A51D06A1}" type="datetime1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A111-4EC0-42EB-B5B8-6B033AFA8857}" type="datetime1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2197-D5E1-4DA2-9417-BD89197D0CF3}" type="datetime1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E0B6-3492-41F7-A48F-AF3F1B697EEC}" type="datetime1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A84A-9D1E-411E-9879-13FB68DF0B7D}" type="datetime1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5F08-CE29-4886-9939-C5AEB3898585}" type="datetime1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B327-A9EB-4F4F-96EB-5C78D3385E7E}" type="datetime1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DFC3-3ECC-4A8C-9DAC-3A6DD634FA44}" type="datetime1">
              <a:rPr kumimoji="1" lang="ja-JP" altLang="en-US" smtClean="0"/>
              <a:pPr/>
              <a:t>2015/1/20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elle2.cc.kek.jp/~twiki/bin/view/Archive/Belle2note0012" TargetMode="External"/><Relationship Id="rId2" Type="http://schemas.openxmlformats.org/officeDocument/2006/relationships/hyperlink" Target="https://belle2.cc.kek.jp/~twiki/bin/view/Archive/Belle2note00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opbox.com/sh/ws2nyeju3q16jhw/AABhnahmhFyQ82lfC4mt1GZla?dl=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Revisit BG study 2010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Hiro</a:t>
            </a:r>
            <a:r>
              <a:rPr kumimoji="1" lang="en-US" altLang="ja-JP" dirty="0" smtClean="0"/>
              <a:t> Nakayama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52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How to measure </a:t>
            </a:r>
            <a:r>
              <a:rPr lang="en-US" altLang="ja-JP" b="1" dirty="0" err="1" smtClean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n-US" altLang="ja-JP" b="1" baseline="-25000" dirty="0" err="1" smtClean="0">
                <a:solidFill>
                  <a:srgbClr val="0000FF"/>
                </a:solidFill>
              </a:rPr>
              <a:t>Touschek</a:t>
            </a:r>
            <a:r>
              <a:rPr lang="en-US" altLang="ja-JP" b="1" baseline="-25000" dirty="0" smtClean="0">
                <a:solidFill>
                  <a:srgbClr val="0000FF"/>
                </a:solidFill>
              </a:rPr>
              <a:t>,</a:t>
            </a:r>
            <a:r>
              <a:rPr lang="en-US" altLang="ja-JP" b="1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altLang="ja-JP" b="1" dirty="0" err="1" smtClean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n-US" altLang="ja-JP" b="1" baseline="-25000" dirty="0" err="1" smtClean="0">
                <a:solidFill>
                  <a:srgbClr val="0000FF"/>
                </a:solidFill>
              </a:rPr>
              <a:t>beam</a:t>
            </a:r>
            <a:r>
              <a:rPr lang="en-US" altLang="ja-JP" b="1" baseline="-25000" dirty="0" smtClean="0">
                <a:solidFill>
                  <a:srgbClr val="0000FF"/>
                </a:solidFill>
              </a:rPr>
              <a:t>-gas </a:t>
            </a:r>
            <a:endParaRPr kumimoji="1" lang="ja-JP" altLang="en-US" dirty="0"/>
          </a:p>
        </p:txBody>
      </p:sp>
      <p:pic>
        <p:nvPicPr>
          <p:cNvPr id="4" name="図 3" descr="CDC_timedep_Lt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14450"/>
            <a:ext cx="3472027" cy="55435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0100" y="3112328"/>
            <a:ext cx="15544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 life(</a:t>
            </a:r>
            <a:r>
              <a:rPr lang="en-US" altLang="ja-JP" dirty="0" smtClean="0">
                <a:latin typeface="+mj-lt"/>
              </a:rPr>
              <a:t>min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242" y="4990316"/>
            <a:ext cx="17407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CDC current(</a:t>
            </a:r>
            <a:r>
              <a:rPr kumimoji="1" lang="en-US" altLang="ja-JP" dirty="0" err="1" smtClean="0">
                <a:latin typeface="Symbol" pitchFamily="18" charset="2"/>
              </a:rPr>
              <a:t>m</a:t>
            </a:r>
            <a:r>
              <a:rPr kumimoji="1" lang="en-US" altLang="ja-JP" dirty="0" err="1" smtClean="0"/>
              <a:t>A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08452" y="2811790"/>
            <a:ext cx="717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(hour)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7240" y="1121316"/>
            <a:ext cx="15772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 size(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>
                <a:latin typeface="+mj-lt"/>
              </a:rPr>
              <a:t>m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64854" y="1504216"/>
            <a:ext cx="16561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smaller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          size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24266" y="5945852"/>
            <a:ext cx="18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kumimoji="1" lang="en-US" altLang="ja-JP" sz="2400" dirty="0" err="1" smtClean="0">
                <a:solidFill>
                  <a:srgbClr val="FF0000"/>
                </a:solidFill>
                <a:sym typeface="Wingdings" pitchFamily="2" charset="2"/>
              </a:rPr>
              <a:t>more</a:t>
            </a:r>
            <a:r>
              <a:rPr lang="en-US" altLang="ja-JP" sz="2400" dirty="0" err="1" smtClean="0">
                <a:solidFill>
                  <a:srgbClr val="FF0000"/>
                </a:solidFill>
                <a:sym typeface="Wingdings" pitchFamily="2" charset="2"/>
              </a:rPr>
              <a:t>BG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07704" y="3501008"/>
            <a:ext cx="15121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shorter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         life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26" name="図 25" descr="size_life_LER_nofitin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8562" y="2214012"/>
            <a:ext cx="4211960" cy="3168352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429130" y="2206010"/>
            <a:ext cx="13658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 (min</a:t>
            </a:r>
            <a:r>
              <a:rPr kumimoji="1" lang="en-US" altLang="ja-JP" baseline="30000" dirty="0" smtClean="0"/>
              <a:t>-1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95758" y="5208632"/>
            <a:ext cx="12606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</a:t>
            </a:r>
            <a:r>
              <a:rPr kumimoji="1" lang="en-US" altLang="ja-JP" dirty="0" err="1" smtClean="0">
                <a:latin typeface="Symbol" pitchFamily="18" charset="2"/>
              </a:rPr>
              <a:t>s</a:t>
            </a:r>
            <a:r>
              <a:rPr kumimoji="1" lang="en-US" altLang="ja-JP" baseline="-25000" dirty="0" err="1" smtClean="0"/>
              <a:t>y</a:t>
            </a:r>
            <a:r>
              <a:rPr kumimoji="1" lang="en-US" altLang="ja-JP" baseline="-25000" dirty="0" smtClean="0"/>
              <a:t> </a:t>
            </a:r>
            <a:r>
              <a:rPr lang="en-US" altLang="ja-JP" dirty="0" smtClean="0"/>
              <a:t>(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)</a:t>
            </a:r>
            <a:endParaRPr kumimoji="1" lang="ja-JP" altLang="en-US" baseline="-25000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4880610" y="4844018"/>
            <a:ext cx="2400300" cy="2302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63"/>
          <p:cNvGrpSpPr/>
          <p:nvPr/>
        </p:nvGrpSpPr>
        <p:grpSpPr>
          <a:xfrm>
            <a:off x="6945982" y="3559304"/>
            <a:ext cx="1981934" cy="1296144"/>
            <a:chOff x="6945982" y="3559304"/>
            <a:chExt cx="1981934" cy="1296144"/>
          </a:xfrm>
        </p:grpSpPr>
        <p:cxnSp>
          <p:nvCxnSpPr>
            <p:cNvPr id="30" name="直線矢印コネクタ 29"/>
            <p:cNvCxnSpPr/>
            <p:nvPr/>
          </p:nvCxnSpPr>
          <p:spPr>
            <a:xfrm rot="5400000">
              <a:off x="6303934" y="4201352"/>
              <a:ext cx="1296144" cy="1204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7271732" y="3718178"/>
              <a:ext cx="16561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0000FF"/>
                  </a:solidFill>
                  <a:latin typeface="Symbol" pitchFamily="18" charset="2"/>
                </a:rPr>
                <a:t>1/</a:t>
              </a:r>
              <a:r>
                <a:rPr kumimoji="1" lang="en-US" altLang="ja-JP" sz="2800" b="1" dirty="0" err="1" smtClean="0">
                  <a:solidFill>
                    <a:srgbClr val="0000FF"/>
                  </a:solidFill>
                  <a:latin typeface="Symbol" pitchFamily="18" charset="2"/>
                </a:rPr>
                <a:t>t</a:t>
              </a:r>
              <a:r>
                <a:rPr kumimoji="1" lang="en-US" altLang="ja-JP" sz="2800" b="1" baseline="-25000" dirty="0" err="1" smtClean="0">
                  <a:solidFill>
                    <a:srgbClr val="0000FF"/>
                  </a:solidFill>
                </a:rPr>
                <a:t>Touschek</a:t>
              </a:r>
              <a:endParaRPr kumimoji="1" lang="ja-JP" altLang="en-US" sz="2800" b="1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>
            <a:xfrm flipV="1">
              <a:off x="6957412" y="4080510"/>
              <a:ext cx="392078" cy="187444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62"/>
          <p:cNvGrpSpPr/>
          <p:nvPr/>
        </p:nvGrpSpPr>
        <p:grpSpPr>
          <a:xfrm>
            <a:off x="6949471" y="4469120"/>
            <a:ext cx="2068799" cy="636643"/>
            <a:chOff x="6945983" y="4480550"/>
            <a:chExt cx="2068799" cy="636643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7286590" y="4480550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0000FF"/>
                  </a:solidFill>
                  <a:latin typeface="Symbol" pitchFamily="18" charset="2"/>
                </a:rPr>
                <a:t>1/</a:t>
              </a:r>
              <a:r>
                <a:rPr kumimoji="1" lang="en-US" altLang="ja-JP" sz="2800" b="1" dirty="0" err="1" smtClean="0">
                  <a:solidFill>
                    <a:srgbClr val="0000FF"/>
                  </a:solidFill>
                  <a:latin typeface="Symbol" pitchFamily="18" charset="2"/>
                </a:rPr>
                <a:t>t</a:t>
              </a:r>
              <a:r>
                <a:rPr kumimoji="1" lang="en-US" altLang="ja-JP" sz="2800" b="1" baseline="-25000" dirty="0" err="1" smtClean="0">
                  <a:solidFill>
                    <a:srgbClr val="0000FF"/>
                  </a:solidFill>
                </a:rPr>
                <a:t>beam</a:t>
              </a:r>
              <a:r>
                <a:rPr kumimoji="1" lang="en-US" altLang="ja-JP" sz="2800" b="1" baseline="-25000" dirty="0" smtClean="0">
                  <a:solidFill>
                    <a:srgbClr val="0000FF"/>
                  </a:solidFill>
                </a:rPr>
                <a:t>-gas</a:t>
              </a:r>
              <a:endParaRPr kumimoji="1" lang="ja-JP" altLang="en-US" sz="2800" b="1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rot="5400000">
              <a:off x="6806561" y="4974313"/>
              <a:ext cx="282302" cy="3457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6957412" y="4823460"/>
              <a:ext cx="437798" cy="16827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テキスト ボックス 45"/>
          <p:cNvSpPr txBox="1"/>
          <p:nvPr/>
        </p:nvSpPr>
        <p:spPr>
          <a:xfrm>
            <a:off x="3397022" y="4652020"/>
            <a:ext cx="717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(hour)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385592" y="6496586"/>
            <a:ext cx="717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(hour)</a:t>
            </a:r>
            <a:endParaRPr kumimoji="1" lang="ja-JP" altLang="en-US" sz="1600" dirty="0"/>
          </a:p>
        </p:txBody>
      </p:sp>
      <p:sp>
        <p:nvSpPr>
          <p:cNvPr id="50" name="円/楕円 49"/>
          <p:cNvSpPr/>
          <p:nvPr/>
        </p:nvSpPr>
        <p:spPr>
          <a:xfrm>
            <a:off x="6743700" y="2446020"/>
            <a:ext cx="434340" cy="2708910"/>
          </a:xfrm>
          <a:prstGeom prst="ellipse">
            <a:avLst/>
          </a:prstGeom>
          <a:solidFill>
            <a:srgbClr val="FC9AF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492240" y="1623060"/>
            <a:ext cx="125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3399"/>
                </a:solidFill>
              </a:rPr>
              <a:t>Nominal </a:t>
            </a:r>
          </a:p>
          <a:p>
            <a:r>
              <a:rPr kumimoji="1" lang="en-US" altLang="ja-JP" b="1" dirty="0" smtClean="0">
                <a:solidFill>
                  <a:srgbClr val="FF3399"/>
                </a:solidFill>
              </a:rPr>
              <a:t>beam size</a:t>
            </a:r>
          </a:p>
          <a:p>
            <a:r>
              <a:rPr kumimoji="1" lang="en-US" altLang="ja-JP" b="1" dirty="0" smtClean="0">
                <a:solidFill>
                  <a:srgbClr val="FF3399"/>
                </a:solidFill>
              </a:rPr>
              <a:t>(~2um)</a:t>
            </a:r>
            <a:endParaRPr kumimoji="1" lang="ja-JP" altLang="en-US" b="1" dirty="0">
              <a:solidFill>
                <a:srgbClr val="FF3399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4789170" y="4766310"/>
            <a:ext cx="194310" cy="182880"/>
          </a:xfrm>
          <a:prstGeom prst="ellipse">
            <a:avLst/>
          </a:prstGeom>
          <a:solidFill>
            <a:srgbClr val="0000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矢印コネクタ 56"/>
          <p:cNvCxnSpPr/>
          <p:nvPr/>
        </p:nvCxnSpPr>
        <p:spPr>
          <a:xfrm rot="16200000" flipV="1">
            <a:off x="4520565" y="5309235"/>
            <a:ext cx="914400" cy="14859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4812030" y="5844158"/>
            <a:ext cx="238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altLang="ja-JP" baseline="-25000" dirty="0" err="1" smtClean="0">
                <a:solidFill>
                  <a:srgbClr val="0000FF"/>
                </a:solidFill>
              </a:rPr>
              <a:t>y</a:t>
            </a:r>
            <a:r>
              <a:rPr lang="en-US" altLang="ja-JP" dirty="0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ja-JP" altLang="en-US" dirty="0" smtClean="0">
                <a:solidFill>
                  <a:srgbClr val="0000FF"/>
                </a:solidFill>
                <a:sym typeface="Wingdings" pitchFamily="2" charset="2"/>
              </a:rPr>
              <a:t>∞</a:t>
            </a:r>
            <a:r>
              <a:rPr lang="en-US" altLang="ja-JP" dirty="0" smtClean="0">
                <a:solidFill>
                  <a:srgbClr val="0000FF"/>
                </a:solidFill>
                <a:sym typeface="Wingdings" pitchFamily="2" charset="2"/>
              </a:rPr>
              <a:t>, Touschek 0</a:t>
            </a:r>
            <a:endParaRPr kumimoji="1" lang="ja-JP" altLang="en-US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34" name="日付プレースホルダ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H.Nakayama(KEK)</a:t>
            </a:r>
            <a:endParaRPr kumimoji="1" lang="ja-JP" altLang="en-US"/>
          </a:p>
        </p:txBody>
      </p:sp>
      <p:sp>
        <p:nvSpPr>
          <p:cNvPr id="35" name="スライド番号プレースホル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FAAC-6AC9-4CDC-B598-9EC5C0D2FA0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6" name="フッター プレースホルダ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TDR follow-up (7 Nov. 2010)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15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How to measure </a:t>
            </a:r>
            <a:r>
              <a:rPr lang="en-US" altLang="ja-JP" dirty="0" err="1" smtClean="0">
                <a:solidFill>
                  <a:srgbClr val="FF0000"/>
                </a:solidFill>
              </a:rPr>
              <a:t>k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Touschek</a:t>
            </a:r>
            <a:r>
              <a:rPr lang="en-US" altLang="ja-JP" b="1" baseline="-25000" dirty="0" err="1" smtClean="0"/>
              <a:t>,</a:t>
            </a:r>
            <a:r>
              <a:rPr lang="en-US" altLang="ja-JP" dirty="0" err="1" smtClean="0">
                <a:solidFill>
                  <a:srgbClr val="00B0F0"/>
                </a:solidFill>
              </a:rPr>
              <a:t>k</a:t>
            </a:r>
            <a:r>
              <a:rPr lang="en-US" altLang="ja-JP" b="1" baseline="-25000" dirty="0" err="1" smtClean="0">
                <a:solidFill>
                  <a:srgbClr val="00B0F0"/>
                </a:solidFill>
              </a:rPr>
              <a:t>beam</a:t>
            </a:r>
            <a:r>
              <a:rPr lang="en-US" altLang="ja-JP" b="1" baseline="-25000" dirty="0" smtClean="0">
                <a:solidFill>
                  <a:srgbClr val="00B0F0"/>
                </a:solidFill>
              </a:rPr>
              <a:t>-gas</a:t>
            </a:r>
            <a:r>
              <a:rPr lang="en-US" altLang="ja-JP" b="1" baseline="-25000" dirty="0" smtClean="0">
                <a:solidFill>
                  <a:srgbClr val="0000FF"/>
                </a:solidFill>
              </a:rPr>
              <a:t> </a:t>
            </a:r>
            <a:endParaRPr kumimoji="1" lang="ja-JP" altLang="en-US" dirty="0"/>
          </a:p>
        </p:txBody>
      </p:sp>
      <p:pic>
        <p:nvPicPr>
          <p:cNvPr id="5" name="コンテンツ プレースホルダ 15" descr="CDC_LER_nofitinfo.jpg"/>
          <p:cNvPicPr>
            <a:picLocks noChangeAspect="1"/>
          </p:cNvPicPr>
          <p:nvPr/>
        </p:nvPicPr>
        <p:blipFill>
          <a:blip r:embed="rId2" cstate="print"/>
          <a:srcRect t="26534" r="19231"/>
          <a:stretch>
            <a:fillRect/>
          </a:stretch>
        </p:blipFill>
        <p:spPr>
          <a:xfrm>
            <a:off x="1874580" y="2080260"/>
            <a:ext cx="5520630" cy="34007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48292" y="1871334"/>
            <a:ext cx="211791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CDC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BG/i </a:t>
            </a:r>
            <a:r>
              <a:rPr kumimoji="1" lang="en-US" altLang="ja-JP" sz="2000" dirty="0" smtClean="0"/>
              <a:t>(</a:t>
            </a:r>
            <a:r>
              <a:rPr kumimoji="1" lang="en-US" altLang="ja-JP" sz="2000" dirty="0" err="1" smtClean="0">
                <a:latin typeface="Symbol" pitchFamily="18" charset="2"/>
              </a:rPr>
              <a:t>m</a:t>
            </a:r>
            <a:r>
              <a:rPr kumimoji="1" lang="en-US" altLang="ja-JP" sz="2000" dirty="0" err="1" smtClean="0"/>
              <a:t>A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mA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00750" y="5244136"/>
            <a:ext cx="14859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1/life (min</a:t>
            </a:r>
            <a:r>
              <a:rPr kumimoji="1" lang="en-US" altLang="ja-JP" sz="2000" baseline="30000" dirty="0" smtClean="0"/>
              <a:t>-1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2558088" y="4629150"/>
            <a:ext cx="482292" cy="37946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227764" y="6389310"/>
            <a:ext cx="136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1/</a:t>
            </a:r>
            <a:r>
              <a:rPr kumimoji="1" lang="en-US" altLang="ja-JP" sz="2000" dirty="0" err="1" smtClean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kumimoji="1" lang="en-US" altLang="ja-JP" sz="2400" baseline="-25000" dirty="0" err="1" smtClean="0">
                <a:solidFill>
                  <a:srgbClr val="0000FF"/>
                </a:solidFill>
                <a:latin typeface="+mj-lt"/>
              </a:rPr>
              <a:t>beam</a:t>
            </a:r>
            <a:r>
              <a:rPr kumimoji="1" lang="en-US" altLang="ja-JP" sz="2400" baseline="-25000" dirty="0" smtClean="0">
                <a:solidFill>
                  <a:srgbClr val="0000FF"/>
                </a:solidFill>
                <a:latin typeface="+mj-lt"/>
              </a:rPr>
              <a:t>-gas</a:t>
            </a:r>
            <a:endParaRPr kumimoji="1" lang="ja-JP" altLang="en-US" sz="20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937510" y="4549140"/>
            <a:ext cx="194310" cy="182880"/>
          </a:xfrm>
          <a:prstGeom prst="ellipse">
            <a:avLst/>
          </a:prstGeom>
          <a:solidFill>
            <a:srgbClr val="0000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 rot="5400000">
            <a:off x="4810846" y="4286251"/>
            <a:ext cx="130301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040380" y="4652010"/>
            <a:ext cx="25717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576504" y="5765486"/>
            <a:ext cx="137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1/</a:t>
            </a:r>
            <a:r>
              <a:rPr kumimoji="1" lang="en-US" altLang="ja-JP" sz="2000" dirty="0" err="1" smtClean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kumimoji="1" lang="en-US" altLang="ja-JP" sz="2400" baseline="-25000" dirty="0" err="1" smtClean="0">
                <a:solidFill>
                  <a:srgbClr val="0000FF"/>
                </a:solidFill>
                <a:latin typeface="+mj-lt"/>
              </a:rPr>
              <a:t>Touschek</a:t>
            </a:r>
            <a:endParaRPr kumimoji="1" lang="ja-JP" altLang="en-US" sz="20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65324" y="3948116"/>
            <a:ext cx="162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B050"/>
                </a:solidFill>
              </a:rPr>
              <a:t>BG</a:t>
            </a:r>
            <a:r>
              <a:rPr kumimoji="1" lang="en-US" altLang="ja-JP" sz="2000" baseline="-25000" dirty="0" err="1" smtClean="0">
                <a:solidFill>
                  <a:srgbClr val="00B050"/>
                </a:solidFill>
                <a:latin typeface="+mj-lt"/>
              </a:rPr>
              <a:t>Touschek</a:t>
            </a:r>
            <a:endParaRPr kumimoji="1" lang="ja-JP" altLang="en-US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53894" y="4508186"/>
            <a:ext cx="156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B050"/>
                </a:solidFill>
              </a:rPr>
              <a:t>BG</a:t>
            </a:r>
            <a:r>
              <a:rPr kumimoji="1" lang="en-US" altLang="ja-JP" sz="2000" baseline="-25000" dirty="0" err="1" smtClean="0">
                <a:solidFill>
                  <a:srgbClr val="00B050"/>
                </a:solidFill>
                <a:latin typeface="+mj-lt"/>
              </a:rPr>
              <a:t>beam</a:t>
            </a:r>
            <a:r>
              <a:rPr lang="en-US" altLang="ja-JP" sz="2000" baseline="-25000" dirty="0" smtClean="0">
                <a:solidFill>
                  <a:srgbClr val="00B050"/>
                </a:solidFill>
                <a:latin typeface="+mj-lt"/>
              </a:rPr>
              <a:t>-gas</a:t>
            </a:r>
            <a:endParaRPr kumimoji="1" lang="ja-JP" altLang="en-US" baseline="-250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rot="5400000">
            <a:off x="4960620" y="4160520"/>
            <a:ext cx="1028700" cy="1588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5400000">
            <a:off x="5276136" y="4841002"/>
            <a:ext cx="399256" cy="1588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/楕円 37"/>
          <p:cNvSpPr/>
          <p:nvPr/>
        </p:nvSpPr>
        <p:spPr>
          <a:xfrm>
            <a:off x="5257800" y="2343150"/>
            <a:ext cx="434340" cy="2708910"/>
          </a:xfrm>
          <a:prstGeom prst="ellipse">
            <a:avLst/>
          </a:prstGeom>
          <a:solidFill>
            <a:srgbClr val="FC9AF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006340" y="1520190"/>
            <a:ext cx="125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3399"/>
                </a:solidFill>
              </a:rPr>
              <a:t>Nominal </a:t>
            </a:r>
          </a:p>
          <a:p>
            <a:r>
              <a:rPr kumimoji="1" lang="en-US" altLang="ja-JP" b="1" dirty="0" smtClean="0">
                <a:solidFill>
                  <a:srgbClr val="FF3399"/>
                </a:solidFill>
              </a:rPr>
              <a:t>beam size</a:t>
            </a:r>
          </a:p>
          <a:p>
            <a:r>
              <a:rPr kumimoji="1" lang="en-US" altLang="ja-JP" b="1" dirty="0" smtClean="0">
                <a:solidFill>
                  <a:srgbClr val="FF3399"/>
                </a:solidFill>
              </a:rPr>
              <a:t>(~2um)</a:t>
            </a:r>
            <a:endParaRPr kumimoji="1" lang="ja-JP" altLang="en-US" b="1" dirty="0">
              <a:solidFill>
                <a:srgbClr val="FF3399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 rot="16200000" flipH="1">
            <a:off x="1705377" y="5501305"/>
            <a:ext cx="1684693" cy="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5400000">
            <a:off x="4802907" y="5695615"/>
            <a:ext cx="131893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2537460" y="6229350"/>
            <a:ext cx="491490" cy="1588"/>
          </a:xfrm>
          <a:prstGeom prst="straightConnector1">
            <a:avLst/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3028950" y="5760720"/>
            <a:ext cx="2423160" cy="1588"/>
          </a:xfrm>
          <a:prstGeom prst="straightConnector1">
            <a:avLst/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rot="16200000" flipH="1">
            <a:off x="2189247" y="5516545"/>
            <a:ext cx="1684693" cy="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rot="16200000" flipH="1">
            <a:off x="4229100" y="3680460"/>
            <a:ext cx="514350" cy="1485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62741" y="2697610"/>
            <a:ext cx="1390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slope: </a:t>
            </a:r>
            <a:r>
              <a:rPr kumimoji="1" lang="en-US" altLang="ja-JP" sz="2800" b="1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sz="2800" b="1" baseline="-25000" dirty="0" err="1" smtClean="0">
                <a:solidFill>
                  <a:srgbClr val="FF0000"/>
                </a:solidFill>
              </a:rPr>
              <a:t>Touschek</a:t>
            </a:r>
            <a:endParaRPr kumimoji="1" lang="ja-JP" altLang="en-US" sz="2000" b="1" baseline="-25000" dirty="0">
              <a:solidFill>
                <a:srgbClr val="FF0000"/>
              </a:solidFill>
            </a:endParaRPr>
          </a:p>
        </p:txBody>
      </p:sp>
      <p:cxnSp>
        <p:nvCxnSpPr>
          <p:cNvPr id="61" name="直線矢印コネクタ 60"/>
          <p:cNvCxnSpPr/>
          <p:nvPr/>
        </p:nvCxnSpPr>
        <p:spPr>
          <a:xfrm rot="5400000">
            <a:off x="2474595" y="4211955"/>
            <a:ext cx="914400" cy="24003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2674619" y="3143250"/>
            <a:ext cx="13117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B0F0"/>
                </a:solidFill>
              </a:rPr>
              <a:t>slope: </a:t>
            </a:r>
            <a:r>
              <a:rPr kumimoji="1" lang="en-US" altLang="ja-JP" sz="2800" b="1" dirty="0" err="1" smtClean="0">
                <a:solidFill>
                  <a:srgbClr val="00B0F0"/>
                </a:solidFill>
              </a:rPr>
              <a:t>k</a:t>
            </a:r>
            <a:r>
              <a:rPr kumimoji="1" lang="en-US" altLang="ja-JP" sz="2800" b="1" baseline="-25000" dirty="0" err="1" smtClean="0">
                <a:solidFill>
                  <a:srgbClr val="00B0F0"/>
                </a:solidFill>
              </a:rPr>
              <a:t>beam</a:t>
            </a:r>
            <a:r>
              <a:rPr kumimoji="1" lang="en-US" altLang="ja-JP" sz="2800" b="1" baseline="-25000" dirty="0" smtClean="0">
                <a:solidFill>
                  <a:srgbClr val="00B0F0"/>
                </a:solidFill>
              </a:rPr>
              <a:t>-gas</a:t>
            </a:r>
            <a:endParaRPr kumimoji="1" lang="ja-JP" altLang="en-US" sz="2000" b="1" baseline="-25000" dirty="0">
              <a:solidFill>
                <a:srgbClr val="00B0F0"/>
              </a:solidFill>
            </a:endParaRPr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H.Nakayama(KEK)</a:t>
            </a:r>
            <a:endParaRPr kumimoji="1" lang="ja-JP" altLang="en-US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FAAC-6AC9-4CDC-B598-9EC5C0D2FA0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34" name="フッター プレースホルダ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TDR follow-up (7 Nov. 2010)</a:t>
            </a:r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750068" y="6113123"/>
            <a:ext cx="189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160min</a:t>
            </a:r>
            <a:r>
              <a:rPr kumimoji="1" lang="en-US" altLang="ja-JP" dirty="0" smtClean="0">
                <a:sym typeface="Wingdings" pitchFamily="2" charset="2"/>
              </a:rPr>
              <a:t>10min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122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H.Nakayama(KEK)</a:t>
            </a:r>
            <a:endParaRPr kumimoji="1" lang="ja-JP" altLang="en-US" dirty="0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FAAC-6AC9-4CDC-B598-9EC5C0D2FA03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3163529" y="6335559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TDR follow-up (7 Nov. 2010)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Extrapolated BG levels at SuperKEKB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509" y="2604755"/>
            <a:ext cx="8609008" cy="4091013"/>
          </a:xfr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kumimoji="1" lang="en-US" altLang="ja-JP" sz="1800" dirty="0" smtClean="0"/>
              <a:t> 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 CDC</a:t>
            </a:r>
            <a:r>
              <a:rPr lang="en-US" altLang="ja-JP" sz="1800" dirty="0" smtClean="0"/>
              <a:t> </a:t>
            </a:r>
            <a:r>
              <a:rPr kumimoji="1" lang="en-US" altLang="ja-JP" sz="1800" dirty="0" smtClean="0"/>
              <a:t>  400+-40 </a:t>
            </a:r>
            <a:r>
              <a:rPr kumimoji="1" lang="en-US" altLang="ja-JP" sz="1800" dirty="0" err="1" smtClean="0"/>
              <a:t>uA</a:t>
            </a:r>
            <a:r>
              <a:rPr kumimoji="1" lang="en-US" altLang="ja-JP" sz="1800" dirty="0" smtClean="0"/>
              <a:t> </a:t>
            </a:r>
            <a:r>
              <a:rPr lang="en-US" altLang="ja-JP" sz="1800" dirty="0" smtClean="0"/>
              <a:t>(cf. ~20uA@2003) </a:t>
            </a:r>
            <a:endParaRPr kumimoji="1" lang="en-US" altLang="ja-JP" sz="1800" dirty="0" smtClean="0"/>
          </a:p>
          <a:p>
            <a:pPr>
              <a:buNone/>
            </a:pPr>
            <a:r>
              <a:rPr lang="en-US" altLang="ja-JP" sz="1800" dirty="0" smtClean="0">
                <a:sym typeface="Wingdings" pitchFamily="2" charset="2"/>
              </a:rPr>
              <a:t>		 </a:t>
            </a:r>
            <a:r>
              <a:rPr lang="en-US" altLang="ja-JP" sz="1800" u="sng" dirty="0" smtClean="0">
                <a:solidFill>
                  <a:srgbClr val="FF0000"/>
                </a:solidFill>
                <a:sym typeface="Wingdings" pitchFamily="2" charset="2"/>
              </a:rPr>
              <a:t>~</a:t>
            </a:r>
            <a:r>
              <a:rPr kumimoji="1" lang="en-US" altLang="ja-JP" sz="1800" u="sng" dirty="0" smtClean="0">
                <a:solidFill>
                  <a:srgbClr val="FF0000"/>
                </a:solidFill>
              </a:rPr>
              <a:t>120 kHz/wire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800" dirty="0" smtClean="0"/>
              <a:t>or less at layer 6 or outer</a:t>
            </a:r>
          </a:p>
          <a:p>
            <a:endParaRPr kumimoji="1" lang="en-US" altLang="ja-JP" sz="800" dirty="0" smtClean="0"/>
          </a:p>
          <a:p>
            <a:pPr>
              <a:buNone/>
            </a:pPr>
            <a:r>
              <a:rPr lang="en-US" altLang="ja-JP" sz="1800" dirty="0" smtClean="0"/>
              <a:t>             60+-5 GeV/event</a:t>
            </a:r>
          </a:p>
          <a:p>
            <a:pPr>
              <a:buNone/>
            </a:pPr>
            <a:r>
              <a:rPr lang="en-US" altLang="ja-JP" sz="1800" dirty="0" smtClean="0">
                <a:sym typeface="Wingdings" pitchFamily="2" charset="2"/>
              </a:rPr>
              <a:t>		 wave form fitting (x1/7)  </a:t>
            </a:r>
            <a:r>
              <a:rPr lang="en-US" altLang="ja-JP" sz="1800" u="sng" dirty="0" smtClean="0">
                <a:solidFill>
                  <a:srgbClr val="FF0000"/>
                </a:solidFill>
                <a:sym typeface="Wingdings" pitchFamily="2" charset="2"/>
              </a:rPr>
              <a:t>~9 GeV/event </a:t>
            </a:r>
          </a:p>
          <a:p>
            <a:pPr>
              <a:buNone/>
            </a:pPr>
            <a:endParaRPr lang="en-US" altLang="ja-JP" sz="5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sz="1800" dirty="0" smtClean="0"/>
              <a:t> </a:t>
            </a:r>
            <a:r>
              <a:rPr kumimoji="1" lang="en-US" altLang="ja-JP" sz="1800" dirty="0" smtClean="0"/>
              <a:t>            </a:t>
            </a:r>
            <a:r>
              <a:rPr lang="en-US" altLang="ja-JP" sz="1800" dirty="0" smtClean="0"/>
              <a:t>13</a:t>
            </a:r>
            <a:r>
              <a:rPr kumimoji="1" lang="en-US" altLang="ja-JP" sz="1800" dirty="0" smtClean="0"/>
              <a:t>00+-</a:t>
            </a:r>
            <a:r>
              <a:rPr lang="en-US" altLang="ja-JP" sz="1800" dirty="0" smtClean="0"/>
              <a:t>200 hits/event (&gt;3000 electron)</a:t>
            </a:r>
            <a:endParaRPr kumimoji="1" lang="en-US" altLang="ja-JP" sz="1800" dirty="0" smtClean="0"/>
          </a:p>
          <a:p>
            <a:pPr>
              <a:buNone/>
            </a:pPr>
            <a:r>
              <a:rPr lang="en-US" altLang="ja-JP" sz="1800" dirty="0" smtClean="0">
                <a:sym typeface="Wingdings" pitchFamily="2" charset="2"/>
              </a:rPr>
              <a:t>		 shorter integration time (2</a:t>
            </a:r>
            <a:r>
              <a:rPr lang="en-US" altLang="ja-JP" sz="18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ja-JP" sz="1800" dirty="0" smtClean="0">
                <a:sym typeface="Wingdings" pitchFamily="2" charset="2"/>
              </a:rPr>
              <a:t>s75ns)</a:t>
            </a:r>
          </a:p>
          <a:p>
            <a:pPr>
              <a:buNone/>
            </a:pPr>
            <a:r>
              <a:rPr kumimoji="1" lang="en-US" altLang="ja-JP" sz="1800" dirty="0" smtClean="0">
                <a:sym typeface="Wingdings" pitchFamily="2" charset="2"/>
              </a:rPr>
              <a:t>		 ~400 event/trigger, </a:t>
            </a:r>
            <a:r>
              <a:rPr kumimoji="1" lang="en-US" altLang="ja-JP" sz="1800" u="sng" dirty="0" smtClean="0">
                <a:solidFill>
                  <a:srgbClr val="FF0000"/>
                </a:solidFill>
                <a:sym typeface="Wingdings" pitchFamily="2" charset="2"/>
              </a:rPr>
              <a:t>occupancy: 0.7%+-0.01%</a:t>
            </a:r>
            <a:r>
              <a:rPr kumimoji="1" lang="en-US" altLang="ja-JP" sz="1800" u="sng" dirty="0" smtClean="0">
                <a:sym typeface="Wingdings" pitchFamily="2" charset="2"/>
              </a:rPr>
              <a:t> </a:t>
            </a:r>
            <a:r>
              <a:rPr kumimoji="1" lang="en-US" altLang="ja-JP" sz="1800" dirty="0" smtClean="0">
                <a:sym typeface="Wingdings" pitchFamily="2" charset="2"/>
              </a:rPr>
              <a:t>&lt;10% (SVD2)</a:t>
            </a:r>
            <a:endParaRPr lang="en-US" altLang="ja-JP" sz="1600" dirty="0" smtClean="0">
              <a:sym typeface="Wingdings" pitchFamily="2" charset="2"/>
            </a:endParaRPr>
          </a:p>
          <a:p>
            <a:pPr>
              <a:buNone/>
            </a:pPr>
            <a:endParaRPr kumimoji="1" lang="en-US" altLang="ja-JP" sz="1000" dirty="0" smtClean="0">
              <a:sym typeface="Wingdings" pitchFamily="2" charset="2"/>
            </a:endParaRPr>
          </a:p>
          <a:p>
            <a:pPr>
              <a:buNone/>
            </a:pPr>
            <a:r>
              <a:rPr kumimoji="1" lang="en-US" altLang="ja-JP" sz="1800" dirty="0" smtClean="0">
                <a:sym typeface="Wingdings" pitchFamily="2" charset="2"/>
              </a:rPr>
              <a:t>             (estimated from SVD, &gt;3000 electron)</a:t>
            </a:r>
          </a:p>
          <a:p>
            <a:pPr>
              <a:buNone/>
            </a:pPr>
            <a:r>
              <a:rPr lang="en-US" altLang="ja-JP" sz="1800" dirty="0" smtClean="0">
                <a:sym typeface="Wingdings" pitchFamily="2" charset="2"/>
              </a:rPr>
              <a:t>		 3.2M pixels in</a:t>
            </a:r>
            <a:r>
              <a:rPr lang="ja-JP" altLang="en-US" sz="1800" dirty="0" smtClean="0">
                <a:sym typeface="Wingdings" pitchFamily="2" charset="2"/>
              </a:rPr>
              <a:t> </a:t>
            </a:r>
            <a:r>
              <a:rPr lang="en-US" altLang="ja-JP" sz="1800" dirty="0" smtClean="0">
                <a:sym typeface="Wingdings" pitchFamily="2" charset="2"/>
              </a:rPr>
              <a:t>1</a:t>
            </a:r>
            <a:r>
              <a:rPr lang="en-US" altLang="ja-JP" sz="1800" baseline="30000" dirty="0" smtClean="0">
                <a:sym typeface="Wingdings" pitchFamily="2" charset="2"/>
              </a:rPr>
              <a:t>st</a:t>
            </a:r>
            <a:r>
              <a:rPr lang="en-US" altLang="ja-JP" sz="1800" dirty="0" smtClean="0">
                <a:sym typeface="Wingdings" pitchFamily="2" charset="2"/>
              </a:rPr>
              <a:t> layer, integration time: 20</a:t>
            </a:r>
            <a:r>
              <a:rPr lang="en-US" altLang="ja-JP" sz="18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ja-JP" sz="1800" dirty="0" smtClean="0">
                <a:sym typeface="Wingdings" pitchFamily="2" charset="2"/>
              </a:rPr>
              <a:t>s </a:t>
            </a:r>
          </a:p>
          <a:p>
            <a:pPr>
              <a:buNone/>
            </a:pPr>
            <a:r>
              <a:rPr lang="en-US" altLang="ja-JP" sz="1800" dirty="0" smtClean="0">
                <a:sym typeface="Wingdings" pitchFamily="2" charset="2"/>
              </a:rPr>
              <a:t>		 </a:t>
            </a:r>
            <a:r>
              <a:rPr lang="en-US" altLang="ja-JP" sz="1800" dirty="0" smtClean="0">
                <a:solidFill>
                  <a:srgbClr val="FF0000"/>
                </a:solidFill>
                <a:sym typeface="Wingdings" pitchFamily="2" charset="2"/>
              </a:rPr>
              <a:t>Occupancy  = 1.0</a:t>
            </a:r>
            <a:r>
              <a:rPr lang="en-US" altLang="ja-JP" sz="1800" dirty="0" smtClean="0">
                <a:solidFill>
                  <a:srgbClr val="FF0000"/>
                </a:solidFill>
              </a:rPr>
              <a:t>±0.1</a:t>
            </a:r>
            <a:r>
              <a:rPr lang="en-US" altLang="ja-JP" sz="1800" dirty="0" smtClean="0">
                <a:solidFill>
                  <a:srgbClr val="FF0000"/>
                </a:solidFill>
                <a:sym typeface="Wingdings" pitchFamily="2" charset="2"/>
              </a:rPr>
              <a:t>% </a:t>
            </a:r>
          </a:p>
          <a:p>
            <a:pPr>
              <a:buNone/>
            </a:pPr>
            <a:r>
              <a:rPr lang="en-US" altLang="ja-JP" sz="1800" dirty="0" smtClean="0">
                <a:solidFill>
                  <a:srgbClr val="FF0000"/>
                </a:solidFill>
                <a:sym typeface="Wingdings" pitchFamily="2" charset="2"/>
              </a:rPr>
              <a:t>		</a:t>
            </a:r>
            <a:r>
              <a:rPr lang="en-US" altLang="ja-JP" sz="1800" dirty="0" smtClean="0">
                <a:sym typeface="Wingdings" pitchFamily="2" charset="2"/>
              </a:rPr>
              <a:t>    (not including low-pt tracks or  &lt;few </a:t>
            </a:r>
            <a:r>
              <a:rPr lang="en-US" altLang="ja-JP" sz="1800" dirty="0" err="1" smtClean="0">
                <a:sym typeface="Wingdings" pitchFamily="2" charset="2"/>
              </a:rPr>
              <a:t>keV</a:t>
            </a:r>
            <a:r>
              <a:rPr lang="en-US" altLang="ja-JP" sz="1800" dirty="0" smtClean="0">
                <a:sym typeface="Wingdings" pitchFamily="2" charset="2"/>
              </a:rPr>
              <a:t> gammas)  </a:t>
            </a:r>
            <a:endParaRPr lang="en-US" altLang="ja-JP" sz="1600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en-US" altLang="ja-JP" sz="1800" dirty="0" smtClean="0">
              <a:sym typeface="Wingdings" pitchFamily="2" charset="2"/>
            </a:endParaRPr>
          </a:p>
          <a:p>
            <a:pPr>
              <a:buNone/>
            </a:pPr>
            <a:endParaRPr kumimoji="1" lang="en-US" altLang="ja-JP" sz="1800" dirty="0" smtClean="0">
              <a:sym typeface="Wingdings" pitchFamily="2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7230" y="1200150"/>
            <a:ext cx="7572564" cy="12311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Assumptions:  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Symbol" pitchFamily="18" charset="2"/>
              </a:rPr>
              <a:t> </a:t>
            </a:r>
            <a:r>
              <a:rPr lang="en-US" altLang="ja-JP" sz="1600" dirty="0" smtClean="0"/>
              <a:t>Use </a:t>
            </a:r>
            <a:r>
              <a:rPr lang="en-US" altLang="ja-JP" dirty="0" err="1" smtClean="0">
                <a:latin typeface="Symbol" pitchFamily="18" charset="2"/>
              </a:rPr>
              <a:t>t</a:t>
            </a:r>
            <a:r>
              <a:rPr lang="en-US" altLang="ja-JP" sz="2400" baseline="-25000" dirty="0" err="1" smtClean="0"/>
              <a:t>Touschek</a:t>
            </a:r>
            <a:r>
              <a:rPr lang="en-US" altLang="ja-JP" dirty="0" smtClean="0"/>
              <a:t> from optics simulation: </a:t>
            </a:r>
            <a:r>
              <a:rPr lang="en-US" altLang="ja-JP" sz="2000" dirty="0" smtClean="0">
                <a:solidFill>
                  <a:srgbClr val="FF0000"/>
                </a:solidFill>
              </a:rPr>
              <a:t>8.7min</a:t>
            </a:r>
            <a:r>
              <a:rPr lang="en-US" altLang="ja-JP" dirty="0" smtClean="0"/>
              <a:t>(LER), </a:t>
            </a:r>
            <a:r>
              <a:rPr lang="en-US" altLang="ja-JP" sz="2000" dirty="0" smtClean="0">
                <a:solidFill>
                  <a:srgbClr val="FF0000"/>
                </a:solidFill>
              </a:rPr>
              <a:t>15.3min</a:t>
            </a:r>
            <a:r>
              <a:rPr lang="en-US" altLang="ja-JP" dirty="0" smtClean="0"/>
              <a:t>(HER)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1600" dirty="0" smtClean="0">
                <a:latin typeface="Symbol" pitchFamily="18" charset="2"/>
              </a:rPr>
              <a:t> </a:t>
            </a:r>
            <a:r>
              <a:rPr lang="en-US" altLang="ja-JP" sz="1600" dirty="0" smtClean="0"/>
              <a:t>Use</a:t>
            </a:r>
            <a:r>
              <a:rPr lang="en-US" altLang="ja-JP" dirty="0" smtClean="0"/>
              <a:t> same </a:t>
            </a:r>
            <a:r>
              <a:rPr lang="en-US" altLang="ja-JP" dirty="0" err="1" smtClean="0">
                <a:latin typeface="Symbol" pitchFamily="18" charset="2"/>
              </a:rPr>
              <a:t>t</a:t>
            </a:r>
            <a:r>
              <a:rPr lang="en-US" altLang="ja-JP" sz="2400" baseline="-25000" dirty="0" err="1" smtClean="0"/>
              <a:t>beam</a:t>
            </a:r>
            <a:r>
              <a:rPr lang="en-US" altLang="ja-JP" sz="2400" baseline="-25000" dirty="0" smtClean="0"/>
              <a:t>-gas </a:t>
            </a:r>
            <a:r>
              <a:rPr lang="en-US" altLang="ja-JP" dirty="0" smtClean="0"/>
              <a:t>from KEKB machine study: </a:t>
            </a:r>
            <a:r>
              <a:rPr lang="en-US" altLang="ja-JP" u="sng" dirty="0" smtClean="0"/>
              <a:t>800min</a:t>
            </a:r>
            <a:r>
              <a:rPr lang="en-US" altLang="ja-JP" dirty="0" smtClean="0"/>
              <a:t>(LER),  </a:t>
            </a:r>
            <a:r>
              <a:rPr lang="en-US" altLang="ja-JP" u="sng" dirty="0" smtClean="0"/>
              <a:t>3400min</a:t>
            </a:r>
            <a:r>
              <a:rPr lang="en-US" altLang="ja-JP" dirty="0" smtClean="0"/>
              <a:t>(HER)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</a:t>
            </a:r>
            <a:r>
              <a:rPr lang="en-US" altLang="ja-JP" sz="1600" dirty="0" smtClean="0"/>
              <a:t>Use</a:t>
            </a:r>
            <a:r>
              <a:rPr lang="en-US" altLang="ja-JP" dirty="0" smtClean="0"/>
              <a:t> same </a:t>
            </a:r>
            <a:r>
              <a:rPr lang="en-US" altLang="ja-JP" dirty="0" err="1" smtClean="0"/>
              <a:t>k</a:t>
            </a:r>
            <a:r>
              <a:rPr lang="en-US" altLang="ja-JP" sz="2400" baseline="-25000" dirty="0" err="1" smtClean="0"/>
              <a:t>Touchek</a:t>
            </a:r>
            <a:r>
              <a:rPr lang="en-US" altLang="ja-JP" sz="2400" baseline="-25000" dirty="0" smtClean="0"/>
              <a:t>,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</a:t>
            </a:r>
            <a:r>
              <a:rPr lang="en-US" altLang="ja-JP" sz="2400" baseline="-25000" dirty="0" err="1" smtClean="0"/>
              <a:t>beam</a:t>
            </a:r>
            <a:r>
              <a:rPr lang="en-US" altLang="ja-JP" sz="2400" baseline="-25000" dirty="0" smtClean="0"/>
              <a:t>-gas</a:t>
            </a:r>
            <a:r>
              <a:rPr lang="en-US" altLang="ja-JP" dirty="0" smtClean="0"/>
              <a:t> from KEKB machine study</a:t>
            </a:r>
            <a:endParaRPr kumimoji="1" lang="en-US" altLang="ja-JP" baseline="-25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1103" y="2606668"/>
            <a:ext cx="6629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CDC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2630" y="4135022"/>
            <a:ext cx="6629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SVD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9722" y="3331028"/>
            <a:ext cx="6629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ECL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86187" y="5613940"/>
            <a:ext cx="181737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SR, QED</a:t>
            </a:r>
            <a:r>
              <a:rPr lang="en-US" altLang="ja-JP" dirty="0" smtClean="0"/>
              <a:t>, beam-beam BG are not included</a:t>
            </a:r>
            <a:endParaRPr kumimoji="1" lang="ja-JP" altLang="en-US" dirty="0"/>
          </a:p>
        </p:txBody>
      </p:sp>
      <p:graphicFrame>
        <p:nvGraphicFramePr>
          <p:cNvPr id="13" name="グラフ 12"/>
          <p:cNvGraphicFramePr/>
          <p:nvPr/>
        </p:nvGraphicFramePr>
        <p:xfrm>
          <a:off x="6080760" y="2526030"/>
          <a:ext cx="3063240" cy="132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6589415" y="3690104"/>
            <a:ext cx="2202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dirty="0" smtClean="0"/>
              <a:t>LER/total: 60~70%, </a:t>
            </a:r>
          </a:p>
          <a:p>
            <a:r>
              <a:rPr lang="en-US" altLang="ja-JP" u="sng" dirty="0" smtClean="0"/>
              <a:t>Touschek/total: &gt;90%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956386" y="2703559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CDC</a:t>
            </a:r>
            <a:endParaRPr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2678" y="5289718"/>
            <a:ext cx="6629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PXD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396335"/>
            <a:ext cx="122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PXD 1</a:t>
            </a:r>
            <a:r>
              <a:rPr kumimoji="1" lang="en-US" altLang="ja-JP" sz="1200" baseline="30000" dirty="0" smtClean="0"/>
              <a:t>st</a:t>
            </a:r>
            <a:r>
              <a:rPr kumimoji="1" lang="en-US" altLang="ja-JP" sz="1200" dirty="0" smtClean="0"/>
              <a:t>: 14mm</a:t>
            </a:r>
          </a:p>
          <a:p>
            <a:r>
              <a:rPr lang="en-US" altLang="ja-JP" sz="1200" dirty="0" smtClean="0"/>
              <a:t>SVD2 1</a:t>
            </a:r>
            <a:r>
              <a:rPr lang="en-US" altLang="ja-JP" sz="1200" baseline="30000" dirty="0" smtClean="0"/>
              <a:t>st</a:t>
            </a:r>
            <a:r>
              <a:rPr lang="en-US" altLang="ja-JP" sz="1200" dirty="0" smtClean="0"/>
              <a:t> : 30mm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45303" y="0"/>
            <a:ext cx="369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Smaller results than</a:t>
            </a:r>
            <a:r>
              <a:rPr lang="en-US" altLang="ja-JP" sz="1400" dirty="0" smtClean="0"/>
              <a:t> </a:t>
            </a:r>
            <a:r>
              <a:rPr kumimoji="1" lang="en-US" altLang="ja-JP" sz="1400" dirty="0" smtClean="0"/>
              <a:t>DEPFET meeting @Valencia for SVD/PXD is due to &gt;3000electron cut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8035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QED machine study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May 2010</a:t>
            </a:r>
          </a:p>
          <a:p>
            <a:r>
              <a:rPr lang="en-US" altLang="ja-JP" sz="2400" dirty="0" smtClean="0"/>
              <a:t>Both beam colliding, </a:t>
            </a:r>
            <a:r>
              <a:rPr lang="en-US" altLang="ja-JP" sz="2400" dirty="0" err="1" smtClean="0"/>
              <a:t>random+Bhabha</a:t>
            </a:r>
            <a:r>
              <a:rPr lang="en-US" altLang="ja-JP" sz="2400" dirty="0" smtClean="0"/>
              <a:t> trigger, </a:t>
            </a:r>
          </a:p>
          <a:p>
            <a:r>
              <a:rPr lang="en-US" altLang="ja-JP" sz="2400" dirty="0" smtClean="0"/>
              <a:t>Vary </a:t>
            </a:r>
            <a:r>
              <a:rPr lang="en-US" altLang="ja-JP" sz="2400" dirty="0" smtClean="0">
                <a:solidFill>
                  <a:srgbClr val="FF0000"/>
                </a:solidFill>
              </a:rPr>
              <a:t>luminosity</a:t>
            </a:r>
            <a:r>
              <a:rPr lang="en-US" altLang="ja-JP" sz="2400" dirty="0" smtClean="0"/>
              <a:t> to separate </a:t>
            </a:r>
            <a:r>
              <a:rPr lang="en-US" altLang="ja-JP" sz="2400" dirty="0" err="1" smtClean="0"/>
              <a:t>lumi</a:t>
            </a:r>
            <a:r>
              <a:rPr lang="en-US" altLang="ja-JP" sz="2400" dirty="0" smtClean="0"/>
              <a:t>-dependent contribution </a:t>
            </a:r>
          </a:p>
          <a:p>
            <a:pPr lvl="1"/>
            <a:r>
              <a:rPr lang="en-US" altLang="ja-JP" sz="2000" dirty="0" smtClean="0"/>
              <a:t>Change vertical beam separation/vertical beam size/beam current  </a:t>
            </a:r>
          </a:p>
          <a:p>
            <a:r>
              <a:rPr lang="en-US" altLang="ja-JP" sz="2400" dirty="0" smtClean="0"/>
              <a:t>Measure SVD hit multiplicity</a:t>
            </a:r>
          </a:p>
          <a:p>
            <a:pPr lvl="1"/>
            <a:r>
              <a:rPr lang="en-US" altLang="ja-JP" sz="2000" dirty="0" err="1" smtClean="0"/>
              <a:t>Lumi</a:t>
            </a:r>
            <a:r>
              <a:rPr lang="en-US" altLang="ja-JP" sz="2000" dirty="0" smtClean="0"/>
              <a:t>-dependent but non-QED </a:t>
            </a:r>
          </a:p>
          <a:p>
            <a:pPr lvl="1">
              <a:buNone/>
            </a:pPr>
            <a:r>
              <a:rPr lang="en-US" altLang="ja-JP" sz="2000" dirty="0" smtClean="0"/>
              <a:t>     components are removed by </a:t>
            </a:r>
          </a:p>
          <a:p>
            <a:pPr lvl="1">
              <a:buNone/>
            </a:pPr>
            <a:r>
              <a:rPr lang="en-US" altLang="ja-JP" sz="2000" dirty="0" smtClean="0"/>
              <a:t>     correction using CDC currents.</a:t>
            </a:r>
          </a:p>
          <a:p>
            <a:pPr lvl="1">
              <a:buNone/>
            </a:pPr>
            <a:r>
              <a:rPr lang="en-US" altLang="ja-JP" sz="2000" dirty="0" smtClean="0"/>
              <a:t>     (we expect no QED hits on CDC)</a:t>
            </a:r>
            <a:endParaRPr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H.Nakayama(KEK)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TDR follow-up (7 Nov. 2010)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FAAC-6AC9-4CDC-B598-9EC5C0D2FA0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41924" y="154112"/>
            <a:ext cx="99659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MPI</a:t>
            </a:r>
            <a:endParaRPr kumimoji="1" lang="ja-JP" altLang="en-US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4921321" y="3394289"/>
            <a:ext cx="3318553" cy="3242388"/>
            <a:chOff x="5506948" y="3435386"/>
            <a:chExt cx="3318553" cy="3242388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9689" y="3435386"/>
              <a:ext cx="3215812" cy="324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直線矢印コネクタ 10"/>
            <p:cNvCxnSpPr/>
            <p:nvPr/>
          </p:nvCxnSpPr>
          <p:spPr>
            <a:xfrm>
              <a:off x="5568593" y="4397339"/>
              <a:ext cx="2054832" cy="34932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5506948" y="5024063"/>
              <a:ext cx="1376737" cy="107878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 flipV="1">
              <a:off x="4844265" y="5090845"/>
              <a:ext cx="2208944" cy="0"/>
            </a:xfrm>
            <a:prstGeom prst="line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/>
          <p:cNvSpPr txBox="1"/>
          <p:nvPr/>
        </p:nvSpPr>
        <p:spPr>
          <a:xfrm>
            <a:off x="7726167" y="4623371"/>
            <a:ext cx="117125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Lumi</a:t>
            </a:r>
            <a:r>
              <a:rPr kumimoji="1" lang="en-US" altLang="ja-JP" sz="1600" dirty="0" smtClean="0"/>
              <a:t>-dependent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5366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SVD hit rate vs. luminosity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H.Nakayama(KEK)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TDR follow-up (7 Nov. 2010)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FAAC-6AC9-4CDC-B598-9EC5C0D2FA0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334" y="1328151"/>
            <a:ext cx="7041111" cy="501377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9" name="テキスト ボックス 8"/>
          <p:cNvSpPr txBox="1"/>
          <p:nvPr/>
        </p:nvSpPr>
        <p:spPr>
          <a:xfrm>
            <a:off x="6020656" y="6267235"/>
            <a:ext cx="29384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Elena (BG meeting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Aug.)  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558265" y="3554858"/>
            <a:ext cx="4890499" cy="2024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476072" y="3681456"/>
            <a:ext cx="324663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altLang="ja-JP" sz="2000" dirty="0" smtClean="0"/>
              <a:t>Our MC expect </a:t>
            </a:r>
            <a:r>
              <a:rPr lang="en-US" altLang="ja-JP" sz="2000" u="sng" dirty="0" smtClean="0"/>
              <a:t>1.5 hits</a:t>
            </a:r>
            <a:r>
              <a:rPr lang="en-US" altLang="ja-JP" sz="2000" dirty="0" smtClean="0"/>
              <a:t>@ 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layer at 10/</a:t>
            </a:r>
            <a:r>
              <a:rPr lang="en-US" altLang="ja-JP" sz="2000" dirty="0" err="1" smtClean="0"/>
              <a:t>nb</a:t>
            </a:r>
            <a:r>
              <a:rPr lang="en-US" altLang="ja-JP" sz="2000" dirty="0" smtClean="0"/>
              <a:t>, while SuperB MC expect </a:t>
            </a:r>
            <a:r>
              <a:rPr lang="en-US" altLang="ja-JP" sz="2000" u="sng" dirty="0" smtClean="0"/>
              <a:t>22hits</a:t>
            </a:r>
            <a:endParaRPr lang="en-US" altLang="ja-JP" sz="2000" dirty="0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3526" y="3154169"/>
            <a:ext cx="2664761" cy="257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3" name="テキスト ボックス 12"/>
          <p:cNvSpPr txBox="1"/>
          <p:nvPr/>
        </p:nvSpPr>
        <p:spPr>
          <a:xfrm>
            <a:off x="6133671" y="3133618"/>
            <a:ext cx="67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z/phi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665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H.Nakayama(KEK)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TDR follow-up (7 Nov. 2010)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FAAC-6AC9-4CDC-B598-9EC5C0D2FA0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561" y="606832"/>
            <a:ext cx="7777537" cy="583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6020656" y="6267235"/>
            <a:ext cx="29384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Elena (BG meeting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Aug.) 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97285" y="6211669"/>
            <a:ext cx="357540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Another approach by reconstructed tracks is ongoing (A. Moll)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815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literatures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Belle2notes for Touschek/Beam-gas study (chap. 3)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>
                <a:hlinkClick r:id="rId2"/>
              </a:rPr>
              <a:t>https://belle2.cc.kek.jp/~twiki/bin/view/Archive/Belle2note0005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Belle2notes for QED study  </a:t>
            </a:r>
          </a:p>
          <a:p>
            <a:pPr marL="0" indent="0">
              <a:buNone/>
            </a:pPr>
            <a:r>
              <a:rPr lang="en-US" altLang="ja-JP" sz="2400" dirty="0" smtClean="0">
                <a:hlinkClick r:id="rId3"/>
              </a:rPr>
              <a:t>https</a:t>
            </a:r>
            <a:r>
              <a:rPr lang="en-US" altLang="ja-JP" sz="2400" dirty="0">
                <a:hlinkClick r:id="rId3"/>
              </a:rPr>
              <a:t>://belle2.cc.kek.jp/~twiki/bin/view/Archive/Belle2note0012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/>
              <a:t>Reports at BGM, daily report </a:t>
            </a:r>
            <a:r>
              <a:rPr lang="en-US" altLang="ja-JP" sz="2400" dirty="0" smtClean="0"/>
              <a:t>slides at </a:t>
            </a:r>
            <a:r>
              <a:rPr lang="en-US" altLang="ja-JP" sz="2400" dirty="0"/>
              <a:t>KCG meetings, </a:t>
            </a:r>
            <a:r>
              <a:rPr lang="en-US" altLang="ja-JP" sz="2400" dirty="0" err="1"/>
              <a:t>etc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>
                <a:hlinkClick r:id="rId4"/>
              </a:rPr>
              <a:t>https://www.dropbox.com/sh/ws2nyeju3q16jhw/AABhnahmhFyQ82lfC4mt1GZla?dl=0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78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Remarks for phase2 planning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sz="2400" smtClean="0"/>
              <a:t>Phase2 </a:t>
            </a:r>
            <a:r>
              <a:rPr kumimoji="1" lang="en-US" altLang="ja-JP" sz="2400" dirty="0" smtClean="0"/>
              <a:t>is most similar to physics run situation, but still different from it</a:t>
            </a:r>
            <a:endParaRPr lang="en-US" altLang="ja-JP" sz="2000" dirty="0"/>
          </a:p>
          <a:p>
            <a:pPr lvl="1"/>
            <a:r>
              <a:rPr kumimoji="1" lang="en-US" altLang="ja-JP" sz="2000" dirty="0" smtClean="0"/>
              <a:t>Smaller beta function (less </a:t>
            </a:r>
            <a:r>
              <a:rPr lang="en-US" altLang="ja-JP" sz="2000" dirty="0" err="1" smtClean="0"/>
              <a:t>T</a:t>
            </a:r>
            <a:r>
              <a:rPr kumimoji="1" lang="en-US" altLang="ja-JP" sz="2000" dirty="0" err="1" smtClean="0"/>
              <a:t>oucheck</a:t>
            </a:r>
            <a:r>
              <a:rPr kumimoji="1" lang="en-US" altLang="ja-JP" sz="2000" dirty="0" smtClean="0"/>
              <a:t>, Beam-gas)</a:t>
            </a:r>
          </a:p>
          <a:p>
            <a:pPr lvl="1"/>
            <a:r>
              <a:rPr lang="en-US" altLang="ja-JP" sz="2000" dirty="0" smtClean="0"/>
              <a:t>Worse vacuum level (more Beam-gas)</a:t>
            </a:r>
          </a:p>
          <a:p>
            <a:pPr lvl="1"/>
            <a:r>
              <a:rPr kumimoji="1" lang="en-US" altLang="ja-JP" sz="2000" dirty="0" smtClean="0"/>
              <a:t>Smaller luminosity (less RBB/2-photon)</a:t>
            </a:r>
          </a:p>
          <a:p>
            <a:pPr lvl="1"/>
            <a:r>
              <a:rPr kumimoji="1" lang="en-US" altLang="ja-JP" sz="2000" dirty="0" smtClean="0"/>
              <a:t>VXD only located at phi=0 (other directions </a:t>
            </a:r>
            <a:r>
              <a:rPr lang="en-US" altLang="ja-JP" sz="2000" dirty="0" smtClean="0"/>
              <a:t>are</a:t>
            </a:r>
            <a:r>
              <a:rPr kumimoji="1" lang="en-US" altLang="ja-JP" sz="2000" dirty="0" smtClean="0"/>
              <a:t> not checked by VXD)</a:t>
            </a:r>
          </a:p>
          <a:p>
            <a:r>
              <a:rPr lang="en-US" altLang="ja-JP" sz="2400" dirty="0" smtClean="0"/>
              <a:t>We still need some extrapolation (based on simulation etc..), which is different for each background source.</a:t>
            </a:r>
          </a:p>
          <a:p>
            <a:r>
              <a:rPr lang="en-US" altLang="ja-JP" sz="2400" dirty="0" smtClean="0"/>
              <a:t>Disentangle each contribution is still important for extrapolation </a:t>
            </a:r>
          </a:p>
          <a:p>
            <a:r>
              <a:rPr lang="en-US" altLang="ja-JP" sz="2400" dirty="0" smtClean="0"/>
              <a:t>How beast sensors can contribute to more reliable extrapolation?</a:t>
            </a:r>
          </a:p>
          <a:p>
            <a:r>
              <a:rPr lang="en-US" altLang="ja-JP" sz="2400" dirty="0" smtClean="0"/>
              <a:t>Sub-detector data-taking mode should also be cared </a:t>
            </a:r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Other purpose of phase2</a:t>
            </a:r>
          </a:p>
          <a:p>
            <a:pPr lvl="1"/>
            <a:r>
              <a:rPr lang="en-US" altLang="ja-JP" sz="2000" dirty="0" smtClean="0"/>
              <a:t>“playground” for the functions needed for physics run</a:t>
            </a:r>
          </a:p>
          <a:p>
            <a:pPr lvl="1"/>
            <a:r>
              <a:rPr kumimoji="1" lang="en-US" altLang="ja-JP" sz="2000" dirty="0" smtClean="0"/>
              <a:t>Beam abort/interlock, collimator control (incl. feedback), </a:t>
            </a:r>
            <a:r>
              <a:rPr lang="en-US" altLang="ja-JP" sz="2000" dirty="0"/>
              <a:t>SuperKEKB-Belle communication, </a:t>
            </a:r>
            <a:r>
              <a:rPr kumimoji="1" lang="en-US" altLang="ja-JP" sz="2000" dirty="0" smtClean="0"/>
              <a:t>etc…</a:t>
            </a:r>
          </a:p>
          <a:p>
            <a:pPr lvl="1"/>
            <a:r>
              <a:rPr lang="en-US" altLang="ja-JP" sz="2000" dirty="0" smtClean="0"/>
              <a:t>Whole Belle DAQ, ROI finding, Injection Veto,  etc…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7869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007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BG study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err="1" smtClean="0"/>
              <a:t>S.Sugihara</a:t>
            </a:r>
            <a:r>
              <a:rPr lang="en-US" altLang="ja-JP" dirty="0" smtClean="0"/>
              <a:t> (Univ. of Tokyo)</a:t>
            </a:r>
          </a:p>
          <a:p>
            <a:r>
              <a:rPr lang="en-US" altLang="ja-JP" dirty="0" smtClean="0"/>
              <a:t>2010.07.01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BG study in 2010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sz="2400" dirty="0" smtClean="0"/>
              <a:t>Need to estimate SuperKEKB background</a:t>
            </a:r>
          </a:p>
          <a:p>
            <a:r>
              <a:rPr lang="en-US" altLang="ja-JP" sz="2400" dirty="0" smtClean="0"/>
              <a:t>No SuperKEKB loss simulation, no GEANT4 model at that time</a:t>
            </a:r>
          </a:p>
          <a:p>
            <a:r>
              <a:rPr kumimoji="1" lang="en-US" altLang="ja-JP" sz="2400" dirty="0" smtClean="0"/>
              <a:t>Only way is to extrapolate measurement at KEKB </a:t>
            </a:r>
          </a:p>
          <a:p>
            <a:r>
              <a:rPr lang="en-US" altLang="ja-JP" sz="2400" dirty="0" smtClean="0"/>
              <a:t>Extrapolation is only based on design Touschek lifetime of SuperKEKB (and assumed vacuum level)</a:t>
            </a:r>
          </a:p>
          <a:p>
            <a:pPr lvl="1"/>
            <a:r>
              <a:rPr lang="en-US" altLang="ja-JP" sz="2000" dirty="0" smtClean="0"/>
              <a:t>Shielding effect, collimator efficiency were assumed to be same</a:t>
            </a:r>
          </a:p>
          <a:p>
            <a:r>
              <a:rPr lang="en-US" altLang="ja-JP" sz="2400" dirty="0" smtClean="0"/>
              <a:t>Scaling factor is different for each background source</a:t>
            </a:r>
          </a:p>
          <a:p>
            <a:r>
              <a:rPr lang="en-US" altLang="ja-JP" sz="2400" dirty="0" smtClean="0"/>
              <a:t>Each background source should be measured separately</a:t>
            </a:r>
          </a:p>
          <a:p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>
                <a:sym typeface="Wingdings" panose="05000000000000000000" pitchFamily="2" charset="2"/>
              </a:rPr>
              <a:t> A. Beam-size scan, B. Vacuum bump, C. luminosity scan  was done</a:t>
            </a:r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594928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&amp;B: 2+1 days, by Nakayama et al</a:t>
            </a:r>
          </a:p>
          <a:p>
            <a:r>
              <a:rPr lang="en-US" altLang="ja-JP" dirty="0"/>
              <a:t>C</a:t>
            </a:r>
            <a:r>
              <a:rPr lang="en-US" altLang="ja-JP" dirty="0" smtClean="0"/>
              <a:t>: 3day,  by C. </a:t>
            </a:r>
            <a:r>
              <a:rPr lang="en-US" altLang="ja-JP" dirty="0" err="1" smtClean="0"/>
              <a:t>Kiesling</a:t>
            </a:r>
            <a:r>
              <a:rPr lang="en-US" altLang="ja-JP" dirty="0" smtClean="0"/>
              <a:t> et al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1820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 </a:t>
            </a:r>
            <a:r>
              <a:rPr lang="en-US" altLang="ja-JP" dirty="0" smtClean="0"/>
              <a:t>b</a:t>
            </a:r>
            <a:r>
              <a:rPr kumimoji="1" lang="en-US" altLang="ja-JP" dirty="0" smtClean="0"/>
              <a:t>ackground at </a:t>
            </a:r>
            <a:r>
              <a:rPr kumimoji="1" lang="en-US" altLang="ja-JP" dirty="0" err="1" smtClean="0"/>
              <a:t>superKEKB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724610"/>
            <a:ext cx="8676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3200" dirty="0" smtClean="0"/>
          </a:p>
          <a:p>
            <a:endParaRPr lang="en-US" altLang="ja-JP" sz="3200" dirty="0" smtClean="0"/>
          </a:p>
          <a:p>
            <a:endParaRPr lang="en-US" altLang="ja-JP" sz="3200" dirty="0" smtClean="0"/>
          </a:p>
          <a:p>
            <a:endParaRPr lang="en-US" altLang="ja-JP" sz="3200" dirty="0" smtClean="0"/>
          </a:p>
          <a:p>
            <a:r>
              <a:rPr lang="en-US" altLang="ja-JP" sz="3200" dirty="0" smtClean="0"/>
              <a:t>T</a:t>
            </a:r>
            <a:r>
              <a:rPr kumimoji="1" lang="en-US" altLang="ja-JP" sz="3200" dirty="0" smtClean="0"/>
              <a:t>o estimate BG levels at </a:t>
            </a:r>
            <a:r>
              <a:rPr kumimoji="1" lang="en-US" altLang="ja-JP" sz="3200" dirty="0" err="1" smtClean="0"/>
              <a:t>superKEKB</a:t>
            </a:r>
            <a:r>
              <a:rPr kumimoji="1" lang="en-US" altLang="ja-JP" sz="3200" dirty="0" smtClean="0"/>
              <a:t>,</a:t>
            </a:r>
          </a:p>
          <a:p>
            <a:r>
              <a:rPr lang="en-US" altLang="ja-JP" sz="3200" dirty="0" smtClean="0"/>
              <a:t>we need to know </a:t>
            </a:r>
            <a:r>
              <a:rPr lang="en-US" altLang="ja-JP" sz="3200" dirty="0" err="1" smtClean="0"/>
              <a:t>k</a:t>
            </a:r>
            <a:r>
              <a:rPr lang="en-US" altLang="ja-JP" sz="3200" baseline="-25000" dirty="0" err="1" smtClean="0"/>
              <a:t>vac,</a:t>
            </a:r>
            <a:r>
              <a:rPr lang="en-US" altLang="ja-JP" sz="3200" dirty="0" err="1" smtClean="0"/>
              <a:t>k</a:t>
            </a:r>
            <a:r>
              <a:rPr lang="en-US" altLang="ja-JP" sz="3200" baseline="-25000" dirty="0" err="1" smtClean="0"/>
              <a:t>tou</a:t>
            </a:r>
            <a:r>
              <a:rPr lang="en-US" altLang="ja-JP" sz="3200" baseline="-25000" dirty="0" smtClean="0"/>
              <a:t>, </a:t>
            </a:r>
            <a:r>
              <a:rPr lang="en-US" altLang="ja-JP" sz="3200" dirty="0" smtClean="0"/>
              <a:t>and </a:t>
            </a:r>
            <a:r>
              <a:rPr lang="en-US" altLang="ja-JP" sz="3200" baseline="-25000" dirty="0" smtClean="0"/>
              <a:t> </a:t>
            </a:r>
            <a:r>
              <a:rPr lang="en-US" altLang="ja-JP" sz="3200" dirty="0" err="1" smtClean="0">
                <a:latin typeface="Symbol" pitchFamily="18" charset="2"/>
              </a:rPr>
              <a:t>t</a:t>
            </a:r>
            <a:r>
              <a:rPr lang="en-US" altLang="ja-JP" sz="3200" baseline="-25000" dirty="0" err="1" smtClean="0"/>
              <a:t>vac</a:t>
            </a:r>
            <a:r>
              <a:rPr lang="en-US" altLang="ja-JP" sz="3200" baseline="30000" dirty="0" err="1" smtClean="0"/>
              <a:t>KEKB</a:t>
            </a:r>
            <a:r>
              <a:rPr lang="en-US" altLang="ja-JP" sz="3200" baseline="-25000" dirty="0" smtClean="0"/>
              <a:t> </a:t>
            </a:r>
            <a:r>
              <a:rPr lang="en-US" altLang="ja-JP" sz="3200" dirty="0" smtClean="0"/>
              <a:t>,</a:t>
            </a:r>
            <a:r>
              <a:rPr lang="en-US" altLang="ja-JP" sz="3200" dirty="0" err="1" smtClean="0">
                <a:latin typeface="Symbol" pitchFamily="18" charset="2"/>
              </a:rPr>
              <a:t>t</a:t>
            </a:r>
            <a:r>
              <a:rPr lang="en-US" altLang="ja-JP" sz="3200" baseline="-25000" dirty="0" err="1" smtClean="0"/>
              <a:t>tou</a:t>
            </a:r>
            <a:r>
              <a:rPr lang="en-US" altLang="ja-JP" sz="3200" baseline="30000" dirty="0" err="1" smtClean="0"/>
              <a:t>KEKB</a:t>
            </a:r>
            <a:r>
              <a:rPr lang="en-US" altLang="ja-JP" sz="3200" dirty="0" err="1" smtClean="0"/>
              <a:t>,</a:t>
            </a:r>
            <a:r>
              <a:rPr lang="en-US" altLang="ja-JP" sz="3200" dirty="0" err="1" smtClean="0">
                <a:latin typeface="Symbol" pitchFamily="18" charset="2"/>
              </a:rPr>
              <a:t>t</a:t>
            </a:r>
            <a:r>
              <a:rPr lang="en-US" altLang="ja-JP" sz="3200" baseline="-25000" dirty="0" err="1" smtClean="0"/>
              <a:t>vac</a:t>
            </a:r>
            <a:r>
              <a:rPr lang="en-US" altLang="ja-JP" sz="3200" baseline="30000" dirty="0" err="1" smtClean="0"/>
              <a:t>superKEKB</a:t>
            </a:r>
            <a:r>
              <a:rPr lang="en-US" altLang="ja-JP" sz="3200" baseline="-25000" dirty="0" smtClean="0"/>
              <a:t> </a:t>
            </a:r>
            <a:r>
              <a:rPr lang="en-US" altLang="ja-JP" sz="3200" dirty="0" smtClean="0"/>
              <a:t>,</a:t>
            </a:r>
            <a:r>
              <a:rPr lang="en-US" altLang="ja-JP" sz="3200" dirty="0" smtClean="0">
                <a:latin typeface="Symbol" pitchFamily="18" charset="2"/>
              </a:rPr>
              <a:t>t</a:t>
            </a:r>
            <a:r>
              <a:rPr lang="en-US" altLang="ja-JP" sz="3200" baseline="-25000" dirty="0" smtClean="0"/>
              <a:t>tou</a:t>
            </a:r>
            <a:r>
              <a:rPr lang="en-US" altLang="ja-JP" sz="3200" baseline="30000" dirty="0" smtClean="0"/>
              <a:t>superKEKB</a:t>
            </a:r>
            <a:endParaRPr kumimoji="1" lang="en-US" altLang="ja-JP" sz="3200" dirty="0" smtClean="0"/>
          </a:p>
          <a:p>
            <a:pPr lvl="1"/>
            <a:endParaRPr lang="en-US" altLang="ja-JP" sz="3200" dirty="0" smtClean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4233863" y="1628800"/>
          <a:ext cx="4658617" cy="182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数式" r:id="rId4" imgW="1968480" imgH="838080" progId="Equation.3">
                  <p:embed/>
                </p:oleObj>
              </mc:Choice>
              <mc:Fallback>
                <p:oleObj name="数式" r:id="rId4" imgW="1968480" imgH="838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28800"/>
                        <a:ext cx="4658617" cy="1825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1268761"/>
            <a:ext cx="3384376" cy="223224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BG sources :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b="1" dirty="0" smtClean="0"/>
              <a:t>Touschek effect 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b="1" dirty="0" smtClean="0"/>
              <a:t>Beam-gas scattering</a:t>
            </a:r>
            <a:endParaRPr kumimoji="1" lang="en-US" altLang="ja-JP" sz="2800" b="1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(SR  light)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/>
              <a:t>(</a:t>
            </a:r>
            <a:r>
              <a:rPr kumimoji="1" lang="en-US" altLang="ja-JP" sz="2800" dirty="0" err="1" smtClean="0"/>
              <a:t>Radiative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Bhabha</a:t>
            </a:r>
            <a:r>
              <a:rPr kumimoji="1" lang="en-US" altLang="ja-JP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Previous BG study in 2009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97151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800" dirty="0" smtClean="0"/>
              <a:t>2009</a:t>
            </a:r>
          </a:p>
          <a:p>
            <a:pPr>
              <a:buNone/>
            </a:pPr>
            <a:r>
              <a:rPr kumimoji="1" lang="en-US" altLang="ja-JP" sz="2800" dirty="0" smtClean="0"/>
              <a:t>Touschek : beam size </a:t>
            </a:r>
            <a:r>
              <a:rPr lang="en-US" altLang="ja-JP" sz="2800" dirty="0" smtClean="0"/>
              <a:t>dependence</a:t>
            </a:r>
            <a:r>
              <a:rPr kumimoji="1" lang="en-US" altLang="ja-JP" sz="2800" dirty="0" smtClean="0"/>
              <a:t> only</a:t>
            </a:r>
          </a:p>
          <a:p>
            <a:pPr>
              <a:buNone/>
            </a:pPr>
            <a:r>
              <a:rPr kumimoji="1" lang="en-US" altLang="ja-JP" sz="2800" dirty="0" smtClean="0"/>
              <a:t> Vacuum : life time decrease not enough to calculate </a:t>
            </a:r>
            <a:r>
              <a:rPr kumimoji="1" lang="en-US" altLang="ja-JP" sz="2800" dirty="0" err="1" smtClean="0"/>
              <a:t>k</a:t>
            </a:r>
            <a:r>
              <a:rPr kumimoji="1" lang="en-US" altLang="ja-JP" sz="2800" baseline="-25000" dirty="0" err="1" smtClean="0"/>
              <a:t>vac</a:t>
            </a:r>
            <a:endParaRPr kumimoji="1" lang="en-US" altLang="ja-JP" sz="2800" dirty="0" smtClean="0"/>
          </a:p>
          <a:p>
            <a:pPr>
              <a:buNone/>
            </a:pPr>
            <a:r>
              <a:rPr lang="en-US" altLang="ja-JP" sz="2800" dirty="0" smtClean="0">
                <a:sym typeface="Wingdings" pitchFamily="2" charset="2"/>
              </a:rPr>
              <a:t>   </a:t>
            </a:r>
          </a:p>
          <a:p>
            <a:r>
              <a:rPr lang="en-US" altLang="ja-JP" sz="2800" dirty="0" smtClean="0">
                <a:sym typeface="Wingdings" pitchFamily="2" charset="2"/>
              </a:rPr>
              <a:t>2010</a:t>
            </a:r>
          </a:p>
          <a:p>
            <a:pPr>
              <a:buNone/>
            </a:pPr>
            <a:r>
              <a:rPr lang="en-US" altLang="ja-JP" sz="2800" dirty="0" smtClean="0">
                <a:sym typeface="Wingdings" pitchFamily="2" charset="2"/>
              </a:rPr>
              <a:t> Touschek :beam size dependence, </a:t>
            </a:r>
          </a:p>
          <a:p>
            <a:pPr>
              <a:buNone/>
            </a:pPr>
            <a:r>
              <a:rPr lang="en-US" altLang="ja-JP" sz="2800" dirty="0" smtClean="0">
                <a:sym typeface="Wingdings" pitchFamily="2" charset="2"/>
              </a:rPr>
              <a:t>		        (bunch) current dependence, </a:t>
            </a:r>
          </a:p>
          <a:p>
            <a:pPr>
              <a:buNone/>
            </a:pPr>
            <a:r>
              <a:rPr lang="en-US" altLang="ja-JP" sz="2800" dirty="0" smtClean="0">
                <a:sym typeface="Wingdings" pitchFamily="2" charset="2"/>
              </a:rPr>
              <a:t>	                N bunch dependence(LER),</a:t>
            </a:r>
          </a:p>
          <a:p>
            <a:pPr>
              <a:buNone/>
            </a:pPr>
            <a:r>
              <a:rPr lang="en-US" altLang="ja-JP" sz="2800" dirty="0" smtClean="0">
                <a:sym typeface="Wingdings" pitchFamily="2" charset="2"/>
              </a:rPr>
              <a:t>                    mask dependence</a:t>
            </a:r>
          </a:p>
          <a:p>
            <a:pPr>
              <a:buNone/>
            </a:pPr>
            <a:r>
              <a:rPr lang="en-US" altLang="ja-JP" sz="2800" dirty="0" smtClean="0">
                <a:sym typeface="Wingdings" pitchFamily="2" charset="2"/>
              </a:rPr>
              <a:t> vacuum  :  change vacuum level much worse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ja-JP" sz="6000" dirty="0" smtClean="0"/>
              <a:t>Touschek study</a:t>
            </a:r>
          </a:p>
          <a:p>
            <a:pPr>
              <a:buNone/>
            </a:pPr>
            <a:r>
              <a:rPr lang="en-US" altLang="ja-JP" sz="4400" dirty="0" smtClean="0"/>
              <a:t>(2010/06/7-8)</a:t>
            </a:r>
            <a:endParaRPr kumimoji="1" lang="ja-JP" altLang="en-US" sz="66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Movable mask </a:t>
            </a:r>
            <a:r>
              <a:rPr lang="en-US" altLang="ja-JP" dirty="0" smtClean="0"/>
              <a:t>settings for Touschek LER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D06/D03, H1/H2/H3/H4/V1/V2/V3/V4</a:t>
            </a:r>
            <a:endParaRPr lang="en-US" altLang="ja-JP" dirty="0"/>
          </a:p>
          <a:p>
            <a:r>
              <a:rPr lang="en-US" altLang="ja-JP" dirty="0" err="1" smtClean="0"/>
              <a:t>H_</a:t>
            </a:r>
            <a:r>
              <a:rPr kumimoji="1" lang="en-US" altLang="ja-JP" dirty="0" err="1" smtClean="0"/>
              <a:t>close</a:t>
            </a:r>
            <a:r>
              <a:rPr kumimoji="1" lang="en-US" altLang="ja-JP" dirty="0" smtClean="0"/>
              <a:t>=12</a:t>
            </a:r>
          </a:p>
          <a:p>
            <a:r>
              <a:rPr lang="en-US" altLang="ja-JP" dirty="0" err="1" smtClean="0"/>
              <a:t>H_</a:t>
            </a:r>
            <a:r>
              <a:rPr kumimoji="1" lang="en-US" altLang="ja-JP" dirty="0" err="1" smtClean="0"/>
              <a:t>open</a:t>
            </a:r>
            <a:r>
              <a:rPr kumimoji="1" lang="en-US" altLang="ja-JP" dirty="0" smtClean="0"/>
              <a:t>=20</a:t>
            </a:r>
          </a:p>
          <a:p>
            <a:r>
              <a:rPr lang="en-US" altLang="ja-JP" dirty="0" err="1" smtClean="0"/>
              <a:t>V_close</a:t>
            </a:r>
            <a:r>
              <a:rPr lang="en-US" altLang="ja-JP" dirty="0" smtClean="0"/>
              <a:t>=physics run setting </a:t>
            </a:r>
          </a:p>
          <a:p>
            <a:r>
              <a:rPr lang="en-US" altLang="ja-JP" dirty="0" err="1" smtClean="0"/>
              <a:t>V_open</a:t>
            </a:r>
            <a:r>
              <a:rPr lang="en-US" altLang="ja-JP" dirty="0" smtClean="0"/>
              <a:t>=V_close+1.0(D03V4:V_close+0.5)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mask_dependenc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5" y="1340769"/>
            <a:ext cx="6494009" cy="439248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Mask dependence(LER)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24128" y="1772816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Both open</a:t>
            </a:r>
          </a:p>
          <a:p>
            <a:r>
              <a:rPr lang="en-US" altLang="ja-JP" dirty="0" smtClean="0">
                <a:solidFill>
                  <a:srgbClr val="00FF00"/>
                </a:solidFill>
              </a:rPr>
              <a:t>H close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V </a:t>
            </a:r>
            <a:r>
              <a:rPr lang="en-US" altLang="ja-JP" dirty="0" smtClean="0">
                <a:solidFill>
                  <a:srgbClr val="0070C0"/>
                </a:solidFill>
              </a:rPr>
              <a:t>close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43736" y="13407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Current=1450mA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716" y="5877272"/>
            <a:ext cx="511256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/>
              <a:t>Horizontal masks reduce Touschek BG when vertical masks are open.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7664" y="1268760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CDC current(</a:t>
            </a:r>
            <a:r>
              <a:rPr kumimoji="1" lang="en-US" altLang="ja-JP" dirty="0" err="1" smtClean="0"/>
              <a:t>uA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28184" y="5507940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1/life(1/min)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cur_dependenc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7644" y="1398463"/>
            <a:ext cx="6408712" cy="433479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dependence(LER)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67576" y="1844824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1450mA</a:t>
            </a:r>
          </a:p>
          <a:p>
            <a:r>
              <a:rPr lang="en-US" altLang="ja-JP" dirty="0" smtClean="0">
                <a:solidFill>
                  <a:srgbClr val="00FF00"/>
                </a:solidFill>
              </a:rPr>
              <a:t>1100mA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750mA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52320" y="17008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mask: both open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640" y="1403484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CDC current per beam </a:t>
            </a:r>
            <a:r>
              <a:rPr kumimoji="1" lang="en-US" altLang="ja-JP" dirty="0" err="1" smtClean="0"/>
              <a:t>curret</a:t>
            </a:r>
            <a:r>
              <a:rPr kumimoji="1" lang="en-US" altLang="ja-JP" dirty="0" smtClean="0"/>
              <a:t> (</a:t>
            </a:r>
            <a:r>
              <a:rPr kumimoji="1" lang="en-US" altLang="ja-JP" dirty="0" err="1" smtClean="0"/>
              <a:t>uA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mA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87816" y="1268760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1/life(1/min)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60848" y="6093296"/>
            <a:ext cx="50223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/>
              <a:t>BG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is proportional to the beam current.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28184" y="5507940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1/life(1/min)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Nbunch_dependence_lif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4176" y="1414757"/>
            <a:ext cx="6278163" cy="42464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bunch</a:t>
            </a:r>
            <a:r>
              <a:rPr kumimoji="1" lang="en-US" altLang="ja-JP" baseline="-25000" dirty="0" smtClean="0"/>
              <a:t> </a:t>
            </a:r>
            <a:r>
              <a:rPr lang="en-US" altLang="ja-JP" dirty="0" smtClean="0"/>
              <a:t>dependence(LER)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12160" y="234888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N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bunch</a:t>
            </a:r>
            <a:r>
              <a:rPr lang="en-US" altLang="ja-JP" dirty="0" smtClean="0">
                <a:solidFill>
                  <a:srgbClr val="FF0000"/>
                </a:solidFill>
              </a:rPr>
              <a:t>=1585(normal)</a:t>
            </a:r>
          </a:p>
          <a:p>
            <a:r>
              <a:rPr lang="en-US" altLang="ja-JP" dirty="0" err="1" smtClean="0">
                <a:solidFill>
                  <a:srgbClr val="0070C0"/>
                </a:solidFill>
              </a:rPr>
              <a:t>N</a:t>
            </a:r>
            <a:r>
              <a:rPr lang="en-US" altLang="ja-JP" baseline="-25000" dirty="0" err="1" smtClean="0">
                <a:solidFill>
                  <a:srgbClr val="0070C0"/>
                </a:solidFill>
              </a:rPr>
              <a:t>bunch</a:t>
            </a:r>
            <a:r>
              <a:rPr lang="en-US" altLang="ja-JP" dirty="0" smtClean="0">
                <a:solidFill>
                  <a:srgbClr val="0070C0"/>
                </a:solidFill>
              </a:rPr>
              <a:t>=796(half)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93926" y="60722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</a:t>
            </a:r>
            <a:r>
              <a:rPr kumimoji="1" lang="en-US" altLang="ja-JP" baseline="-25000" dirty="0" err="1" smtClean="0"/>
              <a:t>bunch</a:t>
            </a:r>
            <a:r>
              <a:rPr kumimoji="1" lang="en-US" altLang="ja-JP" dirty="0" smtClean="0"/>
              <a:t>=1485mA/1585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804248" y="5733256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same </a:t>
            </a:r>
            <a:r>
              <a:rPr lang="en-US" altLang="ja-JP" dirty="0" err="1" smtClean="0"/>
              <a:t>I</a:t>
            </a:r>
            <a:r>
              <a:rPr lang="en-US" altLang="ja-JP" baseline="-25000" dirty="0" err="1" smtClean="0"/>
              <a:t>bunch</a:t>
            </a:r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47664" y="1412776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1/life (min)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84168" y="5373216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1/size(1/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m)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Movable </a:t>
            </a:r>
            <a:r>
              <a:rPr lang="en-US" altLang="ja-JP" dirty="0" smtClean="0"/>
              <a:t>m</a:t>
            </a:r>
            <a:r>
              <a:rPr kumimoji="1" lang="en-US" altLang="ja-JP" dirty="0" smtClean="0"/>
              <a:t>ask settings for Touschek HER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D09/D12, H1/H2/H3/H4/V1/V2/V3/V4</a:t>
            </a:r>
            <a:endParaRPr lang="en-US" altLang="ja-JP" dirty="0"/>
          </a:p>
          <a:p>
            <a:r>
              <a:rPr lang="en-US" altLang="ja-JP" sz="2800" dirty="0" err="1" smtClean="0"/>
              <a:t>H_</a:t>
            </a:r>
            <a:r>
              <a:rPr kumimoji="1" lang="en-US" altLang="ja-JP" sz="2800" dirty="0" err="1" smtClean="0"/>
              <a:t>close</a:t>
            </a:r>
            <a:r>
              <a:rPr kumimoji="1" lang="en-US" altLang="ja-JP" sz="2800" dirty="0" smtClean="0"/>
              <a:t>=13 (D12H4:19)</a:t>
            </a:r>
          </a:p>
          <a:p>
            <a:r>
              <a:rPr lang="en-US" altLang="ja-JP" sz="2800" dirty="0" err="1" smtClean="0"/>
              <a:t>H_</a:t>
            </a:r>
            <a:r>
              <a:rPr kumimoji="1" lang="en-US" altLang="ja-JP" sz="2800" dirty="0" err="1" smtClean="0"/>
              <a:t>open</a:t>
            </a:r>
            <a:r>
              <a:rPr kumimoji="1" lang="en-US" altLang="ja-JP" sz="2800" dirty="0" smtClean="0"/>
              <a:t>=20 (D12H4:19)</a:t>
            </a:r>
          </a:p>
          <a:p>
            <a:r>
              <a:rPr lang="en-US" altLang="ja-JP" sz="2800" dirty="0" err="1" smtClean="0"/>
              <a:t>V_close</a:t>
            </a:r>
            <a:r>
              <a:rPr lang="en-US" altLang="ja-JP" sz="2800" dirty="0" smtClean="0"/>
              <a:t>=physics run setting </a:t>
            </a:r>
          </a:p>
          <a:p>
            <a:r>
              <a:rPr lang="en-US" altLang="ja-JP" sz="2800" dirty="0" err="1" smtClean="0"/>
              <a:t>V_open</a:t>
            </a:r>
            <a:r>
              <a:rPr lang="en-US" altLang="ja-JP" sz="2800" dirty="0" smtClean="0"/>
              <a:t>=V_close+1.5(D09V1,D12V1:V_close+1.0)</a:t>
            </a:r>
            <a:endParaRPr kumimoji="1" lang="ja-JP" altLang="en-US" sz="28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mask_dependenc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6264696" cy="42373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Mask dependence(HER)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00760" y="2071678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Both open</a:t>
            </a:r>
          </a:p>
          <a:p>
            <a:r>
              <a:rPr lang="en-US" altLang="ja-JP" dirty="0" smtClean="0">
                <a:solidFill>
                  <a:srgbClr val="00FF00"/>
                </a:solidFill>
              </a:rPr>
              <a:t>H close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V close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72264" y="585789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Current=850mA</a:t>
            </a:r>
            <a:endParaRPr kumimoji="1" lang="ja-JP" alt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1340768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CDC current(</a:t>
            </a:r>
            <a:r>
              <a:rPr kumimoji="1" lang="en-US" altLang="ja-JP" dirty="0" err="1" smtClean="0"/>
              <a:t>uA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96136" y="5445224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1/life(1/min)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246440" y="3861048"/>
            <a:ext cx="279005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dirty="0" smtClean="0"/>
              <a:t>Negative slope</a:t>
            </a:r>
          </a:p>
          <a:p>
            <a:r>
              <a:rPr lang="en-US" altLang="ja-JP" sz="2400" dirty="0" smtClean="0"/>
              <a:t> in case of H close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cur_dependenc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6381806" cy="431659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dependence(HER)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43636" y="2171707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850mA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650mA</a:t>
            </a:r>
          </a:p>
          <a:p>
            <a:r>
              <a:rPr lang="en-US" altLang="ja-JP" dirty="0" smtClean="0">
                <a:solidFill>
                  <a:srgbClr val="00FF00"/>
                </a:solidFill>
              </a:rPr>
              <a:t>400mA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15074" y="601199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mask: both open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4288" y="4377878"/>
            <a:ext cx="183569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BG</a:t>
            </a:r>
            <a:r>
              <a:rPr lang="ja-JP" altLang="en-US" dirty="0" smtClean="0"/>
              <a:t> </a:t>
            </a:r>
            <a:r>
              <a:rPr lang="en-US" altLang="ja-JP" dirty="0" smtClean="0"/>
              <a:t>is proportional to the beam current.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640" y="1403484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CDC current per beam </a:t>
            </a:r>
            <a:r>
              <a:rPr kumimoji="1" lang="en-US" altLang="ja-JP" dirty="0" err="1" smtClean="0"/>
              <a:t>curret</a:t>
            </a:r>
            <a:r>
              <a:rPr kumimoji="1" lang="en-US" altLang="ja-JP" dirty="0" smtClean="0"/>
              <a:t> (</a:t>
            </a:r>
            <a:r>
              <a:rPr kumimoji="1" lang="en-US" altLang="ja-JP" dirty="0" err="1" smtClean="0"/>
              <a:t>uA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mA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84168" y="557994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1/life(1/min)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Touschek</a:t>
            </a:r>
            <a:r>
              <a:rPr lang="ja-JP" altLang="en-US" dirty="0" smtClean="0"/>
              <a:t> </a:t>
            </a:r>
            <a:r>
              <a:rPr lang="en-US" altLang="ja-JP" dirty="0" smtClean="0"/>
              <a:t>study (LER)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039486"/>
              </p:ext>
            </p:extLst>
          </p:nvPr>
        </p:nvGraphicFramePr>
        <p:xfrm>
          <a:off x="214282" y="877578"/>
          <a:ext cx="8286808" cy="5791782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027354"/>
                <a:gridCol w="1472976"/>
                <a:gridCol w="1428760"/>
                <a:gridCol w="1428760"/>
                <a:gridCol w="1428760"/>
                <a:gridCol w="1500198"/>
              </a:tblGrid>
              <a:tr h="67877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size</a:t>
                      </a:r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Max(4.3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3.5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2.8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2.2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Beam size</a:t>
                      </a:r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Min(1.3mm)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1342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Current</a:t>
                      </a:r>
                      <a:r>
                        <a:rPr kumimoji="1" lang="en-US" altLang="ja-JP" baseline="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/>
                        <a:t>Max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dirty="0" smtClean="0"/>
                        <a:t>(1450mA)</a:t>
                      </a: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2952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1100mA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2998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750mA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Current</a:t>
                      </a:r>
                      <a:r>
                        <a:rPr kumimoji="1" lang="en-US" altLang="ja-JP" baseline="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/>
                        <a:t>Min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dirty="0" smtClean="0"/>
                        <a:t>(~300mA)</a:t>
                      </a:r>
                      <a:endParaRPr kumimoji="1" lang="ja-JP" alt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直線矢印コネクタ 9"/>
          <p:cNvCxnSpPr/>
          <p:nvPr/>
        </p:nvCxnSpPr>
        <p:spPr>
          <a:xfrm>
            <a:off x="2000232" y="2512448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358082" y="2857496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①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Mask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OPEN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57554" y="157161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②　（</a:t>
            </a:r>
            <a:r>
              <a:rPr lang="en-US" altLang="ja-JP" dirty="0" smtClean="0"/>
              <a:t>Mask V</a:t>
            </a:r>
            <a:r>
              <a:rPr lang="ja-JP" altLang="en-US" dirty="0" smtClean="0"/>
              <a:t> </a:t>
            </a:r>
            <a:r>
              <a:rPr lang="en-US" altLang="ja-JP" dirty="0" smtClean="0"/>
              <a:t>close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rot="5400000">
            <a:off x="5394331" y="4106867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5400000">
            <a:off x="7929586" y="1643050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8358214" y="64291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⓪</a:t>
            </a:r>
            <a:endParaRPr kumimoji="1" lang="en-US" altLang="ja-JP" b="1" dirty="0" smtClean="0">
              <a:solidFill>
                <a:srgbClr val="0070C0"/>
              </a:solidFill>
            </a:endParaRP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Mask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を探る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1928794" y="2226696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1928794" y="1869506"/>
            <a:ext cx="5286412" cy="158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3357553" y="1928802"/>
            <a:ext cx="235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③　（</a:t>
            </a:r>
            <a:r>
              <a:rPr lang="en-US" altLang="ja-JP" dirty="0" smtClean="0"/>
              <a:t>Mask OPEN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357554" y="222669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④　（</a:t>
            </a:r>
            <a:r>
              <a:rPr lang="en-US" altLang="ja-JP" dirty="0" smtClean="0"/>
              <a:t>Mask H close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57" name="直線矢印コネクタ 56"/>
          <p:cNvCxnSpPr/>
          <p:nvPr/>
        </p:nvCxnSpPr>
        <p:spPr>
          <a:xfrm>
            <a:off x="2000232" y="3521333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3428992" y="3152001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⑥　（</a:t>
            </a:r>
            <a:r>
              <a:rPr lang="en-US" altLang="ja-JP" dirty="0" smtClean="0"/>
              <a:t>Mask OPEN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2000232" y="4356106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428992" y="398677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⑤　（</a:t>
            </a:r>
            <a:r>
              <a:rPr lang="en-US" altLang="ja-JP" dirty="0" smtClean="0"/>
              <a:t>Mask OPEN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6286512" y="3294877"/>
            <a:ext cx="1135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/>
              <a:t>1.6</a:t>
            </a:r>
            <a:r>
              <a:rPr lang="en-US" altLang="ja-JP" sz="1200" dirty="0" smtClean="0">
                <a:latin typeface="Symbol" pitchFamily="18" charset="2"/>
              </a:rPr>
              <a:t>m</a:t>
            </a:r>
            <a:r>
              <a:rPr lang="en-US" altLang="ja-JP" sz="1200" dirty="0" smtClean="0"/>
              <a:t>m</a:t>
            </a:r>
            <a:r>
              <a:rPr lang="ja-JP" altLang="en-US" sz="1200" dirty="0" smtClean="0"/>
              <a:t>も取った</a:t>
            </a:r>
            <a:endParaRPr lang="ja-JP" altLang="en-US" sz="1200" dirty="0"/>
          </a:p>
        </p:txBody>
      </p:sp>
      <p:sp>
        <p:nvSpPr>
          <p:cNvPr id="62" name="正方形/長方形 61"/>
          <p:cNvSpPr/>
          <p:nvPr/>
        </p:nvSpPr>
        <p:spPr>
          <a:xfrm>
            <a:off x="6286512" y="4058212"/>
            <a:ext cx="1135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/>
              <a:t>1.6</a:t>
            </a:r>
            <a:r>
              <a:rPr lang="en-US" altLang="ja-JP" sz="1200" dirty="0" smtClean="0">
                <a:latin typeface="Symbol" pitchFamily="18" charset="2"/>
              </a:rPr>
              <a:t>m</a:t>
            </a:r>
            <a:r>
              <a:rPr lang="en-US" altLang="ja-JP" sz="1200" dirty="0" smtClean="0"/>
              <a:t>m</a:t>
            </a:r>
            <a:r>
              <a:rPr lang="ja-JP" altLang="en-US" sz="1200" dirty="0" smtClean="0"/>
              <a:t>も取った</a:t>
            </a:r>
            <a:endParaRPr lang="ja-JP" altLang="en-US" sz="12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286676" y="5143512"/>
            <a:ext cx="178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Current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を変えると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Beam size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がふらついてしまう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 rot="16200000" flipV="1">
            <a:off x="7929586" y="222669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8072462" y="228599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</a:rPr>
              <a:t>⑧</a:t>
            </a:r>
            <a:endParaRPr kumimoji="1" lang="en-US" altLang="ja-JP" b="1" dirty="0" smtClean="0">
              <a:solidFill>
                <a:srgbClr val="0070C0"/>
              </a:solidFill>
            </a:endParaRPr>
          </a:p>
          <a:p>
            <a:r>
              <a:rPr lang="en-US" altLang="ja-JP" b="1" dirty="0" err="1" smtClean="0">
                <a:solidFill>
                  <a:srgbClr val="0070C0"/>
                </a:solidFill>
                <a:latin typeface="Symbol" pitchFamily="18" charset="2"/>
              </a:rPr>
              <a:t>x</a:t>
            </a:r>
            <a:r>
              <a:rPr lang="en-US" altLang="ja-JP" baseline="-25000" dirty="0" err="1" smtClean="0">
                <a:solidFill>
                  <a:srgbClr val="0070C0"/>
                </a:solidFill>
              </a:rPr>
              <a:t>y</a:t>
            </a:r>
            <a:r>
              <a:rPr lang="en-US" altLang="ja-JP" baseline="-25000" dirty="0" smtClean="0">
                <a:solidFill>
                  <a:srgbClr val="0070C0"/>
                </a:solidFill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</a:rPr>
              <a:t>を変化</a:t>
            </a:r>
            <a:r>
              <a:rPr lang="en-US" altLang="ja-JP" dirty="0" smtClean="0">
                <a:solidFill>
                  <a:srgbClr val="0070C0"/>
                </a:solidFill>
              </a:rPr>
              <a:t>  </a:t>
            </a:r>
            <a:endParaRPr kumimoji="1" lang="ja-JP" altLang="en-US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68" name="直線矢印コネクタ 67"/>
          <p:cNvCxnSpPr/>
          <p:nvPr/>
        </p:nvCxnSpPr>
        <p:spPr>
          <a:xfrm>
            <a:off x="1928794" y="2869638"/>
            <a:ext cx="5214974" cy="1588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2722652" y="2528780"/>
            <a:ext cx="349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⑦　（</a:t>
            </a:r>
            <a:r>
              <a:rPr lang="en-US" altLang="ja-JP" dirty="0" smtClean="0">
                <a:solidFill>
                  <a:srgbClr val="0070C0"/>
                </a:solidFill>
              </a:rPr>
              <a:t>Mask both open, </a:t>
            </a:r>
            <a:r>
              <a:rPr lang="en-US" altLang="ja-JP" dirty="0" err="1" smtClean="0">
                <a:solidFill>
                  <a:srgbClr val="0070C0"/>
                </a:solidFill>
              </a:rPr>
              <a:t>varyN</a:t>
            </a:r>
            <a:r>
              <a:rPr lang="en-US" altLang="ja-JP" baseline="-25000" dirty="0" err="1" smtClean="0">
                <a:solidFill>
                  <a:srgbClr val="0070C0"/>
                </a:solidFill>
              </a:rPr>
              <a:t>bunch</a:t>
            </a:r>
            <a:r>
              <a:rPr lang="en-US" altLang="ja-JP" dirty="0" smtClean="0">
                <a:solidFill>
                  <a:srgbClr val="0070C0"/>
                </a:solidFill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</a:rPr>
              <a:t>）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232453" y="2643182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/>
              <a:t>3</a:t>
            </a:r>
            <a:r>
              <a:rPr lang="ja-JP" altLang="en-US" sz="1200" dirty="0" smtClean="0"/>
              <a:t>点だけ取った</a:t>
            </a:r>
            <a:endParaRPr lang="ja-JP" altLang="en-US" sz="1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43306" y="4857760"/>
            <a:ext cx="21431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 size sweep by changing </a:t>
            </a:r>
            <a:r>
              <a:rPr kumimoji="1" lang="en-US" altLang="ja-JP" dirty="0" err="1" smtClean="0"/>
              <a:t>isize</a:t>
            </a:r>
            <a:r>
              <a:rPr lang="en-US" altLang="ja-JP" dirty="0" err="1" smtClean="0"/>
              <a:t>Bump</a:t>
            </a:r>
            <a:endParaRPr kumimoji="1" lang="ja-JP" altLang="en-US" dirty="0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15816" y="6165304"/>
            <a:ext cx="30963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~30 minutes for each run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1052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 descr="size_li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8552" y="2042142"/>
            <a:ext cx="4067944" cy="2755010"/>
          </a:xfrm>
          <a:prstGeom prst="rect">
            <a:avLst/>
          </a:prstGeom>
        </p:spPr>
      </p:pic>
      <p:pic>
        <p:nvPicPr>
          <p:cNvPr id="22" name="コンテンツ プレースホルダ 21" descr="size_lif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61" y="1916832"/>
            <a:ext cx="4176464" cy="2828505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Summary(1) – Touschek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2276872"/>
            <a:ext cx="126221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LER 1450mA</a:t>
            </a:r>
          </a:p>
          <a:p>
            <a:r>
              <a:rPr lang="en-US" altLang="ja-JP" dirty="0" smtClean="0"/>
              <a:t>V close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467544" y="5301208"/>
            <a:ext cx="360040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When size=~2um(nominal),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1/</a:t>
            </a:r>
            <a:r>
              <a:rPr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Tou</a:t>
            </a:r>
            <a:r>
              <a:rPr lang="en-US" altLang="ja-JP" sz="2400" dirty="0" smtClean="0">
                <a:solidFill>
                  <a:srgbClr val="FF0000"/>
                </a:solidFill>
              </a:rPr>
              <a:t>  = 0.87 x 1/</a:t>
            </a:r>
            <a:r>
              <a:rPr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total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rot="5400000">
            <a:off x="2592574" y="3681028"/>
            <a:ext cx="1079326" cy="79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131840" y="314096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F0"/>
                </a:solidFill>
                <a:latin typeface="Symbol" pitchFamily="18" charset="2"/>
              </a:rPr>
              <a:t>1/</a:t>
            </a:r>
            <a:r>
              <a:rPr kumimoji="1" lang="en-US" altLang="ja-JP" sz="2800" dirty="0" err="1" smtClean="0">
                <a:solidFill>
                  <a:srgbClr val="00B0F0"/>
                </a:solidFill>
                <a:latin typeface="Symbol" pitchFamily="18" charset="2"/>
              </a:rPr>
              <a:t>t</a:t>
            </a:r>
            <a:r>
              <a:rPr kumimoji="1" lang="en-US" altLang="ja-JP" sz="2800" baseline="-25000" dirty="0" err="1" smtClean="0">
                <a:solidFill>
                  <a:srgbClr val="00B0F0"/>
                </a:solidFill>
              </a:rPr>
              <a:t>Touschek</a:t>
            </a:r>
            <a:endParaRPr kumimoji="1" lang="ja-JP" altLang="en-US" sz="2800" baseline="-25000" dirty="0">
              <a:solidFill>
                <a:srgbClr val="00B0F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03848" y="3861048"/>
            <a:ext cx="132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B0F0"/>
                </a:solidFill>
                <a:latin typeface="Symbol" pitchFamily="18" charset="2"/>
              </a:rPr>
              <a:t>1/</a:t>
            </a:r>
            <a:r>
              <a:rPr kumimoji="1" lang="en-US" altLang="ja-JP" sz="2800" dirty="0" err="1" smtClean="0">
                <a:solidFill>
                  <a:srgbClr val="00B0F0"/>
                </a:solidFill>
                <a:latin typeface="Symbol" pitchFamily="18" charset="2"/>
              </a:rPr>
              <a:t>t</a:t>
            </a:r>
            <a:r>
              <a:rPr kumimoji="1" lang="en-US" altLang="ja-JP" sz="2800" baseline="-25000" dirty="0" err="1" smtClean="0">
                <a:solidFill>
                  <a:srgbClr val="00B0F0"/>
                </a:solidFill>
              </a:rPr>
              <a:t>Other</a:t>
            </a:r>
            <a:endParaRPr kumimoji="1" lang="ja-JP" altLang="en-US" sz="2800" baseline="-25000" dirty="0">
              <a:solidFill>
                <a:srgbClr val="00B0F0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rot="16200000" flipH="1">
            <a:off x="3023828" y="4329099"/>
            <a:ext cx="216025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491880" y="4581128"/>
            <a:ext cx="1549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1/size(1/um)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11560" y="1772816"/>
            <a:ext cx="1549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1/life(1/min)</a:t>
            </a:r>
            <a:endParaRPr kumimoji="1" lang="ja-JP" altLang="en-US" dirty="0"/>
          </a:p>
        </p:txBody>
      </p: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148064" y="5301208"/>
            <a:ext cx="399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When size=~1.5um(nominal),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1/</a:t>
            </a:r>
            <a:r>
              <a:rPr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Tou</a:t>
            </a:r>
            <a:r>
              <a:rPr lang="en-US" altLang="ja-JP" sz="2400" dirty="0" smtClean="0">
                <a:solidFill>
                  <a:srgbClr val="FF0000"/>
                </a:solidFill>
              </a:rPr>
              <a:t>  = 0.81 x 1/</a:t>
            </a:r>
            <a:r>
              <a:rPr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total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58059" y="2429272"/>
            <a:ext cx="126221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kumimoji="1" lang="en-US" altLang="ja-JP" dirty="0" smtClean="0"/>
              <a:t>ER 850mA</a:t>
            </a:r>
          </a:p>
          <a:p>
            <a:r>
              <a:rPr lang="en-US" altLang="ja-JP" dirty="0" smtClean="0"/>
              <a:t>V close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>
            <a:endCxn id="21" idx="1"/>
          </p:cNvCxnSpPr>
          <p:nvPr/>
        </p:nvCxnSpPr>
        <p:spPr>
          <a:xfrm rot="5400000">
            <a:off x="7389091" y="3997079"/>
            <a:ext cx="559301" cy="79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7740352" y="3748970"/>
            <a:ext cx="1343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F0"/>
                </a:solidFill>
                <a:latin typeface="Symbol" pitchFamily="18" charset="2"/>
              </a:rPr>
              <a:t>1/</a:t>
            </a:r>
            <a:r>
              <a:rPr kumimoji="1" lang="en-US" altLang="ja-JP" sz="2000" dirty="0" err="1" smtClean="0">
                <a:solidFill>
                  <a:srgbClr val="00B0F0"/>
                </a:solidFill>
                <a:latin typeface="Symbol" pitchFamily="18" charset="2"/>
              </a:rPr>
              <a:t>t</a:t>
            </a:r>
            <a:r>
              <a:rPr kumimoji="1" lang="en-US" altLang="ja-JP" sz="2000" baseline="-25000" dirty="0" err="1" smtClean="0">
                <a:solidFill>
                  <a:srgbClr val="00B0F0"/>
                </a:solidFill>
              </a:rPr>
              <a:t>Touschek</a:t>
            </a:r>
            <a:endParaRPr kumimoji="1" lang="ja-JP" altLang="en-US" sz="2000" baseline="-25000" dirty="0">
              <a:solidFill>
                <a:srgbClr val="00B0F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68344" y="4077072"/>
            <a:ext cx="1325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F0"/>
                </a:solidFill>
                <a:latin typeface="Symbol" pitchFamily="18" charset="2"/>
              </a:rPr>
              <a:t>1/</a:t>
            </a:r>
            <a:r>
              <a:rPr kumimoji="1" lang="en-US" altLang="ja-JP" sz="2000" dirty="0" err="1" smtClean="0">
                <a:solidFill>
                  <a:srgbClr val="00B0F0"/>
                </a:solidFill>
                <a:latin typeface="Symbol" pitchFamily="18" charset="2"/>
              </a:rPr>
              <a:t>t</a:t>
            </a:r>
            <a:r>
              <a:rPr kumimoji="1" lang="en-US" altLang="ja-JP" sz="2000" baseline="-25000" dirty="0" err="1" smtClean="0">
                <a:solidFill>
                  <a:srgbClr val="00B0F0"/>
                </a:solidFill>
              </a:rPr>
              <a:t>Other</a:t>
            </a:r>
            <a:endParaRPr kumimoji="1" lang="ja-JP" altLang="en-US" sz="2000" baseline="-25000" dirty="0">
              <a:solidFill>
                <a:srgbClr val="00B0F0"/>
              </a:solidFill>
            </a:endParaRPr>
          </a:p>
        </p:txBody>
      </p:sp>
      <p:cxnSp>
        <p:nvCxnSpPr>
          <p:cNvPr id="27" name="直線矢印コネクタ 26"/>
          <p:cNvCxnSpPr>
            <a:stCxn id="21" idx="1"/>
          </p:cNvCxnSpPr>
          <p:nvPr/>
        </p:nvCxnSpPr>
        <p:spPr>
          <a:xfrm rot="10800000" flipV="1">
            <a:off x="7667552" y="4277126"/>
            <a:ext cx="793" cy="23278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631432" y="4581128"/>
            <a:ext cx="1549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1/size(1/um)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751112" y="1772816"/>
            <a:ext cx="1549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1/life(1/min)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1043608" y="4253746"/>
            <a:ext cx="208823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364088" y="4365104"/>
            <a:ext cx="237626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コンテンツ プレースホルダ 15" descr="CDC_life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20641"/>
            <a:ext cx="4376363" cy="2960131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Summary(1) –cont.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547500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CDC cur./beam cur.(</a:t>
            </a:r>
            <a:r>
              <a:rPr lang="en-US" altLang="ja-JP" dirty="0" err="1" smtClean="0">
                <a:latin typeface="Symbol" pitchFamily="18" charset="2"/>
              </a:rPr>
              <a:t>m</a:t>
            </a:r>
            <a:r>
              <a:rPr kumimoji="1" lang="en-US" altLang="ja-JP" dirty="0" err="1" smtClean="0"/>
              <a:t>A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mA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03848" y="450912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1/life(1/min)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568" y="548761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</a:rPr>
              <a:t>tou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=0.67(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A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mA</a:t>
            </a:r>
            <a:r>
              <a:rPr lang="en-US" altLang="ja-JP" sz="2400" dirty="0" smtClean="0">
                <a:solidFill>
                  <a:srgbClr val="FF0000"/>
                </a:solidFill>
              </a:rPr>
              <a:t>*min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43608" y="2204864"/>
            <a:ext cx="123213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LER 1450mA</a:t>
            </a:r>
          </a:p>
          <a:p>
            <a:r>
              <a:rPr lang="en-US" altLang="ja-JP" dirty="0" smtClean="0"/>
              <a:t>V close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20072" y="544522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</a:rPr>
              <a:t>tou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=0.89(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A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mA</a:t>
            </a:r>
            <a:r>
              <a:rPr lang="en-US" altLang="ja-JP" sz="2400" dirty="0" smtClean="0">
                <a:solidFill>
                  <a:srgbClr val="FF0000"/>
                </a:solidFill>
              </a:rPr>
              <a:t>*min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8" name="図 17" descr="CDC_lif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00807"/>
            <a:ext cx="4471288" cy="302433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644008" y="1556792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CDC cur./beam cur.(</a:t>
            </a:r>
            <a:r>
              <a:rPr lang="en-US" altLang="ja-JP" dirty="0" err="1" smtClean="0">
                <a:latin typeface="Symbol" pitchFamily="18" charset="2"/>
              </a:rPr>
              <a:t>m</a:t>
            </a:r>
            <a:r>
              <a:rPr kumimoji="1" lang="en-US" altLang="ja-JP" dirty="0" err="1" smtClean="0"/>
              <a:t>A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mA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68344" y="4518412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1/life(1/min)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80112" y="2204864"/>
            <a:ext cx="100811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kumimoji="1" lang="en-US" altLang="ja-JP" dirty="0" smtClean="0"/>
              <a:t>ER </a:t>
            </a:r>
          </a:p>
          <a:p>
            <a:r>
              <a:rPr kumimoji="1" lang="en-US" altLang="ja-JP" dirty="0" smtClean="0"/>
              <a:t>850mA</a:t>
            </a:r>
            <a:endParaRPr lang="en-US" altLang="ja-JP" dirty="0" smtClean="0"/>
          </a:p>
          <a:p>
            <a:r>
              <a:rPr lang="en-US" altLang="ja-JP" dirty="0" smtClean="0"/>
              <a:t>V close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ja-JP" sz="6000" dirty="0" smtClean="0"/>
              <a:t>Vacuum bump study</a:t>
            </a:r>
            <a:endParaRPr lang="en-US" altLang="ja-JP" sz="4400" dirty="0" smtClean="0"/>
          </a:p>
          <a:p>
            <a:pPr>
              <a:buNone/>
            </a:pPr>
            <a:r>
              <a:rPr kumimoji="1" lang="en-US" altLang="ja-JP" sz="4400" dirty="0" smtClean="0"/>
              <a:t>(2010/06/23)</a:t>
            </a:r>
            <a:endParaRPr kumimoji="1" lang="ja-JP" altLang="en-US" sz="4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ja-JP" dirty="0" smtClean="0"/>
              <a:t>We changed vacuum level at  </a:t>
            </a:r>
          </a:p>
          <a:p>
            <a:pPr lvl="1"/>
            <a:r>
              <a:rPr lang="en-US" altLang="ja-JP" dirty="0" smtClean="0"/>
              <a:t>D12(ion pump),D1(ion pump ,NEG) :HER</a:t>
            </a:r>
          </a:p>
          <a:p>
            <a:pPr lvl="1"/>
            <a:r>
              <a:rPr kumimoji="1" lang="en-US" altLang="ja-JP" dirty="0" smtClean="0"/>
              <a:t>D3(ion pump),D2(ion </a:t>
            </a:r>
            <a:r>
              <a:rPr kumimoji="1" lang="en-US" altLang="ja-JP" dirty="0" err="1" smtClean="0"/>
              <a:t>pump,NEG</a:t>
            </a:r>
            <a:r>
              <a:rPr kumimoji="1" lang="en-US" altLang="ja-JP" dirty="0" smtClean="0"/>
              <a:t>)    :LER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To calculate </a:t>
            </a:r>
            <a:r>
              <a:rPr kumimoji="1" lang="en-US" altLang="ja-JP" dirty="0" err="1" smtClean="0"/>
              <a:t>k</a:t>
            </a:r>
            <a:r>
              <a:rPr kumimoji="1" lang="en-US" altLang="ja-JP" baseline="-25000" dirty="0" err="1" smtClean="0"/>
              <a:t>vac</a:t>
            </a:r>
            <a:r>
              <a:rPr kumimoji="1" lang="en-US" altLang="ja-JP" dirty="0" smtClean="0"/>
              <a:t>(=</a:t>
            </a:r>
            <a:r>
              <a:rPr lang="en-US" altLang="ja-JP" dirty="0" smtClean="0">
                <a:latin typeface="Symbol" pitchFamily="18" charset="2"/>
              </a:rPr>
              <a:t>D </a:t>
            </a:r>
            <a:r>
              <a:rPr lang="en-US" altLang="ja-JP" dirty="0" smtClean="0"/>
              <a:t>BG</a:t>
            </a:r>
            <a:r>
              <a:rPr lang="en-US" altLang="ja-JP" dirty="0" smtClean="0">
                <a:latin typeface="Symbol" pitchFamily="18" charset="2"/>
              </a:rPr>
              <a:t>/D(1/t)</a:t>
            </a:r>
            <a:r>
              <a:rPr kumimoji="1" lang="en-US" altLang="ja-JP" dirty="0" smtClean="0"/>
              <a:t>)</a:t>
            </a:r>
            <a:r>
              <a:rPr kumimoji="1" lang="en-US" altLang="ja-JP" baseline="-25000" dirty="0" smtClean="0"/>
              <a:t> ,</a:t>
            </a:r>
          </a:p>
          <a:p>
            <a:pPr>
              <a:buNone/>
            </a:pPr>
            <a:r>
              <a:rPr lang="en-US" altLang="ja-JP" dirty="0" smtClean="0"/>
              <a:t>we made</a:t>
            </a:r>
            <a:r>
              <a:rPr kumimoji="1" lang="en-US" altLang="ja-JP" dirty="0" smtClean="0"/>
              <a:t> vacuum level much worse than 2009</a:t>
            </a: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(*beam energy changed from Touschek study)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56791"/>
            <a:ext cx="2411760" cy="242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Mask </a:t>
            </a:r>
            <a:r>
              <a:rPr lang="en-US" altLang="ja-JP" dirty="0" smtClean="0"/>
              <a:t>settings for Vacuum bump study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D09/D12, H1/H2/H3/H4/V1/V2/V3/V4(HER)</a:t>
            </a:r>
          </a:p>
          <a:p>
            <a:r>
              <a:rPr lang="en-US" altLang="ja-JP" dirty="0" smtClean="0"/>
              <a:t>D06/D03, H1/H2/H3/H4/V1/V2/V3/V4(LER)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err="1" smtClean="0"/>
              <a:t>H_</a:t>
            </a:r>
            <a:r>
              <a:rPr kumimoji="1" lang="en-US" altLang="ja-JP" dirty="0" err="1" smtClean="0"/>
              <a:t>open</a:t>
            </a:r>
            <a:r>
              <a:rPr lang="en-US" altLang="ja-JP" dirty="0" smtClean="0"/>
              <a:t>=20(D12H4:19)</a:t>
            </a:r>
            <a:endParaRPr kumimoji="1" lang="en-US" altLang="ja-JP" dirty="0" smtClean="0"/>
          </a:p>
          <a:p>
            <a:r>
              <a:rPr lang="en-US" altLang="ja-JP" dirty="0" err="1" smtClean="0"/>
              <a:t>V_close</a:t>
            </a:r>
            <a:r>
              <a:rPr lang="en-US" altLang="ja-JP" dirty="0" smtClean="0"/>
              <a:t>=physics run setting 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D1.eps"/>
          <p:cNvPicPr>
            <a:picLocks noChangeAspect="1"/>
          </p:cNvPicPr>
          <p:nvPr/>
        </p:nvPicPr>
        <p:blipFill>
          <a:blip r:embed="rId3" cstate="print"/>
          <a:srcRect l="50000" b="51101"/>
          <a:stretch>
            <a:fillRect/>
          </a:stretch>
        </p:blipFill>
        <p:spPr>
          <a:xfrm>
            <a:off x="1284312" y="1628800"/>
            <a:ext cx="6096000" cy="4032448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                 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vac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 (D1)</a:t>
            </a:r>
            <a:r>
              <a:rPr kumimoji="1" lang="en-US" altLang="ja-JP" dirty="0" smtClean="0">
                <a:solidFill>
                  <a:srgbClr val="FF0000"/>
                </a:solidFill>
              </a:rPr>
              <a:t>=</a:t>
            </a:r>
            <a:r>
              <a:rPr lang="en-US" altLang="ja-JP" dirty="0" smtClean="0">
                <a:solidFill>
                  <a:srgbClr val="FF0000"/>
                </a:solidFill>
              </a:rPr>
              <a:t>50</a:t>
            </a:r>
            <a:r>
              <a:rPr kumimoji="1" lang="en-US" altLang="ja-JP" dirty="0" smtClean="0">
                <a:solidFill>
                  <a:srgbClr val="FF0000"/>
                </a:solidFill>
              </a:rPr>
              <a:t>±(1E-4)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dirty="0" err="1" smtClean="0">
                <a:solidFill>
                  <a:srgbClr val="FF0000"/>
                </a:solidFill>
              </a:rPr>
              <a:t>A</a:t>
            </a:r>
            <a:r>
              <a:rPr lang="en-US" altLang="ja-JP" dirty="0" smtClean="0">
                <a:solidFill>
                  <a:srgbClr val="FF0000"/>
                </a:solidFill>
              </a:rPr>
              <a:t>*min/</a:t>
            </a:r>
            <a:r>
              <a:rPr lang="en-US" altLang="ja-JP" dirty="0" err="1" smtClean="0">
                <a:solidFill>
                  <a:srgbClr val="FF0000"/>
                </a:solidFill>
              </a:rPr>
              <a:t>mA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HER vacuum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1691516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CDC current/beam current(</a:t>
            </a:r>
            <a:r>
              <a:rPr kumimoji="1" lang="en-US" altLang="ja-JP" dirty="0" err="1" smtClean="0"/>
              <a:t>uA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mA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44" y="5445224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1/life(1/min)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72264" y="580526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Current=850mA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24328" y="17008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D1 NEG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24328" y="23488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current</a:t>
            </a:r>
            <a:r>
              <a:rPr kumimoji="1" lang="en-US" altLang="ja-JP" dirty="0" smtClean="0"/>
              <a:t>= 850mA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LER vacuum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              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vac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(D2)</a:t>
            </a:r>
            <a:r>
              <a:rPr kumimoji="1" lang="en-US" altLang="ja-JP" dirty="0" smtClean="0">
                <a:solidFill>
                  <a:srgbClr val="FF0000"/>
                </a:solidFill>
              </a:rPr>
              <a:t>=9.2±(3.4E-5)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A</a:t>
            </a:r>
            <a:r>
              <a:rPr kumimoji="1" lang="en-US" altLang="ja-JP" dirty="0" smtClean="0">
                <a:solidFill>
                  <a:srgbClr val="FF0000"/>
                </a:solidFill>
              </a:rPr>
              <a:t>*min/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mA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pic>
        <p:nvPicPr>
          <p:cNvPr id="5" name="図 4" descr="D2.eps"/>
          <p:cNvPicPr>
            <a:picLocks noChangeAspect="1"/>
          </p:cNvPicPr>
          <p:nvPr/>
        </p:nvPicPr>
        <p:blipFill>
          <a:blip r:embed="rId2" cstate="print"/>
          <a:srcRect l="50000" b="50000"/>
          <a:stretch>
            <a:fillRect/>
          </a:stretch>
        </p:blipFill>
        <p:spPr>
          <a:xfrm>
            <a:off x="1709736" y="1628801"/>
            <a:ext cx="5855253" cy="396043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27584" y="1691516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CDC current/beam current(</a:t>
            </a:r>
            <a:r>
              <a:rPr kumimoji="1" lang="en-US" altLang="ja-JP" dirty="0" err="1" smtClean="0"/>
              <a:t>uA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mA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6136" y="530120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1/life(1/min)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24328" y="17008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D2 NEG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4328" y="23488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current</a:t>
            </a:r>
            <a:r>
              <a:rPr kumimoji="1" lang="en-US" altLang="ja-JP" dirty="0" smtClean="0"/>
              <a:t>= 1450mA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179513" y="1268760"/>
          <a:ext cx="8640959" cy="14322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99861"/>
                <a:gridCol w="1180459"/>
                <a:gridCol w="720080"/>
                <a:gridCol w="1296144"/>
                <a:gridCol w="864096"/>
                <a:gridCol w="936104"/>
                <a:gridCol w="1944215"/>
              </a:tblGrid>
              <a:tr h="576065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K</a:t>
                      </a:r>
                      <a:r>
                        <a:rPr kumimoji="1" lang="en-US" altLang="ja-JP" sz="2000" baseline="-25000" dirty="0" err="1" smtClean="0"/>
                        <a:t>vac</a:t>
                      </a:r>
                      <a:r>
                        <a:rPr kumimoji="1" lang="en-US" altLang="ja-JP" sz="2000" baseline="0" dirty="0" smtClean="0"/>
                        <a:t>(CDC)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err="1" smtClean="0">
                          <a:latin typeface="Symbol" pitchFamily="18" charset="2"/>
                        </a:rPr>
                        <a:t>t</a:t>
                      </a:r>
                      <a:r>
                        <a:rPr kumimoji="1" lang="en-US" altLang="ja-JP" sz="2000" baseline="-25000" dirty="0" err="1" smtClean="0">
                          <a:latin typeface="+mn-lt"/>
                        </a:rPr>
                        <a:t>vac</a:t>
                      </a:r>
                      <a:endParaRPr kumimoji="1" lang="ja-JP" altLang="en-US" sz="2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K</a:t>
                      </a:r>
                      <a:r>
                        <a:rPr kumimoji="1" lang="en-US" altLang="ja-JP" sz="2000" baseline="-25000" dirty="0" err="1" smtClean="0"/>
                        <a:t>tou</a:t>
                      </a:r>
                      <a:r>
                        <a:rPr kumimoji="1" lang="en-US" altLang="ja-JP" sz="2000" baseline="-25000" dirty="0" smtClean="0"/>
                        <a:t> </a:t>
                      </a:r>
                      <a:r>
                        <a:rPr kumimoji="1" lang="en-US" altLang="ja-JP" sz="2000" baseline="0" dirty="0" smtClean="0"/>
                        <a:t>(CDC)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err="1" smtClean="0">
                          <a:latin typeface="Symbol" pitchFamily="18" charset="2"/>
                        </a:rPr>
                        <a:t>t</a:t>
                      </a:r>
                      <a:r>
                        <a:rPr lang="en-US" altLang="ja-JP" sz="2000" baseline="-25000" dirty="0" err="1" smtClean="0"/>
                        <a:t>tou</a:t>
                      </a:r>
                      <a:endParaRPr kumimoji="1" lang="ja-JP" alt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 err="1" smtClean="0">
                          <a:latin typeface="Symbol" pitchFamily="18" charset="2"/>
                        </a:rPr>
                        <a:t>t</a:t>
                      </a:r>
                      <a:r>
                        <a:rPr kumimoji="1" lang="en-US" altLang="ja-JP" sz="2000" baseline="-25000" dirty="0" err="1" smtClean="0">
                          <a:latin typeface="+mn-lt"/>
                        </a:rPr>
                        <a:t>total</a:t>
                      </a:r>
                      <a:endParaRPr kumimoji="1" lang="ja-JP" alt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CDC current</a:t>
                      </a:r>
                      <a:endParaRPr kumimoji="1" lang="ja-JP" altLang="en-US" sz="2000" baseline="-25000" dirty="0"/>
                    </a:p>
                  </a:txBody>
                  <a:tcPr/>
                </a:tc>
              </a:tr>
              <a:tr h="4281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HER(KEKB)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4275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0.89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1002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811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10.5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281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LER(KEKB)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9.2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858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0.67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129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112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23.1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5602595"/>
            <a:ext cx="91450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en-US" altLang="ja-JP" sz="2000" dirty="0" smtClean="0">
                <a:sym typeface="Wingdings" pitchFamily="2" charset="2"/>
              </a:rPr>
              <a:t>     </a:t>
            </a:r>
            <a:r>
              <a:rPr lang="en-US" altLang="ja-JP" sz="2800" dirty="0" smtClean="0"/>
              <a:t>Total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/>
              <a:t>BG is </a:t>
            </a:r>
            <a:r>
              <a:rPr lang="en-US" altLang="ja-JP" sz="2800" dirty="0" smtClean="0">
                <a:solidFill>
                  <a:srgbClr val="FF0000"/>
                </a:solidFill>
              </a:rPr>
              <a:t>23 times</a:t>
            </a:r>
            <a:r>
              <a:rPr lang="en-US" altLang="ja-JP" sz="2800" dirty="0" smtClean="0"/>
              <a:t> higher than current KEKB BG. </a:t>
            </a:r>
            <a:endParaRPr lang="en-US" altLang="ja-JP" sz="2400" dirty="0" smtClean="0"/>
          </a:p>
          <a:p>
            <a:endParaRPr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3568" y="5949280"/>
            <a:ext cx="7272808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コンテンツ プレースホルダ 4"/>
          <p:cNvGraphicFramePr>
            <a:graphicFrameLocks/>
          </p:cNvGraphicFramePr>
          <p:nvPr/>
        </p:nvGraphicFramePr>
        <p:xfrm>
          <a:off x="179512" y="3212976"/>
          <a:ext cx="8568952" cy="14322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200"/>
                <a:gridCol w="1224136"/>
                <a:gridCol w="720080"/>
                <a:gridCol w="1368152"/>
                <a:gridCol w="864096"/>
                <a:gridCol w="849451"/>
                <a:gridCol w="1742837"/>
              </a:tblGrid>
              <a:tr h="576065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K</a:t>
                      </a:r>
                      <a:r>
                        <a:rPr kumimoji="1" lang="en-US" altLang="ja-JP" sz="2000" baseline="-25000" dirty="0" err="1" smtClean="0"/>
                        <a:t>vac</a:t>
                      </a:r>
                      <a:r>
                        <a:rPr kumimoji="1" lang="en-US" altLang="ja-JP" sz="2000" baseline="0" dirty="0" smtClean="0"/>
                        <a:t>(CDC)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err="1" smtClean="0">
                          <a:latin typeface="Symbol" pitchFamily="18" charset="2"/>
                        </a:rPr>
                        <a:t>t</a:t>
                      </a:r>
                      <a:r>
                        <a:rPr kumimoji="1" lang="en-US" altLang="ja-JP" sz="2000" baseline="-25000" dirty="0" err="1" smtClean="0">
                          <a:latin typeface="+mn-lt"/>
                        </a:rPr>
                        <a:t>vac</a:t>
                      </a:r>
                      <a:endParaRPr kumimoji="1" lang="ja-JP" altLang="en-US" sz="2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K</a:t>
                      </a:r>
                      <a:r>
                        <a:rPr kumimoji="1" lang="en-US" altLang="ja-JP" sz="2000" baseline="-25000" dirty="0" err="1" smtClean="0"/>
                        <a:t>tou</a:t>
                      </a:r>
                      <a:r>
                        <a:rPr kumimoji="1" lang="en-US" altLang="ja-JP" sz="2000" baseline="-25000" dirty="0" smtClean="0"/>
                        <a:t> </a:t>
                      </a:r>
                      <a:r>
                        <a:rPr kumimoji="1" lang="en-US" altLang="ja-JP" sz="2000" baseline="0" dirty="0" smtClean="0"/>
                        <a:t>(CDC)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err="1" smtClean="0">
                          <a:latin typeface="Symbol" pitchFamily="18" charset="2"/>
                        </a:rPr>
                        <a:t>t</a:t>
                      </a:r>
                      <a:r>
                        <a:rPr lang="en-US" altLang="ja-JP" sz="2000" baseline="-25000" dirty="0" err="1" smtClean="0"/>
                        <a:t>tou</a:t>
                      </a:r>
                      <a:endParaRPr kumimoji="1" lang="ja-JP" alt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 err="1" smtClean="0">
                          <a:latin typeface="Symbol" pitchFamily="18" charset="2"/>
                        </a:rPr>
                        <a:t>t</a:t>
                      </a:r>
                      <a:r>
                        <a:rPr kumimoji="1" lang="en-US" altLang="ja-JP" sz="2000" baseline="-25000" dirty="0" err="1" smtClean="0">
                          <a:latin typeface="+mn-lt"/>
                        </a:rPr>
                        <a:t>total</a:t>
                      </a:r>
                      <a:endParaRPr kumimoji="1" lang="ja-JP" alt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CDC current</a:t>
                      </a:r>
                      <a:endParaRPr kumimoji="1" lang="ja-JP" altLang="en-US" sz="2000" baseline="-25000" dirty="0"/>
                    </a:p>
                  </a:txBody>
                  <a:tcPr/>
                </a:tc>
              </a:tr>
              <a:tr h="4281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HER(</a:t>
                      </a:r>
                      <a:r>
                        <a:rPr kumimoji="1" lang="en-US" altLang="ja-JP" sz="1800" dirty="0" err="1" smtClean="0"/>
                        <a:t>superKEKB</a:t>
                      </a:r>
                      <a:r>
                        <a:rPr kumimoji="1" lang="en-US" altLang="ja-JP" sz="1800" dirty="0" smtClean="0"/>
                        <a:t>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4275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0.89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262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281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LER(</a:t>
                      </a:r>
                      <a:r>
                        <a:rPr kumimoji="1" lang="en-US" altLang="ja-JP" sz="1800" dirty="0" err="1" smtClean="0"/>
                        <a:t>superKEKB</a:t>
                      </a:r>
                      <a:r>
                        <a:rPr kumimoji="1" lang="en-US" altLang="ja-JP" sz="1800" dirty="0" smtClean="0"/>
                        <a:t>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9.2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858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0.67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521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左カーブ矢印 10"/>
          <p:cNvSpPr/>
          <p:nvPr/>
        </p:nvSpPr>
        <p:spPr>
          <a:xfrm>
            <a:off x="8244408" y="2996952"/>
            <a:ext cx="395536" cy="259228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76256" y="278092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Total:33.6</a:t>
            </a:r>
            <a:endParaRPr kumimoji="1" lang="ja-JP" altLang="en-US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12632" y="52919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Total:783</a:t>
            </a:r>
            <a:endParaRPr kumimoji="1" lang="ja-JP" altLang="en-US" sz="2000" b="1" dirty="0"/>
          </a:p>
        </p:txBody>
      </p:sp>
      <p:cxnSp>
        <p:nvCxnSpPr>
          <p:cNvPr id="18" name="直線矢印コネクタ 17"/>
          <p:cNvCxnSpPr/>
          <p:nvPr/>
        </p:nvCxnSpPr>
        <p:spPr>
          <a:xfrm rot="5400000" flipH="1" flipV="1">
            <a:off x="5471306" y="497637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699792" y="52292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Same as KEKB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 rot="5400000" flipH="1" flipV="1">
            <a:off x="3203848" y="4941168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716016" y="50851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From latest optics simulation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59832" y="2708920"/>
            <a:ext cx="2016224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From this BG study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1907704" y="1844824"/>
            <a:ext cx="4032448" cy="7920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3203848" y="3789040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364088" y="3789040"/>
            <a:ext cx="720080" cy="8640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907704" y="3789040"/>
            <a:ext cx="1224136" cy="8640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995936" y="3789040"/>
            <a:ext cx="1296144" cy="8640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084168" y="332656"/>
          <a:ext cx="2747095" cy="71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数式" r:id="rId4" imgW="1562040" imgH="444240" progId="Equation.3">
                  <p:embed/>
                </p:oleObj>
              </mc:Choice>
              <mc:Fallback>
                <p:oleObj name="数式" r:id="rId4" imgW="156204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32656"/>
                        <a:ext cx="2747095" cy="719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 do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Analysis for BGs on other detector</a:t>
            </a:r>
            <a:r>
              <a:rPr lang="en-US" altLang="ja-JP" dirty="0" smtClean="0"/>
              <a:t>s</a:t>
            </a:r>
          </a:p>
          <a:p>
            <a:pPr lvl="1"/>
            <a:r>
              <a:rPr lang="en-US" altLang="ja-JP" dirty="0" smtClean="0"/>
              <a:t>SVD PIN diode</a:t>
            </a:r>
          </a:p>
          <a:p>
            <a:pPr lvl="1"/>
            <a:r>
              <a:rPr kumimoji="1" lang="en-US" altLang="ja-JP" dirty="0" smtClean="0"/>
              <a:t>TOF rates</a:t>
            </a:r>
          </a:p>
          <a:p>
            <a:pPr lvl="1"/>
            <a:r>
              <a:rPr lang="en-US" altLang="ja-JP" dirty="0" smtClean="0"/>
              <a:t>ECL hit count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Touschek study:</a:t>
            </a:r>
            <a:br>
              <a:rPr lang="en-US" altLang="ja-JP" dirty="0" smtClean="0"/>
            </a:br>
            <a:r>
              <a:rPr lang="en-US" altLang="ja-JP" dirty="0" smtClean="0"/>
              <a:t>LER </a:t>
            </a:r>
            <a:r>
              <a:rPr lang="en-US" altLang="ja-JP" dirty="0" err="1" smtClean="0"/>
              <a:t>Vopen-Hopen</a:t>
            </a:r>
            <a:r>
              <a:rPr lang="en-US" altLang="ja-JP" dirty="0" smtClean="0"/>
              <a:t> I=1450mA </a:t>
            </a:r>
            <a:endParaRPr kumimoji="1" lang="ja-JP" altLang="en-US" baseline="-25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16:23-16:49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r</a:t>
            </a:r>
            <a:r>
              <a:rPr kumimoji="1" lang="en-US" altLang="ja-JP" dirty="0" smtClean="0"/>
              <a:t>un574  16:14:54-16:57:07</a:t>
            </a:r>
          </a:p>
          <a:p>
            <a:r>
              <a:rPr lang="en-US" altLang="ja-JP" dirty="0" smtClean="0"/>
              <a:t>bhsm06:/h063/</a:t>
            </a:r>
            <a:r>
              <a:rPr lang="en-US" altLang="ja-JP" dirty="0" err="1" smtClean="0"/>
              <a:t>dstprod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dat</a:t>
            </a:r>
            <a:r>
              <a:rPr lang="en-US" altLang="ja-JP" dirty="0" smtClean="0"/>
              <a:t>/e000073/</a:t>
            </a:r>
            <a:r>
              <a:rPr lang="en-US" altLang="ja-JP" dirty="0" err="1" smtClean="0"/>
              <a:t>Rawdata</a:t>
            </a:r>
            <a:r>
              <a:rPr lang="en-US" altLang="ja-JP" dirty="0" smtClean="0"/>
              <a:t>/0000/energy/05/e000073r000574.raw</a:t>
            </a:r>
          </a:p>
          <a:p>
            <a:r>
              <a:rPr lang="en-US" altLang="ja-JP" dirty="0" smtClean="0"/>
              <a:t> Event rate=427.84Hz, event num = 1043725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04248" y="59492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x</a:t>
            </a:r>
            <a:r>
              <a:rPr kumimoji="1" lang="en-US" altLang="ja-JP" dirty="0" smtClean="0"/>
              <a:t>6 x2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2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with 2003</a:t>
            </a:r>
            <a:endParaRPr kumimoji="1"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251520" y="2780928"/>
          <a:ext cx="5184576" cy="118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</a:tblGrid>
              <a:tr h="394843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K</a:t>
                      </a:r>
                      <a:r>
                        <a:rPr kumimoji="1" lang="en-US" altLang="ja-JP" baseline="-25000" dirty="0" err="1" smtClean="0"/>
                        <a:t>tou</a:t>
                      </a:r>
                      <a:r>
                        <a:rPr lang="en-US" altLang="ja-JP" dirty="0" smtClean="0"/>
                        <a:t>(LER)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K</a:t>
                      </a:r>
                      <a:r>
                        <a:rPr kumimoji="1" lang="en-US" altLang="ja-JP" baseline="-25000" dirty="0" err="1" smtClean="0"/>
                        <a:t>vac</a:t>
                      </a:r>
                      <a:r>
                        <a:rPr lang="en-US" altLang="ja-JP" dirty="0" smtClean="0"/>
                        <a:t>(HER D1)</a:t>
                      </a:r>
                      <a:endParaRPr kumimoji="1" lang="ja-JP" altLang="en-US" baseline="-25000" dirty="0"/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2003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0.67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775" y="1196752"/>
            <a:ext cx="37052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047656" y="5589240"/>
            <a:ext cx="284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2003 vacuum bump study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2009 result(Touschek)</a:t>
            </a:r>
            <a:endParaRPr kumimoji="1" lang="ja-JP" altLang="en-US" dirty="0"/>
          </a:p>
        </p:txBody>
      </p:sp>
      <p:pic>
        <p:nvPicPr>
          <p:cNvPr id="4" name="コンテンツ プレースホルダ 16" descr="20091208-15-30-30_SIZE_LIFE_LER_Fi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643050"/>
            <a:ext cx="4071934" cy="2539380"/>
          </a:xfrm>
          <a:prstGeom prst="rect">
            <a:avLst/>
          </a:prstGeom>
        </p:spPr>
      </p:pic>
      <p:pic>
        <p:nvPicPr>
          <p:cNvPr id="5" name="図 4" descr="20091207-18-10-43_SIZE_LIFE_HER_Fi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643050"/>
            <a:ext cx="4009316" cy="25003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4282" y="1214422"/>
            <a:ext cx="3071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2009.12.7  18:10-18:53(HER)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6314" y="121442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2009.12.8  15:30-16:00(LER)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14876" y="1488032"/>
            <a:ext cx="1357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1/τ min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720" y="1500174"/>
            <a:ext cx="1285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1/τ</a:t>
            </a:r>
            <a:r>
              <a:rPr lang="ja-JP" altLang="en-US" dirty="0" smtClean="0"/>
              <a:t> </a:t>
            </a:r>
            <a:r>
              <a:rPr lang="en-US" altLang="ja-JP" dirty="0" smtClean="0"/>
              <a:t>min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86710" y="4071942"/>
            <a:ext cx="10715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</a:t>
            </a:r>
            <a:r>
              <a:rPr kumimoji="1" lang="en-US" altLang="ja-JP" dirty="0" err="1" smtClean="0"/>
              <a:t>σy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4678" y="4059800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</a:t>
            </a:r>
            <a:r>
              <a:rPr kumimoji="1" lang="en-US" altLang="ja-JP" dirty="0" err="1" smtClean="0"/>
              <a:t>σy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6093296"/>
            <a:ext cx="8351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We can see Tousche</a:t>
            </a:r>
            <a:r>
              <a:rPr lang="en-US" altLang="ja-JP" sz="3200" dirty="0" smtClean="0"/>
              <a:t>k effect for both HER and LER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47664" y="508518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Ratio of </a:t>
            </a:r>
            <a:r>
              <a:rPr kumimoji="1" lang="en-US" altLang="ja-JP" dirty="0" err="1" smtClean="0"/>
              <a:t>touschek</a:t>
            </a:r>
            <a:r>
              <a:rPr kumimoji="1" lang="en-US" altLang="ja-JP" dirty="0" smtClean="0"/>
              <a:t> and </a:t>
            </a:r>
            <a:r>
              <a:rPr lang="en-US" altLang="ja-JP" dirty="0" smtClean="0"/>
              <a:t>others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9592" y="23488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KHER = 0.0012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64088" y="19795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KLER = 0.037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3059832" y="1628800"/>
            <a:ext cx="720080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rot="16200000" flipV="1">
            <a:off x="3491880" y="3501008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995936" y="45811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ut for fit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 7" descr="20091207-19-0-140_HER_life_CDC_vac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4117" y="1195042"/>
            <a:ext cx="4314207" cy="557214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2009 result(vacuum)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4118" y="980728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Life time/min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86446" y="150017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2009/12/07 19:00-21:20(HER)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5490" y="2968850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CDC current/</a:t>
            </a:r>
            <a:r>
              <a:rPr lang="en-US" altLang="ja-JP" dirty="0" err="1" smtClean="0">
                <a:latin typeface="Symbol" pitchFamily="18" charset="2"/>
              </a:rPr>
              <a:t>m</a:t>
            </a:r>
            <a:r>
              <a:rPr lang="en-US" altLang="ja-JP" dirty="0" err="1" smtClean="0"/>
              <a:t>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8924" y="4754800"/>
            <a:ext cx="24288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Average vacuum 10</a:t>
            </a:r>
            <a:r>
              <a:rPr kumimoji="1" lang="en-US" altLang="ja-JP" baseline="30000" dirty="0" smtClean="0"/>
              <a:t>-9</a:t>
            </a:r>
            <a:r>
              <a:rPr kumimoji="1" lang="en-US" altLang="ja-JP" dirty="0" smtClean="0"/>
              <a:t>Pa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247192" y="1337918"/>
            <a:ext cx="214314" cy="5214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818696" y="1552232"/>
            <a:ext cx="1643074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42764" y="232077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D1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30596" y="233007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D12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04048" y="3215878"/>
            <a:ext cx="4139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Life time didn’t change enough to calculate </a:t>
            </a:r>
            <a:r>
              <a:rPr kumimoji="1" lang="en-US" altLang="ja-JP" sz="3200" dirty="0" err="1" smtClean="0"/>
              <a:t>K</a:t>
            </a:r>
            <a:r>
              <a:rPr kumimoji="1" lang="en-US" altLang="ja-JP" sz="3200" baseline="-25000" dirty="0" err="1" smtClean="0"/>
              <a:t>vac</a:t>
            </a:r>
            <a:endParaRPr kumimoji="1" lang="ja-JP" altLang="en-US" sz="3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run summary(LER Touschek)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  <p:graphicFrame>
        <p:nvGraphicFramePr>
          <p:cNvPr id="7" name="コンテンツ プレースホルダ 6"/>
          <p:cNvGraphicFramePr>
            <a:graphicFrameLocks noGrp="1"/>
          </p:cNvGraphicFramePr>
          <p:nvPr>
            <p:ph idx="1"/>
          </p:nvPr>
        </p:nvGraphicFramePr>
        <p:xfrm>
          <a:off x="1" y="1600200"/>
          <a:ext cx="914399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91"/>
                <a:gridCol w="1368152"/>
                <a:gridCol w="864096"/>
                <a:gridCol w="1368152"/>
                <a:gridCol w="970343"/>
                <a:gridCol w="613833"/>
                <a:gridCol w="3059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Run No.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time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Current(</a:t>
                      </a:r>
                      <a:r>
                        <a:rPr kumimoji="1" lang="en-US" altLang="ja-JP" dirty="0" err="1" smtClean="0"/>
                        <a:t>mA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err="1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baseline="-25000" dirty="0" err="1" smtClean="0">
                          <a:latin typeface="+mn-lt"/>
                        </a:rPr>
                        <a:t>y</a:t>
                      </a:r>
                      <a:r>
                        <a:rPr kumimoji="1" lang="en-US" altLang="ja-JP" baseline="0" dirty="0" smtClean="0">
                          <a:latin typeface="Symbol" pitchFamily="18" charset="2"/>
                        </a:rPr>
                        <a:t>(m</a:t>
                      </a:r>
                      <a:r>
                        <a:rPr kumimoji="1" lang="en-US" altLang="ja-JP" baseline="0" dirty="0" smtClean="0">
                          <a:latin typeface="+mj-lt"/>
                        </a:rPr>
                        <a:t>m</a:t>
                      </a:r>
                      <a:r>
                        <a:rPr kumimoji="1" lang="en-US" altLang="ja-JP" baseline="0" dirty="0" smtClean="0">
                          <a:latin typeface="Symbol" pitchFamily="18" charset="2"/>
                        </a:rPr>
                        <a:t>)</a:t>
                      </a:r>
                      <a:endParaRPr kumimoji="1" lang="ja-JP" altLang="en-US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564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12:04-13:15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350-1450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Current </a:t>
                      </a:r>
                      <a:r>
                        <a:rPr kumimoji="1" lang="en-US" altLang="ja-JP" baseline="0" dirty="0" smtClean="0"/>
                        <a:t> sweep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567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15:12-15:43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 close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Size sweep(1450mA </a:t>
                      </a:r>
                      <a:r>
                        <a:rPr kumimoji="1" lang="en-US" altLang="ja-JP" dirty="0" err="1" smtClean="0"/>
                        <a:t>Vclose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574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16:23-16:49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Size sweep(1450mA open)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575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17:04-17:43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 close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Size sweep(1450mA H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close)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576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18:34-19:10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Size sweep(750mA open)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577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19:31-19:57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Size sweep(1100mA open)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21:05-21:28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Size sweep(</a:t>
                      </a:r>
                      <a:r>
                        <a:rPr kumimoji="1" lang="en-US" altLang="ja-JP" dirty="0" err="1" smtClean="0"/>
                        <a:t>Nbunch</a:t>
                      </a:r>
                      <a:r>
                        <a:rPr kumimoji="1" lang="en-US" altLang="ja-JP" baseline="0" dirty="0" smtClean="0"/>
                        <a:t>=half open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584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22:15-22:35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err="1" smtClean="0">
                          <a:latin typeface="Symbol" pitchFamily="18" charset="2"/>
                        </a:rPr>
                        <a:t>x</a:t>
                      </a:r>
                      <a:r>
                        <a:rPr lang="en-US" altLang="ja-JP" baseline="-25000" dirty="0" err="1" smtClean="0"/>
                        <a:t>y</a:t>
                      </a:r>
                      <a:r>
                        <a:rPr lang="en-US" altLang="ja-JP" dirty="0" err="1" smtClean="0"/>
                        <a:t>sweep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run summary(HER Touschek)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  <p:graphicFrame>
        <p:nvGraphicFramePr>
          <p:cNvPr id="5" name="コンテンツ プレースホルダ 6"/>
          <p:cNvGraphicFramePr>
            <a:graphicFrameLocks/>
          </p:cNvGraphicFramePr>
          <p:nvPr/>
        </p:nvGraphicFramePr>
        <p:xfrm>
          <a:off x="1" y="1600200"/>
          <a:ext cx="9143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91"/>
                <a:gridCol w="1368152"/>
                <a:gridCol w="864096"/>
                <a:gridCol w="1368152"/>
                <a:gridCol w="970343"/>
                <a:gridCol w="613833"/>
                <a:gridCol w="3059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Run No.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time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Current(</a:t>
                      </a:r>
                      <a:r>
                        <a:rPr kumimoji="1" lang="en-US" altLang="ja-JP" dirty="0" err="1" smtClean="0"/>
                        <a:t>mA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err="1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baseline="-25000" dirty="0" err="1" smtClean="0">
                          <a:latin typeface="+mn-lt"/>
                        </a:rPr>
                        <a:t>y</a:t>
                      </a:r>
                      <a:r>
                        <a:rPr kumimoji="1" lang="en-US" altLang="ja-JP" baseline="0" dirty="0" smtClean="0">
                          <a:latin typeface="Symbol" pitchFamily="18" charset="2"/>
                        </a:rPr>
                        <a:t>(m</a:t>
                      </a:r>
                      <a:r>
                        <a:rPr kumimoji="1" lang="en-US" altLang="ja-JP" baseline="0" dirty="0" smtClean="0">
                          <a:latin typeface="+mj-lt"/>
                        </a:rPr>
                        <a:t>m</a:t>
                      </a:r>
                      <a:r>
                        <a:rPr kumimoji="1" lang="en-US" altLang="ja-JP" baseline="0" dirty="0" smtClean="0">
                          <a:latin typeface="Symbol" pitchFamily="18" charset="2"/>
                        </a:rPr>
                        <a:t>)</a:t>
                      </a:r>
                      <a:endParaRPr kumimoji="1" lang="ja-JP" altLang="en-US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594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12:37-13:12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Size sweep(850mA open)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595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13:40-14:05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 close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Size sweep(850mA V</a:t>
                      </a:r>
                      <a:r>
                        <a:rPr kumimoji="1" lang="en-US" altLang="ja-JP" baseline="0" dirty="0" smtClean="0"/>
                        <a:t> close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596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14:40-15:01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 close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Size sweep(850mA H</a:t>
                      </a:r>
                      <a:r>
                        <a:rPr kumimoji="1" lang="en-US" altLang="ja-JP" baseline="0" dirty="0" smtClean="0"/>
                        <a:t> close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597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15:28-15:58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Size sweep(400mA open)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598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16:51-17:20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Size sweep(600mA open)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LER </a:t>
            </a:r>
            <a:r>
              <a:rPr kumimoji="1" lang="en-US" altLang="ja-JP" dirty="0" err="1" smtClean="0"/>
              <a:t>touschek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Touschek</a:t>
            </a:r>
            <a:r>
              <a:rPr lang="ja-JP" altLang="en-US" dirty="0" smtClean="0"/>
              <a:t> </a:t>
            </a:r>
            <a:r>
              <a:rPr lang="en-US" altLang="ja-JP" dirty="0" smtClean="0"/>
              <a:t>study (LER)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214282" y="877578"/>
          <a:ext cx="8286808" cy="5791782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027354"/>
                <a:gridCol w="1472976"/>
                <a:gridCol w="1428760"/>
                <a:gridCol w="1428760"/>
                <a:gridCol w="1428760"/>
                <a:gridCol w="1500198"/>
              </a:tblGrid>
              <a:tr h="67877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size</a:t>
                      </a:r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Max(4.3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3.5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2.8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2.2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Beam size</a:t>
                      </a:r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Min(1.3mm)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1342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Current</a:t>
                      </a:r>
                      <a:r>
                        <a:rPr kumimoji="1" lang="en-US" altLang="ja-JP" baseline="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/>
                        <a:t>Max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dirty="0" smtClean="0"/>
                        <a:t>(1450mA)</a:t>
                      </a: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2952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1100mA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2998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750mA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Current</a:t>
                      </a:r>
                      <a:r>
                        <a:rPr kumimoji="1" lang="en-US" altLang="ja-JP" baseline="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/>
                        <a:t>Min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dirty="0" smtClean="0"/>
                        <a:t>(~300mA)</a:t>
                      </a:r>
                      <a:endParaRPr kumimoji="1" lang="ja-JP" alt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直線矢印コネクタ 9"/>
          <p:cNvCxnSpPr/>
          <p:nvPr/>
        </p:nvCxnSpPr>
        <p:spPr>
          <a:xfrm>
            <a:off x="2000232" y="2512448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358082" y="2857496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①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Mask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OPEN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57554" y="157161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②　（</a:t>
            </a:r>
            <a:r>
              <a:rPr lang="en-US" altLang="ja-JP" dirty="0" smtClean="0"/>
              <a:t>Mask V</a:t>
            </a:r>
            <a:r>
              <a:rPr lang="ja-JP" altLang="en-US" dirty="0" smtClean="0"/>
              <a:t> </a:t>
            </a:r>
            <a:r>
              <a:rPr lang="en-US" altLang="ja-JP" dirty="0" smtClean="0"/>
              <a:t>close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rot="5400000">
            <a:off x="5394331" y="4106867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5400000">
            <a:off x="7929586" y="1643050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8358214" y="64291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⓪</a:t>
            </a:r>
            <a:endParaRPr kumimoji="1" lang="en-US" altLang="ja-JP" b="1" dirty="0" smtClean="0">
              <a:solidFill>
                <a:srgbClr val="0070C0"/>
              </a:solidFill>
            </a:endParaRP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Mask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を探る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1928794" y="2226696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1928794" y="1869506"/>
            <a:ext cx="5286412" cy="158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3357553" y="1928802"/>
            <a:ext cx="235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③　（</a:t>
            </a:r>
            <a:r>
              <a:rPr lang="en-US" altLang="ja-JP" dirty="0" smtClean="0"/>
              <a:t>Mask OPEN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357554" y="222669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④　（</a:t>
            </a:r>
            <a:r>
              <a:rPr lang="en-US" altLang="ja-JP" dirty="0" smtClean="0"/>
              <a:t>Mask H close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57" name="直線矢印コネクタ 56"/>
          <p:cNvCxnSpPr/>
          <p:nvPr/>
        </p:nvCxnSpPr>
        <p:spPr>
          <a:xfrm>
            <a:off x="2000232" y="3521333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3428992" y="3152001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⑥　（</a:t>
            </a:r>
            <a:r>
              <a:rPr lang="en-US" altLang="ja-JP" dirty="0" smtClean="0"/>
              <a:t>Mask OPEN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2000232" y="4356106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428992" y="398677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⑤　（</a:t>
            </a:r>
            <a:r>
              <a:rPr lang="en-US" altLang="ja-JP" dirty="0" smtClean="0"/>
              <a:t>Mask OPEN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6286512" y="3294877"/>
            <a:ext cx="1135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/>
              <a:t>1.6</a:t>
            </a:r>
            <a:r>
              <a:rPr lang="en-US" altLang="ja-JP" sz="1200" dirty="0" smtClean="0">
                <a:latin typeface="Symbol" pitchFamily="18" charset="2"/>
              </a:rPr>
              <a:t>m</a:t>
            </a:r>
            <a:r>
              <a:rPr lang="en-US" altLang="ja-JP" sz="1200" dirty="0" smtClean="0"/>
              <a:t>m</a:t>
            </a:r>
            <a:r>
              <a:rPr lang="ja-JP" altLang="en-US" sz="1200" dirty="0" smtClean="0"/>
              <a:t>も取った</a:t>
            </a:r>
            <a:endParaRPr lang="ja-JP" altLang="en-US" sz="1200" dirty="0"/>
          </a:p>
        </p:txBody>
      </p:sp>
      <p:sp>
        <p:nvSpPr>
          <p:cNvPr id="62" name="正方形/長方形 61"/>
          <p:cNvSpPr/>
          <p:nvPr/>
        </p:nvSpPr>
        <p:spPr>
          <a:xfrm>
            <a:off x="6286512" y="4058212"/>
            <a:ext cx="1135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/>
              <a:t>1.6</a:t>
            </a:r>
            <a:r>
              <a:rPr lang="en-US" altLang="ja-JP" sz="1200" dirty="0" smtClean="0">
                <a:latin typeface="Symbol" pitchFamily="18" charset="2"/>
              </a:rPr>
              <a:t>m</a:t>
            </a:r>
            <a:r>
              <a:rPr lang="en-US" altLang="ja-JP" sz="1200" dirty="0" smtClean="0"/>
              <a:t>m</a:t>
            </a:r>
            <a:r>
              <a:rPr lang="ja-JP" altLang="en-US" sz="1200" dirty="0" smtClean="0"/>
              <a:t>も取った</a:t>
            </a:r>
            <a:endParaRPr lang="ja-JP" altLang="en-US" sz="12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286676" y="5143512"/>
            <a:ext cx="178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Current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を変えると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Beam size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がふらついてしまう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 rot="16200000" flipV="1">
            <a:off x="7929586" y="222669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8072462" y="228599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</a:rPr>
              <a:t>⑧</a:t>
            </a:r>
            <a:endParaRPr kumimoji="1" lang="en-US" altLang="ja-JP" b="1" dirty="0" smtClean="0">
              <a:solidFill>
                <a:srgbClr val="0070C0"/>
              </a:solidFill>
            </a:endParaRPr>
          </a:p>
          <a:p>
            <a:r>
              <a:rPr lang="en-US" altLang="ja-JP" b="1" dirty="0" err="1" smtClean="0">
                <a:solidFill>
                  <a:srgbClr val="0070C0"/>
                </a:solidFill>
                <a:latin typeface="Symbol" pitchFamily="18" charset="2"/>
              </a:rPr>
              <a:t>x</a:t>
            </a:r>
            <a:r>
              <a:rPr lang="en-US" altLang="ja-JP" baseline="-25000" dirty="0" err="1" smtClean="0">
                <a:solidFill>
                  <a:srgbClr val="0070C0"/>
                </a:solidFill>
              </a:rPr>
              <a:t>y</a:t>
            </a:r>
            <a:r>
              <a:rPr lang="en-US" altLang="ja-JP" baseline="-25000" dirty="0" smtClean="0">
                <a:solidFill>
                  <a:srgbClr val="0070C0"/>
                </a:solidFill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</a:rPr>
              <a:t>を変化</a:t>
            </a:r>
            <a:r>
              <a:rPr lang="en-US" altLang="ja-JP" dirty="0" smtClean="0">
                <a:solidFill>
                  <a:srgbClr val="0070C0"/>
                </a:solidFill>
              </a:rPr>
              <a:t>  </a:t>
            </a:r>
            <a:endParaRPr kumimoji="1" lang="ja-JP" altLang="en-US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68" name="直線矢印コネクタ 67"/>
          <p:cNvCxnSpPr/>
          <p:nvPr/>
        </p:nvCxnSpPr>
        <p:spPr>
          <a:xfrm>
            <a:off x="1928794" y="2869638"/>
            <a:ext cx="5214974" cy="1588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2722652" y="2528780"/>
            <a:ext cx="349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⑦　（</a:t>
            </a:r>
            <a:r>
              <a:rPr lang="en-US" altLang="ja-JP" dirty="0" smtClean="0">
                <a:solidFill>
                  <a:srgbClr val="0070C0"/>
                </a:solidFill>
              </a:rPr>
              <a:t>Mask both open, </a:t>
            </a:r>
            <a:r>
              <a:rPr lang="en-US" altLang="ja-JP" dirty="0" err="1" smtClean="0">
                <a:solidFill>
                  <a:srgbClr val="0070C0"/>
                </a:solidFill>
              </a:rPr>
              <a:t>varyN</a:t>
            </a:r>
            <a:r>
              <a:rPr lang="en-US" altLang="ja-JP" baseline="-25000" dirty="0" err="1" smtClean="0">
                <a:solidFill>
                  <a:srgbClr val="0070C0"/>
                </a:solidFill>
              </a:rPr>
              <a:t>bunch</a:t>
            </a:r>
            <a:r>
              <a:rPr lang="en-US" altLang="ja-JP" dirty="0" smtClean="0">
                <a:solidFill>
                  <a:srgbClr val="0070C0"/>
                </a:solidFill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</a:rPr>
              <a:t>）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232453" y="2643182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/>
              <a:t>3</a:t>
            </a:r>
            <a:r>
              <a:rPr lang="ja-JP" altLang="en-US" sz="1200" dirty="0" smtClean="0"/>
              <a:t>点だけ取った</a:t>
            </a:r>
            <a:endParaRPr lang="ja-JP" altLang="en-US" sz="1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43306" y="4857760"/>
            <a:ext cx="21431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 size sweep by changing </a:t>
            </a:r>
            <a:r>
              <a:rPr kumimoji="1" lang="en-US" altLang="ja-JP" dirty="0" err="1" smtClean="0"/>
              <a:t>isize</a:t>
            </a:r>
            <a:r>
              <a:rPr lang="en-US" altLang="ja-JP" dirty="0" err="1" smtClean="0"/>
              <a:t>Bump</a:t>
            </a:r>
            <a:endParaRPr kumimoji="1" lang="ja-JP" altLang="en-US" dirty="0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ja-JP" altLang="en-US" dirty="0"/>
              <a:t>①</a:t>
            </a:r>
            <a:r>
              <a:rPr kumimoji="1" lang="en-US" altLang="ja-JP" dirty="0" smtClean="0"/>
              <a:t> Current swee</a:t>
            </a:r>
            <a:r>
              <a:rPr lang="en-US" altLang="ja-JP" dirty="0"/>
              <a:t>p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00892" y="214290"/>
            <a:ext cx="19288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300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1450mA</a:t>
            </a:r>
          </a:p>
          <a:p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: 1.5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</a:p>
          <a:p>
            <a:r>
              <a:rPr lang="en-US" altLang="ja-JP" dirty="0" smtClean="0"/>
              <a:t>Mask: both open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3" y="3009910"/>
            <a:ext cx="37242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08" y="4929198"/>
            <a:ext cx="35623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3927"/>
          <a:stretch>
            <a:fillRect/>
          </a:stretch>
        </p:blipFill>
        <p:spPr bwMode="auto">
          <a:xfrm>
            <a:off x="233358" y="1285860"/>
            <a:ext cx="36957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矢印コネクタ 8"/>
          <p:cNvCxnSpPr/>
          <p:nvPr/>
        </p:nvCxnSpPr>
        <p:spPr>
          <a:xfrm rot="10800000" flipV="1">
            <a:off x="3286116" y="3214686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500562" y="271462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Very unstable beam size</a:t>
            </a:r>
          </a:p>
          <a:p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smtClean="0"/>
              <a:t>Difficult to see current dependence only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2907" y="5211561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Beam Current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4348" y="14287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CDC current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5786" y="335756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Beam size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Touschek BG study (LER, June 6, 2010)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60050"/>
            <a:ext cx="4007249" cy="282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9" y="1191344"/>
            <a:ext cx="74564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5929354" cy="1143000"/>
          </a:xfrm>
        </p:spPr>
        <p:txBody>
          <a:bodyPr/>
          <a:lstStyle/>
          <a:p>
            <a:pPr algn="l"/>
            <a:r>
              <a:rPr lang="ja-JP" altLang="en-US" dirty="0"/>
              <a:t>②</a:t>
            </a:r>
            <a:r>
              <a:rPr kumimoji="1" lang="en-US" altLang="ja-JP" dirty="0" smtClean="0"/>
              <a:t> </a:t>
            </a:r>
            <a:r>
              <a:rPr lang="en-US" altLang="ja-JP" dirty="0"/>
              <a:t>S</a:t>
            </a:r>
            <a:r>
              <a:rPr kumimoji="1" lang="en-US" altLang="ja-JP" dirty="0" smtClean="0"/>
              <a:t>ize sweep </a:t>
            </a:r>
            <a:r>
              <a:rPr lang="en-US" altLang="ja-JP" sz="3600" dirty="0"/>
              <a:t>(</a:t>
            </a:r>
            <a:r>
              <a:rPr kumimoji="1" lang="en-US" altLang="ja-JP" sz="3600" dirty="0" smtClean="0"/>
              <a:t>V close)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00892" y="129406"/>
            <a:ext cx="19288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1450mA</a:t>
            </a:r>
          </a:p>
          <a:p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: 4.3</a:t>
            </a:r>
            <a:r>
              <a:rPr lang="en-US" altLang="ja-JP" dirty="0" smtClean="0">
                <a:sym typeface="Wingdings" pitchFamily="2" charset="2"/>
              </a:rPr>
              <a:t>1.0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</a:p>
          <a:p>
            <a:r>
              <a:rPr lang="en-US" altLang="ja-JP" dirty="0" smtClean="0"/>
              <a:t>Mask: V close</a:t>
            </a:r>
          </a:p>
        </p:txBody>
      </p:sp>
      <p:sp>
        <p:nvSpPr>
          <p:cNvPr id="50" name="フッター プレースホルダ 49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kumimoji="1" lang="en-US" altLang="ja-JP" dirty="0" smtClean="0"/>
              <a:t>Touschek BG study (LER, June 6, 2010)</a:t>
            </a:r>
            <a:endParaRPr kumimoji="1" lang="ja-JP" altLang="en-US" dirty="0"/>
          </a:p>
        </p:txBody>
      </p:sp>
      <p:grpSp>
        <p:nvGrpSpPr>
          <p:cNvPr id="3" name="グループ化 31"/>
          <p:cNvGrpSpPr/>
          <p:nvPr/>
        </p:nvGrpSpPr>
        <p:grpSpPr>
          <a:xfrm>
            <a:off x="3851920" y="2699628"/>
            <a:ext cx="936104" cy="3825716"/>
            <a:chOff x="3779912" y="2699628"/>
            <a:chExt cx="936104" cy="3825716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3858760" y="615601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779912" y="443711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779912" y="269962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357290" y="44624"/>
            <a:ext cx="5929354" cy="1143000"/>
          </a:xfrm>
        </p:spPr>
        <p:txBody>
          <a:bodyPr/>
          <a:lstStyle/>
          <a:p>
            <a:pPr algn="l"/>
            <a:r>
              <a:rPr lang="ja-JP" altLang="en-US" dirty="0"/>
              <a:t>②</a:t>
            </a:r>
            <a:r>
              <a:rPr kumimoji="1" lang="en-US" altLang="ja-JP" dirty="0" smtClean="0"/>
              <a:t> </a:t>
            </a:r>
            <a:r>
              <a:rPr lang="en-US" altLang="ja-JP" dirty="0"/>
              <a:t>S</a:t>
            </a:r>
            <a:r>
              <a:rPr kumimoji="1" lang="en-US" altLang="ja-JP" dirty="0" smtClean="0"/>
              <a:t>ize sweep </a:t>
            </a:r>
            <a:r>
              <a:rPr lang="en-US" altLang="ja-JP" sz="3600" dirty="0"/>
              <a:t>(</a:t>
            </a:r>
            <a:r>
              <a:rPr kumimoji="1" lang="en-US" altLang="ja-JP" sz="3600" dirty="0" smtClean="0"/>
              <a:t>V close)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00892" y="102616"/>
            <a:ext cx="19288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1450mA</a:t>
            </a:r>
          </a:p>
          <a:p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: 4.3</a:t>
            </a:r>
            <a:r>
              <a:rPr lang="en-US" altLang="ja-JP" dirty="0" smtClean="0">
                <a:sym typeface="Wingdings" pitchFamily="2" charset="2"/>
              </a:rPr>
              <a:t>1.0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</a:p>
          <a:p>
            <a:r>
              <a:rPr lang="en-US" altLang="ja-JP" dirty="0" smtClean="0"/>
              <a:t>Mask: V close</a:t>
            </a:r>
          </a:p>
        </p:txBody>
      </p:sp>
      <p:pic>
        <p:nvPicPr>
          <p:cNvPr id="9" name="図 8" descr="Vclose_sigma_X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840" y="1196752"/>
            <a:ext cx="4384216" cy="296544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39552" y="1124744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Horizontal beam size(um)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Vacuum bump study:</a:t>
            </a:r>
            <a:br>
              <a:rPr lang="en-US" altLang="ja-JP" dirty="0" smtClean="0"/>
            </a:br>
            <a:r>
              <a:rPr lang="en-US" altLang="ja-JP" dirty="0" smtClean="0"/>
              <a:t>LER </a:t>
            </a:r>
            <a:r>
              <a:rPr lang="en-US" altLang="ja-JP" dirty="0" err="1" smtClean="0">
                <a:latin typeface="+mj-ea"/>
              </a:rPr>
              <a:t>Vclose-Hopen</a:t>
            </a:r>
            <a:r>
              <a:rPr lang="en-US" altLang="ja-JP" dirty="0" smtClean="0">
                <a:latin typeface="+mj-ea"/>
              </a:rPr>
              <a:t> 1450mA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LER(Run856)</a:t>
            </a:r>
          </a:p>
          <a:p>
            <a:r>
              <a:rPr lang="en-US" altLang="ja-JP" dirty="0" smtClean="0"/>
              <a:t>22:26</a:t>
            </a:r>
            <a:r>
              <a:rPr lang="ja-JP" altLang="en-US" dirty="0" smtClean="0"/>
              <a:t>　  </a:t>
            </a:r>
            <a:r>
              <a:rPr lang="en-US" altLang="ja-JP" dirty="0" smtClean="0"/>
              <a:t>Start</a:t>
            </a:r>
          </a:p>
          <a:p>
            <a:r>
              <a:rPr lang="en-US" altLang="ja-JP" dirty="0" smtClean="0"/>
              <a:t>22:35    Mask set to the correct value</a:t>
            </a:r>
          </a:p>
          <a:p>
            <a:r>
              <a:rPr lang="en-US" altLang="ja-JP" dirty="0" smtClean="0"/>
              <a:t>22:39-42 Injection, D03 ion-pump OFF</a:t>
            </a:r>
          </a:p>
          <a:p>
            <a:r>
              <a:rPr lang="en-US" altLang="ja-JP" dirty="0" smtClean="0"/>
              <a:t>22:42    stop Injection</a:t>
            </a:r>
          </a:p>
          <a:p>
            <a:r>
              <a:rPr lang="en-US" altLang="ja-JP" dirty="0" smtClean="0"/>
              <a:t>22:42-46 Run(D03 ion-pump OFF)</a:t>
            </a:r>
          </a:p>
          <a:p>
            <a:r>
              <a:rPr lang="en-US" altLang="ja-JP" dirty="0" smtClean="0"/>
              <a:t>22:46    D03 ion-pump ON</a:t>
            </a:r>
          </a:p>
          <a:p>
            <a:r>
              <a:rPr lang="en-US" altLang="ja-JP" dirty="0" smtClean="0"/>
              <a:t>22:46-56 Run(default)</a:t>
            </a:r>
          </a:p>
          <a:p>
            <a:r>
              <a:rPr lang="en-US" altLang="ja-JP" dirty="0" smtClean="0"/>
              <a:t>22:56-23:51 Run(D02 ion-pump OFF,NEG ON)</a:t>
            </a:r>
          </a:p>
          <a:p>
            <a:r>
              <a:rPr lang="en-US" altLang="ja-JP" dirty="0" smtClean="0"/>
              <a:t> 23:30    NEG current (70%-&gt;80%)</a:t>
            </a:r>
          </a:p>
          <a:p>
            <a:r>
              <a:rPr lang="en-US" altLang="ja-JP" dirty="0" smtClean="0"/>
              <a:t> 23:51    Run stop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04248" y="59492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40297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53244"/>
            <a:ext cx="7466013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000892" y="116632"/>
            <a:ext cx="19288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1450mA</a:t>
            </a:r>
          </a:p>
          <a:p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: 1.4</a:t>
            </a:r>
            <a:r>
              <a:rPr lang="en-US" altLang="ja-JP" dirty="0" smtClean="0">
                <a:sym typeface="Wingdings" pitchFamily="2" charset="2"/>
              </a:rPr>
              <a:t>4.2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</a:p>
          <a:p>
            <a:r>
              <a:rPr lang="en-US" altLang="ja-JP" dirty="0" smtClean="0"/>
              <a:t>Mask: V/H open</a:t>
            </a: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1357290" y="71414"/>
            <a:ext cx="59293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>
                <a:latin typeface="+mj-lt"/>
                <a:ea typeface="+mj-ea"/>
                <a:cs typeface="+mj-cs"/>
              </a:rPr>
              <a:t>③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Size sweep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(both open)</a:t>
            </a:r>
            <a:endParaRPr kumimoji="1" lang="ja-JP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フッター プレースホルダ 41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kumimoji="1" lang="en-US" altLang="ja-JP" dirty="0" smtClean="0"/>
              <a:t>Touschek BG study (LER, June 6, 2010)</a:t>
            </a:r>
            <a:endParaRPr kumimoji="1" lang="ja-JP" altLang="en-US" dirty="0"/>
          </a:p>
        </p:txBody>
      </p:sp>
      <p:grpSp>
        <p:nvGrpSpPr>
          <p:cNvPr id="2" name="グループ化 27"/>
          <p:cNvGrpSpPr/>
          <p:nvPr/>
        </p:nvGrpSpPr>
        <p:grpSpPr>
          <a:xfrm>
            <a:off x="3851920" y="2699628"/>
            <a:ext cx="936104" cy="3825716"/>
            <a:chOff x="3779912" y="2699628"/>
            <a:chExt cx="936104" cy="3825716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3858760" y="615601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779912" y="443711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779912" y="269962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303" y="1162769"/>
            <a:ext cx="7504113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000892" y="116632"/>
            <a:ext cx="19288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1450mA</a:t>
            </a:r>
          </a:p>
          <a:p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: 4.2</a:t>
            </a:r>
            <a:r>
              <a:rPr lang="en-US" altLang="ja-JP" dirty="0" smtClean="0">
                <a:sym typeface="Wingdings" pitchFamily="2" charset="2"/>
              </a:rPr>
              <a:t>1.0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</a:p>
          <a:p>
            <a:r>
              <a:rPr lang="en-US" altLang="ja-JP" dirty="0" smtClean="0"/>
              <a:t>Mask: H close</a:t>
            </a: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1357290" y="71414"/>
            <a:ext cx="59293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>
                <a:latin typeface="+mj-lt"/>
                <a:ea typeface="+mj-ea"/>
                <a:cs typeface="+mj-cs"/>
              </a:rPr>
              <a:t>④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Size sweep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(H</a:t>
            </a:r>
            <a:r>
              <a:rPr kumimoji="1" lang="en-US" altLang="ja-JP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close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1" lang="ja-JP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フッター プレースホルダ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Touschek BG study (LER, June 6, 2010)</a:t>
            </a:r>
            <a:endParaRPr kumimoji="1" lang="ja-JP" altLang="en-US" dirty="0"/>
          </a:p>
        </p:txBody>
      </p:sp>
      <p:grpSp>
        <p:nvGrpSpPr>
          <p:cNvPr id="2" name="グループ化 26"/>
          <p:cNvGrpSpPr/>
          <p:nvPr/>
        </p:nvGrpSpPr>
        <p:grpSpPr>
          <a:xfrm>
            <a:off x="3851920" y="2699628"/>
            <a:ext cx="936104" cy="3825716"/>
            <a:chOff x="3779912" y="2699628"/>
            <a:chExt cx="936104" cy="3825716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3858760" y="615601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779912" y="443711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779912" y="269962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052661"/>
            <a:ext cx="74945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000892" y="116632"/>
            <a:ext cx="19288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750mA</a:t>
            </a:r>
          </a:p>
          <a:p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: 1.1</a:t>
            </a:r>
            <a:r>
              <a:rPr lang="en-US" altLang="ja-JP" dirty="0" smtClean="0">
                <a:sym typeface="Wingdings" pitchFamily="2" charset="2"/>
              </a:rPr>
              <a:t>4.2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</a:p>
          <a:p>
            <a:r>
              <a:rPr lang="en-US" altLang="ja-JP" dirty="0" smtClean="0"/>
              <a:t>Mask: V/H open</a:t>
            </a: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1357290" y="71414"/>
            <a:ext cx="59293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⑤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Size sweep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(@750mA)</a:t>
            </a:r>
            <a:endParaRPr kumimoji="1" lang="ja-JP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Touschek BG study (LER, June 6, 2010)</a:t>
            </a:r>
            <a:endParaRPr kumimoji="1" lang="ja-JP" altLang="en-US" dirty="0"/>
          </a:p>
        </p:txBody>
      </p:sp>
      <p:grpSp>
        <p:nvGrpSpPr>
          <p:cNvPr id="2" name="グループ化 24"/>
          <p:cNvGrpSpPr/>
          <p:nvPr/>
        </p:nvGrpSpPr>
        <p:grpSpPr>
          <a:xfrm>
            <a:off x="3851920" y="2636912"/>
            <a:ext cx="936104" cy="3825716"/>
            <a:chOff x="3779912" y="2699628"/>
            <a:chExt cx="936104" cy="3825716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3858760" y="615601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779912" y="443711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779912" y="269962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28278"/>
            <a:ext cx="7466013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000892" y="116632"/>
            <a:ext cx="19288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1100mA</a:t>
            </a:r>
          </a:p>
          <a:p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: 4.3</a:t>
            </a:r>
            <a:r>
              <a:rPr lang="en-US" altLang="ja-JP" dirty="0" smtClean="0">
                <a:sym typeface="Wingdings" pitchFamily="2" charset="2"/>
              </a:rPr>
              <a:t></a:t>
            </a:r>
            <a:r>
              <a:rPr lang="en-US" altLang="ja-JP" dirty="0">
                <a:sym typeface="Wingdings" pitchFamily="2" charset="2"/>
              </a:rPr>
              <a:t>1</a:t>
            </a:r>
            <a:r>
              <a:rPr lang="en-US" altLang="ja-JP" dirty="0" smtClean="0">
                <a:sym typeface="Wingdings" pitchFamily="2" charset="2"/>
              </a:rPr>
              <a:t>.2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</a:p>
          <a:p>
            <a:r>
              <a:rPr lang="en-US" altLang="ja-JP" dirty="0" smtClean="0"/>
              <a:t>Mask: V/H open</a:t>
            </a: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1285852" y="71414"/>
            <a:ext cx="59293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>
                <a:latin typeface="+mj-lt"/>
                <a:ea typeface="+mj-ea"/>
                <a:cs typeface="+mj-cs"/>
              </a:rPr>
              <a:t>⑥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Size sweep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(@1100mA)</a:t>
            </a:r>
            <a:endParaRPr kumimoji="1" lang="ja-JP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Touschek BG study (LER, June 6, 2010)</a:t>
            </a:r>
            <a:endParaRPr kumimoji="1" lang="ja-JP" altLang="en-US" dirty="0"/>
          </a:p>
        </p:txBody>
      </p:sp>
      <p:grpSp>
        <p:nvGrpSpPr>
          <p:cNvPr id="2" name="グループ化 24"/>
          <p:cNvGrpSpPr/>
          <p:nvPr/>
        </p:nvGrpSpPr>
        <p:grpSpPr>
          <a:xfrm>
            <a:off x="3851920" y="2564904"/>
            <a:ext cx="936104" cy="3825716"/>
            <a:chOff x="3779912" y="2699628"/>
            <a:chExt cx="936104" cy="3825716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3858760" y="615601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779912" y="443711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779912" y="269962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hour</a:t>
              </a:r>
              <a:endParaRPr kumimoji="1" lang="ja-JP" altLang="en-US" dirty="0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Mask dependence(LER TOF) </a:t>
            </a:r>
            <a:endParaRPr kumimoji="1" lang="ja-JP" altLang="en-US" dirty="0"/>
          </a:p>
        </p:txBody>
      </p:sp>
      <p:pic>
        <p:nvPicPr>
          <p:cNvPr id="5" name="コンテンツ プレースホルダ 4" descr="mask_dependence_TOF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26327" y="1423317"/>
            <a:ext cx="6691345" cy="4525963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24128" y="1772816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Both open</a:t>
            </a:r>
          </a:p>
          <a:p>
            <a:r>
              <a:rPr lang="en-US" altLang="ja-JP" dirty="0" smtClean="0">
                <a:solidFill>
                  <a:srgbClr val="00FF00"/>
                </a:solidFill>
              </a:rPr>
              <a:t>H close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V </a:t>
            </a:r>
            <a:r>
              <a:rPr lang="en-US" altLang="ja-JP" dirty="0" smtClean="0">
                <a:solidFill>
                  <a:srgbClr val="0070C0"/>
                </a:solidFill>
              </a:rPr>
              <a:t>close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1331476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TOF rates(Hz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8184" y="5723964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1/life(1/min)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HER </a:t>
            </a:r>
            <a:r>
              <a:rPr kumimoji="1" lang="en-US" altLang="ja-JP" dirty="0" err="1" smtClean="0"/>
              <a:t>touschek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Touschek</a:t>
            </a:r>
            <a:r>
              <a:rPr lang="ja-JP" altLang="en-US" dirty="0" smtClean="0"/>
              <a:t> </a:t>
            </a:r>
            <a:r>
              <a:rPr lang="en-US" altLang="ja-JP" dirty="0" smtClean="0"/>
              <a:t>study (</a:t>
            </a:r>
            <a:r>
              <a:rPr lang="en-US" altLang="ja-JP" dirty="0"/>
              <a:t>H</a:t>
            </a:r>
            <a:r>
              <a:rPr lang="en-US" altLang="ja-JP" dirty="0" smtClean="0"/>
              <a:t>ER)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286808" cy="5791782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027354"/>
                <a:gridCol w="1472976"/>
                <a:gridCol w="1428760"/>
                <a:gridCol w="1428760"/>
                <a:gridCol w="1428760"/>
                <a:gridCol w="1500198"/>
              </a:tblGrid>
              <a:tr h="67877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size</a:t>
                      </a:r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Max(3.4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2.8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2.1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1.7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Beam size</a:t>
                      </a:r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Min(1.2mm)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1342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Current</a:t>
                      </a:r>
                      <a:r>
                        <a:rPr kumimoji="1" lang="en-US" altLang="ja-JP" baseline="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/>
                        <a:t>Max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dirty="0" smtClean="0"/>
                        <a:t>(850mA)</a:t>
                      </a: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2952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650mA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2998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400mA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Current</a:t>
                      </a:r>
                      <a:r>
                        <a:rPr kumimoji="1" lang="en-US" altLang="ja-JP" baseline="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/>
                        <a:t>Min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dirty="0" smtClean="0"/>
                        <a:t>(~200mA)</a:t>
                      </a:r>
                      <a:endParaRPr kumimoji="1" lang="ja-JP" alt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直線矢印コネクタ 9"/>
          <p:cNvCxnSpPr/>
          <p:nvPr/>
        </p:nvCxnSpPr>
        <p:spPr>
          <a:xfrm>
            <a:off x="2000232" y="2512448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357554" y="192880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②　（</a:t>
            </a:r>
            <a:r>
              <a:rPr lang="en-US" altLang="ja-JP" dirty="0" smtClean="0"/>
              <a:t>Mask V close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30" name="直線矢印コネクタ 29"/>
          <p:cNvCxnSpPr/>
          <p:nvPr/>
        </p:nvCxnSpPr>
        <p:spPr>
          <a:xfrm rot="5400000">
            <a:off x="7929586" y="1643050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8358214" y="642918"/>
            <a:ext cx="7857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</a:rPr>
              <a:t>⓪</a:t>
            </a:r>
            <a:endParaRPr kumimoji="1" lang="en-US" altLang="ja-JP" b="1" dirty="0" smtClean="0">
              <a:solidFill>
                <a:srgbClr val="0070C0"/>
              </a:solidFill>
            </a:endParaRPr>
          </a:p>
          <a:p>
            <a:r>
              <a:rPr kumimoji="1" lang="en-US" altLang="ja-JP" sz="1400" b="1" dirty="0" smtClean="0">
                <a:solidFill>
                  <a:srgbClr val="0070C0"/>
                </a:solidFill>
              </a:rPr>
              <a:t>Mask</a:t>
            </a:r>
            <a:r>
              <a:rPr kumimoji="1" lang="ja-JP" altLang="en-US" sz="1400" b="1" dirty="0" smtClean="0">
                <a:solidFill>
                  <a:srgbClr val="0070C0"/>
                </a:solidFill>
              </a:rPr>
              <a:t>を探る</a:t>
            </a:r>
            <a:endParaRPr kumimoji="1" lang="en-US" altLang="ja-JP" sz="1400" b="1" dirty="0" smtClean="0">
              <a:solidFill>
                <a:srgbClr val="0070C0"/>
              </a:solidFill>
            </a:endParaRPr>
          </a:p>
          <a:p>
            <a:r>
              <a:rPr lang="en-US" altLang="ja-JP" sz="1400" b="1" dirty="0" err="1" smtClean="0">
                <a:solidFill>
                  <a:srgbClr val="0070C0"/>
                </a:solidFill>
              </a:rPr>
              <a:t>ibump</a:t>
            </a:r>
            <a:r>
              <a:rPr lang="ja-JP" altLang="en-US" sz="1400" b="1" dirty="0" smtClean="0">
                <a:solidFill>
                  <a:srgbClr val="0070C0"/>
                </a:solidFill>
              </a:rPr>
              <a:t>を探る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2000232" y="1928802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2000232" y="2228284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3357554" y="163090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　（</a:t>
            </a:r>
            <a:r>
              <a:rPr lang="en-US" altLang="ja-JP" dirty="0" smtClean="0"/>
              <a:t>Mask OPEN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357554" y="222669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③　（</a:t>
            </a:r>
            <a:r>
              <a:rPr lang="en-US" altLang="ja-JP" dirty="0" smtClean="0"/>
              <a:t>Mask H close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57" name="直線矢印コネクタ 56"/>
          <p:cNvCxnSpPr/>
          <p:nvPr/>
        </p:nvCxnSpPr>
        <p:spPr>
          <a:xfrm>
            <a:off x="2000232" y="3521333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3428992" y="3152001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⑤　（</a:t>
            </a:r>
            <a:r>
              <a:rPr lang="en-US" altLang="ja-JP" dirty="0" smtClean="0"/>
              <a:t>Mask OPEN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2000232" y="4356106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428992" y="398677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④　（</a:t>
            </a:r>
            <a:r>
              <a:rPr lang="en-US" altLang="ja-JP" dirty="0" smtClean="0"/>
              <a:t>Mask OPEN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2000232" y="4500570"/>
            <a:ext cx="5214974" cy="158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5929354" cy="1143000"/>
          </a:xfrm>
        </p:spPr>
        <p:txBody>
          <a:bodyPr/>
          <a:lstStyle/>
          <a:p>
            <a:pPr algn="l"/>
            <a:r>
              <a:rPr lang="ja-JP" altLang="en-US" dirty="0" smtClean="0"/>
              <a:t>①</a:t>
            </a:r>
            <a:r>
              <a:rPr kumimoji="1" lang="en-US" altLang="ja-JP" dirty="0" smtClean="0"/>
              <a:t> </a:t>
            </a:r>
            <a:r>
              <a:rPr lang="en-US" altLang="ja-JP" dirty="0"/>
              <a:t>S</a:t>
            </a:r>
            <a:r>
              <a:rPr kumimoji="1" lang="en-US" altLang="ja-JP" dirty="0" smtClean="0"/>
              <a:t>ize sweep </a:t>
            </a:r>
            <a:r>
              <a:rPr lang="en-US" altLang="ja-JP" sz="3600" dirty="0" smtClean="0"/>
              <a:t>(both</a:t>
            </a:r>
            <a:r>
              <a:rPr kumimoji="1" lang="en-US" altLang="ja-JP" sz="3600" dirty="0" smtClean="0"/>
              <a:t> open)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29521" y="5702874"/>
            <a:ext cx="142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</a:t>
            </a:r>
            <a:endParaRPr kumimoji="1" lang="ja-JP" altLang="en-US" dirty="0"/>
          </a:p>
        </p:txBody>
      </p:sp>
      <p:sp>
        <p:nvSpPr>
          <p:cNvPr id="50" name="フッター プレースホルダ 49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kumimoji="1" lang="en-US" altLang="ja-JP" dirty="0" smtClean="0"/>
              <a:t>Touschek BG study (HER, June 7, 2010)</a:t>
            </a:r>
            <a:endParaRPr kumimoji="1" lang="ja-JP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05619"/>
            <a:ext cx="7523163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000892" y="214290"/>
            <a:ext cx="19288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850mA</a:t>
            </a:r>
          </a:p>
          <a:p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: 1.2</a:t>
            </a:r>
            <a:r>
              <a:rPr lang="en-US" altLang="ja-JP" dirty="0" smtClean="0">
                <a:sym typeface="Wingdings" pitchFamily="2" charset="2"/>
              </a:rPr>
              <a:t>3.4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</a:p>
          <a:p>
            <a:r>
              <a:rPr lang="en-US" altLang="ja-JP" dirty="0" smtClean="0"/>
              <a:t>Mask: V/H open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1052736"/>
            <a:ext cx="7437437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000892" y="188640"/>
            <a:ext cx="19288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</a:t>
            </a:r>
            <a:r>
              <a:rPr lang="en-US" altLang="ja-JP" dirty="0" smtClean="0"/>
              <a:t>8</a:t>
            </a:r>
            <a:r>
              <a:rPr kumimoji="1" lang="en-US" altLang="ja-JP" dirty="0" smtClean="0"/>
              <a:t>50mA</a:t>
            </a:r>
          </a:p>
          <a:p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: 3.3</a:t>
            </a:r>
            <a:r>
              <a:rPr lang="en-US" altLang="ja-JP" dirty="0" smtClean="0">
                <a:sym typeface="Wingdings" pitchFamily="2" charset="2"/>
              </a:rPr>
              <a:t>1.2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</a:p>
          <a:p>
            <a:r>
              <a:rPr lang="en-US" altLang="ja-JP" dirty="0" smtClean="0"/>
              <a:t>Mask: V close</a:t>
            </a: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1357290" y="71414"/>
            <a:ext cx="59293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②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Size sweep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altLang="ja-JP" sz="3600" dirty="0" smtClean="0">
                <a:latin typeface="+mj-lt"/>
                <a:ea typeface="+mj-ea"/>
                <a:cs typeface="+mj-cs"/>
              </a:rPr>
              <a:t>V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close)</a:t>
            </a:r>
            <a:endParaRPr kumimoji="1" lang="ja-JP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フッター プレースホルダ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Touschek BG study (HER, June 7, 2010)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09797" y="4024192"/>
            <a:ext cx="13573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Negative slope?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3" y="1109062"/>
            <a:ext cx="74183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000892" y="214290"/>
            <a:ext cx="19288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</a:t>
            </a:r>
            <a:r>
              <a:rPr lang="en-US" altLang="ja-JP" dirty="0" smtClean="0"/>
              <a:t>8</a:t>
            </a:r>
            <a:r>
              <a:rPr kumimoji="1" lang="en-US" altLang="ja-JP" dirty="0" smtClean="0"/>
              <a:t>50mA</a:t>
            </a:r>
          </a:p>
          <a:p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: 1.4</a:t>
            </a:r>
            <a:r>
              <a:rPr lang="en-US" altLang="ja-JP" dirty="0" smtClean="0">
                <a:sym typeface="Wingdings" pitchFamily="2" charset="2"/>
              </a:rPr>
              <a:t>3.4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</a:p>
          <a:p>
            <a:r>
              <a:rPr lang="en-US" altLang="ja-JP" dirty="0" smtClean="0"/>
              <a:t>Mask: H close</a:t>
            </a: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1357290" y="71414"/>
            <a:ext cx="59293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③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Size sweep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(H</a:t>
            </a:r>
            <a:r>
              <a:rPr kumimoji="1" lang="en-US" altLang="ja-JP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close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1" lang="ja-JP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フッター プレースホルダ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Touschek BG study (HER, June 7, 2010)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79712" y="2564904"/>
            <a:ext cx="135732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BG increase with larger beam size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20072" y="2852936"/>
            <a:ext cx="13573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Negative slope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Communication with machine group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Two pre-meetings for brainstorming (April, June)</a:t>
            </a:r>
          </a:p>
          <a:p>
            <a:pPr lvl="1"/>
            <a:r>
              <a:rPr lang="en-US" altLang="ja-JP" sz="2400" dirty="0" smtClean="0"/>
              <a:t>Detailed plan for each study item</a:t>
            </a:r>
          </a:p>
          <a:p>
            <a:pPr lvl="1"/>
            <a:r>
              <a:rPr kumimoji="1" lang="en-US" altLang="ja-JP" sz="2400" dirty="0" smtClean="0"/>
              <a:t>Which tuning knob should be used for our purpose?</a:t>
            </a:r>
          </a:p>
          <a:p>
            <a:r>
              <a:rPr lang="en-US" altLang="ja-JP" sz="2800" dirty="0" smtClean="0"/>
              <a:t>Studies were performed only during day shifts</a:t>
            </a:r>
          </a:p>
          <a:p>
            <a:pPr lvl="1"/>
            <a:r>
              <a:rPr lang="en-US" altLang="ja-JP" sz="2400" dirty="0" smtClean="0"/>
              <a:t>night shifts were for vacuum baking</a:t>
            </a:r>
            <a:endParaRPr lang="en-US" altLang="ja-JP" sz="2800" dirty="0"/>
          </a:p>
          <a:p>
            <a:r>
              <a:rPr lang="en-US" altLang="ja-JP" sz="2800" dirty="0" smtClean="0"/>
              <a:t>Report at KCG </a:t>
            </a:r>
            <a:r>
              <a:rPr lang="en-US" altLang="ja-JP" sz="2800" dirty="0"/>
              <a:t>(machine-detector) </a:t>
            </a:r>
            <a:r>
              <a:rPr lang="en-US" altLang="ja-JP" sz="2800" dirty="0" smtClean="0"/>
              <a:t>meeting next morning after every study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5680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1"/>
          <p:cNvSpPr txBox="1">
            <a:spLocks/>
          </p:cNvSpPr>
          <p:nvPr/>
        </p:nvSpPr>
        <p:spPr>
          <a:xfrm>
            <a:off x="1357290" y="71414"/>
            <a:ext cx="59293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④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Size sweep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(@400mA)</a:t>
            </a:r>
            <a:endParaRPr kumimoji="1" lang="ja-JP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Touschek BG study (HER, June 7, 2010)</a:t>
            </a:r>
            <a:endParaRPr kumimoji="1"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096094"/>
            <a:ext cx="74850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6858016" y="214290"/>
            <a:ext cx="207170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</a:t>
            </a:r>
            <a:r>
              <a:rPr lang="en-US" altLang="ja-JP" dirty="0" smtClean="0"/>
              <a:t>40</a:t>
            </a:r>
            <a:r>
              <a:rPr kumimoji="1" lang="en-US" altLang="ja-JP" dirty="0" smtClean="0"/>
              <a:t>0mA</a:t>
            </a:r>
          </a:p>
          <a:p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: 4.0</a:t>
            </a:r>
            <a:r>
              <a:rPr lang="en-US" altLang="ja-JP" dirty="0" smtClean="0">
                <a:sym typeface="Wingdings" pitchFamily="2" charset="2"/>
              </a:rPr>
              <a:t>1.0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</a:p>
          <a:p>
            <a:r>
              <a:rPr lang="en-US" altLang="ja-JP" dirty="0" smtClean="0"/>
              <a:t>Mask: V/H open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73492" y="2524163"/>
            <a:ext cx="13573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Negative slope?</a:t>
            </a:r>
            <a:endParaRPr lang="ja-JP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1028278"/>
            <a:ext cx="74564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000892" y="162920"/>
            <a:ext cx="19288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</a:t>
            </a:r>
            <a:r>
              <a:rPr lang="en-US" altLang="ja-JP" dirty="0" smtClean="0"/>
              <a:t>65</a:t>
            </a:r>
            <a:r>
              <a:rPr kumimoji="1" lang="en-US" altLang="ja-JP" dirty="0" smtClean="0"/>
              <a:t>0mA</a:t>
            </a:r>
          </a:p>
          <a:p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: 3.6</a:t>
            </a:r>
            <a:r>
              <a:rPr lang="en-US" altLang="ja-JP" dirty="0" smtClean="0">
                <a:sym typeface="Wingdings" pitchFamily="2" charset="2"/>
              </a:rPr>
              <a:t>1.4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</a:p>
          <a:p>
            <a:r>
              <a:rPr lang="en-US" altLang="ja-JP" dirty="0" smtClean="0"/>
              <a:t>Mask: V/H open</a:t>
            </a: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1357290" y="71414"/>
            <a:ext cx="59293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⑤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Size sweep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(@</a:t>
            </a:r>
            <a:r>
              <a:rPr lang="en-US" altLang="ja-JP" sz="3600" dirty="0" smtClean="0">
                <a:latin typeface="+mj-lt"/>
                <a:ea typeface="+mj-ea"/>
                <a:cs typeface="+mj-cs"/>
              </a:rPr>
              <a:t>65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0mA)</a:t>
            </a:r>
            <a:endParaRPr kumimoji="1" lang="ja-JP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Touschek BG study (HER, June 7, 2010)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anal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460128" y="2588936"/>
            <a:ext cx="3125863" cy="2730728"/>
          </a:xfrm>
          <a:prstGeom prst="rect">
            <a:avLst/>
          </a:prstGeom>
        </p:spPr>
      </p:pic>
      <p:pic>
        <p:nvPicPr>
          <p:cNvPr id="31" name="図 30" descr="size_life2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965" y="2420888"/>
            <a:ext cx="4681099" cy="3166251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altLang="ja-JP" baseline="30000" dirty="0" smtClean="0"/>
          </a:p>
          <a:p>
            <a:endParaRPr kumimoji="1" lang="en-US" altLang="ja-JP" baseline="30000" dirty="0" smtClean="0"/>
          </a:p>
          <a:p>
            <a:endParaRPr lang="en-US" altLang="ja-JP" baseline="30000" dirty="0" smtClean="0"/>
          </a:p>
          <a:p>
            <a:endParaRPr kumimoji="1" lang="en-US" altLang="ja-JP" baseline="30000" dirty="0" smtClean="0"/>
          </a:p>
          <a:p>
            <a:endParaRPr lang="en-US" altLang="ja-JP" baseline="30000" dirty="0" smtClean="0"/>
          </a:p>
          <a:p>
            <a:endParaRPr kumimoji="1" lang="en-US" altLang="ja-JP" baseline="30000" dirty="0" smtClean="0"/>
          </a:p>
          <a:p>
            <a:endParaRPr lang="en-US" altLang="ja-JP" sz="1200" baseline="300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Summary (1) (</a:t>
            </a:r>
            <a:r>
              <a:rPr lang="en-US" altLang="ja-JP" dirty="0" err="1" smtClean="0"/>
              <a:t>touschek</a:t>
            </a:r>
            <a:r>
              <a:rPr lang="en-US" altLang="ja-JP" dirty="0" smtClean="0"/>
              <a:t> ,LER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vclose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28529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LER 1450mA</a:t>
            </a:r>
          </a:p>
          <a:p>
            <a:r>
              <a:rPr lang="en-US" altLang="ja-JP" dirty="0" err="1" smtClean="0"/>
              <a:t>Vclose</a:t>
            </a:r>
            <a:endParaRPr kumimoji="1" lang="en-US" altLang="ja-JP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1979712" y="3140968"/>
            <a:ext cx="216024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195736" y="3140968"/>
            <a:ext cx="216024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627784" y="3140968"/>
            <a:ext cx="216024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059832" y="2996952"/>
            <a:ext cx="288032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36069" y="2636912"/>
            <a:ext cx="203883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上カーブ矢印 27"/>
          <p:cNvSpPr/>
          <p:nvPr/>
        </p:nvSpPr>
        <p:spPr>
          <a:xfrm>
            <a:off x="2650733" y="5589142"/>
            <a:ext cx="3524036" cy="81165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85042" y="5959011"/>
            <a:ext cx="269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Projection, 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03848" y="5373216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1/size(1/um)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7544" y="2276872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1/life(1/min)</a:t>
            </a:r>
            <a:endParaRPr kumimoji="1" lang="ja-JP" altLang="en-US" dirty="0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vacuum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HER Vacuum bump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Run 854 (6/23 18:37-21:10)</a:t>
            </a:r>
          </a:p>
          <a:p>
            <a:r>
              <a:rPr lang="en-US" altLang="ja-JP" sz="2000" dirty="0" smtClean="0"/>
              <a:t>I=8</a:t>
            </a:r>
            <a:r>
              <a:rPr kumimoji="1" lang="en-US" altLang="ja-JP" sz="2000" dirty="0" smtClean="0"/>
              <a:t>50mA, </a:t>
            </a:r>
            <a:r>
              <a:rPr kumimoji="1" lang="en-US" altLang="ja-JP" sz="2000" dirty="0" err="1" smtClean="0">
                <a:latin typeface="Symbol" pitchFamily="18" charset="2"/>
                <a:cs typeface="Symap" pitchFamily="2" charset="0"/>
              </a:rPr>
              <a:t>s</a:t>
            </a:r>
            <a:r>
              <a:rPr kumimoji="1" lang="en-US" altLang="ja-JP" sz="2000" dirty="0" err="1" smtClean="0"/>
              <a:t>y</a:t>
            </a:r>
            <a:r>
              <a:rPr kumimoji="1" lang="en-US" altLang="ja-JP" sz="2000" dirty="0" smtClean="0"/>
              <a:t>=2.1um, Mask: V close</a:t>
            </a:r>
            <a:endParaRPr kumimoji="1" lang="ja-JP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330378" cy="203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131840" y="26369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9712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Average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5400000">
            <a:off x="1151620" y="3176972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115616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D1 NEG ON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3575193" cy="171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3604283" cy="1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97152"/>
            <a:ext cx="3528392" cy="18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6012160" y="14127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SVD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40152" y="32849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CDC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40152" y="50851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TOF</a:t>
            </a:r>
            <a:endParaRPr kumimoji="1" lang="ja-JP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293096"/>
            <a:ext cx="431217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線矢印コネクタ 16"/>
          <p:cNvCxnSpPr/>
          <p:nvPr/>
        </p:nvCxnSpPr>
        <p:spPr>
          <a:xfrm rot="5400000" flipH="1" flipV="1">
            <a:off x="3924722" y="3212182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779912" y="32849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CDC current =40uA, stop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3591620" cy="174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5872"/>
            <a:ext cx="3612326" cy="172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92408"/>
            <a:ext cx="3586443" cy="173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2132856"/>
            <a:ext cx="43311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LER Vacuum bump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Run 856 (6/23 22:26-23:51)</a:t>
            </a:r>
          </a:p>
          <a:p>
            <a:r>
              <a:rPr lang="en-US" altLang="ja-JP" sz="2000" dirty="0" smtClean="0"/>
              <a:t>I=14</a:t>
            </a:r>
            <a:r>
              <a:rPr kumimoji="1" lang="en-US" altLang="ja-JP" sz="2000" dirty="0" smtClean="0"/>
              <a:t>50mA, </a:t>
            </a:r>
            <a:r>
              <a:rPr kumimoji="1" lang="en-US" altLang="ja-JP" sz="2000" dirty="0" err="1" smtClean="0">
                <a:latin typeface="Symbol" pitchFamily="18" charset="2"/>
                <a:cs typeface="Symap" pitchFamily="2" charset="0"/>
              </a:rPr>
              <a:t>s</a:t>
            </a:r>
            <a:r>
              <a:rPr kumimoji="1" lang="en-US" altLang="ja-JP" sz="2000" dirty="0" err="1" smtClean="0"/>
              <a:t>y</a:t>
            </a:r>
            <a:r>
              <a:rPr kumimoji="1" lang="en-US" altLang="ja-JP" sz="2000" dirty="0" smtClean="0"/>
              <a:t>=4.2um, Mask: V close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5776" y="25649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5776" y="3284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Average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5400000">
            <a:off x="1151620" y="3176972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115616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D2 NEG ON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12160" y="14127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SVD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40152" y="32849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CDC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40152" y="50851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TOF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4365104"/>
            <a:ext cx="4392488" cy="214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矢印コネクタ 21"/>
          <p:cNvCxnSpPr/>
          <p:nvPr/>
        </p:nvCxnSpPr>
        <p:spPr>
          <a:xfrm rot="5400000" flipH="1" flipV="1">
            <a:off x="3924722" y="3212182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779912" y="32849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CDC current =40uA, stop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Summary(LER)</a:t>
            </a:r>
            <a:endParaRPr kumimoji="1"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820471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62233"/>
                <a:gridCol w="3214231"/>
                <a:gridCol w="3149012"/>
                <a:gridCol w="149499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K</a:t>
                      </a:r>
                      <a:r>
                        <a:rPr kumimoji="1" lang="en-US" altLang="ja-JP" sz="2400" baseline="-25000" dirty="0" err="1" smtClean="0"/>
                        <a:t>vac</a:t>
                      </a:r>
                      <a:r>
                        <a:rPr kumimoji="1" lang="en-US" altLang="ja-JP" sz="2400" baseline="0" dirty="0" smtClean="0"/>
                        <a:t>(CDC) (</a:t>
                      </a:r>
                      <a:r>
                        <a:rPr kumimoji="1" lang="en-US" altLang="ja-JP" sz="2400" baseline="0" dirty="0" err="1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sz="2400" baseline="0" dirty="0" err="1" smtClean="0"/>
                        <a:t>A</a:t>
                      </a:r>
                      <a:r>
                        <a:rPr kumimoji="1" lang="en-US" altLang="ja-JP" sz="2400" baseline="0" dirty="0" smtClean="0"/>
                        <a:t>/</a:t>
                      </a:r>
                      <a:r>
                        <a:rPr kumimoji="1" lang="en-US" altLang="ja-JP" sz="2400" baseline="0" dirty="0" err="1" smtClean="0"/>
                        <a:t>mA</a:t>
                      </a:r>
                      <a:r>
                        <a:rPr kumimoji="1" lang="en-US" altLang="ja-JP" sz="2400" baseline="0" dirty="0" smtClean="0"/>
                        <a:t>*min)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K</a:t>
                      </a:r>
                      <a:r>
                        <a:rPr kumimoji="1" lang="en-US" altLang="ja-JP" sz="2400" baseline="-25000" dirty="0" err="1" smtClean="0"/>
                        <a:t>tou</a:t>
                      </a:r>
                      <a:r>
                        <a:rPr kumimoji="1" lang="en-US" altLang="ja-JP" sz="2400" baseline="-25000" dirty="0" smtClean="0"/>
                        <a:t> </a:t>
                      </a:r>
                      <a:r>
                        <a:rPr kumimoji="1" lang="en-US" altLang="ja-JP" sz="2400" baseline="0" dirty="0" smtClean="0"/>
                        <a:t>(CDC)(</a:t>
                      </a:r>
                      <a:r>
                        <a:rPr kumimoji="1" lang="en-US" altLang="ja-JP" sz="2400" baseline="0" dirty="0" err="1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sz="2400" baseline="0" dirty="0" err="1" smtClean="0"/>
                        <a:t>A</a:t>
                      </a:r>
                      <a:r>
                        <a:rPr kumimoji="1" lang="en-US" altLang="ja-JP" sz="2400" baseline="0" dirty="0" smtClean="0"/>
                        <a:t>/</a:t>
                      </a:r>
                      <a:r>
                        <a:rPr kumimoji="1" lang="en-US" altLang="ja-JP" sz="2400" baseline="0" dirty="0" err="1" smtClean="0"/>
                        <a:t>mA</a:t>
                      </a:r>
                      <a:r>
                        <a:rPr kumimoji="1" lang="en-US" altLang="ja-JP" sz="2400" baseline="0" dirty="0" smtClean="0"/>
                        <a:t>*min)</a:t>
                      </a:r>
                      <a:endParaRPr kumimoji="1" lang="ja-JP" alt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aseline="0" dirty="0" err="1" smtClean="0">
                          <a:latin typeface="Symbol" pitchFamily="18" charset="2"/>
                        </a:rPr>
                        <a:t>t</a:t>
                      </a:r>
                      <a:r>
                        <a:rPr kumimoji="1" lang="en-US" altLang="ja-JP" sz="2400" baseline="-25000" dirty="0" err="1" smtClean="0">
                          <a:latin typeface="+mn-lt"/>
                        </a:rPr>
                        <a:t>vac</a:t>
                      </a:r>
                      <a:r>
                        <a:rPr kumimoji="1" lang="en-US" altLang="ja-JP" sz="2400" baseline="-25000" dirty="0" smtClean="0"/>
                        <a:t> </a:t>
                      </a:r>
                      <a:r>
                        <a:rPr kumimoji="1" lang="en-US" altLang="ja-JP" sz="2400" baseline="0" dirty="0" smtClean="0"/>
                        <a:t>/ </a:t>
                      </a:r>
                      <a:r>
                        <a:rPr kumimoji="1" lang="en-US" altLang="ja-JP" sz="2400" dirty="0" err="1" smtClean="0">
                          <a:latin typeface="Symbol" pitchFamily="18" charset="2"/>
                        </a:rPr>
                        <a:t>t</a:t>
                      </a:r>
                      <a:r>
                        <a:rPr kumimoji="1" lang="en-US" altLang="ja-JP" sz="2400" baseline="-25000" dirty="0" err="1" smtClean="0">
                          <a:latin typeface="+mn-lt"/>
                        </a:rPr>
                        <a:t>tou</a:t>
                      </a:r>
                      <a:endParaRPr kumimoji="1" lang="ja-JP" alt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HER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0.89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4.3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LER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0.67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6.7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2852936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HER : 800min</a:t>
            </a:r>
            <a:r>
              <a:rPr lang="en-US" altLang="ja-JP" sz="2800" dirty="0" smtClean="0">
                <a:sym typeface="Wingdings" pitchFamily="2" charset="2"/>
              </a:rPr>
              <a:t></a:t>
            </a:r>
            <a:r>
              <a:rPr lang="en-US" altLang="ja-JP" sz="2800" dirty="0" smtClean="0"/>
              <a:t> 10min</a:t>
            </a:r>
            <a:endParaRPr lang="ja-JP" altLang="ja-JP" sz="2800" dirty="0" smtClean="0"/>
          </a:p>
          <a:p>
            <a:r>
              <a:rPr lang="en-US" altLang="ja-JP" sz="2800" dirty="0" smtClean="0"/>
              <a:t>LER : 110min </a:t>
            </a:r>
            <a:r>
              <a:rPr lang="en-US" altLang="ja-JP" sz="2800" dirty="0" smtClean="0">
                <a:sym typeface="Wingdings" pitchFamily="2" charset="2"/>
              </a:rPr>
              <a:t> 5</a:t>
            </a:r>
            <a:r>
              <a:rPr lang="en-US" altLang="ja-JP" sz="2800" dirty="0" smtClean="0"/>
              <a:t>min</a:t>
            </a:r>
            <a:endParaRPr lang="ja-JP" altLang="ja-JP" sz="2800" dirty="0" smtClean="0"/>
          </a:p>
          <a:p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3789040"/>
            <a:ext cx="9145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If </a:t>
            </a:r>
            <a:r>
              <a:rPr kumimoji="1"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touschek</a:t>
            </a:r>
            <a:r>
              <a:rPr lang="en-US" altLang="ja-JP" sz="2400" dirty="0" smtClean="0">
                <a:latin typeface="+mj-lt"/>
              </a:rPr>
              <a:t> is dominant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LER  </a:t>
            </a:r>
            <a:r>
              <a:rPr lang="en-US" altLang="ja-JP" sz="2400" dirty="0" smtClean="0"/>
              <a:t>1/</a:t>
            </a:r>
            <a:r>
              <a:rPr lang="en-US" altLang="ja-JP" sz="2400" dirty="0" smtClean="0">
                <a:latin typeface="Symbol" pitchFamily="18" charset="2"/>
              </a:rPr>
              <a:t>t    :0.0093</a:t>
            </a:r>
            <a:r>
              <a:rPr lang="en-US" altLang="ja-JP" sz="2400" dirty="0" smtClean="0">
                <a:latin typeface="Symbol" pitchFamily="18" charset="2"/>
                <a:sym typeface="Wingdings" pitchFamily="2" charset="2"/>
              </a:rPr>
              <a:t>0.2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       </a:t>
            </a:r>
            <a:r>
              <a:rPr kumimoji="1" lang="en-US" altLang="ja-JP" sz="2400" dirty="0" smtClean="0"/>
              <a:t>1/</a:t>
            </a:r>
            <a:r>
              <a:rPr kumimoji="1" lang="en-US" altLang="ja-JP" sz="2400" dirty="0" err="1" smtClean="0">
                <a:latin typeface="Symbol" pitchFamily="18" charset="2"/>
              </a:rPr>
              <a:t>t</a:t>
            </a:r>
            <a:r>
              <a:rPr kumimoji="1" lang="en-US" altLang="ja-JP" sz="2400" baseline="-25000" dirty="0" err="1" smtClean="0"/>
              <a:t>tou</a:t>
            </a:r>
            <a:r>
              <a:rPr kumimoji="1" lang="en-US" altLang="ja-JP" sz="2400" dirty="0" smtClean="0"/>
              <a:t> :0.0078</a:t>
            </a:r>
            <a:r>
              <a:rPr kumimoji="1" lang="en-US" altLang="ja-JP" sz="2400" dirty="0" smtClean="0">
                <a:sym typeface="Wingdings" pitchFamily="2" charset="2"/>
              </a:rPr>
              <a:t></a:t>
            </a:r>
            <a:r>
              <a:rPr kumimoji="1" lang="en-US" altLang="ja-JP" sz="2400" dirty="0" smtClean="0"/>
              <a:t> 0.2       1/</a:t>
            </a:r>
            <a:r>
              <a:rPr lang="en-US" altLang="ja-JP" sz="2400" dirty="0" err="1" smtClean="0">
                <a:latin typeface="Symbol" pitchFamily="18" charset="2"/>
              </a:rPr>
              <a:t>t</a:t>
            </a:r>
            <a:r>
              <a:rPr lang="en-US" altLang="ja-JP" sz="2400" baseline="-25000" dirty="0" err="1" smtClean="0"/>
              <a:t>other</a:t>
            </a:r>
            <a:r>
              <a:rPr lang="en-US" altLang="ja-JP" sz="2400" dirty="0" smtClean="0"/>
              <a:t> 0.001165</a:t>
            </a:r>
            <a:r>
              <a:rPr lang="en-US" altLang="ja-JP" sz="2400" dirty="0" smtClean="0">
                <a:sym typeface="Wingdings" pitchFamily="2" charset="2"/>
              </a:rPr>
              <a:t>  0.001165(assumption)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BG  is   </a:t>
            </a:r>
            <a:r>
              <a:rPr lang="en-US" altLang="ja-JP" sz="2400" dirty="0" smtClean="0">
                <a:solidFill>
                  <a:srgbClr val="FF0000"/>
                </a:solidFill>
              </a:rPr>
              <a:t>23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times higher than KEKB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 </a:t>
            </a:r>
            <a:r>
              <a:rPr lang="en-US" altLang="ja-JP" sz="2400" dirty="0" err="1" smtClean="0"/>
              <a:t>superKEKB</a:t>
            </a:r>
            <a:r>
              <a:rPr lang="en-US" altLang="ja-JP" sz="2400" dirty="0" smtClean="0"/>
              <a:t>/KEKB </a:t>
            </a:r>
          </a:p>
          <a:p>
            <a:r>
              <a:rPr lang="en-US" altLang="ja-JP" sz="2400" dirty="0" smtClean="0"/>
              <a:t>=(0.2*0.67 + 0.001165*9.2 ) * 3600 / (0.0078*0.67 + 0.001165*9.2) * 1450</a:t>
            </a:r>
          </a:p>
          <a:p>
            <a:r>
              <a:rPr lang="en-US" altLang="ja-JP" sz="2400" dirty="0" smtClean="0"/>
              <a:t>=521</a:t>
            </a:r>
            <a:r>
              <a:rPr kumimoji="1" lang="en-US" altLang="ja-JP" sz="2400" dirty="0" smtClean="0"/>
              <a:t>/23.1    = </a:t>
            </a:r>
            <a:r>
              <a:rPr lang="en-US" altLang="ja-JP" sz="2400" dirty="0" smtClean="0">
                <a:sym typeface="Wingdings" pitchFamily="2" charset="2"/>
              </a:rPr>
              <a:t>22.6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Summary(HER)</a:t>
            </a:r>
            <a:endParaRPr kumimoji="1"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820471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62233"/>
                <a:gridCol w="3214231"/>
                <a:gridCol w="3149012"/>
                <a:gridCol w="149499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K</a:t>
                      </a:r>
                      <a:r>
                        <a:rPr kumimoji="1" lang="en-US" altLang="ja-JP" sz="2400" baseline="-25000" dirty="0" err="1" smtClean="0"/>
                        <a:t>vac</a:t>
                      </a:r>
                      <a:r>
                        <a:rPr kumimoji="1" lang="en-US" altLang="ja-JP" sz="2400" baseline="0" dirty="0" smtClean="0"/>
                        <a:t>(CDC) (</a:t>
                      </a:r>
                      <a:r>
                        <a:rPr kumimoji="1" lang="en-US" altLang="ja-JP" sz="2400" baseline="0" dirty="0" err="1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sz="2400" baseline="0" dirty="0" err="1" smtClean="0"/>
                        <a:t>A</a:t>
                      </a:r>
                      <a:r>
                        <a:rPr kumimoji="1" lang="en-US" altLang="ja-JP" sz="2400" baseline="0" dirty="0" smtClean="0"/>
                        <a:t>/</a:t>
                      </a:r>
                      <a:r>
                        <a:rPr kumimoji="1" lang="en-US" altLang="ja-JP" sz="2400" baseline="0" dirty="0" err="1" smtClean="0"/>
                        <a:t>mA</a:t>
                      </a:r>
                      <a:r>
                        <a:rPr kumimoji="1" lang="en-US" altLang="ja-JP" sz="2400" baseline="0" dirty="0" smtClean="0"/>
                        <a:t>*min)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K</a:t>
                      </a:r>
                      <a:r>
                        <a:rPr kumimoji="1" lang="en-US" altLang="ja-JP" sz="2400" baseline="-25000" dirty="0" err="1" smtClean="0"/>
                        <a:t>tou</a:t>
                      </a:r>
                      <a:r>
                        <a:rPr kumimoji="1" lang="en-US" altLang="ja-JP" sz="2400" baseline="-25000" dirty="0" smtClean="0"/>
                        <a:t> </a:t>
                      </a:r>
                      <a:r>
                        <a:rPr kumimoji="1" lang="en-US" altLang="ja-JP" sz="2400" baseline="0" dirty="0" smtClean="0"/>
                        <a:t>(CDC)(</a:t>
                      </a:r>
                      <a:r>
                        <a:rPr kumimoji="1" lang="en-US" altLang="ja-JP" sz="2400" baseline="0" dirty="0" err="1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sz="2400" baseline="0" dirty="0" err="1" smtClean="0"/>
                        <a:t>A</a:t>
                      </a:r>
                      <a:r>
                        <a:rPr kumimoji="1" lang="en-US" altLang="ja-JP" sz="2400" baseline="0" dirty="0" smtClean="0"/>
                        <a:t>/</a:t>
                      </a:r>
                      <a:r>
                        <a:rPr kumimoji="1" lang="en-US" altLang="ja-JP" sz="2400" baseline="0" dirty="0" err="1" smtClean="0"/>
                        <a:t>mA</a:t>
                      </a:r>
                      <a:r>
                        <a:rPr kumimoji="1" lang="en-US" altLang="ja-JP" sz="2400" baseline="0" dirty="0" smtClean="0"/>
                        <a:t>*min)</a:t>
                      </a:r>
                      <a:endParaRPr kumimoji="1" lang="ja-JP" alt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aseline="0" dirty="0" err="1" smtClean="0">
                          <a:latin typeface="Symbol" pitchFamily="18" charset="2"/>
                        </a:rPr>
                        <a:t>t</a:t>
                      </a:r>
                      <a:r>
                        <a:rPr kumimoji="1" lang="en-US" altLang="ja-JP" sz="2400" baseline="-25000" dirty="0" err="1" smtClean="0">
                          <a:latin typeface="+mn-lt"/>
                        </a:rPr>
                        <a:t>vac</a:t>
                      </a:r>
                      <a:r>
                        <a:rPr kumimoji="1" lang="en-US" altLang="ja-JP" sz="2400" baseline="-25000" dirty="0" smtClean="0"/>
                        <a:t> </a:t>
                      </a:r>
                      <a:r>
                        <a:rPr kumimoji="1" lang="en-US" altLang="ja-JP" sz="2400" baseline="0" dirty="0" smtClean="0"/>
                        <a:t>/ </a:t>
                      </a:r>
                      <a:r>
                        <a:rPr kumimoji="1" lang="en-US" altLang="ja-JP" sz="2400" dirty="0" err="1" smtClean="0">
                          <a:latin typeface="Symbol" pitchFamily="18" charset="2"/>
                        </a:rPr>
                        <a:t>t</a:t>
                      </a:r>
                      <a:r>
                        <a:rPr kumimoji="1" lang="en-US" altLang="ja-JP" sz="2400" baseline="-25000" dirty="0" err="1" smtClean="0">
                          <a:latin typeface="+mn-lt"/>
                        </a:rPr>
                        <a:t>tou</a:t>
                      </a:r>
                      <a:endParaRPr kumimoji="1" lang="ja-JP" alt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HER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0.89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4.3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LER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0.67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6.7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2852936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HER : 800min</a:t>
            </a:r>
            <a:r>
              <a:rPr lang="en-US" altLang="ja-JP" sz="2800" dirty="0" smtClean="0">
                <a:sym typeface="Wingdings" pitchFamily="2" charset="2"/>
              </a:rPr>
              <a:t></a:t>
            </a:r>
            <a:r>
              <a:rPr lang="en-US" altLang="ja-JP" sz="2800" dirty="0" smtClean="0"/>
              <a:t> 10min</a:t>
            </a:r>
            <a:endParaRPr lang="ja-JP" altLang="ja-JP" sz="2800" dirty="0" smtClean="0"/>
          </a:p>
          <a:p>
            <a:r>
              <a:rPr lang="en-US" altLang="ja-JP" sz="2800" dirty="0" smtClean="0"/>
              <a:t>LER : 110min </a:t>
            </a:r>
            <a:r>
              <a:rPr lang="en-US" altLang="ja-JP" sz="2800" dirty="0" smtClean="0">
                <a:sym typeface="Wingdings" pitchFamily="2" charset="2"/>
              </a:rPr>
              <a:t> 5</a:t>
            </a:r>
            <a:r>
              <a:rPr lang="en-US" altLang="ja-JP" sz="2800" dirty="0" smtClean="0"/>
              <a:t>min</a:t>
            </a:r>
            <a:endParaRPr lang="ja-JP" altLang="ja-JP" sz="2800" dirty="0" smtClean="0"/>
          </a:p>
          <a:p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3789040"/>
            <a:ext cx="9145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If </a:t>
            </a:r>
            <a:r>
              <a:rPr kumimoji="1"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touschek</a:t>
            </a:r>
            <a:r>
              <a:rPr lang="en-US" altLang="ja-JP" sz="2400" dirty="0" smtClean="0">
                <a:latin typeface="+mj-lt"/>
              </a:rPr>
              <a:t> is dominant</a:t>
            </a:r>
            <a:endParaRPr lang="en-US" altLang="ja-JP" sz="2400" dirty="0" smtClean="0"/>
          </a:p>
          <a:p>
            <a:r>
              <a:rPr lang="en-US" altLang="ja-JP" sz="2400" dirty="0" smtClean="0"/>
              <a:t>HER 1/</a:t>
            </a:r>
            <a:r>
              <a:rPr lang="en-US" altLang="ja-JP" sz="2400" dirty="0" smtClean="0">
                <a:latin typeface="Symbol" pitchFamily="18" charset="2"/>
              </a:rPr>
              <a:t>t    :0.0017</a:t>
            </a:r>
            <a:r>
              <a:rPr lang="en-US" altLang="ja-JP" sz="2400" dirty="0" smtClean="0">
                <a:latin typeface="Symbol" pitchFamily="18" charset="2"/>
                <a:sym typeface="Wingdings" pitchFamily="2" charset="2"/>
              </a:rPr>
              <a:t>0.1</a:t>
            </a:r>
            <a:endParaRPr lang="en-US" altLang="ja-JP" sz="2400" dirty="0" smtClean="0"/>
          </a:p>
          <a:p>
            <a:r>
              <a:rPr lang="en-US" altLang="ja-JP" sz="2400" dirty="0" smtClean="0"/>
              <a:t>        1/</a:t>
            </a:r>
            <a:r>
              <a:rPr lang="en-US" altLang="ja-JP" sz="2400" dirty="0" err="1" smtClean="0">
                <a:latin typeface="Symbol" pitchFamily="18" charset="2"/>
              </a:rPr>
              <a:t>t</a:t>
            </a:r>
            <a:r>
              <a:rPr lang="en-US" altLang="ja-JP" sz="2400" baseline="-25000" dirty="0" err="1" smtClean="0"/>
              <a:t>tou</a:t>
            </a:r>
            <a:r>
              <a:rPr lang="en-US" altLang="ja-JP" sz="2400" dirty="0" smtClean="0"/>
              <a:t> :0.000997</a:t>
            </a:r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dirty="0" smtClean="0"/>
              <a:t> 0.1    1/</a:t>
            </a:r>
            <a:r>
              <a:rPr lang="en-US" altLang="ja-JP" sz="2400" dirty="0" err="1" smtClean="0">
                <a:latin typeface="Symbol" pitchFamily="18" charset="2"/>
              </a:rPr>
              <a:t>t</a:t>
            </a:r>
            <a:r>
              <a:rPr lang="en-US" altLang="ja-JP" sz="2400" baseline="-25000" dirty="0" err="1" smtClean="0"/>
              <a:t>other</a:t>
            </a:r>
            <a:r>
              <a:rPr lang="en-US" altLang="ja-JP" sz="2400" dirty="0" smtClean="0"/>
              <a:t> 0.000234</a:t>
            </a:r>
            <a:r>
              <a:rPr lang="en-US" altLang="ja-JP" sz="2400" dirty="0" smtClean="0">
                <a:sym typeface="Wingdings" pitchFamily="2" charset="2"/>
              </a:rPr>
              <a:t>  0.000234(assumption)</a:t>
            </a:r>
            <a:endParaRPr lang="en-US" altLang="ja-JP" sz="2400" dirty="0" smtClean="0"/>
          </a:p>
          <a:p>
            <a:r>
              <a:rPr lang="en-US" altLang="ja-JP" sz="2400" dirty="0" smtClean="0"/>
              <a:t>BG  is  </a:t>
            </a:r>
            <a:r>
              <a:rPr lang="en-US" altLang="ja-JP" sz="2400" dirty="0" smtClean="0">
                <a:solidFill>
                  <a:srgbClr val="FF0000"/>
                </a:solidFill>
              </a:rPr>
              <a:t>24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times higher than KEKB (HER)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SuperKEKB/KEKB </a:t>
            </a:r>
          </a:p>
          <a:p>
            <a:r>
              <a:rPr lang="en-US" altLang="ja-JP" sz="2400" dirty="0" smtClean="0"/>
              <a:t>=(0.1*0.89 + 0.000234*50)*2600 / (0.000997*0.67+0.000234*50) * 850</a:t>
            </a:r>
          </a:p>
          <a:p>
            <a:r>
              <a:rPr lang="en-US" altLang="ja-JP" sz="2400" dirty="0" smtClean="0"/>
              <a:t>=262</a:t>
            </a:r>
            <a:r>
              <a:rPr kumimoji="1" lang="en-US" altLang="ja-JP" sz="2400" dirty="0" smtClean="0"/>
              <a:t>/  10.5  = 24.6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Summary(total BG)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KEKB            LER + HER = 23.1 + 10.5 = 33.6</a:t>
            </a:r>
          </a:p>
          <a:p>
            <a:r>
              <a:rPr lang="en-US" altLang="ja-JP" dirty="0" smtClean="0"/>
              <a:t>SuperKEKB  LER + HER = 521</a:t>
            </a:r>
            <a:r>
              <a:rPr kumimoji="1" lang="en-US" altLang="ja-JP" dirty="0" smtClean="0"/>
              <a:t> + 262 = 783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23 times higher than current KEKB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68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Worst case(injector </a:t>
            </a:r>
            <a:r>
              <a:rPr lang="en-US" altLang="ja-JP" dirty="0" smtClean="0"/>
              <a:t>l</a:t>
            </a:r>
            <a:r>
              <a:rPr kumimoji="1" lang="en-US" altLang="ja-JP" dirty="0" smtClean="0"/>
              <a:t>imit)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ja-JP" dirty="0" smtClean="0"/>
              <a:t>HER : 600min</a:t>
            </a:r>
            <a:r>
              <a:rPr lang="en-US" altLang="ja-JP" dirty="0" smtClean="0">
                <a:sym typeface="Wingdings" pitchFamily="2" charset="2"/>
              </a:rPr>
              <a:t></a:t>
            </a:r>
            <a:r>
              <a:rPr lang="en-US" altLang="ja-JP" dirty="0" smtClean="0"/>
              <a:t> 3min</a:t>
            </a:r>
            <a:endParaRPr lang="ja-JP" altLang="ja-JP" dirty="0" smtClean="0"/>
          </a:p>
          <a:p>
            <a:pPr>
              <a:buNone/>
            </a:pPr>
            <a:r>
              <a:rPr lang="en-US" altLang="ja-JP" dirty="0" smtClean="0"/>
              <a:t>LER : 110min </a:t>
            </a:r>
            <a:r>
              <a:rPr lang="en-US" altLang="ja-JP" dirty="0" smtClean="0">
                <a:sym typeface="Wingdings" pitchFamily="2" charset="2"/>
              </a:rPr>
              <a:t> 2</a:t>
            </a:r>
            <a:r>
              <a:rPr lang="en-US" altLang="ja-JP" dirty="0" smtClean="0"/>
              <a:t>min</a:t>
            </a:r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/>
              <a:t>HER</a:t>
            </a:r>
          </a:p>
          <a:p>
            <a:pPr>
              <a:buNone/>
            </a:pPr>
            <a:r>
              <a:rPr lang="en-US" altLang="ja-JP" dirty="0" smtClean="0"/>
              <a:t>SuperKEKB/KEKB =(1/3*0.89 + 0.000234*50 ) * 2600 / (0.000997*0.67 + 0.000234*50) * 850</a:t>
            </a:r>
          </a:p>
          <a:p>
            <a:pPr>
              <a:buNone/>
            </a:pPr>
            <a:r>
              <a:rPr lang="en-US" altLang="ja-JP" dirty="0" smtClean="0"/>
              <a:t>=801/  10.5  = 76</a:t>
            </a:r>
            <a:endParaRPr lang="ja-JP" altLang="en-US" dirty="0" smtClean="0"/>
          </a:p>
          <a:p>
            <a:r>
              <a:rPr lang="en-US" altLang="ja-JP" dirty="0" smtClean="0"/>
              <a:t>LER</a:t>
            </a:r>
          </a:p>
          <a:p>
            <a:pPr>
              <a:buNone/>
            </a:pPr>
            <a:r>
              <a:rPr lang="en-US" altLang="ja-JP" dirty="0" err="1" smtClean="0"/>
              <a:t>superKEKB</a:t>
            </a:r>
            <a:r>
              <a:rPr lang="en-US" altLang="ja-JP" dirty="0" smtClean="0"/>
              <a:t>/KEKB =(0.5*0.67+0.001165*9.2)*3600 / (0.0078*0.67 +0.001165*9.2) * 1450</a:t>
            </a:r>
          </a:p>
          <a:p>
            <a:pPr>
              <a:buNone/>
            </a:pPr>
            <a:r>
              <a:rPr lang="en-US" altLang="ja-JP" dirty="0" smtClean="0"/>
              <a:t>=1245/23.1   = </a:t>
            </a:r>
            <a:r>
              <a:rPr lang="en-US" altLang="ja-JP" dirty="0" smtClean="0">
                <a:sym typeface="Wingdings" pitchFamily="2" charset="2"/>
              </a:rPr>
              <a:t>54</a:t>
            </a:r>
          </a:p>
          <a:p>
            <a:pPr>
              <a:buNone/>
            </a:pPr>
            <a:endParaRPr lang="en-US" altLang="ja-JP" dirty="0" smtClean="0"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Total</a:t>
            </a:r>
          </a:p>
          <a:p>
            <a:pPr>
              <a:buNone/>
            </a:pPr>
            <a:r>
              <a:rPr lang="en-US" altLang="ja-JP" dirty="0" smtClean="0">
                <a:sym typeface="Wingdings" pitchFamily="2" charset="2"/>
              </a:rPr>
              <a:t>(1245+801)/(23.1+10.5) = 61</a:t>
            </a:r>
            <a:endParaRPr lang="ja-JP" altLang="en-US" dirty="0" smtClean="0"/>
          </a:p>
          <a:p>
            <a:pPr>
              <a:buNone/>
            </a:pPr>
            <a:endParaRPr lang="ja-JP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69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Analysis of BG study 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b="1" u="sng" dirty="0" err="1" smtClean="0"/>
              <a:t>DAQmon</a:t>
            </a:r>
            <a:r>
              <a:rPr lang="en-US" altLang="ja-JP" b="1" u="sng" dirty="0" smtClean="0"/>
              <a:t> record</a:t>
            </a:r>
            <a:r>
              <a:rPr kumimoji="1" lang="en-US" altLang="ja-JP" dirty="0" smtClean="0"/>
              <a:t>(or Uehara-database)</a:t>
            </a:r>
          </a:p>
          <a:p>
            <a:pPr lvl="1"/>
            <a:r>
              <a:rPr lang="en-US" altLang="ja-JP" dirty="0" smtClean="0"/>
              <a:t>Specify day, hour, min, sec</a:t>
            </a:r>
          </a:p>
          <a:p>
            <a:pPr lvl="1"/>
            <a:r>
              <a:rPr lang="en-US" altLang="ja-JP" dirty="0" smtClean="0"/>
              <a:t>Beam life time (0 during injection)</a:t>
            </a:r>
          </a:p>
          <a:p>
            <a:pPr lvl="1"/>
            <a:r>
              <a:rPr lang="en-US" altLang="ja-JP" dirty="0" smtClean="0"/>
              <a:t>CDC current, TOF rate, etc.. </a:t>
            </a:r>
          </a:p>
          <a:p>
            <a:pPr lvl="1"/>
            <a:r>
              <a:rPr lang="en-US" altLang="ja-JP" dirty="0" smtClean="0"/>
              <a:t>those stored every few seconds, sent to KEKB EPICS</a:t>
            </a:r>
            <a:endParaRPr kumimoji="1" lang="en-US" altLang="ja-JP" dirty="0" smtClean="0"/>
          </a:p>
          <a:p>
            <a:r>
              <a:rPr kumimoji="1" lang="en-US" altLang="ja-JP" b="1" u="sng" dirty="0" smtClean="0"/>
              <a:t>Belle raw data</a:t>
            </a:r>
          </a:p>
          <a:p>
            <a:pPr lvl="1"/>
            <a:r>
              <a:rPr lang="en-US" altLang="ja-JP" dirty="0" smtClean="0"/>
              <a:t>Taken by Belle DAQ with </a:t>
            </a:r>
            <a:r>
              <a:rPr lang="en-US" altLang="ja-JP" u="sng" dirty="0" smtClean="0"/>
              <a:t>random trigger</a:t>
            </a:r>
          </a:p>
          <a:p>
            <a:pPr lvl="1"/>
            <a:r>
              <a:rPr kumimoji="1" lang="en-US" altLang="ja-JP" dirty="0" smtClean="0"/>
              <a:t>Extract data from corresponding run</a:t>
            </a:r>
          </a:p>
          <a:p>
            <a:pPr lvl="1"/>
            <a:r>
              <a:rPr lang="en-US" altLang="ja-JP" dirty="0" smtClean="0"/>
              <a:t>SVD occupancy, ECL </a:t>
            </a:r>
            <a:r>
              <a:rPr lang="en-US" altLang="ja-JP" dirty="0" err="1"/>
              <a:t>E</a:t>
            </a:r>
            <a:r>
              <a:rPr lang="en-US" altLang="ja-JP" dirty="0" err="1" smtClean="0"/>
              <a:t>dep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90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ja-JP" dirty="0" smtClean="0"/>
              <a:t>a. Touschek/Beam-gas machine study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June 2010</a:t>
            </a:r>
          </a:p>
          <a:p>
            <a:r>
              <a:rPr lang="en-US" altLang="ja-JP" sz="2800" dirty="0" smtClean="0"/>
              <a:t>Single beam(HER/LER only), random trigger</a:t>
            </a:r>
          </a:p>
          <a:p>
            <a:r>
              <a:rPr lang="en-US" altLang="ja-JP" sz="2800" dirty="0" smtClean="0"/>
              <a:t>Vary </a:t>
            </a:r>
            <a:r>
              <a:rPr lang="en-US" altLang="ja-JP" sz="2800" dirty="0" smtClean="0">
                <a:solidFill>
                  <a:srgbClr val="FF0000"/>
                </a:solidFill>
              </a:rPr>
              <a:t>vertical beam size</a:t>
            </a:r>
            <a:r>
              <a:rPr lang="en-US" altLang="ja-JP" sz="2800" dirty="0" smtClean="0"/>
              <a:t> to separate Touschek effect from beam-gas effect </a:t>
            </a:r>
          </a:p>
          <a:p>
            <a:r>
              <a:rPr lang="en-US" altLang="ja-JP" sz="2800" dirty="0" smtClean="0"/>
              <a:t>Measure SVD,CDC,ECL background level and extrapolate for SuperKEKB based on assumptions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	</a:t>
            </a:r>
          </a:p>
          <a:p>
            <a:pPr>
              <a:buNone/>
            </a:pPr>
            <a:r>
              <a:rPr lang="en-US" altLang="ja-JP" sz="2000" dirty="0" smtClean="0"/>
              <a:t>	  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H.Nakayama(KEK)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FAAC-6AC9-4CDC-B598-9EC5C0D2FA0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TDR follow-up (7 Nov. 2010)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33007" y="154112"/>
            <a:ext cx="17055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Sugihara(Tokyo)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391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Extrapolation towards SuperKEKB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63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800" dirty="0" smtClean="0"/>
              <a:t> </a:t>
            </a:r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KEKB machine study results can be extrapolated for SuperKEKB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Extrapolation strategy</a:t>
            </a:r>
          </a:p>
          <a:p>
            <a:pPr lvl="1"/>
            <a:r>
              <a:rPr lang="en-US" altLang="ja-JP" sz="2400" dirty="0" smtClean="0"/>
              <a:t>Measure </a:t>
            </a:r>
            <a:r>
              <a:rPr lang="en-US" altLang="ja-JP" sz="2400" u="sng" dirty="0" smtClean="0"/>
              <a:t>k and </a:t>
            </a:r>
            <a:r>
              <a:rPr lang="en-US" altLang="ja-JP" sz="2400" u="sng" dirty="0" smtClean="0">
                <a:latin typeface="Symbol" pitchFamily="18" charset="2"/>
              </a:rPr>
              <a:t>t</a:t>
            </a:r>
            <a:r>
              <a:rPr lang="en-US" altLang="ja-JP" u="sng" dirty="0" smtClean="0"/>
              <a:t> </a:t>
            </a:r>
            <a:r>
              <a:rPr lang="en-US" altLang="ja-JP" sz="2400" u="sng" dirty="0" smtClean="0"/>
              <a:t>at KEKB</a:t>
            </a:r>
            <a:r>
              <a:rPr lang="en-US" altLang="ja-JP" sz="2400" dirty="0" smtClean="0"/>
              <a:t> by machine study</a:t>
            </a:r>
          </a:p>
          <a:p>
            <a:pPr lvl="1"/>
            <a:r>
              <a:rPr kumimoji="1" lang="en-US" altLang="ja-JP" sz="2400" baseline="-25000" dirty="0" smtClean="0"/>
              <a:t> </a:t>
            </a:r>
            <a:r>
              <a:rPr lang="en-US" altLang="ja-JP" sz="2400" dirty="0" smtClean="0"/>
              <a:t>Assume same </a:t>
            </a:r>
            <a:r>
              <a:rPr lang="en-US" altLang="ja-JP" sz="2400" dirty="0" err="1" smtClean="0"/>
              <a:t>k</a:t>
            </a:r>
            <a:r>
              <a:rPr lang="en-US" altLang="ja-JP" sz="2400" baseline="-25000" dirty="0" err="1" smtClean="0"/>
              <a:t>Touschek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k</a:t>
            </a:r>
            <a:r>
              <a:rPr lang="en-US" altLang="ja-JP" sz="2400" baseline="-25000" dirty="0" err="1" smtClean="0"/>
              <a:t>beam</a:t>
            </a:r>
            <a:r>
              <a:rPr lang="en-US" altLang="ja-JP" sz="2400" baseline="-25000" dirty="0" smtClean="0"/>
              <a:t>-gas</a:t>
            </a:r>
            <a:r>
              <a:rPr lang="en-US" altLang="ja-JP" sz="2400" dirty="0" smtClean="0"/>
              <a:t>,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err="1" smtClean="0">
                <a:latin typeface="Symbol" pitchFamily="18" charset="2"/>
              </a:rPr>
              <a:t>t</a:t>
            </a:r>
            <a:r>
              <a:rPr lang="en-US" altLang="ja-JP" sz="2400" baseline="-25000" dirty="0" err="1" smtClean="0"/>
              <a:t>beam</a:t>
            </a:r>
            <a:r>
              <a:rPr lang="en-US" altLang="ja-JP" sz="2400" baseline="-25000" dirty="0" smtClean="0"/>
              <a:t>-gas </a:t>
            </a:r>
            <a:r>
              <a:rPr lang="en-US" altLang="ja-JP" sz="2400" dirty="0" smtClean="0"/>
              <a:t>at SuperKEKB</a:t>
            </a:r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For </a:t>
            </a:r>
            <a:r>
              <a:rPr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Touschek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at SuperKEKB, use optics simulation result</a:t>
            </a:r>
          </a:p>
          <a:p>
            <a:pPr lvl="1"/>
            <a:r>
              <a:rPr lang="en-US" altLang="ja-JP" sz="2400" dirty="0" smtClean="0"/>
              <a:t>Other BG (SR, </a:t>
            </a:r>
            <a:r>
              <a:rPr lang="en-US" altLang="ja-JP" sz="2400" dirty="0" err="1" smtClean="0"/>
              <a:t>Rad.Bhabha</a:t>
            </a:r>
            <a:r>
              <a:rPr lang="en-US" altLang="ja-JP" sz="2400" dirty="0" smtClean="0"/>
              <a:t>, beam-beam BG) are not included</a:t>
            </a:r>
            <a:endParaRPr lang="en-US" altLang="ja-JP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2188" y="2016832"/>
          <a:ext cx="73787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数式" r:id="rId3" imgW="3149280" imgH="444240" progId="Equation.3">
                  <p:embed/>
                </p:oleObj>
              </mc:Choice>
              <mc:Fallback>
                <p:oleObj name="数式" r:id="rId3" imgW="3149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188" y="2016832"/>
                        <a:ext cx="7378700" cy="946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557252" y="134304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I: beam current, </a:t>
            </a:r>
            <a:r>
              <a:rPr lang="en-US" altLang="ja-JP" sz="2000" dirty="0" smtClean="0">
                <a:latin typeface="Symbol" pitchFamily="18" charset="2"/>
              </a:rPr>
              <a:t>t</a:t>
            </a:r>
            <a:r>
              <a:rPr lang="en-US" altLang="ja-JP" sz="2000" dirty="0" smtClean="0"/>
              <a:t>: life time</a:t>
            </a:r>
          </a:p>
          <a:p>
            <a:r>
              <a:rPr lang="en-US" altLang="ja-JP" sz="2000" dirty="0" smtClean="0"/>
              <a:t>k: </a:t>
            </a:r>
            <a:r>
              <a:rPr kumimoji="1" lang="en-US" altLang="ja-JP" sz="2000" dirty="0" smtClean="0"/>
              <a:t>proportional constant</a:t>
            </a:r>
            <a:endParaRPr kumimoji="1" lang="ja-JP" altLang="en-US" sz="2000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H.Nakayama(KEK)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FAAC-6AC9-4CDC-B598-9EC5C0D2FA0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TDR follow-up (7 Nov. 2010)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916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3236</Words>
  <Application>Microsoft Office PowerPoint</Application>
  <PresentationFormat>画面に合わせる (4:3)</PresentationFormat>
  <Paragraphs>951</Paragraphs>
  <Slides>69</Slides>
  <Notes>25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71" baseType="lpstr">
      <vt:lpstr>Office テーマ</vt:lpstr>
      <vt:lpstr>数式</vt:lpstr>
      <vt:lpstr>Revisit BG study 2010</vt:lpstr>
      <vt:lpstr>BG study in 2010</vt:lpstr>
      <vt:lpstr>Touschek study (LER)</vt:lpstr>
      <vt:lpstr>Touschek study: LER Vopen-Hopen I=1450mA </vt:lpstr>
      <vt:lpstr>Vacuum bump study: LER Vclose-Hopen 1450mA</vt:lpstr>
      <vt:lpstr>Communication with machine group</vt:lpstr>
      <vt:lpstr>Analysis of BG study data</vt:lpstr>
      <vt:lpstr>a. Touschek/Beam-gas machine study</vt:lpstr>
      <vt:lpstr>Extrapolation towards SuperKEKB</vt:lpstr>
      <vt:lpstr>How to measure tTouschek, tbeam-gas </vt:lpstr>
      <vt:lpstr>How to measure kTouschek,kbeam-gas </vt:lpstr>
      <vt:lpstr>Extrapolated BG levels at SuperKEKB </vt:lpstr>
      <vt:lpstr> QED machine study</vt:lpstr>
      <vt:lpstr>SVD hit rate vs. luminosity</vt:lpstr>
      <vt:lpstr>PowerPoint プレゼンテーション</vt:lpstr>
      <vt:lpstr>literatures</vt:lpstr>
      <vt:lpstr>Remarks for phase2 planning</vt:lpstr>
      <vt:lpstr>backup</vt:lpstr>
      <vt:lpstr>BG study</vt:lpstr>
      <vt:lpstr>Beam background at superKEKB</vt:lpstr>
      <vt:lpstr>Previous BG study in 2009</vt:lpstr>
      <vt:lpstr>PowerPoint プレゼンテーション</vt:lpstr>
      <vt:lpstr>Movable mask settings for Touschek LER</vt:lpstr>
      <vt:lpstr>Mask dependence(LER) </vt:lpstr>
      <vt:lpstr>Current dependence(LER)</vt:lpstr>
      <vt:lpstr>Nbunch dependence(LER) </vt:lpstr>
      <vt:lpstr>Movable mask settings for Touschek HER </vt:lpstr>
      <vt:lpstr>Mask dependence(HER) </vt:lpstr>
      <vt:lpstr>Current dependence(HER)</vt:lpstr>
      <vt:lpstr>Summary(1) – Touschek</vt:lpstr>
      <vt:lpstr>Summary(1) –cont.</vt:lpstr>
      <vt:lpstr>PowerPoint プレゼンテーション</vt:lpstr>
      <vt:lpstr>PowerPoint プレゼンテーション</vt:lpstr>
      <vt:lpstr>Mask settings for Vacuum bump study</vt:lpstr>
      <vt:lpstr>HER vacuum</vt:lpstr>
      <vt:lpstr>LER vacuum</vt:lpstr>
      <vt:lpstr>summary</vt:lpstr>
      <vt:lpstr>To do</vt:lpstr>
      <vt:lpstr>backup</vt:lpstr>
      <vt:lpstr>Comparison with 2003</vt:lpstr>
      <vt:lpstr>2009 result(Touschek)</vt:lpstr>
      <vt:lpstr>2009 result(vacuum) </vt:lpstr>
      <vt:lpstr>run summary(LER Touschek)</vt:lpstr>
      <vt:lpstr>run summary(HER Touschek)</vt:lpstr>
      <vt:lpstr>LER touschek</vt:lpstr>
      <vt:lpstr>Touschek study (LER)</vt:lpstr>
      <vt:lpstr>① Current sweep</vt:lpstr>
      <vt:lpstr>② Size sweep (V close)</vt:lpstr>
      <vt:lpstr>② Size sweep (V close)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Mask dependence(LER TOF) </vt:lpstr>
      <vt:lpstr>HER touschek</vt:lpstr>
      <vt:lpstr>Touschek study (HER)</vt:lpstr>
      <vt:lpstr>① Size sweep (both open)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 (1) (touschek ,LER vclose)</vt:lpstr>
      <vt:lpstr>vacuum</vt:lpstr>
      <vt:lpstr>HER Vacuum bump</vt:lpstr>
      <vt:lpstr>LER Vacuum bump</vt:lpstr>
      <vt:lpstr>Summary(LER)</vt:lpstr>
      <vt:lpstr>Summary(HER)</vt:lpstr>
      <vt:lpstr>Summary(total BG)</vt:lpstr>
      <vt:lpstr>Worst case(injector limit)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 study</dc:title>
  <dc:creator>sugihara</dc:creator>
  <cp:lastModifiedBy>nakayama</cp:lastModifiedBy>
  <cp:revision>641</cp:revision>
  <dcterms:created xsi:type="dcterms:W3CDTF">2010-06-23T06:49:02Z</dcterms:created>
  <dcterms:modified xsi:type="dcterms:W3CDTF">2015-01-20T10:18:50Z</dcterms:modified>
</cp:coreProperties>
</file>