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293" r:id="rId3"/>
    <p:sldId id="296" r:id="rId4"/>
    <p:sldId id="297" r:id="rId5"/>
    <p:sldId id="298" r:id="rId6"/>
    <p:sldId id="326" r:id="rId7"/>
    <p:sldId id="327" r:id="rId8"/>
    <p:sldId id="328" r:id="rId9"/>
    <p:sldId id="321" r:id="rId10"/>
    <p:sldId id="322" r:id="rId11"/>
    <p:sldId id="323" r:id="rId12"/>
    <p:sldId id="299" r:id="rId13"/>
    <p:sldId id="277" r:id="rId14"/>
    <p:sldId id="278" r:id="rId15"/>
    <p:sldId id="301" r:id="rId16"/>
    <p:sldId id="302" r:id="rId17"/>
    <p:sldId id="303" r:id="rId18"/>
    <p:sldId id="329" r:id="rId19"/>
    <p:sldId id="318" r:id="rId20"/>
    <p:sldId id="330" r:id="rId21"/>
    <p:sldId id="309" r:id="rId22"/>
    <p:sldId id="331" r:id="rId23"/>
    <p:sldId id="332" r:id="rId24"/>
    <p:sldId id="319" r:id="rId25"/>
    <p:sldId id="312" r:id="rId26"/>
    <p:sldId id="285" r:id="rId27"/>
    <p:sldId id="334" r:id="rId28"/>
    <p:sldId id="336" r:id="rId29"/>
    <p:sldId id="307" r:id="rId30"/>
    <p:sldId id="266" r:id="rId31"/>
    <p:sldId id="308" r:id="rId32"/>
    <p:sldId id="267" r:id="rId33"/>
    <p:sldId id="340" r:id="rId34"/>
    <p:sldId id="335" r:id="rId35"/>
    <p:sldId id="286" r:id="rId36"/>
    <p:sldId id="288" r:id="rId37"/>
    <p:sldId id="289" r:id="rId38"/>
    <p:sldId id="290" r:id="rId39"/>
    <p:sldId id="337" r:id="rId40"/>
    <p:sldId id="304" r:id="rId41"/>
    <p:sldId id="324" r:id="rId42"/>
    <p:sldId id="325" r:id="rId43"/>
    <p:sldId id="294" r:id="rId44"/>
    <p:sldId id="311" r:id="rId45"/>
    <p:sldId id="333" r:id="rId46"/>
    <p:sldId id="339" r:id="rId47"/>
    <p:sldId id="338" r:id="rId4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FF3399"/>
    <a:srgbClr val="FF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3993" autoAdjust="0"/>
  </p:normalViewPr>
  <p:slideViewPr>
    <p:cSldViewPr snapToGrid="0">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99E99C-A2E9-4799-AE19-6B15674503A8}" type="datetimeFigureOut">
              <a:rPr kumimoji="1" lang="ja-JP" altLang="en-US" smtClean="0"/>
              <a:t>2015/1/18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F52D82-589E-48D4-848A-83BA8F58A8A1}" type="slidenum">
              <a:rPr kumimoji="1" lang="ja-JP" altLang="en-US" smtClean="0"/>
              <a:t>‹#›</a:t>
            </a:fld>
            <a:endParaRPr kumimoji="1" lang="ja-JP" altLang="en-US"/>
          </a:p>
        </p:txBody>
      </p:sp>
    </p:spTree>
    <p:extLst>
      <p:ext uri="{BB962C8B-B14F-4D97-AF65-F5344CB8AC3E}">
        <p14:creationId xmlns:p14="http://schemas.microsoft.com/office/powerpoint/2010/main" val="15517495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In this slide,</a:t>
            </a:r>
            <a:r>
              <a:rPr kumimoji="1" lang="en-US" altLang="ja-JP" baseline="0" dirty="0" smtClean="0"/>
              <a:t> I have listed up variety of possible beam background sources at SuperKEKB.</a:t>
            </a:r>
          </a:p>
          <a:p>
            <a:r>
              <a:rPr kumimoji="1" lang="en-US" altLang="ja-JP" baseline="0" dirty="0" smtClean="0"/>
              <a:t>Among these background sources, so-called “Touschek scattering” will be the most difficult one to cope with, which I will explain in more detail in the following slides.</a:t>
            </a:r>
            <a:endParaRPr kumimoji="1" lang="ja-JP" altLang="en-US" dirty="0"/>
          </a:p>
        </p:txBody>
      </p:sp>
      <p:sp>
        <p:nvSpPr>
          <p:cNvPr id="4" name="スライド番号プレースホルダ 3"/>
          <p:cNvSpPr>
            <a:spLocks noGrp="1"/>
          </p:cNvSpPr>
          <p:nvPr>
            <p:ph type="sldNum" sz="quarter" idx="10"/>
          </p:nvPr>
        </p:nvSpPr>
        <p:spPr/>
        <p:txBody>
          <a:bodyPr/>
          <a:lstStyle/>
          <a:p>
            <a:fld id="{B340DD1B-A0E2-49CB-98DC-631041788EBC}" type="slidenum">
              <a:rPr kumimoji="1" lang="ja-JP" altLang="en-US" smtClean="0"/>
              <a:pPr/>
              <a:t>2</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6802">
              <a:defRPr/>
            </a:pPr>
            <a:r>
              <a:rPr kumimoji="1" lang="en-US" altLang="ja-JP" dirty="0" smtClean="0"/>
              <a:t>&lt;R-side&gt;</a:t>
            </a:r>
          </a:p>
          <a:p>
            <a:pPr defTabSz="956802">
              <a:defRPr/>
            </a:pPr>
            <a:r>
              <a:rPr kumimoji="1" lang="en-US" altLang="ja-JP" dirty="0" smtClean="0"/>
              <a:t>ARICH: r&gt;44cm,</a:t>
            </a:r>
            <a:r>
              <a:rPr kumimoji="1" lang="en-US" altLang="ja-JP" baseline="0" dirty="0" smtClean="0"/>
              <a:t> blue: 38&lt;r&lt;44cm, green: 44&lt;r&lt;50cm,  ECL, r&gt;44cm, red: 42&lt;r&lt;47cm, dock: r=39.9+-2.5cm</a:t>
            </a:r>
          </a:p>
          <a:p>
            <a:r>
              <a:rPr kumimoji="1" lang="en-US" altLang="ja-JP" baseline="0" dirty="0" smtClean="0"/>
              <a:t>iron: r=50-&gt;36.7cm, QCS: R=39-&gt;34.7cm</a:t>
            </a:r>
            <a:endParaRPr kumimoji="1" lang="en-US" altLang="ja-JP" dirty="0" smtClean="0"/>
          </a:p>
          <a:p>
            <a:pPr defTabSz="956802" eaLnBrk="1" fontAlgn="auto" hangingPunct="1">
              <a:spcBef>
                <a:spcPts val="0"/>
              </a:spcBef>
              <a:spcAft>
                <a:spcPts val="0"/>
              </a:spcAft>
              <a:defRPr/>
            </a:pPr>
            <a:r>
              <a:rPr kumimoji="1" lang="en-US" altLang="ja-JP" dirty="0" smtClean="0"/>
              <a:t>&lt;L-side&gt;</a:t>
            </a:r>
          </a:p>
          <a:p>
            <a:r>
              <a:rPr kumimoji="1" lang="en-US" altLang="ja-JP" baseline="0" dirty="0" smtClean="0"/>
              <a:t>ECL, r&gt;45cm, red: 46.5&lt;r&lt;51.5cm, dock: r=35.5+-2.5cm</a:t>
            </a:r>
          </a:p>
          <a:p>
            <a:r>
              <a:rPr kumimoji="1" lang="en-US" altLang="ja-JP" baseline="0" dirty="0" smtClean="0"/>
              <a:t>iron: r=50-&gt;27cm, QCS: R=39-&gt;25cm</a:t>
            </a:r>
          </a:p>
          <a:p>
            <a:r>
              <a:rPr kumimoji="1" lang="en-US" altLang="ja-JP" baseline="0" dirty="0" err="1" smtClean="0"/>
              <a:t>Svd</a:t>
            </a:r>
            <a:r>
              <a:rPr kumimoji="1" lang="en-US" altLang="ja-JP" baseline="0" dirty="0" smtClean="0"/>
              <a:t>-dock: x=-135~103(235), y=-32~56(90), z-210~175(390)</a:t>
            </a:r>
          </a:p>
          <a:p>
            <a:endParaRPr kumimoji="1" lang="en-US" altLang="ja-JP" baseline="0" dirty="0" smtClean="0"/>
          </a:p>
          <a:p>
            <a:endParaRPr kumimoji="1" lang="en-US" altLang="ja-JP" baseline="0"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D0C849F-E62B-4104-937E-0D19A5863AB6}" type="slidenum">
              <a:rPr kumimoji="1" lang="ja-JP" altLang="en-US" smtClean="0"/>
              <a:pPr/>
              <a:t>22</a:t>
            </a:fld>
            <a:endParaRPr kumimoji="1" lang="ja-JP" altLang="en-US"/>
          </a:p>
        </p:txBody>
      </p:sp>
    </p:spTree>
    <p:extLst>
      <p:ext uri="{BB962C8B-B14F-4D97-AF65-F5344CB8AC3E}">
        <p14:creationId xmlns:p14="http://schemas.microsoft.com/office/powerpoint/2010/main" val="90269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F52D82-589E-48D4-848A-83BA8F58A8A1}" type="slidenum">
              <a:rPr kumimoji="1" lang="ja-JP" altLang="en-US" smtClean="0"/>
              <a:t>30</a:t>
            </a:fld>
            <a:endParaRPr kumimoji="1" lang="ja-JP" altLang="en-US"/>
          </a:p>
        </p:txBody>
      </p:sp>
    </p:spTree>
    <p:extLst>
      <p:ext uri="{BB962C8B-B14F-4D97-AF65-F5344CB8AC3E}">
        <p14:creationId xmlns:p14="http://schemas.microsoft.com/office/powerpoint/2010/main" val="1781636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solidFill>
                  <a:schemeClr val="accent3">
                    <a:lumMod val="50000"/>
                  </a:schemeClr>
                </a:solidFill>
              </a:rPr>
              <a:t>Another countermeasure is to</a:t>
            </a:r>
            <a:r>
              <a:rPr lang="en-US" altLang="ja-JP" baseline="0" dirty="0" smtClean="0">
                <a:solidFill>
                  <a:schemeClr val="accent3">
                    <a:lumMod val="50000"/>
                  </a:schemeClr>
                </a:solidFill>
              </a:rPr>
              <a:t> use </a:t>
            </a:r>
            <a:r>
              <a:rPr lang="en-US" altLang="ja-JP" dirty="0" smtClean="0">
                <a:solidFill>
                  <a:schemeClr val="accent3">
                    <a:lumMod val="50000"/>
                  </a:schemeClr>
                </a:solidFill>
              </a:rPr>
              <a:t>heavy-metal shield to protect inner detectors, which was also used for current Belle.</a:t>
            </a:r>
          </a:p>
          <a:p>
            <a:r>
              <a:rPr lang="en-US" altLang="ja-JP" dirty="0" smtClean="0">
                <a:solidFill>
                  <a:schemeClr val="accent3">
                    <a:lumMod val="50000"/>
                  </a:schemeClr>
                </a:solidFill>
              </a:rPr>
              <a:t>“Heavy-metal” is  </a:t>
            </a:r>
            <a:r>
              <a:rPr lang="en-US" altLang="ja-JP" dirty="0" smtClean="0">
                <a:solidFill>
                  <a:schemeClr val="accent2"/>
                </a:solidFill>
              </a:rPr>
              <a:t>specifically referring to </a:t>
            </a:r>
            <a:r>
              <a:rPr lang="en-US" altLang="ja-JP" dirty="0" smtClean="0">
                <a:solidFill>
                  <a:schemeClr val="accent3">
                    <a:lumMod val="50000"/>
                  </a:schemeClr>
                </a:solidFill>
              </a:rPr>
              <a:t>Tungsten-alloy, </a:t>
            </a:r>
            <a:r>
              <a:rPr lang="en-US" altLang="ja-JP" dirty="0" smtClean="0">
                <a:solidFill>
                  <a:schemeClr val="accent2"/>
                </a:solidFill>
              </a:rPr>
              <a:t>with a </a:t>
            </a:r>
            <a:r>
              <a:rPr lang="en-US" altLang="ja-JP" dirty="0" smtClean="0">
                <a:solidFill>
                  <a:schemeClr val="accent3">
                    <a:lumMod val="50000"/>
                  </a:schemeClr>
                </a:solidFill>
              </a:rPr>
              <a:t>very short radiation length</a:t>
            </a:r>
            <a:r>
              <a:rPr lang="ja-JP" altLang="en-US" dirty="0" smtClean="0">
                <a:solidFill>
                  <a:schemeClr val="accent3">
                    <a:lumMod val="50000"/>
                  </a:schemeClr>
                </a:solidFill>
              </a:rPr>
              <a:t> </a:t>
            </a:r>
            <a:r>
              <a:rPr lang="en-US" altLang="ja-JP" dirty="0" smtClean="0">
                <a:solidFill>
                  <a:schemeClr val="accent3">
                    <a:lumMod val="50000"/>
                  </a:schemeClr>
                </a:solidFill>
              </a:rPr>
              <a:t> and </a:t>
            </a:r>
            <a:r>
              <a:rPr lang="en-US" altLang="ja-JP" dirty="0" smtClean="0">
                <a:solidFill>
                  <a:schemeClr val="accent2"/>
                </a:solidFill>
              </a:rPr>
              <a:t>capacity to stop</a:t>
            </a:r>
            <a:r>
              <a:rPr lang="en-US" altLang="ja-JP" dirty="0" smtClean="0">
                <a:solidFill>
                  <a:schemeClr val="accent3">
                    <a:lumMod val="50000"/>
                  </a:schemeClr>
                </a:solidFill>
              </a:rPr>
              <a:t> showers created by the Touschek scattered particles.</a:t>
            </a:r>
          </a:p>
          <a:p>
            <a:endParaRPr kumimoji="1" lang="en-US" altLang="ja-JP" dirty="0" smtClean="0"/>
          </a:p>
        </p:txBody>
      </p:sp>
      <p:sp>
        <p:nvSpPr>
          <p:cNvPr id="4" name="スライド番号プレースホルダ 3"/>
          <p:cNvSpPr>
            <a:spLocks noGrp="1"/>
          </p:cNvSpPr>
          <p:nvPr>
            <p:ph type="sldNum" sz="quarter" idx="10"/>
          </p:nvPr>
        </p:nvSpPr>
        <p:spPr/>
        <p:txBody>
          <a:bodyPr/>
          <a:lstStyle/>
          <a:p>
            <a:fld id="{B340DD1B-A0E2-49CB-98DC-631041788EBC}" type="slidenum">
              <a:rPr kumimoji="1" lang="ja-JP" altLang="en-US" smtClean="0"/>
              <a:pPr/>
              <a:t>31</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6241593-7559-48DD-AD08-D680A8462E40}" type="slidenum">
              <a:rPr kumimoji="1" lang="ja-JP" altLang="en-US" smtClean="0"/>
              <a:pPr/>
              <a:t>41</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C87E79EF-B895-4EDD-87D0-A3614CA14AE7}" type="slidenum">
              <a:rPr lang="ja-JP" altLang="en-US" smtClean="0"/>
              <a:pPr>
                <a:defRPr/>
              </a:pPr>
              <a:t>42</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smtClean="0"/>
              <a:t>d[mm], beta[m]</a:t>
            </a:r>
          </a:p>
          <a:p>
            <a:pPr eaLnBrk="1" hangingPunct="1">
              <a:spcBef>
                <a:spcPct val="0"/>
              </a:spcBef>
            </a:pPr>
            <a:r>
              <a:rPr lang="en-US" altLang="ja-JP" dirty="0" smtClean="0"/>
              <a:t>beta* 12.5/</a:t>
            </a:r>
            <a:r>
              <a:rPr lang="en-US" altLang="ja-JP" dirty="0" err="1" smtClean="0"/>
              <a:t>sqrt</a:t>
            </a:r>
            <a:r>
              <a:rPr lang="en-US" altLang="ja-JP" dirty="0" smtClean="0"/>
              <a:t>(d^3) &lt; 470 </a:t>
            </a:r>
            <a:r>
              <a:rPr lang="en-US" altLang="ja-JP" dirty="0" smtClean="0">
                <a:sym typeface="Wingdings" pitchFamily="2" charset="2"/>
              </a:rPr>
              <a:t> </a:t>
            </a:r>
            <a:r>
              <a:rPr lang="en-US" altLang="ja-JP" dirty="0" err="1" smtClean="0"/>
              <a:t>sqrt</a:t>
            </a:r>
            <a:r>
              <a:rPr lang="en-US" altLang="ja-JP" dirty="0" smtClean="0"/>
              <a:t>(d^3) &lt; beta * 12.5 / 470 </a:t>
            </a:r>
            <a:r>
              <a:rPr lang="en-US" altLang="ja-JP" dirty="0" smtClean="0">
                <a:sym typeface="Wingdings" pitchFamily="2" charset="2"/>
              </a:rPr>
              <a:t> d &lt; (beta*12.5/470)^(2/3) </a:t>
            </a:r>
          </a:p>
          <a:p>
            <a:pPr eaLnBrk="1" hangingPunct="1">
              <a:spcBef>
                <a:spcPct val="0"/>
              </a:spcBef>
            </a:pPr>
            <a:r>
              <a:rPr lang="en-US" altLang="ja-JP" dirty="0" smtClean="0">
                <a:sym typeface="Wingdings" pitchFamily="2" charset="2"/>
              </a:rPr>
              <a:t>d/1000/</a:t>
            </a:r>
            <a:r>
              <a:rPr lang="en-US" altLang="ja-JP" dirty="0" err="1" smtClean="0">
                <a:sym typeface="Wingdings" pitchFamily="2" charset="2"/>
              </a:rPr>
              <a:t>sqrt</a:t>
            </a:r>
            <a:r>
              <a:rPr lang="en-US" altLang="ja-JP" dirty="0" smtClean="0">
                <a:sym typeface="Wingdings" pitchFamily="2" charset="2"/>
              </a:rPr>
              <a:t>(</a:t>
            </a:r>
            <a:r>
              <a:rPr lang="en-US" altLang="ja-JP" dirty="0" smtClean="0"/>
              <a:t>8.64e-12*beta)</a:t>
            </a:r>
            <a:r>
              <a:rPr lang="en-US" altLang="ja-JP" dirty="0" smtClean="0">
                <a:sym typeface="Wingdings" pitchFamily="2" charset="2"/>
              </a:rPr>
              <a:t>) &gt; 65  d &gt; 65 * </a:t>
            </a:r>
            <a:r>
              <a:rPr lang="en-US" altLang="ja-JP" dirty="0" err="1" smtClean="0">
                <a:sym typeface="Wingdings" pitchFamily="2" charset="2"/>
              </a:rPr>
              <a:t>sqrt</a:t>
            </a:r>
            <a:r>
              <a:rPr lang="en-US" altLang="ja-JP" dirty="0" smtClean="0">
                <a:sym typeface="Wingdings" pitchFamily="2" charset="2"/>
              </a:rPr>
              <a:t>(8.64e-6*beta)</a:t>
            </a:r>
          </a:p>
          <a:p>
            <a:pPr eaLnBrk="1" hangingPunct="1">
              <a:spcBef>
                <a:spcPct val="0"/>
              </a:spcBef>
            </a:pPr>
            <a:endParaRPr lang="en-US" altLang="ja-JP" dirty="0" smtClean="0">
              <a:sym typeface="Wingdings" pitchFamily="2" charset="2"/>
            </a:endParaRPr>
          </a:p>
          <a:p>
            <a:pPr eaLnBrk="1" hangingPunct="1">
              <a:spcBef>
                <a:spcPct val="0"/>
              </a:spcBef>
            </a:pPr>
            <a:r>
              <a:rPr lang="en-US" altLang="ja-JP" dirty="0" smtClean="0">
                <a:sym typeface="Wingdings" pitchFamily="2" charset="2"/>
              </a:rPr>
              <a:t>betax8, dx4,Nsigmaxsqrt(2)</a:t>
            </a:r>
          </a:p>
          <a:p>
            <a:pPr eaLnBrk="1" hangingPunct="1">
              <a:spcBef>
                <a:spcPct val="0"/>
              </a:spcBef>
            </a:pPr>
            <a:endParaRPr lang="en-US" altLang="ja-JP" dirty="0" smtClean="0">
              <a:sym typeface="Wingdings" pitchFamily="2" charset="2"/>
            </a:endParaRPr>
          </a:p>
          <a:p>
            <a:pPr eaLnBrk="1" hangingPunct="1">
              <a:spcBef>
                <a:spcPct val="0"/>
              </a:spcBef>
            </a:pPr>
            <a:endParaRPr lang="ja-JP" altLang="en-US" dirty="0" smtClean="0"/>
          </a:p>
        </p:txBody>
      </p:sp>
      <p:sp>
        <p:nvSpPr>
          <p:cNvPr id="39940"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6A11DF-B263-40D8-BB97-EAF9BFB8C808}" type="slidenum">
              <a:rPr lang="ja-JP" altLang="en-US" smtClean="0"/>
              <a:pPr fontAlgn="base">
                <a:spcBef>
                  <a:spcPct val="0"/>
                </a:spcBef>
                <a:spcAft>
                  <a:spcPct val="0"/>
                </a:spcAft>
                <a:defRPr/>
              </a:pPr>
              <a:t>5</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6241593-7559-48DD-AD08-D680A8462E40}" type="slidenum">
              <a:rPr kumimoji="1" lang="ja-JP" altLang="en-US" smtClean="0"/>
              <a:pPr/>
              <a:t>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C87E79EF-B895-4EDD-87D0-A3614CA14AE7}" type="slidenum">
              <a:rPr lang="ja-JP" altLang="en-US" smtClean="0"/>
              <a:pPr>
                <a:defRPr/>
              </a:pPr>
              <a:t>7</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F52D82-589E-48D4-848A-83BA8F58A8A1}" type="slidenum">
              <a:rPr kumimoji="1" lang="ja-JP" altLang="en-US" smtClean="0"/>
              <a:t>8</a:t>
            </a:fld>
            <a:endParaRPr kumimoji="1" lang="ja-JP" altLang="en-US"/>
          </a:p>
        </p:txBody>
      </p:sp>
    </p:spTree>
    <p:extLst>
      <p:ext uri="{BB962C8B-B14F-4D97-AF65-F5344CB8AC3E}">
        <p14:creationId xmlns:p14="http://schemas.microsoft.com/office/powerpoint/2010/main" val="86296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F52D82-589E-48D4-848A-83BA8F58A8A1}" type="slidenum">
              <a:rPr kumimoji="1" lang="ja-JP" altLang="en-US" smtClean="0"/>
              <a:t>9</a:t>
            </a:fld>
            <a:endParaRPr kumimoji="1" lang="ja-JP" altLang="en-US"/>
          </a:p>
        </p:txBody>
      </p:sp>
    </p:spTree>
    <p:extLst>
      <p:ext uri="{BB962C8B-B14F-4D97-AF65-F5344CB8AC3E}">
        <p14:creationId xmlns:p14="http://schemas.microsoft.com/office/powerpoint/2010/main" val="4171676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Autofit/>
          </a:bodyPr>
          <a:lstStyle/>
          <a:p>
            <a:r>
              <a:rPr lang="en-US" altLang="ja-JP" dirty="0" smtClean="0">
                <a:solidFill>
                  <a:schemeClr val="accent2"/>
                </a:solidFill>
              </a:rPr>
              <a:t>Moving on to the next</a:t>
            </a:r>
            <a:r>
              <a:rPr lang="en-US" altLang="ja-JP" dirty="0" smtClean="0">
                <a:solidFill>
                  <a:schemeClr val="accent3">
                    <a:lumMod val="50000"/>
                  </a:schemeClr>
                </a:solidFill>
              </a:rPr>
              <a:t>, I would like to show </a:t>
            </a:r>
            <a:r>
              <a:rPr lang="en-US" altLang="ja-JP" dirty="0" smtClean="0">
                <a:solidFill>
                  <a:schemeClr val="accent2"/>
                </a:solidFill>
              </a:rPr>
              <a:t>our optimized beam-pipe design to stop</a:t>
            </a:r>
            <a:r>
              <a:rPr lang="en-US" altLang="ja-JP" dirty="0" smtClean="0">
                <a:solidFill>
                  <a:schemeClr val="accent3">
                    <a:lumMod val="50000"/>
                  </a:schemeClr>
                </a:solidFill>
              </a:rPr>
              <a:t> SR background.</a:t>
            </a:r>
          </a:p>
          <a:p>
            <a:endParaRPr lang="en-US" altLang="ja-JP" dirty="0" smtClean="0">
              <a:solidFill>
                <a:schemeClr val="accent3">
                  <a:lumMod val="50000"/>
                </a:schemeClr>
              </a:solidFill>
            </a:endParaRPr>
          </a:p>
          <a:p>
            <a:r>
              <a:rPr lang="en-US" altLang="ja-JP" dirty="0" smtClean="0">
                <a:solidFill>
                  <a:schemeClr val="accent3">
                    <a:lumMod val="50000"/>
                  </a:schemeClr>
                </a:solidFill>
              </a:rPr>
              <a:t>Incoming part of beam pipe is collimated from f20mm to f9mm, therefore most of SR photons coming from upstream can be stopped by this collimation and direct hits on IP beam pipe, made of Beryllium, are negligible.</a:t>
            </a:r>
          </a:p>
          <a:p>
            <a:endParaRPr lang="en-US" altLang="ja-JP" dirty="0" smtClean="0">
              <a:solidFill>
                <a:schemeClr val="accent3">
                  <a:lumMod val="50000"/>
                </a:schemeClr>
              </a:solidFill>
            </a:endParaRPr>
          </a:p>
          <a:p>
            <a:r>
              <a:rPr lang="en-US" altLang="ja-JP" dirty="0" smtClean="0">
                <a:solidFill>
                  <a:schemeClr val="accent2"/>
                </a:solidFill>
              </a:rPr>
              <a:t>We don’t have to </a:t>
            </a:r>
            <a:r>
              <a:rPr lang="en-US" altLang="ja-JP" dirty="0" smtClean="0">
                <a:solidFill>
                  <a:schemeClr val="accent3">
                    <a:lumMod val="50000"/>
                  </a:schemeClr>
                </a:solidFill>
              </a:rPr>
              <a:t> worry about HOM trap, since the outgoing pipes are made straight and  HOM can escape .</a:t>
            </a:r>
          </a:p>
          <a:p>
            <a:endParaRPr lang="en-US" altLang="ja-JP" dirty="0" smtClean="0">
              <a:solidFill>
                <a:schemeClr val="accent2"/>
              </a:solidFill>
            </a:endParaRPr>
          </a:p>
          <a:p>
            <a:r>
              <a:rPr lang="en-US" altLang="ja-JP" dirty="0" smtClean="0">
                <a:solidFill>
                  <a:schemeClr val="accent2"/>
                </a:solidFill>
              </a:rPr>
              <a:t>It is also worthwhile to note that</a:t>
            </a:r>
            <a:r>
              <a:rPr lang="en-US" altLang="ja-JP" dirty="0" smtClean="0">
                <a:solidFill>
                  <a:schemeClr val="accent3">
                    <a:lumMod val="50000"/>
                  </a:schemeClr>
                </a:solidFill>
              </a:rPr>
              <a:t> “ridge” or “saw-tooth” structure </a:t>
            </a:r>
            <a:r>
              <a:rPr lang="en-US" altLang="ja-JP" dirty="0" smtClean="0">
                <a:solidFill>
                  <a:schemeClr val="accent2"/>
                </a:solidFill>
              </a:rPr>
              <a:t>is set</a:t>
            </a:r>
            <a:r>
              <a:rPr lang="en-US" altLang="ja-JP" dirty="0" smtClean="0">
                <a:solidFill>
                  <a:schemeClr val="accent3">
                    <a:lumMod val="50000"/>
                  </a:schemeClr>
                </a:solidFill>
              </a:rPr>
              <a:t> on the inner surface of collimation part to avoid the reflected SR hitting the IP beam-pipe.</a:t>
            </a:r>
          </a:p>
          <a:p>
            <a:endParaRPr lang="en-US" altLang="ja-JP" dirty="0" smtClean="0">
              <a:solidFill>
                <a:schemeClr val="accent3">
                  <a:lumMod val="50000"/>
                </a:schemeClr>
              </a:solidFill>
            </a:endParaRPr>
          </a:p>
          <a:p>
            <a:r>
              <a:rPr lang="en-US" altLang="ja-JP" dirty="0" smtClean="0">
                <a:solidFill>
                  <a:schemeClr val="accent3">
                    <a:lumMod val="50000"/>
                  </a:schemeClr>
                </a:solidFill>
              </a:rPr>
              <a:t>The expected SR background of the inner detector is much smaller than </a:t>
            </a:r>
            <a:r>
              <a:rPr lang="en-US" altLang="ja-JP" dirty="0" smtClean="0">
                <a:solidFill>
                  <a:schemeClr val="accent2"/>
                </a:solidFill>
              </a:rPr>
              <a:t>the minimal</a:t>
            </a:r>
            <a:r>
              <a:rPr lang="en-US" altLang="ja-JP" dirty="0" smtClean="0">
                <a:solidFill>
                  <a:schemeClr val="accent3">
                    <a:lumMod val="50000"/>
                  </a:schemeClr>
                </a:solidFill>
              </a:rPr>
              <a:t> requirement, so we are </a:t>
            </a:r>
            <a:r>
              <a:rPr lang="en-US" altLang="ja-JP" dirty="0" smtClean="0">
                <a:solidFill>
                  <a:schemeClr val="accent2"/>
                </a:solidFill>
              </a:rPr>
              <a:t>satisfied</a:t>
            </a:r>
            <a:r>
              <a:rPr lang="en-US" altLang="ja-JP" dirty="0" smtClean="0">
                <a:solidFill>
                  <a:schemeClr val="accent3">
                    <a:lumMod val="50000"/>
                  </a:schemeClr>
                </a:solidFill>
              </a:rPr>
              <a:t> with this clever design of beam-pipe.</a:t>
            </a:r>
            <a:endParaRPr lang="ja-JP" altLang="en-US" dirty="0" smtClean="0"/>
          </a:p>
        </p:txBody>
      </p:sp>
      <p:sp>
        <p:nvSpPr>
          <p:cNvPr id="4" name="スライド番号プレースホルダ 3"/>
          <p:cNvSpPr>
            <a:spLocks noGrp="1"/>
          </p:cNvSpPr>
          <p:nvPr>
            <p:ph type="sldNum" sz="quarter" idx="10"/>
          </p:nvPr>
        </p:nvSpPr>
        <p:spPr/>
        <p:txBody>
          <a:bodyPr/>
          <a:lstStyle/>
          <a:p>
            <a:fld id="{B340DD1B-A0E2-49CB-98DC-631041788EBC}" type="slidenum">
              <a:rPr kumimoji="1" lang="ja-JP" altLang="en-US" smtClean="0"/>
              <a:pPr/>
              <a:t>13</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Touschek/beam-gas background</a:t>
            </a:r>
            <a:r>
              <a:rPr kumimoji="1" lang="en-US" altLang="ja-JP" baseline="0" dirty="0" smtClean="0"/>
              <a:t> is </a:t>
            </a:r>
            <a:r>
              <a:rPr kumimoji="1" lang="en-US" altLang="ja-JP" dirty="0" smtClean="0"/>
              <a:t>coming from each beam.</a:t>
            </a:r>
          </a:p>
          <a:p>
            <a:r>
              <a:rPr kumimoji="1" lang="en-US" altLang="ja-JP" dirty="0" smtClean="0"/>
              <a:t>Next</a:t>
            </a:r>
            <a:r>
              <a:rPr kumimoji="1" lang="en-US" altLang="ja-JP" baseline="0" dirty="0" smtClean="0"/>
              <a:t> background source is coming from collision of two beams, </a:t>
            </a:r>
          </a:p>
          <a:p>
            <a:r>
              <a:rPr kumimoji="1" lang="en-US" altLang="ja-JP" baseline="0" dirty="0" smtClean="0"/>
              <a:t>proportional to Luminosity.</a:t>
            </a:r>
          </a:p>
          <a:p>
            <a:endParaRPr kumimoji="1" lang="en-US" altLang="ja-JP" baseline="0" dirty="0" smtClean="0"/>
          </a:p>
          <a:p>
            <a:r>
              <a:rPr kumimoji="1" lang="en-US" altLang="ja-JP" baseline="0" dirty="0" smtClean="0"/>
              <a:t>After </a:t>
            </a:r>
            <a:r>
              <a:rPr kumimoji="1" lang="en-US" altLang="ja-JP" baseline="0" dirty="0" err="1" smtClean="0"/>
              <a:t>radiative</a:t>
            </a:r>
            <a:r>
              <a:rPr kumimoji="1" lang="en-US" altLang="ja-JP" baseline="0" dirty="0" smtClean="0"/>
              <a:t> </a:t>
            </a:r>
            <a:r>
              <a:rPr kumimoji="1" lang="en-US" altLang="ja-JP" baseline="0" dirty="0" err="1" smtClean="0"/>
              <a:t>Bhabha</a:t>
            </a:r>
            <a:r>
              <a:rPr kumimoji="1" lang="en-US" altLang="ja-JP" baseline="0" dirty="0" smtClean="0"/>
              <a:t> collision at IP, both spent beam particle and emitted gamma contribute to background.</a:t>
            </a:r>
          </a:p>
          <a:p>
            <a:endParaRPr kumimoji="1" lang="en-US" altLang="ja-JP" dirty="0" smtClean="0"/>
          </a:p>
          <a:p>
            <a:r>
              <a:rPr kumimoji="1" lang="en-US" altLang="ja-JP" dirty="0" smtClean="0"/>
              <a:t>2-photon process via this Feynman</a:t>
            </a:r>
            <a:r>
              <a:rPr kumimoji="1" lang="en-US" altLang="ja-JP" baseline="0" dirty="0" smtClean="0"/>
              <a:t> diagram is simulated to be small enough.</a:t>
            </a:r>
          </a:p>
          <a:p>
            <a:r>
              <a:rPr kumimoji="1" lang="en-US" altLang="ja-JP" baseline="0" dirty="0" smtClean="0"/>
              <a:t>The simulation validity is confirmed by machine study at KEKB.</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9F1C36F-A310-40F3-850A-BF4C909CB3DD}" type="slidenum">
              <a:rPr kumimoji="1" lang="ja-JP" altLang="en-US" smtClean="0"/>
              <a:pPr/>
              <a:t>15</a:t>
            </a:fld>
            <a:endParaRPr kumimoji="1" lang="ja-JP" altLang="en-US"/>
          </a:p>
        </p:txBody>
      </p:sp>
    </p:spTree>
    <p:extLst>
      <p:ext uri="{BB962C8B-B14F-4D97-AF65-F5344CB8AC3E}">
        <p14:creationId xmlns:p14="http://schemas.microsoft.com/office/powerpoint/2010/main" val="176050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Although</a:t>
            </a:r>
            <a:r>
              <a:rPr kumimoji="1" lang="en-US" altLang="ja-JP" baseline="0" dirty="0" smtClean="0"/>
              <a:t> there are a number of features of the accelerator upgrade, here, let me pick up the design of final focusing magnet.</a:t>
            </a:r>
          </a:p>
          <a:p>
            <a:endParaRPr kumimoji="1" lang="en-US" altLang="ja-JP" dirty="0" smtClean="0"/>
          </a:p>
          <a:p>
            <a:r>
              <a:rPr kumimoji="1" lang="en-US" altLang="ja-JP" dirty="0" smtClean="0"/>
              <a:t>The crossing</a:t>
            </a:r>
            <a:r>
              <a:rPr kumimoji="1" lang="en-US" altLang="ja-JP" baseline="0" dirty="0" smtClean="0"/>
              <a:t> angle is changed to be much larger than that of KEKB, so that each rings can have their own final q magnet.  </a:t>
            </a:r>
          </a:p>
          <a:p>
            <a:r>
              <a:rPr kumimoji="1" lang="en-US" altLang="ja-JP" baseline="0" dirty="0" smtClean="0"/>
              <a:t>This will lead to flexible adjustment of orbit design. </a:t>
            </a:r>
          </a:p>
          <a:p>
            <a:r>
              <a:rPr kumimoji="1" lang="en-US" altLang="ja-JP" baseline="0" dirty="0" smtClean="0"/>
              <a:t>The another benefit from independent final q magnet is that the bend by downstream Q magnet which existed at KEKB will disappear.</a:t>
            </a:r>
          </a:p>
          <a:p>
            <a:r>
              <a:rPr kumimoji="1" lang="en-US" altLang="ja-JP" baseline="0" dirty="0" smtClean="0"/>
              <a:t>This will realize less emittance without dispersion coming the bend close to IP,</a:t>
            </a:r>
          </a:p>
          <a:p>
            <a:r>
              <a:rPr kumimoji="1" lang="en-US" altLang="ja-JP" baseline="0" dirty="0" smtClean="0"/>
              <a:t>and also lead to less background such as SR at downstream magnet or over-bent spent electron from Radiative Bhabha event, which </a:t>
            </a:r>
            <a:r>
              <a:rPr lang="en-US" altLang="ja-JP" dirty="0" smtClean="0"/>
              <a:t>is expected to</a:t>
            </a:r>
            <a:r>
              <a:rPr kumimoji="1" lang="en-US" altLang="ja-JP" baseline="0" dirty="0" smtClean="0"/>
              <a:t> be the dominant BG of Italian SuperB.</a:t>
            </a:r>
          </a:p>
        </p:txBody>
      </p:sp>
      <p:sp>
        <p:nvSpPr>
          <p:cNvPr id="4" name="スライド番号プレースホルダ 3"/>
          <p:cNvSpPr>
            <a:spLocks noGrp="1"/>
          </p:cNvSpPr>
          <p:nvPr>
            <p:ph type="sldNum" sz="quarter" idx="10"/>
          </p:nvPr>
        </p:nvSpPr>
        <p:spPr/>
        <p:txBody>
          <a:bodyPr/>
          <a:lstStyle/>
          <a:p>
            <a:fld id="{B340DD1B-A0E2-49CB-98DC-631041788EBC}" type="slidenum">
              <a:rPr kumimoji="1" lang="ja-JP" altLang="en-US" smtClean="0"/>
              <a:pPr/>
              <a:t>16</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FJPPL meeting @ Strasbourg</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FJPPL meeting @ Strasbourg</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FJPPL meeting @ Strasbourg</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タイトルとテキスト">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9" name="Title 8"/>
          <p:cNvSpPr>
            <a:spLocks noGrp="1"/>
          </p:cNvSpPr>
          <p:nvPr>
            <p:ph type="title"/>
          </p:nvPr>
        </p:nvSpPr>
        <p:spPr>
          <a:xfrm>
            <a:off x="428596" y="0"/>
            <a:ext cx="8229600" cy="785794"/>
          </a:xfrm>
          <a:prstGeom prst="rect">
            <a:avLst/>
          </a:prstGeom>
        </p:spPr>
        <p:txBody>
          <a:bodyPr anchor="b" anchorCtr="0">
            <a:normAutofit/>
          </a:bodyPr>
          <a:lstStyle/>
          <a:p>
            <a:pPr algn="l"/>
            <a:r>
              <a:rPr lang="ja-JP" altLang="en-US" smtClean="0"/>
              <a:t>マスタ タイトルの書式設定</a:t>
            </a:r>
            <a:endParaRPr lang="en-US"/>
          </a:p>
        </p:txBody>
      </p:sp>
      <p:sp>
        <p:nvSpPr>
          <p:cNvPr id="8" name="Date Placeholder 7"/>
          <p:cNvSpPr>
            <a:spLocks noGrp="1"/>
          </p:cNvSpPr>
          <p:nvPr>
            <p:ph type="dt" sz="half" idx="10"/>
          </p:nvPr>
        </p:nvSpPr>
        <p:spPr/>
        <p:txBody>
          <a:bodyPr/>
          <a:lstStyle/>
          <a:p>
            <a:r>
              <a:rPr lang="en-US" altLang="ja-JP" smtClean="0">
                <a:solidFill>
                  <a:prstClr val="black"/>
                </a:solidFill>
              </a:rPr>
              <a:t>Hiroyuki Nakayama (KEK) </a:t>
            </a:r>
            <a:endParaRPr lang="en-US">
              <a:solidFill>
                <a:prstClr val="black"/>
              </a:solidFill>
            </a:endParaRPr>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solidFill>
                  <a:prstClr val="black"/>
                </a:solidFill>
              </a:rPr>
              <a:pPr algn="r"/>
              <a:t>‹#›</a:t>
            </a:fld>
            <a:endParaRPr lang="en-US">
              <a:solidFill>
                <a:prstClr val="black"/>
              </a:solidFill>
            </a:endParaRPr>
          </a:p>
        </p:txBody>
      </p:sp>
      <p:sp>
        <p:nvSpPr>
          <p:cNvPr id="11" name="Footer Placeholder 10"/>
          <p:cNvSpPr>
            <a:spLocks noGrp="1"/>
          </p:cNvSpPr>
          <p:nvPr>
            <p:ph type="ftr" sz="quarter" idx="12"/>
          </p:nvPr>
        </p:nvSpPr>
        <p:spPr/>
        <p:txBody>
          <a:bodyPr/>
          <a:lstStyle/>
          <a:p>
            <a:r>
              <a:rPr lang="en-US" altLang="ja-JP" smtClean="0">
                <a:solidFill>
                  <a:prstClr val="black"/>
                </a:solidFill>
              </a:rPr>
              <a:t>FJPPL meeting @ Strasbourg</a:t>
            </a:r>
            <a:endParaRPr lang="en-US">
              <a:solidFill>
                <a:prstClr val="black"/>
              </a:solidFill>
            </a:endParaRPr>
          </a:p>
        </p:txBody>
      </p:sp>
    </p:spTree>
    <p:extLst>
      <p:ext uri="{BB962C8B-B14F-4D97-AF65-F5344CB8AC3E}">
        <p14:creationId xmlns:p14="http://schemas.microsoft.com/office/powerpoint/2010/main" val="3603833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4900">
                <a:solidFill>
                  <a:srgbClr val="D93E2B"/>
                </a:solidFill>
              </a:rPr>
              <a:t>タイトルテキスト</a:t>
            </a:r>
          </a:p>
        </p:txBody>
      </p:sp>
      <p:sp>
        <p:nvSpPr>
          <p:cNvPr id="30" name="Shape 30"/>
          <p:cNvSpPr>
            <a:spLocks noGrp="1"/>
          </p:cNvSpPr>
          <p:nvPr>
            <p:ph type="body" idx="1"/>
          </p:nvPr>
        </p:nvSpPr>
        <p:spPr>
          <a:prstGeom prst="rect">
            <a:avLst/>
          </a:prstGeom>
        </p:spPr>
        <p:txBody>
          <a:bodyPr/>
          <a:lstStyle/>
          <a:p>
            <a:pPr lvl="0">
              <a:defRPr sz="1800">
                <a:solidFill>
                  <a:srgbClr val="000000"/>
                </a:solidFill>
              </a:defRPr>
            </a:pPr>
            <a:r>
              <a:rPr sz="2500">
                <a:solidFill>
                  <a:srgbClr val="414141"/>
                </a:solidFill>
              </a:rPr>
              <a:t>本文レベル1</a:t>
            </a:r>
          </a:p>
          <a:p>
            <a:pPr lvl="1">
              <a:defRPr sz="1800">
                <a:solidFill>
                  <a:srgbClr val="000000"/>
                </a:solidFill>
              </a:defRPr>
            </a:pPr>
            <a:r>
              <a:rPr sz="2500">
                <a:solidFill>
                  <a:srgbClr val="414141"/>
                </a:solidFill>
              </a:rPr>
              <a:t>本文レベル2</a:t>
            </a:r>
          </a:p>
          <a:p>
            <a:pPr lvl="2">
              <a:defRPr sz="1800">
                <a:solidFill>
                  <a:srgbClr val="000000"/>
                </a:solidFill>
              </a:defRPr>
            </a:pPr>
            <a:r>
              <a:rPr sz="2500">
                <a:solidFill>
                  <a:srgbClr val="414141"/>
                </a:solidFill>
              </a:rPr>
              <a:t>本文レベル3</a:t>
            </a:r>
          </a:p>
          <a:p>
            <a:pPr lvl="3">
              <a:defRPr sz="1800">
                <a:solidFill>
                  <a:srgbClr val="000000"/>
                </a:solidFill>
              </a:defRPr>
            </a:pPr>
            <a:r>
              <a:rPr sz="2500">
                <a:solidFill>
                  <a:srgbClr val="414141"/>
                </a:solidFill>
              </a:rPr>
              <a:t>本文レベル4</a:t>
            </a:r>
          </a:p>
          <a:p>
            <a:pPr lvl="4">
              <a:defRPr sz="1800">
                <a:solidFill>
                  <a:srgbClr val="000000"/>
                </a:solidFill>
              </a:defRPr>
            </a:pPr>
            <a:r>
              <a:rPr sz="2500">
                <a:solidFill>
                  <a:srgbClr val="414141"/>
                </a:solidFill>
              </a:rPr>
              <a:t>本文レベル 5</a:t>
            </a:r>
          </a:p>
        </p:txBody>
      </p:sp>
    </p:spTree>
    <p:extLst>
      <p:ext uri="{BB962C8B-B14F-4D97-AF65-F5344CB8AC3E}">
        <p14:creationId xmlns:p14="http://schemas.microsoft.com/office/powerpoint/2010/main" val="27811410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67544" y="6669360"/>
            <a:ext cx="2133600" cy="188640"/>
          </a:xfrm>
        </p:spPr>
        <p:txBody>
          <a:bodyPr/>
          <a:lstStyle/>
          <a:p>
            <a:r>
              <a:rPr kumimoji="1" lang="en-US" altLang="ja-JP" smtClean="0"/>
              <a:t>Hiroyuki Nakayama (KEK) </a:t>
            </a:r>
            <a:endParaRPr kumimoji="1" lang="ja-JP" altLang="en-US"/>
          </a:p>
        </p:txBody>
      </p:sp>
      <p:sp>
        <p:nvSpPr>
          <p:cNvPr id="5" name="フッター プレースホルダ 4"/>
          <p:cNvSpPr>
            <a:spLocks noGrp="1"/>
          </p:cNvSpPr>
          <p:nvPr>
            <p:ph type="ftr" sz="quarter" idx="11"/>
          </p:nvPr>
        </p:nvSpPr>
        <p:spPr>
          <a:xfrm>
            <a:off x="3131840" y="6669360"/>
            <a:ext cx="2895600" cy="182615"/>
          </a:xfrm>
        </p:spPr>
        <p:txBody>
          <a:bodyPr/>
          <a:lstStyle/>
          <a:p>
            <a:r>
              <a:rPr kumimoji="1" lang="en-US" altLang="ja-JP" smtClean="0"/>
              <a:t>FJPPL meeting @ Strasbourg</a:t>
            </a:r>
            <a:endParaRPr kumimoji="1" lang="ja-JP" altLang="en-US" dirty="0"/>
          </a:p>
        </p:txBody>
      </p:sp>
      <p:sp>
        <p:nvSpPr>
          <p:cNvPr id="6" name="スライド番号プレースホルダ 5"/>
          <p:cNvSpPr>
            <a:spLocks noGrp="1"/>
          </p:cNvSpPr>
          <p:nvPr>
            <p:ph type="sldNum" sz="quarter" idx="12"/>
          </p:nvPr>
        </p:nvSpPr>
        <p:spPr>
          <a:xfrm>
            <a:off x="6588224" y="6597352"/>
            <a:ext cx="2133600" cy="254623"/>
          </a:xfrm>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FJPPL meeting @ Strasbourg</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Hiroyuki Nakayama (KEK) </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FJPPL meeting @ Strasbourg</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Hiroyuki Nakayama (KEK) </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FJPPL meeting @ Strasbourg</a:t>
            </a:r>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Hiroyuki Nakayama (KEK) </a:t>
            </a:r>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FJPPL meeting @ Strasbourg</a:t>
            </a:r>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Hiroyuki Nakayama (KEK) </a:t>
            </a:r>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FJPPL meeting @ Strasbourg</a:t>
            </a:r>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Hiroyuki Nakayama (KEK) </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FJPPL meeting @ Strasbourg</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Hiroyuki Nakayama (KEK) </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FJPPL meeting @ Strasbourg</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67544" y="6597352"/>
            <a:ext cx="2133600" cy="236403"/>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Hiroyuki Nakayama (KEK) </a:t>
            </a:r>
            <a:endParaRPr kumimoji="1" lang="ja-JP" altLang="en-US"/>
          </a:p>
        </p:txBody>
      </p:sp>
      <p:sp>
        <p:nvSpPr>
          <p:cNvPr id="5" name="フッター プレースホルダ 4"/>
          <p:cNvSpPr>
            <a:spLocks noGrp="1"/>
          </p:cNvSpPr>
          <p:nvPr>
            <p:ph type="ftr" sz="quarter" idx="3"/>
          </p:nvPr>
        </p:nvSpPr>
        <p:spPr>
          <a:xfrm>
            <a:off x="3131840" y="6597352"/>
            <a:ext cx="2895600" cy="241176"/>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FJPPL meeting @ Strasbourg</a:t>
            </a:r>
            <a:endParaRPr kumimoji="1" lang="ja-JP" altLang="en-US" dirty="0"/>
          </a:p>
        </p:txBody>
      </p:sp>
      <p:sp>
        <p:nvSpPr>
          <p:cNvPr id="6" name="スライド番号プレースホルダ 5"/>
          <p:cNvSpPr>
            <a:spLocks noGrp="1"/>
          </p:cNvSpPr>
          <p:nvPr>
            <p:ph type="sldNum" sz="quarter" idx="4"/>
          </p:nvPr>
        </p:nvSpPr>
        <p:spPr>
          <a:xfrm>
            <a:off x="6588224" y="6597352"/>
            <a:ext cx="2133600" cy="254623"/>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7.bin"/><Relationship Id="rId3" Type="http://schemas.openxmlformats.org/officeDocument/2006/relationships/notesSlide" Target="../notesSlides/notesSlide2.xml"/><Relationship Id="rId7" Type="http://schemas.openxmlformats.org/officeDocument/2006/relationships/image" Target="../media/image15.wmf"/><Relationship Id="rId12" Type="http://schemas.openxmlformats.org/officeDocument/2006/relationships/image" Target="../media/image17.wmf"/><Relationship Id="rId17" Type="http://schemas.openxmlformats.org/officeDocument/2006/relationships/image" Target="../media/image19.wmf"/><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oleObject" Target="../embeddings/oleObject6.bin"/><Relationship Id="rId5" Type="http://schemas.openxmlformats.org/officeDocument/2006/relationships/image" Target="../media/image14.wmf"/><Relationship Id="rId15" Type="http://schemas.openxmlformats.org/officeDocument/2006/relationships/image" Target="../media/image21.png"/><Relationship Id="rId10" Type="http://schemas.openxmlformats.org/officeDocument/2006/relationships/image" Target="../media/image20.png"/><Relationship Id="rId4" Type="http://schemas.openxmlformats.org/officeDocument/2006/relationships/oleObject" Target="../embeddings/oleObject3.bin"/><Relationship Id="rId9" Type="http://schemas.openxmlformats.org/officeDocument/2006/relationships/image" Target="../media/image16.wmf"/><Relationship Id="rId14" Type="http://schemas.openxmlformats.org/officeDocument/2006/relationships/image" Target="../media/image18.wmf"/></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933056"/>
            <a:ext cx="8229600"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altLang="ja-JP" b="1" dirty="0"/>
              <a:t>SuperKEKB background simulations </a:t>
            </a:r>
            <a:endParaRPr kumimoji="1" lang="ja-JP" altLang="en-US" sz="3100" dirty="0"/>
          </a:p>
        </p:txBody>
      </p:sp>
      <p:sp>
        <p:nvSpPr>
          <p:cNvPr id="6" name="テキスト ボックス 5"/>
          <p:cNvSpPr txBox="1"/>
          <p:nvPr/>
        </p:nvSpPr>
        <p:spPr>
          <a:xfrm>
            <a:off x="4188433" y="5433917"/>
            <a:ext cx="4680520" cy="707886"/>
          </a:xfrm>
          <a:prstGeom prst="rect">
            <a:avLst/>
          </a:prstGeom>
          <a:noFill/>
        </p:spPr>
        <p:txBody>
          <a:bodyPr wrap="square" rtlCol="0">
            <a:spAutoFit/>
          </a:bodyPr>
          <a:lstStyle/>
          <a:p>
            <a:r>
              <a:rPr kumimoji="1" lang="en-US" altLang="ja-JP" sz="2000" dirty="0" smtClean="0"/>
              <a:t>Hiroyuki Nakayama (KEK</a:t>
            </a:r>
            <a:r>
              <a:rPr kumimoji="1" lang="en-US" altLang="ja-JP" sz="2000" dirty="0" smtClean="0"/>
              <a:t>)</a:t>
            </a:r>
          </a:p>
          <a:p>
            <a:r>
              <a:rPr kumimoji="1" lang="en-US" altLang="ja-JP" sz="2000" dirty="0" smtClean="0"/>
              <a:t>Strasbourg,  </a:t>
            </a:r>
            <a:r>
              <a:rPr lang="en-US" altLang="ja-JP" sz="2000" dirty="0" smtClean="0"/>
              <a:t>Jan</a:t>
            </a:r>
            <a:r>
              <a:rPr lang="en-US" altLang="ja-JP" sz="2000" dirty="0" smtClean="0"/>
              <a:t>. 19</a:t>
            </a:r>
            <a:r>
              <a:rPr lang="en-US" altLang="ja-JP" sz="2000" baseline="30000" dirty="0" smtClean="0"/>
              <a:t>th</a:t>
            </a:r>
            <a:r>
              <a:rPr lang="en-US" altLang="ja-JP" sz="2000" dirty="0" smtClean="0"/>
              <a:t>, </a:t>
            </a:r>
            <a:r>
              <a:rPr lang="en-US" altLang="ja-JP" sz="2000" dirty="0" smtClean="0"/>
              <a:t>2015</a:t>
            </a:r>
            <a:endParaRPr lang="en-US" altLang="ja-JP" sz="2000" dirty="0" smtClean="0"/>
          </a:p>
        </p:txBody>
      </p:sp>
      <p:pic>
        <p:nvPicPr>
          <p:cNvPr id="7" name="Picture 9"/>
          <p:cNvPicPr>
            <a:picLocks noChangeAspect="1"/>
          </p:cNvPicPr>
          <p:nvPr/>
        </p:nvPicPr>
        <p:blipFill>
          <a:blip r:embed="rId2"/>
          <a:stretch>
            <a:fillRect/>
          </a:stretch>
        </p:blipFill>
        <p:spPr>
          <a:xfrm>
            <a:off x="20149" y="908720"/>
            <a:ext cx="4360545" cy="2868930"/>
          </a:xfrm>
          <a:prstGeom prst="rect">
            <a:avLst/>
          </a:prstGeom>
        </p:spPr>
      </p:pic>
      <p:pic>
        <p:nvPicPr>
          <p:cNvPr id="8" name="Picture 11"/>
          <p:cNvPicPr>
            <a:picLocks noChangeAspect="1"/>
          </p:cNvPicPr>
          <p:nvPr/>
        </p:nvPicPr>
        <p:blipFill>
          <a:blip r:embed="rId3"/>
          <a:srcRect r="798"/>
          <a:stretch>
            <a:fillRect/>
          </a:stretch>
        </p:blipFill>
        <p:spPr>
          <a:xfrm>
            <a:off x="4412637" y="836712"/>
            <a:ext cx="4545584" cy="2992120"/>
          </a:xfrm>
          <a:prstGeom prst="rect">
            <a:avLst/>
          </a:prstGeom>
        </p:spPr>
      </p:pic>
      <p:pic>
        <p:nvPicPr>
          <p:cNvPr id="9" name="Picture 4" descr="C:\Users\nakayama\AppData\Local\Microsoft\Windows\Temporary Internet Files\Content.IE5\O3BZ8K8J\b2logo[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1583" r="51355"/>
          <a:stretch/>
        </p:blipFill>
        <p:spPr bwMode="auto">
          <a:xfrm>
            <a:off x="2411760" y="5517232"/>
            <a:ext cx="788276" cy="7094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KEKB Logo"/>
          <p:cNvPicPr>
            <a:picLocks noChangeAspect="1" noChangeArrowheads="1"/>
          </p:cNvPicPr>
          <p:nvPr/>
        </p:nvPicPr>
        <p:blipFill>
          <a:blip r:embed="rId5" cstate="print"/>
          <a:srcRect/>
          <a:stretch>
            <a:fillRect/>
          </a:stretch>
        </p:blipFill>
        <p:spPr bwMode="auto">
          <a:xfrm>
            <a:off x="683568" y="5517232"/>
            <a:ext cx="1497724" cy="686457"/>
          </a:xfrm>
          <a:prstGeom prst="rect">
            <a:avLst/>
          </a:prstGeom>
          <a:noFill/>
        </p:spPr>
      </p:pic>
      <p:sp>
        <p:nvSpPr>
          <p:cNvPr id="16" name="テキスト ボックス 15"/>
          <p:cNvSpPr txBox="1"/>
          <p:nvPr/>
        </p:nvSpPr>
        <p:spPr>
          <a:xfrm>
            <a:off x="957942" y="420915"/>
            <a:ext cx="2481943" cy="369332"/>
          </a:xfrm>
          <a:prstGeom prst="rect">
            <a:avLst/>
          </a:prstGeom>
          <a:noFill/>
        </p:spPr>
        <p:txBody>
          <a:bodyPr wrap="square" rtlCol="0">
            <a:spAutoFit/>
          </a:bodyPr>
          <a:lstStyle/>
          <a:p>
            <a:r>
              <a:rPr kumimoji="1" lang="en-US" altLang="ja-JP" dirty="0" smtClean="0"/>
              <a:t>7GeV(e-),  4GeV(e-)</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Hiroyuki Nakayama (KEK) </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FJPPL meeting @ Strasbourg</a:t>
            </a:r>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Tree>
    <p:extLst>
      <p:ext uri="{BB962C8B-B14F-4D97-AF65-F5344CB8AC3E}">
        <p14:creationId xmlns:p14="http://schemas.microsoft.com/office/powerpoint/2010/main" val="2608751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9000">
              <a:schemeClr val="accent1">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74" name="Shape 74"/>
          <p:cNvSpPr>
            <a:spLocks noGrp="1"/>
          </p:cNvSpPr>
          <p:nvPr>
            <p:ph type="title"/>
          </p:nvPr>
        </p:nvSpPr>
        <p:spPr>
          <a:prstGeom prst="rect">
            <a:avLst/>
          </a:prstGeom>
        </p:spPr>
        <p:txBody>
          <a:bodyPr>
            <a:normAutofit/>
          </a:bodyPr>
          <a:lstStyle>
            <a:lvl1pPr>
              <a:defRPr>
                <a:latin typeface="Arial"/>
                <a:ea typeface="Arial"/>
                <a:cs typeface="Arial"/>
                <a:sym typeface="Arial"/>
              </a:defRPr>
            </a:lvl1pPr>
          </a:lstStyle>
          <a:p>
            <a:pPr lvl="0">
              <a:defRPr sz="1800">
                <a:solidFill>
                  <a:srgbClr val="000000"/>
                </a:solidFill>
              </a:defRPr>
            </a:pPr>
            <a:r>
              <a:rPr sz="4000" dirty="0">
                <a:latin typeface="+mj-lt"/>
              </a:rPr>
              <a:t>Basic </a:t>
            </a:r>
            <a:r>
              <a:rPr lang="en-US" sz="4000" dirty="0">
                <a:latin typeface="+mj-lt"/>
              </a:rPr>
              <a:t>C</a:t>
            </a:r>
            <a:r>
              <a:rPr lang="en-US" sz="4000" dirty="0" smtClean="0">
                <a:latin typeface="+mj-lt"/>
              </a:rPr>
              <a:t>ollimator </a:t>
            </a:r>
            <a:r>
              <a:rPr sz="4000" dirty="0" smtClean="0">
                <a:latin typeface="+mj-lt"/>
              </a:rPr>
              <a:t>Structure</a:t>
            </a:r>
            <a:endParaRPr sz="4000" dirty="0">
              <a:latin typeface="+mj-lt"/>
            </a:endParaRPr>
          </a:p>
        </p:txBody>
      </p:sp>
      <p:sp>
        <p:nvSpPr>
          <p:cNvPr id="75" name="Shape 75"/>
          <p:cNvSpPr>
            <a:spLocks noGrp="1"/>
          </p:cNvSpPr>
          <p:nvPr>
            <p:ph type="body" idx="1"/>
          </p:nvPr>
        </p:nvSpPr>
        <p:spPr>
          <a:xfrm>
            <a:off x="189593" y="1412776"/>
            <a:ext cx="8931711" cy="2656164"/>
          </a:xfrm>
          <a:prstGeom prst="rect">
            <a:avLst/>
          </a:prstGeom>
        </p:spPr>
        <p:txBody>
          <a:bodyPr>
            <a:noAutofit/>
          </a:bodyPr>
          <a:lstStyle/>
          <a:p>
            <a:pPr marL="227967" indent="-227967" defTabSz="283418">
              <a:spcBef>
                <a:spcPts val="1125"/>
              </a:spcBef>
              <a:defRPr sz="1800">
                <a:solidFill>
                  <a:srgbClr val="000000"/>
                </a:solidFill>
              </a:defRPr>
            </a:pPr>
            <a:r>
              <a:rPr sz="1800" dirty="0">
                <a:solidFill>
                  <a:srgbClr val="414141"/>
                </a:solidFill>
                <a:latin typeface="Arial"/>
                <a:ea typeface="Arial"/>
                <a:cs typeface="Arial"/>
                <a:sym typeface="Arial"/>
              </a:rPr>
              <a:t>SLAC PEP-II collimators as a reference.</a:t>
            </a:r>
          </a:p>
          <a:p>
            <a:pPr marL="227967" indent="-227967" defTabSz="283418">
              <a:spcBef>
                <a:spcPts val="1125"/>
              </a:spcBef>
              <a:defRPr sz="1800">
                <a:solidFill>
                  <a:srgbClr val="000000"/>
                </a:solidFill>
              </a:defRPr>
            </a:pPr>
            <a:r>
              <a:rPr sz="1800" dirty="0">
                <a:solidFill>
                  <a:srgbClr val="414141"/>
                </a:solidFill>
                <a:latin typeface="Arial"/>
                <a:ea typeface="Arial"/>
                <a:cs typeface="Arial"/>
                <a:sym typeface="Arial"/>
              </a:rPr>
              <a:t>The chamber and the heads are made from copper.</a:t>
            </a:r>
          </a:p>
          <a:p>
            <a:pPr marL="227967" indent="-227967" defTabSz="283418">
              <a:spcBef>
                <a:spcPts val="1125"/>
              </a:spcBef>
              <a:defRPr sz="1800">
                <a:solidFill>
                  <a:srgbClr val="000000"/>
                </a:solidFill>
              </a:defRPr>
            </a:pPr>
            <a:r>
              <a:rPr sz="1800" dirty="0">
                <a:solidFill>
                  <a:srgbClr val="414141"/>
                </a:solidFill>
                <a:latin typeface="Arial"/>
                <a:ea typeface="Arial"/>
                <a:cs typeface="Arial"/>
                <a:sym typeface="Arial"/>
              </a:rPr>
              <a:t>The strokes of the movable heads are d=5-25 mm in horizontal and 2-12 mm in vertical</a:t>
            </a:r>
            <a:r>
              <a:rPr sz="1800" dirty="0" smtClean="0">
                <a:solidFill>
                  <a:srgbClr val="414141"/>
                </a:solidFill>
                <a:latin typeface="Arial"/>
                <a:ea typeface="Arial"/>
                <a:cs typeface="Arial"/>
                <a:sym typeface="Arial"/>
              </a:rPr>
              <a:t>.</a:t>
            </a:r>
            <a:r>
              <a:rPr lang="en-US" sz="1800" dirty="0" smtClean="0">
                <a:solidFill>
                  <a:srgbClr val="414141"/>
                </a:solidFill>
                <a:latin typeface="Arial"/>
                <a:ea typeface="Arial"/>
                <a:cs typeface="Arial"/>
                <a:sym typeface="Arial"/>
              </a:rPr>
              <a:t> </a:t>
            </a:r>
            <a:r>
              <a:rPr sz="1400" dirty="0" smtClean="0">
                <a:solidFill>
                  <a:srgbClr val="414141"/>
                </a:solidFill>
                <a:latin typeface="Arial"/>
                <a:ea typeface="Arial"/>
                <a:cs typeface="Arial"/>
                <a:sym typeface="Arial"/>
              </a:rPr>
              <a:t>(“</a:t>
            </a:r>
            <a:r>
              <a:rPr sz="1400" dirty="0">
                <a:solidFill>
                  <a:srgbClr val="414141"/>
                </a:solidFill>
                <a:latin typeface="Arial"/>
                <a:ea typeface="Arial"/>
                <a:cs typeface="Arial"/>
                <a:sym typeface="Arial"/>
              </a:rPr>
              <a:t>d” refers to the distance between the central beam axis and the tip of the head.)</a:t>
            </a:r>
          </a:p>
          <a:p>
            <a:pPr marL="227967" indent="-227967" defTabSz="283418">
              <a:spcBef>
                <a:spcPts val="1125"/>
              </a:spcBef>
              <a:defRPr sz="1800">
                <a:solidFill>
                  <a:srgbClr val="000000"/>
                </a:solidFill>
              </a:defRPr>
            </a:pPr>
            <a:r>
              <a:rPr sz="1800" dirty="0">
                <a:solidFill>
                  <a:srgbClr val="414141"/>
                </a:solidFill>
                <a:latin typeface="Arial"/>
                <a:ea typeface="Arial"/>
                <a:cs typeface="Arial"/>
                <a:sym typeface="Arial"/>
              </a:rPr>
              <a:t>Tungsten is jointed at the tip of the head with Hot </a:t>
            </a:r>
            <a:r>
              <a:rPr sz="1800" dirty="0" err="1">
                <a:solidFill>
                  <a:srgbClr val="414141"/>
                </a:solidFill>
                <a:latin typeface="Arial"/>
                <a:ea typeface="Arial"/>
                <a:cs typeface="Arial"/>
                <a:sym typeface="Arial"/>
              </a:rPr>
              <a:t>Isostatic</a:t>
            </a:r>
            <a:r>
              <a:rPr sz="1800" dirty="0">
                <a:solidFill>
                  <a:srgbClr val="414141"/>
                </a:solidFill>
                <a:latin typeface="Arial"/>
                <a:ea typeface="Arial"/>
                <a:cs typeface="Arial"/>
                <a:sym typeface="Arial"/>
              </a:rPr>
              <a:t> Press(HIP, already succeed in the test).</a:t>
            </a:r>
          </a:p>
          <a:p>
            <a:pPr marL="227967" indent="-227967" defTabSz="283418">
              <a:spcBef>
                <a:spcPts val="1125"/>
              </a:spcBef>
              <a:defRPr sz="1800">
                <a:solidFill>
                  <a:srgbClr val="000000"/>
                </a:solidFill>
              </a:defRPr>
            </a:pPr>
            <a:r>
              <a:rPr sz="1800" dirty="0">
                <a:solidFill>
                  <a:srgbClr val="414141"/>
                </a:solidFill>
                <a:latin typeface="Arial"/>
                <a:ea typeface="Arial"/>
                <a:cs typeface="Arial"/>
                <a:sym typeface="Arial"/>
              </a:rPr>
              <a:t>RF fingers are attached between the heads and chambers.</a:t>
            </a:r>
          </a:p>
        </p:txBody>
      </p:sp>
      <p:pic>
        <p:nvPicPr>
          <p:cNvPr id="76" name="droppedImage.pdf"/>
          <p:cNvPicPr/>
          <p:nvPr/>
        </p:nvPicPr>
        <p:blipFill>
          <a:blip r:embed="rId2">
            <a:extLst/>
          </a:blip>
          <a:stretch>
            <a:fillRect/>
          </a:stretch>
        </p:blipFill>
        <p:spPr>
          <a:xfrm>
            <a:off x="2659914" y="4067434"/>
            <a:ext cx="3509367" cy="2586331"/>
          </a:xfrm>
          <a:prstGeom prst="rect">
            <a:avLst/>
          </a:prstGeom>
          <a:ln w="12700">
            <a:miter lim="400000"/>
          </a:ln>
        </p:spPr>
      </p:pic>
      <p:sp>
        <p:nvSpPr>
          <p:cNvPr id="77" name="Shape 77"/>
          <p:cNvSpPr/>
          <p:nvPr/>
        </p:nvSpPr>
        <p:spPr>
          <a:xfrm>
            <a:off x="6573105" y="4490282"/>
            <a:ext cx="1014701" cy="26161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a:solidFill>
                  <a:srgbClr val="FF4013"/>
                </a:solidFill>
                <a:latin typeface="Arial"/>
                <a:ea typeface="Arial"/>
                <a:cs typeface="Arial"/>
                <a:sym typeface="Arial"/>
              </a:defRPr>
            </a:lvl1pPr>
          </a:lstStyle>
          <a:p>
            <a:pPr lvl="0">
              <a:defRPr sz="1800">
                <a:solidFill>
                  <a:srgbClr val="000000"/>
                </a:solidFill>
              </a:defRPr>
            </a:pPr>
            <a:r>
              <a:rPr sz="1700"/>
              <a:t>ramp ~12°</a:t>
            </a:r>
          </a:p>
        </p:txBody>
      </p:sp>
      <p:sp>
        <p:nvSpPr>
          <p:cNvPr id="78" name="Shape 78"/>
          <p:cNvSpPr/>
          <p:nvPr/>
        </p:nvSpPr>
        <p:spPr>
          <a:xfrm flipV="1">
            <a:off x="4891670" y="4575934"/>
            <a:ext cx="1567967" cy="215983"/>
          </a:xfrm>
          <a:prstGeom prst="line">
            <a:avLst/>
          </a:prstGeom>
          <a:ln w="38100">
            <a:solidFill>
              <a:srgbClr val="FF4013"/>
            </a:solidFill>
            <a:miter lim="400000"/>
            <a:headEnd type="stealth"/>
          </a:ln>
        </p:spPr>
        <p:txBody>
          <a:bodyPr lIns="0" tIns="0" rIns="0" bIns="0"/>
          <a:lstStyle/>
          <a:p>
            <a:pPr defTabSz="321457">
              <a:defRPr sz="1200">
                <a:solidFill>
                  <a:srgbClr val="000000"/>
                </a:solidFill>
                <a:latin typeface="ヒラギノ角ゴ ProN W3"/>
                <a:ea typeface="ヒラギノ角ゴ ProN W3"/>
                <a:cs typeface="ヒラギノ角ゴ ProN W3"/>
                <a:sym typeface="ヒラギノ角ゴ ProN W3"/>
              </a:defRPr>
            </a:pPr>
            <a:endParaRPr/>
          </a:p>
        </p:txBody>
      </p:sp>
      <p:sp>
        <p:nvSpPr>
          <p:cNvPr id="79" name="Shape 79"/>
          <p:cNvSpPr/>
          <p:nvPr/>
        </p:nvSpPr>
        <p:spPr>
          <a:xfrm>
            <a:off x="6404704" y="5365391"/>
            <a:ext cx="1519647" cy="26161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a:solidFill>
                  <a:srgbClr val="FF4013"/>
                </a:solidFill>
                <a:latin typeface="Arial"/>
                <a:ea typeface="Arial"/>
                <a:cs typeface="Arial"/>
                <a:sym typeface="Arial"/>
              </a:defRPr>
            </a:lvl1pPr>
          </a:lstStyle>
          <a:p>
            <a:pPr lvl="0">
              <a:defRPr sz="1800">
                <a:solidFill>
                  <a:srgbClr val="000000"/>
                </a:solidFill>
              </a:defRPr>
            </a:pPr>
            <a:r>
              <a:rPr sz="1700"/>
              <a:t>cooling channel</a:t>
            </a:r>
          </a:p>
        </p:txBody>
      </p:sp>
      <p:sp>
        <p:nvSpPr>
          <p:cNvPr id="80" name="Shape 80"/>
          <p:cNvSpPr/>
          <p:nvPr/>
        </p:nvSpPr>
        <p:spPr>
          <a:xfrm>
            <a:off x="5041597" y="5136531"/>
            <a:ext cx="1267665" cy="263206"/>
          </a:xfrm>
          <a:prstGeom prst="line">
            <a:avLst/>
          </a:prstGeom>
          <a:ln w="38100">
            <a:solidFill>
              <a:srgbClr val="FF4013"/>
            </a:solidFill>
            <a:miter lim="400000"/>
            <a:headEnd type="stealth"/>
          </a:ln>
        </p:spPr>
        <p:txBody>
          <a:bodyPr lIns="0" tIns="0" rIns="0" bIns="0"/>
          <a:lstStyle/>
          <a:p>
            <a:pPr defTabSz="321457">
              <a:defRPr sz="1200">
                <a:solidFill>
                  <a:srgbClr val="000000"/>
                </a:solidFill>
                <a:latin typeface="ヒラギノ角ゴ ProN W3"/>
                <a:ea typeface="ヒラギノ角ゴ ProN W3"/>
                <a:cs typeface="ヒラギノ角ゴ ProN W3"/>
                <a:sym typeface="ヒラギノ角ゴ ProN W3"/>
              </a:defRPr>
            </a:pPr>
            <a:endParaRPr/>
          </a:p>
        </p:txBody>
      </p:sp>
      <p:sp>
        <p:nvSpPr>
          <p:cNvPr id="81" name="Shape 81"/>
          <p:cNvSpPr/>
          <p:nvPr/>
        </p:nvSpPr>
        <p:spPr>
          <a:xfrm>
            <a:off x="5515923" y="4934884"/>
            <a:ext cx="788700" cy="470713"/>
          </a:xfrm>
          <a:prstGeom prst="line">
            <a:avLst/>
          </a:prstGeom>
          <a:ln w="38100">
            <a:solidFill>
              <a:srgbClr val="FF4013"/>
            </a:solidFill>
            <a:miter lim="400000"/>
            <a:headEnd type="stealth"/>
          </a:ln>
        </p:spPr>
        <p:txBody>
          <a:bodyPr lIns="0" tIns="0" rIns="0" bIns="0"/>
          <a:lstStyle/>
          <a:p>
            <a:pPr defTabSz="321457">
              <a:defRPr sz="1200">
                <a:solidFill>
                  <a:srgbClr val="000000"/>
                </a:solidFill>
                <a:latin typeface="ヒラギノ角ゴ ProN W3"/>
                <a:ea typeface="ヒラギノ角ゴ ProN W3"/>
                <a:cs typeface="ヒラギノ角ゴ ProN W3"/>
                <a:sym typeface="ヒラギノ角ゴ ProN W3"/>
              </a:defRPr>
            </a:pPr>
            <a:endParaRPr/>
          </a:p>
        </p:txBody>
      </p:sp>
      <p:sp>
        <p:nvSpPr>
          <p:cNvPr id="82" name="Shape 82"/>
          <p:cNvSpPr/>
          <p:nvPr/>
        </p:nvSpPr>
        <p:spPr>
          <a:xfrm>
            <a:off x="428077" y="4796541"/>
            <a:ext cx="1436291" cy="26161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a:solidFill>
                  <a:srgbClr val="FF4013"/>
                </a:solidFill>
                <a:latin typeface="Arial"/>
                <a:ea typeface="Arial"/>
                <a:cs typeface="Arial"/>
                <a:sym typeface="Arial"/>
              </a:defRPr>
            </a:lvl1pPr>
          </a:lstStyle>
          <a:p>
            <a:pPr lvl="0">
              <a:defRPr sz="1800">
                <a:solidFill>
                  <a:srgbClr val="000000"/>
                </a:solidFill>
              </a:defRPr>
            </a:pPr>
            <a:r>
              <a:rPr sz="1700"/>
              <a:t>tungsten on tip</a:t>
            </a:r>
          </a:p>
        </p:txBody>
      </p:sp>
      <p:sp>
        <p:nvSpPr>
          <p:cNvPr id="83" name="Shape 83"/>
          <p:cNvSpPr/>
          <p:nvPr/>
        </p:nvSpPr>
        <p:spPr>
          <a:xfrm flipH="1" flipV="1">
            <a:off x="2214885" y="4948193"/>
            <a:ext cx="2244571" cy="254299"/>
          </a:xfrm>
          <a:prstGeom prst="line">
            <a:avLst/>
          </a:prstGeom>
          <a:ln w="38100">
            <a:solidFill>
              <a:srgbClr val="FF4013"/>
            </a:solidFill>
            <a:miter lim="400000"/>
            <a:headEnd type="stealth"/>
          </a:ln>
        </p:spPr>
        <p:txBody>
          <a:bodyPr lIns="0" tIns="0" rIns="0" bIns="0"/>
          <a:lstStyle/>
          <a:p>
            <a:pPr defTabSz="321457">
              <a:defRPr sz="1200">
                <a:solidFill>
                  <a:srgbClr val="000000"/>
                </a:solidFill>
                <a:latin typeface="ヒラギノ角ゴ ProN W3"/>
                <a:ea typeface="ヒラギノ角ゴ ProN W3"/>
                <a:cs typeface="ヒラギノ角ゴ ProN W3"/>
                <a:sym typeface="ヒラギノ角ゴ ProN W3"/>
              </a:defRPr>
            </a:pPr>
            <a:endParaRPr/>
          </a:p>
        </p:txBody>
      </p:sp>
      <p:sp>
        <p:nvSpPr>
          <p:cNvPr id="84" name="Shape 84"/>
          <p:cNvSpPr/>
          <p:nvPr/>
        </p:nvSpPr>
        <p:spPr>
          <a:xfrm>
            <a:off x="296469" y="5750474"/>
            <a:ext cx="1824217" cy="26161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a:solidFill>
                  <a:srgbClr val="FF4013"/>
                </a:solidFill>
                <a:latin typeface="Arial"/>
                <a:ea typeface="Arial"/>
                <a:cs typeface="Arial"/>
                <a:sym typeface="Arial"/>
              </a:defRPr>
            </a:lvl1pPr>
          </a:lstStyle>
          <a:p>
            <a:pPr lvl="0">
              <a:defRPr sz="1800">
                <a:solidFill>
                  <a:srgbClr val="000000"/>
                </a:solidFill>
              </a:defRPr>
            </a:pPr>
            <a:r>
              <a:rPr sz="1700"/>
              <a:t>tapered beam pipe</a:t>
            </a:r>
          </a:p>
        </p:txBody>
      </p:sp>
      <p:sp>
        <p:nvSpPr>
          <p:cNvPr id="85" name="Shape 85"/>
          <p:cNvSpPr/>
          <p:nvPr/>
        </p:nvSpPr>
        <p:spPr>
          <a:xfrm flipH="1">
            <a:off x="2043661" y="5563052"/>
            <a:ext cx="1866062" cy="256099"/>
          </a:xfrm>
          <a:prstGeom prst="line">
            <a:avLst/>
          </a:prstGeom>
          <a:ln w="38100">
            <a:solidFill>
              <a:srgbClr val="FF4013"/>
            </a:solidFill>
            <a:miter lim="400000"/>
            <a:headEnd type="stealth"/>
          </a:ln>
        </p:spPr>
        <p:txBody>
          <a:bodyPr lIns="0" tIns="0" rIns="0" bIns="0"/>
          <a:lstStyle/>
          <a:p>
            <a:pPr defTabSz="321457">
              <a:defRPr sz="1200">
                <a:solidFill>
                  <a:srgbClr val="000000"/>
                </a:solidFill>
                <a:latin typeface="ヒラギノ角ゴ ProN W3"/>
                <a:ea typeface="ヒラギノ角ゴ ProN W3"/>
                <a:cs typeface="ヒラギノ角ゴ ProN W3"/>
                <a:sym typeface="ヒラギノ角ゴ ProN W3"/>
              </a:defRPr>
            </a:pPr>
            <a:endParaRPr/>
          </a:p>
        </p:txBody>
      </p:sp>
      <p:sp>
        <p:nvSpPr>
          <p:cNvPr id="86" name="Shape 86"/>
          <p:cNvSpPr/>
          <p:nvPr/>
        </p:nvSpPr>
        <p:spPr>
          <a:xfrm>
            <a:off x="5242250" y="5527927"/>
            <a:ext cx="1337973" cy="519770"/>
          </a:xfrm>
          <a:prstGeom prst="line">
            <a:avLst/>
          </a:prstGeom>
          <a:ln w="38100">
            <a:solidFill>
              <a:srgbClr val="FF4013"/>
            </a:solidFill>
            <a:miter lim="400000"/>
            <a:headEnd type="stealth"/>
          </a:ln>
        </p:spPr>
        <p:txBody>
          <a:bodyPr lIns="0" tIns="0" rIns="0" bIns="0"/>
          <a:lstStyle/>
          <a:p>
            <a:pPr defTabSz="321457">
              <a:defRPr sz="1200">
                <a:solidFill>
                  <a:srgbClr val="000000"/>
                </a:solidFill>
                <a:latin typeface="ヒラギノ角ゴ ProN W3"/>
                <a:ea typeface="ヒラギノ角ゴ ProN W3"/>
                <a:cs typeface="ヒラギノ角ゴ ProN W3"/>
                <a:sym typeface="ヒラギノ角ゴ ProN W3"/>
              </a:defRPr>
            </a:pPr>
            <a:endParaRPr/>
          </a:p>
        </p:txBody>
      </p:sp>
      <p:sp>
        <p:nvSpPr>
          <p:cNvPr id="87" name="Shape 87"/>
          <p:cNvSpPr/>
          <p:nvPr/>
        </p:nvSpPr>
        <p:spPr>
          <a:xfrm>
            <a:off x="6710668" y="5990469"/>
            <a:ext cx="727763" cy="26161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a:solidFill>
                  <a:srgbClr val="FF4013"/>
                </a:solidFill>
                <a:latin typeface="Arial"/>
                <a:ea typeface="Arial"/>
                <a:cs typeface="Arial"/>
                <a:sym typeface="Arial"/>
              </a:defRPr>
            </a:lvl1pPr>
          </a:lstStyle>
          <a:p>
            <a:pPr lvl="0">
              <a:defRPr sz="1800">
                <a:solidFill>
                  <a:srgbClr val="000000"/>
                </a:solidFill>
              </a:defRPr>
            </a:pPr>
            <a:r>
              <a:rPr sz="1700"/>
              <a:t>bellows</a:t>
            </a:r>
          </a:p>
        </p:txBody>
      </p:sp>
      <p:sp>
        <p:nvSpPr>
          <p:cNvPr id="16" name="テキスト ボックス 15"/>
          <p:cNvSpPr txBox="1"/>
          <p:nvPr/>
        </p:nvSpPr>
        <p:spPr>
          <a:xfrm>
            <a:off x="7380312" y="0"/>
            <a:ext cx="1763688" cy="369332"/>
          </a:xfrm>
          <a:prstGeom prst="rect">
            <a:avLst/>
          </a:prstGeom>
          <a:noFill/>
        </p:spPr>
        <p:txBody>
          <a:bodyPr wrap="square" rtlCol="0">
            <a:spAutoFit/>
          </a:bodyPr>
          <a:lstStyle/>
          <a:p>
            <a:r>
              <a:rPr kumimoji="1" lang="en-US" altLang="ja-JP" dirty="0" smtClean="0"/>
              <a:t>T. </a:t>
            </a:r>
            <a:r>
              <a:rPr kumimoji="1" lang="en-US" altLang="ja-JP" dirty="0" err="1" smtClean="0"/>
              <a:t>Ishibashi</a:t>
            </a:r>
            <a:r>
              <a:rPr kumimoji="1" lang="en-US" altLang="ja-JP" dirty="0" smtClean="0"/>
              <a:t> (KEK)</a:t>
            </a:r>
            <a:endParaRPr kumimoji="1" lang="ja-JP" altLang="en-US" dirty="0"/>
          </a:p>
        </p:txBody>
      </p:sp>
      <p:sp>
        <p:nvSpPr>
          <p:cNvPr id="20" name="日付プレースホルダ 12"/>
          <p:cNvSpPr txBox="1">
            <a:spLocks/>
          </p:cNvSpPr>
          <p:nvPr/>
        </p:nvSpPr>
        <p:spPr>
          <a:xfrm>
            <a:off x="220801" y="6654846"/>
            <a:ext cx="2133600" cy="18864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smtClean="0"/>
              <a:t>Hiroyuki Nakayama (KEK) </a:t>
            </a:r>
            <a:endParaRPr lang="ja-JP" altLang="en-US" sz="1200"/>
          </a:p>
        </p:txBody>
      </p:sp>
      <p:sp>
        <p:nvSpPr>
          <p:cNvPr id="21" name="フッター プレースホルダ 14"/>
          <p:cNvSpPr txBox="1">
            <a:spLocks/>
          </p:cNvSpPr>
          <p:nvPr/>
        </p:nvSpPr>
        <p:spPr>
          <a:xfrm>
            <a:off x="2986695" y="6640332"/>
            <a:ext cx="2895600" cy="18261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dirty="0" smtClean="0"/>
              <a:t>Higgs Factory 2014, 10th Oct. 2014, Beijing </a:t>
            </a:r>
            <a:endParaRPr lang="ja-JP" altLang="en-US" sz="1200" dirty="0"/>
          </a:p>
        </p:txBody>
      </p:sp>
      <p:sp>
        <p:nvSpPr>
          <p:cNvPr id="22" name="スライド番号プレースホルダー 3"/>
          <p:cNvSpPr txBox="1">
            <a:spLocks/>
          </p:cNvSpPr>
          <p:nvPr/>
        </p:nvSpPr>
        <p:spPr>
          <a:xfrm>
            <a:off x="7010400" y="6603377"/>
            <a:ext cx="2133600" cy="25462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1200" smtClean="0"/>
              <a:pPr algn="r"/>
              <a:t>10</a:t>
            </a:fld>
            <a:endParaRPr lang="ja-JP" altLang="en-US" sz="1200" dirty="0"/>
          </a:p>
        </p:txBody>
      </p:sp>
    </p:spTree>
    <p:extLst>
      <p:ext uri="{BB962C8B-B14F-4D97-AF65-F5344CB8AC3E}">
        <p14:creationId xmlns:p14="http://schemas.microsoft.com/office/powerpoint/2010/main" val="415674865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9000">
              <a:schemeClr val="accent1">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99" name="Shape 99"/>
          <p:cNvSpPr>
            <a:spLocks noGrp="1"/>
          </p:cNvSpPr>
          <p:nvPr>
            <p:ph type="title"/>
          </p:nvPr>
        </p:nvSpPr>
        <p:spPr>
          <a:prstGeom prst="rect">
            <a:avLst/>
          </a:prstGeom>
        </p:spPr>
        <p:txBody>
          <a:bodyPr>
            <a:normAutofit/>
          </a:bodyPr>
          <a:lstStyle>
            <a:lvl1pPr>
              <a:defRPr>
                <a:latin typeface="Arial"/>
                <a:ea typeface="Arial"/>
                <a:cs typeface="Arial"/>
                <a:sym typeface="Arial"/>
              </a:defRPr>
            </a:lvl1pPr>
          </a:lstStyle>
          <a:p>
            <a:pPr lvl="0">
              <a:defRPr sz="1800">
                <a:solidFill>
                  <a:srgbClr val="000000"/>
                </a:solidFill>
              </a:defRPr>
            </a:pPr>
            <a:r>
              <a:rPr lang="en-US" sz="4000" dirty="0" smtClean="0">
                <a:latin typeface="+mj-lt"/>
              </a:rPr>
              <a:t>Collimator </a:t>
            </a:r>
            <a:r>
              <a:rPr sz="4000" dirty="0" smtClean="0">
                <a:latin typeface="+mj-lt"/>
              </a:rPr>
              <a:t>Prototype</a:t>
            </a:r>
            <a:endParaRPr sz="4000" dirty="0">
              <a:latin typeface="+mj-lt"/>
            </a:endParaRPr>
          </a:p>
        </p:txBody>
      </p:sp>
      <p:sp>
        <p:nvSpPr>
          <p:cNvPr id="100" name="Shape 100"/>
          <p:cNvSpPr>
            <a:spLocks noGrp="1"/>
          </p:cNvSpPr>
          <p:nvPr>
            <p:ph type="body" idx="1"/>
          </p:nvPr>
        </p:nvSpPr>
        <p:spPr>
          <a:xfrm>
            <a:off x="106145" y="1859976"/>
            <a:ext cx="8931711" cy="1483742"/>
          </a:xfrm>
          <a:prstGeom prst="rect">
            <a:avLst/>
          </a:prstGeom>
        </p:spPr>
        <p:txBody>
          <a:bodyPr>
            <a:normAutofit lnSpcReduction="10000"/>
          </a:bodyPr>
          <a:lstStyle/>
          <a:p>
            <a:pPr marL="277510" indent="-277510" defTabSz="345013">
              <a:spcBef>
                <a:spcPts val="1406"/>
              </a:spcBef>
              <a:defRPr sz="1800">
                <a:solidFill>
                  <a:srgbClr val="000000"/>
                </a:solidFill>
              </a:defRPr>
            </a:pPr>
            <a:r>
              <a:rPr sz="2100">
                <a:latin typeface="Arial"/>
                <a:ea typeface="Arial"/>
                <a:cs typeface="Arial"/>
                <a:sym typeface="Arial"/>
              </a:rPr>
              <a:t>A prototype of the SuperKEKB type horizontal collimator was manufactured.</a:t>
            </a:r>
          </a:p>
          <a:p>
            <a:pPr marL="277510" indent="-277510" defTabSz="345013">
              <a:spcBef>
                <a:spcPts val="1406"/>
              </a:spcBef>
              <a:defRPr sz="1800">
                <a:solidFill>
                  <a:srgbClr val="000000"/>
                </a:solidFill>
              </a:defRPr>
            </a:pPr>
            <a:r>
              <a:rPr sz="2100">
                <a:latin typeface="Arial"/>
                <a:ea typeface="Arial"/>
                <a:cs typeface="Arial"/>
                <a:sym typeface="Arial"/>
              </a:rPr>
              <a:t>We’ve improved supports for the movable heads, RF fingers and so on through tests.</a:t>
            </a:r>
          </a:p>
        </p:txBody>
      </p:sp>
      <p:pic>
        <p:nvPicPr>
          <p:cNvPr id="101" name="スクリーンショット 2014-02-26 11.52.32.png"/>
          <p:cNvPicPr/>
          <p:nvPr/>
        </p:nvPicPr>
        <p:blipFill>
          <a:blip r:embed="rId2">
            <a:extLst/>
          </a:blip>
          <a:stretch>
            <a:fillRect/>
          </a:stretch>
        </p:blipFill>
        <p:spPr>
          <a:xfrm>
            <a:off x="28609" y="3560248"/>
            <a:ext cx="5738287" cy="2950879"/>
          </a:xfrm>
          <a:prstGeom prst="rect">
            <a:avLst/>
          </a:prstGeom>
          <a:ln w="12700">
            <a:miter lim="400000"/>
          </a:ln>
        </p:spPr>
      </p:pic>
      <p:pic>
        <p:nvPicPr>
          <p:cNvPr id="102" name="スクリーンショット 2014-02-26 11.52.45.png"/>
          <p:cNvPicPr/>
          <p:nvPr/>
        </p:nvPicPr>
        <p:blipFill>
          <a:blip r:embed="rId3">
            <a:extLst/>
          </a:blip>
          <a:stretch>
            <a:fillRect/>
          </a:stretch>
        </p:blipFill>
        <p:spPr>
          <a:xfrm>
            <a:off x="5786214" y="3672249"/>
            <a:ext cx="3302708" cy="2726876"/>
          </a:xfrm>
          <a:prstGeom prst="rect">
            <a:avLst/>
          </a:prstGeom>
          <a:ln w="12700">
            <a:miter lim="400000"/>
          </a:ln>
        </p:spPr>
      </p:pic>
      <p:sp>
        <p:nvSpPr>
          <p:cNvPr id="6" name="テキスト ボックス 5"/>
          <p:cNvSpPr txBox="1"/>
          <p:nvPr/>
        </p:nvSpPr>
        <p:spPr>
          <a:xfrm>
            <a:off x="7380312" y="0"/>
            <a:ext cx="1763688" cy="369332"/>
          </a:xfrm>
          <a:prstGeom prst="rect">
            <a:avLst/>
          </a:prstGeom>
          <a:noFill/>
        </p:spPr>
        <p:txBody>
          <a:bodyPr wrap="square" rtlCol="0">
            <a:spAutoFit/>
          </a:bodyPr>
          <a:lstStyle/>
          <a:p>
            <a:r>
              <a:rPr kumimoji="1" lang="en-US" altLang="ja-JP" dirty="0" smtClean="0"/>
              <a:t>T. </a:t>
            </a:r>
            <a:r>
              <a:rPr kumimoji="1" lang="en-US" altLang="ja-JP" dirty="0" err="1" smtClean="0"/>
              <a:t>Ishibashi</a:t>
            </a:r>
            <a:r>
              <a:rPr kumimoji="1" lang="en-US" altLang="ja-JP" dirty="0" smtClean="0"/>
              <a:t> (KEK)</a:t>
            </a:r>
            <a:endParaRPr kumimoji="1" lang="ja-JP" altLang="en-US" dirty="0"/>
          </a:p>
        </p:txBody>
      </p:sp>
      <p:sp>
        <p:nvSpPr>
          <p:cNvPr id="10" name="日付プレースホルダ 12"/>
          <p:cNvSpPr txBox="1">
            <a:spLocks/>
          </p:cNvSpPr>
          <p:nvPr/>
        </p:nvSpPr>
        <p:spPr>
          <a:xfrm>
            <a:off x="220801" y="6654846"/>
            <a:ext cx="2133600" cy="18864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smtClean="0"/>
              <a:t>Hiroyuki Nakayama (KEK) </a:t>
            </a:r>
            <a:endParaRPr lang="ja-JP" altLang="en-US" sz="1200"/>
          </a:p>
        </p:txBody>
      </p:sp>
      <p:sp>
        <p:nvSpPr>
          <p:cNvPr id="11" name="フッター プレースホルダ 14"/>
          <p:cNvSpPr txBox="1">
            <a:spLocks/>
          </p:cNvSpPr>
          <p:nvPr/>
        </p:nvSpPr>
        <p:spPr>
          <a:xfrm>
            <a:off x="2986695" y="6640332"/>
            <a:ext cx="2895600" cy="18261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dirty="0" smtClean="0"/>
              <a:t>Higgs Factory 2014, 10th Oct. 2014, Beijing </a:t>
            </a:r>
            <a:endParaRPr lang="ja-JP" altLang="en-US" sz="1200" dirty="0"/>
          </a:p>
        </p:txBody>
      </p:sp>
      <p:sp>
        <p:nvSpPr>
          <p:cNvPr id="13" name="スライド番号プレースホルダー 3"/>
          <p:cNvSpPr txBox="1">
            <a:spLocks/>
          </p:cNvSpPr>
          <p:nvPr/>
        </p:nvSpPr>
        <p:spPr>
          <a:xfrm>
            <a:off x="7010400" y="6603377"/>
            <a:ext cx="2133600" cy="25462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1200" smtClean="0"/>
              <a:pPr algn="r"/>
              <a:t>11</a:t>
            </a:fld>
            <a:endParaRPr lang="ja-JP" altLang="en-US" sz="1200" dirty="0"/>
          </a:p>
        </p:txBody>
      </p:sp>
    </p:spTree>
    <p:extLst>
      <p:ext uri="{BB962C8B-B14F-4D97-AF65-F5344CB8AC3E}">
        <p14:creationId xmlns:p14="http://schemas.microsoft.com/office/powerpoint/2010/main" val="394600705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9000">
              <a:schemeClr val="accent1">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pic>
        <p:nvPicPr>
          <p:cNvPr id="10" name="Picture 3"/>
          <p:cNvPicPr/>
          <p:nvPr/>
        </p:nvPicPr>
        <p:blipFill rotWithShape="1">
          <a:blip r:embed="rId2" cstate="print">
            <a:extLst>
              <a:ext uri="{28A0092B-C50C-407E-A947-70E740481C1C}">
                <a14:useLocalDpi xmlns:a14="http://schemas.microsoft.com/office/drawing/2010/main" val="0"/>
              </a:ext>
            </a:extLst>
          </a:blip>
          <a:srcRect b="3844"/>
          <a:stretch/>
        </p:blipFill>
        <p:spPr bwMode="auto">
          <a:xfrm>
            <a:off x="179512" y="1268760"/>
            <a:ext cx="2736304" cy="2592288"/>
          </a:xfrm>
          <a:prstGeom prst="rect">
            <a:avLst/>
          </a:prstGeom>
          <a:noFill/>
          <a:ln>
            <a:noFill/>
          </a:ln>
          <a:extLst>
            <a:ext uri="{53640926-AAD7-44D8-BBD7-CCE9431645EC}">
              <a14:shadowObscured xmlns:a14="http://schemas.microsoft.com/office/drawing/2010/main"/>
            </a:ext>
          </a:extLst>
        </p:spPr>
      </p:pic>
      <p:sp>
        <p:nvSpPr>
          <p:cNvPr id="2" name="タイトル 1"/>
          <p:cNvSpPr>
            <a:spLocks noGrp="1"/>
          </p:cNvSpPr>
          <p:nvPr>
            <p:ph type="title"/>
          </p:nvPr>
        </p:nvSpPr>
        <p:spPr/>
        <p:txBody>
          <a:bodyPr>
            <a:normAutofit/>
          </a:bodyPr>
          <a:lstStyle/>
          <a:p>
            <a:r>
              <a:rPr lang="en-US" altLang="ja-JP" dirty="0" smtClean="0"/>
              <a:t>Vertical Collimators</a:t>
            </a:r>
            <a:endParaRPr lang="ja-JP" altLang="en-US" dirty="0"/>
          </a:p>
        </p:txBody>
      </p:sp>
      <p:sp>
        <p:nvSpPr>
          <p:cNvPr id="6" name="正方形/長方形 5"/>
          <p:cNvSpPr/>
          <p:nvPr/>
        </p:nvSpPr>
        <p:spPr>
          <a:xfrm>
            <a:off x="3216165" y="1541026"/>
            <a:ext cx="5691352" cy="4893647"/>
          </a:xfrm>
          <a:prstGeom prst="rect">
            <a:avLst/>
          </a:prstGeom>
        </p:spPr>
        <p:txBody>
          <a:bodyPr wrap="square">
            <a:spAutoFit/>
          </a:bodyPr>
          <a:lstStyle/>
          <a:p>
            <a:pPr marL="95250" indent="-95250">
              <a:buFont typeface="Arial" pitchFamily="34" charset="0"/>
              <a:buChar char="•"/>
            </a:pPr>
            <a:r>
              <a:rPr lang="en-US" altLang="ja-JP" sz="2400" dirty="0" smtClean="0"/>
              <a:t> To reduce IR loss of </a:t>
            </a:r>
            <a:r>
              <a:rPr lang="en-US" altLang="ja-JP" sz="2400" dirty="0"/>
              <a:t>b</a:t>
            </a:r>
            <a:r>
              <a:rPr lang="en-US" altLang="ja-JP" sz="2400" dirty="0" smtClean="0"/>
              <a:t>eam-gas Coulomb BG, very narrow (</a:t>
            </a:r>
            <a:r>
              <a:rPr lang="en-US" altLang="ja-JP" sz="2400" dirty="0" smtClean="0">
                <a:solidFill>
                  <a:srgbClr val="FF0000"/>
                </a:solidFill>
              </a:rPr>
              <a:t>~2mm half width</a:t>
            </a:r>
            <a:r>
              <a:rPr lang="en-US" altLang="ja-JP" sz="2400" dirty="0" smtClean="0"/>
              <a:t>) vertical collimator at </a:t>
            </a:r>
            <a:r>
              <a:rPr lang="en-US" altLang="ja-JP" sz="2400" dirty="0" smtClean="0">
                <a:latin typeface="Symbol" pitchFamily="18" charset="2"/>
              </a:rPr>
              <a:t>b</a:t>
            </a:r>
            <a:r>
              <a:rPr lang="en-US" altLang="ja-JP" sz="2400" dirty="0" smtClean="0"/>
              <a:t>y=~100m is required</a:t>
            </a:r>
          </a:p>
          <a:p>
            <a:pPr marL="95250" indent="-95250">
              <a:buFont typeface="Arial" pitchFamily="34" charset="0"/>
              <a:buChar char="•"/>
            </a:pPr>
            <a:r>
              <a:rPr lang="en-US" altLang="ja-JP" sz="2400" dirty="0" smtClean="0"/>
              <a:t> TMC instability is an issue, low-impedance </a:t>
            </a:r>
            <a:r>
              <a:rPr lang="en-US" altLang="ja-JP" sz="2400" dirty="0"/>
              <a:t>design of </a:t>
            </a:r>
            <a:r>
              <a:rPr lang="en-US" altLang="ja-JP" sz="2400" dirty="0" smtClean="0"/>
              <a:t>collimator </a:t>
            </a:r>
            <a:r>
              <a:rPr lang="en-US" altLang="ja-JP" sz="2400" dirty="0"/>
              <a:t>head is </a:t>
            </a:r>
            <a:r>
              <a:rPr lang="en-US" altLang="ja-JP" sz="2400" dirty="0" smtClean="0"/>
              <a:t>important</a:t>
            </a:r>
          </a:p>
          <a:p>
            <a:pPr marL="95250" indent="-95250">
              <a:buFont typeface="Arial" pitchFamily="34" charset="0"/>
              <a:buChar char="•"/>
            </a:pPr>
            <a:r>
              <a:rPr lang="en-US" altLang="ja-JP" sz="2400" dirty="0" smtClean="0"/>
              <a:t> </a:t>
            </a:r>
            <a:r>
              <a:rPr lang="en-US" altLang="ja-JP" sz="2400" u="sng" dirty="0" smtClean="0"/>
              <a:t>Only one collimator per ring</a:t>
            </a:r>
            <a:r>
              <a:rPr lang="en-US" altLang="ja-JP" sz="2400" dirty="0" smtClean="0"/>
              <a:t>, so precise (~50um) control of collimator width is important</a:t>
            </a:r>
            <a:r>
              <a:rPr lang="ja-JP" altLang="en-US" sz="2400" dirty="0"/>
              <a:t> </a:t>
            </a:r>
            <a:r>
              <a:rPr lang="en-US" altLang="ja-JP" sz="2400" dirty="0" smtClean="0"/>
              <a:t>(otherwise IR loss rapidly increases)</a:t>
            </a:r>
          </a:p>
          <a:p>
            <a:pPr marL="95250" indent="-95250">
              <a:buFont typeface="Arial" pitchFamily="34" charset="0"/>
              <a:buChar char="•"/>
            </a:pPr>
            <a:r>
              <a:rPr lang="en-US" altLang="ja-JP" sz="2400" dirty="0" smtClean="0"/>
              <a:t> Should withstand ~100GHz loss  (tungsten)</a:t>
            </a:r>
          </a:p>
          <a:p>
            <a:pPr marL="95250" indent="-95250">
              <a:buFont typeface="Arial" pitchFamily="34" charset="0"/>
              <a:buChar char="•"/>
            </a:pPr>
            <a:r>
              <a:rPr lang="en-US" altLang="ja-JP" sz="2400" dirty="0" smtClean="0"/>
              <a:t> Secondary shower (tip-scattering) study is important</a:t>
            </a:r>
          </a:p>
          <a:p>
            <a:pPr marL="95250" indent="-95250">
              <a:buFont typeface="Arial" pitchFamily="34" charset="0"/>
              <a:buChar char="•"/>
            </a:pPr>
            <a:endParaRPr lang="ja-JP" altLang="en-US" sz="2400" dirty="0"/>
          </a:p>
        </p:txBody>
      </p:sp>
      <p:pic>
        <p:nvPicPr>
          <p:cNvPr id="12" name="スクリーンショット 2013-02-22 16.36.54.png"/>
          <p:cNvPicPr/>
          <p:nvPr/>
        </p:nvPicPr>
        <p:blipFill>
          <a:blip r:embed="rId3">
            <a:extLst/>
          </a:blip>
          <a:stretch>
            <a:fillRect/>
          </a:stretch>
        </p:blipFill>
        <p:spPr>
          <a:xfrm>
            <a:off x="179512" y="4005064"/>
            <a:ext cx="2880320" cy="2376264"/>
          </a:xfrm>
          <a:prstGeom prst="rect">
            <a:avLst/>
          </a:prstGeom>
          <a:ln w="12700">
            <a:miter lim="400000"/>
          </a:ln>
        </p:spPr>
      </p:pic>
      <p:sp>
        <p:nvSpPr>
          <p:cNvPr id="20" name="日付プレースホルダ 12"/>
          <p:cNvSpPr txBox="1">
            <a:spLocks/>
          </p:cNvSpPr>
          <p:nvPr/>
        </p:nvSpPr>
        <p:spPr>
          <a:xfrm>
            <a:off x="220801" y="6654846"/>
            <a:ext cx="2133600" cy="18864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smtClean="0"/>
              <a:t>Hiroyuki Nakayama (KEK) </a:t>
            </a:r>
            <a:endParaRPr lang="ja-JP" altLang="en-US" sz="1200"/>
          </a:p>
        </p:txBody>
      </p:sp>
      <p:sp>
        <p:nvSpPr>
          <p:cNvPr id="21" name="フッター プレースホルダ 14"/>
          <p:cNvSpPr txBox="1">
            <a:spLocks/>
          </p:cNvSpPr>
          <p:nvPr/>
        </p:nvSpPr>
        <p:spPr>
          <a:xfrm>
            <a:off x="2986695" y="6640332"/>
            <a:ext cx="2895600" cy="18261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dirty="0" smtClean="0"/>
              <a:t>Higgs Factory 2014, 10th Oct. 2014, Beijing </a:t>
            </a:r>
            <a:endParaRPr lang="ja-JP" altLang="en-US" sz="1200" dirty="0"/>
          </a:p>
        </p:txBody>
      </p:sp>
      <p:sp>
        <p:nvSpPr>
          <p:cNvPr id="22" name="スライド番号プレースホルダー 3"/>
          <p:cNvSpPr txBox="1">
            <a:spLocks/>
          </p:cNvSpPr>
          <p:nvPr/>
        </p:nvSpPr>
        <p:spPr>
          <a:xfrm>
            <a:off x="7010400" y="6603377"/>
            <a:ext cx="2133600" cy="25462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1200" smtClean="0"/>
              <a:pPr algn="r"/>
              <a:t>12</a:t>
            </a:fld>
            <a:endParaRPr lang="ja-JP" altLang="en-US" sz="1200" dirty="0"/>
          </a:p>
        </p:txBody>
      </p:sp>
      <p:sp>
        <p:nvSpPr>
          <p:cNvPr id="3" name="日付プレースホルダー 2"/>
          <p:cNvSpPr>
            <a:spLocks noGrp="1"/>
          </p:cNvSpPr>
          <p:nvPr>
            <p:ph type="dt" sz="half" idx="10"/>
          </p:nvPr>
        </p:nvSpPr>
        <p:spPr/>
        <p:txBody>
          <a:bodyPr/>
          <a:lstStyle/>
          <a:p>
            <a:r>
              <a:rPr kumimoji="1" lang="en-US" altLang="ja-JP" smtClean="0"/>
              <a:t>Hiroyuki Nakayama (KEK) </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FJPPL meeting @ Strasbourg</a:t>
            </a:r>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Tree>
    <p:extLst>
      <p:ext uri="{BB962C8B-B14F-4D97-AF65-F5344CB8AC3E}">
        <p14:creationId xmlns:p14="http://schemas.microsoft.com/office/powerpoint/2010/main" val="2025153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r>
              <a:rPr kumimoji="1" lang="en-US" altLang="ja-JP" dirty="0" smtClean="0"/>
              <a:t>Beam pipe design </a:t>
            </a:r>
            <a:endParaRPr kumimoji="1" lang="ja-JP" altLang="en-US" dirty="0"/>
          </a:p>
        </p:txBody>
      </p:sp>
      <p:grpSp>
        <p:nvGrpSpPr>
          <p:cNvPr id="32" name="グループ化 31"/>
          <p:cNvGrpSpPr/>
          <p:nvPr/>
        </p:nvGrpSpPr>
        <p:grpSpPr>
          <a:xfrm>
            <a:off x="5921829" y="5078539"/>
            <a:ext cx="2844934" cy="1637946"/>
            <a:chOff x="6026923" y="4613097"/>
            <a:chExt cx="2844934" cy="1637946"/>
          </a:xfrm>
        </p:grpSpPr>
        <p:pic>
          <p:nvPicPr>
            <p:cNvPr id="33" name="図 2" descr="8Dec10Fig4.tiff"/>
            <p:cNvPicPr>
              <a:picLocks noChangeAspect="1"/>
            </p:cNvPicPr>
            <p:nvPr/>
          </p:nvPicPr>
          <p:blipFill>
            <a:blip r:embed="rId3" cstate="print"/>
            <a:srcRect l="14134" t="26900" r="2834" b="10101"/>
            <a:stretch>
              <a:fillRect/>
            </a:stretch>
          </p:blipFill>
          <p:spPr bwMode="auto">
            <a:xfrm>
              <a:off x="6026923" y="4613097"/>
              <a:ext cx="2749836" cy="1612097"/>
            </a:xfrm>
            <a:prstGeom prst="rect">
              <a:avLst/>
            </a:prstGeom>
            <a:noFill/>
            <a:ln w="9525">
              <a:noFill/>
              <a:miter lim="800000"/>
              <a:headEnd/>
              <a:tailEnd/>
            </a:ln>
          </p:spPr>
        </p:pic>
        <p:sp>
          <p:nvSpPr>
            <p:cNvPr id="34" name="円/楕円 33"/>
            <p:cNvSpPr/>
            <p:nvPr/>
          </p:nvSpPr>
          <p:spPr>
            <a:xfrm rot="20527738">
              <a:off x="7551506" y="5506949"/>
              <a:ext cx="441789" cy="318499"/>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7258814" y="5881711"/>
              <a:ext cx="1613043" cy="369332"/>
            </a:xfrm>
            <a:prstGeom prst="rect">
              <a:avLst/>
            </a:prstGeom>
            <a:noFill/>
          </p:spPr>
          <p:txBody>
            <a:bodyPr wrap="square" rtlCol="0">
              <a:spAutoFit/>
            </a:bodyPr>
            <a:lstStyle/>
            <a:p>
              <a:r>
                <a:rPr kumimoji="1" lang="en-US" altLang="ja-JP" dirty="0" smtClean="0">
                  <a:solidFill>
                    <a:srgbClr val="00B050"/>
                  </a:solidFill>
                </a:rPr>
                <a:t>Ridge structure</a:t>
              </a:r>
              <a:endParaRPr kumimoji="1" lang="ja-JP" altLang="en-US" dirty="0">
                <a:solidFill>
                  <a:srgbClr val="00B050"/>
                </a:solidFill>
              </a:endParaRPr>
            </a:p>
          </p:txBody>
        </p:sp>
      </p:grpSp>
      <p:sp>
        <p:nvSpPr>
          <p:cNvPr id="2" name="タイトル 1"/>
          <p:cNvSpPr>
            <a:spLocks noGrp="1"/>
          </p:cNvSpPr>
          <p:nvPr>
            <p:ph type="title"/>
          </p:nvPr>
        </p:nvSpPr>
        <p:spPr/>
        <p:txBody>
          <a:bodyPr>
            <a:normAutofit/>
          </a:bodyPr>
          <a:lstStyle/>
          <a:p>
            <a:r>
              <a:rPr lang="en-US" altLang="ja-JP" dirty="0"/>
              <a:t>3</a:t>
            </a:r>
            <a:r>
              <a:rPr lang="en-US" altLang="ja-JP" dirty="0" smtClean="0"/>
              <a:t>. Synchrotron </a:t>
            </a:r>
            <a:r>
              <a:rPr kumimoji="1" lang="en-US" altLang="ja-JP" dirty="0" smtClean="0"/>
              <a:t>radiation</a:t>
            </a:r>
            <a:endParaRPr kumimoji="1" lang="ja-JP" altLang="en-US" dirty="0"/>
          </a:p>
        </p:txBody>
      </p:sp>
      <p:grpSp>
        <p:nvGrpSpPr>
          <p:cNvPr id="7" name="グループ化 6"/>
          <p:cNvGrpSpPr/>
          <p:nvPr/>
        </p:nvGrpSpPr>
        <p:grpSpPr>
          <a:xfrm>
            <a:off x="201324" y="1620405"/>
            <a:ext cx="5393933" cy="4294187"/>
            <a:chOff x="3750067" y="1021691"/>
            <a:chExt cx="5393933" cy="4294187"/>
          </a:xfrm>
        </p:grpSpPr>
        <p:pic>
          <p:nvPicPr>
            <p:cNvPr id="8" name="Picture 7" descr="IPchamber01_110126-1"/>
            <p:cNvPicPr>
              <a:picLocks noChangeAspect="1" noChangeArrowheads="1"/>
            </p:cNvPicPr>
            <p:nvPr/>
          </p:nvPicPr>
          <p:blipFill>
            <a:blip r:embed="rId4" cstate="print"/>
            <a:srcRect/>
            <a:stretch>
              <a:fillRect/>
            </a:stretch>
          </p:blipFill>
          <p:spPr bwMode="auto">
            <a:xfrm>
              <a:off x="3778250" y="1021691"/>
              <a:ext cx="5365750" cy="4294187"/>
            </a:xfrm>
            <a:prstGeom prst="rect">
              <a:avLst/>
            </a:prstGeom>
            <a:noFill/>
            <a:ln w="9525">
              <a:noFill/>
              <a:miter lim="800000"/>
              <a:headEnd/>
              <a:tailEnd/>
            </a:ln>
          </p:spPr>
        </p:pic>
        <p:cxnSp>
          <p:nvCxnSpPr>
            <p:cNvPr id="9" name="直線矢印コネクタ 8"/>
            <p:cNvCxnSpPr/>
            <p:nvPr/>
          </p:nvCxnSpPr>
          <p:spPr>
            <a:xfrm rot="16200000" flipV="1">
              <a:off x="7690202" y="4392197"/>
              <a:ext cx="760296" cy="647274"/>
            </a:xfrm>
            <a:prstGeom prst="straightConnector1">
              <a:avLst/>
            </a:prstGeom>
            <a:ln w="28575">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3832261" y="1541124"/>
              <a:ext cx="924673" cy="5342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16200000" flipV="1">
              <a:off x="4453842" y="1155838"/>
              <a:ext cx="760296" cy="647274"/>
            </a:xfrm>
            <a:prstGeom prst="straightConnector1">
              <a:avLst/>
            </a:prstGeom>
            <a:ln w="28575">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7991582" y="4015483"/>
              <a:ext cx="924673" cy="5342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5671336" y="2445250"/>
              <a:ext cx="215756" cy="113018"/>
            </a:xfrm>
            <a:prstGeom prst="straightConnector1">
              <a:avLst/>
            </a:prstGeom>
            <a:ln w="28575">
              <a:solidFill>
                <a:srgbClr val="0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10800000" flipV="1">
              <a:off x="5342562" y="2630187"/>
              <a:ext cx="267129" cy="143835"/>
            </a:xfrm>
            <a:prstGeom prst="straightConnector1">
              <a:avLst/>
            </a:prstGeom>
            <a:ln w="28575">
              <a:solidFill>
                <a:srgbClr val="0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852808" y="2352781"/>
              <a:ext cx="1002221" cy="369332"/>
            </a:xfrm>
            <a:prstGeom prst="rect">
              <a:avLst/>
            </a:prstGeom>
            <a:noFill/>
          </p:spPr>
          <p:txBody>
            <a:bodyPr wrap="square" rtlCol="0">
              <a:spAutoFit/>
            </a:bodyPr>
            <a:lstStyle/>
            <a:p>
              <a:r>
                <a:rPr lang="en-US" altLang="ja-JP" dirty="0" smtClean="0">
                  <a:solidFill>
                    <a:schemeClr val="bg1"/>
                  </a:solidFill>
                  <a:latin typeface="Symbol" pitchFamily="18" charset="2"/>
                </a:rPr>
                <a:t>f</a:t>
              </a:r>
              <a:r>
                <a:rPr kumimoji="1" lang="en-US" altLang="ja-JP" dirty="0" smtClean="0">
                  <a:solidFill>
                    <a:schemeClr val="bg1"/>
                  </a:solidFill>
                </a:rPr>
                <a:t>20mm</a:t>
              </a:r>
              <a:endParaRPr kumimoji="1" lang="ja-JP" altLang="en-US" dirty="0">
                <a:solidFill>
                  <a:schemeClr val="bg1"/>
                </a:solidFill>
              </a:endParaRPr>
            </a:p>
          </p:txBody>
        </p:sp>
        <p:sp>
          <p:nvSpPr>
            <p:cNvPr id="16" name="テキスト ボックス 15"/>
            <p:cNvSpPr txBox="1"/>
            <p:nvPr/>
          </p:nvSpPr>
          <p:spPr>
            <a:xfrm>
              <a:off x="4726112" y="2774023"/>
              <a:ext cx="832207" cy="369332"/>
            </a:xfrm>
            <a:prstGeom prst="rect">
              <a:avLst/>
            </a:prstGeom>
            <a:noFill/>
          </p:spPr>
          <p:txBody>
            <a:bodyPr wrap="square" rtlCol="0">
              <a:spAutoFit/>
            </a:bodyPr>
            <a:lstStyle/>
            <a:p>
              <a:r>
                <a:rPr lang="en-US" altLang="ja-JP" dirty="0" smtClean="0">
                  <a:solidFill>
                    <a:schemeClr val="bg1"/>
                  </a:solidFill>
                  <a:latin typeface="Symbol" pitchFamily="18" charset="2"/>
                </a:rPr>
                <a:t>f</a:t>
              </a:r>
              <a:r>
                <a:rPr lang="en-US" altLang="ja-JP" dirty="0" smtClean="0">
                  <a:solidFill>
                    <a:schemeClr val="bg1"/>
                  </a:solidFill>
                </a:rPr>
                <a:t>9</a:t>
              </a:r>
              <a:r>
                <a:rPr kumimoji="1" lang="en-US" altLang="ja-JP" dirty="0" smtClean="0">
                  <a:solidFill>
                    <a:schemeClr val="bg1"/>
                  </a:solidFill>
                </a:rPr>
                <a:t>mm</a:t>
              </a:r>
              <a:endParaRPr kumimoji="1" lang="ja-JP" altLang="en-US" dirty="0">
                <a:solidFill>
                  <a:schemeClr val="bg1"/>
                </a:solidFill>
              </a:endParaRPr>
            </a:p>
          </p:txBody>
        </p:sp>
        <p:cxnSp>
          <p:nvCxnSpPr>
            <p:cNvPr id="17" name="直線矢印コネクタ 16"/>
            <p:cNvCxnSpPr/>
            <p:nvPr/>
          </p:nvCxnSpPr>
          <p:spPr>
            <a:xfrm flipV="1">
              <a:off x="4849403" y="1890445"/>
              <a:ext cx="215756" cy="113018"/>
            </a:xfrm>
            <a:prstGeom prst="straightConnector1">
              <a:avLst/>
            </a:prstGeom>
            <a:ln w="28575">
              <a:solidFill>
                <a:srgbClr val="0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flipV="1">
              <a:off x="4397339" y="2116479"/>
              <a:ext cx="267129" cy="143835"/>
            </a:xfrm>
            <a:prstGeom prst="straightConnector1">
              <a:avLst/>
            </a:prstGeom>
            <a:ln w="28575">
              <a:solidFill>
                <a:srgbClr val="0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750067" y="1592494"/>
              <a:ext cx="657546" cy="369332"/>
            </a:xfrm>
            <a:prstGeom prst="rect">
              <a:avLst/>
            </a:prstGeom>
            <a:noFill/>
          </p:spPr>
          <p:txBody>
            <a:bodyPr wrap="square" rtlCol="0">
              <a:spAutoFit/>
            </a:bodyPr>
            <a:lstStyle/>
            <a:p>
              <a:r>
                <a:rPr lang="en-US" altLang="ja-JP" dirty="0" smtClean="0">
                  <a:solidFill>
                    <a:schemeClr val="bg1"/>
                  </a:solidFill>
                </a:rPr>
                <a:t>e-</a:t>
              </a:r>
              <a:endParaRPr kumimoji="1" lang="ja-JP" altLang="en-US" dirty="0">
                <a:solidFill>
                  <a:schemeClr val="bg1"/>
                </a:solidFill>
              </a:endParaRPr>
            </a:p>
          </p:txBody>
        </p:sp>
        <p:sp>
          <p:nvSpPr>
            <p:cNvPr id="20" name="テキスト ボックス 19"/>
            <p:cNvSpPr txBox="1"/>
            <p:nvPr/>
          </p:nvSpPr>
          <p:spPr>
            <a:xfrm>
              <a:off x="8344450" y="4853071"/>
              <a:ext cx="657546" cy="369332"/>
            </a:xfrm>
            <a:prstGeom prst="rect">
              <a:avLst/>
            </a:prstGeom>
            <a:noFill/>
          </p:spPr>
          <p:txBody>
            <a:bodyPr wrap="square" rtlCol="0">
              <a:spAutoFit/>
            </a:bodyPr>
            <a:lstStyle/>
            <a:p>
              <a:r>
                <a:rPr lang="en-US" altLang="ja-JP" dirty="0" smtClean="0">
                  <a:solidFill>
                    <a:schemeClr val="bg1"/>
                  </a:solidFill>
                </a:rPr>
                <a:t>e+</a:t>
              </a:r>
              <a:endParaRPr kumimoji="1" lang="ja-JP" altLang="en-US" dirty="0">
                <a:solidFill>
                  <a:schemeClr val="bg1"/>
                </a:solidFill>
              </a:endParaRPr>
            </a:p>
          </p:txBody>
        </p:sp>
        <p:sp>
          <p:nvSpPr>
            <p:cNvPr id="29" name="テキスト ボックス 28"/>
            <p:cNvSpPr txBox="1"/>
            <p:nvPr/>
          </p:nvSpPr>
          <p:spPr>
            <a:xfrm>
              <a:off x="6707312" y="2534537"/>
              <a:ext cx="2356406" cy="369332"/>
            </a:xfrm>
            <a:prstGeom prst="rect">
              <a:avLst/>
            </a:prstGeom>
            <a:noFill/>
          </p:spPr>
          <p:txBody>
            <a:bodyPr wrap="square" rtlCol="0">
              <a:spAutoFit/>
            </a:bodyPr>
            <a:lstStyle/>
            <a:p>
              <a:r>
                <a:rPr lang="en-US" altLang="ja-JP" dirty="0" smtClean="0">
                  <a:solidFill>
                    <a:schemeClr val="bg1"/>
                  </a:solidFill>
                </a:rPr>
                <a:t>IP beam pipe (</a:t>
              </a:r>
              <a:r>
                <a:rPr lang="en-US" altLang="ja-JP" dirty="0" err="1" smtClean="0">
                  <a:solidFill>
                    <a:schemeClr val="bg1"/>
                  </a:solidFill>
                </a:rPr>
                <a:t>Ti</a:t>
              </a:r>
              <a:r>
                <a:rPr lang="en-US" altLang="ja-JP" dirty="0" smtClean="0">
                  <a:solidFill>
                    <a:schemeClr val="bg1"/>
                  </a:solidFill>
                </a:rPr>
                <a:t>/Be/</a:t>
              </a:r>
              <a:r>
                <a:rPr lang="en-US" altLang="ja-JP" dirty="0" err="1" smtClean="0">
                  <a:solidFill>
                    <a:schemeClr val="bg1"/>
                  </a:solidFill>
                </a:rPr>
                <a:t>Ti</a:t>
              </a:r>
              <a:r>
                <a:rPr lang="en-US" altLang="ja-JP" dirty="0" smtClean="0">
                  <a:solidFill>
                    <a:schemeClr val="bg1"/>
                  </a:solidFill>
                </a:rPr>
                <a:t>)</a:t>
              </a:r>
              <a:endParaRPr lang="en-US" altLang="ja-JP" dirty="0" smtClean="0">
                <a:solidFill>
                  <a:schemeClr val="bg1"/>
                </a:solidFill>
                <a:latin typeface="Symbol" pitchFamily="18" charset="2"/>
              </a:endParaRPr>
            </a:p>
          </p:txBody>
        </p:sp>
        <p:sp>
          <p:nvSpPr>
            <p:cNvPr id="40" name="テキスト ボックス 39"/>
            <p:cNvSpPr txBox="1"/>
            <p:nvPr/>
          </p:nvSpPr>
          <p:spPr>
            <a:xfrm>
              <a:off x="4349875" y="4177600"/>
              <a:ext cx="2356406" cy="646331"/>
            </a:xfrm>
            <a:prstGeom prst="rect">
              <a:avLst/>
            </a:prstGeom>
            <a:noFill/>
          </p:spPr>
          <p:txBody>
            <a:bodyPr wrap="square" rtlCol="0">
              <a:spAutoFit/>
            </a:bodyPr>
            <a:lstStyle/>
            <a:p>
              <a:r>
                <a:rPr lang="en-US" altLang="ja-JP" dirty="0" smtClean="0">
                  <a:solidFill>
                    <a:schemeClr val="bg1"/>
                  </a:solidFill>
                </a:rPr>
                <a:t>incoming/outgoing beam pipe (Ta)</a:t>
              </a:r>
              <a:endParaRPr lang="en-US" altLang="ja-JP" dirty="0" smtClean="0">
                <a:solidFill>
                  <a:schemeClr val="bg1"/>
                </a:solidFill>
                <a:latin typeface="Symbol" pitchFamily="18" charset="2"/>
              </a:endParaRPr>
            </a:p>
          </p:txBody>
        </p:sp>
      </p:grpSp>
      <p:sp>
        <p:nvSpPr>
          <p:cNvPr id="21" name="テキスト ボックス 20"/>
          <p:cNvSpPr txBox="1"/>
          <p:nvPr/>
        </p:nvSpPr>
        <p:spPr>
          <a:xfrm>
            <a:off x="5595257" y="1309914"/>
            <a:ext cx="3548743" cy="3970318"/>
          </a:xfrm>
          <a:prstGeom prst="rect">
            <a:avLst/>
          </a:prstGeom>
          <a:noFill/>
        </p:spPr>
        <p:txBody>
          <a:bodyPr wrap="square" rtlCol="0">
            <a:spAutoFit/>
          </a:bodyPr>
          <a:lstStyle/>
          <a:p>
            <a:pPr>
              <a:buFont typeface="Arial" pitchFamily="34" charset="0"/>
              <a:buChar char="•"/>
            </a:pPr>
            <a:r>
              <a:rPr kumimoji="1" lang="en-US" altLang="ja-JP" dirty="0" smtClean="0"/>
              <a:t> </a:t>
            </a:r>
            <a:r>
              <a:rPr kumimoji="1" lang="en-US" altLang="ja-JP" dirty="0" smtClean="0">
                <a:latin typeface="Symbol" pitchFamily="18" charset="2"/>
              </a:rPr>
              <a:t>f</a:t>
            </a:r>
            <a:r>
              <a:rPr kumimoji="1" lang="en-US" altLang="ja-JP" dirty="0" smtClean="0"/>
              <a:t>20mm</a:t>
            </a:r>
            <a:r>
              <a:rPr kumimoji="1" lang="en-US" altLang="ja-JP" dirty="0" smtClean="0">
                <a:sym typeface="Wingdings" pitchFamily="2" charset="2"/>
              </a:rPr>
              <a:t></a:t>
            </a:r>
            <a:r>
              <a:rPr lang="en-US" altLang="ja-JP" dirty="0" smtClean="0">
                <a:latin typeface="Symbol" pitchFamily="18" charset="2"/>
              </a:rPr>
              <a:t>f</a:t>
            </a:r>
            <a:r>
              <a:rPr kumimoji="1" lang="en-US" altLang="ja-JP" dirty="0" smtClean="0">
                <a:sym typeface="Wingdings" pitchFamily="2" charset="2"/>
              </a:rPr>
              <a:t>9mm collimation on </a:t>
            </a:r>
            <a:r>
              <a:rPr lang="en-US" altLang="ja-JP" dirty="0" smtClean="0">
                <a:sym typeface="Wingdings" pitchFamily="2" charset="2"/>
              </a:rPr>
              <a:t>i</a:t>
            </a:r>
            <a:r>
              <a:rPr kumimoji="1" lang="en-US" altLang="ja-JP" dirty="0" smtClean="0"/>
              <a:t>ncoming beam pipes </a:t>
            </a:r>
            <a:r>
              <a:rPr lang="en-US" altLang="ja-JP" dirty="0" smtClean="0"/>
              <a:t>(no collimation on outgoing pipes)</a:t>
            </a:r>
            <a:endParaRPr kumimoji="1" lang="en-US" altLang="ja-JP" dirty="0" smtClean="0"/>
          </a:p>
          <a:p>
            <a:endParaRPr lang="en-US" altLang="ja-JP" dirty="0" smtClean="0"/>
          </a:p>
          <a:p>
            <a:pPr>
              <a:buFont typeface="Arial" pitchFamily="34" charset="0"/>
              <a:buChar char="•"/>
            </a:pPr>
            <a:r>
              <a:rPr lang="en-US" altLang="ja-JP" dirty="0" smtClean="0"/>
              <a:t> Most of SR photons are stopped by the collimation and direct hits on IP beam pipe is negligible</a:t>
            </a:r>
          </a:p>
          <a:p>
            <a:endParaRPr lang="en-US" altLang="ja-JP" dirty="0" smtClean="0"/>
          </a:p>
          <a:p>
            <a:pPr>
              <a:buFont typeface="Arial" pitchFamily="34" charset="0"/>
              <a:buChar char="•"/>
            </a:pPr>
            <a:r>
              <a:rPr lang="en-US" altLang="ja-JP" dirty="0" smtClean="0"/>
              <a:t> HOM can escape from outgoing beam pipe</a:t>
            </a:r>
          </a:p>
          <a:p>
            <a:pPr>
              <a:buFont typeface="Arial" pitchFamily="34" charset="0"/>
              <a:buChar char="•"/>
            </a:pPr>
            <a:endParaRPr lang="en-US" altLang="ja-JP" dirty="0" smtClean="0"/>
          </a:p>
          <a:p>
            <a:pPr>
              <a:buFont typeface="Arial" pitchFamily="34" charset="0"/>
              <a:buChar char="•"/>
            </a:pPr>
            <a:r>
              <a:rPr lang="en-US" altLang="ja-JP" dirty="0" smtClean="0"/>
              <a:t> To hide IP beam pipe from reflected SR, “ridge” structure on inner surface of collimation part.</a:t>
            </a:r>
          </a:p>
        </p:txBody>
      </p:sp>
      <p:cxnSp>
        <p:nvCxnSpPr>
          <p:cNvPr id="27" name="直線矢印コネクタ 26"/>
          <p:cNvCxnSpPr/>
          <p:nvPr/>
        </p:nvCxnSpPr>
        <p:spPr>
          <a:xfrm>
            <a:off x="2939143" y="3233056"/>
            <a:ext cx="598714" cy="468087"/>
          </a:xfrm>
          <a:prstGeom prst="straightConnector1">
            <a:avLst/>
          </a:prstGeom>
          <a:ln>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2686050" y="4457700"/>
            <a:ext cx="814388" cy="28575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日付プレースホルダー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FJPPL meeting @ Strasbourg</a:t>
            </a:r>
            <a:endParaRPr kumimoji="1" lang="ja-JP" altLang="en-US" dirty="0"/>
          </a:p>
        </p:txBody>
      </p:sp>
      <p:sp>
        <p:nvSpPr>
          <p:cNvPr id="30" name="スライド番号プレースホルダ 50"/>
          <p:cNvSpPr txBox="1">
            <a:spLocks/>
          </p:cNvSpPr>
          <p:nvPr/>
        </p:nvSpPr>
        <p:spPr>
          <a:xfrm>
            <a:off x="6588224" y="6597352"/>
            <a:ext cx="2133600" cy="25462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55128524-F42B-48BA-8EEF-2BD7AEA1F324}" type="slidenum">
              <a:rPr lang="ja-JP" altLang="en-US" sz="1200">
                <a:solidFill>
                  <a:schemeClr val="bg1">
                    <a:lumMod val="65000"/>
                  </a:schemeClr>
                </a:solidFill>
                <a:latin typeface="+mj-lt"/>
              </a:rPr>
              <a:pPr algn="r">
                <a:defRPr/>
              </a:pPr>
              <a:t>13</a:t>
            </a:fld>
            <a:endParaRPr lang="ja-JP" altLang="en-US" sz="1200">
              <a:solidFill>
                <a:schemeClr val="bg1">
                  <a:lumMod val="65000"/>
                </a:schemeClr>
              </a:solidFill>
              <a:latin typeface="+mj-lt"/>
            </a:endParaRPr>
          </a:p>
        </p:txBody>
      </p:sp>
      <p:sp>
        <p:nvSpPr>
          <p:cNvPr id="23" name="スライド番号プレースホルダー 22"/>
          <p:cNvSpPr>
            <a:spLocks noGrp="1"/>
          </p:cNvSpPr>
          <p:nvPr>
            <p:ph type="sldNum" sz="quarter" idx="12"/>
          </p:nvPr>
        </p:nvSpPr>
        <p:spPr/>
        <p:txBody>
          <a:bodyPr/>
          <a:lstStyle/>
          <a:p>
            <a:fld id="{D2D8002D-B5B0-4BAC-B1F6-782DDCCE6D9C}" type="slidenum">
              <a:rPr kumimoji="1" lang="ja-JP" altLang="en-US" smtClean="0">
                <a:latin typeface="+mj-lt"/>
              </a:rPr>
              <a:t>13</a:t>
            </a:fld>
            <a:endParaRPr kumimoji="1" lang="ja-JP" altLang="en-US" dirty="0">
              <a:latin typeface="+mj-lt"/>
            </a:endParaRPr>
          </a:p>
        </p:txBody>
      </p:sp>
    </p:spTree>
    <p:extLst>
      <p:ext uri="{BB962C8B-B14F-4D97-AF65-F5344CB8AC3E}">
        <p14:creationId xmlns:p14="http://schemas.microsoft.com/office/powerpoint/2010/main" val="331277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“Ridge” structure</a:t>
            </a:r>
            <a:endParaRPr kumimoji="1" lang="ja-JP" altLang="en-US" dirty="0"/>
          </a:p>
        </p:txBody>
      </p:sp>
      <p:pic>
        <p:nvPicPr>
          <p:cNvPr id="4" name="Picture 2" descr="C:\Users\ushiroda\Desktop\122_0525\122_0525\PK7M11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628800"/>
            <a:ext cx="6341528" cy="421320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092280" y="2636912"/>
            <a:ext cx="129614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Al mockup</a:t>
            </a:r>
            <a:endParaRPr kumimoji="1" lang="ja-JP" altLang="en-US" dirty="0"/>
          </a:p>
        </p:txBody>
      </p:sp>
      <p:sp>
        <p:nvSpPr>
          <p:cNvPr id="3" name="正方形/長方形 2"/>
          <p:cNvSpPr/>
          <p:nvPr/>
        </p:nvSpPr>
        <p:spPr>
          <a:xfrm>
            <a:off x="4067944" y="5934670"/>
            <a:ext cx="4572000" cy="369332"/>
          </a:xfrm>
          <a:prstGeom prst="rect">
            <a:avLst/>
          </a:prstGeom>
        </p:spPr>
        <p:txBody>
          <a:bodyPr>
            <a:spAutoFit/>
          </a:bodyPr>
          <a:lstStyle/>
          <a:p>
            <a:pPr>
              <a:buFont typeface="Arial" pitchFamily="34" charset="0"/>
              <a:buChar char="•"/>
            </a:pPr>
            <a:r>
              <a:rPr lang="en-US" altLang="ja-JP" dirty="0"/>
              <a:t>To hide IP beam pipe from reflected </a:t>
            </a:r>
            <a:r>
              <a:rPr lang="en-US" altLang="ja-JP" dirty="0" smtClean="0"/>
              <a:t>SR</a:t>
            </a:r>
            <a:endParaRPr lang="en-US" altLang="ja-JP" dirty="0"/>
          </a:p>
        </p:txBody>
      </p:sp>
      <p:sp>
        <p:nvSpPr>
          <p:cNvPr id="6" name="日付プレースホルダー 5"/>
          <p:cNvSpPr>
            <a:spLocks noGrp="1"/>
          </p:cNvSpPr>
          <p:nvPr>
            <p:ph type="dt" sz="half" idx="10"/>
          </p:nvPr>
        </p:nvSpPr>
        <p:spPr/>
        <p:txBody>
          <a:bodyPr/>
          <a:lstStyle/>
          <a:p>
            <a:r>
              <a:rPr kumimoji="1" lang="en-US" altLang="ja-JP" smtClean="0"/>
              <a:t>Hiroyuki Nakayama (KEK) </a:t>
            </a:r>
            <a:endParaRPr kumimoji="1" lang="ja-JP" altLang="en-US"/>
          </a:p>
        </p:txBody>
      </p:sp>
      <p:sp>
        <p:nvSpPr>
          <p:cNvPr id="7" name="フッター プレースホルダー 6"/>
          <p:cNvSpPr>
            <a:spLocks noGrp="1"/>
          </p:cNvSpPr>
          <p:nvPr>
            <p:ph type="ftr" sz="quarter" idx="11"/>
          </p:nvPr>
        </p:nvSpPr>
        <p:spPr/>
        <p:txBody>
          <a:bodyPr/>
          <a:lstStyle/>
          <a:p>
            <a:r>
              <a:rPr kumimoji="1" lang="en-US" altLang="ja-JP" smtClean="0"/>
              <a:t>FJPPL meeting @ Strasbourg</a:t>
            </a:r>
            <a:endParaRPr kumimoji="1" lang="ja-JP" altLang="en-US"/>
          </a:p>
        </p:txBody>
      </p:sp>
      <p:sp>
        <p:nvSpPr>
          <p:cNvPr id="15" name="スライド番号プレースホルダー 14"/>
          <p:cNvSpPr>
            <a:spLocks noGrp="1"/>
          </p:cNvSpPr>
          <p:nvPr>
            <p:ph type="sldNum" sz="quarter" idx="12"/>
          </p:nvPr>
        </p:nvSpPr>
        <p:spPr/>
        <p:txBody>
          <a:bodyPr/>
          <a:lstStyle/>
          <a:p>
            <a:fld id="{D2D8002D-B5B0-4BAC-B1F6-782DDCCE6D9C}" type="slidenum">
              <a:rPr kumimoji="1" lang="ja-JP" altLang="en-US" smtClean="0"/>
              <a:t>14</a:t>
            </a:fld>
            <a:endParaRPr kumimoji="1" lang="ja-JP" altLang="en-US"/>
          </a:p>
        </p:txBody>
      </p:sp>
    </p:spTree>
    <p:extLst>
      <p:ext uri="{BB962C8B-B14F-4D97-AF65-F5344CB8AC3E}">
        <p14:creationId xmlns:p14="http://schemas.microsoft.com/office/powerpoint/2010/main" val="3606091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l="43834" t="12286"/>
          <a:stretch>
            <a:fillRect/>
          </a:stretch>
        </p:blipFill>
        <p:spPr bwMode="auto">
          <a:xfrm>
            <a:off x="5896303" y="4212142"/>
            <a:ext cx="3247697" cy="2025721"/>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t="11801" r="55491"/>
          <a:stretch>
            <a:fillRect/>
          </a:stretch>
        </p:blipFill>
        <p:spPr bwMode="auto">
          <a:xfrm>
            <a:off x="6542441" y="1946187"/>
            <a:ext cx="2792627" cy="2200410"/>
          </a:xfrm>
          <a:prstGeom prst="rect">
            <a:avLst/>
          </a:prstGeom>
          <a:noFill/>
          <a:ln w="9525">
            <a:noFill/>
            <a:miter lim="800000"/>
            <a:headEnd/>
            <a:tailEnd/>
          </a:ln>
        </p:spPr>
      </p:pic>
      <p:sp>
        <p:nvSpPr>
          <p:cNvPr id="2" name="タイトル 1"/>
          <p:cNvSpPr>
            <a:spLocks noGrp="1"/>
          </p:cNvSpPr>
          <p:nvPr>
            <p:ph type="title"/>
          </p:nvPr>
        </p:nvSpPr>
        <p:spPr/>
        <p:txBody>
          <a:bodyPr>
            <a:noAutofit/>
          </a:bodyPr>
          <a:lstStyle/>
          <a:p>
            <a:r>
              <a:rPr lang="en-US" altLang="ja-JP" sz="4000" dirty="0" smtClean="0"/>
              <a:t>4. Luminosity-dependent background</a:t>
            </a:r>
            <a:endParaRPr lang="ja-JP" altLang="en-US" sz="4000" dirty="0"/>
          </a:p>
        </p:txBody>
      </p:sp>
      <p:sp>
        <p:nvSpPr>
          <p:cNvPr id="3" name="コンテンツ プレースホルダ 2"/>
          <p:cNvSpPr>
            <a:spLocks noGrp="1"/>
          </p:cNvSpPr>
          <p:nvPr>
            <p:ph idx="1"/>
          </p:nvPr>
        </p:nvSpPr>
        <p:spPr>
          <a:xfrm>
            <a:off x="457200" y="1600200"/>
            <a:ext cx="8229600" cy="4934164"/>
          </a:xfrm>
        </p:spPr>
        <p:txBody>
          <a:bodyPr>
            <a:normAutofit/>
          </a:bodyPr>
          <a:lstStyle/>
          <a:p>
            <a:pPr>
              <a:buNone/>
            </a:pPr>
            <a:r>
              <a:rPr lang="en-US" altLang="ja-JP" sz="2800" b="1" u="sng" dirty="0" smtClean="0"/>
              <a:t>Radiative Bhabha</a:t>
            </a:r>
          </a:p>
          <a:p>
            <a:pPr lvl="1"/>
            <a:r>
              <a:rPr lang="en-US" altLang="ja-JP" sz="2000" dirty="0" err="1" smtClean="0"/>
              <a:t>Rate∝Luminosity</a:t>
            </a:r>
            <a:r>
              <a:rPr lang="en-US" altLang="ja-JP" sz="2000" dirty="0" smtClean="0"/>
              <a:t> (KEKBx40)</a:t>
            </a:r>
          </a:p>
          <a:p>
            <a:pPr lvl="1"/>
            <a:r>
              <a:rPr lang="en-US" altLang="ja-JP" sz="2000" dirty="0" smtClean="0"/>
              <a:t>Spent e+/e- with large </a:t>
            </a:r>
            <a:r>
              <a:rPr lang="en-US" altLang="ja-JP" sz="2000" dirty="0" smtClean="0">
                <a:latin typeface="Symbol" pitchFamily="18" charset="2"/>
              </a:rPr>
              <a:t>D</a:t>
            </a:r>
            <a:r>
              <a:rPr lang="en-US" altLang="ja-JP" sz="2000" dirty="0" smtClean="0"/>
              <a:t>E could be lost inside detector</a:t>
            </a:r>
          </a:p>
          <a:p>
            <a:pPr lvl="1"/>
            <a:r>
              <a:rPr lang="en-US" altLang="ja-JP" sz="2000" dirty="0" smtClean="0"/>
              <a:t>Neutrons from emitted </a:t>
            </a:r>
            <a:r>
              <a:rPr lang="en-US" altLang="ja-JP" sz="2000" dirty="0" smtClean="0">
                <a:latin typeface="Symbol" pitchFamily="18" charset="2"/>
              </a:rPr>
              <a:t>g</a:t>
            </a:r>
            <a:r>
              <a:rPr lang="en-US" altLang="ja-JP" sz="2000" dirty="0" smtClean="0"/>
              <a:t> (hitting downstream magnet)</a:t>
            </a:r>
          </a:p>
          <a:p>
            <a:pPr lvl="1"/>
            <a:r>
              <a:rPr lang="en-US" altLang="ja-JP" sz="2000" dirty="0" smtClean="0"/>
              <a:t>BBBREM</a:t>
            </a:r>
            <a:r>
              <a:rPr lang="ja-JP" altLang="en-US" sz="2000" dirty="0" smtClean="0"/>
              <a:t>　</a:t>
            </a:r>
            <a:r>
              <a:rPr lang="en-US" altLang="ja-JP" sz="2000" dirty="0" smtClean="0"/>
              <a:t>(beam-size effect included)</a:t>
            </a:r>
            <a:endParaRPr lang="en-US" altLang="ja-JP" sz="900" b="1" u="sng" dirty="0" smtClean="0"/>
          </a:p>
          <a:p>
            <a:pPr>
              <a:buNone/>
            </a:pPr>
            <a:r>
              <a:rPr lang="en-US" altLang="ja-JP" sz="2800" b="1" u="sng" dirty="0" smtClean="0"/>
              <a:t>2-photon process</a:t>
            </a:r>
          </a:p>
          <a:p>
            <a:pPr lvl="1"/>
            <a:r>
              <a:rPr lang="en-US" altLang="ja-JP" sz="2000" dirty="0" smtClean="0"/>
              <a:t>Generated e+e- pair might hit PXD (or SVD)</a:t>
            </a:r>
          </a:p>
          <a:p>
            <a:pPr lvl="1"/>
            <a:r>
              <a:rPr lang="en-US" altLang="ja-JP" sz="2000" dirty="0" smtClean="0"/>
              <a:t>Confirmed to be tolerable, according to </a:t>
            </a:r>
          </a:p>
          <a:p>
            <a:pPr lvl="1">
              <a:buNone/>
            </a:pPr>
            <a:r>
              <a:rPr lang="en-US" altLang="ja-JP" sz="2000" dirty="0" smtClean="0"/>
              <a:t>  </a:t>
            </a:r>
            <a:r>
              <a:rPr lang="en-US" altLang="ja-JP" sz="2000" dirty="0" err="1" smtClean="0"/>
              <a:t>KoralW</a:t>
            </a:r>
            <a:r>
              <a:rPr lang="en-US" altLang="ja-JP" sz="2000" dirty="0" smtClean="0"/>
              <a:t>/BDK simulation and KEKB machine study</a:t>
            </a:r>
          </a:p>
          <a:p>
            <a:pPr lvl="1">
              <a:buNone/>
            </a:pPr>
            <a:r>
              <a:rPr lang="en-US" altLang="ja-JP" sz="2000" dirty="0" smtClean="0"/>
              <a:t>	</a:t>
            </a:r>
            <a:endParaRPr lang="en-US" altLang="ja-JP" sz="1800" dirty="0" smtClean="0"/>
          </a:p>
        </p:txBody>
      </p:sp>
      <p:sp>
        <p:nvSpPr>
          <p:cNvPr id="5" name="日付プレースホルダー 4"/>
          <p:cNvSpPr>
            <a:spLocks noGrp="1"/>
          </p:cNvSpPr>
          <p:nvPr>
            <p:ph type="dt" sz="half" idx="10"/>
          </p:nvPr>
        </p:nvSpPr>
        <p:spPr/>
        <p:txBody>
          <a:bodyPr/>
          <a:lstStyle/>
          <a:p>
            <a:r>
              <a:rPr kumimoji="1" lang="en-US" altLang="ja-JP" smtClean="0"/>
              <a:t>Hiroyuki Nakayama (KEK) </a:t>
            </a:r>
            <a:endParaRPr kumimoji="1" lang="ja-JP" altLang="en-US"/>
          </a:p>
        </p:txBody>
      </p:sp>
      <p:sp>
        <p:nvSpPr>
          <p:cNvPr id="7" name="フッター プレースホルダー 6"/>
          <p:cNvSpPr>
            <a:spLocks noGrp="1"/>
          </p:cNvSpPr>
          <p:nvPr>
            <p:ph type="ftr" sz="quarter" idx="11"/>
          </p:nvPr>
        </p:nvSpPr>
        <p:spPr/>
        <p:txBody>
          <a:bodyPr/>
          <a:lstStyle/>
          <a:p>
            <a:r>
              <a:rPr kumimoji="1" lang="en-US" altLang="ja-JP" smtClean="0"/>
              <a:t>FJPPL meeting @ Strasbourg</a:t>
            </a:r>
            <a:endParaRPr kumimoji="1" lang="ja-JP" altLang="en-US"/>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t>15</a:t>
            </a:fld>
            <a:endParaRPr kumimoji="1" lang="ja-JP" altLang="en-US"/>
          </a:p>
        </p:txBody>
      </p:sp>
    </p:spTree>
    <p:extLst>
      <p:ext uri="{BB962C8B-B14F-4D97-AF65-F5344CB8AC3E}">
        <p14:creationId xmlns:p14="http://schemas.microsoft.com/office/powerpoint/2010/main" val="597728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図形グループ 97"/>
          <p:cNvGrpSpPr/>
          <p:nvPr/>
        </p:nvGrpSpPr>
        <p:grpSpPr>
          <a:xfrm>
            <a:off x="864096" y="4248472"/>
            <a:ext cx="7884368" cy="1512168"/>
            <a:chOff x="0" y="2269172"/>
            <a:chExt cx="9144000" cy="1764196"/>
          </a:xfrm>
        </p:grpSpPr>
        <p:pic>
          <p:nvPicPr>
            <p:cNvPr id="12" name="Picture 2"/>
            <p:cNvPicPr>
              <a:picLocks noChangeAspect="1" noChangeArrowheads="1"/>
            </p:cNvPicPr>
            <p:nvPr/>
          </p:nvPicPr>
          <p:blipFill>
            <a:blip r:embed="rId3" cstate="print"/>
            <a:srcRect/>
            <a:stretch>
              <a:fillRect/>
            </a:stretch>
          </p:blipFill>
          <p:spPr bwMode="auto">
            <a:xfrm>
              <a:off x="0" y="2413188"/>
              <a:ext cx="9144000" cy="1464174"/>
            </a:xfrm>
            <a:prstGeom prst="rect">
              <a:avLst/>
            </a:prstGeom>
            <a:noFill/>
            <a:ln w="9525">
              <a:noFill/>
              <a:miter lim="800000"/>
              <a:headEnd/>
              <a:tailEnd/>
            </a:ln>
          </p:spPr>
        </p:pic>
        <p:sp>
          <p:nvSpPr>
            <p:cNvPr id="13" name="テキスト ボックス 12"/>
            <p:cNvSpPr txBox="1"/>
            <p:nvPr/>
          </p:nvSpPr>
          <p:spPr>
            <a:xfrm>
              <a:off x="251520" y="3756369"/>
              <a:ext cx="588623" cy="276999"/>
            </a:xfrm>
            <a:prstGeom prst="rect">
              <a:avLst/>
            </a:prstGeom>
            <a:solidFill>
              <a:sysClr val="window" lastClr="FFFFFF"/>
            </a:solidFill>
          </p:spPr>
          <p:txBody>
            <a:bodyPr wrap="none" rtlCol="0">
              <a:spAutoFit/>
            </a:bodyPr>
            <a:lstStyle/>
            <a:p>
              <a:pPr fontAlgn="auto">
                <a:spcBef>
                  <a:spcPts val="0"/>
                </a:spcBef>
                <a:spcAft>
                  <a:spcPts val="0"/>
                </a:spcAft>
                <a:defRPr/>
              </a:pPr>
              <a:r>
                <a:rPr lang="en-US" altLang="ja-JP" sz="1200" b="1" kern="0" dirty="0" smtClean="0">
                  <a:solidFill>
                    <a:srgbClr val="0000FF"/>
                  </a:solidFill>
                </a:rPr>
                <a:t>QC2LE</a:t>
              </a:r>
              <a:endParaRPr lang="ja-JP" altLang="en-US" sz="1200" b="1" kern="0" dirty="0">
                <a:solidFill>
                  <a:srgbClr val="0000FF"/>
                </a:solidFill>
              </a:endParaRPr>
            </a:p>
          </p:txBody>
        </p:sp>
        <p:sp>
          <p:nvSpPr>
            <p:cNvPr id="15" name="テキスト ボックス 14"/>
            <p:cNvSpPr txBox="1"/>
            <p:nvPr/>
          </p:nvSpPr>
          <p:spPr>
            <a:xfrm>
              <a:off x="1043608" y="2305176"/>
              <a:ext cx="593432" cy="276999"/>
            </a:xfrm>
            <a:prstGeom prst="rect">
              <a:avLst/>
            </a:prstGeom>
            <a:solidFill>
              <a:sysClr val="window" lastClr="FFFFFF"/>
            </a:solidFill>
          </p:spPr>
          <p:txBody>
            <a:bodyPr wrap="none" rtlCol="0">
              <a:spAutoFit/>
            </a:bodyPr>
            <a:lstStyle/>
            <a:p>
              <a:pPr fontAlgn="auto">
                <a:spcBef>
                  <a:spcPts val="0"/>
                </a:spcBef>
                <a:spcAft>
                  <a:spcPts val="0"/>
                </a:spcAft>
                <a:defRPr/>
              </a:pPr>
              <a:r>
                <a:rPr lang="en-US" altLang="ja-JP" sz="1200" b="1" kern="0" dirty="0" smtClean="0">
                  <a:solidFill>
                    <a:srgbClr val="FF0000"/>
                  </a:solidFill>
                </a:rPr>
                <a:t>QC2LP</a:t>
              </a:r>
              <a:endParaRPr lang="ja-JP" altLang="en-US" sz="1200" b="1" kern="0" dirty="0">
                <a:solidFill>
                  <a:srgbClr val="FF0000"/>
                </a:solidFill>
              </a:endParaRPr>
            </a:p>
          </p:txBody>
        </p:sp>
        <p:cxnSp>
          <p:nvCxnSpPr>
            <p:cNvPr id="16" name="直線コネクタ 15"/>
            <p:cNvCxnSpPr/>
            <p:nvPr/>
          </p:nvCxnSpPr>
          <p:spPr>
            <a:xfrm rot="5400000" flipH="1" flipV="1">
              <a:off x="391236" y="3508641"/>
              <a:ext cx="468052" cy="171420"/>
            </a:xfrm>
            <a:prstGeom prst="line">
              <a:avLst/>
            </a:prstGeom>
            <a:noFill/>
            <a:ln w="9525" cap="flat" cmpd="sng" algn="ctr">
              <a:solidFill>
                <a:srgbClr val="FF0000"/>
              </a:solidFill>
              <a:prstDash val="solid"/>
              <a:tailEnd type="oval"/>
            </a:ln>
            <a:effectLst/>
          </p:spPr>
        </p:cxnSp>
        <p:cxnSp>
          <p:nvCxnSpPr>
            <p:cNvPr id="17" name="直線コネクタ 16"/>
            <p:cNvCxnSpPr/>
            <p:nvPr/>
          </p:nvCxnSpPr>
          <p:spPr>
            <a:xfrm rot="16200000" flipH="1">
              <a:off x="1394915" y="2565937"/>
              <a:ext cx="350837" cy="333370"/>
            </a:xfrm>
            <a:prstGeom prst="line">
              <a:avLst/>
            </a:prstGeom>
            <a:noFill/>
            <a:ln w="9525" cap="flat" cmpd="sng" algn="ctr">
              <a:solidFill>
                <a:srgbClr val="FF0000"/>
              </a:solidFill>
              <a:prstDash val="solid"/>
              <a:tailEnd type="oval"/>
            </a:ln>
            <a:effectLst/>
          </p:spPr>
        </p:cxnSp>
        <p:sp>
          <p:nvSpPr>
            <p:cNvPr id="19" name="テキスト ボックス 18"/>
            <p:cNvSpPr txBox="1"/>
            <p:nvPr/>
          </p:nvSpPr>
          <p:spPr>
            <a:xfrm>
              <a:off x="1944724" y="3637324"/>
              <a:ext cx="588623" cy="276999"/>
            </a:xfrm>
            <a:prstGeom prst="rect">
              <a:avLst/>
            </a:prstGeom>
            <a:solidFill>
              <a:sysClr val="window" lastClr="FFFFFF"/>
            </a:solidFill>
          </p:spPr>
          <p:txBody>
            <a:bodyPr wrap="none" rtlCol="0">
              <a:spAutoFit/>
            </a:bodyPr>
            <a:lstStyle/>
            <a:p>
              <a:pPr fontAlgn="auto">
                <a:spcBef>
                  <a:spcPts val="0"/>
                </a:spcBef>
                <a:spcAft>
                  <a:spcPts val="0"/>
                </a:spcAft>
                <a:defRPr/>
              </a:pPr>
              <a:r>
                <a:rPr lang="en-US" altLang="ja-JP" sz="1200" b="1" kern="0" dirty="0" smtClean="0">
                  <a:solidFill>
                    <a:srgbClr val="0000FF"/>
                  </a:solidFill>
                </a:rPr>
                <a:t>QC1LE</a:t>
              </a:r>
              <a:endParaRPr lang="ja-JP" altLang="en-US" sz="1200" b="1" kern="0" dirty="0">
                <a:solidFill>
                  <a:srgbClr val="0000FF"/>
                </a:solidFill>
              </a:endParaRPr>
            </a:p>
          </p:txBody>
        </p:sp>
        <p:cxnSp>
          <p:nvCxnSpPr>
            <p:cNvPr id="20" name="直線コネクタ 19"/>
            <p:cNvCxnSpPr/>
            <p:nvPr/>
          </p:nvCxnSpPr>
          <p:spPr>
            <a:xfrm rot="5400000" flipH="1" flipV="1">
              <a:off x="2164785" y="3345255"/>
              <a:ext cx="430216" cy="222265"/>
            </a:xfrm>
            <a:prstGeom prst="line">
              <a:avLst/>
            </a:prstGeom>
            <a:noFill/>
            <a:ln w="9525" cap="flat" cmpd="sng" algn="ctr">
              <a:solidFill>
                <a:srgbClr val="FF0000"/>
              </a:solidFill>
              <a:prstDash val="solid"/>
              <a:tailEnd type="oval"/>
            </a:ln>
            <a:effectLst/>
          </p:spPr>
        </p:cxnSp>
        <p:sp>
          <p:nvSpPr>
            <p:cNvPr id="21" name="テキスト ボックス 20"/>
            <p:cNvSpPr txBox="1"/>
            <p:nvPr/>
          </p:nvSpPr>
          <p:spPr>
            <a:xfrm>
              <a:off x="2484783" y="2353181"/>
              <a:ext cx="729847" cy="323166"/>
            </a:xfrm>
            <a:prstGeom prst="rect">
              <a:avLst/>
            </a:prstGeom>
            <a:solidFill>
              <a:sysClr val="window" lastClr="FFFFFF"/>
            </a:solidFill>
          </p:spPr>
          <p:txBody>
            <a:bodyPr wrap="square" rtlCol="0">
              <a:spAutoFit/>
            </a:bodyPr>
            <a:lstStyle/>
            <a:p>
              <a:pPr fontAlgn="auto">
                <a:spcBef>
                  <a:spcPts val="0"/>
                </a:spcBef>
                <a:spcAft>
                  <a:spcPts val="0"/>
                </a:spcAft>
                <a:defRPr/>
              </a:pPr>
              <a:r>
                <a:rPr lang="en-US" altLang="ja-JP" sz="1200" b="1" kern="0" dirty="0" smtClean="0">
                  <a:solidFill>
                    <a:srgbClr val="FF0000"/>
                  </a:solidFill>
                </a:rPr>
                <a:t>QC1LP</a:t>
              </a:r>
              <a:endParaRPr lang="ja-JP" altLang="en-US" sz="1200" b="1" kern="0" dirty="0">
                <a:solidFill>
                  <a:srgbClr val="FF0000"/>
                </a:solidFill>
              </a:endParaRPr>
            </a:p>
          </p:txBody>
        </p:sp>
        <p:cxnSp>
          <p:nvCxnSpPr>
            <p:cNvPr id="22" name="直線コネクタ 21"/>
            <p:cNvCxnSpPr>
              <a:stCxn id="21" idx="2"/>
            </p:cNvCxnSpPr>
            <p:nvPr/>
          </p:nvCxnSpPr>
          <p:spPr>
            <a:xfrm>
              <a:off x="2849708" y="2676347"/>
              <a:ext cx="283148" cy="348912"/>
            </a:xfrm>
            <a:prstGeom prst="line">
              <a:avLst/>
            </a:prstGeom>
            <a:noFill/>
            <a:ln w="9525" cap="flat" cmpd="sng" algn="ctr">
              <a:solidFill>
                <a:srgbClr val="FF0000"/>
              </a:solidFill>
              <a:prstDash val="solid"/>
              <a:tailEnd type="oval"/>
            </a:ln>
            <a:effectLst/>
          </p:spPr>
        </p:cxnSp>
        <p:sp>
          <p:nvSpPr>
            <p:cNvPr id="23" name="テキスト ボックス 22"/>
            <p:cNvSpPr txBox="1"/>
            <p:nvPr/>
          </p:nvSpPr>
          <p:spPr>
            <a:xfrm>
              <a:off x="4932040" y="3457304"/>
              <a:ext cx="619080" cy="276999"/>
            </a:xfrm>
            <a:prstGeom prst="rect">
              <a:avLst/>
            </a:prstGeom>
            <a:solidFill>
              <a:sysClr val="window" lastClr="FFFFFF"/>
            </a:solidFill>
          </p:spPr>
          <p:txBody>
            <a:bodyPr wrap="none" rtlCol="0">
              <a:spAutoFit/>
            </a:bodyPr>
            <a:lstStyle/>
            <a:p>
              <a:pPr fontAlgn="auto">
                <a:spcBef>
                  <a:spcPts val="0"/>
                </a:spcBef>
                <a:spcAft>
                  <a:spcPts val="0"/>
                </a:spcAft>
                <a:defRPr/>
              </a:pPr>
              <a:r>
                <a:rPr lang="en-US" altLang="ja-JP" sz="1200" b="1" kern="0" dirty="0" smtClean="0">
                  <a:solidFill>
                    <a:srgbClr val="FF0000"/>
                  </a:solidFill>
                </a:rPr>
                <a:t>QC1RP</a:t>
              </a:r>
              <a:endParaRPr lang="ja-JP" altLang="en-US" sz="1200" b="1" kern="0" dirty="0">
                <a:solidFill>
                  <a:srgbClr val="FF0000"/>
                </a:solidFill>
              </a:endParaRPr>
            </a:p>
          </p:txBody>
        </p:sp>
        <p:cxnSp>
          <p:nvCxnSpPr>
            <p:cNvPr id="24" name="直線コネクタ 23"/>
            <p:cNvCxnSpPr/>
            <p:nvPr/>
          </p:nvCxnSpPr>
          <p:spPr>
            <a:xfrm rot="5400000" flipH="1" flipV="1">
              <a:off x="5220357" y="3240995"/>
              <a:ext cx="285752" cy="214314"/>
            </a:xfrm>
            <a:prstGeom prst="line">
              <a:avLst/>
            </a:prstGeom>
            <a:noFill/>
            <a:ln w="9525" cap="flat" cmpd="sng" algn="ctr">
              <a:solidFill>
                <a:srgbClr val="FF0000"/>
              </a:solidFill>
              <a:prstDash val="solid"/>
              <a:tailEnd type="oval"/>
            </a:ln>
            <a:effectLst/>
          </p:spPr>
        </p:cxnSp>
        <p:sp>
          <p:nvSpPr>
            <p:cNvPr id="25" name="テキスト ボックス 24"/>
            <p:cNvSpPr txBox="1"/>
            <p:nvPr/>
          </p:nvSpPr>
          <p:spPr>
            <a:xfrm>
              <a:off x="6156176" y="2341180"/>
              <a:ext cx="607859" cy="276999"/>
            </a:xfrm>
            <a:prstGeom prst="rect">
              <a:avLst/>
            </a:prstGeom>
            <a:solidFill>
              <a:sysClr val="window" lastClr="FFFFFF"/>
            </a:solidFill>
          </p:spPr>
          <p:txBody>
            <a:bodyPr wrap="none" rtlCol="0">
              <a:spAutoFit/>
            </a:bodyPr>
            <a:lstStyle/>
            <a:p>
              <a:pPr fontAlgn="auto">
                <a:spcBef>
                  <a:spcPts val="0"/>
                </a:spcBef>
                <a:spcAft>
                  <a:spcPts val="0"/>
                </a:spcAft>
                <a:defRPr/>
              </a:pPr>
              <a:r>
                <a:rPr lang="en-US" altLang="ja-JP" sz="1200" b="1" kern="0" dirty="0" smtClean="0">
                  <a:solidFill>
                    <a:srgbClr val="0000FF"/>
                  </a:solidFill>
                </a:rPr>
                <a:t>QC1RE</a:t>
              </a:r>
              <a:endParaRPr lang="ja-JP" altLang="en-US" sz="1200" b="1" kern="0" dirty="0">
                <a:solidFill>
                  <a:srgbClr val="0000FF"/>
                </a:solidFill>
              </a:endParaRPr>
            </a:p>
          </p:txBody>
        </p:sp>
        <p:cxnSp>
          <p:nvCxnSpPr>
            <p:cNvPr id="26" name="直線コネクタ 25"/>
            <p:cNvCxnSpPr/>
            <p:nvPr/>
          </p:nvCxnSpPr>
          <p:spPr>
            <a:xfrm rot="5400000">
              <a:off x="6067439" y="2656631"/>
              <a:ext cx="476196" cy="133327"/>
            </a:xfrm>
            <a:prstGeom prst="line">
              <a:avLst/>
            </a:prstGeom>
            <a:noFill/>
            <a:ln w="9525" cap="flat" cmpd="sng" algn="ctr">
              <a:solidFill>
                <a:srgbClr val="FF0000"/>
              </a:solidFill>
              <a:prstDash val="solid"/>
              <a:tailEnd type="oval"/>
            </a:ln>
            <a:effectLst/>
          </p:spPr>
        </p:cxnSp>
        <p:sp>
          <p:nvSpPr>
            <p:cNvPr id="27" name="テキスト ボックス 26"/>
            <p:cNvSpPr txBox="1"/>
            <p:nvPr/>
          </p:nvSpPr>
          <p:spPr>
            <a:xfrm>
              <a:off x="6941252" y="3720365"/>
              <a:ext cx="619080" cy="276999"/>
            </a:xfrm>
            <a:prstGeom prst="rect">
              <a:avLst/>
            </a:prstGeom>
            <a:solidFill>
              <a:sysClr val="window" lastClr="FFFFFF"/>
            </a:solidFill>
          </p:spPr>
          <p:txBody>
            <a:bodyPr wrap="none" rtlCol="0">
              <a:spAutoFit/>
            </a:bodyPr>
            <a:lstStyle/>
            <a:p>
              <a:pPr fontAlgn="auto">
                <a:spcBef>
                  <a:spcPts val="0"/>
                </a:spcBef>
                <a:spcAft>
                  <a:spcPts val="0"/>
                </a:spcAft>
                <a:defRPr/>
              </a:pPr>
              <a:r>
                <a:rPr lang="en-US" altLang="ja-JP" sz="1200" b="1" kern="0" dirty="0" smtClean="0">
                  <a:solidFill>
                    <a:srgbClr val="FF0000"/>
                  </a:solidFill>
                </a:rPr>
                <a:t>QC2RP</a:t>
              </a:r>
              <a:endParaRPr lang="ja-JP" altLang="en-US" sz="1200" b="1" kern="0" dirty="0">
                <a:solidFill>
                  <a:srgbClr val="FF0000"/>
                </a:solidFill>
              </a:endParaRPr>
            </a:p>
          </p:txBody>
        </p:sp>
        <p:cxnSp>
          <p:nvCxnSpPr>
            <p:cNvPr id="28" name="直線コネクタ 27"/>
            <p:cNvCxnSpPr/>
            <p:nvPr/>
          </p:nvCxnSpPr>
          <p:spPr>
            <a:xfrm rot="16200000" flipV="1">
              <a:off x="6760662" y="3431763"/>
              <a:ext cx="504056" cy="217164"/>
            </a:xfrm>
            <a:prstGeom prst="line">
              <a:avLst/>
            </a:prstGeom>
            <a:noFill/>
            <a:ln w="9525" cap="flat" cmpd="sng" algn="ctr">
              <a:solidFill>
                <a:srgbClr val="FF0000"/>
              </a:solidFill>
              <a:prstDash val="solid"/>
              <a:tailEnd type="oval"/>
            </a:ln>
            <a:effectLst/>
          </p:spPr>
        </p:cxnSp>
        <p:sp>
          <p:nvSpPr>
            <p:cNvPr id="29" name="テキスト ボックス 28"/>
            <p:cNvSpPr txBox="1"/>
            <p:nvPr/>
          </p:nvSpPr>
          <p:spPr>
            <a:xfrm>
              <a:off x="7813376" y="2269172"/>
              <a:ext cx="607859" cy="276999"/>
            </a:xfrm>
            <a:prstGeom prst="rect">
              <a:avLst/>
            </a:prstGeom>
            <a:solidFill>
              <a:sysClr val="window" lastClr="FFFFFF"/>
            </a:solidFill>
          </p:spPr>
          <p:txBody>
            <a:bodyPr wrap="none" rtlCol="0">
              <a:spAutoFit/>
            </a:bodyPr>
            <a:lstStyle/>
            <a:p>
              <a:pPr fontAlgn="auto">
                <a:spcBef>
                  <a:spcPts val="0"/>
                </a:spcBef>
                <a:spcAft>
                  <a:spcPts val="0"/>
                </a:spcAft>
                <a:defRPr/>
              </a:pPr>
              <a:r>
                <a:rPr lang="en-US" altLang="ja-JP" sz="1200" b="1" kern="0" dirty="0" smtClean="0">
                  <a:solidFill>
                    <a:srgbClr val="0000FF"/>
                  </a:solidFill>
                </a:rPr>
                <a:t>QC2RE</a:t>
              </a:r>
              <a:endParaRPr lang="ja-JP" altLang="en-US" sz="1200" b="1" kern="0" dirty="0">
                <a:solidFill>
                  <a:srgbClr val="0000FF"/>
                </a:solidFill>
              </a:endParaRPr>
            </a:p>
          </p:txBody>
        </p:sp>
        <p:cxnSp>
          <p:nvCxnSpPr>
            <p:cNvPr id="30" name="直線コネクタ 29"/>
            <p:cNvCxnSpPr/>
            <p:nvPr/>
          </p:nvCxnSpPr>
          <p:spPr>
            <a:xfrm rot="5400000">
              <a:off x="7881394" y="2616578"/>
              <a:ext cx="412668" cy="44648"/>
            </a:xfrm>
            <a:prstGeom prst="line">
              <a:avLst/>
            </a:prstGeom>
            <a:noFill/>
            <a:ln w="9525" cap="flat" cmpd="sng" algn="ctr">
              <a:solidFill>
                <a:srgbClr val="FF0000"/>
              </a:solidFill>
              <a:prstDash val="solid"/>
              <a:tailEnd type="oval"/>
            </a:ln>
            <a:effectLst/>
          </p:spPr>
        </p:cxnSp>
        <p:sp>
          <p:nvSpPr>
            <p:cNvPr id="31" name="テキスト ボックス 30"/>
            <p:cNvSpPr txBox="1"/>
            <p:nvPr/>
          </p:nvSpPr>
          <p:spPr>
            <a:xfrm>
              <a:off x="7848364" y="3637324"/>
              <a:ext cx="516616" cy="276999"/>
            </a:xfrm>
            <a:prstGeom prst="rect">
              <a:avLst/>
            </a:prstGeom>
            <a:noFill/>
          </p:spPr>
          <p:txBody>
            <a:bodyPr wrap="none" rtlCol="0">
              <a:spAutoFit/>
            </a:bodyPr>
            <a:lstStyle/>
            <a:p>
              <a:pPr fontAlgn="auto">
                <a:spcBef>
                  <a:spcPts val="0"/>
                </a:spcBef>
                <a:spcAft>
                  <a:spcPts val="0"/>
                </a:spcAft>
                <a:defRPr/>
              </a:pPr>
              <a:r>
                <a:rPr lang="en-US" altLang="ja-JP" sz="1200" b="1" kern="0" dirty="0" smtClean="0">
                  <a:solidFill>
                    <a:srgbClr val="00B050"/>
                  </a:solidFill>
                </a:rPr>
                <a:t>IRON</a:t>
              </a:r>
              <a:endParaRPr lang="ja-JP" altLang="en-US" sz="1200" b="1" kern="0" dirty="0">
                <a:solidFill>
                  <a:srgbClr val="00B050"/>
                </a:solidFill>
              </a:endParaRPr>
            </a:p>
          </p:txBody>
        </p:sp>
        <p:cxnSp>
          <p:nvCxnSpPr>
            <p:cNvPr id="32" name="直線コネクタ 31"/>
            <p:cNvCxnSpPr>
              <a:stCxn id="31" idx="0"/>
            </p:cNvCxnSpPr>
            <p:nvPr/>
          </p:nvCxnSpPr>
          <p:spPr>
            <a:xfrm rot="5400000" flipH="1" flipV="1">
              <a:off x="7869506" y="3370434"/>
              <a:ext cx="504056" cy="29724"/>
            </a:xfrm>
            <a:prstGeom prst="line">
              <a:avLst/>
            </a:prstGeom>
            <a:noFill/>
            <a:ln w="9525" cap="flat" cmpd="sng" algn="ctr">
              <a:solidFill>
                <a:srgbClr val="00B050"/>
              </a:solidFill>
              <a:prstDash val="solid"/>
              <a:tailEnd type="oval"/>
            </a:ln>
            <a:effectLst/>
          </p:spPr>
        </p:cxnSp>
        <p:sp>
          <p:nvSpPr>
            <p:cNvPr id="33" name="テキスト ボックス 32"/>
            <p:cNvSpPr txBox="1"/>
            <p:nvPr/>
          </p:nvSpPr>
          <p:spPr>
            <a:xfrm>
              <a:off x="1403648" y="3648357"/>
              <a:ext cx="516616" cy="276999"/>
            </a:xfrm>
            <a:prstGeom prst="rect">
              <a:avLst/>
            </a:prstGeom>
            <a:noFill/>
          </p:spPr>
          <p:txBody>
            <a:bodyPr wrap="none" rtlCol="0">
              <a:spAutoFit/>
            </a:bodyPr>
            <a:lstStyle/>
            <a:p>
              <a:pPr fontAlgn="auto">
                <a:spcBef>
                  <a:spcPts val="0"/>
                </a:spcBef>
                <a:spcAft>
                  <a:spcPts val="0"/>
                </a:spcAft>
                <a:defRPr/>
              </a:pPr>
              <a:r>
                <a:rPr lang="en-US" altLang="ja-JP" sz="1200" b="1" kern="0" dirty="0" smtClean="0">
                  <a:solidFill>
                    <a:srgbClr val="00B050"/>
                  </a:solidFill>
                </a:rPr>
                <a:t>IRON</a:t>
              </a:r>
              <a:endParaRPr lang="ja-JP" altLang="en-US" sz="1200" b="1" kern="0" dirty="0">
                <a:solidFill>
                  <a:srgbClr val="00B050"/>
                </a:solidFill>
              </a:endParaRPr>
            </a:p>
          </p:txBody>
        </p:sp>
        <p:cxnSp>
          <p:nvCxnSpPr>
            <p:cNvPr id="34" name="直線コネクタ 33"/>
            <p:cNvCxnSpPr/>
            <p:nvPr/>
          </p:nvCxnSpPr>
          <p:spPr>
            <a:xfrm rot="5400000" flipH="1" flipV="1">
              <a:off x="1568806" y="3453475"/>
              <a:ext cx="432048" cy="173740"/>
            </a:xfrm>
            <a:prstGeom prst="line">
              <a:avLst/>
            </a:prstGeom>
            <a:noFill/>
            <a:ln w="9525" cap="flat" cmpd="sng" algn="ctr">
              <a:solidFill>
                <a:srgbClr val="00B050"/>
              </a:solidFill>
              <a:prstDash val="solid"/>
              <a:tailEnd type="oval"/>
            </a:ln>
            <a:effectLst/>
          </p:spPr>
        </p:cxnSp>
        <p:sp>
          <p:nvSpPr>
            <p:cNvPr id="35" name="テキスト ボックス 34"/>
            <p:cNvSpPr txBox="1"/>
            <p:nvPr/>
          </p:nvSpPr>
          <p:spPr>
            <a:xfrm>
              <a:off x="971600" y="3648357"/>
              <a:ext cx="516616" cy="276999"/>
            </a:xfrm>
            <a:prstGeom prst="rect">
              <a:avLst/>
            </a:prstGeom>
            <a:noFill/>
          </p:spPr>
          <p:txBody>
            <a:bodyPr wrap="none" rtlCol="0">
              <a:spAutoFit/>
            </a:bodyPr>
            <a:lstStyle/>
            <a:p>
              <a:pPr fontAlgn="auto">
                <a:spcBef>
                  <a:spcPts val="0"/>
                </a:spcBef>
                <a:spcAft>
                  <a:spcPts val="0"/>
                </a:spcAft>
                <a:defRPr/>
              </a:pPr>
              <a:r>
                <a:rPr lang="en-US" altLang="ja-JP" sz="1200" b="1" kern="0" dirty="0" smtClean="0">
                  <a:solidFill>
                    <a:srgbClr val="00B050"/>
                  </a:solidFill>
                </a:rPr>
                <a:t>IRON</a:t>
              </a:r>
              <a:endParaRPr lang="ja-JP" altLang="en-US" sz="1200" b="1" kern="0" dirty="0">
                <a:solidFill>
                  <a:srgbClr val="00B050"/>
                </a:solidFill>
              </a:endParaRPr>
            </a:p>
          </p:txBody>
        </p:sp>
        <p:cxnSp>
          <p:nvCxnSpPr>
            <p:cNvPr id="36" name="直線コネクタ 35"/>
            <p:cNvCxnSpPr/>
            <p:nvPr/>
          </p:nvCxnSpPr>
          <p:spPr>
            <a:xfrm rot="16200000" flipV="1">
              <a:off x="935596" y="3540345"/>
              <a:ext cx="360040" cy="72008"/>
            </a:xfrm>
            <a:prstGeom prst="line">
              <a:avLst/>
            </a:prstGeom>
            <a:noFill/>
            <a:ln w="9525" cap="flat" cmpd="sng" algn="ctr">
              <a:solidFill>
                <a:srgbClr val="00B050"/>
              </a:solidFill>
              <a:prstDash val="solid"/>
              <a:tailEnd type="oval"/>
            </a:ln>
            <a:effectLst/>
          </p:spPr>
        </p:cxnSp>
      </p:grpSp>
      <p:sp>
        <p:nvSpPr>
          <p:cNvPr id="2" name="タイトル 1"/>
          <p:cNvSpPr>
            <a:spLocks noGrp="1"/>
          </p:cNvSpPr>
          <p:nvPr>
            <p:ph type="title"/>
          </p:nvPr>
        </p:nvSpPr>
        <p:spPr>
          <a:xfrm>
            <a:off x="457200" y="85998"/>
            <a:ext cx="8229600" cy="1143000"/>
          </a:xfrm>
        </p:spPr>
        <p:txBody>
          <a:bodyPr>
            <a:normAutofit/>
          </a:bodyPr>
          <a:lstStyle/>
          <a:p>
            <a:r>
              <a:rPr kumimoji="1" lang="en-US" altLang="ja-JP" dirty="0" smtClean="0"/>
              <a:t>Final focusing magnets</a:t>
            </a:r>
            <a:endParaRPr kumimoji="1" lang="ja-JP" altLang="en-US" dirty="0"/>
          </a:p>
        </p:txBody>
      </p:sp>
      <p:grpSp>
        <p:nvGrpSpPr>
          <p:cNvPr id="5" name="グループ化 13"/>
          <p:cNvGrpSpPr/>
          <p:nvPr/>
        </p:nvGrpSpPr>
        <p:grpSpPr>
          <a:xfrm>
            <a:off x="1415143" y="933783"/>
            <a:ext cx="6124663" cy="3314689"/>
            <a:chOff x="0" y="1187737"/>
            <a:chExt cx="6124663" cy="4080950"/>
          </a:xfrm>
        </p:grpSpPr>
        <p:pic>
          <p:nvPicPr>
            <p:cNvPr id="1026" name="Picture 2"/>
            <p:cNvPicPr>
              <a:picLocks noChangeAspect="1" noChangeArrowheads="1"/>
            </p:cNvPicPr>
            <p:nvPr/>
          </p:nvPicPr>
          <p:blipFill>
            <a:blip r:embed="rId4" cstate="print"/>
            <a:srcRect/>
            <a:stretch>
              <a:fillRect/>
            </a:stretch>
          </p:blipFill>
          <p:spPr bwMode="auto">
            <a:xfrm>
              <a:off x="0" y="1187737"/>
              <a:ext cx="6124663" cy="4080950"/>
            </a:xfrm>
            <a:prstGeom prst="rect">
              <a:avLst/>
            </a:prstGeom>
            <a:noFill/>
            <a:ln w="9525">
              <a:noFill/>
              <a:miter lim="800000"/>
              <a:headEnd/>
              <a:tailEnd/>
            </a:ln>
          </p:spPr>
        </p:pic>
        <p:sp>
          <p:nvSpPr>
            <p:cNvPr id="6" name="テキスト ボックス 5"/>
            <p:cNvSpPr txBox="1"/>
            <p:nvPr/>
          </p:nvSpPr>
          <p:spPr>
            <a:xfrm>
              <a:off x="2732304" y="2482487"/>
              <a:ext cx="628650" cy="400110"/>
            </a:xfrm>
            <a:prstGeom prst="rect">
              <a:avLst/>
            </a:prstGeom>
            <a:solidFill>
              <a:schemeClr val="bg1"/>
            </a:solidFill>
          </p:spPr>
          <p:txBody>
            <a:bodyPr wrap="square" rtlCol="0">
              <a:spAutoFit/>
            </a:bodyPr>
            <a:lstStyle/>
            <a:p>
              <a:pPr algn="ctr"/>
              <a:r>
                <a:rPr kumimoji="1" lang="en-US" altLang="ja-JP" sz="2000" dirty="0" smtClean="0"/>
                <a:t>IP</a:t>
              </a:r>
              <a:endParaRPr kumimoji="1" lang="ja-JP" altLang="en-US" sz="2000" dirty="0"/>
            </a:p>
          </p:txBody>
        </p:sp>
        <p:sp>
          <p:nvSpPr>
            <p:cNvPr id="7" name="テキスト ボックス 6"/>
            <p:cNvSpPr txBox="1"/>
            <p:nvPr/>
          </p:nvSpPr>
          <p:spPr>
            <a:xfrm>
              <a:off x="2732848" y="4618264"/>
              <a:ext cx="662940" cy="400110"/>
            </a:xfrm>
            <a:prstGeom prst="rect">
              <a:avLst/>
            </a:prstGeom>
            <a:solidFill>
              <a:schemeClr val="bg1"/>
            </a:solidFill>
          </p:spPr>
          <p:txBody>
            <a:bodyPr wrap="square" rtlCol="0">
              <a:spAutoFit/>
            </a:bodyPr>
            <a:lstStyle/>
            <a:p>
              <a:pPr algn="ctr"/>
              <a:r>
                <a:rPr kumimoji="1" lang="en-US" altLang="ja-JP" sz="2000" dirty="0" smtClean="0"/>
                <a:t>IP</a:t>
              </a:r>
              <a:endParaRPr kumimoji="1" lang="ja-JP" altLang="en-US" sz="2000" dirty="0"/>
            </a:p>
          </p:txBody>
        </p:sp>
        <p:sp>
          <p:nvSpPr>
            <p:cNvPr id="8" name="テキスト ボックス 7"/>
            <p:cNvSpPr txBox="1"/>
            <p:nvPr/>
          </p:nvSpPr>
          <p:spPr>
            <a:xfrm>
              <a:off x="2634331" y="3498669"/>
              <a:ext cx="1187631" cy="369332"/>
            </a:xfrm>
            <a:prstGeom prst="rect">
              <a:avLst/>
            </a:prstGeom>
            <a:solidFill>
              <a:schemeClr val="bg1"/>
            </a:solidFill>
          </p:spPr>
          <p:txBody>
            <a:bodyPr wrap="square" rtlCol="0">
              <a:spAutoFit/>
            </a:bodyPr>
            <a:lstStyle/>
            <a:p>
              <a:pPr marL="0" lvl="1" algn="r"/>
              <a:r>
                <a:rPr kumimoji="1" lang="en-US" altLang="ja-JP" sz="1600" dirty="0" smtClean="0">
                  <a:latin typeface="Symbol" pitchFamily="18" charset="2"/>
                </a:rPr>
                <a:t>q</a:t>
              </a:r>
              <a:r>
                <a:rPr kumimoji="1" lang="en-US" altLang="ja-JP" sz="1600" b="1" dirty="0" smtClean="0">
                  <a:latin typeface="Symbol" pitchFamily="18" charset="2"/>
                </a:rPr>
                <a:t> </a:t>
              </a:r>
              <a:r>
                <a:rPr lang="en-US" altLang="ja-JP" dirty="0" smtClean="0"/>
                <a:t>=83mrad</a:t>
              </a:r>
              <a:endParaRPr kumimoji="1" lang="ja-JP" altLang="en-US" sz="1600" b="1" dirty="0">
                <a:latin typeface="Symbol" pitchFamily="18" charset="2"/>
              </a:endParaRPr>
            </a:p>
          </p:txBody>
        </p:sp>
        <p:sp>
          <p:nvSpPr>
            <p:cNvPr id="9" name="テキスト ボックス 8"/>
            <p:cNvSpPr txBox="1"/>
            <p:nvPr/>
          </p:nvSpPr>
          <p:spPr>
            <a:xfrm>
              <a:off x="2383961" y="1621970"/>
              <a:ext cx="1299754" cy="369332"/>
            </a:xfrm>
            <a:prstGeom prst="rect">
              <a:avLst/>
            </a:prstGeom>
            <a:solidFill>
              <a:schemeClr val="bg1"/>
            </a:solidFill>
          </p:spPr>
          <p:txBody>
            <a:bodyPr wrap="square" rtlCol="0">
              <a:spAutoFit/>
            </a:bodyPr>
            <a:lstStyle/>
            <a:p>
              <a:pPr marL="0" lvl="1" algn="r"/>
              <a:r>
                <a:rPr kumimoji="1" lang="en-US" altLang="ja-JP" sz="1600" dirty="0" smtClean="0">
                  <a:latin typeface="Symbol" pitchFamily="18" charset="2"/>
                </a:rPr>
                <a:t>q</a:t>
              </a:r>
              <a:r>
                <a:rPr kumimoji="1" lang="en-US" altLang="ja-JP" sz="1600" b="1" dirty="0" smtClean="0">
                  <a:latin typeface="Symbol" pitchFamily="18" charset="2"/>
                </a:rPr>
                <a:t> </a:t>
              </a:r>
              <a:r>
                <a:rPr lang="en-US" altLang="ja-JP" dirty="0" smtClean="0"/>
                <a:t>=22mrad</a:t>
              </a:r>
              <a:endParaRPr kumimoji="1" lang="ja-JP" altLang="en-US" sz="1600" b="1" dirty="0">
                <a:latin typeface="Symbol" pitchFamily="18" charset="2"/>
              </a:endParaRPr>
            </a:p>
          </p:txBody>
        </p:sp>
      </p:grpSp>
      <p:sp>
        <p:nvSpPr>
          <p:cNvPr id="18" name="テキスト ボックス 17"/>
          <p:cNvSpPr txBox="1"/>
          <p:nvPr/>
        </p:nvSpPr>
        <p:spPr>
          <a:xfrm>
            <a:off x="725214" y="5653697"/>
            <a:ext cx="7882758"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Arial" pitchFamily="34" charset="0"/>
              <a:buChar char="•"/>
            </a:pPr>
            <a:r>
              <a:rPr lang="en-US" altLang="ja-JP" sz="2000" dirty="0" smtClean="0"/>
              <a:t> Larger crossing angle </a:t>
            </a:r>
            <a:r>
              <a:rPr lang="en-US" altLang="ja-JP" sz="2000" dirty="0" smtClean="0">
                <a:latin typeface="Symbol" pitchFamily="18" charset="2"/>
              </a:rPr>
              <a:t>q </a:t>
            </a:r>
          </a:p>
          <a:p>
            <a:pPr>
              <a:buFont typeface="Arial" pitchFamily="34" charset="0"/>
              <a:buChar char="•"/>
            </a:pPr>
            <a:r>
              <a:rPr kumimoji="1" lang="en-US" altLang="ja-JP" sz="2000" dirty="0" smtClean="0"/>
              <a:t> Final Q for each </a:t>
            </a:r>
            <a:r>
              <a:rPr lang="en-US" altLang="ja-JP" sz="2000" dirty="0" smtClean="0"/>
              <a:t>r</a:t>
            </a:r>
            <a:r>
              <a:rPr kumimoji="1" lang="en-US" altLang="ja-JP" sz="2000" dirty="0" smtClean="0"/>
              <a:t>ing</a:t>
            </a:r>
            <a:r>
              <a:rPr lang="en-US" altLang="ja-JP" sz="2000" dirty="0" smtClean="0">
                <a:sym typeface="Wingdings" pitchFamily="2" charset="2"/>
              </a:rPr>
              <a:t></a:t>
            </a:r>
            <a:r>
              <a:rPr lang="en-US" altLang="ja-JP" sz="2000" dirty="0" smtClean="0"/>
              <a:t> more flexible optics design</a:t>
            </a:r>
          </a:p>
          <a:p>
            <a:pPr>
              <a:buFont typeface="Arial" pitchFamily="34" charset="0"/>
              <a:buChar char="•"/>
            </a:pPr>
            <a:r>
              <a:rPr lang="en-US" altLang="ja-JP" sz="2000" dirty="0" smtClean="0"/>
              <a:t> No bend near IP</a:t>
            </a:r>
            <a:r>
              <a:rPr lang="en-US" altLang="ja-JP" sz="2000" dirty="0" smtClean="0">
                <a:sym typeface="Wingdings" pitchFamily="2" charset="2"/>
              </a:rPr>
              <a:t></a:t>
            </a:r>
            <a:r>
              <a:rPr lang="en-US" altLang="ja-JP" sz="2000" dirty="0" smtClean="0"/>
              <a:t> less emittance, less background from spent particles</a:t>
            </a:r>
          </a:p>
        </p:txBody>
      </p:sp>
      <p:sp>
        <p:nvSpPr>
          <p:cNvPr id="10" name="日付プレースホルダー 9"/>
          <p:cNvSpPr>
            <a:spLocks noGrp="1"/>
          </p:cNvSpPr>
          <p:nvPr>
            <p:ph type="dt" sz="half" idx="10"/>
          </p:nvPr>
        </p:nvSpPr>
        <p:spPr>
          <a:xfrm>
            <a:off x="467544" y="6696744"/>
            <a:ext cx="2133600" cy="188640"/>
          </a:xfrm>
        </p:spPr>
        <p:txBody>
          <a:bodyPr/>
          <a:lstStyle/>
          <a:p>
            <a:r>
              <a:rPr kumimoji="1" lang="en-US" altLang="ja-JP" smtClean="0"/>
              <a:t>Hiroyuki Nakayama (KEK) </a:t>
            </a:r>
            <a:endParaRPr kumimoji="1" lang="ja-JP" altLang="en-US"/>
          </a:p>
        </p:txBody>
      </p:sp>
      <p:sp>
        <p:nvSpPr>
          <p:cNvPr id="11" name="フッター プレースホルダー 10"/>
          <p:cNvSpPr>
            <a:spLocks noGrp="1"/>
          </p:cNvSpPr>
          <p:nvPr>
            <p:ph type="ftr" sz="quarter" idx="11"/>
          </p:nvPr>
        </p:nvSpPr>
        <p:spPr>
          <a:xfrm>
            <a:off x="3131840" y="6696744"/>
            <a:ext cx="2895600" cy="182615"/>
          </a:xfrm>
        </p:spPr>
        <p:txBody>
          <a:bodyPr/>
          <a:lstStyle/>
          <a:p>
            <a:r>
              <a:rPr kumimoji="1" lang="en-US" altLang="ja-JP" smtClean="0"/>
              <a:t>FJPPL meeting @ Strasbourg</a:t>
            </a:r>
            <a:endParaRPr kumimoji="1" lang="ja-JP" altLang="en-US" dirty="0"/>
          </a:p>
        </p:txBody>
      </p:sp>
      <p:cxnSp>
        <p:nvCxnSpPr>
          <p:cNvPr id="37" name="直線コネクタ 36"/>
          <p:cNvCxnSpPr/>
          <p:nvPr/>
        </p:nvCxnSpPr>
        <p:spPr>
          <a:xfrm flipV="1">
            <a:off x="1698171" y="3570514"/>
            <a:ext cx="5558972" cy="1451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7344228" y="3367314"/>
            <a:ext cx="1567543" cy="369332"/>
          </a:xfrm>
          <a:prstGeom prst="rect">
            <a:avLst/>
          </a:prstGeom>
          <a:noFill/>
        </p:spPr>
        <p:txBody>
          <a:bodyPr wrap="square" rtlCol="0">
            <a:spAutoFit/>
          </a:bodyPr>
          <a:lstStyle/>
          <a:p>
            <a:r>
              <a:rPr kumimoji="1" lang="en-US" altLang="ja-JP" dirty="0" smtClean="0"/>
              <a:t>Solenoid axis</a:t>
            </a:r>
            <a:endParaRPr kumimoji="1" lang="ja-JP" altLang="en-US" dirty="0"/>
          </a:p>
        </p:txBody>
      </p:sp>
      <p:sp>
        <p:nvSpPr>
          <p:cNvPr id="39" name="スライド番号プレースホルダー 38"/>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spTree>
    <p:extLst>
      <p:ext uri="{BB962C8B-B14F-4D97-AF65-F5344CB8AC3E}">
        <p14:creationId xmlns:p14="http://schemas.microsoft.com/office/powerpoint/2010/main" val="3372052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a:t>
            </a:r>
            <a:r>
              <a:rPr kumimoji="1" lang="en-US" altLang="ja-JP" dirty="0" smtClean="0"/>
              <a:t>pent e+/e- loss position</a:t>
            </a:r>
            <a:br>
              <a:rPr kumimoji="1" lang="en-US" altLang="ja-JP" dirty="0" smtClean="0"/>
            </a:br>
            <a:r>
              <a:rPr lang="en-US" altLang="ja-JP" dirty="0" smtClean="0"/>
              <a:t>after RBB scattering</a:t>
            </a:r>
            <a:endParaRPr kumimoji="1" lang="ja-JP" altLang="en-US" dirty="0"/>
          </a:p>
        </p:txBody>
      </p:sp>
      <p:grpSp>
        <p:nvGrpSpPr>
          <p:cNvPr id="3" name="グループ化 20"/>
          <p:cNvGrpSpPr/>
          <p:nvPr/>
        </p:nvGrpSpPr>
        <p:grpSpPr>
          <a:xfrm>
            <a:off x="179512" y="1484784"/>
            <a:ext cx="4353925" cy="3830032"/>
            <a:chOff x="251520" y="1772816"/>
            <a:chExt cx="4065893" cy="354200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364788"/>
              <a:ext cx="4065893" cy="295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矢印コネクタ 5"/>
            <p:cNvCxnSpPr/>
            <p:nvPr/>
          </p:nvCxnSpPr>
          <p:spPr>
            <a:xfrm flipH="1">
              <a:off x="1376881" y="3191936"/>
              <a:ext cx="97439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040491" y="2784752"/>
              <a:ext cx="352379" cy="313778"/>
            </a:xfrm>
            <a:prstGeom prst="rect">
              <a:avLst/>
            </a:prstGeom>
            <a:noFill/>
          </p:spPr>
          <p:txBody>
            <a:bodyPr wrap="none" rtlCol="0">
              <a:spAutoFit/>
            </a:bodyPr>
            <a:lstStyle/>
            <a:p>
              <a:r>
                <a:rPr lang="en-US" altLang="ja-JP" sz="1200" dirty="0"/>
                <a:t>e</a:t>
              </a:r>
              <a:r>
                <a:rPr lang="en-US" altLang="ja-JP" sz="1200" dirty="0" smtClean="0"/>
                <a:t>+</a:t>
              </a:r>
              <a:endParaRPr kumimoji="1" lang="ja-JP" altLang="en-US" sz="1200" dirty="0"/>
            </a:p>
          </p:txBody>
        </p:sp>
        <p:cxnSp>
          <p:nvCxnSpPr>
            <p:cNvPr id="8" name="直線コネクタ 7"/>
            <p:cNvCxnSpPr/>
            <p:nvPr/>
          </p:nvCxnSpPr>
          <p:spPr>
            <a:xfrm>
              <a:off x="2411445" y="2526059"/>
              <a:ext cx="0" cy="2589951"/>
            </a:xfrm>
            <a:prstGeom prst="line">
              <a:avLst/>
            </a:prstGeom>
            <a:ln w="28575">
              <a:solidFill>
                <a:srgbClr val="FF99CC"/>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15615" y="1772816"/>
              <a:ext cx="2699855" cy="540798"/>
            </a:xfrm>
            <a:prstGeom prst="rect">
              <a:avLst/>
            </a:prstGeom>
            <a:noFill/>
          </p:spPr>
          <p:txBody>
            <a:bodyPr wrap="square" rtlCol="0">
              <a:spAutoFit/>
            </a:bodyPr>
            <a:lstStyle/>
            <a:p>
              <a:r>
                <a:rPr kumimoji="1" lang="en-US" altLang="ja-JP" sz="3200" dirty="0" smtClean="0"/>
                <a:t>LER(orig. 4GeV)</a:t>
              </a:r>
              <a:endParaRPr kumimoji="1" lang="ja-JP" altLang="en-US" sz="3200" dirty="0"/>
            </a:p>
          </p:txBody>
        </p:sp>
      </p:grpSp>
      <p:grpSp>
        <p:nvGrpSpPr>
          <p:cNvPr id="16" name="グループ化 21"/>
          <p:cNvGrpSpPr/>
          <p:nvPr/>
        </p:nvGrpSpPr>
        <p:grpSpPr>
          <a:xfrm>
            <a:off x="4734848" y="1484784"/>
            <a:ext cx="3900163" cy="3782580"/>
            <a:chOff x="4734849" y="1791938"/>
            <a:chExt cx="3752824" cy="3475426"/>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4849" y="2348881"/>
              <a:ext cx="3752824" cy="2918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直線矢印コネクタ 10"/>
            <p:cNvCxnSpPr/>
            <p:nvPr/>
          </p:nvCxnSpPr>
          <p:spPr>
            <a:xfrm>
              <a:off x="6797383" y="3285344"/>
              <a:ext cx="123877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803839" y="2976807"/>
              <a:ext cx="320680" cy="313778"/>
            </a:xfrm>
            <a:prstGeom prst="rect">
              <a:avLst/>
            </a:prstGeom>
            <a:noFill/>
          </p:spPr>
          <p:txBody>
            <a:bodyPr wrap="none" rtlCol="0">
              <a:spAutoFit/>
            </a:bodyPr>
            <a:lstStyle/>
            <a:p>
              <a:r>
                <a:rPr lang="en-US" altLang="ja-JP" sz="1200" dirty="0" smtClean="0"/>
                <a:t>e-</a:t>
              </a:r>
              <a:endParaRPr kumimoji="1" lang="ja-JP" altLang="en-US" sz="1200" dirty="0"/>
            </a:p>
          </p:txBody>
        </p:sp>
        <p:cxnSp>
          <p:nvCxnSpPr>
            <p:cNvPr id="13" name="直線コネクタ 12"/>
            <p:cNvCxnSpPr/>
            <p:nvPr/>
          </p:nvCxnSpPr>
          <p:spPr>
            <a:xfrm>
              <a:off x="6774459" y="2463272"/>
              <a:ext cx="0" cy="2589951"/>
            </a:xfrm>
            <a:prstGeom prst="line">
              <a:avLst/>
            </a:prstGeom>
            <a:ln w="28575">
              <a:solidFill>
                <a:srgbClr val="FF99CC"/>
              </a:solidFill>
              <a:prstDash val="sys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484334" y="1791938"/>
              <a:ext cx="2488914" cy="480733"/>
            </a:xfrm>
            <a:prstGeom prst="rect">
              <a:avLst/>
            </a:prstGeom>
            <a:noFill/>
          </p:spPr>
          <p:txBody>
            <a:bodyPr wrap="square" rtlCol="0">
              <a:spAutoFit/>
            </a:bodyPr>
            <a:lstStyle/>
            <a:p>
              <a:r>
                <a:rPr lang="en-US" altLang="ja-JP" sz="2800" dirty="0" smtClean="0"/>
                <a:t>H</a:t>
              </a:r>
              <a:r>
                <a:rPr kumimoji="1" lang="en-US" altLang="ja-JP" sz="2800" dirty="0" smtClean="0"/>
                <a:t>ER(orig. 7GeV)</a:t>
              </a:r>
              <a:endParaRPr kumimoji="1" lang="ja-JP" altLang="en-US" sz="2800" dirty="0"/>
            </a:p>
          </p:txBody>
        </p:sp>
      </p:grpSp>
      <p:sp>
        <p:nvSpPr>
          <p:cNvPr id="17" name="日付プレースホルダ 16"/>
          <p:cNvSpPr>
            <a:spLocks noGrp="1"/>
          </p:cNvSpPr>
          <p:nvPr>
            <p:ph type="dt" sz="half" idx="10"/>
          </p:nvPr>
        </p:nvSpPr>
        <p:spPr/>
        <p:txBody>
          <a:bodyPr/>
          <a:lstStyle/>
          <a:p>
            <a:pPr>
              <a:defRPr/>
            </a:pPr>
            <a:r>
              <a:rPr lang="en-US" altLang="ja-JP" smtClean="0"/>
              <a:t>Hiroyuki Nakayama (KEK) </a:t>
            </a:r>
            <a:endParaRPr lang="ja-JP" altLang="en-US"/>
          </a:p>
        </p:txBody>
      </p:sp>
      <p:sp>
        <p:nvSpPr>
          <p:cNvPr id="19" name="フッター プレースホルダ 18"/>
          <p:cNvSpPr>
            <a:spLocks noGrp="1"/>
          </p:cNvSpPr>
          <p:nvPr>
            <p:ph type="ftr" sz="quarter" idx="11"/>
          </p:nvPr>
        </p:nvSpPr>
        <p:spPr/>
        <p:txBody>
          <a:bodyPr/>
          <a:lstStyle/>
          <a:p>
            <a:pPr>
              <a:defRPr/>
            </a:pPr>
            <a:r>
              <a:rPr lang="en-US" altLang="ja-JP" smtClean="0"/>
              <a:t>FJPPL meeting @ Strasbourg</a:t>
            </a:r>
            <a:endParaRPr lang="ja-JP" altLang="en-US"/>
          </a:p>
        </p:txBody>
      </p:sp>
      <p:sp>
        <p:nvSpPr>
          <p:cNvPr id="5" name="テキスト ボックス 4"/>
          <p:cNvSpPr txBox="1"/>
          <p:nvPr/>
        </p:nvSpPr>
        <p:spPr>
          <a:xfrm>
            <a:off x="683568" y="5373216"/>
            <a:ext cx="756084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en-US" altLang="ja-JP" sz="2400" dirty="0" smtClean="0"/>
              <a:t>If </a:t>
            </a:r>
            <a:r>
              <a:rPr kumimoji="1" lang="en-US" altLang="ja-JP" sz="2400" dirty="0" smtClean="0">
                <a:latin typeface="Symbol" panose="05050102010706020507" pitchFamily="18" charset="2"/>
              </a:rPr>
              <a:t>D</a:t>
            </a:r>
            <a:r>
              <a:rPr kumimoji="1" lang="en-US" altLang="ja-JP" sz="2400" dirty="0" smtClean="0"/>
              <a:t>E is large and e+/e- energy becomes &lt;2GeV, </a:t>
            </a:r>
          </a:p>
          <a:p>
            <a:pPr algn="ctr"/>
            <a:r>
              <a:rPr lang="en-US" altLang="ja-JP" sz="2400" dirty="0"/>
              <a:t>t</a:t>
            </a:r>
            <a:r>
              <a:rPr lang="en-US" altLang="ja-JP" sz="2400" dirty="0" smtClean="0"/>
              <a:t>hey can be lost inside the detector (|s|&lt;4m) </a:t>
            </a:r>
          </a:p>
          <a:p>
            <a:pPr algn="ctr"/>
            <a:r>
              <a:rPr lang="en-US" altLang="ja-JP" sz="2400" dirty="0" smtClean="0"/>
              <a:t>due to </a:t>
            </a:r>
            <a:r>
              <a:rPr lang="en-US" altLang="ja-JP" sz="2400" u="sng" dirty="0" smtClean="0"/>
              <a:t>kick from detector solenoid </a:t>
            </a:r>
            <a:r>
              <a:rPr lang="en-US" altLang="ja-JP" sz="2400" dirty="0" smtClean="0"/>
              <a:t>with </a:t>
            </a:r>
            <a:r>
              <a:rPr lang="en-US" altLang="ja-JP" sz="2400" u="sng" dirty="0" smtClean="0"/>
              <a:t>large crossing angle</a:t>
            </a:r>
            <a:endParaRPr kumimoji="1" lang="ja-JP" altLang="en-US" sz="2400" u="sng" dirty="0"/>
          </a:p>
        </p:txBody>
      </p:sp>
      <p:sp>
        <p:nvSpPr>
          <p:cNvPr id="10" name="スライド番号プレースホルダー 9"/>
          <p:cNvSpPr>
            <a:spLocks noGrp="1"/>
          </p:cNvSpPr>
          <p:nvPr>
            <p:ph type="sldNum" sz="quarter" idx="12"/>
          </p:nvPr>
        </p:nvSpPr>
        <p:spPr/>
        <p:txBody>
          <a:bodyPr/>
          <a:lstStyle/>
          <a:p>
            <a:fld id="{D2D8002D-B5B0-4BAC-B1F6-782DDCCE6D9C}" type="slidenum">
              <a:rPr kumimoji="1" lang="ja-JP" altLang="en-US" smtClean="0"/>
              <a:t>17</a:t>
            </a:fld>
            <a:endParaRPr kumimoji="1" lang="ja-JP" altLang="en-US"/>
          </a:p>
        </p:txBody>
      </p:sp>
    </p:spTree>
    <p:extLst>
      <p:ext uri="{BB962C8B-B14F-4D97-AF65-F5344CB8AC3E}">
        <p14:creationId xmlns:p14="http://schemas.microsoft.com/office/powerpoint/2010/main" val="1706095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solidFill>
                <a:srgbClr val="FF0000"/>
              </a:solidFill>
            </a:endParaRPr>
          </a:p>
        </p:txBody>
      </p:sp>
      <p:sp>
        <p:nvSpPr>
          <p:cNvPr id="3" name="コンテンツ プレースホルダー 2"/>
          <p:cNvSpPr>
            <a:spLocks noGrp="1"/>
          </p:cNvSpPr>
          <p:nvPr>
            <p:ph idx="1"/>
          </p:nvPr>
        </p:nvSpPr>
        <p:spPr/>
        <p:txBody>
          <a:bodyPr/>
          <a:lstStyle/>
          <a:p>
            <a:endParaRPr kumimoji="1" lang="ja-JP" altLang="en-US">
              <a:solidFill>
                <a:srgbClr val="FF00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213" y="338138"/>
            <a:ext cx="8029575" cy="6181725"/>
          </a:xfrm>
          <a:prstGeom prst="rect">
            <a:avLst/>
          </a:prstGeom>
          <a:noFill/>
          <a:ln>
            <a:noFill/>
          </a:ln>
          <a:effectLst>
            <a:glow rad="101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491880" y="2276872"/>
            <a:ext cx="792088" cy="307777"/>
          </a:xfrm>
          <a:prstGeom prst="rect">
            <a:avLst/>
          </a:prstGeom>
          <a:noFill/>
        </p:spPr>
        <p:txBody>
          <a:bodyPr wrap="square" rtlCol="0">
            <a:spAutoFit/>
          </a:bodyPr>
          <a:lstStyle/>
          <a:p>
            <a:r>
              <a:rPr kumimoji="1" lang="en-US" altLang="ja-JP" sz="1400" dirty="0" smtClean="0">
                <a:solidFill>
                  <a:srgbClr val="FF0000"/>
                </a:solidFill>
              </a:rPr>
              <a:t>inner</a:t>
            </a:r>
            <a:endParaRPr kumimoji="1" lang="ja-JP" altLang="en-US" sz="1400" dirty="0">
              <a:solidFill>
                <a:srgbClr val="FF0000"/>
              </a:solidFill>
            </a:endParaRPr>
          </a:p>
        </p:txBody>
      </p:sp>
      <p:sp>
        <p:nvSpPr>
          <p:cNvPr id="6" name="テキスト ボックス 5"/>
          <p:cNvSpPr txBox="1"/>
          <p:nvPr/>
        </p:nvSpPr>
        <p:spPr>
          <a:xfrm>
            <a:off x="3419872" y="2636912"/>
            <a:ext cx="792088" cy="307777"/>
          </a:xfrm>
          <a:prstGeom prst="rect">
            <a:avLst/>
          </a:prstGeom>
          <a:noFill/>
        </p:spPr>
        <p:txBody>
          <a:bodyPr wrap="square" rtlCol="0">
            <a:spAutoFit/>
          </a:bodyPr>
          <a:lstStyle/>
          <a:p>
            <a:r>
              <a:rPr kumimoji="1" lang="en-US" altLang="ja-JP" sz="1400" dirty="0" smtClean="0">
                <a:solidFill>
                  <a:srgbClr val="FF0000"/>
                </a:solidFill>
              </a:rPr>
              <a:t>lower</a:t>
            </a:r>
            <a:endParaRPr kumimoji="1" lang="ja-JP" altLang="en-US" sz="1400" dirty="0">
              <a:solidFill>
                <a:srgbClr val="FF0000"/>
              </a:solidFill>
            </a:endParaRPr>
          </a:p>
        </p:txBody>
      </p:sp>
      <p:sp>
        <p:nvSpPr>
          <p:cNvPr id="7" name="テキスト ボックス 6"/>
          <p:cNvSpPr txBox="1"/>
          <p:nvPr/>
        </p:nvSpPr>
        <p:spPr>
          <a:xfrm>
            <a:off x="3419872" y="3212976"/>
            <a:ext cx="792088" cy="307777"/>
          </a:xfrm>
          <a:prstGeom prst="rect">
            <a:avLst/>
          </a:prstGeom>
          <a:noFill/>
        </p:spPr>
        <p:txBody>
          <a:bodyPr wrap="square" rtlCol="0">
            <a:spAutoFit/>
          </a:bodyPr>
          <a:lstStyle/>
          <a:p>
            <a:r>
              <a:rPr kumimoji="1" lang="en-US" altLang="ja-JP" sz="1400" dirty="0" smtClean="0">
                <a:solidFill>
                  <a:srgbClr val="FF0000"/>
                </a:solidFill>
              </a:rPr>
              <a:t>upper</a:t>
            </a:r>
            <a:endParaRPr kumimoji="1" lang="ja-JP" altLang="en-US" sz="1400" dirty="0">
              <a:solidFill>
                <a:srgbClr val="FF0000"/>
              </a:solidFill>
            </a:endParaRPr>
          </a:p>
        </p:txBody>
      </p:sp>
      <p:sp>
        <p:nvSpPr>
          <p:cNvPr id="8" name="テキスト ボックス 7"/>
          <p:cNvSpPr txBox="1"/>
          <p:nvPr/>
        </p:nvSpPr>
        <p:spPr>
          <a:xfrm>
            <a:off x="2339752" y="4365104"/>
            <a:ext cx="792088" cy="307777"/>
          </a:xfrm>
          <a:prstGeom prst="rect">
            <a:avLst/>
          </a:prstGeom>
          <a:noFill/>
        </p:spPr>
        <p:txBody>
          <a:bodyPr wrap="square" rtlCol="0">
            <a:spAutoFit/>
          </a:bodyPr>
          <a:lstStyle/>
          <a:p>
            <a:r>
              <a:rPr kumimoji="1" lang="en-US" altLang="ja-JP" sz="1400" dirty="0" smtClean="0">
                <a:solidFill>
                  <a:srgbClr val="FF0000"/>
                </a:solidFill>
              </a:rPr>
              <a:t>lower</a:t>
            </a:r>
            <a:endParaRPr kumimoji="1" lang="ja-JP" altLang="en-US" sz="1400" dirty="0">
              <a:solidFill>
                <a:srgbClr val="FF0000"/>
              </a:solidFill>
            </a:endParaRPr>
          </a:p>
        </p:txBody>
      </p:sp>
      <p:sp>
        <p:nvSpPr>
          <p:cNvPr id="9" name="テキスト ボックス 8"/>
          <p:cNvSpPr txBox="1"/>
          <p:nvPr/>
        </p:nvSpPr>
        <p:spPr>
          <a:xfrm>
            <a:off x="3563888" y="3645024"/>
            <a:ext cx="792088" cy="307777"/>
          </a:xfrm>
          <a:prstGeom prst="rect">
            <a:avLst/>
          </a:prstGeom>
          <a:noFill/>
        </p:spPr>
        <p:txBody>
          <a:bodyPr wrap="square" rtlCol="0">
            <a:spAutoFit/>
          </a:bodyPr>
          <a:lstStyle/>
          <a:p>
            <a:r>
              <a:rPr kumimoji="1" lang="en-US" altLang="ja-JP" sz="1400" dirty="0" smtClean="0">
                <a:solidFill>
                  <a:srgbClr val="FF0000"/>
                </a:solidFill>
              </a:rPr>
              <a:t>inner</a:t>
            </a:r>
            <a:endParaRPr kumimoji="1" lang="ja-JP" altLang="en-US" sz="1400" dirty="0">
              <a:solidFill>
                <a:srgbClr val="FF0000"/>
              </a:solidFill>
            </a:endParaRPr>
          </a:p>
        </p:txBody>
      </p:sp>
      <p:sp>
        <p:nvSpPr>
          <p:cNvPr id="5" name="テキスト ボックス 4"/>
          <p:cNvSpPr txBox="1"/>
          <p:nvPr/>
        </p:nvSpPr>
        <p:spPr>
          <a:xfrm>
            <a:off x="1403648" y="908720"/>
            <a:ext cx="4680520" cy="338554"/>
          </a:xfrm>
          <a:prstGeom prst="rect">
            <a:avLst/>
          </a:prstGeom>
          <a:noFill/>
        </p:spPr>
        <p:txBody>
          <a:bodyPr wrap="square" rtlCol="0">
            <a:spAutoFit/>
          </a:bodyPr>
          <a:lstStyle/>
          <a:p>
            <a:r>
              <a:rPr lang="en-US" altLang="ja-JP" sz="1600" dirty="0" smtClean="0">
                <a:solidFill>
                  <a:srgbClr val="FF0000"/>
                </a:solidFill>
              </a:rPr>
              <a:t>x : positive=ring </a:t>
            </a:r>
            <a:r>
              <a:rPr kumimoji="1" lang="en-US" altLang="ja-JP" sz="1600" dirty="0" smtClean="0">
                <a:solidFill>
                  <a:srgbClr val="FF0000"/>
                </a:solidFill>
              </a:rPr>
              <a:t>outer, y: positive=downward</a:t>
            </a:r>
            <a:endParaRPr kumimoji="1" lang="ja-JP" altLang="en-US" sz="1600" dirty="0">
              <a:solidFill>
                <a:srgbClr val="FF0000"/>
              </a:solidFill>
            </a:endParaRPr>
          </a:p>
        </p:txBody>
      </p:sp>
      <p:sp>
        <p:nvSpPr>
          <p:cNvPr id="10" name="テキスト ボックス 9"/>
          <p:cNvSpPr txBox="1"/>
          <p:nvPr/>
        </p:nvSpPr>
        <p:spPr>
          <a:xfrm>
            <a:off x="1727200" y="0"/>
            <a:ext cx="6444343" cy="584775"/>
          </a:xfrm>
          <a:prstGeom prst="rect">
            <a:avLst/>
          </a:prstGeom>
          <a:noFill/>
        </p:spPr>
        <p:txBody>
          <a:bodyPr wrap="square" rtlCol="0">
            <a:spAutoFit/>
          </a:bodyPr>
          <a:lstStyle/>
          <a:p>
            <a:r>
              <a:rPr lang="en-US" altLang="ja-JP" sz="3200" dirty="0" smtClean="0"/>
              <a:t>Beam o</a:t>
            </a:r>
            <a:r>
              <a:rPr kumimoji="1" lang="en-US" altLang="ja-JP" sz="3200" dirty="0" smtClean="0"/>
              <a:t>rbit after RBB scattering</a:t>
            </a:r>
            <a:endParaRPr kumimoji="1" lang="ja-JP" altLang="en-US" sz="3200" dirty="0"/>
          </a:p>
        </p:txBody>
      </p:sp>
      <p:sp>
        <p:nvSpPr>
          <p:cNvPr id="11" name="日付プレースホルダー 10"/>
          <p:cNvSpPr>
            <a:spLocks noGrp="1"/>
          </p:cNvSpPr>
          <p:nvPr>
            <p:ph type="dt" sz="half" idx="10"/>
          </p:nvPr>
        </p:nvSpPr>
        <p:spPr/>
        <p:txBody>
          <a:bodyPr/>
          <a:lstStyle/>
          <a:p>
            <a:r>
              <a:rPr kumimoji="1" lang="en-US" altLang="ja-JP" smtClean="0"/>
              <a:t>Hiroyuki Nakayama (KEK) </a:t>
            </a:r>
            <a:endParaRPr kumimoji="1" lang="ja-JP" altLang="en-US"/>
          </a:p>
        </p:txBody>
      </p:sp>
      <p:sp>
        <p:nvSpPr>
          <p:cNvPr id="12" name="フッター プレースホルダー 11"/>
          <p:cNvSpPr>
            <a:spLocks noGrp="1"/>
          </p:cNvSpPr>
          <p:nvPr>
            <p:ph type="ftr" sz="quarter" idx="11"/>
          </p:nvPr>
        </p:nvSpPr>
        <p:spPr/>
        <p:txBody>
          <a:bodyPr/>
          <a:lstStyle/>
          <a:p>
            <a:r>
              <a:rPr kumimoji="1" lang="en-US" altLang="ja-JP" smtClean="0"/>
              <a:t>FJPPL meeting @ Strasbourg</a:t>
            </a:r>
            <a:endParaRPr kumimoji="1" lang="ja-JP" altLang="en-US" dirty="0"/>
          </a:p>
        </p:txBody>
      </p:sp>
      <p:sp>
        <p:nvSpPr>
          <p:cNvPr id="13" name="スライド番号プレースホルダー 12"/>
          <p:cNvSpPr>
            <a:spLocks noGrp="1"/>
          </p:cNvSpPr>
          <p:nvPr>
            <p:ph type="sldNum" sz="quarter" idx="12"/>
          </p:nvPr>
        </p:nvSpPr>
        <p:spPr/>
        <p:txBody>
          <a:bodyPr/>
          <a:lstStyle/>
          <a:p>
            <a:fld id="{D2D8002D-B5B0-4BAC-B1F6-782DDCCE6D9C}" type="slidenum">
              <a:rPr kumimoji="1" lang="ja-JP" altLang="en-US" smtClean="0"/>
              <a:t>18</a:t>
            </a:fld>
            <a:endParaRPr kumimoji="1" lang="ja-JP" altLang="en-US"/>
          </a:p>
        </p:txBody>
      </p:sp>
    </p:spTree>
    <p:extLst>
      <p:ext uri="{BB962C8B-B14F-4D97-AF65-F5344CB8AC3E}">
        <p14:creationId xmlns:p14="http://schemas.microsoft.com/office/powerpoint/2010/main" val="165906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817" y="2327564"/>
            <a:ext cx="6354620" cy="2819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表 6"/>
          <p:cNvGraphicFramePr>
            <a:graphicFrameLocks noGrp="1"/>
          </p:cNvGraphicFramePr>
          <p:nvPr>
            <p:extLst>
              <p:ext uri="{D42A27DB-BD31-4B8C-83A1-F6EECF244321}">
                <p14:modId xmlns:p14="http://schemas.microsoft.com/office/powerpoint/2010/main" val="1794890198"/>
              </p:ext>
            </p:extLst>
          </p:nvPr>
        </p:nvGraphicFramePr>
        <p:xfrm>
          <a:off x="1462777" y="5139048"/>
          <a:ext cx="5867921" cy="1483360"/>
        </p:xfrm>
        <a:graphic>
          <a:graphicData uri="http://schemas.openxmlformats.org/drawingml/2006/table">
            <a:tbl>
              <a:tblPr firstRow="1" bandRow="1">
                <a:tableStyleId>{5C22544A-7EE6-4342-B048-85BDC9FD1C3A}</a:tableStyleId>
              </a:tblPr>
              <a:tblGrid>
                <a:gridCol w="1445978"/>
                <a:gridCol w="2200137"/>
                <a:gridCol w="2221806"/>
              </a:tblGrid>
              <a:tr h="370840">
                <a:tc>
                  <a:txBody>
                    <a:bodyPr/>
                    <a:lstStyle/>
                    <a:p>
                      <a:endParaRPr kumimoji="1" lang="ja-JP" altLang="en-US" dirty="0"/>
                    </a:p>
                  </a:txBody>
                  <a:tcPr/>
                </a:tc>
                <a:tc>
                  <a:txBody>
                    <a:bodyPr/>
                    <a:lstStyle/>
                    <a:p>
                      <a:r>
                        <a:rPr kumimoji="1" lang="en-US" altLang="ja-JP" dirty="0" smtClean="0"/>
                        <a:t>LER (4GeV e+)</a:t>
                      </a:r>
                      <a:endParaRPr kumimoji="1" lang="ja-JP" altLang="en-US" dirty="0"/>
                    </a:p>
                  </a:txBody>
                  <a:tcPr/>
                </a:tc>
                <a:tc>
                  <a:txBody>
                    <a:bodyPr/>
                    <a:lstStyle/>
                    <a:p>
                      <a:r>
                        <a:rPr kumimoji="1" lang="en-US" altLang="ja-JP" dirty="0" smtClean="0"/>
                        <a:t>HER (7GeV</a:t>
                      </a:r>
                      <a:r>
                        <a:rPr kumimoji="1" lang="en-US" altLang="ja-JP" baseline="0" dirty="0" smtClean="0"/>
                        <a:t> e-)</a:t>
                      </a:r>
                      <a:endParaRPr kumimoji="1" lang="ja-JP" altLang="en-US" dirty="0"/>
                    </a:p>
                  </a:txBody>
                  <a:tcPr/>
                </a:tc>
              </a:tr>
              <a:tr h="370840">
                <a:tc>
                  <a:txBody>
                    <a:bodyPr/>
                    <a:lstStyle/>
                    <a:p>
                      <a:r>
                        <a:rPr kumimoji="1" lang="en-US" altLang="ja-JP" dirty="0" smtClean="0"/>
                        <a:t>Rad.</a:t>
                      </a:r>
                      <a:r>
                        <a:rPr kumimoji="1" lang="en-US" altLang="ja-JP" baseline="0" dirty="0" smtClean="0"/>
                        <a:t> Bhabha</a:t>
                      </a:r>
                      <a:endParaRPr kumimoji="1" lang="ja-JP" altLang="en-US" dirty="0"/>
                    </a:p>
                  </a:txBody>
                  <a:tcPr/>
                </a:tc>
                <a:tc>
                  <a:txBody>
                    <a:bodyPr/>
                    <a:lstStyle/>
                    <a:p>
                      <a:r>
                        <a:rPr kumimoji="1" lang="en-US" altLang="ja-JP" dirty="0" smtClean="0">
                          <a:solidFill>
                            <a:schemeClr val="tx1"/>
                          </a:solidFill>
                        </a:rPr>
                        <a:t>0.74 W (eff.</a:t>
                      </a:r>
                      <a:r>
                        <a:rPr kumimoji="1" lang="en-US" altLang="ja-JP" baseline="0" dirty="0" smtClean="0">
                          <a:solidFill>
                            <a:schemeClr val="tx1"/>
                          </a:solidFill>
                        </a:rPr>
                        <a:t> 1</a:t>
                      </a:r>
                      <a:r>
                        <a:rPr kumimoji="1" lang="en-US" altLang="ja-JP" dirty="0" smtClean="0">
                          <a:solidFill>
                            <a:schemeClr val="tx1"/>
                          </a:solidFill>
                        </a:rPr>
                        <a:t>.2GHz)</a:t>
                      </a:r>
                      <a:endParaRPr kumimoji="1" lang="ja-JP" altLang="en-US" dirty="0">
                        <a:solidFill>
                          <a:schemeClr val="tx1"/>
                        </a:solidFill>
                      </a:endParaRPr>
                    </a:p>
                  </a:txBody>
                  <a:tcPr/>
                </a:tc>
                <a:tc>
                  <a:txBody>
                    <a:bodyPr/>
                    <a:lstStyle/>
                    <a:p>
                      <a:r>
                        <a:rPr kumimoji="1" lang="en-US" altLang="ja-JP" dirty="0" smtClean="0">
                          <a:solidFill>
                            <a:schemeClr val="tx1"/>
                          </a:solidFill>
                        </a:rPr>
                        <a:t>0.59W</a:t>
                      </a:r>
                      <a:r>
                        <a:rPr kumimoji="1" lang="en-US" altLang="ja-JP" baseline="0" dirty="0" smtClean="0">
                          <a:solidFill>
                            <a:schemeClr val="tx1"/>
                          </a:solidFill>
                        </a:rPr>
                        <a:t> (eff. 0.52GHz)</a:t>
                      </a:r>
                      <a:endParaRPr kumimoji="1" lang="ja-JP" altLang="en-US" dirty="0">
                        <a:solidFill>
                          <a:schemeClr val="tx1"/>
                        </a:solidFill>
                      </a:endParaRPr>
                    </a:p>
                  </a:txBody>
                  <a:tcPr/>
                </a:tc>
              </a:tr>
              <a:tr h="370840">
                <a:tc>
                  <a:txBody>
                    <a:bodyPr/>
                    <a:lstStyle/>
                    <a:p>
                      <a:r>
                        <a:rPr kumimoji="1" lang="en-US" altLang="ja-JP" dirty="0" smtClean="0"/>
                        <a:t>Touschek</a:t>
                      </a:r>
                      <a:endParaRPr kumimoji="1" lang="ja-JP" altLang="en-US" dirty="0"/>
                    </a:p>
                  </a:txBody>
                  <a:tcPr/>
                </a:tc>
                <a:tc>
                  <a:txBody>
                    <a:bodyPr/>
                    <a:lstStyle/>
                    <a:p>
                      <a:r>
                        <a:rPr lang="en-US" altLang="ja-JP" dirty="0" smtClean="0"/>
                        <a:t>0.078W (0.12GHz)</a:t>
                      </a:r>
                      <a:endParaRPr lang="ja-JP" altLang="en-US" dirty="0"/>
                    </a:p>
                  </a:txBody>
                  <a:tcPr/>
                </a:tc>
                <a:tc>
                  <a:txBody>
                    <a:bodyPr/>
                    <a:lstStyle/>
                    <a:p>
                      <a:r>
                        <a:rPr lang="en-US" altLang="ja-JP" dirty="0" smtClean="0"/>
                        <a:t>0.02 W (0.02 GHz)</a:t>
                      </a:r>
                      <a:endParaRPr lang="ja-JP" altLang="en-US" dirty="0"/>
                    </a:p>
                  </a:txBody>
                  <a:tcPr/>
                </a:tc>
              </a:tr>
              <a:tr h="370840">
                <a:tc>
                  <a:txBody>
                    <a:bodyPr/>
                    <a:lstStyle/>
                    <a:p>
                      <a:r>
                        <a:rPr kumimoji="1" lang="en-US" altLang="ja-JP" dirty="0" smtClean="0"/>
                        <a:t>Coulomb</a:t>
                      </a:r>
                      <a:endParaRPr kumimoji="1" lang="ja-JP" altLang="en-US" dirty="0"/>
                    </a:p>
                  </a:txBody>
                  <a:tcPr/>
                </a:tc>
                <a:tc>
                  <a:txBody>
                    <a:bodyPr/>
                    <a:lstStyle/>
                    <a:p>
                      <a:r>
                        <a:rPr lang="en-US" altLang="ja-JP" dirty="0" smtClean="0"/>
                        <a:t>0.18 W (0.28GHz)</a:t>
                      </a:r>
                      <a:endParaRPr lang="ja-JP" altLang="en-US" dirty="0"/>
                    </a:p>
                  </a:txBody>
                  <a:tcPr/>
                </a:tc>
                <a:tc>
                  <a:txBody>
                    <a:bodyPr/>
                    <a:lstStyle/>
                    <a:p>
                      <a:r>
                        <a:rPr lang="en-US" altLang="ja-JP" dirty="0" smtClean="0"/>
                        <a:t>0.001W (0.001GHz)</a:t>
                      </a:r>
                      <a:endParaRPr lang="ja-JP" altLang="en-US" dirty="0"/>
                    </a:p>
                  </a:txBody>
                  <a:tcPr/>
                </a:tc>
              </a:tr>
            </a:tbl>
          </a:graphicData>
        </a:graphic>
      </p:graphicFrame>
      <p:sp>
        <p:nvSpPr>
          <p:cNvPr id="8" name="テキスト ボックス 7"/>
          <p:cNvSpPr txBox="1"/>
          <p:nvPr/>
        </p:nvSpPr>
        <p:spPr>
          <a:xfrm>
            <a:off x="684852" y="304800"/>
            <a:ext cx="8136904" cy="830997"/>
          </a:xfrm>
          <a:prstGeom prst="rect">
            <a:avLst/>
          </a:prstGeom>
          <a:noFill/>
        </p:spPr>
        <p:txBody>
          <a:bodyPr wrap="square" rtlCol="0">
            <a:spAutoFit/>
          </a:bodyPr>
          <a:lstStyle/>
          <a:p>
            <a:pPr algn="ctr" fontAlgn="auto">
              <a:spcBef>
                <a:spcPts val="0"/>
              </a:spcBef>
              <a:spcAft>
                <a:spcPts val="0"/>
              </a:spcAft>
            </a:pPr>
            <a:r>
              <a:rPr lang="en-US" altLang="ja-JP" sz="4800" dirty="0" smtClean="0">
                <a:solidFill>
                  <a:prstClr val="black"/>
                </a:solidFill>
                <a:latin typeface="Calibri"/>
                <a:ea typeface="ＭＳ Ｐゴシック"/>
              </a:rPr>
              <a:t>BG loss distribution</a:t>
            </a:r>
            <a:endParaRPr lang="ja-JP" altLang="en-US" sz="3600" dirty="0">
              <a:solidFill>
                <a:prstClr val="black"/>
              </a:solidFill>
              <a:latin typeface="Calibri"/>
              <a:ea typeface="ＭＳ Ｐゴシック"/>
            </a:endParaRPr>
          </a:p>
        </p:txBody>
      </p:sp>
      <p:sp>
        <p:nvSpPr>
          <p:cNvPr id="9" name="テキスト ボックス 8"/>
          <p:cNvSpPr txBox="1"/>
          <p:nvPr/>
        </p:nvSpPr>
        <p:spPr>
          <a:xfrm>
            <a:off x="7703840" y="4621948"/>
            <a:ext cx="1440160" cy="646331"/>
          </a:xfrm>
          <a:prstGeom prst="rect">
            <a:avLst/>
          </a:prstGeom>
          <a:noFill/>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1GeV ,1GHz</a:t>
            </a:r>
          </a:p>
          <a:p>
            <a:pPr fontAlgn="auto">
              <a:spcBef>
                <a:spcPts val="0"/>
              </a:spcBef>
              <a:spcAft>
                <a:spcPts val="0"/>
              </a:spcAft>
            </a:pPr>
            <a:r>
              <a:rPr lang="en-US" altLang="ja-JP" dirty="0" smtClean="0">
                <a:solidFill>
                  <a:prstClr val="black"/>
                </a:solidFill>
                <a:latin typeface="Calibri"/>
                <a:ea typeface="ＭＳ Ｐゴシック"/>
              </a:rPr>
              <a:t> </a:t>
            </a:r>
            <a:r>
              <a:rPr lang="en-US" altLang="ja-JP" dirty="0" smtClean="0">
                <a:solidFill>
                  <a:prstClr val="black"/>
                </a:solidFill>
                <a:latin typeface="Calibri"/>
                <a:ea typeface="ＭＳ Ｐゴシック"/>
                <a:sym typeface="Wingdings" pitchFamily="2" charset="2"/>
              </a:rPr>
              <a:t>= 0.16W</a:t>
            </a:r>
            <a:endParaRPr lang="ja-JP" altLang="en-US" dirty="0">
              <a:solidFill>
                <a:prstClr val="black"/>
              </a:solidFill>
              <a:latin typeface="Calibri"/>
              <a:ea typeface="ＭＳ Ｐゴシック"/>
            </a:endParaRPr>
          </a:p>
        </p:txBody>
      </p:sp>
      <p:grpSp>
        <p:nvGrpSpPr>
          <p:cNvPr id="10" name="グループ化 15"/>
          <p:cNvGrpSpPr/>
          <p:nvPr/>
        </p:nvGrpSpPr>
        <p:grpSpPr>
          <a:xfrm>
            <a:off x="601421" y="3216867"/>
            <a:ext cx="7770069" cy="1202733"/>
            <a:chOff x="464408" y="2879491"/>
            <a:chExt cx="8380191" cy="1662306"/>
          </a:xfrm>
        </p:grpSpPr>
        <p:cxnSp>
          <p:nvCxnSpPr>
            <p:cNvPr id="11" name="直線矢印コネクタ 10"/>
            <p:cNvCxnSpPr/>
            <p:nvPr/>
          </p:nvCxnSpPr>
          <p:spPr>
            <a:xfrm flipH="1">
              <a:off x="3242178" y="4509104"/>
              <a:ext cx="834682" cy="2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5981974" y="4116922"/>
              <a:ext cx="1512168" cy="0"/>
            </a:xfrm>
            <a:prstGeom prst="straightConnector1">
              <a:avLst/>
            </a:prstGeom>
            <a:ln w="28575">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5253314" y="4252842"/>
              <a:ext cx="3600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6765519" y="3484569"/>
              <a:ext cx="576063" cy="0"/>
            </a:xfrm>
            <a:prstGeom prst="straightConnector1">
              <a:avLst/>
            </a:prstGeom>
            <a:ln w="28575">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64408" y="2967703"/>
              <a:ext cx="720080" cy="893299"/>
            </a:xfrm>
            <a:prstGeom prst="rect">
              <a:avLst/>
            </a:prstGeom>
            <a:noFill/>
          </p:spPr>
          <p:txBody>
            <a:bodyPr wrap="square" rtlCol="0">
              <a:spAutoFit/>
            </a:bodyPr>
            <a:lstStyle/>
            <a:p>
              <a:pPr fontAlgn="auto">
                <a:spcBef>
                  <a:spcPts val="0"/>
                </a:spcBef>
                <a:spcAft>
                  <a:spcPts val="0"/>
                </a:spcAft>
              </a:pPr>
              <a:r>
                <a:rPr lang="en-US" altLang="ja-JP" dirty="0">
                  <a:solidFill>
                    <a:prstClr val="black"/>
                  </a:solidFill>
                  <a:latin typeface="Calibri"/>
                  <a:ea typeface="ＭＳ Ｐゴシック"/>
                </a:rPr>
                <a:t>H</a:t>
              </a:r>
              <a:r>
                <a:rPr lang="en-US" altLang="ja-JP" dirty="0" smtClean="0">
                  <a:solidFill>
                    <a:prstClr val="black"/>
                  </a:solidFill>
                  <a:latin typeface="Calibri"/>
                  <a:ea typeface="ＭＳ Ｐゴシック"/>
                </a:rPr>
                <a:t>ER</a:t>
              </a:r>
            </a:p>
            <a:p>
              <a:pPr fontAlgn="auto">
                <a:spcBef>
                  <a:spcPts val="0"/>
                </a:spcBef>
                <a:spcAft>
                  <a:spcPts val="0"/>
                </a:spcAft>
              </a:pPr>
              <a:r>
                <a:rPr lang="en-US" altLang="ja-JP" dirty="0">
                  <a:solidFill>
                    <a:prstClr val="black"/>
                  </a:solidFill>
                  <a:latin typeface="Calibri"/>
                  <a:ea typeface="ＭＳ Ｐゴシック"/>
                </a:rPr>
                <a:t>(</a:t>
              </a:r>
              <a:r>
                <a:rPr lang="en-US" altLang="ja-JP" dirty="0" smtClean="0">
                  <a:solidFill>
                    <a:prstClr val="black"/>
                  </a:solidFill>
                  <a:latin typeface="Calibri"/>
                  <a:ea typeface="ＭＳ Ｐゴシック"/>
                </a:rPr>
                <a:t>e</a:t>
              </a:r>
              <a:r>
                <a:rPr lang="en-US" altLang="ja-JP" dirty="0">
                  <a:solidFill>
                    <a:prstClr val="black"/>
                  </a:solidFill>
                  <a:latin typeface="Calibri"/>
                  <a:ea typeface="ＭＳ Ｐゴシック"/>
                </a:rPr>
                <a:t>-</a:t>
              </a:r>
              <a:r>
                <a:rPr lang="en-US" altLang="ja-JP"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sp>
          <p:nvSpPr>
            <p:cNvPr id="16" name="テキスト ボックス 15"/>
            <p:cNvSpPr txBox="1"/>
            <p:nvPr/>
          </p:nvSpPr>
          <p:spPr>
            <a:xfrm>
              <a:off x="8233453" y="2879491"/>
              <a:ext cx="611146" cy="893299"/>
            </a:xfrm>
            <a:prstGeom prst="rect">
              <a:avLst/>
            </a:prstGeom>
            <a:noFill/>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LER(e</a:t>
              </a:r>
              <a:r>
                <a:rPr lang="en-US" altLang="ja-JP" dirty="0">
                  <a:solidFill>
                    <a:prstClr val="black"/>
                  </a:solidFill>
                  <a:latin typeface="Calibri"/>
                  <a:ea typeface="ＭＳ Ｐゴシック"/>
                </a:rPr>
                <a:t>+</a:t>
              </a:r>
              <a:r>
                <a:rPr lang="en-US" altLang="ja-JP"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cxnSp>
          <p:nvCxnSpPr>
            <p:cNvPr id="17" name="直線矢印コネクタ 16"/>
            <p:cNvCxnSpPr/>
            <p:nvPr/>
          </p:nvCxnSpPr>
          <p:spPr>
            <a:xfrm flipH="1">
              <a:off x="5307816" y="3353287"/>
              <a:ext cx="648072" cy="0"/>
            </a:xfrm>
            <a:prstGeom prst="straightConnector1">
              <a:avLst/>
            </a:prstGeom>
            <a:ln w="28575">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1585866" y="4541510"/>
              <a:ext cx="834682" cy="2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直線コネクタ 19"/>
          <p:cNvCxnSpPr/>
          <p:nvPr/>
        </p:nvCxnSpPr>
        <p:spPr>
          <a:xfrm>
            <a:off x="4637060" y="1645190"/>
            <a:ext cx="0" cy="3007014"/>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6216198" y="4431127"/>
            <a:ext cx="805925" cy="0"/>
          </a:xfrm>
          <a:prstGeom prst="straightConnector1">
            <a:avLst/>
          </a:prstGeom>
          <a:ln w="28575">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0" y="494876"/>
            <a:ext cx="1746738" cy="646331"/>
          </a:xfrm>
          <a:prstGeom prst="rect">
            <a:avLst/>
          </a:prstGeom>
          <a:noFill/>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Ver. 2014.6.18</a:t>
            </a:r>
          </a:p>
          <a:p>
            <a:pPr fontAlgn="auto">
              <a:spcBef>
                <a:spcPts val="0"/>
              </a:spcBef>
              <a:spcAft>
                <a:spcPts val="0"/>
              </a:spcAft>
            </a:pPr>
            <a:r>
              <a:rPr lang="en-US" altLang="ja-JP" dirty="0" smtClean="0">
                <a:solidFill>
                  <a:prstClr val="black"/>
                </a:solidFill>
                <a:latin typeface="Calibri"/>
                <a:ea typeface="ＭＳ Ｐゴシック"/>
              </a:rPr>
              <a:t>(</a:t>
            </a:r>
            <a:r>
              <a:rPr lang="en-US" altLang="ja-JP" dirty="0">
                <a:solidFill>
                  <a:prstClr val="black"/>
                </a:solidFill>
                <a:latin typeface="Calibri"/>
                <a:ea typeface="ＭＳ Ｐゴシック"/>
              </a:rPr>
              <a:t>9</a:t>
            </a:r>
            <a:r>
              <a:rPr lang="en-US" altLang="ja-JP" baseline="30000" dirty="0" smtClean="0">
                <a:solidFill>
                  <a:prstClr val="black"/>
                </a:solidFill>
                <a:latin typeface="Calibri"/>
                <a:ea typeface="ＭＳ Ｐゴシック"/>
              </a:rPr>
              <a:t>th</a:t>
            </a:r>
            <a:r>
              <a:rPr lang="en-US" altLang="ja-JP" dirty="0" smtClean="0">
                <a:solidFill>
                  <a:prstClr val="black"/>
                </a:solidFill>
                <a:latin typeface="Calibri"/>
                <a:ea typeface="ＭＳ Ｐゴシック"/>
              </a:rPr>
              <a:t> campaign)</a:t>
            </a:r>
            <a:endParaRPr lang="ja-JP" altLang="en-US" dirty="0">
              <a:solidFill>
                <a:prstClr val="black"/>
              </a:solidFill>
              <a:latin typeface="Calibri"/>
              <a:ea typeface="ＭＳ Ｐゴシック"/>
            </a:endParaRPr>
          </a:p>
        </p:txBody>
      </p:sp>
      <p:sp>
        <p:nvSpPr>
          <p:cNvPr id="23" name="テキスト ボックス 22"/>
          <p:cNvSpPr txBox="1"/>
          <p:nvPr/>
        </p:nvSpPr>
        <p:spPr>
          <a:xfrm>
            <a:off x="95543" y="1298624"/>
            <a:ext cx="218049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fontAlgn="auto">
              <a:spcBef>
                <a:spcPts val="0"/>
              </a:spcBef>
              <a:spcAft>
                <a:spcPts val="0"/>
              </a:spcAft>
            </a:pPr>
            <a:r>
              <a:rPr lang="en-US" altLang="ja-JP" sz="1400" dirty="0" smtClean="0">
                <a:solidFill>
                  <a:prstClr val="black"/>
                </a:solidFill>
              </a:rPr>
              <a:t>Loss wattage</a:t>
            </a:r>
          </a:p>
          <a:p>
            <a:pPr fontAlgn="auto">
              <a:spcBef>
                <a:spcPts val="0"/>
              </a:spcBef>
              <a:spcAft>
                <a:spcPts val="0"/>
              </a:spcAft>
            </a:pPr>
            <a:r>
              <a:rPr lang="en-US" altLang="ja-JP" sz="1400" dirty="0" smtClean="0">
                <a:solidFill>
                  <a:prstClr val="black"/>
                </a:solidFill>
              </a:rPr>
              <a:t>= loss rate </a:t>
            </a:r>
          </a:p>
          <a:p>
            <a:pPr fontAlgn="auto">
              <a:spcBef>
                <a:spcPts val="0"/>
              </a:spcBef>
              <a:spcAft>
                <a:spcPts val="0"/>
              </a:spcAft>
            </a:pPr>
            <a:r>
              <a:rPr lang="en-US" altLang="ja-JP" sz="1400" dirty="0">
                <a:solidFill>
                  <a:prstClr val="black"/>
                </a:solidFill>
              </a:rPr>
              <a:t> </a:t>
            </a:r>
            <a:r>
              <a:rPr lang="en-US" altLang="ja-JP" sz="1400" dirty="0" smtClean="0">
                <a:solidFill>
                  <a:prstClr val="black"/>
                </a:solidFill>
              </a:rPr>
              <a:t>   * energy of loss particle</a:t>
            </a:r>
            <a:endParaRPr lang="ja-JP" altLang="en-US" sz="1400" dirty="0">
              <a:solidFill>
                <a:prstClr val="black"/>
              </a:solidFill>
            </a:endParaRPr>
          </a:p>
        </p:txBody>
      </p:sp>
      <p:cxnSp>
        <p:nvCxnSpPr>
          <p:cNvPr id="25" name="直線矢印コネクタ 24"/>
          <p:cNvCxnSpPr/>
          <p:nvPr/>
        </p:nvCxnSpPr>
        <p:spPr>
          <a:xfrm flipH="1">
            <a:off x="7693572" y="3121572"/>
            <a:ext cx="5202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583324" y="3184634"/>
            <a:ext cx="4729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flipH="1">
            <a:off x="3377873" y="3613118"/>
            <a:ext cx="600889" cy="0"/>
          </a:xfrm>
          <a:prstGeom prst="straightConnector1">
            <a:avLst/>
          </a:prstGeom>
          <a:ln w="28575">
            <a:solidFill>
              <a:srgbClr val="00FF00"/>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256" y="1129579"/>
            <a:ext cx="5304428" cy="1073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日付プレースホルダー 1"/>
          <p:cNvSpPr>
            <a:spLocks noGrp="1"/>
          </p:cNvSpPr>
          <p:nvPr>
            <p:ph type="dt" sz="half" idx="10"/>
          </p:nvPr>
        </p:nvSpPr>
        <p:spPr/>
        <p:txBody>
          <a:bodyPr/>
          <a:lstStyle/>
          <a:p>
            <a:r>
              <a:rPr kumimoji="1" lang="en-US" altLang="ja-JP" smtClean="0"/>
              <a:t>Hiroyuki Nakayama (KEK) </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FJPPL meeting @ Strasbourg</a:t>
            </a:r>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19</a:t>
            </a:fld>
            <a:endParaRPr kumimoji="1" lang="ja-JP" altLang="en-US"/>
          </a:p>
        </p:txBody>
      </p:sp>
    </p:spTree>
    <p:extLst>
      <p:ext uri="{BB962C8B-B14F-4D97-AF65-F5344CB8AC3E}">
        <p14:creationId xmlns:p14="http://schemas.microsoft.com/office/powerpoint/2010/main" val="4211863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Beam background at SuperKEKB</a:t>
            </a:r>
            <a:endParaRPr kumimoji="1" lang="ja-JP" altLang="en-US" dirty="0"/>
          </a:p>
        </p:txBody>
      </p:sp>
      <p:sp>
        <p:nvSpPr>
          <p:cNvPr id="3" name="コンテンツ プレースホルダ 2"/>
          <p:cNvSpPr>
            <a:spLocks noGrp="1"/>
          </p:cNvSpPr>
          <p:nvPr>
            <p:ph idx="1"/>
          </p:nvPr>
        </p:nvSpPr>
        <p:spPr>
          <a:xfrm>
            <a:off x="323528" y="1268760"/>
            <a:ext cx="8229600" cy="4525963"/>
          </a:xfrm>
        </p:spPr>
        <p:txBody>
          <a:bodyPr>
            <a:normAutofit lnSpcReduction="10000"/>
          </a:bodyPr>
          <a:lstStyle/>
          <a:p>
            <a:r>
              <a:rPr lang="en-US" altLang="ja-JP" sz="2800" dirty="0" smtClean="0">
                <a:solidFill>
                  <a:srgbClr val="3399FF"/>
                </a:solidFill>
              </a:rPr>
              <a:t>At SuperKEKB with x40 larger Luminosity, beam background will also increase drastically.</a:t>
            </a:r>
          </a:p>
          <a:p>
            <a:pPr lvl="1"/>
            <a:r>
              <a:rPr lang="en-US" altLang="ja-JP" dirty="0" smtClean="0"/>
              <a:t>Touschek scattering</a:t>
            </a:r>
          </a:p>
          <a:p>
            <a:pPr lvl="1"/>
            <a:r>
              <a:rPr lang="en-US" altLang="ja-JP" dirty="0" smtClean="0"/>
              <a:t>Beam-gas scattering</a:t>
            </a:r>
          </a:p>
          <a:p>
            <a:pPr lvl="1"/>
            <a:r>
              <a:rPr lang="en-US" altLang="ja-JP" dirty="0"/>
              <a:t>Synchrotron </a:t>
            </a:r>
            <a:r>
              <a:rPr lang="en-US" altLang="ja-JP" dirty="0" smtClean="0"/>
              <a:t>radiation</a:t>
            </a:r>
          </a:p>
          <a:p>
            <a:pPr lvl="1"/>
            <a:r>
              <a:rPr lang="en-US" altLang="ja-JP" dirty="0" smtClean="0"/>
              <a:t>Radiative Bhabha event: emitted</a:t>
            </a:r>
            <a:r>
              <a:rPr lang="en-US" altLang="ja-JP" dirty="0" smtClean="0">
                <a:latin typeface="Symbol" pitchFamily="18" charset="2"/>
              </a:rPr>
              <a:t> g</a:t>
            </a:r>
            <a:endParaRPr lang="en-US" altLang="ja-JP" dirty="0" smtClean="0"/>
          </a:p>
          <a:p>
            <a:pPr lvl="1"/>
            <a:r>
              <a:rPr lang="en-US" altLang="ja-JP" dirty="0" smtClean="0"/>
              <a:t>Radiative Bhabha event: spent e+/e-</a:t>
            </a:r>
          </a:p>
          <a:p>
            <a:pPr lvl="1"/>
            <a:r>
              <a:rPr lang="en-US" altLang="ja-JP" dirty="0" smtClean="0"/>
              <a:t>2-photon process event: e+e-</a:t>
            </a:r>
            <a:r>
              <a:rPr lang="en-US" altLang="ja-JP" dirty="0" smtClean="0">
                <a:sym typeface="Wingdings" pitchFamily="2" charset="2"/>
              </a:rPr>
              <a:t>e+e-e+e-</a:t>
            </a:r>
            <a:endParaRPr lang="en-US" altLang="ja-JP" dirty="0" smtClean="0"/>
          </a:p>
          <a:p>
            <a:pPr lvl="1"/>
            <a:r>
              <a:rPr lang="en-US" altLang="ja-JP" dirty="0" smtClean="0"/>
              <a:t>etc…</a:t>
            </a:r>
          </a:p>
          <a:p>
            <a:pPr lvl="1"/>
            <a:endParaRPr lang="en-US" altLang="ja-JP" dirty="0"/>
          </a:p>
          <a:p>
            <a:pPr lvl="1"/>
            <a:endParaRPr lang="en-US" altLang="ja-JP" dirty="0" smtClean="0"/>
          </a:p>
          <a:p>
            <a:endParaRPr lang="ja-JP" altLang="en-US" sz="2800" dirty="0"/>
          </a:p>
        </p:txBody>
      </p:sp>
      <p:sp>
        <p:nvSpPr>
          <p:cNvPr id="4" name="日付プレースホルダ 3"/>
          <p:cNvSpPr>
            <a:spLocks noGrp="1"/>
          </p:cNvSpPr>
          <p:nvPr>
            <p:ph type="dt" sz="half" idx="10"/>
          </p:nvPr>
        </p:nvSpPr>
        <p:spPr/>
        <p:txBody>
          <a:bodyPr/>
          <a:lstStyle/>
          <a:p>
            <a:r>
              <a:rPr kumimoji="1" lang="en-US" altLang="ja-JP" smtClean="0"/>
              <a:t>Hiroyuki Nakayama (KEK) </a:t>
            </a:r>
            <a:endParaRPr kumimoji="1" lang="ja-JP" altLang="en-US" dirty="0"/>
          </a:p>
        </p:txBody>
      </p:sp>
      <p:sp>
        <p:nvSpPr>
          <p:cNvPr id="5" name="フッター プレースホルダ 4"/>
          <p:cNvSpPr>
            <a:spLocks noGrp="1"/>
          </p:cNvSpPr>
          <p:nvPr>
            <p:ph type="ftr" sz="quarter" idx="11"/>
          </p:nvPr>
        </p:nvSpPr>
        <p:spPr/>
        <p:txBody>
          <a:bodyPr/>
          <a:lstStyle/>
          <a:p>
            <a:pPr algn="ctr"/>
            <a:r>
              <a:rPr kumimoji="1" lang="en-US" altLang="ja-JP" smtClean="0"/>
              <a:t>FJPPL meeting @ Strasbourg</a:t>
            </a:r>
            <a:endParaRPr kumimoji="1" lang="ja-JP" altLang="en-US" dirty="0"/>
          </a:p>
        </p:txBody>
      </p:sp>
      <p:pic>
        <p:nvPicPr>
          <p:cNvPr id="39" name="Picture 2" descr="http://x-ray.k.u-tokyo.ac.jp/image/bending.gif"/>
          <p:cNvPicPr>
            <a:picLocks noChangeAspect="1" noChangeArrowheads="1"/>
          </p:cNvPicPr>
          <p:nvPr/>
        </p:nvPicPr>
        <p:blipFill>
          <a:blip r:embed="rId3" cstate="print"/>
          <a:srcRect/>
          <a:stretch>
            <a:fillRect/>
          </a:stretch>
        </p:blipFill>
        <p:spPr bwMode="auto">
          <a:xfrm>
            <a:off x="6770913" y="1754354"/>
            <a:ext cx="1926771" cy="967076"/>
          </a:xfrm>
          <a:prstGeom prst="rect">
            <a:avLst/>
          </a:prstGeom>
          <a:noFill/>
        </p:spPr>
      </p:pic>
      <p:pic>
        <p:nvPicPr>
          <p:cNvPr id="41" name="Picture 2"/>
          <p:cNvPicPr>
            <a:picLocks noChangeAspect="1" noChangeArrowheads="1"/>
          </p:cNvPicPr>
          <p:nvPr/>
        </p:nvPicPr>
        <p:blipFill>
          <a:blip r:embed="rId4" cstate="print"/>
          <a:srcRect t="12681" r="59415" b="20304"/>
          <a:stretch>
            <a:fillRect/>
          </a:stretch>
        </p:blipFill>
        <p:spPr bwMode="auto">
          <a:xfrm>
            <a:off x="6228184" y="3140968"/>
            <a:ext cx="1994052" cy="1214642"/>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t="4599"/>
          <a:stretch>
            <a:fillRect/>
          </a:stretch>
        </p:blipFill>
        <p:spPr bwMode="auto">
          <a:xfrm>
            <a:off x="4508892" y="2166257"/>
            <a:ext cx="1735425" cy="869496"/>
          </a:xfrm>
          <a:prstGeom prst="rect">
            <a:avLst/>
          </a:prstGeom>
          <a:noFill/>
          <a:ln w="9525">
            <a:noFill/>
            <a:miter lim="800000"/>
            <a:headEnd/>
            <a:tailEnd/>
          </a:ln>
        </p:spPr>
      </p:pic>
      <p:pic>
        <p:nvPicPr>
          <p:cNvPr id="44" name="Picture 2"/>
          <p:cNvPicPr>
            <a:picLocks noChangeAspect="1" noChangeArrowheads="1"/>
          </p:cNvPicPr>
          <p:nvPr/>
        </p:nvPicPr>
        <p:blipFill>
          <a:blip r:embed="rId6" cstate="print"/>
          <a:srcRect l="64222" t="14526" r="2466" b="45649"/>
          <a:stretch>
            <a:fillRect/>
          </a:stretch>
        </p:blipFill>
        <p:spPr bwMode="auto">
          <a:xfrm>
            <a:off x="6997776" y="4430485"/>
            <a:ext cx="1950282" cy="1785258"/>
          </a:xfrm>
          <a:prstGeom prst="rect">
            <a:avLst/>
          </a:prstGeom>
          <a:noFill/>
          <a:ln w="9525">
            <a:noFill/>
            <a:miter lim="800000"/>
            <a:headEnd/>
            <a:tailEnd/>
          </a:ln>
        </p:spPr>
      </p:pic>
      <p:pic>
        <p:nvPicPr>
          <p:cNvPr id="3075" name="Picture 3"/>
          <p:cNvPicPr>
            <a:picLocks noChangeAspect="1" noChangeArrowheads="1"/>
          </p:cNvPicPr>
          <p:nvPr/>
        </p:nvPicPr>
        <p:blipFill>
          <a:blip r:embed="rId7" cstate="print"/>
          <a:srcRect/>
          <a:stretch>
            <a:fillRect/>
          </a:stretch>
        </p:blipFill>
        <p:spPr bwMode="auto">
          <a:xfrm>
            <a:off x="7592074" y="2906486"/>
            <a:ext cx="1425342" cy="674914"/>
          </a:xfrm>
          <a:prstGeom prst="rect">
            <a:avLst/>
          </a:prstGeom>
          <a:noFill/>
          <a:ln w="9525">
            <a:noFill/>
            <a:miter lim="800000"/>
            <a:headEnd/>
            <a:tailEnd/>
          </a:ln>
        </p:spPr>
      </p:pic>
      <p:grpSp>
        <p:nvGrpSpPr>
          <p:cNvPr id="7" name="グループ化 90"/>
          <p:cNvGrpSpPr/>
          <p:nvPr/>
        </p:nvGrpSpPr>
        <p:grpSpPr>
          <a:xfrm>
            <a:off x="4019484" y="5026659"/>
            <a:ext cx="2657740" cy="1058455"/>
            <a:chOff x="2852595" y="944867"/>
            <a:chExt cx="4767406" cy="1796746"/>
          </a:xfrm>
        </p:grpSpPr>
        <p:sp>
          <p:nvSpPr>
            <p:cNvPr id="45" name="AutoShape 51"/>
            <p:cNvSpPr>
              <a:spLocks noChangeArrowheads="1"/>
            </p:cNvSpPr>
            <p:nvPr/>
          </p:nvSpPr>
          <p:spPr bwMode="auto">
            <a:xfrm rot="338626">
              <a:off x="5473700" y="1725613"/>
              <a:ext cx="842963" cy="150812"/>
            </a:xfrm>
            <a:prstGeom prst="rightArrow">
              <a:avLst>
                <a:gd name="adj1" fmla="val 50000"/>
                <a:gd name="adj2" fmla="val 139737"/>
              </a:avLst>
            </a:prstGeom>
            <a:solidFill>
              <a:schemeClr val="accent1"/>
            </a:solidFill>
            <a:ln w="9525">
              <a:solidFill>
                <a:schemeClr val="tx1"/>
              </a:solidFill>
              <a:miter lim="800000"/>
              <a:headEnd/>
              <a:tailEnd/>
            </a:ln>
          </p:spPr>
          <p:txBody>
            <a:bodyPr wrap="none" anchor="ctr"/>
            <a:lstStyle/>
            <a:p>
              <a:endParaRPr kumimoji="0" lang="ja-JP" altLang="en-US">
                <a:latin typeface="Tw Cen MT" pitchFamily="-108" charset="-18"/>
              </a:endParaRPr>
            </a:p>
          </p:txBody>
        </p:sp>
        <p:sp>
          <p:nvSpPr>
            <p:cNvPr id="46" name="Line 4"/>
            <p:cNvSpPr>
              <a:spLocks noChangeShapeType="1"/>
            </p:cNvSpPr>
            <p:nvPr/>
          </p:nvSpPr>
          <p:spPr bwMode="auto">
            <a:xfrm flipV="1">
              <a:off x="2984517" y="1497010"/>
              <a:ext cx="4635484" cy="960155"/>
            </a:xfrm>
            <a:prstGeom prst="line">
              <a:avLst/>
            </a:prstGeom>
            <a:noFill/>
            <a:ln w="9525">
              <a:solidFill>
                <a:schemeClr val="tx1"/>
              </a:solidFill>
              <a:round/>
              <a:headEnd/>
              <a:tailEnd type="stealth" w="med" len="med"/>
            </a:ln>
          </p:spPr>
          <p:txBody>
            <a:bodyPr wrap="none" anchor="ctr"/>
            <a:lstStyle/>
            <a:p>
              <a:endParaRPr lang="ja-JP" altLang="en-US"/>
            </a:p>
          </p:txBody>
        </p:sp>
        <p:sp>
          <p:nvSpPr>
            <p:cNvPr id="48" name="Oval 6"/>
            <p:cNvSpPr>
              <a:spLocks noChangeArrowheads="1"/>
            </p:cNvSpPr>
            <p:nvPr/>
          </p:nvSpPr>
          <p:spPr bwMode="auto">
            <a:xfrm>
              <a:off x="4313238" y="1638300"/>
              <a:ext cx="339725" cy="1103313"/>
            </a:xfrm>
            <a:prstGeom prst="ellipse">
              <a:avLst/>
            </a:prstGeom>
            <a:noFill/>
            <a:ln w="9525">
              <a:solidFill>
                <a:schemeClr val="tx1"/>
              </a:solidFill>
              <a:round/>
              <a:headEnd/>
              <a:tailEnd/>
            </a:ln>
          </p:spPr>
          <p:txBody>
            <a:bodyPr wrap="none" anchor="ctr"/>
            <a:lstStyle/>
            <a:p>
              <a:endParaRPr kumimoji="0" lang="ja-JP" altLang="en-US">
                <a:latin typeface="Tw Cen MT" pitchFamily="-108" charset="-18"/>
              </a:endParaRPr>
            </a:p>
          </p:txBody>
        </p:sp>
        <p:sp>
          <p:nvSpPr>
            <p:cNvPr id="49" name="Oval 7"/>
            <p:cNvSpPr>
              <a:spLocks noChangeArrowheads="1"/>
            </p:cNvSpPr>
            <p:nvPr/>
          </p:nvSpPr>
          <p:spPr bwMode="auto">
            <a:xfrm>
              <a:off x="5964238" y="1279525"/>
              <a:ext cx="339725" cy="1103313"/>
            </a:xfrm>
            <a:prstGeom prst="ellipse">
              <a:avLst/>
            </a:prstGeom>
            <a:noFill/>
            <a:ln w="9525">
              <a:solidFill>
                <a:schemeClr val="tx1"/>
              </a:solidFill>
              <a:round/>
              <a:headEnd/>
              <a:tailEnd/>
            </a:ln>
          </p:spPr>
          <p:txBody>
            <a:bodyPr wrap="none" anchor="ctr"/>
            <a:lstStyle/>
            <a:p>
              <a:endParaRPr kumimoji="0" lang="ja-JP" altLang="en-US">
                <a:latin typeface="Tw Cen MT" pitchFamily="-108" charset="-18"/>
              </a:endParaRPr>
            </a:p>
          </p:txBody>
        </p:sp>
        <p:sp>
          <p:nvSpPr>
            <p:cNvPr id="50" name="Line 8"/>
            <p:cNvSpPr>
              <a:spLocks noChangeShapeType="1"/>
            </p:cNvSpPr>
            <p:nvPr/>
          </p:nvSpPr>
          <p:spPr bwMode="auto">
            <a:xfrm flipV="1">
              <a:off x="4471988" y="1270000"/>
              <a:ext cx="1657350" cy="365125"/>
            </a:xfrm>
            <a:prstGeom prst="line">
              <a:avLst/>
            </a:prstGeom>
            <a:noFill/>
            <a:ln w="9525">
              <a:solidFill>
                <a:schemeClr val="tx1"/>
              </a:solidFill>
              <a:round/>
              <a:headEnd/>
              <a:tailEnd/>
            </a:ln>
          </p:spPr>
          <p:txBody>
            <a:bodyPr wrap="none" anchor="ctr"/>
            <a:lstStyle/>
            <a:p>
              <a:endParaRPr lang="ja-JP" altLang="en-US"/>
            </a:p>
          </p:txBody>
        </p:sp>
        <p:sp>
          <p:nvSpPr>
            <p:cNvPr id="51" name="Line 9"/>
            <p:cNvSpPr>
              <a:spLocks noChangeShapeType="1"/>
            </p:cNvSpPr>
            <p:nvPr/>
          </p:nvSpPr>
          <p:spPr bwMode="auto">
            <a:xfrm flipV="1">
              <a:off x="4492625" y="2373313"/>
              <a:ext cx="1657350" cy="365125"/>
            </a:xfrm>
            <a:prstGeom prst="line">
              <a:avLst/>
            </a:prstGeom>
            <a:noFill/>
            <a:ln w="9525">
              <a:solidFill>
                <a:schemeClr val="tx1"/>
              </a:solidFill>
              <a:round/>
              <a:headEnd/>
              <a:tailEnd/>
            </a:ln>
          </p:spPr>
          <p:txBody>
            <a:bodyPr wrap="none" anchor="ctr"/>
            <a:lstStyle/>
            <a:p>
              <a:endParaRPr lang="ja-JP" altLang="en-US"/>
            </a:p>
          </p:txBody>
        </p:sp>
        <p:sp>
          <p:nvSpPr>
            <p:cNvPr id="52" name="Oval 10"/>
            <p:cNvSpPr>
              <a:spLocks noChangeArrowheads="1"/>
            </p:cNvSpPr>
            <p:nvPr/>
          </p:nvSpPr>
          <p:spPr bwMode="auto">
            <a:xfrm>
              <a:off x="3182972" y="2077398"/>
              <a:ext cx="82550" cy="84137"/>
            </a:xfrm>
            <a:prstGeom prst="ellipse">
              <a:avLst/>
            </a:prstGeom>
            <a:solidFill>
              <a:srgbClr val="0000FF"/>
            </a:solidFill>
            <a:ln w="9525">
              <a:solidFill>
                <a:schemeClr val="tx1"/>
              </a:solidFill>
              <a:round/>
              <a:headEnd/>
              <a:tailEnd/>
            </a:ln>
          </p:spPr>
          <p:txBody>
            <a:bodyPr wrap="none" anchor="ctr"/>
            <a:lstStyle/>
            <a:p>
              <a:endParaRPr kumimoji="0" lang="ja-JP" altLang="en-US">
                <a:latin typeface="Tw Cen MT" pitchFamily="-108" charset="-18"/>
              </a:endParaRPr>
            </a:p>
          </p:txBody>
        </p:sp>
        <p:sp>
          <p:nvSpPr>
            <p:cNvPr id="53" name="Oval 11"/>
            <p:cNvSpPr>
              <a:spLocks noChangeArrowheads="1"/>
            </p:cNvSpPr>
            <p:nvPr/>
          </p:nvSpPr>
          <p:spPr bwMode="auto">
            <a:xfrm>
              <a:off x="4921250" y="1793875"/>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54" name="Oval 12"/>
            <p:cNvSpPr>
              <a:spLocks noChangeArrowheads="1"/>
            </p:cNvSpPr>
            <p:nvPr/>
          </p:nvSpPr>
          <p:spPr bwMode="auto">
            <a:xfrm>
              <a:off x="5073650" y="1946275"/>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55" name="Oval 13"/>
            <p:cNvSpPr>
              <a:spLocks noChangeArrowheads="1"/>
            </p:cNvSpPr>
            <p:nvPr/>
          </p:nvSpPr>
          <p:spPr bwMode="auto">
            <a:xfrm>
              <a:off x="5226050" y="2098675"/>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56" name="Oval 14"/>
            <p:cNvSpPr>
              <a:spLocks noChangeArrowheads="1"/>
            </p:cNvSpPr>
            <p:nvPr/>
          </p:nvSpPr>
          <p:spPr bwMode="auto">
            <a:xfrm>
              <a:off x="5378450" y="2251075"/>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57" name="Oval 15"/>
            <p:cNvSpPr>
              <a:spLocks noChangeArrowheads="1"/>
            </p:cNvSpPr>
            <p:nvPr/>
          </p:nvSpPr>
          <p:spPr bwMode="auto">
            <a:xfrm>
              <a:off x="5627688" y="2162175"/>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58" name="Oval 16"/>
            <p:cNvSpPr>
              <a:spLocks noChangeArrowheads="1"/>
            </p:cNvSpPr>
            <p:nvPr/>
          </p:nvSpPr>
          <p:spPr bwMode="auto">
            <a:xfrm>
              <a:off x="5351463" y="1673225"/>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59" name="Oval 17"/>
            <p:cNvSpPr>
              <a:spLocks noChangeArrowheads="1"/>
            </p:cNvSpPr>
            <p:nvPr/>
          </p:nvSpPr>
          <p:spPr bwMode="auto">
            <a:xfrm>
              <a:off x="4938713" y="2424113"/>
              <a:ext cx="82550" cy="84137"/>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0" name="Oval 18"/>
            <p:cNvSpPr>
              <a:spLocks noChangeArrowheads="1"/>
            </p:cNvSpPr>
            <p:nvPr/>
          </p:nvSpPr>
          <p:spPr bwMode="auto">
            <a:xfrm>
              <a:off x="5054600" y="2230438"/>
              <a:ext cx="82550" cy="84137"/>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1" name="Oval 19"/>
            <p:cNvSpPr>
              <a:spLocks noChangeArrowheads="1"/>
            </p:cNvSpPr>
            <p:nvPr/>
          </p:nvSpPr>
          <p:spPr bwMode="auto">
            <a:xfrm>
              <a:off x="5737225" y="1582738"/>
              <a:ext cx="82550" cy="84137"/>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2" name="Oval 20"/>
            <p:cNvSpPr>
              <a:spLocks noChangeArrowheads="1"/>
            </p:cNvSpPr>
            <p:nvPr/>
          </p:nvSpPr>
          <p:spPr bwMode="auto">
            <a:xfrm>
              <a:off x="5530850" y="2403475"/>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3" name="Oval 21"/>
            <p:cNvSpPr>
              <a:spLocks noChangeArrowheads="1"/>
            </p:cNvSpPr>
            <p:nvPr/>
          </p:nvSpPr>
          <p:spPr bwMode="auto">
            <a:xfrm>
              <a:off x="5641975" y="1963738"/>
              <a:ext cx="82550" cy="84137"/>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4" name="Oval 22"/>
            <p:cNvSpPr>
              <a:spLocks noChangeArrowheads="1"/>
            </p:cNvSpPr>
            <p:nvPr/>
          </p:nvSpPr>
          <p:spPr bwMode="auto">
            <a:xfrm>
              <a:off x="4765675" y="2170113"/>
              <a:ext cx="82550" cy="84137"/>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5" name="Oval 23"/>
            <p:cNvSpPr>
              <a:spLocks noChangeArrowheads="1"/>
            </p:cNvSpPr>
            <p:nvPr/>
          </p:nvSpPr>
          <p:spPr bwMode="auto">
            <a:xfrm>
              <a:off x="6083300" y="1997075"/>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6" name="Oval 24"/>
            <p:cNvSpPr>
              <a:spLocks noChangeArrowheads="1"/>
            </p:cNvSpPr>
            <p:nvPr/>
          </p:nvSpPr>
          <p:spPr bwMode="auto">
            <a:xfrm>
              <a:off x="5897563" y="2190750"/>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7" name="Oval 25"/>
            <p:cNvSpPr>
              <a:spLocks noChangeArrowheads="1"/>
            </p:cNvSpPr>
            <p:nvPr/>
          </p:nvSpPr>
          <p:spPr bwMode="auto">
            <a:xfrm>
              <a:off x="5153025" y="1658938"/>
              <a:ext cx="82550" cy="84137"/>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8" name="Oval 26"/>
            <p:cNvSpPr>
              <a:spLocks noChangeArrowheads="1"/>
            </p:cNvSpPr>
            <p:nvPr/>
          </p:nvSpPr>
          <p:spPr bwMode="auto">
            <a:xfrm>
              <a:off x="5538788" y="1803400"/>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9" name="Oval 27"/>
            <p:cNvSpPr>
              <a:spLocks noChangeArrowheads="1"/>
            </p:cNvSpPr>
            <p:nvPr/>
          </p:nvSpPr>
          <p:spPr bwMode="auto">
            <a:xfrm>
              <a:off x="5489575" y="1547813"/>
              <a:ext cx="82550" cy="84137"/>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70" name="Text Box 28"/>
            <p:cNvSpPr txBox="1">
              <a:spLocks noChangeArrowheads="1"/>
            </p:cNvSpPr>
            <p:nvPr/>
          </p:nvSpPr>
          <p:spPr bwMode="auto">
            <a:xfrm>
              <a:off x="2852595" y="1607562"/>
              <a:ext cx="352424" cy="396875"/>
            </a:xfrm>
            <a:prstGeom prst="rect">
              <a:avLst/>
            </a:prstGeom>
            <a:noFill/>
            <a:ln w="9525">
              <a:noFill/>
              <a:miter lim="800000"/>
              <a:headEnd/>
              <a:tailEnd/>
            </a:ln>
          </p:spPr>
          <p:txBody>
            <a:bodyPr wrap="none">
              <a:spAutoFit/>
            </a:bodyPr>
            <a:lstStyle/>
            <a:p>
              <a:r>
                <a:rPr kumimoji="0" lang="en-US" altLang="ja-JP" dirty="0">
                  <a:latin typeface="Tw Cen MT" pitchFamily="-108" charset="-18"/>
                </a:rPr>
                <a:t>e</a:t>
              </a:r>
              <a:r>
                <a:rPr kumimoji="0" lang="en-US" altLang="ja-JP" baseline="30000" dirty="0">
                  <a:latin typeface="Tw Cen MT" pitchFamily="-108" charset="-18"/>
                </a:rPr>
                <a:t>-</a:t>
              </a:r>
              <a:endParaRPr kumimoji="0" lang="en-US" altLang="ja-JP" dirty="0">
                <a:latin typeface="Tw Cen MT" pitchFamily="-108" charset="-18"/>
              </a:endParaRPr>
            </a:p>
          </p:txBody>
        </p:sp>
        <p:sp>
          <p:nvSpPr>
            <p:cNvPr id="71" name="Text Box 29"/>
            <p:cNvSpPr txBox="1">
              <a:spLocks noChangeArrowheads="1"/>
            </p:cNvSpPr>
            <p:nvPr/>
          </p:nvSpPr>
          <p:spPr bwMode="auto">
            <a:xfrm>
              <a:off x="4786475" y="944867"/>
              <a:ext cx="390524" cy="396874"/>
            </a:xfrm>
            <a:prstGeom prst="rect">
              <a:avLst/>
            </a:prstGeom>
            <a:noFill/>
            <a:ln w="9525">
              <a:noFill/>
              <a:miter lim="800000"/>
              <a:headEnd/>
              <a:tailEnd/>
            </a:ln>
          </p:spPr>
          <p:txBody>
            <a:bodyPr wrap="none">
              <a:spAutoFit/>
            </a:bodyPr>
            <a:lstStyle/>
            <a:p>
              <a:r>
                <a:rPr kumimoji="0" lang="en-US" altLang="ja-JP" dirty="0">
                  <a:latin typeface="Tw Cen MT" pitchFamily="-108" charset="-18"/>
                </a:rPr>
                <a:t>e</a:t>
              </a:r>
              <a:r>
                <a:rPr kumimoji="0" lang="en-US" altLang="ja-JP" baseline="30000" dirty="0">
                  <a:latin typeface="Tw Cen MT" pitchFamily="-108" charset="-18"/>
                </a:rPr>
                <a:t>+</a:t>
              </a:r>
              <a:endParaRPr kumimoji="0" lang="en-US" altLang="ja-JP" dirty="0">
                <a:latin typeface="Tw Cen MT" pitchFamily="-108" charset="-18"/>
              </a:endParaRPr>
            </a:p>
          </p:txBody>
        </p:sp>
        <p:sp>
          <p:nvSpPr>
            <p:cNvPr id="72" name="AutoShape 30"/>
            <p:cNvSpPr>
              <a:spLocks noChangeArrowheads="1"/>
            </p:cNvSpPr>
            <p:nvPr/>
          </p:nvSpPr>
          <p:spPr bwMode="auto">
            <a:xfrm rot="21017021">
              <a:off x="3382817" y="1933762"/>
              <a:ext cx="842963" cy="150812"/>
            </a:xfrm>
            <a:prstGeom prst="rightArrow">
              <a:avLst>
                <a:gd name="adj1" fmla="val 50000"/>
                <a:gd name="adj2" fmla="val 139737"/>
              </a:avLst>
            </a:prstGeom>
            <a:solidFill>
              <a:schemeClr val="accent1"/>
            </a:solidFill>
            <a:ln w="9525">
              <a:solidFill>
                <a:schemeClr val="tx1"/>
              </a:solidFill>
              <a:miter lim="800000"/>
              <a:headEnd/>
              <a:tailEnd/>
            </a:ln>
          </p:spPr>
          <p:txBody>
            <a:bodyPr wrap="none" anchor="ctr"/>
            <a:lstStyle/>
            <a:p>
              <a:endParaRPr kumimoji="0" lang="ja-JP" altLang="en-US">
                <a:latin typeface="Tw Cen MT" pitchFamily="-108" charset="-18"/>
              </a:endParaRPr>
            </a:p>
          </p:txBody>
        </p:sp>
        <p:sp>
          <p:nvSpPr>
            <p:cNvPr id="73" name="AutoShape 31"/>
            <p:cNvSpPr>
              <a:spLocks noChangeArrowheads="1"/>
            </p:cNvSpPr>
            <p:nvPr/>
          </p:nvSpPr>
          <p:spPr bwMode="auto">
            <a:xfrm rot="20968327" flipH="1">
              <a:off x="4098925" y="1377950"/>
              <a:ext cx="842963" cy="150813"/>
            </a:xfrm>
            <a:prstGeom prst="rightArrow">
              <a:avLst>
                <a:gd name="adj1" fmla="val 50000"/>
                <a:gd name="adj2" fmla="val 139736"/>
              </a:avLst>
            </a:prstGeom>
            <a:solidFill>
              <a:srgbClr val="FF0000"/>
            </a:solidFill>
            <a:ln w="9525">
              <a:solidFill>
                <a:schemeClr val="tx1"/>
              </a:solidFill>
              <a:miter lim="800000"/>
              <a:headEnd/>
              <a:tailEnd/>
            </a:ln>
          </p:spPr>
          <p:txBody>
            <a:bodyPr wrap="none" anchor="ctr"/>
            <a:lstStyle/>
            <a:p>
              <a:endParaRPr kumimoji="0" lang="ja-JP" altLang="en-US">
                <a:latin typeface="Tw Cen MT" pitchFamily="-108" charset="-18"/>
              </a:endParaRPr>
            </a:p>
          </p:txBody>
        </p:sp>
        <p:sp>
          <p:nvSpPr>
            <p:cNvPr id="88" name="Oval 52"/>
            <p:cNvSpPr>
              <a:spLocks noChangeArrowheads="1"/>
            </p:cNvSpPr>
            <p:nvPr/>
          </p:nvSpPr>
          <p:spPr bwMode="auto">
            <a:xfrm>
              <a:off x="6356350" y="1814513"/>
              <a:ext cx="82550" cy="84137"/>
            </a:xfrm>
            <a:prstGeom prst="ellipse">
              <a:avLst/>
            </a:prstGeom>
            <a:solidFill>
              <a:srgbClr val="0000FF"/>
            </a:solidFill>
            <a:ln w="9525">
              <a:solidFill>
                <a:schemeClr val="tx1"/>
              </a:solidFill>
              <a:round/>
              <a:headEnd/>
              <a:tailEnd/>
            </a:ln>
          </p:spPr>
          <p:txBody>
            <a:bodyPr wrap="none" anchor="ctr"/>
            <a:lstStyle/>
            <a:p>
              <a:endParaRPr kumimoji="0" lang="ja-JP" altLang="en-US">
                <a:latin typeface="Tw Cen MT" pitchFamily="-108" charset="-18"/>
              </a:endParaRPr>
            </a:p>
          </p:txBody>
        </p:sp>
        <p:sp>
          <p:nvSpPr>
            <p:cNvPr id="89" name="Text Box 53"/>
            <p:cNvSpPr txBox="1">
              <a:spLocks noChangeArrowheads="1"/>
            </p:cNvSpPr>
            <p:nvPr/>
          </p:nvSpPr>
          <p:spPr bwMode="auto">
            <a:xfrm>
              <a:off x="6390480" y="1447288"/>
              <a:ext cx="352424" cy="396874"/>
            </a:xfrm>
            <a:prstGeom prst="rect">
              <a:avLst/>
            </a:prstGeom>
            <a:noFill/>
            <a:ln w="9525">
              <a:noFill/>
              <a:miter lim="800000"/>
              <a:headEnd/>
              <a:tailEnd/>
            </a:ln>
          </p:spPr>
          <p:txBody>
            <a:bodyPr wrap="none">
              <a:spAutoFit/>
            </a:bodyPr>
            <a:lstStyle/>
            <a:p>
              <a:r>
                <a:rPr kumimoji="0" lang="en-US" altLang="ja-JP" dirty="0">
                  <a:latin typeface="Tw Cen MT" pitchFamily="-108" charset="-18"/>
                </a:rPr>
                <a:t>e</a:t>
              </a:r>
              <a:r>
                <a:rPr kumimoji="0" lang="en-US" altLang="ja-JP" baseline="30000" dirty="0">
                  <a:latin typeface="Tw Cen MT" pitchFamily="-108" charset="-18"/>
                </a:rPr>
                <a:t>-</a:t>
              </a:r>
              <a:endParaRPr kumimoji="0" lang="en-US" altLang="ja-JP" dirty="0">
                <a:latin typeface="Tw Cen MT" pitchFamily="-108" charset="-18"/>
              </a:endParaRPr>
            </a:p>
          </p:txBody>
        </p:sp>
        <p:sp>
          <p:nvSpPr>
            <p:cNvPr id="90" name="Line 54"/>
            <p:cNvSpPr>
              <a:spLocks noChangeShapeType="1"/>
            </p:cNvSpPr>
            <p:nvPr/>
          </p:nvSpPr>
          <p:spPr bwMode="auto">
            <a:xfrm flipV="1">
              <a:off x="5494338" y="1550988"/>
              <a:ext cx="812800" cy="168275"/>
            </a:xfrm>
            <a:prstGeom prst="line">
              <a:avLst/>
            </a:prstGeom>
            <a:noFill/>
            <a:ln w="9525">
              <a:solidFill>
                <a:schemeClr val="tx1"/>
              </a:solidFill>
              <a:prstDash val="dash"/>
              <a:round/>
              <a:headEnd/>
              <a:tailEnd type="stealth" w="med" len="med"/>
            </a:ln>
          </p:spPr>
          <p:txBody>
            <a:bodyPr wrap="none" anchor="ctr"/>
            <a:lstStyle/>
            <a:p>
              <a:endParaRPr lang="ja-JP" altLang="en-US"/>
            </a:p>
          </p:txBody>
        </p:sp>
      </p:grpSp>
      <p:grpSp>
        <p:nvGrpSpPr>
          <p:cNvPr id="10" name="グループ化 9"/>
          <p:cNvGrpSpPr/>
          <p:nvPr/>
        </p:nvGrpSpPr>
        <p:grpSpPr>
          <a:xfrm>
            <a:off x="1115616" y="1772816"/>
            <a:ext cx="3312368" cy="1728192"/>
            <a:chOff x="1115616" y="1772816"/>
            <a:chExt cx="3024336" cy="1584176"/>
          </a:xfrm>
        </p:grpSpPr>
        <p:sp>
          <p:nvSpPr>
            <p:cNvPr id="6" name="正方形/長方形 5"/>
            <p:cNvSpPr/>
            <p:nvPr/>
          </p:nvSpPr>
          <p:spPr>
            <a:xfrm>
              <a:off x="1115616" y="2060848"/>
              <a:ext cx="3024336"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979712" y="1772816"/>
              <a:ext cx="132921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t>Beam-origin</a:t>
              </a:r>
              <a:endParaRPr kumimoji="1" lang="ja-JP" altLang="en-US" dirty="0"/>
            </a:p>
          </p:txBody>
        </p:sp>
      </p:grpSp>
      <p:grpSp>
        <p:nvGrpSpPr>
          <p:cNvPr id="11" name="グループ化 10"/>
          <p:cNvGrpSpPr/>
          <p:nvPr/>
        </p:nvGrpSpPr>
        <p:grpSpPr>
          <a:xfrm>
            <a:off x="1115616" y="3284983"/>
            <a:ext cx="5976664" cy="1728192"/>
            <a:chOff x="1115616" y="3222368"/>
            <a:chExt cx="5400600" cy="1502776"/>
          </a:xfrm>
        </p:grpSpPr>
        <p:sp>
          <p:nvSpPr>
            <p:cNvPr id="47" name="正方形/長方形 46"/>
            <p:cNvSpPr/>
            <p:nvPr/>
          </p:nvSpPr>
          <p:spPr>
            <a:xfrm>
              <a:off x="1115616" y="3429000"/>
              <a:ext cx="5400600" cy="12961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4173787" y="3222368"/>
              <a:ext cx="2292102"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dirty="0" smtClean="0"/>
                <a:t>Luminosity dependent</a:t>
              </a:r>
              <a:endParaRPr kumimoji="1" lang="ja-JP" altLang="en-US" dirty="0"/>
            </a:p>
          </p:txBody>
        </p:sp>
      </p:grpSp>
      <p:sp>
        <p:nvSpPr>
          <p:cNvPr id="12" name="スライド番号プレースホルダー 1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262012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23" y="802995"/>
            <a:ext cx="8073620" cy="570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テキスト ボックス 32"/>
          <p:cNvSpPr txBox="1"/>
          <p:nvPr/>
        </p:nvSpPr>
        <p:spPr>
          <a:xfrm>
            <a:off x="1372274" y="188531"/>
            <a:ext cx="6260123" cy="707886"/>
          </a:xfrm>
          <a:prstGeom prst="rect">
            <a:avLst/>
          </a:prstGeom>
          <a:noFill/>
        </p:spPr>
        <p:txBody>
          <a:bodyPr wrap="square" rtlCol="0">
            <a:spAutoFit/>
          </a:bodyPr>
          <a:lstStyle/>
          <a:p>
            <a:pPr algn="ctr"/>
            <a:r>
              <a:rPr lang="en-US" altLang="ja-JP" sz="4000" dirty="0" smtClean="0"/>
              <a:t>Background picture</a:t>
            </a:r>
            <a:endParaRPr lang="ja-JP" altLang="en-US" sz="4000" dirty="0"/>
          </a:p>
        </p:txBody>
      </p:sp>
      <p:sp>
        <p:nvSpPr>
          <p:cNvPr id="41" name="正方形/長方形 13"/>
          <p:cNvSpPr>
            <a:spLocks noChangeArrowheads="1"/>
          </p:cNvSpPr>
          <p:nvPr/>
        </p:nvSpPr>
        <p:spPr bwMode="auto">
          <a:xfrm>
            <a:off x="3957729" y="3150958"/>
            <a:ext cx="438424" cy="307777"/>
          </a:xfrm>
          <a:prstGeom prst="rect">
            <a:avLst/>
          </a:prstGeom>
          <a:solidFill>
            <a:srgbClr val="FFFFFF">
              <a:alpha val="89018"/>
            </a:srgbClr>
          </a:solidFill>
          <a:ln w="9525">
            <a:solidFill>
              <a:schemeClr val="tx1"/>
            </a:solidFill>
            <a:miter lim="800000"/>
            <a:headEnd/>
            <a:tailEnd/>
          </a:ln>
        </p:spPr>
        <p:txBody>
          <a:bodyPr wrap="square">
            <a:spAutoFit/>
          </a:bodyPr>
          <a:lstStyle/>
          <a:p>
            <a:pPr algn="ctr"/>
            <a:r>
              <a:rPr lang="en-US" altLang="ja-JP" sz="1400" b="1" dirty="0" smtClean="0">
                <a:solidFill>
                  <a:srgbClr val="FFC000"/>
                </a:solidFill>
              </a:rPr>
              <a:t>SR</a:t>
            </a:r>
            <a:endParaRPr lang="ja-JP" altLang="en-US" sz="1400" dirty="0">
              <a:solidFill>
                <a:srgbClr val="FFC000"/>
              </a:solidFill>
            </a:endParaRPr>
          </a:p>
        </p:txBody>
      </p:sp>
      <p:sp>
        <p:nvSpPr>
          <p:cNvPr id="57" name="円/楕円 56"/>
          <p:cNvSpPr/>
          <p:nvPr/>
        </p:nvSpPr>
        <p:spPr>
          <a:xfrm>
            <a:off x="3009601" y="3646994"/>
            <a:ext cx="97013" cy="93786"/>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4067944" y="3456904"/>
            <a:ext cx="288032"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5131465" y="3658718"/>
            <a:ext cx="97013" cy="9378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13"/>
          <p:cNvSpPr>
            <a:spLocks noChangeArrowheads="1"/>
          </p:cNvSpPr>
          <p:nvPr/>
        </p:nvSpPr>
        <p:spPr bwMode="auto">
          <a:xfrm>
            <a:off x="4662300" y="4664250"/>
            <a:ext cx="1597054" cy="338554"/>
          </a:xfrm>
          <a:prstGeom prst="rect">
            <a:avLst/>
          </a:prstGeom>
          <a:solidFill>
            <a:srgbClr val="FFFFFF">
              <a:alpha val="89020"/>
            </a:srgbClr>
          </a:solidFill>
          <a:ln w="9525">
            <a:noFill/>
            <a:miter lim="800000"/>
            <a:headEnd/>
            <a:tailEnd/>
          </a:ln>
        </p:spPr>
        <p:txBody>
          <a:bodyPr wrap="square">
            <a:spAutoFit/>
          </a:bodyPr>
          <a:lstStyle/>
          <a:p>
            <a:pPr>
              <a:defRPr/>
            </a:pPr>
            <a:r>
              <a:rPr lang="en-US" altLang="ja-JP" sz="1600" b="1" dirty="0" smtClean="0">
                <a:solidFill>
                  <a:srgbClr val="00B050"/>
                </a:solidFill>
                <a:sym typeface="Wingdings" pitchFamily="2" charset="2"/>
              </a:rPr>
              <a:t></a:t>
            </a:r>
            <a:r>
              <a:rPr lang="en-US" altLang="ja-JP" sz="1600" b="1" dirty="0" smtClean="0">
                <a:solidFill>
                  <a:srgbClr val="00B050"/>
                </a:solidFill>
              </a:rPr>
              <a:t>Touschek LER</a:t>
            </a:r>
            <a:endParaRPr lang="ja-JP" altLang="en-US" sz="1600" dirty="0">
              <a:solidFill>
                <a:srgbClr val="00B050"/>
              </a:solidFill>
            </a:endParaRPr>
          </a:p>
        </p:txBody>
      </p:sp>
      <p:sp>
        <p:nvSpPr>
          <p:cNvPr id="91" name="円/楕円 90"/>
          <p:cNvSpPr/>
          <p:nvPr/>
        </p:nvSpPr>
        <p:spPr>
          <a:xfrm>
            <a:off x="3081403" y="3516436"/>
            <a:ext cx="84492" cy="10269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102"/>
          <p:cNvGrpSpPr/>
          <p:nvPr/>
        </p:nvGrpSpPr>
        <p:grpSpPr>
          <a:xfrm>
            <a:off x="6417387" y="4162146"/>
            <a:ext cx="1594338" cy="2321168"/>
            <a:chOff x="6389077" y="4232031"/>
            <a:chExt cx="1500553" cy="2321168"/>
          </a:xfrm>
        </p:grpSpPr>
        <p:sp>
          <p:nvSpPr>
            <p:cNvPr id="98" name="正方形/長方形 97"/>
            <p:cNvSpPr/>
            <p:nvPr/>
          </p:nvSpPr>
          <p:spPr>
            <a:xfrm>
              <a:off x="6389077" y="4232031"/>
              <a:ext cx="679938" cy="679938"/>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a:off x="7069016" y="4327365"/>
              <a:ext cx="205656" cy="586597"/>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7278214" y="4407877"/>
              <a:ext cx="223790" cy="504092"/>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a:off x="7500038" y="4560277"/>
              <a:ext cx="180583" cy="363415"/>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a:off x="6705599" y="4911968"/>
              <a:ext cx="1184031" cy="1641231"/>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117"/>
          <p:cNvGrpSpPr/>
          <p:nvPr/>
        </p:nvGrpSpPr>
        <p:grpSpPr>
          <a:xfrm flipH="1" flipV="1">
            <a:off x="1078519" y="845178"/>
            <a:ext cx="1699851" cy="2370490"/>
            <a:chOff x="6389080" y="4206415"/>
            <a:chExt cx="1446581" cy="2346784"/>
          </a:xfrm>
        </p:grpSpPr>
        <p:sp>
          <p:nvSpPr>
            <p:cNvPr id="119" name="正方形/長方形 118"/>
            <p:cNvSpPr/>
            <p:nvPr/>
          </p:nvSpPr>
          <p:spPr>
            <a:xfrm>
              <a:off x="6389080" y="4206415"/>
              <a:ext cx="646585" cy="710797"/>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7028322" y="4302706"/>
              <a:ext cx="192079" cy="609265"/>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p:nvPr/>
          </p:nvSpPr>
          <p:spPr>
            <a:xfrm>
              <a:off x="7222397" y="4387722"/>
              <a:ext cx="202347" cy="524247"/>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7417402" y="4541444"/>
              <a:ext cx="183526" cy="384308"/>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6697973" y="4911968"/>
              <a:ext cx="1137688" cy="1641231"/>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7600930" y="4635389"/>
              <a:ext cx="161505" cy="273283"/>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6" name="正方形/長方形 13"/>
          <p:cNvSpPr>
            <a:spLocks noChangeArrowheads="1"/>
          </p:cNvSpPr>
          <p:nvPr/>
        </p:nvSpPr>
        <p:spPr bwMode="auto">
          <a:xfrm>
            <a:off x="970300" y="2064379"/>
            <a:ext cx="1139853" cy="338554"/>
          </a:xfrm>
          <a:prstGeom prst="rect">
            <a:avLst/>
          </a:prstGeom>
          <a:solidFill>
            <a:srgbClr val="FFFFFF">
              <a:alpha val="89020"/>
            </a:srgbClr>
          </a:solidFill>
          <a:ln w="9525">
            <a:noFill/>
            <a:miter lim="800000"/>
            <a:headEnd/>
            <a:tailEnd/>
          </a:ln>
        </p:spPr>
        <p:txBody>
          <a:bodyPr wrap="square">
            <a:spAutoFit/>
          </a:bodyPr>
          <a:lstStyle/>
          <a:p>
            <a:pPr>
              <a:defRPr/>
            </a:pPr>
            <a:r>
              <a:rPr lang="en-US" altLang="ja-JP" sz="1600" b="1" dirty="0" smtClean="0">
                <a:solidFill>
                  <a:srgbClr val="FF0000"/>
                </a:solidFill>
                <a:sym typeface="Wingdings" pitchFamily="2" charset="2"/>
              </a:rPr>
              <a:t></a:t>
            </a:r>
            <a:r>
              <a:rPr lang="en-US" altLang="ja-JP" sz="1600" b="1" dirty="0" smtClean="0">
                <a:solidFill>
                  <a:srgbClr val="FF0000"/>
                </a:solidFill>
              </a:rPr>
              <a:t>RBB LER</a:t>
            </a:r>
            <a:endParaRPr lang="ja-JP" altLang="en-US" sz="1600" dirty="0">
              <a:solidFill>
                <a:srgbClr val="FF0000"/>
              </a:solidFill>
            </a:endParaRPr>
          </a:p>
        </p:txBody>
      </p:sp>
      <p:sp>
        <p:nvSpPr>
          <p:cNvPr id="77" name="円/楕円 76"/>
          <p:cNvSpPr/>
          <p:nvPr/>
        </p:nvSpPr>
        <p:spPr>
          <a:xfrm>
            <a:off x="5248405" y="3666748"/>
            <a:ext cx="100210" cy="100209"/>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5611659" y="3666748"/>
            <a:ext cx="100829" cy="10082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矢印コネクタ 12"/>
          <p:cNvCxnSpPr/>
          <p:nvPr/>
        </p:nvCxnSpPr>
        <p:spPr bwMode="auto">
          <a:xfrm flipH="1" flipV="1">
            <a:off x="3210448" y="3606802"/>
            <a:ext cx="1861615" cy="106339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12"/>
          <p:cNvCxnSpPr>
            <a:stCxn id="89" idx="0"/>
            <a:endCxn id="78" idx="4"/>
          </p:cNvCxnSpPr>
          <p:nvPr/>
        </p:nvCxnSpPr>
        <p:spPr bwMode="auto">
          <a:xfrm flipV="1">
            <a:off x="5460827" y="3767576"/>
            <a:ext cx="201247" cy="8966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12"/>
          <p:cNvCxnSpPr/>
          <p:nvPr/>
        </p:nvCxnSpPr>
        <p:spPr bwMode="auto">
          <a:xfrm flipV="1">
            <a:off x="5257800" y="3769251"/>
            <a:ext cx="59281" cy="8438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7" name="グループ化 78"/>
          <p:cNvGrpSpPr/>
          <p:nvPr/>
        </p:nvGrpSpPr>
        <p:grpSpPr>
          <a:xfrm>
            <a:off x="1270405" y="888413"/>
            <a:ext cx="5646211" cy="5356743"/>
            <a:chOff x="1191254" y="1004525"/>
            <a:chExt cx="5812618" cy="5356743"/>
          </a:xfrm>
        </p:grpSpPr>
        <p:cxnSp>
          <p:nvCxnSpPr>
            <p:cNvPr id="80" name="直線コネクタ 79"/>
            <p:cNvCxnSpPr/>
            <p:nvPr/>
          </p:nvCxnSpPr>
          <p:spPr>
            <a:xfrm>
              <a:off x="7003872" y="1052590"/>
              <a:ext cx="0" cy="52974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3164739" y="1063808"/>
              <a:ext cx="0" cy="52974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171078" y="1034166"/>
              <a:ext cx="0" cy="52974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4131396" y="1063808"/>
              <a:ext cx="0" cy="52974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1191254" y="1063808"/>
              <a:ext cx="0" cy="52974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6083109" y="1034166"/>
              <a:ext cx="0" cy="52974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5114980" y="1004525"/>
              <a:ext cx="0" cy="52974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5" name="グループ化 117"/>
          <p:cNvGrpSpPr/>
          <p:nvPr/>
        </p:nvGrpSpPr>
        <p:grpSpPr>
          <a:xfrm flipH="1">
            <a:off x="1075644" y="4146219"/>
            <a:ext cx="1699851" cy="2370490"/>
            <a:chOff x="6389080" y="4206415"/>
            <a:chExt cx="1446581" cy="2346784"/>
          </a:xfrm>
        </p:grpSpPr>
        <p:sp>
          <p:nvSpPr>
            <p:cNvPr id="96" name="正方形/長方形 95"/>
            <p:cNvSpPr/>
            <p:nvPr/>
          </p:nvSpPr>
          <p:spPr>
            <a:xfrm>
              <a:off x="6389080" y="4206415"/>
              <a:ext cx="646585" cy="710797"/>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7028322" y="4302706"/>
              <a:ext cx="192079" cy="609265"/>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7222397" y="4387722"/>
              <a:ext cx="202347" cy="524247"/>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7417402" y="4541444"/>
              <a:ext cx="183526" cy="384308"/>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6697973" y="4911968"/>
              <a:ext cx="1137688" cy="1641231"/>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p:nvPr/>
          </p:nvSpPr>
          <p:spPr>
            <a:xfrm>
              <a:off x="7600930" y="4635389"/>
              <a:ext cx="161505" cy="273283"/>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4" name="正方形/長方形 13"/>
          <p:cNvSpPr>
            <a:spLocks noChangeArrowheads="1"/>
          </p:cNvSpPr>
          <p:nvPr/>
        </p:nvSpPr>
        <p:spPr bwMode="auto">
          <a:xfrm>
            <a:off x="1404057" y="4338656"/>
            <a:ext cx="1608777" cy="338554"/>
          </a:xfrm>
          <a:prstGeom prst="rect">
            <a:avLst/>
          </a:prstGeom>
          <a:solidFill>
            <a:srgbClr val="FFFFFF">
              <a:alpha val="89020"/>
            </a:srgbClr>
          </a:solidFill>
          <a:ln w="9525">
            <a:noFill/>
            <a:miter lim="800000"/>
            <a:headEnd/>
            <a:tailEnd/>
          </a:ln>
        </p:spPr>
        <p:txBody>
          <a:bodyPr wrap="square">
            <a:spAutoFit/>
          </a:bodyPr>
          <a:lstStyle/>
          <a:p>
            <a:pPr>
              <a:defRPr/>
            </a:pPr>
            <a:r>
              <a:rPr lang="en-US" altLang="ja-JP" sz="1600" b="1" dirty="0" smtClean="0">
                <a:solidFill>
                  <a:srgbClr val="7030A0"/>
                </a:solidFill>
              </a:rPr>
              <a:t>Coulomb HER</a:t>
            </a:r>
            <a:r>
              <a:rPr lang="en-US" altLang="ja-JP" sz="1600" b="1" dirty="0" smtClean="0">
                <a:solidFill>
                  <a:srgbClr val="7030A0"/>
                </a:solidFill>
                <a:sym typeface="Wingdings" pitchFamily="2" charset="2"/>
              </a:rPr>
              <a:t></a:t>
            </a:r>
            <a:endParaRPr lang="ja-JP" altLang="en-US" sz="1600" dirty="0">
              <a:solidFill>
                <a:srgbClr val="7030A0"/>
              </a:solidFill>
            </a:endParaRPr>
          </a:p>
        </p:txBody>
      </p:sp>
      <p:sp>
        <p:nvSpPr>
          <p:cNvPr id="125" name="円/楕円 10"/>
          <p:cNvSpPr/>
          <p:nvPr/>
        </p:nvSpPr>
        <p:spPr bwMode="auto">
          <a:xfrm rot="156313" flipH="1" flipV="1">
            <a:off x="676095" y="3528714"/>
            <a:ext cx="2308288" cy="991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7" name="円/楕円 10"/>
          <p:cNvSpPr/>
          <p:nvPr/>
        </p:nvSpPr>
        <p:spPr bwMode="auto">
          <a:xfrm rot="21433940" flipH="1" flipV="1">
            <a:off x="5189419" y="3493327"/>
            <a:ext cx="2832434" cy="10701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28" name="直線矢印コネクタ 12"/>
          <p:cNvCxnSpPr/>
          <p:nvPr/>
        </p:nvCxnSpPr>
        <p:spPr bwMode="auto">
          <a:xfrm>
            <a:off x="1301858" y="2286128"/>
            <a:ext cx="317814" cy="12427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直線矢印コネクタ 12"/>
          <p:cNvCxnSpPr/>
          <p:nvPr/>
        </p:nvCxnSpPr>
        <p:spPr bwMode="auto">
          <a:xfrm flipH="1">
            <a:off x="6040344" y="2337190"/>
            <a:ext cx="572664" cy="1238260"/>
          </a:xfrm>
          <a:prstGeom prst="straightConnector1">
            <a:avLst/>
          </a:prstGeom>
          <a:ln>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30" name="正方形/長方形 129"/>
          <p:cNvSpPr/>
          <p:nvPr/>
        </p:nvSpPr>
        <p:spPr>
          <a:xfrm>
            <a:off x="7801943" y="4573781"/>
            <a:ext cx="186118" cy="287549"/>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1" name="グループ化 102"/>
          <p:cNvGrpSpPr/>
          <p:nvPr/>
        </p:nvGrpSpPr>
        <p:grpSpPr>
          <a:xfrm flipV="1">
            <a:off x="6414512" y="881232"/>
            <a:ext cx="1594338" cy="2321168"/>
            <a:chOff x="6389077" y="4232031"/>
            <a:chExt cx="1500553" cy="2321168"/>
          </a:xfrm>
        </p:grpSpPr>
        <p:sp>
          <p:nvSpPr>
            <p:cNvPr id="132" name="正方形/長方形 131"/>
            <p:cNvSpPr/>
            <p:nvPr/>
          </p:nvSpPr>
          <p:spPr>
            <a:xfrm>
              <a:off x="6389077" y="4232031"/>
              <a:ext cx="679938" cy="679938"/>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p:cNvSpPr/>
            <p:nvPr/>
          </p:nvSpPr>
          <p:spPr>
            <a:xfrm>
              <a:off x="7069016" y="4327365"/>
              <a:ext cx="205656" cy="586597"/>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p:cNvSpPr/>
            <p:nvPr/>
          </p:nvSpPr>
          <p:spPr>
            <a:xfrm>
              <a:off x="7278214" y="4407877"/>
              <a:ext cx="223790" cy="504092"/>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p:nvPr/>
          </p:nvSpPr>
          <p:spPr>
            <a:xfrm>
              <a:off x="7500038" y="4560277"/>
              <a:ext cx="180583" cy="363415"/>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p:cNvSpPr/>
            <p:nvPr/>
          </p:nvSpPr>
          <p:spPr>
            <a:xfrm flipV="1">
              <a:off x="6705599" y="4911968"/>
              <a:ext cx="1184031" cy="1641231"/>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0" name="正方形/長方形 13"/>
          <p:cNvSpPr>
            <a:spLocks noChangeArrowheads="1"/>
          </p:cNvSpPr>
          <p:nvPr/>
        </p:nvSpPr>
        <p:spPr bwMode="auto">
          <a:xfrm>
            <a:off x="6573931" y="2591918"/>
            <a:ext cx="1585331" cy="338554"/>
          </a:xfrm>
          <a:prstGeom prst="rect">
            <a:avLst/>
          </a:prstGeom>
          <a:solidFill>
            <a:srgbClr val="FFFFFF">
              <a:alpha val="89020"/>
            </a:srgbClr>
          </a:solidFill>
          <a:ln w="9525">
            <a:noFill/>
            <a:miter lim="800000"/>
            <a:headEnd/>
            <a:tailEnd/>
          </a:ln>
        </p:spPr>
        <p:txBody>
          <a:bodyPr wrap="square">
            <a:spAutoFit/>
          </a:bodyPr>
          <a:lstStyle/>
          <a:p>
            <a:pPr>
              <a:defRPr/>
            </a:pPr>
            <a:r>
              <a:rPr lang="en-US" altLang="ja-JP" sz="1600" b="1" dirty="0" smtClean="0">
                <a:solidFill>
                  <a:srgbClr val="00B0F0"/>
                </a:solidFill>
              </a:rPr>
              <a:t>Touschek HER</a:t>
            </a:r>
            <a:r>
              <a:rPr lang="en-US" altLang="ja-JP" sz="1600" b="1" dirty="0" smtClean="0">
                <a:solidFill>
                  <a:srgbClr val="00B0F0"/>
                </a:solidFill>
                <a:sym typeface="Wingdings" pitchFamily="2" charset="2"/>
              </a:rPr>
              <a:t></a:t>
            </a:r>
            <a:endParaRPr lang="ja-JP" altLang="en-US" sz="1600" dirty="0">
              <a:solidFill>
                <a:srgbClr val="00B0F0"/>
              </a:solidFill>
            </a:endParaRPr>
          </a:p>
        </p:txBody>
      </p:sp>
      <p:sp>
        <p:nvSpPr>
          <p:cNvPr id="111" name="正方形/長方形 13"/>
          <p:cNvSpPr>
            <a:spLocks noChangeArrowheads="1"/>
          </p:cNvSpPr>
          <p:nvPr/>
        </p:nvSpPr>
        <p:spPr bwMode="auto">
          <a:xfrm>
            <a:off x="6116730" y="2134718"/>
            <a:ext cx="1139853" cy="338554"/>
          </a:xfrm>
          <a:prstGeom prst="rect">
            <a:avLst/>
          </a:prstGeom>
          <a:solidFill>
            <a:srgbClr val="FFFFFF">
              <a:alpha val="89020"/>
            </a:srgbClr>
          </a:solidFill>
          <a:ln w="9525">
            <a:noFill/>
            <a:miter lim="800000"/>
            <a:headEnd/>
            <a:tailEnd/>
          </a:ln>
        </p:spPr>
        <p:txBody>
          <a:bodyPr wrap="square">
            <a:spAutoFit/>
          </a:bodyPr>
          <a:lstStyle/>
          <a:p>
            <a:pPr>
              <a:defRPr/>
            </a:pPr>
            <a:r>
              <a:rPr lang="en-US" altLang="ja-JP" sz="1600" b="1" dirty="0" smtClean="0">
                <a:solidFill>
                  <a:srgbClr val="FF00FF"/>
                </a:solidFill>
              </a:rPr>
              <a:t>RBB HER</a:t>
            </a:r>
            <a:r>
              <a:rPr lang="en-US" altLang="ja-JP" sz="1600" b="1" dirty="0" smtClean="0">
                <a:solidFill>
                  <a:srgbClr val="FF00FF"/>
                </a:solidFill>
                <a:sym typeface="Wingdings" pitchFamily="2" charset="2"/>
              </a:rPr>
              <a:t></a:t>
            </a:r>
            <a:endParaRPr lang="ja-JP" altLang="en-US" sz="1600" dirty="0">
              <a:solidFill>
                <a:srgbClr val="FF00FF"/>
              </a:solidFill>
            </a:endParaRPr>
          </a:p>
        </p:txBody>
      </p:sp>
      <p:sp>
        <p:nvSpPr>
          <p:cNvPr id="85" name="円/楕円 84"/>
          <p:cNvSpPr/>
          <p:nvPr/>
        </p:nvSpPr>
        <p:spPr>
          <a:xfrm>
            <a:off x="6549952" y="3447703"/>
            <a:ext cx="167371" cy="15240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p:cNvSpPr txBox="1"/>
          <p:nvPr/>
        </p:nvSpPr>
        <p:spPr>
          <a:xfrm>
            <a:off x="0" y="556047"/>
            <a:ext cx="1746738" cy="369332"/>
          </a:xfrm>
          <a:prstGeom prst="rect">
            <a:avLst/>
          </a:prstGeom>
          <a:noFill/>
        </p:spPr>
        <p:txBody>
          <a:bodyPr wrap="square" rtlCol="0">
            <a:spAutoFit/>
          </a:bodyPr>
          <a:lstStyle/>
          <a:p>
            <a:r>
              <a:rPr lang="en-US" altLang="ja-JP" dirty="0" smtClean="0"/>
              <a:t>V</a:t>
            </a:r>
            <a:r>
              <a:rPr kumimoji="1" lang="en-US" altLang="ja-JP" dirty="0" smtClean="0"/>
              <a:t>er. 2014.6.18</a:t>
            </a:r>
            <a:endParaRPr kumimoji="1" lang="ja-JP" altLang="en-US" dirty="0"/>
          </a:p>
        </p:txBody>
      </p:sp>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27" y="5820228"/>
            <a:ext cx="9013371" cy="950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1" name="グループ化 15"/>
          <p:cNvGrpSpPr/>
          <p:nvPr/>
        </p:nvGrpSpPr>
        <p:grpSpPr>
          <a:xfrm>
            <a:off x="1139252" y="5896551"/>
            <a:ext cx="6805535" cy="721652"/>
            <a:chOff x="86794" y="2967702"/>
            <a:chExt cx="9023009" cy="1530789"/>
          </a:xfrm>
        </p:grpSpPr>
        <p:cxnSp>
          <p:nvCxnSpPr>
            <p:cNvPr id="72" name="直線矢印コネクタ 71"/>
            <p:cNvCxnSpPr/>
            <p:nvPr/>
          </p:nvCxnSpPr>
          <p:spPr>
            <a:xfrm flipH="1">
              <a:off x="1910588" y="4254725"/>
              <a:ext cx="834681" cy="28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a:off x="5902475" y="4053326"/>
              <a:ext cx="1512168" cy="0"/>
            </a:xfrm>
            <a:prstGeom prst="straightConnector1">
              <a:avLst/>
            </a:prstGeom>
            <a:ln w="28575">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flipH="1">
              <a:off x="5054570" y="4252841"/>
              <a:ext cx="3600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86794" y="2967702"/>
              <a:ext cx="1351465" cy="783438"/>
            </a:xfrm>
            <a:prstGeom prst="rect">
              <a:avLst/>
            </a:prstGeom>
            <a:noFill/>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HER(e-)</a:t>
              </a:r>
              <a:endParaRPr lang="ja-JP" altLang="en-US" dirty="0">
                <a:solidFill>
                  <a:prstClr val="black"/>
                </a:solidFill>
                <a:latin typeface="Calibri"/>
                <a:ea typeface="ＭＳ Ｐゴシック"/>
              </a:endParaRPr>
            </a:p>
          </p:txBody>
        </p:sp>
        <p:sp>
          <p:nvSpPr>
            <p:cNvPr id="82" name="テキスト ボックス 81"/>
            <p:cNvSpPr txBox="1"/>
            <p:nvPr/>
          </p:nvSpPr>
          <p:spPr>
            <a:xfrm>
              <a:off x="7875713" y="3388251"/>
              <a:ext cx="1234090" cy="783438"/>
            </a:xfrm>
            <a:prstGeom prst="rect">
              <a:avLst/>
            </a:prstGeom>
            <a:noFill/>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LER(e</a:t>
              </a:r>
              <a:r>
                <a:rPr lang="en-US" altLang="ja-JP" dirty="0">
                  <a:solidFill>
                    <a:prstClr val="black"/>
                  </a:solidFill>
                  <a:latin typeface="Calibri"/>
                  <a:ea typeface="ＭＳ Ｐゴシック"/>
                </a:rPr>
                <a:t>+</a:t>
              </a:r>
              <a:r>
                <a:rPr lang="en-US" altLang="ja-JP"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cxnSp>
          <p:nvCxnSpPr>
            <p:cNvPr id="105" name="直線矢印コネクタ 104"/>
            <p:cNvCxnSpPr/>
            <p:nvPr/>
          </p:nvCxnSpPr>
          <p:spPr>
            <a:xfrm flipH="1">
              <a:off x="5572148" y="3607668"/>
              <a:ext cx="542735" cy="0"/>
            </a:xfrm>
            <a:prstGeom prst="straightConnector1">
              <a:avLst/>
            </a:prstGeom>
            <a:ln w="28575">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flipH="1">
              <a:off x="691514" y="4350727"/>
              <a:ext cx="834681" cy="28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a:off x="6896199" y="4498491"/>
              <a:ext cx="1512168" cy="0"/>
            </a:xfrm>
            <a:prstGeom prst="straightConnector1">
              <a:avLst/>
            </a:prstGeom>
            <a:ln w="28575">
              <a:solidFill>
                <a:srgbClr val="FF33CC"/>
              </a:solidFill>
              <a:tailEnd type="arrow"/>
            </a:ln>
          </p:spPr>
          <p:style>
            <a:lnRef idx="1">
              <a:schemeClr val="accent1"/>
            </a:lnRef>
            <a:fillRef idx="0">
              <a:schemeClr val="accent1"/>
            </a:fillRef>
            <a:effectRef idx="0">
              <a:schemeClr val="accent1"/>
            </a:effectRef>
            <a:fontRef idx="minor">
              <a:schemeClr val="tx1"/>
            </a:fontRef>
          </p:style>
        </p:cxnSp>
      </p:grpSp>
      <p:cxnSp>
        <p:nvCxnSpPr>
          <p:cNvPr id="109" name="直線矢印コネクタ 108"/>
          <p:cNvCxnSpPr/>
          <p:nvPr/>
        </p:nvCxnSpPr>
        <p:spPr>
          <a:xfrm>
            <a:off x="1570295" y="5927836"/>
            <a:ext cx="4729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3" name="直線矢印コネクタ 112"/>
          <p:cNvCxnSpPr/>
          <p:nvPr/>
        </p:nvCxnSpPr>
        <p:spPr>
          <a:xfrm flipH="1">
            <a:off x="7199084" y="6102007"/>
            <a:ext cx="5107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4" name="日付プレースホルダ 16"/>
          <p:cNvSpPr>
            <a:spLocks noGrp="1"/>
          </p:cNvSpPr>
          <p:nvPr>
            <p:ph type="dt" sz="half" idx="10"/>
          </p:nvPr>
        </p:nvSpPr>
        <p:spPr>
          <a:xfrm>
            <a:off x="467544" y="6669360"/>
            <a:ext cx="2133600" cy="188640"/>
          </a:xfrm>
        </p:spPr>
        <p:txBody>
          <a:bodyPr/>
          <a:lstStyle/>
          <a:p>
            <a:pPr>
              <a:defRPr/>
            </a:pPr>
            <a:r>
              <a:rPr lang="en-US" altLang="ja-JP" smtClean="0"/>
              <a:t>Hiroyuki Nakayama (KEK) </a:t>
            </a:r>
            <a:endParaRPr lang="ja-JP" altLang="en-US"/>
          </a:p>
        </p:txBody>
      </p:sp>
      <p:sp>
        <p:nvSpPr>
          <p:cNvPr id="116" name="フッター プレースホルダ 18"/>
          <p:cNvSpPr>
            <a:spLocks noGrp="1"/>
          </p:cNvSpPr>
          <p:nvPr>
            <p:ph type="ftr" sz="quarter" idx="11"/>
          </p:nvPr>
        </p:nvSpPr>
        <p:spPr>
          <a:xfrm>
            <a:off x="3131840" y="6669360"/>
            <a:ext cx="2895600" cy="182615"/>
          </a:xfrm>
        </p:spPr>
        <p:txBody>
          <a:bodyPr/>
          <a:lstStyle/>
          <a:p>
            <a:pPr>
              <a:defRPr/>
            </a:pPr>
            <a:r>
              <a:rPr lang="en-US" altLang="ja-JP" smtClean="0"/>
              <a:t>FJPPL meeting @ Strasbourg</a:t>
            </a:r>
            <a:endParaRPr lang="ja-JP" altLang="en-US"/>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t>20</a:t>
            </a:fld>
            <a:endParaRPr kumimoji="1" lang="ja-JP" altLang="en-US"/>
          </a:p>
        </p:txBody>
      </p:sp>
    </p:spTree>
    <p:extLst>
      <p:ext uri="{BB962C8B-B14F-4D97-AF65-F5344CB8AC3E}">
        <p14:creationId xmlns:p14="http://schemas.microsoft.com/office/powerpoint/2010/main" val="135080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20716" y="337700"/>
            <a:ext cx="8671035" cy="939307"/>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en-US" altLang="ja-JP" sz="4000" dirty="0" smtClean="0"/>
              <a:t>Tungsten shields inside final-Q cryostat</a:t>
            </a:r>
            <a:endParaRPr lang="ja-JP" altLang="en-US" sz="4000" dirty="0"/>
          </a:p>
        </p:txBody>
      </p:sp>
      <p:sp>
        <p:nvSpPr>
          <p:cNvPr id="23" name="フッター プレースホルダー 22"/>
          <p:cNvSpPr>
            <a:spLocks noGrp="1"/>
          </p:cNvSpPr>
          <p:nvPr>
            <p:ph type="ftr" sz="quarter" idx="11"/>
          </p:nvPr>
        </p:nvSpPr>
        <p:spPr/>
        <p:txBody>
          <a:bodyPr/>
          <a:lstStyle/>
          <a:p>
            <a:pPr>
              <a:defRPr/>
            </a:pPr>
            <a:r>
              <a:rPr lang="en-US" altLang="ja-JP" smtClean="0"/>
              <a:t>FJPPL meeting @ Strasbourg</a:t>
            </a:r>
            <a:endParaRPr lang="ja-JP" altLang="en-US"/>
          </a:p>
        </p:txBody>
      </p:sp>
      <p:sp>
        <p:nvSpPr>
          <p:cNvPr id="35" name="テキスト ボックス 34"/>
          <p:cNvSpPr txBox="1"/>
          <p:nvPr/>
        </p:nvSpPr>
        <p:spPr>
          <a:xfrm>
            <a:off x="501825" y="1001230"/>
            <a:ext cx="2209524" cy="369332"/>
          </a:xfrm>
          <a:prstGeom prst="rect">
            <a:avLst/>
          </a:prstGeom>
          <a:noFill/>
        </p:spPr>
        <p:txBody>
          <a:bodyPr wrap="square" rtlCol="0">
            <a:spAutoFit/>
          </a:bodyPr>
          <a:lstStyle/>
          <a:p>
            <a:r>
              <a:rPr lang="en-US" altLang="ja-JP" dirty="0">
                <a:solidFill>
                  <a:srgbClr val="FF0000"/>
                </a:solidFill>
              </a:rPr>
              <a:t>tungsten (10mm t)</a:t>
            </a:r>
            <a:endParaRPr kumimoji="1" lang="ja-JP" altLang="en-US" dirty="0">
              <a:solidFill>
                <a:srgbClr val="FF0000"/>
              </a:solidFill>
            </a:endParaRPr>
          </a:p>
        </p:txBody>
      </p:sp>
      <p:cxnSp>
        <p:nvCxnSpPr>
          <p:cNvPr id="57" name="直線矢印コネクタ 56"/>
          <p:cNvCxnSpPr/>
          <p:nvPr/>
        </p:nvCxnSpPr>
        <p:spPr>
          <a:xfrm flipV="1">
            <a:off x="394846" y="6173616"/>
            <a:ext cx="268014" cy="430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7" name="グループ化 66"/>
          <p:cNvGrpSpPr/>
          <p:nvPr/>
        </p:nvGrpSpPr>
        <p:grpSpPr>
          <a:xfrm>
            <a:off x="0" y="1053602"/>
            <a:ext cx="8866092" cy="2580024"/>
            <a:chOff x="167551" y="3449961"/>
            <a:chExt cx="8866092" cy="2580024"/>
          </a:xfrm>
        </p:grpSpPr>
        <p:cxnSp>
          <p:nvCxnSpPr>
            <p:cNvPr id="5" name="直線矢印コネクタ 4"/>
            <p:cNvCxnSpPr/>
            <p:nvPr/>
          </p:nvCxnSpPr>
          <p:spPr>
            <a:xfrm flipH="1">
              <a:off x="2578504" y="5365652"/>
              <a:ext cx="395785" cy="5732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428377" y="5119993"/>
              <a:ext cx="1689966" cy="369332"/>
            </a:xfrm>
            <a:prstGeom prst="rect">
              <a:avLst/>
            </a:prstGeom>
            <a:noFill/>
          </p:spPr>
          <p:txBody>
            <a:bodyPr wrap="square" rtlCol="0">
              <a:spAutoFit/>
            </a:bodyPr>
            <a:lstStyle/>
            <a:p>
              <a:r>
                <a:rPr lang="en-US" altLang="ja-JP" dirty="0" smtClean="0">
                  <a:solidFill>
                    <a:srgbClr val="FF0000"/>
                  </a:solidFill>
                </a:rPr>
                <a:t>tungsten</a:t>
              </a:r>
              <a:endParaRPr kumimoji="1" lang="ja-JP" altLang="en-US" dirty="0">
                <a:solidFill>
                  <a:srgbClr val="FF0000"/>
                </a:solidFill>
              </a:endParaRPr>
            </a:p>
          </p:txBody>
        </p:sp>
        <p:grpSp>
          <p:nvGrpSpPr>
            <p:cNvPr id="12" name="グループ化 11"/>
            <p:cNvGrpSpPr/>
            <p:nvPr/>
          </p:nvGrpSpPr>
          <p:grpSpPr>
            <a:xfrm>
              <a:off x="167551" y="3719594"/>
              <a:ext cx="8496001" cy="2310391"/>
              <a:chOff x="436729" y="2975482"/>
              <a:chExt cx="7560860" cy="1980756"/>
            </a:xfrm>
          </p:grpSpPr>
          <p:pic>
            <p:nvPicPr>
              <p:cNvPr id="1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17"/>
              <a:stretch/>
            </p:blipFill>
            <p:spPr bwMode="auto">
              <a:xfrm>
                <a:off x="436729" y="2975482"/>
                <a:ext cx="7560860" cy="1980756"/>
              </a:xfrm>
              <a:prstGeom prst="rect">
                <a:avLst/>
              </a:prstGeom>
              <a:noFill/>
              <a:ln>
                <a:noFill/>
              </a:ln>
              <a:effectLst>
                <a:glow rad="635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4176215" y="3916907"/>
                <a:ext cx="668740" cy="253916"/>
              </a:xfrm>
              <a:prstGeom prst="rect">
                <a:avLst/>
              </a:prstGeom>
              <a:noFill/>
            </p:spPr>
            <p:txBody>
              <a:bodyPr wrap="square" rtlCol="0">
                <a:spAutoFit/>
              </a:bodyPr>
              <a:lstStyle/>
              <a:p>
                <a:r>
                  <a:rPr lang="en-US" altLang="ja-JP" sz="1050" dirty="0" smtClean="0"/>
                  <a:t>QC2RP</a:t>
                </a:r>
                <a:endParaRPr kumimoji="1" lang="ja-JP" altLang="en-US" sz="1050" dirty="0"/>
              </a:p>
            </p:txBody>
          </p:sp>
          <p:sp>
            <p:nvSpPr>
              <p:cNvPr id="16" name="テキスト ボックス 15"/>
              <p:cNvSpPr txBox="1"/>
              <p:nvPr/>
            </p:nvSpPr>
            <p:spPr>
              <a:xfrm>
                <a:off x="5827594" y="3343701"/>
                <a:ext cx="668740" cy="253916"/>
              </a:xfrm>
              <a:prstGeom prst="rect">
                <a:avLst/>
              </a:prstGeom>
              <a:noFill/>
            </p:spPr>
            <p:txBody>
              <a:bodyPr wrap="square" rtlCol="0">
                <a:spAutoFit/>
              </a:bodyPr>
              <a:lstStyle/>
              <a:p>
                <a:r>
                  <a:rPr lang="en-US" altLang="ja-JP" sz="1050" dirty="0" smtClean="0"/>
                  <a:t>QC2RE</a:t>
                </a:r>
                <a:endParaRPr kumimoji="1" lang="ja-JP" altLang="en-US" sz="1050" dirty="0"/>
              </a:p>
            </p:txBody>
          </p:sp>
          <p:sp>
            <p:nvSpPr>
              <p:cNvPr id="17" name="テキスト ボックス 16"/>
              <p:cNvSpPr txBox="1"/>
              <p:nvPr/>
            </p:nvSpPr>
            <p:spPr>
              <a:xfrm>
                <a:off x="2115403" y="3889612"/>
                <a:ext cx="668740" cy="253916"/>
              </a:xfrm>
              <a:prstGeom prst="rect">
                <a:avLst/>
              </a:prstGeom>
              <a:noFill/>
            </p:spPr>
            <p:txBody>
              <a:bodyPr wrap="square" rtlCol="0">
                <a:spAutoFit/>
              </a:bodyPr>
              <a:lstStyle/>
              <a:p>
                <a:r>
                  <a:rPr lang="en-US" altLang="ja-JP" sz="1050" dirty="0" smtClean="0"/>
                  <a:t>QC1RP</a:t>
                </a:r>
                <a:endParaRPr kumimoji="1" lang="ja-JP" altLang="en-US" sz="1050" dirty="0"/>
              </a:p>
            </p:txBody>
          </p:sp>
          <p:sp>
            <p:nvSpPr>
              <p:cNvPr id="18" name="テキスト ボックス 17"/>
              <p:cNvSpPr txBox="1"/>
              <p:nvPr/>
            </p:nvSpPr>
            <p:spPr>
              <a:xfrm>
                <a:off x="2893325" y="3643952"/>
                <a:ext cx="668740" cy="253916"/>
              </a:xfrm>
              <a:prstGeom prst="rect">
                <a:avLst/>
              </a:prstGeom>
              <a:noFill/>
            </p:spPr>
            <p:txBody>
              <a:bodyPr wrap="square" rtlCol="0">
                <a:spAutoFit/>
              </a:bodyPr>
              <a:lstStyle/>
              <a:p>
                <a:r>
                  <a:rPr lang="en-US" altLang="ja-JP" sz="1050" dirty="0" smtClean="0"/>
                  <a:t>QC1RE</a:t>
                </a:r>
                <a:endParaRPr kumimoji="1" lang="ja-JP" altLang="en-US" sz="1050" dirty="0"/>
              </a:p>
            </p:txBody>
          </p:sp>
          <p:grpSp>
            <p:nvGrpSpPr>
              <p:cNvPr id="19" name="グループ化 18"/>
              <p:cNvGrpSpPr/>
              <p:nvPr/>
            </p:nvGrpSpPr>
            <p:grpSpPr>
              <a:xfrm>
                <a:off x="1887941" y="3577987"/>
                <a:ext cx="489045" cy="675792"/>
                <a:chOff x="1887941" y="3823647"/>
                <a:chExt cx="489045" cy="675792"/>
              </a:xfrm>
            </p:grpSpPr>
            <p:sp>
              <p:nvSpPr>
                <p:cNvPr id="20" name="正方形/長方形 19"/>
                <p:cNvSpPr/>
                <p:nvPr/>
              </p:nvSpPr>
              <p:spPr>
                <a:xfrm rot="20178321">
                  <a:off x="1887941" y="3823647"/>
                  <a:ext cx="486770" cy="45719"/>
                </a:xfrm>
                <a:prstGeom prst="rect">
                  <a:avLst/>
                </a:prstGeom>
                <a:solidFill>
                  <a:srgbClr val="FF0000"/>
                </a:solidFill>
                <a:ln>
                  <a:solidFill>
                    <a:srgbClr val="FF0000"/>
                  </a:solidFill>
                </a:ln>
                <a:effectLst>
                  <a:glow rad="1397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1" name="正方形/長方形 20"/>
                <p:cNvSpPr/>
                <p:nvPr/>
              </p:nvSpPr>
              <p:spPr>
                <a:xfrm rot="1193819">
                  <a:off x="1890216" y="4453720"/>
                  <a:ext cx="486770" cy="45719"/>
                </a:xfrm>
                <a:prstGeom prst="rect">
                  <a:avLst/>
                </a:prstGeom>
                <a:solidFill>
                  <a:srgbClr val="FF0000"/>
                </a:solidFill>
                <a:ln>
                  <a:solidFill>
                    <a:srgbClr val="FF0000"/>
                  </a:solidFill>
                </a:ln>
                <a:effectLst>
                  <a:glow rad="635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2" name="正方形/長方形 21"/>
                <p:cNvSpPr/>
                <p:nvPr/>
              </p:nvSpPr>
              <p:spPr>
                <a:xfrm rot="5400000">
                  <a:off x="1674127" y="4142097"/>
                  <a:ext cx="486770" cy="45719"/>
                </a:xfrm>
                <a:prstGeom prst="rect">
                  <a:avLst/>
                </a:prstGeom>
                <a:solidFill>
                  <a:srgbClr val="FF0000"/>
                </a:solidFill>
                <a:ln>
                  <a:solidFill>
                    <a:srgbClr val="FF0000"/>
                  </a:solidFill>
                </a:ln>
                <a:effectLst>
                  <a:glow rad="635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grpSp>
        </p:grpSp>
        <p:cxnSp>
          <p:nvCxnSpPr>
            <p:cNvPr id="25" name="直線矢印コネクタ 24"/>
            <p:cNvCxnSpPr/>
            <p:nvPr/>
          </p:nvCxnSpPr>
          <p:spPr>
            <a:xfrm flipH="1">
              <a:off x="5716968" y="3767174"/>
              <a:ext cx="259308" cy="58685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1903361" y="3729213"/>
              <a:ext cx="386879" cy="6061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29" idx="1"/>
            </p:cNvCxnSpPr>
            <p:nvPr/>
          </p:nvCxnSpPr>
          <p:spPr>
            <a:xfrm flipH="1">
              <a:off x="2963918" y="3773127"/>
              <a:ext cx="250228" cy="5308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円/楕円 10"/>
            <p:cNvSpPr/>
            <p:nvPr/>
          </p:nvSpPr>
          <p:spPr bwMode="auto">
            <a:xfrm rot="1374151" flipH="1" flipV="1">
              <a:off x="1460847" y="5194304"/>
              <a:ext cx="1616927" cy="364023"/>
            </a:xfrm>
            <a:prstGeom prst="ellipse">
              <a:avLst/>
            </a:prstGeom>
            <a:noFill/>
            <a:ln>
              <a:solidFill>
                <a:srgbClr val="F775E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テキスト ボックス 28"/>
            <p:cNvSpPr txBox="1"/>
            <p:nvPr/>
          </p:nvSpPr>
          <p:spPr>
            <a:xfrm>
              <a:off x="3214146" y="3449961"/>
              <a:ext cx="2324369" cy="646331"/>
            </a:xfrm>
            <a:prstGeom prst="rect">
              <a:avLst/>
            </a:prstGeom>
            <a:noFill/>
          </p:spPr>
          <p:txBody>
            <a:bodyPr wrap="square" rtlCol="0">
              <a:spAutoFit/>
            </a:bodyPr>
            <a:lstStyle/>
            <a:p>
              <a:r>
                <a:rPr lang="en-US" altLang="ja-JP" dirty="0">
                  <a:solidFill>
                    <a:srgbClr val="FF0000"/>
                  </a:solidFill>
                </a:rPr>
                <a:t>t</a:t>
              </a:r>
              <a:r>
                <a:rPr lang="en-US" altLang="ja-JP" dirty="0" smtClean="0">
                  <a:solidFill>
                    <a:srgbClr val="FF0000"/>
                  </a:solidFill>
                </a:rPr>
                <a:t>ungsten </a:t>
              </a:r>
            </a:p>
            <a:p>
              <a:r>
                <a:rPr lang="en-US" altLang="ja-JP" dirty="0" smtClean="0">
                  <a:solidFill>
                    <a:srgbClr val="FF0000"/>
                  </a:solidFill>
                </a:rPr>
                <a:t>(20~70mm t)</a:t>
              </a:r>
              <a:endParaRPr kumimoji="1" lang="ja-JP" altLang="en-US" dirty="0">
                <a:solidFill>
                  <a:srgbClr val="FF0000"/>
                </a:solidFill>
              </a:endParaRPr>
            </a:p>
          </p:txBody>
        </p:sp>
        <p:sp>
          <p:nvSpPr>
            <p:cNvPr id="44" name="星 5 43"/>
            <p:cNvSpPr/>
            <p:nvPr/>
          </p:nvSpPr>
          <p:spPr>
            <a:xfrm>
              <a:off x="3310760" y="4445876"/>
              <a:ext cx="425669" cy="252248"/>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51" name="星 5 50"/>
            <p:cNvSpPr/>
            <p:nvPr/>
          </p:nvSpPr>
          <p:spPr>
            <a:xfrm>
              <a:off x="2753711" y="4803228"/>
              <a:ext cx="236482" cy="236483"/>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cxnSp>
          <p:nvCxnSpPr>
            <p:cNvPr id="52" name="直線矢印コネクタ 51"/>
            <p:cNvCxnSpPr/>
            <p:nvPr/>
          </p:nvCxnSpPr>
          <p:spPr>
            <a:xfrm flipV="1">
              <a:off x="3605045" y="4535211"/>
              <a:ext cx="268014" cy="430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flipV="1">
              <a:off x="2554012" y="4887312"/>
              <a:ext cx="289032" cy="482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H="1" flipV="1">
              <a:off x="8182302" y="5202623"/>
              <a:ext cx="441436" cy="315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8529145" y="5060731"/>
              <a:ext cx="441434" cy="369332"/>
            </a:xfrm>
            <a:prstGeom prst="rect">
              <a:avLst/>
            </a:prstGeom>
            <a:noFill/>
          </p:spPr>
          <p:txBody>
            <a:bodyPr wrap="square" rtlCol="0">
              <a:spAutoFit/>
            </a:bodyPr>
            <a:lstStyle/>
            <a:p>
              <a:r>
                <a:rPr lang="en-US" altLang="ja-JP" dirty="0"/>
                <a:t>e</a:t>
              </a:r>
              <a:r>
                <a:rPr kumimoji="1" lang="en-US" altLang="ja-JP" dirty="0" smtClean="0"/>
                <a:t>+</a:t>
              </a:r>
              <a:endParaRPr kumimoji="1" lang="ja-JP" altLang="en-US" dirty="0"/>
            </a:p>
          </p:txBody>
        </p:sp>
        <p:sp>
          <p:nvSpPr>
            <p:cNvPr id="64" name="テキスト ボックス 63"/>
            <p:cNvSpPr txBox="1"/>
            <p:nvPr/>
          </p:nvSpPr>
          <p:spPr>
            <a:xfrm>
              <a:off x="8592209" y="4193629"/>
              <a:ext cx="441434" cy="369332"/>
            </a:xfrm>
            <a:prstGeom prst="rect">
              <a:avLst/>
            </a:prstGeom>
            <a:noFill/>
          </p:spPr>
          <p:txBody>
            <a:bodyPr wrap="square" rtlCol="0">
              <a:spAutoFit/>
            </a:bodyPr>
            <a:lstStyle/>
            <a:p>
              <a:r>
                <a:rPr lang="en-US" altLang="ja-JP" dirty="0"/>
                <a:t>e</a:t>
              </a:r>
              <a:r>
                <a:rPr lang="en-US" altLang="ja-JP" dirty="0" smtClean="0"/>
                <a:t>-</a:t>
              </a:r>
              <a:endParaRPr kumimoji="1" lang="ja-JP" altLang="en-US" dirty="0"/>
            </a:p>
          </p:txBody>
        </p:sp>
        <p:cxnSp>
          <p:nvCxnSpPr>
            <p:cNvPr id="65" name="直線矢印コネクタ 64"/>
            <p:cNvCxnSpPr>
              <a:endCxn id="64" idx="1"/>
            </p:cNvCxnSpPr>
            <p:nvPr/>
          </p:nvCxnSpPr>
          <p:spPr>
            <a:xfrm flipV="1">
              <a:off x="8166539" y="4378295"/>
              <a:ext cx="425670" cy="360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2" name="グループ化 71"/>
          <p:cNvGrpSpPr/>
          <p:nvPr/>
        </p:nvGrpSpPr>
        <p:grpSpPr>
          <a:xfrm>
            <a:off x="0" y="1064291"/>
            <a:ext cx="8954814" cy="4795348"/>
            <a:chOff x="0" y="-1127116"/>
            <a:chExt cx="8954814" cy="4795348"/>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55" t="5642" r="7749"/>
            <a:stretch/>
          </p:blipFill>
          <p:spPr bwMode="auto">
            <a:xfrm>
              <a:off x="488731" y="1663995"/>
              <a:ext cx="8325660" cy="200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線矢印コネクタ 8"/>
            <p:cNvCxnSpPr/>
            <p:nvPr/>
          </p:nvCxnSpPr>
          <p:spPr>
            <a:xfrm flipH="1">
              <a:off x="5036023" y="1765738"/>
              <a:ext cx="229660" cy="41790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004441" y="1411132"/>
              <a:ext cx="2081049" cy="369332"/>
            </a:xfrm>
            <a:prstGeom prst="rect">
              <a:avLst/>
            </a:prstGeom>
            <a:noFill/>
          </p:spPr>
          <p:txBody>
            <a:bodyPr wrap="square" rtlCol="0">
              <a:spAutoFit/>
            </a:bodyPr>
            <a:lstStyle/>
            <a:p>
              <a:r>
                <a:rPr lang="en-US" altLang="ja-JP" dirty="0">
                  <a:solidFill>
                    <a:srgbClr val="FF0000"/>
                  </a:solidFill>
                </a:rPr>
                <a:t>t</a:t>
              </a:r>
              <a:r>
                <a:rPr lang="en-US" altLang="ja-JP" dirty="0" smtClean="0">
                  <a:solidFill>
                    <a:srgbClr val="FF0000"/>
                  </a:solidFill>
                </a:rPr>
                <a:t>ungsten(~30mm t)</a:t>
              </a:r>
              <a:endParaRPr kumimoji="1" lang="ja-JP" altLang="en-US" dirty="0">
                <a:solidFill>
                  <a:srgbClr val="FF0000"/>
                </a:solidFill>
              </a:endParaRPr>
            </a:p>
          </p:txBody>
        </p:sp>
        <p:sp>
          <p:nvSpPr>
            <p:cNvPr id="32" name="正方形/長方形 31"/>
            <p:cNvSpPr/>
            <p:nvPr/>
          </p:nvSpPr>
          <p:spPr>
            <a:xfrm rot="20178321">
              <a:off x="6680309" y="2903624"/>
              <a:ext cx="546975" cy="53327"/>
            </a:xfrm>
            <a:prstGeom prst="rect">
              <a:avLst/>
            </a:prstGeom>
            <a:solidFill>
              <a:srgbClr val="FF0000"/>
            </a:solidFill>
            <a:ln>
              <a:solidFill>
                <a:srgbClr val="FF0000"/>
              </a:solidFill>
            </a:ln>
            <a:effectLst>
              <a:glow rad="1397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33" name="正方形/長方形 32"/>
            <p:cNvSpPr/>
            <p:nvPr/>
          </p:nvSpPr>
          <p:spPr>
            <a:xfrm rot="1193819">
              <a:off x="6698631" y="2235421"/>
              <a:ext cx="546975" cy="53327"/>
            </a:xfrm>
            <a:prstGeom prst="rect">
              <a:avLst/>
            </a:prstGeom>
            <a:solidFill>
              <a:srgbClr val="FF0000"/>
            </a:solidFill>
            <a:ln>
              <a:solidFill>
                <a:srgbClr val="FF0000"/>
              </a:solidFill>
            </a:ln>
            <a:effectLst>
              <a:glow rad="635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34" name="正方形/長方形 33"/>
            <p:cNvSpPr/>
            <p:nvPr/>
          </p:nvSpPr>
          <p:spPr>
            <a:xfrm rot="5400000">
              <a:off x="6934147" y="2566597"/>
              <a:ext cx="567777" cy="51374"/>
            </a:xfrm>
            <a:prstGeom prst="rect">
              <a:avLst/>
            </a:prstGeom>
            <a:solidFill>
              <a:srgbClr val="FF0000"/>
            </a:solidFill>
            <a:ln>
              <a:solidFill>
                <a:srgbClr val="FF0000"/>
              </a:solidFill>
            </a:ln>
            <a:effectLst>
              <a:glow rad="635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426395" y="-1127116"/>
              <a:ext cx="2188350" cy="369332"/>
            </a:xfrm>
            <a:prstGeom prst="rect">
              <a:avLst/>
            </a:prstGeom>
            <a:noFill/>
          </p:spPr>
          <p:txBody>
            <a:bodyPr wrap="square" rtlCol="0">
              <a:spAutoFit/>
            </a:bodyPr>
            <a:lstStyle/>
            <a:p>
              <a:r>
                <a:rPr lang="en-US" altLang="ja-JP" dirty="0">
                  <a:solidFill>
                    <a:srgbClr val="FF0000"/>
                  </a:solidFill>
                </a:rPr>
                <a:t>t</a:t>
              </a:r>
              <a:r>
                <a:rPr lang="en-US" altLang="ja-JP" dirty="0" smtClean="0">
                  <a:solidFill>
                    <a:srgbClr val="FF0000"/>
                  </a:solidFill>
                </a:rPr>
                <a:t>ungsten (50mm t)</a:t>
              </a:r>
              <a:endParaRPr kumimoji="1" lang="ja-JP" altLang="en-US" dirty="0">
                <a:solidFill>
                  <a:srgbClr val="FF0000"/>
                </a:solidFill>
              </a:endParaRPr>
            </a:p>
          </p:txBody>
        </p:sp>
        <p:sp>
          <p:nvSpPr>
            <p:cNvPr id="37" name="テキスト ボックス 36"/>
            <p:cNvSpPr txBox="1"/>
            <p:nvPr/>
          </p:nvSpPr>
          <p:spPr>
            <a:xfrm>
              <a:off x="6593044" y="1363834"/>
              <a:ext cx="2361770" cy="369332"/>
            </a:xfrm>
            <a:prstGeom prst="rect">
              <a:avLst/>
            </a:prstGeom>
            <a:noFill/>
          </p:spPr>
          <p:txBody>
            <a:bodyPr wrap="square" rtlCol="0">
              <a:spAutoFit/>
            </a:bodyPr>
            <a:lstStyle/>
            <a:p>
              <a:r>
                <a:rPr lang="en-US" altLang="ja-JP" dirty="0">
                  <a:solidFill>
                    <a:srgbClr val="FF0000"/>
                  </a:solidFill>
                </a:rPr>
                <a:t>t</a:t>
              </a:r>
              <a:r>
                <a:rPr lang="en-US" altLang="ja-JP" dirty="0" smtClean="0">
                  <a:solidFill>
                    <a:srgbClr val="FF0000"/>
                  </a:solidFill>
                </a:rPr>
                <a:t>ungsten (10mm t)</a:t>
              </a:r>
              <a:endParaRPr kumimoji="1" lang="ja-JP" altLang="en-US" dirty="0">
                <a:solidFill>
                  <a:srgbClr val="FF0000"/>
                </a:solidFill>
              </a:endParaRPr>
            </a:p>
          </p:txBody>
        </p:sp>
        <p:cxnSp>
          <p:nvCxnSpPr>
            <p:cNvPr id="38" name="直線矢印コネクタ 37"/>
            <p:cNvCxnSpPr/>
            <p:nvPr/>
          </p:nvCxnSpPr>
          <p:spPr>
            <a:xfrm flipH="1">
              <a:off x="6896354" y="1702676"/>
              <a:ext cx="229660" cy="4651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星 5 44"/>
            <p:cNvSpPr/>
            <p:nvPr/>
          </p:nvSpPr>
          <p:spPr>
            <a:xfrm>
              <a:off x="5502165" y="2632841"/>
              <a:ext cx="236482" cy="236483"/>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星 5 45"/>
            <p:cNvSpPr/>
            <p:nvPr/>
          </p:nvSpPr>
          <p:spPr>
            <a:xfrm>
              <a:off x="5502166" y="2364828"/>
              <a:ext cx="441433" cy="173422"/>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矢印コネクタ 46"/>
            <p:cNvCxnSpPr/>
            <p:nvPr/>
          </p:nvCxnSpPr>
          <p:spPr>
            <a:xfrm flipV="1">
              <a:off x="5691349" y="2680136"/>
              <a:ext cx="268014" cy="430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flipV="1">
              <a:off x="5297214" y="2396359"/>
              <a:ext cx="278513" cy="37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flipV="1">
              <a:off x="378372" y="2301767"/>
              <a:ext cx="441436" cy="315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0" y="2096813"/>
              <a:ext cx="441434" cy="369332"/>
            </a:xfrm>
            <a:prstGeom prst="rect">
              <a:avLst/>
            </a:prstGeom>
            <a:noFill/>
          </p:spPr>
          <p:txBody>
            <a:bodyPr wrap="square" rtlCol="0">
              <a:spAutoFit/>
            </a:bodyPr>
            <a:lstStyle/>
            <a:p>
              <a:r>
                <a:rPr lang="en-US" altLang="ja-JP" dirty="0"/>
                <a:t>e</a:t>
              </a:r>
              <a:r>
                <a:rPr kumimoji="1" lang="en-US" altLang="ja-JP" dirty="0" smtClean="0"/>
                <a:t>+</a:t>
              </a:r>
              <a:endParaRPr kumimoji="1" lang="ja-JP" altLang="en-US" dirty="0"/>
            </a:p>
          </p:txBody>
        </p:sp>
        <p:sp>
          <p:nvSpPr>
            <p:cNvPr id="70" name="テキスト ボックス 69"/>
            <p:cNvSpPr txBox="1"/>
            <p:nvPr/>
          </p:nvSpPr>
          <p:spPr>
            <a:xfrm>
              <a:off x="0" y="2743202"/>
              <a:ext cx="441434" cy="369332"/>
            </a:xfrm>
            <a:prstGeom prst="rect">
              <a:avLst/>
            </a:prstGeom>
            <a:noFill/>
          </p:spPr>
          <p:txBody>
            <a:bodyPr wrap="square" rtlCol="0">
              <a:spAutoFit/>
            </a:bodyPr>
            <a:lstStyle/>
            <a:p>
              <a:r>
                <a:rPr lang="en-US" altLang="ja-JP" dirty="0"/>
                <a:t>e</a:t>
              </a:r>
              <a:r>
                <a:rPr lang="en-US" altLang="ja-JP" dirty="0" smtClean="0"/>
                <a:t>-</a:t>
              </a:r>
              <a:endParaRPr kumimoji="1" lang="ja-JP" altLang="en-US" dirty="0"/>
            </a:p>
          </p:txBody>
        </p:sp>
        <p:cxnSp>
          <p:nvCxnSpPr>
            <p:cNvPr id="71" name="直線矢印コネクタ 70"/>
            <p:cNvCxnSpPr/>
            <p:nvPr/>
          </p:nvCxnSpPr>
          <p:spPr>
            <a:xfrm flipV="1">
              <a:off x="425668" y="2896337"/>
              <a:ext cx="425670" cy="360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8" name="正方形/長方形 19"/>
          <p:cNvSpPr>
            <a:spLocks noChangeArrowheads="1"/>
          </p:cNvSpPr>
          <p:nvPr/>
        </p:nvSpPr>
        <p:spPr bwMode="auto">
          <a:xfrm>
            <a:off x="5439103" y="1678212"/>
            <a:ext cx="157656" cy="372673"/>
          </a:xfrm>
          <a:prstGeom prst="rect">
            <a:avLst/>
          </a:prstGeom>
          <a:solidFill>
            <a:srgbClr val="FF0000"/>
          </a:solidFill>
          <a:ln w="9525" algn="ctr">
            <a:solidFill>
              <a:srgbClr val="FF0000"/>
            </a:solidFill>
            <a:round/>
            <a:headEnd/>
            <a:tailEnd/>
          </a:ln>
        </p:spPr>
        <p:txBody>
          <a:bodyPr/>
          <a:lstStyle/>
          <a:p>
            <a:endParaRPr lang="ja-JP" altLang="en-US">
              <a:ea typeface="ＭＳ Ｐゴシック" pitchFamily="50" charset="-128"/>
            </a:endParaRPr>
          </a:p>
        </p:txBody>
      </p:sp>
      <p:sp>
        <p:nvSpPr>
          <p:cNvPr id="82" name="正方形/長方形 19"/>
          <p:cNvSpPr>
            <a:spLocks noChangeArrowheads="1"/>
          </p:cNvSpPr>
          <p:nvPr/>
        </p:nvSpPr>
        <p:spPr bwMode="auto">
          <a:xfrm>
            <a:off x="5439103" y="2230005"/>
            <a:ext cx="157656" cy="372673"/>
          </a:xfrm>
          <a:prstGeom prst="rect">
            <a:avLst/>
          </a:prstGeom>
          <a:solidFill>
            <a:srgbClr val="FF0000"/>
          </a:solidFill>
          <a:ln w="9525" algn="ctr">
            <a:solidFill>
              <a:srgbClr val="FF0000"/>
            </a:solidFill>
            <a:round/>
            <a:headEnd/>
            <a:tailEnd/>
          </a:ln>
        </p:spPr>
        <p:txBody>
          <a:bodyPr/>
          <a:lstStyle/>
          <a:p>
            <a:endParaRPr lang="ja-JP" altLang="en-US">
              <a:ea typeface="ＭＳ Ｐゴシック" pitchFamily="50" charset="-128"/>
            </a:endParaRPr>
          </a:p>
        </p:txBody>
      </p:sp>
      <p:sp>
        <p:nvSpPr>
          <p:cNvPr id="83" name="正方形/長方形 19"/>
          <p:cNvSpPr>
            <a:spLocks noChangeArrowheads="1"/>
          </p:cNvSpPr>
          <p:nvPr/>
        </p:nvSpPr>
        <p:spPr bwMode="auto">
          <a:xfrm>
            <a:off x="5439103" y="2781798"/>
            <a:ext cx="157656" cy="372673"/>
          </a:xfrm>
          <a:prstGeom prst="rect">
            <a:avLst/>
          </a:prstGeom>
          <a:solidFill>
            <a:srgbClr val="FF0000"/>
          </a:solidFill>
          <a:ln w="9525" algn="ctr">
            <a:solidFill>
              <a:srgbClr val="FF0000"/>
            </a:solidFill>
            <a:round/>
            <a:headEnd/>
            <a:tailEnd/>
          </a:ln>
        </p:spPr>
        <p:txBody>
          <a:bodyPr/>
          <a:lstStyle/>
          <a:p>
            <a:endParaRPr lang="ja-JP" altLang="en-US">
              <a:ea typeface="ＭＳ Ｐゴシック" pitchFamily="50" charset="-128"/>
            </a:endParaRPr>
          </a:p>
        </p:txBody>
      </p:sp>
      <p:sp>
        <p:nvSpPr>
          <p:cNvPr id="58" name="日付プレースホルダ 57"/>
          <p:cNvSpPr>
            <a:spLocks noGrp="1"/>
          </p:cNvSpPr>
          <p:nvPr>
            <p:ph type="dt" sz="half" idx="10"/>
          </p:nvPr>
        </p:nvSpPr>
        <p:spPr/>
        <p:txBody>
          <a:bodyPr/>
          <a:lstStyle/>
          <a:p>
            <a:pPr>
              <a:defRPr/>
            </a:pPr>
            <a:r>
              <a:rPr lang="en-US" altLang="ja-JP" smtClean="0"/>
              <a:t>Hiroyuki Nakayama (KEK) </a:t>
            </a:r>
            <a:endParaRPr lang="ja-JP" altLang="en-US"/>
          </a:p>
        </p:txBody>
      </p:sp>
      <p:sp>
        <p:nvSpPr>
          <p:cNvPr id="60" name="正方形/長方形 19"/>
          <p:cNvSpPr>
            <a:spLocks noChangeArrowheads="1"/>
          </p:cNvSpPr>
          <p:nvPr/>
        </p:nvSpPr>
        <p:spPr bwMode="auto">
          <a:xfrm>
            <a:off x="4932040" y="1657828"/>
            <a:ext cx="504056" cy="144016"/>
          </a:xfrm>
          <a:prstGeom prst="rect">
            <a:avLst/>
          </a:prstGeom>
          <a:solidFill>
            <a:srgbClr val="FF0000"/>
          </a:solidFill>
          <a:ln w="9525" algn="ctr">
            <a:solidFill>
              <a:srgbClr val="FF0000"/>
            </a:solidFill>
            <a:round/>
            <a:headEnd/>
            <a:tailEnd/>
          </a:ln>
        </p:spPr>
        <p:txBody>
          <a:bodyPr/>
          <a:lstStyle/>
          <a:p>
            <a:endParaRPr lang="ja-JP" altLang="en-US">
              <a:ea typeface="ＭＳ Ｐゴシック" pitchFamily="50" charset="-128"/>
            </a:endParaRPr>
          </a:p>
        </p:txBody>
      </p:sp>
      <p:sp>
        <p:nvSpPr>
          <p:cNvPr id="63" name="正方形/長方形 19"/>
          <p:cNvSpPr>
            <a:spLocks noChangeArrowheads="1"/>
          </p:cNvSpPr>
          <p:nvPr/>
        </p:nvSpPr>
        <p:spPr bwMode="auto">
          <a:xfrm>
            <a:off x="4932040" y="3025980"/>
            <a:ext cx="504056" cy="144016"/>
          </a:xfrm>
          <a:prstGeom prst="rect">
            <a:avLst/>
          </a:prstGeom>
          <a:solidFill>
            <a:srgbClr val="FF0000"/>
          </a:solidFill>
          <a:ln w="9525" algn="ctr">
            <a:solidFill>
              <a:srgbClr val="FF0000"/>
            </a:solidFill>
            <a:round/>
            <a:headEnd/>
            <a:tailEnd/>
          </a:ln>
        </p:spPr>
        <p:txBody>
          <a:bodyPr/>
          <a:lstStyle/>
          <a:p>
            <a:endParaRPr lang="ja-JP" altLang="en-US">
              <a:ea typeface="ＭＳ Ｐゴシック" pitchFamily="50" charset="-128"/>
            </a:endParaRPr>
          </a:p>
        </p:txBody>
      </p:sp>
      <p:sp>
        <p:nvSpPr>
          <p:cNvPr id="55" name="テキスト ボックス 54"/>
          <p:cNvSpPr txBox="1"/>
          <p:nvPr/>
        </p:nvSpPr>
        <p:spPr>
          <a:xfrm>
            <a:off x="599301" y="5913364"/>
            <a:ext cx="2608357" cy="646331"/>
          </a:xfrm>
          <a:prstGeom prst="rect">
            <a:avLst/>
          </a:prstGeom>
          <a:noFill/>
        </p:spPr>
        <p:txBody>
          <a:bodyPr wrap="square" rtlCol="0">
            <a:spAutoFit/>
          </a:bodyPr>
          <a:lstStyle/>
          <a:p>
            <a:r>
              <a:rPr kumimoji="1" lang="en-US" altLang="ja-JP" dirty="0" smtClean="0"/>
              <a:t>Major beam loss position </a:t>
            </a:r>
          </a:p>
          <a:p>
            <a:r>
              <a:rPr lang="en-US" altLang="ja-JP" dirty="0" smtClean="0"/>
              <a:t>by </a:t>
            </a:r>
            <a:r>
              <a:rPr kumimoji="1" lang="en-US" altLang="ja-JP" dirty="0" smtClean="0"/>
              <a:t>Touschek or Beam-gas</a:t>
            </a:r>
            <a:endParaRPr kumimoji="1" lang="ja-JP" altLang="en-US" dirty="0"/>
          </a:p>
        </p:txBody>
      </p:sp>
      <p:sp>
        <p:nvSpPr>
          <p:cNvPr id="56" name="星 5 55"/>
          <p:cNvSpPr/>
          <p:nvPr/>
        </p:nvSpPr>
        <p:spPr>
          <a:xfrm>
            <a:off x="189897" y="6093540"/>
            <a:ext cx="236482" cy="236483"/>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439886" y="5892800"/>
            <a:ext cx="4963885"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en-US" altLang="ja-JP" dirty="0" smtClean="0"/>
              <a:t>Thick tungsten shields can significantly stop background showers originated </a:t>
            </a:r>
            <a:r>
              <a:rPr lang="en-US" altLang="ja-JP" dirty="0" smtClean="0"/>
              <a:t>from </a:t>
            </a:r>
            <a:r>
              <a:rPr kumimoji="1" lang="en-US" altLang="ja-JP" dirty="0" smtClean="0"/>
              <a:t>|s|&gt;65cm.  </a:t>
            </a: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21</a:t>
            </a:fld>
            <a:endParaRPr kumimoji="1" lang="ja-JP" altLang="en-US"/>
          </a:p>
        </p:txBody>
      </p:sp>
      <p:sp>
        <p:nvSpPr>
          <p:cNvPr id="7" name="テキスト ボックス 6"/>
          <p:cNvSpPr txBox="1"/>
          <p:nvPr/>
        </p:nvSpPr>
        <p:spPr>
          <a:xfrm>
            <a:off x="2133601" y="3512458"/>
            <a:ext cx="493485" cy="369332"/>
          </a:xfrm>
          <a:prstGeom prst="rect">
            <a:avLst/>
          </a:prstGeom>
          <a:noFill/>
        </p:spPr>
        <p:txBody>
          <a:bodyPr wrap="square" rtlCol="0">
            <a:spAutoFit/>
          </a:bodyPr>
          <a:lstStyle/>
          <a:p>
            <a:r>
              <a:rPr kumimoji="1" lang="en-US" altLang="ja-JP" dirty="0" smtClean="0"/>
              <a:t>1m</a:t>
            </a:r>
            <a:endParaRPr kumimoji="1" lang="ja-JP" altLang="en-US" dirty="0"/>
          </a:p>
        </p:txBody>
      </p:sp>
      <p:sp>
        <p:nvSpPr>
          <p:cNvPr id="66" name="テキスト ボックス 65"/>
          <p:cNvSpPr txBox="1"/>
          <p:nvPr/>
        </p:nvSpPr>
        <p:spPr>
          <a:xfrm>
            <a:off x="6052458" y="5588000"/>
            <a:ext cx="667656" cy="369332"/>
          </a:xfrm>
          <a:prstGeom prst="rect">
            <a:avLst/>
          </a:prstGeom>
          <a:noFill/>
        </p:spPr>
        <p:txBody>
          <a:bodyPr wrap="square" rtlCol="0">
            <a:spAutoFit/>
          </a:bodyPr>
          <a:lstStyle/>
          <a:p>
            <a:r>
              <a:rPr kumimoji="1" lang="en-US" altLang="ja-JP" dirty="0" smtClean="0"/>
              <a:t>-1m</a:t>
            </a:r>
            <a:endParaRPr kumimoji="1" lang="ja-JP" altLang="en-US" dirty="0"/>
          </a:p>
        </p:txBody>
      </p:sp>
      <p:sp>
        <p:nvSpPr>
          <p:cNvPr id="73" name="テキスト ボックス 72"/>
          <p:cNvSpPr txBox="1"/>
          <p:nvPr/>
        </p:nvSpPr>
        <p:spPr>
          <a:xfrm>
            <a:off x="8476344" y="5602514"/>
            <a:ext cx="667656" cy="369332"/>
          </a:xfrm>
          <a:prstGeom prst="rect">
            <a:avLst/>
          </a:prstGeom>
          <a:noFill/>
        </p:spPr>
        <p:txBody>
          <a:bodyPr wrap="square" rtlCol="0">
            <a:spAutoFit/>
          </a:bodyPr>
          <a:lstStyle/>
          <a:p>
            <a:r>
              <a:rPr lang="en-US" altLang="ja-JP" dirty="0"/>
              <a:t> </a:t>
            </a:r>
            <a:r>
              <a:rPr kumimoji="1" lang="en-US" altLang="ja-JP" dirty="0" smtClean="0"/>
              <a:t>IP</a:t>
            </a:r>
            <a:endParaRPr kumimoji="1" lang="ja-JP" altLang="en-US" dirty="0"/>
          </a:p>
        </p:txBody>
      </p:sp>
      <p:sp>
        <p:nvSpPr>
          <p:cNvPr id="74" name="テキスト ボックス 73"/>
          <p:cNvSpPr txBox="1"/>
          <p:nvPr/>
        </p:nvSpPr>
        <p:spPr>
          <a:xfrm>
            <a:off x="101601" y="3483428"/>
            <a:ext cx="667656" cy="369332"/>
          </a:xfrm>
          <a:prstGeom prst="rect">
            <a:avLst/>
          </a:prstGeom>
          <a:noFill/>
        </p:spPr>
        <p:txBody>
          <a:bodyPr wrap="square" rtlCol="0">
            <a:spAutoFit/>
          </a:bodyPr>
          <a:lstStyle/>
          <a:p>
            <a:r>
              <a:rPr lang="en-US" altLang="ja-JP" dirty="0"/>
              <a:t> </a:t>
            </a:r>
            <a:r>
              <a:rPr kumimoji="1" lang="en-US" altLang="ja-JP" dirty="0" smtClean="0"/>
              <a:t>IP</a:t>
            </a:r>
            <a:endParaRPr kumimoji="1" lang="ja-JP" altLang="en-US" dirty="0"/>
          </a:p>
        </p:txBody>
      </p:sp>
    </p:spTree>
    <p:extLst>
      <p:ext uri="{BB962C8B-B14F-4D97-AF65-F5344CB8AC3E}">
        <p14:creationId xmlns:p14="http://schemas.microsoft.com/office/powerpoint/2010/main" val="1545387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フリーフォーム 19"/>
          <p:cNvSpPr/>
          <p:nvPr/>
        </p:nvSpPr>
        <p:spPr>
          <a:xfrm>
            <a:off x="4667534" y="1732497"/>
            <a:ext cx="4135272" cy="301383"/>
          </a:xfrm>
          <a:custGeom>
            <a:avLst/>
            <a:gdLst>
              <a:gd name="connsiteX0" fmla="*/ 0 w 4135272"/>
              <a:gd name="connsiteY0" fmla="*/ 301019 h 301383"/>
              <a:gd name="connsiteX1" fmla="*/ 1132765 w 4135272"/>
              <a:gd name="connsiteY1" fmla="*/ 260076 h 301383"/>
              <a:gd name="connsiteX2" fmla="*/ 1651379 w 4135272"/>
              <a:gd name="connsiteY2" fmla="*/ 41712 h 301383"/>
              <a:gd name="connsiteX3" fmla="*/ 2524836 w 4135272"/>
              <a:gd name="connsiteY3" fmla="*/ 769 h 301383"/>
              <a:gd name="connsiteX4" fmla="*/ 4135272 w 4135272"/>
              <a:gd name="connsiteY4" fmla="*/ 55360 h 301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272" h="301383">
                <a:moveTo>
                  <a:pt x="0" y="301019"/>
                </a:moveTo>
                <a:cubicBezTo>
                  <a:pt x="428767" y="302156"/>
                  <a:pt x="857535" y="303294"/>
                  <a:pt x="1132765" y="260076"/>
                </a:cubicBezTo>
                <a:cubicBezTo>
                  <a:pt x="1407995" y="216858"/>
                  <a:pt x="1419367" y="84930"/>
                  <a:pt x="1651379" y="41712"/>
                </a:cubicBezTo>
                <a:cubicBezTo>
                  <a:pt x="1883391" y="-1506"/>
                  <a:pt x="2110854" y="-1506"/>
                  <a:pt x="2524836" y="769"/>
                </a:cubicBezTo>
                <a:cubicBezTo>
                  <a:pt x="2938818" y="3044"/>
                  <a:pt x="3537045" y="29202"/>
                  <a:pt x="4135272" y="55360"/>
                </a:cubicBezTo>
              </a:path>
            </a:pathLst>
          </a:cu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1282890" y="806824"/>
            <a:ext cx="3551842" cy="1663421"/>
          </a:xfrm>
          <a:custGeom>
            <a:avLst/>
            <a:gdLst>
              <a:gd name="connsiteX0" fmla="*/ 0 w 3333478"/>
              <a:gd name="connsiteY0" fmla="*/ 1678674 h 1678674"/>
              <a:gd name="connsiteX1" fmla="*/ 1091821 w 3333478"/>
              <a:gd name="connsiteY1" fmla="*/ 1337480 h 1678674"/>
              <a:gd name="connsiteX2" fmla="*/ 2169994 w 3333478"/>
              <a:gd name="connsiteY2" fmla="*/ 1255594 h 1678674"/>
              <a:gd name="connsiteX3" fmla="*/ 3138985 w 3333478"/>
              <a:gd name="connsiteY3" fmla="*/ 1269242 h 1678674"/>
              <a:gd name="connsiteX4" fmla="*/ 3316406 w 3333478"/>
              <a:gd name="connsiteY4" fmla="*/ 1023582 h 1678674"/>
              <a:gd name="connsiteX5" fmla="*/ 3316406 w 3333478"/>
              <a:gd name="connsiteY5" fmla="*/ 0 h 167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478" h="1678674">
                <a:moveTo>
                  <a:pt x="0" y="1678674"/>
                </a:moveTo>
                <a:cubicBezTo>
                  <a:pt x="365077" y="1543333"/>
                  <a:pt x="730155" y="1407993"/>
                  <a:pt x="1091821" y="1337480"/>
                </a:cubicBezTo>
                <a:cubicBezTo>
                  <a:pt x="1453487" y="1266967"/>
                  <a:pt x="1828800" y="1266967"/>
                  <a:pt x="2169994" y="1255594"/>
                </a:cubicBezTo>
                <a:cubicBezTo>
                  <a:pt x="2511188" y="1244221"/>
                  <a:pt x="2947916" y="1307911"/>
                  <a:pt x="3138985" y="1269242"/>
                </a:cubicBezTo>
                <a:cubicBezTo>
                  <a:pt x="3330054" y="1230573"/>
                  <a:pt x="3286836" y="1235122"/>
                  <a:pt x="3316406" y="1023582"/>
                </a:cubicBezTo>
                <a:cubicBezTo>
                  <a:pt x="3345976" y="812042"/>
                  <a:pt x="3331191" y="406021"/>
                  <a:pt x="3316406" y="0"/>
                </a:cubicBezTo>
              </a:path>
            </a:pathLst>
          </a:custGeom>
          <a:noFill/>
          <a:ln w="38100">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2803102" y="3711387"/>
            <a:ext cx="1875303" cy="2283681"/>
          </a:xfrm>
          <a:custGeom>
            <a:avLst/>
            <a:gdLst>
              <a:gd name="connsiteX0" fmla="*/ 1973804 w 1973804"/>
              <a:gd name="connsiteY0" fmla="*/ 2361063 h 2361063"/>
              <a:gd name="connsiteX1" fmla="*/ 1209530 w 1973804"/>
              <a:gd name="connsiteY1" fmla="*/ 1937982 h 2361063"/>
              <a:gd name="connsiteX2" fmla="*/ 377016 w 1973804"/>
              <a:gd name="connsiteY2" fmla="*/ 1774209 h 2361063"/>
              <a:gd name="connsiteX3" fmla="*/ 8527 w 1973804"/>
              <a:gd name="connsiteY3" fmla="*/ 1774209 h 2361063"/>
              <a:gd name="connsiteX4" fmla="*/ 117709 w 1973804"/>
              <a:gd name="connsiteY4" fmla="*/ 1050878 h 2361063"/>
              <a:gd name="connsiteX5" fmla="*/ 117709 w 1973804"/>
              <a:gd name="connsiteY5" fmla="*/ 0 h 2361063"/>
              <a:gd name="connsiteX6" fmla="*/ 117709 w 1973804"/>
              <a:gd name="connsiteY6" fmla="*/ 0 h 2361063"/>
              <a:gd name="connsiteX0" fmla="*/ 1875303 w 1875303"/>
              <a:gd name="connsiteY0" fmla="*/ 2361063 h 2361063"/>
              <a:gd name="connsiteX1" fmla="*/ 1111029 w 1875303"/>
              <a:gd name="connsiteY1" fmla="*/ 1937982 h 2361063"/>
              <a:gd name="connsiteX2" fmla="*/ 278515 w 1875303"/>
              <a:gd name="connsiteY2" fmla="*/ 1774209 h 2361063"/>
              <a:gd name="connsiteX3" fmla="*/ 19208 w 1875303"/>
              <a:gd name="connsiteY3" fmla="*/ 1733265 h 2361063"/>
              <a:gd name="connsiteX4" fmla="*/ 19208 w 1875303"/>
              <a:gd name="connsiteY4" fmla="*/ 1050878 h 2361063"/>
              <a:gd name="connsiteX5" fmla="*/ 19208 w 1875303"/>
              <a:gd name="connsiteY5" fmla="*/ 0 h 2361063"/>
              <a:gd name="connsiteX6" fmla="*/ 19208 w 1875303"/>
              <a:gd name="connsiteY6" fmla="*/ 0 h 2361063"/>
              <a:gd name="connsiteX0" fmla="*/ 1875303 w 1875303"/>
              <a:gd name="connsiteY0" fmla="*/ 2361063 h 2361063"/>
              <a:gd name="connsiteX1" fmla="*/ 1083734 w 1875303"/>
              <a:gd name="connsiteY1" fmla="*/ 1884923 h 2361063"/>
              <a:gd name="connsiteX2" fmla="*/ 278515 w 1875303"/>
              <a:gd name="connsiteY2" fmla="*/ 1774209 h 2361063"/>
              <a:gd name="connsiteX3" fmla="*/ 19208 w 1875303"/>
              <a:gd name="connsiteY3" fmla="*/ 1733265 h 2361063"/>
              <a:gd name="connsiteX4" fmla="*/ 19208 w 1875303"/>
              <a:gd name="connsiteY4" fmla="*/ 1050878 h 2361063"/>
              <a:gd name="connsiteX5" fmla="*/ 19208 w 1875303"/>
              <a:gd name="connsiteY5" fmla="*/ 0 h 2361063"/>
              <a:gd name="connsiteX6" fmla="*/ 19208 w 1875303"/>
              <a:gd name="connsiteY6" fmla="*/ 0 h 236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303" h="2361063">
                <a:moveTo>
                  <a:pt x="1875303" y="2361063"/>
                </a:moveTo>
                <a:cubicBezTo>
                  <a:pt x="1626231" y="2198427"/>
                  <a:pt x="1349865" y="1982732"/>
                  <a:pt x="1083734" y="1884923"/>
                </a:cubicBezTo>
                <a:cubicBezTo>
                  <a:pt x="817603" y="1787114"/>
                  <a:pt x="455936" y="1799485"/>
                  <a:pt x="278515" y="1774209"/>
                </a:cubicBezTo>
                <a:cubicBezTo>
                  <a:pt x="101094" y="1748933"/>
                  <a:pt x="62426" y="1853820"/>
                  <a:pt x="19208" y="1733265"/>
                </a:cubicBezTo>
                <a:cubicBezTo>
                  <a:pt x="-24010" y="1612710"/>
                  <a:pt x="19208" y="1339755"/>
                  <a:pt x="19208" y="1050878"/>
                </a:cubicBezTo>
                <a:lnTo>
                  <a:pt x="19208" y="0"/>
                </a:lnTo>
                <a:lnTo>
                  <a:pt x="19208" y="0"/>
                </a:lnTo>
              </a:path>
            </a:pathLst>
          </a:custGeom>
          <a:noFill/>
          <a:ln w="38100">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303039" y="3729539"/>
            <a:ext cx="5742944" cy="2777035"/>
            <a:chOff x="832513" y="3698543"/>
            <a:chExt cx="5742944" cy="2777035"/>
          </a:xfrm>
        </p:grpSpPr>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31" r="4529"/>
            <a:stretch/>
          </p:blipFill>
          <p:spPr bwMode="auto">
            <a:xfrm>
              <a:off x="846161" y="3739236"/>
              <a:ext cx="5729296" cy="2736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正方形/長方形 30"/>
            <p:cNvSpPr/>
            <p:nvPr/>
          </p:nvSpPr>
          <p:spPr>
            <a:xfrm>
              <a:off x="832513" y="3723404"/>
              <a:ext cx="1596359" cy="1353564"/>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241945" y="5076967"/>
              <a:ext cx="1203278" cy="300249"/>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直角三角形 34"/>
            <p:cNvSpPr/>
            <p:nvPr/>
          </p:nvSpPr>
          <p:spPr>
            <a:xfrm flipH="1" flipV="1">
              <a:off x="928047" y="5076966"/>
              <a:ext cx="313899" cy="300251"/>
            </a:xfrm>
            <a:prstGeom prst="rtTriangle">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2893324" y="5663822"/>
              <a:ext cx="1339755" cy="805217"/>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直角三角形 36"/>
            <p:cNvSpPr/>
            <p:nvPr/>
          </p:nvSpPr>
          <p:spPr>
            <a:xfrm>
              <a:off x="2881951" y="5393142"/>
              <a:ext cx="1389797" cy="229736"/>
            </a:xfrm>
            <a:prstGeom prst="rtTriangle">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4030507" y="4571999"/>
              <a:ext cx="1919916" cy="1023583"/>
              <a:chOff x="4753838" y="4100883"/>
              <a:chExt cx="2448289" cy="1243610"/>
            </a:xfrm>
          </p:grpSpPr>
          <p:sp>
            <p:nvSpPr>
              <p:cNvPr id="38" name="Rectangle 10"/>
              <p:cNvSpPr>
                <a:spLocks noChangeArrowheads="1"/>
              </p:cNvSpPr>
              <p:nvPr/>
            </p:nvSpPr>
            <p:spPr bwMode="auto">
              <a:xfrm>
                <a:off x="5048641" y="4887184"/>
                <a:ext cx="794544" cy="102278"/>
              </a:xfrm>
              <a:prstGeom prst="rect">
                <a:avLst/>
              </a:prstGeom>
              <a:solidFill>
                <a:srgbClr val="0070C0"/>
              </a:solidFill>
              <a:ln w="9525" algn="ctr">
                <a:noFill/>
                <a:round/>
                <a:headEnd/>
                <a:tailEnd/>
              </a:ln>
            </p:spPr>
            <p:txBody>
              <a:bodyPr/>
              <a:lstStyle/>
              <a:p>
                <a:endParaRPr lang="ja-JP" altLang="en-US"/>
              </a:p>
            </p:txBody>
          </p:sp>
          <p:sp>
            <p:nvSpPr>
              <p:cNvPr id="39" name="Rectangle 26"/>
              <p:cNvSpPr>
                <a:spLocks noChangeArrowheads="1"/>
              </p:cNvSpPr>
              <p:nvPr/>
            </p:nvSpPr>
            <p:spPr bwMode="auto">
              <a:xfrm>
                <a:off x="6274977" y="5103494"/>
                <a:ext cx="335352" cy="96399"/>
              </a:xfrm>
              <a:prstGeom prst="rect">
                <a:avLst/>
              </a:prstGeom>
              <a:solidFill>
                <a:srgbClr val="0070C0"/>
              </a:solidFill>
              <a:ln w="9525" algn="ctr">
                <a:noFill/>
                <a:round/>
                <a:headEnd/>
                <a:tailEnd/>
              </a:ln>
            </p:spPr>
            <p:txBody>
              <a:bodyPr/>
              <a:lstStyle/>
              <a:p>
                <a:endParaRPr lang="ja-JP" altLang="en-US"/>
              </a:p>
            </p:txBody>
          </p:sp>
          <p:sp>
            <p:nvSpPr>
              <p:cNvPr id="40" name="Rectangle 27"/>
              <p:cNvSpPr>
                <a:spLocks noChangeArrowheads="1"/>
              </p:cNvSpPr>
              <p:nvPr/>
            </p:nvSpPr>
            <p:spPr bwMode="auto">
              <a:xfrm>
                <a:off x="4753838" y="4100883"/>
                <a:ext cx="220627" cy="888579"/>
              </a:xfrm>
              <a:prstGeom prst="rect">
                <a:avLst/>
              </a:prstGeom>
              <a:solidFill>
                <a:srgbClr val="0070C0"/>
              </a:solidFill>
              <a:ln w="9525" algn="ctr">
                <a:noFill/>
                <a:round/>
                <a:headEnd/>
                <a:tailEnd/>
              </a:ln>
            </p:spPr>
            <p:txBody>
              <a:bodyPr/>
              <a:lstStyle/>
              <a:p>
                <a:endParaRPr lang="ja-JP" altLang="en-US"/>
              </a:p>
            </p:txBody>
          </p:sp>
          <p:sp>
            <p:nvSpPr>
              <p:cNvPr id="41" name="Rectangle 29"/>
              <p:cNvSpPr>
                <a:spLocks noChangeArrowheads="1"/>
              </p:cNvSpPr>
              <p:nvPr/>
            </p:nvSpPr>
            <p:spPr bwMode="auto">
              <a:xfrm flipV="1">
                <a:off x="4893020" y="4314790"/>
                <a:ext cx="313434" cy="688901"/>
              </a:xfrm>
              <a:prstGeom prst="rect">
                <a:avLst/>
              </a:prstGeom>
              <a:solidFill>
                <a:srgbClr val="0070C0"/>
              </a:solidFill>
              <a:ln w="9525" algn="ctr">
                <a:noFill/>
                <a:round/>
                <a:headEnd/>
                <a:tailEnd/>
              </a:ln>
            </p:spPr>
            <p:txBody>
              <a:bodyPr/>
              <a:lstStyle/>
              <a:p>
                <a:endParaRPr lang="ja-JP" altLang="en-US"/>
              </a:p>
            </p:txBody>
          </p:sp>
          <p:sp>
            <p:nvSpPr>
              <p:cNvPr id="42" name="Rectangle 30"/>
              <p:cNvSpPr>
                <a:spLocks noChangeArrowheads="1"/>
              </p:cNvSpPr>
              <p:nvPr/>
            </p:nvSpPr>
            <p:spPr bwMode="auto">
              <a:xfrm rot="1136686">
                <a:off x="5764278" y="4980057"/>
                <a:ext cx="576455" cy="123438"/>
              </a:xfrm>
              <a:prstGeom prst="rect">
                <a:avLst/>
              </a:prstGeom>
              <a:solidFill>
                <a:srgbClr val="0070C0"/>
              </a:solidFill>
              <a:ln w="9525" algn="ctr">
                <a:noFill/>
                <a:round/>
                <a:headEnd/>
                <a:tailEnd/>
              </a:ln>
            </p:spPr>
            <p:txBody>
              <a:bodyPr/>
              <a:lstStyle/>
              <a:p>
                <a:endParaRPr lang="ja-JP" altLang="en-US"/>
              </a:p>
            </p:txBody>
          </p:sp>
          <p:sp>
            <p:nvSpPr>
              <p:cNvPr id="43" name="Rectangle 35"/>
              <p:cNvSpPr>
                <a:spLocks noChangeArrowheads="1"/>
              </p:cNvSpPr>
              <p:nvPr/>
            </p:nvSpPr>
            <p:spPr bwMode="auto">
              <a:xfrm rot="1808028">
                <a:off x="6544574" y="5275132"/>
                <a:ext cx="657553" cy="69361"/>
              </a:xfrm>
              <a:prstGeom prst="rect">
                <a:avLst/>
              </a:prstGeom>
              <a:solidFill>
                <a:srgbClr val="0070C0"/>
              </a:solidFill>
              <a:ln w="9525" algn="ctr">
                <a:noFill/>
                <a:round/>
                <a:headEnd/>
                <a:tailEnd/>
              </a:ln>
            </p:spPr>
            <p:txBody>
              <a:bodyPr/>
              <a:lstStyle/>
              <a:p>
                <a:endParaRPr lang="ja-JP" altLang="en-US"/>
              </a:p>
            </p:txBody>
          </p:sp>
        </p:grpSp>
        <p:sp>
          <p:nvSpPr>
            <p:cNvPr id="51" name="正方形/長方形 50"/>
            <p:cNvSpPr/>
            <p:nvPr/>
          </p:nvSpPr>
          <p:spPr>
            <a:xfrm>
              <a:off x="3086770" y="4847228"/>
              <a:ext cx="805118" cy="131523"/>
            </a:xfrm>
            <a:prstGeom prst="rect">
              <a:avLst/>
            </a:prstGeom>
            <a:noFill/>
            <a:ln w="28575">
              <a:solidFill>
                <a:srgbClr val="00B05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3055991" y="4774337"/>
              <a:ext cx="1311290" cy="276999"/>
            </a:xfrm>
            <a:prstGeom prst="rect">
              <a:avLst/>
            </a:prstGeom>
            <a:noFill/>
          </p:spPr>
          <p:txBody>
            <a:bodyPr wrap="square" rtlCol="0">
              <a:spAutoFit/>
            </a:bodyPr>
            <a:lstStyle/>
            <a:p>
              <a:r>
                <a:rPr kumimoji="1" lang="en-US" altLang="ja-JP" sz="1200" dirty="0" smtClean="0"/>
                <a:t>VXD docks</a:t>
              </a:r>
              <a:endParaRPr kumimoji="1" lang="ja-JP" altLang="en-US" sz="1200" dirty="0"/>
            </a:p>
          </p:txBody>
        </p:sp>
        <p:cxnSp>
          <p:nvCxnSpPr>
            <p:cNvPr id="78" name="直線コネクタ 77"/>
            <p:cNvCxnSpPr/>
            <p:nvPr/>
          </p:nvCxnSpPr>
          <p:spPr>
            <a:xfrm>
              <a:off x="2934268" y="3698543"/>
              <a:ext cx="3111702" cy="191578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3" name="グループ化 2"/>
          <p:cNvGrpSpPr/>
          <p:nvPr/>
        </p:nvGrpSpPr>
        <p:grpSpPr>
          <a:xfrm>
            <a:off x="272955" y="563953"/>
            <a:ext cx="8488908" cy="2746834"/>
            <a:chOff x="272955" y="563953"/>
            <a:chExt cx="8488908" cy="2746834"/>
          </a:xfrm>
        </p:grpSpPr>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207" r="7491"/>
            <a:stretch/>
          </p:blipFill>
          <p:spPr bwMode="auto">
            <a:xfrm>
              <a:off x="321459" y="859808"/>
              <a:ext cx="8426756" cy="2450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7285528" y="818866"/>
              <a:ext cx="1476335" cy="916786"/>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003338" y="1341120"/>
              <a:ext cx="665942" cy="145815"/>
            </a:xfrm>
            <a:prstGeom prst="rect">
              <a:avLst/>
            </a:prstGeom>
            <a:solidFill>
              <a:srgbClr val="66FF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flipH="1">
              <a:off x="4578904" y="2057519"/>
              <a:ext cx="296265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5" name="グループ化 24"/>
            <p:cNvGrpSpPr/>
            <p:nvPr/>
          </p:nvGrpSpPr>
          <p:grpSpPr>
            <a:xfrm>
              <a:off x="2902506" y="1796011"/>
              <a:ext cx="5818413" cy="1498063"/>
              <a:chOff x="2581048" y="3106508"/>
              <a:chExt cx="6496507" cy="1875143"/>
            </a:xfrm>
          </p:grpSpPr>
          <p:sp>
            <p:nvSpPr>
              <p:cNvPr id="16" name="正方形/長方形 15"/>
              <p:cNvSpPr/>
              <p:nvPr/>
            </p:nvSpPr>
            <p:spPr>
              <a:xfrm>
                <a:off x="6468420" y="3106508"/>
                <a:ext cx="1694836" cy="1856842"/>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163256" y="3239415"/>
                <a:ext cx="914299" cy="1741017"/>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581048" y="3486912"/>
                <a:ext cx="3905995" cy="1494739"/>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正方形/長方形 18"/>
            <p:cNvSpPr/>
            <p:nvPr/>
          </p:nvSpPr>
          <p:spPr>
            <a:xfrm>
              <a:off x="4858703" y="1746912"/>
              <a:ext cx="805118" cy="131523"/>
            </a:xfrm>
            <a:prstGeom prst="rect">
              <a:avLst/>
            </a:prstGeom>
            <a:noFill/>
            <a:ln w="28575">
              <a:solidFill>
                <a:srgbClr val="00B05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857496" y="1676296"/>
              <a:ext cx="1311290" cy="276999"/>
            </a:xfrm>
            <a:prstGeom prst="rect">
              <a:avLst/>
            </a:prstGeom>
            <a:noFill/>
          </p:spPr>
          <p:txBody>
            <a:bodyPr wrap="square" rtlCol="0">
              <a:spAutoFit/>
            </a:bodyPr>
            <a:lstStyle/>
            <a:p>
              <a:r>
                <a:rPr lang="en-US" altLang="ja-JP" sz="1200" dirty="0"/>
                <a:t>V</a:t>
              </a:r>
              <a:r>
                <a:rPr lang="en-US" altLang="ja-JP" sz="1200" dirty="0" smtClean="0"/>
                <a:t>XD</a:t>
              </a:r>
              <a:r>
                <a:rPr kumimoji="1" lang="en-US" altLang="ja-JP" sz="1200" dirty="0" smtClean="0"/>
                <a:t> docks</a:t>
              </a:r>
              <a:endParaRPr kumimoji="1" lang="ja-JP" altLang="en-US" sz="1200" dirty="0"/>
            </a:p>
          </p:txBody>
        </p:sp>
        <p:cxnSp>
          <p:nvCxnSpPr>
            <p:cNvPr id="22" name="直線コネクタ 21"/>
            <p:cNvCxnSpPr/>
            <p:nvPr/>
          </p:nvCxnSpPr>
          <p:spPr>
            <a:xfrm flipV="1">
              <a:off x="272955" y="723331"/>
              <a:ext cx="6327534" cy="1948619"/>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8199" name="テキスト ボックス 8198"/>
            <p:cNvSpPr txBox="1"/>
            <p:nvPr/>
          </p:nvSpPr>
          <p:spPr>
            <a:xfrm>
              <a:off x="6477135" y="563953"/>
              <a:ext cx="682388" cy="369332"/>
            </a:xfrm>
            <a:prstGeom prst="rect">
              <a:avLst/>
            </a:prstGeom>
            <a:noFill/>
          </p:spPr>
          <p:txBody>
            <a:bodyPr wrap="square" rtlCol="0">
              <a:spAutoFit/>
            </a:bodyPr>
            <a:lstStyle/>
            <a:p>
              <a:r>
                <a:rPr kumimoji="1" lang="en-US" altLang="ja-JP" dirty="0" smtClean="0"/>
                <a:t>17°</a:t>
              </a:r>
              <a:endParaRPr kumimoji="1" lang="ja-JP" altLang="en-US" dirty="0"/>
            </a:p>
          </p:txBody>
        </p:sp>
        <p:cxnSp>
          <p:nvCxnSpPr>
            <p:cNvPr id="94" name="直線コネクタ 93"/>
            <p:cNvCxnSpPr/>
            <p:nvPr/>
          </p:nvCxnSpPr>
          <p:spPr>
            <a:xfrm flipH="1">
              <a:off x="4731304" y="2209919"/>
              <a:ext cx="296265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1" name="正方形/長方形 60"/>
          <p:cNvSpPr/>
          <p:nvPr/>
        </p:nvSpPr>
        <p:spPr>
          <a:xfrm>
            <a:off x="5538180" y="4343400"/>
            <a:ext cx="634019" cy="146004"/>
          </a:xfrm>
          <a:prstGeom prst="rect">
            <a:avLst/>
          </a:prstGeom>
          <a:solidFill>
            <a:srgbClr val="66FF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6241094" y="4181487"/>
            <a:ext cx="2902906" cy="276999"/>
          </a:xfrm>
          <a:prstGeom prst="rect">
            <a:avLst/>
          </a:prstGeom>
          <a:noFill/>
        </p:spPr>
        <p:txBody>
          <a:bodyPr wrap="square" rtlCol="0">
            <a:spAutoFit/>
          </a:bodyPr>
          <a:lstStyle/>
          <a:p>
            <a:r>
              <a:rPr kumimoji="1" lang="en-US" altLang="ja-JP" sz="1200" dirty="0" smtClean="0"/>
              <a:t>Neutron shield to  protect HAPDs in ARICH</a:t>
            </a:r>
            <a:endParaRPr kumimoji="1" lang="ja-JP" altLang="en-US" sz="1200" dirty="0"/>
          </a:p>
        </p:txBody>
      </p:sp>
      <p:sp>
        <p:nvSpPr>
          <p:cNvPr id="68" name="正方形/長方形 67"/>
          <p:cNvSpPr/>
          <p:nvPr/>
        </p:nvSpPr>
        <p:spPr>
          <a:xfrm>
            <a:off x="-287116" y="5490100"/>
            <a:ext cx="2044889" cy="996287"/>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287118" y="4643939"/>
            <a:ext cx="1596359" cy="491321"/>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135960" y="5137532"/>
            <a:ext cx="1203278" cy="300249"/>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直角三角形 78"/>
          <p:cNvSpPr/>
          <p:nvPr/>
        </p:nvSpPr>
        <p:spPr>
          <a:xfrm flipH="1" flipV="1">
            <a:off x="-177938" y="5137531"/>
            <a:ext cx="313899" cy="300251"/>
          </a:xfrm>
          <a:prstGeom prst="rtTriangle">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7287803" y="1310184"/>
            <a:ext cx="1476335" cy="441389"/>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5495626" y="4587921"/>
            <a:ext cx="989605" cy="543637"/>
            <a:chOff x="3527803" y="4724399"/>
            <a:chExt cx="1919916" cy="1023583"/>
          </a:xfrm>
          <a:solidFill>
            <a:srgbClr val="0070C0"/>
          </a:solidFill>
        </p:grpSpPr>
        <p:sp>
          <p:nvSpPr>
            <p:cNvPr id="113" name="Rectangle 10"/>
            <p:cNvSpPr>
              <a:spLocks noChangeArrowheads="1"/>
            </p:cNvSpPr>
            <p:nvPr/>
          </p:nvSpPr>
          <p:spPr bwMode="auto">
            <a:xfrm>
              <a:off x="3758984" y="5371583"/>
              <a:ext cx="623071" cy="84182"/>
            </a:xfrm>
            <a:prstGeom prst="rect">
              <a:avLst/>
            </a:prstGeom>
            <a:grpFill/>
            <a:ln w="9525" algn="ctr">
              <a:noFill/>
              <a:round/>
              <a:headEnd/>
              <a:tailEnd/>
            </a:ln>
          </p:spPr>
          <p:txBody>
            <a:bodyPr/>
            <a:lstStyle/>
            <a:p>
              <a:endParaRPr lang="ja-JP" altLang="en-US"/>
            </a:p>
          </p:txBody>
        </p:sp>
        <p:sp>
          <p:nvSpPr>
            <p:cNvPr id="114" name="Rectangle 26"/>
            <p:cNvSpPr>
              <a:spLocks noChangeArrowheads="1"/>
            </p:cNvSpPr>
            <p:nvPr/>
          </p:nvSpPr>
          <p:spPr bwMode="auto">
            <a:xfrm>
              <a:off x="4720660" y="5549622"/>
              <a:ext cx="262979" cy="79344"/>
            </a:xfrm>
            <a:prstGeom prst="rect">
              <a:avLst/>
            </a:prstGeom>
            <a:grpFill/>
            <a:ln w="9525" algn="ctr">
              <a:noFill/>
              <a:round/>
              <a:headEnd/>
              <a:tailEnd/>
            </a:ln>
          </p:spPr>
          <p:txBody>
            <a:bodyPr/>
            <a:lstStyle/>
            <a:p>
              <a:endParaRPr lang="ja-JP" altLang="en-US"/>
            </a:p>
          </p:txBody>
        </p:sp>
        <p:sp>
          <p:nvSpPr>
            <p:cNvPr id="115" name="Rectangle 27"/>
            <p:cNvSpPr>
              <a:spLocks noChangeArrowheads="1"/>
            </p:cNvSpPr>
            <p:nvPr/>
          </p:nvSpPr>
          <p:spPr bwMode="auto">
            <a:xfrm>
              <a:off x="3527803" y="4724399"/>
              <a:ext cx="173013" cy="731366"/>
            </a:xfrm>
            <a:prstGeom prst="rect">
              <a:avLst/>
            </a:prstGeom>
            <a:grpFill/>
            <a:ln w="9525" algn="ctr">
              <a:noFill/>
              <a:round/>
              <a:headEnd/>
              <a:tailEnd/>
            </a:ln>
          </p:spPr>
          <p:txBody>
            <a:bodyPr/>
            <a:lstStyle/>
            <a:p>
              <a:endParaRPr lang="ja-JP" altLang="en-US"/>
            </a:p>
          </p:txBody>
        </p:sp>
        <p:sp>
          <p:nvSpPr>
            <p:cNvPr id="116" name="Rectangle 29"/>
            <p:cNvSpPr>
              <a:spLocks noChangeArrowheads="1"/>
            </p:cNvSpPr>
            <p:nvPr/>
          </p:nvSpPr>
          <p:spPr bwMode="auto">
            <a:xfrm flipV="1">
              <a:off x="3636948" y="4900460"/>
              <a:ext cx="245791" cy="567016"/>
            </a:xfrm>
            <a:prstGeom prst="rect">
              <a:avLst/>
            </a:prstGeom>
            <a:grpFill/>
            <a:ln w="9525" algn="ctr">
              <a:noFill/>
              <a:round/>
              <a:headEnd/>
              <a:tailEnd/>
            </a:ln>
          </p:spPr>
          <p:txBody>
            <a:bodyPr/>
            <a:lstStyle/>
            <a:p>
              <a:endParaRPr lang="ja-JP" altLang="en-US"/>
            </a:p>
          </p:txBody>
        </p:sp>
        <p:sp>
          <p:nvSpPr>
            <p:cNvPr id="117" name="Rectangle 30"/>
            <p:cNvSpPr>
              <a:spLocks noChangeArrowheads="1"/>
            </p:cNvSpPr>
            <p:nvPr/>
          </p:nvSpPr>
          <p:spPr bwMode="auto">
            <a:xfrm rot="1136686">
              <a:off x="4320177" y="5448024"/>
              <a:ext cx="452048" cy="101599"/>
            </a:xfrm>
            <a:prstGeom prst="rect">
              <a:avLst/>
            </a:prstGeom>
            <a:grpFill/>
            <a:ln w="9525" algn="ctr">
              <a:noFill/>
              <a:round/>
              <a:headEnd/>
              <a:tailEnd/>
            </a:ln>
          </p:spPr>
          <p:txBody>
            <a:bodyPr/>
            <a:lstStyle/>
            <a:p>
              <a:endParaRPr lang="ja-JP" altLang="en-US"/>
            </a:p>
          </p:txBody>
        </p:sp>
        <p:sp>
          <p:nvSpPr>
            <p:cNvPr id="118" name="Rectangle 35"/>
            <p:cNvSpPr>
              <a:spLocks noChangeArrowheads="1"/>
            </p:cNvSpPr>
            <p:nvPr/>
          </p:nvSpPr>
          <p:spPr bwMode="auto">
            <a:xfrm rot="1808028">
              <a:off x="4932075" y="5690893"/>
              <a:ext cx="515644" cy="57089"/>
            </a:xfrm>
            <a:prstGeom prst="rect">
              <a:avLst/>
            </a:prstGeom>
            <a:grpFill/>
            <a:ln w="9525" algn="ctr">
              <a:noFill/>
              <a:round/>
              <a:headEnd/>
              <a:tailEnd/>
            </a:ln>
          </p:spPr>
          <p:txBody>
            <a:bodyPr/>
            <a:lstStyle/>
            <a:p>
              <a:endParaRPr lang="ja-JP" altLang="en-US"/>
            </a:p>
          </p:txBody>
        </p:sp>
      </p:grpSp>
      <p:sp>
        <p:nvSpPr>
          <p:cNvPr id="23" name="テキスト ボックス 22"/>
          <p:cNvSpPr txBox="1"/>
          <p:nvPr/>
        </p:nvSpPr>
        <p:spPr>
          <a:xfrm>
            <a:off x="464458" y="95535"/>
            <a:ext cx="7505836" cy="707886"/>
          </a:xfrm>
          <a:prstGeom prst="rect">
            <a:avLst/>
          </a:prstGeom>
          <a:noFill/>
        </p:spPr>
        <p:txBody>
          <a:bodyPr wrap="square" rtlCol="0">
            <a:spAutoFit/>
          </a:bodyPr>
          <a:lstStyle/>
          <a:p>
            <a:pPr algn="ctr"/>
            <a:r>
              <a:rPr kumimoji="1" lang="en-US" altLang="ja-JP" sz="4000" dirty="0" smtClean="0"/>
              <a:t>Other shielding</a:t>
            </a:r>
            <a:endParaRPr kumimoji="1" lang="ja-JP" altLang="en-US" sz="4000" dirty="0"/>
          </a:p>
        </p:txBody>
      </p:sp>
      <p:sp>
        <p:nvSpPr>
          <p:cNvPr id="119" name="テキスト ボックス 118"/>
          <p:cNvSpPr txBox="1"/>
          <p:nvPr/>
        </p:nvSpPr>
        <p:spPr>
          <a:xfrm>
            <a:off x="6387153" y="4626594"/>
            <a:ext cx="2661313" cy="461665"/>
          </a:xfrm>
          <a:prstGeom prst="rect">
            <a:avLst/>
          </a:prstGeom>
          <a:noFill/>
        </p:spPr>
        <p:txBody>
          <a:bodyPr wrap="square" rtlCol="0">
            <a:spAutoFit/>
          </a:bodyPr>
          <a:lstStyle/>
          <a:p>
            <a:r>
              <a:rPr lang="en-US" altLang="ja-JP" sz="1200" dirty="0" smtClean="0"/>
              <a:t>Neutron shield for FPGAs on CDC elec. board.(Polyethylene)</a:t>
            </a:r>
          </a:p>
        </p:txBody>
      </p:sp>
      <p:sp>
        <p:nvSpPr>
          <p:cNvPr id="120" name="正方形/長方形 119"/>
          <p:cNvSpPr/>
          <p:nvPr/>
        </p:nvSpPr>
        <p:spPr>
          <a:xfrm>
            <a:off x="1279775" y="2483893"/>
            <a:ext cx="180535" cy="204716"/>
          </a:xfrm>
          <a:prstGeom prst="rect">
            <a:avLst/>
          </a:prstGeom>
          <a:solidFill>
            <a:srgbClr val="FF3300">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p:nvPr/>
        </p:nvSpPr>
        <p:spPr>
          <a:xfrm>
            <a:off x="1293423" y="3166281"/>
            <a:ext cx="180535" cy="191068"/>
          </a:xfrm>
          <a:prstGeom prst="rect">
            <a:avLst/>
          </a:prstGeom>
          <a:solidFill>
            <a:srgbClr val="FF3300">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flipH="1">
            <a:off x="6017726" y="6168692"/>
            <a:ext cx="158502" cy="532260"/>
            <a:chOff x="5956809" y="5867948"/>
            <a:chExt cx="182608" cy="740535"/>
          </a:xfrm>
        </p:grpSpPr>
        <p:sp>
          <p:nvSpPr>
            <p:cNvPr id="124" name="正方形/長方形 123"/>
            <p:cNvSpPr/>
            <p:nvPr/>
          </p:nvSpPr>
          <p:spPr>
            <a:xfrm>
              <a:off x="5958882" y="5867948"/>
              <a:ext cx="180535" cy="204715"/>
            </a:xfrm>
            <a:prstGeom prst="rect">
              <a:avLst/>
            </a:prstGeom>
            <a:solidFill>
              <a:srgbClr val="FF3300">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p:nvPr/>
          </p:nvSpPr>
          <p:spPr>
            <a:xfrm>
              <a:off x="5956809" y="6417415"/>
              <a:ext cx="180536" cy="191068"/>
            </a:xfrm>
            <a:prstGeom prst="rect">
              <a:avLst/>
            </a:prstGeom>
            <a:solidFill>
              <a:srgbClr val="FF3300">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6" name="テキスト ボックス 125"/>
          <p:cNvSpPr txBox="1"/>
          <p:nvPr/>
        </p:nvSpPr>
        <p:spPr>
          <a:xfrm>
            <a:off x="6316456" y="6099575"/>
            <a:ext cx="2661313" cy="646331"/>
          </a:xfrm>
          <a:prstGeom prst="rect">
            <a:avLst/>
          </a:prstGeom>
          <a:noFill/>
        </p:spPr>
        <p:txBody>
          <a:bodyPr wrap="square" rtlCol="0">
            <a:spAutoFit/>
          </a:bodyPr>
          <a:lstStyle/>
          <a:p>
            <a:r>
              <a:rPr lang="en-US" altLang="ja-JP" sz="1200" dirty="0" smtClean="0"/>
              <a:t>Remote Vacuum Connection structure in front of QCS reduces showers from RBB loss at |s|</a:t>
            </a:r>
            <a:r>
              <a:rPr lang="en-US" altLang="ja-JP" sz="1200" dirty="0"/>
              <a:t>~</a:t>
            </a:r>
            <a:r>
              <a:rPr lang="en-US" altLang="ja-JP" sz="1200" dirty="0" smtClean="0"/>
              <a:t>60cm (6cm-thick SUS) </a:t>
            </a:r>
          </a:p>
        </p:txBody>
      </p:sp>
      <p:sp>
        <p:nvSpPr>
          <p:cNvPr id="82" name="テキスト ボックス 81"/>
          <p:cNvSpPr txBox="1"/>
          <p:nvPr/>
        </p:nvSpPr>
        <p:spPr>
          <a:xfrm>
            <a:off x="6795139" y="5307211"/>
            <a:ext cx="2138458" cy="461665"/>
          </a:xfrm>
          <a:prstGeom prst="rect">
            <a:avLst/>
          </a:prstGeom>
          <a:noFill/>
        </p:spPr>
        <p:txBody>
          <a:bodyPr wrap="square" rtlCol="0">
            <a:spAutoFit/>
          </a:bodyPr>
          <a:lstStyle/>
          <a:p>
            <a:r>
              <a:rPr kumimoji="1" lang="en-US" altLang="ja-JP" sz="1200" dirty="0" smtClean="0"/>
              <a:t>ECL shield, for included </a:t>
            </a:r>
            <a:r>
              <a:rPr lang="en-US" altLang="ja-JP" sz="1200" dirty="0" smtClean="0"/>
              <a:t>for</a:t>
            </a:r>
            <a:r>
              <a:rPr kumimoji="1" lang="en-US" altLang="ja-JP" sz="1200" dirty="0" smtClean="0"/>
              <a:t> (</a:t>
            </a:r>
            <a:r>
              <a:rPr kumimoji="1" lang="en-US" altLang="ja-JP" sz="1200" dirty="0" smtClean="0">
                <a:solidFill>
                  <a:srgbClr val="FF0000"/>
                </a:solidFill>
              </a:rPr>
              <a:t>Lead</a:t>
            </a:r>
            <a:r>
              <a:rPr kumimoji="1" lang="en-US" altLang="ja-JP" sz="1200" dirty="0" smtClean="0"/>
              <a:t> + </a:t>
            </a:r>
            <a:r>
              <a:rPr kumimoji="1" lang="en-US" altLang="ja-JP" sz="1200" dirty="0" smtClean="0">
                <a:solidFill>
                  <a:schemeClr val="tx2">
                    <a:lumMod val="60000"/>
                    <a:lumOff val="40000"/>
                  </a:schemeClr>
                </a:solidFill>
              </a:rPr>
              <a:t>Polyethylene</a:t>
            </a:r>
            <a:r>
              <a:rPr kumimoji="1" lang="en-US" altLang="ja-JP" sz="1200" dirty="0" smtClean="0"/>
              <a:t>) </a:t>
            </a:r>
            <a:endParaRPr kumimoji="1" lang="ja-JP" altLang="en-US" sz="1200" dirty="0"/>
          </a:p>
        </p:txBody>
      </p:sp>
      <p:sp>
        <p:nvSpPr>
          <p:cNvPr id="34" name="フリーフォーム 33"/>
          <p:cNvSpPr/>
          <p:nvPr/>
        </p:nvSpPr>
        <p:spPr>
          <a:xfrm>
            <a:off x="0" y="5407377"/>
            <a:ext cx="3613880" cy="45719"/>
          </a:xfrm>
          <a:custGeom>
            <a:avLst/>
            <a:gdLst>
              <a:gd name="connsiteX0" fmla="*/ 3944203 w 3944203"/>
              <a:gd name="connsiteY0" fmla="*/ 40943 h 44882"/>
              <a:gd name="connsiteX1" fmla="*/ 2906974 w 3944203"/>
              <a:gd name="connsiteY1" fmla="*/ 0 h 44882"/>
              <a:gd name="connsiteX2" fmla="*/ 1815153 w 3944203"/>
              <a:gd name="connsiteY2" fmla="*/ 40943 h 44882"/>
              <a:gd name="connsiteX3" fmla="*/ 0 w 3944203"/>
              <a:gd name="connsiteY3" fmla="*/ 40943 h 44882"/>
            </a:gdLst>
            <a:ahLst/>
            <a:cxnLst>
              <a:cxn ang="0">
                <a:pos x="connsiteX0" y="connsiteY0"/>
              </a:cxn>
              <a:cxn ang="0">
                <a:pos x="connsiteX1" y="connsiteY1"/>
              </a:cxn>
              <a:cxn ang="0">
                <a:pos x="connsiteX2" y="connsiteY2"/>
              </a:cxn>
              <a:cxn ang="0">
                <a:pos x="connsiteX3" y="connsiteY3"/>
              </a:cxn>
            </a:cxnLst>
            <a:rect l="l" t="t" r="r" b="b"/>
            <a:pathLst>
              <a:path w="3944203" h="44882">
                <a:moveTo>
                  <a:pt x="3944203" y="40943"/>
                </a:moveTo>
                <a:cubicBezTo>
                  <a:pt x="3603009" y="20471"/>
                  <a:pt x="3261816" y="0"/>
                  <a:pt x="2906974" y="0"/>
                </a:cubicBezTo>
                <a:cubicBezTo>
                  <a:pt x="2552132" y="0"/>
                  <a:pt x="2299649" y="34119"/>
                  <a:pt x="1815153" y="40943"/>
                </a:cubicBezTo>
                <a:cubicBezTo>
                  <a:pt x="1330657" y="47767"/>
                  <a:pt x="665328" y="44355"/>
                  <a:pt x="0" y="40943"/>
                </a:cubicBezTo>
              </a:path>
            </a:pathLst>
          </a:cu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星 5 82"/>
          <p:cNvSpPr/>
          <p:nvPr/>
        </p:nvSpPr>
        <p:spPr>
          <a:xfrm>
            <a:off x="2152392" y="6289905"/>
            <a:ext cx="236482" cy="236483"/>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星 5 83"/>
          <p:cNvSpPr/>
          <p:nvPr/>
        </p:nvSpPr>
        <p:spPr>
          <a:xfrm>
            <a:off x="1947442" y="5974597"/>
            <a:ext cx="441433" cy="173422"/>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5" name="直線矢印コネクタ 84"/>
          <p:cNvCxnSpPr/>
          <p:nvPr/>
        </p:nvCxnSpPr>
        <p:spPr>
          <a:xfrm flipV="1">
            <a:off x="2341576" y="6337200"/>
            <a:ext cx="268014" cy="430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H="1" flipV="1">
            <a:off x="1742490" y="6006128"/>
            <a:ext cx="278513" cy="37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0" y="4409777"/>
            <a:ext cx="882869" cy="369332"/>
          </a:xfrm>
          <a:prstGeom prst="rect">
            <a:avLst/>
          </a:prstGeom>
          <a:noFill/>
        </p:spPr>
        <p:txBody>
          <a:bodyPr wrap="square" rtlCol="0">
            <a:spAutoFit/>
          </a:bodyPr>
          <a:lstStyle/>
          <a:p>
            <a:r>
              <a:rPr kumimoji="1" lang="en-US" altLang="ja-JP" dirty="0" smtClean="0"/>
              <a:t>Iron</a:t>
            </a:r>
            <a:endParaRPr kumimoji="1" lang="ja-JP" altLang="en-US" dirty="0"/>
          </a:p>
        </p:txBody>
      </p:sp>
      <p:sp>
        <p:nvSpPr>
          <p:cNvPr id="87" name="テキスト ボックス 86"/>
          <p:cNvSpPr txBox="1"/>
          <p:nvPr/>
        </p:nvSpPr>
        <p:spPr>
          <a:xfrm>
            <a:off x="7662042" y="1087821"/>
            <a:ext cx="882869" cy="369332"/>
          </a:xfrm>
          <a:prstGeom prst="rect">
            <a:avLst/>
          </a:prstGeom>
          <a:noFill/>
        </p:spPr>
        <p:txBody>
          <a:bodyPr wrap="square" rtlCol="0">
            <a:spAutoFit/>
          </a:bodyPr>
          <a:lstStyle/>
          <a:p>
            <a:r>
              <a:rPr kumimoji="1" lang="en-US" altLang="ja-JP" dirty="0" smtClean="0"/>
              <a:t>Iron</a:t>
            </a:r>
            <a:endParaRPr kumimoji="1" lang="ja-JP" altLang="en-US" dirty="0"/>
          </a:p>
        </p:txBody>
      </p:sp>
      <p:grpSp>
        <p:nvGrpSpPr>
          <p:cNvPr id="15" name="グループ化 14"/>
          <p:cNvGrpSpPr/>
          <p:nvPr/>
        </p:nvGrpSpPr>
        <p:grpSpPr>
          <a:xfrm>
            <a:off x="577417" y="2450139"/>
            <a:ext cx="534310" cy="315779"/>
            <a:chOff x="577417" y="2450139"/>
            <a:chExt cx="534310" cy="315779"/>
          </a:xfrm>
        </p:grpSpPr>
        <p:sp>
          <p:nvSpPr>
            <p:cNvPr id="88" name="正方形/長方形 87"/>
            <p:cNvSpPr/>
            <p:nvPr/>
          </p:nvSpPr>
          <p:spPr>
            <a:xfrm rot="20933623">
              <a:off x="577417" y="2720199"/>
              <a:ext cx="36842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1066008" y="2450139"/>
              <a:ext cx="45719" cy="286653"/>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921641" y="2690038"/>
              <a:ext cx="18870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2" name="グループ化 91"/>
          <p:cNvGrpSpPr/>
          <p:nvPr/>
        </p:nvGrpSpPr>
        <p:grpSpPr>
          <a:xfrm flipV="1">
            <a:off x="565915" y="3076992"/>
            <a:ext cx="534310" cy="315779"/>
            <a:chOff x="577417" y="2450139"/>
            <a:chExt cx="534310" cy="315779"/>
          </a:xfrm>
        </p:grpSpPr>
        <p:sp>
          <p:nvSpPr>
            <p:cNvPr id="93" name="正方形/長方形 92"/>
            <p:cNvSpPr/>
            <p:nvPr/>
          </p:nvSpPr>
          <p:spPr>
            <a:xfrm rot="20933623">
              <a:off x="577417" y="2720199"/>
              <a:ext cx="36842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1066008" y="2450139"/>
              <a:ext cx="45719" cy="286653"/>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921641" y="2690038"/>
              <a:ext cx="18870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p:cNvGrpSpPr/>
          <p:nvPr/>
        </p:nvGrpSpPr>
        <p:grpSpPr>
          <a:xfrm flipH="1">
            <a:off x="4777652" y="5853527"/>
            <a:ext cx="534310" cy="315779"/>
            <a:chOff x="577417" y="2450139"/>
            <a:chExt cx="534310" cy="315779"/>
          </a:xfrm>
        </p:grpSpPr>
        <p:sp>
          <p:nvSpPr>
            <p:cNvPr id="98" name="正方形/長方形 97"/>
            <p:cNvSpPr/>
            <p:nvPr/>
          </p:nvSpPr>
          <p:spPr>
            <a:xfrm rot="20933623">
              <a:off x="577417" y="2720199"/>
              <a:ext cx="36842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a:off x="1066008" y="2450139"/>
              <a:ext cx="45719" cy="286653"/>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921641" y="2690038"/>
              <a:ext cx="18870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1" name="グループ化 100"/>
          <p:cNvGrpSpPr/>
          <p:nvPr/>
        </p:nvGrpSpPr>
        <p:grpSpPr>
          <a:xfrm flipH="1" flipV="1">
            <a:off x="4759570" y="6408883"/>
            <a:ext cx="534310" cy="315779"/>
            <a:chOff x="577417" y="2450139"/>
            <a:chExt cx="534310" cy="315779"/>
          </a:xfrm>
        </p:grpSpPr>
        <p:sp>
          <p:nvSpPr>
            <p:cNvPr id="102" name="正方形/長方形 101"/>
            <p:cNvSpPr/>
            <p:nvPr/>
          </p:nvSpPr>
          <p:spPr>
            <a:xfrm rot="20933623">
              <a:off x="577417" y="2720199"/>
              <a:ext cx="36842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1066008" y="2450139"/>
              <a:ext cx="45719" cy="286653"/>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921641" y="2690038"/>
              <a:ext cx="18870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 name="グループ化 104"/>
          <p:cNvGrpSpPr/>
          <p:nvPr/>
        </p:nvGrpSpPr>
        <p:grpSpPr>
          <a:xfrm>
            <a:off x="5443733" y="3361956"/>
            <a:ext cx="534310" cy="315779"/>
            <a:chOff x="577417" y="2450139"/>
            <a:chExt cx="534310" cy="315779"/>
          </a:xfrm>
        </p:grpSpPr>
        <p:sp>
          <p:nvSpPr>
            <p:cNvPr id="106" name="正方形/長方形 105"/>
            <p:cNvSpPr/>
            <p:nvPr/>
          </p:nvSpPr>
          <p:spPr>
            <a:xfrm rot="20933623">
              <a:off x="577417" y="2720199"/>
              <a:ext cx="36842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1066008" y="2450139"/>
              <a:ext cx="45719" cy="286653"/>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921641" y="2690038"/>
              <a:ext cx="18870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9" name="グループ化 108"/>
          <p:cNvGrpSpPr/>
          <p:nvPr/>
        </p:nvGrpSpPr>
        <p:grpSpPr>
          <a:xfrm flipV="1">
            <a:off x="5429800" y="3849324"/>
            <a:ext cx="534310" cy="315779"/>
            <a:chOff x="577417" y="2450139"/>
            <a:chExt cx="534310" cy="315779"/>
          </a:xfrm>
        </p:grpSpPr>
        <p:sp>
          <p:nvSpPr>
            <p:cNvPr id="110" name="正方形/長方形 109"/>
            <p:cNvSpPr/>
            <p:nvPr/>
          </p:nvSpPr>
          <p:spPr>
            <a:xfrm rot="20933623">
              <a:off x="577417" y="2720199"/>
              <a:ext cx="36842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1066008" y="2450139"/>
              <a:ext cx="45719" cy="286653"/>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921641" y="2690038"/>
              <a:ext cx="18870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2" name="テキスト ボックス 121"/>
          <p:cNvSpPr txBox="1"/>
          <p:nvPr/>
        </p:nvSpPr>
        <p:spPr>
          <a:xfrm>
            <a:off x="6116124" y="3570164"/>
            <a:ext cx="2779904" cy="461665"/>
          </a:xfrm>
          <a:prstGeom prst="rect">
            <a:avLst/>
          </a:prstGeom>
          <a:noFill/>
        </p:spPr>
        <p:txBody>
          <a:bodyPr wrap="square" rtlCol="0">
            <a:spAutoFit/>
          </a:bodyPr>
          <a:lstStyle/>
          <a:p>
            <a:r>
              <a:rPr kumimoji="1" lang="en-US" altLang="ja-JP" sz="1200" dirty="0" smtClean="0"/>
              <a:t>Heavy metal shields to protect VXD</a:t>
            </a:r>
          </a:p>
          <a:p>
            <a:r>
              <a:rPr lang="en-US" altLang="ja-JP" sz="1200" dirty="0"/>
              <a:t>f</a:t>
            </a:r>
            <a:r>
              <a:rPr lang="en-US" altLang="ja-JP" sz="1200" dirty="0" smtClean="0"/>
              <a:t>rom showers generated in cryostat</a:t>
            </a:r>
            <a:endParaRPr kumimoji="1" lang="ja-JP" altLang="en-US" sz="1200" dirty="0"/>
          </a:p>
        </p:txBody>
      </p:sp>
      <p:sp>
        <p:nvSpPr>
          <p:cNvPr id="123" name="星 5 122"/>
          <p:cNvSpPr/>
          <p:nvPr/>
        </p:nvSpPr>
        <p:spPr>
          <a:xfrm>
            <a:off x="4181588" y="2560962"/>
            <a:ext cx="425669" cy="252248"/>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132" name="星 5 131"/>
          <p:cNvSpPr/>
          <p:nvPr/>
        </p:nvSpPr>
        <p:spPr>
          <a:xfrm>
            <a:off x="3237089" y="2980306"/>
            <a:ext cx="236482" cy="236483"/>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cxnSp>
        <p:nvCxnSpPr>
          <p:cNvPr id="133" name="直線矢印コネクタ 132"/>
          <p:cNvCxnSpPr/>
          <p:nvPr/>
        </p:nvCxnSpPr>
        <p:spPr>
          <a:xfrm flipV="1">
            <a:off x="4475873" y="2650297"/>
            <a:ext cx="268014" cy="430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flipH="1" flipV="1">
            <a:off x="3037390" y="3064390"/>
            <a:ext cx="289032" cy="482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5" name="テキスト ボックス 134"/>
          <p:cNvSpPr txBox="1"/>
          <p:nvPr/>
        </p:nvSpPr>
        <p:spPr>
          <a:xfrm>
            <a:off x="1927668" y="4047998"/>
            <a:ext cx="882869" cy="369332"/>
          </a:xfrm>
          <a:prstGeom prst="rect">
            <a:avLst/>
          </a:prstGeom>
          <a:noFill/>
        </p:spPr>
        <p:txBody>
          <a:bodyPr wrap="square" rtlCol="0">
            <a:spAutoFit/>
          </a:bodyPr>
          <a:lstStyle/>
          <a:p>
            <a:r>
              <a:rPr lang="en-US" altLang="ja-JP" dirty="0" smtClean="0"/>
              <a:t>E</a:t>
            </a:r>
            <a:r>
              <a:rPr kumimoji="1" lang="en-US" altLang="ja-JP" dirty="0" smtClean="0"/>
              <a:t>CL</a:t>
            </a:r>
            <a:endParaRPr kumimoji="1" lang="ja-JP" altLang="en-US" dirty="0"/>
          </a:p>
        </p:txBody>
      </p:sp>
      <p:sp>
        <p:nvSpPr>
          <p:cNvPr id="136" name="テキスト ボックス 135"/>
          <p:cNvSpPr txBox="1"/>
          <p:nvPr/>
        </p:nvSpPr>
        <p:spPr>
          <a:xfrm>
            <a:off x="4128428" y="4233977"/>
            <a:ext cx="882869" cy="369332"/>
          </a:xfrm>
          <a:prstGeom prst="rect">
            <a:avLst/>
          </a:prstGeom>
          <a:noFill/>
        </p:spPr>
        <p:txBody>
          <a:bodyPr wrap="square" rtlCol="0">
            <a:spAutoFit/>
          </a:bodyPr>
          <a:lstStyle/>
          <a:p>
            <a:r>
              <a:rPr lang="en-US" altLang="ja-JP" dirty="0" smtClean="0"/>
              <a:t>CDC</a:t>
            </a:r>
            <a:endParaRPr kumimoji="1" lang="ja-JP" altLang="en-US" dirty="0"/>
          </a:p>
        </p:txBody>
      </p:sp>
      <p:cxnSp>
        <p:nvCxnSpPr>
          <p:cNvPr id="46" name="直線矢印コネクタ 45"/>
          <p:cNvCxnSpPr/>
          <p:nvPr/>
        </p:nvCxnSpPr>
        <p:spPr>
          <a:xfrm>
            <a:off x="8399721" y="1318437"/>
            <a:ext cx="0" cy="3827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a:off x="7719237" y="1318437"/>
            <a:ext cx="0" cy="3827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a:off x="914400" y="4763386"/>
            <a:ext cx="0" cy="552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a:off x="297712" y="4763386"/>
            <a:ext cx="0" cy="552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6096000" y="1386840"/>
            <a:ext cx="1066648" cy="198120"/>
            <a:chOff x="7254235" y="236564"/>
            <a:chExt cx="1661013" cy="480968"/>
          </a:xfrm>
        </p:grpSpPr>
        <p:sp>
          <p:nvSpPr>
            <p:cNvPr id="130" name="正方形/長方形 129"/>
            <p:cNvSpPr/>
            <p:nvPr/>
          </p:nvSpPr>
          <p:spPr>
            <a:xfrm>
              <a:off x="8519159" y="236564"/>
              <a:ext cx="396089" cy="4797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p:nvPr/>
          </p:nvSpPr>
          <p:spPr>
            <a:xfrm>
              <a:off x="8503920" y="472440"/>
              <a:ext cx="399826" cy="2450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9" name="直角三角形 128"/>
            <p:cNvSpPr/>
            <p:nvPr/>
          </p:nvSpPr>
          <p:spPr>
            <a:xfrm flipH="1">
              <a:off x="7254235" y="243840"/>
              <a:ext cx="1264921" cy="47244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直角三角形 130"/>
            <p:cNvSpPr/>
            <p:nvPr/>
          </p:nvSpPr>
          <p:spPr>
            <a:xfrm flipH="1">
              <a:off x="7757159" y="472440"/>
              <a:ext cx="792476" cy="2438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2" name="グループ化 141"/>
          <p:cNvGrpSpPr/>
          <p:nvPr/>
        </p:nvGrpSpPr>
        <p:grpSpPr>
          <a:xfrm flipH="1">
            <a:off x="1356360" y="4511040"/>
            <a:ext cx="1188720" cy="274320"/>
            <a:chOff x="7254235" y="243840"/>
            <a:chExt cx="1661013" cy="473692"/>
          </a:xfrm>
        </p:grpSpPr>
        <p:sp>
          <p:nvSpPr>
            <p:cNvPr id="143" name="正方形/長方形 142"/>
            <p:cNvSpPr/>
            <p:nvPr/>
          </p:nvSpPr>
          <p:spPr>
            <a:xfrm>
              <a:off x="8162303" y="245583"/>
              <a:ext cx="752945" cy="47069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a:off x="8143698" y="477048"/>
              <a:ext cx="760049" cy="2404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5" name="直角三角形 144"/>
            <p:cNvSpPr/>
            <p:nvPr/>
          </p:nvSpPr>
          <p:spPr>
            <a:xfrm flipH="1">
              <a:off x="7254235" y="243840"/>
              <a:ext cx="907616" cy="47244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直角三角形 145"/>
            <p:cNvSpPr/>
            <p:nvPr/>
          </p:nvSpPr>
          <p:spPr>
            <a:xfrm flipH="1">
              <a:off x="7689843" y="472440"/>
              <a:ext cx="481629" cy="2438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7" name="グループ化 146"/>
          <p:cNvGrpSpPr/>
          <p:nvPr/>
        </p:nvGrpSpPr>
        <p:grpSpPr>
          <a:xfrm>
            <a:off x="5532120" y="5364480"/>
            <a:ext cx="1066648" cy="198120"/>
            <a:chOff x="7254235" y="236564"/>
            <a:chExt cx="1661013" cy="480968"/>
          </a:xfrm>
        </p:grpSpPr>
        <p:sp>
          <p:nvSpPr>
            <p:cNvPr id="148" name="正方形/長方形 147"/>
            <p:cNvSpPr/>
            <p:nvPr/>
          </p:nvSpPr>
          <p:spPr>
            <a:xfrm>
              <a:off x="8519159" y="236564"/>
              <a:ext cx="396089" cy="4797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8503920" y="472440"/>
              <a:ext cx="399826" cy="2450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0" name="直角三角形 149"/>
            <p:cNvSpPr/>
            <p:nvPr/>
          </p:nvSpPr>
          <p:spPr>
            <a:xfrm flipH="1">
              <a:off x="7254235" y="243840"/>
              <a:ext cx="1264921" cy="47244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直角三角形 150"/>
            <p:cNvSpPr/>
            <p:nvPr/>
          </p:nvSpPr>
          <p:spPr>
            <a:xfrm flipH="1">
              <a:off x="7757159" y="472440"/>
              <a:ext cx="792476" cy="2438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2" name="グループ化 151"/>
          <p:cNvGrpSpPr/>
          <p:nvPr/>
        </p:nvGrpSpPr>
        <p:grpSpPr>
          <a:xfrm flipH="1">
            <a:off x="5684520" y="5654040"/>
            <a:ext cx="1066800" cy="243840"/>
            <a:chOff x="7254235" y="243840"/>
            <a:chExt cx="1661013" cy="473692"/>
          </a:xfrm>
        </p:grpSpPr>
        <p:sp>
          <p:nvSpPr>
            <p:cNvPr id="153" name="正方形/長方形 152"/>
            <p:cNvSpPr/>
            <p:nvPr/>
          </p:nvSpPr>
          <p:spPr>
            <a:xfrm>
              <a:off x="8162303" y="245583"/>
              <a:ext cx="752945" cy="47069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8143698" y="477048"/>
              <a:ext cx="760049" cy="2404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5" name="直角三角形 154"/>
            <p:cNvSpPr/>
            <p:nvPr/>
          </p:nvSpPr>
          <p:spPr>
            <a:xfrm flipH="1">
              <a:off x="7254235" y="243840"/>
              <a:ext cx="907616" cy="47244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直角三角形 155"/>
            <p:cNvSpPr/>
            <p:nvPr/>
          </p:nvSpPr>
          <p:spPr>
            <a:xfrm flipH="1">
              <a:off x="7689843" y="472440"/>
              <a:ext cx="481629" cy="2438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7" name="正方形/長方形 156"/>
          <p:cNvSpPr/>
          <p:nvPr/>
        </p:nvSpPr>
        <p:spPr>
          <a:xfrm>
            <a:off x="4129655" y="5882413"/>
            <a:ext cx="180535" cy="204716"/>
          </a:xfrm>
          <a:prstGeom prst="rect">
            <a:avLst/>
          </a:prstGeom>
          <a:solidFill>
            <a:srgbClr val="FF3300">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4112823" y="6549561"/>
            <a:ext cx="180535" cy="191068"/>
          </a:xfrm>
          <a:prstGeom prst="rect">
            <a:avLst/>
          </a:prstGeom>
          <a:solidFill>
            <a:srgbClr val="FF3300">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1668066" y="2545080"/>
            <a:ext cx="1227534" cy="703274"/>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p:cNvSpPr/>
          <p:nvPr/>
        </p:nvSpPr>
        <p:spPr>
          <a:xfrm>
            <a:off x="3085386" y="5928360"/>
            <a:ext cx="785574" cy="487680"/>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p:cNvCxnSpPr/>
          <p:nvPr/>
        </p:nvCxnSpPr>
        <p:spPr>
          <a:xfrm flipH="1">
            <a:off x="1488141" y="3603812"/>
            <a:ext cx="2079812" cy="22232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1" name="直線矢印コネクタ 160"/>
          <p:cNvCxnSpPr/>
          <p:nvPr/>
        </p:nvCxnSpPr>
        <p:spPr>
          <a:xfrm flipH="1" flipV="1">
            <a:off x="3388659" y="2420472"/>
            <a:ext cx="233082" cy="10219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1721225" y="3334870"/>
            <a:ext cx="3908612" cy="307777"/>
          </a:xfrm>
          <a:prstGeom prst="rect">
            <a:avLst/>
          </a:prstGeom>
          <a:noFill/>
        </p:spPr>
        <p:txBody>
          <a:bodyPr wrap="square" rtlCol="0">
            <a:spAutoFit/>
          </a:bodyPr>
          <a:lstStyle/>
          <a:p>
            <a:r>
              <a:rPr kumimoji="1" lang="en-US" altLang="ja-JP" sz="1400" dirty="0" smtClean="0"/>
              <a:t>Thick tungsten layers inside cryostat</a:t>
            </a:r>
            <a:endParaRPr kumimoji="1" lang="ja-JP" altLang="en-US" sz="1400" dirty="0"/>
          </a:p>
        </p:txBody>
      </p:sp>
      <p:sp>
        <p:nvSpPr>
          <p:cNvPr id="141" name="日付プレースホルダ 16"/>
          <p:cNvSpPr>
            <a:spLocks noGrp="1"/>
          </p:cNvSpPr>
          <p:nvPr>
            <p:ph type="dt" sz="half" idx="10"/>
          </p:nvPr>
        </p:nvSpPr>
        <p:spPr>
          <a:xfrm>
            <a:off x="467544" y="6669360"/>
            <a:ext cx="2133600" cy="188640"/>
          </a:xfrm>
        </p:spPr>
        <p:txBody>
          <a:bodyPr/>
          <a:lstStyle/>
          <a:p>
            <a:pPr>
              <a:defRPr/>
            </a:pPr>
            <a:r>
              <a:rPr lang="en-US" altLang="ja-JP" smtClean="0"/>
              <a:t>Hiroyuki Nakayama (KEK) </a:t>
            </a:r>
            <a:endParaRPr lang="ja-JP" altLang="en-US"/>
          </a:p>
        </p:txBody>
      </p:sp>
      <p:sp>
        <p:nvSpPr>
          <p:cNvPr id="163" name="フッター プレースホルダ 18"/>
          <p:cNvSpPr>
            <a:spLocks noGrp="1"/>
          </p:cNvSpPr>
          <p:nvPr>
            <p:ph type="ftr" sz="quarter" idx="11"/>
          </p:nvPr>
        </p:nvSpPr>
        <p:spPr>
          <a:xfrm>
            <a:off x="3131840" y="6669360"/>
            <a:ext cx="2895600" cy="182615"/>
          </a:xfrm>
        </p:spPr>
        <p:txBody>
          <a:bodyPr/>
          <a:lstStyle/>
          <a:p>
            <a:pPr>
              <a:defRPr/>
            </a:pPr>
            <a:r>
              <a:rPr lang="en-US" altLang="ja-JP" smtClean="0"/>
              <a:t>FJPPL meeting @ Strasbourg</a:t>
            </a:r>
            <a:endParaRPr lang="ja-JP" altLang="en-US"/>
          </a:p>
        </p:txBody>
      </p:sp>
      <p:sp>
        <p:nvSpPr>
          <p:cNvPr id="6" name="正方形/長方形 5"/>
          <p:cNvSpPr/>
          <p:nvPr/>
        </p:nvSpPr>
        <p:spPr>
          <a:xfrm>
            <a:off x="6353433" y="4364558"/>
            <a:ext cx="1858266" cy="276999"/>
          </a:xfrm>
          <a:prstGeom prst="rect">
            <a:avLst/>
          </a:prstGeom>
        </p:spPr>
        <p:txBody>
          <a:bodyPr wrap="none">
            <a:spAutoFit/>
          </a:bodyPr>
          <a:lstStyle/>
          <a:p>
            <a:pPr lvl="0"/>
            <a:r>
              <a:rPr lang="en-US" altLang="ja-JP" sz="1200" dirty="0" smtClean="0">
                <a:solidFill>
                  <a:prstClr val="black"/>
                </a:solidFill>
              </a:rPr>
              <a:t>(</a:t>
            </a:r>
            <a:r>
              <a:rPr lang="en-US" altLang="ja-JP" sz="1200" dirty="0" err="1" smtClean="0">
                <a:solidFill>
                  <a:prstClr val="black"/>
                </a:solidFill>
              </a:rPr>
              <a:t>Bron</a:t>
            </a:r>
            <a:r>
              <a:rPr lang="en-US" altLang="ja-JP" sz="1200" dirty="0" smtClean="0">
                <a:solidFill>
                  <a:prstClr val="black"/>
                </a:solidFill>
              </a:rPr>
              <a:t>-doped Polyethylene</a:t>
            </a:r>
            <a:r>
              <a:rPr lang="en-US" altLang="ja-JP" sz="1200" dirty="0">
                <a:solidFill>
                  <a:prstClr val="black"/>
                </a:solidFill>
              </a:rPr>
              <a:t>)</a:t>
            </a:r>
          </a:p>
        </p:txBody>
      </p:sp>
      <p:sp>
        <p:nvSpPr>
          <p:cNvPr id="11" name="スライド番号プレースホルダー 10"/>
          <p:cNvSpPr>
            <a:spLocks noGrp="1"/>
          </p:cNvSpPr>
          <p:nvPr>
            <p:ph type="sldNum" sz="quarter" idx="12"/>
          </p:nvPr>
        </p:nvSpPr>
        <p:spPr/>
        <p:txBody>
          <a:bodyPr/>
          <a:lstStyle/>
          <a:p>
            <a:fld id="{D2D8002D-B5B0-4BAC-B1F6-782DDCCE6D9C}" type="slidenum">
              <a:rPr kumimoji="1" lang="ja-JP" altLang="en-US" smtClean="0"/>
              <a:t>22</a:t>
            </a:fld>
            <a:endParaRPr kumimoji="1" lang="ja-JP" altLang="en-US"/>
          </a:p>
        </p:txBody>
      </p:sp>
    </p:spTree>
    <p:extLst>
      <p:ext uri="{BB962C8B-B14F-4D97-AF65-F5344CB8AC3E}">
        <p14:creationId xmlns:p14="http://schemas.microsoft.com/office/powerpoint/2010/main" val="2609647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Full-detector GEANT4 simulation</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FJPPL meeting @ Strasbourg</a:t>
            </a:r>
            <a:endParaRPr kumimoji="1" lang="ja-JP" alt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828" y="1195724"/>
            <a:ext cx="5917738" cy="519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6183087" y="3701143"/>
            <a:ext cx="3207656" cy="1569660"/>
          </a:xfrm>
          <a:prstGeom prst="rect">
            <a:avLst/>
          </a:prstGeom>
          <a:noFill/>
        </p:spPr>
        <p:txBody>
          <a:bodyPr wrap="square" rtlCol="0">
            <a:spAutoFit/>
          </a:bodyPr>
          <a:lstStyle/>
          <a:p>
            <a:r>
              <a:rPr lang="en-US" altLang="ja-JP" sz="2400" dirty="0" smtClean="0"/>
              <a:t>Whole Belle II </a:t>
            </a:r>
            <a:r>
              <a:rPr kumimoji="1" lang="en-US" altLang="ja-JP" sz="2400" dirty="0" smtClean="0"/>
              <a:t>detector implemented in our software framework based on GEANT4</a:t>
            </a:r>
            <a:endParaRPr kumimoji="1" lang="ja-JP" altLang="en-US" sz="2400" dirty="0"/>
          </a:p>
        </p:txBody>
      </p:sp>
      <p:sp>
        <p:nvSpPr>
          <p:cNvPr id="11" name="スライド番号プレースホルダー 10"/>
          <p:cNvSpPr>
            <a:spLocks noGrp="1"/>
          </p:cNvSpPr>
          <p:nvPr>
            <p:ph type="sldNum" sz="quarter" idx="12"/>
          </p:nvPr>
        </p:nvSpPr>
        <p:spPr/>
        <p:txBody>
          <a:bodyPr/>
          <a:lstStyle/>
          <a:p>
            <a:fld id="{D2D8002D-B5B0-4BAC-B1F6-782DDCCE6D9C}" type="slidenum">
              <a:rPr kumimoji="1" lang="ja-JP" altLang="en-US" smtClean="0"/>
              <a:t>23</a:t>
            </a:fld>
            <a:endParaRPr kumimoji="1" lang="ja-JP" altLang="en-US"/>
          </a:p>
        </p:txBody>
      </p:sp>
    </p:spTree>
    <p:extLst>
      <p:ext uri="{BB962C8B-B14F-4D97-AF65-F5344CB8AC3E}">
        <p14:creationId xmlns:p14="http://schemas.microsoft.com/office/powerpoint/2010/main" val="4113281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Simulation tools</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574119311"/>
              </p:ext>
            </p:extLst>
          </p:nvPr>
        </p:nvGraphicFramePr>
        <p:xfrm>
          <a:off x="539552" y="1268760"/>
          <a:ext cx="7848872" cy="3694275"/>
        </p:xfrm>
        <a:graphic>
          <a:graphicData uri="http://schemas.openxmlformats.org/drawingml/2006/table">
            <a:tbl>
              <a:tblPr firstRow="1" bandRow="1">
                <a:tableStyleId>{5C22544A-7EE6-4342-B048-85BDC9FD1C3A}</a:tableStyleId>
              </a:tblPr>
              <a:tblGrid>
                <a:gridCol w="1872208"/>
                <a:gridCol w="1872208"/>
                <a:gridCol w="2448272"/>
                <a:gridCol w="1656184"/>
              </a:tblGrid>
              <a:tr h="720180">
                <a:tc>
                  <a:txBody>
                    <a:bodyPr/>
                    <a:lstStyle/>
                    <a:p>
                      <a:r>
                        <a:rPr kumimoji="1" lang="en-US" altLang="ja-JP" dirty="0" smtClean="0"/>
                        <a:t>BG type</a:t>
                      </a:r>
                      <a:endParaRPr kumimoji="1" lang="ja-JP" altLang="en-US" dirty="0"/>
                    </a:p>
                  </a:txBody>
                  <a:tcPr/>
                </a:tc>
                <a:tc>
                  <a:txBody>
                    <a:bodyPr/>
                    <a:lstStyle/>
                    <a:p>
                      <a:r>
                        <a:rPr kumimoji="1" lang="en-US" altLang="ja-JP" dirty="0" smtClean="0"/>
                        <a:t>BG generator</a:t>
                      </a:r>
                      <a:endParaRPr kumimoji="1" lang="ja-JP" altLang="en-US" dirty="0"/>
                    </a:p>
                  </a:txBody>
                  <a:tcPr/>
                </a:tc>
                <a:tc>
                  <a:txBody>
                    <a:bodyPr/>
                    <a:lstStyle/>
                    <a:p>
                      <a:r>
                        <a:rPr kumimoji="1" lang="en-US" altLang="ja-JP" dirty="0" smtClean="0"/>
                        <a:t>Tracking </a:t>
                      </a:r>
                    </a:p>
                    <a:p>
                      <a:r>
                        <a:rPr kumimoji="1" lang="en-US" altLang="ja-JP" dirty="0" smtClean="0"/>
                        <a:t>(till hitting beam pipe)</a:t>
                      </a:r>
                      <a:endParaRPr kumimoji="1" lang="ja-JP" altLang="en-US" dirty="0"/>
                    </a:p>
                  </a:txBody>
                  <a:tcPr/>
                </a:tc>
                <a:tc>
                  <a:txBody>
                    <a:bodyPr/>
                    <a:lstStyle/>
                    <a:p>
                      <a:r>
                        <a:rPr kumimoji="1" lang="en-US" altLang="ja-JP" dirty="0" smtClean="0"/>
                        <a:t>Detector</a:t>
                      </a:r>
                      <a:r>
                        <a:rPr kumimoji="1" lang="en-US" altLang="ja-JP" baseline="0" dirty="0" smtClean="0"/>
                        <a:t> simulation</a:t>
                      </a:r>
                      <a:endParaRPr kumimoji="1" lang="ja-JP" altLang="en-US" dirty="0"/>
                    </a:p>
                  </a:txBody>
                  <a:tcPr/>
                </a:tc>
              </a:tr>
              <a:tr h="778005">
                <a:tc>
                  <a:txBody>
                    <a:bodyPr/>
                    <a:lstStyle/>
                    <a:p>
                      <a:r>
                        <a:rPr kumimoji="1" lang="en-US" altLang="ja-JP" dirty="0" smtClean="0"/>
                        <a:t>Touschek/Beam-gas</a:t>
                      </a:r>
                      <a:endParaRPr kumimoji="1" lang="ja-JP" altLang="en-US" dirty="0"/>
                    </a:p>
                  </a:txBody>
                  <a:tcPr/>
                </a:tc>
                <a:tc>
                  <a:txBody>
                    <a:bodyPr/>
                    <a:lstStyle/>
                    <a:p>
                      <a:r>
                        <a:rPr kumimoji="1" lang="en-US" altLang="ja-JP" dirty="0" smtClean="0"/>
                        <a:t>Theoretical</a:t>
                      </a:r>
                      <a:r>
                        <a:rPr kumimoji="1" lang="en-US" altLang="ja-JP" baseline="0" dirty="0" smtClean="0"/>
                        <a:t> f</a:t>
                      </a:r>
                      <a:r>
                        <a:rPr kumimoji="1" lang="en-US" altLang="ja-JP" dirty="0" smtClean="0"/>
                        <a:t>ormulae [1]</a:t>
                      </a:r>
                      <a:endParaRPr kumimoji="1" lang="ja-JP" altLang="en-US" dirty="0"/>
                    </a:p>
                  </a:txBody>
                  <a:tcPr/>
                </a:tc>
                <a:tc>
                  <a:txBody>
                    <a:bodyPr/>
                    <a:lstStyle/>
                    <a:p>
                      <a:r>
                        <a:rPr kumimoji="1" lang="en-US" altLang="ja-JP" dirty="0" smtClean="0"/>
                        <a:t>SAD [2]</a:t>
                      </a:r>
                      <a:endParaRPr kumimoji="1" lang="ja-JP" altLang="en-US" dirty="0"/>
                    </a:p>
                  </a:txBody>
                  <a:tcPr/>
                </a:tc>
                <a:tc>
                  <a:txBody>
                    <a:bodyPr/>
                    <a:lstStyle/>
                    <a:p>
                      <a:r>
                        <a:rPr kumimoji="1" lang="en-US" altLang="ja-JP" dirty="0" smtClean="0"/>
                        <a:t>GEANT4</a:t>
                      </a:r>
                      <a:endParaRPr kumimoji="1" lang="ja-JP" altLang="en-US" dirty="0"/>
                    </a:p>
                  </a:txBody>
                  <a:tcPr/>
                </a:tc>
              </a:tr>
              <a:tr h="778005">
                <a:tc>
                  <a:txBody>
                    <a:bodyPr/>
                    <a:lstStyle/>
                    <a:p>
                      <a:r>
                        <a:rPr kumimoji="1" lang="en-US" altLang="ja-JP" dirty="0" smtClean="0"/>
                        <a:t>Radiative</a:t>
                      </a:r>
                      <a:r>
                        <a:rPr kumimoji="1" lang="en-US" altLang="ja-JP" baseline="0" dirty="0" smtClean="0"/>
                        <a:t> Bhabha</a:t>
                      </a:r>
                      <a:endParaRPr kumimoji="1" lang="ja-JP" altLang="en-US" dirty="0"/>
                    </a:p>
                  </a:txBody>
                  <a:tcPr/>
                </a:tc>
                <a:tc>
                  <a:txBody>
                    <a:bodyPr/>
                    <a:lstStyle/>
                    <a:p>
                      <a:r>
                        <a:rPr kumimoji="1" lang="en-US" altLang="ja-JP" dirty="0" smtClean="0"/>
                        <a:t>BBBREM [3]</a:t>
                      </a:r>
                      <a:endParaRPr kumimoji="1" lang="ja-JP" altLang="en-US" dirty="0"/>
                    </a:p>
                  </a:txBody>
                  <a:tcPr/>
                </a:tc>
                <a:tc>
                  <a:txBody>
                    <a:bodyPr/>
                    <a:lstStyle/>
                    <a:p>
                      <a:r>
                        <a:rPr kumimoji="1" lang="en-US" altLang="ja-JP" dirty="0" smtClean="0"/>
                        <a:t>SAD (for </a:t>
                      </a:r>
                      <a:r>
                        <a:rPr kumimoji="1" lang="en-US" altLang="ja-JP" dirty="0" err="1" smtClean="0"/>
                        <a:t>e+,e</a:t>
                      </a:r>
                      <a:r>
                        <a:rPr kumimoji="1" lang="en-US" altLang="ja-JP" dirty="0" smtClean="0"/>
                        <a:t>-)</a:t>
                      </a:r>
                    </a:p>
                    <a:p>
                      <a:r>
                        <a:rPr kumimoji="1" lang="en-US" altLang="ja-JP" dirty="0" smtClean="0"/>
                        <a:t>GEANT4 (for </a:t>
                      </a:r>
                      <a:r>
                        <a:rPr kumimoji="1" lang="en-US" altLang="ja-JP" dirty="0" smtClean="0">
                          <a:latin typeface="Symbol" panose="05050102010706020507" pitchFamily="18" charset="2"/>
                        </a:rPr>
                        <a:t>g</a:t>
                      </a:r>
                      <a:r>
                        <a:rPr kumimoji="1" lang="en-US" altLang="ja-JP" dirty="0" smtClean="0"/>
                        <a:t>)</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GEANT4</a:t>
                      </a:r>
                      <a:endParaRPr kumimoji="1" lang="ja-JP" altLang="en-US" dirty="0" smtClean="0"/>
                    </a:p>
                    <a:p>
                      <a:endParaRPr kumimoji="1" lang="ja-JP" altLang="en-US" dirty="0"/>
                    </a:p>
                  </a:txBody>
                  <a:tcPr/>
                </a:tc>
              </a:tr>
              <a:tr h="778005">
                <a:tc>
                  <a:txBody>
                    <a:bodyPr/>
                    <a:lstStyle/>
                    <a:p>
                      <a:r>
                        <a:rPr kumimoji="1" lang="en-US" altLang="ja-JP" dirty="0" smtClean="0"/>
                        <a:t>2-photon</a:t>
                      </a:r>
                      <a:endParaRPr kumimoji="1" lang="ja-JP" altLang="en-US" dirty="0"/>
                    </a:p>
                  </a:txBody>
                  <a:tcPr/>
                </a:tc>
                <a:tc>
                  <a:txBody>
                    <a:bodyPr/>
                    <a:lstStyle/>
                    <a:p>
                      <a:r>
                        <a:rPr kumimoji="1" lang="en-US" altLang="ja-JP" dirty="0" smtClean="0"/>
                        <a:t>Diag36 (“BDK”) [4]</a:t>
                      </a:r>
                      <a:endParaRPr kumimoji="1" lang="ja-JP" altLang="en-US" dirty="0"/>
                    </a:p>
                  </a:txBody>
                  <a:tcPr/>
                </a:tc>
                <a:tc>
                  <a:txBody>
                    <a:bodyPr/>
                    <a:lstStyle/>
                    <a:p>
                      <a:r>
                        <a:rPr kumimoji="1" lang="en-US" altLang="ja-JP" dirty="0" smtClean="0"/>
                        <a:t>GEANT4</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GEANT4</a:t>
                      </a:r>
                      <a:endParaRPr kumimoji="1" lang="ja-JP" altLang="en-US" dirty="0" smtClean="0"/>
                    </a:p>
                    <a:p>
                      <a:endParaRPr kumimoji="1" lang="ja-JP" altLang="en-US" dirty="0"/>
                    </a:p>
                  </a:txBody>
                  <a:tcPr/>
                </a:tc>
              </a:tr>
              <a:tr h="546205">
                <a:tc>
                  <a:txBody>
                    <a:bodyPr/>
                    <a:lstStyle/>
                    <a:p>
                      <a:r>
                        <a:rPr kumimoji="1" lang="en-US" altLang="ja-JP" dirty="0" smtClean="0"/>
                        <a:t>Synchrotron</a:t>
                      </a:r>
                      <a:r>
                        <a:rPr kumimoji="1" lang="en-US" altLang="ja-JP" baseline="0" dirty="0" smtClean="0"/>
                        <a:t> radiation</a:t>
                      </a:r>
                      <a:endParaRPr kumimoji="1" lang="ja-JP" altLang="en-US" dirty="0"/>
                    </a:p>
                  </a:txBody>
                  <a:tcPr/>
                </a:tc>
                <a:tc>
                  <a:txBody>
                    <a:bodyPr/>
                    <a:lstStyle/>
                    <a:p>
                      <a:r>
                        <a:rPr kumimoji="1" lang="en-US" altLang="ja-JP" dirty="0" smtClean="0"/>
                        <a:t>Physics model inside GEANT4</a:t>
                      </a:r>
                      <a:endParaRPr kumimoji="1" lang="ja-JP" altLang="en-US" dirty="0"/>
                    </a:p>
                  </a:txBody>
                  <a:tcPr/>
                </a:tc>
                <a:tc>
                  <a:txBody>
                    <a:bodyPr/>
                    <a:lstStyle/>
                    <a:p>
                      <a:r>
                        <a:rPr kumimoji="1" lang="en-US" altLang="ja-JP" dirty="0" smtClean="0"/>
                        <a:t>GEANT4</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GEANT4</a:t>
                      </a:r>
                      <a:endParaRPr kumimoji="1" lang="ja-JP" altLang="en-US" dirty="0" smtClean="0"/>
                    </a:p>
                    <a:p>
                      <a:endParaRPr kumimoji="1" lang="ja-JP" altLang="en-US" dirty="0"/>
                    </a:p>
                  </a:txBody>
                  <a:tcPr/>
                </a:tc>
              </a:tr>
            </a:tbl>
          </a:graphicData>
        </a:graphic>
      </p:graphicFrame>
      <p:sp>
        <p:nvSpPr>
          <p:cNvPr id="6" name="テキスト ボックス 5"/>
          <p:cNvSpPr txBox="1"/>
          <p:nvPr/>
        </p:nvSpPr>
        <p:spPr>
          <a:xfrm>
            <a:off x="539552" y="5373216"/>
            <a:ext cx="8352928" cy="1200329"/>
          </a:xfrm>
          <a:prstGeom prst="rect">
            <a:avLst/>
          </a:prstGeom>
          <a:noFill/>
        </p:spPr>
        <p:txBody>
          <a:bodyPr wrap="square" rtlCol="0">
            <a:spAutoFit/>
          </a:bodyPr>
          <a:lstStyle/>
          <a:p>
            <a:r>
              <a:rPr kumimoji="1" lang="en-US" altLang="ja-JP" dirty="0" smtClean="0"/>
              <a:t>[1]</a:t>
            </a:r>
            <a:r>
              <a:rPr lang="ja-JP" altLang="en-US" dirty="0" smtClean="0"/>
              <a:t> </a:t>
            </a:r>
            <a:r>
              <a:rPr lang="en-US" altLang="ja-JP" dirty="0" smtClean="0"/>
              <a:t>Y. Ohnishi</a:t>
            </a:r>
            <a:r>
              <a:rPr lang="en-US" altLang="ja-JP" dirty="0"/>
              <a:t> </a:t>
            </a:r>
            <a:r>
              <a:rPr lang="en-US" altLang="ja-JP" dirty="0" smtClean="0"/>
              <a:t>et al.,</a:t>
            </a:r>
            <a:r>
              <a:rPr lang="ja-JP" altLang="en-US" dirty="0" smtClean="0"/>
              <a:t> </a:t>
            </a:r>
            <a:r>
              <a:rPr lang="en-US" altLang="ja-JP" dirty="0" smtClean="0"/>
              <a:t>PTEP  </a:t>
            </a:r>
            <a:r>
              <a:rPr lang="en-US" altLang="ja-JP" b="1" dirty="0" smtClean="0"/>
              <a:t>2013</a:t>
            </a:r>
            <a:r>
              <a:rPr lang="en-US" altLang="ja-JP" dirty="0" smtClean="0"/>
              <a:t>, </a:t>
            </a:r>
            <a:r>
              <a:rPr lang="en-US" altLang="ja-JP" dirty="0"/>
              <a:t>03A011 (2013).</a:t>
            </a:r>
            <a:endParaRPr kumimoji="1" lang="en-US" altLang="ja-JP" dirty="0" smtClean="0"/>
          </a:p>
          <a:p>
            <a:r>
              <a:rPr lang="en-US" altLang="ja-JP" dirty="0" smtClean="0"/>
              <a:t>[2</a:t>
            </a:r>
            <a:r>
              <a:rPr lang="en-US" altLang="ja-JP" dirty="0"/>
              <a:t>] </a:t>
            </a:r>
            <a:r>
              <a:rPr lang="en-US" altLang="ja-JP" dirty="0" smtClean="0"/>
              <a:t>SAD is a “Home-brew” tracking code by KEKB group,  http</a:t>
            </a:r>
            <a:r>
              <a:rPr lang="en-US" altLang="ja-JP" dirty="0"/>
              <a:t>://acc-physics.kek.jp/SAD/</a:t>
            </a:r>
            <a:endParaRPr lang="en-US" altLang="ja-JP" dirty="0" smtClean="0"/>
          </a:p>
          <a:p>
            <a:r>
              <a:rPr lang="en-US" altLang="ja-JP" dirty="0" smtClean="0"/>
              <a:t>[3] R. </a:t>
            </a:r>
            <a:r>
              <a:rPr lang="en-US" altLang="ja-JP" dirty="0" err="1" smtClean="0"/>
              <a:t>Kleiss</a:t>
            </a:r>
            <a:r>
              <a:rPr lang="en-US" altLang="ja-JP" dirty="0" smtClean="0"/>
              <a:t> and H. </a:t>
            </a:r>
            <a:r>
              <a:rPr lang="en-US" altLang="ja-JP" dirty="0" err="1" smtClean="0"/>
              <a:t>Burkhardt</a:t>
            </a:r>
            <a:r>
              <a:rPr lang="en-US" altLang="ja-JP" dirty="0" smtClean="0"/>
              <a:t>, </a:t>
            </a:r>
            <a:r>
              <a:rPr lang="en-US" altLang="ja-JP" dirty="0" err="1" smtClean="0"/>
              <a:t>Comput</a:t>
            </a:r>
            <a:r>
              <a:rPr lang="en-US" altLang="ja-JP" dirty="0" smtClean="0"/>
              <a:t>. Phys. </a:t>
            </a:r>
            <a:r>
              <a:rPr lang="en-US" altLang="ja-JP" dirty="0" err="1" smtClean="0"/>
              <a:t>Commun</a:t>
            </a:r>
            <a:r>
              <a:rPr lang="en-US" altLang="ja-JP" dirty="0" smtClean="0"/>
              <a:t>. </a:t>
            </a:r>
            <a:r>
              <a:rPr lang="en-US" altLang="ja-JP" b="1" dirty="0" smtClean="0"/>
              <a:t>81</a:t>
            </a:r>
            <a:r>
              <a:rPr lang="en-US" altLang="ja-JP" dirty="0" smtClean="0"/>
              <a:t>, 372 (1994)</a:t>
            </a:r>
          </a:p>
          <a:p>
            <a:r>
              <a:rPr lang="en-US" altLang="ja-JP" dirty="0" smtClean="0"/>
              <a:t>[4] F. A. </a:t>
            </a:r>
            <a:r>
              <a:rPr lang="en-US" altLang="ja-JP" dirty="0" err="1" smtClean="0"/>
              <a:t>Berends</a:t>
            </a:r>
            <a:r>
              <a:rPr lang="en-US" altLang="ja-JP" dirty="0"/>
              <a:t>, </a:t>
            </a:r>
            <a:r>
              <a:rPr lang="en-US" altLang="ja-JP" dirty="0" smtClean="0"/>
              <a:t>P. H. </a:t>
            </a:r>
            <a:r>
              <a:rPr lang="en-US" altLang="ja-JP" dirty="0" err="1" smtClean="0"/>
              <a:t>Daverveldt</a:t>
            </a:r>
            <a:r>
              <a:rPr lang="en-US" altLang="ja-JP" dirty="0" smtClean="0"/>
              <a:t> </a:t>
            </a:r>
            <a:r>
              <a:rPr lang="en-US" altLang="ja-JP" dirty="0"/>
              <a:t>and </a:t>
            </a:r>
            <a:r>
              <a:rPr lang="en-US" altLang="ja-JP" dirty="0" err="1" smtClean="0"/>
              <a:t>R.Kleiss</a:t>
            </a:r>
            <a:r>
              <a:rPr lang="en-US" altLang="ja-JP" dirty="0" smtClean="0"/>
              <a:t>,</a:t>
            </a:r>
            <a:r>
              <a:rPr lang="ja-JP" altLang="en-US" dirty="0"/>
              <a:t> </a:t>
            </a:r>
            <a:r>
              <a:rPr lang="en-US" altLang="ja-JP" dirty="0" err="1" smtClean="0"/>
              <a:t>Comput</a:t>
            </a:r>
            <a:r>
              <a:rPr lang="en-US" altLang="ja-JP" dirty="0" smtClean="0"/>
              <a:t>. </a:t>
            </a:r>
            <a:r>
              <a:rPr lang="en-US" altLang="ja-JP" dirty="0"/>
              <a:t>Phys</a:t>
            </a:r>
            <a:r>
              <a:rPr lang="en-US" altLang="ja-JP" dirty="0" smtClean="0"/>
              <a:t>. </a:t>
            </a:r>
            <a:r>
              <a:rPr lang="en-US" altLang="ja-JP" dirty="0" err="1"/>
              <a:t>Commun</a:t>
            </a:r>
            <a:r>
              <a:rPr lang="en-US" altLang="ja-JP" dirty="0" smtClean="0"/>
              <a:t>.  </a:t>
            </a:r>
            <a:r>
              <a:rPr lang="en-US" altLang="ja-JP" b="1" dirty="0" smtClean="0"/>
              <a:t>40</a:t>
            </a:r>
            <a:r>
              <a:rPr lang="en-US" altLang="ja-JP" dirty="0" smtClean="0"/>
              <a:t>, </a:t>
            </a:r>
            <a:r>
              <a:rPr lang="en-US" altLang="ja-JP" dirty="0"/>
              <a:t>285 (1986</a:t>
            </a:r>
            <a:r>
              <a:rPr lang="en-US" altLang="ja-JP" dirty="0" smtClean="0"/>
              <a:t>).</a:t>
            </a:r>
          </a:p>
        </p:txBody>
      </p:sp>
      <p:sp>
        <p:nvSpPr>
          <p:cNvPr id="3" name="日付プレースホルダー 2"/>
          <p:cNvSpPr>
            <a:spLocks noGrp="1"/>
          </p:cNvSpPr>
          <p:nvPr>
            <p:ph type="dt" sz="half" idx="10"/>
          </p:nvPr>
        </p:nvSpPr>
        <p:spPr/>
        <p:txBody>
          <a:bodyPr/>
          <a:lstStyle/>
          <a:p>
            <a:r>
              <a:rPr kumimoji="1" lang="en-US" altLang="ja-JP" smtClean="0"/>
              <a:t>Hiroyuki Nakayama (KEK) </a:t>
            </a:r>
            <a:endParaRPr kumimoji="1" lang="ja-JP" altLang="en-US"/>
          </a:p>
        </p:txBody>
      </p:sp>
      <p:sp>
        <p:nvSpPr>
          <p:cNvPr id="7" name="フッター プレースホルダー 6"/>
          <p:cNvSpPr>
            <a:spLocks noGrp="1"/>
          </p:cNvSpPr>
          <p:nvPr>
            <p:ph type="ftr" sz="quarter" idx="11"/>
          </p:nvPr>
        </p:nvSpPr>
        <p:spPr/>
        <p:txBody>
          <a:bodyPr/>
          <a:lstStyle/>
          <a:p>
            <a:r>
              <a:rPr kumimoji="1" lang="en-US" altLang="ja-JP" smtClean="0"/>
              <a:t>FJPPL meeting @ Strasbourg</a:t>
            </a:r>
            <a:endParaRPr kumimoji="1" lang="ja-JP" altLang="en-US" dirty="0"/>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t>24</a:t>
            </a:fld>
            <a:endParaRPr kumimoji="1" lang="ja-JP" altLang="en-US"/>
          </a:p>
        </p:txBody>
      </p:sp>
    </p:spTree>
    <p:extLst>
      <p:ext uri="{BB962C8B-B14F-4D97-AF65-F5344CB8AC3E}">
        <p14:creationId xmlns:p14="http://schemas.microsoft.com/office/powerpoint/2010/main" val="315557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en-US" altLang="ja-JP" dirty="0" smtClean="0"/>
              <a:t>Background simulation check list</a:t>
            </a:r>
            <a:endParaRPr kumimoji="1" lang="ja-JP" altLang="en-US" dirty="0"/>
          </a:p>
        </p:txBody>
      </p:sp>
      <p:sp>
        <p:nvSpPr>
          <p:cNvPr id="4" name="コンテンツ プレースホルダー 3"/>
          <p:cNvSpPr>
            <a:spLocks noGrp="1"/>
          </p:cNvSpPr>
          <p:nvPr>
            <p:ph idx="1"/>
          </p:nvPr>
        </p:nvSpPr>
        <p:spPr>
          <a:xfrm>
            <a:off x="134256" y="1387927"/>
            <a:ext cx="8229600" cy="4525963"/>
          </a:xfrm>
        </p:spPr>
        <p:txBody>
          <a:bodyPr/>
          <a:lstStyle/>
          <a:p>
            <a:r>
              <a:rPr lang="en-US" altLang="ja-JP" sz="2400" dirty="0" smtClean="0"/>
              <a:t>Degrade data quality</a:t>
            </a:r>
          </a:p>
          <a:p>
            <a:pPr lvl="1"/>
            <a:r>
              <a:rPr lang="en-US" altLang="ja-JP" sz="2000" dirty="0" smtClean="0"/>
              <a:t>Tracking precision (CDC hit rates)</a:t>
            </a:r>
          </a:p>
          <a:p>
            <a:pPr lvl="1"/>
            <a:r>
              <a:rPr lang="en-US" altLang="ja-JP" sz="2000" dirty="0" smtClean="0"/>
              <a:t>Particle-ID precision (TOP, ARICH rates)</a:t>
            </a:r>
          </a:p>
          <a:p>
            <a:r>
              <a:rPr lang="en-US" altLang="ja-JP" sz="2400" dirty="0" smtClean="0"/>
              <a:t>Eat-up readout bandwidth</a:t>
            </a:r>
          </a:p>
          <a:p>
            <a:pPr lvl="1"/>
            <a:r>
              <a:rPr lang="en-US" altLang="ja-JP" sz="2000" dirty="0" smtClean="0"/>
              <a:t>PXD occupancy should be &lt;2%</a:t>
            </a:r>
          </a:p>
          <a:p>
            <a:r>
              <a:rPr lang="en-US" altLang="ja-JP" sz="2400" dirty="0" smtClean="0"/>
              <a:t>Damage components during years of operation </a:t>
            </a:r>
          </a:p>
          <a:p>
            <a:pPr lvl="1"/>
            <a:r>
              <a:rPr lang="en-US" altLang="ja-JP" sz="2000" dirty="0" smtClean="0"/>
              <a:t>Radiation dose on electronics, crystals, etc..</a:t>
            </a:r>
          </a:p>
          <a:p>
            <a:pPr lvl="1"/>
            <a:r>
              <a:rPr lang="en-US" altLang="ja-JP" sz="2000" dirty="0" smtClean="0"/>
              <a:t>Neutron </a:t>
            </a:r>
            <a:r>
              <a:rPr lang="en-US" altLang="ja-JP" sz="2000" dirty="0" err="1" smtClean="0"/>
              <a:t>fluence</a:t>
            </a:r>
            <a:r>
              <a:rPr lang="en-US" altLang="ja-JP" sz="2000" dirty="0" smtClean="0"/>
              <a:t> on Si devices (HAPD, FPGA error, etc..)</a:t>
            </a:r>
          </a:p>
          <a:p>
            <a:pPr lvl="1"/>
            <a:r>
              <a:rPr lang="en-US" altLang="ja-JP" sz="2000" dirty="0" smtClean="0">
                <a:solidFill>
                  <a:srgbClr val="FF0000"/>
                </a:solidFill>
              </a:rPr>
              <a:t>TOP-PMT photocathode lifetime (aging)</a:t>
            </a:r>
          </a:p>
          <a:p>
            <a:endParaRPr lang="en-US" altLang="ja-JP" sz="2400" dirty="0" smtClean="0"/>
          </a:p>
        </p:txBody>
      </p:sp>
      <p:sp>
        <p:nvSpPr>
          <p:cNvPr id="2" name="フッター プレースホルダー 1"/>
          <p:cNvSpPr>
            <a:spLocks noGrp="1"/>
          </p:cNvSpPr>
          <p:nvPr>
            <p:ph type="ftr" sz="quarter" idx="11"/>
          </p:nvPr>
        </p:nvSpPr>
        <p:spPr/>
        <p:txBody>
          <a:bodyPr/>
          <a:lstStyle/>
          <a:p>
            <a:pPr>
              <a:defRPr/>
            </a:pPr>
            <a:r>
              <a:rPr lang="en-US" altLang="ja-JP" smtClean="0"/>
              <a:t>FJPPL meeting @ Strasbourg</a:t>
            </a:r>
            <a:endParaRPr lang="ja-JP" altLang="en-US"/>
          </a:p>
        </p:txBody>
      </p:sp>
      <p:sp>
        <p:nvSpPr>
          <p:cNvPr id="5" name="日付プレースホルダ 4"/>
          <p:cNvSpPr>
            <a:spLocks noGrp="1"/>
          </p:cNvSpPr>
          <p:nvPr>
            <p:ph type="dt" sz="half" idx="10"/>
          </p:nvPr>
        </p:nvSpPr>
        <p:spPr/>
        <p:txBody>
          <a:bodyPr/>
          <a:lstStyle/>
          <a:p>
            <a:pPr>
              <a:defRPr/>
            </a:pPr>
            <a:r>
              <a:rPr lang="en-US" altLang="ja-JP" smtClean="0"/>
              <a:t>Hiroyuki Nakayama (KEK) </a:t>
            </a:r>
            <a:endParaRPr lang="ja-JP" altLang="en-US"/>
          </a:p>
        </p:txBody>
      </p:sp>
      <p:grpSp>
        <p:nvGrpSpPr>
          <p:cNvPr id="8" name="グループ化 7"/>
          <p:cNvGrpSpPr/>
          <p:nvPr/>
        </p:nvGrpSpPr>
        <p:grpSpPr>
          <a:xfrm>
            <a:off x="6972661" y="4940049"/>
            <a:ext cx="1991726" cy="1787319"/>
            <a:chOff x="2699792" y="1452628"/>
            <a:chExt cx="3003786" cy="2301454"/>
          </a:xfrm>
        </p:grpSpPr>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556792"/>
              <a:ext cx="3003786" cy="2197290"/>
            </a:xfrm>
            <a:prstGeom prst="rect">
              <a:avLst/>
            </a:prstGeom>
            <a:noFill/>
            <a:ln>
              <a:noFill/>
            </a:ln>
            <a:effectLst>
              <a:glow rad="101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3353513" y="1452628"/>
              <a:ext cx="2276729" cy="396311"/>
            </a:xfrm>
            <a:prstGeom prst="rect">
              <a:avLst/>
            </a:prstGeom>
            <a:solidFill>
              <a:schemeClr val="bg1"/>
            </a:solidFill>
          </p:spPr>
          <p:txBody>
            <a:bodyPr wrap="square" rtlCol="0">
              <a:spAutoFit/>
            </a:bodyPr>
            <a:lstStyle/>
            <a:p>
              <a:r>
                <a:rPr kumimoji="1" lang="en-US" altLang="ja-JP" sz="1400" dirty="0" smtClean="0"/>
                <a:t>CDC wire hit rate </a:t>
              </a:r>
              <a:endParaRPr kumimoji="1" lang="ja-JP" altLang="en-US" sz="1400" dirty="0"/>
            </a:p>
          </p:txBody>
        </p:sp>
      </p:grpSp>
      <p:grpSp>
        <p:nvGrpSpPr>
          <p:cNvPr id="21" name="グループ化 20"/>
          <p:cNvGrpSpPr/>
          <p:nvPr/>
        </p:nvGrpSpPr>
        <p:grpSpPr>
          <a:xfrm>
            <a:off x="4413044" y="4963884"/>
            <a:ext cx="2395971" cy="1861458"/>
            <a:chOff x="2515779" y="3984591"/>
            <a:chExt cx="3168352" cy="2396737"/>
          </a:xfrm>
        </p:grpSpPr>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779" y="4077073"/>
              <a:ext cx="3168352" cy="2304255"/>
            </a:xfrm>
            <a:prstGeom prst="rect">
              <a:avLst/>
            </a:prstGeom>
            <a:noFill/>
            <a:ln>
              <a:noFill/>
            </a:ln>
            <a:effectLst>
              <a:glow rad="635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3157122" y="3984591"/>
              <a:ext cx="2253758" cy="380198"/>
            </a:xfrm>
            <a:prstGeom prst="rect">
              <a:avLst/>
            </a:prstGeom>
            <a:solidFill>
              <a:schemeClr val="bg1"/>
            </a:solidFill>
          </p:spPr>
          <p:txBody>
            <a:bodyPr wrap="square" rtlCol="0">
              <a:spAutoFit/>
            </a:bodyPr>
            <a:lstStyle/>
            <a:p>
              <a:r>
                <a:rPr kumimoji="1" lang="en-US" altLang="ja-JP" sz="1400" dirty="0" smtClean="0"/>
                <a:t>TOP PMT </a:t>
              </a:r>
              <a:r>
                <a:rPr kumimoji="1" lang="en-US" altLang="ja-JP" sz="1400" dirty="0" err="1" smtClean="0"/>
                <a:t>p.e.</a:t>
              </a:r>
              <a:r>
                <a:rPr kumimoji="1" lang="en-US" altLang="ja-JP" sz="1400" dirty="0" smtClean="0"/>
                <a:t> flux</a:t>
              </a:r>
              <a:endParaRPr kumimoji="1" lang="ja-JP" altLang="en-US" sz="1400" dirty="0"/>
            </a:p>
          </p:txBody>
        </p:sp>
      </p:grpSp>
      <p:grpSp>
        <p:nvGrpSpPr>
          <p:cNvPr id="22" name="グループ化 21"/>
          <p:cNvGrpSpPr/>
          <p:nvPr/>
        </p:nvGrpSpPr>
        <p:grpSpPr>
          <a:xfrm>
            <a:off x="2253345" y="5012870"/>
            <a:ext cx="1812471" cy="1583873"/>
            <a:chOff x="6748703" y="1529454"/>
            <a:chExt cx="2564904" cy="2518866"/>
          </a:xfrm>
        </p:grpSpPr>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8703" y="1627432"/>
              <a:ext cx="2564904" cy="2420888"/>
            </a:xfrm>
            <a:prstGeom prst="rect">
              <a:avLst/>
            </a:prstGeom>
            <a:noFill/>
            <a:ln>
              <a:noFill/>
            </a:ln>
            <a:effectLst>
              <a:glow rad="635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テキスト ボックス 25"/>
            <p:cNvSpPr txBox="1"/>
            <p:nvPr/>
          </p:nvSpPr>
          <p:spPr>
            <a:xfrm>
              <a:off x="6979772" y="1529454"/>
              <a:ext cx="2014385" cy="489464"/>
            </a:xfrm>
            <a:prstGeom prst="rect">
              <a:avLst/>
            </a:prstGeom>
            <a:solidFill>
              <a:schemeClr val="bg1"/>
            </a:solidFill>
          </p:spPr>
          <p:txBody>
            <a:bodyPr wrap="square" rtlCol="0">
              <a:spAutoFit/>
            </a:bodyPr>
            <a:lstStyle/>
            <a:p>
              <a:r>
                <a:rPr lang="en-US" altLang="ja-JP" sz="1400" dirty="0" smtClean="0"/>
                <a:t>PXD</a:t>
              </a:r>
              <a:r>
                <a:rPr kumimoji="1" lang="en-US" altLang="ja-JP" sz="1400" dirty="0" smtClean="0"/>
                <a:t> occupancy </a:t>
              </a:r>
              <a:endParaRPr kumimoji="1" lang="ja-JP" altLang="en-US" sz="1400" dirty="0"/>
            </a:p>
          </p:txBody>
        </p:sp>
      </p:grpSp>
      <p:grpSp>
        <p:nvGrpSpPr>
          <p:cNvPr id="23" name="グループ化 22"/>
          <p:cNvGrpSpPr/>
          <p:nvPr/>
        </p:nvGrpSpPr>
        <p:grpSpPr>
          <a:xfrm>
            <a:off x="6564084" y="3118757"/>
            <a:ext cx="2467345" cy="1665514"/>
            <a:chOff x="6315535" y="1597506"/>
            <a:chExt cx="2485566" cy="2237115"/>
          </a:xfrm>
        </p:grpSpPr>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221" y="1700808"/>
              <a:ext cx="2251880" cy="2133813"/>
            </a:xfrm>
            <a:prstGeom prst="rect">
              <a:avLst/>
            </a:prstGeom>
            <a:noFill/>
            <a:ln>
              <a:noFill/>
            </a:ln>
            <a:effectLst>
              <a:glow rad="101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7"/>
            <p:cNvSpPr txBox="1"/>
            <p:nvPr/>
          </p:nvSpPr>
          <p:spPr>
            <a:xfrm>
              <a:off x="6315535" y="1787456"/>
              <a:ext cx="1189029" cy="339665"/>
            </a:xfrm>
            <a:prstGeom prst="rect">
              <a:avLst/>
            </a:prstGeom>
            <a:noFill/>
          </p:spPr>
          <p:txBody>
            <a:bodyPr wrap="square" rtlCol="0">
              <a:spAutoFit/>
            </a:bodyPr>
            <a:lstStyle/>
            <a:p>
              <a:r>
                <a:rPr kumimoji="1" lang="en-US" altLang="ja-JP" sz="1050" dirty="0" smtClean="0"/>
                <a:t>10Gy/year</a:t>
              </a:r>
              <a:endParaRPr kumimoji="1" lang="ja-JP" altLang="en-US" sz="1050" dirty="0"/>
            </a:p>
          </p:txBody>
        </p:sp>
        <p:sp>
          <p:nvSpPr>
            <p:cNvPr id="19" name="テキスト ボックス 18"/>
            <p:cNvSpPr txBox="1"/>
            <p:nvPr/>
          </p:nvSpPr>
          <p:spPr>
            <a:xfrm>
              <a:off x="6829126" y="1597506"/>
              <a:ext cx="1756395" cy="413405"/>
            </a:xfrm>
            <a:prstGeom prst="rect">
              <a:avLst/>
            </a:prstGeom>
            <a:solidFill>
              <a:schemeClr val="bg1"/>
            </a:solidFill>
          </p:spPr>
          <p:txBody>
            <a:bodyPr wrap="square" rtlCol="0">
              <a:spAutoFit/>
            </a:bodyPr>
            <a:lstStyle/>
            <a:p>
              <a:r>
                <a:rPr kumimoji="1" lang="en-US" altLang="ja-JP" sz="1400" dirty="0" smtClean="0"/>
                <a:t>Dose on ECL Crystals</a:t>
              </a:r>
              <a:endParaRPr kumimoji="1" lang="ja-JP" altLang="en-US" sz="1400" dirty="0"/>
            </a:p>
          </p:txBody>
        </p:sp>
      </p:grpSp>
      <p:grpSp>
        <p:nvGrpSpPr>
          <p:cNvPr id="66" name="グループ化 65"/>
          <p:cNvGrpSpPr/>
          <p:nvPr/>
        </p:nvGrpSpPr>
        <p:grpSpPr>
          <a:xfrm>
            <a:off x="6711046" y="1338943"/>
            <a:ext cx="2327512" cy="1714500"/>
            <a:chOff x="4605005" y="4057327"/>
            <a:chExt cx="2833351" cy="2386906"/>
          </a:xfrm>
        </p:grpSpPr>
        <p:pic>
          <p:nvPicPr>
            <p:cNvPr id="6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1679"/>
            <a:stretch/>
          </p:blipFill>
          <p:spPr bwMode="auto">
            <a:xfrm>
              <a:off x="4605005" y="4077072"/>
              <a:ext cx="2833351" cy="2367161"/>
            </a:xfrm>
            <a:prstGeom prst="rect">
              <a:avLst/>
            </a:prstGeom>
            <a:noFill/>
            <a:ln>
              <a:noFill/>
            </a:ln>
            <a:effectLst>
              <a:glow rad="635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テキスト ボックス 61"/>
            <p:cNvSpPr txBox="1"/>
            <p:nvPr/>
          </p:nvSpPr>
          <p:spPr>
            <a:xfrm>
              <a:off x="5068689" y="4057327"/>
              <a:ext cx="2188172" cy="385657"/>
            </a:xfrm>
            <a:prstGeom prst="rect">
              <a:avLst/>
            </a:prstGeom>
            <a:solidFill>
              <a:schemeClr val="bg1"/>
            </a:solidFill>
          </p:spPr>
          <p:txBody>
            <a:bodyPr wrap="square" rtlCol="0">
              <a:spAutoFit/>
            </a:bodyPr>
            <a:lstStyle/>
            <a:p>
              <a:r>
                <a:rPr kumimoji="1" lang="en-US" altLang="ja-JP" sz="1400" dirty="0" smtClean="0"/>
                <a:t>Dose on ARICH HAPD</a:t>
              </a:r>
              <a:endParaRPr kumimoji="1" lang="ja-JP" altLang="en-US" sz="1400" dirty="0"/>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25</a:t>
            </a:fld>
            <a:endParaRPr kumimoji="1" lang="ja-JP" altLang="en-US"/>
          </a:p>
        </p:txBody>
      </p:sp>
    </p:spTree>
    <p:extLst>
      <p:ext uri="{BB962C8B-B14F-4D97-AF65-F5344CB8AC3E}">
        <p14:creationId xmlns:p14="http://schemas.microsoft.com/office/powerpoint/2010/main" val="1008777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Summary of </a:t>
            </a:r>
            <a:br>
              <a:rPr kumimoji="1" lang="en-US" altLang="ja-JP" dirty="0" smtClean="0"/>
            </a:br>
            <a:r>
              <a:rPr kumimoji="1" lang="en-US" altLang="ja-JP" dirty="0" smtClean="0"/>
              <a:t>beam background impact</a:t>
            </a:r>
            <a:endParaRPr kumimoji="1" lang="ja-JP" altLang="en-US" dirty="0"/>
          </a:p>
        </p:txBody>
      </p:sp>
      <p:sp>
        <p:nvSpPr>
          <p:cNvPr id="3" name="コンテンツ プレースホルダー 2"/>
          <p:cNvSpPr>
            <a:spLocks noGrp="1"/>
          </p:cNvSpPr>
          <p:nvPr>
            <p:ph idx="1"/>
          </p:nvPr>
        </p:nvSpPr>
        <p:spPr>
          <a:xfrm>
            <a:off x="457200" y="1600199"/>
            <a:ext cx="8229600" cy="4873171"/>
          </a:xfrm>
        </p:spPr>
        <p:txBody>
          <a:bodyPr>
            <a:normAutofit lnSpcReduction="10000"/>
          </a:bodyPr>
          <a:lstStyle/>
          <a:p>
            <a:r>
              <a:rPr lang="en-US" altLang="ja-JP" sz="2800" dirty="0" smtClean="0"/>
              <a:t>Assuming operation at the design luminosity, </a:t>
            </a:r>
            <a:r>
              <a:rPr lang="en-US" altLang="ja-JP" sz="2800" dirty="0"/>
              <a:t> </a:t>
            </a:r>
            <a:r>
              <a:rPr lang="en-US" altLang="ja-JP" sz="2800" dirty="0" smtClean="0"/>
              <a:t>  	     </a:t>
            </a:r>
            <a:r>
              <a:rPr lang="en-US" altLang="ja-JP" sz="2800" u="sng" dirty="0" smtClean="0"/>
              <a:t>BG impact on detector performance(occupancy, tracking/PID performance etc..) is tolerable.</a:t>
            </a:r>
            <a:endParaRPr lang="ja-JP" altLang="en-US" sz="2800" u="sng" dirty="0"/>
          </a:p>
          <a:p>
            <a:r>
              <a:rPr kumimoji="1" lang="en-US" altLang="ja-JP" sz="2800" dirty="0" smtClean="0"/>
              <a:t>Assuming 10 years operation at the design luminosity,  </a:t>
            </a:r>
            <a:r>
              <a:rPr kumimoji="1" lang="en-US" altLang="ja-JP" sz="2800" u="sng" dirty="0" smtClean="0"/>
              <a:t>most of our detector components are safe for radiation dose and neutron </a:t>
            </a:r>
            <a:r>
              <a:rPr kumimoji="1" lang="en-US" altLang="ja-JP" sz="2800" u="sng" dirty="0" err="1" smtClean="0"/>
              <a:t>fluence</a:t>
            </a:r>
            <a:r>
              <a:rPr kumimoji="1" lang="en-US" altLang="ja-JP" sz="2800" u="sng" dirty="0" smtClean="0"/>
              <a:t>.</a:t>
            </a:r>
          </a:p>
          <a:p>
            <a:pPr lvl="1"/>
            <a:r>
              <a:rPr kumimoji="1" lang="en-US" altLang="ja-JP" sz="2400" dirty="0" smtClean="0"/>
              <a:t>except for </a:t>
            </a:r>
            <a:r>
              <a:rPr kumimoji="1" lang="en-US" altLang="ja-JP" sz="2400" dirty="0" smtClean="0">
                <a:solidFill>
                  <a:srgbClr val="FF0000"/>
                </a:solidFill>
              </a:rPr>
              <a:t>TOP PMT photocathode lifetime, which needs further x3 reduction.</a:t>
            </a:r>
          </a:p>
          <a:p>
            <a:pPr marL="914400" lvl="2" indent="0">
              <a:buNone/>
            </a:pPr>
            <a:endParaRPr kumimoji="1" lang="en-US" altLang="ja-JP" sz="2000" dirty="0" smtClean="0">
              <a:solidFill>
                <a:srgbClr val="FF0000"/>
              </a:solidFill>
            </a:endParaRPr>
          </a:p>
          <a:p>
            <a:pPr marL="914400" lvl="2" indent="0">
              <a:buNone/>
            </a:pPr>
            <a:endParaRPr lang="en-US" altLang="ja-JP" sz="2000" dirty="0">
              <a:solidFill>
                <a:srgbClr val="FF0000"/>
              </a:solidFill>
            </a:endParaRPr>
          </a:p>
          <a:p>
            <a:pPr marL="914400" lvl="2" indent="0">
              <a:buNone/>
            </a:pPr>
            <a:endParaRPr lang="en-US" altLang="ja-JP" sz="2000" dirty="0" smtClean="0">
              <a:solidFill>
                <a:srgbClr val="FF0000"/>
              </a:solidFill>
            </a:endParaRPr>
          </a:p>
          <a:p>
            <a:pPr marL="914400" lvl="2" indent="0">
              <a:buNone/>
            </a:pPr>
            <a:r>
              <a:rPr lang="en-US" altLang="ja-JP" sz="2000" dirty="0" smtClean="0">
                <a:solidFill>
                  <a:srgbClr val="FF0000"/>
                </a:solidFill>
              </a:rPr>
              <a:t>Our </a:t>
            </a:r>
            <a:r>
              <a:rPr lang="en-US" altLang="ja-JP" sz="2000" dirty="0">
                <a:solidFill>
                  <a:srgbClr val="FF0000"/>
                </a:solidFill>
              </a:rPr>
              <a:t>PMTs (1C/cm2 life)  will be killed in few years and should be replaced with recently-developed new PMTs (~7C/cm2).</a:t>
            </a:r>
          </a:p>
          <a:p>
            <a:pPr marL="914400" lvl="2" indent="0">
              <a:buNone/>
            </a:pPr>
            <a:endParaRPr kumimoji="1" lang="en-US" altLang="ja-JP" sz="2000" dirty="0" smtClean="0">
              <a:solidFill>
                <a:srgbClr val="FF0000"/>
              </a:solidFill>
            </a:endParaRPr>
          </a:p>
        </p:txBody>
      </p:sp>
      <p:sp>
        <p:nvSpPr>
          <p:cNvPr id="4" name="正方形/長方形 3"/>
          <p:cNvSpPr/>
          <p:nvPr/>
        </p:nvSpPr>
        <p:spPr>
          <a:xfrm>
            <a:off x="1471149" y="4759013"/>
            <a:ext cx="6804248" cy="923330"/>
          </a:xfrm>
          <a:prstGeom prst="rect">
            <a:avLst/>
          </a:prstGeom>
        </p:spPr>
        <p:txBody>
          <a:bodyPr wrap="square">
            <a:spAutoFit/>
          </a:bodyPr>
          <a:lstStyle/>
          <a:p>
            <a:r>
              <a:rPr lang="en-US" altLang="ja-JP" dirty="0"/>
              <a:t>Gammas in </a:t>
            </a:r>
            <a:r>
              <a:rPr lang="en-US" altLang="ja-JP" dirty="0" smtClean="0"/>
              <a:t>BG shower </a:t>
            </a:r>
            <a:r>
              <a:rPr lang="en-US" altLang="ja-JP" dirty="0"/>
              <a:t>reach </a:t>
            </a:r>
            <a:r>
              <a:rPr lang="en-US" altLang="ja-JP" dirty="0" smtClean="0"/>
              <a:t>TOP quartz </a:t>
            </a:r>
            <a:r>
              <a:rPr lang="en-US" altLang="ja-JP" dirty="0"/>
              <a:t>bar and generate electrons by Compton scattering and etc.. Those electrons emit Cerenkov photons and those photons reach PMT </a:t>
            </a:r>
            <a:r>
              <a:rPr lang="en-US" altLang="ja-JP" dirty="0" smtClean="0"/>
              <a:t>photocathode.</a:t>
            </a:r>
            <a:endParaRPr lang="ja-JP" altLang="en-US" dirty="0"/>
          </a:p>
        </p:txBody>
      </p:sp>
      <p:sp>
        <p:nvSpPr>
          <p:cNvPr id="5" name="日付プレースホルダー 4"/>
          <p:cNvSpPr>
            <a:spLocks noGrp="1"/>
          </p:cNvSpPr>
          <p:nvPr>
            <p:ph type="dt" sz="half" idx="10"/>
          </p:nvPr>
        </p:nvSpPr>
        <p:spPr/>
        <p:txBody>
          <a:bodyPr/>
          <a:lstStyle/>
          <a:p>
            <a:r>
              <a:rPr kumimoji="1" lang="en-US" altLang="ja-JP" smtClean="0"/>
              <a:t>Hiroyuki Nakayama (KEK) </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FJPPL meeting @ Strasbourg</a:t>
            </a:r>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26</a:t>
            </a:fld>
            <a:endParaRPr kumimoji="1" lang="ja-JP" altLang="en-US"/>
          </a:p>
        </p:txBody>
      </p:sp>
    </p:spTree>
    <p:extLst>
      <p:ext uri="{BB962C8B-B14F-4D97-AF65-F5344CB8AC3E}">
        <p14:creationId xmlns:p14="http://schemas.microsoft.com/office/powerpoint/2010/main" val="2019921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32798" r="21221"/>
          <a:stretch/>
        </p:blipFill>
        <p:spPr bwMode="auto">
          <a:xfrm>
            <a:off x="580571" y="5457371"/>
            <a:ext cx="8128000" cy="75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5" y="2990863"/>
            <a:ext cx="8911770" cy="142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付プレースホルダー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FJPPL meeting @ Strasbourg</a:t>
            </a:r>
            <a:endParaRPr kumimoji="1" lang="ja-JP" alt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321" y="406400"/>
            <a:ext cx="7820025" cy="2528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21"/>
          <p:cNvSpPr txBox="1"/>
          <p:nvPr/>
        </p:nvSpPr>
        <p:spPr>
          <a:xfrm>
            <a:off x="0" y="4936865"/>
            <a:ext cx="230933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Beam loss </a:t>
            </a:r>
            <a:r>
              <a:rPr lang="en-US" altLang="ja-JP" dirty="0" smtClean="0"/>
              <a:t>distribution</a:t>
            </a:r>
            <a:r>
              <a:rPr kumimoji="1" lang="en-US" altLang="ja-JP" dirty="0" smtClean="0"/>
              <a:t> </a:t>
            </a:r>
          </a:p>
          <a:p>
            <a:r>
              <a:rPr kumimoji="1" lang="en-US" altLang="ja-JP" dirty="0" smtClean="0"/>
              <a:t>which creates TOP PMT hits </a:t>
            </a:r>
            <a:endParaRPr kumimoji="1" lang="ja-JP" altLang="en-US" dirty="0"/>
          </a:p>
        </p:txBody>
      </p:sp>
      <p:sp>
        <p:nvSpPr>
          <p:cNvPr id="23" name="テキスト ボックス 22"/>
          <p:cNvSpPr txBox="1"/>
          <p:nvPr/>
        </p:nvSpPr>
        <p:spPr>
          <a:xfrm>
            <a:off x="0" y="3035495"/>
            <a:ext cx="2307771"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Beam loss distribution</a:t>
            </a:r>
            <a:endParaRPr kumimoji="1" lang="ja-JP" altLang="en-US" dirty="0"/>
          </a:p>
        </p:txBody>
      </p:sp>
      <p:cxnSp>
        <p:nvCxnSpPr>
          <p:cNvPr id="30" name="直線矢印コネクタ 29"/>
          <p:cNvCxnSpPr/>
          <p:nvPr/>
        </p:nvCxnSpPr>
        <p:spPr>
          <a:xfrm>
            <a:off x="0" y="4623514"/>
            <a:ext cx="2598057" cy="0"/>
          </a:xfrm>
          <a:prstGeom prst="straightConnector1">
            <a:avLst/>
          </a:prstGeom>
          <a:ln w="57150">
            <a:solidFill>
              <a:srgbClr val="EE12C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4804228" y="4608999"/>
            <a:ext cx="4107543" cy="0"/>
          </a:xfrm>
          <a:prstGeom prst="straightConnector1">
            <a:avLst/>
          </a:prstGeom>
          <a:ln w="57150">
            <a:solidFill>
              <a:srgbClr val="EE12C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979886" y="4586514"/>
            <a:ext cx="2612571" cy="369332"/>
          </a:xfrm>
          <a:prstGeom prst="rect">
            <a:avLst/>
          </a:prstGeom>
          <a:noFill/>
        </p:spPr>
        <p:txBody>
          <a:bodyPr wrap="square" rtlCol="0">
            <a:spAutoFit/>
          </a:bodyPr>
          <a:lstStyle/>
          <a:p>
            <a:r>
              <a:rPr kumimoji="1" lang="en-US" altLang="ja-JP" dirty="0" smtClean="0"/>
              <a:t>Thick </a:t>
            </a:r>
            <a:r>
              <a:rPr lang="en-US" altLang="ja-JP" dirty="0"/>
              <a:t>t</a:t>
            </a:r>
            <a:r>
              <a:rPr kumimoji="1" lang="en-US" altLang="ja-JP" dirty="0" smtClean="0"/>
              <a:t>ungsten shield</a:t>
            </a:r>
            <a:endParaRPr kumimoji="1" lang="ja-JP" altLang="en-US" dirty="0"/>
          </a:p>
        </p:txBody>
      </p:sp>
      <p:sp>
        <p:nvSpPr>
          <p:cNvPr id="35" name="テキスト ボックス 34"/>
          <p:cNvSpPr txBox="1"/>
          <p:nvPr/>
        </p:nvSpPr>
        <p:spPr>
          <a:xfrm>
            <a:off x="261256" y="4586514"/>
            <a:ext cx="2162628" cy="369332"/>
          </a:xfrm>
          <a:prstGeom prst="rect">
            <a:avLst/>
          </a:prstGeom>
          <a:noFill/>
        </p:spPr>
        <p:txBody>
          <a:bodyPr wrap="square" rtlCol="0">
            <a:spAutoFit/>
          </a:bodyPr>
          <a:lstStyle/>
          <a:p>
            <a:r>
              <a:rPr kumimoji="1" lang="en-US" altLang="ja-JP" dirty="0" smtClean="0"/>
              <a:t>Thick tungsten shield</a:t>
            </a:r>
            <a:endParaRPr kumimoji="1" lang="ja-JP" altLang="en-US" dirty="0"/>
          </a:p>
        </p:txBody>
      </p:sp>
      <p:cxnSp>
        <p:nvCxnSpPr>
          <p:cNvPr id="37" name="直線矢印コネクタ 36"/>
          <p:cNvCxnSpPr/>
          <p:nvPr/>
        </p:nvCxnSpPr>
        <p:spPr>
          <a:xfrm flipV="1">
            <a:off x="2590800" y="4630057"/>
            <a:ext cx="2227943" cy="714"/>
          </a:xfrm>
          <a:prstGeom prst="straightConnector1">
            <a:avLst/>
          </a:prstGeom>
          <a:ln w="57150">
            <a:solidFill>
              <a:srgbClr val="EE12C4"/>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2220686" y="769257"/>
            <a:ext cx="5297714" cy="217714"/>
          </a:xfrm>
          <a:prstGeom prst="rect">
            <a:avLst/>
          </a:prstGeom>
          <a:ln w="38100">
            <a:solidFill>
              <a:srgbClr val="FF3399"/>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TOP quartz bars</a:t>
            </a:r>
            <a:endParaRPr kumimoji="1" lang="ja-JP" altLang="en-US" dirty="0"/>
          </a:p>
        </p:txBody>
      </p:sp>
      <p:cxnSp>
        <p:nvCxnSpPr>
          <p:cNvPr id="29" name="直線矢印コネクタ 28"/>
          <p:cNvCxnSpPr/>
          <p:nvPr/>
        </p:nvCxnSpPr>
        <p:spPr>
          <a:xfrm flipH="1">
            <a:off x="3744687" y="2336800"/>
            <a:ext cx="87084" cy="551543"/>
          </a:xfrm>
          <a:prstGeom prst="straightConnector1">
            <a:avLst/>
          </a:prstGeom>
          <a:ln w="38100">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643087" y="2075544"/>
            <a:ext cx="39188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en-US" altLang="ja-JP" dirty="0" smtClean="0"/>
              <a:t>IP</a:t>
            </a:r>
            <a:endParaRPr kumimoji="1" lang="ja-JP" altLang="en-US" dirty="0"/>
          </a:p>
        </p:txBody>
      </p:sp>
      <p:sp>
        <p:nvSpPr>
          <p:cNvPr id="44" name="テキスト ボックス 43"/>
          <p:cNvSpPr txBox="1"/>
          <p:nvPr/>
        </p:nvSpPr>
        <p:spPr>
          <a:xfrm>
            <a:off x="2946399" y="4601029"/>
            <a:ext cx="2162628" cy="369332"/>
          </a:xfrm>
          <a:prstGeom prst="rect">
            <a:avLst/>
          </a:prstGeom>
          <a:noFill/>
        </p:spPr>
        <p:txBody>
          <a:bodyPr wrap="square" rtlCol="0">
            <a:spAutoFit/>
          </a:bodyPr>
          <a:lstStyle/>
          <a:p>
            <a:r>
              <a:rPr kumimoji="1" lang="en-US" altLang="ja-JP" dirty="0" smtClean="0"/>
              <a:t>Limited shield</a:t>
            </a:r>
            <a:endParaRPr kumimoji="1" lang="ja-JP" altLang="en-US" dirty="0"/>
          </a:p>
        </p:txBody>
      </p:sp>
      <p:sp>
        <p:nvSpPr>
          <p:cNvPr id="34" name="スライド番号プレースホルダー 33"/>
          <p:cNvSpPr>
            <a:spLocks noGrp="1"/>
          </p:cNvSpPr>
          <p:nvPr>
            <p:ph type="sldNum" sz="quarter" idx="12"/>
          </p:nvPr>
        </p:nvSpPr>
        <p:spPr/>
        <p:txBody>
          <a:bodyPr/>
          <a:lstStyle/>
          <a:p>
            <a:fld id="{D2D8002D-B5B0-4BAC-B1F6-782DDCCE6D9C}" type="slidenum">
              <a:rPr kumimoji="1" lang="ja-JP" altLang="en-US" smtClean="0"/>
              <a:t>27</a:t>
            </a:fld>
            <a:endParaRPr kumimoji="1" lang="ja-JP" altLang="en-US"/>
          </a:p>
        </p:txBody>
      </p:sp>
      <p:cxnSp>
        <p:nvCxnSpPr>
          <p:cNvPr id="39" name="直線矢印コネクタ 38"/>
          <p:cNvCxnSpPr/>
          <p:nvPr/>
        </p:nvCxnSpPr>
        <p:spPr>
          <a:xfrm>
            <a:off x="464457" y="2902857"/>
            <a:ext cx="1683657"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a:off x="7235371" y="2910114"/>
            <a:ext cx="1574800"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304799" y="2540000"/>
            <a:ext cx="478972" cy="369332"/>
          </a:xfrm>
          <a:prstGeom prst="rect">
            <a:avLst/>
          </a:prstGeom>
          <a:noFill/>
        </p:spPr>
        <p:txBody>
          <a:bodyPr wrap="square" rtlCol="0">
            <a:spAutoFit/>
          </a:bodyPr>
          <a:lstStyle/>
          <a:p>
            <a:r>
              <a:rPr lang="en-US" altLang="ja-JP" dirty="0"/>
              <a:t>e</a:t>
            </a:r>
            <a:r>
              <a:rPr kumimoji="1" lang="en-US" altLang="ja-JP" dirty="0" smtClean="0"/>
              <a:t>-</a:t>
            </a:r>
            <a:endParaRPr kumimoji="1" lang="ja-JP" altLang="en-US" dirty="0"/>
          </a:p>
        </p:txBody>
      </p:sp>
      <p:sp>
        <p:nvSpPr>
          <p:cNvPr id="51" name="テキスト ボックス 50"/>
          <p:cNvSpPr txBox="1"/>
          <p:nvPr/>
        </p:nvSpPr>
        <p:spPr>
          <a:xfrm>
            <a:off x="8490857" y="2540000"/>
            <a:ext cx="478972" cy="369332"/>
          </a:xfrm>
          <a:prstGeom prst="rect">
            <a:avLst/>
          </a:prstGeom>
          <a:noFill/>
        </p:spPr>
        <p:txBody>
          <a:bodyPr wrap="square" rtlCol="0">
            <a:spAutoFit/>
          </a:bodyPr>
          <a:lstStyle/>
          <a:p>
            <a:r>
              <a:rPr lang="en-US" altLang="ja-JP" dirty="0"/>
              <a:t>e</a:t>
            </a:r>
            <a:r>
              <a:rPr lang="en-US" altLang="ja-JP" dirty="0" smtClean="0"/>
              <a:t>+</a:t>
            </a:r>
            <a:endParaRPr kumimoji="1" lang="ja-JP" altLang="en-US" dirty="0"/>
          </a:p>
        </p:txBody>
      </p:sp>
      <p:sp>
        <p:nvSpPr>
          <p:cNvPr id="42" name="テキスト ボックス 41"/>
          <p:cNvSpPr txBox="1"/>
          <p:nvPr/>
        </p:nvSpPr>
        <p:spPr>
          <a:xfrm>
            <a:off x="3556000" y="3875314"/>
            <a:ext cx="464457" cy="369332"/>
          </a:xfrm>
          <a:prstGeom prst="rect">
            <a:avLst/>
          </a:prstGeom>
          <a:noFill/>
        </p:spPr>
        <p:txBody>
          <a:bodyPr wrap="square" rtlCol="0">
            <a:spAutoFit/>
          </a:bodyPr>
          <a:lstStyle/>
          <a:p>
            <a:r>
              <a:rPr kumimoji="1" lang="en-US" altLang="ja-JP" dirty="0" smtClean="0"/>
              <a:t>IP</a:t>
            </a:r>
            <a:endParaRPr kumimoji="1" lang="ja-JP" altLang="en-US" dirty="0"/>
          </a:p>
        </p:txBody>
      </p:sp>
      <p:sp>
        <p:nvSpPr>
          <p:cNvPr id="54" name="テキスト ボックス 53"/>
          <p:cNvSpPr txBox="1"/>
          <p:nvPr/>
        </p:nvSpPr>
        <p:spPr>
          <a:xfrm>
            <a:off x="3541486" y="5675086"/>
            <a:ext cx="464457" cy="369332"/>
          </a:xfrm>
          <a:prstGeom prst="rect">
            <a:avLst/>
          </a:prstGeom>
          <a:noFill/>
        </p:spPr>
        <p:txBody>
          <a:bodyPr wrap="square" rtlCol="0">
            <a:spAutoFit/>
          </a:bodyPr>
          <a:lstStyle/>
          <a:p>
            <a:r>
              <a:rPr kumimoji="1" lang="en-US" altLang="ja-JP" dirty="0" smtClean="0"/>
              <a:t>IP</a:t>
            </a:r>
            <a:endParaRPr kumimoji="1" lang="ja-JP" altLang="en-US" dirty="0"/>
          </a:p>
        </p:txBody>
      </p:sp>
      <p:sp>
        <p:nvSpPr>
          <p:cNvPr id="55" name="テキスト ボックス 54"/>
          <p:cNvSpPr txBox="1"/>
          <p:nvPr/>
        </p:nvSpPr>
        <p:spPr>
          <a:xfrm>
            <a:off x="5384800" y="4238171"/>
            <a:ext cx="537028" cy="369332"/>
          </a:xfrm>
          <a:prstGeom prst="rect">
            <a:avLst/>
          </a:prstGeom>
          <a:noFill/>
        </p:spPr>
        <p:txBody>
          <a:bodyPr wrap="square" rtlCol="0">
            <a:spAutoFit/>
          </a:bodyPr>
          <a:lstStyle/>
          <a:p>
            <a:r>
              <a:rPr lang="en-US" altLang="ja-JP" dirty="0" smtClean="0"/>
              <a:t>1m</a:t>
            </a:r>
            <a:endParaRPr kumimoji="1" lang="ja-JP" altLang="en-US" dirty="0"/>
          </a:p>
        </p:txBody>
      </p:sp>
      <p:sp>
        <p:nvSpPr>
          <p:cNvPr id="56" name="テキスト ボックス 55"/>
          <p:cNvSpPr txBox="1"/>
          <p:nvPr/>
        </p:nvSpPr>
        <p:spPr>
          <a:xfrm>
            <a:off x="1494971" y="4296228"/>
            <a:ext cx="595086" cy="369332"/>
          </a:xfrm>
          <a:prstGeom prst="rect">
            <a:avLst/>
          </a:prstGeom>
          <a:noFill/>
        </p:spPr>
        <p:txBody>
          <a:bodyPr wrap="square" rtlCol="0">
            <a:spAutoFit/>
          </a:bodyPr>
          <a:lstStyle/>
          <a:p>
            <a:r>
              <a:rPr lang="en-US" altLang="ja-JP" dirty="0" smtClean="0"/>
              <a:t>-1m</a:t>
            </a:r>
            <a:endParaRPr kumimoji="1" lang="ja-JP" altLang="en-US" dirty="0"/>
          </a:p>
        </p:txBody>
      </p:sp>
      <p:sp>
        <p:nvSpPr>
          <p:cNvPr id="57" name="テキスト ボックス 56"/>
          <p:cNvSpPr txBox="1"/>
          <p:nvPr/>
        </p:nvSpPr>
        <p:spPr>
          <a:xfrm>
            <a:off x="5326742" y="6125028"/>
            <a:ext cx="537028" cy="369332"/>
          </a:xfrm>
          <a:prstGeom prst="rect">
            <a:avLst/>
          </a:prstGeom>
          <a:noFill/>
        </p:spPr>
        <p:txBody>
          <a:bodyPr wrap="square" rtlCol="0">
            <a:spAutoFit/>
          </a:bodyPr>
          <a:lstStyle/>
          <a:p>
            <a:r>
              <a:rPr lang="en-US" altLang="ja-JP" dirty="0" smtClean="0"/>
              <a:t>1m</a:t>
            </a:r>
            <a:endParaRPr kumimoji="1" lang="ja-JP" altLang="en-US" dirty="0"/>
          </a:p>
        </p:txBody>
      </p:sp>
      <p:sp>
        <p:nvSpPr>
          <p:cNvPr id="58" name="テキスト ボックス 57"/>
          <p:cNvSpPr txBox="1"/>
          <p:nvPr/>
        </p:nvSpPr>
        <p:spPr>
          <a:xfrm>
            <a:off x="1436913" y="6183085"/>
            <a:ext cx="595086" cy="369332"/>
          </a:xfrm>
          <a:prstGeom prst="rect">
            <a:avLst/>
          </a:prstGeom>
          <a:noFill/>
        </p:spPr>
        <p:txBody>
          <a:bodyPr wrap="square" rtlCol="0">
            <a:spAutoFit/>
          </a:bodyPr>
          <a:lstStyle/>
          <a:p>
            <a:r>
              <a:rPr lang="en-US" altLang="ja-JP" dirty="0" smtClean="0"/>
              <a:t>-1m</a:t>
            </a:r>
            <a:endParaRPr kumimoji="1" lang="ja-JP" altLang="en-US" dirty="0"/>
          </a:p>
        </p:txBody>
      </p:sp>
      <p:sp>
        <p:nvSpPr>
          <p:cNvPr id="59" name="テキスト ボックス 58"/>
          <p:cNvSpPr txBox="1"/>
          <p:nvPr/>
        </p:nvSpPr>
        <p:spPr>
          <a:xfrm>
            <a:off x="7358743" y="4281714"/>
            <a:ext cx="537028" cy="369332"/>
          </a:xfrm>
          <a:prstGeom prst="rect">
            <a:avLst/>
          </a:prstGeom>
          <a:noFill/>
        </p:spPr>
        <p:txBody>
          <a:bodyPr wrap="square" rtlCol="0">
            <a:spAutoFit/>
          </a:bodyPr>
          <a:lstStyle/>
          <a:p>
            <a:r>
              <a:rPr lang="en-US" altLang="ja-JP" dirty="0"/>
              <a:t>2</a:t>
            </a:r>
            <a:r>
              <a:rPr lang="en-US" altLang="ja-JP" dirty="0" smtClean="0"/>
              <a:t>m</a:t>
            </a:r>
            <a:endParaRPr kumimoji="1" lang="ja-JP" altLang="en-US" dirty="0"/>
          </a:p>
        </p:txBody>
      </p:sp>
      <p:sp>
        <p:nvSpPr>
          <p:cNvPr id="60" name="テキスト ボックス 59"/>
          <p:cNvSpPr txBox="1"/>
          <p:nvPr/>
        </p:nvSpPr>
        <p:spPr>
          <a:xfrm>
            <a:off x="7358743" y="6183085"/>
            <a:ext cx="537028" cy="369332"/>
          </a:xfrm>
          <a:prstGeom prst="rect">
            <a:avLst/>
          </a:prstGeom>
          <a:noFill/>
        </p:spPr>
        <p:txBody>
          <a:bodyPr wrap="square" rtlCol="0">
            <a:spAutoFit/>
          </a:bodyPr>
          <a:lstStyle/>
          <a:p>
            <a:r>
              <a:rPr lang="en-US" altLang="ja-JP" dirty="0"/>
              <a:t>2</a:t>
            </a:r>
            <a:r>
              <a:rPr lang="en-US" altLang="ja-JP" dirty="0" smtClean="0"/>
              <a:t>m</a:t>
            </a:r>
            <a:endParaRPr kumimoji="1" lang="ja-JP" altLang="en-US" dirty="0"/>
          </a:p>
        </p:txBody>
      </p:sp>
    </p:spTree>
    <p:extLst>
      <p:ext uri="{BB962C8B-B14F-4D97-AF65-F5344CB8AC3E}">
        <p14:creationId xmlns:p14="http://schemas.microsoft.com/office/powerpoint/2010/main" val="959684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743" y="3003323"/>
            <a:ext cx="8229600" cy="1143000"/>
          </a:xfrm>
        </p:spPr>
        <p:txBody>
          <a:bodyPr>
            <a:normAutofit fontScale="90000"/>
          </a:bodyPr>
          <a:lstStyle/>
          <a:p>
            <a:r>
              <a:rPr kumimoji="1" lang="en-US" altLang="ja-JP" dirty="0" smtClean="0"/>
              <a:t>Closer look to IP vicinity area</a:t>
            </a:r>
            <a:br>
              <a:rPr kumimoji="1" lang="en-US" altLang="ja-JP" dirty="0" smtClean="0"/>
            </a:br>
            <a:r>
              <a:rPr lang="en-US" altLang="ja-JP" dirty="0" smtClean="0"/>
              <a:t>(|s|&lt;65cm)</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FJPPL meeting @ Strasbourg</a:t>
            </a:r>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28</a:t>
            </a:fld>
            <a:endParaRPr kumimoji="1" lang="ja-JP" altLang="en-US"/>
          </a:p>
        </p:txBody>
      </p:sp>
    </p:spTree>
    <p:extLst>
      <p:ext uri="{BB962C8B-B14F-4D97-AF65-F5344CB8AC3E}">
        <p14:creationId xmlns:p14="http://schemas.microsoft.com/office/powerpoint/2010/main" val="648815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7" descr="b_2007069_100r-R1.PNG"/>
          <p:cNvPicPr>
            <a:picLocks noChangeAspect="1"/>
          </p:cNvPicPr>
          <p:nvPr/>
        </p:nvPicPr>
        <p:blipFill>
          <a:blip r:embed="rId2" cstate="print"/>
          <a:srcRect l="8916" r="10568"/>
          <a:stretch>
            <a:fillRect/>
          </a:stretch>
        </p:blipFill>
        <p:spPr bwMode="auto">
          <a:xfrm>
            <a:off x="-1482426" y="3624491"/>
            <a:ext cx="9447621" cy="4238014"/>
          </a:xfrm>
          <a:prstGeom prst="rect">
            <a:avLst/>
          </a:prstGeom>
          <a:noFill/>
          <a:ln w="9525">
            <a:noFill/>
            <a:miter lim="800000"/>
            <a:headEnd/>
            <a:tailEnd/>
          </a:ln>
        </p:spPr>
      </p:pic>
      <p:sp>
        <p:nvSpPr>
          <p:cNvPr id="5" name="タイトル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t>IP beam pipe</a:t>
            </a:r>
            <a:endParaRPr lang="ja-JP" altLang="en-US" dirty="0"/>
          </a:p>
        </p:txBody>
      </p:sp>
      <p:pic>
        <p:nvPicPr>
          <p:cNvPr id="6" name="Picture 2"/>
          <p:cNvPicPr>
            <a:picLocks noChangeAspect="1" noChangeArrowheads="1"/>
          </p:cNvPicPr>
          <p:nvPr/>
        </p:nvPicPr>
        <p:blipFill>
          <a:blip r:embed="rId3" cstate="print"/>
          <a:srcRect t="24177" b="10369"/>
          <a:stretch>
            <a:fillRect/>
          </a:stretch>
        </p:blipFill>
        <p:spPr bwMode="auto">
          <a:xfrm>
            <a:off x="130025" y="1404257"/>
            <a:ext cx="6357861" cy="2051000"/>
          </a:xfrm>
          <a:prstGeom prst="rect">
            <a:avLst/>
          </a:prstGeom>
          <a:noFill/>
          <a:ln w="9525">
            <a:noFill/>
            <a:miter lim="800000"/>
            <a:headEnd/>
            <a:tailEnd/>
          </a:ln>
        </p:spPr>
      </p:pic>
      <p:cxnSp>
        <p:nvCxnSpPr>
          <p:cNvPr id="7" name="直線矢印コネクタ 6"/>
          <p:cNvCxnSpPr/>
          <p:nvPr/>
        </p:nvCxnSpPr>
        <p:spPr>
          <a:xfrm>
            <a:off x="1903368" y="3594398"/>
            <a:ext cx="1877657" cy="1015"/>
          </a:xfrm>
          <a:prstGeom prst="straightConnector1">
            <a:avLst/>
          </a:prstGeom>
          <a:ln w="57150">
            <a:solidFill>
              <a:srgbClr val="EE12C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3781025" y="3594398"/>
            <a:ext cx="1877657" cy="1015"/>
          </a:xfrm>
          <a:prstGeom prst="straightConnector1">
            <a:avLst/>
          </a:prstGeom>
          <a:ln w="5715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0" y="3594398"/>
            <a:ext cx="1877657" cy="1015"/>
          </a:xfrm>
          <a:prstGeom prst="straightConnector1">
            <a:avLst/>
          </a:prstGeom>
          <a:ln w="5715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477096" y="3591007"/>
            <a:ext cx="678043" cy="369332"/>
          </a:xfrm>
          <a:prstGeom prst="rect">
            <a:avLst/>
          </a:prstGeom>
          <a:noFill/>
        </p:spPr>
        <p:txBody>
          <a:bodyPr wrap="square" rtlCol="0">
            <a:spAutoFit/>
          </a:bodyPr>
          <a:lstStyle/>
          <a:p>
            <a:r>
              <a:rPr kumimoji="1" lang="en-US" altLang="ja-JP" dirty="0" smtClean="0"/>
              <a:t>Be </a:t>
            </a:r>
            <a:endParaRPr kumimoji="1" lang="ja-JP" altLang="en-US" dirty="0"/>
          </a:p>
        </p:txBody>
      </p:sp>
      <p:sp>
        <p:nvSpPr>
          <p:cNvPr id="11" name="テキスト ボックス 10"/>
          <p:cNvSpPr txBox="1"/>
          <p:nvPr/>
        </p:nvSpPr>
        <p:spPr>
          <a:xfrm>
            <a:off x="4459068" y="3544965"/>
            <a:ext cx="678043" cy="369332"/>
          </a:xfrm>
          <a:prstGeom prst="rect">
            <a:avLst/>
          </a:prstGeom>
          <a:noFill/>
        </p:spPr>
        <p:txBody>
          <a:bodyPr wrap="square" rtlCol="0">
            <a:spAutoFit/>
          </a:bodyPr>
          <a:lstStyle/>
          <a:p>
            <a:r>
              <a:rPr lang="en-US" altLang="ja-JP" dirty="0" smtClean="0"/>
              <a:t>Ti</a:t>
            </a:r>
            <a:endParaRPr kumimoji="1" lang="ja-JP" altLang="en-US" dirty="0"/>
          </a:p>
        </p:txBody>
      </p:sp>
      <p:sp>
        <p:nvSpPr>
          <p:cNvPr id="12" name="テキスト ボックス 11"/>
          <p:cNvSpPr txBox="1"/>
          <p:nvPr/>
        </p:nvSpPr>
        <p:spPr>
          <a:xfrm>
            <a:off x="599439" y="3544965"/>
            <a:ext cx="678043" cy="369332"/>
          </a:xfrm>
          <a:prstGeom prst="rect">
            <a:avLst/>
          </a:prstGeom>
          <a:noFill/>
        </p:spPr>
        <p:txBody>
          <a:bodyPr wrap="square" rtlCol="0">
            <a:spAutoFit/>
          </a:bodyPr>
          <a:lstStyle/>
          <a:p>
            <a:r>
              <a:rPr lang="en-US" altLang="ja-JP" dirty="0" smtClean="0"/>
              <a:t>Ti</a:t>
            </a:r>
            <a:r>
              <a:rPr kumimoji="1" lang="en-US" altLang="ja-JP" dirty="0" smtClean="0"/>
              <a:t> </a:t>
            </a:r>
            <a:endParaRPr kumimoji="1" lang="ja-JP" altLang="en-US" dirty="0"/>
          </a:p>
        </p:txBody>
      </p:sp>
      <p:cxnSp>
        <p:nvCxnSpPr>
          <p:cNvPr id="13" name="直線矢印コネクタ 12"/>
          <p:cNvCxnSpPr/>
          <p:nvPr/>
        </p:nvCxnSpPr>
        <p:spPr>
          <a:xfrm>
            <a:off x="130025" y="2351261"/>
            <a:ext cx="365100" cy="1015"/>
          </a:xfrm>
          <a:prstGeom prst="straightConnector1">
            <a:avLst/>
          </a:prstGeom>
          <a:ln w="285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390811" y="2351261"/>
            <a:ext cx="365100" cy="138126"/>
          </a:xfrm>
          <a:prstGeom prst="straightConnector1">
            <a:avLst/>
          </a:prstGeom>
          <a:ln w="285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860225" y="2443345"/>
            <a:ext cx="886671" cy="1015"/>
          </a:xfrm>
          <a:prstGeom prst="straightConnector1">
            <a:avLst/>
          </a:prstGeom>
          <a:ln w="285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5137111" y="2351261"/>
            <a:ext cx="312943" cy="138126"/>
          </a:xfrm>
          <a:prstGeom prst="straightConnector1">
            <a:avLst/>
          </a:prstGeom>
          <a:ln w="285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5502211" y="2351261"/>
            <a:ext cx="365100" cy="1015"/>
          </a:xfrm>
          <a:prstGeom prst="straightConnector1">
            <a:avLst/>
          </a:prstGeom>
          <a:ln w="285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166257" y="2272561"/>
            <a:ext cx="1297754" cy="307777"/>
          </a:xfrm>
          <a:prstGeom prst="rect">
            <a:avLst/>
          </a:prstGeom>
          <a:noFill/>
          <a:ln w="28575">
            <a:noFill/>
          </a:ln>
        </p:spPr>
        <p:txBody>
          <a:bodyPr wrap="square" rtlCol="0">
            <a:spAutoFit/>
          </a:bodyPr>
          <a:lstStyle/>
          <a:p>
            <a:r>
              <a:rPr kumimoji="1" lang="en-US" altLang="ja-JP" sz="1400" b="1" dirty="0" smtClean="0">
                <a:solidFill>
                  <a:schemeClr val="accent6"/>
                </a:solidFill>
              </a:rPr>
              <a:t>Paraffin flow</a:t>
            </a:r>
            <a:endParaRPr kumimoji="1" lang="ja-JP" altLang="en-US" sz="1400" b="1" dirty="0">
              <a:solidFill>
                <a:schemeClr val="accent6"/>
              </a:solidFill>
            </a:endParaRPr>
          </a:p>
        </p:txBody>
      </p:sp>
      <p:cxnSp>
        <p:nvCxnSpPr>
          <p:cNvPr id="19" name="直線矢印コネクタ 18"/>
          <p:cNvCxnSpPr/>
          <p:nvPr/>
        </p:nvCxnSpPr>
        <p:spPr>
          <a:xfrm>
            <a:off x="1694739" y="2580456"/>
            <a:ext cx="2294914" cy="1015"/>
          </a:xfrm>
          <a:prstGeom prst="straightConnector1">
            <a:avLst/>
          </a:prstGeom>
          <a:ln w="285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4093968" y="2443345"/>
            <a:ext cx="886671" cy="1015"/>
          </a:xfrm>
          <a:prstGeom prst="straightConnector1">
            <a:avLst/>
          </a:prstGeom>
          <a:ln w="285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834731" y="5610484"/>
            <a:ext cx="5290647" cy="1588"/>
          </a:xfrm>
          <a:prstGeom prst="straightConnector1">
            <a:avLst/>
          </a:prstGeom>
          <a:ln w="57150">
            <a:solidFill>
              <a:srgbClr val="EE12C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539786" y="4637609"/>
            <a:ext cx="678043" cy="369332"/>
          </a:xfrm>
          <a:prstGeom prst="rect">
            <a:avLst/>
          </a:prstGeom>
          <a:noFill/>
        </p:spPr>
        <p:txBody>
          <a:bodyPr wrap="square" rtlCol="0">
            <a:spAutoFit/>
          </a:bodyPr>
          <a:lstStyle/>
          <a:p>
            <a:r>
              <a:rPr lang="en-US" altLang="ja-JP" dirty="0" smtClean="0"/>
              <a:t>Al</a:t>
            </a:r>
            <a:r>
              <a:rPr kumimoji="1" lang="en-US" altLang="ja-JP" dirty="0" smtClean="0"/>
              <a:t> </a:t>
            </a:r>
            <a:endParaRPr kumimoji="1" lang="ja-JP" altLang="en-US" dirty="0"/>
          </a:p>
        </p:txBody>
      </p:sp>
      <p:sp>
        <p:nvSpPr>
          <p:cNvPr id="23" name="テキスト ボックス 22"/>
          <p:cNvSpPr txBox="1"/>
          <p:nvPr/>
        </p:nvSpPr>
        <p:spPr>
          <a:xfrm>
            <a:off x="3027940" y="5254554"/>
            <a:ext cx="678043" cy="369332"/>
          </a:xfrm>
          <a:prstGeom prst="rect">
            <a:avLst/>
          </a:prstGeom>
          <a:noFill/>
        </p:spPr>
        <p:txBody>
          <a:bodyPr wrap="square" rtlCol="0">
            <a:spAutoFit/>
          </a:bodyPr>
          <a:lstStyle/>
          <a:p>
            <a:r>
              <a:rPr kumimoji="1" lang="en-US" altLang="ja-JP" dirty="0" smtClean="0"/>
              <a:t>Be </a:t>
            </a:r>
            <a:endParaRPr kumimoji="1" lang="ja-JP" altLang="en-US" dirty="0"/>
          </a:p>
        </p:txBody>
      </p:sp>
      <p:sp>
        <p:nvSpPr>
          <p:cNvPr id="24" name="テキスト ボックス 23"/>
          <p:cNvSpPr txBox="1"/>
          <p:nvPr/>
        </p:nvSpPr>
        <p:spPr>
          <a:xfrm>
            <a:off x="6597405" y="4824896"/>
            <a:ext cx="678043" cy="369332"/>
          </a:xfrm>
          <a:prstGeom prst="rect">
            <a:avLst/>
          </a:prstGeom>
          <a:noFill/>
        </p:spPr>
        <p:txBody>
          <a:bodyPr wrap="square" rtlCol="0">
            <a:spAutoFit/>
          </a:bodyPr>
          <a:lstStyle/>
          <a:p>
            <a:r>
              <a:rPr kumimoji="1" lang="en-US" altLang="ja-JP" dirty="0" smtClean="0"/>
              <a:t>SUS </a:t>
            </a:r>
            <a:endParaRPr kumimoji="1" lang="ja-JP" altLang="en-US" dirty="0"/>
          </a:p>
        </p:txBody>
      </p:sp>
      <p:sp>
        <p:nvSpPr>
          <p:cNvPr id="25" name="テキスト ボックス 24"/>
          <p:cNvSpPr txBox="1"/>
          <p:nvPr/>
        </p:nvSpPr>
        <p:spPr>
          <a:xfrm>
            <a:off x="5583853" y="3216433"/>
            <a:ext cx="678043" cy="369332"/>
          </a:xfrm>
          <a:prstGeom prst="rect">
            <a:avLst/>
          </a:prstGeom>
          <a:noFill/>
        </p:spPr>
        <p:txBody>
          <a:bodyPr wrap="square" rtlCol="0">
            <a:spAutoFit/>
          </a:bodyPr>
          <a:lstStyle/>
          <a:p>
            <a:r>
              <a:rPr lang="en-US" altLang="ja-JP" dirty="0" smtClean="0"/>
              <a:t>Ti</a:t>
            </a:r>
            <a:r>
              <a:rPr kumimoji="1" lang="en-US" altLang="ja-JP" dirty="0" smtClean="0"/>
              <a:t> </a:t>
            </a:r>
            <a:endParaRPr kumimoji="1" lang="ja-JP" altLang="en-US" dirty="0"/>
          </a:p>
        </p:txBody>
      </p:sp>
      <p:sp>
        <p:nvSpPr>
          <p:cNvPr id="26" name="テキスト ボックス 25"/>
          <p:cNvSpPr txBox="1"/>
          <p:nvPr/>
        </p:nvSpPr>
        <p:spPr>
          <a:xfrm>
            <a:off x="6603554" y="1124744"/>
            <a:ext cx="2511846" cy="5693866"/>
          </a:xfrm>
          <a:prstGeom prst="rect">
            <a:avLst/>
          </a:prstGeom>
          <a:noFill/>
        </p:spPr>
        <p:txBody>
          <a:bodyPr wrap="square" rtlCol="0">
            <a:spAutoFit/>
          </a:bodyPr>
          <a:lstStyle/>
          <a:p>
            <a:pPr>
              <a:buFont typeface="Arial" pitchFamily="34" charset="0"/>
              <a:buChar char="•"/>
            </a:pPr>
            <a:r>
              <a:rPr lang="ja-JP" altLang="en-US" dirty="0" smtClean="0"/>
              <a:t> </a:t>
            </a:r>
            <a:r>
              <a:rPr lang="en-US" altLang="ja-JP" dirty="0" smtClean="0"/>
              <a:t>Light material (Be) inside  detector acceptance </a:t>
            </a:r>
            <a:endParaRPr lang="en-US" altLang="ja-JP" dirty="0"/>
          </a:p>
          <a:p>
            <a:pPr>
              <a:buFont typeface="Arial" pitchFamily="34" charset="0"/>
              <a:buChar char="•"/>
            </a:pPr>
            <a:r>
              <a:rPr lang="en-US" altLang="ja-JP" dirty="0" smtClean="0"/>
              <a:t> Paraffin (C</a:t>
            </a:r>
            <a:r>
              <a:rPr lang="en-US" altLang="ja-JP" baseline="-25000" dirty="0" smtClean="0"/>
              <a:t>10</a:t>
            </a:r>
            <a:r>
              <a:rPr lang="en-US" altLang="ja-JP" dirty="0" smtClean="0"/>
              <a:t>H</a:t>
            </a:r>
            <a:r>
              <a:rPr lang="en-US" altLang="ja-JP" baseline="-25000" dirty="0" smtClean="0"/>
              <a:t>22</a:t>
            </a:r>
            <a:r>
              <a:rPr lang="en-US" altLang="ja-JP" dirty="0" smtClean="0"/>
              <a:t>)flow to remove heat from mirror current (~80W)</a:t>
            </a:r>
          </a:p>
          <a:p>
            <a:pPr>
              <a:buFont typeface="Arial" pitchFamily="34" charset="0"/>
              <a:buChar char="•"/>
            </a:pPr>
            <a:r>
              <a:rPr lang="ja-JP" altLang="en-US" dirty="0" smtClean="0"/>
              <a:t> </a:t>
            </a:r>
            <a:r>
              <a:rPr lang="en-US" altLang="ja-JP" dirty="0" smtClean="0"/>
              <a:t>Gold plating</a:t>
            </a:r>
            <a:r>
              <a:rPr lang="ja-JP" altLang="en-US" dirty="0" smtClean="0"/>
              <a:t> </a:t>
            </a:r>
            <a:r>
              <a:rPr lang="en-US" altLang="ja-JP" dirty="0" smtClean="0"/>
              <a:t>(~10um)</a:t>
            </a:r>
          </a:p>
          <a:p>
            <a:r>
              <a:rPr lang="en-US" altLang="ja-JP" dirty="0"/>
              <a:t> </a:t>
            </a:r>
            <a:r>
              <a:rPr lang="en-US" altLang="ja-JP" dirty="0" smtClean="0"/>
              <a:t> on inner wall to stop SR </a:t>
            </a:r>
          </a:p>
          <a:p>
            <a:pPr>
              <a:buFont typeface="Arial" pitchFamily="34" charset="0"/>
              <a:buChar char="•"/>
            </a:pPr>
            <a:r>
              <a:rPr lang="ja-JP" altLang="en-US" dirty="0" smtClean="0"/>
              <a:t> </a:t>
            </a:r>
            <a:r>
              <a:rPr lang="en-US" altLang="ja-JP" dirty="0" smtClean="0"/>
              <a:t>Much simpler Be shape (also much cheaper) since we allow Paraffin and vacuum to attach both side of welding</a:t>
            </a:r>
          </a:p>
          <a:p>
            <a:endParaRPr lang="en-US" altLang="ja-JP"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ja-JP" altLang="en-US" sz="1600" dirty="0"/>
          </a:p>
        </p:txBody>
      </p:sp>
      <p:sp>
        <p:nvSpPr>
          <p:cNvPr id="27" name="テキスト ボックス 26"/>
          <p:cNvSpPr txBox="1"/>
          <p:nvPr/>
        </p:nvSpPr>
        <p:spPr>
          <a:xfrm>
            <a:off x="141514" y="4145090"/>
            <a:ext cx="72008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Belle</a:t>
            </a:r>
            <a:endParaRPr kumimoji="1" lang="ja-JP" altLang="en-US" dirty="0"/>
          </a:p>
        </p:txBody>
      </p:sp>
      <p:sp>
        <p:nvSpPr>
          <p:cNvPr id="28" name="テキスト ボックス 27"/>
          <p:cNvSpPr txBox="1"/>
          <p:nvPr/>
        </p:nvSpPr>
        <p:spPr>
          <a:xfrm>
            <a:off x="152400" y="1085190"/>
            <a:ext cx="86409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Belle-II</a:t>
            </a:r>
            <a:endParaRPr kumimoji="1" lang="ja-JP" altLang="en-US" dirty="0"/>
          </a:p>
        </p:txBody>
      </p:sp>
      <p:sp>
        <p:nvSpPr>
          <p:cNvPr id="2" name="日付プレースホルダー 1"/>
          <p:cNvSpPr>
            <a:spLocks noGrp="1"/>
          </p:cNvSpPr>
          <p:nvPr>
            <p:ph type="dt" sz="half" idx="10"/>
          </p:nvPr>
        </p:nvSpPr>
        <p:spPr/>
        <p:txBody>
          <a:bodyPr/>
          <a:lstStyle/>
          <a:p>
            <a:r>
              <a:rPr kumimoji="1" lang="en-US" altLang="ja-JP" smtClean="0"/>
              <a:t>Hiroyuki Nakayama (KEK) </a:t>
            </a:r>
            <a:endParaRPr kumimoji="1" lang="ja-JP" altLang="en-US"/>
          </a:p>
        </p:txBody>
      </p:sp>
      <p:sp>
        <p:nvSpPr>
          <p:cNvPr id="3" name="フッター プレースホルダー 2"/>
          <p:cNvSpPr>
            <a:spLocks noGrp="1"/>
          </p:cNvSpPr>
          <p:nvPr>
            <p:ph type="ftr" sz="quarter" idx="11"/>
          </p:nvPr>
        </p:nvSpPr>
        <p:spPr>
          <a:xfrm>
            <a:off x="2972182" y="6704413"/>
            <a:ext cx="2895600" cy="182615"/>
          </a:xfrm>
        </p:spPr>
        <p:txBody>
          <a:bodyPr/>
          <a:lstStyle/>
          <a:p>
            <a:r>
              <a:rPr kumimoji="1" lang="en-US" altLang="ja-JP" smtClean="0"/>
              <a:t>FJPPL meeting @ Strasbourg</a:t>
            </a:r>
            <a:endParaRPr kumimoji="1" lang="ja-JP" altLang="en-US" dirty="0"/>
          </a:p>
        </p:txBody>
      </p:sp>
      <p:sp>
        <p:nvSpPr>
          <p:cNvPr id="30" name="スライド番号プレースホルダー 29"/>
          <p:cNvSpPr>
            <a:spLocks noGrp="1"/>
          </p:cNvSpPr>
          <p:nvPr>
            <p:ph type="sldNum" sz="quarter" idx="12"/>
          </p:nvPr>
        </p:nvSpPr>
        <p:spPr/>
        <p:txBody>
          <a:bodyPr/>
          <a:lstStyle/>
          <a:p>
            <a:fld id="{D2D8002D-B5B0-4BAC-B1F6-782DDCCE6D9C}" type="slidenum">
              <a:rPr kumimoji="1" lang="ja-JP" altLang="en-US" smtClean="0"/>
              <a:t>29</a:t>
            </a:fld>
            <a:endParaRPr kumimoji="1" lang="ja-JP" altLang="en-US"/>
          </a:p>
        </p:txBody>
      </p:sp>
    </p:spTree>
    <p:extLst>
      <p:ext uri="{BB962C8B-B14F-4D97-AF65-F5344CB8AC3E}">
        <p14:creationId xmlns:p14="http://schemas.microsoft.com/office/powerpoint/2010/main" val="3688230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1.Touschek scattering</a:t>
            </a:r>
            <a:endParaRPr kumimoji="1" lang="ja-JP" altLang="en-US" dirty="0"/>
          </a:p>
        </p:txBody>
      </p:sp>
      <p:sp>
        <p:nvSpPr>
          <p:cNvPr id="3" name="コンテンツ プレースホルダ 2"/>
          <p:cNvSpPr>
            <a:spLocks noGrp="1"/>
          </p:cNvSpPr>
          <p:nvPr>
            <p:ph idx="1"/>
          </p:nvPr>
        </p:nvSpPr>
        <p:spPr>
          <a:xfrm>
            <a:off x="362606" y="1600200"/>
            <a:ext cx="8781393" cy="4525963"/>
          </a:xfrm>
        </p:spPr>
        <p:txBody>
          <a:bodyPr/>
          <a:lstStyle/>
          <a:p>
            <a:r>
              <a:rPr kumimoji="1" lang="en-US" altLang="ja-JP" sz="2400" dirty="0" smtClean="0"/>
              <a:t>Intra-bunch scattering : </a:t>
            </a:r>
            <a:r>
              <a:rPr lang="en-US" altLang="ja-JP" sz="2400" dirty="0" smtClean="0"/>
              <a:t>Rate∝(beam size)</a:t>
            </a:r>
            <a:r>
              <a:rPr lang="en-US" altLang="ja-JP" sz="2400" baseline="30000" dirty="0" smtClean="0"/>
              <a:t>-1</a:t>
            </a:r>
            <a:r>
              <a:rPr lang="en-US" altLang="ja-JP" sz="2400" dirty="0" smtClean="0"/>
              <a:t>,(E</a:t>
            </a:r>
            <a:r>
              <a:rPr lang="en-US" altLang="ja-JP" sz="2400" baseline="-25000" dirty="0" smtClean="0"/>
              <a:t>beam</a:t>
            </a:r>
            <a:r>
              <a:rPr lang="en-US" altLang="ja-JP" sz="2400" dirty="0" smtClean="0"/>
              <a:t>)</a:t>
            </a:r>
            <a:r>
              <a:rPr lang="en-US" altLang="ja-JP" sz="2400" baseline="30000" dirty="0" smtClean="0"/>
              <a:t>-3</a:t>
            </a:r>
            <a:endParaRPr kumimoji="1" lang="en-US" altLang="ja-JP" sz="2400" dirty="0" smtClean="0"/>
          </a:p>
          <a:p>
            <a:r>
              <a:rPr kumimoji="1" lang="en-US" altLang="ja-JP" sz="2400" u="sng" dirty="0" smtClean="0"/>
              <a:t>Touschek lifetime: assume 600sec </a:t>
            </a:r>
            <a:r>
              <a:rPr kumimoji="1" lang="en-US" altLang="ja-JP" sz="2400" dirty="0" smtClean="0"/>
              <a:t>(required by injector ability)</a:t>
            </a:r>
            <a:r>
              <a:rPr lang="en-US" altLang="ja-JP" sz="2400" dirty="0" smtClean="0">
                <a:sym typeface="Wingdings" pitchFamily="2" charset="2"/>
              </a:rPr>
              <a:t> </a:t>
            </a:r>
          </a:p>
          <a:p>
            <a:pPr>
              <a:buNone/>
            </a:pPr>
            <a:r>
              <a:rPr lang="en-US" altLang="ja-JP" sz="2400" dirty="0" smtClean="0">
                <a:sym typeface="Wingdings" pitchFamily="2" charset="2"/>
              </a:rPr>
              <a:t>	 </a:t>
            </a:r>
            <a:r>
              <a:rPr lang="en-US" altLang="ja-JP" sz="2000" dirty="0" smtClean="0">
                <a:sym typeface="Wingdings" pitchFamily="2" charset="2"/>
              </a:rPr>
              <a:t> total beam loss: </a:t>
            </a:r>
            <a:r>
              <a:rPr kumimoji="1" lang="en-US" altLang="ja-JP" sz="2000" dirty="0" smtClean="0">
                <a:sym typeface="Wingdings" pitchFamily="2" charset="2"/>
              </a:rPr>
              <a:t>375GHz (LER), 270GHz(HER)</a:t>
            </a:r>
            <a:endParaRPr kumimoji="1" lang="en-US" altLang="ja-JP" sz="2400" dirty="0" smtClean="0">
              <a:sym typeface="Wingdings" pitchFamily="2" charset="2"/>
            </a:endParaRPr>
          </a:p>
          <a:p>
            <a:r>
              <a:rPr lang="en-US" altLang="ja-JP" sz="2400" dirty="0" smtClean="0">
                <a:sym typeface="Wingdings" pitchFamily="2" charset="2"/>
              </a:rPr>
              <a:t>Horizontal collimators to reduce loss at IR (|s|&lt;4m)</a:t>
            </a:r>
          </a:p>
          <a:p>
            <a:pPr lvl="1"/>
            <a:r>
              <a:rPr lang="en-US" altLang="ja-JP" sz="2000" dirty="0" smtClean="0">
                <a:sym typeface="Wingdings" pitchFamily="2" charset="2"/>
              </a:rPr>
              <a:t>c</a:t>
            </a:r>
            <a:r>
              <a:rPr kumimoji="1" lang="en-US" altLang="ja-JP" sz="2000" dirty="0" smtClean="0">
                <a:sym typeface="Wingdings" pitchFamily="2" charset="2"/>
              </a:rPr>
              <a:t>ollimators before IP (|s|&lt;200m) are very effective</a:t>
            </a:r>
            <a:endParaRPr lang="en-US" altLang="ja-JP" sz="2000" dirty="0" smtClean="0">
              <a:sym typeface="Wingdings" pitchFamily="2" charset="2"/>
            </a:endParaRPr>
          </a:p>
          <a:p>
            <a:r>
              <a:rPr kumimoji="1" lang="en-US" altLang="ja-JP" sz="2400" dirty="0" smtClean="0">
                <a:sym typeface="Wingdings" pitchFamily="2" charset="2"/>
              </a:rPr>
              <a:t>Collimator width</a:t>
            </a:r>
          </a:p>
          <a:p>
            <a:pPr lvl="1"/>
            <a:r>
              <a:rPr lang="en-US" altLang="ja-JP" sz="2000" dirty="0" smtClean="0">
                <a:sym typeface="Wingdings" pitchFamily="2" charset="2"/>
              </a:rPr>
              <a:t>Initial values:</a:t>
            </a:r>
            <a:endParaRPr kumimoji="1" lang="en-US" altLang="ja-JP" sz="2000" dirty="0" smtClean="0">
              <a:sym typeface="Wingdings" pitchFamily="2" charset="2"/>
            </a:endParaRPr>
          </a:p>
          <a:p>
            <a:pPr lvl="1"/>
            <a:r>
              <a:rPr lang="en-US" altLang="ja-JP" sz="2000" dirty="0" smtClean="0">
                <a:sym typeface="Wingdings" pitchFamily="2" charset="2"/>
              </a:rPr>
              <a:t>Further optimization to balance IR loss and beam lifetime</a:t>
            </a:r>
          </a:p>
          <a:p>
            <a:pPr lvl="1"/>
            <a:r>
              <a:rPr lang="en-US" altLang="ja-JP" sz="2000" dirty="0" smtClean="0">
                <a:sym typeface="Wingdings" pitchFamily="2" charset="2"/>
              </a:rPr>
              <a:t>Smaller loss rate on the final collimators (|s|&lt;20m) is preferred </a:t>
            </a:r>
          </a:p>
          <a:p>
            <a:r>
              <a:rPr lang="en-US" altLang="ja-JP" sz="2400" dirty="0" smtClean="0">
                <a:sym typeface="Wingdings" pitchFamily="2" charset="2"/>
              </a:rPr>
              <a:t>After careful optimization of collimators, IR loss is &lt;0.3GHz now</a:t>
            </a:r>
          </a:p>
          <a:p>
            <a:pPr lvl="1"/>
            <a:r>
              <a:rPr lang="en-US" altLang="ja-JP" sz="2000" dirty="0" smtClean="0">
                <a:sym typeface="Wingdings" pitchFamily="2" charset="2"/>
              </a:rPr>
              <a:t>3 orders smaller than ring total loss</a:t>
            </a:r>
          </a:p>
          <a:p>
            <a:pPr>
              <a:buNone/>
            </a:pPr>
            <a:endParaRPr kumimoji="1" lang="en-US" altLang="ja-JP" sz="2200" dirty="0" smtClean="0">
              <a:sym typeface="Wingdings" pitchFamily="2" charset="2"/>
            </a:endParaRPr>
          </a:p>
          <a:p>
            <a:pPr>
              <a:buNone/>
            </a:pPr>
            <a:endParaRPr kumimoji="1" lang="ja-JP" altLang="en-US" sz="2800" dirty="0"/>
          </a:p>
        </p:txBody>
      </p:sp>
      <p:sp>
        <p:nvSpPr>
          <p:cNvPr id="4" name="フッター プレースホルダ 3"/>
          <p:cNvSpPr>
            <a:spLocks noGrp="1"/>
          </p:cNvSpPr>
          <p:nvPr>
            <p:ph type="ftr" sz="quarter" idx="11"/>
          </p:nvPr>
        </p:nvSpPr>
        <p:spPr/>
        <p:txBody>
          <a:bodyPr/>
          <a:lstStyle/>
          <a:p>
            <a:pPr>
              <a:defRPr/>
            </a:pPr>
            <a:r>
              <a:rPr lang="en-US" altLang="ja-JP" smtClean="0"/>
              <a:t>FJPPL meeting @ Strasbourg</a:t>
            </a:r>
            <a:endParaRPr lang="ja-JP" altLang="en-US"/>
          </a:p>
        </p:txBody>
      </p:sp>
      <p:pic>
        <p:nvPicPr>
          <p:cNvPr id="5" name="Picture 4"/>
          <p:cNvPicPr>
            <a:picLocks noChangeAspect="1" noChangeArrowheads="1"/>
          </p:cNvPicPr>
          <p:nvPr/>
        </p:nvPicPr>
        <p:blipFill>
          <a:blip r:embed="rId3" cstate="print"/>
          <a:srcRect l="2212" t="4599"/>
          <a:stretch>
            <a:fillRect/>
          </a:stretch>
        </p:blipFill>
        <p:spPr bwMode="auto">
          <a:xfrm>
            <a:off x="7446971" y="1297875"/>
            <a:ext cx="1697029" cy="869496"/>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2627752" y="4121970"/>
          <a:ext cx="5702300" cy="460375"/>
        </p:xfrm>
        <a:graphic>
          <a:graphicData uri="http://schemas.openxmlformats.org/presentationml/2006/ole">
            <mc:AlternateContent xmlns:mc="http://schemas.openxmlformats.org/markup-compatibility/2006">
              <mc:Choice xmlns:v="urn:schemas-microsoft-com:vml" Requires="v">
                <p:oleObj spid="_x0000_s2410" name="数式" r:id="rId4" imgW="3263760" imgH="266400" progId="Equation.3">
                  <p:embed/>
                </p:oleObj>
              </mc:Choice>
              <mc:Fallback>
                <p:oleObj name="数式" r:id="rId4" imgW="326376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52" y="4121970"/>
                        <a:ext cx="57023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日付プレースホルダ 8"/>
          <p:cNvSpPr>
            <a:spLocks noGrp="1"/>
          </p:cNvSpPr>
          <p:nvPr>
            <p:ph type="dt" sz="half" idx="10"/>
          </p:nvPr>
        </p:nvSpPr>
        <p:spPr/>
        <p:txBody>
          <a:bodyPr/>
          <a:lstStyle/>
          <a:p>
            <a:pPr>
              <a:defRPr/>
            </a:pPr>
            <a:r>
              <a:rPr lang="en-US" altLang="ja-JP" smtClean="0"/>
              <a:t>Hiroyuki Nakayama (KEK) </a:t>
            </a:r>
            <a:endParaRPr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Tree>
    <p:extLst>
      <p:ext uri="{BB962C8B-B14F-4D97-AF65-F5344CB8AC3E}">
        <p14:creationId xmlns:p14="http://schemas.microsoft.com/office/powerpoint/2010/main" val="1304883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Interaction region</a:t>
            </a: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a:off x="611560" y="1549303"/>
            <a:ext cx="5089330" cy="5308697"/>
          </a:xfrm>
          <a:prstGeom prst="rect">
            <a:avLst/>
          </a:prstGeom>
          <a:noFill/>
          <a:ln w="9525">
            <a:noFill/>
            <a:miter lim="800000"/>
            <a:headEnd/>
            <a:tailEnd/>
          </a:ln>
        </p:spPr>
      </p:pic>
      <p:sp>
        <p:nvSpPr>
          <p:cNvPr id="7" name="テキスト ボックス 6"/>
          <p:cNvSpPr txBox="1"/>
          <p:nvPr/>
        </p:nvSpPr>
        <p:spPr>
          <a:xfrm>
            <a:off x="539552" y="1412776"/>
            <a:ext cx="72008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Belle</a:t>
            </a:r>
            <a:endParaRPr kumimoji="1" lang="ja-JP" altLang="en-US" dirty="0"/>
          </a:p>
        </p:txBody>
      </p:sp>
      <p:sp>
        <p:nvSpPr>
          <p:cNvPr id="8" name="テキスト ボックス 7"/>
          <p:cNvSpPr txBox="1"/>
          <p:nvPr/>
        </p:nvSpPr>
        <p:spPr>
          <a:xfrm>
            <a:off x="539552" y="3861048"/>
            <a:ext cx="86409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Belle-II</a:t>
            </a:r>
            <a:endParaRPr kumimoji="1" lang="ja-JP" altLang="en-US" dirty="0"/>
          </a:p>
        </p:txBody>
      </p:sp>
      <p:sp>
        <p:nvSpPr>
          <p:cNvPr id="9" name="テキスト ボックス 8"/>
          <p:cNvSpPr txBox="1"/>
          <p:nvPr/>
        </p:nvSpPr>
        <p:spPr>
          <a:xfrm>
            <a:off x="5684776" y="2621090"/>
            <a:ext cx="3207704"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dirty="0" smtClean="0"/>
              <a:t>&lt;Belle-II&gt;</a:t>
            </a:r>
          </a:p>
          <a:p>
            <a:pPr>
              <a:buFont typeface="Arial" pitchFamily="34" charset="0"/>
              <a:buChar char="•"/>
            </a:pPr>
            <a:r>
              <a:rPr lang="ja-JP" altLang="en-US" dirty="0" smtClean="0"/>
              <a:t>  </a:t>
            </a:r>
            <a:r>
              <a:rPr lang="en-US" altLang="ja-JP" dirty="0" smtClean="0"/>
              <a:t>Smaller IP beam pipe radius</a:t>
            </a:r>
          </a:p>
          <a:p>
            <a:r>
              <a:rPr kumimoji="1" lang="ja-JP" altLang="en-US" dirty="0" smtClean="0"/>
              <a:t>　（</a:t>
            </a:r>
            <a:r>
              <a:rPr kumimoji="1" lang="en-US" altLang="ja-JP" dirty="0" smtClean="0"/>
              <a:t>r=15mm</a:t>
            </a:r>
            <a:r>
              <a:rPr kumimoji="1" lang="ja-JP" altLang="en-US" dirty="0" smtClean="0"/>
              <a:t>⇒</a:t>
            </a:r>
            <a:r>
              <a:rPr kumimoji="1" lang="en-US" altLang="ja-JP" dirty="0" smtClean="0"/>
              <a:t>10mm</a:t>
            </a:r>
            <a:r>
              <a:rPr kumimoji="1" lang="ja-JP" altLang="en-US" dirty="0" smtClean="0"/>
              <a:t>）</a:t>
            </a:r>
            <a:endParaRPr kumimoji="1" lang="en-US" altLang="ja-JP" dirty="0" smtClean="0"/>
          </a:p>
          <a:p>
            <a:pPr>
              <a:buFont typeface="Arial" pitchFamily="34" charset="0"/>
              <a:buChar char="•"/>
            </a:pPr>
            <a:r>
              <a:rPr lang="en-US" altLang="ja-JP" dirty="0" smtClean="0"/>
              <a:t>  Wider beam crossing angle </a:t>
            </a:r>
          </a:p>
          <a:p>
            <a:r>
              <a:rPr lang="en-US" altLang="ja-JP" dirty="0" smtClean="0"/>
              <a:t>   </a:t>
            </a:r>
            <a:r>
              <a:rPr lang="ja-JP" altLang="en-US" dirty="0" smtClean="0"/>
              <a:t>（</a:t>
            </a:r>
            <a:r>
              <a:rPr lang="en-US" altLang="ja-JP" dirty="0" smtClean="0"/>
              <a:t>22mrad</a:t>
            </a:r>
            <a:r>
              <a:rPr lang="ja-JP" altLang="en-US" dirty="0" smtClean="0"/>
              <a:t>⇒</a:t>
            </a:r>
            <a:r>
              <a:rPr lang="en-US" altLang="ja-JP" dirty="0" smtClean="0"/>
              <a:t>83mrad</a:t>
            </a:r>
            <a:r>
              <a:rPr lang="ja-JP" altLang="en-US" dirty="0" smtClean="0"/>
              <a:t>）</a:t>
            </a:r>
            <a:endParaRPr lang="en-US" altLang="ja-JP" dirty="0" smtClean="0"/>
          </a:p>
          <a:p>
            <a:pPr marL="87313" indent="-87313">
              <a:buFont typeface="Arial" panose="020B0604020202020204" pitchFamily="34" charset="0"/>
              <a:buChar char="•"/>
            </a:pPr>
            <a:r>
              <a:rPr lang="en-US" altLang="ja-JP" dirty="0" smtClean="0"/>
              <a:t> Crotch part: Ta pipe</a:t>
            </a:r>
          </a:p>
          <a:p>
            <a:pPr>
              <a:buFont typeface="Arial" pitchFamily="34" charset="0"/>
              <a:buChar char="•"/>
            </a:pPr>
            <a:r>
              <a:rPr lang="ja-JP" altLang="en-US" dirty="0" smtClean="0"/>
              <a:t> </a:t>
            </a:r>
            <a:r>
              <a:rPr lang="en-US" altLang="ja-JP" dirty="0" smtClean="0"/>
              <a:t>Pipe crotch starts from closer to IP, complicated structure </a:t>
            </a:r>
          </a:p>
          <a:p>
            <a:pPr>
              <a:buFont typeface="Arial" pitchFamily="34" charset="0"/>
              <a:buChar char="•"/>
            </a:pPr>
            <a:r>
              <a:rPr lang="en-US" altLang="ja-JP" dirty="0" smtClean="0"/>
              <a:t> New detector: PXD</a:t>
            </a:r>
          </a:p>
          <a:p>
            <a:r>
              <a:rPr lang="ja-JP" altLang="en-US" dirty="0" smtClean="0"/>
              <a:t>　（</a:t>
            </a:r>
            <a:r>
              <a:rPr lang="en-US" altLang="ja-JP" dirty="0" smtClean="0"/>
              <a:t>more cables should go out</a:t>
            </a:r>
            <a:r>
              <a:rPr lang="ja-JP" altLang="en-US" dirty="0" smtClean="0"/>
              <a:t>）</a:t>
            </a:r>
            <a:endParaRPr lang="en-US" altLang="ja-JP" dirty="0" smtClean="0"/>
          </a:p>
        </p:txBody>
      </p:sp>
      <p:sp>
        <p:nvSpPr>
          <p:cNvPr id="3" name="日付プレースホルダー 2"/>
          <p:cNvSpPr>
            <a:spLocks noGrp="1"/>
          </p:cNvSpPr>
          <p:nvPr>
            <p:ph type="dt" sz="half" idx="10"/>
          </p:nvPr>
        </p:nvSpPr>
        <p:spPr/>
        <p:txBody>
          <a:bodyPr/>
          <a:lstStyle/>
          <a:p>
            <a:r>
              <a:rPr kumimoji="1" lang="en-US" altLang="ja-JP" smtClean="0"/>
              <a:t>Hiroyuki Nakayama (KEK) </a:t>
            </a:r>
            <a:endParaRPr kumimoji="1" lang="ja-JP" altLang="en-US"/>
          </a:p>
        </p:txBody>
      </p:sp>
      <p:cxnSp>
        <p:nvCxnSpPr>
          <p:cNvPr id="14" name="直線矢印コネクタ 13"/>
          <p:cNvCxnSpPr/>
          <p:nvPr/>
        </p:nvCxnSpPr>
        <p:spPr>
          <a:xfrm>
            <a:off x="3137082" y="5742512"/>
            <a:ext cx="1246232" cy="5145"/>
          </a:xfrm>
          <a:prstGeom prst="straightConnector1">
            <a:avLst/>
          </a:prstGeom>
          <a:ln w="571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1395369" y="5742513"/>
            <a:ext cx="1246232" cy="5145"/>
          </a:xfrm>
          <a:prstGeom prst="straightConnector1">
            <a:avLst/>
          </a:prstGeom>
          <a:ln w="571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794926" y="5782665"/>
            <a:ext cx="396732" cy="369332"/>
          </a:xfrm>
          <a:prstGeom prst="rect">
            <a:avLst/>
          </a:prstGeom>
          <a:solidFill>
            <a:srgbClr val="FFFFFF">
              <a:alpha val="69804"/>
            </a:srgbClr>
          </a:solidFill>
        </p:spPr>
        <p:txBody>
          <a:bodyPr wrap="square" rtlCol="0">
            <a:spAutoFit/>
          </a:bodyPr>
          <a:lstStyle/>
          <a:p>
            <a:r>
              <a:rPr kumimoji="1" lang="en-US" altLang="ja-JP" b="1" dirty="0" smtClean="0">
                <a:solidFill>
                  <a:srgbClr val="FF0000"/>
                </a:solidFill>
              </a:rPr>
              <a:t>Ta </a:t>
            </a:r>
            <a:endParaRPr kumimoji="1" lang="ja-JP" altLang="en-US" b="1" dirty="0">
              <a:solidFill>
                <a:srgbClr val="FF0000"/>
              </a:solidFill>
            </a:endParaRPr>
          </a:p>
        </p:txBody>
      </p:sp>
      <p:sp>
        <p:nvSpPr>
          <p:cNvPr id="18" name="テキスト ボックス 17"/>
          <p:cNvSpPr txBox="1"/>
          <p:nvPr/>
        </p:nvSpPr>
        <p:spPr>
          <a:xfrm>
            <a:off x="3638240" y="5826207"/>
            <a:ext cx="396732" cy="369332"/>
          </a:xfrm>
          <a:prstGeom prst="rect">
            <a:avLst/>
          </a:prstGeom>
          <a:solidFill>
            <a:srgbClr val="FFFFFF">
              <a:alpha val="69804"/>
            </a:srgbClr>
          </a:solidFill>
        </p:spPr>
        <p:txBody>
          <a:bodyPr wrap="square" rtlCol="0">
            <a:spAutoFit/>
          </a:bodyPr>
          <a:lstStyle/>
          <a:p>
            <a:r>
              <a:rPr kumimoji="1" lang="en-US" altLang="ja-JP" b="1" dirty="0" smtClean="0">
                <a:solidFill>
                  <a:srgbClr val="FF0000"/>
                </a:solidFill>
              </a:rPr>
              <a:t>Ta </a:t>
            </a:r>
            <a:endParaRPr kumimoji="1" lang="ja-JP" altLang="en-US" b="1" dirty="0">
              <a:solidFill>
                <a:srgbClr val="FF0000"/>
              </a:solidFill>
            </a:endParaRPr>
          </a:p>
        </p:txBody>
      </p:sp>
      <p:cxnSp>
        <p:nvCxnSpPr>
          <p:cNvPr id="19" name="直線矢印コネクタ 18"/>
          <p:cNvCxnSpPr/>
          <p:nvPr/>
        </p:nvCxnSpPr>
        <p:spPr>
          <a:xfrm>
            <a:off x="2629082" y="5742512"/>
            <a:ext cx="564061" cy="5145"/>
          </a:xfrm>
          <a:prstGeom prst="straightConnector1">
            <a:avLst/>
          </a:prstGeom>
          <a:ln w="57150">
            <a:solidFill>
              <a:srgbClr val="92D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365829" y="5956836"/>
            <a:ext cx="1015999" cy="369332"/>
          </a:xfrm>
          <a:prstGeom prst="rect">
            <a:avLst/>
          </a:prstGeom>
          <a:solidFill>
            <a:srgbClr val="FFFFFF">
              <a:alpha val="69804"/>
            </a:srgbClr>
          </a:solidFill>
        </p:spPr>
        <p:txBody>
          <a:bodyPr wrap="square" rtlCol="0">
            <a:spAutoFit/>
          </a:bodyPr>
          <a:lstStyle/>
          <a:p>
            <a:r>
              <a:rPr kumimoji="1" lang="en-US" altLang="ja-JP" b="1" dirty="0" err="1" smtClean="0">
                <a:solidFill>
                  <a:schemeClr val="accent3"/>
                </a:solidFill>
              </a:rPr>
              <a:t>Ti</a:t>
            </a:r>
            <a:r>
              <a:rPr kumimoji="1" lang="en-US" altLang="ja-JP" b="1" dirty="0" smtClean="0">
                <a:solidFill>
                  <a:schemeClr val="accent3"/>
                </a:solidFill>
              </a:rPr>
              <a:t>/Be/</a:t>
            </a:r>
            <a:r>
              <a:rPr kumimoji="1" lang="en-US" altLang="ja-JP" b="1" dirty="0" err="1" smtClean="0">
                <a:solidFill>
                  <a:schemeClr val="accent3"/>
                </a:solidFill>
              </a:rPr>
              <a:t>Ti</a:t>
            </a:r>
            <a:endParaRPr kumimoji="1" lang="ja-JP" altLang="en-US" b="1" dirty="0">
              <a:solidFill>
                <a:schemeClr val="accent3"/>
              </a:solidFill>
            </a:endParaRPr>
          </a:p>
        </p:txBody>
      </p:sp>
      <p:sp>
        <p:nvSpPr>
          <p:cNvPr id="22" name="スライド番号プレースホルダー 21"/>
          <p:cNvSpPr>
            <a:spLocks noGrp="1"/>
          </p:cNvSpPr>
          <p:nvPr>
            <p:ph type="sldNum" sz="quarter" idx="12"/>
          </p:nvPr>
        </p:nvSpPr>
        <p:spPr/>
        <p:txBody>
          <a:bodyPr/>
          <a:lstStyle/>
          <a:p>
            <a:fld id="{D2D8002D-B5B0-4BAC-B1F6-782DDCCE6D9C}" type="slidenum">
              <a:rPr kumimoji="1" lang="ja-JP" altLang="en-US" smtClean="0"/>
              <a:t>30</a:t>
            </a:fld>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FJPPL meeting @ Strasbourg</a:t>
            </a:r>
            <a:endParaRPr kumimoji="1" lang="ja-JP" altLang="en-US"/>
          </a:p>
        </p:txBody>
      </p:sp>
    </p:spTree>
    <p:extLst>
      <p:ext uri="{BB962C8B-B14F-4D97-AF65-F5344CB8AC3E}">
        <p14:creationId xmlns:p14="http://schemas.microsoft.com/office/powerpoint/2010/main" val="3697261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4000" dirty="0" smtClean="0"/>
              <a:t>Tungsten shield</a:t>
            </a:r>
            <a:endParaRPr kumimoji="1" lang="ja-JP" altLang="en-US" sz="4000" dirty="0"/>
          </a:p>
        </p:txBody>
      </p:sp>
      <p:pic>
        <p:nvPicPr>
          <p:cNvPr id="1026" name="Picture 2"/>
          <p:cNvPicPr>
            <a:picLocks noChangeAspect="1" noChangeArrowheads="1"/>
          </p:cNvPicPr>
          <p:nvPr/>
        </p:nvPicPr>
        <p:blipFill>
          <a:blip r:embed="rId3" cstate="print"/>
          <a:srcRect l="39987"/>
          <a:stretch>
            <a:fillRect/>
          </a:stretch>
        </p:blipFill>
        <p:spPr bwMode="auto">
          <a:xfrm>
            <a:off x="640080" y="5373881"/>
            <a:ext cx="4811683" cy="1324099"/>
          </a:xfrm>
          <a:prstGeom prst="rect">
            <a:avLst/>
          </a:prstGeom>
          <a:noFill/>
          <a:ln w="9525">
            <a:noFill/>
            <a:miter lim="800000"/>
            <a:headEnd/>
            <a:tailEnd/>
          </a:ln>
        </p:spPr>
      </p:pic>
      <p:pic>
        <p:nvPicPr>
          <p:cNvPr id="17" name="図 6" descr="100-0007_IMG.jpg"/>
          <p:cNvPicPr>
            <a:picLocks noChangeAspect="1" noChangeArrowheads="1"/>
          </p:cNvPicPr>
          <p:nvPr/>
        </p:nvPicPr>
        <p:blipFill>
          <a:blip r:embed="rId4" cstate="print"/>
          <a:srcRect/>
          <a:stretch>
            <a:fillRect/>
          </a:stretch>
        </p:blipFill>
        <p:spPr bwMode="auto">
          <a:xfrm>
            <a:off x="5522174" y="5183597"/>
            <a:ext cx="2231819" cy="1674403"/>
          </a:xfrm>
          <a:prstGeom prst="rect">
            <a:avLst/>
          </a:prstGeom>
          <a:noFill/>
          <a:ln w="9525">
            <a:noFill/>
            <a:miter lim="800000"/>
            <a:headEnd/>
            <a:tailEnd/>
          </a:ln>
        </p:spPr>
      </p:pic>
      <p:sp>
        <p:nvSpPr>
          <p:cNvPr id="22" name="テキスト ボックス 21"/>
          <p:cNvSpPr txBox="1"/>
          <p:nvPr/>
        </p:nvSpPr>
        <p:spPr>
          <a:xfrm>
            <a:off x="1703070" y="5120640"/>
            <a:ext cx="3051810" cy="369332"/>
          </a:xfrm>
          <a:prstGeom prst="rect">
            <a:avLst/>
          </a:prstGeom>
          <a:noFill/>
        </p:spPr>
        <p:txBody>
          <a:bodyPr wrap="square" rtlCol="0">
            <a:spAutoFit/>
          </a:bodyPr>
          <a:lstStyle/>
          <a:p>
            <a:r>
              <a:rPr lang="en-US" altLang="ja-JP" dirty="0" smtClean="0"/>
              <a:t>c</a:t>
            </a:r>
            <a:r>
              <a:rPr kumimoji="1" lang="en-US" altLang="ja-JP" dirty="0" smtClean="0"/>
              <a:t>f. Heavy-metal shield @ Belle</a:t>
            </a:r>
            <a:endParaRPr kumimoji="1" lang="ja-JP" altLang="en-US" dirty="0"/>
          </a:p>
        </p:txBody>
      </p:sp>
      <p:cxnSp>
        <p:nvCxnSpPr>
          <p:cNvPr id="23" name="直線矢印コネクタ 22"/>
          <p:cNvCxnSpPr/>
          <p:nvPr/>
        </p:nvCxnSpPr>
        <p:spPr>
          <a:xfrm>
            <a:off x="3520440" y="5417823"/>
            <a:ext cx="766059" cy="3723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2" descr="http://pixel1.kek.jp/~tsuboy/From-Habanas/svd2/beampipe/2003_02_18/100-0003_IMG.JPG"/>
          <p:cNvPicPr>
            <a:picLocks noChangeAspect="1" noChangeArrowheads="1"/>
          </p:cNvPicPr>
          <p:nvPr/>
        </p:nvPicPr>
        <p:blipFill>
          <a:blip r:embed="rId5" cstate="print"/>
          <a:srcRect/>
          <a:stretch>
            <a:fillRect/>
          </a:stretch>
        </p:blipFill>
        <p:spPr bwMode="auto">
          <a:xfrm flipH="1">
            <a:off x="5466128" y="5143500"/>
            <a:ext cx="2286000" cy="1714500"/>
          </a:xfrm>
          <a:prstGeom prst="rect">
            <a:avLst/>
          </a:prstGeom>
          <a:noFill/>
        </p:spPr>
      </p:pic>
      <p:cxnSp>
        <p:nvCxnSpPr>
          <p:cNvPr id="25" name="直線矢印コネクタ 24"/>
          <p:cNvCxnSpPr/>
          <p:nvPr/>
        </p:nvCxnSpPr>
        <p:spPr>
          <a:xfrm>
            <a:off x="4312920" y="5421633"/>
            <a:ext cx="2385060" cy="32765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日付プレースホルダー 2"/>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FJPPL meeting @ Strasbourg</a:t>
            </a:r>
            <a:endParaRPr kumimoji="1" lang="ja-JP" altLang="en-US" dirty="0"/>
          </a:p>
        </p:txBody>
      </p:sp>
      <p:grpSp>
        <p:nvGrpSpPr>
          <p:cNvPr id="18" name="グループ化 17"/>
          <p:cNvGrpSpPr/>
          <p:nvPr/>
        </p:nvGrpSpPr>
        <p:grpSpPr>
          <a:xfrm>
            <a:off x="140649" y="1277257"/>
            <a:ext cx="9003351" cy="3755027"/>
            <a:chOff x="-72181" y="1201036"/>
            <a:chExt cx="9216181" cy="3816734"/>
          </a:xfrm>
        </p:grpSpPr>
        <p:pic>
          <p:nvPicPr>
            <p:cNvPr id="8194" name="Picture 2"/>
            <p:cNvPicPr>
              <a:picLocks noChangeAspect="1" noChangeArrowheads="1"/>
            </p:cNvPicPr>
            <p:nvPr/>
          </p:nvPicPr>
          <p:blipFill>
            <a:blip r:embed="rId6" cstate="print"/>
            <a:srcRect/>
            <a:stretch>
              <a:fillRect/>
            </a:stretch>
          </p:blipFill>
          <p:spPr bwMode="auto">
            <a:xfrm>
              <a:off x="-72181" y="1857363"/>
              <a:ext cx="9216181" cy="3003853"/>
            </a:xfrm>
            <a:prstGeom prst="rect">
              <a:avLst/>
            </a:prstGeom>
            <a:noFill/>
            <a:ln w="9525">
              <a:noFill/>
              <a:miter lim="800000"/>
              <a:headEnd/>
              <a:tailEnd/>
            </a:ln>
          </p:spPr>
        </p:pic>
        <p:cxnSp>
          <p:nvCxnSpPr>
            <p:cNvPr id="8" name="直線矢印コネクタ 7"/>
            <p:cNvCxnSpPr/>
            <p:nvPr/>
          </p:nvCxnSpPr>
          <p:spPr>
            <a:xfrm flipH="1">
              <a:off x="6537483" y="1712689"/>
              <a:ext cx="356803" cy="7053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5201392" y="1201036"/>
              <a:ext cx="3942608" cy="646331"/>
            </a:xfrm>
            <a:prstGeom prst="rect">
              <a:avLst/>
            </a:prstGeom>
          </p:spPr>
          <p:txBody>
            <a:bodyPr wrap="square">
              <a:spAutoFit/>
            </a:bodyPr>
            <a:lstStyle/>
            <a:p>
              <a:r>
                <a:rPr lang="en-US" altLang="ja-JP" dirty="0" smtClean="0"/>
                <a:t>Heavy-metal shield to protect PXD/SVD from showers coming from upstream.</a:t>
              </a:r>
            </a:p>
          </p:txBody>
        </p:sp>
        <p:cxnSp>
          <p:nvCxnSpPr>
            <p:cNvPr id="21" name="直線コネクタ 20"/>
            <p:cNvCxnSpPr/>
            <p:nvPr/>
          </p:nvCxnSpPr>
          <p:spPr>
            <a:xfrm>
              <a:off x="0" y="5017770"/>
              <a:ext cx="9144000" cy="0"/>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0" y="1463040"/>
              <a:ext cx="3189514" cy="37540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dirty="0" smtClean="0"/>
                <a:t>Belle-II IP design (obsolete)</a:t>
              </a:r>
              <a:endParaRPr kumimoji="1" lang="ja-JP" altLang="en-US" dirty="0"/>
            </a:p>
          </p:txBody>
        </p:sp>
        <p:cxnSp>
          <p:nvCxnSpPr>
            <p:cNvPr id="30" name="直線矢印コネクタ 29"/>
            <p:cNvCxnSpPr/>
            <p:nvPr/>
          </p:nvCxnSpPr>
          <p:spPr>
            <a:xfrm rot="16200000" flipV="1">
              <a:off x="6371854" y="3685806"/>
              <a:ext cx="454383" cy="40361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rot="5400000">
              <a:off x="1463388" y="2396393"/>
              <a:ext cx="494310" cy="25502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16200000" flipV="1">
              <a:off x="1514105" y="3560078"/>
              <a:ext cx="351511" cy="2550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rot="5400000">
              <a:off x="6913317" y="3668271"/>
              <a:ext cx="370664" cy="1588"/>
            </a:xfrm>
            <a:prstGeom prst="straightConnector1">
              <a:avLst/>
            </a:prstGeom>
            <a:ln w="190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rot="5400000" flipH="1" flipV="1">
              <a:off x="6897323" y="4114738"/>
              <a:ext cx="400816" cy="1588"/>
            </a:xfrm>
            <a:prstGeom prst="straightConnector1">
              <a:avLst/>
            </a:prstGeom>
            <a:ln w="190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4833257" y="4344174"/>
              <a:ext cx="3875314"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dirty="0" smtClean="0">
                  <a:solidFill>
                    <a:schemeClr val="tx1"/>
                  </a:solidFill>
                </a:rPr>
                <a:t>Shield design constrained by cabling </a:t>
              </a:r>
              <a:r>
                <a:rPr kumimoji="1" lang="en-US" altLang="ja-JP" dirty="0" smtClean="0">
                  <a:solidFill>
                    <a:schemeClr val="tx1"/>
                  </a:solidFill>
                </a:rPr>
                <a:t>space and total weight requirements</a:t>
              </a:r>
              <a:endParaRPr kumimoji="1" lang="ja-JP" altLang="en-US" dirty="0">
                <a:solidFill>
                  <a:schemeClr val="tx1"/>
                </a:solidFill>
              </a:endParaRPr>
            </a:p>
          </p:txBody>
        </p:sp>
        <p:grpSp>
          <p:nvGrpSpPr>
            <p:cNvPr id="13" name="グループ化 12"/>
            <p:cNvGrpSpPr/>
            <p:nvPr/>
          </p:nvGrpSpPr>
          <p:grpSpPr>
            <a:xfrm>
              <a:off x="4928494" y="2351314"/>
              <a:ext cx="2357677" cy="536458"/>
              <a:chOff x="4928494" y="2351314"/>
              <a:chExt cx="2357677" cy="536458"/>
            </a:xfrm>
          </p:grpSpPr>
          <p:sp>
            <p:nvSpPr>
              <p:cNvPr id="6" name="正方形/長方形 5"/>
              <p:cNvSpPr/>
              <p:nvPr/>
            </p:nvSpPr>
            <p:spPr>
              <a:xfrm>
                <a:off x="6792686" y="2351314"/>
                <a:ext cx="493485" cy="725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638800" y="2648857"/>
                <a:ext cx="74748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508172" y="2793999"/>
                <a:ext cx="74748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rot="21276581">
                <a:off x="4928494" y="2822987"/>
                <a:ext cx="747486" cy="6478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rot="19981530">
                <a:off x="6276290" y="2494409"/>
                <a:ext cx="591367" cy="6725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p:cNvGrpSpPr/>
            <p:nvPr/>
          </p:nvGrpSpPr>
          <p:grpSpPr>
            <a:xfrm flipV="1">
              <a:off x="4950265" y="3403600"/>
              <a:ext cx="2357677" cy="536458"/>
              <a:chOff x="4928494" y="2351314"/>
              <a:chExt cx="2357677" cy="536458"/>
            </a:xfrm>
          </p:grpSpPr>
          <p:sp>
            <p:nvSpPr>
              <p:cNvPr id="40" name="正方形/長方形 39"/>
              <p:cNvSpPr/>
              <p:nvPr/>
            </p:nvSpPr>
            <p:spPr>
              <a:xfrm>
                <a:off x="6792686" y="2351314"/>
                <a:ext cx="493485" cy="725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638800" y="2648857"/>
                <a:ext cx="74748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5508172" y="2793999"/>
                <a:ext cx="74748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rot="21276581">
                <a:off x="4928494" y="2822987"/>
                <a:ext cx="747486" cy="6478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rot="19981530">
                <a:off x="6276290" y="2494409"/>
                <a:ext cx="591367" cy="6725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p:nvPr/>
          </p:nvSpPr>
          <p:spPr>
            <a:xfrm rot="458338">
              <a:off x="740230" y="2772228"/>
              <a:ext cx="1661116" cy="101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rot="21000022">
              <a:off x="732971" y="3403600"/>
              <a:ext cx="1661116" cy="101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151086" y="3614057"/>
              <a:ext cx="609600" cy="369332"/>
            </a:xfrm>
            <a:prstGeom prst="rect">
              <a:avLst/>
            </a:prstGeom>
            <a:noFill/>
          </p:spPr>
          <p:txBody>
            <a:bodyPr wrap="square" rtlCol="0">
              <a:spAutoFit/>
            </a:bodyPr>
            <a:lstStyle/>
            <a:p>
              <a:r>
                <a:rPr kumimoji="1" lang="en-US" altLang="ja-JP" dirty="0" smtClean="0"/>
                <a:t>SVD</a:t>
              </a:r>
              <a:endParaRPr kumimoji="1" lang="ja-JP" altLang="en-US" dirty="0"/>
            </a:p>
          </p:txBody>
        </p:sp>
        <p:sp>
          <p:nvSpPr>
            <p:cNvPr id="47" name="テキスト ボックス 46"/>
            <p:cNvSpPr txBox="1"/>
            <p:nvPr/>
          </p:nvSpPr>
          <p:spPr>
            <a:xfrm>
              <a:off x="3207657" y="3236686"/>
              <a:ext cx="609600" cy="369332"/>
            </a:xfrm>
            <a:prstGeom prst="rect">
              <a:avLst/>
            </a:prstGeom>
            <a:noFill/>
          </p:spPr>
          <p:txBody>
            <a:bodyPr wrap="square" rtlCol="0">
              <a:spAutoFit/>
            </a:bodyPr>
            <a:lstStyle/>
            <a:p>
              <a:r>
                <a:rPr lang="en-US" altLang="ja-JP" dirty="0" smtClean="0"/>
                <a:t>PXD</a:t>
              </a:r>
              <a:endParaRPr kumimoji="1" lang="ja-JP" altLang="en-US" dirty="0"/>
            </a:p>
          </p:txBody>
        </p:sp>
        <p:sp>
          <p:nvSpPr>
            <p:cNvPr id="48" name="テキスト ボックス 47"/>
            <p:cNvSpPr txBox="1"/>
            <p:nvPr/>
          </p:nvSpPr>
          <p:spPr>
            <a:xfrm>
              <a:off x="5413829" y="2989943"/>
              <a:ext cx="1436914" cy="369332"/>
            </a:xfrm>
            <a:prstGeom prst="rect">
              <a:avLst/>
            </a:prstGeom>
            <a:noFill/>
          </p:spPr>
          <p:txBody>
            <a:bodyPr wrap="square" rtlCol="0">
              <a:spAutoFit/>
            </a:bodyPr>
            <a:lstStyle/>
            <a:p>
              <a:r>
                <a:rPr kumimoji="1" lang="en-US" altLang="ja-JP" dirty="0" smtClean="0"/>
                <a:t>Ta beam pipe</a:t>
              </a:r>
              <a:endParaRPr kumimoji="1" lang="ja-JP" altLang="en-US" dirty="0"/>
            </a:p>
          </p:txBody>
        </p:sp>
        <p:sp>
          <p:nvSpPr>
            <p:cNvPr id="16" name="台形 15"/>
            <p:cNvSpPr/>
            <p:nvPr/>
          </p:nvSpPr>
          <p:spPr>
            <a:xfrm rot="16200000">
              <a:off x="7278915" y="2576286"/>
              <a:ext cx="2503716" cy="1226455"/>
            </a:xfrm>
            <a:prstGeom prst="trapezoid">
              <a:avLst>
                <a:gd name="adj" fmla="val 33284"/>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スライド番号プレースホルダー 18"/>
          <p:cNvSpPr>
            <a:spLocks noGrp="1"/>
          </p:cNvSpPr>
          <p:nvPr>
            <p:ph type="sldNum" sz="quarter" idx="12"/>
          </p:nvPr>
        </p:nvSpPr>
        <p:spPr/>
        <p:txBody>
          <a:bodyPr/>
          <a:lstStyle/>
          <a:p>
            <a:fld id="{D2D8002D-B5B0-4BAC-B1F6-782DDCCE6D9C}" type="slidenum">
              <a:rPr kumimoji="1" lang="ja-JP" altLang="en-US" smtClean="0"/>
              <a:t>31</a:t>
            </a:fld>
            <a:endParaRPr kumimoji="1" lang="ja-JP" altLang="en-US"/>
          </a:p>
        </p:txBody>
      </p:sp>
    </p:spTree>
    <p:extLst>
      <p:ext uri="{BB962C8B-B14F-4D97-AF65-F5344CB8AC3E}">
        <p14:creationId xmlns:p14="http://schemas.microsoft.com/office/powerpoint/2010/main" val="1042964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PXD cables &amp; pipes</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 t="6995" r="362" b="459"/>
          <a:stretch/>
        </p:blipFill>
        <p:spPr bwMode="auto">
          <a:xfrm>
            <a:off x="496572" y="1117350"/>
            <a:ext cx="8010525" cy="555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付プレースホルダー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FJPPL meeting @ Strasbourg</a:t>
            </a:r>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32</a:t>
            </a:fld>
            <a:endParaRPr kumimoji="1" lang="ja-JP" altLang="en-US"/>
          </a:p>
        </p:txBody>
      </p:sp>
    </p:spTree>
    <p:extLst>
      <p:ext uri="{BB962C8B-B14F-4D97-AF65-F5344CB8AC3E}">
        <p14:creationId xmlns:p14="http://schemas.microsoft.com/office/powerpoint/2010/main" val="1655451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33</a:t>
            </a:fld>
            <a:endParaRPr kumimoji="1" lang="ja-JP" altLang="en-US"/>
          </a:p>
        </p:txBody>
      </p:sp>
      <p:pic>
        <p:nvPicPr>
          <p:cNvPr id="1026" name="Picture 2" descr="http://afsad1.kek.jp/redmine/attachments/download/316/screen_shot%202012-11-12%2014.08.4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970" b="6849"/>
          <a:stretch/>
        </p:blipFill>
        <p:spPr bwMode="auto">
          <a:xfrm>
            <a:off x="1201004" y="1364776"/>
            <a:ext cx="6266164" cy="3521123"/>
          </a:xfrm>
          <a:prstGeom prst="rect">
            <a:avLst/>
          </a:prstGeom>
          <a:noFill/>
          <a:effectLst>
            <a:glow rad="635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396244" y="1388339"/>
            <a:ext cx="1800200" cy="369332"/>
          </a:xfrm>
          <a:prstGeom prst="rect">
            <a:avLst/>
          </a:prstGeom>
          <a:noFill/>
        </p:spPr>
        <p:txBody>
          <a:bodyPr wrap="square" rtlCol="0">
            <a:spAutoFit/>
          </a:bodyPr>
          <a:lstStyle/>
          <a:p>
            <a:r>
              <a:rPr kumimoji="1" lang="en-US" altLang="ja-JP" dirty="0" smtClean="0"/>
              <a:t>(Phase 2)</a:t>
            </a:r>
            <a:endParaRPr kumimoji="1" lang="ja-JP" altLang="en-US" dirty="0"/>
          </a:p>
        </p:txBody>
      </p:sp>
      <p:sp>
        <p:nvSpPr>
          <p:cNvPr id="6" name="テキスト ボックス 5"/>
          <p:cNvSpPr txBox="1"/>
          <p:nvPr/>
        </p:nvSpPr>
        <p:spPr>
          <a:xfrm>
            <a:off x="1187355" y="548680"/>
            <a:ext cx="6837529" cy="707886"/>
          </a:xfrm>
          <a:prstGeom prst="rect">
            <a:avLst/>
          </a:prstGeom>
          <a:noFill/>
        </p:spPr>
        <p:txBody>
          <a:bodyPr wrap="square" rtlCol="0">
            <a:spAutoFit/>
          </a:bodyPr>
          <a:lstStyle/>
          <a:p>
            <a:pPr algn="ctr"/>
            <a:r>
              <a:rPr kumimoji="1" lang="en-US" altLang="ja-JP" sz="4000" dirty="0" smtClean="0"/>
              <a:t>Phase-2 </a:t>
            </a:r>
            <a:r>
              <a:rPr kumimoji="1" lang="en-US" altLang="ja-JP" sz="4000" dirty="0" smtClean="0"/>
              <a:t>beams </a:t>
            </a:r>
            <a:r>
              <a:rPr kumimoji="1" lang="en-US" altLang="ja-JP" sz="4000" dirty="0" smtClean="0"/>
              <a:t>loss </a:t>
            </a:r>
            <a:endParaRPr kumimoji="1" lang="ja-JP" altLang="en-US" sz="4000" dirty="0"/>
          </a:p>
        </p:txBody>
      </p:sp>
      <p:sp>
        <p:nvSpPr>
          <p:cNvPr id="7" name="テキスト ボックス 6"/>
          <p:cNvSpPr txBox="1"/>
          <p:nvPr/>
        </p:nvSpPr>
        <p:spPr>
          <a:xfrm>
            <a:off x="629869" y="1362203"/>
            <a:ext cx="1080120" cy="369332"/>
          </a:xfrm>
          <a:prstGeom prst="rect">
            <a:avLst/>
          </a:prstGeom>
          <a:noFill/>
        </p:spPr>
        <p:txBody>
          <a:bodyPr wrap="square" rtlCol="0">
            <a:spAutoFit/>
          </a:bodyPr>
          <a:lstStyle/>
          <a:p>
            <a:r>
              <a:rPr kumimoji="1" lang="en-US" altLang="ja-JP" dirty="0" err="1" smtClean="0"/>
              <a:t>Y.Ohnishi</a:t>
            </a:r>
            <a:endParaRPr kumimoji="1" lang="ja-JP" altLang="en-US" dirty="0"/>
          </a:p>
        </p:txBody>
      </p:sp>
      <p:sp>
        <p:nvSpPr>
          <p:cNvPr id="2" name="テキスト ボックス 1"/>
          <p:cNvSpPr txBox="1"/>
          <p:nvPr/>
        </p:nvSpPr>
        <p:spPr>
          <a:xfrm>
            <a:off x="682388" y="5049671"/>
            <a:ext cx="768369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sz="2000" dirty="0" smtClean="0"/>
              <a:t>“Detuned” optics for phase2: larger </a:t>
            </a:r>
            <a:r>
              <a:rPr kumimoji="1" lang="en-US" altLang="ja-JP" sz="2000" dirty="0" err="1" smtClean="0">
                <a:latin typeface="Symbol" panose="05050102010706020507" pitchFamily="18" charset="2"/>
              </a:rPr>
              <a:t>b</a:t>
            </a:r>
            <a:r>
              <a:rPr lang="en-US" altLang="ja-JP" sz="2000" dirty="0" err="1" smtClean="0"/>
              <a:t>x</a:t>
            </a:r>
            <a:r>
              <a:rPr kumimoji="1" lang="en-US" altLang="ja-JP" sz="2000" dirty="0" smtClean="0"/>
              <a:t>,</a:t>
            </a:r>
            <a:r>
              <a:rPr lang="en-US" altLang="ja-JP" sz="2000" dirty="0">
                <a:latin typeface="Symbol" panose="05050102010706020507" pitchFamily="18" charset="2"/>
              </a:rPr>
              <a:t> </a:t>
            </a:r>
            <a:r>
              <a:rPr lang="en-US" altLang="ja-JP" sz="2000" dirty="0" smtClean="0">
                <a:latin typeface="Symbol" panose="05050102010706020507" pitchFamily="18" charset="2"/>
              </a:rPr>
              <a:t>b</a:t>
            </a:r>
            <a:r>
              <a:rPr lang="en-US" altLang="ja-JP" sz="2000" dirty="0" smtClean="0"/>
              <a:t>y</a:t>
            </a:r>
          </a:p>
          <a:p>
            <a:r>
              <a:rPr lang="en-US" altLang="ja-JP" sz="2000" dirty="0" smtClean="0"/>
              <a:t>- H/V collimators can be wider than phase3</a:t>
            </a:r>
          </a:p>
          <a:p>
            <a:r>
              <a:rPr lang="en-US" altLang="ja-JP" sz="2000" dirty="0" smtClean="0"/>
              <a:t>- Touschek: better collimation: ~1/10 </a:t>
            </a:r>
          </a:p>
          <a:p>
            <a:r>
              <a:rPr lang="en-US" altLang="ja-JP" sz="2000" dirty="0" smtClean="0"/>
              <a:t>- Beam-gas </a:t>
            </a:r>
            <a:r>
              <a:rPr lang="en-US" altLang="ja-JP" sz="2000" dirty="0" err="1" smtClean="0"/>
              <a:t>Brems</a:t>
            </a:r>
            <a:r>
              <a:rPr lang="en-US" altLang="ja-JP" sz="2000" dirty="0" smtClean="0"/>
              <a:t>/Coulomb:  better collimation but worse vacuum level</a:t>
            </a:r>
          </a:p>
          <a:p>
            <a:r>
              <a:rPr lang="en-US" altLang="ja-JP" sz="2000" dirty="0"/>
              <a:t>-</a:t>
            </a:r>
            <a:r>
              <a:rPr lang="en-US" altLang="ja-JP" sz="2000" dirty="0" smtClean="0"/>
              <a:t> Rad. </a:t>
            </a:r>
            <a:r>
              <a:rPr lang="en-US" altLang="ja-JP" sz="2000" dirty="0" err="1" smtClean="0"/>
              <a:t>Bhabha</a:t>
            </a:r>
            <a:r>
              <a:rPr lang="en-US" altLang="ja-JP" sz="2000" dirty="0" smtClean="0"/>
              <a:t>: simply scale by luminosity </a:t>
            </a:r>
            <a:endParaRPr kumimoji="1" lang="ja-JP" altLang="en-US" sz="2000" dirty="0"/>
          </a:p>
        </p:txBody>
      </p:sp>
      <p:sp>
        <p:nvSpPr>
          <p:cNvPr id="8" name="テキスト ボックス 7"/>
          <p:cNvSpPr txBox="1"/>
          <p:nvPr/>
        </p:nvSpPr>
        <p:spPr>
          <a:xfrm>
            <a:off x="3270907" y="1456578"/>
            <a:ext cx="1800200" cy="369332"/>
          </a:xfrm>
          <a:prstGeom prst="rect">
            <a:avLst/>
          </a:prstGeom>
          <a:noFill/>
        </p:spPr>
        <p:txBody>
          <a:bodyPr wrap="square" rtlCol="0">
            <a:spAutoFit/>
          </a:bodyPr>
          <a:lstStyle/>
          <a:p>
            <a:r>
              <a:rPr kumimoji="1" lang="en-US" altLang="ja-JP" dirty="0" smtClean="0"/>
              <a:t>(Phase </a:t>
            </a:r>
            <a:r>
              <a:rPr lang="en-US" altLang="ja-JP" dirty="0"/>
              <a:t>3</a:t>
            </a:r>
            <a:r>
              <a:rPr kumimoji="1" lang="en-US" altLang="ja-JP" dirty="0" smtClean="0"/>
              <a:t>)</a:t>
            </a:r>
            <a:endParaRPr kumimoji="1" lang="ja-JP" altLang="en-US" dirty="0"/>
          </a:p>
        </p:txBody>
      </p:sp>
      <p:sp>
        <p:nvSpPr>
          <p:cNvPr id="3" name="テキスト ボックス 2"/>
          <p:cNvSpPr txBox="1"/>
          <p:nvPr/>
        </p:nvSpPr>
        <p:spPr>
          <a:xfrm>
            <a:off x="7560860" y="1692322"/>
            <a:ext cx="1460310" cy="1200329"/>
          </a:xfrm>
          <a:prstGeom prst="rect">
            <a:avLst/>
          </a:prstGeom>
          <a:noFill/>
        </p:spPr>
        <p:txBody>
          <a:bodyPr wrap="square" rtlCol="0">
            <a:spAutoFit/>
          </a:bodyPr>
          <a:lstStyle/>
          <a:p>
            <a:r>
              <a:rPr kumimoji="1" lang="en-US" altLang="ja-JP" dirty="0" smtClean="0"/>
              <a:t>“4x8” means</a:t>
            </a:r>
          </a:p>
          <a:p>
            <a:r>
              <a:rPr lang="en-US" altLang="ja-JP" dirty="0" err="1" smtClean="0">
                <a:latin typeface="Symbol" panose="05050102010706020507" pitchFamily="18" charset="2"/>
              </a:rPr>
              <a:t>b</a:t>
            </a:r>
            <a:r>
              <a:rPr lang="en-US" altLang="ja-JP" dirty="0" err="1" smtClean="0"/>
              <a:t>x</a:t>
            </a:r>
            <a:r>
              <a:rPr lang="en-US" altLang="ja-JP" dirty="0" smtClean="0"/>
              <a:t>: x4 larger </a:t>
            </a:r>
          </a:p>
          <a:p>
            <a:r>
              <a:rPr lang="en-US" altLang="ja-JP" dirty="0" smtClean="0">
                <a:latin typeface="Symbol" panose="05050102010706020507" pitchFamily="18" charset="2"/>
              </a:rPr>
              <a:t>b</a:t>
            </a:r>
            <a:r>
              <a:rPr lang="en-US" altLang="ja-JP" dirty="0" smtClean="0"/>
              <a:t>y: x8 larger</a:t>
            </a:r>
            <a:endParaRPr lang="en-US" altLang="ja-JP" dirty="0"/>
          </a:p>
          <a:p>
            <a:r>
              <a:rPr kumimoji="1" lang="en-US" altLang="ja-JP" dirty="0" smtClean="0"/>
              <a:t>tha</a:t>
            </a:r>
            <a:r>
              <a:rPr lang="en-US" altLang="ja-JP" dirty="0" smtClean="0"/>
              <a:t>n phase3</a:t>
            </a:r>
            <a:endParaRPr kumimoji="1" lang="en-US" altLang="ja-JP" dirty="0" smtClean="0"/>
          </a:p>
        </p:txBody>
      </p:sp>
      <p:sp>
        <p:nvSpPr>
          <p:cNvPr id="9" name="正方形/長方形 8"/>
          <p:cNvSpPr/>
          <p:nvPr/>
        </p:nvSpPr>
        <p:spPr>
          <a:xfrm>
            <a:off x="1059483" y="4076847"/>
            <a:ext cx="1101905" cy="369332"/>
          </a:xfrm>
          <a:prstGeom prst="rect">
            <a:avLst/>
          </a:prstGeom>
        </p:spPr>
        <p:txBody>
          <a:bodyPr wrap="none">
            <a:spAutoFit/>
          </a:bodyPr>
          <a:lstStyle/>
          <a:p>
            <a:r>
              <a:rPr lang="en-US" altLang="ja-JP" dirty="0"/>
              <a:t>Touschek </a:t>
            </a:r>
            <a:endParaRPr lang="ja-JP" altLang="en-US" dirty="0"/>
          </a:p>
        </p:txBody>
      </p:sp>
      <p:sp>
        <p:nvSpPr>
          <p:cNvPr id="11" name="正方形/長方形 10"/>
          <p:cNvSpPr/>
          <p:nvPr/>
        </p:nvSpPr>
        <p:spPr>
          <a:xfrm>
            <a:off x="4321298" y="4090495"/>
            <a:ext cx="1101905" cy="369332"/>
          </a:xfrm>
          <a:prstGeom prst="rect">
            <a:avLst/>
          </a:prstGeom>
        </p:spPr>
        <p:txBody>
          <a:bodyPr wrap="none">
            <a:spAutoFit/>
          </a:bodyPr>
          <a:lstStyle/>
          <a:p>
            <a:r>
              <a:rPr lang="en-US" altLang="ja-JP" dirty="0"/>
              <a:t>Touschek </a:t>
            </a:r>
            <a:endParaRPr lang="ja-JP" altLang="en-US" dirty="0"/>
          </a:p>
        </p:txBody>
      </p:sp>
    </p:spTree>
    <p:extLst>
      <p:ext uri="{BB962C8B-B14F-4D97-AF65-F5344CB8AC3E}">
        <p14:creationId xmlns:p14="http://schemas.microsoft.com/office/powerpoint/2010/main" val="119464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2400" dirty="0" smtClean="0"/>
              <a:t>Touschek/Beam-gas well reduced by collimators</a:t>
            </a:r>
          </a:p>
          <a:p>
            <a:r>
              <a:rPr lang="en-US" altLang="ja-JP" sz="2400" dirty="0" smtClean="0"/>
              <a:t>Radiative Bhabha spent particles are </a:t>
            </a:r>
            <a:r>
              <a:rPr lang="en-US" altLang="ja-JP" sz="2400" dirty="0" smtClean="0"/>
              <a:t>dominant BG</a:t>
            </a:r>
            <a:endParaRPr lang="en-US" altLang="ja-JP" sz="2400" dirty="0" smtClean="0"/>
          </a:p>
          <a:p>
            <a:r>
              <a:rPr kumimoji="1" lang="en-US" altLang="ja-JP" sz="2400" dirty="0" smtClean="0"/>
              <a:t>Thick tungsten shield inside cryostat stop </a:t>
            </a:r>
            <a:r>
              <a:rPr kumimoji="1" lang="en-US" altLang="ja-JP" sz="2400" dirty="0" smtClean="0"/>
              <a:t>showers</a:t>
            </a:r>
            <a:endParaRPr kumimoji="1" lang="en-US" altLang="ja-JP" sz="2400" dirty="0" smtClean="0"/>
          </a:p>
          <a:p>
            <a:r>
              <a:rPr kumimoji="1" lang="en-US" altLang="ja-JP" sz="2400" dirty="0" smtClean="0"/>
              <a:t>PMT photocathode aging for TOP counter is a remaining issue</a:t>
            </a:r>
            <a:endParaRPr kumimoji="1" lang="en-US" altLang="ja-JP" sz="2000" dirty="0" smtClean="0"/>
          </a:p>
          <a:p>
            <a:r>
              <a:rPr lang="en-US" altLang="ja-JP" sz="2400" dirty="0"/>
              <a:t>S</a:t>
            </a:r>
            <a:r>
              <a:rPr lang="en-US" altLang="ja-JP" sz="2400" dirty="0" smtClean="0"/>
              <a:t>hielding at |s</a:t>
            </a:r>
            <a:r>
              <a:rPr lang="en-US" altLang="ja-JP" sz="2400" dirty="0"/>
              <a:t>|&lt;</a:t>
            </a:r>
            <a:r>
              <a:rPr lang="en-US" altLang="ja-JP" sz="2400" dirty="0" smtClean="0"/>
              <a:t>60cm is VERY difficult</a:t>
            </a:r>
          </a:p>
          <a:p>
            <a:pPr lvl="1"/>
            <a:r>
              <a:rPr lang="en-US" altLang="ja-JP" sz="2000" dirty="0" smtClean="0"/>
              <a:t>Limited space (need cabling path), </a:t>
            </a:r>
            <a:r>
              <a:rPr lang="en-US" altLang="ja-JP" sz="2000" dirty="0" smtClean="0"/>
              <a:t>Limited </a:t>
            </a:r>
            <a:r>
              <a:rPr lang="en-US" altLang="ja-JP" sz="2000" dirty="0" smtClean="0"/>
              <a:t>weight to be </a:t>
            </a:r>
            <a:r>
              <a:rPr lang="en-US" altLang="ja-JP" sz="2000" dirty="0" smtClean="0"/>
              <a:t>supported</a:t>
            </a:r>
          </a:p>
          <a:p>
            <a:r>
              <a:rPr lang="en-US" altLang="ja-JP" sz="2400" dirty="0" smtClean="0"/>
              <a:t>Phase2: </a:t>
            </a:r>
          </a:p>
          <a:p>
            <a:pPr lvl="1"/>
            <a:r>
              <a:rPr lang="en-US" altLang="ja-JP" sz="2000" dirty="0" smtClean="0"/>
              <a:t>less background with detuned optics</a:t>
            </a:r>
          </a:p>
          <a:p>
            <a:pPr lvl="1"/>
            <a:r>
              <a:rPr lang="en-US" altLang="ja-JP" sz="2000" dirty="0" smtClean="0"/>
              <a:t>need </a:t>
            </a:r>
            <a:r>
              <a:rPr lang="en-US" altLang="ja-JP" sz="2000" dirty="0" smtClean="0"/>
              <a:t>“</a:t>
            </a:r>
            <a:r>
              <a:rPr lang="en-US" altLang="ja-JP" sz="2000" dirty="0" smtClean="0"/>
              <a:t>extrapolation” for phase3</a:t>
            </a:r>
          </a:p>
          <a:p>
            <a:pPr lvl="1"/>
            <a:r>
              <a:rPr lang="en-US" altLang="ja-JP" sz="2000" dirty="0" smtClean="0"/>
              <a:t>Machine study to disentangle each BG sources is very important</a:t>
            </a:r>
            <a:endParaRPr lang="en-US" altLang="ja-JP" sz="2000" dirty="0"/>
          </a:p>
          <a:p>
            <a:pPr lvl="1"/>
            <a:r>
              <a:rPr kumimoji="1" lang="en-US" altLang="ja-JP" sz="2000" dirty="0" smtClean="0"/>
              <a:t>phase2 is also a “playground” for important functionality at phase3  </a:t>
            </a:r>
            <a:endParaRPr kumimoji="1" lang="ja-JP" altLang="en-US" sz="2000" dirty="0"/>
          </a:p>
        </p:txBody>
      </p:sp>
      <p:sp>
        <p:nvSpPr>
          <p:cNvPr id="4" name="日付プレースホルダー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FJPPL meeting @ Strasbourg</a:t>
            </a:r>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34</a:t>
            </a:fld>
            <a:endParaRPr kumimoji="1" lang="ja-JP" altLang="en-US"/>
          </a:p>
        </p:txBody>
      </p:sp>
    </p:spTree>
    <p:extLst>
      <p:ext uri="{BB962C8B-B14F-4D97-AF65-F5344CB8AC3E}">
        <p14:creationId xmlns:p14="http://schemas.microsoft.com/office/powerpoint/2010/main" val="3810117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Schedule, collaboration</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649818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Commissioning schedule</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en-US" altLang="ja-JP" sz="2800" dirty="0" smtClean="0"/>
              <a:t>Phase 1 (Autumn </a:t>
            </a:r>
            <a:r>
              <a:rPr kumimoji="1" lang="en-US" altLang="ja-JP" sz="2800" dirty="0" smtClean="0"/>
              <a:t>2015-, 5month)</a:t>
            </a:r>
            <a:endParaRPr kumimoji="1" lang="en-US" altLang="ja-JP" sz="2800" dirty="0" smtClean="0"/>
          </a:p>
          <a:p>
            <a:pPr lvl="1"/>
            <a:r>
              <a:rPr lang="en-US" altLang="ja-JP" sz="2400" dirty="0" smtClean="0"/>
              <a:t>No final Q magnets, no Belle-II detector</a:t>
            </a:r>
          </a:p>
          <a:p>
            <a:pPr lvl="1"/>
            <a:r>
              <a:rPr lang="en-US" altLang="ja-JP" sz="2400" dirty="0" smtClean="0"/>
              <a:t>Machine study for low </a:t>
            </a:r>
            <a:r>
              <a:rPr lang="en-US" altLang="ja-JP" sz="2400" dirty="0" err="1" smtClean="0"/>
              <a:t>emittance</a:t>
            </a:r>
            <a:r>
              <a:rPr lang="en-US" altLang="ja-JP" sz="2400" dirty="0" smtClean="0"/>
              <a:t> beam</a:t>
            </a:r>
          </a:p>
          <a:p>
            <a:pPr lvl="1"/>
            <a:r>
              <a:rPr lang="en-US" altLang="ja-JP" sz="2400" dirty="0" smtClean="0"/>
              <a:t>Vacuum baking with beam (&gt;1month w/ 0.5-1.0A)  </a:t>
            </a:r>
          </a:p>
          <a:p>
            <a:r>
              <a:rPr lang="en-US" altLang="ja-JP" sz="2800" dirty="0" smtClean="0"/>
              <a:t>Phase 2 </a:t>
            </a:r>
            <a:r>
              <a:rPr lang="en-US" altLang="ja-JP" sz="2800" dirty="0" smtClean="0"/>
              <a:t>(</a:t>
            </a:r>
            <a:r>
              <a:rPr lang="en-US" altLang="ja-JP" sz="2800" dirty="0" smtClean="0"/>
              <a:t>Early </a:t>
            </a:r>
            <a:r>
              <a:rPr lang="en-US" altLang="ja-JP" sz="2800" dirty="0" smtClean="0"/>
              <a:t>2017-, 4.5month)</a:t>
            </a:r>
            <a:endParaRPr lang="en-US" altLang="ja-JP" sz="2800" dirty="0" smtClean="0"/>
          </a:p>
          <a:p>
            <a:pPr lvl="1"/>
            <a:r>
              <a:rPr lang="en-US" altLang="ja-JP" sz="2400" dirty="0" smtClean="0"/>
              <a:t>Install Q magnets, Belle-II detector except VXD detectors</a:t>
            </a:r>
          </a:p>
          <a:p>
            <a:pPr lvl="1"/>
            <a:r>
              <a:rPr lang="en-US" altLang="ja-JP" sz="2400" dirty="0" smtClean="0"/>
              <a:t>Machine study for final focusing, XY-coupling, collision</a:t>
            </a:r>
          </a:p>
          <a:p>
            <a:pPr lvl="1"/>
            <a:r>
              <a:rPr lang="en-US" altLang="ja-JP" sz="2400" dirty="0" smtClean="0"/>
              <a:t>Beam background study </a:t>
            </a:r>
          </a:p>
          <a:p>
            <a:r>
              <a:rPr kumimoji="1" lang="en-US" altLang="ja-JP" sz="2800" dirty="0" smtClean="0"/>
              <a:t>Phase 3 </a:t>
            </a:r>
            <a:r>
              <a:rPr kumimoji="1" lang="en-US" altLang="ja-JP" sz="2800" dirty="0" smtClean="0"/>
              <a:t>(</a:t>
            </a:r>
            <a:r>
              <a:rPr lang="en-US" altLang="ja-JP" sz="2800" dirty="0" smtClean="0"/>
              <a:t>Early</a:t>
            </a:r>
            <a:r>
              <a:rPr kumimoji="1" lang="en-US" altLang="ja-JP" sz="2800" dirty="0" smtClean="0"/>
              <a:t> 2018 </a:t>
            </a:r>
            <a:r>
              <a:rPr kumimoji="1" lang="en-US" altLang="ja-JP" sz="2800" dirty="0" smtClean="0"/>
              <a:t>)</a:t>
            </a:r>
          </a:p>
          <a:p>
            <a:pPr lvl="1"/>
            <a:r>
              <a:rPr lang="en-US" altLang="ja-JP" sz="2400" dirty="0" smtClean="0"/>
              <a:t>Physics run</a:t>
            </a:r>
            <a:endParaRPr kumimoji="1" lang="ja-JP" altLang="en-US" sz="2400" dirty="0"/>
          </a:p>
        </p:txBody>
      </p:sp>
      <p:sp>
        <p:nvSpPr>
          <p:cNvPr id="4" name="日付プレースホルダー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FJPPL meeting @ Strasbourg</a:t>
            </a:r>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36</a:t>
            </a:fld>
            <a:endParaRPr kumimoji="1" lang="ja-JP" altLang="en-US"/>
          </a:p>
        </p:txBody>
      </p:sp>
      <p:sp>
        <p:nvSpPr>
          <p:cNvPr id="6" name="テキスト ボックス 5"/>
          <p:cNvSpPr txBox="1"/>
          <p:nvPr/>
        </p:nvSpPr>
        <p:spPr>
          <a:xfrm>
            <a:off x="5445456" y="5554639"/>
            <a:ext cx="3548419" cy="646331"/>
          </a:xfrm>
          <a:prstGeom prst="rect">
            <a:avLst/>
          </a:prstGeom>
          <a:noFill/>
        </p:spPr>
        <p:txBody>
          <a:bodyPr wrap="square" rtlCol="0">
            <a:spAutoFit/>
          </a:bodyPr>
          <a:lstStyle/>
          <a:p>
            <a:r>
              <a:rPr kumimoji="1" lang="en-US" altLang="ja-JP" dirty="0" smtClean="0"/>
              <a:t>based on “desired budget scenario”, </a:t>
            </a:r>
          </a:p>
          <a:p>
            <a:r>
              <a:rPr lang="en-US" altLang="ja-JP" dirty="0" smtClean="0"/>
              <a:t>as of Nov. 7 2014</a:t>
            </a:r>
            <a:endParaRPr kumimoji="1" lang="en-US" altLang="ja-JP" dirty="0" smtClean="0"/>
          </a:p>
        </p:txBody>
      </p:sp>
    </p:spTree>
    <p:extLst>
      <p:ext uri="{BB962C8B-B14F-4D97-AF65-F5344CB8AC3E}">
        <p14:creationId xmlns:p14="http://schemas.microsoft.com/office/powerpoint/2010/main" val="12871831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280920" cy="613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付プレースホルダー 1"/>
          <p:cNvSpPr>
            <a:spLocks noGrp="1"/>
          </p:cNvSpPr>
          <p:nvPr>
            <p:ph type="dt" sz="half" idx="10"/>
          </p:nvPr>
        </p:nvSpPr>
        <p:spPr/>
        <p:txBody>
          <a:bodyPr/>
          <a:lstStyle/>
          <a:p>
            <a:r>
              <a:rPr kumimoji="1" lang="en-US" altLang="ja-JP" smtClean="0"/>
              <a:t>Hiroyuki Nakayama (KEK) </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FJPPL meeting @ Strasbourg</a:t>
            </a:r>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37</a:t>
            </a:fld>
            <a:endParaRPr kumimoji="1" lang="ja-JP" altLang="en-US"/>
          </a:p>
        </p:txBody>
      </p:sp>
    </p:spTree>
    <p:extLst>
      <p:ext uri="{BB962C8B-B14F-4D97-AF65-F5344CB8AC3E}">
        <p14:creationId xmlns:p14="http://schemas.microsoft.com/office/powerpoint/2010/main" val="3441965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6" y="764704"/>
            <a:ext cx="8748464" cy="4545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p:txBody>
          <a:bodyPr/>
          <a:lstStyle/>
          <a:p>
            <a:r>
              <a:rPr kumimoji="1" lang="en-US" altLang="ja-JP" dirty="0" smtClean="0"/>
              <a:t>Belle II Collaboration</a:t>
            </a:r>
            <a:endParaRPr kumimoji="1" lang="ja-JP" altLang="en-US" dirty="0"/>
          </a:p>
        </p:txBody>
      </p:sp>
      <p:sp>
        <p:nvSpPr>
          <p:cNvPr id="5" name="テキスト ボックス 4"/>
          <p:cNvSpPr txBox="1"/>
          <p:nvPr/>
        </p:nvSpPr>
        <p:spPr>
          <a:xfrm>
            <a:off x="2699792" y="5517232"/>
            <a:ext cx="4595874" cy="830997"/>
          </a:xfrm>
          <a:prstGeom prst="rect">
            <a:avLst/>
          </a:prstGeom>
          <a:noFill/>
        </p:spPr>
        <p:txBody>
          <a:bodyPr wrap="none" rtlCol="0">
            <a:spAutoFit/>
          </a:bodyPr>
          <a:lstStyle/>
          <a:p>
            <a:r>
              <a:rPr lang="en-US" altLang="ja-JP" sz="2400" dirty="0" smtClean="0"/>
              <a:t>23 countries/regions, 97 institutes, </a:t>
            </a:r>
          </a:p>
          <a:p>
            <a:r>
              <a:rPr lang="en-US" altLang="ja-JP" sz="2400" dirty="0" smtClean="0"/>
              <a:t>594 collaborators</a:t>
            </a:r>
            <a:endParaRPr kumimoji="1" lang="ja-JP" altLang="en-US" sz="2400" dirty="0"/>
          </a:p>
        </p:txBody>
      </p:sp>
      <p:sp>
        <p:nvSpPr>
          <p:cNvPr id="2" name="テキスト ボックス 1"/>
          <p:cNvSpPr txBox="1"/>
          <p:nvPr/>
        </p:nvSpPr>
        <p:spPr>
          <a:xfrm>
            <a:off x="5508104" y="5949280"/>
            <a:ext cx="1106393" cy="369332"/>
          </a:xfrm>
          <a:prstGeom prst="rect">
            <a:avLst/>
          </a:prstGeom>
          <a:noFill/>
        </p:spPr>
        <p:txBody>
          <a:bodyPr wrap="none" rtlCol="0">
            <a:spAutoFit/>
          </a:bodyPr>
          <a:lstStyle/>
          <a:p>
            <a:r>
              <a:rPr lang="en-US" altLang="ja-JP" dirty="0" smtClean="0"/>
              <a:t>Sep</a:t>
            </a:r>
            <a:r>
              <a:rPr kumimoji="1" lang="en-US" altLang="ja-JP" dirty="0" smtClean="0"/>
              <a:t>. 2014</a:t>
            </a:r>
            <a:endParaRPr kumimoji="1" lang="ja-JP" altLang="en-US" dirty="0"/>
          </a:p>
        </p:txBody>
      </p:sp>
      <p:sp>
        <p:nvSpPr>
          <p:cNvPr id="6" name="日付プレースホルダー 5"/>
          <p:cNvSpPr>
            <a:spLocks noGrp="1"/>
          </p:cNvSpPr>
          <p:nvPr>
            <p:ph type="dt" sz="half" idx="10"/>
          </p:nvPr>
        </p:nvSpPr>
        <p:spPr/>
        <p:txBody>
          <a:bodyPr/>
          <a:lstStyle/>
          <a:p>
            <a:r>
              <a:rPr lang="en-US" altLang="ja-JP" smtClean="0">
                <a:solidFill>
                  <a:prstClr val="black"/>
                </a:solidFill>
              </a:rPr>
              <a:t>Hiroyuki Nakayama (KEK) </a:t>
            </a:r>
            <a:endParaRPr lang="en-US">
              <a:solidFill>
                <a:prstClr val="black"/>
              </a:solidFill>
            </a:endParaRPr>
          </a:p>
        </p:txBody>
      </p:sp>
      <p:sp>
        <p:nvSpPr>
          <p:cNvPr id="7" name="フッター プレースホルダー 6"/>
          <p:cNvSpPr>
            <a:spLocks noGrp="1"/>
          </p:cNvSpPr>
          <p:nvPr>
            <p:ph type="ftr" sz="quarter" idx="12"/>
          </p:nvPr>
        </p:nvSpPr>
        <p:spPr/>
        <p:txBody>
          <a:bodyPr/>
          <a:lstStyle/>
          <a:p>
            <a:r>
              <a:rPr lang="en-US" altLang="ja-JP" smtClean="0">
                <a:solidFill>
                  <a:prstClr val="black"/>
                </a:solidFill>
              </a:rPr>
              <a:t>FJPPL meeting @ Strasbourg</a:t>
            </a:r>
            <a:endParaRPr lang="en-US">
              <a:solidFill>
                <a:prstClr val="black"/>
              </a:solidFill>
            </a:endParaRPr>
          </a:p>
        </p:txBody>
      </p:sp>
      <p:pic>
        <p:nvPicPr>
          <p:cNvPr id="9" name="Picture 4" descr="C:\Users\nakayama\AppData\Local\Microsoft\Windows\Temporary Internet Files\Content.IE5\O3BZ8K8J\b2logo[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1583" r="51355"/>
          <a:stretch/>
        </p:blipFill>
        <p:spPr bwMode="auto">
          <a:xfrm>
            <a:off x="251520" y="4869160"/>
            <a:ext cx="1796388" cy="1616748"/>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7"/>
          <p:cNvSpPr>
            <a:spLocks noGrp="1"/>
          </p:cNvSpPr>
          <p:nvPr>
            <p:ph type="sldNum" sz="quarter" idx="11"/>
          </p:nvPr>
        </p:nvSpPr>
        <p:spPr/>
        <p:txBody>
          <a:bodyPr/>
          <a:lstStyle/>
          <a:p>
            <a:pPr algn="r"/>
            <a:fld id="{D4C49B74-5DB2-4B03-B1D2-7F6A3C51C318}" type="slidenum">
              <a:rPr lang="en-US" smtClean="0">
                <a:solidFill>
                  <a:prstClr val="black"/>
                </a:solidFill>
              </a:rPr>
              <a:pPr algn="r"/>
              <a:t>38</a:t>
            </a:fld>
            <a:endParaRPr lang="en-US">
              <a:solidFill>
                <a:prstClr val="black"/>
              </a:solidFill>
            </a:endParaRPr>
          </a:p>
        </p:txBody>
      </p:sp>
    </p:spTree>
    <p:extLst>
      <p:ext uri="{BB962C8B-B14F-4D97-AF65-F5344CB8AC3E}">
        <p14:creationId xmlns:p14="http://schemas.microsoft.com/office/powerpoint/2010/main" val="1836348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446856" y="15875"/>
            <a:ext cx="8229600" cy="669925"/>
          </a:xfrm>
        </p:spPr>
        <p:txBody>
          <a:bodyPr lIns="64291" tIns="32146" rIns="64291" bIns="32146">
            <a:normAutofit fontScale="90000"/>
          </a:bodyPr>
          <a:lstStyle/>
          <a:p>
            <a:pPr eaLnBrk="1" hangingPunct="1">
              <a:defRPr/>
            </a:pPr>
            <a:r>
              <a:rPr lang="en-US" altLang="ja-JP" sz="4300" b="1" smtClean="0">
                <a:ea typeface="ＭＳ Ｐゴシック" pitchFamily="50" charset="-128"/>
              </a:rPr>
              <a:t>Machine Design Parameters</a:t>
            </a:r>
          </a:p>
        </p:txBody>
      </p:sp>
      <p:graphicFrame>
        <p:nvGraphicFramePr>
          <p:cNvPr id="17410" name="Group 2"/>
          <p:cNvGraphicFramePr>
            <a:graphicFrameLocks noGrp="1"/>
          </p:cNvGraphicFramePr>
          <p:nvPr>
            <p:extLst>
              <p:ext uri="{D42A27DB-BD31-4B8C-83A1-F6EECF244321}">
                <p14:modId xmlns:p14="http://schemas.microsoft.com/office/powerpoint/2010/main" val="1762776790"/>
              </p:ext>
            </p:extLst>
          </p:nvPr>
        </p:nvGraphicFramePr>
        <p:xfrm>
          <a:off x="446856" y="764704"/>
          <a:ext cx="8100392" cy="5904408"/>
        </p:xfrm>
        <a:graphic>
          <a:graphicData uri="http://schemas.openxmlformats.org/drawingml/2006/table">
            <a:tbl>
              <a:tblPr/>
              <a:tblGrid>
                <a:gridCol w="2329878"/>
                <a:gridCol w="854142"/>
                <a:gridCol w="1038268"/>
                <a:gridCol w="925776"/>
                <a:gridCol w="1176786"/>
                <a:gridCol w="961752"/>
                <a:gridCol w="813790"/>
              </a:tblGrid>
              <a:tr h="416520">
                <a:tc rowSpan="2"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5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parameters</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1" i="0" u="none" strike="noStrike" cap="none" normalizeH="0" baseline="0" smtClean="0">
                          <a:ln>
                            <a:noFill/>
                          </a:ln>
                          <a:solidFill>
                            <a:srgbClr val="00B050"/>
                          </a:solidFill>
                          <a:effectLst/>
                          <a:latin typeface="Marker Felt" pitchFamily="-110" charset="0"/>
                          <a:ea typeface="ＭＳ Ｐゴシック" pitchFamily="50" charset="-128"/>
                          <a:sym typeface="Marker Felt" pitchFamily="-110" charset="0"/>
                        </a:rPr>
                        <a:t>KEKB</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1" i="0" u="none" strike="noStrike" cap="none" normalizeH="0" baseline="0" smtClean="0">
                          <a:ln>
                            <a:noFill/>
                          </a:ln>
                          <a:solidFill>
                            <a:srgbClr val="0000FF"/>
                          </a:solidFill>
                          <a:effectLst/>
                          <a:latin typeface="Marker Felt" pitchFamily="-110" charset="0"/>
                          <a:ea typeface="ＭＳ Ｐゴシック" pitchFamily="50" charset="-128"/>
                          <a:sym typeface="Marker Felt" pitchFamily="-110" charset="0"/>
                        </a:rPr>
                        <a:t>SuperKEKB</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units</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416520">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LER</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HER</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LER</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HER</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Beam energy</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E</a:t>
                      </a:r>
                      <a:r>
                        <a:rPr kumimoji="0" lang="en-US" altLang="ja-JP" sz="2000" b="0" i="0" u="none" strike="noStrike" cap="none" normalizeH="0" baseline="-6000" smtClean="0">
                          <a:ln>
                            <a:noFill/>
                          </a:ln>
                          <a:solidFill>
                            <a:schemeClr val="tx1"/>
                          </a:solidFill>
                          <a:effectLst/>
                          <a:latin typeface="Marker Felt" pitchFamily="-110" charset="0"/>
                          <a:ea typeface="ＭＳ Ｐゴシック" pitchFamily="50" charset="-128"/>
                          <a:sym typeface="Marker Felt" pitchFamily="-110" charset="0"/>
                        </a:rPr>
                        <a:t>b</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3.5</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8</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4</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7.007</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GeV</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Half crossing angle</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φ</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11</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41.5</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mrad</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 of Bunches</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N</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1584</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2500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endPar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endParaRP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Horizontal emittance</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err="1" smtClean="0">
                          <a:ln>
                            <a:noFill/>
                          </a:ln>
                          <a:solidFill>
                            <a:schemeClr val="tx1"/>
                          </a:solidFill>
                          <a:effectLst/>
                          <a:latin typeface="Marker Felt" pitchFamily="-110" charset="0"/>
                          <a:ea typeface="ＭＳ Ｐゴシック" pitchFamily="50" charset="-128"/>
                          <a:sym typeface="Marker Felt" pitchFamily="-110" charset="0"/>
                        </a:rPr>
                        <a:t>ε</a:t>
                      </a:r>
                      <a:r>
                        <a:rPr kumimoji="0" lang="en-US" altLang="ja-JP" sz="2000" b="0" i="0" u="none" strike="noStrike" cap="none" normalizeH="0" baseline="-6000" dirty="0" err="1" smtClean="0">
                          <a:ln>
                            <a:noFill/>
                          </a:ln>
                          <a:solidFill>
                            <a:schemeClr val="tx1"/>
                          </a:solidFill>
                          <a:effectLst/>
                          <a:latin typeface="Marker Felt" pitchFamily="-110" charset="0"/>
                          <a:ea typeface="ＭＳ Ｐゴシック" pitchFamily="50" charset="-128"/>
                          <a:sym typeface="Marker Felt" pitchFamily="-110" charset="0"/>
                        </a:rPr>
                        <a:t>x</a:t>
                      </a:r>
                      <a:endParaRPr kumimoji="0" lang="en-US" altLang="ja-JP" sz="2000" b="0" i="0" u="none" strike="noStrike" cap="none" normalizeH="0" baseline="-6000" dirty="0" smtClean="0">
                        <a:ln>
                          <a:noFill/>
                        </a:ln>
                        <a:solidFill>
                          <a:schemeClr val="tx1"/>
                        </a:solidFill>
                        <a:effectLst/>
                        <a:latin typeface="Marker Felt" pitchFamily="-110" charset="0"/>
                        <a:ea typeface="ＭＳ Ｐゴシック" pitchFamily="50" charset="-128"/>
                        <a:sym typeface="Marker Felt" pitchFamily="-110" charset="0"/>
                      </a:endParaRP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18</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24</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3.2</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4.3</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nm</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Emittance ratio</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Constantia" pitchFamily="18" charset="0"/>
                          <a:ea typeface="ＭＳ Ｐゴシック" pitchFamily="50" charset="-128"/>
                          <a:sym typeface="Constantia" pitchFamily="18" charset="0"/>
                        </a:rPr>
                        <a:t>κ</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0.88</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0.66</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0.27</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0.31</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Beta functions at IP</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err="1" smtClean="0">
                          <a:ln>
                            <a:noFill/>
                          </a:ln>
                          <a:solidFill>
                            <a:schemeClr val="tx1"/>
                          </a:solidFill>
                          <a:effectLst/>
                          <a:latin typeface="Marker Felt" pitchFamily="-110" charset="0"/>
                          <a:ea typeface="ＭＳ Ｐゴシック" pitchFamily="50" charset="-128"/>
                          <a:sym typeface="Marker Felt" pitchFamily="-110" charset="0"/>
                        </a:rPr>
                        <a:t>β</a:t>
                      </a:r>
                      <a:r>
                        <a:rPr kumimoji="0" lang="en-US" altLang="ja-JP" sz="2000" b="0" i="0" u="none" strike="noStrike" cap="none" normalizeH="0" baseline="-6000" dirty="0" err="1" smtClean="0">
                          <a:ln>
                            <a:noFill/>
                          </a:ln>
                          <a:solidFill>
                            <a:schemeClr val="tx1"/>
                          </a:solidFill>
                          <a:effectLst/>
                          <a:latin typeface="Marker Felt" pitchFamily="-110" charset="0"/>
                          <a:ea typeface="ＭＳ Ｐゴシック" pitchFamily="50" charset="-128"/>
                          <a:sym typeface="Marker Felt" pitchFamily="-110" charset="0"/>
                        </a:rPr>
                        <a:t>x</a:t>
                      </a:r>
                      <a:r>
                        <a:rPr kumimoji="0" lang="en-US" altLang="ja-JP" sz="2000" b="0" i="0" u="none" strike="noStrike" cap="none" normalizeH="0" baseline="32000" dirty="0" smtClean="0">
                          <a:ln>
                            <a:noFill/>
                          </a:ln>
                          <a:solidFill>
                            <a:schemeClr val="tx1"/>
                          </a:solidFill>
                          <a:effectLst/>
                          <a:latin typeface="Marker Felt" pitchFamily="-110" charset="0"/>
                          <a:ea typeface="ＭＳ Ｐゴシック" pitchFamily="50" charset="-128"/>
                          <a:sym typeface="Marker Felt" pitchFamily="-110" charset="0"/>
                        </a:rPr>
                        <a:t>*</a:t>
                      </a: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a:t>
                      </a:r>
                      <a:r>
                        <a:rPr kumimoji="0" lang="en-US" altLang="ja-JP" sz="2000" b="0" i="0" u="none" strike="noStrike" cap="none" normalizeH="0" baseline="0" dirty="0" err="1" smtClean="0">
                          <a:ln>
                            <a:noFill/>
                          </a:ln>
                          <a:solidFill>
                            <a:schemeClr val="tx1"/>
                          </a:solidFill>
                          <a:effectLst/>
                          <a:latin typeface="Marker Felt" pitchFamily="-110" charset="0"/>
                          <a:ea typeface="ＭＳ Ｐゴシック" pitchFamily="50" charset="-128"/>
                          <a:sym typeface="Marker Felt" pitchFamily="-110" charset="0"/>
                        </a:rPr>
                        <a:t>β</a:t>
                      </a:r>
                      <a:r>
                        <a:rPr kumimoji="0" lang="en-US" altLang="ja-JP" sz="2000" b="0" i="0" u="none" strike="noStrike" cap="none" normalizeH="0" baseline="-6000" dirty="0" err="1" smtClean="0">
                          <a:ln>
                            <a:noFill/>
                          </a:ln>
                          <a:solidFill>
                            <a:schemeClr val="tx1"/>
                          </a:solidFill>
                          <a:effectLst/>
                          <a:latin typeface="Marker Felt" pitchFamily="-110" charset="0"/>
                          <a:ea typeface="ＭＳ Ｐゴシック" pitchFamily="50" charset="-128"/>
                          <a:sym typeface="Marker Felt" pitchFamily="-110" charset="0"/>
                        </a:rPr>
                        <a:t>y</a:t>
                      </a:r>
                      <a:r>
                        <a:rPr kumimoji="0" lang="en-US" altLang="ja-JP" sz="2000" b="0" i="0" u="none" strike="noStrike" cap="none" normalizeH="0" baseline="32000" dirty="0" smtClean="0">
                          <a:ln>
                            <a:noFill/>
                          </a:ln>
                          <a:solidFill>
                            <a:schemeClr val="tx1"/>
                          </a:solidFill>
                          <a:effectLst/>
                          <a:latin typeface="Marker Felt" pitchFamily="-110" charset="0"/>
                          <a:ea typeface="ＭＳ Ｐゴシック" pitchFamily="50" charset="-128"/>
                          <a:sym typeface="Marker Felt" pitchFamily="-110" charset="0"/>
                        </a:rPr>
                        <a:t>*</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1200/5.9</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32/0.27</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25/0.30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mm</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Beam currents</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err="1" smtClean="0">
                          <a:ln>
                            <a:noFill/>
                          </a:ln>
                          <a:solidFill>
                            <a:schemeClr val="tx1"/>
                          </a:solidFill>
                          <a:effectLst/>
                          <a:latin typeface="Marker Felt" pitchFamily="-110" charset="0"/>
                          <a:ea typeface="ＭＳ Ｐゴシック" pitchFamily="50" charset="-128"/>
                          <a:sym typeface="Marker Felt" pitchFamily="-110" charset="0"/>
                        </a:rPr>
                        <a:t>I</a:t>
                      </a:r>
                      <a:r>
                        <a:rPr kumimoji="0" lang="en-US" altLang="ja-JP" sz="2000" b="0" i="0" u="none" strike="noStrike" cap="none" normalizeH="0" baseline="-6000" dirty="0" err="1" smtClean="0">
                          <a:ln>
                            <a:noFill/>
                          </a:ln>
                          <a:solidFill>
                            <a:schemeClr val="tx1"/>
                          </a:solidFill>
                          <a:effectLst/>
                          <a:latin typeface="Marker Felt" pitchFamily="-110" charset="0"/>
                          <a:ea typeface="ＭＳ Ｐゴシック" pitchFamily="50" charset="-128"/>
                          <a:sym typeface="Marker Felt" pitchFamily="-110" charset="0"/>
                        </a:rPr>
                        <a:t>b</a:t>
                      </a:r>
                      <a:endParaRPr kumimoji="0" lang="en-US" altLang="ja-JP" sz="2000" b="0" i="0" u="none" strike="noStrike" cap="none" normalizeH="0" baseline="-6000" dirty="0" smtClean="0">
                        <a:ln>
                          <a:noFill/>
                        </a:ln>
                        <a:solidFill>
                          <a:schemeClr val="tx1"/>
                        </a:solidFill>
                        <a:effectLst/>
                        <a:latin typeface="Marker Felt" pitchFamily="-110" charset="0"/>
                        <a:ea typeface="ＭＳ Ｐゴシック" pitchFamily="50" charset="-128"/>
                        <a:sym typeface="Marker Felt" pitchFamily="-110" charset="0"/>
                      </a:endParaRP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1.64</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1.19</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3.6</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2.6</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A</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beam-beam param.</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ξ</a:t>
                      </a:r>
                      <a:r>
                        <a:rPr kumimoji="0" lang="en-US" altLang="ja-JP" sz="2000" b="0" i="0" u="none" strike="noStrike" cap="none" normalizeH="0" baseline="-6000" smtClean="0">
                          <a:ln>
                            <a:noFill/>
                          </a:ln>
                          <a:solidFill>
                            <a:schemeClr val="tx1"/>
                          </a:solidFill>
                          <a:effectLst/>
                          <a:latin typeface="Marker Felt" pitchFamily="-110" charset="0"/>
                          <a:ea typeface="ＭＳ Ｐゴシック" pitchFamily="50" charset="-128"/>
                          <a:sym typeface="Marker Felt" pitchFamily="-110" charset="0"/>
                        </a:rPr>
                        <a:t>y</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0.129</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0.090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0.087</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0.081</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endPar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endParaRP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431852">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Bunch Length</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3600" b="0" i="0" u="none" strike="noStrike" cap="none" normalizeH="0" baseline="-6000" smtClean="0">
                          <a:ln>
                            <a:noFill/>
                          </a:ln>
                          <a:solidFill>
                            <a:schemeClr val="tx1"/>
                          </a:solidFill>
                          <a:effectLst/>
                          <a:latin typeface="Symbol" pitchFamily="18" charset="2"/>
                          <a:ea typeface="ＭＳ Ｐゴシック" pitchFamily="50" charset="-128"/>
                          <a:sym typeface="Marker Felt" pitchFamily="-110" charset="0"/>
                        </a:rPr>
                        <a:t>s</a:t>
                      </a:r>
                      <a:r>
                        <a:rPr kumimoji="0" lang="en-US" altLang="ja-JP" sz="2000" b="0" i="0" u="none" strike="noStrike" cap="none" normalizeH="0" baseline="-6000" smtClean="0">
                          <a:ln>
                            <a:noFill/>
                          </a:ln>
                          <a:solidFill>
                            <a:schemeClr val="tx1"/>
                          </a:solidFill>
                          <a:effectLst/>
                          <a:latin typeface="Marker Felt" pitchFamily="-110" charset="0"/>
                          <a:ea typeface="ＭＳ Ｐゴシック" pitchFamily="50" charset="-128"/>
                          <a:sym typeface="Marker Felt" pitchFamily="-110" charset="0"/>
                        </a:rPr>
                        <a:t>z</a:t>
                      </a:r>
                      <a:endParaRPr kumimoji="0" lang="en-US" altLang="ja-JP" sz="2000" b="0" i="0" u="none" strike="noStrike" cap="none" normalizeH="0" baseline="-6000" smtClean="0">
                        <a:ln>
                          <a:noFill/>
                        </a:ln>
                        <a:solidFill>
                          <a:schemeClr val="tx1"/>
                        </a:solidFill>
                        <a:effectLst/>
                        <a:latin typeface="Symbol" pitchFamily="18" charset="2"/>
                        <a:ea typeface="ＭＳ Ｐゴシック" pitchFamily="50" charset="-128"/>
                        <a:sym typeface="Marker Felt" pitchFamily="-110" charset="0"/>
                      </a:endParaRP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6.0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6.0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6.0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5.0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mm</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431852">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Horizontal Beam Size</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3600" b="0" i="0" u="none" strike="noStrike" cap="none" normalizeH="0" baseline="-6000" dirty="0" err="1" smtClean="0">
                          <a:ln>
                            <a:noFill/>
                          </a:ln>
                          <a:solidFill>
                            <a:schemeClr val="tx1"/>
                          </a:solidFill>
                          <a:effectLst/>
                          <a:latin typeface="Symbol" pitchFamily="18" charset="2"/>
                          <a:ea typeface="ＭＳ Ｐゴシック" pitchFamily="50" charset="-128"/>
                          <a:sym typeface="Marker Felt" pitchFamily="-110" charset="0"/>
                        </a:rPr>
                        <a:t>s</a:t>
                      </a:r>
                      <a:r>
                        <a:rPr kumimoji="0" lang="en-US" altLang="ja-JP" sz="2000" b="0" i="0" u="none" strike="noStrike" cap="none" normalizeH="0" baseline="-6000" dirty="0" err="1" smtClean="0">
                          <a:ln>
                            <a:noFill/>
                          </a:ln>
                          <a:solidFill>
                            <a:schemeClr val="tx1"/>
                          </a:solidFill>
                          <a:effectLst/>
                          <a:latin typeface="Marker Felt" pitchFamily="-110" charset="0"/>
                          <a:ea typeface="ＭＳ Ｐゴシック" pitchFamily="50" charset="-128"/>
                          <a:sym typeface="Marker Felt" pitchFamily="-110" charset="0"/>
                        </a:rPr>
                        <a:t>x</a:t>
                      </a:r>
                      <a:r>
                        <a:rPr kumimoji="0" lang="en-US" altLang="ja-JP" sz="2000" b="0" i="0" u="none" strike="noStrike" cap="none" normalizeH="0" baseline="30000" dirty="0" smtClean="0">
                          <a:ln>
                            <a:noFill/>
                          </a:ln>
                          <a:solidFill>
                            <a:schemeClr val="tx1"/>
                          </a:solidFill>
                          <a:effectLst/>
                          <a:latin typeface="Symbol" pitchFamily="18" charset="2"/>
                          <a:ea typeface="ＭＳ Ｐゴシック" pitchFamily="50" charset="-128"/>
                          <a:sym typeface="Marker Felt" pitchFamily="-110" charset="0"/>
                        </a:rPr>
                        <a:t>*</a:t>
                      </a:r>
                      <a:endParaRPr kumimoji="0" lang="en-US" altLang="ja-JP" sz="2000" b="0" i="0" u="none" strike="noStrike" cap="none" normalizeH="0" baseline="-6000" dirty="0" smtClean="0">
                        <a:ln>
                          <a:noFill/>
                        </a:ln>
                        <a:solidFill>
                          <a:schemeClr val="tx1"/>
                        </a:solidFill>
                        <a:effectLst/>
                        <a:latin typeface="Symbol" pitchFamily="18" charset="2"/>
                        <a:ea typeface="ＭＳ Ｐゴシック" pitchFamily="50" charset="-128"/>
                        <a:sym typeface="Marker Felt" pitchFamily="-110" charset="0"/>
                      </a:endParaRP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150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150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10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11</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um</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431852">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Vertical Beam Size</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3600" b="0" i="0" u="none" strike="noStrike" cap="none" normalizeH="0" baseline="-6000" dirty="0" err="1" smtClean="0">
                          <a:ln>
                            <a:noFill/>
                          </a:ln>
                          <a:solidFill>
                            <a:schemeClr val="tx1"/>
                          </a:solidFill>
                          <a:effectLst/>
                          <a:latin typeface="Symbol" pitchFamily="18" charset="2"/>
                          <a:ea typeface="ＭＳ Ｐゴシック" pitchFamily="50" charset="-128"/>
                          <a:sym typeface="Marker Felt" pitchFamily="-110" charset="0"/>
                        </a:rPr>
                        <a:t>s</a:t>
                      </a:r>
                      <a:r>
                        <a:rPr kumimoji="0" lang="en-US" altLang="ja-JP" sz="2000" b="0" i="0" u="none" strike="noStrike" cap="none" normalizeH="0" baseline="-6000" dirty="0" err="1" smtClean="0">
                          <a:ln>
                            <a:noFill/>
                          </a:ln>
                          <a:solidFill>
                            <a:schemeClr val="tx1"/>
                          </a:solidFill>
                          <a:effectLst/>
                          <a:latin typeface="Marker Felt" pitchFamily="-110" charset="0"/>
                          <a:ea typeface="ＭＳ Ｐゴシック" pitchFamily="50" charset="-128"/>
                          <a:sym typeface="Marker Felt" pitchFamily="-110" charset="0"/>
                        </a:rPr>
                        <a:t>y</a:t>
                      </a:r>
                      <a:r>
                        <a:rPr kumimoji="0" lang="en-US" altLang="ja-JP" sz="2000" b="0" i="0" u="none" strike="noStrike" cap="none" normalizeH="0" baseline="30000" dirty="0" smtClean="0">
                          <a:ln>
                            <a:noFill/>
                          </a:ln>
                          <a:solidFill>
                            <a:schemeClr val="tx1"/>
                          </a:solidFill>
                          <a:effectLst/>
                          <a:latin typeface="Symbol" pitchFamily="18" charset="2"/>
                          <a:ea typeface="ＭＳ Ｐゴシック" pitchFamily="50" charset="-128"/>
                          <a:sym typeface="Marker Felt" pitchFamily="-110" charset="0"/>
                        </a:rPr>
                        <a:t>*</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0.94</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0.048</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0.063</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um</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1" i="0" u="none" strike="noStrike" cap="none" normalizeH="0" baseline="0" smtClean="0">
                          <a:ln>
                            <a:noFill/>
                          </a:ln>
                          <a:solidFill>
                            <a:srgbClr val="FF0000"/>
                          </a:solidFill>
                          <a:effectLst/>
                          <a:latin typeface="Marker Felt" pitchFamily="-110" charset="0"/>
                          <a:ea typeface="ＭＳ Ｐゴシック" pitchFamily="50" charset="-128"/>
                          <a:sym typeface="Marker Felt" pitchFamily="-110" charset="0"/>
                        </a:rPr>
                        <a:t>Luminosity</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1" i="0" u="none" strike="noStrike" cap="none" normalizeH="0" baseline="0" smtClean="0">
                          <a:ln>
                            <a:noFill/>
                          </a:ln>
                          <a:solidFill>
                            <a:srgbClr val="FF0000"/>
                          </a:solidFill>
                          <a:effectLst/>
                          <a:latin typeface="Marker Felt" pitchFamily="-110" charset="0"/>
                          <a:ea typeface="ＭＳ Ｐゴシック" pitchFamily="50" charset="-128"/>
                          <a:sym typeface="Marker Felt" pitchFamily="-110" charset="0"/>
                        </a:rPr>
                        <a:t>L</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F2F2F2"/>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1" i="0" u="none" strike="noStrike" cap="none" normalizeH="0" baseline="0" smtClean="0">
                          <a:ln>
                            <a:noFill/>
                          </a:ln>
                          <a:solidFill>
                            <a:srgbClr val="FF0000"/>
                          </a:solidFill>
                          <a:effectLst/>
                          <a:latin typeface="Marker Felt" pitchFamily="-110" charset="0"/>
                          <a:ea typeface="ＭＳ Ｐゴシック" pitchFamily="50" charset="-128"/>
                          <a:sym typeface="Marker Felt" pitchFamily="-110" charset="0"/>
                        </a:rPr>
                        <a:t>2.1 x 10</a:t>
                      </a:r>
                      <a:r>
                        <a:rPr kumimoji="0" lang="en-US" altLang="ja-JP" sz="2000" b="1" i="0" u="none" strike="noStrike" cap="none" normalizeH="0" baseline="32000" smtClean="0">
                          <a:ln>
                            <a:noFill/>
                          </a:ln>
                          <a:solidFill>
                            <a:srgbClr val="FF0000"/>
                          </a:solidFill>
                          <a:effectLst/>
                          <a:latin typeface="Marker Felt" pitchFamily="-110" charset="0"/>
                          <a:ea typeface="ＭＳ Ｐゴシック" pitchFamily="50" charset="-128"/>
                          <a:sym typeface="Marker Felt" pitchFamily="-110" charset="0"/>
                        </a:rPr>
                        <a:t>34</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F2F2F2"/>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1" i="0" u="none" strike="noStrike" cap="none" normalizeH="0" baseline="0" smtClean="0">
                          <a:ln>
                            <a:noFill/>
                          </a:ln>
                          <a:solidFill>
                            <a:srgbClr val="FF0000"/>
                          </a:solidFill>
                          <a:effectLst/>
                          <a:latin typeface="Marker Felt" pitchFamily="-110" charset="0"/>
                          <a:ea typeface="ＭＳ Ｐゴシック" pitchFamily="50" charset="-128"/>
                          <a:sym typeface="Marker Felt" pitchFamily="-110" charset="0"/>
                        </a:rPr>
                        <a:t>8 x 10</a:t>
                      </a:r>
                      <a:r>
                        <a:rPr kumimoji="0" lang="en-US" altLang="ja-JP" sz="2000" b="1" i="0" u="none" strike="noStrike" cap="none" normalizeH="0" baseline="32000" smtClean="0">
                          <a:ln>
                            <a:noFill/>
                          </a:ln>
                          <a:solidFill>
                            <a:srgbClr val="FF0000"/>
                          </a:solidFill>
                          <a:effectLst/>
                          <a:latin typeface="Marker Felt" pitchFamily="-110" charset="0"/>
                          <a:ea typeface="ＭＳ Ｐゴシック" pitchFamily="50" charset="-128"/>
                          <a:sym typeface="Marker Felt" pitchFamily="-110" charset="0"/>
                        </a:rPr>
                        <a:t>35</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F2F2F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1" i="0" u="none" strike="noStrike" cap="none" normalizeH="0" baseline="0" dirty="0" smtClean="0">
                          <a:ln>
                            <a:noFill/>
                          </a:ln>
                          <a:solidFill>
                            <a:srgbClr val="FF0000"/>
                          </a:solidFill>
                          <a:effectLst/>
                          <a:latin typeface="Marker Felt" pitchFamily="-110" charset="0"/>
                          <a:ea typeface="ＭＳ Ｐゴシック" pitchFamily="50" charset="-128"/>
                          <a:sym typeface="Marker Felt" pitchFamily="-110" charset="0"/>
                        </a:rPr>
                        <a:t>cm</a:t>
                      </a:r>
                      <a:r>
                        <a:rPr kumimoji="0" lang="en-US" altLang="ja-JP" sz="1800" b="1" i="0" u="none" strike="noStrike" cap="none" normalizeH="0" baseline="32000" dirty="0" smtClean="0">
                          <a:ln>
                            <a:noFill/>
                          </a:ln>
                          <a:solidFill>
                            <a:srgbClr val="FF0000"/>
                          </a:solidFill>
                          <a:effectLst/>
                          <a:latin typeface="Marker Felt" pitchFamily="-110" charset="0"/>
                          <a:ea typeface="ＭＳ Ｐゴシック" pitchFamily="50" charset="-128"/>
                          <a:sym typeface="Marker Felt" pitchFamily="-110" charset="0"/>
                        </a:rPr>
                        <a:t>-2</a:t>
                      </a:r>
                      <a:r>
                        <a:rPr kumimoji="0" lang="en-US" altLang="ja-JP" sz="1800" b="1" i="0" u="none" strike="noStrike" cap="none" normalizeH="0" baseline="0" dirty="0" smtClean="0">
                          <a:ln>
                            <a:noFill/>
                          </a:ln>
                          <a:solidFill>
                            <a:srgbClr val="FF0000"/>
                          </a:solidFill>
                          <a:effectLst/>
                          <a:latin typeface="Marker Felt" pitchFamily="-110" charset="0"/>
                          <a:ea typeface="ＭＳ Ｐゴシック" pitchFamily="50" charset="-128"/>
                          <a:sym typeface="Marker Felt" pitchFamily="-110" charset="0"/>
                        </a:rPr>
                        <a:t>s</a:t>
                      </a:r>
                      <a:r>
                        <a:rPr kumimoji="0" lang="en-US" altLang="ja-JP" sz="1800" b="1" i="0" u="none" strike="noStrike" cap="none" normalizeH="0" baseline="32000" dirty="0" smtClean="0">
                          <a:ln>
                            <a:noFill/>
                          </a:ln>
                          <a:solidFill>
                            <a:srgbClr val="FF0000"/>
                          </a:solidFill>
                          <a:effectLst/>
                          <a:latin typeface="Marker Felt" pitchFamily="-110" charset="0"/>
                          <a:ea typeface="ＭＳ Ｐゴシック" pitchFamily="50" charset="-128"/>
                          <a:sym typeface="Marker Felt" pitchFamily="-110" charset="0"/>
                        </a:rPr>
                        <a:t>-1</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F2F2F2"/>
                    </a:solidFill>
                  </a:tcPr>
                </a:tc>
              </a:tr>
            </a:tbl>
          </a:graphicData>
        </a:graphic>
      </p:graphicFrame>
      <p:sp>
        <p:nvSpPr>
          <p:cNvPr id="4" name="正方形/長方形 3"/>
          <p:cNvSpPr/>
          <p:nvPr/>
        </p:nvSpPr>
        <p:spPr>
          <a:xfrm>
            <a:off x="5594920" y="764704"/>
            <a:ext cx="2160240" cy="5904656"/>
          </a:xfrm>
          <a:prstGeom prst="rect">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日付プレースホルダー 1"/>
          <p:cNvSpPr>
            <a:spLocks noGrp="1"/>
          </p:cNvSpPr>
          <p:nvPr>
            <p:ph type="dt" sz="half" idx="10"/>
          </p:nvPr>
        </p:nvSpPr>
        <p:spPr/>
        <p:txBody>
          <a:bodyPr/>
          <a:lstStyle/>
          <a:p>
            <a:r>
              <a:rPr kumimoji="1" lang="en-US" altLang="ja-JP" smtClean="0"/>
              <a:t>Hiroyuki Nakayama (KEK) </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FJPPL meeting @ Strasbourg</a:t>
            </a:r>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39</a:t>
            </a:fld>
            <a:endParaRPr kumimoji="1" lang="ja-JP" altLang="en-US"/>
          </a:p>
        </p:txBody>
      </p:sp>
    </p:spTree>
    <p:extLst>
      <p:ext uri="{BB962C8B-B14F-4D97-AF65-F5344CB8AC3E}">
        <p14:creationId xmlns:p14="http://schemas.microsoft.com/office/powerpoint/2010/main" val="223853052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2.Beam-gas scattering</a:t>
            </a:r>
            <a:endParaRPr kumimoji="1" lang="ja-JP" altLang="en-US" dirty="0"/>
          </a:p>
        </p:txBody>
      </p:sp>
      <p:sp>
        <p:nvSpPr>
          <p:cNvPr id="4" name="フッター プレースホルダ 3"/>
          <p:cNvSpPr>
            <a:spLocks noGrp="1"/>
          </p:cNvSpPr>
          <p:nvPr>
            <p:ph type="ftr" sz="quarter" idx="11"/>
          </p:nvPr>
        </p:nvSpPr>
        <p:spPr/>
        <p:txBody>
          <a:bodyPr/>
          <a:lstStyle/>
          <a:p>
            <a:pPr>
              <a:defRPr/>
            </a:pPr>
            <a:r>
              <a:rPr lang="en-US" altLang="ja-JP" smtClean="0"/>
              <a:t>FJPPL meeting @ Strasbourg</a:t>
            </a:r>
            <a:endParaRPr lang="ja-JP" altLang="en-US"/>
          </a:p>
        </p:txBody>
      </p:sp>
      <p:pic>
        <p:nvPicPr>
          <p:cNvPr id="5" name="Picture 3"/>
          <p:cNvPicPr>
            <a:picLocks noChangeAspect="1" noChangeArrowheads="1"/>
          </p:cNvPicPr>
          <p:nvPr/>
        </p:nvPicPr>
        <p:blipFill>
          <a:blip r:embed="rId3" cstate="print"/>
          <a:srcRect/>
          <a:stretch>
            <a:fillRect/>
          </a:stretch>
        </p:blipFill>
        <p:spPr bwMode="auto">
          <a:xfrm>
            <a:off x="7375666" y="546037"/>
            <a:ext cx="1768334" cy="837324"/>
          </a:xfrm>
          <a:prstGeom prst="rect">
            <a:avLst/>
          </a:prstGeom>
          <a:noFill/>
          <a:ln w="9525">
            <a:noFill/>
            <a:miter lim="800000"/>
            <a:headEnd/>
            <a:tailEnd/>
          </a:ln>
        </p:spPr>
      </p:pic>
      <p:pic>
        <p:nvPicPr>
          <p:cNvPr id="6" name="Picture 1"/>
          <p:cNvPicPr>
            <a:picLocks noChangeAspect="1" noChangeArrowheads="1"/>
          </p:cNvPicPr>
          <p:nvPr/>
        </p:nvPicPr>
        <p:blipFill>
          <a:blip r:embed="rId4" cstate="print"/>
          <a:srcRect l="12233" t="20381" r="57366" b="52733"/>
          <a:stretch>
            <a:fillRect/>
          </a:stretch>
        </p:blipFill>
        <p:spPr bwMode="auto">
          <a:xfrm>
            <a:off x="7335029" y="1656095"/>
            <a:ext cx="1808971" cy="889155"/>
          </a:xfrm>
          <a:prstGeom prst="rect">
            <a:avLst/>
          </a:prstGeom>
          <a:noFill/>
          <a:ln w="9525">
            <a:noFill/>
            <a:miter lim="800000"/>
            <a:headEnd/>
            <a:tailEnd/>
          </a:ln>
        </p:spPr>
      </p:pic>
      <p:sp>
        <p:nvSpPr>
          <p:cNvPr id="7" name="テキスト ボックス 6"/>
          <p:cNvSpPr txBox="1"/>
          <p:nvPr/>
        </p:nvSpPr>
        <p:spPr>
          <a:xfrm>
            <a:off x="7865672" y="258005"/>
            <a:ext cx="1008112" cy="369332"/>
          </a:xfrm>
          <a:prstGeom prst="rect">
            <a:avLst/>
          </a:prstGeom>
          <a:noFill/>
        </p:spPr>
        <p:txBody>
          <a:bodyPr wrap="square" rtlCol="0">
            <a:spAutoFit/>
          </a:bodyPr>
          <a:lstStyle/>
          <a:p>
            <a:r>
              <a:rPr kumimoji="1" lang="en-US" altLang="ja-JP" dirty="0" err="1" smtClean="0"/>
              <a:t>Brems</a:t>
            </a:r>
            <a:endParaRPr kumimoji="1" lang="ja-JP" altLang="en-US" dirty="0"/>
          </a:p>
        </p:txBody>
      </p:sp>
      <p:sp>
        <p:nvSpPr>
          <p:cNvPr id="8" name="テキスト ボックス 7"/>
          <p:cNvSpPr txBox="1"/>
          <p:nvPr/>
        </p:nvSpPr>
        <p:spPr>
          <a:xfrm>
            <a:off x="7703840" y="1321114"/>
            <a:ext cx="1080120" cy="369332"/>
          </a:xfrm>
          <a:prstGeom prst="rect">
            <a:avLst/>
          </a:prstGeom>
          <a:noFill/>
        </p:spPr>
        <p:txBody>
          <a:bodyPr wrap="square" rtlCol="0">
            <a:spAutoFit/>
          </a:bodyPr>
          <a:lstStyle/>
          <a:p>
            <a:r>
              <a:rPr kumimoji="1" lang="en-US" altLang="ja-JP" dirty="0" smtClean="0"/>
              <a:t>Coulomb</a:t>
            </a:r>
            <a:endParaRPr kumimoji="1" lang="ja-JP" altLang="en-US" dirty="0"/>
          </a:p>
        </p:txBody>
      </p:sp>
      <p:sp>
        <p:nvSpPr>
          <p:cNvPr id="10" name="コンテンツ プレースホルダ 2"/>
          <p:cNvSpPr txBox="1">
            <a:spLocks/>
          </p:cNvSpPr>
          <p:nvPr/>
        </p:nvSpPr>
        <p:spPr bwMode="auto">
          <a:xfrm>
            <a:off x="362606" y="1600200"/>
            <a:ext cx="878139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 typeface="Arial" charset="0"/>
              <a:buChar char="•"/>
            </a:pPr>
            <a:r>
              <a:rPr lang="en-US" altLang="ja-JP" sz="2400" dirty="0" smtClean="0">
                <a:latin typeface="+mn-lt"/>
                <a:ea typeface="+mn-ea"/>
              </a:rPr>
              <a:t>Scattering by remaining gas, Rate ∝</a:t>
            </a:r>
            <a:r>
              <a:rPr lang="en-US" altLang="ja-JP" sz="2400" dirty="0" err="1" smtClean="0">
                <a:latin typeface="+mn-lt"/>
                <a:ea typeface="+mn-ea"/>
              </a:rPr>
              <a:t>IxP</a:t>
            </a:r>
            <a:endParaRPr lang="en-US" altLang="ja-JP" sz="2400" dirty="0" smtClean="0">
              <a:latin typeface="+mn-lt"/>
              <a:ea typeface="+mn-ea"/>
            </a:endParaRPr>
          </a:p>
          <a:p>
            <a:pPr marL="342900" lvl="0" indent="-342900" eaLnBrk="0" hangingPunct="0">
              <a:spcBef>
                <a:spcPct val="20000"/>
              </a:spcBef>
              <a:buFont typeface="Arial" charset="0"/>
              <a:buChar char="•"/>
            </a:pPr>
            <a:r>
              <a:rPr lang="en-US" altLang="ja-JP" sz="2400" dirty="0" smtClean="0">
                <a:latin typeface="+mn-lt"/>
                <a:ea typeface="+mn-ea"/>
              </a:rPr>
              <a:t>Due to smaller beam pipe aperture and larger </a:t>
            </a:r>
          </a:p>
          <a:p>
            <a:pPr marL="342900" lvl="0" indent="-342900" eaLnBrk="0" hangingPunct="0">
              <a:spcBef>
                <a:spcPct val="20000"/>
              </a:spcBef>
            </a:pPr>
            <a:r>
              <a:rPr lang="ja-JP" altLang="en-US" sz="2400" dirty="0" smtClean="0">
                <a:latin typeface="+mn-lt"/>
                <a:ea typeface="+mn-ea"/>
              </a:rPr>
              <a:t>　　</a:t>
            </a:r>
            <a:r>
              <a:rPr lang="en-US" altLang="ja-JP" sz="2400" dirty="0" smtClean="0">
                <a:latin typeface="+mn-lt"/>
                <a:ea typeface="+mn-ea"/>
              </a:rPr>
              <a:t>maximum </a:t>
            </a:r>
            <a:r>
              <a:rPr lang="en-US" altLang="ja-JP" sz="2400" dirty="0" smtClean="0">
                <a:latin typeface="Symbol" pitchFamily="18" charset="2"/>
                <a:ea typeface="+mn-ea"/>
              </a:rPr>
              <a:t>b</a:t>
            </a:r>
            <a:r>
              <a:rPr lang="en-US" altLang="ja-JP" sz="2400" dirty="0" smtClean="0">
                <a:latin typeface="+mn-lt"/>
                <a:ea typeface="+mn-ea"/>
              </a:rPr>
              <a:t>y, beam-gas Coulomb scattering could be more dangerous than in KEKB</a:t>
            </a:r>
          </a:p>
          <a:p>
            <a:pPr marL="342900" lvl="0" indent="-342900" eaLnBrk="0" hangingPunct="0">
              <a:spcBef>
                <a:spcPct val="20000"/>
              </a:spcBef>
              <a:buFont typeface="Arial" pitchFamily="34" charset="0"/>
              <a:buChar char="•"/>
            </a:pPr>
            <a:endParaRPr lang="en-US" altLang="ja-JP" sz="2400" dirty="0" smtClean="0">
              <a:latin typeface="+mn-lt"/>
              <a:ea typeface="+mn-ea"/>
            </a:endParaRPr>
          </a:p>
          <a:p>
            <a:pPr marL="342900" lvl="0" indent="-342900" eaLnBrk="0" hangingPunct="0">
              <a:spcBef>
                <a:spcPct val="20000"/>
              </a:spcBef>
            </a:pPr>
            <a:endParaRPr lang="en-US" altLang="ja-JP" sz="2400" dirty="0" smtClean="0">
              <a:latin typeface="+mn-lt"/>
              <a:ea typeface="+mn-ea"/>
            </a:endParaRPr>
          </a:p>
          <a:p>
            <a:pPr marL="342900" lvl="0" indent="-342900" eaLnBrk="0" hangingPunct="0">
              <a:spcBef>
                <a:spcPct val="20000"/>
              </a:spcBef>
              <a:buFont typeface="Arial" charset="0"/>
              <a:buChar char="•"/>
            </a:pPr>
            <a:endParaRPr lang="en-US" altLang="ja-JP" sz="2400" dirty="0" smtClean="0">
              <a:latin typeface="+mn-lt"/>
              <a:ea typeface="+mn-ea"/>
            </a:endParaRPr>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3751223330"/>
              </p:ext>
            </p:extLst>
          </p:nvPr>
        </p:nvGraphicFramePr>
        <p:xfrm>
          <a:off x="1129095" y="3301836"/>
          <a:ext cx="4464050" cy="868362"/>
        </p:xfrm>
        <a:graphic>
          <a:graphicData uri="http://schemas.openxmlformats.org/presentationml/2006/ole">
            <mc:AlternateContent xmlns:mc="http://schemas.openxmlformats.org/markup-compatibility/2006">
              <mc:Choice xmlns:v="urn:schemas-microsoft-com:vml" Requires="v">
                <p:oleObj spid="_x0000_s3433" name="数式" r:id="rId5" imgW="2361960" imgH="507960" progId="Equation.3">
                  <p:embed/>
                </p:oleObj>
              </mc:Choice>
              <mc:Fallback>
                <p:oleObj name="数式" r:id="rId5" imgW="236196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9095" y="3301836"/>
                        <a:ext cx="4464050" cy="86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438344644"/>
              </p:ext>
            </p:extLst>
          </p:nvPr>
        </p:nvGraphicFramePr>
        <p:xfrm>
          <a:off x="107504" y="4149080"/>
          <a:ext cx="5760640" cy="2494280"/>
        </p:xfrm>
        <a:graphic>
          <a:graphicData uri="http://schemas.openxmlformats.org/drawingml/2006/table">
            <a:tbl>
              <a:tblPr firstRow="1" bandRow="1">
                <a:tableStyleId>{5C22544A-7EE6-4342-B048-85BDC9FD1C3A}</a:tableStyleId>
              </a:tblPr>
              <a:tblGrid>
                <a:gridCol w="3310759"/>
                <a:gridCol w="1114743"/>
                <a:gridCol w="1335138"/>
              </a:tblGrid>
              <a:tr h="235952">
                <a:tc>
                  <a:txBody>
                    <a:bodyPr/>
                    <a:lstStyle/>
                    <a:p>
                      <a:endParaRPr kumimoji="1" lang="ja-JP" altLang="en-US" sz="1800" dirty="0"/>
                    </a:p>
                  </a:txBody>
                  <a:tcPr/>
                </a:tc>
                <a:tc>
                  <a:txBody>
                    <a:bodyPr/>
                    <a:lstStyle/>
                    <a:p>
                      <a:r>
                        <a:rPr kumimoji="1" lang="en-US" altLang="ja-JP" sz="1800" dirty="0" smtClean="0"/>
                        <a:t>KEKB LER</a:t>
                      </a:r>
                      <a:endParaRPr kumimoji="1" lang="ja-JP" altLang="en-US" sz="1800" dirty="0"/>
                    </a:p>
                  </a:txBody>
                  <a:tcPr/>
                </a:tc>
                <a:tc>
                  <a:txBody>
                    <a:bodyPr/>
                    <a:lstStyle/>
                    <a:p>
                      <a:r>
                        <a:rPr kumimoji="1" lang="en-US" altLang="ja-JP" sz="1800" dirty="0" smtClean="0"/>
                        <a:t>SuperKEKB </a:t>
                      </a:r>
                    </a:p>
                    <a:p>
                      <a:r>
                        <a:rPr kumimoji="1" lang="en-US" altLang="ja-JP" sz="1800" dirty="0" smtClean="0"/>
                        <a:t>LER</a:t>
                      </a:r>
                      <a:endParaRPr kumimoji="1" lang="ja-JP" altLang="en-US" sz="1800" dirty="0"/>
                    </a:p>
                  </a:txBody>
                  <a:tcPr/>
                </a:tc>
              </a:tr>
              <a:tr h="370840">
                <a:tc>
                  <a:txBody>
                    <a:bodyPr/>
                    <a:lstStyle/>
                    <a:p>
                      <a:r>
                        <a:rPr kumimoji="1" lang="en-US" altLang="ja-JP" sz="1800" dirty="0" smtClean="0"/>
                        <a:t>QC1 beam</a:t>
                      </a:r>
                      <a:r>
                        <a:rPr kumimoji="1" lang="en-US" altLang="ja-JP" sz="1800" baseline="0" dirty="0" smtClean="0"/>
                        <a:t> pipe radius: </a:t>
                      </a:r>
                      <a:r>
                        <a:rPr lang="en-US" altLang="ja-JP" dirty="0" smtClean="0"/>
                        <a:t>r</a:t>
                      </a:r>
                      <a:r>
                        <a:rPr kumimoji="1" lang="en-US" altLang="ja-JP" sz="1800" baseline="-25000" dirty="0" smtClean="0"/>
                        <a:t>QC1</a:t>
                      </a:r>
                      <a:endParaRPr kumimoji="1" lang="ja-JP" altLang="en-US" sz="1800" baseline="-25000" dirty="0"/>
                    </a:p>
                  </a:txBody>
                  <a:tcPr/>
                </a:tc>
                <a:tc>
                  <a:txBody>
                    <a:bodyPr/>
                    <a:lstStyle/>
                    <a:p>
                      <a:r>
                        <a:rPr kumimoji="1" lang="en-US" altLang="ja-JP" sz="1800" dirty="0" smtClean="0"/>
                        <a:t>35mm</a:t>
                      </a:r>
                      <a:endParaRPr kumimoji="1" lang="ja-JP" altLang="en-US" sz="1800" dirty="0"/>
                    </a:p>
                  </a:txBody>
                  <a:tcPr/>
                </a:tc>
                <a:tc>
                  <a:txBody>
                    <a:bodyPr/>
                    <a:lstStyle/>
                    <a:p>
                      <a:r>
                        <a:rPr kumimoji="1" lang="en-US" altLang="ja-JP" sz="1800" dirty="0" smtClean="0"/>
                        <a:t>13.5mm</a:t>
                      </a:r>
                      <a:endParaRPr kumimoji="1" lang="ja-JP" altLang="en-US" sz="1800" dirty="0"/>
                    </a:p>
                  </a:txBody>
                  <a:tcPr/>
                </a:tc>
              </a:tr>
              <a:tr h="370840">
                <a:tc>
                  <a:txBody>
                    <a:bodyPr/>
                    <a:lstStyle/>
                    <a:p>
                      <a:r>
                        <a:rPr kumimoji="1" lang="en-US" altLang="ja-JP" sz="1800" dirty="0" smtClean="0"/>
                        <a:t>Max. vertical beta (in QC1): </a:t>
                      </a:r>
                      <a:r>
                        <a:rPr lang="en-US" altLang="ja-JP" sz="1800" dirty="0" smtClean="0">
                          <a:latin typeface="Symbol" pitchFamily="18" charset="2"/>
                        </a:rPr>
                        <a:t>b</a:t>
                      </a:r>
                      <a:r>
                        <a:rPr lang="en-US" altLang="ja-JP" sz="1800" baseline="-25000" dirty="0" smtClean="0"/>
                        <a:t>y,QC1</a:t>
                      </a:r>
                      <a:endParaRPr kumimoji="1" lang="ja-JP" altLang="en-US" sz="1800" dirty="0"/>
                    </a:p>
                  </a:txBody>
                  <a:tcPr/>
                </a:tc>
                <a:tc>
                  <a:txBody>
                    <a:bodyPr/>
                    <a:lstStyle/>
                    <a:p>
                      <a:r>
                        <a:rPr kumimoji="1" lang="en-US" altLang="ja-JP" sz="1800" dirty="0" smtClean="0"/>
                        <a:t>600m</a:t>
                      </a:r>
                      <a:endParaRPr kumimoji="1" lang="ja-JP" altLang="en-US" sz="1800" dirty="0"/>
                    </a:p>
                  </a:txBody>
                  <a:tcPr/>
                </a:tc>
                <a:tc>
                  <a:txBody>
                    <a:bodyPr/>
                    <a:lstStyle/>
                    <a:p>
                      <a:r>
                        <a:rPr kumimoji="1" lang="en-US" altLang="ja-JP" sz="1800" dirty="0" smtClean="0"/>
                        <a:t>2900m</a:t>
                      </a:r>
                      <a:endParaRPr kumimoji="1" lang="ja-JP" altLang="en-US" sz="1800" dirty="0"/>
                    </a:p>
                  </a:txBody>
                  <a:tcPr/>
                </a:tc>
              </a:tr>
              <a:tr h="370840">
                <a:tc>
                  <a:txBody>
                    <a:bodyPr/>
                    <a:lstStyle/>
                    <a:p>
                      <a:r>
                        <a:rPr lang="en-US" altLang="ja-JP" sz="1800" dirty="0" smtClean="0"/>
                        <a:t>Averaged vertical</a:t>
                      </a:r>
                      <a:r>
                        <a:rPr lang="en-US" altLang="ja-JP" sz="1800" baseline="0" dirty="0" smtClean="0"/>
                        <a:t> beta: </a:t>
                      </a:r>
                      <a:r>
                        <a:rPr lang="en-US" altLang="ja-JP" sz="1800" dirty="0" smtClean="0"/>
                        <a:t>&lt;</a:t>
                      </a:r>
                      <a:r>
                        <a:rPr lang="en-US" altLang="ja-JP" sz="1800" dirty="0" smtClean="0">
                          <a:latin typeface="Symbol" pitchFamily="18" charset="2"/>
                        </a:rPr>
                        <a:t>b</a:t>
                      </a:r>
                      <a:r>
                        <a:rPr lang="en-US" altLang="ja-JP" sz="1800" baseline="-25000" dirty="0" smtClean="0"/>
                        <a:t>y</a:t>
                      </a:r>
                      <a:r>
                        <a:rPr lang="en-US" altLang="ja-JP" sz="1800" dirty="0" smtClean="0"/>
                        <a:t>&gt;</a:t>
                      </a:r>
                      <a:endParaRPr kumimoji="1" lang="ja-JP" altLang="en-US" sz="1800" dirty="0"/>
                    </a:p>
                  </a:txBody>
                  <a:tcPr/>
                </a:tc>
                <a:tc>
                  <a:txBody>
                    <a:bodyPr/>
                    <a:lstStyle/>
                    <a:p>
                      <a:r>
                        <a:rPr kumimoji="1" lang="en-US" altLang="ja-JP" sz="1800" dirty="0" smtClean="0"/>
                        <a:t>23m</a:t>
                      </a:r>
                      <a:endParaRPr kumimoji="1" lang="ja-JP" altLang="en-US" sz="1800" dirty="0"/>
                    </a:p>
                  </a:txBody>
                  <a:tcPr/>
                </a:tc>
                <a:tc>
                  <a:txBody>
                    <a:bodyPr/>
                    <a:lstStyle/>
                    <a:p>
                      <a:r>
                        <a:rPr kumimoji="1" lang="en-US" altLang="ja-JP" sz="1800" dirty="0" smtClean="0"/>
                        <a:t>50m</a:t>
                      </a:r>
                      <a:endParaRPr kumimoji="1" lang="ja-JP" altLang="en-US" sz="1800" dirty="0"/>
                    </a:p>
                  </a:txBody>
                  <a:tcPr/>
                </a:tc>
              </a:tr>
              <a:tr h="370840">
                <a:tc>
                  <a:txBody>
                    <a:bodyPr/>
                    <a:lstStyle/>
                    <a:p>
                      <a:r>
                        <a:rPr kumimoji="1" lang="en-US" altLang="ja-JP" dirty="0" smtClean="0"/>
                        <a:t>Min. scattering angle: </a:t>
                      </a:r>
                      <a:r>
                        <a:rPr lang="en-US" altLang="ja-JP" sz="1800" dirty="0" smtClean="0">
                          <a:latin typeface="Symbol" pitchFamily="18" charset="2"/>
                        </a:rPr>
                        <a:t>q</a:t>
                      </a:r>
                      <a:r>
                        <a:rPr kumimoji="1" lang="en-US" altLang="ja-JP" sz="1800" baseline="-25000" dirty="0" smtClean="0"/>
                        <a:t>c</a:t>
                      </a:r>
                      <a:endParaRPr kumimoji="1" lang="ja-JP" altLang="en-US" sz="1800" baseline="-25000" dirty="0"/>
                    </a:p>
                  </a:txBody>
                  <a:tcPr/>
                </a:tc>
                <a:tc>
                  <a:txBody>
                    <a:bodyPr/>
                    <a:lstStyle/>
                    <a:p>
                      <a:r>
                        <a:rPr kumimoji="1" lang="en-US" altLang="ja-JP" sz="1800" dirty="0" smtClean="0"/>
                        <a:t>0.3mrad</a:t>
                      </a:r>
                      <a:endParaRPr kumimoji="1" lang="ja-JP" altLang="en-US" sz="1800" dirty="0"/>
                    </a:p>
                  </a:txBody>
                  <a:tcPr/>
                </a:tc>
                <a:tc>
                  <a:txBody>
                    <a:bodyPr/>
                    <a:lstStyle/>
                    <a:p>
                      <a:r>
                        <a:rPr kumimoji="1" lang="en-US" altLang="ja-JP" sz="1800" dirty="0" smtClean="0"/>
                        <a:t>0.036mrad</a:t>
                      </a:r>
                      <a:endParaRPr kumimoji="1" lang="ja-JP" altLang="en-US" sz="1800" dirty="0"/>
                    </a:p>
                  </a:txBody>
                  <a:tcPr/>
                </a:tc>
              </a:tr>
              <a:tr h="370840">
                <a:tc>
                  <a:txBody>
                    <a:bodyPr/>
                    <a:lstStyle/>
                    <a:p>
                      <a:r>
                        <a:rPr lang="en-US" altLang="ja-JP" dirty="0" smtClean="0"/>
                        <a:t>Beam-gas Coulomb lifetime</a:t>
                      </a:r>
                      <a:endParaRPr lang="ja-JP" altLang="en-US" dirty="0"/>
                    </a:p>
                  </a:txBody>
                  <a:tcPr/>
                </a:tc>
                <a:tc>
                  <a:txBody>
                    <a:bodyPr/>
                    <a:lstStyle/>
                    <a:p>
                      <a:r>
                        <a:rPr kumimoji="1" lang="en-US" altLang="ja-JP" sz="1800" dirty="0" smtClean="0"/>
                        <a:t>&gt;10 hours</a:t>
                      </a:r>
                      <a:endParaRPr kumimoji="1" lang="ja-JP" altLang="en-US" sz="1800" dirty="0"/>
                    </a:p>
                  </a:txBody>
                  <a:tcPr/>
                </a:tc>
                <a:tc>
                  <a:txBody>
                    <a:bodyPr/>
                    <a:lstStyle/>
                    <a:p>
                      <a:r>
                        <a:rPr kumimoji="1" lang="en-US" altLang="ja-JP" sz="1800" dirty="0" smtClean="0"/>
                        <a:t>35min</a:t>
                      </a:r>
                      <a:endParaRPr kumimoji="1" lang="ja-JP" altLang="en-US" sz="1800" dirty="0"/>
                    </a:p>
                  </a:txBody>
                  <a:tcPr/>
                </a:tc>
              </a:tr>
            </a:tbl>
          </a:graphicData>
        </a:graphic>
      </p:graphicFrame>
      <p:sp>
        <p:nvSpPr>
          <p:cNvPr id="14" name="日付プレースホルダ 13"/>
          <p:cNvSpPr>
            <a:spLocks noGrp="1"/>
          </p:cNvSpPr>
          <p:nvPr>
            <p:ph type="dt" sz="half" idx="10"/>
          </p:nvPr>
        </p:nvSpPr>
        <p:spPr/>
        <p:txBody>
          <a:bodyPr/>
          <a:lstStyle/>
          <a:p>
            <a:pPr>
              <a:defRPr/>
            </a:pPr>
            <a:r>
              <a:rPr lang="en-US" altLang="ja-JP" smtClean="0"/>
              <a:t>Hiroyuki Nakayama (KEK) </a:t>
            </a:r>
            <a:endParaRPr lang="ja-JP" altLang="en-US"/>
          </a:p>
        </p:txBody>
      </p:sp>
      <p:grpSp>
        <p:nvGrpSpPr>
          <p:cNvPr id="49" name="グループ化 48"/>
          <p:cNvGrpSpPr/>
          <p:nvPr/>
        </p:nvGrpSpPr>
        <p:grpSpPr>
          <a:xfrm>
            <a:off x="6012161" y="3645024"/>
            <a:ext cx="3131841" cy="2905147"/>
            <a:chOff x="395288" y="1803176"/>
            <a:chExt cx="4434620" cy="2905147"/>
          </a:xfrm>
        </p:grpSpPr>
        <p:grpSp>
          <p:nvGrpSpPr>
            <p:cNvPr id="33" name="グループ化 18"/>
            <p:cNvGrpSpPr>
              <a:grpSpLocks/>
            </p:cNvGrpSpPr>
            <p:nvPr/>
          </p:nvGrpSpPr>
          <p:grpSpPr bwMode="auto">
            <a:xfrm>
              <a:off x="395288" y="2060575"/>
              <a:ext cx="4248150" cy="2592388"/>
              <a:chOff x="179512" y="2132856"/>
              <a:chExt cx="4648091" cy="3096344"/>
            </a:xfrm>
          </p:grpSpPr>
          <p:pic>
            <p:nvPicPr>
              <p:cNvPr id="34" name="Picture 8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2132856"/>
                <a:ext cx="4648091"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円/楕円 34"/>
              <p:cNvSpPr/>
              <p:nvPr/>
            </p:nvSpPr>
            <p:spPr>
              <a:xfrm>
                <a:off x="3191656" y="4061581"/>
                <a:ext cx="144167" cy="144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テキスト ボックス 5"/>
              <p:cNvSpPr txBox="1">
                <a:spLocks noChangeArrowheads="1"/>
              </p:cNvSpPr>
              <p:nvPr/>
            </p:nvSpPr>
            <p:spPr bwMode="auto">
              <a:xfrm>
                <a:off x="1629803" y="4577619"/>
                <a:ext cx="1945853" cy="36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400" dirty="0" smtClean="0">
                    <a:solidFill>
                      <a:srgbClr val="0070C0"/>
                    </a:solidFill>
                  </a:rPr>
                  <a:t>66</a:t>
                </a:r>
                <a:r>
                  <a:rPr lang="en-US" altLang="ja-JP" sz="1400" dirty="0" smtClean="0">
                    <a:solidFill>
                      <a:srgbClr val="0070C0"/>
                    </a:solidFill>
                    <a:latin typeface="Symbol" pitchFamily="18" charset="2"/>
                  </a:rPr>
                  <a:t>s</a:t>
                </a:r>
                <a:endParaRPr lang="ja-JP" altLang="en-US" sz="1400" dirty="0">
                  <a:solidFill>
                    <a:srgbClr val="0070C0"/>
                  </a:solidFill>
                </a:endParaRPr>
              </a:p>
            </p:txBody>
          </p:sp>
          <p:sp>
            <p:nvSpPr>
              <p:cNvPr id="37" name="テキスト ボックス 6"/>
              <p:cNvSpPr txBox="1">
                <a:spLocks noChangeArrowheads="1"/>
              </p:cNvSpPr>
              <p:nvPr/>
            </p:nvSpPr>
            <p:spPr bwMode="auto">
              <a:xfrm>
                <a:off x="514193" y="4233594"/>
                <a:ext cx="2037306" cy="44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dirty="0" smtClean="0">
                    <a:solidFill>
                      <a:srgbClr val="0070C0"/>
                    </a:solidFill>
                  </a:rPr>
                  <a:t>85</a:t>
                </a:r>
                <a:r>
                  <a:rPr lang="en-US" altLang="ja-JP" dirty="0" smtClean="0">
                    <a:solidFill>
                      <a:srgbClr val="0070C0"/>
                    </a:solidFill>
                    <a:latin typeface="Symbol" pitchFamily="18" charset="2"/>
                  </a:rPr>
                  <a:t>s</a:t>
                </a:r>
                <a:endParaRPr lang="ja-JP" altLang="en-US" dirty="0">
                  <a:solidFill>
                    <a:srgbClr val="0070C0"/>
                  </a:solidFill>
                </a:endParaRPr>
              </a:p>
            </p:txBody>
          </p:sp>
          <p:sp>
            <p:nvSpPr>
              <p:cNvPr id="38" name="テキスト ボックス 7"/>
              <p:cNvSpPr txBox="1">
                <a:spLocks noChangeArrowheads="1"/>
              </p:cNvSpPr>
              <p:nvPr/>
            </p:nvSpPr>
            <p:spPr bwMode="auto">
              <a:xfrm>
                <a:off x="1071998" y="2771488"/>
                <a:ext cx="3023899" cy="77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dirty="0" smtClean="0"/>
                  <a:t>Physical aperture</a:t>
                </a:r>
              </a:p>
              <a:p>
                <a:pPr eaLnBrk="1" hangingPunct="1"/>
                <a:r>
                  <a:rPr lang="en-US" altLang="ja-JP" dirty="0"/>
                  <a:t>(vertical)</a:t>
                </a:r>
                <a:endParaRPr lang="ja-JP" altLang="en-US" dirty="0"/>
              </a:p>
            </p:txBody>
          </p:sp>
          <p:cxnSp>
            <p:nvCxnSpPr>
              <p:cNvPr id="39" name="直線コネクタ 38"/>
              <p:cNvCxnSpPr/>
              <p:nvPr/>
            </p:nvCxnSpPr>
            <p:spPr>
              <a:xfrm>
                <a:off x="3081963" y="4112392"/>
                <a:ext cx="929271" cy="0"/>
              </a:xfrm>
              <a:prstGeom prst="line">
                <a:avLst/>
              </a:prstGeom>
              <a:ln w="28575">
                <a:solidFill>
                  <a:srgbClr val="FF66FF"/>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997339" y="4097223"/>
                <a:ext cx="112902" cy="286313"/>
              </a:xfrm>
              <a:prstGeom prst="line">
                <a:avLst/>
              </a:prstGeom>
              <a:ln w="28575">
                <a:solidFill>
                  <a:srgbClr val="FF66FF"/>
                </a:solidFill>
                <a:prstDash val="sysDash"/>
              </a:ln>
            </p:spPr>
            <p:style>
              <a:lnRef idx="1">
                <a:schemeClr val="accent1"/>
              </a:lnRef>
              <a:fillRef idx="0">
                <a:schemeClr val="accent1"/>
              </a:fillRef>
              <a:effectRef idx="0">
                <a:schemeClr val="accent1"/>
              </a:effectRef>
              <a:fontRef idx="minor">
                <a:schemeClr val="tx1"/>
              </a:fontRef>
            </p:style>
          </p:cxnSp>
        </p:grpSp>
        <p:sp>
          <p:nvSpPr>
            <p:cNvPr id="41" name="テキスト ボックス 22"/>
            <p:cNvSpPr txBox="1">
              <a:spLocks noChangeArrowheads="1"/>
            </p:cNvSpPr>
            <p:nvPr/>
          </p:nvSpPr>
          <p:spPr bwMode="auto">
            <a:xfrm>
              <a:off x="1924714" y="2019200"/>
              <a:ext cx="2479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000" dirty="0" smtClean="0"/>
                <a:t>SuperKEKB LER</a:t>
              </a:r>
              <a:endParaRPr lang="ja-JP" altLang="en-US" sz="2000" dirty="0"/>
            </a:p>
          </p:txBody>
        </p:sp>
        <p:cxnSp>
          <p:nvCxnSpPr>
            <p:cNvPr id="42" name="直線矢印コネクタ 41"/>
            <p:cNvCxnSpPr/>
            <p:nvPr/>
          </p:nvCxnSpPr>
          <p:spPr>
            <a:xfrm flipV="1">
              <a:off x="3708400" y="3716338"/>
              <a:ext cx="0" cy="2174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533881" y="3297743"/>
              <a:ext cx="415498" cy="369332"/>
            </a:xfrm>
            <a:prstGeom prst="rect">
              <a:avLst/>
            </a:prstGeom>
            <a:noFill/>
          </p:spPr>
          <p:txBody>
            <a:bodyPr wrap="none" rtlCol="0">
              <a:spAutoFit/>
            </a:bodyPr>
            <a:lstStyle/>
            <a:p>
              <a:r>
                <a:rPr lang="en-US" altLang="ja-JP" dirty="0" smtClean="0">
                  <a:solidFill>
                    <a:srgbClr val="FF33CC"/>
                  </a:solidFill>
                </a:rPr>
                <a:t>e+</a:t>
              </a:r>
              <a:endParaRPr kumimoji="1" lang="ja-JP" altLang="en-US" dirty="0">
                <a:solidFill>
                  <a:srgbClr val="FF33CC"/>
                </a:solidFill>
              </a:endParaRPr>
            </a:p>
          </p:txBody>
        </p:sp>
        <p:cxnSp>
          <p:nvCxnSpPr>
            <p:cNvPr id="46" name="直線矢印コネクタ 45"/>
            <p:cNvCxnSpPr/>
            <p:nvPr/>
          </p:nvCxnSpPr>
          <p:spPr>
            <a:xfrm>
              <a:off x="1322734" y="3398902"/>
              <a:ext cx="810866" cy="0"/>
            </a:xfrm>
            <a:prstGeom prst="straightConnector1">
              <a:avLst/>
            </a:prstGeom>
            <a:ln w="19050">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rot="16200000">
              <a:off x="316522" y="1922585"/>
              <a:ext cx="515817" cy="276999"/>
            </a:xfrm>
            <a:prstGeom prst="rect">
              <a:avLst/>
            </a:prstGeom>
            <a:noFill/>
          </p:spPr>
          <p:txBody>
            <a:bodyPr wrap="square" rtlCol="0">
              <a:spAutoFit/>
            </a:bodyPr>
            <a:lstStyle/>
            <a:p>
              <a:r>
                <a:rPr kumimoji="1" lang="en-US" altLang="ja-JP" sz="1200" dirty="0" smtClean="0"/>
                <a:t>mm</a:t>
              </a:r>
              <a:endParaRPr kumimoji="1" lang="ja-JP" altLang="en-US" sz="1200" dirty="0"/>
            </a:p>
          </p:txBody>
        </p:sp>
        <p:sp>
          <p:nvSpPr>
            <p:cNvPr id="48" name="テキスト ボックス 47"/>
            <p:cNvSpPr txBox="1"/>
            <p:nvPr/>
          </p:nvSpPr>
          <p:spPr>
            <a:xfrm>
              <a:off x="4151694" y="4431324"/>
              <a:ext cx="678214" cy="276999"/>
            </a:xfrm>
            <a:prstGeom prst="rect">
              <a:avLst/>
            </a:prstGeom>
            <a:noFill/>
          </p:spPr>
          <p:txBody>
            <a:bodyPr wrap="square" rtlCol="0">
              <a:spAutoFit/>
            </a:bodyPr>
            <a:lstStyle/>
            <a:p>
              <a:r>
                <a:rPr kumimoji="1" lang="en-US" altLang="ja-JP" sz="1200" dirty="0" smtClean="0"/>
                <a:t>[m]</a:t>
              </a:r>
              <a:endParaRPr kumimoji="1" lang="ja-JP" altLang="en-US" sz="1200" dirty="0"/>
            </a:p>
          </p:txBody>
        </p:sp>
      </p:grpSp>
      <p:sp>
        <p:nvSpPr>
          <p:cNvPr id="51" name="スライド番号プレースホルダー 50"/>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spTree>
    <p:extLst>
      <p:ext uri="{BB962C8B-B14F-4D97-AF65-F5344CB8AC3E}">
        <p14:creationId xmlns:p14="http://schemas.microsoft.com/office/powerpoint/2010/main" val="30963059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Lifetime/ IR loss summary</a:t>
            </a:r>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Hiroyuki Nakayama (KEK) </a:t>
            </a:r>
            <a:endParaRPr lang="ja-JP" altLang="en-US"/>
          </a:p>
        </p:txBody>
      </p:sp>
      <p:sp>
        <p:nvSpPr>
          <p:cNvPr id="5" name="フッター プレースホルダ 4"/>
          <p:cNvSpPr>
            <a:spLocks noGrp="1"/>
          </p:cNvSpPr>
          <p:nvPr>
            <p:ph type="ftr" sz="quarter" idx="11"/>
          </p:nvPr>
        </p:nvSpPr>
        <p:spPr/>
        <p:txBody>
          <a:bodyPr/>
          <a:lstStyle/>
          <a:p>
            <a:pPr>
              <a:defRPr/>
            </a:pPr>
            <a:r>
              <a:rPr lang="en-US" altLang="ja-JP" smtClean="0"/>
              <a:t>FJPPL meeting @ Strasbourg</a:t>
            </a:r>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366138532"/>
              </p:ext>
            </p:extLst>
          </p:nvPr>
        </p:nvGraphicFramePr>
        <p:xfrm>
          <a:off x="2483768" y="1412776"/>
          <a:ext cx="4104456" cy="1493520"/>
        </p:xfrm>
        <a:graphic>
          <a:graphicData uri="http://schemas.openxmlformats.org/drawingml/2006/table">
            <a:tbl>
              <a:tblPr firstRow="1" bandRow="1">
                <a:tableStyleId>{5C22544A-7EE6-4342-B048-85BDC9FD1C3A}</a:tableStyleId>
              </a:tblPr>
              <a:tblGrid>
                <a:gridCol w="685791"/>
                <a:gridCol w="1165844"/>
                <a:gridCol w="1234423"/>
                <a:gridCol w="1018398"/>
              </a:tblGrid>
              <a:tr h="595500">
                <a:tc>
                  <a:txBody>
                    <a:bodyPr/>
                    <a:lstStyle/>
                    <a:p>
                      <a:r>
                        <a:rPr kumimoji="1" lang="en-US" altLang="ja-JP" sz="2000" dirty="0" smtClean="0"/>
                        <a:t>Life time</a:t>
                      </a:r>
                      <a:endParaRPr kumimoji="1" lang="ja-JP" altLang="en-US" sz="2000" dirty="0"/>
                    </a:p>
                  </a:txBody>
                  <a:tcPr/>
                </a:tc>
                <a:tc>
                  <a:txBody>
                    <a:bodyPr/>
                    <a:lstStyle/>
                    <a:p>
                      <a:pPr marL="0" indent="0"/>
                      <a:r>
                        <a:rPr kumimoji="1" lang="en-US" altLang="ja-JP" sz="1800" baseline="0" dirty="0" smtClean="0"/>
                        <a:t>Touschek</a:t>
                      </a:r>
                      <a:endParaRPr kumimoji="1" lang="ja-JP" altLang="en-US" sz="1800" dirty="0"/>
                    </a:p>
                  </a:txBody>
                  <a:tcPr/>
                </a:tc>
                <a:tc>
                  <a:txBody>
                    <a:bodyPr/>
                    <a:lstStyle/>
                    <a:p>
                      <a:r>
                        <a:rPr kumimoji="1" lang="en-US" altLang="ja-JP" sz="2000" dirty="0" smtClean="0"/>
                        <a:t>Beam-gas</a:t>
                      </a:r>
                      <a:r>
                        <a:rPr kumimoji="1" lang="en-US" altLang="ja-JP" sz="2000" baseline="0" dirty="0" smtClean="0"/>
                        <a:t> </a:t>
                      </a:r>
                    </a:p>
                    <a:p>
                      <a:r>
                        <a:rPr kumimoji="1" lang="en-US" altLang="ja-JP" sz="2000" baseline="0" dirty="0" smtClean="0"/>
                        <a:t>Coulomb</a:t>
                      </a:r>
                      <a:endParaRPr kumimoji="1" lang="ja-JP" altLang="en-US" sz="2000" dirty="0"/>
                    </a:p>
                  </a:txBody>
                  <a:tcPr/>
                </a:tc>
                <a:tc>
                  <a:txBody>
                    <a:bodyPr/>
                    <a:lstStyle/>
                    <a:p>
                      <a:r>
                        <a:rPr kumimoji="1" lang="en-US" altLang="ja-JP" sz="2000" dirty="0" smtClean="0"/>
                        <a:t>Rad. Bhabha</a:t>
                      </a:r>
                      <a:endParaRPr kumimoji="1" lang="ja-JP" altLang="en-US" sz="2000" dirty="0"/>
                    </a:p>
                  </a:txBody>
                  <a:tcPr/>
                </a:tc>
              </a:tr>
              <a:tr h="350322">
                <a:tc>
                  <a:txBody>
                    <a:bodyPr/>
                    <a:lstStyle/>
                    <a:p>
                      <a:r>
                        <a:rPr kumimoji="1" lang="en-US" altLang="ja-JP" sz="2000" dirty="0" smtClean="0"/>
                        <a:t>LER</a:t>
                      </a:r>
                      <a:endParaRPr kumimoji="1" lang="ja-JP" altLang="en-US" sz="2000" dirty="0"/>
                    </a:p>
                  </a:txBody>
                  <a:tcPr/>
                </a:tc>
                <a:tc>
                  <a:txBody>
                    <a:bodyPr/>
                    <a:lstStyle/>
                    <a:p>
                      <a:r>
                        <a:rPr kumimoji="1" lang="en-US" altLang="ja-JP" sz="2000" dirty="0" smtClean="0"/>
                        <a:t>10</a:t>
                      </a:r>
                      <a:r>
                        <a:rPr kumimoji="1" lang="en-US" altLang="ja-JP" sz="2000" baseline="0" dirty="0" smtClean="0"/>
                        <a:t> min.</a:t>
                      </a:r>
                      <a:endParaRPr kumimoji="1" lang="ja-JP" altLang="en-US" sz="2000" dirty="0"/>
                    </a:p>
                  </a:txBody>
                  <a:tcPr/>
                </a:tc>
                <a:tc>
                  <a:txBody>
                    <a:bodyPr/>
                    <a:lstStyle/>
                    <a:p>
                      <a:r>
                        <a:rPr kumimoji="1" lang="en-US" altLang="ja-JP" sz="2000" dirty="0" smtClean="0"/>
                        <a:t>25 min</a:t>
                      </a:r>
                      <a:endParaRPr kumimoji="1" lang="ja-JP" altLang="en-US" sz="2000" dirty="0"/>
                    </a:p>
                  </a:txBody>
                  <a:tcPr/>
                </a:tc>
                <a:tc>
                  <a:txBody>
                    <a:bodyPr/>
                    <a:lstStyle/>
                    <a:p>
                      <a:r>
                        <a:rPr kumimoji="1" lang="en-US" altLang="ja-JP" sz="2000" dirty="0" smtClean="0"/>
                        <a:t>28 min.</a:t>
                      </a:r>
                      <a:endParaRPr kumimoji="1" lang="ja-JP" altLang="en-US" sz="2000" dirty="0"/>
                    </a:p>
                  </a:txBody>
                  <a:tcPr/>
                </a:tc>
              </a:tr>
              <a:tr h="350322">
                <a:tc>
                  <a:txBody>
                    <a:bodyPr/>
                    <a:lstStyle/>
                    <a:p>
                      <a:r>
                        <a:rPr kumimoji="1" lang="en-US" altLang="ja-JP" sz="2000" dirty="0" smtClean="0"/>
                        <a:t>HER</a:t>
                      </a:r>
                      <a:endParaRPr kumimoji="1" lang="ja-JP" altLang="en-US" sz="2000" dirty="0"/>
                    </a:p>
                  </a:txBody>
                  <a:tcPr/>
                </a:tc>
                <a:tc>
                  <a:txBody>
                    <a:bodyPr/>
                    <a:lstStyle/>
                    <a:p>
                      <a:r>
                        <a:rPr kumimoji="1" lang="en-US" altLang="ja-JP" sz="2000" dirty="0" smtClean="0"/>
                        <a:t>10</a:t>
                      </a:r>
                      <a:r>
                        <a:rPr kumimoji="1" lang="en-US" altLang="ja-JP" sz="2000" baseline="0" dirty="0" smtClean="0"/>
                        <a:t> min.</a:t>
                      </a:r>
                      <a:endParaRPr kumimoji="1" lang="ja-JP" altLang="en-US" sz="2000" dirty="0"/>
                    </a:p>
                  </a:txBody>
                  <a:tcPr/>
                </a:tc>
                <a:tc>
                  <a:txBody>
                    <a:bodyPr/>
                    <a:lstStyle/>
                    <a:p>
                      <a:r>
                        <a:rPr kumimoji="1" lang="en-US" altLang="ja-JP" sz="2000" dirty="0" smtClean="0"/>
                        <a:t>46</a:t>
                      </a:r>
                      <a:r>
                        <a:rPr kumimoji="1" lang="en-US" altLang="ja-JP" sz="2000" baseline="0" dirty="0" smtClean="0"/>
                        <a:t> min.</a:t>
                      </a:r>
                      <a:endParaRPr kumimoji="1" lang="ja-JP" altLang="en-US" sz="2000" dirty="0"/>
                    </a:p>
                  </a:txBody>
                  <a:tcPr/>
                </a:tc>
                <a:tc>
                  <a:txBody>
                    <a:bodyPr/>
                    <a:lstStyle/>
                    <a:p>
                      <a:r>
                        <a:rPr kumimoji="1" lang="en-US" altLang="ja-JP" sz="2000" dirty="0" smtClean="0"/>
                        <a:t>20 min.</a:t>
                      </a:r>
                      <a:endParaRPr kumimoji="1" lang="ja-JP" altLang="en-US" sz="2000" dirty="0"/>
                    </a:p>
                  </a:txBody>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895282381"/>
              </p:ext>
            </p:extLst>
          </p:nvPr>
        </p:nvGraphicFramePr>
        <p:xfrm>
          <a:off x="2270235" y="3814996"/>
          <a:ext cx="4464497" cy="1493520"/>
        </p:xfrm>
        <a:graphic>
          <a:graphicData uri="http://schemas.openxmlformats.org/drawingml/2006/table">
            <a:tbl>
              <a:tblPr firstRow="1" bandRow="1">
                <a:tableStyleId>{5C22544A-7EE6-4342-B048-85BDC9FD1C3A}</a:tableStyleId>
              </a:tblPr>
              <a:tblGrid>
                <a:gridCol w="1008112"/>
                <a:gridCol w="1156493"/>
                <a:gridCol w="1219771"/>
                <a:gridCol w="1080121"/>
              </a:tblGrid>
              <a:tr h="595500">
                <a:tc>
                  <a:txBody>
                    <a:bodyPr/>
                    <a:lstStyle/>
                    <a:p>
                      <a:r>
                        <a:rPr kumimoji="1" lang="en-US" altLang="ja-JP" sz="2000" dirty="0" smtClean="0"/>
                        <a:t>IR loss</a:t>
                      </a:r>
                    </a:p>
                    <a:p>
                      <a:r>
                        <a:rPr kumimoji="1" lang="en-US" altLang="ja-JP" sz="2000" dirty="0" smtClean="0"/>
                        <a:t>|s|&lt;4m</a:t>
                      </a:r>
                      <a:endParaRPr kumimoji="1" lang="ja-JP" altLang="en-US" sz="2000" dirty="0"/>
                    </a:p>
                  </a:txBody>
                  <a:tcPr/>
                </a:tc>
                <a:tc>
                  <a:txBody>
                    <a:bodyPr/>
                    <a:lstStyle/>
                    <a:p>
                      <a:r>
                        <a:rPr kumimoji="1" lang="en-US" altLang="ja-JP" sz="1800" baseline="0" dirty="0" smtClean="0"/>
                        <a:t>Touschek</a:t>
                      </a:r>
                      <a:endParaRPr kumimoji="1" lang="ja-JP" altLang="en-US" sz="1800" dirty="0"/>
                    </a:p>
                  </a:txBody>
                  <a:tcPr/>
                </a:tc>
                <a:tc>
                  <a:txBody>
                    <a:bodyPr/>
                    <a:lstStyle/>
                    <a:p>
                      <a:r>
                        <a:rPr kumimoji="1" lang="en-US" altLang="ja-JP" sz="2000" dirty="0" smtClean="0"/>
                        <a:t>Beam-gas</a:t>
                      </a:r>
                      <a:r>
                        <a:rPr kumimoji="1" lang="en-US" altLang="ja-JP" sz="2000" baseline="0" dirty="0" smtClean="0"/>
                        <a:t> </a:t>
                      </a:r>
                    </a:p>
                    <a:p>
                      <a:r>
                        <a:rPr kumimoji="1" lang="en-US" altLang="ja-JP" sz="2000" baseline="0" dirty="0" smtClean="0"/>
                        <a:t>Coulomb</a:t>
                      </a:r>
                      <a:endParaRPr kumimoji="1" lang="ja-JP" altLang="en-US" sz="2000" dirty="0"/>
                    </a:p>
                  </a:txBody>
                  <a:tcPr/>
                </a:tc>
                <a:tc>
                  <a:txBody>
                    <a:bodyPr/>
                    <a:lstStyle/>
                    <a:p>
                      <a:r>
                        <a:rPr kumimoji="1" lang="en-US" altLang="ja-JP" sz="2000" dirty="0" smtClean="0"/>
                        <a:t>Rad.</a:t>
                      </a:r>
                      <a:r>
                        <a:rPr kumimoji="1" lang="en-US" altLang="ja-JP" sz="2000" baseline="0" dirty="0" smtClean="0"/>
                        <a:t> Bhabha</a:t>
                      </a:r>
                      <a:endParaRPr kumimoji="1" lang="ja-JP" altLang="en-US" sz="2000" dirty="0"/>
                    </a:p>
                  </a:txBody>
                  <a:tcPr/>
                </a:tc>
              </a:tr>
              <a:tr h="350322">
                <a:tc>
                  <a:txBody>
                    <a:bodyPr/>
                    <a:lstStyle/>
                    <a:p>
                      <a:r>
                        <a:rPr kumimoji="1" lang="en-US" altLang="ja-JP" sz="2000" dirty="0" smtClean="0"/>
                        <a:t>LER</a:t>
                      </a:r>
                      <a:endParaRPr kumimoji="1" lang="ja-JP" altLang="en-US" sz="2000" dirty="0"/>
                    </a:p>
                  </a:txBody>
                  <a:tcPr/>
                </a:tc>
                <a:tc>
                  <a:txBody>
                    <a:bodyPr/>
                    <a:lstStyle/>
                    <a:p>
                      <a:r>
                        <a:rPr kumimoji="1" lang="en-US" altLang="ja-JP" sz="2000" dirty="0" smtClean="0"/>
                        <a:t>250 MHz</a:t>
                      </a:r>
                      <a:endParaRPr kumimoji="1" lang="ja-JP" altLang="en-US" sz="2000" dirty="0"/>
                    </a:p>
                  </a:txBody>
                  <a:tcPr/>
                </a:tc>
                <a:tc>
                  <a:txBody>
                    <a:bodyPr/>
                    <a:lstStyle/>
                    <a:p>
                      <a:r>
                        <a:rPr kumimoji="1" lang="en-US" altLang="ja-JP" sz="2000" dirty="0" smtClean="0"/>
                        <a:t>   90 MHz</a:t>
                      </a:r>
                      <a:endParaRPr kumimoji="1" lang="ja-JP" altLang="en-US" sz="2000" dirty="0"/>
                    </a:p>
                  </a:txBody>
                  <a:tcPr/>
                </a:tc>
                <a:tc>
                  <a:txBody>
                    <a:bodyPr/>
                    <a:lstStyle/>
                    <a:p>
                      <a:r>
                        <a:rPr kumimoji="1" lang="en-US" altLang="ja-JP" sz="2000" dirty="0" smtClean="0"/>
                        <a:t>0.6GHz</a:t>
                      </a:r>
                      <a:r>
                        <a:rPr kumimoji="1" lang="en-US" altLang="ja-JP" sz="2000" baseline="30000" dirty="0" smtClean="0"/>
                        <a:t>*</a:t>
                      </a:r>
                      <a:endParaRPr kumimoji="1" lang="ja-JP" altLang="en-US" sz="2000" baseline="30000" dirty="0"/>
                    </a:p>
                  </a:txBody>
                  <a:tcPr/>
                </a:tc>
              </a:tr>
              <a:tr h="350322">
                <a:tc>
                  <a:txBody>
                    <a:bodyPr/>
                    <a:lstStyle/>
                    <a:p>
                      <a:r>
                        <a:rPr kumimoji="1" lang="en-US" altLang="ja-JP" sz="2000" dirty="0" smtClean="0"/>
                        <a:t>HER</a:t>
                      </a:r>
                      <a:endParaRPr kumimoji="1" lang="ja-JP" altLang="en-US" sz="2000" dirty="0"/>
                    </a:p>
                  </a:txBody>
                  <a:tcPr/>
                </a:tc>
                <a:tc>
                  <a:txBody>
                    <a:bodyPr/>
                    <a:lstStyle/>
                    <a:p>
                      <a:r>
                        <a:rPr kumimoji="1" lang="en-US" altLang="ja-JP" sz="2000" baseline="0" dirty="0" smtClean="0"/>
                        <a:t>  30 MHz</a:t>
                      </a:r>
                      <a:endParaRPr kumimoji="1" lang="ja-JP" altLang="en-US" sz="2000" dirty="0"/>
                    </a:p>
                  </a:txBody>
                  <a:tcPr/>
                </a:tc>
                <a:tc>
                  <a:txBody>
                    <a:bodyPr/>
                    <a:lstStyle/>
                    <a:p>
                      <a:r>
                        <a:rPr kumimoji="1" lang="en-US" altLang="ja-JP" sz="2000" dirty="0" smtClean="0"/>
                        <a:t> &lt;10 MHz</a:t>
                      </a:r>
                      <a:endParaRPr kumimoji="1" lang="ja-JP" altLang="en-US" sz="2000" dirty="0"/>
                    </a:p>
                  </a:txBody>
                  <a:tcPr/>
                </a:tc>
                <a:tc>
                  <a:txBody>
                    <a:bodyPr/>
                    <a:lstStyle/>
                    <a:p>
                      <a:r>
                        <a:rPr kumimoji="1" lang="en-US" altLang="ja-JP" sz="2000" dirty="0" smtClean="0"/>
                        <a:t>0.5GHz*</a:t>
                      </a:r>
                      <a:endParaRPr kumimoji="1" lang="ja-JP" altLang="en-US" sz="2000" dirty="0"/>
                    </a:p>
                  </a:txBody>
                  <a:tcPr/>
                </a:tc>
              </a:tr>
            </a:tbl>
          </a:graphicData>
        </a:graphic>
      </p:graphicFrame>
      <p:sp>
        <p:nvSpPr>
          <p:cNvPr id="9" name="テキスト ボックス 8"/>
          <p:cNvSpPr txBox="1"/>
          <p:nvPr/>
        </p:nvSpPr>
        <p:spPr>
          <a:xfrm>
            <a:off x="5294571" y="5290488"/>
            <a:ext cx="1547664" cy="369332"/>
          </a:xfrm>
          <a:prstGeom prst="rect">
            <a:avLst/>
          </a:prstGeom>
          <a:noFill/>
        </p:spPr>
        <p:txBody>
          <a:bodyPr wrap="square" rtlCol="0">
            <a:spAutoFit/>
          </a:bodyPr>
          <a:lstStyle/>
          <a:p>
            <a:r>
              <a:rPr kumimoji="1" lang="en-US" altLang="ja-JP" dirty="0" smtClean="0"/>
              <a:t>*Effective rate</a:t>
            </a: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40</a:t>
            </a:fld>
            <a:endParaRPr kumimoji="1" lang="ja-JP" altLang="en-US"/>
          </a:p>
        </p:txBody>
      </p:sp>
    </p:spTree>
    <p:extLst>
      <p:ext uri="{BB962C8B-B14F-4D97-AF65-F5344CB8AC3E}">
        <p14:creationId xmlns:p14="http://schemas.microsoft.com/office/powerpoint/2010/main" val="42570588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pPr eaLnBrk="1" hangingPunct="1"/>
            <a:r>
              <a:rPr lang="en-US" altLang="ja-JP" smtClean="0"/>
              <a:t>Candidate collimator locations</a:t>
            </a:r>
            <a:endParaRPr lang="ja-JP" altLang="en-US" smtClean="0"/>
          </a:p>
        </p:txBody>
      </p:sp>
      <p:grpSp>
        <p:nvGrpSpPr>
          <p:cNvPr id="2" name="グループ化 59"/>
          <p:cNvGrpSpPr>
            <a:grpSpLocks/>
          </p:cNvGrpSpPr>
          <p:nvPr/>
        </p:nvGrpSpPr>
        <p:grpSpPr bwMode="auto">
          <a:xfrm>
            <a:off x="4572000" y="1591295"/>
            <a:ext cx="4210050" cy="3049509"/>
            <a:chOff x="3923928" y="2237738"/>
            <a:chExt cx="5263666" cy="2952306"/>
          </a:xfrm>
        </p:grpSpPr>
        <p:pic>
          <p:nvPicPr>
            <p:cNvPr id="13353" name="Picture 61"/>
            <p:cNvPicPr>
              <a:picLocks noChangeAspect="1" noChangeArrowheads="1"/>
            </p:cNvPicPr>
            <p:nvPr/>
          </p:nvPicPr>
          <p:blipFill>
            <a:blip r:embed="rId3" cstate="print">
              <a:extLst>
                <a:ext uri="{28A0092B-C50C-407E-A947-70E740481C1C}">
                  <a14:useLocalDpi xmlns:a14="http://schemas.microsoft.com/office/drawing/2010/main" val="0"/>
                </a:ext>
              </a:extLst>
            </a:blip>
            <a:srcRect t="1174" b="2347"/>
            <a:stretch>
              <a:fillRect/>
            </a:stretch>
          </p:blipFill>
          <p:spPr bwMode="auto">
            <a:xfrm>
              <a:off x="3923928" y="2237738"/>
              <a:ext cx="5038725" cy="27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円/楕円 4"/>
            <p:cNvSpPr/>
            <p:nvPr/>
          </p:nvSpPr>
          <p:spPr>
            <a:xfrm>
              <a:off x="6948750" y="3140835"/>
              <a:ext cx="142905" cy="144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355" name="正方形/長方形 5"/>
            <p:cNvSpPr>
              <a:spLocks noChangeArrowheads="1"/>
            </p:cNvSpPr>
            <p:nvPr/>
          </p:nvSpPr>
          <p:spPr bwMode="auto">
            <a:xfrm>
              <a:off x="7524328" y="3356992"/>
              <a:ext cx="1623589" cy="35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chemeClr val="bg1">
                      <a:lumMod val="75000"/>
                    </a:schemeClr>
                  </a:solidFill>
                </a:rPr>
                <a:t>(r=10.5mm)</a:t>
              </a:r>
              <a:endParaRPr lang="ja-JP" altLang="en-US" dirty="0">
                <a:solidFill>
                  <a:schemeClr val="bg1">
                    <a:lumMod val="75000"/>
                  </a:schemeClr>
                </a:solidFill>
              </a:endParaRPr>
            </a:p>
          </p:txBody>
        </p:sp>
        <p:sp>
          <p:nvSpPr>
            <p:cNvPr id="13356" name="正方形/長方形 6"/>
            <p:cNvSpPr>
              <a:spLocks noChangeArrowheads="1"/>
            </p:cNvSpPr>
            <p:nvPr/>
          </p:nvSpPr>
          <p:spPr bwMode="auto">
            <a:xfrm>
              <a:off x="7740351" y="2915652"/>
              <a:ext cx="1447243" cy="35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70C0"/>
                  </a:solidFill>
                </a:rPr>
                <a:t>r=13.5mm</a:t>
              </a:r>
              <a:endParaRPr lang="ja-JP" altLang="en-US">
                <a:solidFill>
                  <a:srgbClr val="0070C0"/>
                </a:solidFill>
              </a:endParaRPr>
            </a:p>
          </p:txBody>
        </p:sp>
        <p:sp>
          <p:nvSpPr>
            <p:cNvPr id="13357" name="正方形/長方形 7"/>
            <p:cNvSpPr>
              <a:spLocks noChangeArrowheads="1"/>
            </p:cNvSpPr>
            <p:nvPr/>
          </p:nvSpPr>
          <p:spPr bwMode="auto">
            <a:xfrm>
              <a:off x="5004048" y="2852936"/>
              <a:ext cx="1558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FF0000"/>
                  </a:solidFill>
                </a:rPr>
                <a:t>TMC condition</a:t>
              </a:r>
              <a:endParaRPr lang="ja-JP" altLang="en-US">
                <a:solidFill>
                  <a:srgbClr val="FF0000"/>
                </a:solidFill>
              </a:endParaRPr>
            </a:p>
          </p:txBody>
        </p:sp>
        <p:cxnSp>
          <p:nvCxnSpPr>
            <p:cNvPr id="9" name="直線矢印コネクタ 8"/>
            <p:cNvCxnSpPr/>
            <p:nvPr/>
          </p:nvCxnSpPr>
          <p:spPr>
            <a:xfrm>
              <a:off x="7452887" y="3477771"/>
              <a:ext cx="71452" cy="288937"/>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flipV="1">
              <a:off x="5724134" y="3357538"/>
              <a:ext cx="216342" cy="287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7595792" y="3068601"/>
              <a:ext cx="73438" cy="288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61" name="正方形/長方形 11"/>
            <p:cNvSpPr>
              <a:spLocks noChangeArrowheads="1"/>
            </p:cNvSpPr>
            <p:nvPr/>
          </p:nvSpPr>
          <p:spPr bwMode="auto">
            <a:xfrm>
              <a:off x="7681718" y="4832484"/>
              <a:ext cx="1504494" cy="35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err="1"/>
                <a:t>b</a:t>
              </a:r>
              <a:r>
                <a:rPr lang="en-US" altLang="ja-JP" dirty="0" err="1" smtClean="0"/>
                <a:t>eta_y</a:t>
              </a:r>
              <a:r>
                <a:rPr lang="en-US" altLang="ja-JP" dirty="0" smtClean="0"/>
                <a:t> </a:t>
              </a:r>
              <a:r>
                <a:rPr lang="en-US" altLang="ja-JP" dirty="0"/>
                <a:t>[m]</a:t>
              </a:r>
              <a:endParaRPr lang="ja-JP" altLang="en-US" dirty="0"/>
            </a:p>
          </p:txBody>
        </p:sp>
        <p:sp>
          <p:nvSpPr>
            <p:cNvPr id="14" name="円/楕円 13"/>
            <p:cNvSpPr/>
            <p:nvPr/>
          </p:nvSpPr>
          <p:spPr>
            <a:xfrm>
              <a:off x="4648377" y="4176704"/>
              <a:ext cx="142905" cy="144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5" name="直線コネクタ 14"/>
            <p:cNvCxnSpPr/>
            <p:nvPr/>
          </p:nvCxnSpPr>
          <p:spPr>
            <a:xfrm>
              <a:off x="5412521" y="3743299"/>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517716" y="3695656"/>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612986" y="3657233"/>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716195" y="3640327"/>
              <a:ext cx="1984"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317251" y="3800165"/>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221981" y="3838587"/>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126711" y="3895452"/>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021518" y="3943096"/>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926248" y="3999961"/>
              <a:ext cx="0" cy="12756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823039" y="4067585"/>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717844" y="4124450"/>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592803" y="4201295"/>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507457" y="4276603"/>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422111" y="4344227"/>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346689" y="4439514"/>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821388" y="3601904"/>
              <a:ext cx="0"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964293" y="3545039"/>
              <a:ext cx="0"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077427" y="3497395"/>
              <a:ext cx="1984"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400947" y="3372907"/>
              <a:ext cx="1985" cy="7838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192545" y="3449752"/>
              <a:ext cx="1984"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305677" y="3402107"/>
              <a:ext cx="1985"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 name="グループ化 88"/>
          <p:cNvGrpSpPr>
            <a:grpSpLocks/>
          </p:cNvGrpSpPr>
          <p:nvPr/>
        </p:nvGrpSpPr>
        <p:grpSpPr bwMode="auto">
          <a:xfrm>
            <a:off x="0" y="1325563"/>
            <a:ext cx="4382144" cy="3036887"/>
            <a:chOff x="-286386" y="1397445"/>
            <a:chExt cx="5164923" cy="3037038"/>
          </a:xfrm>
        </p:grpSpPr>
        <p:pic>
          <p:nvPicPr>
            <p:cNvPr id="13326" name="Picture 101"/>
            <p:cNvPicPr>
              <a:picLocks noChangeAspect="1" noChangeArrowheads="1"/>
            </p:cNvPicPr>
            <p:nvPr/>
          </p:nvPicPr>
          <p:blipFill>
            <a:blip r:embed="rId4" cstate="print">
              <a:extLst>
                <a:ext uri="{28A0092B-C50C-407E-A947-70E740481C1C}">
                  <a14:useLocalDpi xmlns:a14="http://schemas.microsoft.com/office/drawing/2010/main" val="0"/>
                </a:ext>
              </a:extLst>
            </a:blip>
            <a:srcRect r="1718"/>
            <a:stretch>
              <a:fillRect/>
            </a:stretch>
          </p:blipFill>
          <p:spPr bwMode="auto">
            <a:xfrm>
              <a:off x="179512" y="1700808"/>
              <a:ext cx="4670856"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正方形/長方形 61"/>
            <p:cNvSpPr>
              <a:spLocks noChangeArrowheads="1"/>
            </p:cNvSpPr>
            <p:nvPr/>
          </p:nvSpPr>
          <p:spPr bwMode="auto">
            <a:xfrm>
              <a:off x="3347864" y="2780928"/>
              <a:ext cx="1530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chemeClr val="bg1">
                      <a:lumMod val="75000"/>
                    </a:schemeClr>
                  </a:solidFill>
                </a:rPr>
                <a:t>(r=10.5mm)</a:t>
              </a:r>
              <a:endParaRPr lang="ja-JP" altLang="en-US" dirty="0">
                <a:solidFill>
                  <a:schemeClr val="bg1">
                    <a:lumMod val="75000"/>
                  </a:schemeClr>
                </a:solidFill>
              </a:endParaRPr>
            </a:p>
          </p:txBody>
        </p:sp>
        <p:sp>
          <p:nvSpPr>
            <p:cNvPr id="63" name="円/楕円 62"/>
            <p:cNvSpPr/>
            <p:nvPr/>
          </p:nvSpPr>
          <p:spPr>
            <a:xfrm>
              <a:off x="2601874" y="2599942"/>
              <a:ext cx="144073" cy="144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4" name="円/楕円 63"/>
            <p:cNvSpPr/>
            <p:nvPr/>
          </p:nvSpPr>
          <p:spPr>
            <a:xfrm>
              <a:off x="826904" y="3631806"/>
              <a:ext cx="144072" cy="1444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330" name="正方形/長方形 64"/>
            <p:cNvSpPr>
              <a:spLocks noChangeArrowheads="1"/>
            </p:cNvSpPr>
            <p:nvPr/>
          </p:nvSpPr>
          <p:spPr bwMode="auto">
            <a:xfrm>
              <a:off x="3489308" y="2276872"/>
              <a:ext cx="13644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70C0"/>
                  </a:solidFill>
                </a:rPr>
                <a:t>r=13.5mm</a:t>
              </a:r>
              <a:endParaRPr lang="ja-JP" altLang="en-US">
                <a:solidFill>
                  <a:srgbClr val="0070C0"/>
                </a:solidFill>
              </a:endParaRPr>
            </a:p>
          </p:txBody>
        </p:sp>
        <p:sp>
          <p:nvSpPr>
            <p:cNvPr id="13331" name="正方形/長方形 65"/>
            <p:cNvSpPr>
              <a:spLocks noChangeArrowheads="1"/>
            </p:cNvSpPr>
            <p:nvPr/>
          </p:nvSpPr>
          <p:spPr bwMode="auto">
            <a:xfrm>
              <a:off x="1763688" y="1979548"/>
              <a:ext cx="1558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FF0000"/>
                  </a:solidFill>
                </a:rPr>
                <a:t>TMC condition</a:t>
              </a:r>
              <a:endParaRPr lang="ja-JP" altLang="en-US">
                <a:solidFill>
                  <a:srgbClr val="FF0000"/>
                </a:solidFill>
              </a:endParaRPr>
            </a:p>
          </p:txBody>
        </p:sp>
        <p:cxnSp>
          <p:nvCxnSpPr>
            <p:cNvPr id="67" name="直線矢印コネクタ 66"/>
            <p:cNvCxnSpPr/>
            <p:nvPr/>
          </p:nvCxnSpPr>
          <p:spPr>
            <a:xfrm>
              <a:off x="3203168" y="2853254"/>
              <a:ext cx="72971" cy="287352"/>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flipV="1">
              <a:off x="2843921" y="2205522"/>
              <a:ext cx="215173" cy="2873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3347240" y="2421433"/>
              <a:ext cx="72972" cy="287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35" name="正方形/長方形 69"/>
            <p:cNvSpPr>
              <a:spLocks noChangeArrowheads="1"/>
            </p:cNvSpPr>
            <p:nvPr/>
          </p:nvSpPr>
          <p:spPr bwMode="auto">
            <a:xfrm rot="-5400000">
              <a:off x="-1312247" y="2423306"/>
              <a:ext cx="2487027" cy="43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t>Collimator width  d[mm]</a:t>
              </a:r>
              <a:endParaRPr lang="ja-JP" altLang="en-US"/>
            </a:p>
          </p:txBody>
        </p:sp>
        <p:cxnSp>
          <p:nvCxnSpPr>
            <p:cNvPr id="71" name="直線コネクタ 70"/>
            <p:cNvCxnSpPr/>
            <p:nvPr/>
          </p:nvCxnSpPr>
          <p:spPr>
            <a:xfrm>
              <a:off x="1592172" y="3112030"/>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696952" y="3064403"/>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1773667" y="3026301"/>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1878447" y="2969148"/>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1496748" y="3178709"/>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1401323" y="3207285"/>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1305899" y="3264438"/>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1201118" y="3350167"/>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1105693" y="3397794"/>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1000913" y="3473998"/>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886778" y="3569253"/>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791353" y="3616880"/>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705283" y="3702610"/>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21085" y="3769288"/>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544371" y="3883594"/>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1992582" y="2931046"/>
              <a:ext cx="0" cy="762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125429" y="2873893"/>
              <a:ext cx="0" cy="762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3317" name="正方形/長方形 89"/>
          <p:cNvSpPr>
            <a:spLocks noChangeArrowheads="1"/>
          </p:cNvSpPr>
          <p:nvPr/>
        </p:nvSpPr>
        <p:spPr bwMode="auto">
          <a:xfrm>
            <a:off x="3335977" y="4270622"/>
            <a:ext cx="12033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err="1"/>
              <a:t>b</a:t>
            </a:r>
            <a:r>
              <a:rPr lang="en-US" altLang="ja-JP" dirty="0" err="1" smtClean="0"/>
              <a:t>eta_y</a:t>
            </a:r>
            <a:r>
              <a:rPr lang="en-US" altLang="ja-JP" dirty="0" smtClean="0"/>
              <a:t> </a:t>
            </a:r>
            <a:r>
              <a:rPr lang="en-US" altLang="ja-JP" dirty="0"/>
              <a:t>[m]</a:t>
            </a:r>
            <a:endParaRPr lang="ja-JP" altLang="en-US" dirty="0"/>
          </a:p>
        </p:txBody>
      </p:sp>
      <p:sp>
        <p:nvSpPr>
          <p:cNvPr id="13318" name="テキスト ボックス 90"/>
          <p:cNvSpPr txBox="1">
            <a:spLocks noChangeArrowheads="1"/>
          </p:cNvSpPr>
          <p:nvPr/>
        </p:nvSpPr>
        <p:spPr bwMode="auto">
          <a:xfrm>
            <a:off x="3276600" y="3573463"/>
            <a:ext cx="7048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800"/>
              <a:t>LER</a:t>
            </a:r>
            <a:endParaRPr lang="ja-JP" altLang="en-US" sz="2800"/>
          </a:p>
        </p:txBody>
      </p:sp>
      <p:sp>
        <p:nvSpPr>
          <p:cNvPr id="13319" name="テキスト ボックス 91"/>
          <p:cNvSpPr txBox="1">
            <a:spLocks noChangeArrowheads="1"/>
          </p:cNvSpPr>
          <p:nvPr/>
        </p:nvSpPr>
        <p:spPr bwMode="auto">
          <a:xfrm>
            <a:off x="5292725" y="3644900"/>
            <a:ext cx="779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800"/>
              <a:t>HER</a:t>
            </a:r>
            <a:endParaRPr lang="ja-JP" altLang="en-US" sz="2800"/>
          </a:p>
        </p:txBody>
      </p:sp>
      <p:sp>
        <p:nvSpPr>
          <p:cNvPr id="93" name="正方形/長方形 92"/>
          <p:cNvSpPr/>
          <p:nvPr/>
        </p:nvSpPr>
        <p:spPr>
          <a:xfrm>
            <a:off x="742828" y="4926379"/>
            <a:ext cx="3571875" cy="10156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85725" lvl="1" fontAlgn="auto">
              <a:spcBef>
                <a:spcPts val="0"/>
              </a:spcBef>
              <a:spcAft>
                <a:spcPts val="0"/>
              </a:spcAft>
              <a:defRPr/>
            </a:pPr>
            <a:r>
              <a:rPr lang="en-US" altLang="ja-JP" sz="2000" dirty="0" smtClean="0"/>
              <a:t>V1 collimator </a:t>
            </a:r>
            <a:r>
              <a:rPr lang="en-US" altLang="ja-JP" sz="2000" dirty="0"/>
              <a:t>@ </a:t>
            </a:r>
            <a:r>
              <a:rPr lang="en-US" altLang="ja-JP" sz="2000" dirty="0" smtClean="0"/>
              <a:t>LLB3R </a:t>
            </a:r>
            <a:r>
              <a:rPr lang="en-US" altLang="ja-JP" sz="1100" dirty="0" smtClean="0"/>
              <a:t>(downstream)</a:t>
            </a:r>
            <a:endParaRPr lang="en-US" altLang="ja-JP" sz="1100" dirty="0"/>
          </a:p>
          <a:p>
            <a:pPr marL="85725" lvl="1" fontAlgn="auto">
              <a:spcBef>
                <a:spcPts val="0"/>
              </a:spcBef>
              <a:spcAft>
                <a:spcPts val="0"/>
              </a:spcAft>
              <a:defRPr/>
            </a:pPr>
            <a:r>
              <a:rPr lang="en-US" altLang="ja-JP" sz="2000" dirty="0"/>
              <a:t> </a:t>
            </a:r>
            <a:r>
              <a:rPr lang="en-US" altLang="ja-JP" sz="2000" dirty="0" smtClean="0"/>
              <a:t>(</a:t>
            </a:r>
            <a:r>
              <a:rPr lang="en-US" altLang="ja-JP" dirty="0" smtClean="0"/>
              <a:t>s=-90</a:t>
            </a:r>
            <a:r>
              <a:rPr lang="en-US" altLang="ja-JP" dirty="0" smtClean="0">
                <a:sym typeface="Wingdings" pitchFamily="2" charset="2"/>
              </a:rPr>
              <a:t>-82</a:t>
            </a:r>
            <a:r>
              <a:rPr lang="en-US" altLang="ja-JP" dirty="0" smtClean="0"/>
              <a:t>m</a:t>
            </a:r>
            <a:r>
              <a:rPr lang="en-US" altLang="ja-JP" dirty="0"/>
              <a:t>, </a:t>
            </a:r>
            <a:r>
              <a:rPr lang="en-US" altLang="ja-JP" dirty="0" smtClean="0">
                <a:latin typeface="Symbol" pitchFamily="18" charset="2"/>
              </a:rPr>
              <a:t>b</a:t>
            </a:r>
            <a:r>
              <a:rPr lang="en-US" altLang="ja-JP" dirty="0" smtClean="0"/>
              <a:t>y=30</a:t>
            </a:r>
            <a:r>
              <a:rPr lang="en-US" altLang="ja-JP" dirty="0" smtClean="0">
                <a:sym typeface="Wingdings" pitchFamily="2" charset="2"/>
              </a:rPr>
              <a:t>146</a:t>
            </a:r>
            <a:r>
              <a:rPr lang="en-US" altLang="ja-JP" dirty="0" smtClean="0"/>
              <a:t>m)   </a:t>
            </a:r>
            <a:endParaRPr lang="en-US" altLang="ja-JP" sz="2000" dirty="0"/>
          </a:p>
          <a:p>
            <a:pPr marL="85725" lvl="1" fontAlgn="auto">
              <a:spcBef>
                <a:spcPts val="0"/>
              </a:spcBef>
              <a:spcAft>
                <a:spcPts val="0"/>
              </a:spcAft>
              <a:defRPr/>
            </a:pPr>
            <a:r>
              <a:rPr lang="en-US" altLang="ja-JP" sz="2000" dirty="0" smtClean="0">
                <a:solidFill>
                  <a:srgbClr val="FF0000"/>
                </a:solidFill>
                <a:latin typeface="Symbol" pitchFamily="18" charset="2"/>
              </a:rPr>
              <a:t>b</a:t>
            </a:r>
            <a:r>
              <a:rPr lang="en-US" altLang="ja-JP" sz="2000" dirty="0" smtClean="0">
                <a:solidFill>
                  <a:srgbClr val="FF0000"/>
                </a:solidFill>
              </a:rPr>
              <a:t>y=125m, 2.23mm&lt;d&lt;2.81mm </a:t>
            </a:r>
            <a:endParaRPr lang="en-US" altLang="ja-JP" sz="2000" dirty="0">
              <a:solidFill>
                <a:srgbClr val="FF0000"/>
              </a:solidFill>
            </a:endParaRPr>
          </a:p>
        </p:txBody>
      </p:sp>
      <p:sp>
        <p:nvSpPr>
          <p:cNvPr id="94" name="正方形/長方形 93"/>
          <p:cNvSpPr/>
          <p:nvPr/>
        </p:nvSpPr>
        <p:spPr>
          <a:xfrm>
            <a:off x="4846515" y="4926379"/>
            <a:ext cx="3571875" cy="10156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0" lvl="1" fontAlgn="auto">
              <a:spcBef>
                <a:spcPts val="0"/>
              </a:spcBef>
              <a:spcAft>
                <a:spcPts val="0"/>
              </a:spcAft>
              <a:defRPr/>
            </a:pPr>
            <a:r>
              <a:rPr lang="en-US" altLang="ja-JP" sz="2000" dirty="0" smtClean="0">
                <a:solidFill>
                  <a:schemeClr val="tx1"/>
                </a:solidFill>
              </a:rPr>
              <a:t>V1 collimator </a:t>
            </a:r>
            <a:r>
              <a:rPr lang="en-US" altLang="ja-JP" sz="2000" dirty="0">
                <a:solidFill>
                  <a:schemeClr val="tx1"/>
                </a:solidFill>
              </a:rPr>
              <a:t>@ </a:t>
            </a:r>
            <a:r>
              <a:rPr lang="en-US" altLang="ja-JP" sz="2000" dirty="0" smtClean="0">
                <a:solidFill>
                  <a:schemeClr val="tx1"/>
                </a:solidFill>
              </a:rPr>
              <a:t>LTLB2 </a:t>
            </a:r>
            <a:r>
              <a:rPr lang="en-US" altLang="ja-JP" sz="1200" dirty="0" smtClean="0">
                <a:solidFill>
                  <a:schemeClr val="tx1"/>
                </a:solidFill>
              </a:rPr>
              <a:t>(downstream)</a:t>
            </a:r>
            <a:endParaRPr lang="en-US" altLang="ja-JP" sz="2000" dirty="0">
              <a:solidFill>
                <a:schemeClr val="tx1"/>
              </a:solidFill>
            </a:endParaRPr>
          </a:p>
          <a:p>
            <a:pPr marL="0" lvl="1" fontAlgn="auto">
              <a:spcBef>
                <a:spcPts val="0"/>
              </a:spcBef>
              <a:spcAft>
                <a:spcPts val="0"/>
              </a:spcAft>
              <a:defRPr/>
            </a:pPr>
            <a:r>
              <a:rPr lang="en-US" altLang="ja-JP" sz="2000" dirty="0">
                <a:solidFill>
                  <a:schemeClr val="tx1"/>
                </a:solidFill>
              </a:rPr>
              <a:t> </a:t>
            </a:r>
            <a:r>
              <a:rPr lang="en-US" altLang="ja-JP" sz="2000" dirty="0" smtClean="0">
                <a:solidFill>
                  <a:schemeClr val="tx1"/>
                </a:solidFill>
              </a:rPr>
              <a:t>(</a:t>
            </a:r>
            <a:r>
              <a:rPr lang="en-US" altLang="ja-JP" dirty="0" smtClean="0"/>
              <a:t>s=-63</a:t>
            </a:r>
            <a:r>
              <a:rPr lang="en-US" altLang="ja-JP" dirty="0" smtClean="0">
                <a:sym typeface="Wingdings" pitchFamily="2" charset="2"/>
              </a:rPr>
              <a:t></a:t>
            </a:r>
            <a:r>
              <a:rPr lang="en-US" altLang="ja-JP" dirty="0" smtClean="0"/>
              <a:t>-61m</a:t>
            </a:r>
            <a:r>
              <a:rPr lang="en-US" altLang="ja-JP" dirty="0"/>
              <a:t>, </a:t>
            </a:r>
            <a:r>
              <a:rPr lang="en-US" altLang="ja-JP" dirty="0" smtClean="0">
                <a:latin typeface="Symbol" pitchFamily="18" charset="2"/>
              </a:rPr>
              <a:t>b</a:t>
            </a:r>
            <a:r>
              <a:rPr lang="en-US" altLang="ja-JP" dirty="0" smtClean="0"/>
              <a:t>y=81</a:t>
            </a:r>
            <a:r>
              <a:rPr lang="en-US" altLang="ja-JP" dirty="0" smtClean="0">
                <a:sym typeface="Wingdings" pitchFamily="2" charset="2"/>
              </a:rPr>
              <a:t></a:t>
            </a:r>
            <a:r>
              <a:rPr lang="en-US" altLang="ja-JP" dirty="0" smtClean="0"/>
              <a:t>187m)</a:t>
            </a:r>
            <a:endParaRPr lang="en-US" altLang="ja-JP" sz="2000" dirty="0">
              <a:solidFill>
                <a:schemeClr val="tx1"/>
              </a:solidFill>
            </a:endParaRPr>
          </a:p>
          <a:p>
            <a:pPr marL="0" lvl="1" fontAlgn="auto">
              <a:spcBef>
                <a:spcPts val="0"/>
              </a:spcBef>
              <a:spcAft>
                <a:spcPts val="0"/>
              </a:spcAft>
              <a:defRPr/>
            </a:pPr>
            <a:r>
              <a:rPr lang="en-US" altLang="ja-JP" sz="2000" dirty="0">
                <a:solidFill>
                  <a:schemeClr val="tx1"/>
                </a:solidFill>
              </a:rPr>
              <a:t> </a:t>
            </a:r>
            <a:r>
              <a:rPr lang="en-US" altLang="ja-JP" sz="2000" dirty="0" smtClean="0">
                <a:solidFill>
                  <a:srgbClr val="FF0000"/>
                </a:solidFill>
                <a:latin typeface="Symbol" pitchFamily="18" charset="2"/>
              </a:rPr>
              <a:t>b</a:t>
            </a:r>
            <a:r>
              <a:rPr lang="en-US" altLang="ja-JP" sz="2000" dirty="0" smtClean="0">
                <a:solidFill>
                  <a:srgbClr val="FF0000"/>
                </a:solidFill>
              </a:rPr>
              <a:t>y=123m, 1.74mm&lt;d&lt;2.26mm</a:t>
            </a:r>
            <a:endParaRPr lang="en-US" altLang="ja-JP" sz="2000" dirty="0">
              <a:solidFill>
                <a:srgbClr val="FF0000"/>
              </a:solidFill>
            </a:endParaRPr>
          </a:p>
        </p:txBody>
      </p:sp>
      <p:sp>
        <p:nvSpPr>
          <p:cNvPr id="89" name="正方形/長方形 88"/>
          <p:cNvSpPr/>
          <p:nvPr/>
        </p:nvSpPr>
        <p:spPr>
          <a:xfrm>
            <a:off x="4760781" y="4655823"/>
            <a:ext cx="1307217" cy="369332"/>
          </a:xfrm>
          <a:prstGeom prst="rect">
            <a:avLst/>
          </a:prstGeom>
        </p:spPr>
        <p:txBody>
          <a:bodyPr wrap="none">
            <a:spAutoFit/>
          </a:bodyPr>
          <a:lstStyle/>
          <a:p>
            <a:r>
              <a:rPr lang="en-US" altLang="ja-JP" dirty="0" smtClean="0"/>
              <a:t>herfqlc5605</a:t>
            </a:r>
            <a:endParaRPr lang="ja-JP" altLang="en-US" dirty="0"/>
          </a:p>
        </p:txBody>
      </p:sp>
      <p:sp>
        <p:nvSpPr>
          <p:cNvPr id="90" name="正方形/長方形 89"/>
          <p:cNvSpPr/>
          <p:nvPr/>
        </p:nvSpPr>
        <p:spPr>
          <a:xfrm>
            <a:off x="707955" y="4654890"/>
            <a:ext cx="1494890" cy="369332"/>
          </a:xfrm>
          <a:prstGeom prst="rect">
            <a:avLst/>
          </a:prstGeom>
        </p:spPr>
        <p:txBody>
          <a:bodyPr wrap="square">
            <a:spAutoFit/>
          </a:bodyPr>
          <a:lstStyle/>
          <a:p>
            <a:r>
              <a:rPr lang="en-US" altLang="ja-JP" dirty="0" smtClean="0"/>
              <a:t>lerfqlc_1604</a:t>
            </a:r>
          </a:p>
        </p:txBody>
      </p:sp>
      <p:sp>
        <p:nvSpPr>
          <p:cNvPr id="88" name="テキスト ボックス 87"/>
          <p:cNvSpPr txBox="1"/>
          <p:nvPr/>
        </p:nvSpPr>
        <p:spPr>
          <a:xfrm>
            <a:off x="1617785" y="6154615"/>
            <a:ext cx="6131169" cy="646331"/>
          </a:xfrm>
          <a:prstGeom prst="rect">
            <a:avLst/>
          </a:prstGeom>
          <a:noFill/>
        </p:spPr>
        <p:txBody>
          <a:bodyPr wrap="square" rtlCol="0">
            <a:spAutoFit/>
          </a:bodyPr>
          <a:lstStyle/>
          <a:p>
            <a:r>
              <a:rPr kumimoji="1" lang="en-US" altLang="ja-JP" dirty="0" smtClean="0"/>
              <a:t>Collimator position should satisfy </a:t>
            </a:r>
            <a:r>
              <a:rPr kumimoji="1" lang="en-US" altLang="ja-JP" dirty="0" err="1" smtClean="0"/>
              <a:t>beta_y</a:t>
            </a:r>
            <a:r>
              <a:rPr kumimoji="1" lang="en-US" altLang="ja-JP" dirty="0" smtClean="0"/>
              <a:t> condition above,</a:t>
            </a:r>
          </a:p>
          <a:p>
            <a:r>
              <a:rPr lang="en-US" altLang="ja-JP" dirty="0" smtClean="0"/>
              <a:t>need space(at least 1.5m), and the phase should be close to IP</a:t>
            </a:r>
            <a:r>
              <a:rPr kumimoji="1" lang="en-US" altLang="ja-JP" dirty="0" smtClean="0"/>
              <a:t>  </a:t>
            </a:r>
            <a:endParaRPr kumimoji="1" lang="ja-JP" altLang="en-US" dirty="0"/>
          </a:p>
        </p:txBody>
      </p:sp>
      <p:sp>
        <p:nvSpPr>
          <p:cNvPr id="91" name="正方形/長方形 90"/>
          <p:cNvSpPr/>
          <p:nvPr/>
        </p:nvSpPr>
        <p:spPr>
          <a:xfrm>
            <a:off x="1099783" y="5917195"/>
            <a:ext cx="2464136" cy="307777"/>
          </a:xfrm>
          <a:prstGeom prst="rect">
            <a:avLst/>
          </a:prstGeom>
        </p:spPr>
        <p:txBody>
          <a:bodyPr wrap="none">
            <a:spAutoFit/>
          </a:bodyPr>
          <a:lstStyle/>
          <a:p>
            <a:r>
              <a:rPr lang="en-US" altLang="ja-JP" sz="1400" dirty="0" err="1" smtClean="0"/>
              <a:t>Ny</a:t>
            </a:r>
            <a:r>
              <a:rPr lang="en-US" altLang="ja-JP" sz="1400" dirty="0" smtClean="0"/>
              <a:t>(V1)= 42.82, </a:t>
            </a:r>
            <a:r>
              <a:rPr lang="en-US" altLang="ja-JP" sz="1400" dirty="0" err="1" smtClean="0"/>
              <a:t>Ny</a:t>
            </a:r>
            <a:r>
              <a:rPr lang="en-US" altLang="ja-JP" sz="1400" dirty="0" smtClean="0"/>
              <a:t>(QC1)= 44.32</a:t>
            </a:r>
            <a:endParaRPr lang="ja-JP" altLang="en-US" sz="1400" dirty="0" smtClean="0"/>
          </a:p>
        </p:txBody>
      </p:sp>
      <p:sp>
        <p:nvSpPr>
          <p:cNvPr id="92" name="正方形/長方形 91"/>
          <p:cNvSpPr/>
          <p:nvPr/>
        </p:nvSpPr>
        <p:spPr>
          <a:xfrm>
            <a:off x="5320091" y="5882026"/>
            <a:ext cx="2281394" cy="307777"/>
          </a:xfrm>
          <a:prstGeom prst="rect">
            <a:avLst/>
          </a:prstGeom>
        </p:spPr>
        <p:txBody>
          <a:bodyPr wrap="none">
            <a:spAutoFit/>
          </a:bodyPr>
          <a:lstStyle/>
          <a:p>
            <a:r>
              <a:rPr lang="en-US" altLang="ja-JP" sz="1400" dirty="0" err="1" smtClean="0"/>
              <a:t>Ny</a:t>
            </a:r>
            <a:r>
              <a:rPr lang="en-US" altLang="ja-JP" sz="1400" dirty="0" smtClean="0"/>
              <a:t>(V1)= 1.25, </a:t>
            </a:r>
            <a:r>
              <a:rPr lang="en-US" altLang="ja-JP" sz="1400" dirty="0" err="1" smtClean="0"/>
              <a:t>Ny</a:t>
            </a:r>
            <a:r>
              <a:rPr lang="en-US" altLang="ja-JP" sz="1400" dirty="0" smtClean="0"/>
              <a:t>(QC1)= 0.25</a:t>
            </a:r>
            <a:endParaRPr lang="ja-JP" altLang="en-US" sz="1400" dirty="0" smtClean="0"/>
          </a:p>
        </p:txBody>
      </p:sp>
      <p:sp>
        <p:nvSpPr>
          <p:cNvPr id="4" name="日付プレースホルダー 3"/>
          <p:cNvSpPr>
            <a:spLocks noGrp="1"/>
          </p:cNvSpPr>
          <p:nvPr>
            <p:ph type="dt" sz="half" idx="10"/>
          </p:nvPr>
        </p:nvSpPr>
        <p:spPr/>
        <p:txBody>
          <a:bodyPr/>
          <a:lstStyle/>
          <a:p>
            <a:r>
              <a:rPr kumimoji="1" lang="en-US" altLang="ja-JP" smtClean="0"/>
              <a:t>Hiroyuki Nakayama (KEK) </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FJPPL meeting @ Strasbourg</a:t>
            </a:r>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41</a:t>
            </a:fld>
            <a:endParaRPr kumimoji="1" lang="ja-JP" altLang="en-US"/>
          </a:p>
        </p:txBody>
      </p:sp>
    </p:spTree>
    <p:extLst>
      <p:ext uri="{BB962C8B-B14F-4D97-AF65-F5344CB8AC3E}">
        <p14:creationId xmlns:p14="http://schemas.microsoft.com/office/powerpoint/2010/main" val="4088379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dirty="0" smtClean="0"/>
              <a:t>Vertical c</a:t>
            </a:r>
            <a:r>
              <a:rPr kumimoji="1" lang="en-US" altLang="ja-JP" sz="3600" dirty="0" smtClean="0"/>
              <a:t>ollimator width </a:t>
            </a:r>
            <a:br>
              <a:rPr kumimoji="1" lang="en-US" altLang="ja-JP" sz="3600" dirty="0" smtClean="0"/>
            </a:br>
            <a:r>
              <a:rPr lang="en-US" altLang="ja-JP" sz="3600" dirty="0" smtClean="0"/>
              <a:t>vs.</a:t>
            </a:r>
            <a:r>
              <a:rPr kumimoji="1" lang="en-US" altLang="ja-JP" sz="3600" dirty="0" smtClean="0"/>
              <a:t> Coulomb loss rate</a:t>
            </a:r>
            <a:r>
              <a:rPr lang="en-US" altLang="ja-JP" sz="3600" dirty="0" smtClean="0"/>
              <a:t>, Coulomb </a:t>
            </a:r>
            <a:r>
              <a:rPr kumimoji="1" lang="en-US" altLang="ja-JP" sz="3600" dirty="0" smtClean="0"/>
              <a:t>life time</a:t>
            </a:r>
            <a:endParaRPr kumimoji="1" lang="ja-JP" altLang="en-US" sz="3600" dirty="0"/>
          </a:p>
        </p:txBody>
      </p:sp>
      <p:graphicFrame>
        <p:nvGraphicFramePr>
          <p:cNvPr id="9" name="表 8"/>
          <p:cNvGraphicFramePr>
            <a:graphicFrameLocks noGrp="1"/>
          </p:cNvGraphicFramePr>
          <p:nvPr/>
        </p:nvGraphicFramePr>
        <p:xfrm>
          <a:off x="1384996" y="3854209"/>
          <a:ext cx="5684018" cy="1706880"/>
        </p:xfrm>
        <a:graphic>
          <a:graphicData uri="http://schemas.openxmlformats.org/drawingml/2006/table">
            <a:tbl>
              <a:tblPr>
                <a:tableStyleId>{5A111915-BE36-4E01-A7E5-04B1672EAD32}</a:tableStyleId>
              </a:tblPr>
              <a:tblGrid>
                <a:gridCol w="1305206"/>
                <a:gridCol w="1380211"/>
                <a:gridCol w="1379069"/>
                <a:gridCol w="1619532"/>
              </a:tblGrid>
              <a:tr h="238397">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ja-JP" sz="1600" b="1" dirty="0" smtClean="0"/>
                        <a:t>her5365</a:t>
                      </a:r>
                      <a:r>
                        <a:rPr lang="en-US" altLang="ja-JP" sz="1600" dirty="0" smtClean="0"/>
                        <a:t>,</a:t>
                      </a:r>
                      <a:r>
                        <a:rPr lang="en-US" sz="1600" dirty="0" smtClean="0"/>
                        <a:t>V1=LTLB2 </a:t>
                      </a:r>
                      <a:r>
                        <a:rPr lang="en-US" sz="1600" dirty="0"/>
                        <a:t>downstream</a:t>
                      </a:r>
                    </a:p>
                  </a:txBody>
                  <a:tcPr marL="0" marR="0" marT="0" marB="0" anchor="b"/>
                </a:tc>
                <a:tc hMerge="1">
                  <a:txBody>
                    <a:bodyPr/>
                    <a:lstStyle/>
                    <a:p>
                      <a:endParaRPr kumimoji="1" lang="ja-JP" altLang="en-US"/>
                    </a:p>
                  </a:txBody>
                  <a:tcPr/>
                </a:tc>
                <a:tc hMerge="1">
                  <a:txBody>
                    <a:bodyPr/>
                    <a:lstStyle/>
                    <a:p>
                      <a:endParaRPr kumimoji="1" lang="ja-JP" altLang="en-US"/>
                    </a:p>
                  </a:txBody>
                  <a:tcPr/>
                </a:tc>
                <a:tc>
                  <a:txBody>
                    <a:bodyPr/>
                    <a:lstStyle/>
                    <a:p>
                      <a:pPr algn="ctr" fontAlgn="b"/>
                      <a:endParaRPr lang="ja-JP" altLang="en-US" sz="1600"/>
                    </a:p>
                  </a:txBody>
                  <a:tcPr marL="0" marR="0" marT="0" marB="0" anchor="b"/>
                </a:tc>
              </a:tr>
              <a:tr h="238397">
                <a:tc>
                  <a:txBody>
                    <a:bodyPr/>
                    <a:lstStyle/>
                    <a:p>
                      <a:pPr algn="ctr" fontAlgn="b"/>
                      <a:r>
                        <a:rPr lang="en-US" sz="1600" dirty="0" smtClean="0"/>
                        <a:t>V1 width[mm</a:t>
                      </a:r>
                      <a:r>
                        <a:rPr lang="en-US" sz="1600" dirty="0"/>
                        <a:t>]</a:t>
                      </a:r>
                    </a:p>
                  </a:txBody>
                  <a:tcPr marL="0" marR="0" marT="0" marB="0" anchor="b"/>
                </a:tc>
                <a:tc>
                  <a:txBody>
                    <a:bodyPr/>
                    <a:lstStyle/>
                    <a:p>
                      <a:pPr algn="ctr" fontAlgn="b"/>
                      <a:r>
                        <a:rPr lang="en-US" sz="1600" dirty="0" smtClean="0"/>
                        <a:t>IR loss [GHz</a:t>
                      </a:r>
                      <a:r>
                        <a:rPr lang="en-US" sz="1600" dirty="0"/>
                        <a:t>]</a:t>
                      </a:r>
                    </a:p>
                  </a:txBody>
                  <a:tcPr marL="0" marR="0" marT="0" marB="0" anchor="b"/>
                </a:tc>
                <a:tc>
                  <a:txBody>
                    <a:bodyPr/>
                    <a:lstStyle/>
                    <a:p>
                      <a:pPr algn="ctr" fontAlgn="b"/>
                      <a:r>
                        <a:rPr lang="en-US" sz="1600" dirty="0" smtClean="0"/>
                        <a:t>Total loss[GHz</a:t>
                      </a:r>
                      <a:r>
                        <a:rPr lang="en-US" sz="1600" dirty="0"/>
                        <a:t>]</a:t>
                      </a:r>
                    </a:p>
                  </a:txBody>
                  <a:tcPr marL="0" marR="0" marT="0" marB="0" anchor="b"/>
                </a:tc>
                <a:tc>
                  <a:txBody>
                    <a:bodyPr/>
                    <a:lstStyle/>
                    <a:p>
                      <a:pPr algn="ctr" fontAlgn="b"/>
                      <a:r>
                        <a:rPr lang="en-US" sz="1600" dirty="0" smtClean="0"/>
                        <a:t>Coulomb life[sec</a:t>
                      </a:r>
                      <a:r>
                        <a:rPr lang="en-US" sz="1600" dirty="0"/>
                        <a:t>]</a:t>
                      </a:r>
                    </a:p>
                  </a:txBody>
                  <a:tcPr marL="0" marR="0" marT="0" marB="0" anchor="b"/>
                </a:tc>
              </a:tr>
              <a:tr h="238397">
                <a:tc>
                  <a:txBody>
                    <a:bodyPr/>
                    <a:lstStyle/>
                    <a:p>
                      <a:pPr algn="ctr" fontAlgn="b"/>
                      <a:r>
                        <a:rPr lang="en-US" altLang="ja-JP" sz="1600" dirty="0"/>
                        <a:t>2.10 </a:t>
                      </a:r>
                    </a:p>
                  </a:txBody>
                  <a:tcPr marL="0" marR="0" marT="0" marB="0" anchor="b"/>
                </a:tc>
                <a:tc>
                  <a:txBody>
                    <a:bodyPr/>
                    <a:lstStyle/>
                    <a:p>
                      <a:pPr algn="ctr" fontAlgn="b"/>
                      <a:r>
                        <a:rPr lang="en-US" altLang="ja-JP" sz="1600" dirty="0" smtClean="0"/>
                        <a:t>0.0007 </a:t>
                      </a:r>
                      <a:endParaRPr lang="en-US" altLang="ja-JP" sz="1600" dirty="0"/>
                    </a:p>
                  </a:txBody>
                  <a:tcPr marL="0" marR="0" marT="0" marB="0" anchor="b"/>
                </a:tc>
                <a:tc>
                  <a:txBody>
                    <a:bodyPr/>
                    <a:lstStyle/>
                    <a:p>
                      <a:pPr algn="ctr" fontAlgn="b"/>
                      <a:r>
                        <a:rPr lang="en-US" altLang="ja-JP" sz="1600" dirty="0" smtClean="0"/>
                        <a:t>49.6 </a:t>
                      </a:r>
                      <a:endParaRPr lang="en-US" altLang="ja-JP" sz="1600" dirty="0"/>
                    </a:p>
                  </a:txBody>
                  <a:tcPr marL="0" marR="0" marT="0" marB="0" anchor="b"/>
                </a:tc>
                <a:tc>
                  <a:txBody>
                    <a:bodyPr/>
                    <a:lstStyle/>
                    <a:p>
                      <a:pPr algn="ctr" fontAlgn="b"/>
                      <a:r>
                        <a:rPr lang="en-US" altLang="ja-JP" sz="1600" dirty="0" smtClean="0"/>
                        <a:t>3294.0 </a:t>
                      </a:r>
                      <a:endParaRPr lang="en-US" altLang="ja-JP" sz="1600" dirty="0"/>
                    </a:p>
                  </a:txBody>
                  <a:tcPr marL="0" marR="0" marT="0" marB="0" anchor="b"/>
                </a:tc>
              </a:tr>
              <a:tr h="238397">
                <a:tc>
                  <a:txBody>
                    <a:bodyPr/>
                    <a:lstStyle/>
                    <a:p>
                      <a:pPr algn="ctr" fontAlgn="b"/>
                      <a:r>
                        <a:rPr lang="en-US" altLang="ja-JP" sz="1600" dirty="0"/>
                        <a:t>2.20 </a:t>
                      </a:r>
                    </a:p>
                  </a:txBody>
                  <a:tcPr marL="0" marR="0" marT="0" marB="0" anchor="b"/>
                </a:tc>
                <a:tc>
                  <a:txBody>
                    <a:bodyPr/>
                    <a:lstStyle/>
                    <a:p>
                      <a:pPr algn="ctr" fontAlgn="b"/>
                      <a:r>
                        <a:rPr lang="en-US" altLang="ja-JP" sz="1600" dirty="0"/>
                        <a:t>0.001 </a:t>
                      </a:r>
                    </a:p>
                  </a:txBody>
                  <a:tcPr marL="0" marR="0" marT="0" marB="0" anchor="b"/>
                </a:tc>
                <a:tc>
                  <a:txBody>
                    <a:bodyPr/>
                    <a:lstStyle/>
                    <a:p>
                      <a:pPr algn="ctr" fontAlgn="b"/>
                      <a:r>
                        <a:rPr lang="en-US" altLang="ja-JP" sz="1600" dirty="0" smtClean="0"/>
                        <a:t>45.2 </a:t>
                      </a:r>
                      <a:endParaRPr lang="en-US" altLang="ja-JP" sz="1600" dirty="0"/>
                    </a:p>
                  </a:txBody>
                  <a:tcPr marL="0" marR="0" marT="0" marB="0" anchor="b"/>
                </a:tc>
                <a:tc>
                  <a:txBody>
                    <a:bodyPr/>
                    <a:lstStyle/>
                    <a:p>
                      <a:pPr algn="ctr" fontAlgn="b"/>
                      <a:r>
                        <a:rPr lang="en-US" altLang="ja-JP" sz="1600" dirty="0" smtClean="0"/>
                        <a:t>3615.2 </a:t>
                      </a:r>
                      <a:endParaRPr lang="en-US" altLang="ja-JP" sz="1600" dirty="0"/>
                    </a:p>
                  </a:txBody>
                  <a:tcPr marL="0" marR="0" marT="0" marB="0" anchor="b"/>
                </a:tc>
              </a:tr>
              <a:tr h="238397">
                <a:tc>
                  <a:txBody>
                    <a:bodyPr/>
                    <a:lstStyle/>
                    <a:p>
                      <a:pPr algn="ctr" fontAlgn="b"/>
                      <a:r>
                        <a:rPr lang="en-US" altLang="ja-JP" sz="1600"/>
                        <a:t>2.30 </a:t>
                      </a:r>
                    </a:p>
                  </a:txBody>
                  <a:tcPr marL="0" marR="0" marT="0" marB="0" anchor="b"/>
                </a:tc>
                <a:tc>
                  <a:txBody>
                    <a:bodyPr/>
                    <a:lstStyle/>
                    <a:p>
                      <a:pPr algn="ctr" fontAlgn="b"/>
                      <a:r>
                        <a:rPr lang="en-US" altLang="ja-JP" sz="1600" dirty="0"/>
                        <a:t>0.357 </a:t>
                      </a:r>
                    </a:p>
                  </a:txBody>
                  <a:tcPr marL="0" marR="0" marT="0" marB="0" anchor="b"/>
                </a:tc>
                <a:tc>
                  <a:txBody>
                    <a:bodyPr/>
                    <a:lstStyle/>
                    <a:p>
                      <a:pPr algn="ctr" fontAlgn="b"/>
                      <a:r>
                        <a:rPr lang="en-US" altLang="ja-JP" sz="1600" dirty="0" smtClean="0"/>
                        <a:t>41.0 </a:t>
                      </a:r>
                      <a:endParaRPr lang="en-US" altLang="ja-JP" sz="1600" dirty="0"/>
                    </a:p>
                  </a:txBody>
                  <a:tcPr marL="0" marR="0" marT="0" marB="0" anchor="b"/>
                </a:tc>
                <a:tc>
                  <a:txBody>
                    <a:bodyPr/>
                    <a:lstStyle/>
                    <a:p>
                      <a:pPr algn="ctr" fontAlgn="b"/>
                      <a:r>
                        <a:rPr lang="en-US" altLang="ja-JP" sz="1600" dirty="0" smtClean="0"/>
                        <a:t>3951.3 </a:t>
                      </a:r>
                      <a:endParaRPr lang="en-US" altLang="ja-JP" sz="1600" dirty="0"/>
                    </a:p>
                  </a:txBody>
                  <a:tcPr marL="0" marR="0" marT="0" marB="0" anchor="b"/>
                </a:tc>
              </a:tr>
              <a:tr h="238397">
                <a:tc>
                  <a:txBody>
                    <a:bodyPr/>
                    <a:lstStyle/>
                    <a:p>
                      <a:pPr algn="ctr" fontAlgn="b"/>
                      <a:r>
                        <a:rPr lang="en-US" altLang="ja-JP" sz="1600"/>
                        <a:t>2.40 </a:t>
                      </a:r>
                    </a:p>
                  </a:txBody>
                  <a:tcPr marL="0" marR="0" marT="0" marB="0" anchor="b"/>
                </a:tc>
                <a:tc>
                  <a:txBody>
                    <a:bodyPr/>
                    <a:lstStyle/>
                    <a:p>
                      <a:pPr algn="ctr" fontAlgn="b"/>
                      <a:r>
                        <a:rPr lang="en-US" altLang="ja-JP" sz="1600" dirty="0" smtClean="0"/>
                        <a:t>7.99</a:t>
                      </a:r>
                      <a:endParaRPr lang="en-US" altLang="ja-JP" sz="1600" dirty="0"/>
                    </a:p>
                  </a:txBody>
                  <a:tcPr marL="0" marR="0" marT="0" marB="0" anchor="b"/>
                </a:tc>
                <a:tc>
                  <a:txBody>
                    <a:bodyPr/>
                    <a:lstStyle/>
                    <a:p>
                      <a:pPr algn="ctr" fontAlgn="b"/>
                      <a:r>
                        <a:rPr lang="en-US" altLang="ja-JP" sz="1600"/>
                        <a:t>33.0 </a:t>
                      </a:r>
                    </a:p>
                  </a:txBody>
                  <a:tcPr marL="0" marR="0" marT="0" marB="0" anchor="b"/>
                </a:tc>
                <a:tc>
                  <a:txBody>
                    <a:bodyPr/>
                    <a:lstStyle/>
                    <a:p>
                      <a:pPr algn="ctr" fontAlgn="b"/>
                      <a:r>
                        <a:rPr lang="en-US" altLang="ja-JP" sz="1600" dirty="0" smtClean="0"/>
                        <a:t>3985.9 </a:t>
                      </a:r>
                      <a:endParaRPr lang="en-US" altLang="ja-JP" sz="1600" dirty="0"/>
                    </a:p>
                  </a:txBody>
                  <a:tcPr marL="0" marR="0" marT="0" marB="0" anchor="b"/>
                </a:tc>
              </a:tr>
              <a:tr h="238397">
                <a:tc>
                  <a:txBody>
                    <a:bodyPr/>
                    <a:lstStyle/>
                    <a:p>
                      <a:pPr algn="ctr" fontAlgn="b"/>
                      <a:r>
                        <a:rPr lang="en-US" altLang="ja-JP" sz="1600"/>
                        <a:t>2.50 </a:t>
                      </a:r>
                    </a:p>
                  </a:txBody>
                  <a:tcPr marL="0" marR="0" marT="0" marB="0" anchor="b"/>
                </a:tc>
                <a:tc>
                  <a:txBody>
                    <a:bodyPr/>
                    <a:lstStyle/>
                    <a:p>
                      <a:pPr algn="ctr" fontAlgn="b"/>
                      <a:r>
                        <a:rPr lang="en-US" altLang="ja-JP" sz="1600" dirty="0" smtClean="0"/>
                        <a:t>13.1 </a:t>
                      </a:r>
                      <a:endParaRPr lang="en-US" altLang="ja-JP" sz="1600" dirty="0"/>
                    </a:p>
                  </a:txBody>
                  <a:tcPr marL="0" marR="0" marT="0" marB="0" anchor="b"/>
                </a:tc>
                <a:tc>
                  <a:txBody>
                    <a:bodyPr/>
                    <a:lstStyle/>
                    <a:p>
                      <a:pPr algn="ctr" fontAlgn="b"/>
                      <a:r>
                        <a:rPr lang="en-US" altLang="ja-JP" sz="1600"/>
                        <a:t>27.9 </a:t>
                      </a:r>
                    </a:p>
                  </a:txBody>
                  <a:tcPr marL="0" marR="0" marT="0" marB="0" anchor="b"/>
                </a:tc>
                <a:tc>
                  <a:txBody>
                    <a:bodyPr/>
                    <a:lstStyle/>
                    <a:p>
                      <a:pPr algn="ctr" fontAlgn="b"/>
                      <a:r>
                        <a:rPr lang="en-US" altLang="ja-JP" sz="1600" dirty="0" smtClean="0"/>
                        <a:t>3985.9 </a:t>
                      </a:r>
                      <a:endParaRPr lang="en-US" altLang="ja-JP" sz="1600" dirty="0"/>
                    </a:p>
                  </a:txBody>
                  <a:tcPr marL="0" marR="0" marT="0" marB="0" anchor="b"/>
                </a:tc>
              </a:tr>
            </a:tbl>
          </a:graphicData>
        </a:graphic>
      </p:graphicFrame>
      <p:graphicFrame>
        <p:nvGraphicFramePr>
          <p:cNvPr id="10" name="表 9"/>
          <p:cNvGraphicFramePr>
            <a:graphicFrameLocks noGrp="1"/>
          </p:cNvGraphicFramePr>
          <p:nvPr/>
        </p:nvGraphicFramePr>
        <p:xfrm>
          <a:off x="1361551" y="1487535"/>
          <a:ext cx="5695739" cy="2194560"/>
        </p:xfrm>
        <a:graphic>
          <a:graphicData uri="http://schemas.openxmlformats.org/drawingml/2006/table">
            <a:tbl>
              <a:tblPr>
                <a:tableStyleId>{5A111915-BE36-4E01-A7E5-04B1672EAD32}</a:tableStyleId>
              </a:tblPr>
              <a:tblGrid>
                <a:gridCol w="1391465"/>
                <a:gridCol w="1335289"/>
                <a:gridCol w="1419924"/>
                <a:gridCol w="1549061"/>
              </a:tblGrid>
              <a:tr h="211159">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ja-JP" sz="1600" b="1" dirty="0" smtClean="0"/>
                        <a:t>ler1604</a:t>
                      </a:r>
                      <a:r>
                        <a:rPr lang="en-US" altLang="ja-JP" sz="1600" dirty="0" smtClean="0"/>
                        <a:t>, </a:t>
                      </a:r>
                      <a:r>
                        <a:rPr lang="en-US" sz="1600" dirty="0" smtClean="0"/>
                        <a:t>V1=LLB3R </a:t>
                      </a:r>
                      <a:r>
                        <a:rPr lang="en-US" sz="1600" dirty="0"/>
                        <a:t>downstream</a:t>
                      </a:r>
                    </a:p>
                  </a:txBody>
                  <a:tcPr marL="0" marR="0" marT="0" marB="0" anchor="b"/>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600"/>
                    </a:p>
                  </a:txBody>
                  <a:tcPr marL="0" marR="0" marT="0" marB="0" anchor="b"/>
                </a:tc>
              </a:tr>
              <a:tr h="211159">
                <a:tc>
                  <a:txBody>
                    <a:bodyPr/>
                    <a:lstStyle/>
                    <a:p>
                      <a:pPr algn="l" fontAlgn="b"/>
                      <a:r>
                        <a:rPr lang="en-US" sz="1600" dirty="0" smtClean="0"/>
                        <a:t>V1</a:t>
                      </a:r>
                      <a:r>
                        <a:rPr lang="ja-JP" altLang="en-US" sz="1600" baseline="0" dirty="0" smtClean="0"/>
                        <a:t> </a:t>
                      </a:r>
                      <a:r>
                        <a:rPr lang="en-US" altLang="ja-JP" sz="1600" baseline="0" dirty="0" smtClean="0"/>
                        <a:t>width</a:t>
                      </a:r>
                      <a:r>
                        <a:rPr lang="en-US" sz="1600" dirty="0" smtClean="0"/>
                        <a:t>[mm</a:t>
                      </a:r>
                      <a:r>
                        <a:rPr lang="en-US" sz="1600" dirty="0"/>
                        <a:t>]</a:t>
                      </a:r>
                    </a:p>
                  </a:txBody>
                  <a:tcPr marL="0" marR="0" marT="0" marB="0" anchor="b"/>
                </a:tc>
                <a:tc>
                  <a:txBody>
                    <a:bodyPr/>
                    <a:lstStyle/>
                    <a:p>
                      <a:pPr algn="l" fontAlgn="b"/>
                      <a:r>
                        <a:rPr lang="en-US" sz="1600" dirty="0" smtClean="0"/>
                        <a:t>IR loss [GHz</a:t>
                      </a:r>
                      <a:r>
                        <a:rPr lang="en-US" sz="1600" dirty="0"/>
                        <a:t>]</a:t>
                      </a:r>
                    </a:p>
                  </a:txBody>
                  <a:tcPr marL="0" marR="0" marT="0" marB="0" anchor="b"/>
                </a:tc>
                <a:tc>
                  <a:txBody>
                    <a:bodyPr/>
                    <a:lstStyle/>
                    <a:p>
                      <a:pPr algn="l" fontAlgn="b"/>
                      <a:r>
                        <a:rPr lang="en-US" sz="1600" dirty="0" smtClean="0"/>
                        <a:t>Total loss[GHz</a:t>
                      </a:r>
                      <a:r>
                        <a:rPr lang="en-US" sz="1600" dirty="0"/>
                        <a:t>]</a:t>
                      </a:r>
                    </a:p>
                  </a:txBody>
                  <a:tcPr marL="0" marR="0" marT="0" marB="0" anchor="b"/>
                </a:tc>
                <a:tc>
                  <a:txBody>
                    <a:bodyPr/>
                    <a:lstStyle/>
                    <a:p>
                      <a:pPr algn="l" fontAlgn="b"/>
                      <a:r>
                        <a:rPr lang="en-US" sz="1600" dirty="0" smtClean="0"/>
                        <a:t>Coulomb life[sec</a:t>
                      </a:r>
                      <a:r>
                        <a:rPr lang="en-US" sz="1600" dirty="0"/>
                        <a:t>]</a:t>
                      </a:r>
                    </a:p>
                  </a:txBody>
                  <a:tcPr marL="0" marR="0" marT="0" marB="0" anchor="b"/>
                </a:tc>
              </a:tr>
              <a:tr h="211159">
                <a:tc>
                  <a:txBody>
                    <a:bodyPr/>
                    <a:lstStyle/>
                    <a:p>
                      <a:pPr algn="ctr" fontAlgn="b"/>
                      <a:r>
                        <a:rPr lang="en-US" altLang="ja-JP" sz="1600" smtClean="0"/>
                        <a:t>2.40 </a:t>
                      </a:r>
                      <a:endParaRPr lang="en-US" altLang="ja-JP" sz="1600" dirty="0"/>
                    </a:p>
                  </a:txBody>
                  <a:tcPr marL="0" marR="0" marT="0" marB="0" anchor="b"/>
                </a:tc>
                <a:tc>
                  <a:txBody>
                    <a:bodyPr/>
                    <a:lstStyle/>
                    <a:p>
                      <a:pPr algn="ctr" fontAlgn="b"/>
                      <a:r>
                        <a:rPr lang="en-US" altLang="ja-JP" sz="1600"/>
                        <a:t>0.04 </a:t>
                      </a:r>
                    </a:p>
                  </a:txBody>
                  <a:tcPr marL="0" marR="0" marT="0" marB="0" anchor="b"/>
                </a:tc>
                <a:tc>
                  <a:txBody>
                    <a:bodyPr/>
                    <a:lstStyle/>
                    <a:p>
                      <a:pPr algn="ctr" fontAlgn="b"/>
                      <a:r>
                        <a:rPr lang="en-US" altLang="ja-JP" sz="1600"/>
                        <a:t>153.9 </a:t>
                      </a:r>
                    </a:p>
                  </a:txBody>
                  <a:tcPr marL="0" marR="0" marT="0" marB="0" anchor="b"/>
                </a:tc>
                <a:tc>
                  <a:txBody>
                    <a:bodyPr/>
                    <a:lstStyle/>
                    <a:p>
                      <a:pPr algn="ctr" fontAlgn="b"/>
                      <a:r>
                        <a:rPr lang="en-US" altLang="ja-JP" sz="1600"/>
                        <a:t>1469.8 </a:t>
                      </a:r>
                    </a:p>
                  </a:txBody>
                  <a:tcPr marL="0" marR="0" marT="0" marB="0" anchor="b"/>
                </a:tc>
              </a:tr>
              <a:tr h="211159">
                <a:tc>
                  <a:txBody>
                    <a:bodyPr/>
                    <a:lstStyle/>
                    <a:p>
                      <a:pPr algn="ctr" fontAlgn="b"/>
                      <a:r>
                        <a:rPr lang="en-US" altLang="ja-JP" sz="1600" dirty="0"/>
                        <a:t>2.50 </a:t>
                      </a:r>
                    </a:p>
                  </a:txBody>
                  <a:tcPr marL="0" marR="0" marT="0" marB="0" anchor="b"/>
                </a:tc>
                <a:tc>
                  <a:txBody>
                    <a:bodyPr/>
                    <a:lstStyle/>
                    <a:p>
                      <a:pPr algn="ctr" fontAlgn="b"/>
                      <a:r>
                        <a:rPr lang="en-US" altLang="ja-JP" sz="1600"/>
                        <a:t>0.05 </a:t>
                      </a:r>
                    </a:p>
                  </a:txBody>
                  <a:tcPr marL="0" marR="0" marT="0" marB="0" anchor="b"/>
                </a:tc>
                <a:tc>
                  <a:txBody>
                    <a:bodyPr/>
                    <a:lstStyle/>
                    <a:p>
                      <a:pPr algn="ctr" fontAlgn="b"/>
                      <a:r>
                        <a:rPr lang="en-US" altLang="ja-JP" sz="1600"/>
                        <a:t>141.8 </a:t>
                      </a:r>
                    </a:p>
                  </a:txBody>
                  <a:tcPr marL="0" marR="0" marT="0" marB="0" anchor="b"/>
                </a:tc>
                <a:tc>
                  <a:txBody>
                    <a:bodyPr/>
                    <a:lstStyle/>
                    <a:p>
                      <a:pPr algn="ctr" fontAlgn="b"/>
                      <a:r>
                        <a:rPr lang="en-US" altLang="ja-JP" sz="1600"/>
                        <a:t>1594.8 </a:t>
                      </a:r>
                    </a:p>
                  </a:txBody>
                  <a:tcPr marL="0" marR="0" marT="0" marB="0" anchor="b"/>
                </a:tc>
              </a:tr>
              <a:tr h="211159">
                <a:tc>
                  <a:txBody>
                    <a:bodyPr/>
                    <a:lstStyle/>
                    <a:p>
                      <a:pPr algn="ctr" fontAlgn="b"/>
                      <a:r>
                        <a:rPr lang="en-US" altLang="ja-JP" sz="1600"/>
                        <a:t>2.60 </a:t>
                      </a:r>
                    </a:p>
                  </a:txBody>
                  <a:tcPr marL="0" marR="0" marT="0" marB="0" anchor="b"/>
                </a:tc>
                <a:tc>
                  <a:txBody>
                    <a:bodyPr/>
                    <a:lstStyle/>
                    <a:p>
                      <a:pPr algn="ctr" fontAlgn="b"/>
                      <a:r>
                        <a:rPr lang="en-US" altLang="ja-JP" sz="1600"/>
                        <a:t>0.09 </a:t>
                      </a:r>
                    </a:p>
                  </a:txBody>
                  <a:tcPr marL="0" marR="0" marT="0" marB="0" anchor="b"/>
                </a:tc>
                <a:tc>
                  <a:txBody>
                    <a:bodyPr/>
                    <a:lstStyle/>
                    <a:p>
                      <a:pPr algn="ctr" fontAlgn="b"/>
                      <a:r>
                        <a:rPr lang="en-US" altLang="ja-JP" sz="1600"/>
                        <a:t>131.0 </a:t>
                      </a:r>
                    </a:p>
                  </a:txBody>
                  <a:tcPr marL="0" marR="0" marT="0" marB="0" anchor="b"/>
                </a:tc>
                <a:tc>
                  <a:txBody>
                    <a:bodyPr/>
                    <a:lstStyle/>
                    <a:p>
                      <a:pPr algn="ctr" fontAlgn="b"/>
                      <a:r>
                        <a:rPr lang="en-US" altLang="ja-JP" sz="1600"/>
                        <a:t>1724.9 </a:t>
                      </a:r>
                    </a:p>
                  </a:txBody>
                  <a:tcPr marL="0" marR="0" marT="0" marB="0" anchor="b"/>
                </a:tc>
              </a:tr>
              <a:tr h="211159">
                <a:tc>
                  <a:txBody>
                    <a:bodyPr/>
                    <a:lstStyle/>
                    <a:p>
                      <a:pPr algn="ctr" fontAlgn="b"/>
                      <a:r>
                        <a:rPr lang="en-US" altLang="ja-JP" sz="1600"/>
                        <a:t>2.70 </a:t>
                      </a:r>
                    </a:p>
                  </a:txBody>
                  <a:tcPr marL="0" marR="0" marT="0" marB="0" anchor="b"/>
                </a:tc>
                <a:tc>
                  <a:txBody>
                    <a:bodyPr/>
                    <a:lstStyle/>
                    <a:p>
                      <a:pPr algn="ctr" fontAlgn="b"/>
                      <a:r>
                        <a:rPr lang="en-US" altLang="ja-JP" sz="1600"/>
                        <a:t>0.24 </a:t>
                      </a:r>
                    </a:p>
                  </a:txBody>
                  <a:tcPr marL="0" marR="0" marT="0" marB="0" anchor="b"/>
                </a:tc>
                <a:tc>
                  <a:txBody>
                    <a:bodyPr/>
                    <a:lstStyle/>
                    <a:p>
                      <a:pPr algn="ctr" fontAlgn="b"/>
                      <a:r>
                        <a:rPr lang="en-US" altLang="ja-JP" sz="1600"/>
                        <a:t>121.4 </a:t>
                      </a:r>
                    </a:p>
                  </a:txBody>
                  <a:tcPr marL="0" marR="0" marT="0" marB="0" anchor="b"/>
                </a:tc>
                <a:tc>
                  <a:txBody>
                    <a:bodyPr/>
                    <a:lstStyle/>
                    <a:p>
                      <a:pPr algn="ctr" fontAlgn="b"/>
                      <a:r>
                        <a:rPr lang="en-US" altLang="ja-JP" sz="1600"/>
                        <a:t>1860.2 </a:t>
                      </a:r>
                    </a:p>
                  </a:txBody>
                  <a:tcPr marL="0" marR="0" marT="0" marB="0" anchor="b"/>
                </a:tc>
              </a:tr>
              <a:tr h="211159">
                <a:tc>
                  <a:txBody>
                    <a:bodyPr/>
                    <a:lstStyle/>
                    <a:p>
                      <a:pPr algn="ctr" fontAlgn="b"/>
                      <a:r>
                        <a:rPr lang="en-US" altLang="ja-JP" sz="1600"/>
                        <a:t>2.80 </a:t>
                      </a:r>
                    </a:p>
                  </a:txBody>
                  <a:tcPr marL="0" marR="0" marT="0" marB="0" anchor="b"/>
                </a:tc>
                <a:tc>
                  <a:txBody>
                    <a:bodyPr/>
                    <a:lstStyle/>
                    <a:p>
                      <a:pPr algn="ctr" fontAlgn="b"/>
                      <a:r>
                        <a:rPr lang="en-US" altLang="ja-JP" sz="1600"/>
                        <a:t>1.65 </a:t>
                      </a:r>
                    </a:p>
                  </a:txBody>
                  <a:tcPr marL="0" marR="0" marT="0" marB="0" anchor="b"/>
                </a:tc>
                <a:tc>
                  <a:txBody>
                    <a:bodyPr/>
                    <a:lstStyle/>
                    <a:p>
                      <a:pPr algn="ctr" fontAlgn="b"/>
                      <a:r>
                        <a:rPr lang="en-US" altLang="ja-JP" sz="1600"/>
                        <a:t>111.4 </a:t>
                      </a:r>
                    </a:p>
                  </a:txBody>
                  <a:tcPr marL="0" marR="0" marT="0" marB="0" anchor="b"/>
                </a:tc>
                <a:tc>
                  <a:txBody>
                    <a:bodyPr/>
                    <a:lstStyle/>
                    <a:p>
                      <a:pPr algn="ctr" fontAlgn="b"/>
                      <a:r>
                        <a:rPr lang="en-US" altLang="ja-JP" sz="1600"/>
                        <a:t>2000.5 </a:t>
                      </a:r>
                    </a:p>
                  </a:txBody>
                  <a:tcPr marL="0" marR="0" marT="0" marB="0" anchor="b"/>
                </a:tc>
              </a:tr>
              <a:tr h="211159">
                <a:tc>
                  <a:txBody>
                    <a:bodyPr/>
                    <a:lstStyle/>
                    <a:p>
                      <a:pPr algn="ctr" fontAlgn="b"/>
                      <a:r>
                        <a:rPr lang="en-US" altLang="ja-JP" sz="1600"/>
                        <a:t>2.90 </a:t>
                      </a:r>
                    </a:p>
                  </a:txBody>
                  <a:tcPr marL="0" marR="0" marT="0" marB="0" anchor="b"/>
                </a:tc>
                <a:tc>
                  <a:txBody>
                    <a:bodyPr/>
                    <a:lstStyle/>
                    <a:p>
                      <a:pPr algn="ctr" fontAlgn="b"/>
                      <a:r>
                        <a:rPr lang="en-US" altLang="ja-JP" sz="1600"/>
                        <a:t>11.48 </a:t>
                      </a:r>
                    </a:p>
                  </a:txBody>
                  <a:tcPr marL="0" marR="0" marT="0" marB="0" anchor="b"/>
                </a:tc>
                <a:tc>
                  <a:txBody>
                    <a:bodyPr/>
                    <a:lstStyle/>
                    <a:p>
                      <a:pPr algn="ctr" fontAlgn="b"/>
                      <a:r>
                        <a:rPr lang="en-US" altLang="ja-JP" sz="1600"/>
                        <a:t>100.8 </a:t>
                      </a:r>
                    </a:p>
                  </a:txBody>
                  <a:tcPr marL="0" marR="0" marT="0" marB="0" anchor="b"/>
                </a:tc>
                <a:tc>
                  <a:txBody>
                    <a:bodyPr/>
                    <a:lstStyle/>
                    <a:p>
                      <a:pPr algn="ctr" fontAlgn="b"/>
                      <a:r>
                        <a:rPr lang="en-US" altLang="ja-JP" sz="1600"/>
                        <a:t>2014.3 </a:t>
                      </a:r>
                    </a:p>
                  </a:txBody>
                  <a:tcPr marL="0" marR="0" marT="0" marB="0" anchor="b"/>
                </a:tc>
              </a:tr>
              <a:tr h="211159">
                <a:tc>
                  <a:txBody>
                    <a:bodyPr/>
                    <a:lstStyle/>
                    <a:p>
                      <a:pPr algn="ctr" fontAlgn="b"/>
                      <a:r>
                        <a:rPr lang="en-US" altLang="ja-JP" sz="1600"/>
                        <a:t>3.00 </a:t>
                      </a:r>
                    </a:p>
                  </a:txBody>
                  <a:tcPr marL="0" marR="0" marT="0" marB="0" anchor="b"/>
                </a:tc>
                <a:tc>
                  <a:txBody>
                    <a:bodyPr/>
                    <a:lstStyle/>
                    <a:p>
                      <a:pPr algn="ctr" fontAlgn="b"/>
                      <a:r>
                        <a:rPr lang="en-US" altLang="ja-JP" sz="1600"/>
                        <a:t>21.98 </a:t>
                      </a:r>
                    </a:p>
                  </a:txBody>
                  <a:tcPr marL="0" marR="0" marT="0" marB="0" anchor="b"/>
                </a:tc>
                <a:tc>
                  <a:txBody>
                    <a:bodyPr/>
                    <a:lstStyle/>
                    <a:p>
                      <a:pPr algn="ctr" fontAlgn="b"/>
                      <a:r>
                        <a:rPr lang="en-US" altLang="ja-JP" sz="1600"/>
                        <a:t>90.3 </a:t>
                      </a:r>
                    </a:p>
                  </a:txBody>
                  <a:tcPr marL="0" marR="0" marT="0" marB="0" anchor="b"/>
                </a:tc>
                <a:tc>
                  <a:txBody>
                    <a:bodyPr/>
                    <a:lstStyle/>
                    <a:p>
                      <a:pPr algn="ctr" fontAlgn="b"/>
                      <a:r>
                        <a:rPr lang="en-US" altLang="ja-JP" sz="1600" dirty="0"/>
                        <a:t>2014.3 </a:t>
                      </a:r>
                    </a:p>
                  </a:txBody>
                  <a:tcPr marL="0" marR="0" marT="0" marB="0" anchor="b"/>
                </a:tc>
              </a:tr>
            </a:tbl>
          </a:graphicData>
        </a:graphic>
      </p:graphicFrame>
      <p:sp>
        <p:nvSpPr>
          <p:cNvPr id="11" name="正方形/長方形 10"/>
          <p:cNvSpPr/>
          <p:nvPr/>
        </p:nvSpPr>
        <p:spPr>
          <a:xfrm>
            <a:off x="1631849" y="2444426"/>
            <a:ext cx="5296487" cy="251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595341" y="4546874"/>
            <a:ext cx="5379888" cy="3182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6005897" y="3660952"/>
            <a:ext cx="64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000203" y="5522906"/>
            <a:ext cx="64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080736" y="1875692"/>
            <a:ext cx="2063264" cy="1323439"/>
          </a:xfrm>
          <a:prstGeom prst="rect">
            <a:avLst/>
          </a:prstGeom>
          <a:noFill/>
        </p:spPr>
        <p:txBody>
          <a:bodyPr wrap="square" rtlCol="0">
            <a:spAutoFit/>
          </a:bodyPr>
          <a:lstStyle/>
          <a:p>
            <a:r>
              <a:rPr kumimoji="1" lang="en-US" altLang="ja-JP" sz="1600" dirty="0" smtClean="0"/>
              <a:t>Based on element-by-element simulation considering causality the phase difference (</a:t>
            </a:r>
            <a:r>
              <a:rPr lang="en-US" altLang="ja-JP" sz="1600" dirty="0" smtClean="0"/>
              <a:t>by Nakayama)</a:t>
            </a:r>
            <a:endParaRPr kumimoji="1" lang="ja-JP" altLang="en-US" sz="1600" dirty="0"/>
          </a:p>
        </p:txBody>
      </p:sp>
      <p:cxnSp>
        <p:nvCxnSpPr>
          <p:cNvPr id="17" name="直線コネクタ 16"/>
          <p:cNvCxnSpPr/>
          <p:nvPr/>
        </p:nvCxnSpPr>
        <p:spPr>
          <a:xfrm>
            <a:off x="5970728" y="3414767"/>
            <a:ext cx="64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000203" y="5300169"/>
            <a:ext cx="64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125416" y="5751307"/>
            <a:ext cx="658836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IR loss rate is VERY sensitive to the vertical  collimator width.</a:t>
            </a:r>
          </a:p>
          <a:p>
            <a:r>
              <a:rPr lang="en-US" altLang="ja-JP" dirty="0" smtClean="0"/>
              <a:t>(Once V1 aperture&gt;QC1 aperture, all beam loss goes from V1 to IR</a:t>
            </a:r>
            <a:r>
              <a:rPr kumimoji="1" lang="en-US" altLang="ja-JP" dirty="0" smtClean="0"/>
              <a:t> </a:t>
            </a:r>
            <a:endParaRPr kumimoji="1" lang="ja-JP" altLang="en-US" dirty="0"/>
          </a:p>
        </p:txBody>
      </p:sp>
      <p:sp>
        <p:nvSpPr>
          <p:cNvPr id="20" name="正方形/長方形 19"/>
          <p:cNvSpPr/>
          <p:nvPr/>
        </p:nvSpPr>
        <p:spPr>
          <a:xfrm>
            <a:off x="990584" y="6453499"/>
            <a:ext cx="7324826" cy="369332"/>
          </a:xfrm>
          <a:prstGeom prst="rect">
            <a:avLst/>
          </a:prstGeom>
        </p:spPr>
        <p:txBody>
          <a:bodyPr wrap="none">
            <a:spAutoFit/>
          </a:bodyPr>
          <a:lstStyle/>
          <a:p>
            <a:r>
              <a:rPr lang="en-US" altLang="ja-JP" dirty="0" smtClean="0"/>
              <a:t>Typical orbit deviation at V1 : +-0.12mm (by </a:t>
            </a:r>
            <a:r>
              <a:rPr lang="en-US" altLang="ja-JP" dirty="0" err="1" smtClean="0"/>
              <a:t>iBump</a:t>
            </a:r>
            <a:r>
              <a:rPr lang="en-US" altLang="ja-JP" dirty="0" smtClean="0"/>
              <a:t> V-angle: +-0.5mrad@IP )</a:t>
            </a:r>
            <a:endParaRPr lang="ja-JP" altLang="en-US" dirty="0"/>
          </a:p>
        </p:txBody>
      </p:sp>
      <p:sp>
        <p:nvSpPr>
          <p:cNvPr id="21" name="テキスト ボックス 20"/>
          <p:cNvSpPr txBox="1"/>
          <p:nvPr/>
        </p:nvSpPr>
        <p:spPr>
          <a:xfrm>
            <a:off x="7420708" y="3352799"/>
            <a:ext cx="1066800" cy="646331"/>
          </a:xfrm>
          <a:prstGeom prst="rect">
            <a:avLst/>
          </a:prstGeom>
          <a:noFill/>
        </p:spPr>
        <p:txBody>
          <a:bodyPr wrap="square" rtlCol="0">
            <a:spAutoFit/>
          </a:bodyPr>
          <a:lstStyle/>
          <a:p>
            <a:r>
              <a:rPr kumimoji="1" lang="en-US" altLang="ja-JP" dirty="0" smtClean="0"/>
              <a:t>Up to 100turns</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FJPPL meeting @ Strasbourg</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42</a:t>
            </a:fld>
            <a:endParaRPr kumimoji="1" lang="ja-JP" altLang="en-US"/>
          </a:p>
        </p:txBody>
      </p:sp>
    </p:spTree>
    <p:extLst>
      <p:ext uri="{BB962C8B-B14F-4D97-AF65-F5344CB8AC3E}">
        <p14:creationId xmlns:p14="http://schemas.microsoft.com/office/powerpoint/2010/main" val="825570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Background reduction history</a:t>
            </a:r>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Hiroyuki Nakayama (KEK) </a:t>
            </a:r>
            <a:endParaRPr lang="ja-JP" altLang="en-US"/>
          </a:p>
        </p:txBody>
      </p:sp>
      <p:sp>
        <p:nvSpPr>
          <p:cNvPr id="5" name="フッター プレースホルダ 4"/>
          <p:cNvSpPr>
            <a:spLocks noGrp="1"/>
          </p:cNvSpPr>
          <p:nvPr>
            <p:ph type="ftr" sz="quarter" idx="11"/>
          </p:nvPr>
        </p:nvSpPr>
        <p:spPr/>
        <p:txBody>
          <a:bodyPr/>
          <a:lstStyle/>
          <a:p>
            <a:pPr>
              <a:defRPr/>
            </a:pPr>
            <a:r>
              <a:rPr lang="en-US" altLang="ja-JP" smtClean="0"/>
              <a:t>FJPPL meeting @ Strasbourg</a:t>
            </a:r>
            <a:endParaRPr lang="ja-JP" altLang="en-US"/>
          </a:p>
        </p:txBody>
      </p:sp>
      <p:cxnSp>
        <p:nvCxnSpPr>
          <p:cNvPr id="8" name="直線矢印コネクタ 7"/>
          <p:cNvCxnSpPr/>
          <p:nvPr/>
        </p:nvCxnSpPr>
        <p:spPr>
          <a:xfrm>
            <a:off x="1008185" y="5122985"/>
            <a:ext cx="74089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1359877" y="1559169"/>
            <a:ext cx="0" cy="35520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74430" y="1477108"/>
            <a:ext cx="621323" cy="923330"/>
          </a:xfrm>
          <a:prstGeom prst="rect">
            <a:avLst/>
          </a:prstGeom>
          <a:noFill/>
        </p:spPr>
        <p:txBody>
          <a:bodyPr wrap="square" rtlCol="0">
            <a:spAutoFit/>
          </a:bodyPr>
          <a:lstStyle/>
          <a:p>
            <a:r>
              <a:rPr kumimoji="1" lang="en-US" altLang="ja-JP" dirty="0" err="1" smtClean="0"/>
              <a:t>Lossrate</a:t>
            </a:r>
            <a:r>
              <a:rPr kumimoji="1" lang="en-US" altLang="ja-JP" dirty="0" smtClean="0"/>
              <a:t> in IR</a:t>
            </a:r>
            <a:endParaRPr kumimoji="1" lang="ja-JP" altLang="en-US" dirty="0"/>
          </a:p>
        </p:txBody>
      </p:sp>
      <p:cxnSp>
        <p:nvCxnSpPr>
          <p:cNvPr id="18" name="直線コネクタ 17"/>
          <p:cNvCxnSpPr/>
          <p:nvPr/>
        </p:nvCxnSpPr>
        <p:spPr>
          <a:xfrm>
            <a:off x="2485292" y="1559169"/>
            <a:ext cx="0" cy="356381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563815" y="1512277"/>
            <a:ext cx="0" cy="361070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630615" y="1547446"/>
            <a:ext cx="0" cy="356381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709138" y="1500554"/>
            <a:ext cx="0" cy="361070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rot="16200000">
            <a:off x="844064" y="5416063"/>
            <a:ext cx="1101969" cy="369332"/>
          </a:xfrm>
          <a:prstGeom prst="rect">
            <a:avLst/>
          </a:prstGeom>
          <a:noFill/>
        </p:spPr>
        <p:txBody>
          <a:bodyPr wrap="square" rtlCol="0">
            <a:spAutoFit/>
          </a:bodyPr>
          <a:lstStyle/>
          <a:p>
            <a:r>
              <a:rPr lang="en-US" altLang="ja-JP" dirty="0" smtClean="0"/>
              <a:t>Sep. ‘10</a:t>
            </a:r>
            <a:endParaRPr kumimoji="1" lang="ja-JP" altLang="en-US" dirty="0"/>
          </a:p>
        </p:txBody>
      </p:sp>
      <p:sp>
        <p:nvSpPr>
          <p:cNvPr id="27" name="テキスト ボックス 26"/>
          <p:cNvSpPr txBox="1"/>
          <p:nvPr/>
        </p:nvSpPr>
        <p:spPr>
          <a:xfrm rot="16200000">
            <a:off x="1946034" y="5427787"/>
            <a:ext cx="1101969" cy="369332"/>
          </a:xfrm>
          <a:prstGeom prst="rect">
            <a:avLst/>
          </a:prstGeom>
          <a:noFill/>
        </p:spPr>
        <p:txBody>
          <a:bodyPr wrap="square" rtlCol="0">
            <a:spAutoFit/>
          </a:bodyPr>
          <a:lstStyle/>
          <a:p>
            <a:r>
              <a:rPr lang="en-US" altLang="ja-JP" dirty="0" smtClean="0"/>
              <a:t>Dec. ‘10</a:t>
            </a:r>
            <a:endParaRPr kumimoji="1" lang="ja-JP" altLang="en-US" dirty="0"/>
          </a:p>
        </p:txBody>
      </p:sp>
      <p:sp>
        <p:nvSpPr>
          <p:cNvPr id="28" name="テキスト ボックス 27"/>
          <p:cNvSpPr txBox="1"/>
          <p:nvPr/>
        </p:nvSpPr>
        <p:spPr>
          <a:xfrm rot="16200000">
            <a:off x="2989389" y="5416064"/>
            <a:ext cx="1101969" cy="369332"/>
          </a:xfrm>
          <a:prstGeom prst="rect">
            <a:avLst/>
          </a:prstGeom>
          <a:noFill/>
        </p:spPr>
        <p:txBody>
          <a:bodyPr wrap="square" rtlCol="0">
            <a:spAutoFit/>
          </a:bodyPr>
          <a:lstStyle/>
          <a:p>
            <a:r>
              <a:rPr lang="en-US" altLang="ja-JP" dirty="0" smtClean="0"/>
              <a:t>Mar ‘11</a:t>
            </a:r>
            <a:endParaRPr kumimoji="1" lang="ja-JP" altLang="en-US" dirty="0"/>
          </a:p>
        </p:txBody>
      </p:sp>
      <p:sp>
        <p:nvSpPr>
          <p:cNvPr id="29" name="テキスト ボックス 28"/>
          <p:cNvSpPr txBox="1"/>
          <p:nvPr/>
        </p:nvSpPr>
        <p:spPr>
          <a:xfrm rot="16200000">
            <a:off x="4067912" y="5416062"/>
            <a:ext cx="1101969" cy="369332"/>
          </a:xfrm>
          <a:prstGeom prst="rect">
            <a:avLst/>
          </a:prstGeom>
          <a:noFill/>
        </p:spPr>
        <p:txBody>
          <a:bodyPr wrap="square" rtlCol="0">
            <a:spAutoFit/>
          </a:bodyPr>
          <a:lstStyle/>
          <a:p>
            <a:r>
              <a:rPr lang="en-US" altLang="ja-JP" dirty="0" smtClean="0"/>
              <a:t>Jun. ‘11</a:t>
            </a:r>
            <a:endParaRPr kumimoji="1" lang="ja-JP" altLang="en-US" dirty="0"/>
          </a:p>
        </p:txBody>
      </p:sp>
      <p:sp>
        <p:nvSpPr>
          <p:cNvPr id="30" name="テキスト ボックス 29"/>
          <p:cNvSpPr txBox="1"/>
          <p:nvPr/>
        </p:nvSpPr>
        <p:spPr>
          <a:xfrm rot="16200000">
            <a:off x="5134713" y="5404340"/>
            <a:ext cx="1101969" cy="369332"/>
          </a:xfrm>
          <a:prstGeom prst="rect">
            <a:avLst/>
          </a:prstGeom>
          <a:noFill/>
        </p:spPr>
        <p:txBody>
          <a:bodyPr wrap="square" rtlCol="0">
            <a:spAutoFit/>
          </a:bodyPr>
          <a:lstStyle/>
          <a:p>
            <a:r>
              <a:rPr lang="en-US" altLang="ja-JP" dirty="0" smtClean="0"/>
              <a:t>Sep. ‘11</a:t>
            </a:r>
            <a:endParaRPr kumimoji="1" lang="ja-JP" altLang="en-US" dirty="0"/>
          </a:p>
        </p:txBody>
      </p:sp>
      <p:sp>
        <p:nvSpPr>
          <p:cNvPr id="31" name="テキスト ボックス 30"/>
          <p:cNvSpPr txBox="1"/>
          <p:nvPr/>
        </p:nvSpPr>
        <p:spPr>
          <a:xfrm rot="16200000">
            <a:off x="6236683" y="5416064"/>
            <a:ext cx="1101969" cy="369332"/>
          </a:xfrm>
          <a:prstGeom prst="rect">
            <a:avLst/>
          </a:prstGeom>
          <a:noFill/>
        </p:spPr>
        <p:txBody>
          <a:bodyPr wrap="square" rtlCol="0">
            <a:spAutoFit/>
          </a:bodyPr>
          <a:lstStyle/>
          <a:p>
            <a:r>
              <a:rPr lang="en-US" altLang="ja-JP" dirty="0" smtClean="0"/>
              <a:t>Dec. ‘11</a:t>
            </a:r>
            <a:endParaRPr kumimoji="1" lang="ja-JP" altLang="en-US" dirty="0"/>
          </a:p>
        </p:txBody>
      </p:sp>
      <p:cxnSp>
        <p:nvCxnSpPr>
          <p:cNvPr id="32" name="直線コネクタ 31"/>
          <p:cNvCxnSpPr/>
          <p:nvPr/>
        </p:nvCxnSpPr>
        <p:spPr>
          <a:xfrm>
            <a:off x="6799385" y="1559169"/>
            <a:ext cx="0" cy="356381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7877908" y="1512277"/>
            <a:ext cx="0" cy="361070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32185" y="2590800"/>
            <a:ext cx="1055077" cy="171156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133600" y="2672862"/>
            <a:ext cx="633046" cy="261610"/>
          </a:xfrm>
          <a:prstGeom prst="rect">
            <a:avLst/>
          </a:prstGeom>
          <a:noFill/>
        </p:spPr>
        <p:txBody>
          <a:bodyPr wrap="square" rtlCol="0">
            <a:spAutoFit/>
          </a:bodyPr>
          <a:lstStyle/>
          <a:p>
            <a:r>
              <a:rPr lang="en-US" altLang="ja-JP" sz="1100" dirty="0" smtClean="0">
                <a:solidFill>
                  <a:srgbClr val="00B050"/>
                </a:solidFill>
              </a:rPr>
              <a:t>15</a:t>
            </a:r>
            <a:r>
              <a:rPr kumimoji="1" lang="en-US" altLang="ja-JP" sz="1100" dirty="0" smtClean="0">
                <a:solidFill>
                  <a:srgbClr val="00B050"/>
                </a:solidFill>
              </a:rPr>
              <a:t> GHz</a:t>
            </a:r>
            <a:endParaRPr kumimoji="1" lang="ja-JP" altLang="en-US" sz="1100" dirty="0">
              <a:solidFill>
                <a:srgbClr val="00B050"/>
              </a:solidFill>
            </a:endParaRPr>
          </a:p>
        </p:txBody>
      </p:sp>
      <p:cxnSp>
        <p:nvCxnSpPr>
          <p:cNvPr id="39" name="直線コネクタ 38"/>
          <p:cNvCxnSpPr/>
          <p:nvPr/>
        </p:nvCxnSpPr>
        <p:spPr>
          <a:xfrm flipV="1">
            <a:off x="3563815" y="4290646"/>
            <a:ext cx="2414954" cy="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787662" y="4888523"/>
            <a:ext cx="109024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3247292" y="4325815"/>
            <a:ext cx="633046" cy="261610"/>
          </a:xfrm>
          <a:prstGeom prst="rect">
            <a:avLst/>
          </a:prstGeom>
          <a:noFill/>
        </p:spPr>
        <p:txBody>
          <a:bodyPr wrap="square" rtlCol="0">
            <a:spAutoFit/>
          </a:bodyPr>
          <a:lstStyle/>
          <a:p>
            <a:r>
              <a:rPr lang="en-US" altLang="ja-JP" sz="1100" dirty="0" smtClean="0">
                <a:solidFill>
                  <a:srgbClr val="00B050"/>
                </a:solidFill>
              </a:rPr>
              <a:t>1</a:t>
            </a:r>
            <a:r>
              <a:rPr kumimoji="1" lang="en-US" altLang="ja-JP" sz="1100" dirty="0" smtClean="0">
                <a:solidFill>
                  <a:srgbClr val="00B050"/>
                </a:solidFill>
              </a:rPr>
              <a:t> GHz</a:t>
            </a:r>
            <a:endParaRPr kumimoji="1" lang="ja-JP" altLang="en-US" sz="1100" dirty="0">
              <a:solidFill>
                <a:srgbClr val="00B050"/>
              </a:solidFill>
            </a:endParaRPr>
          </a:p>
        </p:txBody>
      </p:sp>
      <p:sp>
        <p:nvSpPr>
          <p:cNvPr id="49" name="テキスト ボックス 48"/>
          <p:cNvSpPr txBox="1"/>
          <p:nvPr/>
        </p:nvSpPr>
        <p:spPr>
          <a:xfrm>
            <a:off x="7584829" y="4700953"/>
            <a:ext cx="633046" cy="261610"/>
          </a:xfrm>
          <a:prstGeom prst="rect">
            <a:avLst/>
          </a:prstGeom>
          <a:noFill/>
        </p:spPr>
        <p:txBody>
          <a:bodyPr wrap="square" rtlCol="0">
            <a:spAutoFit/>
          </a:bodyPr>
          <a:lstStyle/>
          <a:p>
            <a:r>
              <a:rPr lang="en-US" altLang="ja-JP" sz="1100" dirty="0" smtClean="0">
                <a:solidFill>
                  <a:srgbClr val="00B050"/>
                </a:solidFill>
              </a:rPr>
              <a:t>0.2 </a:t>
            </a:r>
            <a:r>
              <a:rPr kumimoji="1" lang="en-US" altLang="ja-JP" sz="1100" dirty="0" smtClean="0">
                <a:solidFill>
                  <a:srgbClr val="00B050"/>
                </a:solidFill>
              </a:rPr>
              <a:t>GHz</a:t>
            </a:r>
            <a:endParaRPr kumimoji="1" lang="ja-JP" altLang="en-US" sz="1100" dirty="0">
              <a:solidFill>
                <a:srgbClr val="00B050"/>
              </a:solidFill>
            </a:endParaRPr>
          </a:p>
        </p:txBody>
      </p:sp>
      <p:cxnSp>
        <p:nvCxnSpPr>
          <p:cNvPr id="50" name="直線コネクタ 49"/>
          <p:cNvCxnSpPr/>
          <p:nvPr/>
        </p:nvCxnSpPr>
        <p:spPr>
          <a:xfrm>
            <a:off x="2485292" y="4923692"/>
            <a:ext cx="5345723" cy="11723"/>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154614" y="4630615"/>
            <a:ext cx="1735018"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1934308" y="2239109"/>
            <a:ext cx="1055077" cy="276999"/>
          </a:xfrm>
          <a:prstGeom prst="rect">
            <a:avLst/>
          </a:prstGeom>
          <a:noFill/>
        </p:spPr>
        <p:txBody>
          <a:bodyPr wrap="square" rtlCol="0">
            <a:spAutoFit/>
          </a:bodyPr>
          <a:lstStyle/>
          <a:p>
            <a:r>
              <a:rPr kumimoji="1" lang="en-US" altLang="ja-JP" sz="1200" dirty="0" smtClean="0">
                <a:solidFill>
                  <a:srgbClr val="00B050"/>
                </a:solidFill>
              </a:rPr>
              <a:t>Touschek LER</a:t>
            </a:r>
            <a:endParaRPr kumimoji="1" lang="ja-JP" altLang="en-US" sz="1200" dirty="0">
              <a:solidFill>
                <a:srgbClr val="00B050"/>
              </a:solidFill>
            </a:endParaRPr>
          </a:p>
        </p:txBody>
      </p:sp>
      <p:sp>
        <p:nvSpPr>
          <p:cNvPr id="55" name="テキスト ボックス 54"/>
          <p:cNvSpPr txBox="1"/>
          <p:nvPr/>
        </p:nvSpPr>
        <p:spPr>
          <a:xfrm>
            <a:off x="2145323" y="4630616"/>
            <a:ext cx="1055077" cy="276999"/>
          </a:xfrm>
          <a:prstGeom prst="rect">
            <a:avLst/>
          </a:prstGeom>
          <a:noFill/>
        </p:spPr>
        <p:txBody>
          <a:bodyPr wrap="square" rtlCol="0">
            <a:spAutoFit/>
          </a:bodyPr>
          <a:lstStyle/>
          <a:p>
            <a:r>
              <a:rPr kumimoji="1" lang="en-US" altLang="ja-JP" sz="1200" dirty="0" smtClean="0">
                <a:solidFill>
                  <a:srgbClr val="00B0F0"/>
                </a:solidFill>
              </a:rPr>
              <a:t>Touschek HER</a:t>
            </a:r>
            <a:endParaRPr kumimoji="1" lang="ja-JP" altLang="en-US" sz="1200" dirty="0">
              <a:solidFill>
                <a:srgbClr val="00B0F0"/>
              </a:solidFill>
            </a:endParaRPr>
          </a:p>
        </p:txBody>
      </p:sp>
      <p:cxnSp>
        <p:nvCxnSpPr>
          <p:cNvPr id="57" name="直線コネクタ 56"/>
          <p:cNvCxnSpPr/>
          <p:nvPr/>
        </p:nvCxnSpPr>
        <p:spPr>
          <a:xfrm flipV="1">
            <a:off x="6142891" y="4595445"/>
            <a:ext cx="1735017"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6775937" y="4091355"/>
            <a:ext cx="1617786" cy="307777"/>
          </a:xfrm>
          <a:prstGeom prst="rect">
            <a:avLst/>
          </a:prstGeom>
          <a:noFill/>
        </p:spPr>
        <p:txBody>
          <a:bodyPr wrap="square" rtlCol="0">
            <a:spAutoFit/>
          </a:bodyPr>
          <a:lstStyle/>
          <a:p>
            <a:r>
              <a:rPr kumimoji="1" lang="en-US" altLang="ja-JP" sz="1400" dirty="0" smtClean="0">
                <a:solidFill>
                  <a:srgbClr val="FF0000"/>
                </a:solidFill>
              </a:rPr>
              <a:t>RBB LER(e+)</a:t>
            </a:r>
            <a:endParaRPr kumimoji="1" lang="ja-JP" altLang="en-US" sz="1400" dirty="0">
              <a:solidFill>
                <a:srgbClr val="F775EE"/>
              </a:solidFill>
            </a:endParaRPr>
          </a:p>
        </p:txBody>
      </p:sp>
      <p:cxnSp>
        <p:nvCxnSpPr>
          <p:cNvPr id="64" name="直線コネクタ 63"/>
          <p:cNvCxnSpPr>
            <a:endCxn id="31" idx="3"/>
          </p:cNvCxnSpPr>
          <p:nvPr/>
        </p:nvCxnSpPr>
        <p:spPr>
          <a:xfrm>
            <a:off x="5509846" y="1477108"/>
            <a:ext cx="1277822" cy="35726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5427785" y="1195754"/>
            <a:ext cx="1055077" cy="461665"/>
          </a:xfrm>
          <a:prstGeom prst="rect">
            <a:avLst/>
          </a:prstGeom>
          <a:noFill/>
        </p:spPr>
        <p:txBody>
          <a:bodyPr wrap="square" rtlCol="0">
            <a:spAutoFit/>
          </a:bodyPr>
          <a:lstStyle/>
          <a:p>
            <a:r>
              <a:rPr kumimoji="1" lang="en-US" altLang="ja-JP" sz="1200" dirty="0" smtClean="0"/>
              <a:t>Beam-gas</a:t>
            </a:r>
          </a:p>
          <a:p>
            <a:r>
              <a:rPr kumimoji="1" lang="en-US" altLang="ja-JP" sz="1200" dirty="0" smtClean="0"/>
              <a:t>Coulomb LER</a:t>
            </a:r>
            <a:endParaRPr kumimoji="1" lang="ja-JP" altLang="en-US" sz="1200" dirty="0"/>
          </a:p>
        </p:txBody>
      </p:sp>
      <p:sp>
        <p:nvSpPr>
          <p:cNvPr id="66" name="テキスト ボックス 65"/>
          <p:cNvSpPr txBox="1"/>
          <p:nvPr/>
        </p:nvSpPr>
        <p:spPr>
          <a:xfrm>
            <a:off x="4644008" y="1916832"/>
            <a:ext cx="1055077" cy="461665"/>
          </a:xfrm>
          <a:prstGeom prst="rect">
            <a:avLst/>
          </a:prstGeom>
          <a:noFill/>
        </p:spPr>
        <p:txBody>
          <a:bodyPr wrap="square" rtlCol="0">
            <a:spAutoFit/>
          </a:bodyPr>
          <a:lstStyle/>
          <a:p>
            <a:r>
              <a:rPr kumimoji="1" lang="en-US" altLang="ja-JP" sz="1200" dirty="0" smtClean="0">
                <a:solidFill>
                  <a:srgbClr val="7030A0"/>
                </a:solidFill>
              </a:rPr>
              <a:t>Beam-gas</a:t>
            </a:r>
          </a:p>
          <a:p>
            <a:r>
              <a:rPr kumimoji="1" lang="en-US" altLang="ja-JP" sz="1200" dirty="0" smtClean="0">
                <a:solidFill>
                  <a:srgbClr val="7030A0"/>
                </a:solidFill>
              </a:rPr>
              <a:t>Coulomb HER</a:t>
            </a:r>
            <a:endParaRPr kumimoji="1" lang="ja-JP" altLang="en-US" sz="1200" dirty="0">
              <a:solidFill>
                <a:srgbClr val="7030A0"/>
              </a:solidFill>
            </a:endParaRPr>
          </a:p>
        </p:txBody>
      </p:sp>
      <p:cxnSp>
        <p:nvCxnSpPr>
          <p:cNvPr id="67" name="直線コネクタ 66"/>
          <p:cNvCxnSpPr/>
          <p:nvPr/>
        </p:nvCxnSpPr>
        <p:spPr>
          <a:xfrm>
            <a:off x="6787668" y="5061469"/>
            <a:ext cx="1090240" cy="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474677" y="1852246"/>
            <a:ext cx="1301268" cy="319750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6787669" y="5096639"/>
            <a:ext cx="1090240" cy="290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5486399" y="1556792"/>
            <a:ext cx="1055077" cy="276999"/>
          </a:xfrm>
          <a:prstGeom prst="rect">
            <a:avLst/>
          </a:prstGeom>
          <a:noFill/>
        </p:spPr>
        <p:txBody>
          <a:bodyPr wrap="square" rtlCol="0">
            <a:spAutoFit/>
          </a:bodyPr>
          <a:lstStyle/>
          <a:p>
            <a:r>
              <a:rPr kumimoji="1" lang="en-US" altLang="ja-JP" sz="1200" dirty="0" smtClean="0"/>
              <a:t>110GHz</a:t>
            </a:r>
            <a:endParaRPr kumimoji="1" lang="ja-JP" altLang="en-US" sz="1200" dirty="0"/>
          </a:p>
        </p:txBody>
      </p:sp>
      <p:sp>
        <p:nvSpPr>
          <p:cNvPr id="75" name="テキスト ボックス 74"/>
          <p:cNvSpPr txBox="1"/>
          <p:nvPr/>
        </p:nvSpPr>
        <p:spPr>
          <a:xfrm>
            <a:off x="3012831" y="2567354"/>
            <a:ext cx="138332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sz="1200" dirty="0" smtClean="0"/>
              <a:t>More </a:t>
            </a:r>
            <a:r>
              <a:rPr kumimoji="1" lang="en-US" altLang="ja-JP" sz="1200" dirty="0" smtClean="0"/>
              <a:t>horizontal </a:t>
            </a:r>
            <a:r>
              <a:rPr lang="en-US" altLang="ja-JP" sz="1200" dirty="0" smtClean="0"/>
              <a:t>collimators near IP</a:t>
            </a:r>
          </a:p>
        </p:txBody>
      </p:sp>
      <p:cxnSp>
        <p:nvCxnSpPr>
          <p:cNvPr id="78" name="直線コネクタ 77"/>
          <p:cNvCxnSpPr/>
          <p:nvPr/>
        </p:nvCxnSpPr>
        <p:spPr>
          <a:xfrm>
            <a:off x="5967046" y="4278923"/>
            <a:ext cx="820616" cy="62132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88" name="下矢印 87"/>
          <p:cNvSpPr/>
          <p:nvPr/>
        </p:nvSpPr>
        <p:spPr>
          <a:xfrm>
            <a:off x="3259017" y="3059722"/>
            <a:ext cx="246184" cy="52753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9" name="テキスト ボックス 88"/>
          <p:cNvSpPr txBox="1"/>
          <p:nvPr/>
        </p:nvSpPr>
        <p:spPr>
          <a:xfrm>
            <a:off x="6318737" y="2813538"/>
            <a:ext cx="140677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sz="1200" dirty="0" smtClean="0"/>
              <a:t>Ve</a:t>
            </a:r>
            <a:r>
              <a:rPr kumimoji="1" lang="en-US" altLang="ja-JP" sz="1200" dirty="0" smtClean="0"/>
              <a:t>rtical </a:t>
            </a:r>
            <a:r>
              <a:rPr lang="en-US" altLang="ja-JP" sz="1200" dirty="0" smtClean="0"/>
              <a:t>collimators at small </a:t>
            </a:r>
            <a:r>
              <a:rPr lang="en-US" altLang="ja-JP" sz="1200" dirty="0" err="1" smtClean="0"/>
              <a:t>beta_y</a:t>
            </a:r>
            <a:endParaRPr lang="en-US" altLang="ja-JP" sz="1200" dirty="0" smtClean="0"/>
          </a:p>
        </p:txBody>
      </p:sp>
      <p:sp>
        <p:nvSpPr>
          <p:cNvPr id="90" name="下矢印 89"/>
          <p:cNvSpPr/>
          <p:nvPr/>
        </p:nvSpPr>
        <p:spPr>
          <a:xfrm>
            <a:off x="6307016" y="3376245"/>
            <a:ext cx="246184" cy="52753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92" name="テキスト ボックス 91"/>
          <p:cNvSpPr txBox="1"/>
          <p:nvPr/>
        </p:nvSpPr>
        <p:spPr>
          <a:xfrm>
            <a:off x="4607169" y="3118338"/>
            <a:ext cx="140677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sz="1200" dirty="0" smtClean="0"/>
              <a:t>Coulomb BG found to be dangerous</a:t>
            </a:r>
          </a:p>
        </p:txBody>
      </p:sp>
      <p:sp>
        <p:nvSpPr>
          <p:cNvPr id="93" name="下矢印 92"/>
          <p:cNvSpPr/>
          <p:nvPr/>
        </p:nvSpPr>
        <p:spPr>
          <a:xfrm flipV="1">
            <a:off x="5146432" y="2661138"/>
            <a:ext cx="234461" cy="41030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95" name="テキスト ボックス 94"/>
          <p:cNvSpPr txBox="1"/>
          <p:nvPr/>
        </p:nvSpPr>
        <p:spPr>
          <a:xfrm>
            <a:off x="7756984" y="4313287"/>
            <a:ext cx="1512276" cy="261610"/>
          </a:xfrm>
          <a:prstGeom prst="rect">
            <a:avLst/>
          </a:prstGeom>
          <a:noFill/>
        </p:spPr>
        <p:txBody>
          <a:bodyPr wrap="square" rtlCol="0">
            <a:spAutoFit/>
          </a:bodyPr>
          <a:lstStyle/>
          <a:p>
            <a:r>
              <a:rPr lang="en-US" altLang="ja-JP" sz="1100" dirty="0" smtClean="0">
                <a:solidFill>
                  <a:srgbClr val="FF00FF"/>
                </a:solidFill>
              </a:rPr>
              <a:t>0</a:t>
            </a:r>
            <a:r>
              <a:rPr kumimoji="1" lang="en-US" altLang="ja-JP" sz="1100" dirty="0" smtClean="0">
                <a:solidFill>
                  <a:srgbClr val="FF00FF"/>
                </a:solidFill>
              </a:rPr>
              <a:t>.7GHz eff </a:t>
            </a:r>
            <a:endParaRPr kumimoji="1" lang="ja-JP" altLang="en-US" sz="1100" dirty="0">
              <a:solidFill>
                <a:srgbClr val="FF00FF"/>
              </a:solidFill>
            </a:endParaRPr>
          </a:p>
        </p:txBody>
      </p:sp>
      <p:sp>
        <p:nvSpPr>
          <p:cNvPr id="97" name="正方形/長方形 96"/>
          <p:cNvSpPr/>
          <p:nvPr/>
        </p:nvSpPr>
        <p:spPr>
          <a:xfrm>
            <a:off x="7762161" y="4100119"/>
            <a:ext cx="787395" cy="261610"/>
          </a:xfrm>
          <a:prstGeom prst="rect">
            <a:avLst/>
          </a:prstGeom>
        </p:spPr>
        <p:txBody>
          <a:bodyPr wrap="none">
            <a:spAutoFit/>
          </a:bodyPr>
          <a:lstStyle/>
          <a:p>
            <a:r>
              <a:rPr lang="en-US" altLang="ja-JP" sz="1100" dirty="0" smtClean="0">
                <a:solidFill>
                  <a:srgbClr val="FF0000"/>
                </a:solidFill>
              </a:rPr>
              <a:t>0.9GHz eff</a:t>
            </a:r>
            <a:endParaRPr lang="ja-JP" altLang="en-US" dirty="0"/>
          </a:p>
        </p:txBody>
      </p:sp>
      <p:sp>
        <p:nvSpPr>
          <p:cNvPr id="98" name="正方形/長方形 97"/>
          <p:cNvSpPr/>
          <p:nvPr/>
        </p:nvSpPr>
        <p:spPr>
          <a:xfrm>
            <a:off x="6774528" y="4287689"/>
            <a:ext cx="1069524" cy="307777"/>
          </a:xfrm>
          <a:prstGeom prst="rect">
            <a:avLst/>
          </a:prstGeom>
        </p:spPr>
        <p:txBody>
          <a:bodyPr wrap="none">
            <a:spAutoFit/>
          </a:bodyPr>
          <a:lstStyle/>
          <a:p>
            <a:pPr lvl="0"/>
            <a:r>
              <a:rPr lang="en-US" altLang="ja-JP" sz="1400" dirty="0" smtClean="0">
                <a:solidFill>
                  <a:srgbClr val="FF3399"/>
                </a:solidFill>
              </a:rPr>
              <a:t>RBB HER(e-)</a:t>
            </a:r>
            <a:endParaRPr lang="ja-JP" altLang="en-US" sz="1400" dirty="0">
              <a:solidFill>
                <a:srgbClr val="FF3399"/>
              </a:solidFill>
            </a:endParaRPr>
          </a:p>
        </p:txBody>
      </p:sp>
      <p:sp>
        <p:nvSpPr>
          <p:cNvPr id="99" name="テキスト ボックス 98"/>
          <p:cNvSpPr txBox="1"/>
          <p:nvPr/>
        </p:nvSpPr>
        <p:spPr>
          <a:xfrm>
            <a:off x="7842736" y="4935414"/>
            <a:ext cx="633046" cy="261610"/>
          </a:xfrm>
          <a:prstGeom prst="rect">
            <a:avLst/>
          </a:prstGeom>
          <a:noFill/>
        </p:spPr>
        <p:txBody>
          <a:bodyPr wrap="square" rtlCol="0">
            <a:spAutoFit/>
          </a:bodyPr>
          <a:lstStyle/>
          <a:p>
            <a:r>
              <a:rPr lang="en-US" altLang="ja-JP" sz="1100" dirty="0" smtClean="0"/>
              <a:t>0.1 </a:t>
            </a:r>
            <a:r>
              <a:rPr kumimoji="1" lang="en-US" altLang="ja-JP" sz="1100" dirty="0" smtClean="0"/>
              <a:t>GHz</a:t>
            </a:r>
            <a:endParaRPr kumimoji="1" lang="ja-JP" altLang="en-US" sz="1100" dirty="0"/>
          </a:p>
        </p:txBody>
      </p:sp>
      <p:sp>
        <p:nvSpPr>
          <p:cNvPr id="100" name="テキスト ボックス 99"/>
          <p:cNvSpPr txBox="1"/>
          <p:nvPr/>
        </p:nvSpPr>
        <p:spPr>
          <a:xfrm>
            <a:off x="3188675" y="4712676"/>
            <a:ext cx="633046" cy="261610"/>
          </a:xfrm>
          <a:prstGeom prst="rect">
            <a:avLst/>
          </a:prstGeom>
          <a:noFill/>
        </p:spPr>
        <p:txBody>
          <a:bodyPr wrap="square" rtlCol="0">
            <a:spAutoFit/>
          </a:bodyPr>
          <a:lstStyle/>
          <a:p>
            <a:r>
              <a:rPr lang="en-US" altLang="ja-JP" sz="1100" dirty="0" smtClean="0">
                <a:solidFill>
                  <a:srgbClr val="00B0F0"/>
                </a:solidFill>
              </a:rPr>
              <a:t>0.2 </a:t>
            </a:r>
            <a:r>
              <a:rPr kumimoji="1" lang="en-US" altLang="ja-JP" sz="1100" dirty="0" smtClean="0">
                <a:solidFill>
                  <a:srgbClr val="00B0F0"/>
                </a:solidFill>
              </a:rPr>
              <a:t>GHz</a:t>
            </a:r>
            <a:endParaRPr kumimoji="1" lang="ja-JP" altLang="en-US" sz="1100" dirty="0">
              <a:solidFill>
                <a:srgbClr val="00B0F0"/>
              </a:solidFill>
            </a:endParaRPr>
          </a:p>
        </p:txBody>
      </p:sp>
      <p:sp>
        <p:nvSpPr>
          <p:cNvPr id="101" name="テキスト ボックス 100"/>
          <p:cNvSpPr txBox="1"/>
          <p:nvPr/>
        </p:nvSpPr>
        <p:spPr>
          <a:xfrm>
            <a:off x="7854459" y="5099537"/>
            <a:ext cx="633046" cy="261610"/>
          </a:xfrm>
          <a:prstGeom prst="rect">
            <a:avLst/>
          </a:prstGeom>
          <a:noFill/>
        </p:spPr>
        <p:txBody>
          <a:bodyPr wrap="square" rtlCol="0">
            <a:spAutoFit/>
          </a:bodyPr>
          <a:lstStyle/>
          <a:p>
            <a:r>
              <a:rPr lang="en-US" altLang="ja-JP" sz="1100" dirty="0" smtClean="0">
                <a:solidFill>
                  <a:srgbClr val="7030A0"/>
                </a:solidFill>
              </a:rPr>
              <a:t>0.1 </a:t>
            </a:r>
            <a:r>
              <a:rPr kumimoji="1" lang="en-US" altLang="ja-JP" sz="1100" dirty="0" smtClean="0">
                <a:solidFill>
                  <a:srgbClr val="7030A0"/>
                </a:solidFill>
              </a:rPr>
              <a:t>GHz</a:t>
            </a:r>
            <a:endParaRPr kumimoji="1" lang="ja-JP" altLang="en-US" sz="1100" dirty="0">
              <a:solidFill>
                <a:srgbClr val="7030A0"/>
              </a:solidFill>
            </a:endParaRPr>
          </a:p>
        </p:txBody>
      </p:sp>
      <p:sp>
        <p:nvSpPr>
          <p:cNvPr id="102" name="テキスト ボックス 101"/>
          <p:cNvSpPr txBox="1"/>
          <p:nvPr/>
        </p:nvSpPr>
        <p:spPr>
          <a:xfrm rot="16200000">
            <a:off x="879230" y="3141785"/>
            <a:ext cx="1512277"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sz="1200" dirty="0" smtClean="0"/>
              <a:t>Extrapolation from </a:t>
            </a:r>
            <a:r>
              <a:rPr lang="en-US" altLang="ja-JP" sz="1200" dirty="0" smtClean="0"/>
              <a:t>m</a:t>
            </a:r>
            <a:r>
              <a:rPr kumimoji="1" lang="en-US" altLang="ja-JP" sz="1200" dirty="0" smtClean="0"/>
              <a:t>achine study</a:t>
            </a:r>
            <a:endParaRPr kumimoji="1" lang="ja-JP" altLang="en-US" sz="1200" dirty="0"/>
          </a:p>
        </p:txBody>
      </p:sp>
      <p:sp>
        <p:nvSpPr>
          <p:cNvPr id="104" name="テキスト ボックス 103"/>
          <p:cNvSpPr txBox="1"/>
          <p:nvPr/>
        </p:nvSpPr>
        <p:spPr>
          <a:xfrm>
            <a:off x="5064368" y="2309446"/>
            <a:ext cx="1055077" cy="276999"/>
          </a:xfrm>
          <a:prstGeom prst="rect">
            <a:avLst/>
          </a:prstGeom>
          <a:noFill/>
          <a:ln>
            <a:noFill/>
          </a:ln>
        </p:spPr>
        <p:txBody>
          <a:bodyPr wrap="square" rtlCol="0">
            <a:spAutoFit/>
          </a:bodyPr>
          <a:lstStyle/>
          <a:p>
            <a:r>
              <a:rPr lang="en-US" altLang="ja-JP" sz="1200" dirty="0" smtClean="0">
                <a:solidFill>
                  <a:srgbClr val="7030A0"/>
                </a:solidFill>
              </a:rPr>
              <a:t>4</a:t>
            </a:r>
            <a:r>
              <a:rPr kumimoji="1" lang="en-US" altLang="ja-JP" sz="1200" dirty="0" smtClean="0">
                <a:solidFill>
                  <a:srgbClr val="7030A0"/>
                </a:solidFill>
              </a:rPr>
              <a:t>0GHz</a:t>
            </a:r>
            <a:endParaRPr kumimoji="1" lang="ja-JP" altLang="en-US" sz="1200" dirty="0">
              <a:solidFill>
                <a:srgbClr val="7030A0"/>
              </a:solidFill>
            </a:endParaRPr>
          </a:p>
        </p:txBody>
      </p:sp>
      <p:sp>
        <p:nvSpPr>
          <p:cNvPr id="59" name="テキスト ボックス 58"/>
          <p:cNvSpPr txBox="1"/>
          <p:nvPr/>
        </p:nvSpPr>
        <p:spPr>
          <a:xfrm rot="16200000">
            <a:off x="5869549" y="5708702"/>
            <a:ext cx="1160516" cy="276999"/>
          </a:xfrm>
          <a:prstGeom prst="rect">
            <a:avLst/>
          </a:prstGeom>
          <a:noFill/>
        </p:spPr>
        <p:txBody>
          <a:bodyPr wrap="square" rtlCol="0">
            <a:spAutoFit/>
          </a:bodyPr>
          <a:lstStyle/>
          <a:p>
            <a:r>
              <a:rPr kumimoji="1" lang="en-US" altLang="ja-JP" sz="1200" dirty="0" smtClean="0"/>
              <a:t>Focused review</a:t>
            </a:r>
            <a:endParaRPr kumimoji="1" lang="ja-JP" altLang="en-US" sz="1200" dirty="0"/>
          </a:p>
        </p:txBody>
      </p:sp>
      <p:sp>
        <p:nvSpPr>
          <p:cNvPr id="60" name="テキスト ボックス 59"/>
          <p:cNvSpPr txBox="1"/>
          <p:nvPr/>
        </p:nvSpPr>
        <p:spPr>
          <a:xfrm rot="16200000">
            <a:off x="6858613" y="5731277"/>
            <a:ext cx="1412637" cy="461665"/>
          </a:xfrm>
          <a:prstGeom prst="rect">
            <a:avLst/>
          </a:prstGeom>
          <a:noFill/>
        </p:spPr>
        <p:txBody>
          <a:bodyPr wrap="square" rtlCol="0">
            <a:spAutoFit/>
          </a:bodyPr>
          <a:lstStyle/>
          <a:p>
            <a:r>
              <a:rPr kumimoji="1" lang="en-US" altLang="ja-JP" sz="1200" dirty="0" smtClean="0"/>
              <a:t>Joint BG workshop with SuperB</a:t>
            </a:r>
            <a:endParaRPr kumimoji="1" lang="ja-JP" altLang="en-US" sz="12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43</a:t>
            </a:fld>
            <a:endParaRPr kumimoji="1" lang="ja-JP" altLang="en-US"/>
          </a:p>
        </p:txBody>
      </p:sp>
    </p:spTree>
    <p:extLst>
      <p:ext uri="{BB962C8B-B14F-4D97-AF65-F5344CB8AC3E}">
        <p14:creationId xmlns:p14="http://schemas.microsoft.com/office/powerpoint/2010/main" val="12254068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133" y="3793272"/>
            <a:ext cx="10495157" cy="168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31" r="4698"/>
          <a:stretch/>
        </p:blipFill>
        <p:spPr bwMode="auto">
          <a:xfrm>
            <a:off x="0" y="1318433"/>
            <a:ext cx="9144000" cy="229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lang="en-US" altLang="ja-JP" dirty="0" smtClean="0"/>
              <a:t>Tunnel BG (|s|&lt;30m)</a:t>
            </a:r>
            <a:endParaRPr kumimoji="1" lang="ja-JP" altLang="en-US" dirty="0"/>
          </a:p>
        </p:txBody>
      </p:sp>
      <p:sp>
        <p:nvSpPr>
          <p:cNvPr id="19" name="円/楕円 18"/>
          <p:cNvSpPr/>
          <p:nvPr/>
        </p:nvSpPr>
        <p:spPr>
          <a:xfrm>
            <a:off x="6656467" y="2035980"/>
            <a:ext cx="356461" cy="340962"/>
          </a:xfrm>
          <a:prstGeom prst="ellipse">
            <a:avLst/>
          </a:prstGeom>
          <a:noFill/>
          <a:ln>
            <a:solidFill>
              <a:srgbClr val="FF33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2768561" y="2062206"/>
            <a:ext cx="356461" cy="340962"/>
          </a:xfrm>
          <a:prstGeom prst="ellipse">
            <a:avLst/>
          </a:prstGeom>
          <a:noFill/>
          <a:ln>
            <a:solidFill>
              <a:srgbClr val="FF33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756428" y="1783363"/>
            <a:ext cx="1468031" cy="369332"/>
          </a:xfrm>
          <a:prstGeom prst="rect">
            <a:avLst/>
          </a:prstGeom>
          <a:noFill/>
        </p:spPr>
        <p:txBody>
          <a:bodyPr wrap="none" rtlCol="0">
            <a:spAutoFit/>
          </a:bodyPr>
          <a:lstStyle/>
          <a:p>
            <a:r>
              <a:rPr kumimoji="1" lang="en-US" altLang="ja-JP" dirty="0" smtClean="0"/>
              <a:t>Photon dump</a:t>
            </a:r>
            <a:endParaRPr kumimoji="1" lang="ja-JP" altLang="en-US" dirty="0"/>
          </a:p>
        </p:txBody>
      </p:sp>
      <p:sp>
        <p:nvSpPr>
          <p:cNvPr id="27" name="テキスト ボックス 26"/>
          <p:cNvSpPr txBox="1"/>
          <p:nvPr/>
        </p:nvSpPr>
        <p:spPr>
          <a:xfrm>
            <a:off x="2226120" y="1785820"/>
            <a:ext cx="1468031" cy="369332"/>
          </a:xfrm>
          <a:prstGeom prst="rect">
            <a:avLst/>
          </a:prstGeom>
          <a:noFill/>
        </p:spPr>
        <p:txBody>
          <a:bodyPr wrap="none" rtlCol="0">
            <a:spAutoFit/>
          </a:bodyPr>
          <a:lstStyle/>
          <a:p>
            <a:r>
              <a:rPr kumimoji="1" lang="en-US" altLang="ja-JP" dirty="0" smtClean="0"/>
              <a:t>Photon dump</a:t>
            </a:r>
            <a:endParaRPr kumimoji="1" lang="ja-JP" altLang="en-US" dirty="0"/>
          </a:p>
        </p:txBody>
      </p:sp>
      <p:sp>
        <p:nvSpPr>
          <p:cNvPr id="26" name="日付プレースホルダー 3"/>
          <p:cNvSpPr txBox="1">
            <a:spLocks/>
          </p:cNvSpPr>
          <p:nvPr/>
        </p:nvSpPr>
        <p:spPr>
          <a:xfrm>
            <a:off x="121920" y="6715760"/>
            <a:ext cx="1960880" cy="142240"/>
          </a:xfrm>
          <a:prstGeom prst="rect">
            <a:avLst/>
          </a:prstGeom>
        </p:spPr>
        <p:txBody>
          <a:bodyPr vert="horz" lIns="91440" tIns="45720" rIns="91440" bIns="45720" rtlCol="0" anchor="ctr"/>
          <a:lstStyle>
            <a:defPPr>
              <a:defRPr lang="ja-JP"/>
            </a:defPPr>
            <a:lvl1pPr algn="l"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r>
              <a:rPr lang="en-US" altLang="ja-JP" smtClean="0"/>
              <a:t>Hiroyuki Nakayama (KEK)</a:t>
            </a:r>
            <a:endParaRPr lang="ja-JP" altLang="en-US"/>
          </a:p>
        </p:txBody>
      </p:sp>
      <p:sp>
        <p:nvSpPr>
          <p:cNvPr id="29" name="フッター プレースホルダー 4"/>
          <p:cNvSpPr txBox="1">
            <a:spLocks/>
          </p:cNvSpPr>
          <p:nvPr/>
        </p:nvSpPr>
        <p:spPr>
          <a:xfrm>
            <a:off x="2529840" y="6725920"/>
            <a:ext cx="3992880" cy="132080"/>
          </a:xfrm>
          <a:prstGeom prst="rect">
            <a:avLst/>
          </a:prstGeom>
        </p:spPr>
        <p:txBody>
          <a:bodyPr vert="horz" lIns="91440" tIns="45720" rIns="91440" bIns="45720" rtlCol="0" anchor="ctr"/>
          <a:lstStyle>
            <a:defPPr>
              <a:defRPr lang="ja-JP"/>
            </a:defPPr>
            <a:lvl1pPr algn="ct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r>
              <a:rPr lang="pt-BR" altLang="ja-JP" smtClean="0"/>
              <a:t>KEKB ARC (Mar. 4, 2013)</a:t>
            </a:r>
            <a:endParaRPr lang="ja-JP" altLang="en-US"/>
          </a:p>
        </p:txBody>
      </p:sp>
      <p:sp>
        <p:nvSpPr>
          <p:cNvPr id="34" name="スライド番号プレースホルダー 5"/>
          <p:cNvSpPr txBox="1">
            <a:spLocks/>
          </p:cNvSpPr>
          <p:nvPr/>
        </p:nvSpPr>
        <p:spPr>
          <a:xfrm>
            <a:off x="7010400" y="6715760"/>
            <a:ext cx="2133600" cy="142240"/>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fld id="{55128524-F42B-48BA-8EEF-2BD7AEA1F324}" type="slidenum">
              <a:rPr lang="ja-JP" altLang="en-US" smtClean="0"/>
              <a:pPr>
                <a:defRPr/>
              </a:pPr>
              <a:t>44</a:t>
            </a:fld>
            <a:endParaRPr lang="ja-JP" altLang="en-US"/>
          </a:p>
        </p:txBody>
      </p:sp>
      <p:cxnSp>
        <p:nvCxnSpPr>
          <p:cNvPr id="35" name="直線矢印コネクタ 34"/>
          <p:cNvCxnSpPr/>
          <p:nvPr/>
        </p:nvCxnSpPr>
        <p:spPr>
          <a:xfrm>
            <a:off x="7886106" y="5276617"/>
            <a:ext cx="855712" cy="0"/>
          </a:xfrm>
          <a:prstGeom prst="straightConnector1">
            <a:avLst/>
          </a:prstGeom>
          <a:ln w="28575">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495436" y="4609563"/>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1579549" y="5258201"/>
            <a:ext cx="504056"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 name="表 40"/>
          <p:cNvGraphicFramePr>
            <a:graphicFrameLocks noGrp="1"/>
          </p:cNvGraphicFramePr>
          <p:nvPr>
            <p:extLst>
              <p:ext uri="{D42A27DB-BD31-4B8C-83A1-F6EECF244321}">
                <p14:modId xmlns:p14="http://schemas.microsoft.com/office/powerpoint/2010/main" val="1322672052"/>
              </p:ext>
            </p:extLst>
          </p:nvPr>
        </p:nvGraphicFramePr>
        <p:xfrm>
          <a:off x="693115" y="5527116"/>
          <a:ext cx="5430465" cy="1112520"/>
        </p:xfrm>
        <a:graphic>
          <a:graphicData uri="http://schemas.openxmlformats.org/drawingml/2006/table">
            <a:tbl>
              <a:tblPr firstRow="1" bandRow="1">
                <a:tableStyleId>{5C22544A-7EE6-4342-B048-85BDC9FD1C3A}</a:tableStyleId>
              </a:tblPr>
              <a:tblGrid>
                <a:gridCol w="1403668"/>
                <a:gridCol w="1868424"/>
                <a:gridCol w="2158373"/>
              </a:tblGrid>
              <a:tr h="370840">
                <a:tc>
                  <a:txBody>
                    <a:bodyPr/>
                    <a:lstStyle/>
                    <a:p>
                      <a:endParaRPr kumimoji="1" lang="ja-JP" altLang="en-US" dirty="0"/>
                    </a:p>
                  </a:txBody>
                  <a:tcPr/>
                </a:tc>
                <a:tc>
                  <a:txBody>
                    <a:bodyPr/>
                    <a:lstStyle/>
                    <a:p>
                      <a:r>
                        <a:rPr kumimoji="1" lang="en-US" altLang="ja-JP" dirty="0" smtClean="0"/>
                        <a:t>LER (4GeV e+)</a:t>
                      </a:r>
                      <a:endParaRPr kumimoji="1" lang="ja-JP" altLang="en-US" dirty="0"/>
                    </a:p>
                  </a:txBody>
                  <a:tcPr/>
                </a:tc>
                <a:tc>
                  <a:txBody>
                    <a:bodyPr/>
                    <a:lstStyle/>
                    <a:p>
                      <a:r>
                        <a:rPr kumimoji="1" lang="en-US" altLang="ja-JP" dirty="0" smtClean="0"/>
                        <a:t>HER (7GeV</a:t>
                      </a:r>
                      <a:r>
                        <a:rPr kumimoji="1" lang="en-US" altLang="ja-JP" baseline="0" dirty="0" smtClean="0"/>
                        <a:t> e-)</a:t>
                      </a:r>
                      <a:endParaRPr kumimoji="1" lang="ja-JP" altLang="en-US" dirty="0"/>
                    </a:p>
                  </a:txBody>
                  <a:tcPr/>
                </a:tc>
              </a:tr>
              <a:tr h="370840">
                <a:tc>
                  <a:txBody>
                    <a:bodyPr/>
                    <a:lstStyle/>
                    <a:p>
                      <a:r>
                        <a:rPr kumimoji="1" lang="en-US" altLang="ja-JP" dirty="0" smtClean="0"/>
                        <a:t>Rad.</a:t>
                      </a:r>
                      <a:r>
                        <a:rPr kumimoji="1" lang="en-US" altLang="ja-JP" baseline="0" dirty="0" smtClean="0"/>
                        <a:t> Bhabha</a:t>
                      </a:r>
                      <a:endParaRPr kumimoji="1" lang="ja-JP" altLang="en-US" dirty="0"/>
                    </a:p>
                  </a:txBody>
                  <a:tcPr/>
                </a:tc>
                <a:tc>
                  <a:txBody>
                    <a:bodyPr/>
                    <a:lstStyle/>
                    <a:p>
                      <a:r>
                        <a:rPr kumimoji="1" lang="en-US" altLang="ja-JP" dirty="0" smtClean="0">
                          <a:solidFill>
                            <a:srgbClr val="FF0000"/>
                          </a:solidFill>
                        </a:rPr>
                        <a:t>61 W (eff.</a:t>
                      </a:r>
                      <a:r>
                        <a:rPr kumimoji="1" lang="en-US" altLang="ja-JP" baseline="0" dirty="0" smtClean="0">
                          <a:solidFill>
                            <a:srgbClr val="FF0000"/>
                          </a:solidFill>
                        </a:rPr>
                        <a:t> 96</a:t>
                      </a:r>
                      <a:r>
                        <a:rPr kumimoji="1" lang="en-US" altLang="ja-JP" dirty="0" smtClean="0">
                          <a:solidFill>
                            <a:srgbClr val="FF0000"/>
                          </a:solidFill>
                        </a:rPr>
                        <a:t>GHz)</a:t>
                      </a:r>
                      <a:endParaRPr kumimoji="1" lang="ja-JP" altLang="en-US" dirty="0">
                        <a:solidFill>
                          <a:srgbClr val="FF0000"/>
                        </a:solidFill>
                      </a:endParaRPr>
                    </a:p>
                  </a:txBody>
                  <a:tcPr/>
                </a:tc>
                <a:tc>
                  <a:txBody>
                    <a:bodyPr/>
                    <a:lstStyle/>
                    <a:p>
                      <a:r>
                        <a:rPr kumimoji="1" lang="en-US" altLang="ja-JP" dirty="0" smtClean="0">
                          <a:solidFill>
                            <a:srgbClr val="FF0000"/>
                          </a:solidFill>
                        </a:rPr>
                        <a:t>23W</a:t>
                      </a:r>
                      <a:r>
                        <a:rPr kumimoji="1" lang="en-US" altLang="ja-JP" baseline="0" dirty="0" smtClean="0">
                          <a:solidFill>
                            <a:srgbClr val="FF0000"/>
                          </a:solidFill>
                        </a:rPr>
                        <a:t> (eff. 19GHz)</a:t>
                      </a:r>
                      <a:endParaRPr kumimoji="1" lang="ja-JP" altLang="en-US" dirty="0">
                        <a:solidFill>
                          <a:srgbClr val="FF0000"/>
                        </a:solidFill>
                      </a:endParaRPr>
                    </a:p>
                  </a:txBody>
                  <a:tcPr/>
                </a:tc>
              </a:tr>
              <a:tr h="370840">
                <a:tc>
                  <a:txBody>
                    <a:bodyPr/>
                    <a:lstStyle/>
                    <a:p>
                      <a:r>
                        <a:rPr kumimoji="1" lang="en-US" altLang="ja-JP" dirty="0" smtClean="0"/>
                        <a:t>Touschek</a:t>
                      </a:r>
                      <a:endParaRPr kumimoji="1" lang="ja-JP" altLang="en-US" dirty="0"/>
                    </a:p>
                  </a:txBody>
                  <a:tcPr/>
                </a:tc>
                <a:tc>
                  <a:txBody>
                    <a:bodyPr/>
                    <a:lstStyle/>
                    <a:p>
                      <a:r>
                        <a:rPr kumimoji="1" lang="en-US" altLang="ja-JP" dirty="0" smtClean="0">
                          <a:solidFill>
                            <a:srgbClr val="FF0000"/>
                          </a:solidFill>
                        </a:rPr>
                        <a:t>0.08W (0.1GHz)</a:t>
                      </a:r>
                      <a:endParaRPr kumimoji="1" lang="ja-JP" altLang="en-US" dirty="0">
                        <a:solidFill>
                          <a:srgbClr val="FF0000"/>
                        </a:solidFill>
                      </a:endParaRPr>
                    </a:p>
                  </a:txBody>
                  <a:tcPr/>
                </a:tc>
                <a:tc>
                  <a:txBody>
                    <a:bodyPr/>
                    <a:lstStyle/>
                    <a:p>
                      <a:r>
                        <a:rPr kumimoji="1" lang="en-US" altLang="ja-JP" dirty="0" smtClean="0"/>
                        <a:t>3.4W (3.1 GHz)</a:t>
                      </a:r>
                      <a:endParaRPr kumimoji="1" lang="ja-JP" altLang="en-US" dirty="0"/>
                    </a:p>
                  </a:txBody>
                  <a:tcPr/>
                </a:tc>
              </a:tr>
            </a:tbl>
          </a:graphicData>
        </a:graphic>
      </p:graphicFrame>
      <p:sp>
        <p:nvSpPr>
          <p:cNvPr id="42" name="テキスト ボックス 41"/>
          <p:cNvSpPr txBox="1"/>
          <p:nvPr/>
        </p:nvSpPr>
        <p:spPr>
          <a:xfrm>
            <a:off x="6286460" y="5801151"/>
            <a:ext cx="2433233" cy="646331"/>
          </a:xfrm>
          <a:prstGeom prst="rect">
            <a:avLst/>
          </a:prstGeom>
          <a:noFill/>
        </p:spPr>
        <p:txBody>
          <a:bodyPr wrap="square" rtlCol="0">
            <a:spAutoFit/>
          </a:bodyPr>
          <a:lstStyle/>
          <a:p>
            <a:r>
              <a:rPr kumimoji="1" lang="en-US" altLang="ja-JP" dirty="0" smtClean="0"/>
              <a:t>+ gammas emitted from Rad. Bhabha event</a:t>
            </a:r>
            <a:endParaRPr kumimoji="1" lang="ja-JP" altLang="en-US" dirty="0"/>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1464" y="3780127"/>
            <a:ext cx="2933700" cy="120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円/楕円 43"/>
          <p:cNvSpPr/>
          <p:nvPr/>
        </p:nvSpPr>
        <p:spPr>
          <a:xfrm>
            <a:off x="6725740" y="2354635"/>
            <a:ext cx="356461" cy="340962"/>
          </a:xfrm>
          <a:prstGeom prst="ellipse">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6906355" y="2517654"/>
            <a:ext cx="1899046" cy="369332"/>
          </a:xfrm>
          <a:prstGeom prst="rect">
            <a:avLst/>
          </a:prstGeom>
          <a:noFill/>
        </p:spPr>
        <p:txBody>
          <a:bodyPr wrap="none" rtlCol="0">
            <a:spAutoFit/>
          </a:bodyPr>
          <a:lstStyle/>
          <a:p>
            <a:r>
              <a:rPr kumimoji="1" lang="en-US" altLang="ja-JP" dirty="0" smtClean="0"/>
              <a:t>LER last collimator</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en-US" altLang="ja-JP" smtClean="0"/>
              <a:t>FJPPL meeting @ Strasbourg</a:t>
            </a:r>
            <a:endParaRPr lang="ja-JP" altLang="en-US"/>
          </a:p>
        </p:txBody>
      </p:sp>
      <p:sp>
        <p:nvSpPr>
          <p:cNvPr id="24" name="円/楕円 23"/>
          <p:cNvSpPr/>
          <p:nvPr/>
        </p:nvSpPr>
        <p:spPr>
          <a:xfrm>
            <a:off x="1609912" y="2399279"/>
            <a:ext cx="356461" cy="340962"/>
          </a:xfrm>
          <a:prstGeom prst="ellipse">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015149" y="2699932"/>
            <a:ext cx="1945533" cy="369332"/>
          </a:xfrm>
          <a:prstGeom prst="rect">
            <a:avLst/>
          </a:prstGeom>
          <a:noFill/>
        </p:spPr>
        <p:txBody>
          <a:bodyPr wrap="none" rtlCol="0">
            <a:spAutoFit/>
          </a:bodyPr>
          <a:lstStyle/>
          <a:p>
            <a:r>
              <a:rPr kumimoji="1" lang="en-US" altLang="ja-JP" dirty="0" smtClean="0"/>
              <a:t>HER last collimator</a:t>
            </a:r>
            <a:endParaRPr kumimoji="1" lang="ja-JP" altLang="en-US" dirty="0"/>
          </a:p>
        </p:txBody>
      </p:sp>
      <p:sp>
        <p:nvSpPr>
          <p:cNvPr id="4" name="テキスト ボックス 3"/>
          <p:cNvSpPr txBox="1"/>
          <p:nvPr/>
        </p:nvSpPr>
        <p:spPr>
          <a:xfrm>
            <a:off x="5950424" y="3807724"/>
            <a:ext cx="3425588"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Touschek LER loss at the last collimator has been suppressed by collimator optimization</a:t>
            </a:r>
            <a:endParaRPr kumimoji="1" lang="ja-JP" altLang="en-US" dirty="0"/>
          </a:p>
        </p:txBody>
      </p:sp>
      <p:cxnSp>
        <p:nvCxnSpPr>
          <p:cNvPr id="6" name="直線矢印コネクタ 5"/>
          <p:cNvCxnSpPr/>
          <p:nvPr/>
        </p:nvCxnSpPr>
        <p:spPr>
          <a:xfrm flipH="1">
            <a:off x="6564573" y="4681180"/>
            <a:ext cx="409433" cy="55955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a:off x="5431809" y="1569493"/>
            <a:ext cx="368490" cy="4640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691115" y="1160059"/>
            <a:ext cx="1610437"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75cm-thick concrete shield </a:t>
            </a:r>
            <a:endParaRPr kumimoji="1" lang="ja-JP" altLang="en-US" dirty="0"/>
          </a:p>
        </p:txBody>
      </p:sp>
      <p:sp>
        <p:nvSpPr>
          <p:cNvPr id="33" name="テキスト ボックス 32"/>
          <p:cNvSpPr txBox="1"/>
          <p:nvPr/>
        </p:nvSpPr>
        <p:spPr>
          <a:xfrm>
            <a:off x="2634017" y="3098041"/>
            <a:ext cx="211540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ja-JP" dirty="0" smtClean="0"/>
              <a:t>30</a:t>
            </a:r>
            <a:r>
              <a:rPr kumimoji="1" lang="en-US" altLang="ja-JP" dirty="0" smtClean="0"/>
              <a:t>cm-thick polyethylene shield </a:t>
            </a:r>
            <a:endParaRPr kumimoji="1" lang="ja-JP" altLang="en-US" dirty="0"/>
          </a:p>
        </p:txBody>
      </p:sp>
      <p:cxnSp>
        <p:nvCxnSpPr>
          <p:cNvPr id="40" name="直線矢印コネクタ 39"/>
          <p:cNvCxnSpPr/>
          <p:nvPr/>
        </p:nvCxnSpPr>
        <p:spPr>
          <a:xfrm flipV="1">
            <a:off x="3712191" y="2772770"/>
            <a:ext cx="206991" cy="3662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日付プレースホルダ 30"/>
          <p:cNvSpPr>
            <a:spLocks noGrp="1"/>
          </p:cNvSpPr>
          <p:nvPr>
            <p:ph type="dt" sz="half" idx="10"/>
          </p:nvPr>
        </p:nvSpPr>
        <p:spPr/>
        <p:txBody>
          <a:bodyPr/>
          <a:lstStyle/>
          <a:p>
            <a:pPr>
              <a:defRPr/>
            </a:pPr>
            <a:r>
              <a:rPr lang="en-US" altLang="ja-JP" smtClean="0"/>
              <a:t>Hiroyuki Nakayama (KEK) </a:t>
            </a:r>
            <a:endParaRPr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44</a:t>
            </a:fld>
            <a:endParaRPr kumimoji="1" lang="ja-JP" altLang="en-US"/>
          </a:p>
        </p:txBody>
      </p:sp>
    </p:spTree>
    <p:extLst>
      <p:ext uri="{BB962C8B-B14F-4D97-AF65-F5344CB8AC3E}">
        <p14:creationId xmlns:p14="http://schemas.microsoft.com/office/powerpoint/2010/main" val="4393563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8962" y="0"/>
            <a:ext cx="8229600" cy="1143000"/>
          </a:xfrm>
        </p:spPr>
        <p:txBody>
          <a:bodyPr/>
          <a:lstStyle/>
          <a:p>
            <a:r>
              <a:rPr kumimoji="1" lang="en-US" altLang="ja-JP" dirty="0" smtClean="0"/>
              <a:t>Summary for 9</a:t>
            </a:r>
            <a:r>
              <a:rPr kumimoji="1" lang="en-US" altLang="ja-JP" baseline="30000" dirty="0" smtClean="0"/>
              <a:t>th</a:t>
            </a:r>
            <a:r>
              <a:rPr kumimoji="1" lang="en-US" altLang="ja-JP" dirty="0" smtClean="0"/>
              <a:t> campaign</a:t>
            </a:r>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4261042315"/>
              </p:ext>
            </p:extLst>
          </p:nvPr>
        </p:nvGraphicFramePr>
        <p:xfrm>
          <a:off x="181703" y="1424296"/>
          <a:ext cx="8775510" cy="3962400"/>
        </p:xfrm>
        <a:graphic>
          <a:graphicData uri="http://schemas.openxmlformats.org/drawingml/2006/table">
            <a:tbl>
              <a:tblPr firstRow="1" bandRow="1">
                <a:tableStyleId>{93296810-A885-4BE3-A3E7-6D5BEEA58F35}</a:tableStyleId>
              </a:tblPr>
              <a:tblGrid>
                <a:gridCol w="2794579"/>
                <a:gridCol w="3191435"/>
                <a:gridCol w="1506071"/>
                <a:gridCol w="1283425"/>
              </a:tblGrid>
              <a:tr h="334018">
                <a:tc>
                  <a:txBody>
                    <a:bodyPr/>
                    <a:lstStyle/>
                    <a:p>
                      <a:endParaRPr kumimoji="1" lang="ja-JP" altLang="en-US" sz="1600" dirty="0"/>
                    </a:p>
                  </a:txBody>
                  <a:tcPr/>
                </a:tc>
                <a:tc>
                  <a:txBody>
                    <a:bodyPr/>
                    <a:lstStyle/>
                    <a:p>
                      <a:pPr algn="ctr"/>
                      <a:r>
                        <a:rPr kumimoji="1" lang="en-US" altLang="ja-JP" sz="1600" baseline="0" dirty="0" smtClean="0">
                          <a:sym typeface="Wingdings" pitchFamily="2" charset="2"/>
                        </a:rPr>
                        <a:t>9</a:t>
                      </a:r>
                      <a:r>
                        <a:rPr kumimoji="1" lang="en-US" altLang="ja-JP" sz="1600" baseline="30000" dirty="0" smtClean="0"/>
                        <a:t>th</a:t>
                      </a:r>
                      <a:r>
                        <a:rPr kumimoji="1" lang="en-US" altLang="ja-JP" sz="1600" dirty="0" smtClean="0"/>
                        <a:t> campaign</a:t>
                      </a:r>
                      <a:r>
                        <a:rPr kumimoji="1" lang="en-US" altLang="ja-JP" sz="1600" baseline="0" dirty="0" smtClean="0"/>
                        <a:t> result</a:t>
                      </a:r>
                      <a:endParaRPr kumimoji="1" lang="ja-JP" altLang="en-US" sz="1600" dirty="0"/>
                    </a:p>
                  </a:txBody>
                  <a:tcPr/>
                </a:tc>
                <a:tc>
                  <a:txBody>
                    <a:bodyPr/>
                    <a:lstStyle/>
                    <a:p>
                      <a:pPr algn="ctr"/>
                      <a:r>
                        <a:rPr kumimoji="1" lang="en-US" altLang="ja-JP" sz="1600" dirty="0" smtClean="0"/>
                        <a:t> limit</a:t>
                      </a:r>
                      <a:endParaRPr kumimoji="1" lang="ja-JP"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u="none" dirty="0" smtClean="0"/>
                        <a:t>SF</a:t>
                      </a:r>
                      <a:endParaRPr lang="ja-JP" altLang="en-US" sz="1600" u="none" dirty="0" smtClean="0"/>
                    </a:p>
                  </a:txBody>
                  <a:tcPr/>
                </a:tc>
              </a:tr>
              <a:tr h="334018">
                <a:tc>
                  <a:txBody>
                    <a:bodyPr/>
                    <a:lstStyle/>
                    <a:p>
                      <a:r>
                        <a:rPr lang="en-US" altLang="ja-JP" sz="1600" dirty="0" smtClean="0"/>
                        <a:t>PXD occupancy </a:t>
                      </a:r>
                      <a:endParaRPr kumimoji="1" lang="ja-JP" altLang="en-US" sz="1600" b="0" dirty="0">
                        <a:solidFill>
                          <a:schemeClr val="tx1"/>
                        </a:solidFill>
                      </a:endParaRPr>
                    </a:p>
                  </a:txBody>
                  <a:tcPr/>
                </a:tc>
                <a:tc>
                  <a:txBody>
                    <a:bodyPr/>
                    <a:lstStyle/>
                    <a:p>
                      <a:pPr algn="ctr"/>
                      <a:r>
                        <a:rPr lang="en-US" altLang="ja-JP" sz="1600" dirty="0" smtClean="0"/>
                        <a:t>2photon:0.8% , </a:t>
                      </a:r>
                      <a:r>
                        <a:rPr lang="en-US" altLang="ja-JP" sz="1600" u="none" dirty="0" smtClean="0"/>
                        <a:t>SR:~0.2%</a:t>
                      </a:r>
                      <a:endParaRPr kumimoji="1" lang="ja-JP" altLang="en-US" sz="1600" b="0" u="none" dirty="0">
                        <a:solidFill>
                          <a:schemeClr val="tx1"/>
                        </a:solidFill>
                      </a:endParaRPr>
                    </a:p>
                  </a:txBody>
                  <a:tcPr/>
                </a:tc>
                <a:tc>
                  <a:txBody>
                    <a:bodyPr/>
                    <a:lstStyle/>
                    <a:p>
                      <a:pPr algn="ctr"/>
                      <a:r>
                        <a:rPr kumimoji="1" lang="en-US" altLang="ja-JP" sz="1600" dirty="0" smtClean="0"/>
                        <a:t>&lt; 3%</a:t>
                      </a:r>
                      <a:endParaRPr kumimoji="1" lang="ja-JP" altLang="en-US" sz="1600" b="0" dirty="0">
                        <a:solidFill>
                          <a:schemeClr val="tx1"/>
                        </a:solidFill>
                      </a:endParaRPr>
                    </a:p>
                  </a:txBody>
                  <a:tcPr/>
                </a:tc>
                <a:tc>
                  <a:txBody>
                    <a:bodyPr/>
                    <a:lstStyle/>
                    <a:p>
                      <a:pPr algn="ctr"/>
                      <a:r>
                        <a:rPr kumimoji="1" lang="en-US" altLang="ja-JP" sz="1600" dirty="0" smtClean="0"/>
                        <a:t>3</a:t>
                      </a:r>
                      <a:endParaRPr kumimoji="1" lang="ja-JP" altLang="en-US" sz="1600" b="0" dirty="0">
                        <a:solidFill>
                          <a:schemeClr val="tx1"/>
                        </a:solidFill>
                      </a:endParaRPr>
                    </a:p>
                  </a:txBody>
                  <a:tcPr/>
                </a:tc>
              </a:tr>
              <a:tr h="334018">
                <a:tc>
                  <a:txBody>
                    <a:bodyPr/>
                    <a:lstStyle/>
                    <a:p>
                      <a:r>
                        <a:rPr lang="en-US" altLang="ja-JP" sz="1600" dirty="0" smtClean="0"/>
                        <a:t>CDC wire hit rate </a:t>
                      </a:r>
                      <a:endParaRPr kumimoji="1" lang="ja-JP" altLang="en-US" sz="1600" dirty="0"/>
                    </a:p>
                  </a:txBody>
                  <a:tcPr/>
                </a:tc>
                <a:tc>
                  <a:txBody>
                    <a:bodyPr/>
                    <a:lstStyle/>
                    <a:p>
                      <a:pPr algn="ctr"/>
                      <a:r>
                        <a:rPr lang="en-US" altLang="ja-JP" sz="1600" dirty="0" smtClean="0"/>
                        <a:t>180kHz</a:t>
                      </a:r>
                      <a:endParaRPr kumimoji="1" lang="ja-JP" altLang="en-US" sz="1600" dirty="0"/>
                    </a:p>
                  </a:txBody>
                  <a:tcPr/>
                </a:tc>
                <a:tc>
                  <a:txBody>
                    <a:bodyPr/>
                    <a:lstStyle/>
                    <a:p>
                      <a:pPr algn="ctr"/>
                      <a:r>
                        <a:rPr kumimoji="1" lang="en-US" altLang="ja-JP" sz="1600" dirty="0" smtClean="0"/>
                        <a:t>&lt;200kHz</a:t>
                      </a:r>
                      <a:endParaRPr kumimoji="1" lang="ja-JP" altLang="en-US" sz="1600" dirty="0"/>
                    </a:p>
                  </a:txBody>
                  <a:tcPr/>
                </a:tc>
                <a:tc>
                  <a:txBody>
                    <a:bodyPr/>
                    <a:lstStyle/>
                    <a:p>
                      <a:pPr algn="ctr"/>
                      <a:r>
                        <a:rPr kumimoji="1" lang="en-US" altLang="ja-JP" sz="1600" dirty="0" smtClean="0">
                          <a:solidFill>
                            <a:schemeClr val="dk1"/>
                          </a:solidFill>
                        </a:rPr>
                        <a:t>1.3</a:t>
                      </a:r>
                      <a:r>
                        <a:rPr kumimoji="1" lang="ja-JP" altLang="en-US" sz="1600" dirty="0" smtClean="0">
                          <a:solidFill>
                            <a:schemeClr val="dk1"/>
                          </a:solidFill>
                        </a:rPr>
                        <a:t>↓</a:t>
                      </a:r>
                      <a:endParaRPr kumimoji="1" lang="ja-JP" altLang="en-US" sz="1600" dirty="0">
                        <a:solidFill>
                          <a:srgbClr val="0000FF"/>
                        </a:solidFill>
                      </a:endParaRPr>
                    </a:p>
                  </a:txBody>
                  <a:tcPr/>
                </a:tc>
              </a:tr>
              <a:tr h="334018">
                <a:tc>
                  <a:txBody>
                    <a:bodyPr/>
                    <a:lstStyle/>
                    <a:p>
                      <a:r>
                        <a:rPr lang="en-US" altLang="ja-JP" sz="1600" dirty="0" smtClean="0"/>
                        <a:t>CDC </a:t>
                      </a:r>
                      <a:r>
                        <a:rPr lang="en-US" altLang="ja-JP" sz="1600" dirty="0" err="1" smtClean="0"/>
                        <a:t>Elec.Borad</a:t>
                      </a:r>
                      <a:r>
                        <a:rPr lang="en-US" altLang="ja-JP" sz="1600" dirty="0" smtClean="0"/>
                        <a:t> n-flux*</a:t>
                      </a:r>
                      <a:endParaRPr kumimoji="1" lang="ja-JP" altLang="en-US" sz="1600" dirty="0">
                        <a:solidFill>
                          <a:srgbClr val="FF3300"/>
                        </a:solidFill>
                      </a:endParaRPr>
                    </a:p>
                  </a:txBody>
                  <a:tcPr/>
                </a:tc>
                <a:tc>
                  <a:txBody>
                    <a:bodyPr/>
                    <a:lstStyle/>
                    <a:p>
                      <a:pPr algn="ctr"/>
                      <a:r>
                        <a:rPr kumimoji="1" lang="en-US" altLang="ja-JP" sz="1600" dirty="0" smtClean="0">
                          <a:sym typeface="Wingdings" pitchFamily="2" charset="2"/>
                        </a:rPr>
                        <a:t>0.58</a:t>
                      </a:r>
                      <a:endParaRPr kumimoji="1" lang="ja-JP" altLang="en-US" sz="1600" dirty="0"/>
                    </a:p>
                  </a:txBody>
                  <a:tcPr/>
                </a:tc>
                <a:tc>
                  <a:txBody>
                    <a:bodyPr/>
                    <a:lstStyle/>
                    <a:p>
                      <a:pPr algn="ctr"/>
                      <a:r>
                        <a:rPr kumimoji="1" lang="en-US" altLang="ja-JP" sz="1600" dirty="0" smtClean="0"/>
                        <a:t>&lt;1</a:t>
                      </a:r>
                      <a:endParaRPr kumimoji="1" lang="ja-JP" altLang="en-US" sz="1600" baseline="30000" dirty="0"/>
                    </a:p>
                  </a:txBody>
                  <a:tcPr/>
                </a:tc>
                <a:tc>
                  <a:txBody>
                    <a:bodyPr/>
                    <a:lstStyle/>
                    <a:p>
                      <a:pPr algn="ctr"/>
                      <a:r>
                        <a:rPr kumimoji="1" lang="en-US" altLang="ja-JP" sz="1600" dirty="0" smtClean="0"/>
                        <a:t>1.5</a:t>
                      </a:r>
                      <a:r>
                        <a:rPr kumimoji="1" lang="ja-JP" altLang="en-US" sz="1600" dirty="0" smtClean="0">
                          <a:solidFill>
                            <a:schemeClr val="dk1"/>
                          </a:solidFill>
                        </a:rPr>
                        <a:t>↓</a:t>
                      </a:r>
                      <a:endParaRPr kumimoji="1" lang="ja-JP" altLang="en-US" sz="1600" dirty="0">
                        <a:solidFill>
                          <a:srgbClr val="FF0000"/>
                        </a:solidFill>
                      </a:endParaRPr>
                    </a:p>
                  </a:txBody>
                  <a:tcPr/>
                </a:tc>
              </a:tr>
              <a:tr h="334018">
                <a:tc>
                  <a:txBody>
                    <a:bodyPr/>
                    <a:lstStyle/>
                    <a:p>
                      <a:r>
                        <a:rPr kumimoji="1" lang="en-US" altLang="ja-JP" sz="1600" dirty="0" smtClean="0"/>
                        <a:t>CDC </a:t>
                      </a:r>
                      <a:r>
                        <a:rPr kumimoji="1" lang="en-US" altLang="ja-JP" sz="1600" dirty="0" err="1" smtClean="0"/>
                        <a:t>Elec.Board</a:t>
                      </a:r>
                      <a:r>
                        <a:rPr kumimoji="1" lang="en-US" altLang="ja-JP" sz="1600" dirty="0" smtClean="0"/>
                        <a:t> dose</a:t>
                      </a:r>
                      <a:endParaRPr kumimoji="1" lang="ja-JP" altLang="en-US" sz="1600" dirty="0"/>
                    </a:p>
                  </a:txBody>
                  <a:tcPr/>
                </a:tc>
                <a:tc>
                  <a:txBody>
                    <a:bodyPr/>
                    <a:lstStyle/>
                    <a:p>
                      <a:pPr algn="ctr"/>
                      <a:r>
                        <a:rPr kumimoji="1" lang="en-US" altLang="ja-JP" sz="1600" dirty="0" smtClean="0"/>
                        <a:t>72Gy/</a:t>
                      </a:r>
                      <a:r>
                        <a:rPr kumimoji="1" lang="en-US" altLang="ja-JP" sz="1600" dirty="0" err="1" smtClean="0"/>
                        <a:t>yr</a:t>
                      </a:r>
                      <a:endParaRPr kumimoji="1" lang="ja-JP" altLang="en-US" sz="1600" dirty="0"/>
                    </a:p>
                  </a:txBody>
                  <a:tcPr/>
                </a:tc>
                <a:tc>
                  <a:txBody>
                    <a:bodyPr/>
                    <a:lstStyle/>
                    <a:p>
                      <a:pPr algn="ctr"/>
                      <a:r>
                        <a:rPr kumimoji="1" lang="en-US" altLang="ja-JP" sz="1600" dirty="0" smtClean="0"/>
                        <a:t>&lt;100</a:t>
                      </a:r>
                      <a:r>
                        <a:rPr kumimoji="1" lang="en-US" altLang="ja-JP" sz="1600" baseline="0" dirty="0" smtClean="0"/>
                        <a:t> </a:t>
                      </a:r>
                      <a:r>
                        <a:rPr kumimoji="1" lang="en-US" altLang="ja-JP" sz="1600" baseline="0" dirty="0" err="1" smtClean="0"/>
                        <a:t>Gy</a:t>
                      </a:r>
                      <a:r>
                        <a:rPr kumimoji="1" lang="en-US" altLang="ja-JP" sz="1600" baseline="0" dirty="0" smtClean="0"/>
                        <a:t>/</a:t>
                      </a:r>
                      <a:r>
                        <a:rPr kumimoji="1" lang="en-US" altLang="ja-JP" sz="1600" baseline="0" dirty="0" err="1" smtClean="0"/>
                        <a:t>yr</a:t>
                      </a:r>
                      <a:endParaRPr kumimoji="1" lang="ja-JP" altLang="en-US" sz="1600" dirty="0"/>
                    </a:p>
                  </a:txBody>
                  <a:tcPr/>
                </a:tc>
                <a:tc>
                  <a:txBody>
                    <a:bodyPr/>
                    <a:lstStyle/>
                    <a:p>
                      <a:pPr algn="ctr"/>
                      <a:r>
                        <a:rPr lang="en-US" altLang="ja-JP" sz="1600" dirty="0" smtClean="0"/>
                        <a:t>1.4</a:t>
                      </a:r>
                      <a:r>
                        <a:rPr kumimoji="1" lang="ja-JP" altLang="en-US" sz="1600" dirty="0" smtClean="0">
                          <a:solidFill>
                            <a:schemeClr val="dk1"/>
                          </a:solidFill>
                        </a:rPr>
                        <a:t>↓</a:t>
                      </a:r>
                      <a:endParaRPr lang="ja-JP" altLang="en-US" sz="1600" dirty="0"/>
                    </a:p>
                  </a:txBody>
                  <a:tcPr/>
                </a:tc>
              </a:tr>
              <a:tr h="334018">
                <a:tc>
                  <a:txBody>
                    <a:bodyPr/>
                    <a:lstStyle/>
                    <a:p>
                      <a:r>
                        <a:rPr lang="en-US" altLang="ja-JP" sz="1800" dirty="0" smtClean="0">
                          <a:solidFill>
                            <a:srgbClr val="FF0000"/>
                          </a:solidFill>
                        </a:rPr>
                        <a:t>TOP PMT rate</a:t>
                      </a:r>
                      <a:endParaRPr lang="ja-JP" altLang="en-US" sz="1800" dirty="0">
                        <a:solidFill>
                          <a:srgbClr val="FF0000"/>
                        </a:solidFill>
                      </a:endParaRPr>
                    </a:p>
                  </a:txBody>
                  <a:tcPr/>
                </a:tc>
                <a:tc>
                  <a:txBody>
                    <a:bodyPr/>
                    <a:lstStyle/>
                    <a:p>
                      <a:pPr algn="ctr"/>
                      <a:r>
                        <a:rPr lang="en-US" altLang="ja-JP" sz="1800" dirty="0" smtClean="0">
                          <a:solidFill>
                            <a:srgbClr val="FF0000"/>
                          </a:solidFill>
                        </a:rPr>
                        <a:t>3MHz/PMT</a:t>
                      </a:r>
                      <a:endParaRPr lang="ja-JP" altLang="en-US" sz="1800" dirty="0">
                        <a:solidFill>
                          <a:srgbClr val="FF0000"/>
                        </a:solidFill>
                      </a:endParaRPr>
                    </a:p>
                  </a:txBody>
                  <a:tcPr/>
                </a:tc>
                <a:tc>
                  <a:txBody>
                    <a:bodyPr/>
                    <a:lstStyle/>
                    <a:p>
                      <a:pPr algn="ctr"/>
                      <a:r>
                        <a:rPr lang="en-US" altLang="ja-JP" sz="1800" dirty="0" smtClean="0">
                          <a:solidFill>
                            <a:srgbClr val="FF0000"/>
                          </a:solidFill>
                        </a:rPr>
                        <a:t>&lt;1 MHz/PMT</a:t>
                      </a:r>
                      <a:endParaRPr lang="ja-JP" altLang="en-US" sz="1800" dirty="0">
                        <a:solidFill>
                          <a:srgbClr val="FF0000"/>
                        </a:solidFill>
                      </a:endParaRPr>
                    </a:p>
                  </a:txBody>
                  <a:tcPr/>
                </a:tc>
                <a:tc>
                  <a:txBody>
                    <a:bodyPr/>
                    <a:lstStyle/>
                    <a:p>
                      <a:pPr algn="ctr"/>
                      <a:r>
                        <a:rPr lang="en-US" altLang="ja-JP" sz="1800" dirty="0" smtClean="0">
                          <a:solidFill>
                            <a:srgbClr val="FF0000"/>
                          </a:solidFill>
                        </a:rPr>
                        <a:t>0.3</a:t>
                      </a:r>
                      <a:r>
                        <a:rPr lang="ja-JP" altLang="en-US" sz="1800" baseline="0" dirty="0" smtClean="0">
                          <a:solidFill>
                            <a:srgbClr val="FF0000"/>
                          </a:solidFill>
                        </a:rPr>
                        <a:t>↓</a:t>
                      </a:r>
                      <a:endParaRPr lang="ja-JP" altLang="en-US" sz="1800" dirty="0">
                        <a:solidFill>
                          <a:srgbClr val="FF0000"/>
                        </a:solidFill>
                      </a:endParaRPr>
                    </a:p>
                  </a:txBody>
                  <a:tcPr/>
                </a:tc>
              </a:tr>
              <a:tr h="334018">
                <a:tc>
                  <a:txBody>
                    <a:bodyPr/>
                    <a:lstStyle/>
                    <a:p>
                      <a:r>
                        <a:rPr lang="en-US" altLang="ja-JP" sz="1600" dirty="0" smtClean="0"/>
                        <a:t>TOP PCB n-flux*</a:t>
                      </a:r>
                      <a:endParaRPr lang="ja-JP" altLang="en-US" sz="1600" dirty="0"/>
                    </a:p>
                  </a:txBody>
                  <a:tcPr/>
                </a:tc>
                <a:tc>
                  <a:txBody>
                    <a:bodyPr/>
                    <a:lstStyle/>
                    <a:p>
                      <a:pPr algn="ctr"/>
                      <a:r>
                        <a:rPr kumimoji="1" lang="en-US" altLang="ja-JP" sz="1600" dirty="0" smtClean="0"/>
                        <a:t>0.2</a:t>
                      </a:r>
                      <a:endParaRPr kumimoji="1" lang="ja-JP" altLang="en-US" sz="1600" dirty="0"/>
                    </a:p>
                  </a:txBody>
                  <a:tcPr/>
                </a:tc>
                <a:tc>
                  <a:txBody>
                    <a:bodyPr/>
                    <a:lstStyle/>
                    <a:p>
                      <a:pPr algn="ctr"/>
                      <a:r>
                        <a:rPr kumimoji="1" lang="en-US" altLang="ja-JP" sz="1600" dirty="0" smtClean="0"/>
                        <a:t>&lt;0.5</a:t>
                      </a:r>
                      <a:endParaRPr kumimoji="1" lang="ja-JP" altLang="en-US" sz="1600" dirty="0"/>
                    </a:p>
                  </a:txBody>
                  <a:tcPr/>
                </a:tc>
                <a:tc>
                  <a:txBody>
                    <a:bodyPr/>
                    <a:lstStyle/>
                    <a:p>
                      <a:pPr algn="ctr"/>
                      <a:r>
                        <a:rPr kumimoji="1" lang="en-US" altLang="ja-JP" sz="1600" dirty="0" smtClean="0">
                          <a:solidFill>
                            <a:schemeClr val="dk1"/>
                          </a:solidFill>
                        </a:rPr>
                        <a:t>3</a:t>
                      </a:r>
                      <a:endParaRPr kumimoji="1" lang="ja-JP" altLang="en-US" sz="1600" dirty="0">
                        <a:solidFill>
                          <a:srgbClr val="0070C0"/>
                        </a:solidFill>
                      </a:endParaRPr>
                    </a:p>
                  </a:txBody>
                  <a:tcPr/>
                </a:tc>
              </a:tr>
              <a:tr h="334018">
                <a:tc>
                  <a:txBody>
                    <a:bodyPr/>
                    <a:lstStyle/>
                    <a:p>
                      <a:r>
                        <a:rPr kumimoji="1" lang="en-US" altLang="ja-JP" sz="1600" dirty="0" smtClean="0"/>
                        <a:t>ARICH HAPD n-flux* (w/ shield)</a:t>
                      </a:r>
                      <a:endParaRPr kumimoji="1" lang="ja-JP" altLang="en-US" sz="1600" dirty="0">
                        <a:solidFill>
                          <a:srgbClr val="FF3300"/>
                        </a:solidFill>
                      </a:endParaRPr>
                    </a:p>
                  </a:txBody>
                  <a:tcPr/>
                </a:tc>
                <a:tc>
                  <a:txBody>
                    <a:bodyPr/>
                    <a:lstStyle/>
                    <a:p>
                      <a:pPr algn="ctr"/>
                      <a:r>
                        <a:rPr kumimoji="1" lang="en-US" altLang="ja-JP" sz="1600" dirty="0" smtClean="0"/>
                        <a:t>0.35</a:t>
                      </a:r>
                      <a:endParaRPr kumimoji="1" lang="ja-JP" altLang="en-US" sz="1600" dirty="0"/>
                    </a:p>
                  </a:txBody>
                  <a:tcPr/>
                </a:tc>
                <a:tc>
                  <a:txBody>
                    <a:bodyPr/>
                    <a:lstStyle/>
                    <a:p>
                      <a:pPr algn="ctr"/>
                      <a:r>
                        <a:rPr kumimoji="1" lang="en-US" altLang="ja-JP" sz="1600" dirty="0" smtClean="0"/>
                        <a:t>&lt;1</a:t>
                      </a:r>
                      <a:endParaRPr kumimoji="1" lang="ja-JP" altLang="en-US" sz="1600" dirty="0"/>
                    </a:p>
                  </a:txBody>
                  <a:tcPr/>
                </a:tc>
                <a:tc>
                  <a:txBody>
                    <a:bodyPr/>
                    <a:lstStyle/>
                    <a:p>
                      <a:pPr algn="ctr"/>
                      <a:r>
                        <a:rPr kumimoji="1" lang="en-US" altLang="ja-JP" sz="1600" dirty="0" smtClean="0">
                          <a:solidFill>
                            <a:schemeClr val="dk1"/>
                          </a:solidFill>
                        </a:rPr>
                        <a:t>3</a:t>
                      </a:r>
                      <a:r>
                        <a:rPr kumimoji="1" lang="ja-JP" altLang="en-US" sz="1600" dirty="0" smtClean="0">
                          <a:solidFill>
                            <a:schemeClr val="dk1"/>
                          </a:solidFill>
                        </a:rPr>
                        <a:t>↑</a:t>
                      </a:r>
                      <a:endParaRPr kumimoji="1" lang="ja-JP" altLang="en-US" sz="1600" dirty="0">
                        <a:solidFill>
                          <a:srgbClr val="FF0000"/>
                        </a:solidFill>
                      </a:endParaRPr>
                    </a:p>
                  </a:txBody>
                  <a:tcPr/>
                </a:tc>
              </a:tr>
              <a:tr h="334018">
                <a:tc>
                  <a:txBody>
                    <a:bodyPr/>
                    <a:lstStyle/>
                    <a:p>
                      <a:r>
                        <a:rPr lang="en-US" altLang="ja-JP" sz="1600" dirty="0" smtClean="0"/>
                        <a:t>ECL crystal dose (w/ shield)</a:t>
                      </a:r>
                      <a:endParaRPr kumimoji="1" lang="ja-JP" altLang="en-US" sz="1600" dirty="0">
                        <a:solidFill>
                          <a:srgbClr val="FF3300"/>
                        </a:solidFill>
                      </a:endParaRPr>
                    </a:p>
                  </a:txBody>
                  <a:tcPr/>
                </a:tc>
                <a:tc>
                  <a:txBody>
                    <a:bodyPr/>
                    <a:lstStyle/>
                    <a:p>
                      <a:pPr algn="ctr"/>
                      <a:r>
                        <a:rPr kumimoji="1" lang="en-US" altLang="ja-JP" sz="1600" dirty="0" smtClean="0"/>
                        <a:t>5.2 </a:t>
                      </a:r>
                      <a:r>
                        <a:rPr kumimoji="1" lang="en-US" altLang="ja-JP" sz="1600" dirty="0" err="1" smtClean="0"/>
                        <a:t>Gy</a:t>
                      </a:r>
                      <a:r>
                        <a:rPr kumimoji="1" lang="en-US" altLang="ja-JP" sz="1600" dirty="0" smtClean="0"/>
                        <a:t>/</a:t>
                      </a:r>
                      <a:r>
                        <a:rPr kumimoji="1" lang="en-US" altLang="ja-JP" sz="1600" dirty="0" err="1" smtClean="0"/>
                        <a:t>yr</a:t>
                      </a:r>
                      <a:endParaRPr kumimoji="1" lang="ja-JP" altLang="en-US" sz="1600" dirty="0"/>
                    </a:p>
                  </a:txBody>
                  <a:tcPr/>
                </a:tc>
                <a:tc>
                  <a:txBody>
                    <a:bodyPr/>
                    <a:lstStyle/>
                    <a:p>
                      <a:pPr algn="ctr"/>
                      <a:r>
                        <a:rPr kumimoji="1" lang="en-US" altLang="ja-JP" sz="1600" dirty="0" smtClean="0"/>
                        <a:t>&lt;10 </a:t>
                      </a:r>
                      <a:r>
                        <a:rPr kumimoji="1" lang="en-US" altLang="ja-JP" sz="1600" dirty="0" err="1" smtClean="0"/>
                        <a:t>Gy</a:t>
                      </a:r>
                      <a:r>
                        <a:rPr kumimoji="1" lang="en-US" altLang="ja-JP" sz="1600" dirty="0" smtClean="0"/>
                        <a:t>/</a:t>
                      </a:r>
                      <a:r>
                        <a:rPr kumimoji="1" lang="en-US" altLang="ja-JP" sz="1600" dirty="0" err="1" smtClean="0"/>
                        <a:t>yr</a:t>
                      </a:r>
                      <a:endParaRPr kumimoji="1" lang="ja-JP" altLang="en-US" sz="1600" dirty="0"/>
                    </a:p>
                  </a:txBody>
                  <a:tcPr/>
                </a:tc>
                <a:tc>
                  <a:txBody>
                    <a:bodyPr/>
                    <a:lstStyle/>
                    <a:p>
                      <a:pPr algn="ctr"/>
                      <a:r>
                        <a:rPr kumimoji="1" lang="en-US" altLang="ja-JP" sz="1600" dirty="0" smtClean="0">
                          <a:solidFill>
                            <a:schemeClr val="dk1"/>
                          </a:solidFill>
                        </a:rPr>
                        <a:t>2</a:t>
                      </a:r>
                      <a:endParaRPr kumimoji="1" lang="ja-JP" altLang="en-US" sz="1600" dirty="0">
                        <a:solidFill>
                          <a:srgbClr val="FF0000"/>
                        </a:solidFill>
                      </a:endParaRPr>
                    </a:p>
                  </a:txBody>
                  <a:tcPr/>
                </a:tc>
              </a:tr>
              <a:tr h="334018">
                <a:tc>
                  <a:txBody>
                    <a:bodyPr/>
                    <a:lstStyle/>
                    <a:p>
                      <a:r>
                        <a:rPr lang="en-US" altLang="ja-JP" sz="1600" dirty="0" smtClean="0"/>
                        <a:t>ECL diode n-flux* (w/shield)</a:t>
                      </a:r>
                      <a:endParaRPr lang="ja-JP" altLang="en-US" sz="1600" dirty="0"/>
                    </a:p>
                  </a:txBody>
                  <a:tcPr/>
                </a:tc>
                <a:tc>
                  <a:txBody>
                    <a:bodyPr/>
                    <a:lstStyle/>
                    <a:p>
                      <a:pPr algn="ctr"/>
                      <a:r>
                        <a:rPr kumimoji="1" lang="en-US" altLang="ja-JP" sz="1600" dirty="0" smtClean="0">
                          <a:sym typeface="Wingdings" pitchFamily="2" charset="2"/>
                        </a:rPr>
                        <a:t>0.3</a:t>
                      </a:r>
                      <a:endParaRPr kumimoji="1" lang="ja-JP" altLang="en-US" sz="1600" dirty="0"/>
                    </a:p>
                  </a:txBody>
                  <a:tcPr/>
                </a:tc>
                <a:tc>
                  <a:txBody>
                    <a:bodyPr/>
                    <a:lstStyle/>
                    <a:p>
                      <a:pPr algn="ctr"/>
                      <a:r>
                        <a:rPr kumimoji="1" lang="en-US" altLang="ja-JP" sz="1600" dirty="0" smtClean="0"/>
                        <a:t>&lt;1</a:t>
                      </a:r>
                      <a:endParaRPr kumimoji="1" lang="ja-JP" altLang="en-US" sz="1600" dirty="0"/>
                    </a:p>
                  </a:txBody>
                  <a:tcPr/>
                </a:tc>
                <a:tc>
                  <a:txBody>
                    <a:bodyPr/>
                    <a:lstStyle/>
                    <a:p>
                      <a:pPr algn="ctr"/>
                      <a:r>
                        <a:rPr kumimoji="1" lang="en-US" altLang="ja-JP" sz="1600" dirty="0" smtClean="0">
                          <a:solidFill>
                            <a:schemeClr val="dk1"/>
                          </a:solidFill>
                        </a:rPr>
                        <a:t>3</a:t>
                      </a:r>
                      <a:r>
                        <a:rPr kumimoji="1" lang="ja-JP" altLang="en-US" sz="1600" dirty="0" smtClean="0">
                          <a:solidFill>
                            <a:schemeClr val="dk1"/>
                          </a:solidFill>
                        </a:rPr>
                        <a:t>↑</a:t>
                      </a:r>
                      <a:endParaRPr kumimoji="1" lang="ja-JP" altLang="en-US" sz="1600" dirty="0">
                        <a:solidFill>
                          <a:srgbClr val="FF0000"/>
                        </a:solidFill>
                      </a:endParaRPr>
                    </a:p>
                  </a:txBody>
                  <a:tcPr/>
                </a:tc>
              </a:tr>
              <a:tr h="334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t>ECL pile-up noise (w/shield)</a:t>
                      </a:r>
                      <a:endParaRPr lang="ja-JP" altLang="en-US" sz="1600" dirty="0" smtClean="0"/>
                    </a:p>
                    <a:p>
                      <a:endParaRPr lang="ja-JP" altLang="en-US" sz="1600" dirty="0"/>
                    </a:p>
                  </a:txBody>
                  <a:tcPr/>
                </a:tc>
                <a:tc>
                  <a:txBody>
                    <a:bodyPr/>
                    <a:lstStyle/>
                    <a:p>
                      <a:pPr algn="ctr"/>
                      <a:r>
                        <a:rPr kumimoji="1" lang="en-US" altLang="ja-JP" sz="1600" dirty="0" smtClean="0"/>
                        <a:t>4.2/1MeV</a:t>
                      </a:r>
                      <a:endParaRPr kumimoji="1" lang="ja-JP" altLang="en-US" sz="1600" dirty="0"/>
                    </a:p>
                  </a:txBody>
                  <a:tcPr/>
                </a:tc>
                <a:tc>
                  <a:txBody>
                    <a:bodyPr/>
                    <a:lstStyle/>
                    <a:p>
                      <a:pPr algn="ctr"/>
                      <a:r>
                        <a:rPr kumimoji="1" lang="en-US" altLang="ja-JP" sz="1600" dirty="0" smtClean="0"/>
                        <a:t>0.8/0.2MeV  at Belle-I</a:t>
                      </a:r>
                      <a:endParaRPr kumimoji="1" lang="ja-JP" altLang="en-US" sz="1600" dirty="0"/>
                    </a:p>
                  </a:txBody>
                  <a:tcPr/>
                </a:tc>
                <a:tc>
                  <a:txBody>
                    <a:bodyPr/>
                    <a:lstStyle/>
                    <a:p>
                      <a:pPr algn="ctr"/>
                      <a:r>
                        <a:rPr lang="en-US" altLang="ja-JP" sz="1800" dirty="0" smtClean="0">
                          <a:solidFill>
                            <a:srgbClr val="FF0000"/>
                          </a:solidFill>
                        </a:rPr>
                        <a:t>?</a:t>
                      </a:r>
                      <a:endParaRPr kumimoji="1" lang="ja-JP" altLang="en-US" sz="1600" dirty="0">
                        <a:solidFill>
                          <a:srgbClr val="FF0000"/>
                        </a:solidFill>
                      </a:endParaRPr>
                    </a:p>
                  </a:txBody>
                  <a:tcPr/>
                </a:tc>
              </a:tr>
            </a:tbl>
          </a:graphicData>
        </a:graphic>
      </p:graphicFrame>
      <p:sp>
        <p:nvSpPr>
          <p:cNvPr id="10" name="正方形/長方形 9"/>
          <p:cNvSpPr/>
          <p:nvPr/>
        </p:nvSpPr>
        <p:spPr>
          <a:xfrm>
            <a:off x="7419617" y="1042763"/>
            <a:ext cx="1724383" cy="369332"/>
          </a:xfrm>
          <a:prstGeom prst="rect">
            <a:avLst/>
          </a:prstGeom>
        </p:spPr>
        <p:txBody>
          <a:bodyPr wrap="none">
            <a:spAutoFit/>
          </a:bodyPr>
          <a:lstStyle/>
          <a:p>
            <a:pPr algn="ctr">
              <a:defRPr/>
            </a:pPr>
            <a:r>
              <a:rPr lang="en-US" altLang="ja-JP" dirty="0" smtClean="0"/>
              <a:t>SF=</a:t>
            </a:r>
            <a:r>
              <a:rPr lang="en-US" altLang="ja-JP" u="sng" dirty="0" smtClean="0"/>
              <a:t>S</a:t>
            </a:r>
            <a:r>
              <a:rPr lang="en-US" altLang="ja-JP" dirty="0" smtClean="0"/>
              <a:t>afety </a:t>
            </a:r>
            <a:r>
              <a:rPr lang="en-US" altLang="ja-JP" u="sng" dirty="0"/>
              <a:t>F</a:t>
            </a:r>
            <a:r>
              <a:rPr lang="en-US" altLang="ja-JP" dirty="0"/>
              <a:t>actor</a:t>
            </a:r>
            <a:endParaRPr lang="ja-JP" altLang="en-US" dirty="0"/>
          </a:p>
        </p:txBody>
      </p:sp>
      <p:sp>
        <p:nvSpPr>
          <p:cNvPr id="14" name="正方形/長方形 13"/>
          <p:cNvSpPr/>
          <p:nvPr/>
        </p:nvSpPr>
        <p:spPr>
          <a:xfrm>
            <a:off x="6660109" y="5874519"/>
            <a:ext cx="2265528" cy="738664"/>
          </a:xfrm>
          <a:prstGeom prst="rect">
            <a:avLst/>
          </a:prstGeom>
        </p:spPr>
        <p:txBody>
          <a:bodyPr wrap="square">
            <a:spAutoFit/>
          </a:bodyPr>
          <a:lstStyle/>
          <a:p>
            <a:pPr algn="ctr"/>
            <a:r>
              <a:rPr lang="en-US" altLang="ja-JP" sz="1400" dirty="0" smtClean="0"/>
              <a:t>*neutron flux in unit of </a:t>
            </a:r>
          </a:p>
          <a:p>
            <a:pPr algn="ctr"/>
            <a:r>
              <a:rPr lang="en-US" altLang="ja-JP" sz="1400" dirty="0" smtClean="0"/>
              <a:t> 10</a:t>
            </a:r>
            <a:r>
              <a:rPr lang="en-US" altLang="ja-JP" sz="1400" baseline="30000" dirty="0" smtClean="0"/>
              <a:t>11 </a:t>
            </a:r>
            <a:r>
              <a:rPr lang="en-US" altLang="ja-JP" sz="1400" dirty="0" smtClean="0"/>
              <a:t>neutrons/cm2/</a:t>
            </a:r>
            <a:r>
              <a:rPr lang="en-US" altLang="ja-JP" sz="1400" dirty="0" err="1" smtClean="0"/>
              <a:t>yr</a:t>
            </a:r>
            <a:r>
              <a:rPr lang="en-US" altLang="ja-JP" sz="1400" dirty="0" smtClean="0"/>
              <a:t>, </a:t>
            </a:r>
          </a:p>
          <a:p>
            <a:pPr algn="ctr"/>
            <a:r>
              <a:rPr lang="en-US" altLang="ja-JP" sz="1400" dirty="0" smtClean="0"/>
              <a:t>   NIEL-damage weighted</a:t>
            </a:r>
            <a:endParaRPr lang="ja-JP" altLang="en-US" sz="1400" baseline="30000" dirty="0"/>
          </a:p>
        </p:txBody>
      </p:sp>
      <p:sp>
        <p:nvSpPr>
          <p:cNvPr id="15" name="テキスト ボックス 14"/>
          <p:cNvSpPr txBox="1"/>
          <p:nvPr/>
        </p:nvSpPr>
        <p:spPr>
          <a:xfrm>
            <a:off x="-218364" y="4176215"/>
            <a:ext cx="184731" cy="369332"/>
          </a:xfrm>
          <a:prstGeom prst="rect">
            <a:avLst/>
          </a:prstGeom>
          <a:noFill/>
        </p:spPr>
        <p:txBody>
          <a:bodyPr wrap="none" rtlCol="0">
            <a:spAutoFit/>
          </a:bodyPr>
          <a:lstStyle/>
          <a:p>
            <a:endParaRPr kumimoji="1" lang="ja-JP" altLang="en-US" dirty="0"/>
          </a:p>
        </p:txBody>
      </p:sp>
      <p:sp>
        <p:nvSpPr>
          <p:cNvPr id="16" name="正方形/長方形 15"/>
          <p:cNvSpPr/>
          <p:nvPr/>
        </p:nvSpPr>
        <p:spPr>
          <a:xfrm>
            <a:off x="0" y="5717081"/>
            <a:ext cx="3917859" cy="369332"/>
          </a:xfrm>
          <a:prstGeom prst="rect">
            <a:avLst/>
          </a:prstGeom>
        </p:spPr>
        <p:txBody>
          <a:bodyPr wrap="square">
            <a:spAutoFit/>
          </a:bodyPr>
          <a:lstStyle/>
          <a:p>
            <a:pPr algn="ctr"/>
            <a:r>
              <a:rPr lang="en-US" altLang="ja-JP" dirty="0"/>
              <a:t>KLMs </a:t>
            </a:r>
            <a:r>
              <a:rPr lang="en-US" altLang="ja-JP" dirty="0" smtClean="0"/>
              <a:t>studies are </a:t>
            </a:r>
            <a:r>
              <a:rPr lang="en-US" altLang="ja-JP" dirty="0"/>
              <a:t>not </a:t>
            </a:r>
            <a:r>
              <a:rPr lang="en-US" altLang="ja-JP" dirty="0" smtClean="0"/>
              <a:t>included</a:t>
            </a:r>
          </a:p>
        </p:txBody>
      </p:sp>
      <p:sp>
        <p:nvSpPr>
          <p:cNvPr id="17" name="フッター プレースホルダ 16"/>
          <p:cNvSpPr>
            <a:spLocks noGrp="1"/>
          </p:cNvSpPr>
          <p:nvPr>
            <p:ph type="ftr" sz="quarter" idx="11"/>
          </p:nvPr>
        </p:nvSpPr>
        <p:spPr/>
        <p:txBody>
          <a:bodyPr/>
          <a:lstStyle/>
          <a:p>
            <a:pPr>
              <a:defRPr/>
            </a:pPr>
            <a:r>
              <a:rPr lang="en-US" altLang="ja-JP" smtClean="0"/>
              <a:t>FJPPL meeting @ Strasbourg</a:t>
            </a:r>
            <a:endParaRPr lang="ja-JP" altLang="en-US"/>
          </a:p>
        </p:txBody>
      </p:sp>
      <p:sp>
        <p:nvSpPr>
          <p:cNvPr id="4" name="正方形/長方形 3"/>
          <p:cNvSpPr/>
          <p:nvPr/>
        </p:nvSpPr>
        <p:spPr>
          <a:xfrm>
            <a:off x="589892" y="1039017"/>
            <a:ext cx="1688924" cy="369332"/>
          </a:xfrm>
          <a:prstGeom prst="rect">
            <a:avLst/>
          </a:prstGeom>
        </p:spPr>
        <p:txBody>
          <a:bodyPr wrap="none">
            <a:spAutoFit/>
          </a:bodyPr>
          <a:lstStyle/>
          <a:p>
            <a:pPr algn="ctr"/>
            <a:r>
              <a:rPr lang="en-US" altLang="ja-JP" dirty="0" smtClean="0"/>
              <a:t>listing </a:t>
            </a:r>
            <a:r>
              <a:rPr lang="en-US" altLang="ja-JP" dirty="0"/>
              <a:t>SF&lt;5 only</a:t>
            </a:r>
          </a:p>
        </p:txBody>
      </p:sp>
      <p:sp>
        <p:nvSpPr>
          <p:cNvPr id="11" name="テキスト ボックス 10"/>
          <p:cNvSpPr txBox="1"/>
          <p:nvPr/>
        </p:nvSpPr>
        <p:spPr>
          <a:xfrm>
            <a:off x="4573587" y="5575904"/>
            <a:ext cx="2197290" cy="646331"/>
          </a:xfrm>
          <a:prstGeom prst="rect">
            <a:avLst/>
          </a:prstGeom>
          <a:noFill/>
        </p:spPr>
        <p:txBody>
          <a:bodyPr wrap="square" rtlCol="0">
            <a:spAutoFit/>
          </a:bodyPr>
          <a:lstStyle/>
          <a:p>
            <a:r>
              <a:rPr kumimoji="1" lang="en-US" altLang="ja-JP" dirty="0" smtClean="0"/>
              <a:t>With “combined” shield inside ECL</a:t>
            </a:r>
            <a:endParaRPr kumimoji="1" lang="ja-JP" altLang="en-US" dirty="0"/>
          </a:p>
        </p:txBody>
      </p:sp>
      <p:graphicFrame>
        <p:nvGraphicFramePr>
          <p:cNvPr id="12" name="表 11"/>
          <p:cNvGraphicFramePr>
            <a:graphicFrameLocks noGrp="1"/>
          </p:cNvGraphicFramePr>
          <p:nvPr/>
        </p:nvGraphicFramePr>
        <p:xfrm>
          <a:off x="107576" y="3065929"/>
          <a:ext cx="8892989" cy="448236"/>
        </p:xfrm>
        <a:graphic>
          <a:graphicData uri="http://schemas.openxmlformats.org/drawingml/2006/table">
            <a:tbl>
              <a:tblPr/>
              <a:tblGrid>
                <a:gridCol w="8892989"/>
              </a:tblGrid>
              <a:tr h="448236">
                <a:tc>
                  <a:txBody>
                    <a:bodyPr/>
                    <a:lstStyle/>
                    <a:p>
                      <a:endParaRPr kumimoji="1" lang="ja-JP" altLang="en-US" dirty="0"/>
                    </a:p>
                  </a:txBody>
                  <a:tcPr>
                    <a:lnL w="12700" cmpd="sng">
                      <a:solidFill>
                        <a:srgbClr val="FF0000"/>
                      </a:solidFill>
                      <a:prstDash val="solid"/>
                    </a:lnL>
                    <a:lnR w="12700" cmpd="sng">
                      <a:solidFill>
                        <a:srgbClr val="FF0000"/>
                      </a:solidFill>
                      <a:prstDash val="solid"/>
                    </a:lnR>
                    <a:lnT w="12700" cmpd="sng">
                      <a:solidFill>
                        <a:srgbClr val="FF0000"/>
                      </a:solidFill>
                      <a:prstDash val="solid"/>
                    </a:lnT>
                    <a:lnB w="12700" cmpd="sng">
                      <a:solidFill>
                        <a:srgbClr val="FF0000"/>
                      </a:solidFill>
                      <a:prstDash val="solid"/>
                    </a:lnB>
                  </a:tcPr>
                </a:tc>
              </a:tr>
            </a:tbl>
          </a:graphicData>
        </a:graphic>
      </p:graphicFrame>
      <p:sp>
        <p:nvSpPr>
          <p:cNvPr id="3" name="日付プレースホルダー 2"/>
          <p:cNvSpPr>
            <a:spLocks noGrp="1"/>
          </p:cNvSpPr>
          <p:nvPr>
            <p:ph type="dt" sz="half" idx="10"/>
          </p:nvPr>
        </p:nvSpPr>
        <p:spPr/>
        <p:txBody>
          <a:bodyPr/>
          <a:lstStyle/>
          <a:p>
            <a:r>
              <a:rPr kumimoji="1" lang="en-US" altLang="ja-JP" smtClean="0"/>
              <a:t>Hiroyuki Nakayama (KEK) </a:t>
            </a:r>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45</a:t>
            </a:fld>
            <a:endParaRPr kumimoji="1" lang="ja-JP" altLang="en-US"/>
          </a:p>
        </p:txBody>
      </p:sp>
    </p:spTree>
    <p:extLst>
      <p:ext uri="{BB962C8B-B14F-4D97-AF65-F5344CB8AC3E}">
        <p14:creationId xmlns:p14="http://schemas.microsoft.com/office/powerpoint/2010/main" val="29447662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320118" y="1392072"/>
            <a:ext cx="6823881" cy="5465928"/>
            <a:chOff x="990166" y="858982"/>
            <a:chExt cx="8153834" cy="5999018"/>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60"/>
            <a:stretch/>
          </p:blipFill>
          <p:spPr bwMode="auto">
            <a:xfrm>
              <a:off x="990166" y="858982"/>
              <a:ext cx="8139978" cy="5999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矢印コネクタ 4"/>
            <p:cNvCxnSpPr/>
            <p:nvPr/>
          </p:nvCxnSpPr>
          <p:spPr>
            <a:xfrm flipV="1">
              <a:off x="2355272" y="2946712"/>
              <a:ext cx="6123709" cy="3258629"/>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H="1">
              <a:off x="2382981" y="4016323"/>
              <a:ext cx="6331528" cy="2313709"/>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7" name="爆発 1 16"/>
            <p:cNvSpPr/>
            <p:nvPr/>
          </p:nvSpPr>
          <p:spPr>
            <a:xfrm>
              <a:off x="2992575" y="6025231"/>
              <a:ext cx="263236" cy="277091"/>
            </a:xfrm>
            <a:prstGeom prst="irregularSeal1">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爆発 1 18"/>
            <p:cNvSpPr/>
            <p:nvPr/>
          </p:nvSpPr>
          <p:spPr>
            <a:xfrm>
              <a:off x="3422066" y="5886685"/>
              <a:ext cx="263236" cy="277091"/>
            </a:xfrm>
            <a:prstGeom prst="irregularSeal1">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爆発 1 19"/>
            <p:cNvSpPr/>
            <p:nvPr/>
          </p:nvSpPr>
          <p:spPr>
            <a:xfrm>
              <a:off x="3338938" y="5692723"/>
              <a:ext cx="263236" cy="277091"/>
            </a:xfrm>
            <a:prstGeom prst="irregularSeal1">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爆発 1 20"/>
            <p:cNvSpPr/>
            <p:nvPr/>
          </p:nvSpPr>
          <p:spPr>
            <a:xfrm>
              <a:off x="5971302" y="3988611"/>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爆発 1 21"/>
            <p:cNvSpPr/>
            <p:nvPr/>
          </p:nvSpPr>
          <p:spPr>
            <a:xfrm>
              <a:off x="6248390" y="3780791"/>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爆発 1 22"/>
            <p:cNvSpPr/>
            <p:nvPr/>
          </p:nvSpPr>
          <p:spPr>
            <a:xfrm>
              <a:off x="6774863" y="3531408"/>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爆発 1 23"/>
            <p:cNvSpPr/>
            <p:nvPr/>
          </p:nvSpPr>
          <p:spPr>
            <a:xfrm>
              <a:off x="6539336" y="3656100"/>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爆発 1 24"/>
            <p:cNvSpPr/>
            <p:nvPr/>
          </p:nvSpPr>
          <p:spPr>
            <a:xfrm>
              <a:off x="7051953" y="3379008"/>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爆発 1 26"/>
            <p:cNvSpPr/>
            <p:nvPr/>
          </p:nvSpPr>
          <p:spPr>
            <a:xfrm>
              <a:off x="7730826" y="3074208"/>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rot="20683703">
              <a:off x="2820510" y="6161331"/>
              <a:ext cx="2199836" cy="40535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LER Touschek loss</a:t>
              </a:r>
              <a:endParaRPr kumimoji="1" lang="ja-JP" altLang="en-US" dirty="0"/>
            </a:p>
          </p:txBody>
        </p:sp>
        <p:sp>
          <p:nvSpPr>
            <p:cNvPr id="45" name="テキスト ボックス 44"/>
            <p:cNvSpPr txBox="1"/>
            <p:nvPr/>
          </p:nvSpPr>
          <p:spPr>
            <a:xfrm rot="20095160">
              <a:off x="5136656" y="4468047"/>
              <a:ext cx="1855770" cy="40535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HER RBB loss</a:t>
              </a:r>
              <a:endParaRPr kumimoji="1" lang="ja-JP" altLang="en-US" dirty="0"/>
            </a:p>
          </p:txBody>
        </p:sp>
        <p:sp>
          <p:nvSpPr>
            <p:cNvPr id="46" name="爆発 1 45"/>
            <p:cNvSpPr/>
            <p:nvPr/>
          </p:nvSpPr>
          <p:spPr>
            <a:xfrm>
              <a:off x="5375557" y="4390393"/>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爆発 1 46"/>
            <p:cNvSpPr/>
            <p:nvPr/>
          </p:nvSpPr>
          <p:spPr>
            <a:xfrm>
              <a:off x="4294902" y="4930720"/>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爆発 1 47"/>
            <p:cNvSpPr/>
            <p:nvPr/>
          </p:nvSpPr>
          <p:spPr>
            <a:xfrm>
              <a:off x="2909447" y="5817414"/>
              <a:ext cx="263236" cy="277091"/>
            </a:xfrm>
            <a:prstGeom prst="irregularSeal1">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爆発 1 48"/>
            <p:cNvSpPr/>
            <p:nvPr/>
          </p:nvSpPr>
          <p:spPr>
            <a:xfrm>
              <a:off x="7370607" y="3212753"/>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rot="20369437">
              <a:off x="6166876" y="1341663"/>
              <a:ext cx="2032238" cy="1730168"/>
            </a:xfrm>
            <a:prstGeom prst="ellipse">
              <a:avLst/>
            </a:prstGeom>
            <a:noFill/>
            <a:ln w="381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右矢印 59"/>
            <p:cNvSpPr/>
            <p:nvPr/>
          </p:nvSpPr>
          <p:spPr>
            <a:xfrm rot="8287066">
              <a:off x="2382980" y="6213050"/>
              <a:ext cx="665019" cy="484909"/>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1" name="右矢印 60"/>
            <p:cNvSpPr/>
            <p:nvPr/>
          </p:nvSpPr>
          <p:spPr>
            <a:xfrm rot="9670541">
              <a:off x="2105889" y="5569531"/>
              <a:ext cx="665019" cy="484909"/>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cxnSp>
          <p:nvCxnSpPr>
            <p:cNvPr id="3" name="直線矢印コネクタ 2"/>
            <p:cNvCxnSpPr/>
            <p:nvPr/>
          </p:nvCxnSpPr>
          <p:spPr>
            <a:xfrm>
              <a:off x="8311243" y="1600200"/>
              <a:ext cx="114300" cy="181247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8392885" y="2139042"/>
              <a:ext cx="751115" cy="646331"/>
            </a:xfrm>
            <a:prstGeom prst="rect">
              <a:avLst/>
            </a:prstGeom>
            <a:noFill/>
          </p:spPr>
          <p:txBody>
            <a:bodyPr wrap="square" rtlCol="0">
              <a:spAutoFit/>
            </a:bodyPr>
            <a:lstStyle/>
            <a:p>
              <a:r>
                <a:rPr kumimoji="1" lang="en-US" altLang="ja-JP" dirty="0" smtClean="0">
                  <a:solidFill>
                    <a:schemeClr val="bg1"/>
                  </a:solidFill>
                </a:rPr>
                <a:t>R~</a:t>
              </a:r>
            </a:p>
            <a:p>
              <a:r>
                <a:rPr kumimoji="1" lang="en-US" altLang="ja-JP" dirty="0" smtClean="0">
                  <a:solidFill>
                    <a:schemeClr val="bg1"/>
                  </a:solidFill>
                </a:rPr>
                <a:t>12cm</a:t>
              </a:r>
              <a:endParaRPr kumimoji="1" lang="ja-JP" altLang="en-US" dirty="0">
                <a:solidFill>
                  <a:schemeClr val="bg1"/>
                </a:solidFill>
              </a:endParaRPr>
            </a:p>
          </p:txBody>
        </p:sp>
      </p:grpSp>
      <p:sp>
        <p:nvSpPr>
          <p:cNvPr id="28" name="フッター プレースホルダ 27"/>
          <p:cNvSpPr>
            <a:spLocks noGrp="1"/>
          </p:cNvSpPr>
          <p:nvPr>
            <p:ph type="ftr" sz="quarter" idx="11"/>
          </p:nvPr>
        </p:nvSpPr>
        <p:spPr/>
        <p:txBody>
          <a:bodyPr/>
          <a:lstStyle/>
          <a:p>
            <a:pPr>
              <a:defRPr/>
            </a:pPr>
            <a:r>
              <a:rPr lang="pt-BR" altLang="ja-JP" smtClean="0"/>
              <a:t>FJPPL meeting @ Strasbourg</a:t>
            </a:r>
            <a:endParaRPr lang="ja-JP" altLang="en-US"/>
          </a:p>
        </p:txBody>
      </p:sp>
      <p:sp>
        <p:nvSpPr>
          <p:cNvPr id="54" name="テキスト ボックス 53"/>
          <p:cNvSpPr txBox="1"/>
          <p:nvPr/>
        </p:nvSpPr>
        <p:spPr>
          <a:xfrm>
            <a:off x="136477" y="2967878"/>
            <a:ext cx="4995081" cy="2308324"/>
          </a:xfrm>
          <a:prstGeom prst="rect">
            <a:avLst/>
          </a:prstGeom>
          <a:noFill/>
        </p:spPr>
        <p:txBody>
          <a:bodyPr wrap="square" rtlCol="0">
            <a:spAutoFit/>
          </a:bodyPr>
          <a:lstStyle/>
          <a:p>
            <a:r>
              <a:rPr lang="en-US" altLang="ja-JP" sz="2400" dirty="0" smtClean="0"/>
              <a:t>HER RBB loss at z=60cm is dominant source of TOP PMT background. Quick study shows </a:t>
            </a:r>
            <a:r>
              <a:rPr lang="en-US" altLang="ja-JP" sz="2400" dirty="0">
                <a:solidFill>
                  <a:srgbClr val="FF3399"/>
                </a:solidFill>
              </a:rPr>
              <a:t>m</a:t>
            </a:r>
            <a:r>
              <a:rPr lang="en-US" altLang="ja-JP" sz="2400" dirty="0" smtClean="0">
                <a:solidFill>
                  <a:srgbClr val="FF3399"/>
                </a:solidFill>
              </a:rPr>
              <a:t>aterial for Remote Vacuum Connection (RVC) gives ~20% TOP BG reduction</a:t>
            </a:r>
            <a:r>
              <a:rPr lang="en-US" altLang="ja-JP" sz="2400" dirty="0" smtClean="0"/>
              <a:t>, assuming RVC is equivalent to 60mm thick iron.  </a:t>
            </a:r>
            <a:endParaRPr lang="ja-JP" altLang="en-US" sz="2400" dirty="0"/>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r="34899"/>
          <a:stretch/>
        </p:blipFill>
        <p:spPr bwMode="auto">
          <a:xfrm>
            <a:off x="382137" y="109184"/>
            <a:ext cx="5920189" cy="143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42" t="15162" r="-1338" b="16000"/>
          <a:stretch/>
        </p:blipFill>
        <p:spPr bwMode="auto">
          <a:xfrm>
            <a:off x="1009933" y="1542196"/>
            <a:ext cx="4517409" cy="1255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506437" y="393895"/>
            <a:ext cx="2687139" cy="646331"/>
          </a:xfrm>
          <a:prstGeom prst="rect">
            <a:avLst/>
          </a:prstGeom>
          <a:noFill/>
        </p:spPr>
        <p:txBody>
          <a:bodyPr wrap="square" rtlCol="0">
            <a:spAutoFit/>
          </a:bodyPr>
          <a:lstStyle/>
          <a:p>
            <a:r>
              <a:rPr kumimoji="1" lang="en-US" altLang="ja-JP" dirty="0" smtClean="0"/>
              <a:t>Beam loss position which create TOP PMT hits </a:t>
            </a:r>
            <a:endParaRPr kumimoji="1" lang="ja-JP" altLang="en-US" dirty="0"/>
          </a:p>
        </p:txBody>
      </p:sp>
      <p:pic>
        <p:nvPicPr>
          <p:cNvPr id="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2128" y="-670"/>
            <a:ext cx="1227162" cy="1119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日付プレースホルダー 6"/>
          <p:cNvSpPr>
            <a:spLocks noGrp="1"/>
          </p:cNvSpPr>
          <p:nvPr>
            <p:ph type="dt" sz="half" idx="10"/>
          </p:nvPr>
        </p:nvSpPr>
        <p:spPr/>
        <p:txBody>
          <a:bodyPr/>
          <a:lstStyle/>
          <a:p>
            <a:r>
              <a:rPr kumimoji="1" lang="en-US" altLang="ja-JP" smtClean="0"/>
              <a:t>Hiroyuki Nakayama (KEK) </a:t>
            </a:r>
            <a:endParaRPr kumimoji="1" lang="ja-JP" altLang="en-US"/>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t>46</a:t>
            </a:fld>
            <a:endParaRPr kumimoji="1" lang="ja-JP" altLang="en-US"/>
          </a:p>
        </p:txBody>
      </p:sp>
    </p:spTree>
    <p:extLst>
      <p:ext uri="{BB962C8B-B14F-4D97-AF65-F5344CB8AC3E}">
        <p14:creationId xmlns:p14="http://schemas.microsoft.com/office/powerpoint/2010/main" val="19134970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42257" y="1636939"/>
            <a:ext cx="7772400" cy="3834946"/>
          </a:xfrm>
        </p:spPr>
        <p:txBody>
          <a:bodyPr>
            <a:noAutofit/>
          </a:bodyPr>
          <a:lstStyle/>
          <a:p>
            <a:r>
              <a:rPr kumimoji="1" lang="en-US" altLang="ja-JP" sz="4800" b="1" dirty="0" smtClean="0"/>
              <a:t>=========Notice========</a:t>
            </a:r>
            <a:br>
              <a:rPr kumimoji="1" lang="en-US" altLang="ja-JP" sz="4800" b="1" dirty="0" smtClean="0"/>
            </a:br>
            <a:r>
              <a:rPr kumimoji="1" lang="en-US" altLang="ja-JP" sz="4800" b="1" dirty="0" smtClean="0"/>
              <a:t>Next WG3 session starts </a:t>
            </a:r>
            <a:br>
              <a:rPr kumimoji="1" lang="en-US" altLang="ja-JP" sz="4800" b="1" dirty="0" smtClean="0"/>
            </a:br>
            <a:r>
              <a:rPr kumimoji="1" lang="en-US" altLang="ja-JP" sz="4800" b="1" dirty="0" smtClean="0"/>
              <a:t>from 13:30, not from 14:00.</a:t>
            </a:r>
            <a:br>
              <a:rPr kumimoji="1" lang="en-US" altLang="ja-JP" sz="4800" b="1" dirty="0" smtClean="0"/>
            </a:br>
            <a:r>
              <a:rPr lang="en-US" altLang="ja-JP" sz="4800" b="1" dirty="0"/>
              <a:t>P</a:t>
            </a:r>
            <a:r>
              <a:rPr lang="en-US" altLang="ja-JP" sz="4800" b="1" dirty="0" smtClean="0"/>
              <a:t>lease come back early.</a:t>
            </a:r>
            <a:br>
              <a:rPr lang="en-US" altLang="ja-JP" sz="4800" b="1" dirty="0" smtClean="0"/>
            </a:br>
            <a:r>
              <a:rPr lang="en-US" altLang="ja-JP" sz="4800" b="1" dirty="0" smtClean="0"/>
              <a:t>Thank you!</a:t>
            </a:r>
            <a:endParaRPr kumimoji="1" lang="ja-JP" altLang="en-US" sz="4800" b="1" dirty="0"/>
          </a:p>
        </p:txBody>
      </p:sp>
    </p:spTree>
    <p:extLst>
      <p:ext uri="{BB962C8B-B14F-4D97-AF65-F5344CB8AC3E}">
        <p14:creationId xmlns:p14="http://schemas.microsoft.com/office/powerpoint/2010/main" val="525406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6588249" y="4106491"/>
            <a:ext cx="1728788" cy="576262"/>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41" name="Rectangle 40"/>
          <p:cNvSpPr/>
          <p:nvPr/>
        </p:nvSpPr>
        <p:spPr>
          <a:xfrm>
            <a:off x="4427538" y="1989138"/>
            <a:ext cx="1728787" cy="57626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1268" name="タイトル 1"/>
          <p:cNvSpPr>
            <a:spLocks noGrp="1"/>
          </p:cNvSpPr>
          <p:nvPr>
            <p:ph type="title"/>
          </p:nvPr>
        </p:nvSpPr>
        <p:spPr>
          <a:ln>
            <a:prstDash val="dash"/>
          </a:ln>
        </p:spPr>
        <p:txBody>
          <a:bodyPr/>
          <a:lstStyle/>
          <a:p>
            <a:pPr eaLnBrk="1" hangingPunct="1"/>
            <a:r>
              <a:rPr lang="en-US" altLang="ja-JP" sz="3600" dirty="0" smtClean="0"/>
              <a:t>Where we should put vertical collimator?</a:t>
            </a:r>
            <a:endParaRPr lang="ja-JP" altLang="en-US" sz="3600" dirty="0" smtClean="0"/>
          </a:p>
        </p:txBody>
      </p:sp>
      <p:graphicFrame>
        <p:nvGraphicFramePr>
          <p:cNvPr id="11269" name="コンテンツ プレースホルダー 4"/>
          <p:cNvGraphicFramePr>
            <a:graphicFrameLocks noGrp="1" noChangeAspect="1"/>
          </p:cNvGraphicFramePr>
          <p:nvPr>
            <p:ph idx="1"/>
            <p:extLst>
              <p:ext uri="{D42A27DB-BD31-4B8C-83A1-F6EECF244321}">
                <p14:modId xmlns:p14="http://schemas.microsoft.com/office/powerpoint/2010/main" val="35648720"/>
              </p:ext>
            </p:extLst>
          </p:nvPr>
        </p:nvGraphicFramePr>
        <p:xfrm>
          <a:off x="1979737" y="4436691"/>
          <a:ext cx="2832100" cy="936625"/>
        </p:xfrm>
        <a:graphic>
          <a:graphicData uri="http://schemas.openxmlformats.org/presentationml/2006/ole">
            <mc:AlternateContent xmlns:mc="http://schemas.openxmlformats.org/markup-compatibility/2006">
              <mc:Choice xmlns:v="urn:schemas-microsoft-com:vml" Requires="v">
                <p:oleObj spid="_x0000_s11372" name="数式" r:id="rId4" imgW="1460160" imgH="482400" progId="Equation.3">
                  <p:embed/>
                </p:oleObj>
              </mc:Choice>
              <mc:Fallback>
                <p:oleObj name="数式" r:id="rId4" imgW="1460160" imgH="4824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37" y="4436691"/>
                        <a:ext cx="283210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オブジェクト 7"/>
          <p:cNvGraphicFramePr>
            <a:graphicFrameLocks noChangeAspect="1"/>
          </p:cNvGraphicFramePr>
          <p:nvPr>
            <p:extLst>
              <p:ext uri="{D42A27DB-BD31-4B8C-83A1-F6EECF244321}">
                <p14:modId xmlns:p14="http://schemas.microsoft.com/office/powerpoint/2010/main" val="3243323517"/>
              </p:ext>
            </p:extLst>
          </p:nvPr>
        </p:nvGraphicFramePr>
        <p:xfrm>
          <a:off x="827212" y="3554041"/>
          <a:ext cx="2297112" cy="955675"/>
        </p:xfrm>
        <a:graphic>
          <a:graphicData uri="http://schemas.openxmlformats.org/presentationml/2006/ole">
            <mc:AlternateContent xmlns:mc="http://schemas.openxmlformats.org/markup-compatibility/2006">
              <mc:Choice xmlns:v="urn:schemas-microsoft-com:vml" Requires="v">
                <p:oleObj spid="_x0000_s11373" name="数式" r:id="rId6" imgW="1282700" imgH="533400" progId="Equation.3">
                  <p:embed/>
                </p:oleObj>
              </mc:Choice>
              <mc:Fallback>
                <p:oleObj name="数式" r:id="rId6" imgW="1282700" imgH="533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212" y="3554041"/>
                        <a:ext cx="2297112"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テキスト ボックス 9"/>
          <p:cNvSpPr txBox="1">
            <a:spLocks noChangeArrowheads="1"/>
          </p:cNvSpPr>
          <p:nvPr/>
        </p:nvSpPr>
        <p:spPr bwMode="auto">
          <a:xfrm>
            <a:off x="3229099" y="3712791"/>
            <a:ext cx="2771775" cy="400050"/>
          </a:xfrm>
          <a:prstGeom prst="rect">
            <a:avLst/>
          </a:prstGeom>
          <a:noFill/>
          <a:ln w="9525">
            <a:noFill/>
            <a:miter lim="800000"/>
            <a:headEnd/>
            <a:tailEnd/>
          </a:ln>
        </p:spPr>
        <p:txBody>
          <a:bodyPr wrap="none">
            <a:spAutoFit/>
          </a:bodyPr>
          <a:lstStyle/>
          <a:p>
            <a:r>
              <a:rPr lang="en-US" altLang="ja-JP" sz="2000" dirty="0">
                <a:solidFill>
                  <a:srgbClr val="000000"/>
                </a:solidFill>
                <a:latin typeface="Times New Roman" pitchFamily="18" charset="0"/>
                <a:cs typeface="Times New Roman" pitchFamily="18" charset="0"/>
              </a:rPr>
              <a:t>&gt; 1.44 </a:t>
            </a:r>
            <a:r>
              <a:rPr lang="en-US" altLang="ja-JP" sz="2000" dirty="0" err="1">
                <a:solidFill>
                  <a:srgbClr val="000000"/>
                </a:solidFill>
                <a:latin typeface="Times New Roman" pitchFamily="18" charset="0"/>
                <a:cs typeface="Times New Roman" pitchFamily="18" charset="0"/>
              </a:rPr>
              <a:t>mA</a:t>
            </a:r>
            <a:r>
              <a:rPr lang="en-US" altLang="ja-JP" sz="2000" dirty="0">
                <a:solidFill>
                  <a:srgbClr val="000000"/>
                </a:solidFill>
                <a:latin typeface="Times New Roman" pitchFamily="18" charset="0"/>
                <a:cs typeface="Times New Roman" pitchFamily="18" charset="0"/>
              </a:rPr>
              <a:t>/bunch</a:t>
            </a:r>
            <a:r>
              <a:rPr lang="ja-JP" altLang="en-US" sz="2000" dirty="0">
                <a:solidFill>
                  <a:srgbClr val="000000"/>
                </a:solidFill>
                <a:latin typeface="Times New Roman" pitchFamily="18" charset="0"/>
                <a:cs typeface="Times New Roman" pitchFamily="18" charset="0"/>
              </a:rPr>
              <a:t> </a:t>
            </a:r>
            <a:r>
              <a:rPr lang="en-US" altLang="ja-JP" sz="2000" dirty="0">
                <a:solidFill>
                  <a:srgbClr val="000000"/>
                </a:solidFill>
                <a:latin typeface="Times New Roman" pitchFamily="18" charset="0"/>
                <a:cs typeface="Times New Roman" pitchFamily="18" charset="0"/>
              </a:rPr>
              <a:t>(LER) </a:t>
            </a:r>
            <a:endParaRPr lang="ja-JP" altLang="en-US" sz="2000" dirty="0">
              <a:solidFill>
                <a:srgbClr val="000000"/>
              </a:solidFill>
              <a:latin typeface="Times New Roman" pitchFamily="18" charset="0"/>
              <a:cs typeface="Times New Roman" pitchFamily="18" charset="0"/>
            </a:endParaRPr>
          </a:p>
        </p:txBody>
      </p:sp>
      <p:graphicFrame>
        <p:nvGraphicFramePr>
          <p:cNvPr id="11272" name="Object 2"/>
          <p:cNvGraphicFramePr>
            <a:graphicFrameLocks noChangeAspect="1"/>
          </p:cNvGraphicFramePr>
          <p:nvPr>
            <p:extLst>
              <p:ext uri="{D42A27DB-BD31-4B8C-83A1-F6EECF244321}">
                <p14:modId xmlns:p14="http://schemas.microsoft.com/office/powerpoint/2010/main" val="3471281619"/>
              </p:ext>
            </p:extLst>
          </p:nvPr>
        </p:nvGraphicFramePr>
        <p:xfrm>
          <a:off x="6588249" y="4149353"/>
          <a:ext cx="1704975" cy="546100"/>
        </p:xfrm>
        <a:graphic>
          <a:graphicData uri="http://schemas.openxmlformats.org/presentationml/2006/ole">
            <mc:AlternateContent xmlns:mc="http://schemas.openxmlformats.org/markup-compatibility/2006">
              <mc:Choice xmlns:v="urn:schemas-microsoft-com:vml" Requires="v">
                <p:oleObj spid="_x0000_s11374" name="数式" r:id="rId8" imgW="711200" imgH="228600" progId="Equation.3">
                  <p:embed/>
                </p:oleObj>
              </mc:Choice>
              <mc:Fallback>
                <p:oleObj name="数式" r:id="rId8" imgW="7112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8249" y="4149353"/>
                        <a:ext cx="170497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テキスト ボックス 18"/>
          <p:cNvSpPr txBox="1"/>
          <p:nvPr/>
        </p:nvSpPr>
        <p:spPr>
          <a:xfrm>
            <a:off x="1259756" y="5373092"/>
            <a:ext cx="6713537"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en-US" altLang="ja-JP" sz="2400" b="1" dirty="0" smtClean="0"/>
              <a:t>We should put collimator where beta_y is </a:t>
            </a:r>
            <a:r>
              <a:rPr lang="en-US" altLang="ja-JP" sz="2400" b="1" u="sng" dirty="0" smtClean="0"/>
              <a:t>SMALL!</a:t>
            </a:r>
            <a:endParaRPr lang="en-US" altLang="ja-JP" sz="2400" b="1" u="sng" dirty="0"/>
          </a:p>
        </p:txBody>
      </p:sp>
      <p:sp>
        <p:nvSpPr>
          <p:cNvPr id="3" name="正方形/長方形 2"/>
          <p:cNvSpPr/>
          <p:nvPr/>
        </p:nvSpPr>
        <p:spPr>
          <a:xfrm>
            <a:off x="179512" y="2780928"/>
            <a:ext cx="3516312" cy="369888"/>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en-US" altLang="ja-JP" u="sng" dirty="0"/>
              <a:t>TMC instability</a:t>
            </a:r>
            <a:r>
              <a:rPr lang="en-US" altLang="ja-JP" dirty="0"/>
              <a:t> should be avoided. </a:t>
            </a:r>
            <a:endParaRPr lang="ja-JP" altLang="en-US" dirty="0"/>
          </a:p>
        </p:txBody>
      </p:sp>
      <p:sp>
        <p:nvSpPr>
          <p:cNvPr id="11275" name="正方形/長方形 8"/>
          <p:cNvSpPr>
            <a:spLocks noChangeArrowheads="1"/>
          </p:cNvSpPr>
          <p:nvPr/>
        </p:nvSpPr>
        <p:spPr bwMode="auto">
          <a:xfrm>
            <a:off x="755774" y="4716091"/>
            <a:ext cx="1216025" cy="368300"/>
          </a:xfrm>
          <a:prstGeom prst="rect">
            <a:avLst/>
          </a:prstGeom>
          <a:noFill/>
          <a:ln w="9525">
            <a:noFill/>
            <a:miter lim="800000"/>
            <a:headEnd/>
            <a:tailEnd/>
          </a:ln>
        </p:spPr>
        <p:txBody>
          <a:bodyPr wrap="none">
            <a:spAutoFit/>
          </a:bodyPr>
          <a:lstStyle/>
          <a:p>
            <a:r>
              <a:rPr lang="en-US" altLang="ja-JP"/>
              <a:t>Kick factor </a:t>
            </a:r>
            <a:endParaRPr lang="ja-JP" altLang="en-US"/>
          </a:p>
        </p:txBody>
      </p:sp>
      <p:grpSp>
        <p:nvGrpSpPr>
          <p:cNvPr id="2" name="グループ化 20"/>
          <p:cNvGrpSpPr>
            <a:grpSpLocks/>
          </p:cNvGrpSpPr>
          <p:nvPr/>
        </p:nvGrpSpPr>
        <p:grpSpPr bwMode="auto">
          <a:xfrm>
            <a:off x="6372225" y="1341438"/>
            <a:ext cx="2771775" cy="2613025"/>
            <a:chOff x="955940" y="-636949"/>
            <a:chExt cx="7787043" cy="5951469"/>
          </a:xfrm>
        </p:grpSpPr>
        <p:grpSp>
          <p:nvGrpSpPr>
            <p:cNvPr id="4" name="グループ化 21"/>
            <p:cNvGrpSpPr>
              <a:grpSpLocks/>
            </p:cNvGrpSpPr>
            <p:nvPr/>
          </p:nvGrpSpPr>
          <p:grpSpPr bwMode="auto">
            <a:xfrm>
              <a:off x="955940" y="-636949"/>
              <a:ext cx="7787043" cy="5951469"/>
              <a:chOff x="19836" y="415787"/>
              <a:chExt cx="7787043" cy="5951469"/>
            </a:xfrm>
          </p:grpSpPr>
          <p:pic>
            <p:nvPicPr>
              <p:cNvPr id="11292" name="Picture 2"/>
              <p:cNvPicPr>
                <a:picLocks noChangeAspect="1" noChangeArrowheads="1"/>
              </p:cNvPicPr>
              <p:nvPr/>
            </p:nvPicPr>
            <p:blipFill>
              <a:blip r:embed="rId10" cstate="print"/>
              <a:srcRect/>
              <a:stretch>
                <a:fillRect/>
              </a:stretch>
            </p:blipFill>
            <p:spPr bwMode="auto">
              <a:xfrm>
                <a:off x="1187624" y="1124744"/>
                <a:ext cx="6619255" cy="4528427"/>
              </a:xfrm>
              <a:prstGeom prst="rect">
                <a:avLst/>
              </a:prstGeom>
              <a:noFill/>
              <a:ln w="9525">
                <a:noFill/>
                <a:miter lim="800000"/>
                <a:headEnd/>
                <a:tailEnd/>
              </a:ln>
            </p:spPr>
          </p:pic>
          <p:sp>
            <p:nvSpPr>
              <p:cNvPr id="11293" name="テキスト ボックス 27"/>
              <p:cNvSpPr txBox="1">
                <a:spLocks noChangeArrowheads="1"/>
              </p:cNvSpPr>
              <p:nvPr/>
            </p:nvSpPr>
            <p:spPr bwMode="auto">
              <a:xfrm>
                <a:off x="4955242" y="5526152"/>
                <a:ext cx="2851637" cy="841104"/>
              </a:xfrm>
              <a:prstGeom prst="rect">
                <a:avLst/>
              </a:prstGeom>
              <a:noFill/>
              <a:ln w="9525">
                <a:noFill/>
                <a:miter lim="800000"/>
                <a:headEnd/>
                <a:tailEnd/>
              </a:ln>
            </p:spPr>
            <p:txBody>
              <a:bodyPr>
                <a:spAutoFit/>
              </a:bodyPr>
              <a:lstStyle/>
              <a:p>
                <a:r>
                  <a:rPr lang="en-US" altLang="ja-JP"/>
                  <a:t>beta[m]</a:t>
                </a:r>
                <a:endParaRPr lang="ja-JP" altLang="en-US"/>
              </a:p>
            </p:txBody>
          </p:sp>
          <p:sp>
            <p:nvSpPr>
              <p:cNvPr id="11294" name="テキスト ボックス 28"/>
              <p:cNvSpPr txBox="1">
                <a:spLocks noChangeArrowheads="1"/>
              </p:cNvSpPr>
              <p:nvPr/>
            </p:nvSpPr>
            <p:spPr bwMode="auto">
              <a:xfrm>
                <a:off x="19836" y="1124744"/>
                <a:ext cx="2312455" cy="841104"/>
              </a:xfrm>
              <a:prstGeom prst="rect">
                <a:avLst/>
              </a:prstGeom>
              <a:noFill/>
              <a:ln w="9525">
                <a:noFill/>
                <a:miter lim="800000"/>
                <a:headEnd/>
                <a:tailEnd/>
              </a:ln>
            </p:spPr>
            <p:txBody>
              <a:bodyPr>
                <a:spAutoFit/>
              </a:bodyPr>
              <a:lstStyle/>
              <a:p>
                <a:r>
                  <a:rPr lang="en-US" altLang="ja-JP"/>
                  <a:t>d[mm]</a:t>
                </a:r>
                <a:endParaRPr lang="ja-JP" altLang="en-US"/>
              </a:p>
            </p:txBody>
          </p:sp>
          <p:cxnSp>
            <p:nvCxnSpPr>
              <p:cNvPr id="30" name="直線矢印コネクタ 29"/>
              <p:cNvCxnSpPr/>
              <p:nvPr/>
            </p:nvCxnSpPr>
            <p:spPr>
              <a:xfrm flipH="1" flipV="1">
                <a:off x="5291477" y="1843994"/>
                <a:ext cx="142718" cy="7918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6089806" y="3420446"/>
                <a:ext cx="606551" cy="65444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297" name="テキスト ボックス 31"/>
              <p:cNvSpPr txBox="1">
                <a:spLocks noChangeArrowheads="1"/>
              </p:cNvSpPr>
              <p:nvPr/>
            </p:nvSpPr>
            <p:spPr bwMode="auto">
              <a:xfrm>
                <a:off x="4114436" y="3814936"/>
                <a:ext cx="2969943" cy="841104"/>
              </a:xfrm>
              <a:prstGeom prst="rect">
                <a:avLst/>
              </a:prstGeom>
              <a:noFill/>
              <a:ln w="9525">
                <a:noFill/>
                <a:miter lim="800000"/>
                <a:headEnd/>
                <a:tailEnd/>
              </a:ln>
            </p:spPr>
            <p:txBody>
              <a:bodyPr>
                <a:spAutoFit/>
              </a:bodyPr>
              <a:lstStyle/>
              <a:p>
                <a:r>
                  <a:rPr lang="en-US" altLang="ja-JP"/>
                  <a:t>Aperture</a:t>
                </a:r>
              </a:p>
            </p:txBody>
          </p:sp>
          <p:sp>
            <p:nvSpPr>
              <p:cNvPr id="11298" name="テキスト ボックス 32"/>
              <p:cNvSpPr txBox="1">
                <a:spLocks noChangeArrowheads="1"/>
              </p:cNvSpPr>
              <p:nvPr/>
            </p:nvSpPr>
            <p:spPr bwMode="auto">
              <a:xfrm>
                <a:off x="2499056" y="1400581"/>
                <a:ext cx="3392359" cy="841104"/>
              </a:xfrm>
              <a:prstGeom prst="rect">
                <a:avLst/>
              </a:prstGeom>
              <a:noFill/>
              <a:ln w="9525">
                <a:noFill/>
                <a:miter lim="800000"/>
                <a:headEnd/>
                <a:tailEnd/>
              </a:ln>
            </p:spPr>
            <p:txBody>
              <a:bodyPr>
                <a:spAutoFit/>
              </a:bodyPr>
              <a:lstStyle/>
              <a:p>
                <a:r>
                  <a:rPr lang="en-US" altLang="ja-JP"/>
                  <a:t>TMC:</a:t>
                </a:r>
                <a:endParaRPr lang="ja-JP" altLang="en-US"/>
              </a:p>
            </p:txBody>
          </p:sp>
          <p:sp>
            <p:nvSpPr>
              <p:cNvPr id="11299" name="テキスト ボックス 34"/>
              <p:cNvSpPr txBox="1">
                <a:spLocks noChangeArrowheads="1"/>
              </p:cNvSpPr>
              <p:nvPr/>
            </p:nvSpPr>
            <p:spPr bwMode="auto">
              <a:xfrm>
                <a:off x="1505055" y="415787"/>
                <a:ext cx="5504584" cy="841104"/>
              </a:xfrm>
              <a:prstGeom prst="rect">
                <a:avLst/>
              </a:prstGeom>
              <a:noFill/>
              <a:ln w="9525">
                <a:noFill/>
                <a:miter lim="800000"/>
                <a:headEnd/>
                <a:tailEnd/>
              </a:ln>
            </p:spPr>
            <p:txBody>
              <a:bodyPr>
                <a:spAutoFit/>
              </a:bodyPr>
              <a:lstStyle/>
              <a:p>
                <a:r>
                  <a:rPr lang="en-US" altLang="ja-JP"/>
                  <a:t>Collimator position</a:t>
                </a:r>
                <a:endParaRPr lang="ja-JP" altLang="en-US"/>
              </a:p>
            </p:txBody>
          </p:sp>
        </p:grpSp>
        <p:graphicFrame>
          <p:nvGraphicFramePr>
            <p:cNvPr id="11290" name="オブジェクト 24"/>
            <p:cNvGraphicFramePr>
              <a:graphicFrameLocks noChangeAspect="1"/>
            </p:cNvGraphicFramePr>
            <p:nvPr/>
          </p:nvGraphicFramePr>
          <p:xfrm>
            <a:off x="3582889" y="955332"/>
            <a:ext cx="2912311" cy="936368"/>
          </p:xfrm>
          <a:graphic>
            <a:graphicData uri="http://schemas.openxmlformats.org/presentationml/2006/ole">
              <mc:AlternateContent xmlns:mc="http://schemas.openxmlformats.org/markup-compatibility/2006">
                <mc:Choice xmlns:v="urn:schemas-microsoft-com:vml" Requires="v">
                  <p:oleObj spid="_x0000_s11375" name="数式" r:id="rId11" imgW="711200" imgH="228600" progId="Equation.3">
                    <p:embed/>
                  </p:oleObj>
                </mc:Choice>
                <mc:Fallback>
                  <p:oleObj name="数式" r:id="rId11" imgW="7112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2889" y="955332"/>
                          <a:ext cx="2912311" cy="936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91" name="オブジェクト 25"/>
            <p:cNvGraphicFramePr>
              <a:graphicFrameLocks noChangeAspect="1"/>
            </p:cNvGraphicFramePr>
            <p:nvPr/>
          </p:nvGraphicFramePr>
          <p:xfrm>
            <a:off x="5563081" y="3294443"/>
            <a:ext cx="2814191" cy="958060"/>
          </p:xfrm>
          <a:graphic>
            <a:graphicData uri="http://schemas.openxmlformats.org/presentationml/2006/ole">
              <mc:AlternateContent xmlns:mc="http://schemas.openxmlformats.org/markup-compatibility/2006">
                <mc:Choice xmlns:v="urn:schemas-microsoft-com:vml" Requires="v">
                  <p:oleObj spid="_x0000_s11376" name="数式" r:id="rId13" imgW="710891" imgH="241195" progId="Equation.3">
                    <p:embed/>
                  </p:oleObj>
                </mc:Choice>
                <mc:Fallback>
                  <p:oleObj name="数式" r:id="rId13" imgW="710891" imgH="24119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3081" y="3294443"/>
                          <a:ext cx="2814191" cy="958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277" name="正方形/長方形 13"/>
          <p:cNvSpPr>
            <a:spLocks noChangeArrowheads="1"/>
          </p:cNvSpPr>
          <p:nvPr/>
        </p:nvSpPr>
        <p:spPr bwMode="auto">
          <a:xfrm>
            <a:off x="3203849" y="4077072"/>
            <a:ext cx="2664296" cy="461962"/>
          </a:xfrm>
          <a:prstGeom prst="rect">
            <a:avLst/>
          </a:prstGeom>
          <a:noFill/>
          <a:ln w="9525">
            <a:noFill/>
            <a:miter lim="800000"/>
            <a:headEnd/>
            <a:tailEnd/>
          </a:ln>
        </p:spPr>
        <p:txBody>
          <a:bodyPr wrap="square">
            <a:spAutoFit/>
          </a:bodyPr>
          <a:lstStyle/>
          <a:p>
            <a:r>
              <a:rPr lang="en-US" altLang="ja-JP" sz="1200" dirty="0"/>
              <a:t>taken from “Handbook of accelerator</a:t>
            </a:r>
          </a:p>
          <a:p>
            <a:r>
              <a:rPr lang="en-US" altLang="ja-JP" sz="1200" dirty="0"/>
              <a:t> physics and engineering, p.121”</a:t>
            </a:r>
            <a:endParaRPr lang="ja-JP" altLang="en-US" sz="1200" dirty="0"/>
          </a:p>
        </p:txBody>
      </p:sp>
      <p:sp>
        <p:nvSpPr>
          <p:cNvPr id="11278" name="テキスト ボックス 33"/>
          <p:cNvSpPr txBox="1">
            <a:spLocks noChangeArrowheads="1"/>
          </p:cNvSpPr>
          <p:nvPr/>
        </p:nvSpPr>
        <p:spPr bwMode="auto">
          <a:xfrm>
            <a:off x="1043112" y="5084391"/>
            <a:ext cx="2525712" cy="257175"/>
          </a:xfrm>
          <a:prstGeom prst="rect">
            <a:avLst/>
          </a:prstGeom>
          <a:noFill/>
          <a:ln w="9525">
            <a:noFill/>
            <a:miter lim="800000"/>
            <a:headEnd/>
            <a:tailEnd/>
          </a:ln>
        </p:spPr>
        <p:txBody>
          <a:bodyPr wrap="none">
            <a:spAutoFit/>
          </a:bodyPr>
          <a:lstStyle/>
          <a:p>
            <a:r>
              <a:rPr lang="en-US" altLang="ja-JP" sz="1600" baseline="30000">
                <a:solidFill>
                  <a:srgbClr val="000000"/>
                </a:solidFill>
                <a:latin typeface="Times New Roman" pitchFamily="18" charset="0"/>
                <a:cs typeface="Times New Roman" pitchFamily="18" charset="0"/>
              </a:rPr>
              <a:t>(in case of rectangular collimator window)</a:t>
            </a:r>
            <a:endParaRPr lang="ja-JP" altLang="en-US" sz="1600" baseline="30000">
              <a:solidFill>
                <a:srgbClr val="000000"/>
              </a:solidFill>
              <a:latin typeface="Times New Roman" pitchFamily="18" charset="0"/>
              <a:cs typeface="Times New Roman" pitchFamily="18" charset="0"/>
            </a:endParaRPr>
          </a:p>
        </p:txBody>
      </p:sp>
      <p:grpSp>
        <p:nvGrpSpPr>
          <p:cNvPr id="5" name="グループ化 3"/>
          <p:cNvGrpSpPr>
            <a:grpSpLocks/>
          </p:cNvGrpSpPr>
          <p:nvPr/>
        </p:nvGrpSpPr>
        <p:grpSpPr bwMode="auto">
          <a:xfrm>
            <a:off x="179388" y="1484313"/>
            <a:ext cx="6026150" cy="1081087"/>
            <a:chOff x="395536" y="4077072"/>
            <a:chExt cx="6025455" cy="1080319"/>
          </a:xfrm>
        </p:grpSpPr>
        <p:sp>
          <p:nvSpPr>
            <p:cNvPr id="12" name="テキスト ボックス 11"/>
            <p:cNvSpPr txBox="1">
              <a:spLocks noRot="1" noChangeAspect="1" noMove="1" noResize="1" noEditPoints="1" noAdjustHandles="1" noChangeArrowheads="1" noChangeShapeType="1" noTextEdit="1"/>
            </p:cNvSpPr>
            <p:nvPr/>
          </p:nvSpPr>
          <p:spPr>
            <a:xfrm>
              <a:off x="1187624" y="4581128"/>
              <a:ext cx="4392488" cy="539571"/>
            </a:xfrm>
            <a:prstGeom prst="rect">
              <a:avLst/>
            </a:prstGeom>
            <a:blipFill rotWithShape="1">
              <a:blip r:embed="rId15" cstate="print"/>
              <a:stretch>
                <a:fillRect b="-21348"/>
              </a:stretch>
            </a:blipFill>
          </p:spPr>
          <p:txBody>
            <a:bodyPr/>
            <a:lstStyle/>
            <a:p>
              <a:pPr>
                <a:defRPr/>
              </a:pPr>
              <a:r>
                <a:rPr lang="ja-JP" altLang="en-US">
                  <a:noFill/>
                </a:rPr>
                <a:t> </a:t>
              </a:r>
            </a:p>
          </p:txBody>
        </p:sp>
        <p:graphicFrame>
          <p:nvGraphicFramePr>
            <p:cNvPr id="11286" name="Object 21"/>
            <p:cNvGraphicFramePr>
              <a:graphicFrameLocks noChangeAspect="1"/>
            </p:cNvGraphicFramePr>
            <p:nvPr/>
          </p:nvGraphicFramePr>
          <p:xfrm>
            <a:off x="4716016" y="4581128"/>
            <a:ext cx="1704975" cy="576263"/>
          </p:xfrm>
          <a:graphic>
            <a:graphicData uri="http://schemas.openxmlformats.org/presentationml/2006/ole">
              <mc:AlternateContent xmlns:mc="http://schemas.openxmlformats.org/markup-compatibility/2006">
                <mc:Choice xmlns:v="urn:schemas-microsoft-com:vml" Requires="v">
                  <p:oleObj spid="_x0000_s11377" name="数式" r:id="rId16" imgW="710891" imgH="241195" progId="Equation.3">
                    <p:embed/>
                  </p:oleObj>
                </mc:Choice>
                <mc:Fallback>
                  <p:oleObj name="数式" r:id="rId16" imgW="710891" imgH="241195"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16016" y="4581128"/>
                          <a:ext cx="170497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正方形/長方形 19"/>
            <p:cNvSpPr/>
            <p:nvPr/>
          </p:nvSpPr>
          <p:spPr>
            <a:xfrm>
              <a:off x="395536" y="4077072"/>
              <a:ext cx="5787357" cy="369624"/>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en-US" altLang="ja-JP" dirty="0"/>
                <a:t>Collimator </a:t>
              </a:r>
              <a:r>
                <a:rPr lang="en-US" altLang="ja-JP" u="sng" dirty="0"/>
                <a:t>aperture</a:t>
              </a:r>
              <a:r>
                <a:rPr lang="en-US" altLang="ja-JP" dirty="0"/>
                <a:t> should be narrower than QC1 aperture.</a:t>
              </a:r>
            </a:p>
          </p:txBody>
        </p:sp>
        <p:sp>
          <p:nvSpPr>
            <p:cNvPr id="37" name="右矢印 36"/>
            <p:cNvSpPr/>
            <p:nvPr/>
          </p:nvSpPr>
          <p:spPr>
            <a:xfrm>
              <a:off x="4044777" y="4783007"/>
              <a:ext cx="400004" cy="22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8" name="右矢印 37"/>
          <p:cNvSpPr/>
          <p:nvPr/>
        </p:nvSpPr>
        <p:spPr>
          <a:xfrm>
            <a:off x="6011987" y="4292228"/>
            <a:ext cx="4000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日付プレースホルダ 4"/>
          <p:cNvSpPr>
            <a:spLocks noGrp="1"/>
          </p:cNvSpPr>
          <p:nvPr>
            <p:ph type="dt" sz="quarter" idx="10"/>
          </p:nvPr>
        </p:nvSpPr>
        <p:spPr>
          <a:xfrm>
            <a:off x="250825" y="6592888"/>
            <a:ext cx="3241675" cy="365125"/>
          </a:xfrm>
        </p:spPr>
        <p:txBody>
          <a:bodyPr/>
          <a:lstStyle/>
          <a:p>
            <a:pPr>
              <a:defRPr/>
            </a:pPr>
            <a:r>
              <a:rPr lang="en-US" altLang="ja-JP" smtClean="0"/>
              <a:t>Hiroyuki Nakayama (KEK) </a:t>
            </a:r>
            <a:endParaRPr lang="ja-JP" altLang="en-US" dirty="0"/>
          </a:p>
        </p:txBody>
      </p:sp>
      <p:sp>
        <p:nvSpPr>
          <p:cNvPr id="39" name="フッター プレースホルダ 7"/>
          <p:cNvSpPr>
            <a:spLocks noGrp="1"/>
          </p:cNvSpPr>
          <p:nvPr>
            <p:ph type="ftr" sz="quarter" idx="11"/>
          </p:nvPr>
        </p:nvSpPr>
        <p:spPr>
          <a:xfrm>
            <a:off x="2555875" y="6592888"/>
            <a:ext cx="3352800" cy="365125"/>
          </a:xfrm>
        </p:spPr>
        <p:txBody>
          <a:bodyPr/>
          <a:lstStyle/>
          <a:p>
            <a:pPr>
              <a:defRPr/>
            </a:pPr>
            <a:r>
              <a:rPr lang="en-US" altLang="ja-JP" smtClean="0"/>
              <a:t>FJPPL meeting @ Strasbourg</a:t>
            </a:r>
            <a:endParaRPr lang="ja-JP" altLang="en-US" dirty="0"/>
          </a:p>
        </p:txBody>
      </p:sp>
      <p:sp>
        <p:nvSpPr>
          <p:cNvPr id="11284" name="テキスト ボックス 5"/>
          <p:cNvSpPr txBox="1">
            <a:spLocks noChangeArrowheads="1"/>
          </p:cNvSpPr>
          <p:nvPr/>
        </p:nvSpPr>
        <p:spPr bwMode="auto">
          <a:xfrm>
            <a:off x="323974" y="3212728"/>
            <a:ext cx="4679950" cy="369888"/>
          </a:xfrm>
          <a:prstGeom prst="rect">
            <a:avLst/>
          </a:prstGeom>
          <a:noFill/>
          <a:ln w="9525">
            <a:noFill/>
            <a:miter lim="800000"/>
            <a:headEnd/>
            <a:tailEnd/>
          </a:ln>
        </p:spPr>
        <p:txBody>
          <a:bodyPr>
            <a:spAutoFit/>
          </a:bodyPr>
          <a:lstStyle/>
          <a:p>
            <a:r>
              <a:rPr lang="en-US" altLang="ja-JP" u="sng"/>
              <a:t>Assuming following two formulae</a:t>
            </a:r>
            <a:r>
              <a:rPr lang="en-US" altLang="ja-JP"/>
              <a:t>:</a:t>
            </a:r>
            <a:endParaRPr lang="ja-JP" altLang="en-US"/>
          </a:p>
        </p:txBody>
      </p:sp>
      <p:sp>
        <p:nvSpPr>
          <p:cNvPr id="40" name="円/楕円 39"/>
          <p:cNvSpPr/>
          <p:nvPr/>
        </p:nvSpPr>
        <p:spPr>
          <a:xfrm>
            <a:off x="6506308" y="3012831"/>
            <a:ext cx="984738" cy="773723"/>
          </a:xfrm>
          <a:prstGeom prst="ellipse">
            <a:avLst/>
          </a:prstGeom>
          <a:noFill/>
          <a:ln>
            <a:solidFill>
              <a:srgbClr val="F775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349829" y="5949280"/>
            <a:ext cx="7686667" cy="738664"/>
          </a:xfrm>
          <a:prstGeom prst="rect">
            <a:avLst/>
          </a:prstGeom>
        </p:spPr>
        <p:txBody>
          <a:bodyPr wrap="square">
            <a:spAutoFit/>
          </a:bodyPr>
          <a:lstStyle/>
          <a:p>
            <a:r>
              <a:rPr lang="en-US" altLang="ja-JP" sz="1400" dirty="0" smtClean="0"/>
              <a:t>For more details , please  check out following paper:</a:t>
            </a:r>
          </a:p>
          <a:p>
            <a:r>
              <a:rPr lang="en-US" altLang="ja-JP" sz="1400" dirty="0" smtClean="0"/>
              <a:t>  H</a:t>
            </a:r>
            <a:r>
              <a:rPr lang="en-US" altLang="ja-JP" sz="1400" dirty="0"/>
              <a:t>. Nakayama et al, </a:t>
            </a:r>
            <a:r>
              <a:rPr lang="en-US" altLang="ja-JP" sz="1400" dirty="0" smtClean="0"/>
              <a:t>“</a:t>
            </a:r>
            <a:r>
              <a:rPr lang="en-US" altLang="ja-JP" sz="1400" dirty="0"/>
              <a:t>Small-Beta Collimation at </a:t>
            </a:r>
            <a:r>
              <a:rPr lang="en-US" altLang="ja-JP" sz="1400" dirty="0" smtClean="0"/>
              <a:t>SuperKEKB to </a:t>
            </a:r>
            <a:r>
              <a:rPr lang="en-US" altLang="ja-JP" sz="1400" dirty="0"/>
              <a:t>Stop Beam-Gas Scattered Particles and </a:t>
            </a:r>
            <a:endParaRPr lang="en-US" altLang="ja-JP" sz="1400" dirty="0" smtClean="0"/>
          </a:p>
          <a:p>
            <a:r>
              <a:rPr lang="en-US" altLang="ja-JP" sz="1400" dirty="0"/>
              <a:t> </a:t>
            </a:r>
            <a:r>
              <a:rPr lang="en-US" altLang="ja-JP" sz="1400" dirty="0" smtClean="0"/>
              <a:t> to </a:t>
            </a:r>
            <a:r>
              <a:rPr lang="en-US" altLang="ja-JP" sz="1400" dirty="0"/>
              <a:t>Avoid </a:t>
            </a:r>
            <a:r>
              <a:rPr lang="en-US" altLang="ja-JP" sz="1400" dirty="0" smtClean="0"/>
              <a:t>Transverse Mode </a:t>
            </a:r>
            <a:r>
              <a:rPr lang="en-US" altLang="ja-JP" sz="1400" dirty="0"/>
              <a:t>Coupling Instability</a:t>
            </a:r>
            <a:r>
              <a:rPr lang="en-US" altLang="ja-JP" sz="1400" dirty="0" smtClean="0"/>
              <a:t>”, </a:t>
            </a:r>
            <a:r>
              <a:rPr lang="fr-FR" altLang="ja-JP" sz="1400" dirty="0" smtClean="0"/>
              <a:t>Conf</a:t>
            </a:r>
            <a:r>
              <a:rPr lang="fr-FR" altLang="ja-JP" sz="1400" dirty="0"/>
              <a:t>. Proc. C </a:t>
            </a:r>
            <a:r>
              <a:rPr lang="fr-FR" altLang="ja-JP" sz="1400" b="1" dirty="0"/>
              <a:t>1205201</a:t>
            </a:r>
            <a:r>
              <a:rPr lang="fr-FR" altLang="ja-JP" sz="1400" dirty="0"/>
              <a:t>, </a:t>
            </a:r>
            <a:r>
              <a:rPr lang="fr-FR" altLang="ja-JP" sz="1400" dirty="0" smtClean="0"/>
              <a:t>1104 </a:t>
            </a:r>
            <a:r>
              <a:rPr lang="en-US" altLang="ja-JP" sz="1400" dirty="0" smtClean="0"/>
              <a:t>(2012</a:t>
            </a:r>
            <a:r>
              <a:rPr lang="en-US" altLang="ja-JP" sz="1400" dirty="0"/>
              <a:t>)</a:t>
            </a:r>
            <a:endParaRPr lang="ja-JP" altLang="en-US" sz="1400"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spTree>
    <p:extLst>
      <p:ext uri="{BB962C8B-B14F-4D97-AF65-F5344CB8AC3E}">
        <p14:creationId xmlns:p14="http://schemas.microsoft.com/office/powerpoint/2010/main" val="3232135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pPr eaLnBrk="1" hangingPunct="1"/>
            <a:r>
              <a:rPr lang="en-US" altLang="ja-JP" smtClean="0"/>
              <a:t>Candidate collimator locations</a:t>
            </a:r>
            <a:endParaRPr lang="ja-JP" altLang="en-US" smtClean="0"/>
          </a:p>
        </p:txBody>
      </p:sp>
      <p:grpSp>
        <p:nvGrpSpPr>
          <p:cNvPr id="2" name="グループ化 59"/>
          <p:cNvGrpSpPr>
            <a:grpSpLocks/>
          </p:cNvGrpSpPr>
          <p:nvPr/>
        </p:nvGrpSpPr>
        <p:grpSpPr bwMode="auto">
          <a:xfrm>
            <a:off x="4572000" y="1591295"/>
            <a:ext cx="4210050" cy="3049509"/>
            <a:chOff x="3923928" y="2237738"/>
            <a:chExt cx="5263666" cy="2952306"/>
          </a:xfrm>
        </p:grpSpPr>
        <p:pic>
          <p:nvPicPr>
            <p:cNvPr id="13353" name="Picture 61"/>
            <p:cNvPicPr>
              <a:picLocks noChangeAspect="1" noChangeArrowheads="1"/>
            </p:cNvPicPr>
            <p:nvPr/>
          </p:nvPicPr>
          <p:blipFill>
            <a:blip r:embed="rId3" cstate="print">
              <a:extLst>
                <a:ext uri="{28A0092B-C50C-407E-A947-70E740481C1C}">
                  <a14:useLocalDpi xmlns:a14="http://schemas.microsoft.com/office/drawing/2010/main" val="0"/>
                </a:ext>
              </a:extLst>
            </a:blip>
            <a:srcRect t="1174" b="2347"/>
            <a:stretch>
              <a:fillRect/>
            </a:stretch>
          </p:blipFill>
          <p:spPr bwMode="auto">
            <a:xfrm>
              <a:off x="3923928" y="2237738"/>
              <a:ext cx="5038725" cy="27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円/楕円 4"/>
            <p:cNvSpPr/>
            <p:nvPr/>
          </p:nvSpPr>
          <p:spPr>
            <a:xfrm>
              <a:off x="6948750" y="3140835"/>
              <a:ext cx="142905" cy="144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355" name="正方形/長方形 5"/>
            <p:cNvSpPr>
              <a:spLocks noChangeArrowheads="1"/>
            </p:cNvSpPr>
            <p:nvPr/>
          </p:nvSpPr>
          <p:spPr bwMode="auto">
            <a:xfrm>
              <a:off x="7524328" y="3356992"/>
              <a:ext cx="1623589" cy="35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chemeClr val="bg1">
                      <a:lumMod val="75000"/>
                    </a:schemeClr>
                  </a:solidFill>
                </a:rPr>
                <a:t>(r=10.5mm)</a:t>
              </a:r>
              <a:endParaRPr lang="ja-JP" altLang="en-US" dirty="0">
                <a:solidFill>
                  <a:schemeClr val="bg1">
                    <a:lumMod val="75000"/>
                  </a:schemeClr>
                </a:solidFill>
              </a:endParaRPr>
            </a:p>
          </p:txBody>
        </p:sp>
        <p:sp>
          <p:nvSpPr>
            <p:cNvPr id="13356" name="正方形/長方形 6"/>
            <p:cNvSpPr>
              <a:spLocks noChangeArrowheads="1"/>
            </p:cNvSpPr>
            <p:nvPr/>
          </p:nvSpPr>
          <p:spPr bwMode="auto">
            <a:xfrm>
              <a:off x="7740351" y="2915652"/>
              <a:ext cx="1447243" cy="35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70C0"/>
                  </a:solidFill>
                </a:rPr>
                <a:t>r=13.5mm</a:t>
              </a:r>
              <a:endParaRPr lang="ja-JP" altLang="en-US">
                <a:solidFill>
                  <a:srgbClr val="0070C0"/>
                </a:solidFill>
              </a:endParaRPr>
            </a:p>
          </p:txBody>
        </p:sp>
        <p:sp>
          <p:nvSpPr>
            <p:cNvPr id="13357" name="正方形/長方形 7"/>
            <p:cNvSpPr>
              <a:spLocks noChangeArrowheads="1"/>
            </p:cNvSpPr>
            <p:nvPr/>
          </p:nvSpPr>
          <p:spPr bwMode="auto">
            <a:xfrm>
              <a:off x="4824217" y="2971175"/>
              <a:ext cx="1558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rgbClr val="FF0000"/>
                  </a:solidFill>
                </a:rPr>
                <a:t>TMC condition</a:t>
              </a:r>
              <a:endParaRPr lang="ja-JP" altLang="en-US" dirty="0">
                <a:solidFill>
                  <a:srgbClr val="FF0000"/>
                </a:solidFill>
              </a:endParaRPr>
            </a:p>
          </p:txBody>
        </p:sp>
        <p:cxnSp>
          <p:nvCxnSpPr>
            <p:cNvPr id="9" name="直線矢印コネクタ 8"/>
            <p:cNvCxnSpPr/>
            <p:nvPr/>
          </p:nvCxnSpPr>
          <p:spPr>
            <a:xfrm>
              <a:off x="7452887" y="3477771"/>
              <a:ext cx="71452" cy="288937"/>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flipV="1">
              <a:off x="5724134" y="3357538"/>
              <a:ext cx="216342" cy="287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7595792" y="3068601"/>
              <a:ext cx="73438" cy="288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61" name="正方形/長方形 11"/>
            <p:cNvSpPr>
              <a:spLocks noChangeArrowheads="1"/>
            </p:cNvSpPr>
            <p:nvPr/>
          </p:nvSpPr>
          <p:spPr bwMode="auto">
            <a:xfrm>
              <a:off x="7681718" y="4832484"/>
              <a:ext cx="1504494" cy="35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err="1"/>
                <a:t>b</a:t>
              </a:r>
              <a:r>
                <a:rPr lang="en-US" altLang="ja-JP" dirty="0" err="1" smtClean="0"/>
                <a:t>eta_y</a:t>
              </a:r>
              <a:r>
                <a:rPr lang="en-US" altLang="ja-JP" dirty="0" smtClean="0"/>
                <a:t> </a:t>
              </a:r>
              <a:r>
                <a:rPr lang="en-US" altLang="ja-JP" dirty="0"/>
                <a:t>[m]</a:t>
              </a:r>
              <a:endParaRPr lang="ja-JP" altLang="en-US" dirty="0"/>
            </a:p>
          </p:txBody>
        </p:sp>
        <p:cxnSp>
          <p:nvCxnSpPr>
            <p:cNvPr id="15" name="直線コネクタ 14"/>
            <p:cNvCxnSpPr/>
            <p:nvPr/>
          </p:nvCxnSpPr>
          <p:spPr>
            <a:xfrm>
              <a:off x="5412521" y="3743299"/>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517716" y="3695656"/>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612986" y="3657233"/>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716195" y="3640327"/>
              <a:ext cx="1984"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317251" y="3800165"/>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221981" y="3838587"/>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126711" y="3895452"/>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021518" y="3943096"/>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926248" y="3999961"/>
              <a:ext cx="0" cy="12756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823039" y="4067585"/>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717844" y="4124450"/>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592803" y="4201295"/>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507457" y="4276603"/>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422111" y="4344227"/>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346689" y="4439514"/>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821388" y="3601904"/>
              <a:ext cx="0"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964293" y="3545039"/>
              <a:ext cx="0"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077427" y="3497395"/>
              <a:ext cx="1984"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400947" y="3372907"/>
              <a:ext cx="1985" cy="7838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192545" y="3449752"/>
              <a:ext cx="1984"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305677" y="3402107"/>
              <a:ext cx="1985"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 name="グループ化 88"/>
          <p:cNvGrpSpPr>
            <a:grpSpLocks/>
          </p:cNvGrpSpPr>
          <p:nvPr/>
        </p:nvGrpSpPr>
        <p:grpSpPr bwMode="auto">
          <a:xfrm>
            <a:off x="0" y="1325563"/>
            <a:ext cx="4382144" cy="3036887"/>
            <a:chOff x="-286386" y="1397445"/>
            <a:chExt cx="5164923" cy="3037038"/>
          </a:xfrm>
        </p:grpSpPr>
        <p:pic>
          <p:nvPicPr>
            <p:cNvPr id="13326" name="Picture 101"/>
            <p:cNvPicPr>
              <a:picLocks noChangeAspect="1" noChangeArrowheads="1"/>
            </p:cNvPicPr>
            <p:nvPr/>
          </p:nvPicPr>
          <p:blipFill>
            <a:blip r:embed="rId4" cstate="print">
              <a:extLst>
                <a:ext uri="{28A0092B-C50C-407E-A947-70E740481C1C}">
                  <a14:useLocalDpi xmlns:a14="http://schemas.microsoft.com/office/drawing/2010/main" val="0"/>
                </a:ext>
              </a:extLst>
            </a:blip>
            <a:srcRect r="1718"/>
            <a:stretch>
              <a:fillRect/>
            </a:stretch>
          </p:blipFill>
          <p:spPr bwMode="auto">
            <a:xfrm>
              <a:off x="179512" y="1700808"/>
              <a:ext cx="4670856"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正方形/長方形 61"/>
            <p:cNvSpPr>
              <a:spLocks noChangeArrowheads="1"/>
            </p:cNvSpPr>
            <p:nvPr/>
          </p:nvSpPr>
          <p:spPr bwMode="auto">
            <a:xfrm>
              <a:off x="3347864" y="2780928"/>
              <a:ext cx="1530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chemeClr val="bg1">
                      <a:lumMod val="75000"/>
                    </a:schemeClr>
                  </a:solidFill>
                </a:rPr>
                <a:t>(r=10.5mm)</a:t>
              </a:r>
              <a:endParaRPr lang="ja-JP" altLang="en-US" dirty="0">
                <a:solidFill>
                  <a:schemeClr val="bg1">
                    <a:lumMod val="75000"/>
                  </a:schemeClr>
                </a:solidFill>
              </a:endParaRPr>
            </a:p>
          </p:txBody>
        </p:sp>
        <p:sp>
          <p:nvSpPr>
            <p:cNvPr id="63" name="円/楕円 62"/>
            <p:cNvSpPr/>
            <p:nvPr/>
          </p:nvSpPr>
          <p:spPr>
            <a:xfrm>
              <a:off x="2601874" y="2599942"/>
              <a:ext cx="144073" cy="144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330" name="正方形/長方形 64"/>
            <p:cNvSpPr>
              <a:spLocks noChangeArrowheads="1"/>
            </p:cNvSpPr>
            <p:nvPr/>
          </p:nvSpPr>
          <p:spPr bwMode="auto">
            <a:xfrm>
              <a:off x="3489308" y="2276872"/>
              <a:ext cx="13644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70C0"/>
                  </a:solidFill>
                </a:rPr>
                <a:t>r=13.5mm</a:t>
              </a:r>
              <a:endParaRPr lang="ja-JP" altLang="en-US">
                <a:solidFill>
                  <a:srgbClr val="0070C0"/>
                </a:solidFill>
              </a:endParaRPr>
            </a:p>
          </p:txBody>
        </p:sp>
        <p:sp>
          <p:nvSpPr>
            <p:cNvPr id="13331" name="正方形/長方形 65"/>
            <p:cNvSpPr>
              <a:spLocks noChangeArrowheads="1"/>
            </p:cNvSpPr>
            <p:nvPr/>
          </p:nvSpPr>
          <p:spPr bwMode="auto">
            <a:xfrm>
              <a:off x="1452865" y="1916732"/>
              <a:ext cx="1558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rgbClr val="FF0000"/>
                  </a:solidFill>
                </a:rPr>
                <a:t>TMC condition</a:t>
              </a:r>
              <a:endParaRPr lang="ja-JP" altLang="en-US" dirty="0">
                <a:solidFill>
                  <a:srgbClr val="FF0000"/>
                </a:solidFill>
              </a:endParaRPr>
            </a:p>
          </p:txBody>
        </p:sp>
        <p:cxnSp>
          <p:nvCxnSpPr>
            <p:cNvPr id="67" name="直線矢印コネクタ 66"/>
            <p:cNvCxnSpPr/>
            <p:nvPr/>
          </p:nvCxnSpPr>
          <p:spPr>
            <a:xfrm>
              <a:off x="3203168" y="2853254"/>
              <a:ext cx="72971" cy="287352"/>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flipV="1">
              <a:off x="2843921" y="2205522"/>
              <a:ext cx="215173" cy="2873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3347240" y="2421433"/>
              <a:ext cx="72972" cy="287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35" name="正方形/長方形 69"/>
            <p:cNvSpPr>
              <a:spLocks noChangeArrowheads="1"/>
            </p:cNvSpPr>
            <p:nvPr/>
          </p:nvSpPr>
          <p:spPr bwMode="auto">
            <a:xfrm rot="-5400000">
              <a:off x="-1312247" y="2423306"/>
              <a:ext cx="2487027" cy="43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t>Collimator width  d[mm]</a:t>
              </a:r>
              <a:endParaRPr lang="ja-JP" altLang="en-US"/>
            </a:p>
          </p:txBody>
        </p:sp>
        <p:cxnSp>
          <p:nvCxnSpPr>
            <p:cNvPr id="71" name="直線コネクタ 70"/>
            <p:cNvCxnSpPr/>
            <p:nvPr/>
          </p:nvCxnSpPr>
          <p:spPr>
            <a:xfrm>
              <a:off x="1592172" y="3112030"/>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696952" y="3064403"/>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1773667" y="3026301"/>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1878447" y="2969148"/>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1496748" y="3178709"/>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1401323" y="3207285"/>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1305899" y="3264438"/>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1201118" y="3350167"/>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1105693" y="3397794"/>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1000913" y="3473998"/>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886778" y="3569253"/>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791353" y="3616880"/>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705283" y="3702610"/>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21085" y="3769288"/>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544371" y="3883594"/>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1992582" y="2931046"/>
              <a:ext cx="0" cy="762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125429" y="2873893"/>
              <a:ext cx="0" cy="762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3317" name="正方形/長方形 89"/>
          <p:cNvSpPr>
            <a:spLocks noChangeArrowheads="1"/>
          </p:cNvSpPr>
          <p:nvPr/>
        </p:nvSpPr>
        <p:spPr bwMode="auto">
          <a:xfrm>
            <a:off x="3335977" y="4270622"/>
            <a:ext cx="12033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err="1"/>
              <a:t>b</a:t>
            </a:r>
            <a:r>
              <a:rPr lang="en-US" altLang="ja-JP" dirty="0" err="1" smtClean="0"/>
              <a:t>eta_y</a:t>
            </a:r>
            <a:r>
              <a:rPr lang="en-US" altLang="ja-JP" dirty="0" smtClean="0"/>
              <a:t> </a:t>
            </a:r>
            <a:r>
              <a:rPr lang="en-US" altLang="ja-JP" dirty="0"/>
              <a:t>[m]</a:t>
            </a:r>
            <a:endParaRPr lang="ja-JP" altLang="en-US" dirty="0"/>
          </a:p>
        </p:txBody>
      </p:sp>
      <p:sp>
        <p:nvSpPr>
          <p:cNvPr id="13318" name="テキスト ボックス 90"/>
          <p:cNvSpPr txBox="1">
            <a:spLocks noChangeArrowheads="1"/>
          </p:cNvSpPr>
          <p:nvPr/>
        </p:nvSpPr>
        <p:spPr bwMode="auto">
          <a:xfrm>
            <a:off x="3276600" y="3573463"/>
            <a:ext cx="7048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800"/>
              <a:t>LER</a:t>
            </a:r>
            <a:endParaRPr lang="ja-JP" altLang="en-US" sz="2800"/>
          </a:p>
        </p:txBody>
      </p:sp>
      <p:sp>
        <p:nvSpPr>
          <p:cNvPr id="13319" name="テキスト ボックス 91"/>
          <p:cNvSpPr txBox="1">
            <a:spLocks noChangeArrowheads="1"/>
          </p:cNvSpPr>
          <p:nvPr/>
        </p:nvSpPr>
        <p:spPr bwMode="auto">
          <a:xfrm>
            <a:off x="5292725" y="3644900"/>
            <a:ext cx="779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800"/>
              <a:t>HER</a:t>
            </a:r>
            <a:endParaRPr lang="ja-JP" altLang="en-US" sz="2800"/>
          </a:p>
        </p:txBody>
      </p:sp>
      <p:sp>
        <p:nvSpPr>
          <p:cNvPr id="93" name="正方形/長方形 92"/>
          <p:cNvSpPr/>
          <p:nvPr/>
        </p:nvSpPr>
        <p:spPr>
          <a:xfrm>
            <a:off x="742828" y="4926379"/>
            <a:ext cx="3571875" cy="10156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85725" lvl="1" fontAlgn="auto">
              <a:spcBef>
                <a:spcPts val="0"/>
              </a:spcBef>
              <a:spcAft>
                <a:spcPts val="0"/>
              </a:spcAft>
              <a:defRPr/>
            </a:pPr>
            <a:r>
              <a:rPr lang="en-US" altLang="ja-JP" sz="2000" dirty="0" smtClean="0"/>
              <a:t>V1 collimator </a:t>
            </a:r>
            <a:r>
              <a:rPr lang="en-US" altLang="ja-JP" sz="2000" dirty="0"/>
              <a:t>@ </a:t>
            </a:r>
            <a:r>
              <a:rPr lang="en-US" altLang="ja-JP" sz="2000" dirty="0" smtClean="0"/>
              <a:t>LLB3R </a:t>
            </a:r>
            <a:r>
              <a:rPr lang="en-US" altLang="ja-JP" sz="1100" dirty="0" smtClean="0"/>
              <a:t>(downstream)</a:t>
            </a:r>
            <a:endParaRPr lang="en-US" altLang="ja-JP" sz="1100" dirty="0"/>
          </a:p>
          <a:p>
            <a:pPr marL="85725" lvl="1" fontAlgn="auto">
              <a:spcBef>
                <a:spcPts val="0"/>
              </a:spcBef>
              <a:spcAft>
                <a:spcPts val="0"/>
              </a:spcAft>
              <a:defRPr/>
            </a:pPr>
            <a:r>
              <a:rPr lang="en-US" altLang="ja-JP" sz="2000" dirty="0"/>
              <a:t> </a:t>
            </a:r>
            <a:r>
              <a:rPr lang="en-US" altLang="ja-JP" sz="2000" dirty="0" smtClean="0"/>
              <a:t>(</a:t>
            </a:r>
            <a:r>
              <a:rPr lang="en-US" altLang="ja-JP" dirty="0" smtClean="0"/>
              <a:t>s=-90</a:t>
            </a:r>
            <a:r>
              <a:rPr lang="en-US" altLang="ja-JP" dirty="0" smtClean="0">
                <a:sym typeface="Wingdings" pitchFamily="2" charset="2"/>
              </a:rPr>
              <a:t>-82</a:t>
            </a:r>
            <a:r>
              <a:rPr lang="en-US" altLang="ja-JP" dirty="0" smtClean="0"/>
              <a:t>m</a:t>
            </a:r>
            <a:r>
              <a:rPr lang="en-US" altLang="ja-JP" dirty="0"/>
              <a:t>, </a:t>
            </a:r>
            <a:r>
              <a:rPr lang="en-US" altLang="ja-JP" dirty="0" smtClean="0">
                <a:latin typeface="Symbol" pitchFamily="18" charset="2"/>
              </a:rPr>
              <a:t>b</a:t>
            </a:r>
            <a:r>
              <a:rPr lang="en-US" altLang="ja-JP" dirty="0" smtClean="0"/>
              <a:t>y=30</a:t>
            </a:r>
            <a:r>
              <a:rPr lang="en-US" altLang="ja-JP" dirty="0" smtClean="0">
                <a:sym typeface="Wingdings" pitchFamily="2" charset="2"/>
              </a:rPr>
              <a:t>146</a:t>
            </a:r>
            <a:r>
              <a:rPr lang="en-US" altLang="ja-JP" dirty="0" smtClean="0"/>
              <a:t>m)   </a:t>
            </a:r>
            <a:endParaRPr lang="en-US" altLang="ja-JP" sz="2000" dirty="0"/>
          </a:p>
          <a:p>
            <a:pPr marL="85725" lvl="1" fontAlgn="auto">
              <a:spcBef>
                <a:spcPts val="0"/>
              </a:spcBef>
              <a:spcAft>
                <a:spcPts val="0"/>
              </a:spcAft>
              <a:defRPr/>
            </a:pPr>
            <a:r>
              <a:rPr lang="en-US" altLang="ja-JP" sz="2000" dirty="0" smtClean="0">
                <a:solidFill>
                  <a:srgbClr val="FF0000"/>
                </a:solidFill>
                <a:latin typeface="Symbol" pitchFamily="18" charset="2"/>
              </a:rPr>
              <a:t>b</a:t>
            </a:r>
            <a:r>
              <a:rPr lang="en-US" altLang="ja-JP" sz="2000" dirty="0" smtClean="0">
                <a:solidFill>
                  <a:srgbClr val="FF0000"/>
                </a:solidFill>
              </a:rPr>
              <a:t>y=125m, 2.23mm&lt;d&lt;2.81mm </a:t>
            </a:r>
            <a:endParaRPr lang="en-US" altLang="ja-JP" sz="2000" dirty="0">
              <a:solidFill>
                <a:srgbClr val="FF0000"/>
              </a:solidFill>
            </a:endParaRPr>
          </a:p>
        </p:txBody>
      </p:sp>
      <p:sp>
        <p:nvSpPr>
          <p:cNvPr id="94" name="正方形/長方形 93"/>
          <p:cNvSpPr/>
          <p:nvPr/>
        </p:nvSpPr>
        <p:spPr>
          <a:xfrm>
            <a:off x="4846515" y="4926379"/>
            <a:ext cx="3571875" cy="10156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0" lvl="1" fontAlgn="auto">
              <a:spcBef>
                <a:spcPts val="0"/>
              </a:spcBef>
              <a:spcAft>
                <a:spcPts val="0"/>
              </a:spcAft>
              <a:defRPr/>
            </a:pPr>
            <a:r>
              <a:rPr lang="en-US" altLang="ja-JP" sz="2000" dirty="0" smtClean="0">
                <a:solidFill>
                  <a:schemeClr val="tx1"/>
                </a:solidFill>
              </a:rPr>
              <a:t>V1 collimator </a:t>
            </a:r>
            <a:r>
              <a:rPr lang="en-US" altLang="ja-JP" sz="2000" dirty="0">
                <a:solidFill>
                  <a:schemeClr val="tx1"/>
                </a:solidFill>
              </a:rPr>
              <a:t>@ </a:t>
            </a:r>
            <a:r>
              <a:rPr lang="en-US" altLang="ja-JP" sz="2000" dirty="0" smtClean="0">
                <a:solidFill>
                  <a:schemeClr val="tx1"/>
                </a:solidFill>
              </a:rPr>
              <a:t>LTLB2 </a:t>
            </a:r>
            <a:r>
              <a:rPr lang="en-US" altLang="ja-JP" sz="1200" dirty="0" smtClean="0">
                <a:solidFill>
                  <a:schemeClr val="tx1"/>
                </a:solidFill>
              </a:rPr>
              <a:t>(downstream)</a:t>
            </a:r>
            <a:endParaRPr lang="en-US" altLang="ja-JP" sz="2000" dirty="0">
              <a:solidFill>
                <a:schemeClr val="tx1"/>
              </a:solidFill>
            </a:endParaRPr>
          </a:p>
          <a:p>
            <a:pPr marL="0" lvl="1" fontAlgn="auto">
              <a:spcBef>
                <a:spcPts val="0"/>
              </a:spcBef>
              <a:spcAft>
                <a:spcPts val="0"/>
              </a:spcAft>
              <a:defRPr/>
            </a:pPr>
            <a:r>
              <a:rPr lang="en-US" altLang="ja-JP" sz="2000" dirty="0">
                <a:solidFill>
                  <a:schemeClr val="tx1"/>
                </a:solidFill>
              </a:rPr>
              <a:t> </a:t>
            </a:r>
            <a:r>
              <a:rPr lang="en-US" altLang="ja-JP" sz="2000" dirty="0" smtClean="0">
                <a:solidFill>
                  <a:schemeClr val="tx1"/>
                </a:solidFill>
              </a:rPr>
              <a:t>(</a:t>
            </a:r>
            <a:r>
              <a:rPr lang="en-US" altLang="ja-JP" dirty="0" smtClean="0"/>
              <a:t>s=-63</a:t>
            </a:r>
            <a:r>
              <a:rPr lang="en-US" altLang="ja-JP" dirty="0" smtClean="0">
                <a:sym typeface="Wingdings" pitchFamily="2" charset="2"/>
              </a:rPr>
              <a:t></a:t>
            </a:r>
            <a:r>
              <a:rPr lang="en-US" altLang="ja-JP" dirty="0" smtClean="0"/>
              <a:t>-61m</a:t>
            </a:r>
            <a:r>
              <a:rPr lang="en-US" altLang="ja-JP" dirty="0"/>
              <a:t>, </a:t>
            </a:r>
            <a:r>
              <a:rPr lang="en-US" altLang="ja-JP" dirty="0" smtClean="0">
                <a:latin typeface="Symbol" pitchFamily="18" charset="2"/>
              </a:rPr>
              <a:t>b</a:t>
            </a:r>
            <a:r>
              <a:rPr lang="en-US" altLang="ja-JP" dirty="0" smtClean="0"/>
              <a:t>y=81</a:t>
            </a:r>
            <a:r>
              <a:rPr lang="en-US" altLang="ja-JP" dirty="0" smtClean="0">
                <a:sym typeface="Wingdings" pitchFamily="2" charset="2"/>
              </a:rPr>
              <a:t></a:t>
            </a:r>
            <a:r>
              <a:rPr lang="en-US" altLang="ja-JP" dirty="0" smtClean="0"/>
              <a:t>187m)</a:t>
            </a:r>
            <a:endParaRPr lang="en-US" altLang="ja-JP" sz="2000" dirty="0">
              <a:solidFill>
                <a:schemeClr val="tx1"/>
              </a:solidFill>
            </a:endParaRPr>
          </a:p>
          <a:p>
            <a:pPr marL="0" lvl="1" fontAlgn="auto">
              <a:spcBef>
                <a:spcPts val="0"/>
              </a:spcBef>
              <a:spcAft>
                <a:spcPts val="0"/>
              </a:spcAft>
              <a:defRPr/>
            </a:pPr>
            <a:r>
              <a:rPr lang="en-US" altLang="ja-JP" sz="2000" dirty="0">
                <a:solidFill>
                  <a:schemeClr val="tx1"/>
                </a:solidFill>
              </a:rPr>
              <a:t> </a:t>
            </a:r>
            <a:r>
              <a:rPr lang="en-US" altLang="ja-JP" sz="2000" dirty="0" smtClean="0">
                <a:solidFill>
                  <a:srgbClr val="FF0000"/>
                </a:solidFill>
                <a:latin typeface="Symbol" pitchFamily="18" charset="2"/>
              </a:rPr>
              <a:t>b</a:t>
            </a:r>
            <a:r>
              <a:rPr lang="en-US" altLang="ja-JP" sz="2000" dirty="0" smtClean="0">
                <a:solidFill>
                  <a:srgbClr val="FF0000"/>
                </a:solidFill>
              </a:rPr>
              <a:t>y=123m, 1.74mm&lt;d&lt;2.26mm</a:t>
            </a:r>
            <a:endParaRPr lang="en-US" altLang="ja-JP" sz="2000" dirty="0">
              <a:solidFill>
                <a:srgbClr val="FF0000"/>
              </a:solidFill>
            </a:endParaRPr>
          </a:p>
        </p:txBody>
      </p:sp>
      <p:sp>
        <p:nvSpPr>
          <p:cNvPr id="89" name="正方形/長方形 88"/>
          <p:cNvSpPr/>
          <p:nvPr/>
        </p:nvSpPr>
        <p:spPr>
          <a:xfrm>
            <a:off x="4760781" y="4655823"/>
            <a:ext cx="1307217" cy="369332"/>
          </a:xfrm>
          <a:prstGeom prst="rect">
            <a:avLst/>
          </a:prstGeom>
        </p:spPr>
        <p:txBody>
          <a:bodyPr wrap="none">
            <a:spAutoFit/>
          </a:bodyPr>
          <a:lstStyle/>
          <a:p>
            <a:r>
              <a:rPr lang="en-US" altLang="ja-JP" dirty="0" smtClean="0"/>
              <a:t>herfqlc5605</a:t>
            </a:r>
            <a:endParaRPr lang="ja-JP" altLang="en-US" dirty="0"/>
          </a:p>
        </p:txBody>
      </p:sp>
      <p:sp>
        <p:nvSpPr>
          <p:cNvPr id="90" name="正方形/長方形 89"/>
          <p:cNvSpPr/>
          <p:nvPr/>
        </p:nvSpPr>
        <p:spPr>
          <a:xfrm>
            <a:off x="707955" y="4654890"/>
            <a:ext cx="1494890" cy="369332"/>
          </a:xfrm>
          <a:prstGeom prst="rect">
            <a:avLst/>
          </a:prstGeom>
        </p:spPr>
        <p:txBody>
          <a:bodyPr wrap="square">
            <a:spAutoFit/>
          </a:bodyPr>
          <a:lstStyle/>
          <a:p>
            <a:r>
              <a:rPr lang="en-US" altLang="ja-JP" dirty="0" smtClean="0"/>
              <a:t>lerfqlc_1604</a:t>
            </a:r>
          </a:p>
        </p:txBody>
      </p:sp>
      <p:sp>
        <p:nvSpPr>
          <p:cNvPr id="88" name="テキスト ボックス 87"/>
          <p:cNvSpPr txBox="1"/>
          <p:nvPr/>
        </p:nvSpPr>
        <p:spPr>
          <a:xfrm>
            <a:off x="1617785" y="6154615"/>
            <a:ext cx="6410599" cy="646331"/>
          </a:xfrm>
          <a:prstGeom prst="rect">
            <a:avLst/>
          </a:prstGeom>
          <a:noFill/>
        </p:spPr>
        <p:txBody>
          <a:bodyPr wrap="square" rtlCol="0">
            <a:spAutoFit/>
          </a:bodyPr>
          <a:lstStyle/>
          <a:p>
            <a:r>
              <a:rPr kumimoji="1" lang="en-US" altLang="ja-JP" dirty="0" smtClean="0"/>
              <a:t>Collimator position should satisfy </a:t>
            </a:r>
            <a:r>
              <a:rPr kumimoji="1" lang="en-US" altLang="ja-JP" dirty="0" err="1" smtClean="0"/>
              <a:t>beta_y</a:t>
            </a:r>
            <a:r>
              <a:rPr kumimoji="1" lang="en-US" altLang="ja-JP" dirty="0" smtClean="0"/>
              <a:t> condition above,</a:t>
            </a:r>
          </a:p>
          <a:p>
            <a:r>
              <a:rPr lang="en-US" altLang="ja-JP" dirty="0" smtClean="0"/>
              <a:t>need space(at least 1.5m), and the phase should be similar to QC1</a:t>
            </a:r>
            <a:r>
              <a:rPr kumimoji="1" lang="en-US" altLang="ja-JP" dirty="0" smtClean="0"/>
              <a:t>  </a:t>
            </a:r>
            <a:endParaRPr kumimoji="1" lang="ja-JP" altLang="en-US" dirty="0"/>
          </a:p>
        </p:txBody>
      </p:sp>
      <p:sp>
        <p:nvSpPr>
          <p:cNvPr id="91" name="正方形/長方形 90"/>
          <p:cNvSpPr/>
          <p:nvPr/>
        </p:nvSpPr>
        <p:spPr>
          <a:xfrm>
            <a:off x="1099783" y="5917195"/>
            <a:ext cx="2464136" cy="307777"/>
          </a:xfrm>
          <a:prstGeom prst="rect">
            <a:avLst/>
          </a:prstGeom>
        </p:spPr>
        <p:txBody>
          <a:bodyPr wrap="none">
            <a:spAutoFit/>
          </a:bodyPr>
          <a:lstStyle/>
          <a:p>
            <a:r>
              <a:rPr lang="en-US" altLang="ja-JP" sz="1400" dirty="0" err="1" smtClean="0"/>
              <a:t>Ny</a:t>
            </a:r>
            <a:r>
              <a:rPr lang="en-US" altLang="ja-JP" sz="1400" dirty="0" smtClean="0"/>
              <a:t>(V1)= 42.82, </a:t>
            </a:r>
            <a:r>
              <a:rPr lang="en-US" altLang="ja-JP" sz="1400" dirty="0" err="1" smtClean="0"/>
              <a:t>Ny</a:t>
            </a:r>
            <a:r>
              <a:rPr lang="en-US" altLang="ja-JP" sz="1400" dirty="0" smtClean="0"/>
              <a:t>(QC1)= 44.32</a:t>
            </a:r>
            <a:endParaRPr lang="ja-JP" altLang="en-US" sz="1400" dirty="0" smtClean="0"/>
          </a:p>
        </p:txBody>
      </p:sp>
      <p:sp>
        <p:nvSpPr>
          <p:cNvPr id="92" name="正方形/長方形 91"/>
          <p:cNvSpPr/>
          <p:nvPr/>
        </p:nvSpPr>
        <p:spPr>
          <a:xfrm>
            <a:off x="5320091" y="5882026"/>
            <a:ext cx="2281394" cy="307777"/>
          </a:xfrm>
          <a:prstGeom prst="rect">
            <a:avLst/>
          </a:prstGeom>
        </p:spPr>
        <p:txBody>
          <a:bodyPr wrap="none">
            <a:spAutoFit/>
          </a:bodyPr>
          <a:lstStyle/>
          <a:p>
            <a:r>
              <a:rPr lang="en-US" altLang="ja-JP" sz="1400" dirty="0" err="1" smtClean="0"/>
              <a:t>Ny</a:t>
            </a:r>
            <a:r>
              <a:rPr lang="en-US" altLang="ja-JP" sz="1400" dirty="0" smtClean="0"/>
              <a:t>(V1)= 1.25, </a:t>
            </a:r>
            <a:r>
              <a:rPr lang="en-US" altLang="ja-JP" sz="1400" dirty="0" err="1" smtClean="0"/>
              <a:t>Ny</a:t>
            </a:r>
            <a:r>
              <a:rPr lang="en-US" altLang="ja-JP" sz="1400" dirty="0" smtClean="0"/>
              <a:t>(QC1)= 0.25</a:t>
            </a:r>
            <a:endParaRPr lang="ja-JP" altLang="en-US" sz="1400" dirty="0" smtClean="0"/>
          </a:p>
        </p:txBody>
      </p:sp>
      <p:sp>
        <p:nvSpPr>
          <p:cNvPr id="95" name="日付プレースホルダ 4"/>
          <p:cNvSpPr>
            <a:spLocks noGrp="1"/>
          </p:cNvSpPr>
          <p:nvPr>
            <p:ph type="dt" sz="quarter" idx="10"/>
          </p:nvPr>
        </p:nvSpPr>
        <p:spPr>
          <a:xfrm>
            <a:off x="250825" y="6592888"/>
            <a:ext cx="3241675" cy="365125"/>
          </a:xfrm>
        </p:spPr>
        <p:txBody>
          <a:bodyPr/>
          <a:lstStyle/>
          <a:p>
            <a:pPr>
              <a:defRPr/>
            </a:pPr>
            <a:r>
              <a:rPr lang="en-US" altLang="ja-JP" smtClean="0"/>
              <a:t>Hiroyuki Nakayama (KEK) </a:t>
            </a:r>
            <a:endParaRPr lang="ja-JP" altLang="en-US" dirty="0"/>
          </a:p>
        </p:txBody>
      </p:sp>
      <p:sp>
        <p:nvSpPr>
          <p:cNvPr id="96" name="フッター プレースホルダ 7"/>
          <p:cNvSpPr>
            <a:spLocks noGrp="1"/>
          </p:cNvSpPr>
          <p:nvPr>
            <p:ph type="ftr" sz="quarter" idx="11"/>
          </p:nvPr>
        </p:nvSpPr>
        <p:spPr>
          <a:xfrm>
            <a:off x="2555875" y="6592888"/>
            <a:ext cx="3352800" cy="365125"/>
          </a:xfrm>
        </p:spPr>
        <p:txBody>
          <a:bodyPr/>
          <a:lstStyle/>
          <a:p>
            <a:pPr>
              <a:defRPr/>
            </a:pPr>
            <a:r>
              <a:rPr lang="en-US" altLang="ja-JP" smtClean="0"/>
              <a:t>FJPPL meeting @ Strasbourg</a:t>
            </a:r>
            <a:endParaRPr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spTree>
    <p:extLst>
      <p:ext uri="{BB962C8B-B14F-4D97-AF65-F5344CB8AC3E}">
        <p14:creationId xmlns:p14="http://schemas.microsoft.com/office/powerpoint/2010/main" val="2681720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dirty="0" smtClean="0"/>
              <a:t>Vertical c</a:t>
            </a:r>
            <a:r>
              <a:rPr kumimoji="1" lang="en-US" altLang="ja-JP" sz="3600" dirty="0" smtClean="0"/>
              <a:t>ollimator width </a:t>
            </a:r>
            <a:br>
              <a:rPr kumimoji="1" lang="en-US" altLang="ja-JP" sz="3600" dirty="0" smtClean="0"/>
            </a:br>
            <a:r>
              <a:rPr lang="en-US" altLang="ja-JP" sz="3600" dirty="0" smtClean="0"/>
              <a:t>vs.</a:t>
            </a:r>
            <a:r>
              <a:rPr kumimoji="1" lang="en-US" altLang="ja-JP" sz="3600" dirty="0" smtClean="0"/>
              <a:t> Coulomb loss rate</a:t>
            </a:r>
            <a:r>
              <a:rPr lang="en-US" altLang="ja-JP" sz="3600" dirty="0" smtClean="0"/>
              <a:t>, Coulomb </a:t>
            </a:r>
            <a:r>
              <a:rPr kumimoji="1" lang="en-US" altLang="ja-JP" sz="3600" dirty="0" smtClean="0"/>
              <a:t>life time</a:t>
            </a:r>
            <a:endParaRPr kumimoji="1" lang="ja-JP" altLang="en-US" sz="3600" dirty="0"/>
          </a:p>
        </p:txBody>
      </p:sp>
      <p:graphicFrame>
        <p:nvGraphicFramePr>
          <p:cNvPr id="9" name="表 8"/>
          <p:cNvGraphicFramePr>
            <a:graphicFrameLocks noGrp="1"/>
          </p:cNvGraphicFramePr>
          <p:nvPr>
            <p:extLst>
              <p:ext uri="{D42A27DB-BD31-4B8C-83A1-F6EECF244321}">
                <p14:modId xmlns:p14="http://schemas.microsoft.com/office/powerpoint/2010/main" val="3830678274"/>
              </p:ext>
            </p:extLst>
          </p:nvPr>
        </p:nvGraphicFramePr>
        <p:xfrm>
          <a:off x="1384996" y="3854209"/>
          <a:ext cx="5684018" cy="1706880"/>
        </p:xfrm>
        <a:graphic>
          <a:graphicData uri="http://schemas.openxmlformats.org/drawingml/2006/table">
            <a:tbl>
              <a:tblPr>
                <a:tableStyleId>{5A111915-BE36-4E01-A7E5-04B1672EAD32}</a:tableStyleId>
              </a:tblPr>
              <a:tblGrid>
                <a:gridCol w="1305206"/>
                <a:gridCol w="1380211"/>
                <a:gridCol w="1379069"/>
                <a:gridCol w="1619532"/>
              </a:tblGrid>
              <a:tr h="238397">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ja-JP" sz="1600" b="1" dirty="0" smtClean="0"/>
                        <a:t>her5365</a:t>
                      </a:r>
                      <a:r>
                        <a:rPr lang="en-US" altLang="ja-JP" sz="1600" dirty="0" smtClean="0"/>
                        <a:t>,</a:t>
                      </a:r>
                      <a:r>
                        <a:rPr lang="en-US" sz="1600" dirty="0" smtClean="0"/>
                        <a:t>V1=LTLB2 </a:t>
                      </a:r>
                      <a:r>
                        <a:rPr lang="en-US" sz="1600" dirty="0"/>
                        <a:t>downstream</a:t>
                      </a:r>
                    </a:p>
                  </a:txBody>
                  <a:tcPr marL="0" marR="0" marT="0" marB="0" anchor="b"/>
                </a:tc>
                <a:tc hMerge="1">
                  <a:txBody>
                    <a:bodyPr/>
                    <a:lstStyle/>
                    <a:p>
                      <a:endParaRPr kumimoji="1" lang="ja-JP" altLang="en-US"/>
                    </a:p>
                  </a:txBody>
                  <a:tcPr/>
                </a:tc>
                <a:tc hMerge="1">
                  <a:txBody>
                    <a:bodyPr/>
                    <a:lstStyle/>
                    <a:p>
                      <a:endParaRPr kumimoji="1" lang="ja-JP" altLang="en-US"/>
                    </a:p>
                  </a:txBody>
                  <a:tcPr/>
                </a:tc>
                <a:tc>
                  <a:txBody>
                    <a:bodyPr/>
                    <a:lstStyle/>
                    <a:p>
                      <a:pPr algn="ctr" fontAlgn="b"/>
                      <a:endParaRPr lang="ja-JP" altLang="en-US" sz="1600"/>
                    </a:p>
                  </a:txBody>
                  <a:tcPr marL="0" marR="0" marT="0" marB="0" anchor="b"/>
                </a:tc>
              </a:tr>
              <a:tr h="238397">
                <a:tc>
                  <a:txBody>
                    <a:bodyPr/>
                    <a:lstStyle/>
                    <a:p>
                      <a:pPr algn="ctr" fontAlgn="b"/>
                      <a:r>
                        <a:rPr lang="en-US" sz="1600" b="1" dirty="0" smtClean="0"/>
                        <a:t>V1 width[mm</a:t>
                      </a:r>
                      <a:r>
                        <a:rPr lang="en-US" sz="1600" b="1" dirty="0"/>
                        <a:t>]</a:t>
                      </a:r>
                    </a:p>
                  </a:txBody>
                  <a:tcPr marL="0" marR="0" marT="0" marB="0" anchor="b"/>
                </a:tc>
                <a:tc>
                  <a:txBody>
                    <a:bodyPr/>
                    <a:lstStyle/>
                    <a:p>
                      <a:pPr algn="ctr" fontAlgn="b"/>
                      <a:r>
                        <a:rPr lang="en-US" sz="1600" b="1" dirty="0" smtClean="0"/>
                        <a:t>IR loss [GHz</a:t>
                      </a:r>
                      <a:r>
                        <a:rPr lang="en-US" sz="1600" b="1" dirty="0"/>
                        <a:t>]</a:t>
                      </a:r>
                    </a:p>
                  </a:txBody>
                  <a:tcPr marL="0" marR="0" marT="0" marB="0" anchor="b"/>
                </a:tc>
                <a:tc>
                  <a:txBody>
                    <a:bodyPr/>
                    <a:lstStyle/>
                    <a:p>
                      <a:pPr algn="ctr" fontAlgn="b"/>
                      <a:r>
                        <a:rPr lang="en-US" sz="1600" dirty="0" smtClean="0"/>
                        <a:t>Total loss[GHz</a:t>
                      </a:r>
                      <a:r>
                        <a:rPr lang="en-US" sz="1600" dirty="0"/>
                        <a:t>]</a:t>
                      </a:r>
                    </a:p>
                  </a:txBody>
                  <a:tcPr marL="0" marR="0" marT="0" marB="0" anchor="b"/>
                </a:tc>
                <a:tc>
                  <a:txBody>
                    <a:bodyPr/>
                    <a:lstStyle/>
                    <a:p>
                      <a:pPr algn="ctr" fontAlgn="b"/>
                      <a:r>
                        <a:rPr lang="en-US" sz="1600" dirty="0" smtClean="0"/>
                        <a:t>Coulomb life[sec</a:t>
                      </a:r>
                      <a:r>
                        <a:rPr lang="en-US" sz="1600" dirty="0"/>
                        <a:t>]</a:t>
                      </a:r>
                    </a:p>
                  </a:txBody>
                  <a:tcPr marL="0" marR="0" marT="0" marB="0" anchor="b"/>
                </a:tc>
              </a:tr>
              <a:tr h="238397">
                <a:tc>
                  <a:txBody>
                    <a:bodyPr/>
                    <a:lstStyle/>
                    <a:p>
                      <a:pPr algn="ctr" fontAlgn="b"/>
                      <a:r>
                        <a:rPr lang="en-US" altLang="ja-JP" sz="1600" b="1" dirty="0"/>
                        <a:t>2.10 </a:t>
                      </a:r>
                    </a:p>
                  </a:txBody>
                  <a:tcPr marL="0" marR="0" marT="0" marB="0" anchor="b"/>
                </a:tc>
                <a:tc>
                  <a:txBody>
                    <a:bodyPr/>
                    <a:lstStyle/>
                    <a:p>
                      <a:pPr algn="ctr" fontAlgn="b"/>
                      <a:r>
                        <a:rPr lang="en-US" altLang="ja-JP" sz="1600" b="1" dirty="0" smtClean="0"/>
                        <a:t>0.0007 </a:t>
                      </a:r>
                      <a:endParaRPr lang="en-US" altLang="ja-JP" sz="1600" b="1" dirty="0"/>
                    </a:p>
                  </a:txBody>
                  <a:tcPr marL="0" marR="0" marT="0" marB="0" anchor="b"/>
                </a:tc>
                <a:tc>
                  <a:txBody>
                    <a:bodyPr/>
                    <a:lstStyle/>
                    <a:p>
                      <a:pPr algn="ctr" fontAlgn="b"/>
                      <a:r>
                        <a:rPr lang="en-US" altLang="ja-JP" sz="1600" dirty="0" smtClean="0"/>
                        <a:t>49.6 </a:t>
                      </a:r>
                      <a:endParaRPr lang="en-US" altLang="ja-JP" sz="1600" dirty="0"/>
                    </a:p>
                  </a:txBody>
                  <a:tcPr marL="0" marR="0" marT="0" marB="0" anchor="b"/>
                </a:tc>
                <a:tc>
                  <a:txBody>
                    <a:bodyPr/>
                    <a:lstStyle/>
                    <a:p>
                      <a:pPr algn="ctr" fontAlgn="b"/>
                      <a:r>
                        <a:rPr lang="en-US" altLang="ja-JP" sz="1600" dirty="0" smtClean="0"/>
                        <a:t>3294.0 </a:t>
                      </a:r>
                      <a:endParaRPr lang="en-US" altLang="ja-JP" sz="1600" dirty="0"/>
                    </a:p>
                  </a:txBody>
                  <a:tcPr marL="0" marR="0" marT="0" marB="0" anchor="b"/>
                </a:tc>
              </a:tr>
              <a:tr h="238397">
                <a:tc>
                  <a:txBody>
                    <a:bodyPr/>
                    <a:lstStyle/>
                    <a:p>
                      <a:pPr algn="ctr" fontAlgn="b"/>
                      <a:r>
                        <a:rPr lang="en-US" altLang="ja-JP" sz="1600" b="1" dirty="0"/>
                        <a:t>2.20 </a:t>
                      </a:r>
                    </a:p>
                  </a:txBody>
                  <a:tcPr marL="0" marR="0" marT="0" marB="0" anchor="b"/>
                </a:tc>
                <a:tc>
                  <a:txBody>
                    <a:bodyPr/>
                    <a:lstStyle/>
                    <a:p>
                      <a:pPr algn="ctr" fontAlgn="b"/>
                      <a:r>
                        <a:rPr lang="en-US" altLang="ja-JP" sz="1600" b="1" dirty="0"/>
                        <a:t>0.001 </a:t>
                      </a:r>
                    </a:p>
                  </a:txBody>
                  <a:tcPr marL="0" marR="0" marT="0" marB="0" anchor="b"/>
                </a:tc>
                <a:tc>
                  <a:txBody>
                    <a:bodyPr/>
                    <a:lstStyle/>
                    <a:p>
                      <a:pPr algn="ctr" fontAlgn="b"/>
                      <a:r>
                        <a:rPr lang="en-US" altLang="ja-JP" sz="1600" dirty="0" smtClean="0"/>
                        <a:t>45.2 </a:t>
                      </a:r>
                      <a:endParaRPr lang="en-US" altLang="ja-JP" sz="1600" dirty="0"/>
                    </a:p>
                  </a:txBody>
                  <a:tcPr marL="0" marR="0" marT="0" marB="0" anchor="b"/>
                </a:tc>
                <a:tc>
                  <a:txBody>
                    <a:bodyPr/>
                    <a:lstStyle/>
                    <a:p>
                      <a:pPr algn="ctr" fontAlgn="b"/>
                      <a:r>
                        <a:rPr lang="en-US" altLang="ja-JP" sz="1600" dirty="0" smtClean="0"/>
                        <a:t>3615.2 </a:t>
                      </a:r>
                      <a:endParaRPr lang="en-US" altLang="ja-JP" sz="1600" dirty="0"/>
                    </a:p>
                  </a:txBody>
                  <a:tcPr marL="0" marR="0" marT="0" marB="0" anchor="b"/>
                </a:tc>
              </a:tr>
              <a:tr h="238397">
                <a:tc>
                  <a:txBody>
                    <a:bodyPr/>
                    <a:lstStyle/>
                    <a:p>
                      <a:pPr algn="ctr" fontAlgn="b"/>
                      <a:r>
                        <a:rPr lang="en-US" altLang="ja-JP" sz="1600" b="1"/>
                        <a:t>2.30 </a:t>
                      </a:r>
                    </a:p>
                  </a:txBody>
                  <a:tcPr marL="0" marR="0" marT="0" marB="0" anchor="b"/>
                </a:tc>
                <a:tc>
                  <a:txBody>
                    <a:bodyPr/>
                    <a:lstStyle/>
                    <a:p>
                      <a:pPr algn="ctr" fontAlgn="b"/>
                      <a:r>
                        <a:rPr lang="en-US" altLang="ja-JP" sz="1600" b="1" dirty="0"/>
                        <a:t>0.357 </a:t>
                      </a:r>
                    </a:p>
                  </a:txBody>
                  <a:tcPr marL="0" marR="0" marT="0" marB="0" anchor="b"/>
                </a:tc>
                <a:tc>
                  <a:txBody>
                    <a:bodyPr/>
                    <a:lstStyle/>
                    <a:p>
                      <a:pPr algn="ctr" fontAlgn="b"/>
                      <a:r>
                        <a:rPr lang="en-US" altLang="ja-JP" sz="1600" dirty="0" smtClean="0"/>
                        <a:t>41.0 </a:t>
                      </a:r>
                      <a:endParaRPr lang="en-US" altLang="ja-JP" sz="1600" dirty="0"/>
                    </a:p>
                  </a:txBody>
                  <a:tcPr marL="0" marR="0" marT="0" marB="0" anchor="b"/>
                </a:tc>
                <a:tc>
                  <a:txBody>
                    <a:bodyPr/>
                    <a:lstStyle/>
                    <a:p>
                      <a:pPr algn="ctr" fontAlgn="b"/>
                      <a:r>
                        <a:rPr lang="en-US" altLang="ja-JP" sz="1600" dirty="0" smtClean="0"/>
                        <a:t>3951.3 </a:t>
                      </a:r>
                      <a:endParaRPr lang="en-US" altLang="ja-JP" sz="1600" dirty="0"/>
                    </a:p>
                  </a:txBody>
                  <a:tcPr marL="0" marR="0" marT="0" marB="0" anchor="b"/>
                </a:tc>
              </a:tr>
              <a:tr h="238397">
                <a:tc>
                  <a:txBody>
                    <a:bodyPr/>
                    <a:lstStyle/>
                    <a:p>
                      <a:pPr algn="ctr" fontAlgn="b"/>
                      <a:r>
                        <a:rPr lang="en-US" altLang="ja-JP" sz="1600" b="1"/>
                        <a:t>2.40 </a:t>
                      </a:r>
                    </a:p>
                  </a:txBody>
                  <a:tcPr marL="0" marR="0" marT="0" marB="0" anchor="b"/>
                </a:tc>
                <a:tc>
                  <a:txBody>
                    <a:bodyPr/>
                    <a:lstStyle/>
                    <a:p>
                      <a:pPr algn="ctr" fontAlgn="b"/>
                      <a:r>
                        <a:rPr lang="en-US" altLang="ja-JP" sz="1600" b="1" dirty="0" smtClean="0"/>
                        <a:t>7.99</a:t>
                      </a:r>
                      <a:endParaRPr lang="en-US" altLang="ja-JP" sz="1600" b="1" dirty="0"/>
                    </a:p>
                  </a:txBody>
                  <a:tcPr marL="0" marR="0" marT="0" marB="0" anchor="b"/>
                </a:tc>
                <a:tc>
                  <a:txBody>
                    <a:bodyPr/>
                    <a:lstStyle/>
                    <a:p>
                      <a:pPr algn="ctr" fontAlgn="b"/>
                      <a:r>
                        <a:rPr lang="en-US" altLang="ja-JP" sz="1600"/>
                        <a:t>33.0 </a:t>
                      </a:r>
                    </a:p>
                  </a:txBody>
                  <a:tcPr marL="0" marR="0" marT="0" marB="0" anchor="b"/>
                </a:tc>
                <a:tc>
                  <a:txBody>
                    <a:bodyPr/>
                    <a:lstStyle/>
                    <a:p>
                      <a:pPr algn="ctr" fontAlgn="b"/>
                      <a:r>
                        <a:rPr lang="en-US" altLang="ja-JP" sz="1600" dirty="0" smtClean="0"/>
                        <a:t>3985.9 </a:t>
                      </a:r>
                      <a:endParaRPr lang="en-US" altLang="ja-JP" sz="1600" dirty="0"/>
                    </a:p>
                  </a:txBody>
                  <a:tcPr marL="0" marR="0" marT="0" marB="0" anchor="b"/>
                </a:tc>
              </a:tr>
              <a:tr h="238397">
                <a:tc>
                  <a:txBody>
                    <a:bodyPr/>
                    <a:lstStyle/>
                    <a:p>
                      <a:pPr algn="ctr" fontAlgn="b"/>
                      <a:r>
                        <a:rPr lang="en-US" altLang="ja-JP" sz="1600" b="1"/>
                        <a:t>2.50 </a:t>
                      </a:r>
                    </a:p>
                  </a:txBody>
                  <a:tcPr marL="0" marR="0" marT="0" marB="0" anchor="b"/>
                </a:tc>
                <a:tc>
                  <a:txBody>
                    <a:bodyPr/>
                    <a:lstStyle/>
                    <a:p>
                      <a:pPr algn="ctr" fontAlgn="b"/>
                      <a:r>
                        <a:rPr lang="en-US" altLang="ja-JP" sz="1600" b="1" dirty="0" smtClean="0"/>
                        <a:t>13.1 </a:t>
                      </a:r>
                      <a:endParaRPr lang="en-US" altLang="ja-JP" sz="1600" b="1" dirty="0"/>
                    </a:p>
                  </a:txBody>
                  <a:tcPr marL="0" marR="0" marT="0" marB="0" anchor="b"/>
                </a:tc>
                <a:tc>
                  <a:txBody>
                    <a:bodyPr/>
                    <a:lstStyle/>
                    <a:p>
                      <a:pPr algn="ctr" fontAlgn="b"/>
                      <a:r>
                        <a:rPr lang="en-US" altLang="ja-JP" sz="1600"/>
                        <a:t>27.9 </a:t>
                      </a:r>
                    </a:p>
                  </a:txBody>
                  <a:tcPr marL="0" marR="0" marT="0" marB="0" anchor="b"/>
                </a:tc>
                <a:tc>
                  <a:txBody>
                    <a:bodyPr/>
                    <a:lstStyle/>
                    <a:p>
                      <a:pPr algn="ctr" fontAlgn="b"/>
                      <a:r>
                        <a:rPr lang="en-US" altLang="ja-JP" sz="1600" dirty="0" smtClean="0"/>
                        <a:t>3985.9 </a:t>
                      </a:r>
                      <a:endParaRPr lang="en-US" altLang="ja-JP" sz="1600" dirty="0"/>
                    </a:p>
                  </a:txBody>
                  <a:tcPr marL="0" marR="0" marT="0" marB="0" anchor="b"/>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435770870"/>
              </p:ext>
            </p:extLst>
          </p:nvPr>
        </p:nvGraphicFramePr>
        <p:xfrm>
          <a:off x="1361551" y="1487535"/>
          <a:ext cx="5695739" cy="2194560"/>
        </p:xfrm>
        <a:graphic>
          <a:graphicData uri="http://schemas.openxmlformats.org/drawingml/2006/table">
            <a:tbl>
              <a:tblPr>
                <a:tableStyleId>{5A111915-BE36-4E01-A7E5-04B1672EAD32}</a:tableStyleId>
              </a:tblPr>
              <a:tblGrid>
                <a:gridCol w="1391465"/>
                <a:gridCol w="1335289"/>
                <a:gridCol w="1419924"/>
                <a:gridCol w="1549061"/>
              </a:tblGrid>
              <a:tr h="211159">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ja-JP" sz="1600" b="1" dirty="0" smtClean="0"/>
                        <a:t>ler1604</a:t>
                      </a:r>
                      <a:r>
                        <a:rPr lang="en-US" altLang="ja-JP" sz="1600" dirty="0" smtClean="0"/>
                        <a:t>, </a:t>
                      </a:r>
                      <a:r>
                        <a:rPr lang="en-US" sz="1600" dirty="0" smtClean="0"/>
                        <a:t>V1=LLB3R </a:t>
                      </a:r>
                      <a:r>
                        <a:rPr lang="en-US" sz="1600" dirty="0"/>
                        <a:t>downstream</a:t>
                      </a:r>
                    </a:p>
                  </a:txBody>
                  <a:tcPr marL="0" marR="0" marT="0" marB="0" anchor="b"/>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600"/>
                    </a:p>
                  </a:txBody>
                  <a:tcPr marL="0" marR="0" marT="0" marB="0" anchor="b"/>
                </a:tc>
              </a:tr>
              <a:tr h="211159">
                <a:tc>
                  <a:txBody>
                    <a:bodyPr/>
                    <a:lstStyle/>
                    <a:p>
                      <a:pPr algn="l" fontAlgn="b"/>
                      <a:r>
                        <a:rPr lang="en-US" sz="1600" b="1" dirty="0" smtClean="0"/>
                        <a:t>V1</a:t>
                      </a:r>
                      <a:r>
                        <a:rPr lang="ja-JP" altLang="en-US" sz="1600" b="1" baseline="0" dirty="0" smtClean="0"/>
                        <a:t> </a:t>
                      </a:r>
                      <a:r>
                        <a:rPr lang="en-US" altLang="ja-JP" sz="1600" b="1" baseline="0" dirty="0" smtClean="0"/>
                        <a:t>width</a:t>
                      </a:r>
                      <a:r>
                        <a:rPr lang="en-US" sz="1600" b="1" dirty="0" smtClean="0"/>
                        <a:t>[mm</a:t>
                      </a:r>
                      <a:r>
                        <a:rPr lang="en-US" sz="1600" b="1" dirty="0"/>
                        <a:t>]</a:t>
                      </a:r>
                    </a:p>
                  </a:txBody>
                  <a:tcPr marL="0" marR="0" marT="0" marB="0" anchor="b"/>
                </a:tc>
                <a:tc>
                  <a:txBody>
                    <a:bodyPr/>
                    <a:lstStyle/>
                    <a:p>
                      <a:pPr algn="l" fontAlgn="b"/>
                      <a:r>
                        <a:rPr lang="en-US" sz="1600" b="1" dirty="0" smtClean="0"/>
                        <a:t>IR loss [GHz</a:t>
                      </a:r>
                      <a:r>
                        <a:rPr lang="en-US" sz="1600" b="1" dirty="0"/>
                        <a:t>]</a:t>
                      </a:r>
                    </a:p>
                  </a:txBody>
                  <a:tcPr marL="0" marR="0" marT="0" marB="0" anchor="b"/>
                </a:tc>
                <a:tc>
                  <a:txBody>
                    <a:bodyPr/>
                    <a:lstStyle/>
                    <a:p>
                      <a:pPr algn="l" fontAlgn="b"/>
                      <a:r>
                        <a:rPr lang="en-US" sz="1600" dirty="0" smtClean="0"/>
                        <a:t>Total loss[GHz</a:t>
                      </a:r>
                      <a:r>
                        <a:rPr lang="en-US" sz="1600" dirty="0"/>
                        <a:t>]</a:t>
                      </a:r>
                    </a:p>
                  </a:txBody>
                  <a:tcPr marL="0" marR="0" marT="0" marB="0" anchor="b"/>
                </a:tc>
                <a:tc>
                  <a:txBody>
                    <a:bodyPr/>
                    <a:lstStyle/>
                    <a:p>
                      <a:pPr algn="l" fontAlgn="b"/>
                      <a:r>
                        <a:rPr lang="en-US" sz="1600" dirty="0" smtClean="0"/>
                        <a:t>Coulomb life[sec</a:t>
                      </a:r>
                      <a:r>
                        <a:rPr lang="en-US" sz="1600" dirty="0"/>
                        <a:t>]</a:t>
                      </a:r>
                    </a:p>
                  </a:txBody>
                  <a:tcPr marL="0" marR="0" marT="0" marB="0" anchor="b"/>
                </a:tc>
              </a:tr>
              <a:tr h="211159">
                <a:tc>
                  <a:txBody>
                    <a:bodyPr/>
                    <a:lstStyle/>
                    <a:p>
                      <a:pPr algn="ctr" fontAlgn="b"/>
                      <a:r>
                        <a:rPr lang="en-US" altLang="ja-JP" sz="1600" b="1" dirty="0" smtClean="0"/>
                        <a:t>2.40 </a:t>
                      </a:r>
                      <a:endParaRPr lang="en-US" altLang="ja-JP" sz="1600" b="1" dirty="0"/>
                    </a:p>
                  </a:txBody>
                  <a:tcPr marL="0" marR="0" marT="0" marB="0" anchor="b"/>
                </a:tc>
                <a:tc>
                  <a:txBody>
                    <a:bodyPr/>
                    <a:lstStyle/>
                    <a:p>
                      <a:pPr algn="ctr" fontAlgn="b"/>
                      <a:r>
                        <a:rPr lang="en-US" altLang="ja-JP" sz="1600" b="1"/>
                        <a:t>0.04 </a:t>
                      </a:r>
                    </a:p>
                  </a:txBody>
                  <a:tcPr marL="0" marR="0" marT="0" marB="0" anchor="b"/>
                </a:tc>
                <a:tc>
                  <a:txBody>
                    <a:bodyPr/>
                    <a:lstStyle/>
                    <a:p>
                      <a:pPr algn="ctr" fontAlgn="b"/>
                      <a:r>
                        <a:rPr lang="en-US" altLang="ja-JP" sz="1600"/>
                        <a:t>153.9 </a:t>
                      </a:r>
                    </a:p>
                  </a:txBody>
                  <a:tcPr marL="0" marR="0" marT="0" marB="0" anchor="b"/>
                </a:tc>
                <a:tc>
                  <a:txBody>
                    <a:bodyPr/>
                    <a:lstStyle/>
                    <a:p>
                      <a:pPr algn="ctr" fontAlgn="b"/>
                      <a:r>
                        <a:rPr lang="en-US" altLang="ja-JP" sz="1600"/>
                        <a:t>1469.8 </a:t>
                      </a:r>
                    </a:p>
                  </a:txBody>
                  <a:tcPr marL="0" marR="0" marT="0" marB="0" anchor="b"/>
                </a:tc>
              </a:tr>
              <a:tr h="211159">
                <a:tc>
                  <a:txBody>
                    <a:bodyPr/>
                    <a:lstStyle/>
                    <a:p>
                      <a:pPr algn="ctr" fontAlgn="b"/>
                      <a:r>
                        <a:rPr lang="en-US" altLang="ja-JP" sz="1600" b="1" dirty="0"/>
                        <a:t>2.50 </a:t>
                      </a:r>
                    </a:p>
                  </a:txBody>
                  <a:tcPr marL="0" marR="0" marT="0" marB="0" anchor="b"/>
                </a:tc>
                <a:tc>
                  <a:txBody>
                    <a:bodyPr/>
                    <a:lstStyle/>
                    <a:p>
                      <a:pPr algn="ctr" fontAlgn="b"/>
                      <a:r>
                        <a:rPr lang="en-US" altLang="ja-JP" sz="1600" b="1"/>
                        <a:t>0.05 </a:t>
                      </a:r>
                    </a:p>
                  </a:txBody>
                  <a:tcPr marL="0" marR="0" marT="0" marB="0" anchor="b"/>
                </a:tc>
                <a:tc>
                  <a:txBody>
                    <a:bodyPr/>
                    <a:lstStyle/>
                    <a:p>
                      <a:pPr algn="ctr" fontAlgn="b"/>
                      <a:r>
                        <a:rPr lang="en-US" altLang="ja-JP" sz="1600"/>
                        <a:t>141.8 </a:t>
                      </a:r>
                    </a:p>
                  </a:txBody>
                  <a:tcPr marL="0" marR="0" marT="0" marB="0" anchor="b"/>
                </a:tc>
                <a:tc>
                  <a:txBody>
                    <a:bodyPr/>
                    <a:lstStyle/>
                    <a:p>
                      <a:pPr algn="ctr" fontAlgn="b"/>
                      <a:r>
                        <a:rPr lang="en-US" altLang="ja-JP" sz="1600"/>
                        <a:t>1594.8 </a:t>
                      </a:r>
                    </a:p>
                  </a:txBody>
                  <a:tcPr marL="0" marR="0" marT="0" marB="0" anchor="b"/>
                </a:tc>
              </a:tr>
              <a:tr h="211159">
                <a:tc>
                  <a:txBody>
                    <a:bodyPr/>
                    <a:lstStyle/>
                    <a:p>
                      <a:pPr algn="ctr" fontAlgn="b"/>
                      <a:r>
                        <a:rPr lang="en-US" altLang="ja-JP" sz="1600" b="1" dirty="0"/>
                        <a:t>2.60 </a:t>
                      </a:r>
                    </a:p>
                  </a:txBody>
                  <a:tcPr marL="0" marR="0" marT="0" marB="0" anchor="b"/>
                </a:tc>
                <a:tc>
                  <a:txBody>
                    <a:bodyPr/>
                    <a:lstStyle/>
                    <a:p>
                      <a:pPr algn="ctr" fontAlgn="b"/>
                      <a:r>
                        <a:rPr lang="en-US" altLang="ja-JP" sz="1600" b="1"/>
                        <a:t>0.09 </a:t>
                      </a:r>
                    </a:p>
                  </a:txBody>
                  <a:tcPr marL="0" marR="0" marT="0" marB="0" anchor="b"/>
                </a:tc>
                <a:tc>
                  <a:txBody>
                    <a:bodyPr/>
                    <a:lstStyle/>
                    <a:p>
                      <a:pPr algn="ctr" fontAlgn="b"/>
                      <a:r>
                        <a:rPr lang="en-US" altLang="ja-JP" sz="1600"/>
                        <a:t>131.0 </a:t>
                      </a:r>
                    </a:p>
                  </a:txBody>
                  <a:tcPr marL="0" marR="0" marT="0" marB="0" anchor="b"/>
                </a:tc>
                <a:tc>
                  <a:txBody>
                    <a:bodyPr/>
                    <a:lstStyle/>
                    <a:p>
                      <a:pPr algn="ctr" fontAlgn="b"/>
                      <a:r>
                        <a:rPr lang="en-US" altLang="ja-JP" sz="1600"/>
                        <a:t>1724.9 </a:t>
                      </a:r>
                    </a:p>
                  </a:txBody>
                  <a:tcPr marL="0" marR="0" marT="0" marB="0" anchor="b"/>
                </a:tc>
              </a:tr>
              <a:tr h="211159">
                <a:tc>
                  <a:txBody>
                    <a:bodyPr/>
                    <a:lstStyle/>
                    <a:p>
                      <a:pPr algn="ctr" fontAlgn="b"/>
                      <a:r>
                        <a:rPr lang="en-US" altLang="ja-JP" sz="1600" b="1" dirty="0"/>
                        <a:t>2.70 </a:t>
                      </a:r>
                    </a:p>
                  </a:txBody>
                  <a:tcPr marL="0" marR="0" marT="0" marB="0" anchor="b"/>
                </a:tc>
                <a:tc>
                  <a:txBody>
                    <a:bodyPr/>
                    <a:lstStyle/>
                    <a:p>
                      <a:pPr algn="ctr" fontAlgn="b"/>
                      <a:r>
                        <a:rPr lang="en-US" altLang="ja-JP" sz="1600" b="1"/>
                        <a:t>0.24 </a:t>
                      </a:r>
                    </a:p>
                  </a:txBody>
                  <a:tcPr marL="0" marR="0" marT="0" marB="0" anchor="b"/>
                </a:tc>
                <a:tc>
                  <a:txBody>
                    <a:bodyPr/>
                    <a:lstStyle/>
                    <a:p>
                      <a:pPr algn="ctr" fontAlgn="b"/>
                      <a:r>
                        <a:rPr lang="en-US" altLang="ja-JP" sz="1600"/>
                        <a:t>121.4 </a:t>
                      </a:r>
                    </a:p>
                  </a:txBody>
                  <a:tcPr marL="0" marR="0" marT="0" marB="0" anchor="b"/>
                </a:tc>
                <a:tc>
                  <a:txBody>
                    <a:bodyPr/>
                    <a:lstStyle/>
                    <a:p>
                      <a:pPr algn="ctr" fontAlgn="b"/>
                      <a:r>
                        <a:rPr lang="en-US" altLang="ja-JP" sz="1600"/>
                        <a:t>1860.2 </a:t>
                      </a:r>
                    </a:p>
                  </a:txBody>
                  <a:tcPr marL="0" marR="0" marT="0" marB="0" anchor="b"/>
                </a:tc>
              </a:tr>
              <a:tr h="211159">
                <a:tc>
                  <a:txBody>
                    <a:bodyPr/>
                    <a:lstStyle/>
                    <a:p>
                      <a:pPr algn="ctr" fontAlgn="b"/>
                      <a:r>
                        <a:rPr lang="en-US" altLang="ja-JP" sz="1600" b="1"/>
                        <a:t>2.80 </a:t>
                      </a:r>
                    </a:p>
                  </a:txBody>
                  <a:tcPr marL="0" marR="0" marT="0" marB="0" anchor="b"/>
                </a:tc>
                <a:tc>
                  <a:txBody>
                    <a:bodyPr/>
                    <a:lstStyle/>
                    <a:p>
                      <a:pPr algn="ctr" fontAlgn="b"/>
                      <a:r>
                        <a:rPr lang="en-US" altLang="ja-JP" sz="1600" b="1" dirty="0"/>
                        <a:t>1.65 </a:t>
                      </a:r>
                    </a:p>
                  </a:txBody>
                  <a:tcPr marL="0" marR="0" marT="0" marB="0" anchor="b"/>
                </a:tc>
                <a:tc>
                  <a:txBody>
                    <a:bodyPr/>
                    <a:lstStyle/>
                    <a:p>
                      <a:pPr algn="ctr" fontAlgn="b"/>
                      <a:r>
                        <a:rPr lang="en-US" altLang="ja-JP" sz="1600"/>
                        <a:t>111.4 </a:t>
                      </a:r>
                    </a:p>
                  </a:txBody>
                  <a:tcPr marL="0" marR="0" marT="0" marB="0" anchor="b"/>
                </a:tc>
                <a:tc>
                  <a:txBody>
                    <a:bodyPr/>
                    <a:lstStyle/>
                    <a:p>
                      <a:pPr algn="ctr" fontAlgn="b"/>
                      <a:r>
                        <a:rPr lang="en-US" altLang="ja-JP" sz="1600"/>
                        <a:t>2000.5 </a:t>
                      </a:r>
                    </a:p>
                  </a:txBody>
                  <a:tcPr marL="0" marR="0" marT="0" marB="0" anchor="b"/>
                </a:tc>
              </a:tr>
              <a:tr h="211159">
                <a:tc>
                  <a:txBody>
                    <a:bodyPr/>
                    <a:lstStyle/>
                    <a:p>
                      <a:pPr algn="ctr" fontAlgn="b"/>
                      <a:r>
                        <a:rPr lang="en-US" altLang="ja-JP" sz="1600" b="1"/>
                        <a:t>2.90 </a:t>
                      </a:r>
                    </a:p>
                  </a:txBody>
                  <a:tcPr marL="0" marR="0" marT="0" marB="0" anchor="b"/>
                </a:tc>
                <a:tc>
                  <a:txBody>
                    <a:bodyPr/>
                    <a:lstStyle/>
                    <a:p>
                      <a:pPr algn="ctr" fontAlgn="b"/>
                      <a:r>
                        <a:rPr lang="en-US" altLang="ja-JP" sz="1600" b="1" dirty="0"/>
                        <a:t>11.48 </a:t>
                      </a:r>
                    </a:p>
                  </a:txBody>
                  <a:tcPr marL="0" marR="0" marT="0" marB="0" anchor="b"/>
                </a:tc>
                <a:tc>
                  <a:txBody>
                    <a:bodyPr/>
                    <a:lstStyle/>
                    <a:p>
                      <a:pPr algn="ctr" fontAlgn="b"/>
                      <a:r>
                        <a:rPr lang="en-US" altLang="ja-JP" sz="1600"/>
                        <a:t>100.8 </a:t>
                      </a:r>
                    </a:p>
                  </a:txBody>
                  <a:tcPr marL="0" marR="0" marT="0" marB="0" anchor="b"/>
                </a:tc>
                <a:tc>
                  <a:txBody>
                    <a:bodyPr/>
                    <a:lstStyle/>
                    <a:p>
                      <a:pPr algn="ctr" fontAlgn="b"/>
                      <a:r>
                        <a:rPr lang="en-US" altLang="ja-JP" sz="1600"/>
                        <a:t>2014.3 </a:t>
                      </a:r>
                    </a:p>
                  </a:txBody>
                  <a:tcPr marL="0" marR="0" marT="0" marB="0" anchor="b"/>
                </a:tc>
              </a:tr>
              <a:tr h="211159">
                <a:tc>
                  <a:txBody>
                    <a:bodyPr/>
                    <a:lstStyle/>
                    <a:p>
                      <a:pPr algn="ctr" fontAlgn="b"/>
                      <a:r>
                        <a:rPr lang="en-US" altLang="ja-JP" sz="1600" b="1"/>
                        <a:t>3.00 </a:t>
                      </a:r>
                    </a:p>
                  </a:txBody>
                  <a:tcPr marL="0" marR="0" marT="0" marB="0" anchor="b"/>
                </a:tc>
                <a:tc>
                  <a:txBody>
                    <a:bodyPr/>
                    <a:lstStyle/>
                    <a:p>
                      <a:pPr algn="ctr" fontAlgn="b"/>
                      <a:r>
                        <a:rPr lang="en-US" altLang="ja-JP" sz="1600" b="1" dirty="0"/>
                        <a:t>21.98 </a:t>
                      </a:r>
                    </a:p>
                  </a:txBody>
                  <a:tcPr marL="0" marR="0" marT="0" marB="0" anchor="b"/>
                </a:tc>
                <a:tc>
                  <a:txBody>
                    <a:bodyPr/>
                    <a:lstStyle/>
                    <a:p>
                      <a:pPr algn="ctr" fontAlgn="b"/>
                      <a:r>
                        <a:rPr lang="en-US" altLang="ja-JP" sz="1600"/>
                        <a:t>90.3 </a:t>
                      </a:r>
                    </a:p>
                  </a:txBody>
                  <a:tcPr marL="0" marR="0" marT="0" marB="0" anchor="b"/>
                </a:tc>
                <a:tc>
                  <a:txBody>
                    <a:bodyPr/>
                    <a:lstStyle/>
                    <a:p>
                      <a:pPr algn="ctr" fontAlgn="b"/>
                      <a:r>
                        <a:rPr lang="en-US" altLang="ja-JP" sz="1600" dirty="0"/>
                        <a:t>2014.3 </a:t>
                      </a:r>
                    </a:p>
                  </a:txBody>
                  <a:tcPr marL="0" marR="0" marT="0" marB="0" anchor="b"/>
                </a:tc>
              </a:tr>
            </a:tbl>
          </a:graphicData>
        </a:graphic>
      </p:graphicFrame>
      <p:sp>
        <p:nvSpPr>
          <p:cNvPr id="11" name="正方形/長方形 10"/>
          <p:cNvSpPr/>
          <p:nvPr/>
        </p:nvSpPr>
        <p:spPr>
          <a:xfrm>
            <a:off x="1631849" y="2444426"/>
            <a:ext cx="5296487" cy="251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595341" y="4581128"/>
            <a:ext cx="5379888" cy="250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6005897" y="3660952"/>
            <a:ext cx="64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000203" y="5522906"/>
            <a:ext cx="64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080736" y="1875692"/>
            <a:ext cx="2063264" cy="1323439"/>
          </a:xfrm>
          <a:prstGeom prst="rect">
            <a:avLst/>
          </a:prstGeom>
          <a:noFill/>
        </p:spPr>
        <p:txBody>
          <a:bodyPr wrap="square" rtlCol="0">
            <a:spAutoFit/>
          </a:bodyPr>
          <a:lstStyle/>
          <a:p>
            <a:r>
              <a:rPr kumimoji="1" lang="en-US" altLang="ja-JP" sz="1600" dirty="0" smtClean="0"/>
              <a:t>Based on element-by-element simulation considering causality the phase difference (</a:t>
            </a:r>
            <a:r>
              <a:rPr lang="en-US" altLang="ja-JP" sz="1600" dirty="0" smtClean="0"/>
              <a:t>by Nakayama)</a:t>
            </a:r>
            <a:endParaRPr kumimoji="1" lang="ja-JP" altLang="en-US" sz="1600" dirty="0"/>
          </a:p>
        </p:txBody>
      </p:sp>
      <p:cxnSp>
        <p:nvCxnSpPr>
          <p:cNvPr id="17" name="直線コネクタ 16"/>
          <p:cNvCxnSpPr/>
          <p:nvPr/>
        </p:nvCxnSpPr>
        <p:spPr>
          <a:xfrm>
            <a:off x="5970728" y="3414767"/>
            <a:ext cx="64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000203" y="5300169"/>
            <a:ext cx="64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125416" y="5751307"/>
            <a:ext cx="658836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IR loss rate is VERY sensitive to the vertical  collimator width.</a:t>
            </a:r>
          </a:p>
          <a:p>
            <a:r>
              <a:rPr lang="en-US" altLang="ja-JP" dirty="0" smtClean="0"/>
              <a:t>(Once V1 aperture&gt;QC1 aperture, all beam loss goes from V1 to IR</a:t>
            </a:r>
            <a:r>
              <a:rPr kumimoji="1" lang="en-US" altLang="ja-JP" dirty="0" smtClean="0"/>
              <a:t> </a:t>
            </a:r>
            <a:endParaRPr kumimoji="1" lang="ja-JP" altLang="en-US" dirty="0"/>
          </a:p>
        </p:txBody>
      </p:sp>
      <p:sp>
        <p:nvSpPr>
          <p:cNvPr id="20" name="正方形/長方形 19"/>
          <p:cNvSpPr/>
          <p:nvPr/>
        </p:nvSpPr>
        <p:spPr>
          <a:xfrm>
            <a:off x="990584" y="6453499"/>
            <a:ext cx="7324826" cy="369332"/>
          </a:xfrm>
          <a:prstGeom prst="rect">
            <a:avLst/>
          </a:prstGeom>
        </p:spPr>
        <p:txBody>
          <a:bodyPr wrap="none">
            <a:spAutoFit/>
          </a:bodyPr>
          <a:lstStyle/>
          <a:p>
            <a:r>
              <a:rPr lang="en-US" altLang="ja-JP" dirty="0" smtClean="0"/>
              <a:t>Typical orbit deviation at V1 : +-0.12mm (by </a:t>
            </a:r>
            <a:r>
              <a:rPr lang="en-US" altLang="ja-JP" dirty="0" err="1" smtClean="0"/>
              <a:t>iBump</a:t>
            </a:r>
            <a:r>
              <a:rPr lang="en-US" altLang="ja-JP" dirty="0" smtClean="0"/>
              <a:t> V-angle: +-0.5mrad@IP )</a:t>
            </a:r>
            <a:endParaRPr lang="ja-JP" altLang="en-US" dirty="0"/>
          </a:p>
        </p:txBody>
      </p:sp>
      <p:sp>
        <p:nvSpPr>
          <p:cNvPr id="21" name="テキスト ボックス 20"/>
          <p:cNvSpPr txBox="1"/>
          <p:nvPr/>
        </p:nvSpPr>
        <p:spPr>
          <a:xfrm>
            <a:off x="7420708" y="3352799"/>
            <a:ext cx="1066800" cy="646331"/>
          </a:xfrm>
          <a:prstGeom prst="rect">
            <a:avLst/>
          </a:prstGeom>
          <a:noFill/>
        </p:spPr>
        <p:txBody>
          <a:bodyPr wrap="square" rtlCol="0">
            <a:spAutoFit/>
          </a:bodyPr>
          <a:lstStyle/>
          <a:p>
            <a:r>
              <a:rPr kumimoji="1" lang="en-US" altLang="ja-JP" dirty="0" smtClean="0"/>
              <a:t>Up to 100turns</a:t>
            </a:r>
            <a:endParaRPr kumimoji="1" lang="ja-JP" altLang="en-US" dirty="0"/>
          </a:p>
        </p:txBody>
      </p:sp>
      <p:sp>
        <p:nvSpPr>
          <p:cNvPr id="22" name="日付プレースホルダ 4"/>
          <p:cNvSpPr>
            <a:spLocks noGrp="1"/>
          </p:cNvSpPr>
          <p:nvPr>
            <p:ph type="dt" sz="quarter" idx="10"/>
          </p:nvPr>
        </p:nvSpPr>
        <p:spPr>
          <a:xfrm>
            <a:off x="403225" y="6629176"/>
            <a:ext cx="3241675" cy="365125"/>
          </a:xfrm>
        </p:spPr>
        <p:txBody>
          <a:bodyPr/>
          <a:lstStyle/>
          <a:p>
            <a:pPr>
              <a:defRPr/>
            </a:pPr>
            <a:r>
              <a:rPr lang="en-US" altLang="ja-JP" smtClean="0"/>
              <a:t>Hiroyuki Nakayama (KEK) </a:t>
            </a:r>
            <a:endParaRPr lang="ja-JP" altLang="en-US" dirty="0"/>
          </a:p>
        </p:txBody>
      </p:sp>
      <p:sp>
        <p:nvSpPr>
          <p:cNvPr id="23" name="フッター プレースホルダ 7"/>
          <p:cNvSpPr>
            <a:spLocks noGrp="1"/>
          </p:cNvSpPr>
          <p:nvPr>
            <p:ph type="ftr" sz="quarter" idx="11"/>
          </p:nvPr>
        </p:nvSpPr>
        <p:spPr>
          <a:xfrm>
            <a:off x="2708275" y="6629176"/>
            <a:ext cx="3352800" cy="365125"/>
          </a:xfrm>
        </p:spPr>
        <p:txBody>
          <a:bodyPr/>
          <a:lstStyle/>
          <a:p>
            <a:pPr>
              <a:defRPr/>
            </a:pPr>
            <a:r>
              <a:rPr lang="en-US" altLang="ja-JP" smtClean="0"/>
              <a:t>FJPPL meeting @ Strasbourg</a:t>
            </a: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spTree>
    <p:extLst>
      <p:ext uri="{BB962C8B-B14F-4D97-AF65-F5344CB8AC3E}">
        <p14:creationId xmlns:p14="http://schemas.microsoft.com/office/powerpoint/2010/main" val="260290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19000">
              <a:schemeClr val="accent1">
                <a:lumMod val="20000"/>
                <a:lumOff val="80000"/>
              </a:schemeClr>
            </a:gs>
            <a:gs pos="100000">
              <a:schemeClr val="bg1"/>
            </a:gs>
          </a:gsLst>
          <a:lin ang="2700000" scaled="1"/>
        </a:gradFill>
        <a:effectLst/>
      </p:bgPr>
    </p:bg>
    <p:spTree>
      <p:nvGrpSpPr>
        <p:cNvPr id="1" name=""/>
        <p:cNvGrpSpPr/>
        <p:nvPr/>
      </p:nvGrpSpPr>
      <p:grpSpPr>
        <a:xfrm>
          <a:off x="0" y="0"/>
          <a:ext cx="0" cy="0"/>
          <a:chOff x="0" y="0"/>
          <a:chExt cx="0" cy="0"/>
        </a:xfrm>
      </p:grpSpPr>
      <p:pic>
        <p:nvPicPr>
          <p:cNvPr id="144" name="スクリーンショット 2014-02-26 11.28.58.png"/>
          <p:cNvPicPr/>
          <p:nvPr/>
        </p:nvPicPr>
        <p:blipFill>
          <a:blip r:embed="rId3">
            <a:extLst/>
          </a:blip>
          <a:stretch>
            <a:fillRect/>
          </a:stretch>
        </p:blipFill>
        <p:spPr>
          <a:xfrm>
            <a:off x="1784274" y="1285791"/>
            <a:ext cx="5366573" cy="5229607"/>
          </a:xfrm>
          <a:prstGeom prst="rect">
            <a:avLst/>
          </a:prstGeom>
          <a:ln w="12700">
            <a:miter lim="400000"/>
          </a:ln>
        </p:spPr>
      </p:pic>
      <p:sp>
        <p:nvSpPr>
          <p:cNvPr id="145" name="Shape 145"/>
          <p:cNvSpPr>
            <a:spLocks noGrp="1"/>
          </p:cNvSpPr>
          <p:nvPr>
            <p:ph type="title"/>
          </p:nvPr>
        </p:nvSpPr>
        <p:spPr>
          <a:prstGeom prst="rect">
            <a:avLst/>
          </a:prstGeom>
        </p:spPr>
        <p:txBody>
          <a:bodyPr>
            <a:normAutofit/>
          </a:bodyPr>
          <a:lstStyle>
            <a:lvl1pPr defTabSz="566674">
              <a:spcBef>
                <a:spcPts val="1500"/>
              </a:spcBef>
              <a:defRPr sz="6790">
                <a:latin typeface="Arial"/>
                <a:ea typeface="Arial"/>
                <a:cs typeface="Arial"/>
                <a:sym typeface="Arial"/>
              </a:defRPr>
            </a:lvl1pPr>
          </a:lstStyle>
          <a:p>
            <a:pPr lvl="0">
              <a:defRPr sz="1800">
                <a:solidFill>
                  <a:srgbClr val="000000"/>
                </a:solidFill>
              </a:defRPr>
            </a:pPr>
            <a:r>
              <a:rPr lang="en-US" sz="4000" dirty="0" smtClean="0">
                <a:latin typeface="+mj-lt"/>
              </a:rPr>
              <a:t>SuperKEKB </a:t>
            </a:r>
            <a:r>
              <a:rPr sz="4000" dirty="0" smtClean="0">
                <a:latin typeface="+mj-lt"/>
              </a:rPr>
              <a:t>Collimators Location</a:t>
            </a:r>
            <a:endParaRPr sz="4000" dirty="0">
              <a:latin typeface="+mj-lt"/>
            </a:endParaRPr>
          </a:p>
        </p:txBody>
      </p:sp>
      <p:sp>
        <p:nvSpPr>
          <p:cNvPr id="146" name="Shape 146"/>
          <p:cNvSpPr/>
          <p:nvPr/>
        </p:nvSpPr>
        <p:spPr>
          <a:xfrm>
            <a:off x="118470" y="2457525"/>
            <a:ext cx="2329429" cy="7848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l">
              <a:defRPr sz="1800">
                <a:solidFill>
                  <a:srgbClr val="000000"/>
                </a:solidFill>
              </a:defRPr>
            </a:pPr>
            <a:r>
              <a:rPr sz="1700" dirty="0">
                <a:solidFill>
                  <a:srgbClr val="728FBC"/>
                </a:solidFill>
                <a:latin typeface="Arial"/>
                <a:ea typeface="Arial"/>
                <a:cs typeface="Arial"/>
                <a:sym typeface="Arial"/>
              </a:rPr>
              <a:t>HER</a:t>
            </a:r>
          </a:p>
          <a:p>
            <a:pPr lvl="0" algn="l">
              <a:defRPr sz="1800">
                <a:solidFill>
                  <a:srgbClr val="000000"/>
                </a:solidFill>
              </a:defRPr>
            </a:pPr>
            <a:r>
              <a:rPr sz="1700" dirty="0">
                <a:solidFill>
                  <a:srgbClr val="728FBC"/>
                </a:solidFill>
                <a:latin typeface="Arial"/>
                <a:ea typeface="Arial"/>
                <a:cs typeface="Arial"/>
                <a:sym typeface="Arial"/>
              </a:rPr>
              <a:t>D12: H1, H2, H3, H4</a:t>
            </a:r>
          </a:p>
          <a:p>
            <a:pPr lvl="0" algn="l">
              <a:defRPr sz="1800">
                <a:solidFill>
                  <a:srgbClr val="000000"/>
                </a:solidFill>
              </a:defRPr>
            </a:pPr>
            <a:r>
              <a:rPr lang="en-US" sz="1700" dirty="0">
                <a:solidFill>
                  <a:srgbClr val="728FBC"/>
                </a:solidFill>
                <a:latin typeface="Arial"/>
                <a:ea typeface="Arial"/>
                <a:cs typeface="Arial"/>
                <a:sym typeface="Arial"/>
              </a:rPr>
              <a:t> </a:t>
            </a:r>
            <a:r>
              <a:rPr lang="en-US" sz="1700" dirty="0" smtClean="0">
                <a:solidFill>
                  <a:srgbClr val="728FBC"/>
                </a:solidFill>
                <a:latin typeface="Arial"/>
                <a:ea typeface="Arial"/>
                <a:cs typeface="Arial"/>
                <a:sym typeface="Arial"/>
              </a:rPr>
              <a:t>    </a:t>
            </a:r>
            <a:r>
              <a:rPr sz="1700" dirty="0" smtClean="0">
                <a:solidFill>
                  <a:srgbClr val="728FBC"/>
                </a:solidFill>
                <a:latin typeface="Arial"/>
                <a:ea typeface="Arial"/>
                <a:cs typeface="Arial"/>
                <a:sym typeface="Arial"/>
              </a:rPr>
              <a:t> </a:t>
            </a:r>
            <a:r>
              <a:rPr lang="en-US" sz="1700" dirty="0" smtClean="0">
                <a:solidFill>
                  <a:srgbClr val="728FBC"/>
                </a:solidFill>
                <a:latin typeface="Arial"/>
                <a:ea typeface="Arial"/>
                <a:cs typeface="Arial"/>
                <a:sym typeface="Arial"/>
              </a:rPr>
              <a:t>(</a:t>
            </a:r>
            <a:r>
              <a:rPr sz="1700" dirty="0" smtClean="0">
                <a:solidFill>
                  <a:srgbClr val="728FBC"/>
                </a:solidFill>
                <a:latin typeface="Arial"/>
                <a:ea typeface="Arial"/>
                <a:cs typeface="Arial"/>
                <a:sym typeface="Arial"/>
              </a:rPr>
              <a:t>V1</a:t>
            </a:r>
            <a:r>
              <a:rPr sz="1700" dirty="0">
                <a:solidFill>
                  <a:srgbClr val="728FBC"/>
                </a:solidFill>
                <a:latin typeface="Arial"/>
                <a:ea typeface="Arial"/>
                <a:cs typeface="Arial"/>
                <a:sym typeface="Arial"/>
              </a:rPr>
              <a:t>, V2, V3, </a:t>
            </a:r>
            <a:r>
              <a:rPr sz="1700" dirty="0" smtClean="0">
                <a:solidFill>
                  <a:srgbClr val="728FBC"/>
                </a:solidFill>
                <a:latin typeface="Arial"/>
                <a:ea typeface="Arial"/>
                <a:cs typeface="Arial"/>
                <a:sym typeface="Arial"/>
              </a:rPr>
              <a:t>V4</a:t>
            </a:r>
            <a:r>
              <a:rPr lang="en-US" sz="1700" dirty="0" smtClean="0">
                <a:solidFill>
                  <a:srgbClr val="728FBC"/>
                </a:solidFill>
                <a:latin typeface="Arial"/>
                <a:ea typeface="Arial"/>
                <a:cs typeface="Arial"/>
                <a:sym typeface="Arial"/>
              </a:rPr>
              <a:t>)</a:t>
            </a:r>
            <a:endParaRPr sz="1700" dirty="0">
              <a:solidFill>
                <a:srgbClr val="728FBC"/>
              </a:solidFill>
              <a:latin typeface="Arial"/>
              <a:ea typeface="Arial"/>
              <a:cs typeface="Arial"/>
              <a:sym typeface="Arial"/>
            </a:endParaRPr>
          </a:p>
        </p:txBody>
      </p:sp>
      <p:sp>
        <p:nvSpPr>
          <p:cNvPr id="147" name="Shape 147"/>
          <p:cNvSpPr/>
          <p:nvPr/>
        </p:nvSpPr>
        <p:spPr>
          <a:xfrm>
            <a:off x="118470" y="5006360"/>
            <a:ext cx="2329429" cy="7848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l">
              <a:defRPr sz="1800">
                <a:solidFill>
                  <a:srgbClr val="000000"/>
                </a:solidFill>
              </a:defRPr>
            </a:pPr>
            <a:r>
              <a:rPr sz="1700" dirty="0">
                <a:solidFill>
                  <a:srgbClr val="728FBC"/>
                </a:solidFill>
                <a:latin typeface="Arial"/>
                <a:ea typeface="Arial"/>
                <a:cs typeface="Arial"/>
                <a:sym typeface="Arial"/>
              </a:rPr>
              <a:t>HER</a:t>
            </a:r>
          </a:p>
          <a:p>
            <a:pPr lvl="0" algn="l">
              <a:defRPr sz="1800">
                <a:solidFill>
                  <a:srgbClr val="000000"/>
                </a:solidFill>
              </a:defRPr>
            </a:pPr>
            <a:r>
              <a:rPr sz="1700" dirty="0">
                <a:solidFill>
                  <a:srgbClr val="728FBC"/>
                </a:solidFill>
                <a:latin typeface="Arial"/>
                <a:ea typeface="Arial"/>
                <a:cs typeface="Arial"/>
                <a:sym typeface="Arial"/>
              </a:rPr>
              <a:t>D09: H1, H2, H3, </a:t>
            </a:r>
            <a:r>
              <a:rPr sz="1700" dirty="0" smtClean="0">
                <a:solidFill>
                  <a:srgbClr val="728FBC"/>
                </a:solidFill>
                <a:latin typeface="Arial"/>
                <a:ea typeface="Arial"/>
                <a:cs typeface="Arial"/>
                <a:sym typeface="Arial"/>
              </a:rPr>
              <a:t>H4</a:t>
            </a:r>
            <a:endParaRPr lang="en-US" sz="1700" dirty="0" smtClean="0">
              <a:solidFill>
                <a:srgbClr val="728FBC"/>
              </a:solidFill>
              <a:latin typeface="Arial"/>
              <a:ea typeface="Arial"/>
              <a:cs typeface="Arial"/>
              <a:sym typeface="Arial"/>
            </a:endParaRPr>
          </a:p>
          <a:p>
            <a:pPr lvl="0" algn="l">
              <a:defRPr sz="1800">
                <a:solidFill>
                  <a:srgbClr val="000000"/>
                </a:solidFill>
              </a:defRPr>
            </a:pPr>
            <a:r>
              <a:rPr lang="en-US" sz="1700" dirty="0">
                <a:solidFill>
                  <a:srgbClr val="728FBC"/>
                </a:solidFill>
                <a:latin typeface="Arial"/>
                <a:ea typeface="Arial"/>
                <a:cs typeface="Arial"/>
                <a:sym typeface="Arial"/>
              </a:rPr>
              <a:t> </a:t>
            </a:r>
            <a:r>
              <a:rPr lang="en-US" sz="1700" dirty="0" smtClean="0">
                <a:solidFill>
                  <a:srgbClr val="728FBC"/>
                </a:solidFill>
                <a:latin typeface="Arial"/>
                <a:ea typeface="Arial"/>
                <a:cs typeface="Arial"/>
                <a:sym typeface="Arial"/>
              </a:rPr>
              <a:t>   (</a:t>
            </a:r>
            <a:r>
              <a:rPr sz="1700" dirty="0" smtClean="0">
                <a:solidFill>
                  <a:srgbClr val="728FBC"/>
                </a:solidFill>
                <a:latin typeface="Arial"/>
                <a:ea typeface="Arial"/>
                <a:cs typeface="Arial"/>
                <a:sym typeface="Arial"/>
              </a:rPr>
              <a:t>V1</a:t>
            </a:r>
            <a:r>
              <a:rPr sz="1700" dirty="0">
                <a:solidFill>
                  <a:srgbClr val="728FBC"/>
                </a:solidFill>
                <a:latin typeface="Arial"/>
                <a:ea typeface="Arial"/>
                <a:cs typeface="Arial"/>
                <a:sym typeface="Arial"/>
              </a:rPr>
              <a:t>, V2, V3, </a:t>
            </a:r>
            <a:r>
              <a:rPr sz="1700" dirty="0" smtClean="0">
                <a:solidFill>
                  <a:srgbClr val="728FBC"/>
                </a:solidFill>
                <a:latin typeface="Arial"/>
                <a:ea typeface="Arial"/>
                <a:cs typeface="Arial"/>
                <a:sym typeface="Arial"/>
              </a:rPr>
              <a:t>V4</a:t>
            </a:r>
            <a:r>
              <a:rPr lang="en-US" sz="1700" dirty="0" smtClean="0">
                <a:solidFill>
                  <a:srgbClr val="728FBC"/>
                </a:solidFill>
                <a:latin typeface="Arial"/>
                <a:ea typeface="Arial"/>
                <a:cs typeface="Arial"/>
                <a:sym typeface="Arial"/>
              </a:rPr>
              <a:t>)</a:t>
            </a:r>
            <a:endParaRPr sz="1700" dirty="0">
              <a:solidFill>
                <a:srgbClr val="728FBC"/>
              </a:solidFill>
              <a:latin typeface="Arial"/>
              <a:ea typeface="Arial"/>
              <a:cs typeface="Arial"/>
              <a:sym typeface="Arial"/>
            </a:endParaRPr>
          </a:p>
        </p:txBody>
      </p:sp>
      <p:sp>
        <p:nvSpPr>
          <p:cNvPr id="148" name="Shape 148"/>
          <p:cNvSpPr/>
          <p:nvPr/>
        </p:nvSpPr>
        <p:spPr>
          <a:xfrm>
            <a:off x="4839891" y="2022669"/>
            <a:ext cx="562570"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D02</a:t>
            </a:r>
          </a:p>
        </p:txBody>
      </p:sp>
      <p:sp>
        <p:nvSpPr>
          <p:cNvPr id="149" name="Shape 149"/>
          <p:cNvSpPr/>
          <p:nvPr/>
        </p:nvSpPr>
        <p:spPr>
          <a:xfrm>
            <a:off x="5679281" y="2516519"/>
            <a:ext cx="562570"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D03</a:t>
            </a:r>
          </a:p>
        </p:txBody>
      </p:sp>
      <p:sp>
        <p:nvSpPr>
          <p:cNvPr id="150" name="Shape 150"/>
          <p:cNvSpPr/>
          <p:nvPr/>
        </p:nvSpPr>
        <p:spPr>
          <a:xfrm>
            <a:off x="6054328" y="3641473"/>
            <a:ext cx="562570"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D04</a:t>
            </a:r>
          </a:p>
        </p:txBody>
      </p:sp>
      <p:sp>
        <p:nvSpPr>
          <p:cNvPr id="151" name="Shape 151"/>
          <p:cNvSpPr/>
          <p:nvPr/>
        </p:nvSpPr>
        <p:spPr>
          <a:xfrm>
            <a:off x="6054328" y="4586500"/>
            <a:ext cx="562570"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D05</a:t>
            </a:r>
          </a:p>
        </p:txBody>
      </p:sp>
      <p:sp>
        <p:nvSpPr>
          <p:cNvPr id="152" name="Shape 152"/>
          <p:cNvSpPr/>
          <p:nvPr/>
        </p:nvSpPr>
        <p:spPr>
          <a:xfrm>
            <a:off x="5679281" y="5751408"/>
            <a:ext cx="562570"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D06</a:t>
            </a:r>
          </a:p>
        </p:txBody>
      </p:sp>
      <p:sp>
        <p:nvSpPr>
          <p:cNvPr id="153" name="Shape 153"/>
          <p:cNvSpPr/>
          <p:nvPr/>
        </p:nvSpPr>
        <p:spPr>
          <a:xfrm>
            <a:off x="4839891" y="5867494"/>
            <a:ext cx="562570"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dirty="0">
                <a:solidFill>
                  <a:srgbClr val="FF6251"/>
                </a:solidFill>
              </a:rPr>
              <a:t>D07</a:t>
            </a:r>
          </a:p>
        </p:txBody>
      </p:sp>
      <p:sp>
        <p:nvSpPr>
          <p:cNvPr id="154" name="Shape 154"/>
          <p:cNvSpPr/>
          <p:nvPr/>
        </p:nvSpPr>
        <p:spPr>
          <a:xfrm>
            <a:off x="3598664" y="5867494"/>
            <a:ext cx="562570"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D08</a:t>
            </a:r>
          </a:p>
        </p:txBody>
      </p:sp>
      <p:sp>
        <p:nvSpPr>
          <p:cNvPr id="155" name="Shape 155"/>
          <p:cNvSpPr/>
          <p:nvPr/>
        </p:nvSpPr>
        <p:spPr>
          <a:xfrm>
            <a:off x="2678906" y="5751408"/>
            <a:ext cx="562570"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D09</a:t>
            </a:r>
          </a:p>
        </p:txBody>
      </p:sp>
      <p:sp>
        <p:nvSpPr>
          <p:cNvPr id="156" name="Shape 156"/>
          <p:cNvSpPr/>
          <p:nvPr/>
        </p:nvSpPr>
        <p:spPr>
          <a:xfrm>
            <a:off x="2330649" y="4586500"/>
            <a:ext cx="562570"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D10</a:t>
            </a:r>
          </a:p>
        </p:txBody>
      </p:sp>
      <p:sp>
        <p:nvSpPr>
          <p:cNvPr id="157" name="Shape 157"/>
          <p:cNvSpPr/>
          <p:nvPr/>
        </p:nvSpPr>
        <p:spPr>
          <a:xfrm>
            <a:off x="2330649" y="3641473"/>
            <a:ext cx="562570"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D11</a:t>
            </a:r>
          </a:p>
        </p:txBody>
      </p:sp>
      <p:sp>
        <p:nvSpPr>
          <p:cNvPr id="158" name="Shape 158"/>
          <p:cNvSpPr/>
          <p:nvPr/>
        </p:nvSpPr>
        <p:spPr>
          <a:xfrm>
            <a:off x="2750344" y="2516519"/>
            <a:ext cx="562570"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D12</a:t>
            </a:r>
          </a:p>
        </p:txBody>
      </p:sp>
      <p:sp>
        <p:nvSpPr>
          <p:cNvPr id="159" name="Shape 159"/>
          <p:cNvSpPr/>
          <p:nvPr/>
        </p:nvSpPr>
        <p:spPr>
          <a:xfrm>
            <a:off x="3598664" y="2022669"/>
            <a:ext cx="562570"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D01</a:t>
            </a:r>
          </a:p>
        </p:txBody>
      </p:sp>
      <p:sp>
        <p:nvSpPr>
          <p:cNvPr id="160" name="Shape 160"/>
          <p:cNvSpPr/>
          <p:nvPr/>
        </p:nvSpPr>
        <p:spPr>
          <a:xfrm>
            <a:off x="6327891" y="5970951"/>
            <a:ext cx="2329429" cy="52322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l">
              <a:defRPr sz="1800">
                <a:solidFill>
                  <a:srgbClr val="000000"/>
                </a:solidFill>
              </a:defRPr>
            </a:pPr>
            <a:r>
              <a:rPr sz="1700">
                <a:solidFill>
                  <a:srgbClr val="C82506"/>
                </a:solidFill>
                <a:latin typeface="Arial"/>
                <a:ea typeface="Arial"/>
                <a:cs typeface="Arial"/>
                <a:sym typeface="Arial"/>
              </a:rPr>
              <a:t>LER</a:t>
            </a:r>
          </a:p>
          <a:p>
            <a:pPr lvl="0" algn="l">
              <a:defRPr sz="1800">
                <a:solidFill>
                  <a:srgbClr val="000000"/>
                </a:solidFill>
              </a:defRPr>
            </a:pPr>
            <a:r>
              <a:rPr sz="1700">
                <a:solidFill>
                  <a:srgbClr val="C82506"/>
                </a:solidFill>
                <a:latin typeface="Arial"/>
                <a:ea typeface="Arial"/>
                <a:cs typeface="Arial"/>
                <a:sym typeface="Arial"/>
              </a:rPr>
              <a:t>D06: H1, H2, H3, H4</a:t>
            </a:r>
          </a:p>
        </p:txBody>
      </p:sp>
      <p:sp>
        <p:nvSpPr>
          <p:cNvPr id="161" name="Shape 161"/>
          <p:cNvSpPr/>
          <p:nvPr/>
        </p:nvSpPr>
        <p:spPr>
          <a:xfrm>
            <a:off x="6824665" y="1648978"/>
            <a:ext cx="2329429" cy="7848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l">
              <a:defRPr sz="1800">
                <a:solidFill>
                  <a:srgbClr val="000000"/>
                </a:solidFill>
              </a:defRPr>
            </a:pPr>
            <a:r>
              <a:rPr sz="1700" dirty="0">
                <a:solidFill>
                  <a:srgbClr val="C82506"/>
                </a:solidFill>
                <a:latin typeface="Arial"/>
                <a:ea typeface="Arial"/>
                <a:cs typeface="Arial"/>
                <a:sym typeface="Arial"/>
              </a:rPr>
              <a:t>LER</a:t>
            </a:r>
          </a:p>
          <a:p>
            <a:pPr lvl="0" algn="l">
              <a:defRPr sz="1800">
                <a:solidFill>
                  <a:srgbClr val="000000"/>
                </a:solidFill>
              </a:defRPr>
            </a:pPr>
            <a:r>
              <a:rPr sz="1700" dirty="0">
                <a:solidFill>
                  <a:srgbClr val="C82506"/>
                </a:solidFill>
                <a:latin typeface="Arial"/>
                <a:ea typeface="Arial"/>
                <a:cs typeface="Arial"/>
                <a:sym typeface="Arial"/>
              </a:rPr>
              <a:t>D02: H1, H2, H3, </a:t>
            </a:r>
            <a:r>
              <a:rPr sz="1700" dirty="0" smtClean="0">
                <a:solidFill>
                  <a:srgbClr val="C82506"/>
                </a:solidFill>
                <a:latin typeface="Arial"/>
                <a:ea typeface="Arial"/>
                <a:cs typeface="Arial"/>
                <a:sym typeface="Arial"/>
              </a:rPr>
              <a:t>H4</a:t>
            </a:r>
            <a:r>
              <a:rPr lang="en-US" sz="1700" dirty="0" smtClean="0">
                <a:solidFill>
                  <a:srgbClr val="C82506"/>
                </a:solidFill>
                <a:latin typeface="Arial"/>
                <a:ea typeface="Arial"/>
                <a:cs typeface="Arial"/>
                <a:sym typeface="Arial"/>
              </a:rPr>
              <a:t>,</a:t>
            </a:r>
          </a:p>
          <a:p>
            <a:pPr lvl="0" algn="l">
              <a:defRPr sz="1800">
                <a:solidFill>
                  <a:srgbClr val="000000"/>
                </a:solidFill>
              </a:defRPr>
            </a:pPr>
            <a:r>
              <a:rPr sz="1700" dirty="0" smtClean="0">
                <a:solidFill>
                  <a:srgbClr val="C82506"/>
                </a:solidFill>
                <a:latin typeface="Arial"/>
                <a:ea typeface="Arial"/>
                <a:cs typeface="Arial"/>
                <a:sym typeface="Arial"/>
              </a:rPr>
              <a:t>V1</a:t>
            </a:r>
            <a:r>
              <a:rPr lang="en-US" sz="1700" dirty="0" smtClean="0">
                <a:solidFill>
                  <a:srgbClr val="C82506"/>
                </a:solidFill>
                <a:latin typeface="Arial"/>
                <a:ea typeface="Arial"/>
                <a:cs typeface="Arial"/>
                <a:sym typeface="Arial"/>
              </a:rPr>
              <a:t> for Beam-gas</a:t>
            </a:r>
            <a:endParaRPr sz="1700" dirty="0">
              <a:solidFill>
                <a:srgbClr val="C82506"/>
              </a:solidFill>
              <a:latin typeface="Arial"/>
              <a:ea typeface="Arial"/>
              <a:cs typeface="Arial"/>
              <a:sym typeface="Arial"/>
            </a:endParaRPr>
          </a:p>
        </p:txBody>
      </p:sp>
      <p:sp>
        <p:nvSpPr>
          <p:cNvPr id="162" name="Shape 162"/>
          <p:cNvSpPr/>
          <p:nvPr/>
        </p:nvSpPr>
        <p:spPr>
          <a:xfrm>
            <a:off x="6824665" y="2457524"/>
            <a:ext cx="2329429" cy="7848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l">
              <a:defRPr sz="1800">
                <a:solidFill>
                  <a:srgbClr val="000000"/>
                </a:solidFill>
              </a:defRPr>
            </a:pPr>
            <a:r>
              <a:rPr sz="1700" dirty="0">
                <a:solidFill>
                  <a:srgbClr val="C82506"/>
                </a:solidFill>
                <a:latin typeface="Arial"/>
                <a:ea typeface="Arial"/>
                <a:cs typeface="Arial"/>
                <a:sym typeface="Arial"/>
              </a:rPr>
              <a:t>LER</a:t>
            </a:r>
          </a:p>
          <a:p>
            <a:pPr lvl="0" algn="l">
              <a:defRPr sz="1800">
                <a:solidFill>
                  <a:srgbClr val="000000"/>
                </a:solidFill>
              </a:defRPr>
            </a:pPr>
            <a:r>
              <a:rPr sz="1700" dirty="0">
                <a:solidFill>
                  <a:srgbClr val="C82506"/>
                </a:solidFill>
                <a:latin typeface="Arial"/>
                <a:ea typeface="Arial"/>
                <a:cs typeface="Arial"/>
                <a:sym typeface="Arial"/>
              </a:rPr>
              <a:t>D03: H1, </a:t>
            </a:r>
            <a:r>
              <a:rPr sz="1700" dirty="0" smtClean="0">
                <a:solidFill>
                  <a:srgbClr val="C82506"/>
                </a:solidFill>
                <a:latin typeface="Arial"/>
                <a:ea typeface="Arial"/>
                <a:cs typeface="Arial"/>
                <a:sym typeface="Arial"/>
              </a:rPr>
              <a:t>H2</a:t>
            </a:r>
            <a:endParaRPr lang="en-US" sz="1700" dirty="0" smtClean="0">
              <a:solidFill>
                <a:srgbClr val="C82506"/>
              </a:solidFill>
              <a:latin typeface="Arial"/>
              <a:ea typeface="Arial"/>
              <a:cs typeface="Arial"/>
              <a:sym typeface="Arial"/>
            </a:endParaRPr>
          </a:p>
          <a:p>
            <a:pPr lvl="0" algn="l">
              <a:defRPr sz="1800">
                <a:solidFill>
                  <a:srgbClr val="000000"/>
                </a:solidFill>
              </a:defRPr>
            </a:pPr>
            <a:r>
              <a:rPr lang="en-US" sz="1700" dirty="0">
                <a:solidFill>
                  <a:srgbClr val="C82506"/>
                </a:solidFill>
                <a:latin typeface="Arial"/>
                <a:ea typeface="Arial"/>
                <a:cs typeface="Arial"/>
                <a:sym typeface="Arial"/>
              </a:rPr>
              <a:t> </a:t>
            </a:r>
            <a:r>
              <a:rPr lang="en-US" sz="1700" dirty="0" smtClean="0">
                <a:solidFill>
                  <a:srgbClr val="C82506"/>
                </a:solidFill>
                <a:latin typeface="Arial"/>
                <a:ea typeface="Arial"/>
                <a:cs typeface="Arial"/>
                <a:sym typeface="Arial"/>
              </a:rPr>
              <a:t>(</a:t>
            </a:r>
            <a:r>
              <a:rPr sz="1700" dirty="0" smtClean="0">
                <a:solidFill>
                  <a:srgbClr val="C82506"/>
                </a:solidFill>
                <a:latin typeface="Arial"/>
                <a:ea typeface="Arial"/>
                <a:cs typeface="Arial"/>
                <a:sym typeface="Arial"/>
              </a:rPr>
              <a:t>V1</a:t>
            </a:r>
            <a:r>
              <a:rPr sz="1700" dirty="0">
                <a:solidFill>
                  <a:srgbClr val="C82506"/>
                </a:solidFill>
                <a:latin typeface="Arial"/>
                <a:ea typeface="Arial"/>
                <a:cs typeface="Arial"/>
                <a:sym typeface="Arial"/>
              </a:rPr>
              <a:t>, </a:t>
            </a:r>
            <a:r>
              <a:rPr sz="1700" dirty="0" smtClean="0">
                <a:solidFill>
                  <a:srgbClr val="C82506"/>
                </a:solidFill>
                <a:latin typeface="Arial"/>
                <a:ea typeface="Arial"/>
                <a:cs typeface="Arial"/>
                <a:sym typeface="Arial"/>
              </a:rPr>
              <a:t>V2</a:t>
            </a:r>
            <a:r>
              <a:rPr lang="en-US" sz="1700" dirty="0" smtClean="0">
                <a:solidFill>
                  <a:srgbClr val="C82506"/>
                </a:solidFill>
                <a:latin typeface="Arial"/>
                <a:ea typeface="Arial"/>
                <a:cs typeface="Arial"/>
                <a:sym typeface="Arial"/>
              </a:rPr>
              <a:t>)</a:t>
            </a:r>
            <a:endParaRPr sz="1700" dirty="0">
              <a:solidFill>
                <a:srgbClr val="C82506"/>
              </a:solidFill>
              <a:latin typeface="Arial"/>
              <a:ea typeface="Arial"/>
              <a:cs typeface="Arial"/>
              <a:sym typeface="Arial"/>
            </a:endParaRPr>
          </a:p>
        </p:txBody>
      </p:sp>
      <p:sp>
        <p:nvSpPr>
          <p:cNvPr id="163" name="Shape 163"/>
          <p:cNvSpPr/>
          <p:nvPr/>
        </p:nvSpPr>
        <p:spPr>
          <a:xfrm>
            <a:off x="104679" y="1648978"/>
            <a:ext cx="2815329" cy="7848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l">
              <a:defRPr sz="1800">
                <a:solidFill>
                  <a:srgbClr val="000000"/>
                </a:solidFill>
              </a:defRPr>
            </a:pPr>
            <a:r>
              <a:rPr sz="1700" dirty="0">
                <a:solidFill>
                  <a:srgbClr val="728FBC"/>
                </a:solidFill>
                <a:latin typeface="Arial"/>
                <a:ea typeface="Arial"/>
                <a:cs typeface="Arial"/>
                <a:sym typeface="Arial"/>
              </a:rPr>
              <a:t>HER</a:t>
            </a:r>
          </a:p>
          <a:p>
            <a:pPr lvl="0" algn="l">
              <a:defRPr sz="1800">
                <a:solidFill>
                  <a:srgbClr val="000000"/>
                </a:solidFill>
              </a:defRPr>
            </a:pPr>
            <a:r>
              <a:rPr sz="1700" dirty="0">
                <a:solidFill>
                  <a:srgbClr val="728FBC"/>
                </a:solidFill>
                <a:latin typeface="Arial"/>
                <a:ea typeface="Arial"/>
                <a:cs typeface="Arial"/>
                <a:sym typeface="Arial"/>
              </a:rPr>
              <a:t>D01: H1, H2, H3, H4, </a:t>
            </a:r>
            <a:r>
              <a:rPr sz="1700" dirty="0" smtClean="0">
                <a:solidFill>
                  <a:srgbClr val="728FBC"/>
                </a:solidFill>
                <a:latin typeface="Arial"/>
                <a:ea typeface="Arial"/>
                <a:cs typeface="Arial"/>
                <a:sym typeface="Arial"/>
              </a:rPr>
              <a:t>H5</a:t>
            </a:r>
            <a:r>
              <a:rPr lang="en-US" sz="1700" dirty="0" smtClean="0">
                <a:solidFill>
                  <a:srgbClr val="728FBC"/>
                </a:solidFill>
                <a:latin typeface="Arial"/>
                <a:ea typeface="Arial"/>
                <a:cs typeface="Arial"/>
                <a:sym typeface="Arial"/>
              </a:rPr>
              <a:t>, </a:t>
            </a:r>
          </a:p>
          <a:p>
            <a:pPr lvl="0" algn="l">
              <a:defRPr sz="1800">
                <a:solidFill>
                  <a:srgbClr val="000000"/>
                </a:solidFill>
              </a:defRPr>
            </a:pPr>
            <a:r>
              <a:rPr lang="en-US" sz="1700" dirty="0">
                <a:solidFill>
                  <a:srgbClr val="728FBC"/>
                </a:solidFill>
                <a:latin typeface="Arial"/>
                <a:ea typeface="Arial"/>
                <a:cs typeface="Arial"/>
                <a:sym typeface="Arial"/>
              </a:rPr>
              <a:t> </a:t>
            </a:r>
            <a:r>
              <a:rPr lang="en-US" sz="1700" dirty="0" smtClean="0">
                <a:solidFill>
                  <a:srgbClr val="728FBC"/>
                </a:solidFill>
                <a:latin typeface="Arial"/>
                <a:ea typeface="Arial"/>
                <a:cs typeface="Arial"/>
                <a:sym typeface="Arial"/>
              </a:rPr>
              <a:t>        </a:t>
            </a:r>
            <a:r>
              <a:rPr sz="1700" dirty="0" smtClean="0">
                <a:solidFill>
                  <a:srgbClr val="728FBC"/>
                </a:solidFill>
                <a:latin typeface="Arial"/>
                <a:ea typeface="Arial"/>
                <a:cs typeface="Arial"/>
                <a:sym typeface="Arial"/>
              </a:rPr>
              <a:t>V1</a:t>
            </a:r>
            <a:r>
              <a:rPr lang="en-US" sz="1700" dirty="0" smtClean="0">
                <a:solidFill>
                  <a:srgbClr val="728FBC"/>
                </a:solidFill>
                <a:latin typeface="Arial"/>
                <a:ea typeface="Arial"/>
                <a:cs typeface="Arial"/>
                <a:sym typeface="Arial"/>
              </a:rPr>
              <a:t> for Beam-gas</a:t>
            </a:r>
            <a:endParaRPr sz="1700" dirty="0">
              <a:solidFill>
                <a:srgbClr val="728FBC"/>
              </a:solidFill>
              <a:latin typeface="Arial"/>
              <a:ea typeface="Arial"/>
              <a:cs typeface="Arial"/>
              <a:sym typeface="Arial"/>
            </a:endParaRPr>
          </a:p>
        </p:txBody>
      </p:sp>
      <p:sp>
        <p:nvSpPr>
          <p:cNvPr id="22" name="テキスト ボックス 21"/>
          <p:cNvSpPr txBox="1"/>
          <p:nvPr/>
        </p:nvSpPr>
        <p:spPr>
          <a:xfrm>
            <a:off x="7380312" y="0"/>
            <a:ext cx="1763688" cy="369332"/>
          </a:xfrm>
          <a:prstGeom prst="rect">
            <a:avLst/>
          </a:prstGeom>
          <a:noFill/>
        </p:spPr>
        <p:txBody>
          <a:bodyPr wrap="square" rtlCol="0">
            <a:spAutoFit/>
          </a:bodyPr>
          <a:lstStyle/>
          <a:p>
            <a:r>
              <a:rPr kumimoji="1" lang="en-US" altLang="ja-JP" dirty="0" smtClean="0"/>
              <a:t>T. </a:t>
            </a:r>
            <a:r>
              <a:rPr kumimoji="1" lang="en-US" altLang="ja-JP" dirty="0" err="1" smtClean="0"/>
              <a:t>Ishibashi</a:t>
            </a:r>
            <a:r>
              <a:rPr kumimoji="1" lang="en-US" altLang="ja-JP" dirty="0" smtClean="0"/>
              <a:t> (KEK)</a:t>
            </a:r>
            <a:endParaRPr kumimoji="1" lang="ja-JP" altLang="en-US" dirty="0"/>
          </a:p>
        </p:txBody>
      </p:sp>
      <p:sp>
        <p:nvSpPr>
          <p:cNvPr id="23" name="テキスト ボックス 22"/>
          <p:cNvSpPr txBox="1"/>
          <p:nvPr/>
        </p:nvSpPr>
        <p:spPr>
          <a:xfrm>
            <a:off x="5076056" y="3429000"/>
            <a:ext cx="378043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ja-JP" dirty="0" smtClean="0"/>
              <a:t>~20</a:t>
            </a:r>
            <a:r>
              <a:rPr kumimoji="1" lang="en-US" altLang="ja-JP" dirty="0" smtClean="0"/>
              <a:t>  Hor</a:t>
            </a:r>
            <a:r>
              <a:rPr lang="en-US" altLang="ja-JP" dirty="0" smtClean="0"/>
              <a:t>izontal collimators </a:t>
            </a:r>
            <a:r>
              <a:rPr kumimoji="1" lang="en-US" altLang="ja-JP" dirty="0" smtClean="0"/>
              <a:t>and  2 Vertical collimators</a:t>
            </a:r>
          </a:p>
          <a:p>
            <a:r>
              <a:rPr lang="en-US" altLang="ja-JP" dirty="0" smtClean="0"/>
              <a:t>Each collimator can be asymmetric</a:t>
            </a:r>
          </a:p>
          <a:p>
            <a:pPr>
              <a:buFont typeface="Wingdings"/>
              <a:buChar char="à"/>
            </a:pPr>
            <a:r>
              <a:rPr kumimoji="1" lang="en-US" altLang="ja-JP" dirty="0" smtClean="0">
                <a:sym typeface="Wingdings" pitchFamily="2" charset="2"/>
              </a:rPr>
              <a:t> Need to control </a:t>
            </a:r>
            <a:r>
              <a:rPr kumimoji="1" lang="en-US" altLang="ja-JP" dirty="0" smtClean="0">
                <a:solidFill>
                  <a:schemeClr val="tx1"/>
                </a:solidFill>
                <a:sym typeface="Wingdings" pitchFamily="2" charset="2"/>
              </a:rPr>
              <a:t>~50 parameters</a:t>
            </a:r>
            <a:r>
              <a:rPr lang="en-US" altLang="ja-JP" dirty="0" smtClean="0">
                <a:solidFill>
                  <a:schemeClr val="tx1"/>
                </a:solidFill>
                <a:sym typeface="Wingdings" pitchFamily="2" charset="2"/>
              </a:rPr>
              <a:t>!</a:t>
            </a:r>
            <a:endParaRPr lang="en-US" altLang="ja-JP" dirty="0">
              <a:solidFill>
                <a:schemeClr val="tx1"/>
              </a:solidFill>
              <a:sym typeface="Wingdings" pitchFamily="2" charset="2"/>
            </a:endParaRPr>
          </a:p>
        </p:txBody>
      </p:sp>
      <p:sp>
        <p:nvSpPr>
          <p:cNvPr id="35" name="日付プレースホルダ 12"/>
          <p:cNvSpPr txBox="1">
            <a:spLocks/>
          </p:cNvSpPr>
          <p:nvPr/>
        </p:nvSpPr>
        <p:spPr>
          <a:xfrm>
            <a:off x="220801" y="6654846"/>
            <a:ext cx="2133600" cy="18864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smtClean="0"/>
              <a:t>Hiroyuki Nakayama (KEK) </a:t>
            </a:r>
            <a:endParaRPr lang="ja-JP" altLang="en-US" sz="1200"/>
          </a:p>
        </p:txBody>
      </p:sp>
      <p:sp>
        <p:nvSpPr>
          <p:cNvPr id="36" name="フッター プレースホルダ 14"/>
          <p:cNvSpPr txBox="1">
            <a:spLocks/>
          </p:cNvSpPr>
          <p:nvPr/>
        </p:nvSpPr>
        <p:spPr>
          <a:xfrm>
            <a:off x="2986695" y="6640332"/>
            <a:ext cx="2895600" cy="18261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dirty="0" smtClean="0"/>
              <a:t>Higgs Factory 2014, 10th Oct. 2014, Beijing </a:t>
            </a:r>
            <a:endParaRPr lang="ja-JP" altLang="en-US" sz="1200" dirty="0"/>
          </a:p>
        </p:txBody>
      </p:sp>
      <p:sp>
        <p:nvSpPr>
          <p:cNvPr id="37" name="スライド番号プレースホルダー 3"/>
          <p:cNvSpPr txBox="1">
            <a:spLocks/>
          </p:cNvSpPr>
          <p:nvPr/>
        </p:nvSpPr>
        <p:spPr>
          <a:xfrm>
            <a:off x="7010400" y="6603377"/>
            <a:ext cx="2133600" cy="25462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1200" smtClean="0"/>
              <a:pPr algn="r"/>
              <a:t>8</a:t>
            </a:fld>
            <a:endParaRPr lang="ja-JP" altLang="en-US" sz="1200" dirty="0"/>
          </a:p>
        </p:txBody>
      </p:sp>
    </p:spTree>
    <p:extLst>
      <p:ext uri="{BB962C8B-B14F-4D97-AF65-F5344CB8AC3E}">
        <p14:creationId xmlns:p14="http://schemas.microsoft.com/office/powerpoint/2010/main" val="277079789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9000">
              <a:schemeClr val="accent1">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normAutofit/>
          </a:bodyPr>
          <a:lstStyle>
            <a:lvl1pPr>
              <a:defRPr>
                <a:latin typeface="Arial"/>
                <a:ea typeface="Arial"/>
                <a:cs typeface="Arial"/>
                <a:sym typeface="Arial"/>
              </a:defRPr>
            </a:lvl1pPr>
          </a:lstStyle>
          <a:p>
            <a:pPr lvl="0">
              <a:defRPr sz="1800">
                <a:solidFill>
                  <a:srgbClr val="000000"/>
                </a:solidFill>
              </a:defRPr>
            </a:pPr>
            <a:r>
              <a:rPr lang="en-US" sz="4000" dirty="0">
                <a:latin typeface="+mj-lt"/>
              </a:rPr>
              <a:t>Collimator </a:t>
            </a:r>
            <a:r>
              <a:rPr sz="4000" dirty="0">
                <a:latin typeface="+mj-lt"/>
              </a:rPr>
              <a:t>Design Concepts</a:t>
            </a:r>
          </a:p>
        </p:txBody>
      </p:sp>
      <p:pic>
        <p:nvPicPr>
          <p:cNvPr id="68" name="droppedImage.pdf"/>
          <p:cNvPicPr/>
          <p:nvPr/>
        </p:nvPicPr>
        <p:blipFill>
          <a:blip r:embed="rId3">
            <a:extLst/>
          </a:blip>
          <a:stretch>
            <a:fillRect/>
          </a:stretch>
        </p:blipFill>
        <p:spPr>
          <a:xfrm>
            <a:off x="549023" y="5219279"/>
            <a:ext cx="2999890" cy="1460914"/>
          </a:xfrm>
          <a:prstGeom prst="rect">
            <a:avLst/>
          </a:prstGeom>
          <a:ln w="12700">
            <a:miter lim="400000"/>
          </a:ln>
        </p:spPr>
      </p:pic>
      <p:pic>
        <p:nvPicPr>
          <p:cNvPr id="69" name="droppedImage.pdf"/>
          <p:cNvPicPr/>
          <p:nvPr/>
        </p:nvPicPr>
        <p:blipFill>
          <a:blip r:embed="rId4">
            <a:extLst/>
          </a:blip>
          <a:stretch>
            <a:fillRect/>
          </a:stretch>
        </p:blipFill>
        <p:spPr>
          <a:xfrm>
            <a:off x="34391" y="1910969"/>
            <a:ext cx="4435554" cy="3280902"/>
          </a:xfrm>
          <a:prstGeom prst="rect">
            <a:avLst/>
          </a:prstGeom>
          <a:ln w="12700">
            <a:miter lim="400000"/>
          </a:ln>
        </p:spPr>
      </p:pic>
      <p:sp>
        <p:nvSpPr>
          <p:cNvPr id="70" name="Shape 70"/>
          <p:cNvSpPr/>
          <p:nvPr/>
        </p:nvSpPr>
        <p:spPr>
          <a:xfrm>
            <a:off x="1658256" y="5287829"/>
            <a:ext cx="1126912" cy="26161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a:latin typeface="Arial Bold"/>
                <a:ea typeface="Arial Bold"/>
                <a:cs typeface="Arial Bold"/>
                <a:sym typeface="Arial Bold"/>
              </a:defRPr>
            </a:lvl1pPr>
          </a:lstStyle>
          <a:p>
            <a:pPr lvl="0">
              <a:defRPr sz="1800">
                <a:solidFill>
                  <a:srgbClr val="000000"/>
                </a:solidFill>
              </a:defRPr>
            </a:pPr>
            <a:r>
              <a:rPr sz="1700">
                <a:solidFill>
                  <a:srgbClr val="414141"/>
                </a:solidFill>
              </a:rPr>
              <a:t>KEKB type</a:t>
            </a:r>
          </a:p>
        </p:txBody>
      </p:sp>
      <p:sp>
        <p:nvSpPr>
          <p:cNvPr id="71" name="Shape 71"/>
          <p:cNvSpPr/>
          <p:nvPr/>
        </p:nvSpPr>
        <p:spPr>
          <a:xfrm>
            <a:off x="1354577" y="1590400"/>
            <a:ext cx="1745671" cy="26161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a:solidFill>
                  <a:srgbClr val="B0564E"/>
                </a:solidFill>
                <a:latin typeface="Arial Bold"/>
                <a:ea typeface="Arial Bold"/>
                <a:cs typeface="Arial Bold"/>
                <a:sym typeface="Arial Bold"/>
              </a:defRPr>
            </a:lvl1pPr>
          </a:lstStyle>
          <a:p>
            <a:pPr lvl="0">
              <a:defRPr sz="1800">
                <a:solidFill>
                  <a:srgbClr val="000000"/>
                </a:solidFill>
              </a:defRPr>
            </a:pPr>
            <a:r>
              <a:rPr sz="1700"/>
              <a:t>SuperKEKB type</a:t>
            </a:r>
          </a:p>
        </p:txBody>
      </p:sp>
      <p:sp>
        <p:nvSpPr>
          <p:cNvPr id="72" name="Shape 72"/>
          <p:cNvSpPr/>
          <p:nvPr/>
        </p:nvSpPr>
        <p:spPr>
          <a:xfrm>
            <a:off x="4523118" y="1861855"/>
            <a:ext cx="4535445" cy="328090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2500"/>
          </a:bodyPr>
          <a:lstStyle/>
          <a:p>
            <a:pPr marL="342900" indent="-342900" defTabSz="353246">
              <a:spcBef>
                <a:spcPts val="1406"/>
              </a:spcBef>
              <a:buClr>
                <a:srgbClr val="929292"/>
              </a:buClr>
              <a:buSzPct val="60000"/>
              <a:buFont typeface="Wingdings" panose="05000000000000000000" pitchFamily="2" charset="2"/>
              <a:buChar char="l"/>
              <a:defRPr sz="1800">
                <a:solidFill>
                  <a:srgbClr val="000000"/>
                </a:solidFill>
              </a:defRPr>
            </a:pPr>
            <a:r>
              <a:rPr sz="2200" dirty="0">
                <a:latin typeface="Arial"/>
                <a:ea typeface="Arial"/>
                <a:cs typeface="Arial"/>
                <a:sym typeface="Arial"/>
              </a:rPr>
              <a:t>Part of the movable heads is hidden inside the antechambers to reduce the impedance.</a:t>
            </a:r>
          </a:p>
          <a:p>
            <a:pPr marL="342900" indent="-342900" defTabSz="353246">
              <a:spcBef>
                <a:spcPts val="1406"/>
              </a:spcBef>
              <a:buClr>
                <a:srgbClr val="929292"/>
              </a:buClr>
              <a:buSzPct val="60000"/>
              <a:buFont typeface="Wingdings" panose="05000000000000000000" pitchFamily="2" charset="2"/>
              <a:buChar char="l"/>
              <a:defRPr sz="1800">
                <a:solidFill>
                  <a:srgbClr val="000000"/>
                </a:solidFill>
              </a:defRPr>
            </a:pPr>
            <a:r>
              <a:rPr sz="2200" dirty="0">
                <a:latin typeface="Arial"/>
                <a:ea typeface="Arial"/>
                <a:cs typeface="Arial"/>
                <a:sym typeface="Arial"/>
              </a:rPr>
              <a:t>Need to get space for installations of HOM absorbers and bellows up/downstream of the collimators.</a:t>
            </a:r>
          </a:p>
          <a:p>
            <a:pPr marL="342900" indent="-342900" defTabSz="353246">
              <a:spcBef>
                <a:spcPts val="1406"/>
              </a:spcBef>
              <a:buClr>
                <a:srgbClr val="929292"/>
              </a:buClr>
              <a:buSzPct val="60000"/>
              <a:buFont typeface="Wingdings" panose="05000000000000000000" pitchFamily="2" charset="2"/>
              <a:buChar char="l"/>
              <a:defRPr sz="1800">
                <a:solidFill>
                  <a:srgbClr val="000000"/>
                </a:solidFill>
              </a:defRPr>
            </a:pPr>
            <a:r>
              <a:rPr sz="2200" dirty="0">
                <a:latin typeface="Arial"/>
                <a:ea typeface="Arial"/>
                <a:cs typeface="Arial"/>
                <a:sym typeface="Arial"/>
              </a:rPr>
              <a:t>Have to avoid the trapped-modes.</a:t>
            </a:r>
          </a:p>
          <a:p>
            <a:pPr marL="342900" indent="-342900" defTabSz="353246">
              <a:spcBef>
                <a:spcPts val="1406"/>
              </a:spcBef>
              <a:buClr>
                <a:srgbClr val="929292"/>
              </a:buClr>
              <a:buSzPct val="60000"/>
              <a:buFont typeface="Wingdings" panose="05000000000000000000" pitchFamily="2" charset="2"/>
              <a:buChar char="l"/>
              <a:defRPr sz="1800">
                <a:solidFill>
                  <a:srgbClr val="000000"/>
                </a:solidFill>
              </a:defRPr>
            </a:pPr>
            <a:r>
              <a:rPr sz="2200" dirty="0">
                <a:latin typeface="Arial"/>
                <a:ea typeface="Arial"/>
                <a:cs typeface="Arial"/>
                <a:sym typeface="Arial"/>
              </a:rPr>
              <a:t>Total length ~ 1000 mm.</a:t>
            </a:r>
          </a:p>
        </p:txBody>
      </p:sp>
      <p:sp>
        <p:nvSpPr>
          <p:cNvPr id="2" name="テキスト ボックス 1"/>
          <p:cNvSpPr txBox="1"/>
          <p:nvPr/>
        </p:nvSpPr>
        <p:spPr>
          <a:xfrm>
            <a:off x="7380312" y="0"/>
            <a:ext cx="1763688" cy="369332"/>
          </a:xfrm>
          <a:prstGeom prst="rect">
            <a:avLst/>
          </a:prstGeom>
          <a:noFill/>
        </p:spPr>
        <p:txBody>
          <a:bodyPr wrap="square" rtlCol="0">
            <a:spAutoFit/>
          </a:bodyPr>
          <a:lstStyle/>
          <a:p>
            <a:r>
              <a:rPr kumimoji="1" lang="en-US" altLang="ja-JP" dirty="0" smtClean="0"/>
              <a:t>T. </a:t>
            </a:r>
            <a:r>
              <a:rPr kumimoji="1" lang="en-US" altLang="ja-JP" dirty="0" err="1" smtClean="0"/>
              <a:t>Ishibashi</a:t>
            </a:r>
            <a:r>
              <a:rPr kumimoji="1" lang="en-US" altLang="ja-JP" dirty="0" smtClean="0"/>
              <a:t> (KEK)</a:t>
            </a:r>
            <a:endParaRPr kumimoji="1" lang="ja-JP" altLang="en-US" dirty="0"/>
          </a:p>
        </p:txBody>
      </p:sp>
      <p:sp>
        <p:nvSpPr>
          <p:cNvPr id="14" name="日付プレースホルダ 12"/>
          <p:cNvSpPr txBox="1">
            <a:spLocks/>
          </p:cNvSpPr>
          <p:nvPr/>
        </p:nvSpPr>
        <p:spPr>
          <a:xfrm>
            <a:off x="220801" y="6654846"/>
            <a:ext cx="2133600" cy="18864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smtClean="0"/>
              <a:t>Hiroyuki Nakayama (KEK) </a:t>
            </a:r>
            <a:endParaRPr lang="ja-JP" altLang="en-US" sz="1200"/>
          </a:p>
        </p:txBody>
      </p:sp>
      <p:sp>
        <p:nvSpPr>
          <p:cNvPr id="15" name="フッター プレースホルダ 14"/>
          <p:cNvSpPr txBox="1">
            <a:spLocks/>
          </p:cNvSpPr>
          <p:nvPr/>
        </p:nvSpPr>
        <p:spPr>
          <a:xfrm>
            <a:off x="2986695" y="6640332"/>
            <a:ext cx="2895600" cy="18261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dirty="0" smtClean="0"/>
              <a:t>Higgs Factory 2014, 10th Oct. 2014, Beijing </a:t>
            </a:r>
            <a:endParaRPr lang="ja-JP" altLang="en-US" sz="1200" dirty="0"/>
          </a:p>
        </p:txBody>
      </p:sp>
      <p:sp>
        <p:nvSpPr>
          <p:cNvPr id="17" name="スライド番号プレースホルダー 3"/>
          <p:cNvSpPr txBox="1">
            <a:spLocks/>
          </p:cNvSpPr>
          <p:nvPr/>
        </p:nvSpPr>
        <p:spPr>
          <a:xfrm>
            <a:off x="7010400" y="6603377"/>
            <a:ext cx="2133600" cy="25462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1200" smtClean="0"/>
              <a:pPr algn="r"/>
              <a:t>9</a:t>
            </a:fld>
            <a:endParaRPr lang="ja-JP" altLang="en-US" sz="1200" dirty="0"/>
          </a:p>
        </p:txBody>
      </p:sp>
    </p:spTree>
    <p:extLst>
      <p:ext uri="{BB962C8B-B14F-4D97-AF65-F5344CB8AC3E}">
        <p14:creationId xmlns:p14="http://schemas.microsoft.com/office/powerpoint/2010/main" val="225000778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7768</TotalTime>
  <Words>4097</Words>
  <Application>Microsoft Office PowerPoint</Application>
  <PresentationFormat>画面に合わせる (4:3)</PresentationFormat>
  <Paragraphs>1038</Paragraphs>
  <Slides>47</Slides>
  <Notes>14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47</vt:i4>
      </vt:variant>
    </vt:vector>
  </HeadingPairs>
  <TitlesOfParts>
    <vt:vector size="49" baseType="lpstr">
      <vt:lpstr>Office テーマ</vt:lpstr>
      <vt:lpstr>数式</vt:lpstr>
      <vt:lpstr>SuperKEKB background simulations </vt:lpstr>
      <vt:lpstr>Beam background at SuperKEKB</vt:lpstr>
      <vt:lpstr>1.Touschek scattering</vt:lpstr>
      <vt:lpstr>2.Beam-gas scattering</vt:lpstr>
      <vt:lpstr>Where we should put vertical collimator?</vt:lpstr>
      <vt:lpstr>Candidate collimator locations</vt:lpstr>
      <vt:lpstr>Vertical collimator width  vs. Coulomb loss rate, Coulomb life time</vt:lpstr>
      <vt:lpstr>SuperKEKB Collimators Location</vt:lpstr>
      <vt:lpstr>Collimator Design Concepts</vt:lpstr>
      <vt:lpstr>Basic Collimator Structure</vt:lpstr>
      <vt:lpstr>Collimator Prototype</vt:lpstr>
      <vt:lpstr>Vertical Collimators</vt:lpstr>
      <vt:lpstr>3. Synchrotron radiation</vt:lpstr>
      <vt:lpstr>“Ridge” structure</vt:lpstr>
      <vt:lpstr>4. Luminosity-dependent background</vt:lpstr>
      <vt:lpstr>Final focusing magnets</vt:lpstr>
      <vt:lpstr>Spent e+/e- loss position after RBB scattering</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Full-detector GEANT4 simulation</vt:lpstr>
      <vt:lpstr>Simulation tools</vt:lpstr>
      <vt:lpstr>Background simulation check list</vt:lpstr>
      <vt:lpstr>Summary of  beam background impact</vt:lpstr>
      <vt:lpstr>PowerPoint プレゼンテーション</vt:lpstr>
      <vt:lpstr>Closer look to IP vicinity area (|s|&lt;65cm)</vt:lpstr>
      <vt:lpstr>PowerPoint プレゼンテーション</vt:lpstr>
      <vt:lpstr>Interaction region</vt:lpstr>
      <vt:lpstr>Tungsten shield</vt:lpstr>
      <vt:lpstr>PXD cables &amp; pipes</vt:lpstr>
      <vt:lpstr>PowerPoint プレゼンテーション</vt:lpstr>
      <vt:lpstr>Summary</vt:lpstr>
      <vt:lpstr>Schedule, collaboration</vt:lpstr>
      <vt:lpstr>Commissioning schedule</vt:lpstr>
      <vt:lpstr>PowerPoint プレゼンテーション</vt:lpstr>
      <vt:lpstr>Belle II Collaboration</vt:lpstr>
      <vt:lpstr>Machine Design Parameters</vt:lpstr>
      <vt:lpstr>Lifetime/ IR loss summary</vt:lpstr>
      <vt:lpstr>Candidate collimator locations</vt:lpstr>
      <vt:lpstr>Vertical collimator width  vs. Coulomb loss rate, Coulomb life time</vt:lpstr>
      <vt:lpstr>Background reduction history</vt:lpstr>
      <vt:lpstr>Tunnel BG (|s|&lt;30m)</vt:lpstr>
      <vt:lpstr>Summary for 9th campaign</vt:lpstr>
      <vt:lpstr>PowerPoint プレゼンテーション</vt:lpstr>
      <vt:lpstr>=========Notice======== Next WG3 session starts  from 13:30, not from 14:00. Please come back early.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SuperKEKB accelerator</dc:title>
  <dc:creator>nakayama</dc:creator>
  <cp:lastModifiedBy>nakayama</cp:lastModifiedBy>
  <cp:revision>279</cp:revision>
  <dcterms:created xsi:type="dcterms:W3CDTF">2014-10-06T06:25:56Z</dcterms:created>
  <dcterms:modified xsi:type="dcterms:W3CDTF">2015-01-19T09:07:49Z</dcterms:modified>
</cp:coreProperties>
</file>