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6" r:id="rId2"/>
    <p:sldId id="257" r:id="rId3"/>
    <p:sldId id="273" r:id="rId4"/>
    <p:sldId id="258" r:id="rId5"/>
    <p:sldId id="275" r:id="rId6"/>
    <p:sldId id="274" r:id="rId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9769147-6E25-2444-B82D-2EAF02530534}">
          <p14:sldIdLst>
            <p14:sldId id="276"/>
            <p14:sldId id="257"/>
            <p14:sldId id="273"/>
            <p14:sldId id="258"/>
            <p14:sldId id="275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3BB"/>
    <a:srgbClr val="0C006C"/>
    <a:srgbClr val="BB0000"/>
    <a:srgbClr val="6C0000"/>
    <a:srgbClr val="D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12" autoAdjust="0"/>
  </p:normalViewPr>
  <p:slideViewPr>
    <p:cSldViewPr snapToGrid="0" snapToObjects="1">
      <p:cViewPr varScale="1">
        <p:scale>
          <a:sx n="107" d="100"/>
          <a:sy n="107" d="100"/>
        </p:scale>
        <p:origin x="-14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22BA5-2301-834A-B29B-63087FDA3959}" type="datetimeFigureOut">
              <a:rPr lang="fr-FR" smtClean="0"/>
              <a:t>01/12/14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398F0-6479-2F43-867A-343EBA8156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022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F2303-00E0-764C-B73D-E60694C8E4F6}" type="datetimeFigureOut">
              <a:rPr lang="fr-FR" smtClean="0"/>
              <a:t>01/12/14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7502A-0728-8540-82AE-81C6CEEBE46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7134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934547" y="1072017"/>
            <a:ext cx="6095153" cy="2064718"/>
          </a:xfrm>
        </p:spPr>
        <p:txBody>
          <a:bodyPr>
            <a:normAutofit/>
          </a:bodyPr>
          <a:lstStyle>
            <a:lvl1pPr>
              <a:defRPr sz="3200">
                <a:latin typeface="Avenir Next Condensed Demi Bold"/>
                <a:cs typeface="Avenir Next Condensed Demi Bold"/>
              </a:defRPr>
            </a:lvl1pPr>
          </a:lstStyle>
          <a:p>
            <a:r>
              <a:rPr lang="en-GB" noProof="0" smtClean="0"/>
              <a:t>Titre</a:t>
            </a:r>
            <a:endParaRPr lang="en-GB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934547" y="3291909"/>
            <a:ext cx="6095153" cy="51795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Avenir Next Condensed Medium"/>
                <a:cs typeface="Avenir Next Condensed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Auteurs</a:t>
            </a:r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838332" cy="6858000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100000">
                <a:srgbClr val="BB000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 hasCustomPrompt="1"/>
          </p:nvPr>
        </p:nvSpPr>
        <p:spPr>
          <a:xfrm>
            <a:off x="3535363" y="4440759"/>
            <a:ext cx="4833937" cy="86464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rgbClr val="A6A6A6"/>
                </a:solidFill>
                <a:latin typeface="Avenir Next Condensed Medium"/>
                <a:cs typeface="Avenir Next Condensed Medium"/>
              </a:defRPr>
            </a:lvl1pPr>
          </a:lstStyle>
          <a:p>
            <a:pPr lvl="0"/>
            <a:r>
              <a:rPr lang="fr-FR" dirty="0" smtClean="0"/>
              <a:t>Conférence</a:t>
            </a:r>
          </a:p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-850473" y="349278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fr-FR" dirty="0" smtClean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9710" y="5978758"/>
            <a:ext cx="747168" cy="43881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0530" y="5728821"/>
            <a:ext cx="1358960" cy="10208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19124" y="5835469"/>
            <a:ext cx="1742903" cy="5821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9793" y="3829552"/>
            <a:ext cx="1587793" cy="10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7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ou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4912" y="1112442"/>
            <a:ext cx="8814176" cy="52865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504043"/>
            <a:ext cx="1009778" cy="365125"/>
          </a:xfrm>
        </p:spPr>
        <p:txBody>
          <a:bodyPr/>
          <a:lstStyle/>
          <a:p>
            <a:r>
              <a:rPr lang="fr-FR" dirty="0" smtClean="0"/>
              <a:t>dd/mm/</a:t>
            </a:r>
            <a:r>
              <a:rPr lang="fr-FR" dirty="0" err="1" smtClean="0"/>
              <a:t>yyyy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009777" y="6504043"/>
            <a:ext cx="4456111" cy="365125"/>
          </a:xfrm>
        </p:spPr>
        <p:txBody>
          <a:bodyPr/>
          <a:lstStyle/>
          <a:p>
            <a:r>
              <a:rPr lang="fr-FR" dirty="0" smtClean="0"/>
              <a:t>Meeting Name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465889" y="6513931"/>
            <a:ext cx="2133600" cy="365125"/>
          </a:xfrm>
        </p:spPr>
        <p:txBody>
          <a:bodyPr/>
          <a:lstStyle/>
          <a:p>
            <a:fld id="{340B3A8D-1CD7-904F-8DD5-7D99D479B447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54927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100000">
                <a:srgbClr val="BB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225"/>
            <a:ext cx="9143997" cy="954927"/>
          </a:xfrm>
          <a:ln>
            <a:noFill/>
          </a:ln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venir Next Condensed Demi Bold"/>
                <a:cs typeface="Avenir Next Condensed Demi Bold"/>
              </a:defRPr>
            </a:lvl1pPr>
          </a:lstStyle>
          <a:p>
            <a:r>
              <a:rPr lang="en-GB" noProof="0" smtClean="0"/>
              <a:t>Cliquez et modifiez le titre</a:t>
            </a:r>
            <a:endParaRPr lang="en-GB" noProof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0" y="6494198"/>
            <a:ext cx="7599489" cy="988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9680" y="6436981"/>
            <a:ext cx="657187" cy="38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2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9/12/2014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G. Lamanna, D. Sanchez - Tourniquet IN2P3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B3A8D-1CD7-904F-8DD5-7D99D479B4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92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08860" y="1057285"/>
            <a:ext cx="5140776" cy="528655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Large Size </a:t>
            </a:r>
            <a:r>
              <a:rPr lang="fr-FR" dirty="0" err="1" smtClean="0"/>
              <a:t>Telescope</a:t>
            </a:r>
            <a:r>
              <a:rPr lang="fr-FR" dirty="0" smtClean="0"/>
              <a:t> de CTA</a:t>
            </a:r>
          </a:p>
          <a:p>
            <a:pPr lvl="1"/>
            <a:r>
              <a:rPr lang="fr-FR" dirty="0" smtClean="0"/>
              <a:t>23m de diamètre</a:t>
            </a:r>
          </a:p>
          <a:p>
            <a:pPr lvl="1"/>
            <a:r>
              <a:rPr lang="fr-FR" dirty="0" smtClean="0"/>
              <a:t>4 télescope par site</a:t>
            </a:r>
          </a:p>
          <a:p>
            <a:endParaRPr lang="fr-FR" dirty="0" smtClean="0"/>
          </a:p>
          <a:p>
            <a:r>
              <a:rPr lang="fr-FR" dirty="0" smtClean="0"/>
              <a:t>Rôle des LST</a:t>
            </a:r>
          </a:p>
          <a:p>
            <a:pPr lvl="1"/>
            <a:r>
              <a:rPr lang="fr-FR" dirty="0" smtClean="0"/>
              <a:t>Réduire le seuil en énergie le plus bas possible en </a:t>
            </a:r>
            <a:r>
              <a:rPr lang="fr-FR" dirty="0" err="1" smtClean="0"/>
              <a:t>deça</a:t>
            </a:r>
            <a:r>
              <a:rPr lang="fr-FR" dirty="0" smtClean="0"/>
              <a:t> de 200 </a:t>
            </a:r>
            <a:r>
              <a:rPr lang="fr-FR" dirty="0" err="1" smtClean="0"/>
              <a:t>GeV</a:t>
            </a:r>
            <a:endParaRPr lang="fr-FR" dirty="0" smtClean="0"/>
          </a:p>
          <a:p>
            <a:pPr lvl="1"/>
            <a:r>
              <a:rPr lang="fr-FR" dirty="0" smtClean="0"/>
              <a:t>20 </a:t>
            </a:r>
            <a:r>
              <a:rPr lang="fr-FR" dirty="0" err="1" smtClean="0"/>
              <a:t>GeV</a:t>
            </a:r>
            <a:r>
              <a:rPr lang="fr-FR" dirty="0" smtClean="0"/>
              <a:t> – 1000 </a:t>
            </a:r>
            <a:r>
              <a:rPr lang="fr-FR" dirty="0" err="1" smtClean="0"/>
              <a:t>GeV</a:t>
            </a:r>
            <a:endParaRPr lang="fr-FR" dirty="0" smtClean="0"/>
          </a:p>
          <a:p>
            <a:r>
              <a:rPr lang="fr-FR" dirty="0" smtClean="0"/>
              <a:t>Augmenter l’horizon des rayons gamma</a:t>
            </a:r>
          </a:p>
          <a:p>
            <a:pPr lvl="1"/>
            <a:r>
              <a:rPr lang="fr-FR" dirty="0" err="1" smtClean="0"/>
              <a:t>GRBs</a:t>
            </a:r>
            <a:r>
              <a:rPr lang="fr-FR" dirty="0" smtClean="0"/>
              <a:t> (z&lt;4), </a:t>
            </a:r>
            <a:r>
              <a:rPr lang="fr-FR" dirty="0" err="1" smtClean="0"/>
              <a:t>AGNs</a:t>
            </a:r>
            <a:r>
              <a:rPr lang="fr-FR" dirty="0" smtClean="0"/>
              <a:t> (z&lt;2)</a:t>
            </a:r>
          </a:p>
          <a:p>
            <a:r>
              <a:rPr lang="fr-FR" dirty="0" smtClean="0"/>
              <a:t>Sources transitoires à basse énergie</a:t>
            </a:r>
          </a:p>
          <a:p>
            <a:pPr lvl="1"/>
            <a:r>
              <a:rPr lang="fr-FR" dirty="0" smtClean="0"/>
              <a:t>Source galactiques ou </a:t>
            </a:r>
            <a:r>
              <a:rPr lang="fr-FR" dirty="0" err="1" smtClean="0"/>
              <a:t>AGNs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Particularité des LST:</a:t>
            </a:r>
          </a:p>
          <a:p>
            <a:pPr lvl="1"/>
            <a:r>
              <a:rPr lang="fr-FR" dirty="0" smtClean="0"/>
              <a:t>Rotation rapide =&gt; repositionnement en 20 secondes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dd/mm/yyyy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Meeting Name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A8D-1CD7-904F-8DD5-7D99D479B447}" type="slidenum">
              <a:rPr lang="fr-FR" smtClean="0"/>
              <a:t>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LST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5337"/>
            <a:ext cx="3719137" cy="239564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902385"/>
            <a:ext cx="3719136" cy="209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73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dd/mm/yyyy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Meeting Name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A8D-1CD7-904F-8DD5-7D99D479B447}" type="slidenum">
              <a:rPr lang="fr-FR" smtClean="0"/>
              <a:t>2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87" y="233018"/>
            <a:ext cx="8161868" cy="615451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826059" y="34952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fr-FR" dirty="0" smtClean="0"/>
          </a:p>
        </p:txBody>
      </p:sp>
      <p:sp>
        <p:nvSpPr>
          <p:cNvPr id="10" name="Ellipse 9"/>
          <p:cNvSpPr/>
          <p:nvPr/>
        </p:nvSpPr>
        <p:spPr>
          <a:xfrm>
            <a:off x="5779451" y="2644752"/>
            <a:ext cx="1002082" cy="81556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994723" y="4007904"/>
            <a:ext cx="722432" cy="61843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994723" y="3389468"/>
            <a:ext cx="722432" cy="61843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476705" y="4007904"/>
            <a:ext cx="722432" cy="61843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7926819" y="3640431"/>
            <a:ext cx="722432" cy="61843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6863437" y="4007904"/>
            <a:ext cx="722432" cy="61843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6621050" y="2644752"/>
            <a:ext cx="1002082" cy="81556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5994723" y="5805930"/>
            <a:ext cx="722432" cy="61843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247828" y="4044735"/>
            <a:ext cx="722432" cy="61843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8192051" y="176530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LAPP</a:t>
            </a:r>
          </a:p>
        </p:txBody>
      </p:sp>
    </p:spTree>
    <p:extLst>
      <p:ext uri="{BB962C8B-B14F-4D97-AF65-F5344CB8AC3E}">
        <p14:creationId xmlns:p14="http://schemas.microsoft.com/office/powerpoint/2010/main" val="177985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dd/mm/yyyy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Meeting Name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A8D-1CD7-904F-8DD5-7D99D479B447}" type="slidenum">
              <a:rPr lang="fr-FR" smtClean="0"/>
              <a:t>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671"/>
            <a:ext cx="9144000" cy="5037792"/>
          </a:xfrm>
          <a:prstGeom prst="rect">
            <a:avLst/>
          </a:prstGeom>
        </p:spPr>
      </p:pic>
      <p:sp>
        <p:nvSpPr>
          <p:cNvPr id="8" name="Titre 5"/>
          <p:cNvSpPr>
            <a:spLocks noGrp="1"/>
          </p:cNvSpPr>
          <p:nvPr>
            <p:ph type="title"/>
          </p:nvPr>
        </p:nvSpPr>
        <p:spPr>
          <a:xfrm>
            <a:off x="0" y="13225"/>
            <a:ext cx="9143997" cy="954927"/>
          </a:xfrm>
        </p:spPr>
        <p:txBody>
          <a:bodyPr/>
          <a:lstStyle/>
          <a:p>
            <a:r>
              <a:rPr lang="fr-FR" dirty="0" smtClean="0"/>
              <a:t>Schedule officiel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8011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dd/mm/yyyy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Meeting Name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A8D-1CD7-904F-8DD5-7D99D479B447}" type="slidenum">
              <a:rPr lang="fr-FR" smtClean="0"/>
              <a:t>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627"/>
            <a:ext cx="9144000" cy="65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04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1800" dirty="0"/>
              <a:t>1. Change the </a:t>
            </a:r>
            <a:r>
              <a:rPr lang="fr-FR" sz="1800" dirty="0" err="1"/>
              <a:t>definition</a:t>
            </a:r>
            <a:r>
              <a:rPr lang="fr-FR" sz="1800" dirty="0"/>
              <a:t> of the 1st </a:t>
            </a:r>
            <a:r>
              <a:rPr lang="fr-FR" sz="1800" dirty="0" err="1"/>
              <a:t>telescope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Prototype to </a:t>
            </a:r>
            <a:r>
              <a:rPr lang="fr-FR" sz="1800" dirty="0" err="1"/>
              <a:t>Pre</a:t>
            </a:r>
            <a:r>
              <a:rPr lang="fr-FR" sz="1800" dirty="0"/>
              <a:t>-Production. This </a:t>
            </a:r>
            <a:r>
              <a:rPr lang="fr-FR" sz="1800" dirty="0" err="1"/>
              <a:t>assumption</a:t>
            </a:r>
            <a:r>
              <a:rPr lang="fr-FR" sz="1800" dirty="0"/>
              <a:t> drives </a:t>
            </a:r>
            <a:r>
              <a:rPr lang="fr-FR" sz="1800" dirty="0" err="1"/>
              <a:t>most</a:t>
            </a:r>
            <a:r>
              <a:rPr lang="fr-FR" sz="1800" dirty="0"/>
              <a:t> of the </a:t>
            </a:r>
            <a:r>
              <a:rPr lang="fr-FR" sz="1800" dirty="0" err="1"/>
              <a:t>following</a:t>
            </a:r>
            <a:r>
              <a:rPr lang="fr-FR" sz="1800" dirty="0"/>
              <a:t> </a:t>
            </a:r>
            <a:r>
              <a:rPr lang="fr-FR" sz="1800" dirty="0" err="1"/>
              <a:t>recommendations</a:t>
            </a:r>
            <a:r>
              <a:rPr lang="fr-FR" sz="1800" dirty="0"/>
              <a:t>, </a:t>
            </a:r>
            <a:r>
              <a:rPr lang="fr-FR" sz="1800" dirty="0" err="1"/>
              <a:t>because</a:t>
            </a:r>
            <a:r>
              <a:rPr lang="fr-FR" sz="1800" dirty="0"/>
              <a:t> the 1st LST </a:t>
            </a:r>
            <a:r>
              <a:rPr lang="fr-FR" sz="1800" dirty="0" err="1"/>
              <a:t>will</a:t>
            </a:r>
            <a:r>
              <a:rPr lang="fr-FR" sz="1800" dirty="0"/>
              <a:t> </a:t>
            </a:r>
            <a:r>
              <a:rPr lang="fr-FR" sz="1800" dirty="0" err="1"/>
              <a:t>be</a:t>
            </a:r>
            <a:r>
              <a:rPr lang="fr-FR" sz="1800" dirty="0"/>
              <a:t> part of CTA </a:t>
            </a:r>
            <a:r>
              <a:rPr lang="fr-FR" sz="1800" dirty="0" err="1"/>
              <a:t>Observatory</a:t>
            </a:r>
            <a:r>
              <a:rPr lang="fr-FR" sz="1800" dirty="0" smtClean="0"/>
              <a:t>.</a:t>
            </a:r>
          </a:p>
          <a:p>
            <a:pPr marL="0" indent="0">
              <a:buNone/>
            </a:pPr>
            <a:r>
              <a:rPr lang="fr-FR" sz="1800" dirty="0" smtClean="0"/>
              <a:t> 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 smtClean="0"/>
              <a:t>2</a:t>
            </a:r>
            <a:r>
              <a:rPr lang="fr-FR" sz="1800" dirty="0"/>
              <a:t>. </a:t>
            </a:r>
            <a:r>
              <a:rPr lang="fr-FR" sz="1800" dirty="0" err="1"/>
              <a:t>Organize</a:t>
            </a:r>
            <a:r>
              <a:rPr lang="fr-FR" sz="1800" dirty="0"/>
              <a:t> an </a:t>
            </a:r>
            <a:r>
              <a:rPr lang="fr-FR" sz="1800" dirty="0" err="1"/>
              <a:t>external</a:t>
            </a:r>
            <a:r>
              <a:rPr lang="fr-FR" sz="1800" dirty="0"/>
              <a:t> engineering </a:t>
            </a:r>
            <a:r>
              <a:rPr lang="fr-FR" sz="1800" dirty="0" err="1"/>
              <a:t>review</a:t>
            </a:r>
            <a:r>
              <a:rPr lang="fr-FR" sz="1800" dirty="0"/>
              <a:t> </a:t>
            </a:r>
            <a:r>
              <a:rPr lang="fr-FR" sz="1800" dirty="0" err="1"/>
              <a:t>before</a:t>
            </a:r>
            <a:r>
              <a:rPr lang="fr-FR" sz="1800" dirty="0"/>
              <a:t> </a:t>
            </a:r>
            <a:r>
              <a:rPr lang="fr-FR" sz="1800" dirty="0" err="1"/>
              <a:t>placing</a:t>
            </a:r>
            <a:r>
              <a:rPr lang="fr-FR" sz="1800" dirty="0"/>
              <a:t> the </a:t>
            </a:r>
            <a:r>
              <a:rPr lang="fr-FR" sz="1800" dirty="0" err="1"/>
              <a:t>order</a:t>
            </a:r>
            <a:r>
              <a:rPr lang="fr-FR" sz="1800" dirty="0"/>
              <a:t> of the 1st </a:t>
            </a:r>
            <a:r>
              <a:rPr lang="fr-FR" sz="1800" dirty="0" err="1"/>
              <a:t>telescope</a:t>
            </a:r>
            <a:r>
              <a:rPr lang="fr-FR" sz="1800" dirty="0"/>
              <a:t> structure. </a:t>
            </a:r>
            <a:br>
              <a:rPr lang="fr-FR" sz="1800" dirty="0"/>
            </a:b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3</a:t>
            </a:r>
            <a:r>
              <a:rPr lang="fr-FR" sz="1800" dirty="0"/>
              <a:t>. </a:t>
            </a:r>
            <a:r>
              <a:rPr lang="fr-FR" sz="1800" dirty="0" err="1"/>
              <a:t>Discuss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CTA management the position of the 1st </a:t>
            </a:r>
            <a:r>
              <a:rPr lang="fr-FR" sz="1800" dirty="0" smtClean="0"/>
              <a:t>LST, </a:t>
            </a:r>
            <a:r>
              <a:rPr lang="fr-FR" sz="1800" dirty="0" err="1" smtClean="0"/>
              <a:t>which</a:t>
            </a:r>
            <a:r>
              <a:rPr lang="fr-FR" sz="1800" dirty="0" smtClean="0"/>
              <a:t> </a:t>
            </a:r>
            <a:r>
              <a:rPr lang="fr-FR" sz="1800" dirty="0" err="1" smtClean="0"/>
              <a:t>can</a:t>
            </a:r>
            <a:r>
              <a:rPr lang="fr-FR" sz="1800" dirty="0" smtClean="0"/>
              <a:t> affect </a:t>
            </a:r>
            <a:r>
              <a:rPr lang="fr-FR" sz="1800" dirty="0"/>
              <a:t>the </a:t>
            </a:r>
            <a:r>
              <a:rPr lang="fr-FR" sz="1800" dirty="0" err="1" smtClean="0"/>
              <a:t>layout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whole</a:t>
            </a:r>
            <a:r>
              <a:rPr lang="fr-FR" sz="1800" dirty="0" smtClean="0"/>
              <a:t> </a:t>
            </a:r>
            <a:r>
              <a:rPr lang="fr-FR" sz="1800" dirty="0" err="1" smtClean="0"/>
              <a:t>array</a:t>
            </a:r>
            <a:r>
              <a:rPr lang="fr-FR" sz="1800" dirty="0" smtClean="0"/>
              <a:t>. Final blessing </a:t>
            </a:r>
            <a:r>
              <a:rPr lang="fr-FR" sz="1800" dirty="0" err="1" smtClean="0"/>
              <a:t>from</a:t>
            </a:r>
            <a:r>
              <a:rPr lang="fr-FR" sz="1800" dirty="0" smtClean="0"/>
              <a:t> </a:t>
            </a:r>
            <a:r>
              <a:rPr lang="fr-FR" sz="1800" dirty="0"/>
              <a:t>CTA </a:t>
            </a:r>
            <a:r>
              <a:rPr lang="fr-FR" sz="1800" dirty="0" smtClean="0"/>
              <a:t>management. </a:t>
            </a:r>
            <a:r>
              <a:rPr lang="fr-FR" sz="1800" dirty="0"/>
              <a:t/>
            </a:r>
            <a:br>
              <a:rPr lang="fr-FR" sz="1800" dirty="0"/>
            </a:b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4</a:t>
            </a:r>
            <a:r>
              <a:rPr lang="fr-FR" sz="1800" dirty="0"/>
              <a:t>. Relax the </a:t>
            </a:r>
            <a:r>
              <a:rPr lang="fr-FR" sz="1800" dirty="0" err="1"/>
              <a:t>schedule</a:t>
            </a:r>
            <a:r>
              <a:rPr lang="fr-FR" sz="1800" dirty="0"/>
              <a:t>, </a:t>
            </a:r>
            <a:r>
              <a:rPr lang="fr-FR" sz="1800" dirty="0" err="1"/>
              <a:t>extending</a:t>
            </a:r>
            <a:r>
              <a:rPr lang="fr-FR" sz="1800" dirty="0"/>
              <a:t> the </a:t>
            </a:r>
            <a:r>
              <a:rPr lang="fr-FR" sz="1800" dirty="0" err="1"/>
              <a:t>commissioning</a:t>
            </a:r>
            <a:r>
              <a:rPr lang="fr-FR" sz="1800" dirty="0"/>
              <a:t> of the 1st </a:t>
            </a:r>
            <a:r>
              <a:rPr lang="fr-FR" sz="1800" dirty="0" err="1"/>
              <a:t>telescope</a:t>
            </a:r>
            <a:r>
              <a:rPr lang="fr-FR" sz="1800" dirty="0"/>
              <a:t> and </a:t>
            </a:r>
            <a:r>
              <a:rPr lang="fr-FR" sz="1800" dirty="0" err="1"/>
              <a:t>delaying</a:t>
            </a:r>
            <a:r>
              <a:rPr lang="fr-FR" sz="1800" dirty="0"/>
              <a:t> a </a:t>
            </a:r>
            <a:r>
              <a:rPr lang="fr-FR" sz="1800" dirty="0" err="1"/>
              <a:t>little</a:t>
            </a:r>
            <a:r>
              <a:rPr lang="fr-FR" sz="1800" dirty="0"/>
              <a:t> bit the construction of the 2nd one. This </a:t>
            </a:r>
            <a:r>
              <a:rPr lang="fr-FR" sz="1800" dirty="0" err="1"/>
              <a:t>should</a:t>
            </a:r>
            <a:r>
              <a:rPr lang="fr-FR" sz="1800" dirty="0"/>
              <a:t> </a:t>
            </a:r>
            <a:r>
              <a:rPr lang="fr-FR" sz="1800" dirty="0" err="1"/>
              <a:t>allow</a:t>
            </a:r>
            <a:r>
              <a:rPr lang="fr-FR" sz="1800" dirty="0"/>
              <a:t> the LST team to </a:t>
            </a:r>
            <a:r>
              <a:rPr lang="fr-FR" sz="1800" dirty="0" err="1"/>
              <a:t>collect</a:t>
            </a:r>
            <a:r>
              <a:rPr lang="fr-FR" sz="1800" dirty="0"/>
              <a:t> all the </a:t>
            </a:r>
            <a:r>
              <a:rPr lang="fr-FR" sz="1800" dirty="0" err="1"/>
              <a:t>necessary</a:t>
            </a:r>
            <a:r>
              <a:rPr lang="fr-FR" sz="1800" dirty="0"/>
              <a:t> feedbacks </a:t>
            </a:r>
            <a:r>
              <a:rPr lang="fr-FR" sz="1800" dirty="0" err="1"/>
              <a:t>that</a:t>
            </a:r>
            <a:r>
              <a:rPr lang="fr-FR" sz="1800" dirty="0"/>
              <a:t> must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implemented</a:t>
            </a:r>
            <a:r>
              <a:rPr lang="fr-FR" sz="1800" dirty="0"/>
              <a:t> in the Production phase (2nd - 8th </a:t>
            </a:r>
            <a:r>
              <a:rPr lang="fr-FR" sz="1800" dirty="0" err="1"/>
              <a:t>telescope</a:t>
            </a:r>
            <a:r>
              <a:rPr lang="fr-FR" sz="1800" dirty="0"/>
              <a:t>). </a:t>
            </a:r>
            <a:br>
              <a:rPr lang="fr-FR" sz="1800" dirty="0"/>
            </a:b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5</a:t>
            </a:r>
            <a:r>
              <a:rPr lang="fr-FR" sz="1800" dirty="0"/>
              <a:t>. </a:t>
            </a:r>
            <a:r>
              <a:rPr lang="fr-FR" sz="1800" dirty="0" err="1"/>
              <a:t>Standardize</a:t>
            </a:r>
            <a:r>
              <a:rPr lang="fr-FR" sz="1800" dirty="0"/>
              <a:t> the </a:t>
            </a:r>
            <a:r>
              <a:rPr lang="fr-FR" sz="1800" dirty="0" err="1"/>
              <a:t>selected</a:t>
            </a:r>
            <a:r>
              <a:rPr lang="fr-FR" sz="1800" dirty="0"/>
              <a:t> </a:t>
            </a:r>
            <a:r>
              <a:rPr lang="fr-FR" sz="1800" dirty="0" err="1"/>
              <a:t>devices</a:t>
            </a:r>
            <a:r>
              <a:rPr lang="fr-FR" sz="1800" dirty="0"/>
              <a:t> in </a:t>
            </a:r>
            <a:r>
              <a:rPr lang="fr-FR" sz="1800" dirty="0" err="1"/>
              <a:t>order</a:t>
            </a:r>
            <a:r>
              <a:rPr lang="fr-FR" sz="1800" dirty="0"/>
              <a:t> to </a:t>
            </a:r>
            <a:r>
              <a:rPr lang="fr-FR" sz="1800" dirty="0" err="1"/>
              <a:t>minimize</a:t>
            </a:r>
            <a:r>
              <a:rPr lang="fr-FR" sz="1800" dirty="0"/>
              <a:t> the </a:t>
            </a:r>
            <a:r>
              <a:rPr lang="fr-FR" sz="1800" dirty="0" err="1"/>
              <a:t>number</a:t>
            </a:r>
            <a:r>
              <a:rPr lang="fr-FR" sz="1800" dirty="0"/>
              <a:t> of </a:t>
            </a:r>
            <a:r>
              <a:rPr lang="fr-FR" sz="1800" dirty="0" err="1"/>
              <a:t>different</a:t>
            </a:r>
            <a:r>
              <a:rPr lang="fr-FR" sz="1800" dirty="0"/>
              <a:t> solutions </a:t>
            </a:r>
            <a:r>
              <a:rPr lang="fr-FR" sz="1800" dirty="0" err="1"/>
              <a:t>that</a:t>
            </a:r>
            <a:r>
              <a:rPr lang="fr-FR" sz="1800" dirty="0"/>
              <a:t> </a:t>
            </a:r>
            <a:r>
              <a:rPr lang="fr-FR" sz="1800" dirty="0" err="1"/>
              <a:t>should</a:t>
            </a:r>
            <a:r>
              <a:rPr lang="fr-FR" sz="1800" dirty="0"/>
              <a:t>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maintained</a:t>
            </a:r>
            <a:r>
              <a:rPr lang="fr-FR" sz="1800" dirty="0"/>
              <a:t> for </a:t>
            </a:r>
            <a:r>
              <a:rPr lang="fr-FR" sz="1800" dirty="0" err="1"/>
              <a:t>at</a:t>
            </a:r>
            <a:r>
              <a:rPr lang="fr-FR" sz="1800" dirty="0"/>
              <a:t> least 30 </a:t>
            </a:r>
            <a:r>
              <a:rPr lang="fr-FR" sz="1800" dirty="0" err="1"/>
              <a:t>years</a:t>
            </a:r>
            <a:r>
              <a:rPr lang="fr-FR" sz="1800" dirty="0"/>
              <a:t>. An </a:t>
            </a:r>
            <a:r>
              <a:rPr lang="fr-FR" sz="1800" dirty="0" err="1"/>
              <a:t>clear</a:t>
            </a:r>
            <a:r>
              <a:rPr lang="fr-FR" sz="1800" dirty="0"/>
              <a:t> </a:t>
            </a:r>
            <a:r>
              <a:rPr lang="fr-FR" sz="1800" dirty="0" err="1"/>
              <a:t>example</a:t>
            </a:r>
            <a:r>
              <a:rPr lang="fr-FR" sz="1800" dirty="0"/>
              <a:t> </a:t>
            </a:r>
            <a:r>
              <a:rPr lang="fr-FR" sz="1800" dirty="0" err="1"/>
              <a:t>was</a:t>
            </a:r>
            <a:r>
              <a:rPr lang="fr-FR" sz="1800" dirty="0"/>
              <a:t> </a:t>
            </a:r>
            <a:r>
              <a:rPr lang="fr-FR" sz="1800" dirty="0" err="1"/>
              <a:t>done</a:t>
            </a:r>
            <a:r>
              <a:rPr lang="fr-FR" sz="1800" dirty="0"/>
              <a:t> for the </a:t>
            </a:r>
            <a:r>
              <a:rPr lang="fr-FR" sz="1800" dirty="0" err="1"/>
              <a:t>embedded</a:t>
            </a:r>
            <a:r>
              <a:rPr lang="fr-FR" sz="1800" dirty="0"/>
              <a:t> </a:t>
            </a:r>
            <a:r>
              <a:rPr lang="fr-FR" sz="1800" dirty="0" err="1"/>
              <a:t>PCs</a:t>
            </a:r>
            <a:r>
              <a:rPr lang="fr-FR" sz="1800" dirty="0"/>
              <a:t>. </a:t>
            </a:r>
            <a:br>
              <a:rPr lang="fr-FR" sz="1800" dirty="0"/>
            </a:b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6</a:t>
            </a:r>
            <a:r>
              <a:rPr lang="fr-FR" sz="1800" dirty="0"/>
              <a:t>. Encourage for </a:t>
            </a:r>
            <a:r>
              <a:rPr lang="fr-FR" sz="1800" dirty="0" err="1"/>
              <a:t>several</a:t>
            </a:r>
            <a:r>
              <a:rPr lang="fr-FR" sz="1800" dirty="0"/>
              <a:t> and exhaustive tests of the camera (</a:t>
            </a:r>
            <a:r>
              <a:rPr lang="fr-FR" sz="1800" dirty="0" err="1"/>
              <a:t>mainly</a:t>
            </a:r>
            <a:r>
              <a:rPr lang="fr-FR" sz="1800" dirty="0"/>
              <a:t> </a:t>
            </a:r>
            <a:r>
              <a:rPr lang="fr-FR" sz="1800" dirty="0" err="1"/>
              <a:t>electronics</a:t>
            </a:r>
            <a:r>
              <a:rPr lang="fr-FR" sz="1800" dirty="0"/>
              <a:t>), </a:t>
            </a:r>
            <a:r>
              <a:rPr lang="fr-FR" sz="1800" dirty="0" err="1"/>
              <a:t>starting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small</a:t>
            </a:r>
            <a:r>
              <a:rPr lang="fr-FR" sz="1800" dirty="0"/>
              <a:t> </a:t>
            </a:r>
            <a:r>
              <a:rPr lang="fr-FR" sz="1800" dirty="0" err="1"/>
              <a:t>set-up</a:t>
            </a:r>
            <a:r>
              <a:rPr lang="fr-FR" sz="1800" dirty="0"/>
              <a:t> and </a:t>
            </a:r>
            <a:r>
              <a:rPr lang="fr-FR" sz="1800" dirty="0" err="1"/>
              <a:t>going</a:t>
            </a:r>
            <a:r>
              <a:rPr lang="fr-FR" sz="1800" dirty="0"/>
              <a:t> up to the full </a:t>
            </a:r>
            <a:r>
              <a:rPr lang="fr-FR" sz="1800" dirty="0" err="1"/>
              <a:t>integration</a:t>
            </a:r>
            <a:r>
              <a:rPr lang="fr-FR" sz="1800" dirty="0"/>
              <a:t>. It </a:t>
            </a:r>
            <a:r>
              <a:rPr lang="fr-FR" sz="1800" dirty="0" err="1"/>
              <a:t>was</a:t>
            </a:r>
            <a:r>
              <a:rPr lang="fr-FR" sz="1800" dirty="0"/>
              <a:t> </a:t>
            </a:r>
            <a:r>
              <a:rPr lang="fr-FR" sz="1800" dirty="0" err="1"/>
              <a:t>clearly</a:t>
            </a:r>
            <a:r>
              <a:rPr lang="fr-FR" sz="1800" dirty="0"/>
              <a:t> </a:t>
            </a:r>
            <a:r>
              <a:rPr lang="fr-FR" sz="1800" dirty="0" err="1"/>
              <a:t>requested</a:t>
            </a:r>
            <a:r>
              <a:rPr lang="fr-FR" sz="1800" dirty="0"/>
              <a:t> to </a:t>
            </a:r>
            <a:r>
              <a:rPr lang="fr-FR" sz="1800" dirty="0" err="1"/>
              <a:t>include</a:t>
            </a:r>
            <a:r>
              <a:rPr lang="fr-FR" sz="1800" dirty="0"/>
              <a:t> in the LST </a:t>
            </a:r>
            <a:r>
              <a:rPr lang="fr-FR" sz="1800" dirty="0" err="1"/>
              <a:t>schedule</a:t>
            </a:r>
            <a:r>
              <a:rPr lang="fr-FR" sz="1800" dirty="0"/>
              <a:t> the time </a:t>
            </a:r>
            <a:r>
              <a:rPr lang="fr-FR" sz="1800" dirty="0" err="1"/>
              <a:t>necessary</a:t>
            </a:r>
            <a:r>
              <a:rPr lang="fr-FR" sz="1800" dirty="0"/>
              <a:t> for </a:t>
            </a:r>
            <a:r>
              <a:rPr lang="fr-FR" sz="1800" dirty="0" err="1"/>
              <a:t>testing</a:t>
            </a:r>
            <a:r>
              <a:rPr lang="fr-FR" sz="1800" dirty="0"/>
              <a:t> the camera </a:t>
            </a:r>
            <a:r>
              <a:rPr lang="fr-FR" sz="1800" dirty="0" err="1"/>
              <a:t>together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the CTF </a:t>
            </a:r>
            <a:r>
              <a:rPr lang="fr-FR" sz="1800" dirty="0" err="1"/>
              <a:t>work</a:t>
            </a:r>
            <a:r>
              <a:rPr lang="fr-FR" sz="1800" dirty="0"/>
              <a:t>-package.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dd/mm/yyyy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Meeting Name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A8D-1CD7-904F-8DD5-7D99D479B447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LST </a:t>
            </a:r>
            <a:r>
              <a:rPr lang="fr-FR" dirty="0" err="1" smtClean="0"/>
              <a:t>review</a:t>
            </a:r>
            <a:r>
              <a:rPr lang="fr-FR" dirty="0" smtClean="0"/>
              <a:t> 27/11/14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694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dd/mm/yyyy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Meeting Name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A8D-1CD7-904F-8DD5-7D99D479B447}" type="slidenum">
              <a:rPr lang="fr-FR" smtClean="0"/>
              <a:t>6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671"/>
            <a:ext cx="9144000" cy="5037792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612157" y="4345779"/>
            <a:ext cx="1538079" cy="442733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courbée vers le bas 5"/>
          <p:cNvSpPr/>
          <p:nvPr/>
        </p:nvSpPr>
        <p:spPr>
          <a:xfrm>
            <a:off x="4229719" y="4141888"/>
            <a:ext cx="3891808" cy="530115"/>
          </a:xfrm>
          <a:prstGeom prst="curvedDownArrow">
            <a:avLst>
              <a:gd name="adj1" fmla="val 12982"/>
              <a:gd name="adj2" fmla="val 50000"/>
              <a:gd name="adj3" fmla="val 25000"/>
            </a:avLst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Titre 5"/>
          <p:cNvSpPr>
            <a:spLocks noGrp="1"/>
          </p:cNvSpPr>
          <p:nvPr>
            <p:ph type="title"/>
          </p:nvPr>
        </p:nvSpPr>
        <p:spPr>
          <a:xfrm>
            <a:off x="0" y="13225"/>
            <a:ext cx="9143997" cy="954927"/>
          </a:xfrm>
        </p:spPr>
        <p:txBody>
          <a:bodyPr/>
          <a:lstStyle/>
          <a:p>
            <a:r>
              <a:rPr lang="fr-FR" dirty="0" smtClean="0"/>
              <a:t>Schedule officiel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1333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Ajd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>
          <a:defRPr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</TotalTime>
  <Words>172</Words>
  <Application>Microsoft Macintosh PowerPoint</Application>
  <PresentationFormat>Présentation à l'écran (4:3)</PresentationFormat>
  <Paragraphs>45</Paragraphs>
  <Slides>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Thème Office</vt:lpstr>
      <vt:lpstr>Les LST</vt:lpstr>
      <vt:lpstr>Présentation PowerPoint</vt:lpstr>
      <vt:lpstr>Schedule officiel</vt:lpstr>
      <vt:lpstr>Présentation PowerPoint</vt:lpstr>
      <vt:lpstr>LST review 27/11/14</vt:lpstr>
      <vt:lpstr>Schedule officiel</vt:lpstr>
    </vt:vector>
  </TitlesOfParts>
  <Company>LAPP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Maurin</dc:creator>
  <cp:lastModifiedBy>Armand Fiasson</cp:lastModifiedBy>
  <cp:revision>150</cp:revision>
  <cp:lastPrinted>2014-11-19T09:02:59Z</cp:lastPrinted>
  <dcterms:created xsi:type="dcterms:W3CDTF">2014-11-13T15:50:38Z</dcterms:created>
  <dcterms:modified xsi:type="dcterms:W3CDTF">2014-12-01T13:33:13Z</dcterms:modified>
</cp:coreProperties>
</file>