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8" r:id="rId1"/>
  </p:sldMasterIdLst>
  <p:notesMasterIdLst>
    <p:notesMasterId r:id="rId10"/>
  </p:notesMasterIdLst>
  <p:handoutMasterIdLst>
    <p:handoutMasterId r:id="rId11"/>
  </p:handoutMasterIdLst>
  <p:sldIdLst>
    <p:sldId id="263" r:id="rId2"/>
    <p:sldId id="256" r:id="rId3"/>
    <p:sldId id="262" r:id="rId4"/>
    <p:sldId id="261" r:id="rId5"/>
    <p:sldId id="257" r:id="rId6"/>
    <p:sldId id="258" r:id="rId7"/>
    <p:sldId id="260" r:id="rId8"/>
    <p:sldId id="259" r:id="rId9"/>
  </p:sldIdLst>
  <p:sldSz cx="9144000" cy="6858000" type="screen4x3"/>
  <p:notesSz cx="6799263" cy="9929813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83" d="100"/>
          <a:sy n="183" d="100"/>
        </p:scale>
        <p:origin x="-152" y="-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E861C6-6CCC-484D-B92C-B7B03AD56D8B}" type="datetimeFigureOut">
              <a:rPr lang="fr-FR" smtClean="0"/>
              <a:t>01/12/14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1275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AFAC41-F9F0-6F4D-BE9D-F7FD968D4CC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68212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CEAFB5-FF43-AA45-BA9C-D61D72894A30}" type="datetimeFigureOut">
              <a:rPr lang="fr-FR" smtClean="0"/>
              <a:t>01/12/14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40363" cy="4468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F09E30-2E44-BB4A-B920-8731BCE4FEC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31437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09E30-2E44-BB4A-B920-8731BCE4FECA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1442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09E30-2E44-BB4A-B920-8731BCE4FECA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8571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5248"/>
            <a:ext cx="7772400" cy="978408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7772400" cy="87782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6D0C5-31CC-BC4F-9ABB-553CD678A7FE}" type="datetime1">
              <a:rPr lang="fr-FR" smtClean="0"/>
              <a:t>01/12/14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T. Le Flour CTA/LAPP Meeting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6C5A-B543-AA46-BC53-62B423163E45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5082" y="969264"/>
            <a:ext cx="3657600" cy="1161288"/>
          </a:xfrm>
        </p:spPr>
        <p:txBody>
          <a:bodyPr anchor="b">
            <a:noAutofit/>
          </a:bodyPr>
          <a:lstStyle>
            <a:lvl1pPr algn="l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63388" y="510988"/>
            <a:ext cx="3657600" cy="5553636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9853" y="2130552"/>
            <a:ext cx="3657600" cy="358444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10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x-none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4518A-0D19-EC4E-8E52-E8864E820776}" type="datetime1">
              <a:rPr lang="fr-FR" smtClean="0"/>
              <a:t>01/12/14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T. Le Flour CTA/LAPP Meeting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6C5A-B543-AA46-BC53-62B423163E45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u-dessus de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1376"/>
            <a:ext cx="7776882" cy="1014984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457199"/>
            <a:ext cx="5486400" cy="3644153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x-none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DCB2D-7330-3244-801B-43F55C15D965}" type="datetime1">
              <a:rPr lang="fr-FR" smtClean="0"/>
              <a:t>01/12/14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T. Le Flour CTA/LAPP Meeting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6C5A-B543-AA46-BC53-62B423163E45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 de montage séquenti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5141"/>
            <a:ext cx="7776882" cy="1013011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x-none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D6575-B0F8-094E-A4C3-4FDBD7C8CAAE}" type="datetime1">
              <a:rPr lang="fr-FR" smtClean="0"/>
              <a:t>01/12/14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T. Le Flour CTA/LAPP Meeting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6C5A-B543-AA46-BC53-62B423163E45}" type="slidenum">
              <a:rPr lang="fr-FR" smtClean="0"/>
              <a:t>‹#›</a:t>
            </a:fld>
            <a:endParaRPr lang="fr-FR"/>
          </a:p>
        </p:txBody>
      </p:sp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68580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>
            <a:off x="341249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>
            <a:off x="341249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8" name="Picture Placeholder 2"/>
          <p:cNvSpPr>
            <a:spLocks noGrp="1"/>
          </p:cNvSpPr>
          <p:nvPr>
            <p:ph type="pic" idx="16"/>
          </p:nvPr>
        </p:nvSpPr>
        <p:spPr>
          <a:xfrm>
            <a:off x="613918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9" name="Picture Placeholder 2"/>
          <p:cNvSpPr>
            <a:spLocks noGrp="1"/>
          </p:cNvSpPr>
          <p:nvPr>
            <p:ph type="pic" idx="17"/>
          </p:nvPr>
        </p:nvSpPr>
        <p:spPr>
          <a:xfrm>
            <a:off x="613918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792C-7664-3A4E-B2B5-AA35FCC221E6}" type="datetime1">
              <a:rPr lang="fr-FR" smtClean="0"/>
              <a:t>01/12/14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T. Le Flour CTA/LAPP Meeting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6C5A-B543-AA46-BC53-62B423163E45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533400"/>
            <a:ext cx="1600200" cy="5592763"/>
          </a:xfrm>
        </p:spPr>
        <p:txBody>
          <a:bodyPr vert="eaVert"/>
          <a:lstStyle/>
          <a:p>
            <a:r>
              <a:rPr lang="x-none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6019800" cy="55927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5CAD6-C339-0447-896B-662C187BBE99}" type="datetime1">
              <a:rPr lang="fr-FR" smtClean="0"/>
              <a:t>01/12/14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T. Le Flour CTA/LAPP Meeting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6C5A-B543-AA46-BC53-62B423163E45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19146-7B63-B741-A8EA-90B1413EABB5}" type="datetime1">
              <a:rPr lang="fr-FR" smtClean="0"/>
              <a:t>01/12/14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T. Le Flour CTA/LAPP Meeting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6C5A-B543-AA46-BC53-62B423163E4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5308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69141"/>
            <a:ext cx="7770813" cy="425702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25EF2-7D03-C741-B693-998279F3B47D}" type="datetime1">
              <a:rPr lang="fr-FR" smtClean="0"/>
              <a:t>01/12/14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T. Le Flour CTA/LAPP Meeting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6C5A-B543-AA46-BC53-62B423163E45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67200"/>
            <a:ext cx="7772400" cy="977153"/>
          </a:xfrm>
        </p:spPr>
        <p:txBody>
          <a:bodyPr anchor="b" anchorCtr="0">
            <a:noAutofit/>
          </a:bodyPr>
          <a:lstStyle>
            <a:lvl1pPr>
              <a:defRPr sz="5400"/>
            </a:lvl1pPr>
          </a:lstStyle>
          <a:p>
            <a:r>
              <a:rPr lang="x-none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5257800"/>
            <a:ext cx="7770813" cy="874058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5950-DCEC-A342-A123-7AFDCEA077F2}" type="datetime1">
              <a:rPr lang="fr-FR" smtClean="0"/>
              <a:t>01/12/14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T. Le Flour CTA/LAPP Meeting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6C5A-B543-AA46-BC53-62B423163E45}" type="slidenum">
              <a:rPr lang="fr-FR" smtClean="0"/>
              <a:t>‹#›</a:t>
            </a:fld>
            <a:endParaRPr lang="fr-FR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540000">
            <a:off x="2056196" y="424650"/>
            <a:ext cx="5031609" cy="337580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buFont typeface="Arial" pitchFamily="34" charset="0"/>
              <a:buNone/>
              <a:defRPr/>
            </a:lvl1pPr>
          </a:lstStyle>
          <a:p>
            <a:r>
              <a:rPr lang="x-none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743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756647"/>
            <a:ext cx="7770813" cy="1281953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EEAE7-BFAC-BC4A-B564-5BAA7FFA8632}" type="datetime1">
              <a:rPr lang="fr-FR" smtClean="0"/>
              <a:t>01/12/14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T. Le Flour CTA/LAPP Meeting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6C5A-B543-AA46-BC53-62B423163E45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/>
          <a:p>
            <a:r>
              <a:rPr lang="x-none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4733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8416-A7EF-A24F-B6F2-F64450A94702}" type="datetime1">
              <a:rPr lang="fr-FR" smtClean="0"/>
              <a:t>01/12/14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T. Le Flour CTA/LAPP Meeting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6C5A-B543-AA46-BC53-62B423163E45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45526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45526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A267E-7D4C-3A43-93F8-60CBFBA4BAA6}" type="datetime1">
              <a:rPr lang="fr-FR" smtClean="0"/>
              <a:t>01/12/14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T. Le Flour CTA/LAPP Meeting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6C5A-B543-AA46-BC53-62B423163E45}" type="slidenum">
              <a:rPr lang="fr-FR" smtClean="0"/>
              <a:t>‹#›</a:t>
            </a:fld>
            <a:endParaRPr lang="fr-F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86205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936966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20625-5ABB-0F41-B0E1-AA37FC231B1B}" type="datetime1">
              <a:rPr lang="fr-FR" smtClean="0"/>
              <a:t>01/12/14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T. Le Flour CTA/LAPP Meeting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6C5A-B543-AA46-BC53-62B423163E45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CE900-AAA2-C749-9410-E562C61A8925}" type="datetime1">
              <a:rPr lang="fr-FR" smtClean="0"/>
              <a:t>01/12/14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T. Le Flour CTA/LAPP Meeting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6C5A-B543-AA46-BC53-62B423163E45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905" y="971550"/>
            <a:ext cx="3657600" cy="1162050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x-none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457200"/>
            <a:ext cx="3657600" cy="56689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905" y="2133601"/>
            <a:ext cx="3657600" cy="358140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0EF75-EBB3-594B-9BCF-79486A350CDC}" type="datetime1">
              <a:rPr lang="fr-FR" smtClean="0"/>
              <a:t>01/12/14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T. Le Flour CTA/LAPP Meeting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6C5A-B543-AA46-BC53-62B423163E45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3.png"/><Relationship Id="rId18" Type="http://schemas.openxmlformats.org/officeDocument/2006/relationships/image" Target="../media/image4.png"/><Relationship Id="rId19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0" y="1"/>
            <a:ext cx="618033" cy="6858000"/>
          </a:xfrm>
          <a:prstGeom prst="rect">
            <a:avLst/>
          </a:prstGeom>
          <a:pattFill prst="narHorz">
            <a:fgClr>
              <a:srgbClr val="2F373A"/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-296" y="0"/>
            <a:ext cx="9144296" cy="737115"/>
          </a:xfrm>
          <a:prstGeom prst="rect">
            <a:avLst/>
          </a:prstGeom>
          <a:gradFill flip="none" rotWithShape="1">
            <a:gsLst>
              <a:gs pos="0">
                <a:srgbClr val="1B3742"/>
              </a:gs>
              <a:gs pos="100000">
                <a:schemeClr val="accent2">
                  <a:lumMod val="60000"/>
                  <a:lumOff val="40000"/>
                </a:schemeClr>
              </a:gs>
              <a:gs pos="77000">
                <a:schemeClr val="accent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1156643" y="328866"/>
            <a:ext cx="6803783" cy="805156"/>
          </a:xfrm>
          <a:prstGeom prst="roundRect">
            <a:avLst/>
          </a:prstGeom>
          <a:solidFill>
            <a:srgbClr val="0E1D23"/>
          </a:solidFill>
          <a:ln w="57150" cmpd="sng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0080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69846" y="268198"/>
            <a:ext cx="6781102" cy="80515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x-none" dirty="0" smtClean="0"/>
              <a:t>Cliquez et modifiez le titre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406188"/>
            <a:ext cx="7770813" cy="4719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dirty="0" smtClean="0"/>
              <a:t>Cliquez pour modifier les styles du texte du masque</a:t>
            </a:r>
          </a:p>
          <a:p>
            <a:pPr lvl="1"/>
            <a:r>
              <a:rPr lang="x-none" dirty="0" smtClean="0"/>
              <a:t>Deuxième niveau</a:t>
            </a:r>
          </a:p>
          <a:p>
            <a:pPr lvl="2"/>
            <a:r>
              <a:rPr lang="x-none" dirty="0" smtClean="0"/>
              <a:t>Troisième niveau</a:t>
            </a:r>
          </a:p>
          <a:p>
            <a:pPr lvl="3"/>
            <a:r>
              <a:rPr lang="x-none" dirty="0" smtClean="0"/>
              <a:t>Quatrième niveau</a:t>
            </a:r>
          </a:p>
          <a:p>
            <a:pPr lvl="4"/>
            <a:r>
              <a:rPr lang="x-none" dirty="0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2043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21419146-7B63-B741-A8EA-90B1413EABB5}" type="datetime1">
              <a:rPr lang="fr-FR" smtClean="0"/>
              <a:t>01/12/14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9489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fr-FR" smtClean="0"/>
              <a:t>T. Le Flour CTA/LAPP Meeting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29100" y="6356350"/>
            <a:ext cx="68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256B6C5A-B543-AA46-BC53-62B423163E45}" type="slidenum">
              <a:rPr lang="fr-FR" smtClean="0"/>
              <a:t>‹#›</a:t>
            </a:fld>
            <a:endParaRPr lang="fr-FR"/>
          </a:p>
        </p:txBody>
      </p:sp>
      <p:cxnSp>
        <p:nvCxnSpPr>
          <p:cNvPr id="10" name="Connecteur droit 9"/>
          <p:cNvCxnSpPr/>
          <p:nvPr/>
        </p:nvCxnSpPr>
        <p:spPr>
          <a:xfrm>
            <a:off x="619489" y="6237123"/>
            <a:ext cx="8134546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Image 17"/>
          <p:cNvPicPr>
            <a:picLocks noChangeAspect="1"/>
          </p:cNvPicPr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-296" y="-35067"/>
            <a:ext cx="1149439" cy="731461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090189" y="0"/>
            <a:ext cx="1008451" cy="688430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  <p:sldLayoutId id="2147483842" r:id="rId14"/>
    <p:sldLayoutId id="2147483843" r:id="rId15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Tx/>
        <a:buBlip>
          <a:blip r:embed="rId19"/>
        </a:buBlip>
        <a:defRPr sz="22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Tx/>
        <a:buBlip>
          <a:blip r:embed="rId19"/>
        </a:buBlip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Tx/>
        <a:buBlip>
          <a:blip r:embed="rId19"/>
        </a:buBlip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Tx/>
        <a:buBlip>
          <a:blip r:embed="rId19"/>
        </a:buBlip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Tx/>
        <a:buBlip>
          <a:blip r:embed="rId19"/>
        </a:buBlip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055813" indent="-336550" algn="l" defTabSz="914400" rtl="0" eaLnBrk="1" latinLnBrk="0" hangingPunct="1">
        <a:spcBef>
          <a:spcPct val="20000"/>
        </a:spcBef>
        <a:buFontTx/>
        <a:buBlip>
          <a:blip r:embed="rId19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6pPr>
      <a:lvl7pPr marL="2398713" indent="-336550" algn="l" defTabSz="914400" rtl="0" eaLnBrk="1" latinLnBrk="0" hangingPunct="1">
        <a:spcBef>
          <a:spcPct val="20000"/>
        </a:spcBef>
        <a:buFontTx/>
        <a:buBlip>
          <a:blip r:embed="rId19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7pPr>
      <a:lvl8pPr marL="2743200" indent="-336550" algn="l" defTabSz="914400" rtl="0" eaLnBrk="1" latinLnBrk="0" hangingPunct="1">
        <a:spcBef>
          <a:spcPct val="20000"/>
        </a:spcBef>
        <a:buFontTx/>
        <a:buBlip>
          <a:blip r:embed="rId19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8pPr>
      <a:lvl9pPr marL="3087688" indent="-336550" algn="l" defTabSz="914400" rtl="0" eaLnBrk="1" latinLnBrk="0" hangingPunct="1">
        <a:spcBef>
          <a:spcPct val="20000"/>
        </a:spcBef>
        <a:buFontTx/>
        <a:buBlip>
          <a:blip r:embed="rId19"/>
        </a:buBlip>
        <a:defRPr lang="en-US" sz="1800" kern="1200" dirty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Double flèche horizontale 68"/>
          <p:cNvSpPr/>
          <p:nvPr/>
        </p:nvSpPr>
        <p:spPr>
          <a:xfrm rot="10800000">
            <a:off x="2196113" y="4107548"/>
            <a:ext cx="784967" cy="211238"/>
          </a:xfrm>
          <a:prstGeom prst="leftRightArrow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Rectangle 66"/>
          <p:cNvSpPr/>
          <p:nvPr/>
        </p:nvSpPr>
        <p:spPr>
          <a:xfrm>
            <a:off x="2953632" y="3608304"/>
            <a:ext cx="2338387" cy="71048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fr-FR" dirty="0" smtClean="0">
                <a:solidFill>
                  <a:schemeClr val="tx1"/>
                </a:solidFill>
              </a:rPr>
              <a:t>ACS </a:t>
            </a:r>
          </a:p>
          <a:p>
            <a:pPr algn="r"/>
            <a:r>
              <a:rPr lang="fr-FR" dirty="0" smtClean="0">
                <a:solidFill>
                  <a:schemeClr val="tx1"/>
                </a:solidFill>
              </a:rPr>
              <a:t>Components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2981080" y="3684124"/>
            <a:ext cx="747524" cy="584965"/>
          </a:xfrm>
          <a:prstGeom prst="rect">
            <a:avLst/>
          </a:prstGeom>
          <a:ln>
            <a:solidFill>
              <a:srgbClr val="FFFFFF"/>
            </a:solidFill>
          </a:ln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bg1"/>
                </a:solidFill>
              </a:rPr>
              <a:t>DEVIO</a:t>
            </a:r>
          </a:p>
          <a:p>
            <a:pPr algn="ctr"/>
            <a:r>
              <a:rPr lang="fr-FR" sz="1100" dirty="0" smtClean="0">
                <a:solidFill>
                  <a:schemeClr val="bg1"/>
                </a:solidFill>
              </a:rPr>
              <a:t>(OPCUA</a:t>
            </a:r>
          </a:p>
          <a:p>
            <a:pPr algn="ctr"/>
            <a:r>
              <a:rPr lang="fr-FR" sz="1100" dirty="0" smtClean="0">
                <a:solidFill>
                  <a:schemeClr val="bg1"/>
                </a:solidFill>
              </a:rPr>
              <a:t>Client)</a:t>
            </a:r>
            <a:endParaRPr lang="fr-FR" sz="1100" dirty="0">
              <a:solidFill>
                <a:schemeClr val="bg1"/>
              </a:solidFill>
            </a:endParaRPr>
          </a:p>
        </p:txBody>
      </p:sp>
      <p:cxnSp>
        <p:nvCxnSpPr>
          <p:cNvPr id="43" name="Connecteur droit 42"/>
          <p:cNvCxnSpPr>
            <a:endCxn id="37" idx="1"/>
          </p:cNvCxnSpPr>
          <p:nvPr/>
        </p:nvCxnSpPr>
        <p:spPr>
          <a:xfrm>
            <a:off x="5284540" y="3733057"/>
            <a:ext cx="348201" cy="365524"/>
          </a:xfrm>
          <a:prstGeom prst="line">
            <a:avLst/>
          </a:prstGeom>
          <a:ln w="6350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650014" y="1232130"/>
            <a:ext cx="5779672" cy="4908557"/>
          </a:xfrm>
          <a:prstGeom prst="rect">
            <a:avLst/>
          </a:prstGeom>
          <a:noFill/>
          <a:ln w="6350" cmpd="sng">
            <a:solidFill>
              <a:srgbClr val="0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b" anchorCtr="1"/>
          <a:lstStyle/>
          <a:p>
            <a:pPr algn="ctr"/>
            <a:r>
              <a:rPr lang="fr-FR" dirty="0" smtClean="0">
                <a:solidFill>
                  <a:srgbClr val="000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TEST BENCH</a:t>
            </a:r>
            <a:endParaRPr lang="fr-FR" dirty="0">
              <a:solidFill>
                <a:srgbClr val="000000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6C5A-B543-AA46-BC53-62B423163E45}" type="slidenum">
              <a:rPr lang="fr-FR" smtClean="0"/>
              <a:t>1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2153486" y="1572367"/>
            <a:ext cx="1268623" cy="108013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FFFFFF"/>
                </a:solidFill>
              </a:rPr>
              <a:t>PLC</a:t>
            </a:r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22109" y="1572367"/>
            <a:ext cx="908447" cy="10801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rgbClr val="FFFFFF"/>
                </a:solidFill>
              </a:rPr>
              <a:t>Siemens</a:t>
            </a:r>
          </a:p>
          <a:p>
            <a:pPr algn="ctr"/>
            <a:r>
              <a:rPr lang="fr-FR" sz="1400" dirty="0" smtClean="0">
                <a:solidFill>
                  <a:srgbClr val="FFFFFF"/>
                </a:solidFill>
              </a:rPr>
              <a:t>OPCUA</a:t>
            </a:r>
          </a:p>
          <a:p>
            <a:pPr algn="ctr"/>
            <a:r>
              <a:rPr lang="fr-FR" sz="1400" dirty="0" smtClean="0">
                <a:solidFill>
                  <a:srgbClr val="FFFFFF"/>
                </a:solidFill>
              </a:rPr>
              <a:t>Server</a:t>
            </a:r>
            <a:endParaRPr lang="fr-FR" sz="1400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91725" y="1572368"/>
            <a:ext cx="773687" cy="387181"/>
          </a:xfrm>
          <a:prstGeom prst="rect">
            <a:avLst/>
          </a:prstGeom>
          <a:ln>
            <a:solidFill>
              <a:srgbClr val="2C7C9F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bg1"/>
                </a:solidFill>
              </a:rPr>
              <a:t>Motors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64746" y="1671854"/>
            <a:ext cx="773687" cy="412020"/>
          </a:xfrm>
          <a:prstGeom prst="rect">
            <a:avLst/>
          </a:prstGeom>
          <a:ln>
            <a:solidFill>
              <a:srgbClr val="2C7C9F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bg1"/>
                </a:solidFill>
              </a:rPr>
              <a:t>Motors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44125" y="1751225"/>
            <a:ext cx="773687" cy="416647"/>
          </a:xfrm>
          <a:prstGeom prst="rect">
            <a:avLst/>
          </a:prstGeom>
          <a:ln>
            <a:solidFill>
              <a:srgbClr val="2C7C9F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bg1"/>
                </a:solidFill>
              </a:rPr>
              <a:t>Motors</a:t>
            </a:r>
            <a:endParaRPr lang="fr-FR" sz="1400" dirty="0">
              <a:solidFill>
                <a:schemeClr val="bg1"/>
              </a:solidFill>
            </a:endParaRPr>
          </a:p>
        </p:txBody>
      </p:sp>
      <p:cxnSp>
        <p:nvCxnSpPr>
          <p:cNvPr id="13" name="Connecteur droit avec flèche 12"/>
          <p:cNvCxnSpPr>
            <a:stCxn id="7" idx="1"/>
            <a:endCxn id="11" idx="3"/>
          </p:cNvCxnSpPr>
          <p:nvPr/>
        </p:nvCxnSpPr>
        <p:spPr>
          <a:xfrm flipH="1" flipV="1">
            <a:off x="1917812" y="1959549"/>
            <a:ext cx="235674" cy="15288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144125" y="2697349"/>
            <a:ext cx="773687" cy="526677"/>
          </a:xfrm>
          <a:prstGeom prst="rect">
            <a:avLst/>
          </a:prstGeom>
          <a:ln>
            <a:solidFill>
              <a:srgbClr val="2C7C9F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err="1" smtClean="0">
                <a:solidFill>
                  <a:schemeClr val="bg1"/>
                </a:solidFill>
              </a:rPr>
              <a:t>Device</a:t>
            </a:r>
            <a:endParaRPr lang="fr-FR" sz="1400" dirty="0">
              <a:solidFill>
                <a:schemeClr val="bg1"/>
              </a:solidFill>
            </a:endParaRPr>
          </a:p>
        </p:txBody>
      </p:sp>
      <p:cxnSp>
        <p:nvCxnSpPr>
          <p:cNvPr id="15" name="Connecteur droit avec flèche 14"/>
          <p:cNvCxnSpPr>
            <a:stCxn id="7" idx="1"/>
            <a:endCxn id="14" idx="3"/>
          </p:cNvCxnSpPr>
          <p:nvPr/>
        </p:nvCxnSpPr>
        <p:spPr>
          <a:xfrm flipH="1">
            <a:off x="1917812" y="2112436"/>
            <a:ext cx="235674" cy="84825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027973" y="1572368"/>
            <a:ext cx="830916" cy="1104119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rgbClr val="FFFFFF"/>
                </a:solidFill>
              </a:rPr>
              <a:t>OPCUA</a:t>
            </a:r>
          </a:p>
          <a:p>
            <a:pPr algn="ctr"/>
            <a:r>
              <a:rPr lang="fr-FR" sz="1400" dirty="0" smtClean="0">
                <a:solidFill>
                  <a:srgbClr val="FFFFFF"/>
                </a:solidFill>
              </a:rPr>
              <a:t>Client</a:t>
            </a:r>
          </a:p>
          <a:p>
            <a:pPr algn="ctr"/>
            <a:r>
              <a:rPr lang="fr-FR" sz="1400" dirty="0" smtClean="0">
                <a:solidFill>
                  <a:srgbClr val="FFFFFF"/>
                </a:solidFill>
              </a:rPr>
              <a:t>(java)</a:t>
            </a:r>
            <a:endParaRPr lang="fr-FR" sz="1400" dirty="0">
              <a:solidFill>
                <a:srgbClr val="FFFFFF"/>
              </a:solidFill>
            </a:endParaRPr>
          </a:p>
        </p:txBody>
      </p:sp>
      <p:sp>
        <p:nvSpPr>
          <p:cNvPr id="19" name="Double flèche horizontale 18"/>
          <p:cNvSpPr/>
          <p:nvPr/>
        </p:nvSpPr>
        <p:spPr>
          <a:xfrm>
            <a:off x="4349832" y="1874371"/>
            <a:ext cx="672607" cy="484632"/>
          </a:xfrm>
          <a:prstGeom prst="leftRightArrow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709491" y="3668534"/>
            <a:ext cx="773687" cy="714352"/>
          </a:xfrm>
          <a:prstGeom prst="rect">
            <a:avLst/>
          </a:prstGeom>
          <a:ln>
            <a:solidFill>
              <a:srgbClr val="2C7C9F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err="1" smtClean="0">
                <a:solidFill>
                  <a:schemeClr val="bg1"/>
                </a:solidFill>
              </a:rPr>
              <a:t>Device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483178" y="3668535"/>
            <a:ext cx="711948" cy="71435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</a:rPr>
              <a:t>OPCUA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</a:rPr>
              <a:t>Server</a:t>
            </a:r>
            <a:endParaRPr lang="fr-FR" sz="11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09492" y="1351110"/>
            <a:ext cx="5631995" cy="2193956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b" anchorCtr="1"/>
          <a:lstStyle/>
          <a:p>
            <a:pPr algn="ctr"/>
            <a:r>
              <a:rPr lang="fr-FR" dirty="0" smtClean="0">
                <a:solidFill>
                  <a:srgbClr val="000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DRIVE SYSTEM</a:t>
            </a:r>
            <a:endParaRPr lang="fr-FR" dirty="0">
              <a:solidFill>
                <a:srgbClr val="000000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6" name="Double flèche horizontale 35"/>
          <p:cNvSpPr/>
          <p:nvPr/>
        </p:nvSpPr>
        <p:spPr>
          <a:xfrm>
            <a:off x="2168666" y="3639291"/>
            <a:ext cx="784966" cy="279425"/>
          </a:xfrm>
          <a:prstGeom prst="leftRightArrow">
            <a:avLst/>
          </a:prstGeom>
          <a:solidFill>
            <a:srgbClr val="FFB4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861891" y="3820934"/>
            <a:ext cx="773687" cy="714352"/>
          </a:xfrm>
          <a:prstGeom prst="rect">
            <a:avLst/>
          </a:prstGeom>
          <a:ln>
            <a:solidFill>
              <a:srgbClr val="2C7C9F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err="1" smtClean="0">
                <a:solidFill>
                  <a:schemeClr val="bg1"/>
                </a:solidFill>
              </a:rPr>
              <a:t>Device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635578" y="3820935"/>
            <a:ext cx="711948" cy="71435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</a:rPr>
              <a:t>OPCUA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</a:rPr>
              <a:t>Server</a:t>
            </a:r>
            <a:endParaRPr lang="fr-FR" sz="11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632741" y="3661875"/>
            <a:ext cx="708746" cy="87341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GUI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880016" y="5040449"/>
            <a:ext cx="1563415" cy="710483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ACS </a:t>
            </a:r>
          </a:p>
          <a:p>
            <a:pPr algn="ctr"/>
            <a:r>
              <a:rPr lang="fr-FR" sz="1400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Configuration</a:t>
            </a:r>
          </a:p>
          <a:p>
            <a:pPr algn="ctr"/>
            <a:r>
              <a:rPr lang="fr-FR" sz="1400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Management</a:t>
            </a:r>
            <a:endParaRPr lang="fr-FR" sz="1400" dirty="0"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9" name="Double flèche horizontale 38"/>
          <p:cNvSpPr/>
          <p:nvPr/>
        </p:nvSpPr>
        <p:spPr>
          <a:xfrm rot="16200000">
            <a:off x="4370927" y="4647076"/>
            <a:ext cx="503007" cy="279425"/>
          </a:xfrm>
          <a:prstGeom prst="leftRightArrow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Double flèche horizontale 39"/>
          <p:cNvSpPr/>
          <p:nvPr/>
        </p:nvSpPr>
        <p:spPr>
          <a:xfrm rot="10800000">
            <a:off x="2347523" y="4318786"/>
            <a:ext cx="784967" cy="211238"/>
          </a:xfrm>
          <a:prstGeom prst="leftRightArrow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2" name="Connecteur droit 41"/>
          <p:cNvCxnSpPr>
            <a:stCxn id="33" idx="3"/>
            <a:endCxn id="37" idx="1"/>
          </p:cNvCxnSpPr>
          <p:nvPr/>
        </p:nvCxnSpPr>
        <p:spPr>
          <a:xfrm flipV="1">
            <a:off x="5443431" y="4098581"/>
            <a:ext cx="189310" cy="81465"/>
          </a:xfrm>
          <a:prstGeom prst="line">
            <a:avLst/>
          </a:prstGeom>
          <a:ln w="6350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ZoneTexte 47"/>
          <p:cNvSpPr txBox="1"/>
          <p:nvPr/>
        </p:nvSpPr>
        <p:spPr>
          <a:xfrm>
            <a:off x="2522482" y="449777"/>
            <a:ext cx="401924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>
                <a:solidFill>
                  <a:srgbClr val="FFFFFF"/>
                </a:solidFill>
              </a:rPr>
              <a:t>LAPP TEST BENCH</a:t>
            </a:r>
            <a:endParaRPr lang="fr-FR" sz="3200" dirty="0">
              <a:solidFill>
                <a:srgbClr val="FFFFFF"/>
              </a:solidFill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6541731" y="1231215"/>
            <a:ext cx="246734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sz="1400" dirty="0" smtClean="0"/>
              <a:t>Single </a:t>
            </a:r>
            <a:r>
              <a:rPr lang="fr-FR" sz="1400" dirty="0" err="1" smtClean="0"/>
              <a:t>Motor</a:t>
            </a:r>
            <a:r>
              <a:rPr lang="fr-FR" sz="1400" dirty="0" smtClean="0"/>
              <a:t> Control</a:t>
            </a:r>
          </a:p>
          <a:p>
            <a:pPr marL="285750" indent="-285750">
              <a:buFont typeface="Arial"/>
              <a:buChar char="•"/>
            </a:pPr>
            <a:r>
              <a:rPr lang="fr-FR" sz="1400" dirty="0" smtClean="0"/>
              <a:t>Intégration matériel</a:t>
            </a:r>
          </a:p>
          <a:p>
            <a:pPr marL="285750" indent="-285750">
              <a:buFont typeface="Arial"/>
              <a:buChar char="•"/>
            </a:pPr>
            <a:r>
              <a:rPr lang="fr-FR" sz="1400" dirty="0" smtClean="0"/>
              <a:t>(inclinomètre, …)</a:t>
            </a:r>
          </a:p>
          <a:p>
            <a:pPr marL="285750" indent="-285750">
              <a:buFont typeface="Arial"/>
              <a:buChar char="•"/>
            </a:pPr>
            <a:r>
              <a:rPr lang="fr-FR" sz="1400" dirty="0" smtClean="0"/>
              <a:t>Outils </a:t>
            </a:r>
            <a:r>
              <a:rPr lang="fr-FR" sz="1400" dirty="0" smtClean="0"/>
              <a:t>« simple » </a:t>
            </a:r>
            <a:r>
              <a:rPr lang="fr-FR" sz="1400" dirty="0" smtClean="0"/>
              <a:t>d</a:t>
            </a:r>
            <a:r>
              <a:rPr lang="fr-FR" sz="1400" dirty="0" smtClean="0"/>
              <a:t>’analyse</a:t>
            </a:r>
            <a:endParaRPr lang="fr-FR" sz="1400" dirty="0"/>
          </a:p>
        </p:txBody>
      </p:sp>
      <p:cxnSp>
        <p:nvCxnSpPr>
          <p:cNvPr id="58" name="Connecteur droit 57"/>
          <p:cNvCxnSpPr>
            <a:stCxn id="37" idx="1"/>
            <a:endCxn id="8" idx="2"/>
          </p:cNvCxnSpPr>
          <p:nvPr/>
        </p:nvCxnSpPr>
        <p:spPr>
          <a:xfrm flipH="1" flipV="1">
            <a:off x="3876333" y="2652504"/>
            <a:ext cx="1756408" cy="1446077"/>
          </a:xfrm>
          <a:prstGeom prst="line">
            <a:avLst/>
          </a:prstGeom>
          <a:ln w="6350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105044" y="3824804"/>
            <a:ext cx="2338387" cy="71048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fr-FR" dirty="0" smtClean="0">
                <a:solidFill>
                  <a:schemeClr val="tx1"/>
                </a:solidFill>
              </a:rPr>
              <a:t>ACS </a:t>
            </a:r>
          </a:p>
          <a:p>
            <a:pPr algn="r"/>
            <a:r>
              <a:rPr lang="fr-FR" dirty="0" smtClean="0">
                <a:solidFill>
                  <a:schemeClr val="tx1"/>
                </a:solidFill>
              </a:rPr>
              <a:t>Components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6541732" y="3621527"/>
            <a:ext cx="246734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sz="1400" dirty="0" smtClean="0"/>
              <a:t>Intégration de matériel :</a:t>
            </a:r>
          </a:p>
          <a:p>
            <a:pPr marL="742950" lvl="1" indent="-285750">
              <a:buFont typeface="Arial"/>
              <a:buChar char="•"/>
            </a:pPr>
            <a:r>
              <a:rPr lang="fr-FR" sz="1400" dirty="0" smtClean="0"/>
              <a:t>AMC, …</a:t>
            </a:r>
          </a:p>
          <a:p>
            <a:pPr marL="285750" indent="-285750">
              <a:buFont typeface="Arial"/>
              <a:buChar char="•"/>
            </a:pPr>
            <a:r>
              <a:rPr lang="fr-FR" sz="1400" dirty="0" smtClean="0"/>
              <a:t>Interfaçage OPCUA via MOS</a:t>
            </a:r>
          </a:p>
          <a:p>
            <a:pPr marL="285750" indent="-285750">
              <a:buFont typeface="Arial"/>
              <a:buChar char="•"/>
            </a:pPr>
            <a:r>
              <a:rPr lang="fr-FR" sz="1400" dirty="0" smtClean="0"/>
              <a:t>Intégration </a:t>
            </a:r>
            <a:r>
              <a:rPr lang="fr-FR" sz="1400" dirty="0" smtClean="0"/>
              <a:t>« </a:t>
            </a:r>
            <a:r>
              <a:rPr lang="fr-FR" sz="1400" dirty="0" smtClean="0"/>
              <a:t>cliente</a:t>
            </a:r>
            <a:r>
              <a:rPr lang="fr-FR" sz="1400" dirty="0" smtClean="0"/>
              <a:t> » via les composants ACS. (CTA </a:t>
            </a:r>
            <a:r>
              <a:rPr lang="fr-FR" sz="1400" dirty="0" err="1" smtClean="0"/>
              <a:t>like</a:t>
            </a:r>
            <a:r>
              <a:rPr lang="fr-FR" sz="1400" dirty="0" smtClean="0"/>
              <a:t>)</a:t>
            </a:r>
          </a:p>
          <a:p>
            <a:pPr marL="285750" indent="-285750">
              <a:buFont typeface="Arial"/>
              <a:buChar char="•"/>
            </a:pPr>
            <a:endParaRPr lang="fr-FR" sz="1400" dirty="0"/>
          </a:p>
        </p:txBody>
      </p:sp>
      <p:sp>
        <p:nvSpPr>
          <p:cNvPr id="62" name="Rectangle 61"/>
          <p:cNvSpPr/>
          <p:nvPr/>
        </p:nvSpPr>
        <p:spPr>
          <a:xfrm>
            <a:off x="2153486" y="1574919"/>
            <a:ext cx="2177070" cy="108013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132492" y="3900624"/>
            <a:ext cx="747524" cy="584965"/>
          </a:xfrm>
          <a:prstGeom prst="rect">
            <a:avLst/>
          </a:prstGeom>
          <a:ln>
            <a:solidFill>
              <a:srgbClr val="FFFFFF"/>
            </a:solidFill>
          </a:ln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bg1"/>
                </a:solidFill>
              </a:rPr>
              <a:t>DEVIO</a:t>
            </a:r>
          </a:p>
          <a:p>
            <a:pPr algn="ctr"/>
            <a:r>
              <a:rPr lang="fr-FR" sz="1100" dirty="0" smtClean="0">
                <a:solidFill>
                  <a:schemeClr val="bg1"/>
                </a:solidFill>
              </a:rPr>
              <a:t>(OPCUA</a:t>
            </a:r>
          </a:p>
          <a:p>
            <a:pPr algn="ctr"/>
            <a:r>
              <a:rPr lang="fr-FR" sz="1100" dirty="0" smtClean="0">
                <a:solidFill>
                  <a:schemeClr val="bg1"/>
                </a:solidFill>
              </a:rPr>
              <a:t>Client)</a:t>
            </a:r>
            <a:endParaRPr lang="fr-FR" sz="1100" dirty="0">
              <a:solidFill>
                <a:schemeClr val="bg1"/>
              </a:solidFill>
            </a:endParaRPr>
          </a:p>
        </p:txBody>
      </p:sp>
      <p:sp>
        <p:nvSpPr>
          <p:cNvPr id="35" name="Double flèche horizontale 34"/>
          <p:cNvSpPr/>
          <p:nvPr/>
        </p:nvSpPr>
        <p:spPr>
          <a:xfrm>
            <a:off x="2347526" y="3900624"/>
            <a:ext cx="784966" cy="279425"/>
          </a:xfrm>
          <a:prstGeom prst="leftRightArrow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5624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ACTL</a:t>
            </a:r>
            <a:br>
              <a:rPr lang="fr-FR" dirty="0" smtClean="0"/>
            </a:br>
            <a:r>
              <a:rPr lang="fr-FR" dirty="0" smtClean="0"/>
              <a:t>Slow Control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3D791-2EE0-4540-A708-7D6A971F49B6}" type="datetime1">
              <a:rPr lang="fr-FR" smtClean="0"/>
              <a:t>01/12/14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T. Le Flour CTA/LAPP Meeting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6C5A-B543-AA46-BC53-62B423163E45}" type="slidenum">
              <a:rPr lang="fr-FR" smtClean="0"/>
              <a:t>2</a:t>
            </a:fld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3181735" y="4082873"/>
            <a:ext cx="3135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T</a:t>
            </a:r>
            <a:r>
              <a:rPr lang="fr-FR" dirty="0" smtClean="0"/>
              <a:t>. Le Flour, Jean-Luc Panazol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05004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ACTL </a:t>
            </a:r>
            <a:r>
              <a:rPr lang="fr-FR" dirty="0" err="1" smtClean="0"/>
              <a:t>Organization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25EF2-7D03-C741-B693-998279F3B47D}" type="datetime1">
              <a:rPr lang="fr-FR" smtClean="0"/>
              <a:t>01/12/14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6C5A-B543-AA46-BC53-62B423163E45}" type="slidenum">
              <a:rPr lang="fr-FR" smtClean="0"/>
              <a:t>3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698" y="1243754"/>
            <a:ext cx="7001495" cy="3802190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756149" y="4915362"/>
            <a:ext cx="3313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i="1" dirty="0"/>
              <a:t>ACTL-</a:t>
            </a:r>
            <a:r>
              <a:rPr lang="fr-FR" sz="1400" b="1" i="1" dirty="0" err="1" smtClean="0"/>
              <a:t>xST</a:t>
            </a:r>
            <a:r>
              <a:rPr lang="fr-FR" sz="1400" b="1" i="1" dirty="0" smtClean="0"/>
              <a:t> : </a:t>
            </a:r>
            <a:endParaRPr lang="fr-FR" sz="1400" b="1" i="1" dirty="0"/>
          </a:p>
          <a:p>
            <a:r>
              <a:rPr lang="fr-FR" sz="1400" dirty="0"/>
              <a:t>• drive </a:t>
            </a:r>
            <a:r>
              <a:rPr lang="fr-FR" sz="1400" dirty="0" smtClean="0"/>
              <a:t>system, </a:t>
            </a:r>
            <a:r>
              <a:rPr lang="fr-FR" sz="1400" dirty="0" err="1" smtClean="0"/>
              <a:t>Cherenkov</a:t>
            </a:r>
            <a:r>
              <a:rPr lang="fr-FR" sz="1400" dirty="0" smtClean="0"/>
              <a:t> </a:t>
            </a:r>
            <a:r>
              <a:rPr lang="fr-FR" sz="1400" dirty="0"/>
              <a:t>cameras</a:t>
            </a:r>
          </a:p>
          <a:p>
            <a:r>
              <a:rPr lang="fr-FR" sz="1400" dirty="0"/>
              <a:t>• CCD </a:t>
            </a:r>
            <a:r>
              <a:rPr lang="fr-FR" sz="1400" dirty="0" smtClean="0"/>
              <a:t>cameras, active </a:t>
            </a:r>
            <a:r>
              <a:rPr lang="fr-FR" sz="1400" dirty="0" err="1"/>
              <a:t>mirror</a:t>
            </a:r>
            <a:r>
              <a:rPr lang="fr-FR" sz="1400" dirty="0"/>
              <a:t> </a:t>
            </a:r>
            <a:r>
              <a:rPr lang="fr-FR" sz="1400" dirty="0" smtClean="0"/>
              <a:t>control, calibration </a:t>
            </a:r>
            <a:r>
              <a:rPr lang="fr-FR" sz="1400" dirty="0" err="1" smtClean="0"/>
              <a:t>devices</a:t>
            </a:r>
            <a:r>
              <a:rPr lang="fr-FR" sz="1400" dirty="0" smtClean="0"/>
              <a:t>, structure monitoring </a:t>
            </a:r>
            <a:r>
              <a:rPr lang="fr-FR" sz="1400" dirty="0" err="1" smtClean="0"/>
              <a:t>sensors</a:t>
            </a:r>
            <a:r>
              <a:rPr lang="fr-FR" sz="1400" dirty="0" smtClean="0"/>
              <a:t>, </a:t>
            </a:r>
            <a:r>
              <a:rPr lang="fr-FR" sz="1400" dirty="0" err="1" smtClean="0"/>
              <a:t>clock</a:t>
            </a:r>
            <a:r>
              <a:rPr lang="fr-FR" sz="1400" dirty="0" smtClean="0"/>
              <a:t> distribution, trigger system, …</a:t>
            </a:r>
            <a:endParaRPr lang="fr-FR" sz="1400" dirty="0"/>
          </a:p>
        </p:txBody>
      </p:sp>
      <p:sp>
        <p:nvSpPr>
          <p:cNvPr id="9" name="ZoneTexte 8"/>
          <p:cNvSpPr txBox="1"/>
          <p:nvPr/>
        </p:nvSpPr>
        <p:spPr>
          <a:xfrm>
            <a:off x="4135031" y="4936554"/>
            <a:ext cx="497080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i="1" dirty="0"/>
              <a:t>ACTL-</a:t>
            </a:r>
            <a:r>
              <a:rPr lang="fr-FR" sz="1400" b="1" i="1" dirty="0" smtClean="0"/>
              <a:t>COM :</a:t>
            </a:r>
            <a:endParaRPr lang="fr-FR" sz="1400" b="1" i="1" dirty="0"/>
          </a:p>
          <a:p>
            <a:r>
              <a:rPr lang="fr-FR" sz="1400" dirty="0"/>
              <a:t>• </a:t>
            </a:r>
            <a:r>
              <a:rPr lang="fr-FR" sz="1400" dirty="0" err="1" smtClean="0"/>
              <a:t>LIDARs,All</a:t>
            </a:r>
            <a:r>
              <a:rPr lang="fr-FR" sz="1400" dirty="0"/>
              <a:t>-</a:t>
            </a:r>
            <a:r>
              <a:rPr lang="fr-FR" sz="1400" dirty="0" err="1"/>
              <a:t>Sky</a:t>
            </a:r>
            <a:r>
              <a:rPr lang="fr-FR" sz="1400" dirty="0"/>
              <a:t>-</a:t>
            </a:r>
            <a:r>
              <a:rPr lang="fr-FR" sz="1400" dirty="0" smtClean="0"/>
              <a:t>Camera, FRAM, </a:t>
            </a:r>
            <a:r>
              <a:rPr lang="fr-FR" sz="1400" dirty="0" err="1" smtClean="0"/>
              <a:t>Ceilometer,Anemometers</a:t>
            </a:r>
            <a:r>
              <a:rPr lang="fr-FR" sz="1400" dirty="0" smtClean="0"/>
              <a:t>,</a:t>
            </a:r>
          </a:p>
          <a:p>
            <a:r>
              <a:rPr lang="fr-FR" sz="1400" dirty="0" err="1" smtClean="0"/>
              <a:t>Weather</a:t>
            </a:r>
            <a:r>
              <a:rPr lang="fr-FR" sz="1400" dirty="0" smtClean="0"/>
              <a:t> </a:t>
            </a:r>
            <a:r>
              <a:rPr lang="fr-FR" sz="1400" dirty="0" err="1" smtClean="0"/>
              <a:t>Stations,Rain</a:t>
            </a:r>
            <a:r>
              <a:rPr lang="fr-FR" sz="1400" dirty="0" smtClean="0"/>
              <a:t> </a:t>
            </a:r>
            <a:r>
              <a:rPr lang="fr-FR" sz="1400" dirty="0" err="1" smtClean="0"/>
              <a:t>Sensors</a:t>
            </a:r>
            <a:r>
              <a:rPr lang="fr-FR" sz="1400" dirty="0" smtClean="0"/>
              <a:t>, Sun</a:t>
            </a:r>
            <a:r>
              <a:rPr lang="fr-FR" sz="1400" dirty="0"/>
              <a:t>/Moon </a:t>
            </a:r>
            <a:r>
              <a:rPr lang="fr-FR" sz="1400" dirty="0" err="1" smtClean="0"/>
              <a:t>Photometers</a:t>
            </a:r>
            <a:r>
              <a:rPr lang="fr-FR" sz="1400" dirty="0" smtClean="0"/>
              <a:t>,</a:t>
            </a:r>
          </a:p>
          <a:p>
            <a:r>
              <a:rPr lang="fr-FR" sz="1400" dirty="0" err="1" smtClean="0"/>
              <a:t>Octocopter</a:t>
            </a:r>
            <a:r>
              <a:rPr lang="fr-FR" sz="1400" dirty="0" smtClean="0"/>
              <a:t>, </a:t>
            </a:r>
            <a:r>
              <a:rPr lang="fr-FR" sz="1400" dirty="0"/>
              <a:t>Central Laser </a:t>
            </a:r>
            <a:r>
              <a:rPr lang="fr-FR" sz="1400" dirty="0" err="1" smtClean="0"/>
              <a:t>Facilities</a:t>
            </a:r>
            <a:r>
              <a:rPr lang="fr-FR" sz="1400" dirty="0" smtClean="0"/>
              <a:t>, </a:t>
            </a:r>
            <a:r>
              <a:rPr lang="fr-FR" sz="1400" dirty="0" err="1" smtClean="0"/>
              <a:t>UVScope</a:t>
            </a:r>
            <a:r>
              <a:rPr lang="fr-FR" sz="1400" dirty="0" smtClean="0"/>
              <a:t>, </a:t>
            </a:r>
            <a:r>
              <a:rPr lang="fr-FR" sz="1400" dirty="0" err="1" smtClean="0"/>
              <a:t>Illuminator</a:t>
            </a:r>
            <a:endParaRPr lang="fr-FR" sz="1400" dirty="0"/>
          </a:p>
        </p:txBody>
      </p:sp>
      <p:sp>
        <p:nvSpPr>
          <p:cNvPr id="10" name="Rectangle 9"/>
          <p:cNvSpPr/>
          <p:nvPr/>
        </p:nvSpPr>
        <p:spPr>
          <a:xfrm>
            <a:off x="756148" y="1293709"/>
            <a:ext cx="1546543" cy="1744729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2522806" y="1293709"/>
            <a:ext cx="1546543" cy="1744729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4285433" y="1293709"/>
            <a:ext cx="1546543" cy="1744729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6048061" y="1293709"/>
            <a:ext cx="1546543" cy="1744729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756149" y="3234075"/>
            <a:ext cx="1546543" cy="1744729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2522806" y="3234075"/>
            <a:ext cx="1546543" cy="1744729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4285433" y="3234075"/>
            <a:ext cx="1546543" cy="1744729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6027241" y="3234075"/>
            <a:ext cx="1546543" cy="1744729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9" name="Connecteur droit avec flèche 18"/>
          <p:cNvCxnSpPr/>
          <p:nvPr/>
        </p:nvCxnSpPr>
        <p:spPr>
          <a:xfrm>
            <a:off x="1589205" y="4816040"/>
            <a:ext cx="2639895" cy="360857"/>
          </a:xfrm>
          <a:prstGeom prst="straightConnector1">
            <a:avLst/>
          </a:prstGeom>
          <a:ln w="635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>
            <a:off x="1589205" y="4816040"/>
            <a:ext cx="916048" cy="367796"/>
          </a:xfrm>
          <a:prstGeom prst="straightConnector1">
            <a:avLst/>
          </a:prstGeom>
          <a:ln w="635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7594605" y="1293709"/>
            <a:ext cx="1511233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/>
              <a:t>WP leader: </a:t>
            </a:r>
            <a:endParaRPr lang="fr-FR" sz="1400" dirty="0" smtClean="0"/>
          </a:p>
          <a:p>
            <a:r>
              <a:rPr lang="fr-FR" sz="1400" dirty="0" smtClean="0"/>
              <a:t>Peter </a:t>
            </a:r>
            <a:r>
              <a:rPr lang="fr-FR" sz="1400" dirty="0" err="1"/>
              <a:t>Wegner</a:t>
            </a:r>
            <a:r>
              <a:rPr lang="fr-FR" sz="1400" dirty="0"/>
              <a:t> (DESY)</a:t>
            </a:r>
          </a:p>
          <a:p>
            <a:r>
              <a:rPr lang="fr-FR" sz="1400" dirty="0"/>
              <a:t>Project Manager: I. </a:t>
            </a:r>
            <a:r>
              <a:rPr lang="fr-FR" sz="1400" dirty="0" err="1"/>
              <a:t>Oya</a:t>
            </a:r>
            <a:r>
              <a:rPr lang="fr-FR" sz="1400" dirty="0"/>
              <a:t> (DESY)</a:t>
            </a:r>
          </a:p>
        </p:txBody>
      </p:sp>
    </p:spTree>
    <p:extLst>
      <p:ext uri="{BB962C8B-B14F-4D97-AF65-F5344CB8AC3E}">
        <p14:creationId xmlns:p14="http://schemas.microsoft.com/office/powerpoint/2010/main" val="3194591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95612-C6F6-D44B-9161-8AB2214A0C15}" type="datetime1">
              <a:rPr lang="fr-FR" smtClean="0"/>
              <a:t>01/12/14</a:t>
            </a:fld>
            <a:endParaRPr lang="en-US"/>
          </a:p>
        </p:txBody>
      </p:sp>
      <p:sp>
        <p:nvSpPr>
          <p:cNvPr id="56" name="Rounded Rectangle 7"/>
          <p:cNvSpPr/>
          <p:nvPr/>
        </p:nvSpPr>
        <p:spPr>
          <a:xfrm>
            <a:off x="491076" y="2118057"/>
            <a:ext cx="1257300" cy="914400"/>
          </a:xfrm>
          <a:prstGeom prst="roundRect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 smtClean="0">
                <a:effectLst/>
                <a:ea typeface="ＭＳ 明朝"/>
                <a:cs typeface="Times New Roman"/>
              </a:rPr>
              <a:t>Subsystem Master </a:t>
            </a:r>
            <a:r>
              <a:rPr lang="en-US" sz="1200" dirty="0">
                <a:effectLst/>
                <a:ea typeface="ＭＳ 明朝"/>
                <a:cs typeface="Times New Roman"/>
              </a:rPr>
              <a:t>Component </a:t>
            </a:r>
          </a:p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ea typeface="ＭＳ 明朝"/>
                <a:cs typeface="Times New Roman"/>
              </a:rPr>
              <a:t>State machine</a:t>
            </a:r>
          </a:p>
        </p:txBody>
      </p:sp>
      <p:sp>
        <p:nvSpPr>
          <p:cNvPr id="57" name="Rounded Rectangle 8"/>
          <p:cNvSpPr/>
          <p:nvPr/>
        </p:nvSpPr>
        <p:spPr>
          <a:xfrm>
            <a:off x="491076" y="3627241"/>
            <a:ext cx="2272665" cy="624416"/>
          </a:xfrm>
          <a:prstGeom prst="roundRect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ea typeface="ＭＳ 明朝"/>
                <a:cs typeface="Times New Roman"/>
              </a:rPr>
              <a:t>Device A  </a:t>
            </a:r>
            <a:r>
              <a:rPr lang="en-US" sz="1200" dirty="0" smtClean="0">
                <a:effectLst/>
                <a:ea typeface="ＭＳ 明朝"/>
                <a:cs typeface="Times New Roman"/>
              </a:rPr>
              <a:t>controller instance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ea typeface="ＭＳ 明朝"/>
                <a:cs typeface="Times New Roman"/>
              </a:rPr>
              <a:t> </a:t>
            </a:r>
          </a:p>
        </p:txBody>
      </p:sp>
      <p:sp>
        <p:nvSpPr>
          <p:cNvPr id="58" name="Rounded Rectangle 9"/>
          <p:cNvSpPr/>
          <p:nvPr/>
        </p:nvSpPr>
        <p:spPr>
          <a:xfrm>
            <a:off x="1862676" y="4394027"/>
            <a:ext cx="1028700" cy="519545"/>
          </a:xfrm>
          <a:prstGeom prst="roundRect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200">
                <a:effectLst/>
                <a:ea typeface="ＭＳ 明朝"/>
                <a:cs typeface="Times New Roman"/>
              </a:rPr>
              <a:t>Bridge for Server AN</a:t>
            </a:r>
          </a:p>
        </p:txBody>
      </p:sp>
      <p:sp>
        <p:nvSpPr>
          <p:cNvPr id="59" name="Rounded Rectangle 10"/>
          <p:cNvSpPr/>
          <p:nvPr/>
        </p:nvSpPr>
        <p:spPr>
          <a:xfrm>
            <a:off x="1176876" y="4394027"/>
            <a:ext cx="1028700" cy="519545"/>
          </a:xfrm>
          <a:prstGeom prst="roundRect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ea typeface="ＭＳ 明朝"/>
                <a:cs typeface="Times New Roman"/>
              </a:rPr>
              <a:t>Bridge for Server A2</a:t>
            </a:r>
          </a:p>
        </p:txBody>
      </p:sp>
      <p:sp>
        <p:nvSpPr>
          <p:cNvPr id="60" name="Rounded Rectangle 11"/>
          <p:cNvSpPr/>
          <p:nvPr/>
        </p:nvSpPr>
        <p:spPr>
          <a:xfrm>
            <a:off x="318558" y="4394027"/>
            <a:ext cx="1201218" cy="519545"/>
          </a:xfrm>
          <a:prstGeom prst="roundRect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 smtClean="0">
                <a:effectLst/>
                <a:ea typeface="ＭＳ 明朝"/>
                <a:cs typeface="Times New Roman"/>
              </a:rPr>
              <a:t>ACS Bridge </a:t>
            </a:r>
            <a:r>
              <a:rPr lang="en-US" sz="1200" dirty="0">
                <a:effectLst/>
                <a:ea typeface="ＭＳ 明朝"/>
                <a:cs typeface="Times New Roman"/>
              </a:rPr>
              <a:t>for Server A1</a:t>
            </a:r>
          </a:p>
        </p:txBody>
      </p:sp>
      <p:sp>
        <p:nvSpPr>
          <p:cNvPr id="61" name="Rounded Rectangle 12"/>
          <p:cNvSpPr/>
          <p:nvPr/>
        </p:nvSpPr>
        <p:spPr>
          <a:xfrm>
            <a:off x="1862676" y="5214740"/>
            <a:ext cx="1028700" cy="571500"/>
          </a:xfrm>
          <a:prstGeom prst="roundRect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200">
                <a:effectLst/>
                <a:ea typeface="ＭＳ 明朝"/>
                <a:cs typeface="Times New Roman"/>
              </a:rPr>
              <a:t>OPC UA Server AN</a:t>
            </a:r>
          </a:p>
        </p:txBody>
      </p:sp>
      <p:sp>
        <p:nvSpPr>
          <p:cNvPr id="62" name="Rounded Rectangle 13"/>
          <p:cNvSpPr/>
          <p:nvPr/>
        </p:nvSpPr>
        <p:spPr>
          <a:xfrm>
            <a:off x="1176876" y="5214740"/>
            <a:ext cx="1028700" cy="571500"/>
          </a:xfrm>
          <a:prstGeom prst="roundRect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200">
                <a:effectLst/>
                <a:ea typeface="ＭＳ 明朝"/>
                <a:cs typeface="Times New Roman"/>
              </a:rPr>
              <a:t>OPC UA Server A2</a:t>
            </a:r>
          </a:p>
        </p:txBody>
      </p:sp>
      <p:sp>
        <p:nvSpPr>
          <p:cNvPr id="63" name="Rounded Rectangle 14"/>
          <p:cNvSpPr/>
          <p:nvPr/>
        </p:nvSpPr>
        <p:spPr>
          <a:xfrm>
            <a:off x="491076" y="5214740"/>
            <a:ext cx="1028700" cy="571500"/>
          </a:xfrm>
          <a:prstGeom prst="roundRect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200">
                <a:effectLst/>
                <a:ea typeface="ＭＳ 明朝"/>
                <a:cs typeface="Times New Roman"/>
              </a:rPr>
              <a:t>OPC UA server A1</a:t>
            </a:r>
          </a:p>
        </p:txBody>
      </p:sp>
      <p:sp>
        <p:nvSpPr>
          <p:cNvPr id="64" name="Rounded Rectangle 15"/>
          <p:cNvSpPr/>
          <p:nvPr/>
        </p:nvSpPr>
        <p:spPr>
          <a:xfrm>
            <a:off x="1862676" y="6112630"/>
            <a:ext cx="1028700" cy="571500"/>
          </a:xfrm>
          <a:prstGeom prst="roundRect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200" dirty="0">
                <a:effectLst/>
                <a:ea typeface="ＭＳ 明朝"/>
                <a:cs typeface="Times New Roman"/>
              </a:rPr>
              <a:t>Hardware </a:t>
            </a:r>
            <a:r>
              <a:rPr lang="en-US" sz="1200" dirty="0" smtClean="0">
                <a:effectLst/>
                <a:ea typeface="ＭＳ 明朝"/>
                <a:cs typeface="Times New Roman"/>
              </a:rPr>
              <a:t>AN     AN</a:t>
            </a:r>
            <a:endParaRPr lang="en-US" sz="1200" dirty="0">
              <a:effectLst/>
              <a:ea typeface="ＭＳ 明朝"/>
              <a:cs typeface="Times New Roman"/>
            </a:endParaRPr>
          </a:p>
        </p:txBody>
      </p:sp>
      <p:sp>
        <p:nvSpPr>
          <p:cNvPr id="65" name="Rounded Rectangle 16"/>
          <p:cNvSpPr/>
          <p:nvPr/>
        </p:nvSpPr>
        <p:spPr>
          <a:xfrm>
            <a:off x="1176876" y="6112630"/>
            <a:ext cx="1028700" cy="571500"/>
          </a:xfrm>
          <a:prstGeom prst="roundRect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200">
                <a:effectLst/>
                <a:ea typeface="ＭＳ 明朝"/>
                <a:cs typeface="Times New Roman"/>
              </a:rPr>
              <a:t>Hardware  A2</a:t>
            </a:r>
          </a:p>
        </p:txBody>
      </p:sp>
      <p:sp>
        <p:nvSpPr>
          <p:cNvPr id="66" name="Rounded Rectangle 17"/>
          <p:cNvSpPr/>
          <p:nvPr/>
        </p:nvSpPr>
        <p:spPr>
          <a:xfrm>
            <a:off x="491076" y="6112630"/>
            <a:ext cx="1028700" cy="571500"/>
          </a:xfrm>
          <a:prstGeom prst="roundRect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200">
                <a:effectLst/>
                <a:ea typeface="ＭＳ 明朝"/>
                <a:cs typeface="Times New Roman"/>
              </a:rPr>
              <a:t>Hardware A1</a:t>
            </a:r>
          </a:p>
        </p:txBody>
      </p:sp>
      <p:sp>
        <p:nvSpPr>
          <p:cNvPr id="67" name="Rounded Rectangle 18"/>
          <p:cNvSpPr/>
          <p:nvPr/>
        </p:nvSpPr>
        <p:spPr>
          <a:xfrm>
            <a:off x="1803726" y="1118990"/>
            <a:ext cx="1485900" cy="571500"/>
          </a:xfrm>
          <a:prstGeom prst="roundRect">
            <a:avLst/>
          </a:prstGeom>
          <a:solidFill>
            <a:srgbClr val="80000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ea typeface="ＭＳ 明朝"/>
                <a:cs typeface="Times New Roman"/>
              </a:rPr>
              <a:t>Central Control</a:t>
            </a:r>
          </a:p>
        </p:txBody>
      </p:sp>
      <p:sp>
        <p:nvSpPr>
          <p:cNvPr id="69" name="Rectangle 68"/>
          <p:cNvSpPr/>
          <p:nvPr/>
        </p:nvSpPr>
        <p:spPr>
          <a:xfrm>
            <a:off x="726343" y="4863796"/>
            <a:ext cx="1820333" cy="349250"/>
          </a:xfrm>
          <a:prstGeom prst="rect">
            <a:avLst/>
          </a:prstGeom>
          <a:solidFill>
            <a:srgbClr val="00009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Device IO</a:t>
            </a:r>
            <a:endParaRPr lang="en-US" dirty="0"/>
          </a:p>
        </p:txBody>
      </p:sp>
      <p:sp>
        <p:nvSpPr>
          <p:cNvPr id="70" name="Rounded Rectangle 23"/>
          <p:cNvSpPr/>
          <p:nvPr/>
        </p:nvSpPr>
        <p:spPr>
          <a:xfrm>
            <a:off x="3141144" y="3627242"/>
            <a:ext cx="1714500" cy="629710"/>
          </a:xfrm>
          <a:prstGeom prst="roundRect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ea typeface="ＭＳ 明朝"/>
                <a:cs typeface="Times New Roman"/>
              </a:rPr>
              <a:t>Device </a:t>
            </a:r>
            <a:r>
              <a:rPr lang="en-US" sz="1200" dirty="0" smtClean="0">
                <a:effectLst/>
                <a:ea typeface="ＭＳ 明朝"/>
                <a:cs typeface="Times New Roman"/>
              </a:rPr>
              <a:t>B  controller</a:t>
            </a:r>
            <a:r>
              <a:rPr lang="en-US" sz="1200" dirty="0" smtClean="0">
                <a:ea typeface="ＭＳ 明朝"/>
                <a:cs typeface="Times New Roman"/>
              </a:rPr>
              <a:t> instance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ea typeface="ＭＳ 明朝"/>
                <a:cs typeface="Times New Roman"/>
              </a:rPr>
              <a:t> </a:t>
            </a:r>
          </a:p>
        </p:txBody>
      </p:sp>
      <p:sp>
        <p:nvSpPr>
          <p:cNvPr id="71" name="Rounded Rectangle 24"/>
          <p:cNvSpPr/>
          <p:nvPr/>
        </p:nvSpPr>
        <p:spPr>
          <a:xfrm>
            <a:off x="3826943" y="4399322"/>
            <a:ext cx="1028700" cy="519545"/>
          </a:xfrm>
          <a:prstGeom prst="roundRect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ea typeface="ＭＳ 明朝"/>
                <a:cs typeface="Times New Roman"/>
              </a:rPr>
              <a:t>Bridge for Server </a:t>
            </a:r>
            <a:r>
              <a:rPr lang="en-US" sz="1200" dirty="0" smtClean="0">
                <a:ea typeface="ＭＳ 明朝"/>
                <a:cs typeface="Times New Roman"/>
              </a:rPr>
              <a:t>B</a:t>
            </a:r>
            <a:r>
              <a:rPr lang="en-US" sz="1200" dirty="0">
                <a:ea typeface="ＭＳ 明朝"/>
                <a:cs typeface="Times New Roman"/>
              </a:rPr>
              <a:t>N</a:t>
            </a:r>
            <a:endParaRPr lang="en-US" sz="1200" dirty="0">
              <a:effectLst/>
              <a:ea typeface="ＭＳ 明朝"/>
              <a:cs typeface="Times New Roman"/>
            </a:endParaRPr>
          </a:p>
        </p:txBody>
      </p:sp>
      <p:sp>
        <p:nvSpPr>
          <p:cNvPr id="72" name="Rounded Rectangle 25"/>
          <p:cNvSpPr/>
          <p:nvPr/>
        </p:nvSpPr>
        <p:spPr>
          <a:xfrm>
            <a:off x="3017625" y="4399322"/>
            <a:ext cx="1152218" cy="519545"/>
          </a:xfrm>
          <a:prstGeom prst="roundRect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 smtClean="0">
                <a:effectLst/>
                <a:ea typeface="ＭＳ 明朝"/>
                <a:cs typeface="Times New Roman"/>
              </a:rPr>
              <a:t>ACS Bridge </a:t>
            </a:r>
            <a:r>
              <a:rPr lang="en-US" sz="1200" dirty="0">
                <a:effectLst/>
                <a:ea typeface="ＭＳ 明朝"/>
                <a:cs typeface="Times New Roman"/>
              </a:rPr>
              <a:t>for Server </a:t>
            </a:r>
            <a:r>
              <a:rPr lang="en-US" sz="1200" dirty="0" smtClean="0">
                <a:effectLst/>
                <a:ea typeface="ＭＳ 明朝"/>
                <a:cs typeface="Times New Roman"/>
              </a:rPr>
              <a:t>B1</a:t>
            </a:r>
            <a:endParaRPr lang="en-US" sz="1200" dirty="0">
              <a:effectLst/>
              <a:ea typeface="ＭＳ 明朝"/>
              <a:cs typeface="Times New Roman"/>
            </a:endParaRPr>
          </a:p>
        </p:txBody>
      </p:sp>
      <p:sp>
        <p:nvSpPr>
          <p:cNvPr id="73" name="Rounded Rectangle 26"/>
          <p:cNvSpPr/>
          <p:nvPr/>
        </p:nvSpPr>
        <p:spPr>
          <a:xfrm>
            <a:off x="3826943" y="5220035"/>
            <a:ext cx="1028700" cy="571500"/>
          </a:xfrm>
          <a:prstGeom prst="roundRect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ea typeface="ＭＳ 明朝"/>
                <a:cs typeface="Times New Roman"/>
              </a:rPr>
              <a:t>OPC UA Server </a:t>
            </a:r>
            <a:r>
              <a:rPr lang="en-US" sz="1200" dirty="0" smtClean="0">
                <a:effectLst/>
                <a:ea typeface="ＭＳ 明朝"/>
                <a:cs typeface="Times New Roman"/>
              </a:rPr>
              <a:t>B2</a:t>
            </a:r>
            <a:endParaRPr lang="en-US" sz="1200" dirty="0">
              <a:effectLst/>
              <a:ea typeface="ＭＳ 明朝"/>
              <a:cs typeface="Times New Roman"/>
            </a:endParaRPr>
          </a:p>
        </p:txBody>
      </p:sp>
      <p:sp>
        <p:nvSpPr>
          <p:cNvPr id="74" name="Rounded Rectangle 27"/>
          <p:cNvSpPr/>
          <p:nvPr/>
        </p:nvSpPr>
        <p:spPr>
          <a:xfrm>
            <a:off x="3141143" y="5220035"/>
            <a:ext cx="1028700" cy="571500"/>
          </a:xfrm>
          <a:prstGeom prst="roundRect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ea typeface="ＭＳ 明朝"/>
                <a:cs typeface="Times New Roman"/>
              </a:rPr>
              <a:t>OPC UA server </a:t>
            </a:r>
            <a:r>
              <a:rPr lang="en-US" sz="1200" dirty="0" smtClean="0">
                <a:effectLst/>
                <a:ea typeface="ＭＳ 明朝"/>
                <a:cs typeface="Times New Roman"/>
              </a:rPr>
              <a:t>B1</a:t>
            </a:r>
            <a:endParaRPr lang="en-US" sz="1200" dirty="0">
              <a:effectLst/>
              <a:ea typeface="ＭＳ 明朝"/>
              <a:cs typeface="Times New Roman"/>
            </a:endParaRPr>
          </a:p>
        </p:txBody>
      </p:sp>
      <p:sp>
        <p:nvSpPr>
          <p:cNvPr id="75" name="Rounded Rectangle 28"/>
          <p:cNvSpPr/>
          <p:nvPr/>
        </p:nvSpPr>
        <p:spPr>
          <a:xfrm>
            <a:off x="3826943" y="6117925"/>
            <a:ext cx="1028700" cy="571500"/>
          </a:xfrm>
          <a:prstGeom prst="roundRect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ea typeface="ＭＳ 明朝"/>
                <a:cs typeface="Times New Roman"/>
              </a:rPr>
              <a:t>Hardware  </a:t>
            </a:r>
            <a:r>
              <a:rPr lang="en-US" sz="1200" dirty="0">
                <a:ea typeface="ＭＳ 明朝"/>
                <a:cs typeface="Times New Roman"/>
              </a:rPr>
              <a:t>B</a:t>
            </a:r>
            <a:r>
              <a:rPr lang="en-US" sz="1200" dirty="0" smtClean="0">
                <a:effectLst/>
                <a:ea typeface="ＭＳ 明朝"/>
                <a:cs typeface="Times New Roman"/>
              </a:rPr>
              <a:t>N</a:t>
            </a:r>
            <a:endParaRPr lang="en-US" sz="1200" dirty="0">
              <a:effectLst/>
              <a:ea typeface="ＭＳ 明朝"/>
              <a:cs typeface="Times New Roman"/>
            </a:endParaRPr>
          </a:p>
        </p:txBody>
      </p:sp>
      <p:sp>
        <p:nvSpPr>
          <p:cNvPr id="76" name="Rounded Rectangle 29"/>
          <p:cNvSpPr/>
          <p:nvPr/>
        </p:nvSpPr>
        <p:spPr>
          <a:xfrm>
            <a:off x="3141143" y="6117925"/>
            <a:ext cx="1028700" cy="571500"/>
          </a:xfrm>
          <a:prstGeom prst="roundRect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ea typeface="ＭＳ 明朝"/>
                <a:cs typeface="Times New Roman"/>
              </a:rPr>
              <a:t>Hardware </a:t>
            </a:r>
            <a:r>
              <a:rPr lang="en-US" sz="1200" dirty="0" smtClean="0">
                <a:effectLst/>
                <a:ea typeface="ＭＳ 明朝"/>
                <a:cs typeface="Times New Roman"/>
              </a:rPr>
              <a:t>B1</a:t>
            </a:r>
            <a:endParaRPr lang="en-US" sz="1200" dirty="0">
              <a:effectLst/>
              <a:ea typeface="ＭＳ 明朝"/>
              <a:cs typeface="Times New Roman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3196499" y="4869091"/>
            <a:ext cx="1580827" cy="349250"/>
          </a:xfrm>
          <a:prstGeom prst="rect">
            <a:avLst/>
          </a:prstGeom>
          <a:solidFill>
            <a:srgbClr val="00009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Device IO</a:t>
            </a:r>
            <a:endParaRPr lang="en-US" dirty="0"/>
          </a:p>
        </p:txBody>
      </p:sp>
      <p:cxnSp>
        <p:nvCxnSpPr>
          <p:cNvPr id="78" name="Straight Arrow Connector 31"/>
          <p:cNvCxnSpPr>
            <a:endCxn id="57" idx="0"/>
          </p:cNvCxnSpPr>
          <p:nvPr/>
        </p:nvCxnSpPr>
        <p:spPr>
          <a:xfrm flipH="1">
            <a:off x="1627409" y="1690490"/>
            <a:ext cx="919268" cy="193675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32"/>
          <p:cNvCxnSpPr>
            <a:endCxn id="70" idx="0"/>
          </p:cNvCxnSpPr>
          <p:nvPr/>
        </p:nvCxnSpPr>
        <p:spPr>
          <a:xfrm>
            <a:off x="2546676" y="1690490"/>
            <a:ext cx="1451718" cy="193675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Elbow Connector 33"/>
          <p:cNvCxnSpPr>
            <a:stCxn id="57" idx="2"/>
            <a:endCxn id="60" idx="0"/>
          </p:cNvCxnSpPr>
          <p:nvPr/>
        </p:nvCxnSpPr>
        <p:spPr>
          <a:xfrm rot="5400000">
            <a:off x="1202103" y="3968721"/>
            <a:ext cx="142370" cy="708242"/>
          </a:xfrm>
          <a:prstGeom prst="bent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Elbow Connector 34"/>
          <p:cNvCxnSpPr>
            <a:stCxn id="57" idx="2"/>
            <a:endCxn id="59" idx="0"/>
          </p:cNvCxnSpPr>
          <p:nvPr/>
        </p:nvCxnSpPr>
        <p:spPr>
          <a:xfrm rot="16200000" flipH="1">
            <a:off x="1588132" y="4290933"/>
            <a:ext cx="142370" cy="63817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Elbow Connector 35"/>
          <p:cNvCxnSpPr>
            <a:stCxn id="57" idx="2"/>
            <a:endCxn id="58" idx="0"/>
          </p:cNvCxnSpPr>
          <p:nvPr/>
        </p:nvCxnSpPr>
        <p:spPr>
          <a:xfrm rot="16200000" flipH="1">
            <a:off x="1931032" y="3948033"/>
            <a:ext cx="142370" cy="749617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36"/>
          <p:cNvCxnSpPr>
            <a:stCxn id="63" idx="2"/>
            <a:endCxn id="66" idx="0"/>
          </p:cNvCxnSpPr>
          <p:nvPr/>
        </p:nvCxnSpPr>
        <p:spPr>
          <a:xfrm>
            <a:off x="1005426" y="5786240"/>
            <a:ext cx="0" cy="32639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37"/>
          <p:cNvCxnSpPr>
            <a:stCxn id="62" idx="2"/>
            <a:endCxn id="65" idx="0"/>
          </p:cNvCxnSpPr>
          <p:nvPr/>
        </p:nvCxnSpPr>
        <p:spPr>
          <a:xfrm>
            <a:off x="1691226" y="5786240"/>
            <a:ext cx="0" cy="32639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38"/>
          <p:cNvCxnSpPr>
            <a:stCxn id="61" idx="2"/>
            <a:endCxn id="64" idx="0"/>
          </p:cNvCxnSpPr>
          <p:nvPr/>
        </p:nvCxnSpPr>
        <p:spPr>
          <a:xfrm>
            <a:off x="2377026" y="5786240"/>
            <a:ext cx="0" cy="32639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Elbow Connector 39"/>
          <p:cNvCxnSpPr>
            <a:stCxn id="70" idx="2"/>
            <a:endCxn id="72" idx="0"/>
          </p:cNvCxnSpPr>
          <p:nvPr/>
        </p:nvCxnSpPr>
        <p:spPr>
          <a:xfrm rot="5400000">
            <a:off x="3724879" y="4125807"/>
            <a:ext cx="142370" cy="404660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Elbow Connector 40"/>
          <p:cNvCxnSpPr>
            <a:stCxn id="70" idx="2"/>
            <a:endCxn id="71" idx="0"/>
          </p:cNvCxnSpPr>
          <p:nvPr/>
        </p:nvCxnSpPr>
        <p:spPr>
          <a:xfrm rot="16200000" flipH="1">
            <a:off x="4098658" y="4156687"/>
            <a:ext cx="142370" cy="342899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41"/>
          <p:cNvCxnSpPr>
            <a:stCxn id="74" idx="2"/>
            <a:endCxn id="76" idx="0"/>
          </p:cNvCxnSpPr>
          <p:nvPr/>
        </p:nvCxnSpPr>
        <p:spPr>
          <a:xfrm>
            <a:off x="3655493" y="5791535"/>
            <a:ext cx="0" cy="32639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42"/>
          <p:cNvCxnSpPr>
            <a:stCxn id="73" idx="2"/>
            <a:endCxn id="75" idx="0"/>
          </p:cNvCxnSpPr>
          <p:nvPr/>
        </p:nvCxnSpPr>
        <p:spPr>
          <a:xfrm>
            <a:off x="4341293" y="5791535"/>
            <a:ext cx="0" cy="32639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TextBox 43"/>
          <p:cNvSpPr txBox="1"/>
          <p:nvPr/>
        </p:nvSpPr>
        <p:spPr>
          <a:xfrm>
            <a:off x="5651768" y="1144008"/>
            <a:ext cx="3319875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High level ACTL</a:t>
            </a:r>
            <a:endParaRPr lang="en-US" sz="1400" dirty="0"/>
          </a:p>
        </p:txBody>
      </p:sp>
      <p:cxnSp>
        <p:nvCxnSpPr>
          <p:cNvPr id="91" name="Curved Connector 44"/>
          <p:cNvCxnSpPr>
            <a:stCxn id="56" idx="2"/>
            <a:endCxn id="57" idx="0"/>
          </p:cNvCxnSpPr>
          <p:nvPr/>
        </p:nvCxnSpPr>
        <p:spPr>
          <a:xfrm rot="16200000" flipH="1">
            <a:off x="1076175" y="3076007"/>
            <a:ext cx="594784" cy="507683"/>
          </a:xfrm>
          <a:prstGeom prst="curvedConnector3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Curved Connector 45"/>
          <p:cNvCxnSpPr>
            <a:stCxn id="56" idx="2"/>
            <a:endCxn id="70" idx="0"/>
          </p:cNvCxnSpPr>
          <p:nvPr/>
        </p:nvCxnSpPr>
        <p:spPr>
          <a:xfrm rot="16200000" flipH="1">
            <a:off x="2261668" y="1890515"/>
            <a:ext cx="594785" cy="2878668"/>
          </a:xfrm>
          <a:prstGeom prst="curvedConnector3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46"/>
          <p:cNvCxnSpPr>
            <a:stCxn id="67" idx="2"/>
            <a:endCxn id="56" idx="0"/>
          </p:cNvCxnSpPr>
          <p:nvPr/>
        </p:nvCxnSpPr>
        <p:spPr>
          <a:xfrm flipH="1">
            <a:off x="1119726" y="1690490"/>
            <a:ext cx="1426950" cy="42756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TextBox 47"/>
          <p:cNvSpPr txBox="1"/>
          <p:nvPr/>
        </p:nvSpPr>
        <p:spPr>
          <a:xfrm>
            <a:off x="5665721" y="2935190"/>
            <a:ext cx="3334345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C</a:t>
            </a:r>
            <a:r>
              <a:rPr lang="en-US" sz="1400" dirty="0" smtClean="0"/>
              <a:t>ontroller implements the same interface with standard methods (e.g. get ready, start) and perhaps a state machine. Translates device/assembly specific functionality to ACTL standard.</a:t>
            </a:r>
            <a:endParaRPr lang="en-US" sz="1400" dirty="0"/>
          </a:p>
        </p:txBody>
      </p:sp>
      <p:sp>
        <p:nvSpPr>
          <p:cNvPr id="95" name="TextBox 48"/>
          <p:cNvSpPr txBox="1"/>
          <p:nvPr/>
        </p:nvSpPr>
        <p:spPr>
          <a:xfrm>
            <a:off x="5651768" y="1579808"/>
            <a:ext cx="3328945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The subsystem here would be COM, or array of telescopes</a:t>
            </a:r>
            <a:endParaRPr lang="en-US" sz="1400" dirty="0"/>
          </a:p>
        </p:txBody>
      </p:sp>
      <p:sp>
        <p:nvSpPr>
          <p:cNvPr id="96" name="TextBox 49"/>
          <p:cNvSpPr txBox="1"/>
          <p:nvPr/>
        </p:nvSpPr>
        <p:spPr>
          <a:xfrm>
            <a:off x="5665721" y="4206882"/>
            <a:ext cx="3334345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Bridges are device specific and convert OPC UA elements into ACS standard elements </a:t>
            </a:r>
            <a:r>
              <a:rPr lang="en-US" sz="1400" dirty="0"/>
              <a:t>(</a:t>
            </a:r>
            <a:r>
              <a:rPr lang="en-US" sz="1400" dirty="0" smtClean="0"/>
              <a:t>properties, methods</a:t>
            </a:r>
            <a:r>
              <a:rPr lang="en-US" sz="1400" dirty="0"/>
              <a:t>, </a:t>
            </a:r>
            <a:r>
              <a:rPr lang="en-US" sz="1400" dirty="0" smtClean="0"/>
              <a:t>alarms).</a:t>
            </a:r>
          </a:p>
          <a:p>
            <a:r>
              <a:rPr lang="en-US" sz="1400" dirty="0" smtClean="0"/>
              <a:t>Input for instrument monitoring here</a:t>
            </a:r>
          </a:p>
        </p:txBody>
      </p:sp>
      <p:sp>
        <p:nvSpPr>
          <p:cNvPr id="97" name="TextBox 50"/>
          <p:cNvSpPr txBox="1"/>
          <p:nvPr/>
        </p:nvSpPr>
        <p:spPr>
          <a:xfrm>
            <a:off x="6365384" y="5314565"/>
            <a:ext cx="2634682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OPC UA servers provide device specific functionality and expose it</a:t>
            </a:r>
            <a:endParaRPr lang="en-US" sz="1400" dirty="0"/>
          </a:p>
        </p:txBody>
      </p:sp>
      <p:sp>
        <p:nvSpPr>
          <p:cNvPr id="98" name="TextBox 51"/>
          <p:cNvSpPr txBox="1"/>
          <p:nvPr/>
        </p:nvSpPr>
        <p:spPr>
          <a:xfrm>
            <a:off x="4911908" y="2459941"/>
            <a:ext cx="1037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ACTL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99" name="TextBox 53"/>
          <p:cNvSpPr txBox="1"/>
          <p:nvPr/>
        </p:nvSpPr>
        <p:spPr>
          <a:xfrm>
            <a:off x="4957232" y="5650965"/>
            <a:ext cx="1408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Instrument/assembly  teams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100" name="TextBox 54"/>
          <p:cNvSpPr txBox="1"/>
          <p:nvPr/>
        </p:nvSpPr>
        <p:spPr>
          <a:xfrm>
            <a:off x="5651768" y="2201424"/>
            <a:ext cx="334709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The master deals with the startup and state of software components</a:t>
            </a:r>
            <a:endParaRPr lang="en-US" sz="1400" dirty="0"/>
          </a:p>
        </p:txBody>
      </p:sp>
      <p:sp>
        <p:nvSpPr>
          <p:cNvPr id="101" name="Snip Diagonal Corner Rectangle 55"/>
          <p:cNvSpPr/>
          <p:nvPr/>
        </p:nvSpPr>
        <p:spPr>
          <a:xfrm>
            <a:off x="3316665" y="1760737"/>
            <a:ext cx="1363456" cy="714640"/>
          </a:xfrm>
          <a:prstGeom prst="snip2DiagRect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More ACTL stuff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318558" y="1037655"/>
            <a:ext cx="4628101" cy="4092422"/>
          </a:xfrm>
          <a:prstGeom prst="rect">
            <a:avLst/>
          </a:prstGeom>
          <a:solidFill>
            <a:schemeClr val="tx2">
              <a:lumMod val="25000"/>
              <a:alpha val="20000"/>
            </a:schemeClr>
          </a:solidFill>
          <a:ln>
            <a:solidFill>
              <a:srgbClr val="0000FF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318558" y="5130077"/>
            <a:ext cx="4628101" cy="1640720"/>
          </a:xfrm>
          <a:prstGeom prst="rect">
            <a:avLst/>
          </a:prstGeom>
          <a:solidFill>
            <a:schemeClr val="accent1">
              <a:lumMod val="75000"/>
              <a:alpha val="20000"/>
            </a:schemeClr>
          </a:solidFill>
          <a:ln>
            <a:solidFill>
              <a:schemeClr val="accent3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Device</a:t>
            </a:r>
            <a:r>
              <a:rPr lang="fr-FR" dirty="0" smtClean="0"/>
              <a:t> </a:t>
            </a:r>
            <a:r>
              <a:rPr lang="fr-FR" dirty="0" err="1" smtClean="0"/>
              <a:t>Integration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26701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OPCUA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1214238"/>
            <a:ext cx="8259342" cy="4911925"/>
          </a:xfrm>
        </p:spPr>
        <p:txBody>
          <a:bodyPr>
            <a:normAutofit fontScale="85000" lnSpcReduction="10000"/>
          </a:bodyPr>
          <a:lstStyle/>
          <a:p>
            <a:r>
              <a:rPr lang="fr-FR" dirty="0" smtClean="0"/>
              <a:t>Développement</a:t>
            </a:r>
          </a:p>
          <a:p>
            <a:pPr lvl="1"/>
            <a:r>
              <a:rPr lang="fr-FR" dirty="0" smtClean="0"/>
              <a:t>MOS : </a:t>
            </a:r>
            <a:r>
              <a:rPr lang="fr-FR" dirty="0" err="1" smtClean="0"/>
              <a:t>Multi-purpose</a:t>
            </a:r>
            <a:r>
              <a:rPr lang="fr-FR" dirty="0" smtClean="0"/>
              <a:t> OPCUA System</a:t>
            </a:r>
          </a:p>
          <a:p>
            <a:pPr lvl="2"/>
            <a:r>
              <a:rPr lang="fr-FR" dirty="0" smtClean="0"/>
              <a:t>MOS = OPCUA Server (Application) + Description XML du matériel a interfacer. </a:t>
            </a:r>
          </a:p>
          <a:p>
            <a:pPr lvl="2"/>
            <a:r>
              <a:rPr lang="fr-FR" dirty="0" smtClean="0"/>
              <a:t>Objectif : Réduire la part de code a écrire « OPCUA » pur.</a:t>
            </a:r>
          </a:p>
          <a:p>
            <a:pPr lvl="2"/>
            <a:r>
              <a:rPr lang="fr-FR" dirty="0" smtClean="0"/>
              <a:t>Public : Intégrateur et Développeur.</a:t>
            </a:r>
          </a:p>
          <a:p>
            <a:pPr lvl="2"/>
            <a:r>
              <a:rPr lang="fr-FR" dirty="0" smtClean="0"/>
              <a:t>Code C++ : Jean-Luc</a:t>
            </a:r>
          </a:p>
          <a:p>
            <a:pPr lvl="2"/>
            <a:r>
              <a:rPr lang="fr-FR" dirty="0" smtClean="0"/>
              <a:t>Code Java : Thierry (mais en stand by pour le moment)</a:t>
            </a:r>
          </a:p>
          <a:p>
            <a:pPr lvl="2"/>
            <a:r>
              <a:rPr lang="fr-FR" dirty="0" smtClean="0"/>
              <a:t>Environnement de développement et Documentation complète « utilisateur » disponibles</a:t>
            </a:r>
          </a:p>
          <a:p>
            <a:pPr lvl="2"/>
            <a:r>
              <a:rPr lang="fr-FR" dirty="0" smtClean="0"/>
              <a:t>Exemple d’utilisation </a:t>
            </a:r>
          </a:p>
          <a:p>
            <a:pPr lvl="3"/>
            <a:r>
              <a:rPr lang="fr-FR" dirty="0" smtClean="0"/>
              <a:t>actuelle : TIB, AMC (LST et SST en projet),, …</a:t>
            </a:r>
          </a:p>
          <a:p>
            <a:pPr lvl="3"/>
            <a:r>
              <a:rPr lang="fr-FR" dirty="0" smtClean="0"/>
              <a:t>A venir : ECC ( MST LST SST ?), </a:t>
            </a:r>
            <a:r>
              <a:rPr lang="fr-FR" dirty="0"/>
              <a:t>Calibration Box</a:t>
            </a:r>
            <a:endParaRPr lang="fr-FR" dirty="0" smtClean="0"/>
          </a:p>
          <a:p>
            <a:pPr lvl="2"/>
            <a:r>
              <a:rPr lang="fr-FR" dirty="0" smtClean="0"/>
              <a:t>A venir : RPM MOS pour intégration dans la machine virtuelle « ACTL »</a:t>
            </a:r>
          </a:p>
          <a:p>
            <a:r>
              <a:rPr lang="fr-FR" dirty="0" smtClean="0"/>
              <a:t>Participation a l’organisation du  boot-camp «OPCUA/ACTL»</a:t>
            </a:r>
          </a:p>
          <a:p>
            <a:pPr lvl="1"/>
            <a:r>
              <a:rPr lang="fr-FR" dirty="0" smtClean="0"/>
              <a:t>Participation : Eric, Jean-Luc, Thierry</a:t>
            </a:r>
          </a:p>
          <a:p>
            <a:pPr lvl="1"/>
            <a:r>
              <a:rPr lang="fr-FR" dirty="0" smtClean="0"/>
              <a:t>Organisation des travaux pratiques « MOS » basés sur du </a:t>
            </a:r>
            <a:r>
              <a:rPr lang="fr-FR" dirty="0" err="1" smtClean="0"/>
              <a:t>RaspBerry</a:t>
            </a:r>
            <a:r>
              <a:rPr lang="fr-FR" dirty="0" smtClean="0"/>
              <a:t> PI</a:t>
            </a:r>
          </a:p>
          <a:p>
            <a:pPr marL="349250" lvl="1" indent="0">
              <a:buNone/>
            </a:pP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78D32-CA25-6D47-9FAB-B3043CFEFEA5}" type="datetime1">
              <a:rPr lang="fr-FR" smtClean="0"/>
              <a:t>01/12/14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T. Le Flour CTA/LAPP Meeting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6C5A-B543-AA46-BC53-62B423163E45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1740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ICD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1242151"/>
            <a:ext cx="8287252" cy="4884012"/>
          </a:xfrm>
        </p:spPr>
        <p:txBody>
          <a:bodyPr/>
          <a:lstStyle/>
          <a:p>
            <a:r>
              <a:rPr lang="fr-FR" dirty="0" smtClean="0"/>
              <a:t>Participation a la définition du « </a:t>
            </a:r>
            <a:r>
              <a:rPr lang="fr-FR" dirty="0" err="1" smtClean="0"/>
              <a:t>template</a:t>
            </a:r>
            <a:r>
              <a:rPr lang="fr-FR" dirty="0" smtClean="0"/>
              <a:t> » de l’ICD </a:t>
            </a:r>
            <a:r>
              <a:rPr lang="fr-FR" dirty="0" err="1" smtClean="0"/>
              <a:t>xSTs</a:t>
            </a:r>
            <a:r>
              <a:rPr lang="fr-FR" dirty="0" smtClean="0"/>
              <a:t>/ACTL : Eric, Thierry</a:t>
            </a:r>
          </a:p>
          <a:p>
            <a:r>
              <a:rPr lang="fr-FR" dirty="0" smtClean="0"/>
              <a:t>LST comme référence pour la définition du « </a:t>
            </a:r>
            <a:r>
              <a:rPr lang="fr-FR" dirty="0" err="1" smtClean="0"/>
              <a:t>template</a:t>
            </a:r>
            <a:r>
              <a:rPr lang="fr-FR" dirty="0" smtClean="0"/>
              <a:t> »</a:t>
            </a:r>
          </a:p>
          <a:p>
            <a:r>
              <a:rPr lang="fr-FR" dirty="0" smtClean="0"/>
              <a:t>En cours : 1ere itération avec les télescopes sur les </a:t>
            </a:r>
            <a:r>
              <a:rPr lang="fr-FR" dirty="0" err="1" smtClean="0"/>
              <a:t>ICDs</a:t>
            </a:r>
            <a:r>
              <a:rPr lang="fr-FR" dirty="0"/>
              <a:t> </a:t>
            </a:r>
            <a:r>
              <a:rPr lang="fr-FR" dirty="0" smtClean="0">
                <a:sym typeface="Wingdings"/>
              </a:rPr>
              <a:t> Identification des « </a:t>
            </a:r>
            <a:r>
              <a:rPr lang="fr-FR" dirty="0" err="1" smtClean="0">
                <a:sym typeface="Wingdings"/>
              </a:rPr>
              <a:t>devices</a:t>
            </a:r>
            <a:r>
              <a:rPr lang="fr-FR" dirty="0" smtClean="0">
                <a:sym typeface="Wingdings"/>
              </a:rPr>
              <a:t> » et fonctionnalités.</a:t>
            </a:r>
          </a:p>
          <a:p>
            <a:r>
              <a:rPr lang="fr-FR" dirty="0" smtClean="0"/>
              <a:t>Objectifs : </a:t>
            </a:r>
          </a:p>
          <a:p>
            <a:pPr lvl="1"/>
            <a:r>
              <a:rPr lang="fr-FR" dirty="0" smtClean="0"/>
              <a:t>Identification des fonctionnalités, du contrôle/ monitoring des </a:t>
            </a:r>
            <a:r>
              <a:rPr lang="fr-FR" dirty="0" err="1" smtClean="0"/>
              <a:t>devices</a:t>
            </a:r>
            <a:r>
              <a:rPr lang="fr-FR" dirty="0" smtClean="0"/>
              <a:t> (SW et HW) de bas et haut niveau.</a:t>
            </a:r>
          </a:p>
          <a:p>
            <a:pPr lvl="1"/>
            <a:r>
              <a:rPr lang="fr-FR" dirty="0" smtClean="0"/>
              <a:t>Uses cases</a:t>
            </a:r>
          </a:p>
          <a:p>
            <a:pPr lvl="1"/>
            <a:r>
              <a:rPr lang="fr-FR" dirty="0" smtClean="0"/>
              <a:t>Validation de l’intégration du matériel a travers l’ICD.</a:t>
            </a:r>
          </a:p>
          <a:p>
            <a:pPr lvl="1"/>
            <a:r>
              <a:rPr lang="fr-FR" dirty="0" smtClean="0"/>
              <a:t>Convention de nommage des espaces de noms OPCUA, …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702B8-8260-064A-BF48-A643DAE18341}" type="datetime1">
              <a:rPr lang="fr-FR" smtClean="0"/>
              <a:t>01/12/14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T. Le Flour CTA/LAPP Meeting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6C5A-B543-AA46-BC53-62B423163E45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58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ICD </a:t>
            </a:r>
            <a:r>
              <a:rPr lang="fr-FR" dirty="0" err="1" smtClean="0"/>
              <a:t>Activity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25EF2-7D03-C741-B693-998279F3B47D}" type="datetime1">
              <a:rPr lang="fr-FR" smtClean="0"/>
              <a:t>01/12/14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T. Le Flour CTA/LAPP Meeting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6C5A-B543-AA46-BC53-62B423163E45}" type="slidenum">
              <a:rPr lang="fr-FR" smtClean="0"/>
              <a:t>7</a:t>
            </a:fld>
            <a:endParaRPr lang="fr-FR"/>
          </a:p>
        </p:txBody>
      </p:sp>
      <p:sp>
        <p:nvSpPr>
          <p:cNvPr id="48" name="Round Single Corner Rectangle 60"/>
          <p:cNvSpPr/>
          <p:nvPr/>
        </p:nvSpPr>
        <p:spPr>
          <a:xfrm>
            <a:off x="7320919" y="4267387"/>
            <a:ext cx="973221" cy="645119"/>
          </a:xfrm>
          <a:prstGeom prst="round1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Left Arrow 87"/>
          <p:cNvSpPr/>
          <p:nvPr/>
        </p:nvSpPr>
        <p:spPr>
          <a:xfrm>
            <a:off x="4006032" y="4286411"/>
            <a:ext cx="3314887" cy="505606"/>
          </a:xfrm>
          <a:prstGeom prst="lef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0" name="Left-Right Arrow 70"/>
          <p:cNvSpPr/>
          <p:nvPr/>
        </p:nvSpPr>
        <p:spPr>
          <a:xfrm>
            <a:off x="4019828" y="3881075"/>
            <a:ext cx="3275252" cy="358585"/>
          </a:xfrm>
          <a:prstGeom prst="left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Left Arrow 53"/>
          <p:cNvSpPr/>
          <p:nvPr/>
        </p:nvSpPr>
        <p:spPr>
          <a:xfrm>
            <a:off x="3983753" y="2880727"/>
            <a:ext cx="3314887" cy="338555"/>
          </a:xfrm>
          <a:prstGeom prst="lef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2" name="Title 1"/>
          <p:cNvSpPr txBox="1">
            <a:spLocks/>
          </p:cNvSpPr>
          <p:nvPr/>
        </p:nvSpPr>
        <p:spPr>
          <a:xfrm>
            <a:off x="2176230" y="12305"/>
            <a:ext cx="7609700" cy="94615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53" name="TextBox 34"/>
          <p:cNvSpPr txBox="1"/>
          <p:nvPr/>
        </p:nvSpPr>
        <p:spPr>
          <a:xfrm>
            <a:off x="678010" y="5183489"/>
            <a:ext cx="18498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ACTL- Internal</a:t>
            </a:r>
            <a:endParaRPr lang="en-US" sz="2400" dirty="0"/>
          </a:p>
        </p:txBody>
      </p:sp>
      <p:sp>
        <p:nvSpPr>
          <p:cNvPr id="54" name="Round Single Corner Rectangle 35"/>
          <p:cNvSpPr/>
          <p:nvPr/>
        </p:nvSpPr>
        <p:spPr>
          <a:xfrm>
            <a:off x="7282121" y="1399019"/>
            <a:ext cx="973221" cy="852347"/>
          </a:xfrm>
          <a:prstGeom prst="round1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36"/>
          <p:cNvSpPr txBox="1"/>
          <p:nvPr/>
        </p:nvSpPr>
        <p:spPr>
          <a:xfrm>
            <a:off x="7389069" y="1588116"/>
            <a:ext cx="1029369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xST</a:t>
            </a:r>
            <a:r>
              <a:rPr lang="en-US" dirty="0" smtClean="0"/>
              <a:t>+ COM</a:t>
            </a:r>
            <a:endParaRPr lang="en-US" dirty="0"/>
          </a:p>
        </p:txBody>
      </p:sp>
      <p:sp>
        <p:nvSpPr>
          <p:cNvPr id="56" name="Round Single Corner Rectangle 37"/>
          <p:cNvSpPr/>
          <p:nvPr/>
        </p:nvSpPr>
        <p:spPr>
          <a:xfrm>
            <a:off x="2870530" y="1399019"/>
            <a:ext cx="1109583" cy="852348"/>
          </a:xfrm>
          <a:prstGeom prst="round1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38"/>
          <p:cNvSpPr txBox="1"/>
          <p:nvPr/>
        </p:nvSpPr>
        <p:spPr>
          <a:xfrm>
            <a:off x="2870531" y="1623147"/>
            <a:ext cx="108284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ACTL</a:t>
            </a:r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8" name="Right Arrow 43"/>
          <p:cNvSpPr/>
          <p:nvPr/>
        </p:nvSpPr>
        <p:spPr>
          <a:xfrm>
            <a:off x="3980113" y="1361457"/>
            <a:ext cx="3273075" cy="353119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Left Arrow 44"/>
          <p:cNvSpPr/>
          <p:nvPr/>
        </p:nvSpPr>
        <p:spPr>
          <a:xfrm>
            <a:off x="3967234" y="1924445"/>
            <a:ext cx="3314887" cy="338555"/>
          </a:xfrm>
          <a:prstGeom prst="lef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45"/>
          <p:cNvSpPr txBox="1"/>
          <p:nvPr/>
        </p:nvSpPr>
        <p:spPr>
          <a:xfrm>
            <a:off x="4274708" y="1361457"/>
            <a:ext cx="243305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Configuration, control</a:t>
            </a:r>
            <a:endParaRPr lang="en-US" sz="1400" b="1" dirty="0"/>
          </a:p>
        </p:txBody>
      </p:sp>
      <p:sp>
        <p:nvSpPr>
          <p:cNvPr id="61" name="TextBox 46"/>
          <p:cNvSpPr txBox="1"/>
          <p:nvPr/>
        </p:nvSpPr>
        <p:spPr>
          <a:xfrm>
            <a:off x="4287587" y="1924445"/>
            <a:ext cx="243305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Monitoring, alarm</a:t>
            </a:r>
            <a:endParaRPr lang="en-US" sz="1400" b="1" dirty="0"/>
          </a:p>
        </p:txBody>
      </p:sp>
      <p:sp>
        <p:nvSpPr>
          <p:cNvPr id="62" name="Round Single Corner Rectangle 48"/>
          <p:cNvSpPr/>
          <p:nvPr/>
        </p:nvSpPr>
        <p:spPr>
          <a:xfrm>
            <a:off x="7298640" y="2355301"/>
            <a:ext cx="973221" cy="852347"/>
          </a:xfrm>
          <a:prstGeom prst="round1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49"/>
          <p:cNvSpPr txBox="1"/>
          <p:nvPr/>
        </p:nvSpPr>
        <p:spPr>
          <a:xfrm>
            <a:off x="7405588" y="2544398"/>
            <a:ext cx="102936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64" name="Round Single Corner Rectangle 50"/>
          <p:cNvSpPr/>
          <p:nvPr/>
        </p:nvSpPr>
        <p:spPr>
          <a:xfrm>
            <a:off x="2887049" y="2355301"/>
            <a:ext cx="1109583" cy="852348"/>
          </a:xfrm>
          <a:prstGeom prst="round1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51"/>
          <p:cNvSpPr txBox="1"/>
          <p:nvPr/>
        </p:nvSpPr>
        <p:spPr>
          <a:xfrm>
            <a:off x="2887049" y="2579429"/>
            <a:ext cx="106632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ACTL</a:t>
            </a:r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6" name="Right Arrow 52"/>
          <p:cNvSpPr/>
          <p:nvPr/>
        </p:nvSpPr>
        <p:spPr>
          <a:xfrm>
            <a:off x="3996632" y="2317738"/>
            <a:ext cx="3273075" cy="761659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54"/>
          <p:cNvSpPr txBox="1"/>
          <p:nvPr/>
        </p:nvSpPr>
        <p:spPr>
          <a:xfrm>
            <a:off x="4019828" y="2417494"/>
            <a:ext cx="3097249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Input for quick + science analysis</a:t>
            </a:r>
          </a:p>
          <a:p>
            <a:r>
              <a:rPr lang="en-US" sz="1400" b="1" dirty="0" smtClean="0"/>
              <a:t>Observation schedule </a:t>
            </a:r>
            <a:endParaRPr lang="en-US" sz="1400" b="1" dirty="0"/>
          </a:p>
        </p:txBody>
      </p:sp>
      <p:sp>
        <p:nvSpPr>
          <p:cNvPr id="68" name="TextBox 55"/>
          <p:cNvSpPr txBox="1"/>
          <p:nvPr/>
        </p:nvSpPr>
        <p:spPr>
          <a:xfrm>
            <a:off x="4304106" y="2880727"/>
            <a:ext cx="243305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Science and quality alerts</a:t>
            </a:r>
            <a:endParaRPr lang="en-US" sz="1400" b="1" dirty="0"/>
          </a:p>
        </p:txBody>
      </p:sp>
      <p:sp>
        <p:nvSpPr>
          <p:cNvPr id="69" name="TextBox 57"/>
          <p:cNvSpPr txBox="1"/>
          <p:nvPr/>
        </p:nvSpPr>
        <p:spPr>
          <a:xfrm>
            <a:off x="713045" y="2417494"/>
            <a:ext cx="18498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ACTL- External</a:t>
            </a:r>
            <a:endParaRPr lang="en-US" sz="2800" dirty="0"/>
          </a:p>
        </p:txBody>
      </p:sp>
      <p:sp>
        <p:nvSpPr>
          <p:cNvPr id="70" name="Oval 58"/>
          <p:cNvSpPr/>
          <p:nvPr/>
        </p:nvSpPr>
        <p:spPr>
          <a:xfrm>
            <a:off x="3953372" y="1115835"/>
            <a:ext cx="3345268" cy="1352962"/>
          </a:xfrm>
          <a:prstGeom prst="ellipse">
            <a:avLst/>
          </a:prstGeom>
          <a:noFill/>
          <a:ln>
            <a:solidFill>
              <a:srgbClr val="C0504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ound Single Corner Rectangle 63"/>
          <p:cNvSpPr/>
          <p:nvPr/>
        </p:nvSpPr>
        <p:spPr>
          <a:xfrm>
            <a:off x="7295080" y="3339405"/>
            <a:ext cx="973221" cy="852347"/>
          </a:xfrm>
          <a:prstGeom prst="round1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64"/>
          <p:cNvSpPr txBox="1"/>
          <p:nvPr/>
        </p:nvSpPr>
        <p:spPr>
          <a:xfrm>
            <a:off x="7402028" y="3528502"/>
            <a:ext cx="102936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OBS</a:t>
            </a:r>
            <a:endParaRPr lang="en-US" dirty="0"/>
          </a:p>
        </p:txBody>
      </p:sp>
      <p:sp>
        <p:nvSpPr>
          <p:cNvPr id="74" name="Round Single Corner Rectangle 65"/>
          <p:cNvSpPr/>
          <p:nvPr/>
        </p:nvSpPr>
        <p:spPr>
          <a:xfrm>
            <a:off x="2883489" y="3339405"/>
            <a:ext cx="1109583" cy="852348"/>
          </a:xfrm>
          <a:prstGeom prst="round1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66"/>
          <p:cNvSpPr txBox="1"/>
          <p:nvPr/>
        </p:nvSpPr>
        <p:spPr>
          <a:xfrm>
            <a:off x="2883489" y="3563533"/>
            <a:ext cx="108374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ACTL</a:t>
            </a:r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6" name="Right Arrow 67"/>
          <p:cNvSpPr/>
          <p:nvPr/>
        </p:nvSpPr>
        <p:spPr>
          <a:xfrm>
            <a:off x="3993072" y="3301842"/>
            <a:ext cx="3273075" cy="761659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68"/>
          <p:cNvSpPr txBox="1"/>
          <p:nvPr/>
        </p:nvSpPr>
        <p:spPr>
          <a:xfrm>
            <a:off x="4192491" y="3401598"/>
            <a:ext cx="3024835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Update task status</a:t>
            </a:r>
          </a:p>
          <a:p>
            <a:r>
              <a:rPr lang="en-US" sz="1400" b="1" dirty="0" smtClean="0"/>
              <a:t>Update quality/suitability metrics</a:t>
            </a:r>
            <a:endParaRPr lang="en-US" sz="1400" b="1" dirty="0"/>
          </a:p>
        </p:txBody>
      </p:sp>
      <p:sp>
        <p:nvSpPr>
          <p:cNvPr id="78" name="TextBox 69"/>
          <p:cNvSpPr txBox="1"/>
          <p:nvPr/>
        </p:nvSpPr>
        <p:spPr>
          <a:xfrm>
            <a:off x="4300546" y="3864831"/>
            <a:ext cx="243305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Long term schedule/plan</a:t>
            </a:r>
            <a:endParaRPr lang="en-US" sz="1400" b="1" dirty="0"/>
          </a:p>
        </p:txBody>
      </p:sp>
      <p:sp>
        <p:nvSpPr>
          <p:cNvPr id="79" name="Round Single Corner Rectangle 72"/>
          <p:cNvSpPr/>
          <p:nvPr/>
        </p:nvSpPr>
        <p:spPr>
          <a:xfrm>
            <a:off x="7295080" y="4239852"/>
            <a:ext cx="973221" cy="593460"/>
          </a:xfrm>
          <a:prstGeom prst="round1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3"/>
          <p:cNvSpPr txBox="1"/>
          <p:nvPr/>
        </p:nvSpPr>
        <p:spPr>
          <a:xfrm>
            <a:off x="7333003" y="4359918"/>
            <a:ext cx="102936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INFRA</a:t>
            </a:r>
            <a:endParaRPr lang="en-US" dirty="0"/>
          </a:p>
        </p:txBody>
      </p:sp>
      <p:sp>
        <p:nvSpPr>
          <p:cNvPr id="81" name="Round Single Corner Rectangle 74"/>
          <p:cNvSpPr/>
          <p:nvPr/>
        </p:nvSpPr>
        <p:spPr>
          <a:xfrm>
            <a:off x="2883489" y="4239851"/>
            <a:ext cx="1109583" cy="558429"/>
          </a:xfrm>
          <a:prstGeom prst="round1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75"/>
          <p:cNvSpPr txBox="1"/>
          <p:nvPr/>
        </p:nvSpPr>
        <p:spPr>
          <a:xfrm>
            <a:off x="2883490" y="4305229"/>
            <a:ext cx="110026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ACTL</a:t>
            </a:r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3" name="TextBox 78"/>
          <p:cNvSpPr txBox="1"/>
          <p:nvPr/>
        </p:nvSpPr>
        <p:spPr>
          <a:xfrm>
            <a:off x="4273805" y="4347357"/>
            <a:ext cx="313178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Provide power, trenches, buildings</a:t>
            </a:r>
            <a:endParaRPr lang="en-US" sz="1400" b="1" dirty="0"/>
          </a:p>
        </p:txBody>
      </p:sp>
      <p:cxnSp>
        <p:nvCxnSpPr>
          <p:cNvPr id="84" name="Straight Connector 90"/>
          <p:cNvCxnSpPr/>
          <p:nvPr/>
        </p:nvCxnSpPr>
        <p:spPr>
          <a:xfrm>
            <a:off x="636145" y="5017995"/>
            <a:ext cx="8378771" cy="0"/>
          </a:xfrm>
          <a:prstGeom prst="line">
            <a:avLst/>
          </a:prstGeom>
          <a:ln w="38100" cmpd="sng">
            <a:solidFill>
              <a:schemeClr val="tx1">
                <a:lumMod val="65000"/>
                <a:lumOff val="35000"/>
              </a:schemeClr>
            </a:solidFill>
            <a:prstDash val="dash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Rectangle 84"/>
          <p:cNvSpPr/>
          <p:nvPr/>
        </p:nvSpPr>
        <p:spPr>
          <a:xfrm>
            <a:off x="2870529" y="5141787"/>
            <a:ext cx="5401331" cy="872699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75000"/>
                  <a:lumOff val="25000"/>
                  <a:alpha val="25000"/>
                </a:schemeClr>
              </a:gs>
              <a:gs pos="100000">
                <a:srgbClr val="FFFFFF">
                  <a:alpha val="25000"/>
                </a:srgbClr>
              </a:gs>
            </a:gsLst>
            <a:lin ang="0" scaled="1"/>
            <a:tileRect/>
          </a:gradFill>
          <a:ln w="3175" cmpd="sng">
            <a:solidFill>
              <a:schemeClr val="bg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space réservé de la date 3"/>
          <p:cNvSpPr txBox="1">
            <a:spLocks/>
          </p:cNvSpPr>
          <p:nvPr/>
        </p:nvSpPr>
        <p:spPr>
          <a:xfrm>
            <a:off x="109913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457200" rtl="0" eaLnBrk="1" latinLnBrk="0" hangingPunct="1">
              <a:defRPr sz="1200" kern="1200">
                <a:solidFill>
                  <a:schemeClr val="tx1"/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B1FAEAC-277B-804D-81BC-096FB3A9A4E7}" type="datetime1">
              <a:rPr lang="fr-FR" smtClean="0"/>
              <a:pPr/>
              <a:t>01/12/14</a:t>
            </a:fld>
            <a:endParaRPr lang="en-US"/>
          </a:p>
        </p:txBody>
      </p:sp>
      <p:sp>
        <p:nvSpPr>
          <p:cNvPr id="87" name="Espace réservé du pied de page 4"/>
          <p:cNvSpPr txBox="1">
            <a:spLocks/>
          </p:cNvSpPr>
          <p:nvPr/>
        </p:nvSpPr>
        <p:spPr>
          <a:xfrm>
            <a:off x="376613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457200" rtl="0" eaLnBrk="1" latinLnBrk="0" hangingPunct="1">
              <a:defRPr sz="1200" kern="1200">
                <a:solidFill>
                  <a:schemeClr val="tx1"/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T. Le Flour LAPP/IN2P3/CNRS LST Meeting Padova</a:t>
            </a:r>
            <a:endParaRPr lang="en-US" dirty="0" smtClean="0"/>
          </a:p>
        </p:txBody>
      </p:sp>
      <p:sp>
        <p:nvSpPr>
          <p:cNvPr id="88" name="Espace réservé du numéro de diapositive 5"/>
          <p:cNvSpPr txBox="1">
            <a:spLocks/>
          </p:cNvSpPr>
          <p:nvPr/>
        </p:nvSpPr>
        <p:spPr>
          <a:xfrm>
            <a:off x="719513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457200" rtl="0" eaLnBrk="1" latinLnBrk="0" hangingPunct="1">
              <a:defRPr sz="1200" kern="1200">
                <a:solidFill>
                  <a:schemeClr val="tx1"/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F28FB93-0A08-4E7D-8E63-9EFA29F1E09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279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ACTL : Activités futures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1284021"/>
            <a:ext cx="7770813" cy="4842142"/>
          </a:xfrm>
        </p:spPr>
        <p:txBody>
          <a:bodyPr/>
          <a:lstStyle/>
          <a:p>
            <a:r>
              <a:rPr lang="fr-FR" dirty="0" smtClean="0"/>
              <a:t>Participation aux discussions de groupe ACTL</a:t>
            </a:r>
          </a:p>
          <a:p>
            <a:r>
              <a:rPr lang="fr-FR" dirty="0" smtClean="0"/>
              <a:t>Acquérir l’expertise « ACS »</a:t>
            </a:r>
          </a:p>
          <a:p>
            <a:r>
              <a:rPr lang="fr-FR" dirty="0" smtClean="0"/>
              <a:t>Gestion de la configuration « matérielle » dans le cadre ACS et appliquée aux télescopes.</a:t>
            </a:r>
          </a:p>
          <a:p>
            <a:r>
              <a:rPr lang="fr-FR" dirty="0" err="1" smtClean="0"/>
              <a:t>ICDs</a:t>
            </a:r>
            <a:r>
              <a:rPr lang="fr-FR" dirty="0" smtClean="0"/>
              <a:t> et outils de validation de matériel dans le « </a:t>
            </a:r>
            <a:r>
              <a:rPr lang="fr-FR" dirty="0" err="1" smtClean="0"/>
              <a:t>framework</a:t>
            </a:r>
            <a:r>
              <a:rPr lang="fr-FR" dirty="0" smtClean="0"/>
              <a:t> » CTA</a:t>
            </a:r>
          </a:p>
          <a:p>
            <a:pPr lv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25EF2-7D03-C741-B693-998279F3B47D}" type="datetime1">
              <a:rPr lang="fr-FR" smtClean="0"/>
              <a:t>01/12/14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T. Le Flour CTA/LAPP Meeting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6C5A-B543-AA46-BC53-62B423163E45}" type="slidenum">
              <a:rPr lang="fr-FR" smtClean="0"/>
              <a:t>8</a:t>
            </a:fld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8265253" y="297706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1064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hème par défaut">
  <a:themeElements>
    <a:clrScheme name="Bris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Histoire">
      <a:maj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Histoi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50000"/>
                <a:lumMod val="120000"/>
              </a:schemeClr>
              <a:schemeClr val="phClr">
                <a:satMod val="350000"/>
                <a:lumMod val="150000"/>
              </a:schemeClr>
            </a:duotone>
          </a:blip>
          <a:tile tx="0" ty="0" sx="20000" sy="20000" flip="none" algn="ctr"/>
        </a:blipFill>
        <a:gradFill rotWithShape="1">
          <a:gsLst>
            <a:gs pos="0">
              <a:schemeClr val="phClr">
                <a:shade val="20000"/>
                <a:satMod val="130000"/>
              </a:schemeClr>
            </a:gs>
            <a:gs pos="50000">
              <a:schemeClr val="phClr">
                <a:shade val="90000"/>
                <a:satMod val="130000"/>
              </a:schemeClr>
            </a:gs>
            <a:gs pos="100000">
              <a:schemeClr val="phClr">
                <a:shade val="100000"/>
                <a:satMod val="200000"/>
                <a:lumMod val="120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2100000" sx="104000" sy="104000" algn="br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127000" dist="63500" dir="5400000" sx="103000" sy="103000" rotWithShape="0">
              <a:srgbClr val="000000">
                <a:alpha val="75000"/>
              </a:srgbClr>
            </a:outerShdw>
          </a:effectLst>
          <a:scene3d>
            <a:camera prst="perspectiveFront" fov="3000000"/>
            <a:lightRig rig="balanced" dir="t">
              <a:rot lat="0" lon="0" rev="18000000"/>
            </a:lightRig>
          </a:scene3d>
          <a:sp3d prstMaterial="plastic">
            <a:bevelT w="254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50000"/>
              </a:schemeClr>
              <a:schemeClr val="phClr">
                <a:tint val="60000"/>
                <a:satMod val="40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par défaut.thmx</Template>
  <TotalTime>3958</TotalTime>
  <Words>525</Words>
  <Application>Microsoft Macintosh PowerPoint</Application>
  <PresentationFormat>Présentation à l'écran (4:3)</PresentationFormat>
  <Paragraphs>166</Paragraphs>
  <Slides>8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par défaut</vt:lpstr>
      <vt:lpstr>Présentation PowerPoint</vt:lpstr>
      <vt:lpstr>ACTL Slow Control</vt:lpstr>
      <vt:lpstr>ACTL Organization</vt:lpstr>
      <vt:lpstr>Device Integration</vt:lpstr>
      <vt:lpstr>OPCUA</vt:lpstr>
      <vt:lpstr>ICD</vt:lpstr>
      <vt:lpstr>ICD Activity</vt:lpstr>
      <vt:lpstr>ACTL : Activités futures</vt:lpstr>
    </vt:vector>
  </TitlesOfParts>
  <Company>lapp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ACTL Slow Control</dc:title>
  <dc:creator>Thierry Le Flour</dc:creator>
  <cp:lastModifiedBy>Thierry Le Flour</cp:lastModifiedBy>
  <cp:revision>22</cp:revision>
  <dcterms:created xsi:type="dcterms:W3CDTF">2014-11-28T17:09:52Z</dcterms:created>
  <dcterms:modified xsi:type="dcterms:W3CDTF">2014-12-01T12:55:22Z</dcterms:modified>
</cp:coreProperties>
</file>