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notesSlides/_rels/notesSlide7.xml.rels" ContentType="application/vnd.openxmlformats-package.relationships+xml"/>
  <Override PartName="/ppt/notesSlides/notesSlide7.xml" ContentType="application/vnd.openxmlformats-officedocument.presentationml.notes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39.jpeg" ContentType="image/jpeg"/>
  <Override PartName="/ppt/media/image38.jpeg" ContentType="image/jpeg"/>
  <Override PartName="/ppt/media/image36.png" ContentType="image/png"/>
  <Override PartName="/ppt/media/image35.jpeg" ContentType="image/jpeg"/>
  <Override PartName="/ppt/media/image32.png" ContentType="image/png"/>
  <Override PartName="/ppt/media/image37.png" ContentType="image/png"/>
  <Override PartName="/ppt/media/image31.png" ContentType="image/png"/>
  <Override PartName="/ppt/media/image30.png" ContentType="image/png"/>
  <Override PartName="/ppt/media/image27.png" ContentType="image/png"/>
  <Override PartName="/ppt/media/image26.png" ContentType="image/png"/>
  <Override PartName="/ppt/media/image41.jpeg" ContentType="image/jpeg"/>
  <Override PartName="/ppt/media/image24.png" ContentType="image/png"/>
  <Override PartName="/ppt/media/image21.png" ContentType="image/png"/>
  <Override PartName="/ppt/media/image20.png" ContentType="image/png"/>
  <Override PartName="/ppt/media/image33.png" ContentType="image/png"/>
  <Override PartName="/ppt/media/image19.jpeg" ContentType="image/jpeg"/>
  <Override PartName="/ppt/media/image25.png" ContentType="image/png"/>
  <Override PartName="/ppt/media/image28.png" ContentType="image/png"/>
  <Override PartName="/ppt/media/image18.jpeg" ContentType="image/jpeg"/>
  <Override PartName="/ppt/media/image17.jpeg" ContentType="image/jpeg"/>
  <Override PartName="/ppt/media/image16.jpeg" ContentType="image/jpeg"/>
  <Override PartName="/ppt/media/image13.png" ContentType="image/png"/>
  <Override PartName="/ppt/media/image23.png" ContentType="image/png"/>
  <Override PartName="/ppt/media/image12.png" ContentType="image/png"/>
  <Override PartName="/ppt/media/image10.png" ContentType="image/png"/>
  <Override PartName="/ppt/media/image22.jpeg" ContentType="image/jpeg"/>
  <Override PartName="/ppt/media/image15.png" ContentType="image/png"/>
  <Override PartName="/ppt/media/image9.png" ContentType="image/png"/>
  <Override PartName="/ppt/media/image40.png" ContentType="image/png"/>
  <Override PartName="/ppt/media/image8.png" ContentType="image/png"/>
  <Override PartName="/ppt/media/image29.png" ContentType="image/png"/>
  <Override PartName="/ppt/media/image34.png" ContentType="image/png"/>
  <Override PartName="/ppt/media/image6.png" ContentType="image/png"/>
  <Override PartName="/ppt/media/image5.png" ContentType="image/png"/>
  <Override PartName="/ppt/media/image7.png" ContentType="image/png"/>
  <Override PartName="/ppt/media/image4.png" ContentType="image/png"/>
  <Override PartName="/ppt/media/image3.png" ContentType="image/png"/>
  <Override PartName="/ppt/media/image2.png" ContentType="image/png"/>
  <Override PartName="/ppt/media/image14.jpeg" ContentType="image/jpeg"/>
  <Override PartName="/ppt/media/image11.png" ContentType="image/png"/>
  <Override PartName="/ppt/media/image1.png" ContentType="image/png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lang="en-GB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11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lang="en-GB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12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en-GB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12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lang="en-GB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12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1F8295AC-641E-45E5-8E81-91FC5E8A3739}" type="slidenum">
              <a:rPr lang="en-GB" sz="1400">
                <a:latin typeface="Times New Roman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r>
              <a:rPr lang="en-GB" sz="2000">
                <a:latin typeface="Arial"/>
              </a:rPr>
              <a:t>Restes de supernovas isolés n’expliquent pas les RC galactiques ayant E&gt; 1014eV</a:t>
            </a:r>
            <a:endParaRPr/>
          </a:p>
          <a:p>
            <a:r>
              <a:rPr lang="en-GB" sz="2000">
                <a:latin typeface="Arial"/>
              </a:rPr>
              <a:t>En réalité, les SNR sont le plus souvent dans des structures (Amas d’étoiles). Les RC produits vont donc pouvoir être ré-accélérés par d’autres SNR (Superbulle) et par les vents stellaires des étoiles massives.</a:t>
            </a:r>
            <a:endParaRPr/>
          </a:p>
          <a:p>
            <a:endParaRPr/>
          </a:p>
          <a:p>
            <a:r>
              <a:rPr lang="en-GB" sz="2000">
                <a:latin typeface="Arial"/>
              </a:rPr>
              <a:t>L’objectif du travail de Thèse de Fabien, était d’étudier ce dernier point : la combinaison des vents stellaires (seuls) est-elle capable d’engendrer des RC de hautes énergies. </a:t>
            </a:r>
            <a:endParaRPr/>
          </a:p>
        </p:txBody>
      </p:sp>
      <p:sp>
        <p:nvSpPr>
          <p:cNvPr id="230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DB3C1754-C868-4C79-A6D7-3AD6556F83C1}" type="slidenum">
              <a:rPr lang="en-GB" sz="1200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0" y="13320"/>
            <a:ext cx="9143640" cy="9550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164880" y="1112400"/>
            <a:ext cx="8813880" cy="252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164880" y="3873600"/>
            <a:ext cx="8813880" cy="252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0" y="13320"/>
            <a:ext cx="9143640" cy="9550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164880" y="1112400"/>
            <a:ext cx="4300920" cy="252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81080" y="1112400"/>
            <a:ext cx="4300920" cy="252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681080" y="3873600"/>
            <a:ext cx="4300920" cy="252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164880" y="3873600"/>
            <a:ext cx="4300920" cy="252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0" y="13320"/>
            <a:ext cx="9143640" cy="9550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164880" y="1112400"/>
            <a:ext cx="8813880" cy="5286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164880" y="1112400"/>
            <a:ext cx="8813880" cy="5286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9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258920" y="1112400"/>
            <a:ext cx="6625440" cy="5286240"/>
          </a:xfrm>
          <a:prstGeom prst="rect">
            <a:avLst/>
          </a:prstGeom>
          <a:ln>
            <a:noFill/>
          </a:ln>
        </p:spPr>
      </p:pic>
      <p:pic>
        <p:nvPicPr>
          <p:cNvPr id="40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58920" y="1112400"/>
            <a:ext cx="6625440" cy="52862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0" y="13320"/>
            <a:ext cx="9143640" cy="9550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164880" y="1112400"/>
            <a:ext cx="8813880" cy="5286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0" y="13320"/>
            <a:ext cx="9143640" cy="9550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164880" y="1112400"/>
            <a:ext cx="8813880" cy="5286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0" y="13320"/>
            <a:ext cx="9143640" cy="9550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164880" y="1112400"/>
            <a:ext cx="4300920" cy="5286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81080" y="1112400"/>
            <a:ext cx="4300920" cy="5286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0" y="13320"/>
            <a:ext cx="9143640" cy="9550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0" y="13320"/>
            <a:ext cx="9143640" cy="442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0" y="13320"/>
            <a:ext cx="9143640" cy="9550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164880" y="1112400"/>
            <a:ext cx="4300920" cy="252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164880" y="3873600"/>
            <a:ext cx="4300920" cy="252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81080" y="1112400"/>
            <a:ext cx="4300920" cy="5286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0" y="13320"/>
            <a:ext cx="9143640" cy="9550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164880" y="1112400"/>
            <a:ext cx="8813880" cy="5286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0" y="13320"/>
            <a:ext cx="9143640" cy="9550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164880" y="1112400"/>
            <a:ext cx="4300920" cy="5286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81080" y="1112400"/>
            <a:ext cx="4300920" cy="252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81080" y="3873600"/>
            <a:ext cx="4300920" cy="252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0" y="13320"/>
            <a:ext cx="9143640" cy="9550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164880" y="1112400"/>
            <a:ext cx="4300920" cy="252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81080" y="1112400"/>
            <a:ext cx="4300920" cy="252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164880" y="3873600"/>
            <a:ext cx="8813880" cy="252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0" y="13320"/>
            <a:ext cx="9143640" cy="9550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164880" y="1112400"/>
            <a:ext cx="8813880" cy="252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164880" y="3873600"/>
            <a:ext cx="8813880" cy="252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0" y="13320"/>
            <a:ext cx="9143640" cy="9550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164880" y="1112400"/>
            <a:ext cx="4300920" cy="252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81080" y="1112400"/>
            <a:ext cx="4300920" cy="252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681080" y="3873600"/>
            <a:ext cx="4300920" cy="252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164880" y="3873600"/>
            <a:ext cx="4300920" cy="252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0" y="13320"/>
            <a:ext cx="9143640" cy="9550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164880" y="1112400"/>
            <a:ext cx="8813880" cy="5286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164880" y="1112400"/>
            <a:ext cx="8813880" cy="5286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82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258920" y="1112400"/>
            <a:ext cx="6625440" cy="5286240"/>
          </a:xfrm>
          <a:prstGeom prst="rect">
            <a:avLst/>
          </a:prstGeom>
          <a:ln>
            <a:noFill/>
          </a:ln>
        </p:spPr>
      </p:pic>
      <p:pic>
        <p:nvPicPr>
          <p:cNvPr id="83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58920" y="1112400"/>
            <a:ext cx="6625440" cy="52862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0" y="13320"/>
            <a:ext cx="9143640" cy="9550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164880" y="1112400"/>
            <a:ext cx="8813880" cy="5286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0" y="13320"/>
            <a:ext cx="9143640" cy="9550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164880" y="1112400"/>
            <a:ext cx="8813880" cy="5286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0" y="13320"/>
            <a:ext cx="9143640" cy="9550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164880" y="1112400"/>
            <a:ext cx="4300920" cy="5286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81080" y="1112400"/>
            <a:ext cx="4300920" cy="5286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0" y="13320"/>
            <a:ext cx="9143640" cy="9550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0" y="13320"/>
            <a:ext cx="9143640" cy="9550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164880" y="1112400"/>
            <a:ext cx="8813880" cy="5286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0" y="13320"/>
            <a:ext cx="9143640" cy="442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0" y="13320"/>
            <a:ext cx="9143640" cy="9550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164880" y="1112400"/>
            <a:ext cx="4300920" cy="252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164880" y="3873600"/>
            <a:ext cx="4300920" cy="252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681080" y="1112400"/>
            <a:ext cx="4300920" cy="5286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0" y="13320"/>
            <a:ext cx="9143640" cy="9550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164880" y="1112400"/>
            <a:ext cx="4300920" cy="5286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81080" y="1112400"/>
            <a:ext cx="4300920" cy="252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681080" y="3873600"/>
            <a:ext cx="4300920" cy="252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0" y="13320"/>
            <a:ext cx="9143640" cy="9550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164880" y="1112400"/>
            <a:ext cx="4300920" cy="252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81080" y="1112400"/>
            <a:ext cx="4300920" cy="252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164880" y="3873600"/>
            <a:ext cx="8813880" cy="252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0" y="13320"/>
            <a:ext cx="9143640" cy="9550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164880" y="1112400"/>
            <a:ext cx="8813880" cy="252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164880" y="3873600"/>
            <a:ext cx="8813880" cy="252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0" y="13320"/>
            <a:ext cx="9143640" cy="9550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164880" y="1112400"/>
            <a:ext cx="4300920" cy="252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81080" y="1112400"/>
            <a:ext cx="4300920" cy="252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681080" y="3873600"/>
            <a:ext cx="4300920" cy="252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164880" y="3873600"/>
            <a:ext cx="4300920" cy="252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0" y="13320"/>
            <a:ext cx="9143640" cy="9550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164880" y="1112400"/>
            <a:ext cx="8813880" cy="5286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164880" y="1112400"/>
            <a:ext cx="8813880" cy="5286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16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258920" y="1112400"/>
            <a:ext cx="6625440" cy="5286240"/>
          </a:xfrm>
          <a:prstGeom prst="rect">
            <a:avLst/>
          </a:prstGeom>
          <a:ln>
            <a:noFill/>
          </a:ln>
        </p:spPr>
      </p:pic>
      <p:pic>
        <p:nvPicPr>
          <p:cNvPr id="117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58920" y="1112400"/>
            <a:ext cx="6625440" cy="52862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0" y="13320"/>
            <a:ext cx="9143640" cy="9550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64880" y="1112400"/>
            <a:ext cx="4300920" cy="5286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81080" y="1112400"/>
            <a:ext cx="4300920" cy="5286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0" y="13320"/>
            <a:ext cx="9143640" cy="9550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0" y="13320"/>
            <a:ext cx="9143640" cy="442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0" y="13320"/>
            <a:ext cx="9143640" cy="9550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64880" y="1112400"/>
            <a:ext cx="4300920" cy="252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164880" y="3873600"/>
            <a:ext cx="4300920" cy="252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81080" y="1112400"/>
            <a:ext cx="4300920" cy="5286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0" y="13320"/>
            <a:ext cx="9143640" cy="9550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164880" y="1112400"/>
            <a:ext cx="4300920" cy="5286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81080" y="1112400"/>
            <a:ext cx="4300920" cy="252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81080" y="3873600"/>
            <a:ext cx="4300920" cy="252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0" y="13320"/>
            <a:ext cx="9143640" cy="9550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64880" y="1112400"/>
            <a:ext cx="4300920" cy="252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81080" y="1112400"/>
            <a:ext cx="4300920" cy="252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164880" y="3873600"/>
            <a:ext cx="8813880" cy="2521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Relationship Id="rId9" Type="http://schemas.openxmlformats.org/officeDocument/2006/relationships/slideLayout" Target="../slideLayouts/slideLayout4.xml"/><Relationship Id="rId10" Type="http://schemas.openxmlformats.org/officeDocument/2006/relationships/slideLayout" Target="../slideLayouts/slideLayout5.xml"/><Relationship Id="rId11" Type="http://schemas.openxmlformats.org/officeDocument/2006/relationships/slideLayout" Target="../slideLayouts/slideLayout6.xml"/><Relationship Id="rId12" Type="http://schemas.openxmlformats.org/officeDocument/2006/relationships/slideLayout" Target="../slideLayouts/slideLayout7.xml"/><Relationship Id="rId13" Type="http://schemas.openxmlformats.org/officeDocument/2006/relationships/slideLayout" Target="../slideLayouts/slideLayout8.xml"/><Relationship Id="rId14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2934720" y="1072080"/>
            <a:ext cx="6094800" cy="20642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fr-FR" sz="3200">
                <a:solidFill>
                  <a:srgbClr val="2f2b20"/>
                </a:solidFill>
                <a:latin typeface="Avenir Next Condensed Demi Bold"/>
              </a:rPr>
              <a:t>Click to edit the title text formatTitre</a:t>
            </a:r>
            <a:endParaRPr/>
          </a:p>
        </p:txBody>
      </p:sp>
      <p:sp>
        <p:nvSpPr>
          <p:cNvPr id="1" name="CustomShape 2"/>
          <p:cNvSpPr/>
          <p:nvPr/>
        </p:nvSpPr>
        <p:spPr>
          <a:xfrm>
            <a:off x="0" y="0"/>
            <a:ext cx="2837880" cy="6857640"/>
          </a:xfrm>
          <a:prstGeom prst="rect">
            <a:avLst/>
          </a:prstGeom>
          <a:gradFill>
            <a:gsLst>
              <a:gs pos="0">
                <a:srgbClr val="6c0000"/>
              </a:gs>
              <a:gs pos="100000">
                <a:srgbClr val="bb0000"/>
              </a:gs>
            </a:gsLst>
            <a:path path="circle"/>
          </a:gradFill>
          <a:ln w="9360">
            <a:solidFill>
              <a:srgbClr val="97bab9"/>
            </a:solidFill>
            <a:round/>
          </a:ln>
        </p:spPr>
      </p:sp>
      <p:pic>
        <p:nvPicPr>
          <p:cNvPr id="2" name="Image 7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5559840" y="5978880"/>
            <a:ext cx="746640" cy="438480"/>
          </a:xfrm>
          <a:prstGeom prst="rect">
            <a:avLst/>
          </a:prstGeom>
          <a:ln>
            <a:noFill/>
          </a:ln>
        </p:spPr>
      </p:pic>
      <p:pic>
        <p:nvPicPr>
          <p:cNvPr id="3" name="Image 9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629640" y="3829680"/>
            <a:ext cx="1587600" cy="1043280"/>
          </a:xfrm>
          <a:prstGeom prst="rect">
            <a:avLst/>
          </a:prstGeom>
          <a:ln>
            <a:noFill/>
          </a:ln>
        </p:spPr>
      </p:pic>
      <p:pic>
        <p:nvPicPr>
          <p:cNvPr id="4" name="Image 11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3190680" y="5728680"/>
            <a:ext cx="1358640" cy="1020600"/>
          </a:xfrm>
          <a:prstGeom prst="rect">
            <a:avLst/>
          </a:prstGeom>
          <a:ln>
            <a:noFill/>
          </a:ln>
        </p:spPr>
      </p:pic>
      <p:pic>
        <p:nvPicPr>
          <p:cNvPr id="5" name="Image 12" descr=""/>
          <p:cNvPicPr/>
          <p:nvPr/>
        </p:nvPicPr>
        <p:blipFill>
          <a:blip r:embed="rId5"/>
          <a:stretch>
            <a:fillRect/>
          </a:stretch>
        </p:blipFill>
        <p:spPr>
          <a:xfrm>
            <a:off x="7119000" y="5835600"/>
            <a:ext cx="1742400" cy="581760"/>
          </a:xfrm>
          <a:prstGeom prst="rect">
            <a:avLst/>
          </a:prstGeom>
          <a:ln>
            <a:noFill/>
          </a:ln>
        </p:spPr>
      </p:pic>
      <p:sp>
        <p:nvSpPr>
          <p:cNvPr id="6" name="PlaceHolder 3"/>
          <p:cNvSpPr>
            <a:spLocks noGrp="1"/>
          </p:cNvSpPr>
          <p:nvPr>
            <p:ph type="body"/>
          </p:nvPr>
        </p:nvSpPr>
        <p:spPr>
          <a:xfrm>
            <a:off x="3535200" y="4440600"/>
            <a:ext cx="4833720" cy="8643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fr-FR">
                <a:solidFill>
                  <a:srgbClr val="a6a6a6"/>
                </a:solidFill>
                <a:latin typeface="Avenir Next Condensed Medium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>
                <a:solidFill>
                  <a:srgbClr val="a6a6a6"/>
                </a:solidFill>
                <a:latin typeface="Avenir Next Condensed Medium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>
                <a:solidFill>
                  <a:srgbClr val="a6a6a6"/>
                </a:solidFill>
                <a:latin typeface="Avenir Next Condensed Medium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>
                <a:solidFill>
                  <a:srgbClr val="a6a6a6"/>
                </a:solidFill>
                <a:latin typeface="Avenir Next Condensed Medium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>
                <a:solidFill>
                  <a:srgbClr val="a6a6a6"/>
                </a:solidFill>
                <a:latin typeface="Avenir Next Condensed Medium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>
                <a:solidFill>
                  <a:srgbClr val="a6a6a6"/>
                </a:solidFill>
                <a:latin typeface="Avenir Next Condensed Medium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lang="fr-FR">
                <a:solidFill>
                  <a:srgbClr val="a6a6a6"/>
                </a:solidFill>
                <a:latin typeface="Avenir Next Condensed Medium"/>
              </a:rPr>
              <a:t>Seventh Outline LevelConférence</a:t>
            </a:r>
            <a:endParaRPr/>
          </a:p>
          <a:p>
            <a:pPr>
              <a:lnSpc>
                <a:spcPct val="100000"/>
              </a:lnSpc>
            </a:pPr>
            <a:r>
              <a:rPr lang="fr-FR">
                <a:solidFill>
                  <a:srgbClr val="a6a6a6"/>
                </a:solidFill>
                <a:latin typeface="Avenir Next Condensed Medium"/>
              </a:rPr>
              <a:t>date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body"/>
          </p:nvPr>
        </p:nvSpPr>
        <p:spPr>
          <a:xfrm>
            <a:off x="164880" y="1112400"/>
            <a:ext cx="8813880" cy="528624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fr-FR" sz="2800">
                <a:solidFill>
                  <a:srgbClr val="2f2b20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 sz="2800">
                <a:solidFill>
                  <a:srgbClr val="2f2b20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 sz="2800">
                <a:solidFill>
                  <a:srgbClr val="2f2b20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 sz="2800">
                <a:solidFill>
                  <a:srgbClr val="2f2b20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 sz="2800">
                <a:solidFill>
                  <a:srgbClr val="2f2b20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 sz="2800">
                <a:solidFill>
                  <a:srgbClr val="2f2b20"/>
                </a:solidFill>
                <a:latin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2800">
                <a:solidFill>
                  <a:srgbClr val="2f2b20"/>
                </a:solidFill>
                <a:latin typeface="Calibri"/>
              </a:rPr>
              <a:t>Seventh Outline LevelCliquez pour modifier les styles du texte du masque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fr-FR" sz="2400">
                <a:solidFill>
                  <a:srgbClr val="2f2b20"/>
                </a:solidFill>
                <a:latin typeface="Calibri"/>
              </a:rPr>
              <a:t>Deuxième niveau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fr-FR" sz="2000">
                <a:solidFill>
                  <a:srgbClr val="2f2b20"/>
                </a:solidFill>
                <a:latin typeface="Calibri"/>
              </a:rPr>
              <a:t>Troisième niveau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fr-FR">
                <a:solidFill>
                  <a:srgbClr val="2f2b20"/>
                </a:solidFill>
                <a:latin typeface="Calibri"/>
              </a:rPr>
              <a:t>Quatrième niveau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fr-FR">
                <a:solidFill>
                  <a:srgbClr val="2f2b20"/>
                </a:solidFill>
                <a:latin typeface="Calibri"/>
              </a:rPr>
              <a:t>Cinquième niveau</a:t>
            </a:r>
            <a:endParaRPr/>
          </a:p>
        </p:txBody>
      </p:sp>
      <p:sp>
        <p:nvSpPr>
          <p:cNvPr id="42" name="CustomShape 2"/>
          <p:cNvSpPr/>
          <p:nvPr/>
        </p:nvSpPr>
        <p:spPr>
          <a:xfrm>
            <a:off x="0" y="0"/>
            <a:ext cx="9143640" cy="954720"/>
          </a:xfrm>
          <a:prstGeom prst="rect">
            <a:avLst/>
          </a:prstGeom>
          <a:gradFill>
            <a:gsLst>
              <a:gs pos="0">
                <a:srgbClr val="6c0000"/>
              </a:gs>
              <a:gs pos="100000">
                <a:srgbClr val="bb0000"/>
              </a:gs>
            </a:gsLst>
            <a:path path="circle"/>
          </a:gradFill>
          <a:ln w="9360">
            <a:noFill/>
          </a:ln>
        </p:spPr>
      </p:sp>
      <p:sp>
        <p:nvSpPr>
          <p:cNvPr id="43" name="PlaceHolder 3"/>
          <p:cNvSpPr>
            <a:spLocks noGrp="1"/>
          </p:cNvSpPr>
          <p:nvPr>
            <p:ph type="title"/>
          </p:nvPr>
        </p:nvSpPr>
        <p:spPr>
          <a:xfrm>
            <a:off x="0" y="13320"/>
            <a:ext cx="9143640" cy="9547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r-FR" sz="2800">
                <a:solidFill>
                  <a:srgbClr val="ffffff"/>
                </a:solidFill>
                <a:latin typeface="Calibri"/>
              </a:rPr>
              <a:t>Click to edit the title text formatCliquez et modifiez le titre</a:t>
            </a:r>
            <a:endParaRPr/>
          </a:p>
        </p:txBody>
      </p:sp>
      <p:pic>
        <p:nvPicPr>
          <p:cNvPr id="44" name="Image 9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8024040" y="462600"/>
            <a:ext cx="748440" cy="491760"/>
          </a:xfrm>
          <a:prstGeom prst="rect">
            <a:avLst/>
          </a:prstGeom>
          <a:ln>
            <a:noFill/>
          </a:ln>
        </p:spPr>
      </p:pic>
      <p:sp>
        <p:nvSpPr>
          <p:cNvPr id="45" name="Line 4"/>
          <p:cNvSpPr/>
          <p:nvPr/>
        </p:nvSpPr>
        <p:spPr>
          <a:xfrm>
            <a:off x="0" y="6494040"/>
            <a:ext cx="7599240" cy="9720"/>
          </a:xfrm>
          <a:prstGeom prst="line">
            <a:avLst/>
          </a:prstGeom>
          <a:ln w="25560">
            <a:solidFill>
              <a:srgbClr val="800000"/>
            </a:solidFill>
            <a:round/>
          </a:ln>
        </p:spPr>
      </p:sp>
      <p:pic>
        <p:nvPicPr>
          <p:cNvPr id="46" name="Image 12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8189640" y="6437160"/>
            <a:ext cx="657000" cy="385560"/>
          </a:xfrm>
          <a:prstGeom prst="rect">
            <a:avLst/>
          </a:prstGeom>
          <a:ln>
            <a:noFill/>
          </a:ln>
        </p:spPr>
      </p:pic>
      <p:sp>
        <p:nvSpPr>
          <p:cNvPr id="47" name="PlaceHolder 5"/>
          <p:cNvSpPr>
            <a:spLocks noGrp="1"/>
          </p:cNvSpPr>
          <p:nvPr>
            <p:ph type="ftr"/>
          </p:nvPr>
        </p:nvSpPr>
        <p:spPr>
          <a:xfrm>
            <a:off x="2304000" y="6602040"/>
            <a:ext cx="2592000" cy="36396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lang="en-GB" sz="1400">
                <a:solidFill>
                  <a:srgbClr val="999999"/>
                </a:solidFill>
                <a:latin typeface="Times New Roman"/>
              </a:rPr>
              <a:t>&lt;footer&gt;</a:t>
            </a:r>
            <a:endParaRPr/>
          </a:p>
        </p:txBody>
      </p:sp>
      <p:sp>
        <p:nvSpPr>
          <p:cNvPr id="48" name="PlaceHolder 6"/>
          <p:cNvSpPr>
            <a:spLocks noGrp="1"/>
          </p:cNvSpPr>
          <p:nvPr>
            <p:ph type="dt"/>
          </p:nvPr>
        </p:nvSpPr>
        <p:spPr>
          <a:xfrm>
            <a:off x="144000" y="6575760"/>
            <a:ext cx="2016000" cy="354240"/>
          </a:xfrm>
          <a:prstGeom prst="rect">
            <a:avLst/>
          </a:prstGeom>
        </p:spPr>
        <p:txBody>
          <a:bodyPr lIns="0" rIns="0" tIns="0" bIns="0"/>
          <a:p>
            <a:r>
              <a:rPr lang="en-GB" sz="1400">
                <a:solidFill>
                  <a:srgbClr val="999999"/>
                </a:solidFill>
                <a:latin typeface="Times New Roman"/>
              </a:rPr>
              <a:t>&lt;date/time&gt;</a:t>
            </a:r>
            <a:endParaRPr/>
          </a:p>
        </p:txBody>
      </p:sp>
      <p:sp>
        <p:nvSpPr>
          <p:cNvPr id="49" name="PlaceHolder 7"/>
          <p:cNvSpPr>
            <a:spLocks noGrp="1"/>
          </p:cNvSpPr>
          <p:nvPr>
            <p:ph type="sldNum"/>
          </p:nvPr>
        </p:nvSpPr>
        <p:spPr>
          <a:xfrm>
            <a:off x="5065920" y="6608520"/>
            <a:ext cx="1918080" cy="321480"/>
          </a:xfrm>
          <a:prstGeom prst="rect">
            <a:avLst/>
          </a:prstGeom>
        </p:spPr>
        <p:txBody>
          <a:bodyPr lIns="0" rIns="0" tIns="0" bIns="0"/>
          <a:p>
            <a:pPr algn="r"/>
            <a:fld id="{DD97C518-59EB-4D2E-B703-6489E1D4F3A4}" type="slidenum">
              <a:rPr lang="en-GB" sz="1400">
                <a:solidFill>
                  <a:srgbClr val="999999"/>
                </a:solidFill>
                <a:latin typeface="Times New Roman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image" Target="../media/image38.jpeg"/><Relationship Id="rId4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image" Target="../media/image40.pn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png"/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jpe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2934720" y="1072080"/>
            <a:ext cx="6094800" cy="20642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3200">
                <a:solidFill>
                  <a:srgbClr val="2f2b20"/>
                </a:solidFill>
                <a:latin typeface="Avenir Next Condensed Demi Bold"/>
              </a:rPr>
              <a:t>La Physique avec CTA </a:t>
            </a:r>
            <a:r>
              <a:rPr lang="fr-FR" sz="3200">
                <a:solidFill>
                  <a:srgbClr val="2f2b20"/>
                </a:solidFill>
                <a:latin typeface="Avenir Next Condensed Demi Bold"/>
              </a:rPr>
              <a:t>
</a:t>
            </a:r>
            <a:r>
              <a:rPr lang="fr-FR" sz="3200">
                <a:solidFill>
                  <a:srgbClr val="2f2b20"/>
                </a:solidFill>
                <a:latin typeface="Avenir Next Condensed Demi Bold"/>
              </a:rPr>
              <a:t>au LAPP</a:t>
            </a:r>
            <a:endParaRPr/>
          </a:p>
        </p:txBody>
      </p:sp>
      <p:sp>
        <p:nvSpPr>
          <p:cNvPr id="124" name="TextShape 2"/>
          <p:cNvSpPr txBox="1"/>
          <p:nvPr/>
        </p:nvSpPr>
        <p:spPr>
          <a:xfrm>
            <a:off x="2934720" y="3291840"/>
            <a:ext cx="6094800" cy="51768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lang="en-GB" sz="2400">
                <a:solidFill>
                  <a:srgbClr val="8f8e8d"/>
                </a:solidFill>
                <a:latin typeface="Avenir Next Condensed Medium"/>
              </a:rPr>
              <a:t>David Sanchez</a:t>
            </a:r>
            <a:endParaRPr/>
          </a:p>
        </p:txBody>
      </p:sp>
      <p:sp>
        <p:nvSpPr>
          <p:cNvPr id="125" name="TextShape 3"/>
          <p:cNvSpPr txBox="1"/>
          <p:nvPr/>
        </p:nvSpPr>
        <p:spPr>
          <a:xfrm>
            <a:off x="3535200" y="4440600"/>
            <a:ext cx="4833720" cy="86436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lang="fr-FR">
                <a:solidFill>
                  <a:srgbClr val="a6a6a6"/>
                </a:solidFill>
                <a:latin typeface="Avenir Next Condensed Medium"/>
              </a:rPr>
              <a:t>Réunion CTA 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>
                <a:solidFill>
                  <a:srgbClr val="a6a6a6"/>
                </a:solidFill>
                <a:latin typeface="Avenir Next Condensed Medium"/>
              </a:rPr>
              <a:t>1/12/2014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1009800" y="0"/>
            <a:ext cx="6861960" cy="954720"/>
          </a:xfrm>
          <a:prstGeom prst="rect">
            <a:avLst/>
          </a:prstGeom>
        </p:spPr>
        <p:txBody>
          <a:bodyPr anchor="ctr"/>
          <a:p>
            <a:r>
              <a:rPr b="1" lang="fr-FR" sz="2800">
                <a:solidFill>
                  <a:srgbClr val="ffffff"/>
                </a:solidFill>
                <a:latin typeface="Calibri"/>
              </a:rPr>
              <a:t>Extragalactic Background Light</a:t>
            </a:r>
            <a:endParaRPr/>
          </a:p>
        </p:txBody>
      </p:sp>
      <p:pic>
        <p:nvPicPr>
          <p:cNvPr id="213" name="Image 1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936000" y="1019160"/>
            <a:ext cx="3990960" cy="2436840"/>
          </a:xfrm>
          <a:prstGeom prst="rect">
            <a:avLst/>
          </a:prstGeom>
          <a:ln>
            <a:noFill/>
          </a:ln>
        </p:spPr>
      </p:pic>
      <p:sp>
        <p:nvSpPr>
          <p:cNvPr id="214" name="TextShape 2"/>
          <p:cNvSpPr txBox="1"/>
          <p:nvPr/>
        </p:nvSpPr>
        <p:spPr>
          <a:xfrm>
            <a:off x="-21240" y="3545640"/>
            <a:ext cx="8229240" cy="2790360"/>
          </a:xfrm>
          <a:prstGeom prst="rect">
            <a:avLst/>
          </a:prstGeom>
        </p:spPr>
        <p:txBody>
          <a:bodyPr lIns="0" rIns="0" tIns="0" bIns="0"/>
          <a:p>
            <a:pPr lvl="1">
              <a:buSzPct val="75000"/>
              <a:buFont typeface="StarSymbol"/>
              <a:buChar char=""/>
            </a:pPr>
            <a:r>
              <a:rPr lang="fr-FR" sz="2400">
                <a:latin typeface="Calibri"/>
              </a:rPr>
              <a:t>Plus de sources : </a:t>
            </a:r>
            <a:r>
              <a:rPr lang="fr-FR" sz="2400">
                <a:solidFill>
                  <a:srgbClr val="ff0000"/>
                </a:solidFill>
                <a:latin typeface="Calibri"/>
              </a:rPr>
              <a:t>Sensibilité</a:t>
            </a:r>
            <a:r>
              <a:rPr lang="fr-FR" sz="2400">
                <a:solidFill>
                  <a:srgbClr val="ff0000"/>
                </a:solidFill>
                <a:latin typeface="Calibri"/>
              </a:rPr>
              <a:t>	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 sz="2400">
                <a:latin typeface="Calibri"/>
              </a:rPr>
              <a:t>Plus lointaines : </a:t>
            </a:r>
            <a:r>
              <a:rPr lang="fr-FR" sz="2400">
                <a:solidFill>
                  <a:srgbClr val="ff0000"/>
                </a:solidFill>
                <a:latin typeface="Calibri"/>
              </a:rPr>
              <a:t>Basse énergie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 sz="2400">
                <a:latin typeface="Calibri"/>
              </a:rPr>
              <a:t>→ </a:t>
            </a:r>
            <a:r>
              <a:rPr lang="fr-FR" sz="2400">
                <a:latin typeface="Calibri"/>
              </a:rPr>
              <a:t>LST de CTA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 sz="2400">
                <a:latin typeface="Calibri"/>
              </a:rPr>
              <a:t>Gamme en énergie augmentée</a:t>
            </a:r>
            <a:endParaRPr/>
          </a:p>
          <a:p>
            <a:pPr lvl="1">
              <a:buSzPct val="75000"/>
              <a:buFont typeface="StarSymbol"/>
              <a:buChar char=""/>
            </a:pPr>
            <a:endParaRPr/>
          </a:p>
          <a:p>
            <a:pPr>
              <a:buSzPct val="45000"/>
              <a:buFont typeface="StarSymbol"/>
              <a:buChar char=""/>
            </a:pPr>
            <a:r>
              <a:rPr lang="fr-FR" sz="3200">
                <a:solidFill>
                  <a:srgbClr val="000080"/>
                </a:solidFill>
                <a:latin typeface="Calibri"/>
              </a:rPr>
              <a:t>Contraintes cosmologiques</a:t>
            </a:r>
            <a:endParaRPr/>
          </a:p>
        </p:txBody>
      </p:sp>
      <p:pic>
        <p:nvPicPr>
          <p:cNvPr id="215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5688000" y="3545640"/>
            <a:ext cx="3456000" cy="2358360"/>
          </a:xfrm>
          <a:prstGeom prst="rect">
            <a:avLst/>
          </a:prstGeom>
          <a:ln>
            <a:noFill/>
          </a:ln>
        </p:spPr>
      </p:pic>
      <p:pic>
        <p:nvPicPr>
          <p:cNvPr id="216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5753160" y="1239480"/>
            <a:ext cx="3102840" cy="2360520"/>
          </a:xfrm>
          <a:prstGeom prst="rect">
            <a:avLst/>
          </a:prstGeom>
          <a:ln>
            <a:noFill/>
          </a:ln>
        </p:spPr>
      </p:pic>
      <p:sp>
        <p:nvSpPr>
          <p:cNvPr id="217" name="TextShape 3"/>
          <p:cNvSpPr txBox="1"/>
          <p:nvPr/>
        </p:nvSpPr>
        <p:spPr>
          <a:xfrm>
            <a:off x="7416000" y="4956840"/>
            <a:ext cx="1787760" cy="29916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i="1" lang="en-GB" sz="1400">
                <a:solidFill>
                  <a:srgbClr val="ff0000"/>
                </a:solidFill>
                <a:latin typeface="Calibri"/>
              </a:rPr>
              <a:t>D.A. Sanchez</a:t>
            </a:r>
            <a:endParaRPr/>
          </a:p>
        </p:txBody>
      </p:sp>
      <p:sp>
        <p:nvSpPr>
          <p:cNvPr id="218" name="TextShape 4"/>
          <p:cNvSpPr txBox="1"/>
          <p:nvPr/>
        </p:nvSpPr>
        <p:spPr>
          <a:xfrm>
            <a:off x="6619320" y="3024000"/>
            <a:ext cx="1084680" cy="29916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i="1" lang="en-GB" sz="1400">
                <a:solidFill>
                  <a:srgbClr val="ff0000"/>
                </a:solidFill>
                <a:latin typeface="Calibri"/>
              </a:rPr>
              <a:t>H.E.S.S.</a:t>
            </a:r>
            <a:endParaRPr/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Shape 1"/>
          <p:cNvSpPr txBox="1"/>
          <p:nvPr/>
        </p:nvSpPr>
        <p:spPr>
          <a:xfrm>
            <a:off x="0" y="13320"/>
            <a:ext cx="9143640" cy="9547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r-FR" sz="2800">
                <a:solidFill>
                  <a:srgbClr val="ffffff"/>
                </a:solidFill>
                <a:latin typeface="Calibri"/>
              </a:rPr>
              <a:t>	</a:t>
            </a:r>
            <a:r>
              <a:rPr b="1" lang="fr-FR" sz="2800">
                <a:solidFill>
                  <a:srgbClr val="ffffff"/>
                </a:solidFill>
                <a:latin typeface="Calibri"/>
              </a:rPr>
              <a:t>Survey avec CTA</a:t>
            </a:r>
            <a:endParaRPr/>
          </a:p>
        </p:txBody>
      </p:sp>
      <p:pic>
        <p:nvPicPr>
          <p:cNvPr id="220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504000" y="1045440"/>
            <a:ext cx="3600000" cy="2611080"/>
          </a:xfrm>
          <a:prstGeom prst="rect">
            <a:avLst/>
          </a:prstGeom>
          <a:ln>
            <a:noFill/>
          </a:ln>
        </p:spPr>
      </p:pic>
      <p:pic>
        <p:nvPicPr>
          <p:cNvPr id="221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28600" y="3816000"/>
            <a:ext cx="8771400" cy="2520000"/>
          </a:xfrm>
          <a:prstGeom prst="rect">
            <a:avLst/>
          </a:prstGeom>
          <a:ln>
            <a:noFill/>
          </a:ln>
        </p:spPr>
      </p:pic>
      <p:sp>
        <p:nvSpPr>
          <p:cNvPr id="222" name="TextShape 2"/>
          <p:cNvSpPr txBox="1"/>
          <p:nvPr/>
        </p:nvSpPr>
        <p:spPr>
          <a:xfrm>
            <a:off x="3672000" y="3656520"/>
            <a:ext cx="3411360" cy="447480"/>
          </a:xfrm>
          <a:prstGeom prst="rect">
            <a:avLst/>
          </a:prstGeom>
        </p:spPr>
        <p:txBody>
          <a:bodyPr lIns="0" rIns="0" tIns="0" bIns="0"/>
          <a:p>
            <a:pPr lvl="1">
              <a:buSzPct val="75000"/>
              <a:buFont typeface="StarSymbol"/>
              <a:buChar char=""/>
            </a:pPr>
            <a:r>
              <a:rPr lang="fr-FR" sz="2400">
                <a:latin typeface="Calibri"/>
              </a:rPr>
              <a:t>Pointé divergeant</a:t>
            </a:r>
            <a:endParaRPr/>
          </a:p>
        </p:txBody>
      </p:sp>
      <p:sp>
        <p:nvSpPr>
          <p:cNvPr id="223" name="TextShape 3"/>
          <p:cNvSpPr txBox="1"/>
          <p:nvPr/>
        </p:nvSpPr>
        <p:spPr>
          <a:xfrm>
            <a:off x="3888000" y="1512000"/>
            <a:ext cx="4686120" cy="675360"/>
          </a:xfrm>
          <a:prstGeom prst="rect">
            <a:avLst/>
          </a:prstGeom>
        </p:spPr>
        <p:txBody>
          <a:bodyPr lIns="0" rIns="0" tIns="0" bIns="0"/>
          <a:p>
            <a:pPr lvl="1">
              <a:buSzPct val="75000"/>
              <a:buFont typeface="StarSymbol"/>
              <a:buChar char=""/>
            </a:pPr>
            <a:r>
              <a:rPr lang="fr-FR" sz="3600">
                <a:latin typeface="Calibri"/>
              </a:rPr>
              <a:t>Survey avec CTA : ¼ du ciel</a:t>
            </a:r>
            <a:endParaRPr/>
          </a:p>
        </p:txBody>
      </p:sp>
      <p:sp>
        <p:nvSpPr>
          <p:cNvPr id="224" name="TextShape 4"/>
          <p:cNvSpPr txBox="1"/>
          <p:nvPr/>
        </p:nvSpPr>
        <p:spPr>
          <a:xfrm>
            <a:off x="3429720" y="2288520"/>
            <a:ext cx="5138280" cy="447480"/>
          </a:xfrm>
          <a:prstGeom prst="rect">
            <a:avLst/>
          </a:prstGeom>
        </p:spPr>
        <p:txBody>
          <a:bodyPr lIns="0" rIns="0" tIns="0" bIns="0"/>
          <a:p>
            <a:pPr lvl="1">
              <a:buSzPct val="75000"/>
              <a:buFont typeface="StarSymbol"/>
              <a:buChar char=""/>
            </a:pPr>
            <a:r>
              <a:rPr lang="fr-FR" sz="2400">
                <a:solidFill>
                  <a:srgbClr val="ff0000"/>
                </a:solidFill>
                <a:latin typeface="Calibri"/>
              </a:rPr>
              <a:t>1</a:t>
            </a:r>
            <a:r>
              <a:rPr lang="fr-FR" sz="2400" baseline="101000">
                <a:solidFill>
                  <a:srgbClr val="ff0000"/>
                </a:solidFill>
                <a:latin typeface="Calibri"/>
              </a:rPr>
              <a:t>er</a:t>
            </a:r>
            <a:r>
              <a:rPr lang="fr-FR" sz="2400">
                <a:solidFill>
                  <a:srgbClr val="ff0000"/>
                </a:solidFill>
                <a:latin typeface="Calibri"/>
              </a:rPr>
              <a:t> Population non biaisée</a:t>
            </a:r>
            <a:endParaRPr/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0" y="13320"/>
            <a:ext cx="9143640" cy="9547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r-FR" sz="2800">
                <a:solidFill>
                  <a:srgbClr val="ffffff"/>
                </a:solidFill>
                <a:latin typeface="Calibri"/>
              </a:rPr>
              <a:t>      </a:t>
            </a:r>
            <a:r>
              <a:rPr b="1" lang="fr-FR" sz="2800">
                <a:solidFill>
                  <a:srgbClr val="ffffff"/>
                </a:solidFill>
                <a:latin typeface="Calibri"/>
              </a:rPr>
              <a:t>Participation à l'analyse</a:t>
            </a:r>
            <a:endParaRPr/>
          </a:p>
        </p:txBody>
      </p:sp>
      <p:sp>
        <p:nvSpPr>
          <p:cNvPr id="226" name="TextShape 2"/>
          <p:cNvSpPr txBox="1"/>
          <p:nvPr/>
        </p:nvSpPr>
        <p:spPr>
          <a:xfrm>
            <a:off x="576000" y="1584000"/>
            <a:ext cx="7200000" cy="4104000"/>
          </a:xfrm>
          <a:prstGeom prst="rect">
            <a:avLst/>
          </a:prstGeom>
        </p:spPr>
        <p:txBody>
          <a:bodyPr lIns="0" rIns="0" tIns="0" bIns="0"/>
          <a:p>
            <a:pPr lvl="1">
              <a:buSzPct val="45000"/>
              <a:buFont typeface="StarSymbol"/>
              <a:buChar char=""/>
            </a:pPr>
            <a:r>
              <a:rPr lang="fr-FR" sz="2400">
                <a:solidFill>
                  <a:srgbClr val="ff0000"/>
                </a:solidFill>
                <a:latin typeface="Calibri"/>
              </a:rPr>
              <a:t>Reconstruction, analyse Multi-variable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 sz="2400">
                <a:solidFill>
                  <a:srgbClr val="000000"/>
                </a:solidFill>
                <a:latin typeface="Calibri"/>
              </a:rPr>
              <a:t>Projet GPU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fr-FR" sz="2400">
                <a:solidFill>
                  <a:srgbClr val="ff0000"/>
                </a:solidFill>
                <a:latin typeface="Calibri"/>
              </a:rPr>
              <a:t>Focalisation  </a:t>
            </a:r>
            <a:r>
              <a:rPr lang="fr-FR" sz="2400">
                <a:solidFill>
                  <a:srgbClr val="000000"/>
                </a:solidFill>
                <a:latin typeface="Calibri"/>
              </a:rPr>
              <a:t>avec HESSII 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 sz="2400">
                <a:solidFill>
                  <a:srgbClr val="000000"/>
                </a:solidFill>
                <a:latin typeface="Calibri"/>
              </a:rPr>
              <a:t>→  </a:t>
            </a:r>
            <a:r>
              <a:rPr lang="fr-FR" sz="2400">
                <a:solidFill>
                  <a:srgbClr val="000000"/>
                </a:solidFill>
                <a:latin typeface="Calibri"/>
              </a:rPr>
              <a:t>LST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fr-FR" sz="2400">
                <a:latin typeface="Calibri"/>
              </a:rPr>
              <a:t>Calibration → CTA ?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fr-FR" sz="2400">
                <a:latin typeface="Calibri"/>
              </a:rPr>
              <a:t>Étude des Performances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 sz="2400">
                <a:latin typeface="Calibri"/>
              </a:rPr>
              <a:t>→ </a:t>
            </a:r>
            <a:r>
              <a:rPr lang="fr-FR" sz="2400">
                <a:latin typeface="Calibri"/>
              </a:rPr>
              <a:t>IRFs run par run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fr-FR" sz="2400">
                <a:solidFill>
                  <a:srgbClr val="000000"/>
                </a:solidFill>
                <a:latin typeface="Calibri"/>
              </a:rPr>
              <a:t>Participation au développement du code (ScienceTools) → DataManagement</a:t>
            </a:r>
            <a:endParaRPr/>
          </a:p>
          <a:p>
            <a:pPr lvl="1">
              <a:buSzPct val="45000"/>
              <a:buFont typeface="StarSymbol"/>
              <a:buChar char=""/>
            </a:pPr>
            <a:endParaRPr/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Shape 1"/>
          <p:cNvSpPr txBox="1"/>
          <p:nvPr/>
        </p:nvSpPr>
        <p:spPr>
          <a:xfrm>
            <a:off x="0" y="13320"/>
            <a:ext cx="9143640" cy="9547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r-FR" sz="2800">
                <a:solidFill>
                  <a:srgbClr val="ffffff"/>
                </a:solidFill>
                <a:latin typeface="Calibri"/>
              </a:rPr>
              <a:t> </a:t>
            </a:r>
            <a:r>
              <a:rPr b="1" lang="fr-FR" sz="2800">
                <a:solidFill>
                  <a:srgbClr val="ffffff"/>
                </a:solidFill>
                <a:latin typeface="Calibri"/>
              </a:rPr>
              <a:t>Merci</a:t>
            </a:r>
            <a:endParaRPr/>
          </a:p>
        </p:txBody>
      </p:sp>
      <p:pic>
        <p:nvPicPr>
          <p:cNvPr id="228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-70920" y="1224000"/>
            <a:ext cx="9214920" cy="5184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1009800" y="0"/>
            <a:ext cx="6861960" cy="9547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r-FR" sz="2800">
                <a:solidFill>
                  <a:srgbClr val="ffffff"/>
                </a:solidFill>
                <a:latin typeface="Calibri"/>
              </a:rPr>
              <a:t>	</a:t>
            </a:r>
            <a:r>
              <a:rPr b="1" lang="fr-FR" sz="2800">
                <a:solidFill>
                  <a:srgbClr val="ffffff"/>
                </a:solidFill>
                <a:latin typeface="Calibri"/>
              </a:rPr>
              <a:t>	</a:t>
            </a:r>
            <a:r>
              <a:rPr b="1" lang="fr-FR" sz="2800">
                <a:solidFill>
                  <a:srgbClr val="ffffff"/>
                </a:solidFill>
                <a:latin typeface="Calibri"/>
              </a:rPr>
              <a:t>Astronomie Gamma</a:t>
            </a:r>
            <a:endParaRPr/>
          </a:p>
        </p:txBody>
      </p:sp>
      <p:pic>
        <p:nvPicPr>
          <p:cNvPr id="127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1520" y="1226160"/>
            <a:ext cx="9143640" cy="4694760"/>
          </a:xfrm>
          <a:prstGeom prst="rect">
            <a:avLst/>
          </a:prstGeom>
          <a:ln>
            <a:noFill/>
          </a:ln>
        </p:spPr>
      </p:pic>
      <p:pic>
        <p:nvPicPr>
          <p:cNvPr id="128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555000" y="4977000"/>
            <a:ext cx="426960" cy="779400"/>
          </a:xfrm>
          <a:prstGeom prst="rect">
            <a:avLst/>
          </a:prstGeom>
          <a:ln>
            <a:noFill/>
          </a:ln>
        </p:spPr>
      </p:pic>
      <p:sp>
        <p:nvSpPr>
          <p:cNvPr id="129" name="TextShape 2"/>
          <p:cNvSpPr txBox="1"/>
          <p:nvPr/>
        </p:nvSpPr>
        <p:spPr>
          <a:xfrm>
            <a:off x="5723280" y="1741680"/>
            <a:ext cx="1766160" cy="601920"/>
          </a:xfrm>
          <a:prstGeom prst="rect">
            <a:avLst/>
          </a:prstGeom>
        </p:spPr>
        <p:txBody>
          <a:bodyPr lIns="90000" rIns="90000" tIns="45000" bIns="45000"/>
          <a:p>
            <a:r>
              <a:rPr b="1" lang="en-GB" sz="1500">
                <a:solidFill>
                  <a:srgbClr val="ff0000"/>
                </a:solidFill>
                <a:latin typeface="Arial"/>
              </a:rPr>
              <a:t>Non-thermal</a:t>
            </a:r>
            <a:endParaRPr/>
          </a:p>
          <a:p>
            <a:r>
              <a:rPr b="1" lang="en-GB" sz="1500">
                <a:solidFill>
                  <a:srgbClr val="ff0000"/>
                </a:solidFill>
                <a:latin typeface="Arial"/>
              </a:rPr>
              <a:t>emission</a:t>
            </a:r>
            <a:endParaRPr/>
          </a:p>
        </p:txBody>
      </p:sp>
      <p:sp>
        <p:nvSpPr>
          <p:cNvPr id="130" name="TextShape 3"/>
          <p:cNvSpPr txBox="1"/>
          <p:nvPr/>
        </p:nvSpPr>
        <p:spPr>
          <a:xfrm>
            <a:off x="1923480" y="1575720"/>
            <a:ext cx="2306880" cy="376920"/>
          </a:xfrm>
          <a:prstGeom prst="rect">
            <a:avLst/>
          </a:prstGeom>
        </p:spPr>
        <p:txBody>
          <a:bodyPr lIns="90000" rIns="90000" tIns="45000" bIns="45000"/>
          <a:p>
            <a:r>
              <a:rPr b="1" lang="en-GB" sz="2000">
                <a:solidFill>
                  <a:srgbClr val="ff0000"/>
                </a:solidFill>
                <a:latin typeface="Arial"/>
              </a:rPr>
              <a:t>Cosmic Rays</a:t>
            </a:r>
            <a:endParaRPr/>
          </a:p>
        </p:txBody>
      </p:sp>
      <p:sp>
        <p:nvSpPr>
          <p:cNvPr id="131" name="Line 4"/>
          <p:cNvSpPr/>
          <p:nvPr/>
        </p:nvSpPr>
        <p:spPr>
          <a:xfrm flipV="1">
            <a:off x="8295120" y="3484080"/>
            <a:ext cx="0" cy="1078200"/>
          </a:xfrm>
          <a:prstGeom prst="line">
            <a:avLst/>
          </a:prstGeom>
          <a:ln w="12600">
            <a:solidFill>
              <a:srgbClr val="ffff00"/>
            </a:solidFill>
            <a:round/>
            <a:tailEnd len="med" type="triangle" w="med"/>
          </a:ln>
        </p:spPr>
      </p:sp>
      <p:sp>
        <p:nvSpPr>
          <p:cNvPr id="132" name="TextShape 5"/>
          <p:cNvSpPr txBox="1"/>
          <p:nvPr/>
        </p:nvSpPr>
        <p:spPr>
          <a:xfrm>
            <a:off x="7548480" y="1226160"/>
            <a:ext cx="1548000" cy="601920"/>
          </a:xfrm>
          <a:prstGeom prst="rect">
            <a:avLst/>
          </a:prstGeom>
        </p:spPr>
        <p:txBody>
          <a:bodyPr lIns="90000" rIns="90000" tIns="45000" bIns="45000"/>
          <a:p>
            <a:r>
              <a:rPr b="1" lang="en-GB" sz="1300">
                <a:solidFill>
                  <a:srgbClr val="ffff00"/>
                </a:solidFill>
                <a:latin typeface="Arial"/>
              </a:rPr>
              <a:t>Cosmology,</a:t>
            </a:r>
            <a:endParaRPr/>
          </a:p>
          <a:p>
            <a:r>
              <a:rPr b="1" lang="en-GB" sz="1300">
                <a:solidFill>
                  <a:srgbClr val="ffff00"/>
                </a:solidFill>
                <a:latin typeface="Arial"/>
              </a:rPr>
              <a:t>Fond. Phys</a:t>
            </a:r>
            <a:endParaRPr/>
          </a:p>
        </p:txBody>
      </p:sp>
      <p:pic>
        <p:nvPicPr>
          <p:cNvPr id="133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6221520" y="2272320"/>
            <a:ext cx="1267920" cy="1078200"/>
          </a:xfrm>
          <a:prstGeom prst="rect">
            <a:avLst/>
          </a:prstGeom>
          <a:ln>
            <a:noFill/>
          </a:ln>
        </p:spPr>
      </p:pic>
      <p:sp>
        <p:nvSpPr>
          <p:cNvPr id="134" name="TextShape 6"/>
          <p:cNvSpPr txBox="1"/>
          <p:nvPr/>
        </p:nvSpPr>
        <p:spPr>
          <a:xfrm>
            <a:off x="2639880" y="4320000"/>
            <a:ext cx="1968120" cy="567720"/>
          </a:xfrm>
          <a:prstGeom prst="rect">
            <a:avLst/>
          </a:prstGeom>
        </p:spPr>
        <p:txBody>
          <a:bodyPr lIns="0" rIns="0" tIns="0" bIns="0" anchor="ctr"/>
          <a:p>
            <a:r>
              <a:rPr lang="fr-FR" sz="2400">
                <a:solidFill>
                  <a:srgbClr val="ffffff"/>
                </a:solidFill>
                <a:latin typeface="Calibri"/>
              </a:rPr>
              <a:t>Gamma</a:t>
            </a:r>
            <a:endParaRPr/>
          </a:p>
        </p:txBody>
      </p:sp>
      <p:sp>
        <p:nvSpPr>
          <p:cNvPr id="135" name="Line 7"/>
          <p:cNvSpPr/>
          <p:nvPr/>
        </p:nvSpPr>
        <p:spPr>
          <a:xfrm flipH="1" flipV="1">
            <a:off x="5142960" y="2322720"/>
            <a:ext cx="829440" cy="663480"/>
          </a:xfrm>
          <a:prstGeom prst="line">
            <a:avLst/>
          </a:prstGeom>
          <a:ln>
            <a:solidFill>
              <a:srgbClr val="ff0000"/>
            </a:solidFill>
          </a:ln>
        </p:spPr>
      </p:sp>
      <p:sp>
        <p:nvSpPr>
          <p:cNvPr id="136" name="Line 8"/>
          <p:cNvSpPr/>
          <p:nvPr/>
        </p:nvSpPr>
        <p:spPr>
          <a:xfrm flipH="1">
            <a:off x="4645440" y="2322720"/>
            <a:ext cx="497520" cy="248760"/>
          </a:xfrm>
          <a:prstGeom prst="line">
            <a:avLst/>
          </a:prstGeom>
          <a:ln>
            <a:solidFill>
              <a:srgbClr val="ff0000"/>
            </a:solidFill>
          </a:ln>
        </p:spPr>
      </p:sp>
      <p:sp>
        <p:nvSpPr>
          <p:cNvPr id="137" name="Line 9"/>
          <p:cNvSpPr/>
          <p:nvPr/>
        </p:nvSpPr>
        <p:spPr>
          <a:xfrm flipH="1" flipV="1">
            <a:off x="4121280" y="1810080"/>
            <a:ext cx="524160" cy="770040"/>
          </a:xfrm>
          <a:prstGeom prst="line">
            <a:avLst/>
          </a:prstGeom>
          <a:ln>
            <a:solidFill>
              <a:srgbClr val="ff0000"/>
            </a:solidFill>
          </a:ln>
        </p:spPr>
      </p:sp>
      <p:sp>
        <p:nvSpPr>
          <p:cNvPr id="138" name="Line 10"/>
          <p:cNvSpPr/>
          <p:nvPr/>
        </p:nvSpPr>
        <p:spPr>
          <a:xfrm flipH="1">
            <a:off x="3484080" y="1810080"/>
            <a:ext cx="637200" cy="346680"/>
          </a:xfrm>
          <a:prstGeom prst="line">
            <a:avLst/>
          </a:prstGeom>
          <a:ln>
            <a:solidFill>
              <a:srgbClr val="ff0000"/>
            </a:solidFill>
          </a:ln>
        </p:spPr>
      </p:sp>
      <p:sp>
        <p:nvSpPr>
          <p:cNvPr id="139" name="Line 11"/>
          <p:cNvSpPr/>
          <p:nvPr/>
        </p:nvSpPr>
        <p:spPr>
          <a:xfrm>
            <a:off x="2322720" y="2073960"/>
            <a:ext cx="1161720" cy="82800"/>
          </a:xfrm>
          <a:prstGeom prst="line">
            <a:avLst/>
          </a:prstGeom>
          <a:ln>
            <a:solidFill>
              <a:srgbClr val="ff0000"/>
            </a:solidFill>
          </a:ln>
        </p:spPr>
      </p:sp>
      <p:sp>
        <p:nvSpPr>
          <p:cNvPr id="140" name="Line 12"/>
          <p:cNvSpPr/>
          <p:nvPr/>
        </p:nvSpPr>
        <p:spPr>
          <a:xfrm flipV="1">
            <a:off x="2073960" y="2073960"/>
            <a:ext cx="248760" cy="580680"/>
          </a:xfrm>
          <a:prstGeom prst="line">
            <a:avLst/>
          </a:prstGeom>
          <a:ln>
            <a:solidFill>
              <a:srgbClr val="ff0000"/>
            </a:solidFill>
          </a:ln>
        </p:spPr>
      </p:sp>
      <p:sp>
        <p:nvSpPr>
          <p:cNvPr id="141" name="Line 13"/>
          <p:cNvSpPr/>
          <p:nvPr/>
        </p:nvSpPr>
        <p:spPr>
          <a:xfrm>
            <a:off x="2073960" y="2654640"/>
            <a:ext cx="248760" cy="912600"/>
          </a:xfrm>
          <a:prstGeom prst="line">
            <a:avLst/>
          </a:prstGeom>
          <a:ln>
            <a:solidFill>
              <a:srgbClr val="ff0000"/>
            </a:solidFill>
          </a:ln>
        </p:spPr>
      </p:sp>
      <p:sp>
        <p:nvSpPr>
          <p:cNvPr id="142" name="Line 14"/>
          <p:cNvSpPr/>
          <p:nvPr/>
        </p:nvSpPr>
        <p:spPr>
          <a:xfrm flipH="1">
            <a:off x="1493280" y="3566880"/>
            <a:ext cx="829440" cy="912600"/>
          </a:xfrm>
          <a:prstGeom prst="line">
            <a:avLst/>
          </a:prstGeom>
          <a:ln>
            <a:solidFill>
              <a:srgbClr val="ff0000"/>
            </a:solidFill>
            <a:tailEnd len="med" type="triangle" w="med"/>
          </a:ln>
        </p:spPr>
      </p:sp>
      <p:sp>
        <p:nvSpPr>
          <p:cNvPr id="143" name="Line 15"/>
          <p:cNvSpPr/>
          <p:nvPr/>
        </p:nvSpPr>
        <p:spPr>
          <a:xfrm flipV="1">
            <a:off x="5972400" y="2340720"/>
            <a:ext cx="580680" cy="645480"/>
          </a:xfrm>
          <a:prstGeom prst="line">
            <a:avLst/>
          </a:prstGeom>
          <a:ln>
            <a:solidFill>
              <a:srgbClr val="ff0000"/>
            </a:solidFill>
          </a:ln>
        </p:spPr>
      </p:sp>
      <p:sp>
        <p:nvSpPr>
          <p:cNvPr id="144" name="Line 16"/>
          <p:cNvSpPr/>
          <p:nvPr/>
        </p:nvSpPr>
        <p:spPr>
          <a:xfrm flipH="1">
            <a:off x="1908000" y="2488680"/>
            <a:ext cx="4645080" cy="2073600"/>
          </a:xfrm>
          <a:prstGeom prst="line">
            <a:avLst/>
          </a:prstGeom>
          <a:ln>
            <a:solidFill>
              <a:srgbClr val="ffffff"/>
            </a:solidFill>
            <a:tailEnd len="med" type="triangle" w="med"/>
          </a:ln>
        </p:spPr>
      </p:sp>
      <p:sp>
        <p:nvSpPr>
          <p:cNvPr id="145" name="Line 17"/>
          <p:cNvSpPr/>
          <p:nvPr/>
        </p:nvSpPr>
        <p:spPr>
          <a:xfrm flipH="1">
            <a:off x="1990800" y="2654640"/>
            <a:ext cx="4645080" cy="2073600"/>
          </a:xfrm>
          <a:prstGeom prst="line">
            <a:avLst/>
          </a:prstGeom>
          <a:ln>
            <a:solidFill>
              <a:srgbClr val="ffffff"/>
            </a:solidFill>
            <a:tailEnd len="med" type="triangle" w="med"/>
          </a:ln>
        </p:spPr>
      </p:sp>
      <p:sp>
        <p:nvSpPr>
          <p:cNvPr id="146" name="Line 18"/>
          <p:cNvSpPr/>
          <p:nvPr/>
        </p:nvSpPr>
        <p:spPr>
          <a:xfrm flipH="1">
            <a:off x="4313520" y="2820600"/>
            <a:ext cx="2405520" cy="1078200"/>
          </a:xfrm>
          <a:prstGeom prst="line">
            <a:avLst/>
          </a:prstGeom>
          <a:ln>
            <a:solidFill>
              <a:srgbClr val="ffffff"/>
            </a:solidFill>
            <a:tailEnd len="med" type="triangle" w="med"/>
          </a:ln>
        </p:spPr>
      </p:sp>
      <p:sp>
        <p:nvSpPr>
          <p:cNvPr id="147" name="Line 19"/>
          <p:cNvSpPr/>
          <p:nvPr/>
        </p:nvSpPr>
        <p:spPr>
          <a:xfrm>
            <a:off x="4396680" y="3981600"/>
            <a:ext cx="475200" cy="178920"/>
          </a:xfrm>
          <a:prstGeom prst="line">
            <a:avLst/>
          </a:prstGeom>
          <a:ln>
            <a:solidFill>
              <a:srgbClr val="00ff00"/>
            </a:solidFill>
            <a:tailEnd len="med" type="triangle" w="med"/>
          </a:ln>
        </p:spPr>
      </p:sp>
      <p:sp>
        <p:nvSpPr>
          <p:cNvPr id="148" name="Line 20"/>
          <p:cNvSpPr/>
          <p:nvPr/>
        </p:nvSpPr>
        <p:spPr>
          <a:xfrm>
            <a:off x="4396680" y="3981600"/>
            <a:ext cx="165600" cy="414720"/>
          </a:xfrm>
          <a:prstGeom prst="line">
            <a:avLst/>
          </a:prstGeom>
          <a:ln>
            <a:solidFill>
              <a:srgbClr val="00ff00"/>
            </a:solidFill>
            <a:tailEnd len="med" type="triangle" w="med"/>
          </a:ln>
        </p:spPr>
      </p:sp>
      <p:sp>
        <p:nvSpPr>
          <p:cNvPr id="149" name="TextShape 21"/>
          <p:cNvSpPr txBox="1"/>
          <p:nvPr/>
        </p:nvSpPr>
        <p:spPr>
          <a:xfrm>
            <a:off x="4295880" y="4328280"/>
            <a:ext cx="1968120" cy="567720"/>
          </a:xfrm>
          <a:prstGeom prst="rect">
            <a:avLst/>
          </a:prstGeom>
        </p:spPr>
        <p:txBody>
          <a:bodyPr lIns="0" rIns="0" tIns="0" bIns="0" anchor="ctr"/>
          <a:p>
            <a:r>
              <a:rPr lang="fr-FR" sz="2400">
                <a:solidFill>
                  <a:srgbClr val="00ff00"/>
                </a:solidFill>
                <a:latin typeface="Calibri"/>
              </a:rPr>
              <a:t>e+e-</a:t>
            </a:r>
            <a:endParaRPr/>
          </a:p>
        </p:txBody>
      </p:sp>
      <p:sp>
        <p:nvSpPr>
          <p:cNvPr id="150" name="TextShape 22"/>
          <p:cNvSpPr txBox="1"/>
          <p:nvPr/>
        </p:nvSpPr>
        <p:spPr>
          <a:xfrm>
            <a:off x="7153560" y="4562280"/>
            <a:ext cx="1990800" cy="1381680"/>
          </a:xfrm>
          <a:prstGeom prst="rect">
            <a:avLst/>
          </a:prstGeom>
        </p:spPr>
        <p:txBody>
          <a:bodyPr lIns="90000" rIns="90000" tIns="45000" bIns="45000"/>
          <a:p>
            <a:r>
              <a:rPr b="1" lang="en-GB" sz="1500">
                <a:solidFill>
                  <a:srgbClr val="ffff00"/>
                </a:solidFill>
                <a:latin typeface="Arial"/>
              </a:rPr>
              <a:t>Observations</a:t>
            </a:r>
            <a:endParaRPr/>
          </a:p>
          <a:p>
            <a:r>
              <a:rPr b="1" lang="en-GB" sz="1500">
                <a:solidFill>
                  <a:srgbClr val="ffff00"/>
                </a:solidFill>
                <a:latin typeface="Arial"/>
              </a:rPr>
              <a:t> </a:t>
            </a:r>
            <a:r>
              <a:rPr b="1" lang="en-GB" sz="1500">
                <a:solidFill>
                  <a:srgbClr val="ffff00"/>
                </a:solidFill>
                <a:latin typeface="Arial"/>
              </a:rPr>
              <a:t>- flux, spectrum</a:t>
            </a:r>
            <a:endParaRPr/>
          </a:p>
          <a:p>
            <a:r>
              <a:rPr b="1" lang="en-GB" sz="1500">
                <a:solidFill>
                  <a:srgbClr val="ffff00"/>
                </a:solidFill>
                <a:latin typeface="Arial"/>
              </a:rPr>
              <a:t> </a:t>
            </a:r>
            <a:r>
              <a:rPr b="1" lang="en-GB" sz="1500">
                <a:solidFill>
                  <a:srgbClr val="ffff00"/>
                </a:solidFill>
                <a:latin typeface="Arial"/>
              </a:rPr>
              <a:t>- Morphology</a:t>
            </a:r>
            <a:endParaRPr/>
          </a:p>
          <a:p>
            <a:r>
              <a:rPr b="1" lang="en-GB" sz="1500">
                <a:solidFill>
                  <a:srgbClr val="ffff00"/>
                </a:solidFill>
                <a:latin typeface="Arial"/>
              </a:rPr>
              <a:t> </a:t>
            </a:r>
            <a:r>
              <a:rPr b="1" lang="en-GB" sz="1500">
                <a:solidFill>
                  <a:srgbClr val="ffff00"/>
                </a:solidFill>
                <a:latin typeface="Arial"/>
              </a:rPr>
              <a:t>- Variability, MWL correlation</a:t>
            </a:r>
            <a:endParaRPr/>
          </a:p>
        </p:txBody>
      </p:sp>
      <p:sp>
        <p:nvSpPr>
          <p:cNvPr id="151" name="TextShape 23"/>
          <p:cNvSpPr txBox="1"/>
          <p:nvPr/>
        </p:nvSpPr>
        <p:spPr>
          <a:xfrm>
            <a:off x="7489440" y="2378160"/>
            <a:ext cx="1773000" cy="1118880"/>
          </a:xfrm>
          <a:prstGeom prst="rect">
            <a:avLst/>
          </a:prstGeom>
        </p:spPr>
        <p:txBody>
          <a:bodyPr lIns="90000" rIns="90000" tIns="45000" bIns="45000"/>
          <a:p>
            <a:r>
              <a:rPr b="1" lang="en-GB" sz="1200">
                <a:solidFill>
                  <a:srgbClr val="ffff00"/>
                </a:solidFill>
                <a:latin typeface="Arial"/>
              </a:rPr>
              <a:t>Particles nature, distribution</a:t>
            </a:r>
            <a:endParaRPr/>
          </a:p>
          <a:p>
            <a:endParaRPr/>
          </a:p>
          <a:p>
            <a:r>
              <a:rPr b="1" lang="en-GB" sz="1200">
                <a:solidFill>
                  <a:srgbClr val="ffff00"/>
                </a:solidFill>
                <a:latin typeface="Arial"/>
              </a:rPr>
              <a:t>Acceleration, Emission process</a:t>
            </a:r>
            <a:endParaRPr/>
          </a:p>
        </p:txBody>
      </p:sp>
      <p:sp>
        <p:nvSpPr>
          <p:cNvPr id="152" name="Line 24"/>
          <p:cNvSpPr/>
          <p:nvPr/>
        </p:nvSpPr>
        <p:spPr>
          <a:xfrm>
            <a:off x="3981600" y="5391720"/>
            <a:ext cx="3171600" cy="0"/>
          </a:xfrm>
          <a:prstGeom prst="line">
            <a:avLst/>
          </a:prstGeom>
          <a:ln w="12600">
            <a:solidFill>
              <a:srgbClr val="ffff00"/>
            </a:solidFill>
            <a:round/>
            <a:tailEnd len="med" type="triangle" w="med"/>
          </a:ln>
        </p:spPr>
      </p:sp>
      <p:sp>
        <p:nvSpPr>
          <p:cNvPr id="153" name="Line 25"/>
          <p:cNvSpPr/>
          <p:nvPr/>
        </p:nvSpPr>
        <p:spPr>
          <a:xfrm flipV="1">
            <a:off x="8295120" y="1825200"/>
            <a:ext cx="0" cy="49752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</p:sp>
      <p:sp>
        <p:nvSpPr>
          <p:cNvPr id="154" name="Line 26"/>
          <p:cNvSpPr/>
          <p:nvPr/>
        </p:nvSpPr>
        <p:spPr>
          <a:xfrm>
            <a:off x="2072520" y="5363640"/>
            <a:ext cx="1368000" cy="0"/>
          </a:xfrm>
          <a:prstGeom prst="line">
            <a:avLst/>
          </a:prstGeom>
          <a:ln w="12600">
            <a:solidFill>
              <a:srgbClr val="ffff00"/>
            </a:solidFill>
            <a:round/>
            <a:tailEnd len="med" type="triangle" w="med"/>
          </a:ln>
        </p:spPr>
      </p:sp>
      <p:sp>
        <p:nvSpPr>
          <p:cNvPr id="155" name="Line 27"/>
          <p:cNvSpPr/>
          <p:nvPr/>
        </p:nvSpPr>
        <p:spPr>
          <a:xfrm flipV="1">
            <a:off x="8208000" y="1803960"/>
            <a:ext cx="0" cy="574200"/>
          </a:xfrm>
          <a:prstGeom prst="line">
            <a:avLst/>
          </a:prstGeom>
          <a:ln w="12600">
            <a:solidFill>
              <a:srgbClr val="ffff00"/>
            </a:solidFill>
            <a:round/>
            <a:tailEnd len="med" type="triangle" w="med"/>
          </a:ln>
        </p:spPr>
      </p:sp>
      <p:pic>
        <p:nvPicPr>
          <p:cNvPr id="156" name="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3960" y="4752000"/>
            <a:ext cx="2048040" cy="1152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1009800" y="0"/>
            <a:ext cx="6861960" cy="9547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r-FR" sz="2800">
                <a:solidFill>
                  <a:srgbClr val="ffffff"/>
                </a:solidFill>
                <a:latin typeface="Calibri"/>
              </a:rPr>
              <a:t>	</a:t>
            </a:r>
            <a:r>
              <a:rPr b="1" lang="fr-FR" sz="2800">
                <a:solidFill>
                  <a:srgbClr val="ffffff"/>
                </a:solidFill>
                <a:latin typeface="Calibri"/>
              </a:rPr>
              <a:t>Sensibilité de  CTA</a:t>
            </a:r>
            <a:endParaRPr/>
          </a:p>
        </p:txBody>
      </p:sp>
      <p:pic>
        <p:nvPicPr>
          <p:cNvPr id="158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72800" y="1584000"/>
            <a:ext cx="6667200" cy="4847760"/>
          </a:xfrm>
          <a:prstGeom prst="rect">
            <a:avLst/>
          </a:prstGeom>
          <a:ln>
            <a:noFill/>
          </a:ln>
        </p:spPr>
      </p:pic>
      <p:pic>
        <p:nvPicPr>
          <p:cNvPr id="159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5616000" y="1080000"/>
            <a:ext cx="3456000" cy="1944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1009800" y="0"/>
            <a:ext cx="6861960" cy="954720"/>
          </a:xfrm>
          <a:prstGeom prst="rect">
            <a:avLst/>
          </a:prstGeom>
        </p:spPr>
        <p:txBody>
          <a:bodyPr anchor="ctr"/>
          <a:p>
            <a:r>
              <a:rPr b="1" lang="fr-FR" sz="2800">
                <a:solidFill>
                  <a:srgbClr val="ffffff"/>
                </a:solidFill>
                <a:latin typeface="Calibri"/>
              </a:rPr>
              <a:t>     </a:t>
            </a:r>
            <a:r>
              <a:rPr b="1" lang="fr-FR" sz="2800">
                <a:solidFill>
                  <a:srgbClr val="ffffff"/>
                </a:solidFill>
                <a:latin typeface="Calibri"/>
              </a:rPr>
              <a:t>CTA : Key science points</a:t>
            </a:r>
            <a:endParaRPr/>
          </a:p>
        </p:txBody>
      </p:sp>
      <p:sp>
        <p:nvSpPr>
          <p:cNvPr id="161" name="TextShape 2"/>
          <p:cNvSpPr txBox="1"/>
          <p:nvPr/>
        </p:nvSpPr>
        <p:spPr>
          <a:xfrm>
            <a:off x="165600" y="1055880"/>
            <a:ext cx="8543880" cy="53236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fr-FR" sz="3200">
                <a:solidFill>
                  <a:srgbClr val="ff0000"/>
                </a:solidFill>
                <a:latin typeface="Calibri"/>
              </a:rPr>
              <a:t>Origines des Rayons Cosmiques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fr-FR" sz="3200">
                <a:latin typeface="Calibri"/>
              </a:rPr>
              <a:t>Sources Galactiques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 sz="3600">
                <a:solidFill>
                  <a:srgbClr val="0000ff"/>
                </a:solidFill>
                <a:latin typeface="Calibri"/>
              </a:rPr>
              <a:t>Vestiges de supernova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 sz="2400">
                <a:latin typeface="Calibri"/>
              </a:rPr>
              <a:t>Vents de Pulsar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 sz="2400">
                <a:latin typeface="Calibri"/>
              </a:rPr>
              <a:t>Binaires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 sz="2400">
                <a:latin typeface="Calibri"/>
              </a:rPr>
              <a:t>Nouvelles sources : </a:t>
            </a:r>
            <a:r>
              <a:rPr lang="fr-FR" sz="3600">
                <a:solidFill>
                  <a:srgbClr val="0000ff"/>
                </a:solidFill>
                <a:latin typeface="Calibri"/>
              </a:rPr>
              <a:t>Régions de formation d'étoiles</a:t>
            </a:r>
            <a:r>
              <a:rPr lang="fr-FR" sz="2400">
                <a:latin typeface="Calibri"/>
              </a:rPr>
              <a:t>, Microquasars, Novae, Cluster globulaire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fr-FR" sz="3200">
                <a:latin typeface="Calibri"/>
              </a:rPr>
              <a:t>Sources Extragalactiques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 sz="3600">
                <a:solidFill>
                  <a:srgbClr val="0000ff"/>
                </a:solidFill>
                <a:latin typeface="Calibri"/>
              </a:rPr>
              <a:t>Blazars (tous types)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 sz="3600">
                <a:solidFill>
                  <a:srgbClr val="0000ff"/>
                </a:solidFill>
                <a:latin typeface="Calibri"/>
              </a:rPr>
              <a:t>EBL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 sz="2400">
                <a:solidFill>
                  <a:srgbClr val="000000"/>
                </a:solidFill>
                <a:latin typeface="Calibri"/>
              </a:rPr>
              <a:t>Nouvelles sources : GRBs, RG, Radio-quiet AGN, Starburst, Cluster de galaxie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fr-FR" sz="3200">
                <a:latin typeface="Calibri"/>
              </a:rPr>
              <a:t>'Nouvelle' physique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 sz="3600">
                <a:solidFill>
                  <a:srgbClr val="0000ff"/>
                </a:solidFill>
                <a:latin typeface="Calibri"/>
              </a:rPr>
              <a:t>Matière noire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 sz="2400">
                <a:latin typeface="Calibri"/>
              </a:rPr>
              <a:t>Lorentz violation, Axion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0" y="13320"/>
            <a:ext cx="9143640" cy="9547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r-FR" sz="2800">
                <a:solidFill>
                  <a:srgbClr val="ffffff"/>
                </a:solidFill>
                <a:latin typeface="Calibri"/>
              </a:rPr>
              <a:t>Vestiges de supernova + Nuages moléculaires</a:t>
            </a:r>
            <a:endParaRPr/>
          </a:p>
        </p:txBody>
      </p:sp>
      <p:pic>
        <p:nvPicPr>
          <p:cNvPr id="163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680000" y="996120"/>
            <a:ext cx="3888000" cy="3107880"/>
          </a:xfrm>
          <a:prstGeom prst="rect">
            <a:avLst/>
          </a:prstGeom>
          <a:ln>
            <a:noFill/>
          </a:ln>
        </p:spPr>
      </p:pic>
      <p:pic>
        <p:nvPicPr>
          <p:cNvPr id="164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671760" y="2016000"/>
            <a:ext cx="3648240" cy="3165120"/>
          </a:xfrm>
          <a:prstGeom prst="rect">
            <a:avLst/>
          </a:prstGeom>
          <a:ln>
            <a:noFill/>
          </a:ln>
        </p:spPr>
      </p:pic>
      <p:sp>
        <p:nvSpPr>
          <p:cNvPr id="165" name="CustomShape 2"/>
          <p:cNvSpPr/>
          <p:nvPr/>
        </p:nvSpPr>
        <p:spPr>
          <a:xfrm>
            <a:off x="141120" y="1124280"/>
            <a:ext cx="5258880" cy="146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GB" sz="2200">
                <a:solidFill>
                  <a:srgbClr val="2f2b20"/>
                </a:solidFill>
                <a:latin typeface="Calibri"/>
              </a:rPr>
              <a:t>SNR+Nuages Moléculaires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2200">
                <a:solidFill>
                  <a:srgbClr val="2f2b20"/>
                </a:solidFill>
                <a:latin typeface="Calibri"/>
              </a:rPr>
              <a:t>	</a:t>
            </a:r>
            <a:r>
              <a:rPr b="1" lang="en-GB" sz="2200">
                <a:solidFill>
                  <a:srgbClr val="2f2b20"/>
                </a:solidFill>
                <a:latin typeface="Calibri"/>
              </a:rPr>
              <a:t>→ </a:t>
            </a:r>
            <a:r>
              <a:rPr b="1" lang="en-GB" sz="2200">
                <a:solidFill>
                  <a:srgbClr val="2f2b20"/>
                </a:solidFill>
                <a:latin typeface="Calibri"/>
              </a:rPr>
              <a:t>accélération de particules</a:t>
            </a:r>
            <a:endParaRPr/>
          </a:p>
        </p:txBody>
      </p:sp>
      <p:sp>
        <p:nvSpPr>
          <p:cNvPr id="166" name="CustomShape 3"/>
          <p:cNvSpPr/>
          <p:nvPr/>
        </p:nvSpPr>
        <p:spPr>
          <a:xfrm>
            <a:off x="6522840" y="1296000"/>
            <a:ext cx="2405160" cy="424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GB" sz="2200">
                <a:solidFill>
                  <a:srgbClr val="2f2b20"/>
                </a:solidFill>
                <a:latin typeface="Calibri"/>
              </a:rPr>
              <a:t>G 349.7+0.2</a:t>
            </a:r>
            <a:endParaRPr/>
          </a:p>
        </p:txBody>
      </p:sp>
      <p:sp>
        <p:nvSpPr>
          <p:cNvPr id="167" name="TextShape 4"/>
          <p:cNvSpPr txBox="1"/>
          <p:nvPr/>
        </p:nvSpPr>
        <p:spPr>
          <a:xfrm>
            <a:off x="5018040" y="4104000"/>
            <a:ext cx="7149960" cy="62676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GB">
                <a:solidFill>
                  <a:srgbClr val="ff0000"/>
                </a:solidFill>
                <a:latin typeface="Calibri"/>
              </a:rPr>
              <a:t>BE : Lien vers Fermi</a:t>
            </a:r>
            <a:endParaRPr/>
          </a:p>
          <a:p>
            <a:pPr>
              <a:lnSpc>
                <a:spcPct val="100000"/>
              </a:lnSpc>
            </a:pPr>
            <a:r>
              <a:rPr lang="en-GB">
                <a:solidFill>
                  <a:srgbClr val="ff0000"/>
                </a:solidFill>
                <a:latin typeface="Calibri"/>
              </a:rPr>
              <a:t>HE : + de stat </a:t>
            </a:r>
            <a:endParaRPr/>
          </a:p>
        </p:txBody>
      </p:sp>
      <p:sp>
        <p:nvSpPr>
          <p:cNvPr id="168" name="CustomShape 5"/>
          <p:cNvSpPr/>
          <p:nvPr/>
        </p:nvSpPr>
        <p:spPr>
          <a:xfrm>
            <a:off x="407880" y="5256000"/>
            <a:ext cx="7944120" cy="146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GB" sz="2200">
                <a:solidFill>
                  <a:srgbClr val="2f2b20"/>
                </a:solidFill>
                <a:latin typeface="Calibri"/>
              </a:rPr>
              <a:t>“</a:t>
            </a:r>
            <a:r>
              <a:rPr lang="en-GB" sz="2200">
                <a:solidFill>
                  <a:srgbClr val="2f2b20"/>
                </a:solidFill>
                <a:latin typeface="Calibri"/>
              </a:rPr>
              <a:t>PeVatrons” → Gamma de 100 TeV sont la signature de processus hadroniques</a:t>
            </a:r>
            <a:endParaRPr/>
          </a:p>
        </p:txBody>
      </p:sp>
      <p:sp>
        <p:nvSpPr>
          <p:cNvPr id="169" name="TextShape 6"/>
          <p:cNvSpPr txBox="1"/>
          <p:nvPr/>
        </p:nvSpPr>
        <p:spPr>
          <a:xfrm>
            <a:off x="5018040" y="5976000"/>
            <a:ext cx="7149960" cy="62424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GB">
                <a:solidFill>
                  <a:srgbClr val="ff0000"/>
                </a:solidFill>
                <a:latin typeface="Calibri"/>
              </a:rPr>
              <a:t>→ </a:t>
            </a:r>
            <a:r>
              <a:rPr lang="en-GB">
                <a:solidFill>
                  <a:srgbClr val="ff0000"/>
                </a:solidFill>
                <a:latin typeface="Calibri"/>
              </a:rPr>
              <a:t>Gamma en energie de CTA</a:t>
            </a: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0" y="13320"/>
            <a:ext cx="9143640" cy="954720"/>
          </a:xfrm>
          <a:prstGeom prst="rect">
            <a:avLst/>
          </a:prstGeom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fr-FR" sz="2800">
                <a:solidFill>
                  <a:srgbClr val="ffffff"/>
                </a:solidFill>
                <a:latin typeface="Calibri"/>
              </a:rPr>
              <a:t>          </a:t>
            </a:r>
            <a:r>
              <a:rPr b="1" lang="fr-FR" sz="2800">
                <a:solidFill>
                  <a:srgbClr val="ffffff"/>
                </a:solidFill>
                <a:latin typeface="Calibri"/>
              </a:rPr>
              <a:t>Vestiges de supernova </a:t>
            </a:r>
            <a:endParaRPr/>
          </a:p>
        </p:txBody>
      </p:sp>
      <p:sp>
        <p:nvSpPr>
          <p:cNvPr id="171" name="CustomShape 2"/>
          <p:cNvSpPr/>
          <p:nvPr/>
        </p:nvSpPr>
        <p:spPr>
          <a:xfrm>
            <a:off x="288000" y="2664000"/>
            <a:ext cx="7505640" cy="1430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200">
                <a:solidFill>
                  <a:srgbClr val="000000"/>
                </a:solidFill>
                <a:latin typeface="Calibri"/>
              </a:rPr>
              <a:t>Étude de population, environnement des SNR (origine des RC)</a:t>
            </a:r>
            <a:endParaRPr/>
          </a:p>
          <a:p>
            <a:pPr>
              <a:lnSpc>
                <a:spcPct val="100000"/>
              </a:lnSpc>
            </a:pPr>
            <a:r>
              <a:rPr lang="en-GB" sz="2200">
                <a:solidFill>
                  <a:srgbClr val="ff0000"/>
                </a:solidFill>
                <a:latin typeface="Calibri"/>
              </a:rPr>
              <a:t>	</a:t>
            </a:r>
            <a:r>
              <a:rPr lang="en-GB" sz="2200">
                <a:solidFill>
                  <a:srgbClr val="000000"/>
                </a:solidFill>
                <a:latin typeface="Calibri"/>
              </a:rPr>
              <a:t>→</a:t>
            </a:r>
            <a:r>
              <a:rPr lang="en-GB" sz="2200">
                <a:solidFill>
                  <a:srgbClr val="ff0000"/>
                </a:solidFill>
                <a:latin typeface="Calibri"/>
              </a:rPr>
              <a:t> </a:t>
            </a:r>
            <a:r>
              <a:rPr lang="en-GB" sz="2200">
                <a:solidFill>
                  <a:srgbClr val="000080"/>
                </a:solidFill>
                <a:latin typeface="Calibri"/>
              </a:rPr>
              <a:t>nécessité d’avoir de la statistique (# sources)</a:t>
            </a:r>
            <a:endParaRPr/>
          </a:p>
          <a:p>
            <a:pPr>
              <a:lnSpc>
                <a:spcPct val="100000"/>
              </a:lnSpc>
            </a:pPr>
            <a:r>
              <a:rPr lang="en-GB" sz="2200">
                <a:solidFill>
                  <a:srgbClr val="ff0000"/>
                </a:solidFill>
                <a:latin typeface="Calibri"/>
              </a:rPr>
              <a:t>	</a:t>
            </a:r>
            <a:r>
              <a:rPr lang="en-GB" sz="2200">
                <a:solidFill>
                  <a:srgbClr val="ff0000"/>
                </a:solidFill>
                <a:latin typeface="Calibri"/>
              </a:rPr>
              <a:t>	</a:t>
            </a:r>
            <a:r>
              <a:rPr lang="en-GB" sz="2200">
                <a:solidFill>
                  <a:srgbClr val="000000"/>
                </a:solidFill>
                <a:latin typeface="Calibri"/>
              </a:rPr>
              <a:t>→</a:t>
            </a:r>
            <a:r>
              <a:rPr lang="en-GB" sz="2200">
                <a:solidFill>
                  <a:srgbClr val="ff0000"/>
                </a:solidFill>
                <a:latin typeface="Calibri"/>
              </a:rPr>
              <a:t> </a:t>
            </a:r>
            <a:r>
              <a:rPr lang="en-GB" sz="2200">
                <a:solidFill>
                  <a:srgbClr val="ff0000"/>
                </a:solidFill>
                <a:latin typeface="Calibri"/>
              </a:rPr>
              <a:t>sensibilité de CTA</a:t>
            </a:r>
            <a:endParaRPr/>
          </a:p>
        </p:txBody>
      </p:sp>
      <p:sp>
        <p:nvSpPr>
          <p:cNvPr id="172" name="CustomShape 3"/>
          <p:cNvSpPr/>
          <p:nvPr/>
        </p:nvSpPr>
        <p:spPr>
          <a:xfrm>
            <a:off x="72000" y="4664880"/>
            <a:ext cx="5846760" cy="1095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200">
                <a:solidFill>
                  <a:srgbClr val="000000"/>
                </a:solidFill>
                <a:latin typeface="Calibri"/>
              </a:rPr>
              <a:t>Limiter les erreurs instrumentales:</a:t>
            </a:r>
            <a:endParaRPr/>
          </a:p>
          <a:p>
            <a:pPr>
              <a:lnSpc>
                <a:spcPct val="100000"/>
              </a:lnSpc>
            </a:pPr>
            <a:r>
              <a:rPr lang="en-GB" sz="2200">
                <a:solidFill>
                  <a:srgbClr val="ff0000"/>
                </a:solidFill>
                <a:latin typeface="Calibri"/>
              </a:rPr>
              <a:t>	</a:t>
            </a:r>
            <a:r>
              <a:rPr lang="en-GB" sz="2200">
                <a:solidFill>
                  <a:srgbClr val="000000"/>
                </a:solidFill>
                <a:latin typeface="Calibri"/>
              </a:rPr>
              <a:t>→</a:t>
            </a:r>
            <a:r>
              <a:rPr lang="en-GB" sz="2200">
                <a:solidFill>
                  <a:srgbClr val="ff0000"/>
                </a:solidFill>
                <a:latin typeface="Calibri"/>
              </a:rPr>
              <a:t> </a:t>
            </a:r>
            <a:r>
              <a:rPr lang="en-GB" sz="2200">
                <a:solidFill>
                  <a:srgbClr val="ff0000"/>
                </a:solidFill>
                <a:latin typeface="Calibri"/>
              </a:rPr>
              <a:t>un instrument du « GeV au TeV »</a:t>
            </a:r>
            <a:endParaRPr/>
          </a:p>
        </p:txBody>
      </p:sp>
      <p:sp>
        <p:nvSpPr>
          <p:cNvPr id="173" name="CustomShape 4"/>
          <p:cNvSpPr/>
          <p:nvPr/>
        </p:nvSpPr>
        <p:spPr>
          <a:xfrm>
            <a:off x="492840" y="1000440"/>
            <a:ext cx="7505640" cy="143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200">
                <a:solidFill>
                  <a:srgbClr val="000000"/>
                </a:solidFill>
                <a:latin typeface="Calibri"/>
              </a:rPr>
              <a:t>Hadronique/leptonique : </a:t>
            </a:r>
            <a:r>
              <a:rPr lang="en-GB" sz="2200">
                <a:solidFill>
                  <a:srgbClr val="000080"/>
                </a:solidFill>
                <a:latin typeface="Calibri"/>
              </a:rPr>
              <a:t>discrimination à haute énergie</a:t>
            </a:r>
            <a:r>
              <a:rPr lang="en-GB" sz="2200">
                <a:solidFill>
                  <a:srgbClr val="000000"/>
                </a:solidFill>
                <a:latin typeface="Calibri"/>
              </a:rPr>
              <a:t> (Pevatron) </a:t>
            </a:r>
            <a:endParaRPr/>
          </a:p>
          <a:p>
            <a:pPr lvl="2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n-GB" sz="2200">
                <a:solidFill>
                  <a:srgbClr val="000000"/>
                </a:solidFill>
                <a:latin typeface="Calibri"/>
              </a:rPr>
              <a:t>→ </a:t>
            </a:r>
            <a:r>
              <a:rPr lang="en-GB" sz="2200">
                <a:solidFill>
                  <a:srgbClr val="000000"/>
                </a:solidFill>
                <a:latin typeface="Calibri"/>
              </a:rPr>
              <a:t>origine des RC de 10^15 eV (genou)</a:t>
            </a:r>
            <a:endParaRPr/>
          </a:p>
          <a:p>
            <a:pPr>
              <a:lnSpc>
                <a:spcPct val="100000"/>
              </a:lnSpc>
            </a:pPr>
            <a:r>
              <a:rPr lang="en-GB" sz="2200">
                <a:solidFill>
                  <a:srgbClr val="000000"/>
                </a:solidFill>
                <a:latin typeface="Calibri"/>
              </a:rPr>
              <a:t>	</a:t>
            </a:r>
            <a:r>
              <a:rPr lang="en-GB" sz="2200">
                <a:solidFill>
                  <a:srgbClr val="000000"/>
                </a:solidFill>
                <a:latin typeface="Calibri"/>
              </a:rPr>
              <a:t>	</a:t>
            </a:r>
            <a:r>
              <a:rPr lang="en-GB" sz="2200">
                <a:solidFill>
                  <a:srgbClr val="000000"/>
                </a:solidFill>
                <a:latin typeface="Calibri"/>
              </a:rPr>
              <a:t>→</a:t>
            </a:r>
            <a:r>
              <a:rPr lang="en-GB" sz="2200">
                <a:solidFill>
                  <a:srgbClr val="ff0000"/>
                </a:solidFill>
                <a:latin typeface="Calibri"/>
              </a:rPr>
              <a:t> </a:t>
            </a:r>
            <a:r>
              <a:rPr lang="en-GB" sz="2200">
                <a:solidFill>
                  <a:srgbClr val="ff0000"/>
                </a:solidFill>
                <a:latin typeface="Calibri"/>
              </a:rPr>
              <a:t>CTA à haute énergie</a:t>
            </a:r>
            <a:endParaRPr/>
          </a:p>
        </p:txBody>
      </p:sp>
      <p:pic>
        <p:nvPicPr>
          <p:cNvPr id="174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6024240" y="3816000"/>
            <a:ext cx="2975760" cy="2515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Image 15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392000" y="1166760"/>
            <a:ext cx="4742280" cy="2721240"/>
          </a:xfrm>
          <a:prstGeom prst="rect">
            <a:avLst/>
          </a:prstGeom>
          <a:ln>
            <a:noFill/>
          </a:ln>
        </p:spPr>
      </p:pic>
      <p:sp>
        <p:nvSpPr>
          <p:cNvPr id="176" name="TextShape 1"/>
          <p:cNvSpPr txBox="1"/>
          <p:nvPr/>
        </p:nvSpPr>
        <p:spPr>
          <a:xfrm>
            <a:off x="0" y="13320"/>
            <a:ext cx="9143640" cy="9547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r-FR" sz="2800">
                <a:solidFill>
                  <a:srgbClr val="ffffff"/>
                </a:solidFill>
                <a:latin typeface="Calibri"/>
              </a:rPr>
              <a:t>Régions de formation d’étoiles (SFR)</a:t>
            </a:r>
            <a:endParaRPr/>
          </a:p>
        </p:txBody>
      </p:sp>
      <p:sp>
        <p:nvSpPr>
          <p:cNvPr id="177" name="CustomShape 2"/>
          <p:cNvSpPr/>
          <p:nvPr/>
        </p:nvSpPr>
        <p:spPr>
          <a:xfrm>
            <a:off x="423360" y="968040"/>
            <a:ext cx="4036320" cy="1561680"/>
          </a:xfrm>
          <a:prstGeom prst="rect">
            <a:avLst/>
          </a:prstGeom>
          <a:noFill/>
          <a:ln>
            <a:noFill/>
          </a:ln>
        </p:spPr>
      </p:sp>
      <p:sp>
        <p:nvSpPr>
          <p:cNvPr id="178" name="CustomShape 3"/>
          <p:cNvSpPr/>
          <p:nvPr/>
        </p:nvSpPr>
        <p:spPr>
          <a:xfrm>
            <a:off x="500040" y="1290240"/>
            <a:ext cx="3959640" cy="1709640"/>
          </a:xfrm>
          <a:prstGeom prst="rect">
            <a:avLst/>
          </a:prstGeom>
          <a:noFill/>
          <a:ln>
            <a:noFill/>
          </a:ln>
        </p:spPr>
      </p:sp>
      <p:sp>
        <p:nvSpPr>
          <p:cNvPr id="179" name="CustomShape 4"/>
          <p:cNvSpPr/>
          <p:nvPr/>
        </p:nvSpPr>
        <p:spPr>
          <a:xfrm>
            <a:off x="146880" y="4932000"/>
            <a:ext cx="4461120" cy="820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GB" sz="1600">
                <a:solidFill>
                  <a:srgbClr val="2f2b20"/>
                </a:solidFill>
                <a:latin typeface="Calibri"/>
              </a:rPr>
              <a:t>Nuage moléculaire </a:t>
            </a:r>
            <a:endParaRPr/>
          </a:p>
          <a:p>
            <a:pPr>
              <a:lnSpc>
                <a:spcPct val="100000"/>
              </a:lnSpc>
            </a:pPr>
            <a:r>
              <a:rPr lang="en-GB" sz="1600">
                <a:solidFill>
                  <a:srgbClr val="2f2b20"/>
                </a:solidFill>
                <a:latin typeface="Calibri"/>
              </a:rPr>
              <a:t>cible pour l’interaction hadronique </a:t>
            </a:r>
            <a:endParaRPr/>
          </a:p>
          <a:p>
            <a:pPr>
              <a:lnSpc>
                <a:spcPct val="100000"/>
              </a:lnSpc>
            </a:pPr>
            <a:r>
              <a:rPr lang="en-GB" sz="1600">
                <a:solidFill>
                  <a:srgbClr val="2f2b20"/>
                </a:solidFill>
                <a:latin typeface="Calibri"/>
              </a:rPr>
              <a:t>des RC -&gt; ϒ</a:t>
            </a:r>
            <a:endParaRPr/>
          </a:p>
        </p:txBody>
      </p:sp>
      <p:sp>
        <p:nvSpPr>
          <p:cNvPr id="180" name="CustomShape 5"/>
          <p:cNvSpPr/>
          <p:nvPr/>
        </p:nvSpPr>
        <p:spPr>
          <a:xfrm>
            <a:off x="7344000" y="1368000"/>
            <a:ext cx="1004400" cy="3034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i="1" lang="en-GB" sz="1400">
                <a:solidFill>
                  <a:srgbClr val="2f2b20"/>
                </a:solidFill>
                <a:latin typeface="Calibri"/>
              </a:rPr>
              <a:t>Rosette</a:t>
            </a:r>
            <a:r>
              <a:rPr i="1" lang="en-GB" sz="1400">
                <a:solidFill>
                  <a:srgbClr val="2f2b20"/>
                </a:solidFill>
                <a:latin typeface="Calibri"/>
              </a:rPr>
              <a:t> </a:t>
            </a:r>
            <a:endParaRPr/>
          </a:p>
        </p:txBody>
      </p:sp>
      <p:pic>
        <p:nvPicPr>
          <p:cNvPr id="181" name="Image 17" descr=""/>
          <p:cNvPicPr/>
          <p:nvPr/>
        </p:nvPicPr>
        <p:blipFill>
          <a:blip r:embed="rId2"/>
          <a:srcRect l="0" t="0" r="1350959" b="0"/>
          <a:stretch>
            <a:fillRect/>
          </a:stretch>
        </p:blipFill>
        <p:spPr>
          <a:xfrm>
            <a:off x="2582280" y="1183680"/>
            <a:ext cx="1726920" cy="1768320"/>
          </a:xfrm>
          <a:prstGeom prst="rect">
            <a:avLst/>
          </a:prstGeom>
          <a:ln>
            <a:noFill/>
          </a:ln>
        </p:spPr>
      </p:pic>
      <p:pic>
        <p:nvPicPr>
          <p:cNvPr id="182" name="Image 18" descr=""/>
          <p:cNvPicPr/>
          <p:nvPr/>
        </p:nvPicPr>
        <p:blipFill>
          <a:blip r:embed="rId3"/>
          <a:srcRect l="1314148" t="0" r="0" b="0"/>
          <a:stretch>
            <a:fillRect/>
          </a:stretch>
        </p:blipFill>
        <p:spPr>
          <a:xfrm>
            <a:off x="475560" y="1236240"/>
            <a:ext cx="1756440" cy="1748880"/>
          </a:xfrm>
          <a:prstGeom prst="rect">
            <a:avLst/>
          </a:prstGeom>
          <a:ln>
            <a:noFill/>
          </a:ln>
        </p:spPr>
      </p:pic>
      <p:sp>
        <p:nvSpPr>
          <p:cNvPr id="183" name="CustomShape 6"/>
          <p:cNvSpPr/>
          <p:nvPr/>
        </p:nvSpPr>
        <p:spPr>
          <a:xfrm>
            <a:off x="336240" y="2579400"/>
            <a:ext cx="1300680" cy="39240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i="1" lang="en-GB" sz="1400">
                <a:solidFill>
                  <a:srgbClr val="ffffff"/>
                </a:solidFill>
                <a:latin typeface="Calibri"/>
              </a:rPr>
              <a:t>Rosette</a:t>
            </a:r>
            <a:r>
              <a:rPr i="1" lang="en-GB" sz="1400">
                <a:solidFill>
                  <a:srgbClr val="ffffff"/>
                </a:solidFill>
                <a:latin typeface="Calibri"/>
              </a:rPr>
              <a:t> </a:t>
            </a:r>
            <a:endParaRPr/>
          </a:p>
        </p:txBody>
      </p:sp>
      <p:sp>
        <p:nvSpPr>
          <p:cNvPr id="184" name="CustomShape 7"/>
          <p:cNvSpPr/>
          <p:nvPr/>
        </p:nvSpPr>
        <p:spPr>
          <a:xfrm>
            <a:off x="2448000" y="2552040"/>
            <a:ext cx="1506240" cy="39240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i="1" lang="en-GB" sz="1400">
                <a:solidFill>
                  <a:srgbClr val="ffffff"/>
                </a:solidFill>
                <a:latin typeface="Calibri"/>
              </a:rPr>
              <a:t>NGC 7635</a:t>
            </a:r>
            <a:endParaRPr/>
          </a:p>
        </p:txBody>
      </p:sp>
      <p:sp>
        <p:nvSpPr>
          <p:cNvPr id="185" name="CustomShape 8"/>
          <p:cNvSpPr/>
          <p:nvPr/>
        </p:nvSpPr>
        <p:spPr>
          <a:xfrm>
            <a:off x="4896000" y="4032000"/>
            <a:ext cx="4464000" cy="146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GB" sz="2200">
                <a:solidFill>
                  <a:srgbClr val="2f2b20"/>
                </a:solidFill>
                <a:latin typeface="Calibri"/>
              </a:rPr>
              <a:t>Sources peu brillantes</a:t>
            </a:r>
            <a:endParaRPr/>
          </a:p>
          <a:p>
            <a:pPr>
              <a:lnSpc>
                <a:spcPct val="100000"/>
              </a:lnSpc>
            </a:pPr>
            <a:r>
              <a:rPr lang="en-GB" sz="2200">
                <a:solidFill>
                  <a:srgbClr val="2f2b20"/>
                </a:solidFill>
                <a:latin typeface="Calibri"/>
              </a:rPr>
              <a:t>	</a:t>
            </a:r>
            <a:r>
              <a:rPr lang="en-GB" sz="2200">
                <a:solidFill>
                  <a:srgbClr val="2f2b20"/>
                </a:solidFill>
                <a:latin typeface="Calibri"/>
              </a:rPr>
              <a:t>	</a:t>
            </a:r>
            <a:r>
              <a:rPr lang="en-GB" sz="2200">
                <a:solidFill>
                  <a:srgbClr val="2f2b20"/>
                </a:solidFill>
                <a:latin typeface="Calibri"/>
              </a:rPr>
              <a:t>	</a:t>
            </a:r>
            <a:r>
              <a:rPr lang="en-GB" sz="2200">
                <a:solidFill>
                  <a:srgbClr val="2f2b20"/>
                </a:solidFill>
                <a:latin typeface="Calibri"/>
              </a:rPr>
              <a:t>→ </a:t>
            </a:r>
            <a:r>
              <a:rPr lang="en-GB" sz="2200">
                <a:solidFill>
                  <a:srgbClr val="2f2b20"/>
                </a:solidFill>
                <a:latin typeface="Calibri"/>
              </a:rPr>
              <a:t>Cibles pour CTA</a:t>
            </a:r>
            <a:endParaRPr/>
          </a:p>
        </p:txBody>
      </p:sp>
      <p:sp>
        <p:nvSpPr>
          <p:cNvPr id="186" name="TextShape 9"/>
          <p:cNvSpPr txBox="1"/>
          <p:nvPr/>
        </p:nvSpPr>
        <p:spPr>
          <a:xfrm>
            <a:off x="1800000" y="5688000"/>
            <a:ext cx="7149960" cy="62424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GB" sz="3600">
                <a:solidFill>
                  <a:srgbClr val="ff0000"/>
                </a:solidFill>
                <a:latin typeface="Calibri"/>
              </a:rPr>
              <a:t>Nouveau type de source</a:t>
            </a:r>
            <a:endParaRPr/>
          </a:p>
        </p:txBody>
      </p:sp>
      <p:pic>
        <p:nvPicPr>
          <p:cNvPr id="187" name="Image 2" descr=""/>
          <p:cNvPicPr/>
          <p:nvPr/>
        </p:nvPicPr>
        <p:blipFill>
          <a:blip r:embed="rId4"/>
          <a:srcRect l="0" t="271220" r="0" b="0"/>
          <a:stretch>
            <a:fillRect/>
          </a:stretch>
        </p:blipFill>
        <p:spPr>
          <a:xfrm>
            <a:off x="1368000" y="2985120"/>
            <a:ext cx="2160000" cy="1819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>
            <a:off x="0" y="13320"/>
            <a:ext cx="9143640" cy="9547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r-FR" sz="2800">
                <a:solidFill>
                  <a:srgbClr val="ffffff"/>
                </a:solidFill>
                <a:latin typeface="Calibri"/>
              </a:rPr>
              <a:t>Matière noire</a:t>
            </a:r>
            <a:endParaRPr/>
          </a:p>
        </p:txBody>
      </p:sp>
      <p:pic>
        <p:nvPicPr>
          <p:cNvPr id="189" name="Picture 8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037600" y="1686960"/>
            <a:ext cx="5100480" cy="2705040"/>
          </a:xfrm>
          <a:prstGeom prst="rect">
            <a:avLst/>
          </a:prstGeom>
          <a:ln>
            <a:noFill/>
          </a:ln>
        </p:spPr>
      </p:pic>
      <p:sp>
        <p:nvSpPr>
          <p:cNvPr id="190" name="CustomShape 2"/>
          <p:cNvSpPr/>
          <p:nvPr/>
        </p:nvSpPr>
        <p:spPr>
          <a:xfrm>
            <a:off x="5661720" y="873000"/>
            <a:ext cx="1572120" cy="1047960"/>
          </a:xfrm>
          <a:prstGeom prst="borderCallout1">
            <a:avLst>
              <a:gd name="adj1" fmla="val 49219"/>
              <a:gd name="adj2" fmla="val -160"/>
              <a:gd name="adj3" fmla="val 174324"/>
              <a:gd name="adj4" fmla="val -58792"/>
            </a:avLst>
          </a:prstGeom>
          <a:solidFill>
            <a:srgbClr val="e0e0ff"/>
          </a:solidFill>
          <a:ln w="19080">
            <a:solidFill>
              <a:srgbClr val="ff0000"/>
            </a:solidFill>
            <a:round/>
            <a:tailEnd len="med" type="triangle" w="med"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en-GB" sz="1600">
                <a:solidFill>
                  <a:srgbClr val="0d0dff"/>
                </a:solidFill>
                <a:latin typeface="Calibri"/>
              </a:rPr>
              <a:t>Galactic center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91" name="CustomShape 3"/>
          <p:cNvSpPr/>
          <p:nvPr/>
        </p:nvSpPr>
        <p:spPr>
          <a:xfrm>
            <a:off x="6958800" y="2477520"/>
            <a:ext cx="2041200" cy="1266480"/>
          </a:xfrm>
          <a:prstGeom prst="borderCallout1">
            <a:avLst>
              <a:gd name="adj1" fmla="val 49219"/>
              <a:gd name="adj2" fmla="val -160"/>
              <a:gd name="adj3" fmla="val 42569"/>
              <a:gd name="adj4" fmla="val -116145"/>
            </a:avLst>
          </a:prstGeom>
          <a:solidFill>
            <a:srgbClr val="e0e0ff"/>
          </a:solidFill>
          <a:ln w="19080">
            <a:solidFill>
              <a:srgbClr val="ff0000"/>
            </a:solidFill>
            <a:round/>
            <a:tailEnd len="med" type="triangle" w="med"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en-GB" sz="1600">
                <a:solidFill>
                  <a:srgbClr val="0d0dff"/>
                </a:solidFill>
                <a:latin typeface="Calibri"/>
              </a:rPr>
              <a:t>Galactic halo, sub-halos, clumps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92" name="CustomShape 4"/>
          <p:cNvSpPr/>
          <p:nvPr/>
        </p:nvSpPr>
        <p:spPr>
          <a:xfrm>
            <a:off x="1847160" y="1042200"/>
            <a:ext cx="1572120" cy="1047960"/>
          </a:xfrm>
          <a:prstGeom prst="borderCallout1">
            <a:avLst>
              <a:gd name="adj1" fmla="val 100781"/>
              <a:gd name="adj2" fmla="val 50882"/>
              <a:gd name="adj3" fmla="val 141406"/>
              <a:gd name="adj4" fmla="val 67708"/>
            </a:avLst>
          </a:prstGeom>
          <a:solidFill>
            <a:srgbClr val="e0e0ff"/>
          </a:solidFill>
          <a:ln w="19080">
            <a:solidFill>
              <a:srgbClr val="ff0000"/>
            </a:solidFill>
            <a:round/>
            <a:tailEnd len="med" type="triangle" w="med"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en-GB" sz="1600">
                <a:solidFill>
                  <a:srgbClr val="0d0dff"/>
                </a:solidFill>
                <a:latin typeface="Calibri"/>
              </a:rPr>
              <a:t>Galaxy clusters</a:t>
            </a:r>
            <a:endParaRPr/>
          </a:p>
          <a:p>
            <a:pPr>
              <a:lnSpc>
                <a:spcPct val="100000"/>
              </a:lnSpc>
            </a:pPr>
            <a:r>
              <a:rPr lang="en-GB" sz="1200">
                <a:solidFill>
                  <a:srgbClr val="0d0dff"/>
                </a:solidFill>
                <a:latin typeface="Calibri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93" name="CustomShape 5"/>
          <p:cNvSpPr/>
          <p:nvPr/>
        </p:nvSpPr>
        <p:spPr>
          <a:xfrm>
            <a:off x="2998800" y="4150800"/>
            <a:ext cx="1897200" cy="745200"/>
          </a:xfrm>
          <a:prstGeom prst="borderCallout1">
            <a:avLst>
              <a:gd name="adj1" fmla="val -781"/>
              <a:gd name="adj2" fmla="val 99319"/>
              <a:gd name="adj3" fmla="val -36171"/>
              <a:gd name="adj4" fmla="val 109289"/>
            </a:avLst>
          </a:prstGeom>
          <a:solidFill>
            <a:srgbClr val="e0e0ff"/>
          </a:solidFill>
          <a:ln w="19080">
            <a:solidFill>
              <a:srgbClr val="ff0000"/>
            </a:solidFill>
            <a:round/>
            <a:tailEnd len="med" type="triangle" w="med"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en-GB" sz="1600">
                <a:solidFill>
                  <a:srgbClr val="0d0dff"/>
                </a:solidFill>
                <a:latin typeface="Calibri"/>
              </a:rPr>
              <a:t>Extragalactic</a:t>
            </a:r>
            <a:endParaRPr/>
          </a:p>
        </p:txBody>
      </p:sp>
      <p:sp>
        <p:nvSpPr>
          <p:cNvPr id="194" name="CustomShape 6"/>
          <p:cNvSpPr/>
          <p:nvPr/>
        </p:nvSpPr>
        <p:spPr>
          <a:xfrm>
            <a:off x="864000" y="2673720"/>
            <a:ext cx="1572480" cy="1244520"/>
          </a:xfrm>
          <a:prstGeom prst="borderCallout1">
            <a:avLst>
              <a:gd name="adj1" fmla="val 50781"/>
              <a:gd name="adj2" fmla="val 100882"/>
              <a:gd name="adj3" fmla="val 62941"/>
              <a:gd name="adj4" fmla="val 207898"/>
            </a:avLst>
          </a:prstGeom>
          <a:solidFill>
            <a:srgbClr val="e0e0ff"/>
          </a:solidFill>
          <a:ln w="19080">
            <a:solidFill>
              <a:srgbClr val="ff0000"/>
            </a:solidFill>
            <a:round/>
            <a:tailEnd len="med" type="triangle" w="med"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en-GB" sz="1600">
                <a:solidFill>
                  <a:srgbClr val="0d0dff"/>
                </a:solidFill>
                <a:latin typeface="Calibri"/>
              </a:rPr>
              <a:t>Dwarf Spheroidal Galaxies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95" name="Picture 21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7450560" y="3918960"/>
            <a:ext cx="1028880" cy="1028880"/>
          </a:xfrm>
          <a:prstGeom prst="rect">
            <a:avLst/>
          </a:prstGeom>
          <a:ln>
            <a:noFill/>
          </a:ln>
        </p:spPr>
      </p:pic>
      <p:pic>
        <p:nvPicPr>
          <p:cNvPr id="196" name="Picture 20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1942560" y="3762000"/>
            <a:ext cx="986400" cy="891000"/>
          </a:xfrm>
          <a:prstGeom prst="rect">
            <a:avLst/>
          </a:prstGeom>
          <a:ln>
            <a:noFill/>
          </a:ln>
        </p:spPr>
      </p:pic>
      <p:pic>
        <p:nvPicPr>
          <p:cNvPr id="197" name="Picture 19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3387240" y="1120320"/>
            <a:ext cx="907200" cy="858240"/>
          </a:xfrm>
          <a:prstGeom prst="rect">
            <a:avLst/>
          </a:prstGeom>
          <a:ln>
            <a:noFill/>
          </a:ln>
        </p:spPr>
      </p:pic>
      <p:pic>
        <p:nvPicPr>
          <p:cNvPr id="198" name="Picture 22" descr=""/>
          <p:cNvPicPr/>
          <p:nvPr/>
        </p:nvPicPr>
        <p:blipFill>
          <a:blip r:embed="rId5"/>
          <a:stretch>
            <a:fillRect/>
          </a:stretch>
        </p:blipFill>
        <p:spPr>
          <a:xfrm>
            <a:off x="4508280" y="4761000"/>
            <a:ext cx="948600" cy="783000"/>
          </a:xfrm>
          <a:prstGeom prst="rect">
            <a:avLst/>
          </a:prstGeom>
          <a:ln>
            <a:noFill/>
          </a:ln>
        </p:spPr>
      </p:pic>
      <p:pic>
        <p:nvPicPr>
          <p:cNvPr id="199" name="Picture 23" descr=""/>
          <p:cNvPicPr/>
          <p:nvPr/>
        </p:nvPicPr>
        <p:blipFill>
          <a:blip r:embed="rId6"/>
          <a:stretch>
            <a:fillRect/>
          </a:stretch>
        </p:blipFill>
        <p:spPr>
          <a:xfrm>
            <a:off x="7139160" y="1397160"/>
            <a:ext cx="605520" cy="769320"/>
          </a:xfrm>
          <a:prstGeom prst="rect">
            <a:avLst/>
          </a:prstGeom>
          <a:ln>
            <a:noFill/>
          </a:ln>
        </p:spPr>
      </p:pic>
      <p:sp>
        <p:nvSpPr>
          <p:cNvPr id="200" name="CustomShape 7"/>
          <p:cNvSpPr/>
          <p:nvPr/>
        </p:nvSpPr>
        <p:spPr>
          <a:xfrm>
            <a:off x="5451480" y="4128840"/>
            <a:ext cx="1686600" cy="903240"/>
          </a:xfrm>
          <a:prstGeom prst="borderCallout1">
            <a:avLst>
              <a:gd name="adj1" fmla="val -4531"/>
              <a:gd name="adj2" fmla="val 45152"/>
              <a:gd name="adj3" fmla="val -46171"/>
              <a:gd name="adj4" fmla="val 3455"/>
            </a:avLst>
          </a:prstGeom>
          <a:solidFill>
            <a:srgbClr val="e0e0ff"/>
          </a:solidFill>
          <a:ln w="19080">
            <a:solidFill>
              <a:srgbClr val="ff0000"/>
            </a:solidFill>
            <a:round/>
            <a:tailEnd len="med" type="triangle" w="med"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en-GB" sz="1600">
                <a:solidFill>
                  <a:srgbClr val="0d0dff"/>
                </a:solidFill>
                <a:latin typeface="Calibri"/>
              </a:rPr>
              <a:t>IMBH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201" name="Picture 13" descr=""/>
          <p:cNvPicPr/>
          <p:nvPr/>
        </p:nvPicPr>
        <p:blipFill>
          <a:blip r:embed="rId7"/>
          <a:stretch>
            <a:fillRect/>
          </a:stretch>
        </p:blipFill>
        <p:spPr>
          <a:xfrm>
            <a:off x="6447960" y="4890960"/>
            <a:ext cx="965880" cy="652320"/>
          </a:xfrm>
          <a:prstGeom prst="rect">
            <a:avLst/>
          </a:prstGeom>
          <a:ln>
            <a:noFill/>
          </a:ln>
        </p:spPr>
      </p:pic>
      <p:sp>
        <p:nvSpPr>
          <p:cNvPr id="202" name="TextShape 8"/>
          <p:cNvSpPr txBox="1"/>
          <p:nvPr/>
        </p:nvSpPr>
        <p:spPr>
          <a:xfrm>
            <a:off x="-288000" y="5593320"/>
            <a:ext cx="9432000" cy="1750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GB">
                <a:solidFill>
                  <a:srgbClr val="000000"/>
                </a:solidFill>
                <a:latin typeface="Calibri"/>
                <a:ea typeface="ヒラギノ角ゴ Pro W3"/>
              </a:rPr>
              <a:t>	</a:t>
            </a:r>
            <a:r>
              <a:rPr lang="en-GB">
                <a:solidFill>
                  <a:srgbClr val="000000"/>
                </a:solidFill>
                <a:latin typeface="Calibri"/>
                <a:ea typeface="ヒラギノ角ゴ Pro W3"/>
              </a:rPr>
              <a:t>1) </a:t>
            </a:r>
            <a:r>
              <a:rPr lang="en-GB">
                <a:solidFill>
                  <a:srgbClr val="0000ff"/>
                </a:solidFill>
                <a:latin typeface="Calibri"/>
                <a:ea typeface="ヒラギノ角ゴ Pro W3"/>
              </a:rPr>
              <a:t>CTA une approche complémentaire à la detection directe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GB">
                <a:solidFill>
                  <a:srgbClr val="000000"/>
                </a:solidFill>
                <a:latin typeface="Calibri"/>
                <a:ea typeface="ヒラギノ角ゴ Pro W3"/>
              </a:rPr>
              <a:t>2) Pas de détection (Candidat DM lourd?) </a:t>
            </a:r>
            <a:r>
              <a:rPr lang="en-GB">
                <a:solidFill>
                  <a:srgbClr val="ff0000"/>
                </a:solidFill>
                <a:latin typeface="Calibri"/>
                <a:ea typeface="ヒラギノ角ゴ Pro W3"/>
              </a:rPr>
              <a:t>Masse supérieure : CTA seulement</a:t>
            </a:r>
            <a:endParaRPr/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1009800" y="0"/>
            <a:ext cx="6861960" cy="9547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r-FR" sz="2800">
                <a:solidFill>
                  <a:srgbClr val="ffffff"/>
                </a:solidFill>
                <a:latin typeface="Calibri"/>
              </a:rPr>
              <a:t>Noyaux actifs de galaxie (ENIGMASS)</a:t>
            </a:r>
            <a:endParaRPr/>
          </a:p>
        </p:txBody>
      </p:sp>
      <p:pic>
        <p:nvPicPr>
          <p:cNvPr id="204" name="Image 6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32000" y="1080000"/>
            <a:ext cx="3779280" cy="3816000"/>
          </a:xfrm>
          <a:prstGeom prst="rect">
            <a:avLst/>
          </a:prstGeom>
          <a:ln>
            <a:noFill/>
          </a:ln>
        </p:spPr>
      </p:pic>
      <p:sp>
        <p:nvSpPr>
          <p:cNvPr id="205" name="CustomShape 2"/>
          <p:cNvSpPr/>
          <p:nvPr/>
        </p:nvSpPr>
        <p:spPr>
          <a:xfrm>
            <a:off x="4179600" y="1080000"/>
            <a:ext cx="4391640" cy="431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GB" sz="2600">
                <a:solidFill>
                  <a:srgbClr val="000080"/>
                </a:solidFill>
                <a:latin typeface="Calibri"/>
              </a:rPr>
              <a:t>Trou noir super-massif, Tore, nuage, jet</a:t>
            </a:r>
            <a:endParaRPr/>
          </a:p>
        </p:txBody>
      </p:sp>
      <p:sp>
        <p:nvSpPr>
          <p:cNvPr id="206" name="CustomShape 3"/>
          <p:cNvSpPr/>
          <p:nvPr/>
        </p:nvSpPr>
        <p:spPr>
          <a:xfrm>
            <a:off x="5645880" y="2049840"/>
            <a:ext cx="4391640" cy="431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GB">
                <a:solidFill>
                  <a:srgbClr val="000000"/>
                </a:solidFill>
                <a:latin typeface="Calibri"/>
              </a:rPr>
              <a:t>Jet vers la Terre → Blazars</a:t>
            </a:r>
            <a:endParaRPr/>
          </a:p>
        </p:txBody>
      </p:sp>
      <p:pic>
        <p:nvPicPr>
          <p:cNvPr id="207" name="Image 12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5174640" y="2592000"/>
            <a:ext cx="3393360" cy="2472480"/>
          </a:xfrm>
          <a:prstGeom prst="rect">
            <a:avLst/>
          </a:prstGeom>
          <a:ln>
            <a:noFill/>
          </a:ln>
        </p:spPr>
      </p:pic>
      <p:sp>
        <p:nvSpPr>
          <p:cNvPr id="208" name="CustomShape 4"/>
          <p:cNvSpPr/>
          <p:nvPr/>
        </p:nvSpPr>
        <p:spPr>
          <a:xfrm>
            <a:off x="1368360" y="5385960"/>
            <a:ext cx="2633040" cy="1035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45000"/>
              <a:buFont typeface="Arial"/>
              <a:buChar char="•"/>
            </a:pPr>
            <a:r>
              <a:rPr lang="en-GB" sz="1500">
                <a:solidFill>
                  <a:srgbClr val="000000"/>
                </a:solidFill>
                <a:latin typeface="Calibri"/>
              </a:rPr>
              <a:t>Classes de Blazars </a:t>
            </a:r>
            <a:endParaRPr/>
          </a:p>
          <a:p>
            <a:pPr>
              <a:lnSpc>
                <a:spcPct val="100000"/>
              </a:lnSpc>
              <a:buSzPct val="45000"/>
              <a:buFont typeface="Arial"/>
              <a:buChar char="•"/>
            </a:pPr>
            <a:r>
              <a:rPr lang="en-GB" sz="1500">
                <a:solidFill>
                  <a:srgbClr val="000000"/>
                </a:solidFill>
                <a:latin typeface="Calibri"/>
              </a:rPr>
              <a:t>Variabilité</a:t>
            </a:r>
            <a:endParaRPr/>
          </a:p>
          <a:p>
            <a:pPr>
              <a:lnSpc>
                <a:spcPct val="100000"/>
              </a:lnSpc>
              <a:buSzPct val="45000"/>
              <a:buFont typeface="Arial"/>
              <a:buChar char="•"/>
            </a:pPr>
            <a:r>
              <a:rPr lang="en-GB" sz="1500">
                <a:solidFill>
                  <a:srgbClr val="000000"/>
                </a:solidFill>
                <a:latin typeface="Calibri"/>
              </a:rPr>
              <a:t>Neutrinos</a:t>
            </a:r>
            <a:endParaRPr/>
          </a:p>
          <a:p>
            <a:pPr>
              <a:lnSpc>
                <a:spcPct val="100000"/>
              </a:lnSpc>
              <a:buSzPct val="45000"/>
              <a:buFont typeface="Arial"/>
              <a:buChar char="•"/>
            </a:pPr>
            <a:r>
              <a:rPr lang="en-GB" sz="1500">
                <a:solidFill>
                  <a:srgbClr val="000000"/>
                </a:solidFill>
                <a:latin typeface="Calibri"/>
              </a:rPr>
              <a:t>Populations</a:t>
            </a:r>
            <a:endParaRPr/>
          </a:p>
        </p:txBody>
      </p:sp>
      <p:sp>
        <p:nvSpPr>
          <p:cNvPr id="209" name="Line 5"/>
          <p:cNvSpPr/>
          <p:nvPr/>
        </p:nvSpPr>
        <p:spPr>
          <a:xfrm>
            <a:off x="3632400" y="5916960"/>
            <a:ext cx="902880" cy="0"/>
          </a:xfrm>
          <a:prstGeom prst="line">
            <a:avLst/>
          </a:prstGeom>
          <a:ln w="1908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210" name="CustomShape 6"/>
          <p:cNvSpPr/>
          <p:nvPr/>
        </p:nvSpPr>
        <p:spPr>
          <a:xfrm>
            <a:off x="4535280" y="5507640"/>
            <a:ext cx="3240720" cy="801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GB" sz="1500">
                <a:solidFill>
                  <a:srgbClr val="000000"/>
                </a:solidFill>
                <a:latin typeface="Calibri"/>
              </a:rPr>
              <a:t>Mécanismes d'accélération, d'émission, UHECRs, cosmologie</a:t>
            </a:r>
            <a:endParaRPr/>
          </a:p>
        </p:txBody>
      </p:sp>
      <p:sp>
        <p:nvSpPr>
          <p:cNvPr id="211" name="CustomShape 7"/>
          <p:cNvSpPr/>
          <p:nvPr/>
        </p:nvSpPr>
        <p:spPr>
          <a:xfrm>
            <a:off x="1406880" y="4896000"/>
            <a:ext cx="1877040" cy="377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GB" sz="2000">
                <a:solidFill>
                  <a:srgbClr val="800000"/>
                </a:solidFill>
                <a:latin typeface="Calibri"/>
              </a:rPr>
              <a:t>Questions ?</a:t>
            </a:r>
            <a:endParaRPr/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