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63" r:id="rId4"/>
    <p:sldId id="265" r:id="rId5"/>
    <p:sldId id="279" r:id="rId6"/>
    <p:sldId id="264" r:id="rId7"/>
    <p:sldId id="266" r:id="rId8"/>
    <p:sldId id="268" r:id="rId9"/>
    <p:sldId id="267" r:id="rId10"/>
    <p:sldId id="275" r:id="rId11"/>
    <p:sldId id="269" r:id="rId12"/>
    <p:sldId id="270" r:id="rId13"/>
    <p:sldId id="271" r:id="rId14"/>
    <p:sldId id="272" r:id="rId15"/>
    <p:sldId id="273" r:id="rId16"/>
    <p:sldId id="274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Objects="1">
      <p:cViewPr varScale="1">
        <p:scale>
          <a:sx n="92" d="100"/>
          <a:sy n="92" d="100"/>
        </p:scale>
        <p:origin x="-3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14282" y="5118117"/>
            <a:ext cx="41434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lnSpc>
                <a:spcPct val="7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fr-FR" sz="2400" b="1" dirty="0" smtClean="0">
                <a:solidFill>
                  <a:srgbClr val="EFBC6F"/>
                </a:solidFill>
                <a:latin typeface="Century Gothic" pitchFamily="34" charset="0"/>
              </a:rPr>
              <a:t>Ghita Rahal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785786" y="6274378"/>
            <a:ext cx="3460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r-FR" sz="1800" dirty="0" smtClean="0">
                <a:solidFill>
                  <a:schemeClr val="bg1"/>
                </a:solidFill>
                <a:latin typeface="Century Gothic" pitchFamily="34" charset="0"/>
              </a:rPr>
              <a:t>KEK,  Novembre</a:t>
            </a:r>
            <a:r>
              <a:rPr lang="fr-FR" sz="1800" baseline="0" dirty="0" smtClean="0">
                <a:solidFill>
                  <a:schemeClr val="bg1"/>
                </a:solidFill>
                <a:latin typeface="Century Gothic" pitchFamily="34" charset="0"/>
              </a:rPr>
              <a:t> 26th,</a:t>
            </a:r>
            <a:r>
              <a:rPr lang="fr-FR" sz="1800" dirty="0" smtClean="0">
                <a:solidFill>
                  <a:schemeClr val="bg1"/>
                </a:solidFill>
                <a:latin typeface="Century Gothic" pitchFamily="34" charset="0"/>
              </a:rPr>
              <a:t> 2008</a:t>
            </a:r>
            <a:endParaRPr lang="fr-F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3850" y="3716338"/>
            <a:ext cx="8275638" cy="936625"/>
          </a:xfrm>
        </p:spPr>
        <p:txBody>
          <a:bodyPr/>
          <a:lstStyle>
            <a:lvl1pPr>
              <a:defRPr b="0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04025" y="144463"/>
            <a:ext cx="2232025" cy="6021387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07950" y="144463"/>
            <a:ext cx="6543675" cy="602138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713788" cy="79216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79388" y="1484313"/>
            <a:ext cx="4316412" cy="478313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316413" cy="478313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-60325" y="6607175"/>
            <a:ext cx="1162050" cy="3413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4351338" y="6618288"/>
            <a:ext cx="398462" cy="341312"/>
          </a:xfrm>
        </p:spPr>
        <p:txBody>
          <a:bodyPr/>
          <a:lstStyle>
            <a:lvl1pPr>
              <a:defRPr/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7CA9393-DC62-0940-93EB-529AA36467C9}" type="datetimeFigureOut">
              <a:rPr lang="fr-FR" smtClean="0"/>
              <a:pPr/>
              <a:t>18/12/2008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950" y="1628775"/>
            <a:ext cx="438785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387850" cy="4537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44463"/>
            <a:ext cx="6408737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1628775"/>
            <a:ext cx="89281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75425"/>
            <a:ext cx="21336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fld id="{AFFDDB18-0145-5142-9113-2E61AEBDFF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0" y="6538913"/>
            <a:ext cx="26654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200" dirty="0" err="1" smtClean="0">
                <a:solidFill>
                  <a:srgbClr val="E26630"/>
                </a:solidFill>
                <a:latin typeface="Century Gothic" pitchFamily="34" charset="0"/>
              </a:rPr>
              <a:t>G.Rahal</a:t>
            </a:r>
            <a:endParaRPr lang="fr-FR" sz="1200" dirty="0">
              <a:solidFill>
                <a:srgbClr val="E26630"/>
              </a:solidFill>
              <a:latin typeface="Century Gothic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E26630"/>
        </a:buClr>
        <a:buChar char="•"/>
        <a:defRPr sz="3200">
          <a:solidFill>
            <a:srgbClr val="80808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DC0F3"/>
        </a:buClr>
        <a:buSzPct val="60000"/>
        <a:buFont typeface="Arial" charset="0"/>
        <a:buChar char="■"/>
        <a:defRPr sz="2800">
          <a:solidFill>
            <a:srgbClr val="E2663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i="1">
          <a:solidFill>
            <a:srgbClr val="858B8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26630"/>
        </a:buClr>
        <a:buSzPct val="75000"/>
        <a:buFont typeface="ZapfDingbats" pitchFamily="82" charset="2"/>
        <a:buChar char="o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C0F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C0F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C0F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C0F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C0F3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dms.in2p3.fr/file/I-015520/1/CR-Support-dedie-LHC-15-12-08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CMS/DMWMPG_Namespace#Proposal" TargetMode="External"/><Relationship Id="rId2" Type="http://schemas.openxmlformats.org/officeDocument/2006/relationships/hyperlink" Target="http://indico.in2p3.fr/conferenceDisplay.py?confId=80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Synthèse problèmes rencontrés par les expériences LHC au CC-IN2P3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1209668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 smtClean="0"/>
              <a:t>Luisa </a:t>
            </a:r>
            <a:r>
              <a:rPr lang="fr-FR" sz="2800" dirty="0" err="1" smtClean="0"/>
              <a:t>Arrabito</a:t>
            </a:r>
            <a:r>
              <a:rPr lang="fr-FR" sz="2800" dirty="0" smtClean="0"/>
              <a:t>, Catherine </a:t>
            </a:r>
            <a:r>
              <a:rPr lang="fr-FR" sz="2800" dirty="0" err="1" smtClean="0"/>
              <a:t>Biscarat</a:t>
            </a:r>
            <a:r>
              <a:rPr lang="fr-FR" sz="2800" dirty="0" smtClean="0"/>
              <a:t>, Farida Fassi, </a:t>
            </a:r>
            <a:r>
              <a:rPr lang="fr-FR" sz="2800" dirty="0" err="1" smtClean="0"/>
              <a:t>Nelli</a:t>
            </a:r>
            <a:r>
              <a:rPr lang="fr-FR" sz="2800" dirty="0" smtClean="0"/>
              <a:t> </a:t>
            </a:r>
            <a:r>
              <a:rPr lang="fr-FR" sz="2800" dirty="0" err="1" smtClean="0"/>
              <a:t>Pukhaeva</a:t>
            </a:r>
            <a:r>
              <a:rPr lang="fr-FR" sz="2800" dirty="0" smtClean="0"/>
              <a:t>, Ghita Rahal </a:t>
            </a:r>
            <a:endParaRPr lang="fr-F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Stockage</a:t>
            </a:r>
            <a:r>
              <a:rPr lang="en-US" dirty="0" smtClean="0"/>
              <a:t>: </a:t>
            </a:r>
            <a:r>
              <a:rPr lang="en-US" dirty="0" err="1" smtClean="0"/>
              <a:t>dcache</a:t>
            </a:r>
            <a:r>
              <a:rPr lang="en-US" dirty="0" smtClean="0"/>
              <a:t>/HPSS (5/5)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1"/>
            <a:r>
              <a:rPr lang="fr-FR" dirty="0" smtClean="0"/>
              <a:t>Action</a:t>
            </a:r>
          </a:p>
          <a:p>
            <a:pPr lvl="2"/>
            <a:r>
              <a:rPr lang="fr-FR" dirty="0" smtClean="0"/>
              <a:t>Réunion en janvier: </a:t>
            </a:r>
            <a:r>
              <a:rPr lang="fr-FR" dirty="0" err="1" smtClean="0"/>
              <a:t>rediscussion</a:t>
            </a:r>
            <a:r>
              <a:rPr lang="fr-FR" dirty="0" smtClean="0"/>
              <a:t> des modalités/possibilités d’implémentation des </a:t>
            </a:r>
            <a:r>
              <a:rPr lang="fr-FR" dirty="0" err="1" smtClean="0"/>
              <a:t>tapefamilies</a:t>
            </a:r>
            <a:r>
              <a:rPr lang="fr-FR" dirty="0" smtClean="0"/>
              <a:t> . </a:t>
            </a:r>
          </a:p>
          <a:p>
            <a:pPr lvl="2"/>
            <a:r>
              <a:rPr lang="fr-FR" dirty="0" smtClean="0"/>
              <a:t>Implémentation pour CMS et d’autres expériences.</a:t>
            </a:r>
          </a:p>
          <a:p>
            <a:pPr lvl="2"/>
            <a:r>
              <a:rPr lang="fr-FR" dirty="0" smtClean="0"/>
              <a:t>Pour chaque expérience: comment se font les écritures et les lectures des données sur cartouche (envoi requête globale pouvant être exploitée par le système?)</a:t>
            </a:r>
          </a:p>
          <a:p>
            <a:pPr lvl="2"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Stockage</a:t>
            </a:r>
            <a:r>
              <a:rPr lang="en-US" dirty="0" smtClean="0"/>
              <a:t>: </a:t>
            </a:r>
            <a:r>
              <a:rPr lang="en-US" dirty="0" err="1" smtClean="0"/>
              <a:t>dcache</a:t>
            </a:r>
            <a:r>
              <a:rPr lang="en-US" dirty="0" smtClean="0"/>
              <a:t> (1/3)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</p:spPr>
        <p:txBody>
          <a:bodyPr/>
          <a:lstStyle/>
          <a:p>
            <a:pPr lvl="1"/>
            <a:r>
              <a:rPr lang="fr-FR" dirty="0" smtClean="0"/>
              <a:t>Fichiers perdus (ATLAS):</a:t>
            </a:r>
          </a:p>
          <a:p>
            <a:pPr lvl="2"/>
            <a:r>
              <a:rPr lang="fr-FR" dirty="0" smtClean="0"/>
              <a:t>Fichiers qui n’existent plus sur le disque </a:t>
            </a:r>
            <a:r>
              <a:rPr lang="fr-FR" dirty="0" err="1" smtClean="0"/>
              <a:t>dcache</a:t>
            </a:r>
            <a:r>
              <a:rPr lang="fr-FR" dirty="0" smtClean="0"/>
              <a:t> mais dont le </a:t>
            </a:r>
            <a:r>
              <a:rPr lang="fr-FR" dirty="0" err="1" smtClean="0"/>
              <a:t>path</a:t>
            </a:r>
            <a:r>
              <a:rPr lang="fr-FR" dirty="0" smtClean="0"/>
              <a:t> /</a:t>
            </a:r>
            <a:r>
              <a:rPr lang="fr-FR" dirty="0" err="1" smtClean="0"/>
              <a:t>pnfs</a:t>
            </a:r>
            <a:r>
              <a:rPr lang="fr-FR" dirty="0" smtClean="0"/>
              <a:t> est présent.</a:t>
            </a:r>
          </a:p>
          <a:p>
            <a:pPr lvl="2"/>
            <a:r>
              <a:rPr lang="fr-FR" dirty="0" smtClean="0"/>
              <a:t>2 raisons pointées jusqu’à aujourd’hui:</a:t>
            </a:r>
          </a:p>
          <a:p>
            <a:pPr lvl="3"/>
            <a:r>
              <a:rPr lang="fr-FR" dirty="0" smtClean="0"/>
              <a:t>Coupure </a:t>
            </a:r>
            <a:r>
              <a:rPr lang="fr-FR" dirty="0" err="1" smtClean="0"/>
              <a:t>electrique</a:t>
            </a:r>
            <a:r>
              <a:rPr lang="fr-FR" dirty="0" smtClean="0"/>
              <a:t> et mauvais restart de </a:t>
            </a:r>
            <a:r>
              <a:rPr lang="fr-FR" dirty="0" err="1" smtClean="0"/>
              <a:t>dcache</a:t>
            </a:r>
            <a:r>
              <a:rPr lang="fr-FR" dirty="0" smtClean="0"/>
              <a:t> (14 Aout)</a:t>
            </a:r>
          </a:p>
          <a:p>
            <a:pPr lvl="3"/>
            <a:r>
              <a:rPr lang="fr-FR" dirty="0" smtClean="0"/>
              <a:t>Bug module de copie pool-to-pool de </a:t>
            </a:r>
            <a:r>
              <a:rPr lang="fr-FR" dirty="0" err="1" smtClean="0"/>
              <a:t>dcache</a:t>
            </a:r>
            <a:endParaRPr lang="fr-FR" dirty="0" smtClean="0"/>
          </a:p>
          <a:p>
            <a:pPr lvl="2"/>
            <a:r>
              <a:rPr lang="fr-FR" dirty="0" smtClean="0"/>
              <a:t>La liste globale des fichiers perdus n’est pas disponible après incident.</a:t>
            </a:r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Stockage</a:t>
            </a:r>
            <a:r>
              <a:rPr lang="en-US" dirty="0" smtClean="0"/>
              <a:t>: </a:t>
            </a:r>
            <a:r>
              <a:rPr lang="en-US" dirty="0" err="1" smtClean="0"/>
              <a:t>dcache</a:t>
            </a:r>
            <a:r>
              <a:rPr lang="en-US" dirty="0" smtClean="0"/>
              <a:t> (2/3)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</p:spPr>
        <p:txBody>
          <a:bodyPr/>
          <a:lstStyle/>
          <a:p>
            <a:pPr lvl="1"/>
            <a:r>
              <a:rPr lang="fr-FR" dirty="0" smtClean="0"/>
              <a:t>Issues: </a:t>
            </a:r>
          </a:p>
          <a:p>
            <a:pPr lvl="2"/>
            <a:r>
              <a:rPr lang="fr-FR" dirty="0" smtClean="0"/>
              <a:t>Un fichier n’est découvert comme inexistant que lorsque la production ou un utilisateur veulent l’utiliser.</a:t>
            </a:r>
          </a:p>
          <a:p>
            <a:pPr lvl="2"/>
            <a:r>
              <a:rPr lang="fr-FR" dirty="0" smtClean="0"/>
              <a:t>Une fois identifié, génère beaucoup d’activité et de tracas:</a:t>
            </a:r>
          </a:p>
          <a:p>
            <a:pPr lvl="3"/>
            <a:r>
              <a:rPr lang="fr-FR" dirty="0" smtClean="0"/>
              <a:t>BQS (</a:t>
            </a:r>
            <a:r>
              <a:rPr lang="fr-FR" dirty="0" err="1" smtClean="0"/>
              <a:t>pending</a:t>
            </a:r>
            <a:r>
              <a:rPr lang="fr-FR" dirty="0" smtClean="0"/>
              <a:t> jobs car le /</a:t>
            </a:r>
            <a:r>
              <a:rPr lang="fr-FR" dirty="0" err="1" smtClean="0"/>
              <a:t>pnfs</a:t>
            </a:r>
            <a:r>
              <a:rPr lang="fr-FR" dirty="0" smtClean="0"/>
              <a:t> est présent)</a:t>
            </a:r>
          </a:p>
          <a:p>
            <a:pPr lvl="3"/>
            <a:r>
              <a:rPr lang="fr-FR" dirty="0" smtClean="0"/>
              <a:t>Trouver si dans un </a:t>
            </a:r>
            <a:r>
              <a:rPr lang="fr-FR" dirty="0" err="1" smtClean="0"/>
              <a:t>dataset</a:t>
            </a:r>
            <a:r>
              <a:rPr lang="fr-FR" dirty="0" smtClean="0"/>
              <a:t> d’autres fichiers d’un même </a:t>
            </a:r>
            <a:r>
              <a:rPr lang="fr-FR" dirty="0" err="1" smtClean="0"/>
              <a:t>dataset</a:t>
            </a:r>
            <a:r>
              <a:rPr lang="fr-FR" dirty="0" smtClean="0"/>
              <a:t> sont aussi vus comme manquants</a:t>
            </a:r>
          </a:p>
          <a:p>
            <a:pPr lvl="3"/>
            <a:r>
              <a:rPr lang="fr-FR" dirty="0" smtClean="0"/>
              <a:t>Effacer sur les catalogues DDM, LFC, </a:t>
            </a:r>
            <a:r>
              <a:rPr lang="fr-FR" dirty="0" err="1" smtClean="0"/>
              <a:t>dcache</a:t>
            </a:r>
            <a:r>
              <a:rPr lang="fr-FR" dirty="0" smtClean="0"/>
              <a:t> les traces de ce(s) fichier(s)</a:t>
            </a:r>
          </a:p>
          <a:p>
            <a:pPr lvl="1"/>
            <a:r>
              <a:rPr lang="fr-FR" dirty="0" smtClean="0"/>
              <a:t>Issue majeure: intégrité des données.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Stockage</a:t>
            </a:r>
            <a:r>
              <a:rPr lang="en-US" dirty="0" smtClean="0"/>
              <a:t>: </a:t>
            </a:r>
            <a:r>
              <a:rPr lang="en-US" dirty="0" err="1" smtClean="0"/>
              <a:t>dcache</a:t>
            </a:r>
            <a:r>
              <a:rPr lang="en-US" dirty="0" smtClean="0"/>
              <a:t> (3/3)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1"/>
            <a:r>
              <a:rPr lang="fr-FR" dirty="0" smtClean="0"/>
              <a:t>Actions: </a:t>
            </a:r>
          </a:p>
          <a:p>
            <a:pPr lvl="2"/>
            <a:r>
              <a:rPr lang="fr-FR" dirty="0" smtClean="0"/>
              <a:t>Audit du catalogue de </a:t>
            </a:r>
            <a:r>
              <a:rPr lang="fr-FR" dirty="0" err="1" smtClean="0"/>
              <a:t>dcache</a:t>
            </a:r>
            <a:r>
              <a:rPr lang="fr-FR" dirty="0" smtClean="0"/>
              <a:t> (</a:t>
            </a:r>
            <a:r>
              <a:rPr lang="fr-FR" dirty="0" err="1" smtClean="0"/>
              <a:t>shutdown</a:t>
            </a:r>
            <a:r>
              <a:rPr lang="fr-FR" dirty="0" smtClean="0"/>
              <a:t>?)</a:t>
            </a:r>
          </a:p>
          <a:p>
            <a:pPr lvl="2"/>
            <a:r>
              <a:rPr lang="fr-FR" dirty="0" smtClean="0"/>
              <a:t>Audit incrémental régulier</a:t>
            </a:r>
          </a:p>
          <a:p>
            <a:pPr lvl="2"/>
            <a:r>
              <a:rPr lang="fr-FR" dirty="0" smtClean="0"/>
              <a:t>Étanchéité des instances </a:t>
            </a:r>
            <a:r>
              <a:rPr lang="fr-FR" dirty="0" err="1" smtClean="0"/>
              <a:t>dcache</a:t>
            </a:r>
            <a:r>
              <a:rPr lang="fr-FR" dirty="0" smtClean="0"/>
              <a:t> entre les expériences LHC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BQS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</p:spPr>
        <p:txBody>
          <a:bodyPr/>
          <a:lstStyle/>
          <a:p>
            <a:pPr lvl="1"/>
            <a:r>
              <a:rPr lang="fr-FR" dirty="0" smtClean="0"/>
              <a:t>Incompatibilité ressources allouées et limitations (</a:t>
            </a:r>
            <a:r>
              <a:rPr lang="fr-FR" dirty="0" err="1" smtClean="0"/>
              <a:t>dcache</a:t>
            </a:r>
            <a:r>
              <a:rPr lang="fr-FR" dirty="0" smtClean="0"/>
              <a:t>, </a:t>
            </a:r>
            <a:r>
              <a:rPr lang="fr-FR" dirty="0" err="1" smtClean="0"/>
              <a:t>hpss</a:t>
            </a:r>
            <a:r>
              <a:rPr lang="fr-FR" dirty="0" smtClean="0"/>
              <a:t>, </a:t>
            </a:r>
            <a:r>
              <a:rPr lang="fr-FR" dirty="0" err="1" smtClean="0"/>
              <a:t>sps</a:t>
            </a:r>
            <a:r>
              <a:rPr lang="fr-FR" dirty="0" smtClean="0"/>
              <a:t>, </a:t>
            </a:r>
            <a:r>
              <a:rPr lang="fr-FR" dirty="0" err="1" smtClean="0"/>
              <a:t>afs</a:t>
            </a:r>
            <a:r>
              <a:rPr lang="fr-FR" dirty="0" smtClean="0"/>
              <a:t>) (LHC) </a:t>
            </a:r>
          </a:p>
          <a:p>
            <a:pPr lvl="1"/>
            <a:r>
              <a:rPr lang="fr-FR" dirty="0" smtClean="0"/>
              <a:t>Changements d’objectifs sur BQS sans communication à l’utilisateur (LHC)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Grille, CE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</p:spPr>
        <p:txBody>
          <a:bodyPr/>
          <a:lstStyle/>
          <a:p>
            <a:pPr lvl="1"/>
            <a:r>
              <a:rPr lang="fr-FR" dirty="0" smtClean="0"/>
              <a:t>Jobs qui ne rentrent pas dans BQS (ATLAS):</a:t>
            </a:r>
          </a:p>
          <a:p>
            <a:pPr lvl="2"/>
            <a:r>
              <a:rPr lang="fr-FR" dirty="0" smtClean="0"/>
              <a:t>Restent en état d’attente puis rejetés par timeout;</a:t>
            </a:r>
          </a:p>
          <a:p>
            <a:pPr lvl="2"/>
            <a:r>
              <a:rPr lang="fr-FR" dirty="0" smtClean="0"/>
              <a:t>Plusieurs modifications (upgrade, nombre de ports,…) mais sans succès</a:t>
            </a:r>
          </a:p>
          <a:p>
            <a:pPr lvl="2"/>
            <a:r>
              <a:rPr lang="fr-FR" dirty="0" err="1" smtClean="0"/>
              <a:t>Vobox</a:t>
            </a:r>
            <a:r>
              <a:rPr lang="fr-FR" dirty="0" smtClean="0"/>
              <a:t>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Général</a:t>
            </a:r>
            <a:r>
              <a:rPr lang="en-US" dirty="0" smtClean="0"/>
              <a:t> (1/4)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</p:spPr>
        <p:txBody>
          <a:bodyPr/>
          <a:lstStyle/>
          <a:p>
            <a:pPr lvl="1"/>
            <a:r>
              <a:rPr lang="fr-FR" dirty="0" smtClean="0"/>
              <a:t>Problèmes rencontrés en général:</a:t>
            </a:r>
          </a:p>
          <a:p>
            <a:pPr lvl="2"/>
            <a:r>
              <a:rPr lang="fr-FR" dirty="0" smtClean="0"/>
              <a:t>Demande un suivi et une relance continus des supports </a:t>
            </a:r>
          </a:p>
          <a:p>
            <a:pPr lvl="2"/>
            <a:r>
              <a:rPr lang="fr-FR" dirty="0" smtClean="0"/>
              <a:t>Pas de retour automatique lors de la résolution d’un problème ou en cours de résolution </a:t>
            </a:r>
            <a:r>
              <a:rPr lang="fr-FR" dirty="0" smtClean="0">
                <a:sym typeface="Wingdings" pitchFamily="2" charset="2"/>
              </a:rPr>
              <a:t> peut induire des retards de démarrage sur </a:t>
            </a:r>
            <a:r>
              <a:rPr lang="fr-FR" smtClean="0">
                <a:sym typeface="Wingdings" pitchFamily="2" charset="2"/>
              </a:rPr>
              <a:t>services </a:t>
            </a:r>
            <a:r>
              <a:rPr lang="fr-FR" smtClean="0">
                <a:sym typeface="Wingdings" pitchFamily="2" charset="2"/>
              </a:rPr>
              <a:t>associés.</a:t>
            </a:r>
            <a:endParaRPr lang="fr-FR" dirty="0" smtClean="0"/>
          </a:p>
          <a:p>
            <a:pPr lvl="2"/>
            <a:r>
              <a:rPr lang="fr-FR" dirty="0" smtClean="0"/>
              <a:t>Pas toujours d’explication, même simplifiée, sur l’origine du problème.</a:t>
            </a:r>
          </a:p>
          <a:p>
            <a:pPr lvl="2"/>
            <a:r>
              <a:rPr lang="fr-FR" dirty="0" smtClean="0"/>
              <a:t>Difficulté d’analyse sur l’origine d’un problème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Général</a:t>
            </a:r>
            <a:r>
              <a:rPr lang="en-US" dirty="0" smtClean="0"/>
              <a:t> (2/4)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1"/>
            <a:r>
              <a:rPr lang="fr-FR" dirty="0" smtClean="0"/>
              <a:t>Action:</a:t>
            </a:r>
          </a:p>
          <a:p>
            <a:pPr lvl="2"/>
            <a:r>
              <a:rPr lang="fr-FR" dirty="0" smtClean="0"/>
              <a:t>Information pendant et après incident (</a:t>
            </a:r>
            <a:r>
              <a:rPr lang="fr-FR" dirty="0" err="1" smtClean="0"/>
              <a:t>logbook</a:t>
            </a:r>
            <a:r>
              <a:rPr lang="fr-FR" dirty="0" smtClean="0"/>
              <a:t> centre publié à chaque insertion d’information?)</a:t>
            </a:r>
          </a:p>
          <a:p>
            <a:pPr lvl="2"/>
            <a:r>
              <a:rPr lang="fr-FR" dirty="0" smtClean="0"/>
              <a:t>Plus d’outils au support pour intervenir dans les problèmes récurrents ciblés; exemples: effacement et ménage pools </a:t>
            </a:r>
            <a:r>
              <a:rPr lang="fr-FR" dirty="0" err="1" smtClean="0"/>
              <a:t>dCache</a:t>
            </a:r>
            <a:r>
              <a:rPr lang="fr-FR" dirty="0" smtClean="0"/>
              <a:t>, réplication de volumes AFS,…</a:t>
            </a:r>
          </a:p>
          <a:p>
            <a:pPr lvl="2"/>
            <a:r>
              <a:rPr lang="fr-FR" dirty="0" smtClean="0"/>
              <a:t>Mise au point de tests « on </a:t>
            </a:r>
            <a:r>
              <a:rPr lang="fr-FR" dirty="0" err="1" smtClean="0"/>
              <a:t>demand</a:t>
            </a:r>
            <a:r>
              <a:rPr lang="fr-FR" dirty="0" smtClean="0"/>
              <a:t> » pour reproduire les problèmes d’une expérience, en vérifier la résolution, avant de revenir au tests de l’expérience.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Général</a:t>
            </a:r>
            <a:r>
              <a:rPr lang="en-US" dirty="0" smtClean="0"/>
              <a:t> (3/4)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2"/>
            <a:r>
              <a:rPr lang="fr-FR" dirty="0" smtClean="0"/>
              <a:t>Amélioration des outils de monitoring</a:t>
            </a:r>
          </a:p>
          <a:p>
            <a:pPr lvl="3"/>
            <a:r>
              <a:rPr lang="fr-FR" dirty="0" smtClean="0"/>
              <a:t>Généraux: pour permettre aux experts de cibler le problème   </a:t>
            </a:r>
          </a:p>
          <a:p>
            <a:pPr lvl="3"/>
            <a:r>
              <a:rPr lang="fr-FR" dirty="0" smtClean="0"/>
              <a:t>Orientés VO; exemple pour le stockage </a:t>
            </a:r>
          </a:p>
          <a:p>
            <a:pPr lvl="4"/>
            <a:r>
              <a:rPr lang="fr-FR" dirty="0" smtClean="0"/>
              <a:t>Nombre de requêtes sur </a:t>
            </a:r>
            <a:r>
              <a:rPr lang="fr-FR" dirty="0" err="1" smtClean="0"/>
              <a:t>dcache</a:t>
            </a:r>
            <a:r>
              <a:rPr lang="fr-FR" dirty="0" smtClean="0"/>
              <a:t> de chaque VO en fonction du temps</a:t>
            </a:r>
          </a:p>
          <a:p>
            <a:pPr lvl="4"/>
            <a:r>
              <a:rPr lang="fr-FR" dirty="0" smtClean="0"/>
              <a:t>Nombre d’accès aux pools, connections </a:t>
            </a:r>
            <a:r>
              <a:rPr lang="fr-FR" dirty="0" err="1" smtClean="0"/>
              <a:t>gridftp</a:t>
            </a:r>
            <a:r>
              <a:rPr lang="fr-FR" dirty="0" smtClean="0"/>
              <a:t> protocoles (</a:t>
            </a:r>
            <a:r>
              <a:rPr lang="fr-FR" dirty="0" err="1" smtClean="0"/>
              <a:t>dccp,srm</a:t>
            </a:r>
            <a:r>
              <a:rPr lang="fr-FR" dirty="0" smtClean="0"/>
              <a:t>…), </a:t>
            </a:r>
            <a:r>
              <a:rPr lang="fr-FR" dirty="0" err="1" smtClean="0"/>
              <a:t>etc</a:t>
            </a:r>
            <a:endParaRPr lang="fr-FR" dirty="0" smtClean="0"/>
          </a:p>
          <a:p>
            <a:pPr lvl="4"/>
            <a:r>
              <a:rPr lang="fr-FR" dirty="0" smtClean="0"/>
              <a:t>Graphe du type ci-dessous: attention pas de rapport pour le contenu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4572008"/>
            <a:ext cx="47244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Général</a:t>
            </a:r>
            <a:r>
              <a:rPr lang="en-US" dirty="0" smtClean="0"/>
              <a:t> (4/4)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</p:spPr>
        <p:txBody>
          <a:bodyPr/>
          <a:lstStyle/>
          <a:p>
            <a:pPr lvl="2"/>
            <a:r>
              <a:rPr lang="fr-FR" dirty="0" smtClean="0"/>
              <a:t>Outil BQS:  </a:t>
            </a:r>
          </a:p>
          <a:p>
            <a:pPr lvl="3"/>
            <a:r>
              <a:rPr lang="fr-FR" dirty="0" smtClean="0"/>
              <a:t>Information suivie des modifications des valeurs limites des ressources utilisées pour la régulation des jobs (est ce que la valeur instantanée des modifications est stockée?).</a:t>
            </a:r>
          </a:p>
          <a:p>
            <a:pPr lvl="3"/>
            <a:r>
              <a:rPr lang="fr-FR" dirty="0" smtClean="0"/>
              <a:t>Moyen simplifié d’accès aux logs des jobs sur les </a:t>
            </a:r>
            <a:r>
              <a:rPr lang="fr-FR" dirty="0" err="1" smtClean="0"/>
              <a:t>workers</a:t>
            </a:r>
            <a:r>
              <a:rPr lang="fr-FR" dirty="0" smtClean="0"/>
              <a:t>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Réunion</a:t>
            </a:r>
            <a:r>
              <a:rPr lang="en-US" dirty="0" smtClean="0"/>
              <a:t> du 15 </a:t>
            </a:r>
            <a:r>
              <a:rPr lang="en-US" dirty="0" err="1" smtClean="0"/>
              <a:t>décembre</a:t>
            </a:r>
            <a:r>
              <a:rPr lang="en-US" dirty="0" smtClean="0"/>
              <a:t> 2008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50" y="1428736"/>
            <a:ext cx="8928100" cy="4537075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fr-FR" dirty="0" smtClean="0"/>
              <a:t>Beaucoup de problèmes peuvent être communs aux expériences sans qu’il y ait échange d’information</a:t>
            </a:r>
          </a:p>
          <a:p>
            <a:pPr lvl="1"/>
            <a:r>
              <a:rPr lang="fr-FR" dirty="0" smtClean="0"/>
              <a:t>Réunion entre les supports des expériences pour faire une synthèse des problèmes rencontrés: </a:t>
            </a:r>
          </a:p>
          <a:p>
            <a:pPr>
              <a:buNone/>
            </a:pPr>
            <a:r>
              <a:rPr lang="fr-FR" sz="2000" dirty="0" smtClean="0">
                <a:hlinkClick r:id="rId2"/>
              </a:rPr>
              <a:t>https://edms.in2p3.fr/file/I-015520/1/CR-Support-dedie-LHC-15-12-08.pdf</a:t>
            </a:r>
            <a:endParaRPr lang="fr-FR" sz="2000" dirty="0" smtClean="0"/>
          </a:p>
          <a:p>
            <a:pPr lvl="1"/>
            <a:r>
              <a:rPr lang="fr-FR" dirty="0" smtClean="0"/>
              <a:t>Regroupement des problèmes en fonction de l’infrastructure sollicitée</a:t>
            </a:r>
          </a:p>
          <a:p>
            <a:r>
              <a:rPr lang="fr-FR" dirty="0" smtClean="0"/>
              <a:t>Attention: les actions (pages roses!) dans la présentation sont proposées, à discuter et à compléter.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Stockage</a:t>
            </a:r>
            <a:r>
              <a:rPr lang="en-US" dirty="0" smtClean="0"/>
              <a:t> : AFS (1/2)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50" y="1142984"/>
            <a:ext cx="8928100" cy="5286412"/>
          </a:xfrm>
        </p:spPr>
        <p:txBody>
          <a:bodyPr/>
          <a:lstStyle/>
          <a:p>
            <a:pPr lvl="1"/>
            <a:r>
              <a:rPr lang="fr-FR" dirty="0" smtClean="0"/>
              <a:t>Écroulement de AFS dû à un accès intensif aux zones contenant les releases (ATLAS)</a:t>
            </a:r>
          </a:p>
          <a:p>
            <a:pPr lvl="2"/>
            <a:r>
              <a:rPr lang="fr-FR" dirty="0" smtClean="0"/>
              <a:t>Mise en place d’une procédure complexe</a:t>
            </a:r>
          </a:p>
          <a:p>
            <a:pPr lvl="3"/>
            <a:r>
              <a:rPr lang="fr-FR" dirty="0" smtClean="0"/>
              <a:t>Pool -&gt;RO-&gt;RW-&gt;RO-&gt;Réplication</a:t>
            </a:r>
          </a:p>
          <a:p>
            <a:pPr lvl="3"/>
            <a:r>
              <a:rPr lang="fr-FR" dirty="0" smtClean="0"/>
              <a:t>La technique  demande de la coordination (support ou CZAR) entre celui qui lance l’installation dans l’expérience et le AFSMASTER (XC)</a:t>
            </a:r>
          </a:p>
          <a:p>
            <a:pPr lvl="3"/>
            <a:r>
              <a:rPr lang="fr-FR" dirty="0" smtClean="0"/>
              <a:t>Procédure en cours pour fournir un script (XC) et des privilèges qui permet l’installation par </a:t>
            </a:r>
            <a:r>
              <a:rPr lang="fr-FR" dirty="0" err="1" smtClean="0"/>
              <a:t>Atlagrid</a:t>
            </a:r>
            <a:r>
              <a:rPr lang="fr-FR" dirty="0" smtClean="0"/>
              <a:t> (A de S)</a:t>
            </a:r>
          </a:p>
          <a:p>
            <a:pPr lvl="1"/>
            <a:r>
              <a:rPr lang="fr-FR" dirty="0" smtClean="0"/>
              <a:t>Problème: </a:t>
            </a:r>
          </a:p>
          <a:p>
            <a:pPr lvl="3"/>
            <a:r>
              <a:rPr lang="fr-FR" dirty="0" smtClean="0"/>
              <a:t>tache en cours depuis xx mois;  difficulté d’assigner une priorité (</a:t>
            </a:r>
            <a:r>
              <a:rPr lang="fr-FR" dirty="0" err="1" smtClean="0"/>
              <a:t>afsmaster</a:t>
            </a:r>
            <a:r>
              <a:rPr lang="fr-FR" dirty="0" smtClean="0"/>
              <a:t>: surcharge de tâche et une seule personne). </a:t>
            </a:r>
          </a:p>
          <a:p>
            <a:pPr lvl="3"/>
            <a:r>
              <a:rPr lang="fr-FR" dirty="0" smtClean="0"/>
              <a:t>Beaucoup de suivi et de relance support.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Stockage</a:t>
            </a:r>
            <a:r>
              <a:rPr lang="en-US" dirty="0" smtClean="0"/>
              <a:t> AFS (2/2)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dirty="0" smtClean="0"/>
              <a:t>Problème d’accès à la zone </a:t>
            </a:r>
            <a:r>
              <a:rPr lang="fr-FR" dirty="0" err="1" smtClean="0"/>
              <a:t>shared</a:t>
            </a:r>
            <a:r>
              <a:rPr lang="fr-FR" dirty="0" smtClean="0"/>
              <a:t> (</a:t>
            </a:r>
            <a:r>
              <a:rPr lang="fr-FR" dirty="0" err="1" smtClean="0"/>
              <a:t>LHCb</a:t>
            </a:r>
            <a:r>
              <a:rPr lang="fr-FR" dirty="0" smtClean="0"/>
              <a:t>):</a:t>
            </a:r>
          </a:p>
          <a:p>
            <a:pPr lvl="2"/>
            <a:r>
              <a:rPr lang="fr-FR" dirty="0" smtClean="0"/>
              <a:t>diminution de 50 à 20 pour l’accès simultané.</a:t>
            </a:r>
          </a:p>
          <a:p>
            <a:pPr lvl="2"/>
            <a:r>
              <a:rPr lang="fr-FR" dirty="0" smtClean="0"/>
              <a:t>Même problème que ATLAS?</a:t>
            </a:r>
          </a:p>
          <a:p>
            <a:pPr lvl="2"/>
            <a:r>
              <a:rPr lang="fr-FR" dirty="0" smtClean="0"/>
              <a:t>Y appliquer la même requête</a:t>
            </a:r>
          </a:p>
          <a:p>
            <a:pPr lv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Stockage</a:t>
            </a:r>
            <a:r>
              <a:rPr lang="en-US" dirty="0" smtClean="0"/>
              <a:t> AFS (2/2)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 smtClean="0"/>
              <a:t>Action AFS:</a:t>
            </a:r>
          </a:p>
          <a:p>
            <a:pPr lvl="1"/>
            <a:r>
              <a:rPr lang="fr-FR" dirty="0" smtClean="0"/>
              <a:t>Plus d’intervenants experts AFS</a:t>
            </a:r>
          </a:p>
          <a:p>
            <a:pPr lvl="1"/>
            <a:r>
              <a:rPr lang="fr-FR" dirty="0" smtClean="0"/>
              <a:t>????</a:t>
            </a:r>
          </a:p>
          <a:p>
            <a:pPr lvl="1"/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Stockage</a:t>
            </a:r>
            <a:r>
              <a:rPr lang="en-US" dirty="0" smtClean="0"/>
              <a:t>: </a:t>
            </a:r>
            <a:r>
              <a:rPr lang="en-US" dirty="0" err="1" smtClean="0"/>
              <a:t>dcache</a:t>
            </a:r>
            <a:r>
              <a:rPr lang="en-US" dirty="0" smtClean="0"/>
              <a:t>/HPSS (1/5)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</p:spPr>
        <p:txBody>
          <a:bodyPr/>
          <a:lstStyle/>
          <a:p>
            <a:pPr lvl="1"/>
            <a:r>
              <a:rPr lang="fr-FR" dirty="0" err="1" smtClean="0"/>
              <a:t>Prestaging</a:t>
            </a:r>
            <a:r>
              <a:rPr lang="fr-FR" dirty="0" smtClean="0"/>
              <a:t> (CMS): </a:t>
            </a:r>
          </a:p>
          <a:p>
            <a:pPr lvl="2"/>
            <a:r>
              <a:rPr lang="fr-FR" dirty="0" smtClean="0"/>
              <a:t>tests de </a:t>
            </a:r>
            <a:r>
              <a:rPr lang="fr-FR" dirty="0" err="1" smtClean="0"/>
              <a:t>prestaging</a:t>
            </a:r>
            <a:r>
              <a:rPr lang="fr-FR" dirty="0" smtClean="0"/>
              <a:t> 10TB </a:t>
            </a:r>
            <a:r>
              <a:rPr lang="fr-FR" dirty="0" smtClean="0">
                <a:sym typeface="Wingdings" pitchFamily="2" charset="2"/>
              </a:rPr>
              <a:t> 5jours. Impossible d’améliorer ce score (hardware) s’il n’y a pas une optimisation du classement des données.</a:t>
            </a:r>
            <a:r>
              <a:rPr lang="fr-FR" dirty="0" smtClean="0"/>
              <a:t> Analyse des tests dans: </a:t>
            </a:r>
            <a:r>
              <a:rPr lang="fr-FR" sz="1200" dirty="0" smtClean="0">
                <a:hlinkClick r:id="rId2"/>
              </a:rPr>
              <a:t>http://indico.in2p3.fr/conferenceDisplay.py?confId=800</a:t>
            </a:r>
            <a:endParaRPr lang="fr-FR" sz="1200" dirty="0" smtClean="0">
              <a:sym typeface="Wingdings" pitchFamily="2" charset="2"/>
            </a:endParaRPr>
          </a:p>
          <a:p>
            <a:pPr lvl="2"/>
            <a:r>
              <a:rPr lang="fr-FR" dirty="0" smtClean="0">
                <a:sym typeface="Wingdings" pitchFamily="2" charset="2"/>
              </a:rPr>
              <a:t>Mécanisme demandé par CMS: tape </a:t>
            </a:r>
            <a:r>
              <a:rPr lang="fr-FR" dirty="0" err="1" smtClean="0">
                <a:sym typeface="Wingdings" pitchFamily="2" charset="2"/>
              </a:rPr>
              <a:t>families</a:t>
            </a:r>
            <a:r>
              <a:rPr lang="fr-FR" dirty="0" smtClean="0">
                <a:sym typeface="Wingdings" pitchFamily="2" charset="2"/>
              </a:rPr>
              <a:t>: </a:t>
            </a:r>
            <a:r>
              <a:rPr lang="fr-FR" sz="1200" dirty="0" smtClean="0">
                <a:sym typeface="Wingdings" pitchFamily="2" charset="2"/>
                <a:hlinkClick r:id="rId3"/>
              </a:rPr>
              <a:t>https://twiki.cern.ch/twiki/bin/view/CMS/DMWMPG_Namespace#Proposal</a:t>
            </a:r>
            <a:r>
              <a:rPr lang="fr-FR" sz="1200" dirty="0" smtClean="0">
                <a:sym typeface="Wingdings" pitchFamily="2" charset="2"/>
              </a:rPr>
              <a:t>                     </a:t>
            </a:r>
          </a:p>
          <a:p>
            <a:pPr marL="720000" lvl="2">
              <a:buNone/>
            </a:pPr>
            <a:r>
              <a:rPr lang="fr-FR" sz="2000" dirty="0" smtClean="0"/>
              <a:t>exemple: </a:t>
            </a:r>
            <a:r>
              <a:rPr lang="fr-FR" sz="1600" dirty="0" smtClean="0"/>
              <a:t>/store/data/</a:t>
            </a:r>
            <a:r>
              <a:rPr lang="fr-FR" sz="1600" dirty="0" err="1" smtClean="0"/>
              <a:t>acquisition_era</a:t>
            </a:r>
            <a:r>
              <a:rPr lang="fr-FR" sz="1600" dirty="0" smtClean="0"/>
              <a:t>/</a:t>
            </a:r>
            <a:r>
              <a:rPr lang="fr-FR" sz="1600" dirty="0" err="1" smtClean="0"/>
              <a:t>primary</a:t>
            </a:r>
            <a:r>
              <a:rPr lang="fr-FR" sz="1600" dirty="0" smtClean="0"/>
              <a:t>-</a:t>
            </a:r>
            <a:r>
              <a:rPr lang="fr-FR" sz="1600" dirty="0" err="1" smtClean="0"/>
              <a:t>dataset</a:t>
            </a:r>
            <a:r>
              <a:rPr lang="fr-FR" sz="1600" dirty="0" smtClean="0"/>
              <a:t>/data-</a:t>
            </a:r>
            <a:r>
              <a:rPr lang="fr-FR" sz="1600" dirty="0" err="1" smtClean="0"/>
              <a:t>tier</a:t>
            </a:r>
            <a:r>
              <a:rPr lang="fr-FR" sz="1600" dirty="0" smtClean="0"/>
              <a:t>/</a:t>
            </a:r>
            <a:r>
              <a:rPr lang="fr-FR" sz="1600" dirty="0" err="1" smtClean="0"/>
              <a:t>xxxxxxxxxx</a:t>
            </a:r>
            <a:endParaRPr lang="fr-FR" sz="1600" dirty="0" smtClean="0"/>
          </a:p>
          <a:p>
            <a:pPr lvl="4"/>
            <a:r>
              <a:rPr lang="fr-FR" dirty="0" err="1" smtClean="0"/>
              <a:t>Primary</a:t>
            </a:r>
            <a:r>
              <a:rPr lang="fr-FR" dirty="0" smtClean="0"/>
              <a:t>-</a:t>
            </a:r>
            <a:r>
              <a:rPr lang="fr-FR" dirty="0" err="1" smtClean="0"/>
              <a:t>dataset</a:t>
            </a:r>
            <a:r>
              <a:rPr lang="fr-FR" dirty="0" smtClean="0"/>
              <a:t>= </a:t>
            </a:r>
            <a:r>
              <a:rPr lang="fr-FR" dirty="0" err="1" smtClean="0"/>
              <a:t>electron</a:t>
            </a:r>
            <a:r>
              <a:rPr lang="fr-FR" dirty="0" smtClean="0"/>
              <a:t>, muon,  </a:t>
            </a:r>
            <a:r>
              <a:rPr lang="fr-FR" dirty="0" err="1" smtClean="0"/>
              <a:t>etc</a:t>
            </a:r>
            <a:r>
              <a:rPr lang="fr-FR" dirty="0" smtClean="0"/>
              <a:t>…</a:t>
            </a:r>
          </a:p>
          <a:p>
            <a:pPr lvl="4"/>
            <a:r>
              <a:rPr lang="fr-FR" dirty="0" err="1" smtClean="0"/>
              <a:t>Data_tier</a:t>
            </a:r>
            <a:r>
              <a:rPr lang="fr-FR" dirty="0" smtClean="0"/>
              <a:t>=RAW, RECO, ….</a:t>
            </a:r>
          </a:p>
          <a:p>
            <a:pPr lvl="3"/>
            <a:r>
              <a:rPr lang="fr-FR" dirty="0" smtClean="0"/>
              <a:t>Tape </a:t>
            </a:r>
            <a:r>
              <a:rPr lang="fr-FR" dirty="0" err="1" smtClean="0"/>
              <a:t>families</a:t>
            </a:r>
            <a:r>
              <a:rPr lang="fr-FR" dirty="0" smtClean="0"/>
              <a:t> par </a:t>
            </a:r>
            <a:r>
              <a:rPr lang="fr-FR" dirty="0" err="1" smtClean="0"/>
              <a:t>primary_dataset</a:t>
            </a:r>
            <a:r>
              <a:rPr lang="fr-FR" dirty="0" smtClean="0"/>
              <a:t> et par </a:t>
            </a:r>
            <a:r>
              <a:rPr lang="fr-FR" dirty="0" err="1" smtClean="0"/>
              <a:t>data_tier</a:t>
            </a:r>
            <a:endParaRPr lang="fr-FR" dirty="0" smtClean="0"/>
          </a:p>
          <a:p>
            <a:pPr lvl="2"/>
            <a:r>
              <a:rPr lang="fr-FR" dirty="0" smtClean="0"/>
              <a:t>Nombre de familles adaptables au T1 considéré.</a:t>
            </a:r>
          </a:p>
          <a:p>
            <a:pPr lvl="1"/>
            <a:r>
              <a:rPr lang="fr-FR" dirty="0" smtClean="0"/>
              <a:t>Pb: Implémentation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Stockage</a:t>
            </a:r>
            <a:r>
              <a:rPr lang="en-US" dirty="0" smtClean="0"/>
              <a:t>: </a:t>
            </a:r>
            <a:r>
              <a:rPr lang="en-US" dirty="0" err="1" smtClean="0"/>
              <a:t>dcache</a:t>
            </a:r>
            <a:r>
              <a:rPr lang="en-US" dirty="0" smtClean="0"/>
              <a:t>/HPSS (2/5)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</p:spPr>
        <p:txBody>
          <a:bodyPr/>
          <a:lstStyle/>
          <a:p>
            <a:pPr lvl="1"/>
            <a:r>
              <a:rPr lang="fr-FR" dirty="0" smtClean="0"/>
              <a:t>Avantages d’un tel classement:</a:t>
            </a:r>
          </a:p>
          <a:p>
            <a:pPr lvl="2"/>
            <a:r>
              <a:rPr lang="fr-FR" dirty="0" smtClean="0"/>
              <a:t>Optimiser la lecture d’une cartouche</a:t>
            </a:r>
          </a:p>
          <a:p>
            <a:pPr lvl="2"/>
            <a:r>
              <a:rPr lang="fr-FR" dirty="0" smtClean="0"/>
              <a:t>Récupérer des cartouches lors de l’effacement.</a:t>
            </a:r>
          </a:p>
          <a:p>
            <a:pPr lvl="1"/>
            <a:r>
              <a:rPr lang="fr-FR" dirty="0" smtClean="0"/>
              <a:t>Issues: </a:t>
            </a:r>
          </a:p>
          <a:p>
            <a:pPr lvl="2"/>
            <a:r>
              <a:rPr lang="fr-FR" dirty="0" err="1" smtClean="0"/>
              <a:t>Dcache</a:t>
            </a:r>
            <a:r>
              <a:rPr lang="fr-FR" dirty="0" smtClean="0"/>
              <a:t>: Capacité de rangement des fichiers pour organiser leur descente de la cartouche?</a:t>
            </a:r>
          </a:p>
          <a:p>
            <a:pPr lvl="2"/>
            <a:r>
              <a:rPr lang="fr-FR" dirty="0" smtClean="0"/>
              <a:t>HPSS: possibilité de faire du montage regroupé de fichiers</a:t>
            </a:r>
          </a:p>
          <a:p>
            <a:pPr lvl="2"/>
            <a:r>
              <a:rPr lang="fr-FR" dirty="0" smtClean="0"/>
              <a:t>CMS: Comment l’expérience fournit elle la liste des fichiers? (réponse CMS: par groupe, notion de </a:t>
            </a:r>
            <a:r>
              <a:rPr lang="fr-FR" dirty="0" err="1" smtClean="0"/>
              <a:t>dataset</a:t>
            </a:r>
            <a:r>
              <a:rPr lang="fr-FR" dirty="0" smtClean="0"/>
              <a:t>).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Stockage</a:t>
            </a:r>
            <a:r>
              <a:rPr lang="en-US" dirty="0" smtClean="0"/>
              <a:t>: </a:t>
            </a:r>
            <a:r>
              <a:rPr lang="en-US" dirty="0" err="1" smtClean="0"/>
              <a:t>dcache</a:t>
            </a:r>
            <a:r>
              <a:rPr lang="en-US" dirty="0" smtClean="0"/>
              <a:t>/HPSS (3/5)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</p:spPr>
        <p:txBody>
          <a:bodyPr/>
          <a:lstStyle/>
          <a:p>
            <a:pPr lvl="1"/>
            <a:r>
              <a:rPr lang="fr-FR" dirty="0" smtClean="0"/>
              <a:t>Tests de </a:t>
            </a:r>
            <a:r>
              <a:rPr lang="fr-FR" dirty="0" err="1" smtClean="0"/>
              <a:t>Staging</a:t>
            </a:r>
            <a:r>
              <a:rPr lang="fr-FR" dirty="0" smtClean="0"/>
              <a:t> (</a:t>
            </a:r>
            <a:r>
              <a:rPr lang="fr-FR" dirty="0" err="1" smtClean="0"/>
              <a:t>LHCb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2 semaines, 60 TB, T1 non prévenu.</a:t>
            </a:r>
          </a:p>
          <a:p>
            <a:pPr lvl="2"/>
            <a:r>
              <a:rPr lang="fr-FR" dirty="0" err="1" smtClean="0"/>
              <a:t>Pbs</a:t>
            </a:r>
            <a:r>
              <a:rPr lang="fr-FR" dirty="0" smtClean="0"/>
              <a:t> rencontrés: </a:t>
            </a:r>
            <a:r>
              <a:rPr lang="fr-FR" dirty="0" err="1" smtClean="0"/>
              <a:t>srmls</a:t>
            </a:r>
            <a:r>
              <a:rPr lang="fr-FR" dirty="0" smtClean="0"/>
              <a:t>….</a:t>
            </a:r>
          </a:p>
          <a:p>
            <a:pPr lvl="1"/>
            <a:r>
              <a:rPr lang="fr-FR" dirty="0" smtClean="0"/>
              <a:t>Issue:</a:t>
            </a:r>
          </a:p>
          <a:p>
            <a:pPr lvl="2"/>
            <a:r>
              <a:rPr lang="fr-FR" dirty="0" smtClean="0"/>
              <a:t>Prochains tests à faire en coordination avec le CC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Stockage</a:t>
            </a:r>
            <a:r>
              <a:rPr lang="en-US" dirty="0" smtClean="0"/>
              <a:t>: </a:t>
            </a:r>
            <a:r>
              <a:rPr lang="en-US" dirty="0" err="1" smtClean="0"/>
              <a:t>dcache</a:t>
            </a:r>
            <a:r>
              <a:rPr lang="en-US" dirty="0" smtClean="0"/>
              <a:t>/HPSS (4/5)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5860"/>
            <a:ext cx="9036050" cy="5072098"/>
          </a:xfrm>
        </p:spPr>
        <p:txBody>
          <a:bodyPr/>
          <a:lstStyle/>
          <a:p>
            <a:pPr lvl="1"/>
            <a:r>
              <a:rPr lang="fr-FR" dirty="0" smtClean="0"/>
              <a:t>Demande massive de fichiers sur tape de la part des Tiers2 (CMS):</a:t>
            </a:r>
          </a:p>
          <a:p>
            <a:pPr lvl="2"/>
            <a:r>
              <a:rPr lang="fr-FR" dirty="0" smtClean="0"/>
              <a:t>Timeout dans tous les T1</a:t>
            </a:r>
          </a:p>
          <a:p>
            <a:pPr lvl="2"/>
            <a:r>
              <a:rPr lang="fr-FR" dirty="0" smtClean="0"/>
              <a:t>Impossibilité de fonctionner avec un tel modèle</a:t>
            </a:r>
          </a:p>
          <a:p>
            <a:pPr lvl="2"/>
            <a:r>
              <a:rPr lang="fr-FR" dirty="0" smtClean="0"/>
              <a:t>Développeurs sollicités.</a:t>
            </a:r>
          </a:p>
          <a:p>
            <a:pPr lvl="1"/>
            <a:r>
              <a:rPr lang="fr-FR" dirty="0" smtClean="0"/>
              <a:t>Issues: </a:t>
            </a:r>
          </a:p>
          <a:p>
            <a:pPr lvl="2"/>
            <a:r>
              <a:rPr lang="fr-FR" dirty="0" smtClean="0"/>
              <a:t>(question perso) Y a-t-il un moyen de filtrage des demandes sur HPSS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C-2008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06-06-26-CCIN2P3-ModelePresentatio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2006-06-26-CCIN2P3-Modele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-06-26-CCIN2P3-Modele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-06-26-CCIN2P3-Modele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-06-26-CCIN2P3-Modele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-06-26-CCIN2P3-Modele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-06-26-CCIN2P3-Modele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-06-26-CCIN2P3-Modele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-06-26-CCIN2P3-Modele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-06-26-CCIN2P3-Modele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-06-26-CCIN2P3-Modele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-06-26-CCIN2P3-Modele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-06-26-CCIN2P3-Modele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CC-2008-1</Template>
  <TotalTime>199</TotalTime>
  <Words>1011</Words>
  <Application>Microsoft Macintosh PowerPoint</Application>
  <PresentationFormat>Affichage à l'écran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CC-2008-1</vt:lpstr>
      <vt:lpstr>Synthèse problèmes rencontrés par les expériences LHC au CC-IN2P3</vt:lpstr>
      <vt:lpstr>Réunion du 15 décembre 2008</vt:lpstr>
      <vt:lpstr>Stockage : AFS (1/2)</vt:lpstr>
      <vt:lpstr>Stockage AFS (2/2)</vt:lpstr>
      <vt:lpstr>Stockage AFS (2/2)</vt:lpstr>
      <vt:lpstr>Stockage: dcache/HPSS (1/5)</vt:lpstr>
      <vt:lpstr>Stockage: dcache/HPSS (2/5)</vt:lpstr>
      <vt:lpstr>Stockage: dcache/HPSS (3/5)</vt:lpstr>
      <vt:lpstr>Stockage: dcache/HPSS (4/5)</vt:lpstr>
      <vt:lpstr>Stockage: dcache/HPSS (5/5)</vt:lpstr>
      <vt:lpstr>Stockage: dcache (1/3)</vt:lpstr>
      <vt:lpstr>Stockage: dcache (2/3)</vt:lpstr>
      <vt:lpstr>Stockage: dcache (3/3)</vt:lpstr>
      <vt:lpstr>BQS</vt:lpstr>
      <vt:lpstr>Grille, CE</vt:lpstr>
      <vt:lpstr>Général (1/4)</vt:lpstr>
      <vt:lpstr>Général (2/4)</vt:lpstr>
      <vt:lpstr>Général (3/4)</vt:lpstr>
      <vt:lpstr>Général (4/4)</vt:lpstr>
    </vt:vector>
  </TitlesOfParts>
  <Company>Centre de Calcul de l'IN2P3/CNRS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Plots pour Ghita</dc:title>
  <dc:creator>Fabio Hernandez (fh)</dc:creator>
  <cp:lastModifiedBy>Ghita Rahal</cp:lastModifiedBy>
  <cp:revision>17</cp:revision>
  <dcterms:created xsi:type="dcterms:W3CDTF">2008-11-24T14:53:17Z</dcterms:created>
  <dcterms:modified xsi:type="dcterms:W3CDTF">2008-12-18T13:20:38Z</dcterms:modified>
</cp:coreProperties>
</file>