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92" r:id="rId5"/>
    <p:sldId id="293" r:id="rId6"/>
    <p:sldId id="260" r:id="rId7"/>
    <p:sldId id="294" r:id="rId8"/>
    <p:sldId id="276" r:id="rId9"/>
    <p:sldId id="264" r:id="rId10"/>
    <p:sldId id="299" r:id="rId11"/>
    <p:sldId id="304" r:id="rId12"/>
    <p:sldId id="300" r:id="rId13"/>
    <p:sldId id="283" r:id="rId14"/>
    <p:sldId id="298" r:id="rId15"/>
    <p:sldId id="301" r:id="rId16"/>
    <p:sldId id="305" r:id="rId17"/>
    <p:sldId id="302" r:id="rId18"/>
    <p:sldId id="295" r:id="rId19"/>
    <p:sldId id="285" r:id="rId20"/>
    <p:sldId id="286" r:id="rId21"/>
    <p:sldId id="287" r:id="rId22"/>
    <p:sldId id="288" r:id="rId23"/>
    <p:sldId id="297" r:id="rId24"/>
    <p:sldId id="291" r:id="rId25"/>
    <p:sldId id="306" r:id="rId26"/>
    <p:sldId id="289" r:id="rId27"/>
    <p:sldId id="290" r:id="rId2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Wingdings 2" panose="05020102010507070707" pitchFamily="18" charset="2"/>
      <p:regular r:id="rId32"/>
    </p:embeddedFont>
    <p:embeddedFont>
      <p:font typeface="MS PGothic" panose="020B0600070205080204" pitchFamily="34" charset="-128"/>
      <p:regular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504" autoAdjust="0"/>
  </p:normalViewPr>
  <p:slideViewPr>
    <p:cSldViewPr snapToGrid="0">
      <p:cViewPr varScale="1">
        <p:scale>
          <a:sx n="109" d="100"/>
          <a:sy n="109" d="100"/>
        </p:scale>
        <p:origin x="126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78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627E-3C70-4841-BD57-FB81011B2313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1E42-1228-4719-8F0D-7AD9FBA1E9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E442-0163-427A-A0DA-1038FFA557D5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2E03-35AC-48EF-81B8-DCC8A8037F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40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95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81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46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88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63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67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48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95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2E03-35AC-48EF-81B8-DCC8A8037F9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74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noFill/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0" y="6572272"/>
            <a:ext cx="9143999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10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noFill/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 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Expérience AMS – Réunion des utilisateurs ccin2p3 – 22 janvier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8529-32A7-AF4A-8CD4-8E78BEB5B7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8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0" y="6572272"/>
            <a:ext cx="91440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6DF1C61-A851-4A3C-823F-B4CA5D8CC9A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85725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4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solidFill>
              <a:schemeClr val="accent1">
                <a:shade val="50000"/>
                <a:satMod val="103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0" rIns="0" bIns="0" anchor="t">
            <a:normAutofit/>
          </a:bodyPr>
          <a:lstStyle/>
          <a:p>
            <a:r>
              <a:rPr kumimoji="0" lang="fr-FR" smtClean="0"/>
              <a:t>TITRE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rgbClr val="0070C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637" y="1624839"/>
            <a:ext cx="7851648" cy="1667273"/>
          </a:xfrm>
        </p:spPr>
        <p:txBody>
          <a:bodyPr>
            <a:normAutofit fontScale="90000"/>
          </a:bodyPr>
          <a:lstStyle/>
          <a:p>
            <a:r>
              <a:rPr lang="en-US" smtClean="0"/>
              <a:t>L’EXPERIENCE  AMS</a:t>
            </a:r>
            <a:br>
              <a:rPr lang="en-US" smtClean="0"/>
            </a:br>
            <a:r>
              <a:rPr lang="en-US" smtClean="0"/>
              <a:t>AU  CCIN2P3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5558739"/>
            <a:ext cx="7854696" cy="792916"/>
          </a:xfrm>
        </p:spPr>
        <p:txBody>
          <a:bodyPr>
            <a:normAutofit lnSpcReduction="10000"/>
          </a:bodyPr>
          <a:lstStyle/>
          <a:p>
            <a:endParaRPr lang="fr-FR"/>
          </a:p>
          <a:p>
            <a:r>
              <a:rPr lang="fr-FR" sz="1800" smtClean="0"/>
              <a:t>Vincent Poireau</a:t>
            </a:r>
            <a:endParaRPr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Picture 2" descr="http://upload.wikimedia.org/wikipedia/commons/2/25/AMS-02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57" y="3667042"/>
            <a:ext cx="1530733" cy="20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IN2P3Filaire-Q_SignV c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" y="60169"/>
            <a:ext cx="1734705" cy="9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lapp.in2p3.fr/IMG/png/LAPP-HD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90" y="0"/>
            <a:ext cx="1849348" cy="10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psc.in2p3.fr/projects-th/lilith/icons/logoLPSC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26" y="94761"/>
            <a:ext cx="1847850" cy="8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61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76" y="1402461"/>
            <a:ext cx="7772400" cy="2588514"/>
          </a:xfrm>
        </p:spPr>
        <p:txBody>
          <a:bodyPr/>
          <a:lstStyle/>
          <a:p>
            <a:r>
              <a:rPr lang="fr-FR" smtClean="0"/>
              <a:t>CALCUL  </a:t>
            </a:r>
            <a:br>
              <a:rPr lang="fr-FR" smtClean="0"/>
            </a:br>
            <a:r>
              <a:rPr lang="fr-FR" smtClean="0"/>
              <a:t>POUR  AMS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880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53514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altLang="fr-FR" sz="2400" smtClean="0">
                <a:solidFill>
                  <a:schemeClr val="accent1"/>
                </a:solidFill>
                <a:latin typeface="+mj-lt"/>
              </a:rPr>
              <a:t>Framework AMS basé sur des </a:t>
            </a:r>
            <a:r>
              <a:rPr lang="fr-FR" altLang="fr-FR" sz="2400" smtClean="0">
                <a:solidFill>
                  <a:srgbClr val="C00000"/>
                </a:solidFill>
                <a:latin typeface="+mj-lt"/>
              </a:rPr>
              <a:t>fichiers Root</a:t>
            </a:r>
          </a:p>
          <a:p>
            <a:pPr lvl="0"/>
            <a:r>
              <a:rPr lang="fr-FR" altLang="fr-FR" sz="2400" smtClean="0">
                <a:solidFill>
                  <a:schemeClr val="accent1"/>
                </a:solidFill>
                <a:latin typeface="+mj-lt"/>
              </a:rPr>
              <a:t>Un fichier Root </a:t>
            </a:r>
            <a:r>
              <a:rPr lang="fr-FR" altLang="fr-FR" sz="2400" smtClean="0">
                <a:solidFill>
                  <a:srgbClr val="C00000"/>
                </a:solidFill>
                <a:latin typeface="+mj-lt"/>
              </a:rPr>
              <a:t>par run</a:t>
            </a:r>
          </a:p>
          <a:p>
            <a:pPr lvl="1"/>
            <a:r>
              <a:rPr lang="fr-FR" altLang="fr-FR">
                <a:latin typeface="+mj-lt"/>
              </a:rPr>
              <a:t>R</a:t>
            </a:r>
            <a:r>
              <a:rPr lang="fr-FR" altLang="fr-FR" smtClean="0">
                <a:latin typeface="+mj-lt"/>
              </a:rPr>
              <a:t>un : </a:t>
            </a:r>
            <a:r>
              <a:rPr lang="fr-FR" altLang="fr-FR" b="1" smtClean="0">
                <a:latin typeface="+mj-lt"/>
              </a:rPr>
              <a:t>20 minutes</a:t>
            </a:r>
          </a:p>
          <a:p>
            <a:pPr lvl="1"/>
            <a:r>
              <a:rPr lang="fr-FR" altLang="fr-FR" smtClean="0">
                <a:latin typeface="+mj-lt"/>
              </a:rPr>
              <a:t>4-10 Go</a:t>
            </a:r>
            <a:endParaRPr lang="fr-FR" altLang="fr-FR" smtClean="0">
              <a:solidFill>
                <a:schemeClr val="tx1"/>
              </a:solidFill>
              <a:latin typeface="+mj-lt"/>
            </a:endParaRPr>
          </a:p>
          <a:p>
            <a:pPr lvl="0"/>
            <a:endParaRPr lang="fr-FR" altLang="fr-FR" sz="2400" smtClean="0">
              <a:solidFill>
                <a:schemeClr val="accent1"/>
              </a:solidFill>
              <a:latin typeface="+mj-lt"/>
            </a:endParaRPr>
          </a:p>
          <a:p>
            <a:pPr lvl="0"/>
            <a:r>
              <a:rPr lang="fr-FR" altLang="fr-FR" sz="2400" smtClean="0">
                <a:solidFill>
                  <a:schemeClr val="accent1"/>
                </a:solidFill>
                <a:latin typeface="+mj-lt"/>
              </a:rPr>
              <a:t>Toutes les </a:t>
            </a:r>
            <a:r>
              <a:rPr lang="fr-FR" altLang="fr-FR" sz="2400" smtClean="0">
                <a:solidFill>
                  <a:srgbClr val="C00000"/>
                </a:solidFill>
                <a:latin typeface="+mj-lt"/>
              </a:rPr>
              <a:t>données/MC</a:t>
            </a:r>
            <a:r>
              <a:rPr lang="fr-FR" altLang="fr-FR" sz="2400" smtClean="0">
                <a:solidFill>
                  <a:schemeClr val="accent1"/>
                </a:solidFill>
                <a:latin typeface="+mj-lt"/>
              </a:rPr>
              <a:t> AMS sont </a:t>
            </a:r>
            <a:r>
              <a:rPr lang="fr-FR" altLang="fr-FR" sz="2400" smtClean="0">
                <a:solidFill>
                  <a:srgbClr val="C00000"/>
                </a:solidFill>
                <a:latin typeface="+mj-lt"/>
              </a:rPr>
              <a:t>copiées</a:t>
            </a:r>
            <a:r>
              <a:rPr lang="fr-FR" altLang="fr-FR" sz="2400" smtClean="0">
                <a:solidFill>
                  <a:schemeClr val="accent1"/>
                </a:solidFill>
                <a:latin typeface="+mj-lt"/>
              </a:rPr>
              <a:t> du CERN au ccin2p3</a:t>
            </a:r>
          </a:p>
          <a:p>
            <a:pPr lvl="1"/>
            <a:r>
              <a:rPr lang="fr-FR" altLang="fr-FR" b="1" smtClean="0">
                <a:latin typeface="+mj-lt"/>
              </a:rPr>
              <a:t>IRODS</a:t>
            </a:r>
            <a:r>
              <a:rPr lang="fr-FR" altLang="fr-FR" smtClean="0">
                <a:latin typeface="+mj-lt"/>
              </a:rPr>
              <a:t> utilisé comme buffer pour les transferts</a:t>
            </a:r>
          </a:p>
          <a:p>
            <a:pPr lvl="2"/>
            <a:r>
              <a:rPr lang="fr-FR" altLang="fr-FR" smtClean="0">
                <a:solidFill>
                  <a:schemeClr val="tx1"/>
                </a:solidFill>
                <a:latin typeface="+mj-lt"/>
              </a:rPr>
              <a:t>Espace sur disque de 7 To</a:t>
            </a:r>
          </a:p>
          <a:p>
            <a:pPr lvl="0"/>
            <a:endParaRPr lang="fr-FR" altLang="fr-FR" sz="2400" smtClean="0">
              <a:solidFill>
                <a:schemeClr val="accent1"/>
              </a:solidFill>
              <a:latin typeface="+mj-lt"/>
            </a:endParaRPr>
          </a:p>
          <a:p>
            <a:pPr lvl="0"/>
            <a:r>
              <a:rPr lang="fr-FR" altLang="fr-FR" sz="2400" smtClean="0">
                <a:solidFill>
                  <a:schemeClr val="accent1"/>
                </a:solidFill>
                <a:latin typeface="+mj-lt"/>
              </a:rPr>
              <a:t>Stockage des données sur </a:t>
            </a:r>
            <a:r>
              <a:rPr lang="fr-FR" altLang="fr-FR" sz="2400" smtClean="0">
                <a:solidFill>
                  <a:srgbClr val="C00000"/>
                </a:solidFill>
                <a:latin typeface="+mj-lt"/>
              </a:rPr>
              <a:t>HPSS</a:t>
            </a:r>
          </a:p>
          <a:p>
            <a:pPr lvl="1"/>
            <a:r>
              <a:rPr lang="fr-FR" smtClean="0"/>
              <a:t>773 To (2013</a:t>
            </a:r>
            <a:r>
              <a:rPr lang="fr-FR"/>
              <a:t>) </a:t>
            </a:r>
            <a:r>
              <a:rPr lang="fr-FR"/>
              <a:t>→ </a:t>
            </a:r>
            <a:r>
              <a:rPr lang="fr-FR" smtClean="0"/>
              <a:t>1 228 </a:t>
            </a:r>
            <a:r>
              <a:rPr lang="fr-FR"/>
              <a:t>To (</a:t>
            </a:r>
            <a:r>
              <a:rPr lang="fr-FR"/>
              <a:t>2014</a:t>
            </a:r>
            <a:r>
              <a:rPr lang="fr-FR" smtClean="0"/>
              <a:t>)</a:t>
            </a:r>
          </a:p>
          <a:p>
            <a:pPr lvl="1"/>
            <a:r>
              <a:rPr lang="fr-FR" altLang="fr-FR" b="1" smtClean="0">
                <a:solidFill>
                  <a:schemeClr val="tx1"/>
                </a:solidFill>
                <a:latin typeface="+mj-lt"/>
              </a:rPr>
              <a:t>+600 To </a:t>
            </a:r>
            <a:r>
              <a:rPr lang="fr-FR" altLang="fr-FR" smtClean="0">
                <a:solidFill>
                  <a:schemeClr val="tx1"/>
                </a:solidFill>
                <a:latin typeface="+mj-lt"/>
              </a:rPr>
              <a:t>demandé pour 2015</a:t>
            </a:r>
          </a:p>
          <a:p>
            <a:pPr lvl="0"/>
            <a:endParaRPr lang="fr-FR" altLang="fr-FR" sz="2400" smtClean="0">
              <a:solidFill>
                <a:schemeClr val="accent1"/>
              </a:solidFill>
              <a:latin typeface="+mj-lt"/>
            </a:endParaRPr>
          </a:p>
          <a:p>
            <a:pPr lvl="0"/>
            <a:r>
              <a:rPr lang="fr-FR" altLang="fr-FR" sz="2400" smtClean="0">
                <a:solidFill>
                  <a:schemeClr val="accent1"/>
                </a:solidFill>
                <a:latin typeface="+mj-lt"/>
              </a:rPr>
              <a:t>Accès aux données via </a:t>
            </a:r>
            <a:r>
              <a:rPr lang="fr-FR" altLang="fr-FR" sz="2400" smtClean="0">
                <a:solidFill>
                  <a:srgbClr val="C00000"/>
                </a:solidFill>
                <a:latin typeface="+mj-lt"/>
              </a:rPr>
              <a:t>XROOTD</a:t>
            </a:r>
          </a:p>
          <a:p>
            <a:pPr lvl="1"/>
            <a:r>
              <a:rPr lang="fr-FR" altLang="fr-FR" smtClean="0">
                <a:latin typeface="+mj-lt"/>
              </a:rPr>
              <a:t>Espace sur disque (stagé) : ~500 To </a:t>
            </a:r>
          </a:p>
          <a:p>
            <a:r>
              <a:rPr lang="fr-FR" sz="2400" smtClean="0"/>
              <a:t>Stockage des </a:t>
            </a:r>
            <a:r>
              <a:rPr lang="fr-FR" sz="2400" smtClean="0">
                <a:solidFill>
                  <a:srgbClr val="C00000"/>
                </a:solidFill>
              </a:rPr>
              <a:t>résultats d’analyse</a:t>
            </a:r>
            <a:endParaRPr lang="fr-FR" sz="2400">
              <a:solidFill>
                <a:srgbClr val="C00000"/>
              </a:solidFill>
            </a:endParaRPr>
          </a:p>
          <a:p>
            <a:pPr lvl="1"/>
            <a:r>
              <a:rPr lang="fr-FR" b="1" smtClean="0"/>
              <a:t>sps</a:t>
            </a:r>
            <a:r>
              <a:rPr lang="fr-FR" smtClean="0"/>
              <a:t> </a:t>
            </a:r>
            <a:r>
              <a:rPr lang="fr-FR"/>
              <a:t>: </a:t>
            </a:r>
            <a:r>
              <a:rPr lang="fr-FR"/>
              <a:t>15 </a:t>
            </a:r>
            <a:r>
              <a:rPr lang="fr-FR" smtClean="0"/>
              <a:t>To</a:t>
            </a:r>
          </a:p>
          <a:p>
            <a:pPr lvl="1"/>
            <a:r>
              <a:rPr lang="fr-FR" b="1" smtClean="0"/>
              <a:t>+10 To </a:t>
            </a:r>
            <a:r>
              <a:rPr lang="fr-FR" smtClean="0"/>
              <a:t>demandé pour 2015</a:t>
            </a:r>
            <a:endParaRPr lang="fr-FR"/>
          </a:p>
          <a:p>
            <a:pPr lvl="0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CALCULS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5990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419" y="1038225"/>
            <a:ext cx="7086600" cy="28194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STOCKAGE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19" y="3981450"/>
            <a:ext cx="7102287" cy="258447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62425" y="12001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HPSS</a:t>
            </a:r>
            <a:endParaRPr lang="fr-FR" b="1"/>
          </a:p>
        </p:txBody>
      </p:sp>
      <p:sp>
        <p:nvSpPr>
          <p:cNvPr id="8" name="ZoneTexte 7"/>
          <p:cNvSpPr txBox="1"/>
          <p:nvPr/>
        </p:nvSpPr>
        <p:spPr>
          <a:xfrm>
            <a:off x="2495550" y="41529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XROOTD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8303860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Utilisateurs</a:t>
            </a:r>
          </a:p>
          <a:p>
            <a:pPr lvl="1"/>
            <a:r>
              <a:rPr lang="fr-FR" b="1"/>
              <a:t>26</a:t>
            </a:r>
            <a:r>
              <a:rPr lang="fr-FR"/>
              <a:t> utilisateurs (</a:t>
            </a:r>
            <a:r>
              <a:rPr lang="fr-FR" b="1"/>
              <a:t>français</a:t>
            </a:r>
            <a:r>
              <a:rPr lang="fr-FR"/>
              <a:t>), dont </a:t>
            </a:r>
            <a:r>
              <a:rPr lang="fr-FR" b="1"/>
              <a:t>~13 </a:t>
            </a:r>
            <a:r>
              <a:rPr lang="fr-FR"/>
              <a:t>actifs sur une année</a:t>
            </a:r>
          </a:p>
          <a:p>
            <a:pPr lvl="1"/>
            <a:r>
              <a:rPr lang="fr-FR"/>
              <a:t>AMS s’est ouvert récemment </a:t>
            </a:r>
            <a:r>
              <a:rPr lang="fr-FR"/>
              <a:t>aux </a:t>
            </a:r>
            <a:r>
              <a:rPr lang="fr-FR" b="1" smtClean="0"/>
              <a:t>étrangers</a:t>
            </a:r>
          </a:p>
          <a:p>
            <a:pPr lvl="1"/>
            <a:endParaRPr lang="fr-FR"/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Temps CPU </a:t>
            </a:r>
            <a:r>
              <a:rPr lang="fr-FR" smtClean="0">
                <a:solidFill>
                  <a:schemeClr val="accent1"/>
                </a:solidFill>
              </a:rPr>
              <a:t>utilisé</a:t>
            </a:r>
          </a:p>
          <a:p>
            <a:r>
              <a:rPr lang="fr-FR" smtClean="0">
                <a:solidFill>
                  <a:srgbClr val="C00000"/>
                </a:solidFill>
              </a:rPr>
              <a:t>12 </a:t>
            </a:r>
            <a:r>
              <a:rPr lang="fr-FR" smtClean="0">
                <a:solidFill>
                  <a:srgbClr val="C00000"/>
                </a:solidFill>
              </a:rPr>
              <a:t>millions </a:t>
            </a:r>
            <a:r>
              <a:rPr lang="fr-FR" smtClean="0">
                <a:solidFill>
                  <a:schemeClr val="accent1"/>
                </a:solidFill>
              </a:rPr>
              <a:t>d’heures HS06 en 2013</a:t>
            </a:r>
          </a:p>
          <a:p>
            <a:pPr lvl="1"/>
            <a:r>
              <a:rPr lang="fr-FR" smtClean="0"/>
              <a:t>110 % utilisés</a:t>
            </a:r>
          </a:p>
          <a:p>
            <a:pPr lvl="1"/>
            <a:r>
              <a:rPr lang="fr-FR" b="1" smtClean="0"/>
              <a:t>Analyse</a:t>
            </a:r>
            <a:r>
              <a:rPr lang="fr-FR" smtClean="0"/>
              <a:t> seulement</a:t>
            </a:r>
          </a:p>
          <a:p>
            <a:r>
              <a:rPr lang="fr-FR" smtClean="0">
                <a:solidFill>
                  <a:srgbClr val="C00000"/>
                </a:solidFill>
              </a:rPr>
              <a:t>50 millions </a:t>
            </a:r>
            <a:r>
              <a:rPr lang="fr-FR" smtClean="0">
                <a:solidFill>
                  <a:schemeClr val="accent1"/>
                </a:solidFill>
              </a:rPr>
              <a:t>d’heures HS06 en 2014</a:t>
            </a:r>
          </a:p>
          <a:p>
            <a:pPr lvl="1"/>
            <a:r>
              <a:rPr lang="fr-FR" smtClean="0"/>
              <a:t>79 % utilisés</a:t>
            </a:r>
          </a:p>
          <a:p>
            <a:pPr lvl="1"/>
            <a:r>
              <a:rPr lang="fr-FR" smtClean="0"/>
              <a:t>MC produit au </a:t>
            </a:r>
            <a:r>
              <a:rPr lang="fr-FR" smtClean="0"/>
              <a:t>ccinp3 </a:t>
            </a:r>
            <a:r>
              <a:rPr lang="fr-FR" smtClean="0"/>
              <a:t>(</a:t>
            </a:r>
            <a:r>
              <a:rPr lang="fr-FR" smtClean="0"/>
              <a:t>développements </a:t>
            </a:r>
            <a:r>
              <a:rPr lang="fr-FR" smtClean="0"/>
              <a:t>et tests)</a:t>
            </a:r>
          </a:p>
          <a:p>
            <a:r>
              <a:rPr lang="fr-FR" smtClean="0">
                <a:solidFill>
                  <a:srgbClr val="C00000"/>
                </a:solidFill>
              </a:rPr>
              <a:t>112 </a:t>
            </a:r>
            <a:r>
              <a:rPr lang="fr-FR">
                <a:solidFill>
                  <a:srgbClr val="C00000"/>
                </a:solidFill>
              </a:rPr>
              <a:t>millions </a:t>
            </a:r>
            <a:r>
              <a:rPr lang="fr-FR">
                <a:solidFill>
                  <a:schemeClr val="accent1"/>
                </a:solidFill>
              </a:rPr>
              <a:t>d’heures HS06 </a:t>
            </a:r>
            <a:r>
              <a:rPr lang="fr-FR" smtClean="0">
                <a:solidFill>
                  <a:schemeClr val="accent1"/>
                </a:solidFill>
              </a:rPr>
              <a:t>demandées pour 2015</a:t>
            </a:r>
          </a:p>
          <a:p>
            <a:pPr lvl="1"/>
            <a:r>
              <a:rPr lang="fr-FR" smtClean="0"/>
              <a:t>Augmentation nette de la </a:t>
            </a:r>
            <a:r>
              <a:rPr lang="fr-FR" b="1" smtClean="0"/>
              <a:t>production MC</a:t>
            </a:r>
            <a:endParaRPr lang="fr-FR" b="1"/>
          </a:p>
          <a:p>
            <a:pPr lvl="1"/>
            <a:endParaRPr lang="fr-FR"/>
          </a:p>
          <a:p>
            <a:r>
              <a:rPr lang="fr-FR" smtClean="0">
                <a:solidFill>
                  <a:srgbClr val="C00000"/>
                </a:solidFill>
              </a:rPr>
              <a:t>1000 slots </a:t>
            </a:r>
            <a:r>
              <a:rPr lang="fr-FR" smtClean="0"/>
              <a:t>disponible (avec accès sps)</a:t>
            </a:r>
          </a:p>
          <a:p>
            <a:pPr lvl="1"/>
            <a:r>
              <a:rPr lang="fr-FR" smtClean="0"/>
              <a:t>500 en 2013</a:t>
            </a:r>
          </a:p>
          <a:p>
            <a:pPr lvl="1"/>
            <a:r>
              <a:rPr lang="fr-FR" b="1" smtClean="0"/>
              <a:t>Demande</a:t>
            </a:r>
            <a:r>
              <a:rPr lang="fr-FR" smtClean="0"/>
              <a:t> pour 2015 : 1000 pour la production MC, 600 pour les analyses</a:t>
            </a:r>
            <a:endParaRPr lang="fr-FR"/>
          </a:p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CALCULS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342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936" y="65824"/>
            <a:ext cx="6208570" cy="32889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36" y="3546614"/>
            <a:ext cx="6209479" cy="331138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913677" y="540775"/>
            <a:ext cx="403123" cy="216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13678" y="5172811"/>
            <a:ext cx="403123" cy="216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162299" y="140665"/>
            <a:ext cx="3000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smtClean="0"/>
              <a:t>Temps CPU en 2013</a:t>
            </a:r>
            <a:endParaRPr lang="fr-FR" sz="2000" b="1"/>
          </a:p>
        </p:txBody>
      </p:sp>
      <p:sp>
        <p:nvSpPr>
          <p:cNvPr id="11" name="ZoneTexte 10"/>
          <p:cNvSpPr txBox="1"/>
          <p:nvPr/>
        </p:nvSpPr>
        <p:spPr>
          <a:xfrm>
            <a:off x="3162299" y="3655390"/>
            <a:ext cx="3000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smtClean="0"/>
              <a:t>Temps CPU en 2014</a:t>
            </a:r>
            <a:endParaRPr lang="fr-FR" sz="2000" b="1"/>
          </a:p>
        </p:txBody>
      </p:sp>
      <p:grpSp>
        <p:nvGrpSpPr>
          <p:cNvPr id="3" name="Groupe 2"/>
          <p:cNvGrpSpPr/>
          <p:nvPr/>
        </p:nvGrpSpPr>
        <p:grpSpPr>
          <a:xfrm>
            <a:off x="5724278" y="4014727"/>
            <a:ext cx="1717548" cy="523220"/>
            <a:chOff x="6155808" y="2957428"/>
            <a:chExt cx="1717548" cy="523220"/>
          </a:xfrm>
        </p:grpSpPr>
        <p:sp>
          <p:nvSpPr>
            <p:cNvPr id="13" name="ZoneTexte 12"/>
            <p:cNvSpPr txBox="1"/>
            <p:nvPr/>
          </p:nvSpPr>
          <p:spPr>
            <a:xfrm>
              <a:off x="6576206" y="2957428"/>
              <a:ext cx="129715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smtClean="0"/>
                <a:t>P</a:t>
              </a:r>
              <a:r>
                <a:rPr lang="fr-FR" sz="1400" smtClean="0"/>
                <a:t>roduction MC</a:t>
              </a:r>
              <a:endParaRPr lang="fr-FR" sz="1400" smtClean="0"/>
            </a:p>
            <a:p>
              <a:r>
                <a:rPr lang="fr-FR" sz="1400" smtClean="0"/>
                <a:t>Analyse</a:t>
              </a:r>
              <a:endParaRPr lang="fr-FR" sz="1400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5808" y="2981144"/>
              <a:ext cx="479700" cy="474300"/>
            </a:xfrm>
            <a:prstGeom prst="rect">
              <a:avLst/>
            </a:prstGeom>
          </p:spPr>
        </p:pic>
      </p:grpSp>
      <p:sp>
        <p:nvSpPr>
          <p:cNvPr id="16" name="ZoneTexte 15"/>
          <p:cNvSpPr txBox="1"/>
          <p:nvPr/>
        </p:nvSpPr>
        <p:spPr>
          <a:xfrm>
            <a:off x="6654802" y="495475"/>
            <a:ext cx="7922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FR" sz="1400" smtClean="0"/>
          </a:p>
          <a:p>
            <a:r>
              <a:rPr lang="fr-FR" sz="1400" smtClean="0"/>
              <a:t>Analyse</a:t>
            </a:r>
            <a:endParaRPr lang="fr-FR" sz="140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t="50189"/>
          <a:stretch/>
        </p:blipFill>
        <p:spPr>
          <a:xfrm>
            <a:off x="6234404" y="757237"/>
            <a:ext cx="479700" cy="236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99795" y="540775"/>
            <a:ext cx="395864" cy="216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8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76" y="1783461"/>
            <a:ext cx="7772400" cy="2588514"/>
          </a:xfrm>
        </p:spPr>
        <p:txBody>
          <a:bodyPr/>
          <a:lstStyle/>
          <a:p>
            <a:r>
              <a:rPr lang="fr-FR" smtClean="0"/>
              <a:t>ACQt :</a:t>
            </a:r>
            <a:br>
              <a:rPr lang="fr-FR" smtClean="0"/>
            </a:br>
            <a:r>
              <a:rPr lang="fr-FR" smtClean="0"/>
              <a:t>UN </a:t>
            </a:r>
            <a:r>
              <a:rPr lang="fr-FR" smtClean="0"/>
              <a:t>NOUVEAU  FORMAT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6530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u="sng" smtClean="0"/>
              <a:t>Idée </a:t>
            </a:r>
            <a:r>
              <a:rPr lang="fr-FR" smtClean="0"/>
              <a:t>: remplacer les </a:t>
            </a:r>
            <a:r>
              <a:rPr lang="fr-FR" smtClean="0">
                <a:solidFill>
                  <a:srgbClr val="C00000"/>
                </a:solidFill>
              </a:rPr>
              <a:t>fichiers Root </a:t>
            </a:r>
            <a:r>
              <a:rPr lang="fr-FR" smtClean="0"/>
              <a:t>pour utiliser l’I/O </a:t>
            </a:r>
            <a:r>
              <a:rPr lang="fr-FR" smtClean="0">
                <a:solidFill>
                  <a:srgbClr val="C00000"/>
                </a:solidFill>
              </a:rPr>
              <a:t>plus efficacement</a:t>
            </a:r>
          </a:p>
          <a:p>
            <a:pPr lvl="1"/>
            <a:r>
              <a:rPr lang="fr-FR" smtClean="0"/>
              <a:t>Root </a:t>
            </a:r>
            <a:r>
              <a:rPr lang="fr-FR"/>
              <a:t>I/O date des </a:t>
            </a:r>
            <a:r>
              <a:rPr lang="fr-FR"/>
              <a:t>années </a:t>
            </a:r>
            <a:r>
              <a:rPr lang="fr-FR" b="1" smtClean="0"/>
              <a:t>1990</a:t>
            </a:r>
            <a:endParaRPr lang="fr-FR" b="1" smtClean="0">
              <a:solidFill>
                <a:srgbClr val="C00000"/>
              </a:solidFill>
            </a:endParaRPr>
          </a:p>
          <a:p>
            <a:pPr lvl="1"/>
            <a:r>
              <a:rPr lang="fr-FR" smtClean="0"/>
              <a:t>Un job </a:t>
            </a:r>
            <a:r>
              <a:rPr lang="fr-FR" b="1" smtClean="0"/>
              <a:t>en série </a:t>
            </a:r>
            <a:r>
              <a:rPr lang="fr-FR" smtClean="0"/>
              <a:t>analyse des fichiers Root AMS</a:t>
            </a:r>
          </a:p>
          <a:p>
            <a:r>
              <a:rPr lang="fr-FR" smtClean="0">
                <a:solidFill>
                  <a:srgbClr val="C00000"/>
                </a:solidFill>
              </a:rPr>
              <a:t>Nouveau format </a:t>
            </a:r>
            <a:r>
              <a:rPr lang="fr-FR" smtClean="0"/>
              <a:t>implémenté à Aachen : fichiers </a:t>
            </a:r>
            <a:r>
              <a:rPr lang="fr-FR" smtClean="0">
                <a:solidFill>
                  <a:srgbClr val="C00000"/>
                </a:solidFill>
              </a:rPr>
              <a:t>ACQt </a:t>
            </a:r>
          </a:p>
          <a:p>
            <a:pPr lvl="1"/>
            <a:r>
              <a:rPr lang="fr-FR" smtClean="0"/>
              <a:t>« </a:t>
            </a:r>
            <a:r>
              <a:rPr lang="fr-FR" b="1" smtClean="0"/>
              <a:t>Scalable</a:t>
            </a:r>
            <a:r>
              <a:rPr lang="fr-FR" smtClean="0"/>
              <a:t> », d’un ordinateur portable à une ferme de calcul</a:t>
            </a:r>
          </a:p>
          <a:p>
            <a:pPr lvl="1"/>
            <a:r>
              <a:rPr lang="fr-FR" smtClean="0"/>
              <a:t>I/O en série ou en </a:t>
            </a:r>
            <a:r>
              <a:rPr lang="fr-FR" b="1" smtClean="0"/>
              <a:t>parallèle</a:t>
            </a:r>
            <a:r>
              <a:rPr lang="fr-FR" smtClean="0"/>
              <a:t> (MPI)</a:t>
            </a:r>
          </a:p>
          <a:p>
            <a:pPr lvl="1"/>
            <a:r>
              <a:rPr lang="fr-FR" b="1" smtClean="0"/>
              <a:t>Structure</a:t>
            </a:r>
            <a:r>
              <a:rPr lang="fr-FR" smtClean="0"/>
              <a:t>: file header + run header + N chunks (format binaire compressé)</a:t>
            </a:r>
          </a:p>
          <a:p>
            <a:r>
              <a:rPr lang="fr-FR" smtClean="0"/>
              <a:t>Fichier Root AMS (4-10 Go) → </a:t>
            </a:r>
            <a:r>
              <a:rPr lang="fr-FR" smtClean="0">
                <a:solidFill>
                  <a:srgbClr val="C00000"/>
                </a:solidFill>
              </a:rPr>
              <a:t>fichier réduit ACQt </a:t>
            </a:r>
            <a:r>
              <a:rPr lang="fr-FR" smtClean="0"/>
              <a:t>(~400 Mo)</a:t>
            </a:r>
          </a:p>
          <a:p>
            <a:pPr lvl="1"/>
            <a:r>
              <a:rPr lang="fr-FR" b="1" smtClean="0"/>
              <a:t>Sous-ensemble</a:t>
            </a:r>
            <a:r>
              <a:rPr lang="fr-FR" smtClean="0"/>
              <a:t> sélectionné des informations des fichiers Root</a:t>
            </a:r>
          </a:p>
          <a:p>
            <a:pPr lvl="1"/>
            <a:r>
              <a:rPr lang="fr-FR" smtClean="0"/>
              <a:t>Fichiers ACQt fusionnés en gros fichiers </a:t>
            </a:r>
            <a:r>
              <a:rPr lang="fr-FR" b="1" smtClean="0"/>
              <a:t>Multi-ACQt</a:t>
            </a:r>
            <a:r>
              <a:rPr lang="fr-FR" smtClean="0"/>
              <a:t> (plusieurs To) </a:t>
            </a:r>
          </a:p>
          <a:p>
            <a:pPr lvl="2"/>
            <a:r>
              <a:rPr lang="fr-FR" smtClean="0"/>
              <a:t>Préférable à beaucoup de </a:t>
            </a:r>
            <a:r>
              <a:rPr lang="fr-FR" b="1" smtClean="0"/>
              <a:t>petits fichiers </a:t>
            </a:r>
            <a:r>
              <a:rPr lang="fr-FR" smtClean="0"/>
              <a:t>(&lt;1Go) qui diminuent les performances</a:t>
            </a:r>
          </a:p>
          <a:p>
            <a:r>
              <a:rPr lang="fr-FR" smtClean="0"/>
              <a:t>Possibilité de lancer </a:t>
            </a:r>
            <a:r>
              <a:rPr lang="fr-FR" smtClean="0">
                <a:solidFill>
                  <a:srgbClr val="C00000"/>
                </a:solidFill>
              </a:rPr>
              <a:t>N processus MPI </a:t>
            </a:r>
            <a:r>
              <a:rPr lang="fr-FR" smtClean="0"/>
              <a:t>qui analysent </a:t>
            </a:r>
            <a:r>
              <a:rPr lang="fr-FR" smtClean="0">
                <a:solidFill>
                  <a:srgbClr val="C00000"/>
                </a:solidFill>
              </a:rPr>
              <a:t>N chunks </a:t>
            </a:r>
            <a:r>
              <a:rPr lang="fr-FR" smtClean="0"/>
              <a:t>en parallèle</a:t>
            </a:r>
          </a:p>
          <a:p>
            <a:pPr lvl="1"/>
            <a:r>
              <a:rPr lang="fr-FR" smtClean="0"/>
              <a:t>« Scalable » à plusieurs milliers de processus en parallèle</a:t>
            </a:r>
          </a:p>
          <a:p>
            <a:r>
              <a:rPr lang="fr-FR" smtClean="0"/>
              <a:t>Software utilisant ce format de fichier : </a:t>
            </a:r>
            <a:r>
              <a:rPr lang="fr-FR" smtClean="0">
                <a:solidFill>
                  <a:srgbClr val="C00000"/>
                </a:solidFill>
              </a:rPr>
              <a:t>ACsoft</a:t>
            </a:r>
          </a:p>
          <a:p>
            <a:pPr lvl="1"/>
            <a:r>
              <a:rPr lang="fr-FR" smtClean="0"/>
              <a:t>Tourne sur toutes les données AMS </a:t>
            </a:r>
            <a:r>
              <a:rPr lang="fr-FR" b="1" smtClean="0"/>
              <a:t>en quelques heures </a:t>
            </a:r>
            <a:r>
              <a:rPr lang="fr-FR" smtClean="0"/>
              <a:t>(au lieu de quelques jours)</a:t>
            </a:r>
          </a:p>
          <a:p>
            <a:r>
              <a:rPr lang="fr-FR" smtClean="0"/>
              <a:t>Utilisé avec </a:t>
            </a:r>
            <a:r>
              <a:rPr lang="fr-FR" smtClean="0">
                <a:solidFill>
                  <a:srgbClr val="C00000"/>
                </a:solidFill>
              </a:rPr>
              <a:t>succès</a:t>
            </a:r>
            <a:r>
              <a:rPr lang="fr-FR" smtClean="0"/>
              <a:t> avec 2 500 cœurs à </a:t>
            </a:r>
            <a:r>
              <a:rPr lang="fr-FR" smtClean="0">
                <a:solidFill>
                  <a:srgbClr val="C00000"/>
                </a:solidFill>
              </a:rPr>
              <a:t>JUROPA</a:t>
            </a:r>
            <a:r>
              <a:rPr lang="fr-FR" smtClean="0"/>
              <a:t> @ FZ-Jülich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ACQt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8729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Volonté </a:t>
            </a:r>
            <a:r>
              <a:rPr lang="en-US" smtClean="0">
                <a:solidFill>
                  <a:srgbClr val="C00000"/>
                </a:solidFill>
              </a:rPr>
              <a:t>d’installer ACsoft</a:t>
            </a:r>
            <a:r>
              <a:rPr lang="en-US" smtClean="0"/>
              <a:t> au ccin2p3 pour pouvoir utiliser les fichiers ACQt </a:t>
            </a:r>
          </a:p>
          <a:p>
            <a:r>
              <a:rPr lang="en-US" smtClean="0">
                <a:solidFill>
                  <a:srgbClr val="C00000"/>
                </a:solidFill>
              </a:rPr>
              <a:t>Conditions</a:t>
            </a:r>
            <a:r>
              <a:rPr lang="en-US" smtClean="0"/>
              <a:t> préalables</a:t>
            </a:r>
          </a:p>
          <a:p>
            <a:pPr lvl="1"/>
            <a:r>
              <a:rPr lang="en-US" smtClean="0"/>
              <a:t>Beaucoup </a:t>
            </a:r>
            <a:r>
              <a:rPr lang="en-US" b="1" smtClean="0"/>
              <a:t>d’espace disque </a:t>
            </a:r>
            <a:r>
              <a:rPr lang="en-US" smtClean="0"/>
              <a:t>(pour un accès rapide)</a:t>
            </a:r>
          </a:p>
          <a:p>
            <a:pPr lvl="2"/>
            <a:r>
              <a:rPr lang="en-US" smtClean="0"/>
              <a:t>Un stockage sur </a:t>
            </a:r>
            <a:r>
              <a:rPr lang="en-US" b="1" smtClean="0"/>
              <a:t>cassette</a:t>
            </a:r>
            <a:r>
              <a:rPr lang="en-US" smtClean="0"/>
              <a:t> serait une forte limitation du système</a:t>
            </a:r>
          </a:p>
          <a:p>
            <a:pPr lvl="2"/>
            <a:r>
              <a:rPr lang="en-US" b="1" smtClean="0"/>
              <a:t>~50 To </a:t>
            </a:r>
            <a:r>
              <a:rPr lang="en-US" smtClean="0"/>
              <a:t>dans l’idéal sur disque</a:t>
            </a:r>
          </a:p>
          <a:p>
            <a:pPr lvl="3"/>
            <a:r>
              <a:rPr lang="en-US" smtClean="0"/>
              <a:t>50 To sur cassette pour les “vieilles” données</a:t>
            </a:r>
          </a:p>
          <a:p>
            <a:pPr lvl="2"/>
            <a:r>
              <a:rPr lang="en-US" smtClean="0"/>
              <a:t>Disque </a:t>
            </a:r>
            <a:r>
              <a:rPr lang="en-US" b="1" smtClean="0"/>
              <a:t>sps</a:t>
            </a:r>
            <a:r>
              <a:rPr lang="en-US" smtClean="0"/>
              <a:t> OK pour ses fonctionnalités</a:t>
            </a:r>
          </a:p>
          <a:p>
            <a:pPr lvl="3"/>
            <a:r>
              <a:rPr lang="en-US" smtClean="0"/>
              <a:t>AMS dispose de 15 To sur sps </a:t>
            </a:r>
          </a:p>
          <a:p>
            <a:pPr lvl="1"/>
            <a:r>
              <a:rPr lang="en-US" smtClean="0"/>
              <a:t>Ferme pour </a:t>
            </a:r>
            <a:r>
              <a:rPr lang="en-US" b="1" smtClean="0"/>
              <a:t>calculs parallèles </a:t>
            </a:r>
            <a:r>
              <a:rPr lang="en-US" smtClean="0"/>
              <a:t>(MPI)</a:t>
            </a:r>
          </a:p>
          <a:p>
            <a:pPr lvl="2"/>
            <a:r>
              <a:rPr lang="en-US" smtClean="0"/>
              <a:t>64 machines de 16 coeurs au ccin2p3</a:t>
            </a:r>
          </a:p>
          <a:p>
            <a:pPr lvl="3"/>
            <a:r>
              <a:rPr lang="en-US" smtClean="0"/>
              <a:t>Malheureusement ne supporte pas </a:t>
            </a:r>
            <a:r>
              <a:rPr lang="en-US" b="1" smtClean="0"/>
              <a:t>CVMFS</a:t>
            </a:r>
            <a:r>
              <a:rPr lang="en-US" smtClean="0"/>
              <a:t> </a:t>
            </a:r>
            <a:r>
              <a:rPr lang="en-US"/>
              <a:t>← </a:t>
            </a:r>
            <a:r>
              <a:rPr lang="en-US" smtClean="0"/>
              <a:t>Nécessaire pour ACsoft</a:t>
            </a:r>
          </a:p>
          <a:p>
            <a:r>
              <a:rPr lang="en-US" smtClean="0">
                <a:solidFill>
                  <a:srgbClr val="C00000"/>
                </a:solidFill>
              </a:rPr>
              <a:t>Configuration</a:t>
            </a:r>
            <a:r>
              <a:rPr lang="en-US" smtClean="0"/>
              <a:t> standard pour les jobs MPI</a:t>
            </a:r>
          </a:p>
          <a:p>
            <a:pPr lvl="1"/>
            <a:r>
              <a:rPr lang="en-US" b="1" smtClean="0"/>
              <a:t>256 coeurs </a:t>
            </a:r>
            <a:r>
              <a:rPr lang="en-US" smtClean="0"/>
              <a:t>pour un job</a:t>
            </a:r>
          </a:p>
          <a:p>
            <a:pPr lvl="1"/>
            <a:r>
              <a:rPr lang="en-US" smtClean="0"/>
              <a:t>Job analyse un fichier multi-ACQt de ~100 Go (une semaine de données AMS)</a:t>
            </a:r>
          </a:p>
          <a:p>
            <a:r>
              <a:rPr lang="fr-FR" smtClean="0"/>
              <a:t>Les </a:t>
            </a:r>
            <a:r>
              <a:rPr lang="fr-FR" smtClean="0">
                <a:solidFill>
                  <a:srgbClr val="C00000"/>
                </a:solidFill>
              </a:rPr>
              <a:t>tests au ccin2p3 </a:t>
            </a:r>
            <a:r>
              <a:rPr lang="fr-FR" smtClean="0"/>
              <a:t>ont commencé en janvier, avec quelques fichiers ACQt. A suivre…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ACQt @ ccin2p3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4611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76" y="1402461"/>
            <a:ext cx="7772400" cy="2588514"/>
          </a:xfrm>
        </p:spPr>
        <p:txBody>
          <a:bodyPr/>
          <a:lstStyle/>
          <a:p>
            <a:r>
              <a:rPr lang="fr-FR" smtClean="0"/>
              <a:t>PRODUCTION </a:t>
            </a:r>
            <a:br>
              <a:rPr lang="fr-FR" smtClean="0"/>
            </a:br>
            <a:r>
              <a:rPr lang="fr-FR" smtClean="0"/>
              <a:t>MONTE  CARLO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4766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74" y="161902"/>
            <a:ext cx="7896251" cy="857256"/>
          </a:xfrm>
        </p:spPr>
        <p:txBody>
          <a:bodyPr>
            <a:normAutofit fontScale="90000"/>
          </a:bodyPr>
          <a:lstStyle/>
          <a:p>
            <a:r>
              <a:rPr lang="en-US" smtClean="0"/>
              <a:t>SYSTEME DE PRODUCTION 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>
                <a:solidFill>
                  <a:srgbClr val="C00000"/>
                </a:solidFill>
              </a:rPr>
              <a:t>Production MC </a:t>
            </a:r>
            <a:r>
              <a:rPr lang="en-US" smtClean="0"/>
              <a:t>pour AMS effectuée dans différents centres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CERN, JUROPA, CNAF, etc.</a:t>
            </a:r>
          </a:p>
          <a:p>
            <a:r>
              <a:rPr lang="en-US" smtClean="0"/>
              <a:t>Système </a:t>
            </a:r>
            <a:r>
              <a:rPr lang="en-US" smtClean="0"/>
              <a:t>développé par </a:t>
            </a:r>
            <a:r>
              <a:rPr lang="en-US" smtClean="0">
                <a:solidFill>
                  <a:srgbClr val="C00000"/>
                </a:solidFill>
              </a:rPr>
              <a:t>Baosong Shan</a:t>
            </a:r>
            <a:r>
              <a:rPr lang="en-US" smtClean="0"/>
              <a:t>, responsable du MC </a:t>
            </a:r>
            <a:r>
              <a:rPr lang="en-US" smtClean="0"/>
              <a:t>AMS</a:t>
            </a:r>
          </a:p>
          <a:p>
            <a:endParaRPr lang="en-US"/>
          </a:p>
          <a:p>
            <a:r>
              <a:rPr lang="en-US" u="sng" smtClean="0"/>
              <a:t>Idée</a:t>
            </a:r>
            <a:r>
              <a:rPr lang="en-US" smtClean="0"/>
              <a:t> : effectuer la production MC également au </a:t>
            </a:r>
            <a:r>
              <a:rPr lang="en-US" smtClean="0">
                <a:solidFill>
                  <a:srgbClr val="C00000"/>
                </a:solidFill>
              </a:rPr>
              <a:t>ccin2p3</a:t>
            </a:r>
          </a:p>
          <a:p>
            <a:pPr lvl="1"/>
            <a:r>
              <a:rPr lang="en-US" b="1" smtClean="0"/>
              <a:t>Adaptation</a:t>
            </a:r>
            <a:r>
              <a:rPr lang="en-US" smtClean="0"/>
              <a:t> </a:t>
            </a:r>
            <a:r>
              <a:rPr lang="en-US"/>
              <a:t>du système au ccin2p3</a:t>
            </a:r>
          </a:p>
          <a:p>
            <a:pPr marL="393192" lvl="1" indent="0">
              <a:buNone/>
            </a:pPr>
            <a:endParaRPr lang="en-US" smtClean="0"/>
          </a:p>
          <a:p>
            <a:r>
              <a:rPr lang="en-US" smtClean="0"/>
              <a:t>Système développé pour </a:t>
            </a:r>
            <a:r>
              <a:rPr lang="en-US" smtClean="0">
                <a:solidFill>
                  <a:srgbClr val="C00000"/>
                </a:solidFill>
              </a:rPr>
              <a:t>automatiser</a:t>
            </a:r>
            <a:r>
              <a:rPr lang="en-US" smtClean="0"/>
              <a:t> la procédure de production MC 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Programme “</a:t>
            </a:r>
            <a:r>
              <a:rPr lang="en-US" smtClean="0">
                <a:solidFill>
                  <a:srgbClr val="C00000"/>
                </a:solidFill>
              </a:rPr>
              <a:t>deamon</a:t>
            </a:r>
            <a:r>
              <a:rPr lang="en-US" smtClean="0"/>
              <a:t>” qui tourne permanence et surveille les différentes étapes de la production</a:t>
            </a:r>
          </a:p>
          <a:p>
            <a:endParaRPr lang="en-US" altLang="zh-CN" smtClean="0"/>
          </a:p>
          <a:p>
            <a:r>
              <a:rPr lang="en-US" altLang="zh-CN" smtClean="0"/>
              <a:t>Une </a:t>
            </a:r>
            <a:r>
              <a:rPr lang="en-US" altLang="zh-CN" smtClean="0">
                <a:solidFill>
                  <a:srgbClr val="C00000"/>
                </a:solidFill>
              </a:rPr>
              <a:t>base de données </a:t>
            </a:r>
            <a:r>
              <a:rPr lang="en-US" altLang="zh-CN" smtClean="0"/>
              <a:t>SQLite3 conserve toutes les informations relatives à la production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8529-32A7-AF4A-8CD4-8E78BEB5B7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5670" y="1214422"/>
            <a:ext cx="6352554" cy="5286412"/>
          </a:xfrm>
        </p:spPr>
        <p:txBody>
          <a:bodyPr>
            <a:normAutofit/>
          </a:bodyPr>
          <a:lstStyle/>
          <a:p>
            <a:r>
              <a:rPr lang="fr-FR" smtClean="0"/>
              <a:t>AMS : un </a:t>
            </a:r>
            <a:r>
              <a:rPr lang="fr-FR">
                <a:solidFill>
                  <a:srgbClr val="C00000"/>
                </a:solidFill>
              </a:rPr>
              <a:t>détecteur de particules </a:t>
            </a:r>
            <a:r>
              <a:rPr lang="fr-FR"/>
              <a:t>dans l’espace</a:t>
            </a:r>
          </a:p>
          <a:p>
            <a:pPr lvl="1"/>
            <a:r>
              <a:rPr lang="fr-FR" b="1"/>
              <a:t>Particules chargées </a:t>
            </a:r>
            <a:r>
              <a:rPr lang="fr-FR"/>
              <a:t>et </a:t>
            </a:r>
            <a:r>
              <a:rPr lang="fr-FR" b="1"/>
              <a:t>rayons gamma</a:t>
            </a:r>
            <a:r>
              <a:rPr lang="fr-FR"/>
              <a:t> de 100 MeV a quelques TeV</a:t>
            </a:r>
          </a:p>
          <a:p>
            <a:pPr lvl="1"/>
            <a:r>
              <a:rPr lang="fr-FR"/>
              <a:t>Détecte les </a:t>
            </a:r>
            <a:r>
              <a:rPr lang="fr-FR" b="1"/>
              <a:t>rayons cosmiques </a:t>
            </a:r>
            <a:r>
              <a:rPr lang="fr-FR"/>
              <a:t>avant qu’ils n’interagissent dans l’atmosphère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Lancé de Cap Canaveral le </a:t>
            </a:r>
            <a:r>
              <a:rPr lang="fr-FR">
                <a:solidFill>
                  <a:srgbClr val="C00000"/>
                </a:solidFill>
              </a:rPr>
              <a:t>16 mai 2011</a:t>
            </a:r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  <a:p>
            <a:r>
              <a:rPr lang="fr-FR"/>
              <a:t>Installé sur </a:t>
            </a:r>
            <a:r>
              <a:rPr lang="fr-FR">
                <a:solidFill>
                  <a:srgbClr val="C00000"/>
                </a:solidFill>
              </a:rPr>
              <a:t>l’ISS</a:t>
            </a:r>
            <a:r>
              <a:rPr lang="fr-FR"/>
              <a:t> à 400 km </a:t>
            </a:r>
            <a:r>
              <a:rPr lang="fr-FR" smtClean="0"/>
              <a:t>d’altitude</a:t>
            </a:r>
          </a:p>
          <a:p>
            <a:pPr lvl="1"/>
            <a:r>
              <a:rPr lang="fr-FR" smtClean="0"/>
              <a:t>Une </a:t>
            </a:r>
            <a:r>
              <a:rPr lang="fr-FR" smtClean="0"/>
              <a:t>orbite toutes les 90 minutes</a:t>
            </a:r>
            <a:endParaRPr lang="fr-FR"/>
          </a:p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58775" y="114571"/>
            <a:ext cx="5070685" cy="857256"/>
          </a:xfrm>
        </p:spPr>
        <p:txBody>
          <a:bodyPr/>
          <a:lstStyle/>
          <a:p>
            <a:r>
              <a:rPr lang="fr-FR" smtClean="0"/>
              <a:t>INTRODUCTION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t="10446" r="17961" b="5281"/>
          <a:stretch>
            <a:fillRect/>
          </a:stretch>
        </p:blipFill>
        <p:spPr bwMode="auto">
          <a:xfrm>
            <a:off x="6634833" y="275746"/>
            <a:ext cx="2463096" cy="201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549873main_2011-05-16-11_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32" y="2694341"/>
            <a:ext cx="2489255" cy="165618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6" y="4630264"/>
            <a:ext cx="2442972" cy="16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88224" y="2262964"/>
            <a:ext cx="1911163" cy="4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b="0">
                <a:solidFill>
                  <a:schemeClr val="tx1"/>
                </a:solidFill>
              </a:rPr>
              <a:t>5m x 4m x 3m</a:t>
            </a:r>
          </a:p>
          <a:p>
            <a:pPr algn="r"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GB" sz="1200" b="0" smtClean="0">
                <a:solidFill>
                  <a:schemeClr val="tx1"/>
                </a:solidFill>
              </a:rPr>
              <a:t>7,5 tonnes</a:t>
            </a:r>
            <a:endParaRPr lang="en-GB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461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4" y="45153"/>
            <a:ext cx="6390047" cy="846416"/>
          </a:xfrm>
        </p:spPr>
        <p:txBody>
          <a:bodyPr/>
          <a:lstStyle/>
          <a:p>
            <a:r>
              <a:rPr lang="en-US" altLang="zh-CN" dirty="0" smtClean="0"/>
              <a:t>AMS</a:t>
            </a:r>
            <a:r>
              <a:rPr lang="zh-CN" altLang="en-US" dirty="0"/>
              <a:t> </a:t>
            </a:r>
            <a:r>
              <a:rPr lang="en-US" altLang="zh-CN" smtClean="0"/>
              <a:t>MC</a:t>
            </a:r>
            <a:r>
              <a:rPr lang="zh-CN" altLang="en-US" smtClean="0"/>
              <a:t> </a:t>
            </a:r>
            <a:r>
              <a:rPr lang="en-US" altLang="zh-CN" smtClean="0"/>
              <a:t>@ CC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2" y="1166895"/>
            <a:ext cx="8274153" cy="53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142852"/>
            <a:ext cx="6619897" cy="857256"/>
          </a:xfrm>
        </p:spPr>
        <p:txBody>
          <a:bodyPr>
            <a:normAutofit/>
          </a:bodyPr>
          <a:lstStyle/>
          <a:p>
            <a:r>
              <a:rPr lang="zh-CN" altLang="en-US" smtClean="0"/>
              <a:t>  </a:t>
            </a:r>
            <a:r>
              <a:rPr lang="en-US" altLang="zh-CN" smtClean="0"/>
              <a:t>PRODUCTION  EN 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55245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mtClean="0"/>
              <a:t>2014: période </a:t>
            </a:r>
            <a:r>
              <a:rPr lang="en-US" altLang="zh-CN" smtClean="0"/>
              <a:t>de </a:t>
            </a:r>
            <a:r>
              <a:rPr lang="en-US" altLang="zh-CN" smtClean="0">
                <a:solidFill>
                  <a:srgbClr val="C00000"/>
                </a:solidFill>
              </a:rPr>
              <a:t>développement</a:t>
            </a:r>
            <a:r>
              <a:rPr lang="en-US" altLang="zh-CN" smtClean="0"/>
              <a:t> et de </a:t>
            </a:r>
            <a:r>
              <a:rPr lang="en-US" altLang="zh-CN" smtClean="0">
                <a:solidFill>
                  <a:srgbClr val="C00000"/>
                </a:solidFill>
              </a:rPr>
              <a:t>test</a:t>
            </a:r>
            <a:r>
              <a:rPr lang="en-US" altLang="zh-CN" smtClean="0"/>
              <a:t> du système</a:t>
            </a:r>
          </a:p>
          <a:p>
            <a:r>
              <a:rPr lang="fr-FR">
                <a:solidFill>
                  <a:srgbClr val="C00000"/>
                </a:solidFill>
              </a:rPr>
              <a:t>CVMFS</a:t>
            </a:r>
          </a:p>
          <a:p>
            <a:pPr lvl="1"/>
            <a:r>
              <a:rPr lang="fr-FR"/>
              <a:t>CernVM File System</a:t>
            </a:r>
          </a:p>
          <a:p>
            <a:pPr lvl="1"/>
            <a:r>
              <a:rPr lang="fr-FR"/>
              <a:t>M</a:t>
            </a:r>
            <a:r>
              <a:rPr lang="fr-FR" smtClean="0"/>
              <a:t>écanisme </a:t>
            </a:r>
            <a:r>
              <a:rPr lang="fr-FR"/>
              <a:t>qui permet un accès aux </a:t>
            </a:r>
            <a:r>
              <a:rPr lang="fr-FR" b="1"/>
              <a:t>versions officielles </a:t>
            </a:r>
            <a:r>
              <a:rPr lang="fr-FR"/>
              <a:t>des logiciels </a:t>
            </a:r>
            <a:r>
              <a:rPr lang="fr-FR"/>
              <a:t>d’une </a:t>
            </a:r>
            <a:r>
              <a:rPr lang="fr-FR" smtClean="0"/>
              <a:t>expérience</a:t>
            </a:r>
            <a:endParaRPr lang="en-US" smtClean="0"/>
          </a:p>
          <a:p>
            <a:pPr lvl="1"/>
            <a:r>
              <a:rPr lang="fr-FR" smtClean="0"/>
              <a:t>CVMFS </a:t>
            </a:r>
            <a:r>
              <a:rPr lang="fr-FR" smtClean="0"/>
              <a:t>pour la </a:t>
            </a:r>
            <a:r>
              <a:rPr lang="fr-FR" b="1" smtClean="0"/>
              <a:t>production MC </a:t>
            </a:r>
            <a:r>
              <a:rPr lang="fr-FR" smtClean="0"/>
              <a:t>: contient </a:t>
            </a:r>
            <a:r>
              <a:rPr lang="fr-FR"/>
              <a:t>Geant4, </a:t>
            </a:r>
            <a:r>
              <a:rPr lang="fr-FR" smtClean="0"/>
              <a:t>code AMS, </a:t>
            </a:r>
            <a:r>
              <a:rPr lang="fr-FR"/>
              <a:t>R</a:t>
            </a:r>
            <a:r>
              <a:rPr lang="fr-FR" smtClean="0"/>
              <a:t>oot</a:t>
            </a:r>
            <a:r>
              <a:rPr lang="fr-FR"/>
              <a:t>, etc. </a:t>
            </a:r>
          </a:p>
          <a:p>
            <a:pPr lvl="1"/>
            <a:r>
              <a:rPr lang="fr-FR" smtClean="0"/>
              <a:t>Mis à jour </a:t>
            </a:r>
            <a:r>
              <a:rPr lang="fr-FR" b="1" smtClean="0"/>
              <a:t>automatiquement</a:t>
            </a:r>
            <a:endParaRPr lang="fr-FR"/>
          </a:p>
          <a:p>
            <a:r>
              <a:rPr lang="fr-FR" smtClean="0">
                <a:solidFill>
                  <a:srgbClr val="C00000"/>
                </a:solidFill>
              </a:rPr>
              <a:t>Requête</a:t>
            </a:r>
            <a:r>
              <a:rPr lang="fr-FR" smtClean="0"/>
              <a:t> pour avoir CVMFS pour AMS</a:t>
            </a:r>
          </a:p>
          <a:p>
            <a:pPr lvl="1"/>
            <a:r>
              <a:rPr lang="fr-FR" smtClean="0"/>
              <a:t>Installé </a:t>
            </a:r>
            <a:r>
              <a:rPr lang="fr-FR"/>
              <a:t>en </a:t>
            </a:r>
            <a:r>
              <a:rPr lang="fr-FR" b="1"/>
              <a:t>mars 2014 </a:t>
            </a:r>
            <a:r>
              <a:rPr lang="fr-FR"/>
              <a:t>pour </a:t>
            </a:r>
            <a:r>
              <a:rPr lang="fr-FR" smtClean="0"/>
              <a:t>AMS (quota 10 Go)</a:t>
            </a:r>
            <a:endParaRPr lang="en-US" altLang="zh-CN" smtClean="0"/>
          </a:p>
          <a:p>
            <a:r>
              <a:rPr lang="en-US" altLang="zh-CN" smtClean="0"/>
              <a:t>Les </a:t>
            </a:r>
            <a:r>
              <a:rPr lang="en-US" altLang="zh-CN" smtClean="0">
                <a:solidFill>
                  <a:srgbClr val="C00000"/>
                </a:solidFill>
              </a:rPr>
              <a:t>premiers jobs </a:t>
            </a:r>
            <a:r>
              <a:rPr lang="en-US" altLang="zh-CN" smtClean="0"/>
              <a:t>ont tourné en mars</a:t>
            </a:r>
            <a:endParaRPr lang="en-US" altLang="zh-CN" dirty="0" smtClean="0"/>
          </a:p>
          <a:p>
            <a:r>
              <a:rPr lang="en-US" altLang="zh-CN" smtClean="0">
                <a:solidFill>
                  <a:srgbClr val="C00000"/>
                </a:solidFill>
              </a:rPr>
              <a:t>11 000 jobs </a:t>
            </a:r>
            <a:r>
              <a:rPr lang="en-US" altLang="zh-CN" smtClean="0"/>
              <a:t>ont tourné avec succès et ont été </a:t>
            </a:r>
            <a:r>
              <a:rPr lang="en-US" altLang="zh-CN" smtClean="0">
                <a:solidFill>
                  <a:srgbClr val="C00000"/>
                </a:solidFill>
              </a:rPr>
              <a:t>validés</a:t>
            </a:r>
            <a:r>
              <a:rPr lang="en-US" altLang="zh-CN" smtClean="0"/>
              <a:t> </a:t>
            </a:r>
            <a:r>
              <a:rPr lang="en-US" altLang="zh-CN" smtClean="0"/>
              <a:t>au CERN</a:t>
            </a:r>
            <a:endParaRPr lang="en-US" altLang="zh-CN" dirty="0" smtClean="0"/>
          </a:p>
          <a:p>
            <a:r>
              <a:rPr lang="en-US" altLang="zh-CN" smtClean="0"/>
              <a:t>Le </a:t>
            </a:r>
            <a:r>
              <a:rPr lang="en-US" altLang="zh-CN" smtClean="0"/>
              <a:t>ccin2p3</a:t>
            </a:r>
            <a:r>
              <a:rPr lang="en-US" altLang="zh-CN" smtClean="0"/>
              <a:t> </a:t>
            </a:r>
            <a:r>
              <a:rPr lang="en-US" altLang="zh-CN" smtClean="0"/>
              <a:t>a contribué pour </a:t>
            </a:r>
            <a:r>
              <a:rPr lang="en-US" altLang="zh-CN" smtClean="0">
                <a:solidFill>
                  <a:srgbClr val="C00000"/>
                </a:solidFill>
              </a:rPr>
              <a:t>55 années CPU</a:t>
            </a:r>
          </a:p>
          <a:p>
            <a:pPr lvl="1"/>
            <a:r>
              <a:rPr lang="en-US" altLang="zh-CN" smtClean="0"/>
              <a:t>Même si la production </a:t>
            </a:r>
            <a:r>
              <a:rPr lang="en-US" altLang="zh-CN" smtClean="0"/>
              <a:t>ne tournait </a:t>
            </a:r>
            <a:r>
              <a:rPr lang="en-US" altLang="zh-CN" smtClean="0"/>
              <a:t>pas constamment</a:t>
            </a:r>
            <a:endParaRPr lang="en-US" altLang="zh-CN" dirty="0" smtClean="0"/>
          </a:p>
          <a:p>
            <a:r>
              <a:rPr lang="en-US" altLang="zh-CN" smtClean="0">
                <a:solidFill>
                  <a:srgbClr val="C00000"/>
                </a:solidFill>
              </a:rPr>
              <a:t>Retour</a:t>
            </a:r>
            <a:r>
              <a:rPr lang="en-US" altLang="zh-CN" smtClean="0"/>
              <a:t> de l’équipe de développement</a:t>
            </a:r>
          </a:p>
          <a:p>
            <a:pPr lvl="1"/>
            <a:r>
              <a:rPr lang="en-US" altLang="zh-CN" smtClean="0"/>
              <a:t>L’outil “</a:t>
            </a:r>
            <a:r>
              <a:rPr lang="en-US" altLang="zh-CN" b="1" smtClean="0"/>
              <a:t>Screen</a:t>
            </a:r>
            <a:r>
              <a:rPr lang="en-US" altLang="zh-CN" smtClean="0"/>
              <a:t>” n’est pas supporté au </a:t>
            </a:r>
            <a:r>
              <a:rPr lang="en-US" altLang="zh-CN" smtClean="0"/>
              <a:t>ccin2p3</a:t>
            </a:r>
            <a:r>
              <a:rPr lang="en-US" altLang="zh-CN" smtClean="0"/>
              <a:t> </a:t>
            </a:r>
            <a:r>
              <a:rPr lang="en-US" altLang="zh-CN" smtClean="0"/>
              <a:t>(autorisé au CERN, JUROPA, CNAF, etc.). La gestion des jobs doit se faire via un job “</a:t>
            </a:r>
            <a:r>
              <a:rPr lang="en-US" altLang="zh-CN" b="1" smtClean="0"/>
              <a:t>deamon</a:t>
            </a:r>
            <a:r>
              <a:rPr lang="en-US" altLang="zh-CN" smtClean="0"/>
              <a:t>”</a:t>
            </a:r>
          </a:p>
          <a:p>
            <a:pPr lvl="1"/>
            <a:r>
              <a:rPr lang="en-US" altLang="zh-CN" smtClean="0"/>
              <a:t>Les jobs MC sont de </a:t>
            </a:r>
            <a:r>
              <a:rPr lang="en-US" altLang="zh-CN" b="1" smtClean="0"/>
              <a:t>longue durée </a:t>
            </a:r>
            <a:r>
              <a:rPr lang="en-US" altLang="zh-CN" smtClean="0"/>
              <a:t>(3 jours ou plus) : plusieurs fois des crashs du système de batch ont </a:t>
            </a:r>
            <a:r>
              <a:rPr lang="en-US" altLang="zh-CN" smtClean="0"/>
              <a:t>causé </a:t>
            </a:r>
            <a:r>
              <a:rPr lang="en-US" altLang="zh-CN" smtClean="0"/>
              <a:t>la perte de tous les jobs en cours, ainsi que du job “deamon”</a:t>
            </a:r>
          </a:p>
          <a:p>
            <a:pPr lvl="2"/>
            <a:r>
              <a:rPr lang="en-US" altLang="zh-CN" smtClean="0"/>
              <a:t>Contrairement à LSF (les crashs n’affectent pas les jobs soumis)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8529-32A7-AF4A-8CD4-8E78BEB5B7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 EN 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>
                <a:solidFill>
                  <a:srgbClr val="C00000"/>
                </a:solidFill>
              </a:rPr>
              <a:t>Amélioration</a:t>
            </a:r>
            <a:r>
              <a:rPr lang="en-US" smtClean="0"/>
              <a:t>  du </a:t>
            </a:r>
            <a:r>
              <a:rPr lang="en-US" smtClean="0"/>
              <a:t>code de reconstruction et de </a:t>
            </a:r>
            <a:r>
              <a:rPr lang="en-US" smtClean="0"/>
              <a:t>simulation AMS</a:t>
            </a:r>
            <a:endParaRPr lang="en-US" smtClean="0"/>
          </a:p>
          <a:p>
            <a:pPr lvl="1"/>
            <a:r>
              <a:rPr lang="en-US" smtClean="0"/>
              <a:t>La plupart des MC vont être </a:t>
            </a:r>
            <a:r>
              <a:rPr lang="en-US" b="1" smtClean="0"/>
              <a:t>reproduits</a:t>
            </a:r>
          </a:p>
          <a:p>
            <a:endParaRPr lang="en-US" smtClean="0"/>
          </a:p>
          <a:p>
            <a:r>
              <a:rPr lang="en-US" smtClean="0"/>
              <a:t>La </a:t>
            </a:r>
            <a:r>
              <a:rPr lang="en-US" smtClean="0"/>
              <a:t>production MC au </a:t>
            </a:r>
            <a:r>
              <a:rPr lang="en-US" smtClean="0"/>
              <a:t>ccin2p3</a:t>
            </a:r>
            <a:r>
              <a:rPr lang="en-US" smtClean="0"/>
              <a:t> </a:t>
            </a:r>
            <a:r>
              <a:rPr lang="en-US" smtClean="0"/>
              <a:t>va tourner de </a:t>
            </a:r>
            <a:r>
              <a:rPr lang="en-US" smtClean="0">
                <a:solidFill>
                  <a:srgbClr val="C00000"/>
                </a:solidFill>
              </a:rPr>
              <a:t>façon </a:t>
            </a:r>
            <a:r>
              <a:rPr lang="en-US" smtClean="0">
                <a:solidFill>
                  <a:srgbClr val="C00000"/>
                </a:solidFill>
              </a:rPr>
              <a:t>constante</a:t>
            </a:r>
          </a:p>
          <a:p>
            <a:pPr lvl="1"/>
            <a:r>
              <a:rPr lang="en-US" smtClean="0"/>
              <a:t>P</a:t>
            </a:r>
            <a:r>
              <a:rPr lang="en-US" smtClean="0"/>
              <a:t>révue </a:t>
            </a:r>
            <a:r>
              <a:rPr lang="en-US" smtClean="0"/>
              <a:t>de représenter </a:t>
            </a:r>
            <a:r>
              <a:rPr lang="en-US" b="1" smtClean="0"/>
              <a:t>10 à 20 % </a:t>
            </a:r>
            <a:r>
              <a:rPr lang="en-US" smtClean="0"/>
              <a:t>de toute la production MC AMS</a:t>
            </a:r>
          </a:p>
          <a:p>
            <a:endParaRPr lang="en-US" smtClean="0"/>
          </a:p>
          <a:p>
            <a:r>
              <a:rPr lang="en-US" smtClean="0"/>
              <a:t>Production </a:t>
            </a:r>
            <a:r>
              <a:rPr lang="en-US" smtClean="0"/>
              <a:t>du MC lié à </a:t>
            </a:r>
            <a:r>
              <a:rPr lang="en-US" smtClean="0">
                <a:solidFill>
                  <a:srgbClr val="C00000"/>
                </a:solidFill>
              </a:rPr>
              <a:t>l’hélium</a:t>
            </a:r>
            <a:r>
              <a:rPr lang="en-US" smtClean="0"/>
              <a:t> </a:t>
            </a:r>
            <a:r>
              <a:rPr lang="en-US" smtClean="0"/>
              <a:t>pour une durée de 1-2 mois</a:t>
            </a:r>
            <a:endParaRPr lang="en-US"/>
          </a:p>
          <a:p>
            <a:r>
              <a:rPr lang="en-US" smtClean="0"/>
              <a:t>Production de MC pour les </a:t>
            </a:r>
            <a:r>
              <a:rPr lang="en-US" smtClean="0">
                <a:solidFill>
                  <a:srgbClr val="C00000"/>
                </a:solidFill>
              </a:rPr>
              <a:t>protons/antiprotons, ions, leptons </a:t>
            </a:r>
            <a:r>
              <a:rPr lang="en-US" smtClean="0"/>
              <a:t>suivra</a:t>
            </a:r>
          </a:p>
          <a:p>
            <a:endParaRPr lang="en-US"/>
          </a:p>
          <a:p>
            <a:r>
              <a:rPr lang="en-US" smtClean="0">
                <a:solidFill>
                  <a:srgbClr val="C00000"/>
                </a:solidFill>
              </a:rPr>
              <a:t>Augmentation</a:t>
            </a:r>
            <a:r>
              <a:rPr lang="en-US" smtClean="0"/>
              <a:t> de la production</a:t>
            </a:r>
          </a:p>
          <a:p>
            <a:pPr lvl="1"/>
            <a:r>
              <a:rPr lang="en-US" smtClean="0"/>
              <a:t>Demande de </a:t>
            </a:r>
            <a:r>
              <a:rPr lang="en-US" b="1" smtClean="0"/>
              <a:t>temps CPU supplémentaire </a:t>
            </a:r>
            <a:r>
              <a:rPr lang="en-US" smtClean="0"/>
              <a:t>en 2015</a:t>
            </a:r>
          </a:p>
          <a:p>
            <a:pPr lvl="1"/>
            <a:r>
              <a:rPr lang="en-US" smtClean="0"/>
              <a:t>Demande de </a:t>
            </a:r>
            <a:r>
              <a:rPr lang="en-US" b="1" smtClean="0"/>
              <a:t>1000 jobs en parallèle </a:t>
            </a:r>
            <a:r>
              <a:rPr lang="en-US" smtClean="0"/>
              <a:t>pour la production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8529-32A7-AF4A-8CD4-8E78BEB5B7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/>
              <a:t>L’expérience AMS </a:t>
            </a:r>
            <a:r>
              <a:rPr lang="fr-FR" sz="2400">
                <a:solidFill>
                  <a:srgbClr val="C00000"/>
                </a:solidFill>
              </a:rPr>
              <a:t>fonctionne</a:t>
            </a:r>
            <a:r>
              <a:rPr lang="fr-FR" sz="2400"/>
              <a:t> depuis mai 2011 et a </a:t>
            </a:r>
            <a:r>
              <a:rPr lang="fr-FR" sz="2400"/>
              <a:t>enregistré </a:t>
            </a:r>
            <a:r>
              <a:rPr lang="fr-FR" sz="2400" smtClean="0">
                <a:solidFill>
                  <a:srgbClr val="C00000"/>
                </a:solidFill>
              </a:rPr>
              <a:t>60 </a:t>
            </a:r>
            <a:r>
              <a:rPr lang="fr-FR" sz="2400">
                <a:solidFill>
                  <a:srgbClr val="C00000"/>
                </a:solidFill>
              </a:rPr>
              <a:t>milliards d’événements</a:t>
            </a:r>
          </a:p>
          <a:p>
            <a:r>
              <a:rPr lang="fr-FR" sz="2400" smtClean="0"/>
              <a:t>Publications liées aux </a:t>
            </a:r>
            <a:r>
              <a:rPr lang="fr-FR" sz="2400" smtClean="0">
                <a:solidFill>
                  <a:srgbClr val="C00000"/>
                </a:solidFill>
              </a:rPr>
              <a:t>électrons</a:t>
            </a:r>
            <a:r>
              <a:rPr lang="fr-FR" sz="2400" smtClean="0"/>
              <a:t> et </a:t>
            </a:r>
            <a:r>
              <a:rPr lang="fr-FR" sz="2400" smtClean="0">
                <a:solidFill>
                  <a:srgbClr val="C00000"/>
                </a:solidFill>
              </a:rPr>
              <a:t>positons</a:t>
            </a:r>
            <a:endParaRPr lang="fr-FR" sz="2400">
              <a:solidFill>
                <a:srgbClr val="C00000"/>
              </a:solidFill>
            </a:endParaRPr>
          </a:p>
          <a:p>
            <a:pPr lvl="1"/>
            <a:r>
              <a:rPr lang="fr-FR"/>
              <a:t>Une </a:t>
            </a:r>
            <a:r>
              <a:rPr lang="fr-FR" b="1"/>
              <a:t>source proche </a:t>
            </a:r>
            <a:r>
              <a:rPr lang="fr-FR"/>
              <a:t>de positons est nécessaire</a:t>
            </a:r>
          </a:p>
          <a:p>
            <a:pPr lvl="1"/>
            <a:r>
              <a:rPr lang="fr-FR" b="1"/>
              <a:t>Matière noire </a:t>
            </a:r>
            <a:r>
              <a:rPr lang="fr-FR"/>
              <a:t>ou </a:t>
            </a:r>
            <a:r>
              <a:rPr lang="fr-FR" b="1"/>
              <a:t>pulsars</a:t>
            </a:r>
            <a:r>
              <a:rPr lang="fr-FR"/>
              <a:t> ? Bientôt une réponse ?</a:t>
            </a:r>
          </a:p>
          <a:p>
            <a:r>
              <a:rPr lang="fr-FR" sz="2400" smtClean="0">
                <a:solidFill>
                  <a:srgbClr val="C00000"/>
                </a:solidFill>
              </a:rPr>
              <a:t>Beaucoup de </a:t>
            </a:r>
            <a:r>
              <a:rPr lang="fr-FR" sz="2400">
                <a:solidFill>
                  <a:srgbClr val="C00000"/>
                </a:solidFill>
              </a:rPr>
              <a:t>mesures </a:t>
            </a:r>
            <a:r>
              <a:rPr lang="fr-FR" sz="2400" smtClean="0"/>
              <a:t>sont </a:t>
            </a:r>
            <a:r>
              <a:rPr lang="fr-FR" sz="2400"/>
              <a:t>encore </a:t>
            </a:r>
            <a:r>
              <a:rPr lang="fr-FR" sz="2400"/>
              <a:t>à </a:t>
            </a:r>
            <a:r>
              <a:rPr lang="fr-FR" sz="2400" smtClean="0"/>
              <a:t>venir…</a:t>
            </a:r>
          </a:p>
          <a:p>
            <a:endParaRPr lang="fr-FR" sz="2400"/>
          </a:p>
          <a:p>
            <a:r>
              <a:rPr lang="fr-FR" smtClean="0"/>
              <a:t>Les </a:t>
            </a:r>
            <a:r>
              <a:rPr lang="fr-FR" smtClean="0">
                <a:solidFill>
                  <a:srgbClr val="C00000"/>
                </a:solidFill>
              </a:rPr>
              <a:t>utilisateurs français </a:t>
            </a:r>
            <a:r>
              <a:rPr lang="fr-FR" smtClean="0"/>
              <a:t>d’AMS analysent les données au ccin2p3</a:t>
            </a:r>
          </a:p>
          <a:p>
            <a:r>
              <a:rPr lang="fr-FR" smtClean="0"/>
              <a:t>Test d’un nouveau format de données : </a:t>
            </a:r>
            <a:r>
              <a:rPr lang="fr-FR" smtClean="0">
                <a:solidFill>
                  <a:srgbClr val="C00000"/>
                </a:solidFill>
              </a:rPr>
              <a:t>ACQt</a:t>
            </a:r>
          </a:p>
          <a:p>
            <a:r>
              <a:rPr lang="fr-FR" smtClean="0">
                <a:solidFill>
                  <a:srgbClr val="C00000"/>
                </a:solidFill>
              </a:rPr>
              <a:t>Production MC </a:t>
            </a:r>
            <a:r>
              <a:rPr lang="fr-FR" smtClean="0"/>
              <a:t>testée avec succès en 2014, production en 2015 conséquente</a:t>
            </a:r>
          </a:p>
          <a:p>
            <a:endParaRPr lang="fr-FR" smtClean="0"/>
          </a:p>
          <a:p>
            <a:r>
              <a:rPr lang="fr-FR" smtClean="0"/>
              <a:t>AMS va tourner jusqu’au moins </a:t>
            </a:r>
            <a:r>
              <a:rPr lang="fr-FR" smtClean="0">
                <a:solidFill>
                  <a:srgbClr val="C00000"/>
                </a:solidFill>
              </a:rPr>
              <a:t>en 2020, </a:t>
            </a:r>
            <a:r>
              <a:rPr lang="fr-FR" smtClean="0"/>
              <a:t>avec </a:t>
            </a:r>
            <a:r>
              <a:rPr lang="fr-FR" smtClean="0">
                <a:solidFill>
                  <a:srgbClr val="C00000"/>
                </a:solidFill>
              </a:rPr>
              <a:t>200+ To </a:t>
            </a:r>
            <a:r>
              <a:rPr lang="fr-FR" smtClean="0"/>
              <a:t>supplémentaire par an</a:t>
            </a:r>
          </a:p>
          <a:p>
            <a:pPr lvl="1"/>
            <a:r>
              <a:rPr lang="fr-FR" smtClean="0"/>
              <a:t>Les utilisateurs AMS France comptent sur le </a:t>
            </a:r>
            <a:r>
              <a:rPr lang="fr-FR" b="1" smtClean="0"/>
              <a:t>soutien</a:t>
            </a:r>
            <a:r>
              <a:rPr lang="fr-FR" smtClean="0"/>
              <a:t> du ccin2p3 !</a:t>
            </a:r>
            <a:endParaRPr lang="fr-FR" smtClean="0"/>
          </a:p>
          <a:p>
            <a:r>
              <a:rPr lang="fr-FR" smtClean="0"/>
              <a:t>Merci </a:t>
            </a:r>
            <a:r>
              <a:rPr lang="fr-FR" smtClean="0"/>
              <a:t>à </a:t>
            </a:r>
            <a:r>
              <a:rPr lang="fr-FR" smtClean="0">
                <a:solidFill>
                  <a:srgbClr val="C00000"/>
                </a:solidFill>
              </a:rPr>
              <a:t>Rachid Lemrani </a:t>
            </a:r>
            <a:r>
              <a:rPr lang="fr-FR" smtClean="0"/>
              <a:t>pour son aide et sa disponibilité !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9342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552" y="1583436"/>
            <a:ext cx="7772400" cy="2607564"/>
          </a:xfrm>
        </p:spPr>
        <p:txBody>
          <a:bodyPr/>
          <a:lstStyle/>
          <a:p>
            <a:r>
              <a:rPr lang="fr-FR" smtClean="0"/>
              <a:t>DIAPOS </a:t>
            </a:r>
            <a:br>
              <a:rPr lang="fr-FR" smtClean="0"/>
            </a:br>
            <a:r>
              <a:rPr lang="fr-FR" smtClean="0"/>
              <a:t>ADDITIONNELLES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550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CPU (HS06.Hours) : 112 000 000 </a:t>
            </a:r>
            <a:r>
              <a:rPr lang="fr-FR"/>
              <a:t>au </a:t>
            </a:r>
            <a:r>
              <a:rPr lang="fr-FR" smtClean="0"/>
              <a:t>total</a:t>
            </a:r>
          </a:p>
          <a:p>
            <a:pPr lvl="1"/>
            <a:r>
              <a:rPr lang="fr-FR" smtClean="0"/>
              <a:t>28 </a:t>
            </a:r>
            <a:r>
              <a:rPr lang="fr-FR"/>
              <a:t>000 000 / 28 000 000 </a:t>
            </a:r>
            <a:r>
              <a:rPr lang="fr-FR"/>
              <a:t>/ </a:t>
            </a:r>
            <a:r>
              <a:rPr lang="fr-FR" smtClean="0"/>
              <a:t>28 000 </a:t>
            </a:r>
            <a:r>
              <a:rPr lang="fr-FR"/>
              <a:t>000 / 28 </a:t>
            </a:r>
            <a:r>
              <a:rPr lang="fr-FR"/>
              <a:t>000 </a:t>
            </a:r>
            <a:r>
              <a:rPr lang="fr-FR" smtClean="0"/>
              <a:t>000 sur les trimestres</a:t>
            </a:r>
          </a:p>
          <a:p>
            <a:pPr lvl="1"/>
            <a:r>
              <a:rPr lang="fr-FR" smtClean="0"/>
              <a:t>1000 jobs en parallèle pour le MC, 600 pour l’analyse</a:t>
            </a:r>
          </a:p>
          <a:p>
            <a:pPr lvl="1"/>
            <a:endParaRPr lang="fr-FR"/>
          </a:p>
          <a:p>
            <a:r>
              <a:rPr lang="fr-FR" smtClean="0"/>
              <a:t>HPSS</a:t>
            </a:r>
          </a:p>
          <a:p>
            <a:pPr lvl="1"/>
            <a:r>
              <a:rPr lang="fr-FR" smtClean="0"/>
              <a:t>600 To supplémentaire</a:t>
            </a:r>
          </a:p>
          <a:p>
            <a:pPr lvl="1"/>
            <a:endParaRPr lang="fr-FR"/>
          </a:p>
          <a:p>
            <a:r>
              <a:rPr lang="fr-FR" smtClean="0"/>
              <a:t>Sps </a:t>
            </a:r>
          </a:p>
          <a:p>
            <a:pPr lvl="1"/>
            <a:r>
              <a:rPr lang="fr-FR" smtClean="0"/>
              <a:t>10 To supplémentaire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REQUETE 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9343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solidFill>
                  <a:srgbClr val="C00000"/>
                </a:solidFill>
              </a:rPr>
              <a:t>Flux</a:t>
            </a:r>
            <a:r>
              <a:rPr lang="fr-FR"/>
              <a:t> d’électrons et de positons</a:t>
            </a:r>
          </a:p>
          <a:p>
            <a:pPr lvl="1"/>
            <a:r>
              <a:rPr lang="fr-FR" b="1"/>
              <a:t>Précision</a:t>
            </a:r>
            <a:r>
              <a:rPr lang="fr-FR"/>
              <a:t> et </a:t>
            </a:r>
            <a:r>
              <a:rPr lang="fr-FR" b="1"/>
              <a:t>énergie</a:t>
            </a:r>
            <a:r>
              <a:rPr lang="fr-FR"/>
              <a:t> jamais atteinte</a:t>
            </a:r>
          </a:p>
          <a:p>
            <a:pPr lvl="1"/>
            <a:r>
              <a:rPr lang="fr-FR"/>
              <a:t>Comportement différent du flux </a:t>
            </a:r>
            <a:r>
              <a:rPr lang="fr-FR" smtClean="0"/>
              <a:t>d’électrons </a:t>
            </a:r>
            <a:r>
              <a:rPr lang="fr-FR"/>
              <a:t>et de positons : donne des indications sur </a:t>
            </a:r>
            <a:r>
              <a:rPr lang="fr-FR" b="1"/>
              <a:t>l’origine de ces particules</a:t>
            </a:r>
            <a:r>
              <a:rPr lang="fr-FR"/>
              <a:t> 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857256"/>
          </a:xfrm>
        </p:spPr>
        <p:txBody>
          <a:bodyPr>
            <a:noAutofit/>
          </a:bodyPr>
          <a:lstStyle/>
          <a:p>
            <a:r>
              <a:rPr lang="fr-FR" sz="2400" smtClean="0"/>
              <a:t>PRODUCTION SCIENTIFIQUE – ANALYSES DE PHYSIQUE </a:t>
            </a:r>
            <a:endParaRPr lang="fr-FR" sz="2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2" y="2721854"/>
            <a:ext cx="3287326" cy="40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08" y="3194915"/>
            <a:ext cx="3984124" cy="294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398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solidFill>
                  <a:srgbClr val="C00000"/>
                </a:solidFill>
              </a:rPr>
              <a:t>Flux</a:t>
            </a:r>
            <a:r>
              <a:rPr lang="fr-FR"/>
              <a:t> combiné</a:t>
            </a:r>
          </a:p>
          <a:p>
            <a:pPr lvl="1"/>
            <a:r>
              <a:rPr lang="fr-FR" b="1"/>
              <a:t>Indépendant</a:t>
            </a:r>
            <a:r>
              <a:rPr lang="fr-FR"/>
              <a:t> de la mesure de la charge </a:t>
            </a:r>
            <a:r>
              <a:rPr lang="fr-FR" smtClean="0">
                <a:sym typeface="Wingdings" panose="05000000000000000000" pitchFamily="2" charset="2"/>
              </a:rPr>
              <a:t></a:t>
            </a:r>
            <a:r>
              <a:rPr lang="fr-FR" smtClean="0"/>
              <a:t> </a:t>
            </a:r>
            <a:r>
              <a:rPr lang="fr-FR" b="1"/>
              <a:t>pas de confusion de charge</a:t>
            </a:r>
          </a:p>
          <a:p>
            <a:pPr lvl="1"/>
            <a:r>
              <a:rPr lang="fr-FR"/>
              <a:t>Le flux est en accord avec </a:t>
            </a:r>
            <a:r>
              <a:rPr lang="fr-FR" b="1"/>
              <a:t>une loi de puissance </a:t>
            </a:r>
            <a:r>
              <a:rPr lang="fr-FR"/>
              <a:t>au-delà de 30 GeV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857256"/>
          </a:xfrm>
        </p:spPr>
        <p:txBody>
          <a:bodyPr>
            <a:noAutofit/>
          </a:bodyPr>
          <a:lstStyle/>
          <a:p>
            <a:r>
              <a:rPr lang="fr-FR" sz="2400" smtClean="0"/>
              <a:t>PRODUCTION SCIENTIFIQUE – ANALYSES DE PHYSIQUE </a:t>
            </a:r>
            <a:endParaRPr lang="fr-FR" sz="24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64" y="2430926"/>
            <a:ext cx="5727150" cy="412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84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19210" y="105260"/>
            <a:ext cx="3462484" cy="857256"/>
          </a:xfrm>
        </p:spPr>
        <p:txBody>
          <a:bodyPr/>
          <a:lstStyle/>
          <a:p>
            <a:r>
              <a:rPr lang="fr-FR" smtClean="0"/>
              <a:t>D</a:t>
            </a:r>
            <a:r>
              <a:rPr lang="fr-FR" cap="all" smtClean="0"/>
              <a:t>é</a:t>
            </a:r>
            <a:r>
              <a:rPr lang="fr-FR" smtClean="0"/>
              <a:t>TECTEUR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048000" y="1930400"/>
            <a:ext cx="3162300" cy="3505200"/>
            <a:chOff x="2768600" y="1308100"/>
            <a:chExt cx="3683000" cy="4240213"/>
          </a:xfrm>
        </p:grpSpPr>
        <p:pic>
          <p:nvPicPr>
            <p:cNvPr id="7" name="Picture 2" descr="ting_ed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2" r="11086"/>
            <a:stretch>
              <a:fillRect/>
            </a:stretch>
          </p:blipFill>
          <p:spPr bwMode="auto">
            <a:xfrm>
              <a:off x="2768600" y="1308100"/>
              <a:ext cx="3683000" cy="424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 rot="210034">
              <a:off x="3690938" y="1980781"/>
              <a:ext cx="1322387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TRD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 rot="357158">
              <a:off x="3988325" y="2568155"/>
              <a:ext cx="627595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-5400000">
              <a:off x="4334953" y="3563529"/>
              <a:ext cx="968667" cy="35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Tracker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611893">
              <a:off x="4023253" y="4163593"/>
              <a:ext cx="627595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 rot="481191">
              <a:off x="4002318" y="4446167"/>
              <a:ext cx="726619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RICH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 rot="513089">
              <a:off x="4006011" y="5186440"/>
              <a:ext cx="762090" cy="33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C0F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ECAL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306461" y="1445649"/>
              <a:ext cx="334558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1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286250" y="2789237"/>
              <a:ext cx="355095" cy="3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E71700"/>
                  </a:solidFill>
                  <a:latin typeface="Arial Black" charset="0"/>
                </a:rPr>
                <a:t>2</a:t>
              </a:r>
              <a:endParaRPr lang="en-US" sz="1200" b="0">
                <a:solidFill>
                  <a:srgbClr val="E71700"/>
                </a:solidFill>
                <a:latin typeface="Arial Black" charset="0"/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193167" y="3702051"/>
              <a:ext cx="513784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7-8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175201" y="3017786"/>
              <a:ext cx="513784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3-4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286250" y="4910085"/>
              <a:ext cx="334558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9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4199518" y="3348497"/>
              <a:ext cx="513784" cy="33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5-6</a:t>
              </a:r>
            </a:p>
          </p:txBody>
        </p:sp>
      </p:grpSp>
      <p:pic>
        <p:nvPicPr>
          <p:cNvPr id="20" name="Picture 63" descr="pank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4172" r="4150" b="9456"/>
          <a:stretch>
            <a:fillRect/>
          </a:stretch>
        </p:blipFill>
        <p:spPr bwMode="auto">
          <a:xfrm>
            <a:off x="80963" y="5028968"/>
            <a:ext cx="271303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8" descr="10_12_2007 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0"/>
          <a:stretch>
            <a:fillRect/>
          </a:stretch>
        </p:blipFill>
        <p:spPr bwMode="auto">
          <a:xfrm>
            <a:off x="82550" y="2844795"/>
            <a:ext cx="24511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36aTRD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9074"/>
          <a:stretch>
            <a:fillRect/>
          </a:stretch>
        </p:blipFill>
        <p:spPr bwMode="auto">
          <a:xfrm>
            <a:off x="112713" y="823908"/>
            <a:ext cx="25574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4399"/>
          <a:stretch>
            <a:fillRect/>
          </a:stretch>
        </p:blipFill>
        <p:spPr bwMode="auto">
          <a:xfrm>
            <a:off x="6229350" y="1003300"/>
            <a:ext cx="27511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 Imagen" descr="0801020_05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860925"/>
            <a:ext cx="2686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y06K238Mag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17688" r="8911" b="14099"/>
          <a:stretch>
            <a:fillRect/>
          </a:stretch>
        </p:blipFill>
        <p:spPr bwMode="auto">
          <a:xfrm>
            <a:off x="6448425" y="2628900"/>
            <a:ext cx="23526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2160588" y="1695450"/>
            <a:ext cx="1331912" cy="400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2205038" y="5245100"/>
            <a:ext cx="1909762" cy="274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H="1">
            <a:off x="4711700" y="1797050"/>
            <a:ext cx="1970088" cy="1416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 flipV="1">
            <a:off x="4838700" y="4800600"/>
            <a:ext cx="1838325" cy="655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>
            <a:off x="5041900" y="3606800"/>
            <a:ext cx="1727200" cy="2921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2398713" y="4076700"/>
            <a:ext cx="1982787" cy="1016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2398713" y="4051300"/>
            <a:ext cx="1931987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V="1">
            <a:off x="2430463" y="3784600"/>
            <a:ext cx="1887537" cy="293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V="1">
            <a:off x="2395538" y="3263870"/>
            <a:ext cx="1957097" cy="81835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2395538" y="3505200"/>
            <a:ext cx="1897062" cy="571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2398713" y="2222500"/>
            <a:ext cx="2033587" cy="1854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25425" y="115080"/>
            <a:ext cx="2133600" cy="6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1600" b="0" dirty="0" smtClean="0">
                <a:solidFill>
                  <a:srgbClr val="3333FF"/>
                </a:solidFill>
              </a:rPr>
              <a:t>Détecteur à radiation de transition</a:t>
            </a:r>
            <a:endParaRPr lang="fr-FR" sz="1600" b="0" dirty="0" smtClean="0"/>
          </a:p>
          <a:p>
            <a:pPr algn="ctr" eaLnBrk="1" hangingPunct="1">
              <a:lnSpc>
                <a:spcPct val="80000"/>
              </a:lnSpc>
            </a:pPr>
            <a:r>
              <a:rPr lang="fr-FR" sz="1600" b="0" dirty="0" smtClean="0">
                <a:solidFill>
                  <a:srgbClr val="CC0000"/>
                </a:solidFill>
              </a:rPr>
              <a:t>Identifie les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+</a:t>
            </a:r>
            <a:r>
              <a:rPr lang="fr-FR" sz="1600" b="0" dirty="0" smtClean="0">
                <a:solidFill>
                  <a:srgbClr val="CC0000"/>
                </a:solidFill>
              </a:rPr>
              <a:t>,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-</a:t>
            </a:r>
            <a:endParaRPr lang="fr-FR" sz="1400" b="0" baseline="30000" dirty="0">
              <a:solidFill>
                <a:srgbClr val="CC0000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9374" y="2376762"/>
            <a:ext cx="2714625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1600" b="0" dirty="0" err="1" smtClean="0">
                <a:solidFill>
                  <a:srgbClr val="3333FF"/>
                </a:solidFill>
              </a:rPr>
              <a:t>Trajectomètre</a:t>
            </a:r>
            <a:r>
              <a:rPr lang="fr-FR" sz="1600" b="0" dirty="0" smtClean="0">
                <a:solidFill>
                  <a:srgbClr val="3333FF"/>
                </a:solidFill>
              </a:rPr>
              <a:t> </a:t>
            </a:r>
            <a:r>
              <a:rPr lang="fr-FR" sz="1600" b="0" dirty="0">
                <a:solidFill>
                  <a:srgbClr val="3333FF"/>
                </a:solidFill>
              </a:rPr>
              <a:t>a</a:t>
            </a:r>
            <a:r>
              <a:rPr lang="fr-FR" sz="1600" b="0" dirty="0" smtClean="0">
                <a:solidFill>
                  <a:srgbClr val="3333FF"/>
                </a:solidFill>
              </a:rPr>
              <a:t>u silicium</a:t>
            </a:r>
          </a:p>
          <a:p>
            <a:pPr algn="ctr" eaLnBrk="1" hangingPunct="1">
              <a:lnSpc>
                <a:spcPct val="80000"/>
              </a:lnSpc>
            </a:pPr>
            <a:r>
              <a:rPr lang="fr-FR" sz="1800" b="0" dirty="0" smtClean="0">
                <a:solidFill>
                  <a:srgbClr val="CC0000"/>
                </a:solidFill>
              </a:rPr>
              <a:t> </a:t>
            </a:r>
            <a:r>
              <a:rPr lang="fr-FR" sz="1600" b="0" dirty="0" smtClean="0">
                <a:solidFill>
                  <a:srgbClr val="CC0000"/>
                </a:solidFill>
              </a:rPr>
              <a:t>Z, P</a:t>
            </a:r>
            <a:endParaRPr lang="fr-FR" sz="1600" b="0" dirty="0">
              <a:solidFill>
                <a:srgbClr val="CC0000"/>
              </a:solidFill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3025" y="4552430"/>
            <a:ext cx="2649538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1600" b="0" dirty="0" smtClean="0">
                <a:solidFill>
                  <a:srgbClr val="3333FF"/>
                </a:solidFill>
              </a:rPr>
              <a:t>Calorimètre EM</a:t>
            </a:r>
            <a:endParaRPr lang="fr-FR" sz="1600" b="0" dirty="0" smtClean="0"/>
          </a:p>
          <a:p>
            <a:pPr algn="ctr" eaLnBrk="1" hangingPunct="1">
              <a:lnSpc>
                <a:spcPct val="80000"/>
              </a:lnSpc>
            </a:pPr>
            <a:r>
              <a:rPr lang="fr-FR" sz="1800" b="0" dirty="0" smtClean="0">
                <a:solidFill>
                  <a:srgbClr val="CC0000"/>
                </a:solidFill>
              </a:rPr>
              <a:t>E </a:t>
            </a:r>
            <a:r>
              <a:rPr lang="fr-FR" sz="1600" b="0" dirty="0" smtClean="0">
                <a:solidFill>
                  <a:srgbClr val="CC0000"/>
                </a:solidFill>
              </a:rPr>
              <a:t>des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+</a:t>
            </a:r>
            <a:r>
              <a:rPr lang="fr-FR" sz="1600" b="0" dirty="0" smtClean="0">
                <a:solidFill>
                  <a:srgbClr val="CC0000"/>
                </a:solidFill>
              </a:rPr>
              <a:t>, e</a:t>
            </a:r>
            <a:r>
              <a:rPr lang="fr-FR" sz="1600" b="0" baseline="30000" dirty="0" smtClean="0">
                <a:solidFill>
                  <a:srgbClr val="CC0000"/>
                </a:solidFill>
              </a:rPr>
              <a:t>-</a:t>
            </a:r>
            <a:r>
              <a:rPr lang="fr-FR" sz="1600" b="0" dirty="0" smtClean="0">
                <a:solidFill>
                  <a:srgbClr val="CC0000"/>
                </a:solidFill>
              </a:rPr>
              <a:t>, </a:t>
            </a:r>
            <a:r>
              <a:rPr lang="fr-FR" sz="1600" b="0" dirty="0" err="1" smtClean="0">
                <a:solidFill>
                  <a:srgbClr val="CC0000"/>
                </a:solidFill>
                <a:cs typeface="Arial" charset="0"/>
              </a:rPr>
              <a:t>γ</a:t>
            </a:r>
            <a:endParaRPr lang="fr-FR" sz="1600" b="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386513" y="4383366"/>
            <a:ext cx="2541587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b="0" dirty="0">
                <a:solidFill>
                  <a:srgbClr val="3333FF"/>
                </a:solidFill>
              </a:rPr>
              <a:t>RICH</a:t>
            </a:r>
            <a:r>
              <a:rPr lang="en-US" sz="1600" b="0" dirty="0"/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b="0" dirty="0">
                <a:solidFill>
                  <a:srgbClr val="CC0000"/>
                </a:solidFill>
              </a:rPr>
              <a:t> Z, E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6334125" y="498754"/>
            <a:ext cx="2306638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b="0" dirty="0" smtClean="0">
                <a:solidFill>
                  <a:srgbClr val="3333FF"/>
                </a:solidFill>
              </a:rPr>
              <a:t>Temps de </a:t>
            </a:r>
            <a:r>
              <a:rPr lang="en-US" sz="1600" b="0" dirty="0" err="1" smtClean="0">
                <a:solidFill>
                  <a:srgbClr val="3333FF"/>
                </a:solidFill>
              </a:rPr>
              <a:t>vol</a:t>
            </a:r>
            <a:endParaRPr lang="en-US" sz="1800" b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400" b="0" dirty="0">
                <a:solidFill>
                  <a:srgbClr val="CC0000"/>
                </a:solidFill>
              </a:rPr>
              <a:t> </a:t>
            </a:r>
            <a:r>
              <a:rPr lang="en-US" sz="1800" b="0" dirty="0">
                <a:solidFill>
                  <a:srgbClr val="CC0000"/>
                </a:solidFill>
              </a:rPr>
              <a:t>Z</a:t>
            </a:r>
            <a:r>
              <a:rPr lang="en-US" sz="1400" b="0" dirty="0">
                <a:solidFill>
                  <a:srgbClr val="CC0000"/>
                </a:solidFill>
              </a:rPr>
              <a:t>, </a:t>
            </a:r>
            <a:r>
              <a:rPr lang="en-US" sz="1800" b="0" dirty="0">
                <a:solidFill>
                  <a:srgbClr val="CC0000"/>
                </a:solidFill>
              </a:rPr>
              <a:t>E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435725" y="2147093"/>
            <a:ext cx="2419350" cy="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b="0">
                <a:solidFill>
                  <a:srgbClr val="009999"/>
                </a:solidFill>
              </a:rPr>
              <a:t> </a:t>
            </a:r>
            <a:r>
              <a:rPr lang="en-US" sz="1800" b="0" smtClean="0">
                <a:solidFill>
                  <a:srgbClr val="0033CC"/>
                </a:solidFill>
              </a:rPr>
              <a:t>Aimant 0,14 T</a:t>
            </a:r>
            <a:endParaRPr lang="en-US" sz="1800" b="0" dirty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b="0" dirty="0">
                <a:solidFill>
                  <a:srgbClr val="CC0000"/>
                </a:solidFill>
                <a:cs typeface="Arial" charset="0"/>
              </a:rPr>
              <a:t>±Z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4513797" y="1271538"/>
            <a:ext cx="17353" cy="6223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70732" y="1064949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Rayons cosmiques</a:t>
            </a:r>
            <a:endParaRPr lang="en-US" sz="1100"/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H="1">
            <a:off x="4638342" y="1797050"/>
            <a:ext cx="2038681" cy="275538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0" y="6572272"/>
            <a:ext cx="9144000" cy="214290"/>
          </a:xfrm>
        </p:spPr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6843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7581900" cy="3315375"/>
          </a:xfrm>
        </p:spPr>
        <p:txBody>
          <a:bodyPr>
            <a:normAutofit fontScale="85000" lnSpcReduction="20000"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Taux d’acquisition </a:t>
            </a:r>
            <a:r>
              <a:rPr lang="fr-FR" sz="2400" smtClean="0"/>
              <a:t>de 200 à 2000 Hz</a:t>
            </a:r>
          </a:p>
          <a:p>
            <a:endParaRPr lang="fr-FR" sz="2400" smtClean="0"/>
          </a:p>
          <a:p>
            <a:r>
              <a:rPr lang="fr-FR" sz="2400" smtClean="0"/>
              <a:t>Fonctionnement </a:t>
            </a:r>
            <a:r>
              <a:rPr lang="fr-FR" sz="2400">
                <a:solidFill>
                  <a:srgbClr val="C00000"/>
                </a:solidFill>
              </a:rPr>
              <a:t>en continu</a:t>
            </a:r>
            <a:r>
              <a:rPr lang="fr-FR" sz="2400"/>
              <a:t> 7j/7 24h/24 </a:t>
            </a:r>
            <a:endParaRPr lang="fr-FR" sz="2400" smtClean="0"/>
          </a:p>
          <a:p>
            <a:pPr marL="0" indent="0">
              <a:buNone/>
            </a:pPr>
            <a:r>
              <a:rPr lang="fr-FR" sz="2400" smtClean="0"/>
              <a:t>depuis </a:t>
            </a:r>
            <a:r>
              <a:rPr lang="fr-FR" sz="2400"/>
              <a:t>plus de </a:t>
            </a:r>
            <a:r>
              <a:rPr lang="fr-FR" sz="2400" smtClean="0"/>
              <a:t>trois </a:t>
            </a:r>
            <a:r>
              <a:rPr lang="fr-FR" sz="2400"/>
              <a:t>ans</a:t>
            </a:r>
          </a:p>
          <a:p>
            <a:endParaRPr lang="fr-FR" sz="2400" smtClean="0"/>
          </a:p>
          <a:p>
            <a:r>
              <a:rPr lang="fr-FR" sz="2400" smtClean="0"/>
              <a:t>Acquisition</a:t>
            </a:r>
            <a:endParaRPr lang="fr-FR" sz="2400"/>
          </a:p>
          <a:p>
            <a:pPr lvl="1"/>
            <a:r>
              <a:rPr lang="fr-FR" sz="2200" smtClean="0"/>
              <a:t>~</a:t>
            </a:r>
            <a:r>
              <a:rPr lang="fr-FR" sz="2200" b="1" smtClean="0"/>
              <a:t>40 millions </a:t>
            </a:r>
            <a:r>
              <a:rPr lang="fr-FR" sz="2200" smtClean="0"/>
              <a:t>d’événements </a:t>
            </a:r>
            <a:r>
              <a:rPr lang="fr-FR" sz="2200" smtClean="0"/>
              <a:t>par jour</a:t>
            </a:r>
          </a:p>
          <a:p>
            <a:pPr lvl="1"/>
            <a:r>
              <a:rPr lang="fr-FR" sz="2200" smtClean="0"/>
              <a:t>~</a:t>
            </a:r>
            <a:r>
              <a:rPr lang="fr-FR" sz="2200" b="1" smtClean="0"/>
              <a:t>100 Go </a:t>
            </a:r>
            <a:r>
              <a:rPr lang="fr-FR" sz="2200" smtClean="0"/>
              <a:t>transférés par jour</a:t>
            </a:r>
          </a:p>
          <a:p>
            <a:pPr lvl="1"/>
            <a:r>
              <a:rPr lang="fr-FR" sz="2200" b="1" smtClean="0"/>
              <a:t>39 To </a:t>
            </a:r>
            <a:r>
              <a:rPr lang="fr-FR" sz="2200" smtClean="0"/>
              <a:t>de données par an</a:t>
            </a:r>
          </a:p>
          <a:p>
            <a:pPr lvl="1"/>
            <a:r>
              <a:rPr lang="fr-FR" sz="2200" b="1" smtClean="0"/>
              <a:t>200 To </a:t>
            </a:r>
            <a:r>
              <a:rPr lang="fr-FR" sz="2200" smtClean="0"/>
              <a:t>de données reconstruites par </a:t>
            </a:r>
            <a:r>
              <a:rPr lang="fr-FR" sz="2200" smtClean="0"/>
              <a:t>an</a:t>
            </a:r>
          </a:p>
          <a:p>
            <a:pPr lvl="1"/>
            <a:r>
              <a:rPr lang="fr-FR" sz="2200" b="1" smtClean="0"/>
              <a:t>560 To</a:t>
            </a:r>
            <a:r>
              <a:rPr lang="fr-FR" sz="2200" smtClean="0"/>
              <a:t> pour la totalité des données reconstruites</a:t>
            </a:r>
            <a:endParaRPr lang="fr-FR" sz="2200" smtClean="0"/>
          </a:p>
          <a:p>
            <a:endParaRPr lang="en-US" sz="24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OPERATION EN VOL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0586"/>
            <a:ext cx="4191000" cy="27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438176" y="4708017"/>
            <a:ext cx="8229600" cy="20774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smtClean="0">
                <a:solidFill>
                  <a:srgbClr val="C00000"/>
                </a:solidFill>
              </a:rPr>
              <a:t>60</a:t>
            </a:r>
            <a:r>
              <a:rPr lang="fr-FR" sz="2000" smtClean="0">
                <a:solidFill>
                  <a:srgbClr val="C00000"/>
                </a:solidFill>
              </a:rPr>
              <a:t> </a:t>
            </a:r>
            <a:r>
              <a:rPr lang="fr-FR" sz="2000" smtClean="0">
                <a:solidFill>
                  <a:srgbClr val="C00000"/>
                </a:solidFill>
              </a:rPr>
              <a:t>milliards d’événements </a:t>
            </a:r>
            <a:r>
              <a:rPr lang="fr-FR" sz="2000" smtClean="0"/>
              <a:t>enregistrés depuis mai 2011</a:t>
            </a:r>
          </a:p>
          <a:p>
            <a:pPr lvl="1"/>
            <a:r>
              <a:rPr lang="fr-FR" sz="1800" b="1"/>
              <a:t>Beaucoup plus </a:t>
            </a:r>
            <a:r>
              <a:rPr lang="fr-FR" sz="1800"/>
              <a:t>que tout ce que l’humanité a </a:t>
            </a:r>
            <a:r>
              <a:rPr lang="fr-FR" sz="1800" smtClean="0"/>
              <a:t>récolté</a:t>
            </a:r>
            <a:r>
              <a:rPr lang="fr-FR" sz="1800" smtClean="0"/>
              <a:t> </a:t>
            </a:r>
            <a:r>
              <a:rPr lang="fr-FR" sz="1800"/>
              <a:t>depuis 100 ans </a:t>
            </a:r>
            <a:r>
              <a:rPr lang="fr-FR" sz="1800" smtClean="0"/>
              <a:t>!</a:t>
            </a:r>
          </a:p>
          <a:p>
            <a:endParaRPr lang="fr-FR" sz="1800" smtClean="0"/>
          </a:p>
          <a:p>
            <a:r>
              <a:rPr lang="fr-FR" sz="2000" smtClean="0"/>
              <a:t>Prévu pour opérer jusqu’en </a:t>
            </a:r>
            <a:r>
              <a:rPr lang="fr-FR" sz="2000" smtClean="0">
                <a:solidFill>
                  <a:srgbClr val="C00000"/>
                </a:solidFill>
              </a:rPr>
              <a:t>2020 et plus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04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/>
          <a:stretch/>
        </p:blipFill>
        <p:spPr bwMode="auto">
          <a:xfrm>
            <a:off x="0" y="689811"/>
            <a:ext cx="9072015" cy="616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02842" y="6464968"/>
            <a:ext cx="280737" cy="224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2206014" y="54621"/>
            <a:ext cx="5085118" cy="611127"/>
          </a:xfrm>
        </p:spPr>
        <p:txBody>
          <a:bodyPr>
            <a:normAutofit fontScale="90000"/>
          </a:bodyPr>
          <a:lstStyle/>
          <a:p>
            <a:r>
              <a:rPr lang="fr-FR" smtClean="0"/>
              <a:t>TRANSMISSION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45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0909"/>
            <a:ext cx="8229600" cy="5468508"/>
          </a:xfrm>
        </p:spPr>
        <p:txBody>
          <a:bodyPr>
            <a:normAutofit/>
          </a:bodyPr>
          <a:lstStyle/>
          <a:p>
            <a:r>
              <a:rPr lang="fr-FR" smtClean="0">
                <a:solidFill>
                  <a:srgbClr val="C00000"/>
                </a:solidFill>
              </a:rPr>
              <a:t>Collaboration</a:t>
            </a:r>
            <a:r>
              <a:rPr lang="fr-FR" smtClean="0"/>
              <a:t> de 60 instituts dans 16 pays</a:t>
            </a:r>
          </a:p>
          <a:p>
            <a:pPr lvl="1"/>
            <a:r>
              <a:rPr lang="fr-FR" smtClean="0"/>
              <a:t>~300 physiciens</a:t>
            </a:r>
          </a:p>
          <a:p>
            <a:pPr lvl="1"/>
            <a:endParaRPr lang="fr-FR" smtClean="0"/>
          </a:p>
          <a:p>
            <a:pPr marL="0" indent="0">
              <a:buNone/>
            </a:pPr>
            <a:r>
              <a:rPr lang="fr-FR" smtClean="0"/>
              <a:t>En </a:t>
            </a:r>
            <a:r>
              <a:rPr lang="fr-FR" smtClean="0">
                <a:solidFill>
                  <a:srgbClr val="C00000"/>
                </a:solidFill>
              </a:rPr>
              <a:t>France</a:t>
            </a:r>
            <a:r>
              <a:rPr lang="fr-FR" smtClean="0"/>
              <a:t> :</a:t>
            </a:r>
          </a:p>
          <a:p>
            <a:r>
              <a:rPr lang="fr-FR" smtClean="0"/>
              <a:t>LAPP</a:t>
            </a:r>
          </a:p>
          <a:p>
            <a:pPr lvl="1"/>
            <a:r>
              <a:rPr lang="fr-FR" smtClean="0"/>
              <a:t>Responsable et contact ccin2p3 : Vincent Poireau</a:t>
            </a:r>
          </a:p>
          <a:p>
            <a:pPr lvl="1"/>
            <a:r>
              <a:rPr lang="fr-FR" smtClean="0"/>
              <a:t>5 permanents</a:t>
            </a:r>
          </a:p>
          <a:p>
            <a:pPr lvl="1"/>
            <a:r>
              <a:rPr lang="fr-FR"/>
              <a:t>1 postdoc</a:t>
            </a:r>
          </a:p>
          <a:p>
            <a:pPr lvl="1"/>
            <a:r>
              <a:rPr lang="fr-FR" smtClean="0"/>
              <a:t>3 doctorants</a:t>
            </a:r>
          </a:p>
          <a:p>
            <a:r>
              <a:rPr lang="fr-FR" smtClean="0"/>
              <a:t>Grenoble</a:t>
            </a:r>
          </a:p>
          <a:p>
            <a:pPr lvl="1"/>
            <a:r>
              <a:rPr lang="fr-FR" smtClean="0"/>
              <a:t>Responsable </a:t>
            </a:r>
            <a:r>
              <a:rPr lang="fr-FR"/>
              <a:t>et contact ccin2p3 </a:t>
            </a:r>
            <a:r>
              <a:rPr lang="fr-FR" smtClean="0"/>
              <a:t>: Laurent Derome</a:t>
            </a:r>
          </a:p>
          <a:p>
            <a:pPr lvl="1"/>
            <a:r>
              <a:rPr lang="fr-FR" smtClean="0"/>
              <a:t>2 permanents</a:t>
            </a:r>
          </a:p>
          <a:p>
            <a:pPr lvl="1"/>
            <a:r>
              <a:rPr lang="fr-FR" smtClean="0"/>
              <a:t>1 postdoc</a:t>
            </a:r>
          </a:p>
          <a:p>
            <a:pPr lvl="1"/>
            <a:r>
              <a:rPr lang="fr-FR" smtClean="0"/>
              <a:t>2 doctorants</a:t>
            </a:r>
            <a:endParaRPr lang="fr-FR"/>
          </a:p>
          <a:p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69306" y="142852"/>
            <a:ext cx="7409468" cy="857256"/>
          </a:xfrm>
        </p:spPr>
        <p:txBody>
          <a:bodyPr>
            <a:normAutofit/>
          </a:bodyPr>
          <a:lstStyle/>
          <a:p>
            <a:r>
              <a:rPr lang="fr-FR" smtClean="0"/>
              <a:t>COLLABORATION  AMS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6" name="Picture 9" descr="http://lapp.in2p3.fr/IMG/png/LAPP-HD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28" y="3348528"/>
            <a:ext cx="1849348" cy="10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psc.in2p3.fr/projects-th/lilith/icons/logoLPS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28" y="5475024"/>
            <a:ext cx="1847850" cy="8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464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5318369" cy="5545886"/>
          </a:xfrm>
        </p:spPr>
        <p:txBody>
          <a:bodyPr>
            <a:noAutofit/>
          </a:bodyPr>
          <a:lstStyle/>
          <a:p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Mesures 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de rayons cosmiques</a:t>
            </a:r>
          </a:p>
          <a:p>
            <a:pPr lvl="1"/>
            <a:r>
              <a:rPr lang="fr-FR" sz="2000" smtClean="0"/>
              <a:t>Comprendre la </a:t>
            </a:r>
            <a:r>
              <a:rPr lang="fr-FR" sz="2000" b="1" smtClean="0"/>
              <a:t>propagation</a:t>
            </a:r>
            <a:r>
              <a:rPr lang="fr-FR" sz="2000" smtClean="0"/>
              <a:t> </a:t>
            </a:r>
            <a:r>
              <a:rPr lang="fr-FR" sz="2000"/>
              <a:t>des rayons cosmiques dans notre </a:t>
            </a:r>
            <a:r>
              <a:rPr lang="fr-FR" sz="2000" smtClean="0"/>
              <a:t>Galaxie</a:t>
            </a:r>
          </a:p>
          <a:p>
            <a:pPr lvl="1"/>
            <a:endParaRPr lang="fr-FR" sz="1600"/>
          </a:p>
          <a:p>
            <a:pPr lvl="1"/>
            <a:endParaRPr lang="fr-FR"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Recherche </a:t>
            </a:r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indirecte de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 noire</a:t>
            </a:r>
          </a:p>
          <a:p>
            <a:pPr lvl="1"/>
            <a:r>
              <a:rPr lang="fr-FR" sz="2000" smtClean="0"/>
              <a:t>En particulier </a:t>
            </a:r>
            <a:r>
              <a:rPr lang="fr-FR" sz="2000" b="1" smtClean="0"/>
              <a:t>positons</a:t>
            </a:r>
            <a:r>
              <a:rPr lang="fr-FR" sz="2000" smtClean="0"/>
              <a:t> </a:t>
            </a:r>
            <a:r>
              <a:rPr lang="fr-FR" sz="2000"/>
              <a:t>et </a:t>
            </a:r>
            <a:r>
              <a:rPr lang="fr-FR" sz="2000" b="1"/>
              <a:t>antiprotons</a:t>
            </a:r>
            <a:r>
              <a:rPr lang="fr-FR" sz="2000"/>
              <a:t> produits lors de son </a:t>
            </a:r>
            <a:r>
              <a:rPr lang="fr-FR" sz="2000" smtClean="0"/>
              <a:t>annihilation</a:t>
            </a:r>
          </a:p>
          <a:p>
            <a:pPr lvl="1"/>
            <a:endParaRPr lang="fr-FR" sz="1600"/>
          </a:p>
          <a:p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d’antimatière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primordiale</a:t>
            </a:r>
          </a:p>
          <a:p>
            <a:pPr lvl="1"/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Anti-hélium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relique du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Big-Bang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anti-carbone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issus </a:t>
            </a:r>
            <a:r>
              <a:rPr lang="fr-F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d’anti-étoiles</a:t>
            </a:r>
            <a:endParaRPr lang="fr-FR" sz="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Surprises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fr-FR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Strangelets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OBJECTIFS D’AMS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52" y="5018986"/>
            <a:ext cx="1315862" cy="11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2.bp.blogspot.com/_mazRoHLuLl0/S8vDDnfah1I/AAAAAAAAAaQ/1Cxtj7Zs6DA/s1600/188434main_DkMatter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43" y="1962084"/>
            <a:ext cx="3052814" cy="2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537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7806" y="1337311"/>
            <a:ext cx="8428483" cy="5286412"/>
          </a:xfrm>
        </p:spPr>
        <p:txBody>
          <a:bodyPr>
            <a:normAutofit/>
          </a:bodyPr>
          <a:lstStyle/>
          <a:p>
            <a:r>
              <a:rPr lang="fr-FR" smtClean="0"/>
              <a:t>3 </a:t>
            </a:r>
            <a:r>
              <a:rPr lang="fr-FR">
                <a:solidFill>
                  <a:srgbClr val="C00000"/>
                </a:solidFill>
              </a:rPr>
              <a:t>publications</a:t>
            </a:r>
            <a:r>
              <a:rPr lang="fr-FR"/>
              <a:t> en 2014 sur la physique des électrons et des positons</a:t>
            </a:r>
          </a:p>
          <a:p>
            <a:pPr lvl="1"/>
            <a:r>
              <a:rPr lang="fr-FR" b="1"/>
              <a:t>Fraction</a:t>
            </a:r>
            <a:r>
              <a:rPr lang="fr-FR"/>
              <a:t> de positons</a:t>
            </a:r>
          </a:p>
          <a:p>
            <a:pPr lvl="1"/>
            <a:r>
              <a:rPr lang="fr-FR" b="1"/>
              <a:t>Flux</a:t>
            </a:r>
            <a:r>
              <a:rPr lang="fr-FR"/>
              <a:t> de positons et flux d’électrons</a:t>
            </a:r>
          </a:p>
          <a:p>
            <a:pPr lvl="1"/>
            <a:r>
              <a:rPr lang="fr-FR"/>
              <a:t>Flux </a:t>
            </a:r>
            <a:r>
              <a:rPr lang="fr-FR" b="1"/>
              <a:t>combiné</a:t>
            </a:r>
          </a:p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RESULTATS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86776" y="6572272"/>
            <a:ext cx="762000" cy="220641"/>
          </a:xfrm>
        </p:spPr>
        <p:txBody>
          <a:bodyPr/>
          <a:lstStyle/>
          <a:p>
            <a:fld id="{66DF1C61-A851-4A3C-823F-B4CA5D8CC9A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0" y="6572272"/>
            <a:ext cx="9144000" cy="214290"/>
          </a:xfrm>
        </p:spPr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07" y="3004008"/>
            <a:ext cx="2450046" cy="3186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01" y="3004008"/>
            <a:ext cx="2465193" cy="3186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735" y="3004008"/>
            <a:ext cx="2462798" cy="3186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521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80518"/>
            <a:ext cx="8229600" cy="4891753"/>
          </a:xfrm>
        </p:spPr>
        <p:txBody>
          <a:bodyPr>
            <a:normAutofit fontScale="85000" lnSpcReduction="20000"/>
          </a:bodyPr>
          <a:lstStyle/>
          <a:p>
            <a:r>
              <a:rPr lang="fr-FR" smtClean="0"/>
              <a:t>Analyse </a:t>
            </a:r>
            <a:r>
              <a:rPr lang="fr-FR"/>
              <a:t>basée sur </a:t>
            </a:r>
            <a:r>
              <a:rPr lang="fr-FR">
                <a:solidFill>
                  <a:srgbClr val="C00000"/>
                </a:solidFill>
              </a:rPr>
              <a:t>10,9 millions d’événements </a:t>
            </a:r>
            <a:r>
              <a:rPr lang="fr-FR"/>
              <a:t>positons et électrons </a:t>
            </a:r>
            <a:r>
              <a:rPr lang="fr-FR" smtClean="0"/>
              <a:t>(30 </a:t>
            </a:r>
            <a:r>
              <a:rPr lang="fr-FR"/>
              <a:t>mois), avec un intervalle d’énergie de </a:t>
            </a:r>
            <a:r>
              <a:rPr lang="fr-FR">
                <a:solidFill>
                  <a:srgbClr val="C00000"/>
                </a:solidFill>
              </a:rPr>
              <a:t>0,5 à 500 GeV</a:t>
            </a:r>
          </a:p>
          <a:p>
            <a:endParaRPr lang="fr-FR" sz="3800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>
                <a:solidFill>
                  <a:srgbClr val="C00000"/>
                </a:solidFill>
              </a:rPr>
              <a:t>E</a:t>
            </a:r>
            <a:r>
              <a:rPr lang="fr-FR" smtClean="0">
                <a:solidFill>
                  <a:srgbClr val="C00000"/>
                </a:solidFill>
              </a:rPr>
              <a:t>xcès </a:t>
            </a:r>
            <a:r>
              <a:rPr lang="fr-FR">
                <a:solidFill>
                  <a:srgbClr val="C00000"/>
                </a:solidFill>
              </a:rPr>
              <a:t>de positons </a:t>
            </a:r>
            <a:r>
              <a:rPr lang="fr-FR"/>
              <a:t>par rapport </a:t>
            </a:r>
            <a:r>
              <a:rPr lang="fr-FR" smtClean="0"/>
              <a:t>aux prédictions </a:t>
            </a:r>
            <a:r>
              <a:rPr lang="fr-FR" b="1"/>
              <a:t>= </a:t>
            </a:r>
            <a:r>
              <a:rPr lang="fr-FR">
                <a:solidFill>
                  <a:srgbClr val="C00000"/>
                </a:solidFill>
              </a:rPr>
              <a:t>source de positons </a:t>
            </a:r>
            <a:r>
              <a:rPr lang="fr-FR" smtClean="0">
                <a:solidFill>
                  <a:srgbClr val="C00000"/>
                </a:solidFill>
              </a:rPr>
              <a:t>primaires !</a:t>
            </a:r>
            <a:endParaRPr lang="fr-FR">
              <a:solidFill>
                <a:srgbClr val="C00000"/>
              </a:solidFill>
            </a:endParaRPr>
          </a:p>
          <a:p>
            <a:r>
              <a:rPr lang="fr-FR" smtClean="0">
                <a:solidFill>
                  <a:srgbClr val="C00000"/>
                </a:solidFill>
              </a:rPr>
              <a:t>Pour </a:t>
            </a:r>
            <a:r>
              <a:rPr lang="fr-FR">
                <a:solidFill>
                  <a:srgbClr val="C00000"/>
                </a:solidFill>
              </a:rPr>
              <a:t>la première fois</a:t>
            </a:r>
            <a:r>
              <a:rPr lang="fr-FR"/>
              <a:t>, observation de la fin de la </a:t>
            </a:r>
            <a:r>
              <a:rPr lang="fr-FR">
                <a:solidFill>
                  <a:srgbClr val="C00000"/>
                </a:solidFill>
              </a:rPr>
              <a:t>remontée</a:t>
            </a:r>
            <a:r>
              <a:rPr lang="fr-FR"/>
              <a:t> de la fraction de positon (à </a:t>
            </a:r>
            <a:r>
              <a:rPr lang="fr-FR" smtClean="0"/>
              <a:t>275 </a:t>
            </a:r>
            <a:r>
              <a:rPr lang="fr-FR" b="1">
                <a:sym typeface="Symbol"/>
              </a:rPr>
              <a:t></a:t>
            </a:r>
            <a:r>
              <a:rPr lang="fr-FR" smtClean="0"/>
              <a:t> </a:t>
            </a:r>
            <a:r>
              <a:rPr lang="fr-FR"/>
              <a:t>32 GeV)</a:t>
            </a:r>
          </a:p>
          <a:p>
            <a:r>
              <a:rPr lang="fr-FR"/>
              <a:t>Dans un futur proche, possibilité de discriminer entre les </a:t>
            </a:r>
            <a:r>
              <a:rPr lang="fr-FR">
                <a:solidFill>
                  <a:srgbClr val="C00000"/>
                </a:solidFill>
              </a:rPr>
              <a:t>différentes sources </a:t>
            </a:r>
            <a:r>
              <a:rPr lang="fr-FR"/>
              <a:t>possibles (</a:t>
            </a:r>
            <a:r>
              <a:rPr lang="fr-FR">
                <a:solidFill>
                  <a:srgbClr val="C00000"/>
                </a:solidFill>
              </a:rPr>
              <a:t>matière noire, pulsars</a:t>
            </a:r>
            <a:r>
              <a:rPr lang="fr-FR"/>
              <a:t>) 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Expérience AMS – Réunion des utilisateurs ccin2p3 – 22 janvier 2014</a:t>
            </a:r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60389" y="142852"/>
            <a:ext cx="6936260" cy="857256"/>
          </a:xfrm>
        </p:spPr>
        <p:txBody>
          <a:bodyPr>
            <a:noAutofit/>
          </a:bodyPr>
          <a:lstStyle/>
          <a:p>
            <a:r>
              <a:rPr lang="fr-FR" smtClean="0"/>
              <a:t>FRACTION DE POSITONS</a:t>
            </a: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0" y="2280902"/>
            <a:ext cx="3709214" cy="25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44" y="2278872"/>
            <a:ext cx="4120362" cy="25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3133680" y="1077831"/>
            <a:ext cx="2448272" cy="649114"/>
            <a:chOff x="2524991" y="3754979"/>
            <a:chExt cx="2987813" cy="6774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991" y="3754979"/>
              <a:ext cx="1693718" cy="67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709" y="3754979"/>
              <a:ext cx="1294095" cy="65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44" y="2507972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256950" y="2491467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Mesure</a:t>
            </a:r>
            <a:endParaRPr lang="en-US" sz="1100"/>
          </a:p>
        </p:txBody>
      </p:sp>
      <p:sp>
        <p:nvSpPr>
          <p:cNvPr id="15" name="ZoneTexte 14"/>
          <p:cNvSpPr txBox="1"/>
          <p:nvPr/>
        </p:nvSpPr>
        <p:spPr>
          <a:xfrm>
            <a:off x="1256950" y="2708113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Prédiction</a:t>
            </a:r>
            <a:endParaRPr lang="en-US" sz="1100"/>
          </a:p>
        </p:txBody>
      </p:sp>
      <p:cxnSp>
        <p:nvCxnSpPr>
          <p:cNvPr id="16" name="Connecteur droit 15"/>
          <p:cNvCxnSpPr/>
          <p:nvPr/>
        </p:nvCxnSpPr>
        <p:spPr>
          <a:xfrm>
            <a:off x="1157995" y="2838918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696075" y="2838918"/>
            <a:ext cx="9525" cy="26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276975" y="2595527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solidFill>
                  <a:schemeClr val="accent1"/>
                </a:solidFill>
              </a:rPr>
              <a:t>275 </a:t>
            </a:r>
            <a:r>
              <a:rPr lang="fr-FR" sz="1200" b="1">
                <a:solidFill>
                  <a:schemeClr val="accent1"/>
                </a:solidFill>
                <a:sym typeface="Symbol"/>
              </a:rPr>
              <a:t></a:t>
            </a:r>
            <a:r>
              <a:rPr lang="fr-FR" sz="1200" smtClean="0">
                <a:solidFill>
                  <a:schemeClr val="accent1"/>
                </a:solidFill>
              </a:rPr>
              <a:t> 32 GeV</a:t>
            </a:r>
            <a:endParaRPr lang="fr-FR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91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ncen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</Template>
  <TotalTime>7810</TotalTime>
  <Words>1695</Words>
  <Application>Microsoft Office PowerPoint</Application>
  <PresentationFormat>Affichage à l'écran (4:3)</PresentationFormat>
  <Paragraphs>337</Paragraphs>
  <Slides>27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Times New Roman</vt:lpstr>
      <vt:lpstr>Wingdings</vt:lpstr>
      <vt:lpstr>Arial Black</vt:lpstr>
      <vt:lpstr>Wingdings 2</vt:lpstr>
      <vt:lpstr>Symbol</vt:lpstr>
      <vt:lpstr>Arial</vt:lpstr>
      <vt:lpstr>MS PGothic</vt:lpstr>
      <vt:lpstr>Helvetica</vt:lpstr>
      <vt:lpstr>Calibri</vt:lpstr>
      <vt:lpstr>Vincent</vt:lpstr>
      <vt:lpstr>L’EXPERIENCE  AMS AU  CCIN2P3</vt:lpstr>
      <vt:lpstr>INTRODUCTION</vt:lpstr>
      <vt:lpstr>DéTECTEUR</vt:lpstr>
      <vt:lpstr>OPERATION EN VOL</vt:lpstr>
      <vt:lpstr>TRANSMISSION</vt:lpstr>
      <vt:lpstr>COLLABORATION  AMS</vt:lpstr>
      <vt:lpstr>OBJECTIFS D’AMS</vt:lpstr>
      <vt:lpstr>RESULTATS</vt:lpstr>
      <vt:lpstr>FRACTION DE POSITONS</vt:lpstr>
      <vt:lpstr>CALCUL   POUR  AMS</vt:lpstr>
      <vt:lpstr>CALCULS</vt:lpstr>
      <vt:lpstr>STOCKAGE</vt:lpstr>
      <vt:lpstr>CALCULS</vt:lpstr>
      <vt:lpstr>Présentation PowerPoint</vt:lpstr>
      <vt:lpstr>ACQt : UN NOUVEAU  FORMAT</vt:lpstr>
      <vt:lpstr>ACQt</vt:lpstr>
      <vt:lpstr>ACQt @ ccin2p3</vt:lpstr>
      <vt:lpstr>PRODUCTION  MONTE  CARLO</vt:lpstr>
      <vt:lpstr>SYSTEME DE PRODUCTION MC</vt:lpstr>
      <vt:lpstr>AMS MC @ CC</vt:lpstr>
      <vt:lpstr>  PRODUCTION  EN  2014</vt:lpstr>
      <vt:lpstr>PRODUCTION  EN  2015</vt:lpstr>
      <vt:lpstr>CONCLUSIONS</vt:lpstr>
      <vt:lpstr>DIAPOS  ADDITIONNELLES</vt:lpstr>
      <vt:lpstr>REQUETE 2015</vt:lpstr>
      <vt:lpstr>PRODUCTION SCIENTIFIQUE – ANALYSES DE PHYSIQUE </vt:lpstr>
      <vt:lpstr>PRODUCTION SCIENTIFIQUE – ANALYSES DE PHYSIQUE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POIREAU</dc:creator>
  <cp:lastModifiedBy>Vincent POIREAU</cp:lastModifiedBy>
  <cp:revision>113</cp:revision>
  <dcterms:created xsi:type="dcterms:W3CDTF">2014-12-08T09:53:23Z</dcterms:created>
  <dcterms:modified xsi:type="dcterms:W3CDTF">2015-01-21T16:16:09Z</dcterms:modified>
</cp:coreProperties>
</file>