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Default Extension="tiff" ContentType="image/tiff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718" r:id="rId1"/>
  </p:sldMasterIdLst>
  <p:notesMasterIdLst>
    <p:notesMasterId r:id="rId17"/>
  </p:notesMasterIdLst>
  <p:sldIdLst>
    <p:sldId id="256" r:id="rId2"/>
    <p:sldId id="257" r:id="rId3"/>
    <p:sldId id="258" r:id="rId4"/>
    <p:sldId id="270" r:id="rId5"/>
    <p:sldId id="259" r:id="rId6"/>
    <p:sldId id="260" r:id="rId7"/>
    <p:sldId id="269" r:id="rId8"/>
    <p:sldId id="261" r:id="rId9"/>
    <p:sldId id="271" r:id="rId10"/>
    <p:sldId id="265" r:id="rId11"/>
    <p:sldId id="267" r:id="rId12"/>
    <p:sldId id="268" r:id="rId13"/>
    <p:sldId id="266" r:id="rId14"/>
    <p:sldId id="264" r:id="rId15"/>
    <p:sldId id="272" r:id="rId16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45" d="100"/>
          <a:sy n="145" d="100"/>
        </p:scale>
        <p:origin x="-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27E1F-420B-0946-B392-ADB19539C6D4}" type="datetimeFigureOut">
              <a:rPr lang="fr-FR" smtClean="0"/>
              <a:pPr/>
              <a:t>22/01/15</a:t>
            </a:fld>
            <a:endParaRPr lang="en-GB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 lang="en-GB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A130E-2CDA-9B47-9D81-00EED229F05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A130E-2CDA-9B47-9D81-00EED229F050}" type="slidenum">
              <a:rPr lang="en-GB" smtClean="0"/>
              <a:pPr/>
              <a:t>2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Cliquez pour modifier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C8CDA-8919-DB48-9D6C-ED99FED982F5}" type="datetimeFigureOut">
              <a:rPr lang="fr-FR" smtClean="0"/>
              <a:pPr/>
              <a:t>22/01/15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96772-59E9-B245-AED5-6BA6A092DE7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C8CDA-8919-DB48-9D6C-ED99FED982F5}" type="datetimeFigureOut">
              <a:rPr lang="fr-FR" smtClean="0"/>
              <a:pPr/>
              <a:t>22/01/15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B0E8-C709-C440-A275-C23576B523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Cliquez sur l'icône pour ajouter une image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C8CDA-8919-DB48-9D6C-ED99FED982F5}" type="datetimeFigureOut">
              <a:rPr lang="fr-FR" smtClean="0"/>
              <a:pPr/>
              <a:t>22/01/15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B0E8-C709-C440-A275-C23576B523B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US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C8CDA-8919-DB48-9D6C-ED99FED982F5}" type="datetimeFigureOut">
              <a:rPr lang="fr-FR" smtClean="0"/>
              <a:pPr/>
              <a:t>22/01/15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B0E8-C709-C440-A275-C23576B523B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C8CDA-8919-DB48-9D6C-ED99FED982F5}" type="datetimeFigureOut">
              <a:rPr lang="fr-FR" smtClean="0"/>
              <a:pPr/>
              <a:t>22/01/15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B0E8-C709-C440-A275-C23576B523B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 name="Diapositive de titre avec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US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Cliquez pour modifier le style des sous-titres du masque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C8CDA-8919-DB48-9D6C-ED99FED982F5}" type="datetimeFigureOut">
              <a:rPr lang="fr-FR" smtClean="0"/>
              <a:pPr/>
              <a:t>22/01/15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B0E8-C709-C440-A275-C23576B523B0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Cliquez sur l'icône pour ajouter une image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en-US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C8CDA-8919-DB48-9D6C-ED99FED982F5}" type="datetimeFigureOut">
              <a:rPr lang="fr-FR" smtClean="0"/>
              <a:pPr/>
              <a:t>22/01/15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B0E8-C709-C440-A275-C23576B523B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US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C8CDA-8919-DB48-9D6C-ED99FED982F5}" type="datetimeFigureOut">
              <a:rPr lang="fr-FR" smtClean="0"/>
              <a:pPr/>
              <a:t>22/01/15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B0E8-C709-C440-A275-C23576B523B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C8CDA-8919-DB48-9D6C-ED99FED982F5}" type="datetimeFigureOut">
              <a:rPr lang="fr-FR" smtClean="0"/>
              <a:pPr/>
              <a:t>22/01/15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B0E8-C709-C440-A275-C23576B523B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Cliquez et modifiez le titre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C8CDA-8919-DB48-9D6C-ED99FED982F5}" type="datetimeFigureOut">
              <a:rPr lang="fr-FR" smtClean="0"/>
              <a:pPr/>
              <a:t>22/01/15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B0E8-C709-C440-A275-C23576B523B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C8CDA-8919-DB48-9D6C-ED99FED982F5}" type="datetimeFigureOut">
              <a:rPr lang="fr-FR" smtClean="0"/>
              <a:pPr/>
              <a:t>22/01/15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AB0E8-C709-C440-A275-C23576B523B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C8CDA-8919-DB48-9D6C-ED99FED982F5}" type="datetimeFigureOut">
              <a:rPr lang="fr-FR" smtClean="0"/>
              <a:pPr/>
              <a:t>22/01/15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96772-59E9-B245-AED5-6BA6A092DE7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Cliquez pour modifier les styles du texte du masque</a:t>
            </a:r>
          </a:p>
          <a:p>
            <a:pPr lvl="1"/>
            <a:r>
              <a:rPr lang="en-US" smtClean="0"/>
              <a:t>Deuxième niveau</a:t>
            </a:r>
          </a:p>
          <a:p>
            <a:pPr lvl="2"/>
            <a:r>
              <a:rPr lang="en-US" smtClean="0"/>
              <a:t>Troisième niveau</a:t>
            </a:r>
          </a:p>
          <a:p>
            <a:pPr lvl="3"/>
            <a:r>
              <a:rPr lang="en-US" smtClean="0"/>
              <a:t>Quatrième niveau</a:t>
            </a:r>
          </a:p>
          <a:p>
            <a:pPr lvl="4"/>
            <a:r>
              <a:rPr lang="en-US" smtClean="0"/>
              <a:t>Cinquième niveau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D9C8CDA-8919-DB48-9D6C-ED99FED982F5}" type="datetimeFigureOut">
              <a:rPr lang="fr-FR" smtClean="0"/>
              <a:pPr/>
              <a:t>22/01/15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917AB0E8-C709-C440-A275-C23576B523B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4" Type="http://schemas.openxmlformats.org/officeDocument/2006/relationships/hyperlink" Target="https://svn.in2p3.fr/agata/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4" Type="http://schemas.openxmlformats.org/officeDocument/2006/relationships/hyperlink" Target="https://svn.in2p3.fr/agata/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4" Type="http://schemas.openxmlformats.org/officeDocument/2006/relationships/hyperlink" Target="https://svn.in2p3.fr/agata/" TargetMode="External"/><Relationship Id="rId5" Type="http://schemas.openxmlformats.org/officeDocument/2006/relationships/image" Target="../media/image21.tiff"/><Relationship Id="rId6" Type="http://schemas.openxmlformats.org/officeDocument/2006/relationships/image" Target="../media/image22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4" Type="http://schemas.openxmlformats.org/officeDocument/2006/relationships/hyperlink" Target="https://svn.in2p3.fr/agata/" TargetMode="External"/><Relationship Id="rId5" Type="http://schemas.openxmlformats.org/officeDocument/2006/relationships/image" Target="../media/image23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5.gi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3.png"/><Relationship Id="rId5" Type="http://schemas.openxmlformats.org/officeDocument/2006/relationships/image" Target="../media/image5.gi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3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4" Type="http://schemas.openxmlformats.org/officeDocument/2006/relationships/image" Target="../media/image15.jpe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4" Type="http://schemas.openxmlformats.org/officeDocument/2006/relationships/hyperlink" Target="https://svn.in2p3.fr/agata/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4" Type="http://schemas.openxmlformats.org/officeDocument/2006/relationships/hyperlink" Target="https://svn.in2p3.fr/agata/" TargetMode="External"/><Relationship Id="rId5" Type="http://schemas.openxmlformats.org/officeDocument/2006/relationships/image" Target="../media/image17.tiff"/><Relationship Id="rId6" Type="http://schemas.openxmlformats.org/officeDocument/2006/relationships/image" Target="../media/image18.tiff"/><Relationship Id="rId7" Type="http://schemas.openxmlformats.org/officeDocument/2006/relationships/image" Target="../media/image19.tiff"/><Relationship Id="rId8" Type="http://schemas.openxmlformats.org/officeDocument/2006/relationships/image" Target="../media/image20.tiff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AGATA au CCIN2P3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>
                <a:solidFill>
                  <a:schemeClr val="accent5">
                    <a:lumMod val="75000"/>
                  </a:schemeClr>
                </a:solidFill>
              </a:rPr>
              <a:t>Stézowski</a:t>
            </a:r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 Olivier</a:t>
            </a:r>
          </a:p>
          <a:p>
            <a:r>
              <a:rPr lang="en-GB" dirty="0" err="1" smtClean="0">
                <a:solidFill>
                  <a:schemeClr val="accent5">
                    <a:lumMod val="75000"/>
                  </a:schemeClr>
                </a:solidFill>
              </a:rPr>
              <a:t>Czar</a:t>
            </a:r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 AGATA / </a:t>
            </a:r>
            <a:r>
              <a:rPr lang="en-GB" dirty="0" err="1" smtClean="0">
                <a:solidFill>
                  <a:schemeClr val="accent5">
                    <a:lumMod val="75000"/>
                  </a:schemeClr>
                </a:solidFill>
              </a:rPr>
              <a:t>Czar</a:t>
            </a:r>
            <a:r>
              <a:rPr lang="en-GB" dirty="0" smtClean="0">
                <a:solidFill>
                  <a:schemeClr val="accent5">
                    <a:lumMod val="75000"/>
                  </a:schemeClr>
                </a:solidFill>
              </a:rPr>
              <a:t> EXILL</a:t>
            </a:r>
            <a:endParaRPr lang="en-GB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60" y="4623259"/>
            <a:ext cx="8572500" cy="1674459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779315" y="6297718"/>
            <a:ext cx="5852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latin typeface="Avenir Next Condensed Demi Bold"/>
                <a:cs typeface="Avenir Next Condensed Demi Bold"/>
              </a:rPr>
              <a:t>Réunion</a:t>
            </a:r>
            <a:r>
              <a:rPr lang="en-GB" dirty="0" smtClean="0">
                <a:latin typeface="Avenir Next Condensed Demi Bold"/>
                <a:cs typeface="Avenir Next Condensed Demi Bold"/>
              </a:rPr>
              <a:t> 2015 des </a:t>
            </a:r>
            <a:r>
              <a:rPr lang="en-GB" dirty="0" err="1" smtClean="0">
                <a:latin typeface="Avenir Next Condensed Demi Bold"/>
                <a:cs typeface="Avenir Next Condensed Demi Bold"/>
              </a:rPr>
              <a:t>expériences</a:t>
            </a:r>
            <a:r>
              <a:rPr lang="en-GB" dirty="0" smtClean="0">
                <a:latin typeface="Avenir Next Condensed Demi Bold"/>
                <a:cs typeface="Avenir Next Condensed Demi Bold"/>
              </a:rPr>
              <a:t> du Centre de </a:t>
            </a:r>
            <a:r>
              <a:rPr lang="en-GB" dirty="0" err="1" smtClean="0">
                <a:latin typeface="Avenir Next Condensed Demi Bold"/>
                <a:cs typeface="Avenir Next Condensed Demi Bold"/>
              </a:rPr>
              <a:t>Calcul</a:t>
            </a:r>
            <a:r>
              <a:rPr lang="en-GB" dirty="0" smtClean="0">
                <a:latin typeface="Avenir Next Condensed Demi Bold"/>
                <a:cs typeface="Avenir Next Condensed Demi Bold"/>
              </a:rPr>
              <a:t> – 22/01/2015</a:t>
            </a:r>
            <a:endParaRPr lang="en-GB" dirty="0">
              <a:latin typeface="Avenir Next Condensed Demi Bold"/>
              <a:cs typeface="Avenir Next Condensed Demi Bold"/>
            </a:endParaRP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762" y="188502"/>
            <a:ext cx="1511553" cy="20437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3"/>
          <p:cNvSpPr txBox="1">
            <a:spLocks/>
          </p:cNvSpPr>
          <p:nvPr/>
        </p:nvSpPr>
        <p:spPr>
          <a:xfrm>
            <a:off x="39688" y="117736"/>
            <a:ext cx="8042276" cy="76548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600" noProof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AGATA@CC</a:t>
            </a:r>
            <a:endParaRPr kumimoji="0" lang="en-GB" sz="4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8" y="-19842"/>
            <a:ext cx="829140" cy="1121091"/>
          </a:xfrm>
          <a:prstGeom prst="rect">
            <a:avLst/>
          </a:prstGeom>
        </p:spPr>
      </p:pic>
      <p:pic>
        <p:nvPicPr>
          <p:cNvPr id="5" name="Image 4" descr="logoCC7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7880" y="117736"/>
            <a:ext cx="1905000" cy="825500"/>
          </a:xfrm>
          <a:prstGeom prst="rect">
            <a:avLst/>
          </a:prstGeom>
        </p:spPr>
      </p:pic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615139" y="1182529"/>
          <a:ext cx="8010700" cy="5426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5280"/>
                <a:gridCol w="1452722"/>
                <a:gridCol w="4732698"/>
              </a:tblGrid>
              <a:tr h="64452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Service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Start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Commentaires</a:t>
                      </a:r>
                      <a:endParaRPr lang="en-GB" dirty="0"/>
                    </a:p>
                  </a:txBody>
                  <a:tcPr/>
                </a:tc>
              </a:tr>
              <a:tr h="64452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Web</a:t>
                      </a:r>
                    </a:p>
                    <a:p>
                      <a:pPr algn="ctr"/>
                      <a:r>
                        <a:rPr lang="en-GB" dirty="0" smtClean="0"/>
                        <a:t>Mailing</a:t>
                      </a:r>
                      <a:r>
                        <a:rPr lang="en-GB" baseline="0" dirty="0" smtClean="0"/>
                        <a:t> list</a:t>
                      </a:r>
                      <a:r>
                        <a:rPr lang="en-GB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2005</a:t>
                      </a:r>
                    </a:p>
                    <a:p>
                      <a:pPr algn="ctr"/>
                      <a:r>
                        <a:rPr lang="en-GB" dirty="0" smtClean="0"/>
                        <a:t>2011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http:/agata.in2p3.fr</a:t>
                      </a:r>
                    </a:p>
                    <a:p>
                      <a:pPr algn="ctr"/>
                      <a:r>
                        <a:rPr lang="en-GB" dirty="0" smtClean="0"/>
                        <a:t>http:/agata.in2p3.fr/DB</a:t>
                      </a:r>
                      <a:endParaRPr lang="en-GB" dirty="0"/>
                    </a:p>
                  </a:txBody>
                  <a:tcPr/>
                </a:tc>
              </a:tr>
              <a:tr h="64452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SVN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2005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hlinkClick r:id="rId4"/>
                        </a:rPr>
                        <a:t>https://svn.in2p3.fr/agata/</a:t>
                      </a:r>
                      <a:endParaRPr lang="fr-FR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[+PARIS  </a:t>
                      </a:r>
                      <a:r>
                        <a:rPr lang="fr-FR" dirty="0" smtClean="0">
                          <a:hlinkClick r:id="rId4"/>
                        </a:rPr>
                        <a:t>https://svn.in2p3.fr/paris/</a:t>
                      </a:r>
                      <a:r>
                        <a:rPr lang="en-GB" dirty="0" smtClean="0"/>
                        <a:t>]</a:t>
                      </a:r>
                      <a:endParaRPr lang="fr-FR" dirty="0" smtClean="0"/>
                    </a:p>
                  </a:txBody>
                  <a:tcPr/>
                </a:tc>
              </a:tr>
              <a:tr h="64452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DB Oracle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Base</a:t>
                      </a:r>
                      <a:r>
                        <a:rPr lang="en-GB" baseline="0" dirty="0" smtClean="0"/>
                        <a:t> de </a:t>
                      </a:r>
                      <a:r>
                        <a:rPr lang="en-GB" baseline="0" dirty="0" err="1" smtClean="0"/>
                        <a:t>données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Détecteur</a:t>
                      </a:r>
                      <a:endParaRPr lang="en-GB" baseline="0" dirty="0" smtClean="0"/>
                    </a:p>
                    <a:p>
                      <a:pPr algn="ctr"/>
                      <a:r>
                        <a:rPr lang="en-GB" baseline="0" dirty="0" smtClean="0"/>
                        <a:t>[+PARIS +EXOGAM]</a:t>
                      </a:r>
                      <a:endParaRPr lang="en-GB" dirty="0"/>
                    </a:p>
                  </a:txBody>
                  <a:tcPr/>
                </a:tc>
              </a:tr>
              <a:tr h="64452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Grille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CC TIER1</a:t>
                      </a:r>
                      <a:r>
                        <a:rPr lang="en-GB" baseline="0" dirty="0" smtClean="0"/>
                        <a:t> - </a:t>
                      </a:r>
                      <a:r>
                        <a:rPr lang="en-GB" dirty="0" smtClean="0"/>
                        <a:t>SRM / </a:t>
                      </a:r>
                      <a:r>
                        <a:rPr lang="en-GB" dirty="0" err="1" smtClean="0"/>
                        <a:t>dCache</a:t>
                      </a:r>
                      <a:r>
                        <a:rPr lang="en-GB" dirty="0" smtClean="0"/>
                        <a:t> / HPSS</a:t>
                      </a:r>
                    </a:p>
                    <a:p>
                      <a:pPr algn="ctr"/>
                      <a:r>
                        <a:rPr lang="en-GB" dirty="0" smtClean="0"/>
                        <a:t>[</a:t>
                      </a:r>
                      <a:r>
                        <a:rPr lang="en-GB" dirty="0" err="1" smtClean="0"/>
                        <a:t>duplication</a:t>
                      </a:r>
                      <a:r>
                        <a:rPr lang="en-GB" baseline="0" dirty="0" err="1" smtClean="0"/>
                        <a:t>@Bologne</a:t>
                      </a:r>
                      <a:r>
                        <a:rPr lang="en-GB" dirty="0" smtClean="0"/>
                        <a:t>]</a:t>
                      </a:r>
                    </a:p>
                    <a:p>
                      <a:pPr algn="ctr"/>
                      <a:r>
                        <a:rPr lang="en-GB" dirty="0" smtClean="0"/>
                        <a:t>[+EXILL </a:t>
                      </a:r>
                      <a:r>
                        <a:rPr lang="en-GB" dirty="0" err="1" smtClean="0"/>
                        <a:t>iRods</a:t>
                      </a:r>
                      <a:r>
                        <a:rPr lang="en-GB" dirty="0" smtClean="0"/>
                        <a:t>/HPSS] </a:t>
                      </a:r>
                      <a:endParaRPr lang="en-GB" dirty="0"/>
                    </a:p>
                  </a:txBody>
                  <a:tcPr/>
                </a:tc>
              </a:tr>
              <a:tr h="64452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Forge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https://forge.in2p3.fr/projects/agata</a:t>
                      </a:r>
                      <a:endParaRPr lang="en-GB" dirty="0" smtClean="0"/>
                    </a:p>
                  </a:txBody>
                  <a:tcPr/>
                </a:tc>
              </a:tr>
              <a:tr h="64452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ATRIUM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End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2014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AGATA [France]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Pilote</a:t>
                      </a:r>
                      <a:r>
                        <a:rPr lang="en-GB" baseline="0" dirty="0" smtClean="0"/>
                        <a:t> pour ATRIUM</a:t>
                      </a:r>
                    </a:p>
                    <a:p>
                      <a:pPr algn="ctr"/>
                      <a:r>
                        <a:rPr lang="en-GB" baseline="0" dirty="0" smtClean="0"/>
                        <a:t>… </a:t>
                      </a:r>
                      <a:r>
                        <a:rPr lang="en-GB" baseline="0" dirty="0" err="1" smtClean="0"/>
                        <a:t>mise</a:t>
                      </a:r>
                      <a:r>
                        <a:rPr lang="en-GB" baseline="0" dirty="0" smtClean="0"/>
                        <a:t> en route …</a:t>
                      </a:r>
                      <a:endParaRPr lang="en-GB" dirty="0"/>
                    </a:p>
                  </a:txBody>
                  <a:tcPr/>
                </a:tc>
              </a:tr>
              <a:tr h="64452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Continuous</a:t>
                      </a:r>
                      <a:r>
                        <a:rPr lang="en-GB" baseline="0" dirty="0" smtClean="0"/>
                        <a:t> </a:t>
                      </a:r>
                    </a:p>
                    <a:p>
                      <a:pPr algn="ctr"/>
                      <a:r>
                        <a:rPr lang="en-GB" baseline="0" dirty="0" smtClean="0"/>
                        <a:t>Integration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Test compilation/installation</a:t>
                      </a:r>
                      <a:r>
                        <a:rPr lang="en-GB" baseline="0" dirty="0" smtClean="0"/>
                        <a:t> de </a:t>
                      </a:r>
                      <a:r>
                        <a:rPr lang="en-GB" baseline="0" dirty="0" err="1" smtClean="0"/>
                        <a:t>softs</a:t>
                      </a:r>
                      <a:endParaRPr lang="en-GB" dirty="0" smtClean="0"/>
                    </a:p>
                    <a:p>
                      <a:pPr algn="ctr"/>
                      <a:r>
                        <a:rPr lang="en-GB" dirty="0" smtClean="0"/>
                        <a:t>… </a:t>
                      </a:r>
                      <a:r>
                        <a:rPr lang="en-GB" dirty="0" err="1" smtClean="0"/>
                        <a:t>à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mettre</a:t>
                      </a:r>
                      <a:r>
                        <a:rPr lang="en-GB" dirty="0" smtClean="0"/>
                        <a:t> en route …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à coins arrondis 9"/>
          <p:cNvSpPr/>
          <p:nvPr/>
        </p:nvSpPr>
        <p:spPr>
          <a:xfrm>
            <a:off x="3713655" y="1322552"/>
            <a:ext cx="5246414" cy="144751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Arial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À la main </a:t>
            </a:r>
            <a:r>
              <a:rPr lang="en-GB" dirty="0" err="1" smtClean="0">
                <a:solidFill>
                  <a:schemeClr val="tx1"/>
                </a:solidFill>
              </a:rPr>
              <a:t>ou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iWeb</a:t>
            </a:r>
            <a:r>
              <a:rPr lang="en-GB" dirty="0" smtClean="0">
                <a:solidFill>
                  <a:schemeClr val="tx1"/>
                </a:solidFill>
              </a:rPr>
              <a:t> – </a:t>
            </a:r>
            <a:r>
              <a:rPr lang="en-GB" dirty="0" err="1" smtClean="0">
                <a:solidFill>
                  <a:schemeClr val="tx1"/>
                </a:solidFill>
              </a:rPr>
              <a:t>statique</a:t>
            </a:r>
            <a:r>
              <a:rPr lang="en-GB" dirty="0" smtClean="0">
                <a:solidFill>
                  <a:schemeClr val="tx1"/>
                </a:solidFill>
              </a:rPr>
              <a:t> ! </a:t>
            </a:r>
          </a:p>
          <a:p>
            <a:pPr>
              <a:buFont typeface="Arial"/>
              <a:buChar char="•"/>
            </a:pPr>
            <a:r>
              <a:rPr lang="en-GB" dirty="0" smtClean="0">
                <a:solidFill>
                  <a:schemeClr val="tx1"/>
                </a:solidFill>
              </a:rPr>
              <a:t> Blog, </a:t>
            </a:r>
            <a:r>
              <a:rPr lang="en-GB" dirty="0" err="1" smtClean="0">
                <a:solidFill>
                  <a:schemeClr val="tx1"/>
                </a:solidFill>
              </a:rPr>
              <a:t>Bugtracker</a:t>
            </a:r>
            <a:r>
              <a:rPr lang="en-GB" dirty="0" smtClean="0">
                <a:solidFill>
                  <a:schemeClr val="tx1"/>
                </a:solidFill>
              </a:rPr>
              <a:t> [</a:t>
            </a:r>
            <a:r>
              <a:rPr lang="en-GB" dirty="0" err="1" smtClean="0">
                <a:solidFill>
                  <a:schemeClr val="tx1"/>
                </a:solidFill>
              </a:rPr>
              <a:t>dotclear</a:t>
            </a:r>
            <a:r>
              <a:rPr lang="en-GB" dirty="0" smtClean="0">
                <a:solidFill>
                  <a:schemeClr val="tx1"/>
                </a:solidFill>
              </a:rPr>
              <a:t>/mantis – </a:t>
            </a:r>
            <a:r>
              <a:rPr lang="en-GB" dirty="0" err="1" smtClean="0">
                <a:solidFill>
                  <a:schemeClr val="tx1"/>
                </a:solidFill>
              </a:rPr>
              <a:t>php/mysql</a:t>
            </a:r>
            <a:r>
              <a:rPr lang="en-GB" dirty="0" smtClean="0">
                <a:solidFill>
                  <a:schemeClr val="tx1"/>
                </a:solidFill>
              </a:rPr>
              <a:t>]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	</a:t>
            </a:r>
            <a:r>
              <a:rPr lang="en-GB" dirty="0" err="1" smtClean="0">
                <a:solidFill>
                  <a:schemeClr val="tx1"/>
                </a:solidFill>
              </a:rPr>
              <a:t>Difficile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à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maintenir</a:t>
            </a:r>
            <a:r>
              <a:rPr lang="en-GB" dirty="0" smtClean="0">
                <a:solidFill>
                  <a:schemeClr val="tx1"/>
                </a:solidFill>
              </a:rPr>
              <a:t> …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	☛ Migration Forge [wiki/</a:t>
            </a:r>
            <a:r>
              <a:rPr lang="en-GB" dirty="0" err="1" smtClean="0">
                <a:solidFill>
                  <a:schemeClr val="tx1"/>
                </a:solidFill>
              </a:rPr>
              <a:t>bugtracker</a:t>
            </a:r>
            <a:r>
              <a:rPr lang="en-GB" dirty="0" smtClean="0">
                <a:solidFill>
                  <a:schemeClr val="tx1"/>
                </a:solidFill>
              </a:rPr>
              <a:t>]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le à coins arrondis 10"/>
          <p:cNvSpPr>
            <a:spLocks/>
          </p:cNvSpPr>
          <p:nvPr/>
        </p:nvSpPr>
        <p:spPr>
          <a:xfrm rot="19385923">
            <a:off x="640297" y="4152325"/>
            <a:ext cx="5646950" cy="1122820"/>
          </a:xfrm>
          <a:prstGeom prst="roundRect">
            <a:avLst>
              <a:gd name="adj" fmla="val 3850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Bonne </a:t>
            </a:r>
            <a:r>
              <a:rPr lang="en-GB" sz="2400" dirty="0" err="1" smtClean="0">
                <a:solidFill>
                  <a:schemeClr val="tx1"/>
                </a:solidFill>
              </a:rPr>
              <a:t>réactivité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notamment</a:t>
            </a:r>
            <a:r>
              <a:rPr lang="en-GB" sz="2400" dirty="0" smtClean="0">
                <a:solidFill>
                  <a:schemeClr val="tx1"/>
                </a:solidFill>
              </a:rPr>
              <a:t> OTRS 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3"/>
          <p:cNvSpPr txBox="1">
            <a:spLocks/>
          </p:cNvSpPr>
          <p:nvPr/>
        </p:nvSpPr>
        <p:spPr>
          <a:xfrm>
            <a:off x="39688" y="117736"/>
            <a:ext cx="8042276" cy="76548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600" noProof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AGATA@CC</a:t>
            </a:r>
            <a:endParaRPr kumimoji="0" lang="en-GB" sz="4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8" y="-19842"/>
            <a:ext cx="829140" cy="1121091"/>
          </a:xfrm>
          <a:prstGeom prst="rect">
            <a:avLst/>
          </a:prstGeom>
        </p:spPr>
      </p:pic>
      <p:pic>
        <p:nvPicPr>
          <p:cNvPr id="5" name="Image 4" descr="logoCC7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7880" y="117736"/>
            <a:ext cx="1905000" cy="825500"/>
          </a:xfrm>
          <a:prstGeom prst="rect">
            <a:avLst/>
          </a:prstGeom>
        </p:spPr>
      </p:pic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615139" y="1182529"/>
          <a:ext cx="8010700" cy="5426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5280"/>
                <a:gridCol w="1452722"/>
                <a:gridCol w="4732698"/>
              </a:tblGrid>
              <a:tr h="64452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Service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Start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Commentaires</a:t>
                      </a:r>
                      <a:endParaRPr lang="en-GB" dirty="0"/>
                    </a:p>
                  </a:txBody>
                  <a:tcPr/>
                </a:tc>
              </a:tr>
              <a:tr h="64452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Web</a:t>
                      </a:r>
                    </a:p>
                    <a:p>
                      <a:pPr algn="ctr"/>
                      <a:r>
                        <a:rPr lang="en-GB" dirty="0" smtClean="0"/>
                        <a:t>Mailing</a:t>
                      </a:r>
                      <a:r>
                        <a:rPr lang="en-GB" baseline="0" dirty="0" smtClean="0"/>
                        <a:t> list</a:t>
                      </a:r>
                      <a:r>
                        <a:rPr lang="en-GB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2005</a:t>
                      </a:r>
                    </a:p>
                    <a:p>
                      <a:pPr algn="ctr"/>
                      <a:r>
                        <a:rPr lang="en-GB" dirty="0" smtClean="0"/>
                        <a:t>2011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http:/agata.in2p3.fr</a:t>
                      </a:r>
                    </a:p>
                    <a:p>
                      <a:pPr algn="ctr"/>
                      <a:r>
                        <a:rPr lang="en-GB" dirty="0" smtClean="0"/>
                        <a:t>http:/agata.in2p3.fr/DB</a:t>
                      </a:r>
                      <a:endParaRPr lang="en-GB" dirty="0"/>
                    </a:p>
                  </a:txBody>
                  <a:tcPr/>
                </a:tc>
              </a:tr>
              <a:tr h="64452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SVN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2005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hlinkClick r:id="rId4"/>
                        </a:rPr>
                        <a:t>https://svn.in2p3.fr/agata/</a:t>
                      </a:r>
                      <a:endParaRPr lang="fr-FR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[+PARIS  </a:t>
                      </a:r>
                      <a:r>
                        <a:rPr lang="fr-FR" dirty="0" smtClean="0">
                          <a:hlinkClick r:id="rId4"/>
                        </a:rPr>
                        <a:t>https://svn.in2p3.fr/paris/</a:t>
                      </a:r>
                      <a:r>
                        <a:rPr lang="en-GB" dirty="0" smtClean="0"/>
                        <a:t>]</a:t>
                      </a:r>
                      <a:endParaRPr lang="fr-FR" dirty="0" smtClean="0"/>
                    </a:p>
                  </a:txBody>
                  <a:tcPr/>
                </a:tc>
              </a:tr>
              <a:tr h="64452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DB Oracle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Base</a:t>
                      </a:r>
                      <a:r>
                        <a:rPr lang="en-GB" baseline="0" dirty="0" smtClean="0"/>
                        <a:t> de </a:t>
                      </a:r>
                      <a:r>
                        <a:rPr lang="en-GB" baseline="0" dirty="0" err="1" smtClean="0"/>
                        <a:t>données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Détecteur</a:t>
                      </a:r>
                      <a:endParaRPr lang="en-GB" baseline="0" dirty="0" smtClean="0"/>
                    </a:p>
                    <a:p>
                      <a:pPr algn="ctr"/>
                      <a:r>
                        <a:rPr lang="en-GB" baseline="0" dirty="0" smtClean="0"/>
                        <a:t>[+PARIS +EXOGAM]</a:t>
                      </a:r>
                      <a:endParaRPr lang="en-GB" dirty="0"/>
                    </a:p>
                  </a:txBody>
                  <a:tcPr/>
                </a:tc>
              </a:tr>
              <a:tr h="64452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Grille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CC TIER1</a:t>
                      </a:r>
                      <a:r>
                        <a:rPr lang="en-GB" baseline="0" dirty="0" smtClean="0"/>
                        <a:t> - </a:t>
                      </a:r>
                      <a:r>
                        <a:rPr lang="en-GB" dirty="0" smtClean="0"/>
                        <a:t>SRM / </a:t>
                      </a:r>
                      <a:r>
                        <a:rPr lang="en-GB" dirty="0" err="1" smtClean="0"/>
                        <a:t>dCache</a:t>
                      </a:r>
                      <a:r>
                        <a:rPr lang="en-GB" dirty="0" smtClean="0"/>
                        <a:t> / HPSS</a:t>
                      </a:r>
                    </a:p>
                    <a:p>
                      <a:pPr algn="ctr"/>
                      <a:r>
                        <a:rPr lang="en-GB" dirty="0" smtClean="0"/>
                        <a:t>[</a:t>
                      </a:r>
                      <a:r>
                        <a:rPr lang="en-GB" dirty="0" err="1" smtClean="0"/>
                        <a:t>duplication</a:t>
                      </a:r>
                      <a:r>
                        <a:rPr lang="en-GB" baseline="0" dirty="0" err="1" smtClean="0"/>
                        <a:t>@Bologne</a:t>
                      </a:r>
                      <a:r>
                        <a:rPr lang="en-GB" dirty="0" smtClean="0"/>
                        <a:t>]</a:t>
                      </a:r>
                    </a:p>
                    <a:p>
                      <a:pPr algn="ctr"/>
                      <a:r>
                        <a:rPr lang="en-GB" dirty="0" smtClean="0"/>
                        <a:t>[+EXILL </a:t>
                      </a:r>
                      <a:r>
                        <a:rPr lang="en-GB" dirty="0" err="1" smtClean="0"/>
                        <a:t>iRods</a:t>
                      </a:r>
                      <a:r>
                        <a:rPr lang="en-GB" dirty="0" smtClean="0"/>
                        <a:t>/HPSS – 17To] </a:t>
                      </a:r>
                      <a:endParaRPr lang="en-GB" dirty="0"/>
                    </a:p>
                  </a:txBody>
                  <a:tcPr/>
                </a:tc>
              </a:tr>
              <a:tr h="64452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Forge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https://forge.in2p3.fr/projects/agata</a:t>
                      </a:r>
                      <a:endParaRPr lang="en-GB" dirty="0" smtClean="0"/>
                    </a:p>
                  </a:txBody>
                  <a:tcPr/>
                </a:tc>
              </a:tr>
              <a:tr h="64452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ATRIUM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End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2014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AGATA [France]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Pilote</a:t>
                      </a:r>
                      <a:r>
                        <a:rPr lang="en-GB" baseline="0" dirty="0" smtClean="0"/>
                        <a:t> pour ATRIUM</a:t>
                      </a:r>
                    </a:p>
                    <a:p>
                      <a:pPr algn="ctr"/>
                      <a:r>
                        <a:rPr lang="en-GB" baseline="0" dirty="0" smtClean="0"/>
                        <a:t>… </a:t>
                      </a:r>
                      <a:r>
                        <a:rPr lang="en-GB" baseline="0" dirty="0" err="1" smtClean="0"/>
                        <a:t>mise</a:t>
                      </a:r>
                      <a:r>
                        <a:rPr lang="en-GB" baseline="0" dirty="0" smtClean="0"/>
                        <a:t> en route …</a:t>
                      </a:r>
                      <a:endParaRPr lang="en-GB" dirty="0"/>
                    </a:p>
                  </a:txBody>
                  <a:tcPr/>
                </a:tc>
              </a:tr>
              <a:tr h="64452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Continuous</a:t>
                      </a:r>
                      <a:r>
                        <a:rPr lang="en-GB" baseline="0" dirty="0" smtClean="0"/>
                        <a:t> </a:t>
                      </a:r>
                    </a:p>
                    <a:p>
                      <a:pPr algn="ctr"/>
                      <a:r>
                        <a:rPr lang="en-GB" baseline="0" dirty="0" smtClean="0"/>
                        <a:t>Integration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Test compilation/installation</a:t>
                      </a:r>
                      <a:r>
                        <a:rPr lang="en-GB" baseline="0" dirty="0" smtClean="0"/>
                        <a:t> de </a:t>
                      </a:r>
                      <a:r>
                        <a:rPr lang="en-GB" baseline="0" dirty="0" err="1" smtClean="0"/>
                        <a:t>softs</a:t>
                      </a:r>
                      <a:endParaRPr lang="en-GB" dirty="0" smtClean="0"/>
                    </a:p>
                    <a:p>
                      <a:pPr algn="ctr"/>
                      <a:r>
                        <a:rPr lang="en-GB" dirty="0" smtClean="0"/>
                        <a:t>… </a:t>
                      </a:r>
                      <a:r>
                        <a:rPr lang="en-GB" dirty="0" err="1" smtClean="0"/>
                        <a:t>à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mettre</a:t>
                      </a:r>
                      <a:r>
                        <a:rPr lang="en-GB" dirty="0" smtClean="0"/>
                        <a:t> en route …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à coins arrondis 6"/>
          <p:cNvSpPr/>
          <p:nvPr/>
        </p:nvSpPr>
        <p:spPr>
          <a:xfrm>
            <a:off x="4388069" y="2504966"/>
            <a:ext cx="3860308" cy="1140959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err="1" smtClean="0">
                <a:solidFill>
                  <a:schemeClr val="tx1"/>
                </a:solidFill>
              </a:rPr>
              <a:t>Très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Fiable</a:t>
            </a:r>
            <a:r>
              <a:rPr lang="en-GB" dirty="0" smtClean="0">
                <a:solidFill>
                  <a:schemeClr val="tx1"/>
                </a:solidFill>
              </a:rPr>
              <a:t>, migration </a:t>
            </a:r>
            <a:r>
              <a:rPr lang="en-GB" dirty="0" err="1" smtClean="0">
                <a:solidFill>
                  <a:schemeClr val="tx1"/>
                </a:solidFill>
              </a:rPr>
              <a:t>transparente</a:t>
            </a:r>
            <a:endParaRPr lang="en-GB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3"/>
          <p:cNvSpPr txBox="1">
            <a:spLocks/>
          </p:cNvSpPr>
          <p:nvPr/>
        </p:nvSpPr>
        <p:spPr>
          <a:xfrm>
            <a:off x="39688" y="117736"/>
            <a:ext cx="8042276" cy="76548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600" noProof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AGATA@CC</a:t>
            </a:r>
            <a:endParaRPr kumimoji="0" lang="en-GB" sz="4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8" y="-19842"/>
            <a:ext cx="829140" cy="1121091"/>
          </a:xfrm>
          <a:prstGeom prst="rect">
            <a:avLst/>
          </a:prstGeom>
        </p:spPr>
      </p:pic>
      <p:pic>
        <p:nvPicPr>
          <p:cNvPr id="5" name="Image 4" descr="logoCC7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7880" y="117736"/>
            <a:ext cx="1905000" cy="825500"/>
          </a:xfrm>
          <a:prstGeom prst="rect">
            <a:avLst/>
          </a:prstGeom>
        </p:spPr>
      </p:pic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615139" y="1182529"/>
          <a:ext cx="8010700" cy="5426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5280"/>
                <a:gridCol w="1452722"/>
                <a:gridCol w="4732698"/>
              </a:tblGrid>
              <a:tr h="64452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Service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Start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Commentaires</a:t>
                      </a:r>
                      <a:endParaRPr lang="en-GB" dirty="0"/>
                    </a:p>
                  </a:txBody>
                  <a:tcPr/>
                </a:tc>
              </a:tr>
              <a:tr h="64452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Web</a:t>
                      </a:r>
                    </a:p>
                    <a:p>
                      <a:pPr algn="ctr"/>
                      <a:r>
                        <a:rPr lang="en-GB" dirty="0" smtClean="0"/>
                        <a:t>Mailing</a:t>
                      </a:r>
                      <a:r>
                        <a:rPr lang="en-GB" baseline="0" dirty="0" smtClean="0"/>
                        <a:t> list</a:t>
                      </a:r>
                      <a:r>
                        <a:rPr lang="en-GB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2005</a:t>
                      </a:r>
                    </a:p>
                    <a:p>
                      <a:pPr algn="ctr"/>
                      <a:r>
                        <a:rPr lang="en-GB" dirty="0" smtClean="0"/>
                        <a:t>2011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http:/agata.in2p3.fr</a:t>
                      </a:r>
                    </a:p>
                    <a:p>
                      <a:pPr algn="ctr"/>
                      <a:r>
                        <a:rPr lang="en-GB" dirty="0" smtClean="0"/>
                        <a:t>http:/agata.in2p3.fr/DB</a:t>
                      </a:r>
                      <a:endParaRPr lang="en-GB" dirty="0"/>
                    </a:p>
                  </a:txBody>
                  <a:tcPr/>
                </a:tc>
              </a:tr>
              <a:tr h="64452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SVN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2005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hlinkClick r:id="rId4"/>
                        </a:rPr>
                        <a:t>https://svn.in2p3.fr/agata/</a:t>
                      </a:r>
                      <a:endParaRPr lang="fr-FR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[+PARIS  </a:t>
                      </a:r>
                      <a:r>
                        <a:rPr lang="fr-FR" dirty="0" smtClean="0">
                          <a:hlinkClick r:id="rId4"/>
                        </a:rPr>
                        <a:t>https://svn.in2p3.fr/paris/</a:t>
                      </a:r>
                      <a:r>
                        <a:rPr lang="en-GB" dirty="0" smtClean="0"/>
                        <a:t>]</a:t>
                      </a:r>
                      <a:endParaRPr lang="fr-FR" dirty="0" smtClean="0"/>
                    </a:p>
                  </a:txBody>
                  <a:tcPr/>
                </a:tc>
              </a:tr>
              <a:tr h="64452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DB Oracle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Base</a:t>
                      </a:r>
                      <a:r>
                        <a:rPr lang="en-GB" baseline="0" dirty="0" smtClean="0"/>
                        <a:t> de </a:t>
                      </a:r>
                      <a:r>
                        <a:rPr lang="en-GB" baseline="0" dirty="0" err="1" smtClean="0"/>
                        <a:t>données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Détecteur</a:t>
                      </a:r>
                      <a:endParaRPr lang="en-GB" baseline="0" dirty="0" smtClean="0"/>
                    </a:p>
                    <a:p>
                      <a:pPr algn="ctr"/>
                      <a:r>
                        <a:rPr lang="en-GB" baseline="0" dirty="0" smtClean="0"/>
                        <a:t>[+PARIS +EXOGAM]</a:t>
                      </a:r>
                      <a:endParaRPr lang="en-GB" dirty="0"/>
                    </a:p>
                  </a:txBody>
                  <a:tcPr/>
                </a:tc>
              </a:tr>
              <a:tr h="64452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Grille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CC TIER1</a:t>
                      </a:r>
                      <a:r>
                        <a:rPr lang="en-GB" baseline="0" dirty="0" smtClean="0"/>
                        <a:t> - </a:t>
                      </a:r>
                      <a:r>
                        <a:rPr lang="en-GB" dirty="0" smtClean="0"/>
                        <a:t>SRM / </a:t>
                      </a:r>
                      <a:r>
                        <a:rPr lang="en-GB" dirty="0" err="1" smtClean="0"/>
                        <a:t>dCache</a:t>
                      </a:r>
                      <a:r>
                        <a:rPr lang="en-GB" dirty="0" smtClean="0"/>
                        <a:t> / HPSS</a:t>
                      </a:r>
                    </a:p>
                    <a:p>
                      <a:pPr algn="ctr"/>
                      <a:r>
                        <a:rPr lang="en-GB" dirty="0" smtClean="0"/>
                        <a:t>[</a:t>
                      </a:r>
                      <a:r>
                        <a:rPr lang="en-GB" dirty="0" err="1" smtClean="0"/>
                        <a:t>duplication</a:t>
                      </a:r>
                      <a:r>
                        <a:rPr lang="en-GB" baseline="0" dirty="0" err="1" smtClean="0"/>
                        <a:t>@Bologne</a:t>
                      </a:r>
                      <a:r>
                        <a:rPr lang="en-GB" dirty="0" smtClean="0"/>
                        <a:t>]</a:t>
                      </a:r>
                    </a:p>
                    <a:p>
                      <a:pPr algn="ctr"/>
                      <a:r>
                        <a:rPr lang="en-GB" dirty="0" smtClean="0"/>
                        <a:t>[+EXILL </a:t>
                      </a:r>
                      <a:r>
                        <a:rPr lang="en-GB" dirty="0" err="1" smtClean="0"/>
                        <a:t>iRods</a:t>
                      </a:r>
                      <a:r>
                        <a:rPr lang="en-GB" dirty="0" smtClean="0"/>
                        <a:t>/HPSS] </a:t>
                      </a:r>
                      <a:endParaRPr lang="en-GB" dirty="0"/>
                    </a:p>
                  </a:txBody>
                  <a:tcPr/>
                </a:tc>
              </a:tr>
              <a:tr h="64452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Forge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https://forge.in2p3.fr/projects/agata</a:t>
                      </a:r>
                      <a:endParaRPr lang="en-GB" dirty="0" smtClean="0"/>
                    </a:p>
                  </a:txBody>
                  <a:tcPr/>
                </a:tc>
              </a:tr>
              <a:tr h="64452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ATRIUM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End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2014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AGATA [France]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Pilote</a:t>
                      </a:r>
                      <a:r>
                        <a:rPr lang="en-GB" baseline="0" dirty="0" smtClean="0"/>
                        <a:t> pour ATRIUM</a:t>
                      </a:r>
                    </a:p>
                    <a:p>
                      <a:pPr algn="ctr"/>
                      <a:r>
                        <a:rPr lang="en-GB" baseline="0" dirty="0" smtClean="0"/>
                        <a:t>… </a:t>
                      </a:r>
                      <a:r>
                        <a:rPr lang="en-GB" baseline="0" dirty="0" err="1" smtClean="0"/>
                        <a:t>mise</a:t>
                      </a:r>
                      <a:r>
                        <a:rPr lang="en-GB" baseline="0" dirty="0" smtClean="0"/>
                        <a:t> en route …</a:t>
                      </a:r>
                      <a:endParaRPr lang="en-GB" dirty="0"/>
                    </a:p>
                  </a:txBody>
                  <a:tcPr/>
                </a:tc>
              </a:tr>
              <a:tr h="64452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Continuous</a:t>
                      </a:r>
                      <a:r>
                        <a:rPr lang="en-GB" baseline="0" dirty="0" smtClean="0"/>
                        <a:t> </a:t>
                      </a:r>
                    </a:p>
                    <a:p>
                      <a:pPr algn="ctr"/>
                      <a:r>
                        <a:rPr lang="en-GB" baseline="0" dirty="0" smtClean="0"/>
                        <a:t>Integration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Test compilation/installation</a:t>
                      </a:r>
                      <a:r>
                        <a:rPr lang="en-GB" baseline="0" dirty="0" smtClean="0"/>
                        <a:t> de </a:t>
                      </a:r>
                      <a:r>
                        <a:rPr lang="en-GB" baseline="0" dirty="0" err="1" smtClean="0"/>
                        <a:t>softs</a:t>
                      </a:r>
                      <a:endParaRPr lang="en-GB" dirty="0" smtClean="0"/>
                    </a:p>
                    <a:p>
                      <a:pPr algn="ctr"/>
                      <a:r>
                        <a:rPr lang="en-GB" dirty="0" smtClean="0"/>
                        <a:t>… </a:t>
                      </a:r>
                      <a:r>
                        <a:rPr lang="en-GB" dirty="0" err="1" smtClean="0"/>
                        <a:t>à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mettre</a:t>
                      </a:r>
                      <a:r>
                        <a:rPr lang="en-GB" dirty="0" smtClean="0"/>
                        <a:t> en route …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ectangle à coins arrondis 9"/>
          <p:cNvSpPr/>
          <p:nvPr/>
        </p:nvSpPr>
        <p:spPr>
          <a:xfrm>
            <a:off x="2469932" y="3091793"/>
            <a:ext cx="6602948" cy="303924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err="1" smtClean="0">
                <a:solidFill>
                  <a:schemeClr val="tx1"/>
                </a:solidFill>
              </a:rPr>
              <a:t>Disque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sur</a:t>
            </a:r>
            <a:r>
              <a:rPr lang="en-GB" dirty="0" smtClean="0">
                <a:solidFill>
                  <a:schemeClr val="tx1"/>
                </a:solidFill>
              </a:rPr>
              <a:t> site AGATA 100To 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	</a:t>
            </a:r>
            <a:r>
              <a:rPr lang="en-GB" dirty="0" err="1" smtClean="0">
                <a:solidFill>
                  <a:schemeClr val="tx1"/>
                </a:solidFill>
              </a:rPr>
              <a:t>Transfert</a:t>
            </a:r>
            <a:r>
              <a:rPr lang="en-GB" dirty="0" smtClean="0">
                <a:solidFill>
                  <a:schemeClr val="tx1"/>
                </a:solidFill>
              </a:rPr>
              <a:t> de </a:t>
            </a:r>
            <a:r>
              <a:rPr lang="en-GB" dirty="0" err="1" smtClean="0">
                <a:solidFill>
                  <a:schemeClr val="tx1"/>
                </a:solidFill>
              </a:rPr>
              <a:t>données</a:t>
            </a:r>
            <a:r>
              <a:rPr lang="en-GB" dirty="0" smtClean="0">
                <a:solidFill>
                  <a:schemeClr val="tx1"/>
                </a:solidFill>
              </a:rPr>
              <a:t> AGATA ☛ CC par </a:t>
            </a:r>
            <a:r>
              <a:rPr lang="en-GB" dirty="0" err="1" smtClean="0">
                <a:solidFill>
                  <a:schemeClr val="tx1"/>
                </a:solidFill>
              </a:rPr>
              <a:t>périodes</a:t>
            </a:r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	a </a:t>
            </a:r>
            <a:r>
              <a:rPr lang="en-GB" dirty="0" err="1" smtClean="0">
                <a:solidFill>
                  <a:schemeClr val="tx1"/>
                </a:solidFill>
              </a:rPr>
              <a:t>demandé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une</a:t>
            </a:r>
            <a:r>
              <a:rPr lang="en-GB" dirty="0" smtClean="0">
                <a:solidFill>
                  <a:schemeClr val="tx1"/>
                </a:solidFill>
              </a:rPr>
              <a:t> optimisation </a:t>
            </a:r>
            <a:r>
              <a:rPr lang="en-GB" dirty="0" err="1" smtClean="0">
                <a:solidFill>
                  <a:schemeClr val="tx1"/>
                </a:solidFill>
              </a:rPr>
              <a:t>dCache</a:t>
            </a:r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	un </a:t>
            </a:r>
            <a:r>
              <a:rPr lang="en-GB" dirty="0" err="1" smtClean="0">
                <a:solidFill>
                  <a:schemeClr val="tx1"/>
                </a:solidFill>
              </a:rPr>
              <a:t>peu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difficile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d’évaluer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précisément</a:t>
            </a:r>
            <a:r>
              <a:rPr lang="en-GB" dirty="0" smtClean="0">
                <a:solidFill>
                  <a:schemeClr val="tx1"/>
                </a:solidFill>
              </a:rPr>
              <a:t> les </a:t>
            </a:r>
            <a:r>
              <a:rPr lang="en-GB" dirty="0" err="1" smtClean="0">
                <a:solidFill>
                  <a:schemeClr val="tx1"/>
                </a:solidFill>
              </a:rPr>
              <a:t>besoins</a:t>
            </a:r>
            <a:r>
              <a:rPr lang="en-GB" dirty="0" smtClean="0">
                <a:solidFill>
                  <a:schemeClr val="tx1"/>
                </a:solidFill>
              </a:rPr>
              <a:t> …</a:t>
            </a:r>
          </a:p>
          <a:p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Pas de computing au CC (TIERS2 Lyon, </a:t>
            </a:r>
            <a:r>
              <a:rPr lang="en-GB" dirty="0" err="1" smtClean="0">
                <a:solidFill>
                  <a:schemeClr val="tx1"/>
                </a:solidFill>
              </a:rPr>
              <a:t>Orsay</a:t>
            </a:r>
            <a:r>
              <a:rPr lang="en-GB" dirty="0" smtClean="0">
                <a:solidFill>
                  <a:schemeClr val="tx1"/>
                </a:solidFill>
              </a:rPr>
              <a:t>, Strasbourg)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Utilisation </a:t>
            </a:r>
            <a:r>
              <a:rPr lang="en-GB" dirty="0" err="1" smtClean="0">
                <a:solidFill>
                  <a:schemeClr val="tx1"/>
                </a:solidFill>
              </a:rPr>
              <a:t>marginale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	habitudes / multi </a:t>
            </a:r>
            <a:r>
              <a:rPr lang="en-GB" dirty="0" err="1" smtClean="0">
                <a:solidFill>
                  <a:schemeClr val="tx1"/>
                </a:solidFill>
              </a:rPr>
              <a:t>acteurs</a:t>
            </a:r>
            <a:r>
              <a:rPr lang="en-GB" dirty="0" smtClean="0">
                <a:solidFill>
                  <a:schemeClr val="tx1"/>
                </a:solidFill>
              </a:rPr>
              <a:t> – data sets / manpower !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	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7" name="Image 6" descr="hpss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086" y="234008"/>
            <a:ext cx="4340462" cy="2614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 7" descr="dcache.tif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6528" y="234009"/>
            <a:ext cx="4091291" cy="261445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1" name="Accolade ouvrante 10"/>
          <p:cNvSpPr/>
          <p:nvPr/>
        </p:nvSpPr>
        <p:spPr>
          <a:xfrm>
            <a:off x="2110828" y="3091793"/>
            <a:ext cx="359104" cy="3039242"/>
          </a:xfrm>
          <a:prstGeom prst="leftBrace">
            <a:avLst>
              <a:gd name="adj1" fmla="val 8333"/>
              <a:gd name="adj2" fmla="val 37539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3"/>
          <p:cNvSpPr txBox="1">
            <a:spLocks/>
          </p:cNvSpPr>
          <p:nvPr/>
        </p:nvSpPr>
        <p:spPr>
          <a:xfrm>
            <a:off x="39688" y="117736"/>
            <a:ext cx="8042276" cy="76548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600" noProof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AGATA@CC</a:t>
            </a:r>
            <a:endParaRPr kumimoji="0" lang="en-GB" sz="4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8" y="-19842"/>
            <a:ext cx="829140" cy="1121091"/>
          </a:xfrm>
          <a:prstGeom prst="rect">
            <a:avLst/>
          </a:prstGeom>
        </p:spPr>
      </p:pic>
      <p:pic>
        <p:nvPicPr>
          <p:cNvPr id="5" name="Image 4" descr="logoCC7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7880" y="117736"/>
            <a:ext cx="1905000" cy="825500"/>
          </a:xfrm>
          <a:prstGeom prst="rect">
            <a:avLst/>
          </a:prstGeom>
        </p:spPr>
      </p:pic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615139" y="1182529"/>
          <a:ext cx="8010700" cy="5426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5280"/>
                <a:gridCol w="1452722"/>
                <a:gridCol w="4732698"/>
              </a:tblGrid>
              <a:tr h="64452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Service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Start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Commentaires</a:t>
                      </a:r>
                      <a:endParaRPr lang="en-GB" dirty="0"/>
                    </a:p>
                  </a:txBody>
                  <a:tcPr/>
                </a:tc>
              </a:tr>
              <a:tr h="64452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Web</a:t>
                      </a:r>
                    </a:p>
                    <a:p>
                      <a:pPr algn="ctr"/>
                      <a:r>
                        <a:rPr lang="en-GB" dirty="0" smtClean="0"/>
                        <a:t>Mailing</a:t>
                      </a:r>
                      <a:r>
                        <a:rPr lang="en-GB" baseline="0" dirty="0" smtClean="0"/>
                        <a:t> list</a:t>
                      </a:r>
                      <a:r>
                        <a:rPr lang="en-GB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2005</a:t>
                      </a:r>
                    </a:p>
                    <a:p>
                      <a:pPr algn="ctr"/>
                      <a:r>
                        <a:rPr lang="en-GB" dirty="0" smtClean="0"/>
                        <a:t>2011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http:/agata.in2p3.fr</a:t>
                      </a:r>
                    </a:p>
                    <a:p>
                      <a:pPr algn="ctr"/>
                      <a:r>
                        <a:rPr lang="en-GB" dirty="0" smtClean="0"/>
                        <a:t>http:/agata.in2p3.fr/DB</a:t>
                      </a:r>
                      <a:endParaRPr lang="en-GB" dirty="0"/>
                    </a:p>
                  </a:txBody>
                  <a:tcPr/>
                </a:tc>
              </a:tr>
              <a:tr h="64452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SVN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2005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hlinkClick r:id="rId4"/>
                        </a:rPr>
                        <a:t>https://svn.in2p3.fr/agata/</a:t>
                      </a:r>
                      <a:endParaRPr lang="fr-FR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[+PARIS  </a:t>
                      </a:r>
                      <a:r>
                        <a:rPr lang="fr-FR" dirty="0" smtClean="0">
                          <a:hlinkClick r:id="rId4"/>
                        </a:rPr>
                        <a:t>https://svn.in2p3.fr/paris/</a:t>
                      </a:r>
                      <a:r>
                        <a:rPr lang="en-GB" dirty="0" smtClean="0"/>
                        <a:t>]</a:t>
                      </a:r>
                      <a:endParaRPr lang="fr-FR" dirty="0" smtClean="0"/>
                    </a:p>
                  </a:txBody>
                  <a:tcPr/>
                </a:tc>
              </a:tr>
              <a:tr h="64452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DB Oracle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Base</a:t>
                      </a:r>
                      <a:r>
                        <a:rPr lang="en-GB" baseline="0" dirty="0" smtClean="0"/>
                        <a:t> de </a:t>
                      </a:r>
                      <a:r>
                        <a:rPr lang="en-GB" baseline="0" dirty="0" err="1" smtClean="0"/>
                        <a:t>données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Détecteur</a:t>
                      </a:r>
                      <a:endParaRPr lang="en-GB" baseline="0" dirty="0" smtClean="0"/>
                    </a:p>
                    <a:p>
                      <a:pPr algn="ctr"/>
                      <a:r>
                        <a:rPr lang="en-GB" baseline="0" dirty="0" smtClean="0"/>
                        <a:t>[+PARIS +EXOGAM]</a:t>
                      </a:r>
                      <a:endParaRPr lang="en-GB" dirty="0"/>
                    </a:p>
                  </a:txBody>
                  <a:tcPr/>
                </a:tc>
              </a:tr>
              <a:tr h="64452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Grille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CC TIER1</a:t>
                      </a:r>
                      <a:r>
                        <a:rPr lang="en-GB" baseline="0" dirty="0" smtClean="0"/>
                        <a:t> - </a:t>
                      </a:r>
                      <a:r>
                        <a:rPr lang="en-GB" dirty="0" smtClean="0"/>
                        <a:t>SRM / </a:t>
                      </a:r>
                      <a:r>
                        <a:rPr lang="en-GB" dirty="0" err="1" smtClean="0"/>
                        <a:t>dCache</a:t>
                      </a:r>
                      <a:r>
                        <a:rPr lang="en-GB" dirty="0" smtClean="0"/>
                        <a:t> / HPSS</a:t>
                      </a:r>
                    </a:p>
                    <a:p>
                      <a:pPr algn="ctr"/>
                      <a:r>
                        <a:rPr lang="en-GB" dirty="0" smtClean="0"/>
                        <a:t>[</a:t>
                      </a:r>
                      <a:r>
                        <a:rPr lang="en-GB" dirty="0" err="1" smtClean="0"/>
                        <a:t>duplication</a:t>
                      </a:r>
                      <a:r>
                        <a:rPr lang="en-GB" baseline="0" dirty="0" err="1" smtClean="0"/>
                        <a:t>@Bologne</a:t>
                      </a:r>
                      <a:r>
                        <a:rPr lang="en-GB" dirty="0" smtClean="0"/>
                        <a:t>]</a:t>
                      </a:r>
                    </a:p>
                    <a:p>
                      <a:pPr algn="ctr"/>
                      <a:r>
                        <a:rPr lang="en-GB" dirty="0" smtClean="0"/>
                        <a:t>[+EXILL </a:t>
                      </a:r>
                      <a:r>
                        <a:rPr lang="en-GB" dirty="0" err="1" smtClean="0"/>
                        <a:t>iRods</a:t>
                      </a:r>
                      <a:r>
                        <a:rPr lang="en-GB" dirty="0" smtClean="0"/>
                        <a:t>/HPSS] </a:t>
                      </a:r>
                      <a:endParaRPr lang="en-GB" dirty="0"/>
                    </a:p>
                  </a:txBody>
                  <a:tcPr/>
                </a:tc>
              </a:tr>
              <a:tr h="64452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Forge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https://forge.in2p3.fr/projects/agata</a:t>
                      </a:r>
                      <a:endParaRPr lang="en-GB" dirty="0" smtClean="0"/>
                    </a:p>
                  </a:txBody>
                  <a:tcPr/>
                </a:tc>
              </a:tr>
              <a:tr h="64452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ATRIUM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End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2014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AGATA [France]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Pilote</a:t>
                      </a:r>
                      <a:r>
                        <a:rPr lang="en-GB" baseline="0" dirty="0" smtClean="0"/>
                        <a:t> pour ATRIUM</a:t>
                      </a:r>
                    </a:p>
                    <a:p>
                      <a:pPr algn="ctr"/>
                      <a:r>
                        <a:rPr lang="en-GB" baseline="0" dirty="0" smtClean="0"/>
                        <a:t>… </a:t>
                      </a:r>
                      <a:r>
                        <a:rPr lang="en-GB" baseline="0" dirty="0" err="1" smtClean="0"/>
                        <a:t>mise</a:t>
                      </a:r>
                      <a:r>
                        <a:rPr lang="en-GB" baseline="0" dirty="0" smtClean="0"/>
                        <a:t> en route …</a:t>
                      </a:r>
                      <a:endParaRPr lang="en-GB" dirty="0"/>
                    </a:p>
                  </a:txBody>
                  <a:tcPr/>
                </a:tc>
              </a:tr>
              <a:tr h="64452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Continuous</a:t>
                      </a:r>
                      <a:r>
                        <a:rPr lang="en-GB" baseline="0" dirty="0" smtClean="0"/>
                        <a:t> </a:t>
                      </a:r>
                    </a:p>
                    <a:p>
                      <a:pPr algn="ctr"/>
                      <a:r>
                        <a:rPr lang="en-GB" baseline="0" dirty="0" smtClean="0"/>
                        <a:t>Integration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Test compilation/installation</a:t>
                      </a:r>
                      <a:r>
                        <a:rPr lang="en-GB" baseline="0" dirty="0" smtClean="0"/>
                        <a:t> de </a:t>
                      </a:r>
                      <a:r>
                        <a:rPr lang="en-GB" baseline="0" dirty="0" err="1" smtClean="0"/>
                        <a:t>softs</a:t>
                      </a:r>
                      <a:endParaRPr lang="en-GB" dirty="0" smtClean="0"/>
                    </a:p>
                    <a:p>
                      <a:pPr algn="ctr"/>
                      <a:r>
                        <a:rPr lang="en-GB" dirty="0" smtClean="0"/>
                        <a:t>… </a:t>
                      </a:r>
                      <a:r>
                        <a:rPr lang="en-GB" dirty="0" err="1" smtClean="0"/>
                        <a:t>à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mettre</a:t>
                      </a:r>
                      <a:r>
                        <a:rPr lang="en-GB" dirty="0" smtClean="0"/>
                        <a:t> en route …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Image 8" descr="atrium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482" y="373931"/>
            <a:ext cx="4435005" cy="63572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101600">
              <a:schemeClr val="accent1">
                <a:alpha val="75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 à coins arrondis 7"/>
          <p:cNvSpPr/>
          <p:nvPr/>
        </p:nvSpPr>
        <p:spPr>
          <a:xfrm>
            <a:off x="2496207" y="4440621"/>
            <a:ext cx="6455103" cy="176282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dirty="0" smtClean="0">
                <a:solidFill>
                  <a:schemeClr val="tx1"/>
                </a:solidFill>
              </a:rPr>
              <a:t>IPNL, retour </a:t>
            </a:r>
            <a:r>
              <a:rPr lang="en-GB" dirty="0" err="1" smtClean="0">
                <a:solidFill>
                  <a:schemeClr val="tx1"/>
                </a:solidFill>
              </a:rPr>
              <a:t>positif</a:t>
            </a:r>
            <a:r>
              <a:rPr lang="en-GB" dirty="0" smtClean="0">
                <a:solidFill>
                  <a:schemeClr val="tx1"/>
                </a:solidFill>
              </a:rPr>
              <a:t>, prise en main </a:t>
            </a:r>
            <a:r>
              <a:rPr lang="en-GB" dirty="0" err="1" smtClean="0">
                <a:solidFill>
                  <a:schemeClr val="tx1"/>
                </a:solidFill>
              </a:rPr>
              <a:t>peut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être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déroutante</a:t>
            </a:r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AGATA France, commence </a:t>
            </a:r>
            <a:r>
              <a:rPr lang="en-GB" dirty="0" err="1" smtClean="0">
                <a:solidFill>
                  <a:schemeClr val="tx1"/>
                </a:solidFill>
              </a:rPr>
              <a:t>juste</a:t>
            </a:r>
            <a:r>
              <a:rPr lang="en-GB" dirty="0" smtClean="0">
                <a:solidFill>
                  <a:schemeClr val="tx1"/>
                </a:solidFill>
              </a:rPr>
              <a:t> … </a:t>
            </a:r>
            <a:r>
              <a:rPr lang="en-GB" dirty="0" err="1" smtClean="0">
                <a:solidFill>
                  <a:schemeClr val="tx1"/>
                </a:solidFill>
              </a:rPr>
              <a:t>mais</a:t>
            </a:r>
            <a:r>
              <a:rPr lang="en-GB" dirty="0" smtClean="0">
                <a:solidFill>
                  <a:schemeClr val="tx1"/>
                </a:solidFill>
              </a:rPr>
              <a:t> déjà en utilisation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	Publication Grand Public </a:t>
            </a:r>
            <a:r>
              <a:rPr lang="en-GB" dirty="0" err="1" smtClean="0">
                <a:solidFill>
                  <a:schemeClr val="tx1"/>
                </a:solidFill>
              </a:rPr>
              <a:t>attendue</a:t>
            </a:r>
            <a:endParaRPr lang="en-GB" dirty="0" smtClean="0">
              <a:solidFill>
                <a:schemeClr val="tx1"/>
              </a:solidFill>
            </a:endParaRPr>
          </a:p>
          <a:p>
            <a:r>
              <a:rPr lang="en-GB" dirty="0" smtClean="0">
                <a:solidFill>
                  <a:schemeClr val="tx1"/>
                </a:solidFill>
              </a:rPr>
              <a:t> 	</a:t>
            </a:r>
            <a:r>
              <a:rPr lang="en-GB" dirty="0" err="1" smtClean="0">
                <a:solidFill>
                  <a:schemeClr val="tx1"/>
                </a:solidFill>
              </a:rPr>
              <a:t>Nuxeo</a:t>
            </a:r>
            <a:r>
              <a:rPr lang="en-GB" dirty="0" smtClean="0">
                <a:solidFill>
                  <a:schemeClr val="tx1"/>
                </a:solidFill>
              </a:rPr>
              <a:t> Drive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3"/>
          <p:cNvSpPr txBox="1">
            <a:spLocks/>
          </p:cNvSpPr>
          <p:nvPr/>
        </p:nvSpPr>
        <p:spPr>
          <a:xfrm>
            <a:off x="39688" y="117736"/>
            <a:ext cx="8042276" cy="76548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600" noProof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AGATA@CC</a:t>
            </a:r>
            <a:endParaRPr kumimoji="0" lang="en-GB" sz="4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8" y="-19842"/>
            <a:ext cx="829140" cy="1121091"/>
          </a:xfrm>
          <a:prstGeom prst="rect">
            <a:avLst/>
          </a:prstGeom>
        </p:spPr>
      </p:pic>
      <p:pic>
        <p:nvPicPr>
          <p:cNvPr id="5" name="Image 4" descr="logoCC7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7880" y="117736"/>
            <a:ext cx="1905000" cy="825500"/>
          </a:xfrm>
          <a:prstGeom prst="rect">
            <a:avLst/>
          </a:prstGeom>
        </p:spPr>
      </p:pic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579120" y="1182529"/>
          <a:ext cx="8046720" cy="5055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1300"/>
                <a:gridCol w="1452722"/>
                <a:gridCol w="4732698"/>
              </a:tblGrid>
              <a:tr h="64452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Service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Start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Commentaires</a:t>
                      </a:r>
                      <a:endParaRPr lang="en-GB" dirty="0"/>
                    </a:p>
                  </a:txBody>
                  <a:tcPr/>
                </a:tc>
              </a:tr>
              <a:tr h="64452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Web</a:t>
                      </a:r>
                    </a:p>
                    <a:p>
                      <a:pPr algn="ctr"/>
                      <a:r>
                        <a:rPr lang="en-GB" dirty="0" smtClean="0"/>
                        <a:t>Mailing</a:t>
                      </a:r>
                      <a:r>
                        <a:rPr lang="en-GB" baseline="0" dirty="0" smtClean="0"/>
                        <a:t> list</a:t>
                      </a:r>
                      <a:r>
                        <a:rPr lang="en-GB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2005</a:t>
                      </a:r>
                    </a:p>
                    <a:p>
                      <a:pPr algn="ctr"/>
                      <a:r>
                        <a:rPr lang="en-GB" dirty="0" smtClean="0"/>
                        <a:t>2011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Des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outils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utilsateurs</a:t>
                      </a:r>
                      <a:r>
                        <a:rPr lang="en-GB" baseline="0" dirty="0" smtClean="0"/>
                        <a:t> pour </a:t>
                      </a:r>
                      <a:r>
                        <a:rPr lang="en-GB" baseline="0" dirty="0" err="1" smtClean="0"/>
                        <a:t>créer</a:t>
                      </a:r>
                      <a:r>
                        <a:rPr lang="en-GB" baseline="0" dirty="0" smtClean="0"/>
                        <a:t> des sites ?</a:t>
                      </a:r>
                    </a:p>
                    <a:p>
                      <a:pPr algn="ctr"/>
                      <a:r>
                        <a:rPr lang="en-GB" baseline="0" dirty="0" err="1" smtClean="0"/>
                        <a:t>S’affranchir</a:t>
                      </a:r>
                      <a:r>
                        <a:rPr lang="en-GB" baseline="0" dirty="0" smtClean="0"/>
                        <a:t> des </a:t>
                      </a:r>
                      <a:r>
                        <a:rPr lang="en-GB" baseline="0" dirty="0" err="1" smtClean="0"/>
                        <a:t>outils</a:t>
                      </a:r>
                      <a:r>
                        <a:rPr lang="en-GB" baseline="0" dirty="0" smtClean="0"/>
                        <a:t> … </a:t>
                      </a:r>
                      <a:endParaRPr lang="en-GB" dirty="0"/>
                    </a:p>
                  </a:txBody>
                  <a:tcPr/>
                </a:tc>
              </a:tr>
              <a:tr h="64452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SVN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2005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Git … </a:t>
                      </a:r>
                      <a:r>
                        <a:rPr lang="en-GB" dirty="0" err="1" smtClean="0"/>
                        <a:t>Statistiques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sur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l’existant</a:t>
                      </a:r>
                      <a:r>
                        <a:rPr lang="en-GB" baseline="0" dirty="0" smtClean="0"/>
                        <a:t> ?</a:t>
                      </a:r>
                      <a:endParaRPr lang="en-GB" dirty="0"/>
                    </a:p>
                  </a:txBody>
                  <a:tcPr/>
                </a:tc>
              </a:tr>
              <a:tr h="64452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DB Oracle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 GARDER !</a:t>
                      </a:r>
                    </a:p>
                    <a:p>
                      <a:pPr algn="ctr"/>
                      <a:r>
                        <a:rPr lang="en-GB" dirty="0" smtClean="0"/>
                        <a:t>Pas beaucoup de </a:t>
                      </a:r>
                      <a:r>
                        <a:rPr lang="en-GB" dirty="0" err="1" smtClean="0"/>
                        <a:t>données</a:t>
                      </a:r>
                      <a:r>
                        <a:rPr lang="en-GB" dirty="0" smtClean="0"/>
                        <a:t> MAIS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précieuses</a:t>
                      </a:r>
                      <a:endParaRPr lang="en-GB" dirty="0"/>
                    </a:p>
                  </a:txBody>
                  <a:tcPr/>
                </a:tc>
              </a:tr>
              <a:tr h="64452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Grille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Changement</a:t>
                      </a:r>
                      <a:r>
                        <a:rPr lang="en-GB" dirty="0" smtClean="0"/>
                        <a:t> de </a:t>
                      </a:r>
                      <a:r>
                        <a:rPr lang="en-GB" dirty="0" err="1" smtClean="0"/>
                        <a:t>modèle</a:t>
                      </a:r>
                      <a:r>
                        <a:rPr lang="en-GB" dirty="0" smtClean="0"/>
                        <a:t> … [</a:t>
                      </a:r>
                      <a:r>
                        <a:rPr lang="en-GB" dirty="0" err="1" smtClean="0"/>
                        <a:t>vers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iRods</a:t>
                      </a:r>
                      <a:r>
                        <a:rPr lang="en-GB" dirty="0" smtClean="0"/>
                        <a:t> ?]</a:t>
                      </a:r>
                    </a:p>
                    <a:p>
                      <a:pPr algn="ctr"/>
                      <a:r>
                        <a:rPr lang="en-GB" dirty="0" smtClean="0"/>
                        <a:t>Computing au CC ?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 smtClean="0"/>
                        <a:t>Augmentation du volume de </a:t>
                      </a:r>
                      <a:r>
                        <a:rPr lang="en-GB" baseline="0" dirty="0" err="1" smtClean="0"/>
                        <a:t>données</a:t>
                      </a:r>
                      <a:r>
                        <a:rPr lang="en-GB" baseline="0" dirty="0" smtClean="0"/>
                        <a:t> …</a:t>
                      </a:r>
                      <a:endParaRPr lang="en-GB" dirty="0" smtClean="0"/>
                    </a:p>
                    <a:p>
                      <a:pPr algn="ctr"/>
                      <a:r>
                        <a:rPr lang="en-GB" baseline="0" dirty="0" smtClean="0"/>
                        <a:t>Quid </a:t>
                      </a:r>
                      <a:r>
                        <a:rPr lang="en-GB" baseline="0" dirty="0" err="1" smtClean="0"/>
                        <a:t>données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actuelles</a:t>
                      </a:r>
                      <a:r>
                        <a:rPr lang="en-GB" baseline="0" dirty="0" smtClean="0"/>
                        <a:t> SRM ? </a:t>
                      </a:r>
                    </a:p>
                  </a:txBody>
                  <a:tcPr/>
                </a:tc>
              </a:tr>
              <a:tr h="64452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ATRIUM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End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2014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En</a:t>
                      </a:r>
                      <a:r>
                        <a:rPr lang="en-GB" baseline="0" dirty="0" smtClean="0"/>
                        <a:t> production … pas de migration EDMS !</a:t>
                      </a:r>
                    </a:p>
                    <a:p>
                      <a:pPr algn="ctr"/>
                      <a:r>
                        <a:rPr lang="en-GB" baseline="0" dirty="0" smtClean="0"/>
                        <a:t>Quid </a:t>
                      </a:r>
                      <a:r>
                        <a:rPr lang="en-GB" baseline="0" dirty="0" err="1" smtClean="0"/>
                        <a:t>gestion</a:t>
                      </a:r>
                      <a:r>
                        <a:rPr lang="en-GB" baseline="0" dirty="0" smtClean="0"/>
                        <a:t> des </a:t>
                      </a:r>
                      <a:r>
                        <a:rPr lang="en-GB" baseline="0" dirty="0" err="1" smtClean="0"/>
                        <a:t>extérieurs</a:t>
                      </a:r>
                      <a:r>
                        <a:rPr lang="en-GB" baseline="0" dirty="0" smtClean="0"/>
                        <a:t> …</a:t>
                      </a:r>
                      <a:endParaRPr lang="en-GB" dirty="0"/>
                    </a:p>
                  </a:txBody>
                  <a:tcPr/>
                </a:tc>
              </a:tr>
              <a:tr h="64452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Continuous</a:t>
                      </a:r>
                      <a:r>
                        <a:rPr lang="en-GB" baseline="0" dirty="0" smtClean="0"/>
                        <a:t> </a:t>
                      </a:r>
                    </a:p>
                    <a:p>
                      <a:pPr algn="ctr"/>
                      <a:r>
                        <a:rPr lang="en-GB" baseline="0" dirty="0" smtClean="0"/>
                        <a:t>Integration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… </a:t>
                      </a:r>
                      <a:r>
                        <a:rPr lang="en-GB" dirty="0" err="1" smtClean="0"/>
                        <a:t>à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mettre</a:t>
                      </a:r>
                      <a:r>
                        <a:rPr lang="en-GB" dirty="0" smtClean="0"/>
                        <a:t> en route …</a:t>
                      </a:r>
                    </a:p>
                    <a:p>
                      <a:pPr algn="ctr"/>
                      <a:r>
                        <a:rPr lang="en-GB" dirty="0" smtClean="0"/>
                        <a:t>Virtual Machine </a:t>
                      </a:r>
                      <a:r>
                        <a:rPr lang="en-GB" dirty="0" err="1" smtClean="0"/>
                        <a:t>CernVM</a:t>
                      </a:r>
                      <a:r>
                        <a:rPr lang="en-GB" baseline="0" dirty="0" smtClean="0"/>
                        <a:t> ☛ CCVM</a:t>
                      </a:r>
                      <a:r>
                        <a:rPr lang="en-GB" dirty="0" smtClean="0"/>
                        <a:t> ??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3"/>
          <p:cNvSpPr txBox="1">
            <a:spLocks/>
          </p:cNvSpPr>
          <p:nvPr/>
        </p:nvSpPr>
        <p:spPr>
          <a:xfrm>
            <a:off x="39688" y="117736"/>
            <a:ext cx="8042276" cy="76548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600" noProof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AGATA@CC</a:t>
            </a:r>
            <a:endParaRPr kumimoji="0" lang="en-GB" sz="4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8" y="-19842"/>
            <a:ext cx="829140" cy="1121091"/>
          </a:xfrm>
          <a:prstGeom prst="rect">
            <a:avLst/>
          </a:prstGeom>
        </p:spPr>
      </p:pic>
      <p:pic>
        <p:nvPicPr>
          <p:cNvPr id="5" name="Image 4" descr="logoCC7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7880" y="117736"/>
            <a:ext cx="1905000" cy="825500"/>
          </a:xfrm>
          <a:prstGeom prst="rect">
            <a:avLst/>
          </a:prstGeom>
        </p:spPr>
      </p:pic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579120" y="1182529"/>
          <a:ext cx="8046720" cy="50558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1300"/>
                <a:gridCol w="1452722"/>
                <a:gridCol w="4732698"/>
              </a:tblGrid>
              <a:tr h="64452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Service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Start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Commentaires</a:t>
                      </a:r>
                      <a:endParaRPr lang="en-GB" dirty="0"/>
                    </a:p>
                  </a:txBody>
                  <a:tcPr/>
                </a:tc>
              </a:tr>
              <a:tr h="64452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Web</a:t>
                      </a:r>
                    </a:p>
                    <a:p>
                      <a:pPr algn="ctr"/>
                      <a:r>
                        <a:rPr lang="en-GB" dirty="0" smtClean="0"/>
                        <a:t>Mailing</a:t>
                      </a:r>
                      <a:r>
                        <a:rPr lang="en-GB" baseline="0" dirty="0" smtClean="0"/>
                        <a:t> list</a:t>
                      </a:r>
                      <a:r>
                        <a:rPr lang="en-GB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2005</a:t>
                      </a:r>
                    </a:p>
                    <a:p>
                      <a:pPr algn="ctr"/>
                      <a:r>
                        <a:rPr lang="en-GB" dirty="0" smtClean="0"/>
                        <a:t>2011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Des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outils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utilsateurs</a:t>
                      </a:r>
                      <a:r>
                        <a:rPr lang="en-GB" baseline="0" dirty="0" smtClean="0"/>
                        <a:t> pour </a:t>
                      </a:r>
                      <a:r>
                        <a:rPr lang="en-GB" baseline="0" dirty="0" err="1" smtClean="0"/>
                        <a:t>créer</a:t>
                      </a:r>
                      <a:r>
                        <a:rPr lang="en-GB" baseline="0" dirty="0" smtClean="0"/>
                        <a:t> des sites ?</a:t>
                      </a:r>
                    </a:p>
                    <a:p>
                      <a:pPr algn="ctr"/>
                      <a:r>
                        <a:rPr lang="en-GB" baseline="0" dirty="0" err="1" smtClean="0"/>
                        <a:t>S’affranchir</a:t>
                      </a:r>
                      <a:r>
                        <a:rPr lang="en-GB" baseline="0" dirty="0" smtClean="0"/>
                        <a:t> des </a:t>
                      </a:r>
                      <a:r>
                        <a:rPr lang="en-GB" baseline="0" dirty="0" err="1" smtClean="0"/>
                        <a:t>outils</a:t>
                      </a:r>
                      <a:r>
                        <a:rPr lang="en-GB" baseline="0" dirty="0" smtClean="0"/>
                        <a:t> … </a:t>
                      </a:r>
                      <a:endParaRPr lang="en-GB" dirty="0"/>
                    </a:p>
                  </a:txBody>
                  <a:tcPr/>
                </a:tc>
              </a:tr>
              <a:tr h="64452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SVN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2005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Git … </a:t>
                      </a:r>
                      <a:r>
                        <a:rPr lang="en-GB" dirty="0" err="1" smtClean="0"/>
                        <a:t>Statistiques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sur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l’existant</a:t>
                      </a:r>
                      <a:r>
                        <a:rPr lang="en-GB" baseline="0" dirty="0" smtClean="0"/>
                        <a:t> ?</a:t>
                      </a:r>
                      <a:endParaRPr lang="en-GB" dirty="0"/>
                    </a:p>
                  </a:txBody>
                  <a:tcPr/>
                </a:tc>
              </a:tr>
              <a:tr h="64452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DB Oracle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 GARDER !</a:t>
                      </a:r>
                    </a:p>
                    <a:p>
                      <a:pPr algn="ctr"/>
                      <a:r>
                        <a:rPr lang="en-GB" dirty="0" smtClean="0"/>
                        <a:t>Pas beaucoup de </a:t>
                      </a:r>
                      <a:r>
                        <a:rPr lang="en-GB" dirty="0" err="1" smtClean="0"/>
                        <a:t>données</a:t>
                      </a:r>
                      <a:r>
                        <a:rPr lang="en-GB" dirty="0" smtClean="0"/>
                        <a:t> MAIS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précieuses</a:t>
                      </a:r>
                      <a:endParaRPr lang="en-GB" dirty="0"/>
                    </a:p>
                  </a:txBody>
                  <a:tcPr/>
                </a:tc>
              </a:tr>
              <a:tr h="64452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Grille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Changement</a:t>
                      </a:r>
                      <a:r>
                        <a:rPr lang="en-GB" dirty="0" smtClean="0"/>
                        <a:t> de </a:t>
                      </a:r>
                      <a:r>
                        <a:rPr lang="en-GB" dirty="0" err="1" smtClean="0"/>
                        <a:t>modèle</a:t>
                      </a:r>
                      <a:r>
                        <a:rPr lang="en-GB" dirty="0" smtClean="0"/>
                        <a:t> … [</a:t>
                      </a:r>
                      <a:r>
                        <a:rPr lang="en-GB" dirty="0" err="1" smtClean="0"/>
                        <a:t>vers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iRods</a:t>
                      </a:r>
                      <a:r>
                        <a:rPr lang="en-GB" dirty="0" smtClean="0"/>
                        <a:t> ?]</a:t>
                      </a:r>
                    </a:p>
                    <a:p>
                      <a:pPr algn="ctr"/>
                      <a:r>
                        <a:rPr lang="en-GB" dirty="0" smtClean="0"/>
                        <a:t>Computing au CC ?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aseline="0" dirty="0" smtClean="0"/>
                        <a:t>Augmentation du volume de </a:t>
                      </a:r>
                      <a:r>
                        <a:rPr lang="en-GB" baseline="0" dirty="0" err="1" smtClean="0"/>
                        <a:t>données</a:t>
                      </a:r>
                      <a:r>
                        <a:rPr lang="en-GB" baseline="0" dirty="0" smtClean="0"/>
                        <a:t> …</a:t>
                      </a:r>
                      <a:endParaRPr lang="en-GB" dirty="0" smtClean="0"/>
                    </a:p>
                    <a:p>
                      <a:pPr algn="ctr"/>
                      <a:r>
                        <a:rPr lang="en-GB" baseline="0" dirty="0" smtClean="0"/>
                        <a:t>Quid </a:t>
                      </a:r>
                      <a:r>
                        <a:rPr lang="en-GB" baseline="0" dirty="0" err="1" smtClean="0"/>
                        <a:t>données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actuelles</a:t>
                      </a:r>
                      <a:r>
                        <a:rPr lang="en-GB" baseline="0" dirty="0" smtClean="0"/>
                        <a:t> SRM ? </a:t>
                      </a:r>
                    </a:p>
                  </a:txBody>
                  <a:tcPr/>
                </a:tc>
              </a:tr>
              <a:tr h="64452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ATRIUM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End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2014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En</a:t>
                      </a:r>
                      <a:r>
                        <a:rPr lang="en-GB" baseline="0" dirty="0" smtClean="0"/>
                        <a:t> production … pas de migration EDMS !</a:t>
                      </a:r>
                    </a:p>
                    <a:p>
                      <a:pPr algn="ctr"/>
                      <a:r>
                        <a:rPr lang="en-GB" baseline="0" dirty="0" smtClean="0"/>
                        <a:t>Quid </a:t>
                      </a:r>
                      <a:r>
                        <a:rPr lang="en-GB" baseline="0" dirty="0" err="1" smtClean="0"/>
                        <a:t>gestion</a:t>
                      </a:r>
                      <a:r>
                        <a:rPr lang="en-GB" baseline="0" dirty="0" smtClean="0"/>
                        <a:t> des </a:t>
                      </a:r>
                      <a:r>
                        <a:rPr lang="en-GB" baseline="0" dirty="0" err="1" smtClean="0"/>
                        <a:t>extérieurs</a:t>
                      </a:r>
                      <a:r>
                        <a:rPr lang="en-GB" baseline="0" dirty="0" smtClean="0"/>
                        <a:t> …</a:t>
                      </a:r>
                      <a:endParaRPr lang="en-GB" dirty="0"/>
                    </a:p>
                  </a:txBody>
                  <a:tcPr/>
                </a:tc>
              </a:tr>
              <a:tr h="64452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Continuous</a:t>
                      </a:r>
                      <a:r>
                        <a:rPr lang="en-GB" baseline="0" dirty="0" smtClean="0"/>
                        <a:t> </a:t>
                      </a:r>
                    </a:p>
                    <a:p>
                      <a:pPr algn="ctr"/>
                      <a:r>
                        <a:rPr lang="en-GB" baseline="0" dirty="0" smtClean="0"/>
                        <a:t>Integration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… </a:t>
                      </a:r>
                      <a:r>
                        <a:rPr lang="en-GB" dirty="0" err="1" smtClean="0"/>
                        <a:t>à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mettre</a:t>
                      </a:r>
                      <a:r>
                        <a:rPr lang="en-GB" dirty="0" smtClean="0"/>
                        <a:t> en route …</a:t>
                      </a:r>
                    </a:p>
                    <a:p>
                      <a:pPr algn="ctr"/>
                      <a:r>
                        <a:rPr lang="en-GB" dirty="0" smtClean="0"/>
                        <a:t>Virtual Machine </a:t>
                      </a:r>
                      <a:r>
                        <a:rPr lang="en-GB" dirty="0" err="1" smtClean="0"/>
                        <a:t>CernVM</a:t>
                      </a:r>
                      <a:r>
                        <a:rPr lang="en-GB" baseline="0" dirty="0" smtClean="0"/>
                        <a:t> ☛ CCVM</a:t>
                      </a:r>
                      <a:r>
                        <a:rPr lang="en-GB" dirty="0" smtClean="0"/>
                        <a:t> ??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Rectangle à coins arrondis 6"/>
          <p:cNvSpPr>
            <a:spLocks/>
          </p:cNvSpPr>
          <p:nvPr/>
        </p:nvSpPr>
        <p:spPr>
          <a:xfrm rot="19385923">
            <a:off x="1538286" y="2660481"/>
            <a:ext cx="6568966" cy="2107428"/>
          </a:xfrm>
          <a:prstGeom prst="roundRect">
            <a:avLst>
              <a:gd name="adj" fmla="val 3850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 err="1" smtClean="0">
                <a:solidFill>
                  <a:schemeClr val="tx1"/>
                </a:solidFill>
              </a:rPr>
              <a:t>Cataogue</a:t>
            </a:r>
            <a:r>
              <a:rPr lang="en-GB" sz="2400" dirty="0" smtClean="0">
                <a:solidFill>
                  <a:schemeClr val="tx1"/>
                </a:solidFill>
              </a:rPr>
              <a:t> de services: </a:t>
            </a:r>
            <a:r>
              <a:rPr lang="en-GB" sz="2400" dirty="0" err="1" smtClean="0">
                <a:solidFill>
                  <a:schemeClr val="tx1"/>
                </a:solidFill>
              </a:rPr>
              <a:t>bonne</a:t>
            </a:r>
            <a:r>
              <a:rPr lang="en-GB" sz="2400" dirty="0" smtClean="0">
                <a:solidFill>
                  <a:schemeClr val="tx1"/>
                </a:solidFill>
              </a:rPr>
              <a:t> idée !</a:t>
            </a:r>
          </a:p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Mail </a:t>
            </a:r>
            <a:r>
              <a:rPr lang="en-GB" sz="2400" dirty="0" err="1" smtClean="0">
                <a:solidFill>
                  <a:schemeClr val="tx1"/>
                </a:solidFill>
              </a:rPr>
              <a:t>d’information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général</a:t>
            </a:r>
            <a:r>
              <a:rPr lang="en-GB" sz="2400" dirty="0" smtClean="0">
                <a:solidFill>
                  <a:schemeClr val="tx1"/>
                </a:solidFill>
              </a:rPr>
              <a:t> au </a:t>
            </a:r>
            <a:r>
              <a:rPr lang="en-GB" sz="2400" dirty="0" err="1" smtClean="0">
                <a:solidFill>
                  <a:schemeClr val="tx1"/>
                </a:solidFill>
              </a:rPr>
              <a:t>czar</a:t>
            </a:r>
            <a:endParaRPr lang="en-GB" sz="2400" dirty="0" smtClean="0">
              <a:solidFill>
                <a:schemeClr val="tx1"/>
              </a:solidFill>
            </a:endParaRPr>
          </a:p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/</a:t>
            </a:r>
          </a:p>
          <a:p>
            <a:pPr algn="ctr"/>
            <a:r>
              <a:rPr lang="en-GB" sz="2400" dirty="0" smtClean="0">
                <a:solidFill>
                  <a:schemeClr val="tx1"/>
                </a:solidFill>
              </a:rPr>
              <a:t> La collaboration </a:t>
            </a:r>
            <a:r>
              <a:rPr lang="en-GB" sz="2400" dirty="0" err="1" smtClean="0">
                <a:solidFill>
                  <a:schemeClr val="tx1"/>
                </a:solidFill>
              </a:rPr>
              <a:t>est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r>
              <a:rPr lang="en-GB" sz="2400" dirty="0" err="1" smtClean="0">
                <a:solidFill>
                  <a:schemeClr val="tx1"/>
                </a:solidFill>
              </a:rPr>
              <a:t>à</a:t>
            </a:r>
            <a:r>
              <a:rPr lang="en-GB" sz="2400" dirty="0" smtClean="0">
                <a:solidFill>
                  <a:schemeClr val="tx1"/>
                </a:solidFill>
              </a:rPr>
              <a:t> ‘</a:t>
            </a:r>
            <a:r>
              <a:rPr lang="en-GB" sz="2400" dirty="0" err="1" smtClean="0">
                <a:solidFill>
                  <a:schemeClr val="tx1"/>
                </a:solidFill>
              </a:rPr>
              <a:t>faibles</a:t>
            </a:r>
            <a:r>
              <a:rPr lang="en-GB" sz="2400" dirty="0" smtClean="0">
                <a:solidFill>
                  <a:schemeClr val="tx1"/>
                </a:solidFill>
              </a:rPr>
              <a:t>’ </a:t>
            </a:r>
            <a:r>
              <a:rPr lang="en-GB" sz="2400" dirty="0" err="1" smtClean="0">
                <a:solidFill>
                  <a:schemeClr val="tx1"/>
                </a:solidFill>
              </a:rPr>
              <a:t>ressources</a:t>
            </a:r>
            <a:r>
              <a:rPr lang="en-GB" sz="2400" dirty="0" smtClean="0">
                <a:solidFill>
                  <a:schemeClr val="tx1"/>
                </a:solidFill>
              </a:rPr>
              <a:t> </a:t>
            </a:r>
            <a:endParaRPr lang="en-GB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ensées 72"/>
          <p:cNvSpPr/>
          <p:nvPr/>
        </p:nvSpPr>
        <p:spPr>
          <a:xfrm>
            <a:off x="5867802" y="4714055"/>
            <a:ext cx="2876149" cy="1463214"/>
          </a:xfrm>
          <a:prstGeom prst="cloudCallout">
            <a:avLst>
              <a:gd name="adj1" fmla="val -91178"/>
              <a:gd name="adj2" fmla="val -3307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2" name="Pensées 71"/>
          <p:cNvSpPr/>
          <p:nvPr/>
        </p:nvSpPr>
        <p:spPr>
          <a:xfrm>
            <a:off x="5867802" y="3385593"/>
            <a:ext cx="2876149" cy="1440407"/>
          </a:xfrm>
          <a:prstGeom prst="cloudCallout">
            <a:avLst>
              <a:gd name="adj1" fmla="val -87524"/>
              <a:gd name="adj2" fmla="val 22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1" name="Pensées 70"/>
          <p:cNvSpPr/>
          <p:nvPr/>
        </p:nvSpPr>
        <p:spPr>
          <a:xfrm>
            <a:off x="5715402" y="1756494"/>
            <a:ext cx="2876149" cy="1751724"/>
          </a:xfrm>
          <a:prstGeom prst="cloudCallout">
            <a:avLst>
              <a:gd name="adj1" fmla="val -91483"/>
              <a:gd name="adj2" fmla="val 745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Pensées 65"/>
          <p:cNvSpPr/>
          <p:nvPr/>
        </p:nvSpPr>
        <p:spPr>
          <a:xfrm>
            <a:off x="175172" y="873063"/>
            <a:ext cx="5623035" cy="2082458"/>
          </a:xfrm>
          <a:prstGeom prst="cloudCallout">
            <a:avLst>
              <a:gd name="adj1" fmla="val 1441"/>
              <a:gd name="adj2" fmla="val 6930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65486"/>
          </a:xfrm>
        </p:spPr>
        <p:txBody>
          <a:bodyPr/>
          <a:lstStyle/>
          <a:p>
            <a:r>
              <a:rPr lang="en-GB" dirty="0" smtClean="0"/>
              <a:t>‘Plan’ de la </a:t>
            </a:r>
            <a:r>
              <a:rPr lang="en-GB" dirty="0" err="1" smtClean="0"/>
              <a:t>présentation</a:t>
            </a:r>
            <a:endParaRPr lang="en-GB" dirty="0"/>
          </a:p>
        </p:txBody>
      </p:sp>
      <p:sp>
        <p:nvSpPr>
          <p:cNvPr id="5" name="Ellipse 4"/>
          <p:cNvSpPr/>
          <p:nvPr/>
        </p:nvSpPr>
        <p:spPr>
          <a:xfrm>
            <a:off x="1324208" y="3404374"/>
            <a:ext cx="3434294" cy="3262196"/>
          </a:xfrm>
          <a:prstGeom prst="ellipse">
            <a:avLst/>
          </a:prstGeom>
          <a:blipFill rotWithShape="1">
            <a:blip r:embed="rId3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ZoneTexte 5"/>
          <p:cNvSpPr txBox="1"/>
          <p:nvPr/>
        </p:nvSpPr>
        <p:spPr>
          <a:xfrm>
            <a:off x="5978643" y="2309190"/>
            <a:ext cx="23014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Ressources</a:t>
            </a:r>
            <a:r>
              <a:rPr lang="en-GB" dirty="0" smtClean="0"/>
              <a:t> </a:t>
            </a:r>
            <a:r>
              <a:rPr lang="en-GB" dirty="0" err="1" smtClean="0"/>
              <a:t>utilisées</a:t>
            </a:r>
            <a:r>
              <a:rPr lang="en-GB" dirty="0" smtClean="0"/>
              <a:t> </a:t>
            </a:r>
          </a:p>
          <a:p>
            <a:endParaRPr lang="en-GB" dirty="0"/>
          </a:p>
        </p:txBody>
      </p:sp>
      <p:sp>
        <p:nvSpPr>
          <p:cNvPr id="7" name="ZoneTexte 6"/>
          <p:cNvSpPr txBox="1"/>
          <p:nvPr/>
        </p:nvSpPr>
        <p:spPr>
          <a:xfrm>
            <a:off x="6350590" y="3885363"/>
            <a:ext cx="19295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Retour </a:t>
            </a:r>
            <a:r>
              <a:rPr lang="en-GB" dirty="0" err="1" smtClean="0"/>
              <a:t>utilisateur</a:t>
            </a:r>
            <a:endParaRPr lang="en-GB" dirty="0"/>
          </a:p>
        </p:txBody>
      </p:sp>
      <p:sp>
        <p:nvSpPr>
          <p:cNvPr id="8" name="ZoneTexte 7"/>
          <p:cNvSpPr txBox="1"/>
          <p:nvPr/>
        </p:nvSpPr>
        <p:spPr>
          <a:xfrm>
            <a:off x="741965" y="1305033"/>
            <a:ext cx="3123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La collaboration: </a:t>
            </a:r>
            <a:r>
              <a:rPr lang="en-GB" dirty="0" err="1" smtClean="0"/>
              <a:t>Généralités</a:t>
            </a:r>
            <a:endParaRPr lang="en-GB" dirty="0"/>
          </a:p>
        </p:txBody>
      </p:sp>
      <p:sp>
        <p:nvSpPr>
          <p:cNvPr id="27" name="ZoneTexte 26"/>
          <p:cNvSpPr txBox="1"/>
          <p:nvPr/>
        </p:nvSpPr>
        <p:spPr>
          <a:xfrm>
            <a:off x="6315554" y="5198956"/>
            <a:ext cx="21349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Pistes</a:t>
            </a:r>
            <a:r>
              <a:rPr lang="en-GB" dirty="0" smtClean="0"/>
              <a:t> pour la suite</a:t>
            </a:r>
            <a:endParaRPr lang="en-GB" dirty="0"/>
          </a:p>
        </p:txBody>
      </p:sp>
      <p:sp>
        <p:nvSpPr>
          <p:cNvPr id="65" name="ZoneTexte 64"/>
          <p:cNvSpPr txBox="1"/>
          <p:nvPr/>
        </p:nvSpPr>
        <p:spPr>
          <a:xfrm>
            <a:off x="1944414" y="1674365"/>
            <a:ext cx="317286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Fixer le mode de </a:t>
            </a:r>
            <a:r>
              <a:rPr lang="en-GB" sz="1600" dirty="0" err="1" smtClean="0"/>
              <a:t>fonctionnement</a:t>
            </a:r>
            <a:endParaRPr lang="en-GB" sz="1600" dirty="0" smtClean="0"/>
          </a:p>
          <a:p>
            <a:r>
              <a:rPr lang="en-GB" sz="1600" dirty="0" smtClean="0"/>
              <a:t>Les </a:t>
            </a:r>
            <a:r>
              <a:rPr lang="en-GB" sz="1600" dirty="0" err="1" smtClean="0"/>
              <a:t>besoins</a:t>
            </a:r>
            <a:endParaRPr lang="en-GB" sz="1600" dirty="0" smtClean="0"/>
          </a:p>
          <a:p>
            <a:r>
              <a:rPr lang="en-GB" sz="1600" dirty="0" smtClean="0"/>
              <a:t> ≠ physique des </a:t>
            </a:r>
            <a:r>
              <a:rPr lang="en-GB" sz="1600" dirty="0" err="1" smtClean="0"/>
              <a:t>particules</a:t>
            </a:r>
            <a:endParaRPr lang="en-GB" sz="1600" dirty="0" smtClean="0"/>
          </a:p>
          <a:p>
            <a:endParaRPr lang="en-GB" sz="1600" dirty="0"/>
          </a:p>
        </p:txBody>
      </p:sp>
      <p:pic>
        <p:nvPicPr>
          <p:cNvPr id="74" name="Image 7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142" y="1965815"/>
            <a:ext cx="829140" cy="1121091"/>
          </a:xfrm>
          <a:prstGeom prst="rect">
            <a:avLst/>
          </a:prstGeom>
        </p:spPr>
      </p:pic>
      <p:pic>
        <p:nvPicPr>
          <p:cNvPr id="75" name="Image 74" descr="logoCC7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1248" y="1278756"/>
            <a:ext cx="1423671" cy="6169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3"/>
          <p:cNvSpPr txBox="1">
            <a:spLocks/>
          </p:cNvSpPr>
          <p:nvPr/>
        </p:nvSpPr>
        <p:spPr>
          <a:xfrm>
            <a:off x="868828" y="107576"/>
            <a:ext cx="8042276" cy="76548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 collaboration: </a:t>
            </a:r>
            <a:r>
              <a:rPr kumimoji="0" lang="en-GB" sz="4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Généra</a:t>
            </a:r>
            <a:r>
              <a:rPr lang="en-GB" sz="4600" dirty="0" err="1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lités</a:t>
            </a:r>
            <a:endParaRPr kumimoji="0" lang="en-GB" sz="4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8" y="-19842"/>
            <a:ext cx="829140" cy="112109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58741" y="1488174"/>
            <a:ext cx="83852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GB" dirty="0" smtClean="0"/>
              <a:t> Collaboration </a:t>
            </a:r>
            <a:r>
              <a:rPr lang="en-GB" b="1" dirty="0" err="1" smtClean="0">
                <a:solidFill>
                  <a:srgbClr val="FF0000"/>
                </a:solidFill>
              </a:rPr>
              <a:t>Européenne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de </a:t>
            </a:r>
            <a:r>
              <a:rPr lang="en-GB" dirty="0" err="1" smtClean="0"/>
              <a:t>grande</a:t>
            </a:r>
            <a:r>
              <a:rPr lang="en-GB" dirty="0" smtClean="0"/>
              <a:t> </a:t>
            </a:r>
            <a:r>
              <a:rPr lang="en-GB" dirty="0" err="1" smtClean="0"/>
              <a:t>taille</a:t>
            </a:r>
            <a:r>
              <a:rPr lang="en-GB" dirty="0" smtClean="0"/>
              <a:t> pour la </a:t>
            </a:r>
            <a:r>
              <a:rPr lang="en-GB" b="1" dirty="0" smtClean="0">
                <a:solidFill>
                  <a:srgbClr val="FF0000"/>
                </a:solidFill>
              </a:rPr>
              <a:t>Physique </a:t>
            </a:r>
            <a:r>
              <a:rPr lang="en-GB" b="1" dirty="0" err="1" smtClean="0">
                <a:solidFill>
                  <a:srgbClr val="FF0000"/>
                </a:solidFill>
              </a:rPr>
              <a:t>Nucléaire</a:t>
            </a:r>
            <a:r>
              <a:rPr lang="en-GB" dirty="0"/>
              <a:t> </a:t>
            </a:r>
            <a:r>
              <a:rPr lang="en-GB" dirty="0" smtClean="0"/>
              <a:t>[MOU]</a:t>
            </a:r>
          </a:p>
          <a:p>
            <a:pPr>
              <a:buFont typeface="Arial"/>
              <a:buChar char="•"/>
            </a:pPr>
            <a:r>
              <a:rPr lang="en-GB" dirty="0" smtClean="0"/>
              <a:t> Forte </a:t>
            </a:r>
            <a:r>
              <a:rPr lang="en-GB" b="1" dirty="0" smtClean="0"/>
              <a:t>culture </a:t>
            </a:r>
            <a:r>
              <a:rPr lang="en-GB" b="1" dirty="0" err="1" smtClean="0"/>
              <a:t>laboratoire</a:t>
            </a:r>
            <a:r>
              <a:rPr lang="en-GB" b="1" dirty="0" smtClean="0"/>
              <a:t> </a:t>
            </a:r>
            <a:r>
              <a:rPr lang="en-GB" dirty="0" smtClean="0"/>
              <a:t>… Ex: </a:t>
            </a:r>
            <a:r>
              <a:rPr lang="en-GB" dirty="0" err="1" smtClean="0"/>
              <a:t>même</a:t>
            </a:r>
            <a:r>
              <a:rPr lang="en-GB" dirty="0" smtClean="0"/>
              <a:t> soft </a:t>
            </a:r>
            <a:r>
              <a:rPr lang="en-GB" dirty="0" err="1" smtClean="0"/>
              <a:t>développé</a:t>
            </a:r>
            <a:r>
              <a:rPr lang="en-GB" dirty="0" smtClean="0"/>
              <a:t> </a:t>
            </a:r>
            <a:r>
              <a:rPr lang="en-GB" dirty="0" err="1" smtClean="0"/>
              <a:t>dans</a:t>
            </a:r>
            <a:r>
              <a:rPr lang="en-GB" dirty="0" smtClean="0"/>
              <a:t> </a:t>
            </a:r>
            <a:r>
              <a:rPr lang="en-GB" dirty="0" err="1" smtClean="0"/>
              <a:t>plusieurs</a:t>
            </a:r>
            <a:r>
              <a:rPr lang="en-GB" dirty="0" smtClean="0"/>
              <a:t> </a:t>
            </a:r>
            <a:r>
              <a:rPr lang="en-GB" dirty="0" err="1" smtClean="0"/>
              <a:t>labo</a:t>
            </a:r>
            <a:r>
              <a:rPr lang="en-GB" dirty="0" smtClean="0"/>
              <a:t> ! </a:t>
            </a:r>
          </a:p>
          <a:p>
            <a:pPr>
              <a:buFont typeface="Arial"/>
              <a:buChar char="•"/>
            </a:pPr>
            <a:r>
              <a:rPr lang="en-GB" dirty="0" smtClean="0"/>
              <a:t> Collaboration </a:t>
            </a:r>
            <a:r>
              <a:rPr lang="en-GB" b="1" dirty="0" smtClean="0">
                <a:solidFill>
                  <a:srgbClr val="FF0000"/>
                </a:solidFill>
              </a:rPr>
              <a:t>multi-</a:t>
            </a:r>
            <a:r>
              <a:rPr lang="en-GB" b="1" dirty="0" err="1" smtClean="0">
                <a:solidFill>
                  <a:srgbClr val="FF0000"/>
                </a:solidFill>
              </a:rPr>
              <a:t>projets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GB" dirty="0" smtClean="0"/>
              <a:t>			EXILL [EXOGAM@ILL] ⬌ AGATA ⬌ PARIS</a:t>
            </a:r>
          </a:p>
          <a:p>
            <a:endParaRPr lang="en-GB" dirty="0" smtClean="0"/>
          </a:p>
        </p:txBody>
      </p:sp>
      <p:cxnSp>
        <p:nvCxnSpPr>
          <p:cNvPr id="7" name="Connecteur en angle 6"/>
          <p:cNvCxnSpPr/>
          <p:nvPr/>
        </p:nvCxnSpPr>
        <p:spPr>
          <a:xfrm rot="10800000" flipH="1" flipV="1">
            <a:off x="89297" y="411730"/>
            <a:ext cx="719053" cy="1264947"/>
          </a:xfrm>
          <a:prstGeom prst="bentConnector4">
            <a:avLst>
              <a:gd name="adj1" fmla="val -1436"/>
              <a:gd name="adj2" fmla="val 100392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768663" y="2666462"/>
            <a:ext cx="8385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GB" dirty="0" smtClean="0"/>
              <a:t> Le </a:t>
            </a:r>
            <a:r>
              <a:rPr lang="en-GB" dirty="0" err="1" smtClean="0"/>
              <a:t>détecteur</a:t>
            </a:r>
            <a:r>
              <a:rPr lang="en-GB" dirty="0" smtClean="0"/>
              <a:t> </a:t>
            </a:r>
            <a:r>
              <a:rPr lang="en-GB" dirty="0" err="1" smtClean="0"/>
              <a:t>est</a:t>
            </a:r>
            <a:r>
              <a:rPr lang="en-GB" dirty="0" smtClean="0"/>
              <a:t> un </a:t>
            </a:r>
            <a:r>
              <a:rPr lang="en-GB" b="1" dirty="0" err="1" smtClean="0"/>
              <a:t>spectromètre</a:t>
            </a:r>
            <a:r>
              <a:rPr lang="en-GB" b="1" dirty="0" smtClean="0"/>
              <a:t> </a:t>
            </a:r>
            <a:r>
              <a:rPr lang="en-GB" b="1" dirty="0" err="1" smtClean="0"/>
              <a:t>𝛾</a:t>
            </a:r>
            <a:r>
              <a:rPr lang="en-GB" b="1" dirty="0" smtClean="0"/>
              <a:t> </a:t>
            </a:r>
            <a:r>
              <a:rPr lang="en-GB" dirty="0" err="1" smtClean="0"/>
              <a:t>dédié</a:t>
            </a:r>
            <a:r>
              <a:rPr lang="en-GB" dirty="0" smtClean="0"/>
              <a:t> </a:t>
            </a:r>
            <a:r>
              <a:rPr lang="en-GB" dirty="0" err="1" smtClean="0"/>
              <a:t>à</a:t>
            </a:r>
            <a:r>
              <a:rPr lang="en-GB" dirty="0" smtClean="0"/>
              <a:t> la </a:t>
            </a:r>
            <a:r>
              <a:rPr lang="en-GB" b="1" dirty="0" smtClean="0"/>
              <a:t>Structure </a:t>
            </a:r>
            <a:r>
              <a:rPr lang="en-GB" b="1" dirty="0" err="1" smtClean="0"/>
              <a:t>Nucléaire</a:t>
            </a:r>
            <a:endParaRPr lang="en-GB" dirty="0" smtClean="0"/>
          </a:p>
          <a:p>
            <a:pPr>
              <a:buFont typeface="Arial"/>
              <a:buChar char="•"/>
            </a:pPr>
            <a:r>
              <a:rPr lang="en-GB" dirty="0" smtClean="0"/>
              <a:t> Principe </a:t>
            </a:r>
            <a:r>
              <a:rPr lang="en-GB" dirty="0" err="1" smtClean="0"/>
              <a:t>expérimental</a:t>
            </a:r>
            <a:r>
              <a:rPr lang="en-GB" dirty="0" smtClean="0"/>
              <a:t> : </a:t>
            </a:r>
            <a:r>
              <a:rPr lang="en-GB" dirty="0" err="1" smtClean="0"/>
              <a:t>une</a:t>
            </a:r>
            <a:r>
              <a:rPr lang="en-GB" dirty="0" smtClean="0"/>
              <a:t> </a:t>
            </a:r>
            <a:r>
              <a:rPr lang="en-GB" b="1" dirty="0" err="1" smtClean="0"/>
              <a:t>réaction</a:t>
            </a:r>
            <a:r>
              <a:rPr lang="en-GB" b="1" dirty="0" smtClean="0"/>
              <a:t> </a:t>
            </a:r>
            <a:r>
              <a:rPr lang="en-GB" b="1" dirty="0" err="1" smtClean="0"/>
              <a:t>nucléaire</a:t>
            </a:r>
            <a:r>
              <a:rPr lang="en-GB" dirty="0" smtClean="0"/>
              <a:t> </a:t>
            </a:r>
            <a:r>
              <a:rPr lang="en-GB" dirty="0" err="1" smtClean="0"/>
              <a:t>crée</a:t>
            </a:r>
            <a:r>
              <a:rPr lang="en-GB" dirty="0" smtClean="0"/>
              <a:t> un </a:t>
            </a:r>
            <a:r>
              <a:rPr lang="en-GB" b="1" dirty="0" err="1" smtClean="0"/>
              <a:t>noyau</a:t>
            </a:r>
            <a:r>
              <a:rPr lang="en-GB" b="1" dirty="0" smtClean="0"/>
              <a:t> </a:t>
            </a:r>
            <a:r>
              <a:rPr lang="en-GB" b="1" dirty="0" err="1" smtClean="0"/>
              <a:t>excité</a:t>
            </a:r>
            <a:r>
              <a:rPr lang="en-GB" b="1" dirty="0" smtClean="0"/>
              <a:t> </a:t>
            </a:r>
          </a:p>
          <a:p>
            <a:pPr lvl="1"/>
            <a:r>
              <a:rPr lang="en-GB" dirty="0" smtClean="0"/>
              <a:t>Il </a:t>
            </a:r>
            <a:r>
              <a:rPr lang="en-GB" dirty="0" err="1" smtClean="0"/>
              <a:t>évacue</a:t>
            </a:r>
            <a:r>
              <a:rPr lang="en-GB" dirty="0" smtClean="0"/>
              <a:t> le </a:t>
            </a:r>
            <a:r>
              <a:rPr lang="en-GB" dirty="0" err="1" smtClean="0"/>
              <a:t>trop</a:t>
            </a:r>
            <a:r>
              <a:rPr lang="en-GB" dirty="0" smtClean="0"/>
              <a:t> </a:t>
            </a:r>
            <a:r>
              <a:rPr lang="en-GB" dirty="0" err="1" smtClean="0"/>
              <a:t>plein</a:t>
            </a:r>
            <a:r>
              <a:rPr lang="en-GB" dirty="0" smtClean="0"/>
              <a:t> </a:t>
            </a:r>
            <a:r>
              <a:rPr lang="en-GB" dirty="0" err="1" smtClean="0"/>
              <a:t>d’énergie</a:t>
            </a:r>
            <a:r>
              <a:rPr lang="en-GB" dirty="0" smtClean="0"/>
              <a:t> </a:t>
            </a:r>
            <a:r>
              <a:rPr lang="en-GB" dirty="0" err="1" smtClean="0"/>
              <a:t>sous</a:t>
            </a:r>
            <a:r>
              <a:rPr lang="en-GB" dirty="0" smtClean="0"/>
              <a:t> </a:t>
            </a:r>
            <a:r>
              <a:rPr lang="en-GB" dirty="0" err="1" smtClean="0"/>
              <a:t>formes</a:t>
            </a:r>
            <a:r>
              <a:rPr lang="en-GB" dirty="0" smtClean="0"/>
              <a:t> de cascades de </a:t>
            </a:r>
            <a:r>
              <a:rPr lang="en-GB" dirty="0" err="1" smtClean="0"/>
              <a:t>rayons</a:t>
            </a:r>
            <a:r>
              <a:rPr lang="en-GB" dirty="0" smtClean="0"/>
              <a:t> </a:t>
            </a:r>
            <a:r>
              <a:rPr lang="en-GB" b="1" dirty="0" err="1" smtClean="0"/>
              <a:t>𝛾</a:t>
            </a:r>
            <a:r>
              <a:rPr lang="en-GB" b="1" dirty="0" smtClean="0"/>
              <a:t> </a:t>
            </a:r>
            <a:r>
              <a:rPr lang="en-GB" dirty="0" smtClean="0"/>
              <a:t>  </a:t>
            </a:r>
          </a:p>
        </p:txBody>
      </p:sp>
      <p:sp>
        <p:nvSpPr>
          <p:cNvPr id="21" name="Ellipse 20"/>
          <p:cNvSpPr/>
          <p:nvPr/>
        </p:nvSpPr>
        <p:spPr>
          <a:xfrm>
            <a:off x="3372231" y="5088095"/>
            <a:ext cx="486159" cy="505979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Ellipse 21"/>
          <p:cNvSpPr/>
          <p:nvPr/>
        </p:nvSpPr>
        <p:spPr>
          <a:xfrm>
            <a:off x="399325" y="4835105"/>
            <a:ext cx="486159" cy="505979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Connecteur droit avec flèche 23"/>
          <p:cNvCxnSpPr>
            <a:stCxn id="22" idx="6"/>
          </p:cNvCxnSpPr>
          <p:nvPr/>
        </p:nvCxnSpPr>
        <p:spPr>
          <a:xfrm>
            <a:off x="885484" y="5088095"/>
            <a:ext cx="2486747" cy="1588"/>
          </a:xfrm>
          <a:prstGeom prst="straightConnector1">
            <a:avLst/>
          </a:prstGeom>
          <a:ln>
            <a:tailEnd type="stealth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5" name="Bouée 24"/>
          <p:cNvSpPr/>
          <p:nvPr/>
        </p:nvSpPr>
        <p:spPr>
          <a:xfrm>
            <a:off x="2305659" y="4044686"/>
            <a:ext cx="2619303" cy="2592795"/>
          </a:xfrm>
          <a:prstGeom prst="donut">
            <a:avLst>
              <a:gd name="adj" fmla="val 58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844" y="5594074"/>
            <a:ext cx="552387" cy="489853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790707">
            <a:off x="3349173" y="4041519"/>
            <a:ext cx="1113594" cy="987527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499028">
            <a:off x="3597323" y="5668881"/>
            <a:ext cx="802360" cy="711527"/>
          </a:xfrm>
          <a:prstGeom prst="rect">
            <a:avLst/>
          </a:prstGeom>
        </p:spPr>
      </p:pic>
      <p:sp>
        <p:nvSpPr>
          <p:cNvPr id="30" name="ZoneTexte 29"/>
          <p:cNvSpPr txBox="1"/>
          <p:nvPr/>
        </p:nvSpPr>
        <p:spPr>
          <a:xfrm>
            <a:off x="33609" y="4319206"/>
            <a:ext cx="1544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 smtClean="0">
                <a:latin typeface="Brush Script MT Italic"/>
                <a:cs typeface="Brush Script MT Italic"/>
              </a:rPr>
              <a:t>Faisceau</a:t>
            </a:r>
            <a:r>
              <a:rPr lang="en-GB" sz="2800" dirty="0" smtClean="0">
                <a:latin typeface="Brush Script MT Italic"/>
                <a:cs typeface="Brush Script MT Italic"/>
              </a:rPr>
              <a:t> </a:t>
            </a:r>
            <a:endParaRPr lang="en-GB" sz="2800" dirty="0">
              <a:latin typeface="Brush Script MT Italic"/>
              <a:cs typeface="Brush Script MT Italic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3797750" y="5140301"/>
            <a:ext cx="1003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 smtClean="0">
                <a:latin typeface="Brush Script MT Italic"/>
                <a:cs typeface="Brush Script MT Italic"/>
              </a:rPr>
              <a:t>cible</a:t>
            </a:r>
            <a:endParaRPr lang="en-GB" sz="2800" dirty="0">
              <a:latin typeface="Brush Script MT Italic"/>
              <a:cs typeface="Brush Script MT Italic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4944806" y="3941198"/>
            <a:ext cx="4253544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i="1" dirty="0" smtClean="0"/>
              <a:t>Couples </a:t>
            </a:r>
            <a:r>
              <a:rPr lang="en-GB" sz="1600" b="1" i="1" dirty="0" err="1" smtClean="0"/>
              <a:t>cible/faisceau</a:t>
            </a:r>
            <a:r>
              <a:rPr lang="en-GB" sz="1600" b="1" i="1" dirty="0" smtClean="0"/>
              <a:t> </a:t>
            </a:r>
            <a:r>
              <a:rPr lang="en-GB" sz="1600" b="1" i="1" dirty="0" err="1" smtClean="0"/>
              <a:t>nombreux</a:t>
            </a:r>
            <a:r>
              <a:rPr lang="en-GB" sz="1600" b="1" i="1" dirty="0" smtClean="0"/>
              <a:t> !!!</a:t>
            </a:r>
          </a:p>
          <a:p>
            <a:endParaRPr lang="en-GB" sz="1600" b="1" i="1" dirty="0" smtClean="0"/>
          </a:p>
          <a:p>
            <a:r>
              <a:rPr lang="en-GB" sz="1600" b="1" i="1" dirty="0" err="1" smtClean="0"/>
              <a:t>Détection</a:t>
            </a:r>
            <a:r>
              <a:rPr lang="en-GB" sz="1600" b="1" i="1" dirty="0" smtClean="0"/>
              <a:t> des </a:t>
            </a:r>
            <a:r>
              <a:rPr lang="en-GB" sz="1600" b="1" i="1" dirty="0" err="1" smtClean="0"/>
              <a:t>rayonnements</a:t>
            </a:r>
            <a:r>
              <a:rPr lang="en-GB" sz="1600" b="1" i="1" dirty="0" smtClean="0"/>
              <a:t> </a:t>
            </a:r>
            <a:r>
              <a:rPr lang="en-GB" sz="1600" b="1" i="1" dirty="0" err="1" smtClean="0"/>
              <a:t>𝛾</a:t>
            </a:r>
            <a:r>
              <a:rPr lang="en-GB" sz="1600" b="1" i="1" dirty="0" smtClean="0"/>
              <a:t> </a:t>
            </a:r>
          </a:p>
          <a:p>
            <a:r>
              <a:rPr lang="en-GB" sz="1600" b="1" i="1" dirty="0" smtClean="0"/>
              <a:t>	</a:t>
            </a:r>
            <a:r>
              <a:rPr lang="en-GB" sz="1600" b="1" i="1" dirty="0" err="1" smtClean="0"/>
              <a:t>Energie</a:t>
            </a:r>
            <a:r>
              <a:rPr lang="en-GB" sz="1600" b="1" i="1" dirty="0" smtClean="0"/>
              <a:t>, temps, direction</a:t>
            </a:r>
          </a:p>
          <a:p>
            <a:r>
              <a:rPr lang="en-GB" sz="1600" b="1" i="1" dirty="0" smtClean="0"/>
              <a:t>	</a:t>
            </a:r>
            <a:r>
              <a:rPr lang="en-GB" sz="1600" b="1" i="1" dirty="0" err="1" smtClean="0"/>
              <a:t>Nombre</a:t>
            </a:r>
            <a:r>
              <a:rPr lang="en-GB" sz="1600" b="1" i="1" dirty="0" smtClean="0"/>
              <a:t> de cascades </a:t>
            </a:r>
            <a:r>
              <a:rPr lang="en-GB" sz="1600" b="1" i="1" dirty="0" err="1" smtClean="0"/>
              <a:t>peut</a:t>
            </a:r>
            <a:r>
              <a:rPr lang="en-GB" sz="1600" b="1" i="1" dirty="0" smtClean="0"/>
              <a:t> </a:t>
            </a:r>
            <a:r>
              <a:rPr lang="en-GB" sz="1600" b="1" i="1" dirty="0" err="1" smtClean="0"/>
              <a:t>être</a:t>
            </a:r>
            <a:r>
              <a:rPr lang="en-GB" sz="1600" b="1" i="1" dirty="0" smtClean="0"/>
              <a:t> </a:t>
            </a:r>
            <a:r>
              <a:rPr lang="en-GB" sz="1600" b="1" i="1" dirty="0" err="1" smtClean="0"/>
              <a:t>élevé</a:t>
            </a:r>
            <a:endParaRPr lang="en-GB" sz="1600" b="1" i="1" dirty="0" smtClean="0"/>
          </a:p>
          <a:p>
            <a:endParaRPr lang="en-GB" sz="1600" b="1" i="1" dirty="0" smtClean="0"/>
          </a:p>
          <a:p>
            <a:r>
              <a:rPr lang="en-GB" sz="1600" b="1" i="1" dirty="0" smtClean="0"/>
              <a:t>  </a:t>
            </a:r>
            <a:r>
              <a:rPr lang="en-GB" sz="1600" b="1" i="1" dirty="0" err="1" smtClean="0"/>
              <a:t>Une</a:t>
            </a:r>
            <a:r>
              <a:rPr lang="en-GB" sz="1600" b="1" i="1" dirty="0" smtClean="0"/>
              <a:t> </a:t>
            </a:r>
            <a:r>
              <a:rPr lang="en-GB" sz="1600" b="1" i="1" dirty="0" err="1" smtClean="0"/>
              <a:t>séquence</a:t>
            </a:r>
            <a:r>
              <a:rPr lang="en-GB" sz="1600" b="1" i="1" dirty="0" smtClean="0"/>
              <a:t> </a:t>
            </a:r>
            <a:r>
              <a:rPr lang="en-GB" sz="1600" b="1" i="1" dirty="0" err="1" smtClean="0"/>
              <a:t>signe</a:t>
            </a:r>
            <a:r>
              <a:rPr lang="en-GB" sz="1600" b="1" i="1" dirty="0" smtClean="0"/>
              <a:t> un </a:t>
            </a:r>
            <a:r>
              <a:rPr lang="en-GB" sz="1600" b="1" i="1" dirty="0" err="1" smtClean="0"/>
              <a:t>agencement</a:t>
            </a:r>
            <a:r>
              <a:rPr lang="en-GB" sz="1600" b="1" i="1" dirty="0" smtClean="0"/>
              <a:t> </a:t>
            </a:r>
          </a:p>
          <a:p>
            <a:r>
              <a:rPr lang="en-GB" sz="1600" b="1" i="1" dirty="0" smtClean="0"/>
              <a:t>	du </a:t>
            </a:r>
            <a:r>
              <a:rPr lang="en-GB" sz="1600" b="1" i="1" dirty="0" err="1" smtClean="0"/>
              <a:t>noyau</a:t>
            </a:r>
            <a:r>
              <a:rPr lang="en-GB" sz="1600" b="1" i="1" dirty="0" smtClean="0"/>
              <a:t>.</a:t>
            </a:r>
          </a:p>
          <a:p>
            <a:endParaRPr lang="en-GB" dirty="0"/>
          </a:p>
        </p:txBody>
      </p:sp>
      <p:sp>
        <p:nvSpPr>
          <p:cNvPr id="33" name="ZoneTexte 32"/>
          <p:cNvSpPr txBox="1"/>
          <p:nvPr/>
        </p:nvSpPr>
        <p:spPr>
          <a:xfrm>
            <a:off x="1098597" y="5040076"/>
            <a:ext cx="1176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Brush Script MT Italic"/>
                <a:cs typeface="Brush Script MT Italic"/>
              </a:rPr>
              <a:t>E: </a:t>
            </a:r>
            <a:r>
              <a:rPr lang="en-GB" dirty="0" err="1" smtClean="0">
                <a:latin typeface="Brush Script MT Italic"/>
                <a:cs typeface="Brush Script MT Italic"/>
              </a:rPr>
              <a:t>énergie</a:t>
            </a:r>
            <a:endParaRPr lang="en-GB" dirty="0">
              <a:latin typeface="Brush Script MT Italic"/>
              <a:cs typeface="Brush Script MT Ital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3"/>
          <p:cNvSpPr txBox="1">
            <a:spLocks/>
          </p:cNvSpPr>
          <p:nvPr/>
        </p:nvSpPr>
        <p:spPr>
          <a:xfrm>
            <a:off x="868828" y="107576"/>
            <a:ext cx="8042276" cy="76548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 collaboration: </a:t>
            </a:r>
            <a:r>
              <a:rPr kumimoji="0" lang="en-GB" sz="4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Généra</a:t>
            </a:r>
            <a:r>
              <a:rPr lang="en-GB" sz="4600" dirty="0" err="1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lités</a:t>
            </a:r>
            <a:endParaRPr kumimoji="0" lang="en-GB" sz="4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8" y="-19842"/>
            <a:ext cx="829140" cy="112109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758741" y="1488174"/>
            <a:ext cx="838525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GB" dirty="0" smtClean="0"/>
              <a:t> Collaboration </a:t>
            </a:r>
            <a:r>
              <a:rPr lang="en-GB" b="1" dirty="0" err="1" smtClean="0">
                <a:solidFill>
                  <a:srgbClr val="FF0000"/>
                </a:solidFill>
              </a:rPr>
              <a:t>Européenne</a:t>
            </a:r>
            <a:r>
              <a:rPr lang="en-GB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de </a:t>
            </a:r>
            <a:r>
              <a:rPr lang="en-GB" dirty="0" err="1" smtClean="0"/>
              <a:t>grande</a:t>
            </a:r>
            <a:r>
              <a:rPr lang="en-GB" dirty="0" smtClean="0"/>
              <a:t> </a:t>
            </a:r>
            <a:r>
              <a:rPr lang="en-GB" dirty="0" err="1" smtClean="0"/>
              <a:t>taille</a:t>
            </a:r>
            <a:r>
              <a:rPr lang="en-GB" dirty="0" smtClean="0"/>
              <a:t> pour la </a:t>
            </a:r>
            <a:r>
              <a:rPr lang="en-GB" b="1" dirty="0" smtClean="0">
                <a:solidFill>
                  <a:srgbClr val="FF0000"/>
                </a:solidFill>
              </a:rPr>
              <a:t>Physique </a:t>
            </a:r>
            <a:r>
              <a:rPr lang="en-GB" b="1" dirty="0" err="1" smtClean="0">
                <a:solidFill>
                  <a:srgbClr val="FF0000"/>
                </a:solidFill>
              </a:rPr>
              <a:t>Nucléaire</a:t>
            </a:r>
            <a:r>
              <a:rPr lang="en-GB" dirty="0"/>
              <a:t> </a:t>
            </a:r>
            <a:r>
              <a:rPr lang="en-GB" dirty="0" smtClean="0"/>
              <a:t>[MOU]</a:t>
            </a:r>
          </a:p>
          <a:p>
            <a:pPr>
              <a:buFont typeface="Arial"/>
              <a:buChar char="•"/>
            </a:pPr>
            <a:r>
              <a:rPr lang="en-GB" dirty="0" smtClean="0"/>
              <a:t> Forte </a:t>
            </a:r>
            <a:r>
              <a:rPr lang="en-GB" b="1" dirty="0" smtClean="0"/>
              <a:t>culture </a:t>
            </a:r>
            <a:r>
              <a:rPr lang="en-GB" b="1" dirty="0" err="1" smtClean="0"/>
              <a:t>laboratoire</a:t>
            </a:r>
            <a:r>
              <a:rPr lang="en-GB" b="1" dirty="0" smtClean="0"/>
              <a:t> </a:t>
            </a:r>
            <a:r>
              <a:rPr lang="en-GB" dirty="0" smtClean="0"/>
              <a:t>… Ex: </a:t>
            </a:r>
            <a:r>
              <a:rPr lang="en-GB" dirty="0" err="1" smtClean="0"/>
              <a:t>même</a:t>
            </a:r>
            <a:r>
              <a:rPr lang="en-GB" dirty="0" smtClean="0"/>
              <a:t> soft </a:t>
            </a:r>
            <a:r>
              <a:rPr lang="en-GB" dirty="0" err="1" smtClean="0"/>
              <a:t>développé</a:t>
            </a:r>
            <a:r>
              <a:rPr lang="en-GB" dirty="0" smtClean="0"/>
              <a:t> </a:t>
            </a:r>
            <a:r>
              <a:rPr lang="en-GB" dirty="0" err="1" smtClean="0"/>
              <a:t>dans</a:t>
            </a:r>
            <a:r>
              <a:rPr lang="en-GB" dirty="0" smtClean="0"/>
              <a:t> </a:t>
            </a:r>
            <a:r>
              <a:rPr lang="en-GB" dirty="0" err="1" smtClean="0"/>
              <a:t>plusieurs</a:t>
            </a:r>
            <a:r>
              <a:rPr lang="en-GB" dirty="0" smtClean="0"/>
              <a:t> </a:t>
            </a:r>
            <a:r>
              <a:rPr lang="en-GB" dirty="0" err="1" smtClean="0"/>
              <a:t>labo</a:t>
            </a:r>
            <a:r>
              <a:rPr lang="en-GB" dirty="0" smtClean="0"/>
              <a:t> ! </a:t>
            </a:r>
          </a:p>
          <a:p>
            <a:pPr>
              <a:buFont typeface="Arial"/>
              <a:buChar char="•"/>
            </a:pPr>
            <a:r>
              <a:rPr lang="en-GB" dirty="0" smtClean="0"/>
              <a:t> Collaboration </a:t>
            </a:r>
            <a:r>
              <a:rPr lang="en-GB" b="1" dirty="0" smtClean="0">
                <a:solidFill>
                  <a:srgbClr val="FF0000"/>
                </a:solidFill>
              </a:rPr>
              <a:t>multi-</a:t>
            </a:r>
            <a:r>
              <a:rPr lang="en-GB" b="1" dirty="0" err="1" smtClean="0">
                <a:solidFill>
                  <a:srgbClr val="FF0000"/>
                </a:solidFill>
              </a:rPr>
              <a:t>projets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</a:p>
          <a:p>
            <a:r>
              <a:rPr lang="en-GB" dirty="0" smtClean="0"/>
              <a:t>			EXILL [EXOGAM@ILL] ⬌ AGATA ⬌ PARIS</a:t>
            </a:r>
          </a:p>
          <a:p>
            <a:endParaRPr lang="en-GB" dirty="0" smtClean="0"/>
          </a:p>
        </p:txBody>
      </p:sp>
      <p:cxnSp>
        <p:nvCxnSpPr>
          <p:cNvPr id="7" name="Connecteur en angle 6"/>
          <p:cNvCxnSpPr/>
          <p:nvPr/>
        </p:nvCxnSpPr>
        <p:spPr>
          <a:xfrm rot="10800000" flipH="1" flipV="1">
            <a:off x="89297" y="411730"/>
            <a:ext cx="719053" cy="1264947"/>
          </a:xfrm>
          <a:prstGeom prst="bentConnector4">
            <a:avLst>
              <a:gd name="adj1" fmla="val -1436"/>
              <a:gd name="adj2" fmla="val 100392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768663" y="2666462"/>
            <a:ext cx="83852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/>
              <a:buChar char="•"/>
            </a:pPr>
            <a:r>
              <a:rPr lang="en-GB" dirty="0" smtClean="0"/>
              <a:t> Le </a:t>
            </a:r>
            <a:r>
              <a:rPr lang="en-GB" dirty="0" err="1" smtClean="0"/>
              <a:t>détecteur</a:t>
            </a:r>
            <a:r>
              <a:rPr lang="en-GB" dirty="0" smtClean="0"/>
              <a:t> </a:t>
            </a:r>
            <a:r>
              <a:rPr lang="en-GB" dirty="0" err="1" smtClean="0"/>
              <a:t>est</a:t>
            </a:r>
            <a:r>
              <a:rPr lang="en-GB" dirty="0" smtClean="0"/>
              <a:t> un </a:t>
            </a:r>
            <a:r>
              <a:rPr lang="en-GB" b="1" dirty="0" err="1" smtClean="0"/>
              <a:t>spectromètre</a:t>
            </a:r>
            <a:r>
              <a:rPr lang="en-GB" b="1" dirty="0" smtClean="0"/>
              <a:t> </a:t>
            </a:r>
            <a:r>
              <a:rPr lang="en-GB" b="1" dirty="0" err="1" smtClean="0"/>
              <a:t>𝛾</a:t>
            </a:r>
            <a:r>
              <a:rPr lang="en-GB" b="1" dirty="0" smtClean="0"/>
              <a:t> </a:t>
            </a:r>
            <a:r>
              <a:rPr lang="en-GB" dirty="0" err="1" smtClean="0"/>
              <a:t>dédié</a:t>
            </a:r>
            <a:r>
              <a:rPr lang="en-GB" dirty="0" smtClean="0"/>
              <a:t> </a:t>
            </a:r>
            <a:r>
              <a:rPr lang="en-GB" dirty="0" err="1" smtClean="0"/>
              <a:t>à</a:t>
            </a:r>
            <a:r>
              <a:rPr lang="en-GB" dirty="0" smtClean="0"/>
              <a:t> la </a:t>
            </a:r>
            <a:r>
              <a:rPr lang="en-GB" b="1" dirty="0" smtClean="0"/>
              <a:t>Structure </a:t>
            </a:r>
            <a:r>
              <a:rPr lang="en-GB" b="1" dirty="0" err="1" smtClean="0"/>
              <a:t>Nucléaire</a:t>
            </a:r>
            <a:endParaRPr lang="en-GB" dirty="0" smtClean="0"/>
          </a:p>
          <a:p>
            <a:pPr>
              <a:buFont typeface="Arial"/>
              <a:buChar char="•"/>
            </a:pPr>
            <a:r>
              <a:rPr lang="en-GB" dirty="0" smtClean="0"/>
              <a:t> Principe </a:t>
            </a:r>
            <a:r>
              <a:rPr lang="en-GB" dirty="0" err="1" smtClean="0"/>
              <a:t>expérimental</a:t>
            </a:r>
            <a:r>
              <a:rPr lang="en-GB" dirty="0" smtClean="0"/>
              <a:t> : </a:t>
            </a:r>
            <a:r>
              <a:rPr lang="en-GB" dirty="0" err="1" smtClean="0"/>
              <a:t>une</a:t>
            </a:r>
            <a:r>
              <a:rPr lang="en-GB" dirty="0" smtClean="0"/>
              <a:t> </a:t>
            </a:r>
            <a:r>
              <a:rPr lang="en-GB" b="1" dirty="0" err="1" smtClean="0"/>
              <a:t>réaction</a:t>
            </a:r>
            <a:r>
              <a:rPr lang="en-GB" b="1" dirty="0" smtClean="0"/>
              <a:t> </a:t>
            </a:r>
            <a:r>
              <a:rPr lang="en-GB" b="1" dirty="0" err="1" smtClean="0"/>
              <a:t>nucléaire</a:t>
            </a:r>
            <a:r>
              <a:rPr lang="en-GB" dirty="0" smtClean="0"/>
              <a:t> </a:t>
            </a:r>
            <a:r>
              <a:rPr lang="en-GB" dirty="0" err="1" smtClean="0"/>
              <a:t>crée</a:t>
            </a:r>
            <a:r>
              <a:rPr lang="en-GB" dirty="0" smtClean="0"/>
              <a:t> un </a:t>
            </a:r>
            <a:r>
              <a:rPr lang="en-GB" b="1" dirty="0" err="1" smtClean="0"/>
              <a:t>noyau</a:t>
            </a:r>
            <a:r>
              <a:rPr lang="en-GB" b="1" dirty="0" smtClean="0"/>
              <a:t> </a:t>
            </a:r>
            <a:r>
              <a:rPr lang="en-GB" b="1" dirty="0" err="1" smtClean="0"/>
              <a:t>excité</a:t>
            </a:r>
            <a:r>
              <a:rPr lang="en-GB" b="1" dirty="0" smtClean="0"/>
              <a:t> </a:t>
            </a:r>
          </a:p>
          <a:p>
            <a:pPr lvl="1"/>
            <a:r>
              <a:rPr lang="en-GB" dirty="0" smtClean="0"/>
              <a:t>Il </a:t>
            </a:r>
            <a:r>
              <a:rPr lang="en-GB" dirty="0" err="1" smtClean="0"/>
              <a:t>évacue</a:t>
            </a:r>
            <a:r>
              <a:rPr lang="en-GB" dirty="0" smtClean="0"/>
              <a:t> le </a:t>
            </a:r>
            <a:r>
              <a:rPr lang="en-GB" dirty="0" err="1" smtClean="0"/>
              <a:t>trop</a:t>
            </a:r>
            <a:r>
              <a:rPr lang="en-GB" dirty="0" smtClean="0"/>
              <a:t> </a:t>
            </a:r>
            <a:r>
              <a:rPr lang="en-GB" dirty="0" err="1" smtClean="0"/>
              <a:t>plein</a:t>
            </a:r>
            <a:r>
              <a:rPr lang="en-GB" dirty="0" smtClean="0"/>
              <a:t> </a:t>
            </a:r>
            <a:r>
              <a:rPr lang="en-GB" dirty="0" err="1" smtClean="0"/>
              <a:t>d’énergie</a:t>
            </a:r>
            <a:r>
              <a:rPr lang="en-GB" dirty="0" smtClean="0"/>
              <a:t> </a:t>
            </a:r>
            <a:r>
              <a:rPr lang="en-GB" dirty="0" err="1" smtClean="0"/>
              <a:t>sous</a:t>
            </a:r>
            <a:r>
              <a:rPr lang="en-GB" dirty="0" smtClean="0"/>
              <a:t> </a:t>
            </a:r>
            <a:r>
              <a:rPr lang="en-GB" dirty="0" err="1" smtClean="0"/>
              <a:t>formes</a:t>
            </a:r>
            <a:r>
              <a:rPr lang="en-GB" dirty="0" smtClean="0"/>
              <a:t> de cascades de </a:t>
            </a:r>
            <a:r>
              <a:rPr lang="en-GB" dirty="0" err="1" smtClean="0"/>
              <a:t>rayons</a:t>
            </a:r>
            <a:r>
              <a:rPr lang="en-GB" dirty="0" smtClean="0"/>
              <a:t> </a:t>
            </a:r>
            <a:r>
              <a:rPr lang="en-GB" b="1" dirty="0" err="1" smtClean="0"/>
              <a:t>𝛾</a:t>
            </a:r>
            <a:r>
              <a:rPr lang="en-GB" b="1" dirty="0" smtClean="0"/>
              <a:t> </a:t>
            </a:r>
            <a:r>
              <a:rPr lang="en-GB" dirty="0" smtClean="0"/>
              <a:t>  </a:t>
            </a:r>
          </a:p>
        </p:txBody>
      </p:sp>
      <p:sp>
        <p:nvSpPr>
          <p:cNvPr id="21" name="Ellipse 20"/>
          <p:cNvSpPr/>
          <p:nvPr/>
        </p:nvSpPr>
        <p:spPr>
          <a:xfrm>
            <a:off x="3372231" y="5088095"/>
            <a:ext cx="486159" cy="505979"/>
          </a:xfrm>
          <a:prstGeom prst="ellipse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Ellipse 21"/>
          <p:cNvSpPr/>
          <p:nvPr/>
        </p:nvSpPr>
        <p:spPr>
          <a:xfrm>
            <a:off x="399325" y="4835105"/>
            <a:ext cx="486159" cy="505979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4" name="Connecteur droit avec flèche 23"/>
          <p:cNvCxnSpPr>
            <a:stCxn id="22" idx="6"/>
          </p:cNvCxnSpPr>
          <p:nvPr/>
        </p:nvCxnSpPr>
        <p:spPr>
          <a:xfrm>
            <a:off x="885484" y="5088095"/>
            <a:ext cx="2486747" cy="1588"/>
          </a:xfrm>
          <a:prstGeom prst="straightConnector1">
            <a:avLst/>
          </a:prstGeom>
          <a:ln>
            <a:tailEnd type="stealth" w="lg" len="lg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5" name="Bouée 24"/>
          <p:cNvSpPr/>
          <p:nvPr/>
        </p:nvSpPr>
        <p:spPr>
          <a:xfrm>
            <a:off x="2305659" y="4044686"/>
            <a:ext cx="2619303" cy="2592795"/>
          </a:xfrm>
          <a:prstGeom prst="donut">
            <a:avLst>
              <a:gd name="adj" fmla="val 58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844" y="5594074"/>
            <a:ext cx="552387" cy="489853"/>
          </a:xfrm>
          <a:prstGeom prst="rect">
            <a:avLst/>
          </a:prstGeom>
        </p:spPr>
      </p:pic>
      <p:pic>
        <p:nvPicPr>
          <p:cNvPr id="28" name="Imag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9790707">
            <a:off x="3349173" y="4041519"/>
            <a:ext cx="1113594" cy="987527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499028">
            <a:off x="3597323" y="5668881"/>
            <a:ext cx="802360" cy="711527"/>
          </a:xfrm>
          <a:prstGeom prst="rect">
            <a:avLst/>
          </a:prstGeom>
        </p:spPr>
      </p:pic>
      <p:sp>
        <p:nvSpPr>
          <p:cNvPr id="30" name="ZoneTexte 29"/>
          <p:cNvSpPr txBox="1"/>
          <p:nvPr/>
        </p:nvSpPr>
        <p:spPr>
          <a:xfrm>
            <a:off x="33609" y="4319206"/>
            <a:ext cx="15441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 smtClean="0">
                <a:latin typeface="Brush Script MT Italic"/>
                <a:cs typeface="Brush Script MT Italic"/>
              </a:rPr>
              <a:t>Faisceau</a:t>
            </a:r>
            <a:r>
              <a:rPr lang="en-GB" sz="2800" dirty="0" smtClean="0">
                <a:latin typeface="Brush Script MT Italic"/>
                <a:cs typeface="Brush Script MT Italic"/>
              </a:rPr>
              <a:t> </a:t>
            </a:r>
            <a:endParaRPr lang="en-GB" sz="2800" dirty="0">
              <a:latin typeface="Brush Script MT Italic"/>
              <a:cs typeface="Brush Script MT Italic"/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3797750" y="5140301"/>
            <a:ext cx="10033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err="1" smtClean="0">
                <a:latin typeface="Brush Script MT Italic"/>
                <a:cs typeface="Brush Script MT Italic"/>
              </a:rPr>
              <a:t>cible</a:t>
            </a:r>
            <a:endParaRPr lang="en-GB" sz="2800" dirty="0">
              <a:latin typeface="Brush Script MT Italic"/>
              <a:cs typeface="Brush Script MT Italic"/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4944806" y="3941198"/>
            <a:ext cx="4253544" cy="23698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i="1" dirty="0" smtClean="0"/>
              <a:t>Couples </a:t>
            </a:r>
            <a:r>
              <a:rPr lang="en-GB" sz="1600" b="1" i="1" dirty="0" err="1" smtClean="0"/>
              <a:t>cible/faisceau</a:t>
            </a:r>
            <a:r>
              <a:rPr lang="en-GB" sz="1600" b="1" i="1" dirty="0" smtClean="0"/>
              <a:t> </a:t>
            </a:r>
            <a:r>
              <a:rPr lang="en-GB" sz="1600" b="1" i="1" dirty="0" err="1" smtClean="0"/>
              <a:t>nombreux</a:t>
            </a:r>
            <a:r>
              <a:rPr lang="en-GB" sz="1600" b="1" i="1" dirty="0" smtClean="0"/>
              <a:t> !!!</a:t>
            </a:r>
          </a:p>
          <a:p>
            <a:endParaRPr lang="en-GB" sz="1600" b="1" i="1" dirty="0" smtClean="0"/>
          </a:p>
          <a:p>
            <a:r>
              <a:rPr lang="en-GB" sz="1600" b="1" i="1" dirty="0" err="1" smtClean="0"/>
              <a:t>Détection</a:t>
            </a:r>
            <a:r>
              <a:rPr lang="en-GB" sz="1600" b="1" i="1" dirty="0" smtClean="0"/>
              <a:t> des </a:t>
            </a:r>
            <a:r>
              <a:rPr lang="en-GB" sz="1600" b="1" i="1" dirty="0" err="1" smtClean="0"/>
              <a:t>rayonnements</a:t>
            </a:r>
            <a:r>
              <a:rPr lang="en-GB" sz="1600" b="1" i="1" dirty="0" smtClean="0"/>
              <a:t> </a:t>
            </a:r>
            <a:r>
              <a:rPr lang="en-GB" sz="1600" b="1" i="1" dirty="0" err="1" smtClean="0"/>
              <a:t>𝛾</a:t>
            </a:r>
            <a:r>
              <a:rPr lang="en-GB" sz="1600" b="1" i="1" dirty="0" smtClean="0"/>
              <a:t> </a:t>
            </a:r>
          </a:p>
          <a:p>
            <a:r>
              <a:rPr lang="en-GB" sz="1600" b="1" i="1" dirty="0" smtClean="0"/>
              <a:t>	</a:t>
            </a:r>
            <a:r>
              <a:rPr lang="en-GB" sz="1600" b="1" i="1" dirty="0" err="1" smtClean="0"/>
              <a:t>Energie</a:t>
            </a:r>
            <a:r>
              <a:rPr lang="en-GB" sz="1600" b="1" i="1" dirty="0" smtClean="0"/>
              <a:t>, temps, direction</a:t>
            </a:r>
          </a:p>
          <a:p>
            <a:r>
              <a:rPr lang="en-GB" sz="1600" b="1" i="1" dirty="0" smtClean="0"/>
              <a:t>	</a:t>
            </a:r>
            <a:r>
              <a:rPr lang="en-GB" sz="1600" b="1" i="1" dirty="0" err="1" smtClean="0"/>
              <a:t>Nombre</a:t>
            </a:r>
            <a:r>
              <a:rPr lang="en-GB" sz="1600" b="1" i="1" dirty="0" smtClean="0"/>
              <a:t> de cascades </a:t>
            </a:r>
            <a:r>
              <a:rPr lang="en-GB" sz="1600" b="1" i="1" dirty="0" err="1" smtClean="0"/>
              <a:t>peut</a:t>
            </a:r>
            <a:r>
              <a:rPr lang="en-GB" sz="1600" b="1" i="1" dirty="0" smtClean="0"/>
              <a:t> </a:t>
            </a:r>
            <a:r>
              <a:rPr lang="en-GB" sz="1600" b="1" i="1" dirty="0" err="1" smtClean="0"/>
              <a:t>être</a:t>
            </a:r>
            <a:r>
              <a:rPr lang="en-GB" sz="1600" b="1" i="1" dirty="0" smtClean="0"/>
              <a:t> </a:t>
            </a:r>
            <a:r>
              <a:rPr lang="en-GB" sz="1600" b="1" i="1" dirty="0" err="1" smtClean="0"/>
              <a:t>élevé</a:t>
            </a:r>
            <a:endParaRPr lang="en-GB" sz="1600" b="1" i="1" dirty="0" smtClean="0"/>
          </a:p>
          <a:p>
            <a:endParaRPr lang="en-GB" sz="1600" b="1" i="1" dirty="0" smtClean="0"/>
          </a:p>
          <a:p>
            <a:r>
              <a:rPr lang="en-GB" sz="1600" b="1" i="1" dirty="0" smtClean="0"/>
              <a:t>  </a:t>
            </a:r>
            <a:r>
              <a:rPr lang="en-GB" sz="1600" b="1" i="1" dirty="0" err="1" smtClean="0"/>
              <a:t>Une</a:t>
            </a:r>
            <a:r>
              <a:rPr lang="en-GB" sz="1600" b="1" i="1" dirty="0" smtClean="0"/>
              <a:t> </a:t>
            </a:r>
            <a:r>
              <a:rPr lang="en-GB" sz="1600" b="1" i="1" dirty="0" err="1" smtClean="0"/>
              <a:t>séquence</a:t>
            </a:r>
            <a:r>
              <a:rPr lang="en-GB" sz="1600" b="1" i="1" dirty="0" smtClean="0"/>
              <a:t> </a:t>
            </a:r>
            <a:r>
              <a:rPr lang="en-GB" sz="1600" b="1" i="1" dirty="0" err="1" smtClean="0"/>
              <a:t>signe</a:t>
            </a:r>
            <a:r>
              <a:rPr lang="en-GB" sz="1600" b="1" i="1" dirty="0" smtClean="0"/>
              <a:t> un </a:t>
            </a:r>
            <a:r>
              <a:rPr lang="en-GB" sz="1600" b="1" i="1" dirty="0" err="1" smtClean="0"/>
              <a:t>agencement</a:t>
            </a:r>
            <a:r>
              <a:rPr lang="en-GB" sz="1600" b="1" i="1" dirty="0" smtClean="0"/>
              <a:t> </a:t>
            </a:r>
          </a:p>
          <a:p>
            <a:r>
              <a:rPr lang="en-GB" sz="1600" b="1" i="1" dirty="0" smtClean="0"/>
              <a:t>	du </a:t>
            </a:r>
            <a:r>
              <a:rPr lang="en-GB" sz="1600" b="1" i="1" dirty="0" err="1" smtClean="0"/>
              <a:t>noyau</a:t>
            </a:r>
            <a:r>
              <a:rPr lang="en-GB" sz="1600" b="1" i="1" dirty="0" smtClean="0"/>
              <a:t>.</a:t>
            </a:r>
          </a:p>
          <a:p>
            <a:endParaRPr lang="en-GB" dirty="0"/>
          </a:p>
        </p:txBody>
      </p:sp>
      <p:sp>
        <p:nvSpPr>
          <p:cNvPr id="33" name="ZoneTexte 32"/>
          <p:cNvSpPr txBox="1"/>
          <p:nvPr/>
        </p:nvSpPr>
        <p:spPr>
          <a:xfrm>
            <a:off x="1098597" y="5040076"/>
            <a:ext cx="1176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Brush Script MT Italic"/>
                <a:cs typeface="Brush Script MT Italic"/>
              </a:rPr>
              <a:t>E: </a:t>
            </a:r>
            <a:r>
              <a:rPr lang="en-GB" dirty="0" err="1" smtClean="0">
                <a:latin typeface="Brush Script MT Italic"/>
                <a:cs typeface="Brush Script MT Italic"/>
              </a:rPr>
              <a:t>énergie</a:t>
            </a:r>
            <a:endParaRPr lang="en-GB" dirty="0">
              <a:latin typeface="Brush Script MT Italic"/>
              <a:cs typeface="Brush Script MT Italic"/>
            </a:endParaRPr>
          </a:p>
        </p:txBody>
      </p:sp>
      <p:pic>
        <p:nvPicPr>
          <p:cNvPr id="34" name="Image 33" descr="figur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8040" y="187207"/>
            <a:ext cx="8663064" cy="64899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139700">
              <a:schemeClr val="accent1">
                <a:alpha val="75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3"/>
          <p:cNvSpPr txBox="1">
            <a:spLocks/>
          </p:cNvSpPr>
          <p:nvPr/>
        </p:nvSpPr>
        <p:spPr>
          <a:xfrm>
            <a:off x="549275" y="107576"/>
            <a:ext cx="8042276" cy="76548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 </a:t>
            </a:r>
            <a:r>
              <a:rPr kumimoji="0" lang="en-GB" sz="4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Détecteur</a:t>
            </a:r>
            <a:r>
              <a:rPr kumimoji="0" lang="en-GB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AGATA</a:t>
            </a:r>
            <a:endParaRPr kumimoji="0" lang="en-GB" sz="4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8" y="-19842"/>
            <a:ext cx="829140" cy="112109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59057" y="1293586"/>
            <a:ext cx="898194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b="1" dirty="0" err="1" smtClean="0"/>
              <a:t>Boule</a:t>
            </a:r>
            <a:r>
              <a:rPr lang="en-GB" b="1" dirty="0" smtClean="0"/>
              <a:t> de Germanium </a:t>
            </a:r>
            <a:r>
              <a:rPr lang="en-GB" b="1" dirty="0" err="1" smtClean="0"/>
              <a:t>dans</a:t>
            </a:r>
            <a:r>
              <a:rPr lang="en-GB" b="1" dirty="0" smtClean="0"/>
              <a:t> </a:t>
            </a:r>
            <a:r>
              <a:rPr lang="en-GB" b="1" dirty="0" err="1" smtClean="0"/>
              <a:t>laquelle</a:t>
            </a:r>
            <a:r>
              <a:rPr lang="en-GB" b="1" dirty="0" smtClean="0"/>
              <a:t> on </a:t>
            </a:r>
            <a:r>
              <a:rPr lang="en-GB" b="1" dirty="0" err="1" smtClean="0"/>
              <a:t>désire</a:t>
            </a:r>
            <a:r>
              <a:rPr lang="en-GB" b="1" dirty="0" smtClean="0"/>
              <a:t> ‘tracker’ les </a:t>
            </a:r>
            <a:r>
              <a:rPr lang="en-GB" b="1" dirty="0" err="1" smtClean="0"/>
              <a:t>rayonnements</a:t>
            </a:r>
            <a:r>
              <a:rPr lang="en-GB" b="1" dirty="0" smtClean="0"/>
              <a:t> gamma</a:t>
            </a:r>
          </a:p>
          <a:p>
            <a:pPr algn="ctr"/>
            <a:r>
              <a:rPr lang="en-GB" sz="1600" dirty="0" smtClean="0"/>
              <a:t>[EXOGAM </a:t>
            </a:r>
            <a:r>
              <a:rPr lang="en-GB" sz="1600" dirty="0" err="1" smtClean="0"/>
              <a:t>génération</a:t>
            </a:r>
            <a:r>
              <a:rPr lang="en-GB" sz="1600" dirty="0" smtClean="0"/>
              <a:t> </a:t>
            </a:r>
            <a:r>
              <a:rPr lang="en-GB" sz="1600" dirty="0" err="1" smtClean="0"/>
              <a:t>précédente</a:t>
            </a:r>
            <a:r>
              <a:rPr lang="en-GB" sz="1600" dirty="0" smtClean="0"/>
              <a:t> de </a:t>
            </a:r>
            <a:r>
              <a:rPr lang="en-GB" sz="1600" dirty="0" err="1" smtClean="0"/>
              <a:t>détecteur</a:t>
            </a:r>
            <a:r>
              <a:rPr lang="en-GB" sz="1600" dirty="0" smtClean="0"/>
              <a:t> </a:t>
            </a:r>
            <a:r>
              <a:rPr lang="en-GB" sz="1600" dirty="0" err="1" smtClean="0"/>
              <a:t>mais</a:t>
            </a:r>
            <a:r>
              <a:rPr lang="en-GB" sz="1600" dirty="0" smtClean="0"/>
              <a:t> </a:t>
            </a:r>
            <a:r>
              <a:rPr lang="en-GB" sz="1600" dirty="0" err="1" smtClean="0"/>
              <a:t>toujours</a:t>
            </a:r>
            <a:r>
              <a:rPr lang="en-GB" sz="1600" dirty="0" smtClean="0"/>
              <a:t> en </a:t>
            </a:r>
            <a:r>
              <a:rPr lang="en-GB" sz="1600" dirty="0" err="1" smtClean="0"/>
              <a:t>activité</a:t>
            </a:r>
            <a:r>
              <a:rPr lang="en-GB" sz="1600" dirty="0" smtClean="0"/>
              <a:t>]</a:t>
            </a:r>
          </a:p>
          <a:p>
            <a:pPr algn="ctr"/>
            <a:r>
              <a:rPr lang="en-GB" sz="1600" dirty="0" smtClean="0"/>
              <a:t>[PARIS </a:t>
            </a:r>
            <a:r>
              <a:rPr lang="en-GB" sz="1600" dirty="0" err="1" smtClean="0"/>
              <a:t>calorimètre</a:t>
            </a:r>
            <a:r>
              <a:rPr lang="en-GB" sz="1600" dirty="0" smtClean="0"/>
              <a:t> gamma] </a:t>
            </a:r>
            <a:endParaRPr lang="en-GB" sz="1600" dirty="0"/>
          </a:p>
        </p:txBody>
      </p:sp>
      <p:pic>
        <p:nvPicPr>
          <p:cNvPr id="8" name="Image 7" descr="setup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387" y="2361235"/>
            <a:ext cx="6679265" cy="41808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Légende encadrée 3 8"/>
          <p:cNvSpPr/>
          <p:nvPr/>
        </p:nvSpPr>
        <p:spPr>
          <a:xfrm>
            <a:off x="7743277" y="107576"/>
            <a:ext cx="1296277" cy="864876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51308"/>
              <a:gd name="adj8" fmla="val 32242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err="1" smtClean="0">
                <a:solidFill>
                  <a:schemeClr val="bg1"/>
                </a:solidFill>
              </a:rPr>
              <a:t>Difficulté</a:t>
            </a:r>
            <a:r>
              <a:rPr lang="en-GB" sz="1400" b="1" dirty="0" smtClean="0">
                <a:solidFill>
                  <a:schemeClr val="bg1"/>
                </a:solidFill>
              </a:rPr>
              <a:t>:</a:t>
            </a:r>
          </a:p>
          <a:p>
            <a:pPr algn="ctr"/>
            <a:r>
              <a:rPr lang="en-GB" sz="1400" b="1" dirty="0" smtClean="0">
                <a:solidFill>
                  <a:schemeClr val="bg1"/>
                </a:solidFill>
              </a:rPr>
              <a:t>Interaction</a:t>
            </a:r>
          </a:p>
          <a:p>
            <a:pPr algn="ctr"/>
            <a:r>
              <a:rPr lang="en-GB" sz="1400" b="1" dirty="0" err="1" smtClean="0">
                <a:solidFill>
                  <a:schemeClr val="bg1"/>
                </a:solidFill>
              </a:rPr>
              <a:t>probabiliste</a:t>
            </a:r>
            <a:endParaRPr lang="en-GB" sz="14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à coins arrondis 22"/>
          <p:cNvSpPr/>
          <p:nvPr/>
        </p:nvSpPr>
        <p:spPr>
          <a:xfrm>
            <a:off x="-297793" y="1270526"/>
            <a:ext cx="9555655" cy="246179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227" y="2526909"/>
            <a:ext cx="1210871" cy="732856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575" y="1447626"/>
            <a:ext cx="2051701" cy="193476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2336227" y="1332465"/>
            <a:ext cx="1373428" cy="826110"/>
          </a:xfrm>
          <a:prstGeom prst="rect">
            <a:avLst/>
          </a:prstGeom>
        </p:spPr>
      </p:pic>
      <p:sp>
        <p:nvSpPr>
          <p:cNvPr id="7" name="Titre 3"/>
          <p:cNvSpPr txBox="1">
            <a:spLocks/>
          </p:cNvSpPr>
          <p:nvPr/>
        </p:nvSpPr>
        <p:spPr>
          <a:xfrm>
            <a:off x="549275" y="107576"/>
            <a:ext cx="8042276" cy="76548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 </a:t>
            </a:r>
            <a:r>
              <a:rPr kumimoji="0" lang="en-GB" sz="4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Détecteur</a:t>
            </a:r>
            <a:r>
              <a:rPr kumimoji="0" lang="en-GB" sz="4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AGATA</a:t>
            </a:r>
            <a:endParaRPr kumimoji="0" lang="en-GB" sz="4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688" y="-19842"/>
            <a:ext cx="829140" cy="1121091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7386" y="2409230"/>
            <a:ext cx="1210871" cy="732856"/>
          </a:xfrm>
          <a:prstGeom prst="rect">
            <a:avLst/>
          </a:prstGeom>
        </p:spPr>
      </p:pic>
      <p:sp>
        <p:nvSpPr>
          <p:cNvPr id="10" name="Flèche vers la droite 9"/>
          <p:cNvSpPr/>
          <p:nvPr/>
        </p:nvSpPr>
        <p:spPr>
          <a:xfrm>
            <a:off x="3862553" y="2158575"/>
            <a:ext cx="1379650" cy="25065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ZoneTexte 10"/>
          <p:cNvSpPr txBox="1"/>
          <p:nvPr/>
        </p:nvSpPr>
        <p:spPr>
          <a:xfrm>
            <a:off x="215384" y="3277283"/>
            <a:ext cx="87653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R [RAWDATA: traces </a:t>
            </a:r>
            <a:r>
              <a:rPr lang="en-GB" sz="1600" dirty="0" smtClean="0"/>
              <a:t>1-10To ~ / </a:t>
            </a:r>
            <a:r>
              <a:rPr lang="en-GB" sz="1600" dirty="0" err="1" smtClean="0"/>
              <a:t>semaine</a:t>
            </a:r>
            <a:r>
              <a:rPr lang="en-GB" sz="1600" dirty="0" smtClean="0"/>
              <a:t>]         +          P1 = R / 100          +        P2 = 2*P1   </a:t>
            </a:r>
            <a:endParaRPr lang="en-GB" sz="1600" dirty="0"/>
          </a:p>
        </p:txBody>
      </p:sp>
      <p:sp>
        <p:nvSpPr>
          <p:cNvPr id="12" name="ZoneTexte 11"/>
          <p:cNvSpPr txBox="1"/>
          <p:nvPr/>
        </p:nvSpPr>
        <p:spPr>
          <a:xfrm>
            <a:off x="3853793" y="1543022"/>
            <a:ext cx="1300819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err="1" smtClean="0"/>
              <a:t>Algorithme</a:t>
            </a:r>
            <a:endParaRPr lang="en-GB" dirty="0" smtClean="0"/>
          </a:p>
          <a:p>
            <a:pPr algn="ctr"/>
            <a:r>
              <a:rPr lang="en-GB" sz="1600" dirty="0" smtClean="0"/>
              <a:t>par </a:t>
            </a:r>
            <a:r>
              <a:rPr lang="en-GB" sz="1600" dirty="0" err="1" smtClean="0"/>
              <a:t>cristal</a:t>
            </a:r>
            <a:endParaRPr lang="en-GB" sz="1600" dirty="0"/>
          </a:p>
        </p:txBody>
      </p:sp>
      <p:sp>
        <p:nvSpPr>
          <p:cNvPr id="13" name="ZoneTexte 12"/>
          <p:cNvSpPr txBox="1"/>
          <p:nvPr/>
        </p:nvSpPr>
        <p:spPr>
          <a:xfrm>
            <a:off x="3822357" y="2353240"/>
            <a:ext cx="1402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Pulse</a:t>
            </a:r>
          </a:p>
          <a:p>
            <a:pPr algn="ctr"/>
            <a:r>
              <a:rPr lang="en-GB" sz="1400" dirty="0" smtClean="0"/>
              <a:t>Shape analysis</a:t>
            </a:r>
            <a:endParaRPr lang="en-GB" sz="1400" dirty="0"/>
          </a:p>
        </p:txBody>
      </p:sp>
      <p:sp>
        <p:nvSpPr>
          <p:cNvPr id="14" name="ZoneTexte 13"/>
          <p:cNvSpPr txBox="1"/>
          <p:nvPr/>
        </p:nvSpPr>
        <p:spPr>
          <a:xfrm>
            <a:off x="3249199" y="2612854"/>
            <a:ext cx="4327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 smtClean="0"/>
              <a:t>x36</a:t>
            </a:r>
            <a:endParaRPr lang="en-GB" sz="1200" dirty="0"/>
          </a:p>
        </p:txBody>
      </p:sp>
      <p:sp>
        <p:nvSpPr>
          <p:cNvPr id="15" name="Flèche vers la droite 14"/>
          <p:cNvSpPr/>
          <p:nvPr/>
        </p:nvSpPr>
        <p:spPr>
          <a:xfrm>
            <a:off x="6985960" y="2158575"/>
            <a:ext cx="609544" cy="250655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ZoneTexte 15"/>
          <p:cNvSpPr txBox="1"/>
          <p:nvPr/>
        </p:nvSpPr>
        <p:spPr>
          <a:xfrm>
            <a:off x="7772425" y="1904063"/>
            <a:ext cx="12664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err="1" smtClean="0"/>
              <a:t>Trajectoire</a:t>
            </a:r>
            <a:endParaRPr lang="en-GB" dirty="0" smtClean="0"/>
          </a:p>
          <a:p>
            <a:pPr algn="ctr"/>
            <a:r>
              <a:rPr lang="en-GB" dirty="0" err="1" smtClean="0"/>
              <a:t>Rayons</a:t>
            </a:r>
            <a:r>
              <a:rPr lang="en-GB" dirty="0" smtClean="0"/>
              <a:t> </a:t>
            </a:r>
            <a:r>
              <a:rPr lang="en-GB" dirty="0" err="1" smtClean="0"/>
              <a:t>𝛾</a:t>
            </a:r>
            <a:endParaRPr lang="en-GB" dirty="0" smtClean="0"/>
          </a:p>
        </p:txBody>
      </p:sp>
      <p:sp>
        <p:nvSpPr>
          <p:cNvPr id="17" name="ZoneTexte 16"/>
          <p:cNvSpPr txBox="1"/>
          <p:nvPr/>
        </p:nvSpPr>
        <p:spPr>
          <a:xfrm>
            <a:off x="5351235" y="2955291"/>
            <a:ext cx="17235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/>
              <a:t>Processed DATA </a:t>
            </a:r>
            <a:endParaRPr lang="en-GB" sz="1600" dirty="0"/>
          </a:p>
        </p:txBody>
      </p:sp>
      <p:sp>
        <p:nvSpPr>
          <p:cNvPr id="18" name="ZoneTexte 17"/>
          <p:cNvSpPr txBox="1"/>
          <p:nvPr/>
        </p:nvSpPr>
        <p:spPr>
          <a:xfrm>
            <a:off x="7332861" y="2951989"/>
            <a:ext cx="17235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600" dirty="0" smtClean="0"/>
              <a:t>Processed DATA </a:t>
            </a:r>
            <a:endParaRPr lang="en-GB" sz="1600" dirty="0"/>
          </a:p>
        </p:txBody>
      </p:sp>
      <p:sp>
        <p:nvSpPr>
          <p:cNvPr id="19" name="ZoneTexte 18"/>
          <p:cNvSpPr txBox="1"/>
          <p:nvPr/>
        </p:nvSpPr>
        <p:spPr>
          <a:xfrm>
            <a:off x="6708728" y="1560652"/>
            <a:ext cx="13008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 err="1" smtClean="0"/>
              <a:t>Algorithme</a:t>
            </a:r>
            <a:endParaRPr lang="en-GB" dirty="0" smtClean="0"/>
          </a:p>
          <a:p>
            <a:pPr algn="ctr"/>
            <a:r>
              <a:rPr lang="en-GB" dirty="0" smtClean="0"/>
              <a:t>global</a:t>
            </a:r>
          </a:p>
        </p:txBody>
      </p:sp>
      <p:cxnSp>
        <p:nvCxnSpPr>
          <p:cNvPr id="21" name="Connecteur droit 20"/>
          <p:cNvCxnSpPr/>
          <p:nvPr/>
        </p:nvCxnSpPr>
        <p:spPr>
          <a:xfrm>
            <a:off x="3888824" y="3787678"/>
            <a:ext cx="5039321" cy="1588"/>
          </a:xfrm>
          <a:prstGeom prst="line">
            <a:avLst/>
          </a:prstGeom>
          <a:ln>
            <a:headEnd type="stealth" w="lg" len="lg"/>
            <a:tailEnd type="stealth" w="lg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4893225" y="3749836"/>
            <a:ext cx="32944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Re-processing </a:t>
            </a:r>
            <a:r>
              <a:rPr lang="en-GB" sz="1600" dirty="0" err="1" smtClean="0"/>
              <a:t>fréquent</a:t>
            </a:r>
            <a:r>
              <a:rPr lang="en-GB" sz="1600" dirty="0" smtClean="0"/>
              <a:t> … / offline</a:t>
            </a:r>
            <a:endParaRPr lang="en-GB" sz="1600" dirty="0"/>
          </a:p>
        </p:txBody>
      </p:sp>
      <p:sp>
        <p:nvSpPr>
          <p:cNvPr id="24" name="Rectangle à coins arrondis 23"/>
          <p:cNvSpPr/>
          <p:nvPr/>
        </p:nvSpPr>
        <p:spPr>
          <a:xfrm>
            <a:off x="6859875" y="1047803"/>
            <a:ext cx="1719800" cy="41040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Online</a:t>
            </a:r>
            <a:endParaRPr lang="en-GB" dirty="0"/>
          </a:p>
        </p:txBody>
      </p:sp>
      <p:sp>
        <p:nvSpPr>
          <p:cNvPr id="27" name="ZoneTexte 26"/>
          <p:cNvSpPr txBox="1"/>
          <p:nvPr/>
        </p:nvSpPr>
        <p:spPr>
          <a:xfrm>
            <a:off x="6838332" y="2474355"/>
            <a:ext cx="8664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dirty="0" smtClean="0"/>
              <a:t>Tracking</a:t>
            </a:r>
            <a:endParaRPr lang="en-GB" sz="1400" dirty="0"/>
          </a:p>
        </p:txBody>
      </p:sp>
      <p:sp>
        <p:nvSpPr>
          <p:cNvPr id="29" name="ZoneTexte 28"/>
          <p:cNvSpPr txBox="1"/>
          <p:nvPr/>
        </p:nvSpPr>
        <p:spPr>
          <a:xfrm>
            <a:off x="56281" y="4195379"/>
            <a:ext cx="9087719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Fonctionnement</a:t>
            </a:r>
            <a:r>
              <a:rPr lang="en-GB" dirty="0" smtClean="0"/>
              <a:t> de la collaboration</a:t>
            </a:r>
          </a:p>
          <a:p>
            <a:r>
              <a:rPr lang="en-GB" dirty="0" smtClean="0"/>
              <a:t>	</a:t>
            </a:r>
            <a:r>
              <a:rPr lang="en-GB" b="1" dirty="0" err="1" smtClean="0"/>
              <a:t>Une</a:t>
            </a:r>
            <a:r>
              <a:rPr lang="en-GB" dirty="0" smtClean="0"/>
              <a:t> </a:t>
            </a:r>
            <a:r>
              <a:rPr lang="en-GB" dirty="0" err="1" smtClean="0"/>
              <a:t>expérience</a:t>
            </a:r>
            <a:r>
              <a:rPr lang="en-GB" dirty="0" smtClean="0"/>
              <a:t> </a:t>
            </a:r>
            <a:r>
              <a:rPr lang="en-GB" b="1" dirty="0" smtClean="0"/>
              <a:t>1-2 </a:t>
            </a:r>
            <a:r>
              <a:rPr lang="en-GB" b="1" dirty="0" err="1" smtClean="0"/>
              <a:t>semaines</a:t>
            </a:r>
            <a:r>
              <a:rPr lang="en-GB" dirty="0" smtClean="0"/>
              <a:t> … </a:t>
            </a:r>
            <a:r>
              <a:rPr lang="en-GB" b="1" dirty="0" err="1" smtClean="0"/>
              <a:t>Jeux</a:t>
            </a:r>
            <a:r>
              <a:rPr lang="en-GB" b="1" dirty="0" smtClean="0"/>
              <a:t> de </a:t>
            </a:r>
            <a:r>
              <a:rPr lang="en-GB" b="1" dirty="0" err="1" smtClean="0"/>
              <a:t>données</a:t>
            </a:r>
            <a:r>
              <a:rPr lang="en-GB" b="1" dirty="0" smtClean="0"/>
              <a:t> </a:t>
            </a:r>
            <a:r>
              <a:rPr lang="en-GB" dirty="0" smtClean="0"/>
              <a:t>[</a:t>
            </a:r>
            <a:r>
              <a:rPr lang="en-GB" dirty="0" err="1" smtClean="0"/>
              <a:t>faisceau/cible</a:t>
            </a:r>
            <a:r>
              <a:rPr lang="en-GB" dirty="0" smtClean="0"/>
              <a:t>] </a:t>
            </a:r>
            <a:r>
              <a:rPr lang="en-GB" b="1" dirty="0" smtClean="0"/>
              <a:t>unique </a:t>
            </a:r>
            <a:r>
              <a:rPr lang="en-GB" dirty="0" smtClean="0"/>
              <a:t>!</a:t>
            </a:r>
          </a:p>
          <a:p>
            <a:r>
              <a:rPr lang="en-GB" dirty="0" smtClean="0"/>
              <a:t>	AGATA se couple </a:t>
            </a:r>
            <a:r>
              <a:rPr lang="en-GB" dirty="0" err="1" smtClean="0"/>
              <a:t>à</a:t>
            </a:r>
            <a:r>
              <a:rPr lang="en-GB" dirty="0" smtClean="0"/>
              <a:t> </a:t>
            </a:r>
            <a:r>
              <a:rPr lang="en-GB" dirty="0" err="1" smtClean="0"/>
              <a:t>d’autres</a:t>
            </a:r>
            <a:r>
              <a:rPr lang="en-GB" dirty="0" smtClean="0"/>
              <a:t> </a:t>
            </a:r>
            <a:r>
              <a:rPr lang="en-GB" dirty="0" err="1" smtClean="0"/>
              <a:t>détecteurs</a:t>
            </a:r>
            <a:r>
              <a:rPr lang="en-GB" dirty="0" smtClean="0"/>
              <a:t>: </a:t>
            </a:r>
            <a:r>
              <a:rPr lang="en-GB" b="1" dirty="0" err="1" smtClean="0"/>
              <a:t>variété</a:t>
            </a:r>
            <a:r>
              <a:rPr lang="en-GB" b="1" dirty="0" smtClean="0"/>
              <a:t> de setup</a:t>
            </a:r>
          </a:p>
          <a:p>
            <a:r>
              <a:rPr lang="en-GB" dirty="0" smtClean="0"/>
              <a:t>	</a:t>
            </a:r>
            <a:r>
              <a:rPr lang="en-GB" dirty="0" err="1" smtClean="0"/>
              <a:t>Détecteur</a:t>
            </a:r>
            <a:r>
              <a:rPr lang="en-GB" dirty="0" smtClean="0"/>
              <a:t> </a:t>
            </a:r>
            <a:r>
              <a:rPr lang="en-GB" b="1" dirty="0" err="1" smtClean="0"/>
              <a:t>nomade</a:t>
            </a:r>
            <a:r>
              <a:rPr lang="en-GB" dirty="0" smtClean="0"/>
              <a:t> </a:t>
            </a:r>
            <a:r>
              <a:rPr lang="en-GB" dirty="0" err="1" smtClean="0"/>
              <a:t>Legnaro</a:t>
            </a:r>
            <a:r>
              <a:rPr lang="en-GB" dirty="0" smtClean="0"/>
              <a:t> [2ans] ☛ GSI [2ans] ☛ GANIL commence </a:t>
            </a:r>
            <a:r>
              <a:rPr lang="en-GB" dirty="0" err="1" smtClean="0"/>
              <a:t>cette</a:t>
            </a:r>
            <a:r>
              <a:rPr lang="en-GB" dirty="0" smtClean="0"/>
              <a:t> </a:t>
            </a:r>
            <a:r>
              <a:rPr lang="en-GB" dirty="0" err="1" smtClean="0"/>
              <a:t>année</a:t>
            </a:r>
            <a:endParaRPr lang="en-GB" dirty="0" smtClean="0"/>
          </a:p>
          <a:p>
            <a:r>
              <a:rPr lang="en-GB" dirty="0" smtClean="0"/>
              <a:t>	</a:t>
            </a:r>
            <a:r>
              <a:rPr lang="en-GB" dirty="0" err="1" smtClean="0"/>
              <a:t>Détecteur</a:t>
            </a:r>
            <a:r>
              <a:rPr lang="en-GB" dirty="0" smtClean="0"/>
              <a:t> qui </a:t>
            </a:r>
            <a:r>
              <a:rPr lang="en-GB" b="1" dirty="0" err="1" smtClean="0"/>
              <a:t>grossit</a:t>
            </a:r>
            <a:r>
              <a:rPr lang="en-GB" dirty="0" smtClean="0"/>
              <a:t> 15 ☛ 30 ☛180 </a:t>
            </a:r>
            <a:r>
              <a:rPr lang="en-GB" dirty="0" err="1" smtClean="0"/>
              <a:t>cristaux</a:t>
            </a:r>
            <a:r>
              <a:rPr lang="en-GB" dirty="0" smtClean="0"/>
              <a:t> … </a:t>
            </a:r>
            <a:r>
              <a:rPr lang="en-GB" dirty="0" err="1" smtClean="0"/>
              <a:t>à</a:t>
            </a:r>
            <a:r>
              <a:rPr lang="en-GB" dirty="0" smtClean="0"/>
              <a:t> </a:t>
            </a:r>
            <a:r>
              <a:rPr lang="en-GB" dirty="0" err="1" smtClean="0"/>
              <a:t>terme</a:t>
            </a:r>
            <a:r>
              <a:rPr lang="en-GB" dirty="0" smtClean="0"/>
              <a:t> [~ 50 M€]</a:t>
            </a:r>
          </a:p>
          <a:p>
            <a:r>
              <a:rPr lang="en-GB" dirty="0" smtClean="0"/>
              <a:t>		</a:t>
            </a:r>
            <a:endParaRPr lang="en-GB" dirty="0"/>
          </a:p>
        </p:txBody>
      </p:sp>
      <p:sp>
        <p:nvSpPr>
          <p:cNvPr id="31" name="ZoneTexte 30"/>
          <p:cNvSpPr txBox="1"/>
          <p:nvPr/>
        </p:nvSpPr>
        <p:spPr>
          <a:xfrm>
            <a:off x="549275" y="5949706"/>
            <a:ext cx="82509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/>
              <a:t>EXOGAM </a:t>
            </a:r>
            <a:r>
              <a:rPr lang="en-GB" b="1" dirty="0" err="1" smtClean="0"/>
              <a:t>détecteur</a:t>
            </a:r>
            <a:r>
              <a:rPr lang="en-GB" b="1" dirty="0" smtClean="0"/>
              <a:t> Germanium </a:t>
            </a:r>
            <a:r>
              <a:rPr lang="en-GB" dirty="0" smtClean="0"/>
              <a:t>– </a:t>
            </a:r>
            <a:r>
              <a:rPr lang="en-GB" dirty="0" err="1" smtClean="0"/>
              <a:t>Génération</a:t>
            </a:r>
            <a:r>
              <a:rPr lang="en-GB" dirty="0" smtClean="0"/>
              <a:t> </a:t>
            </a:r>
            <a:r>
              <a:rPr lang="en-GB" dirty="0" err="1" smtClean="0"/>
              <a:t>précédente</a:t>
            </a:r>
            <a:r>
              <a:rPr lang="en-GB" dirty="0" smtClean="0"/>
              <a:t>, pas de tracking</a:t>
            </a:r>
          </a:p>
          <a:p>
            <a:r>
              <a:rPr lang="en-GB" b="1" dirty="0" smtClean="0"/>
              <a:t>PARIS </a:t>
            </a:r>
            <a:r>
              <a:rPr lang="en-GB" b="1" dirty="0" err="1" smtClean="0"/>
              <a:t>calorimètre</a:t>
            </a:r>
            <a:r>
              <a:rPr lang="en-GB" b="1" dirty="0" smtClean="0"/>
              <a:t> gamma </a:t>
            </a:r>
            <a:r>
              <a:rPr lang="en-GB" dirty="0" smtClean="0"/>
              <a:t>– nouvelle </a:t>
            </a:r>
            <a:r>
              <a:rPr lang="en-GB" dirty="0" err="1" smtClean="0"/>
              <a:t>génération</a:t>
            </a:r>
            <a:r>
              <a:rPr lang="en-GB" dirty="0" smtClean="0"/>
              <a:t> [</a:t>
            </a:r>
            <a:r>
              <a:rPr lang="en-GB" dirty="0" err="1" smtClean="0"/>
              <a:t>scintallateurs</a:t>
            </a:r>
            <a:r>
              <a:rPr lang="en-GB" dirty="0" smtClean="0"/>
              <a:t> </a:t>
            </a:r>
            <a:r>
              <a:rPr lang="en-GB" dirty="0" err="1" smtClean="0"/>
              <a:t>récent</a:t>
            </a:r>
            <a:r>
              <a:rPr lang="en-GB" dirty="0" smtClean="0"/>
              <a:t> LaBr3]</a:t>
            </a:r>
            <a:endParaRPr lang="en-GB" dirty="0"/>
          </a:p>
        </p:txBody>
      </p:sp>
      <p:pic>
        <p:nvPicPr>
          <p:cNvPr id="25" name="Imag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1437" y="1554100"/>
            <a:ext cx="1438064" cy="14011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mr_790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51" y="218111"/>
            <a:ext cx="2868831" cy="2734355"/>
          </a:xfrm>
          <a:prstGeom prst="rect">
            <a:avLst/>
          </a:prstGeom>
        </p:spPr>
      </p:pic>
      <p:pic>
        <p:nvPicPr>
          <p:cNvPr id="5" name="Image 4" descr="Unknown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7880" y="3760455"/>
            <a:ext cx="2647132" cy="30081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6" name="Image 5" descr="images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03120">
            <a:off x="398242" y="3240086"/>
            <a:ext cx="4449991" cy="312163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Image 6" descr="Unknown-1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70061" y="218111"/>
            <a:ext cx="3530460" cy="3448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perspectiveAbove" fov="2700000">
              <a:rot lat="20400000" lon="0" rev="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3"/>
          <p:cNvSpPr txBox="1">
            <a:spLocks/>
          </p:cNvSpPr>
          <p:nvPr/>
        </p:nvSpPr>
        <p:spPr>
          <a:xfrm>
            <a:off x="39688" y="117736"/>
            <a:ext cx="8042276" cy="76548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600" noProof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AGATA@CC</a:t>
            </a:r>
            <a:endParaRPr kumimoji="0" lang="en-GB" sz="4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8" y="-19842"/>
            <a:ext cx="829140" cy="1121091"/>
          </a:xfrm>
          <a:prstGeom prst="rect">
            <a:avLst/>
          </a:prstGeom>
        </p:spPr>
      </p:pic>
      <p:pic>
        <p:nvPicPr>
          <p:cNvPr id="5" name="Image 4" descr="logoCC7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7880" y="117736"/>
            <a:ext cx="1905000" cy="825500"/>
          </a:xfrm>
          <a:prstGeom prst="rect">
            <a:avLst/>
          </a:prstGeom>
        </p:spPr>
      </p:pic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615139" y="1182529"/>
          <a:ext cx="8010700" cy="5426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5280"/>
                <a:gridCol w="1452722"/>
                <a:gridCol w="4732698"/>
              </a:tblGrid>
              <a:tr h="64452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Service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Start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Commentaires</a:t>
                      </a:r>
                      <a:endParaRPr lang="en-GB" dirty="0"/>
                    </a:p>
                  </a:txBody>
                  <a:tcPr/>
                </a:tc>
              </a:tr>
              <a:tr h="64452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Web</a:t>
                      </a:r>
                    </a:p>
                    <a:p>
                      <a:pPr algn="ctr"/>
                      <a:r>
                        <a:rPr lang="en-GB" dirty="0" smtClean="0"/>
                        <a:t>Mailing</a:t>
                      </a:r>
                      <a:r>
                        <a:rPr lang="en-GB" baseline="0" dirty="0" smtClean="0"/>
                        <a:t> list</a:t>
                      </a:r>
                      <a:r>
                        <a:rPr lang="en-GB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2005</a:t>
                      </a:r>
                    </a:p>
                    <a:p>
                      <a:pPr algn="ctr"/>
                      <a:r>
                        <a:rPr lang="en-GB" dirty="0" smtClean="0"/>
                        <a:t>2011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http:/agata.in2p3.fr</a:t>
                      </a:r>
                    </a:p>
                    <a:p>
                      <a:pPr algn="ctr"/>
                      <a:r>
                        <a:rPr lang="en-GB" dirty="0" smtClean="0"/>
                        <a:t>http:/agata.in2p3.fr/DB</a:t>
                      </a:r>
                      <a:endParaRPr lang="en-GB" dirty="0"/>
                    </a:p>
                  </a:txBody>
                  <a:tcPr/>
                </a:tc>
              </a:tr>
              <a:tr h="64452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SVN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2005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hlinkClick r:id="rId4"/>
                        </a:rPr>
                        <a:t>https://svn.in2p3.fr/agata/</a:t>
                      </a:r>
                      <a:endParaRPr lang="fr-FR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[+PARIS  </a:t>
                      </a:r>
                      <a:r>
                        <a:rPr lang="fr-FR" dirty="0" smtClean="0">
                          <a:hlinkClick r:id="rId4"/>
                        </a:rPr>
                        <a:t>https://svn.in2p3.fr/paris/</a:t>
                      </a:r>
                      <a:r>
                        <a:rPr lang="en-GB" dirty="0" smtClean="0"/>
                        <a:t>]</a:t>
                      </a:r>
                      <a:endParaRPr lang="fr-FR" dirty="0" smtClean="0"/>
                    </a:p>
                  </a:txBody>
                  <a:tcPr/>
                </a:tc>
              </a:tr>
              <a:tr h="64452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DB Oracle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Base</a:t>
                      </a:r>
                      <a:r>
                        <a:rPr lang="en-GB" baseline="0" dirty="0" smtClean="0"/>
                        <a:t> de </a:t>
                      </a:r>
                      <a:r>
                        <a:rPr lang="en-GB" baseline="0" dirty="0" err="1" smtClean="0"/>
                        <a:t>données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Détecteur</a:t>
                      </a:r>
                      <a:endParaRPr lang="en-GB" baseline="0" dirty="0" smtClean="0"/>
                    </a:p>
                    <a:p>
                      <a:pPr algn="ctr"/>
                      <a:r>
                        <a:rPr lang="en-GB" baseline="0" dirty="0" smtClean="0"/>
                        <a:t>[+PARIS +EXOGAM]</a:t>
                      </a:r>
                      <a:endParaRPr lang="en-GB" dirty="0"/>
                    </a:p>
                  </a:txBody>
                  <a:tcPr/>
                </a:tc>
              </a:tr>
              <a:tr h="64452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Grille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CC TIER1</a:t>
                      </a:r>
                      <a:r>
                        <a:rPr lang="en-GB" baseline="0" dirty="0" smtClean="0"/>
                        <a:t> - </a:t>
                      </a:r>
                      <a:r>
                        <a:rPr lang="en-GB" dirty="0" smtClean="0"/>
                        <a:t>SRM / </a:t>
                      </a:r>
                      <a:r>
                        <a:rPr lang="en-GB" dirty="0" err="1" smtClean="0"/>
                        <a:t>dCache</a:t>
                      </a:r>
                      <a:r>
                        <a:rPr lang="en-GB" dirty="0" smtClean="0"/>
                        <a:t> / HPSS</a:t>
                      </a:r>
                    </a:p>
                    <a:p>
                      <a:pPr algn="ctr"/>
                      <a:r>
                        <a:rPr lang="en-GB" dirty="0" smtClean="0"/>
                        <a:t>[</a:t>
                      </a:r>
                      <a:r>
                        <a:rPr lang="en-GB" dirty="0" err="1" smtClean="0"/>
                        <a:t>duplication</a:t>
                      </a:r>
                      <a:r>
                        <a:rPr lang="en-GB" baseline="0" dirty="0" err="1" smtClean="0"/>
                        <a:t>@Bologne</a:t>
                      </a:r>
                      <a:r>
                        <a:rPr lang="en-GB" dirty="0" smtClean="0"/>
                        <a:t>]</a:t>
                      </a:r>
                    </a:p>
                    <a:p>
                      <a:pPr algn="ctr"/>
                      <a:r>
                        <a:rPr lang="en-GB" dirty="0" smtClean="0"/>
                        <a:t>[+EXILL </a:t>
                      </a:r>
                      <a:r>
                        <a:rPr lang="en-GB" dirty="0" err="1" smtClean="0"/>
                        <a:t>iRods</a:t>
                      </a:r>
                      <a:r>
                        <a:rPr lang="en-GB" dirty="0" smtClean="0"/>
                        <a:t>/HPSS] </a:t>
                      </a:r>
                      <a:endParaRPr lang="en-GB" dirty="0"/>
                    </a:p>
                  </a:txBody>
                  <a:tcPr/>
                </a:tc>
              </a:tr>
              <a:tr h="64452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Forge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https://forge.in2p3.fr/projects/agata</a:t>
                      </a:r>
                      <a:endParaRPr lang="en-GB" dirty="0" smtClean="0"/>
                    </a:p>
                  </a:txBody>
                  <a:tcPr/>
                </a:tc>
              </a:tr>
              <a:tr h="64452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ATRIUM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End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2014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AGATA [France]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Pilote</a:t>
                      </a:r>
                      <a:r>
                        <a:rPr lang="en-GB" baseline="0" dirty="0" smtClean="0"/>
                        <a:t> pour ATRIUM</a:t>
                      </a:r>
                    </a:p>
                    <a:p>
                      <a:pPr algn="ctr"/>
                      <a:r>
                        <a:rPr lang="en-GB" baseline="0" dirty="0" smtClean="0"/>
                        <a:t>… </a:t>
                      </a:r>
                      <a:r>
                        <a:rPr lang="en-GB" baseline="0" dirty="0" err="1" smtClean="0"/>
                        <a:t>mise</a:t>
                      </a:r>
                      <a:r>
                        <a:rPr lang="en-GB" baseline="0" dirty="0" smtClean="0"/>
                        <a:t> en route …</a:t>
                      </a:r>
                      <a:endParaRPr lang="en-GB" dirty="0"/>
                    </a:p>
                  </a:txBody>
                  <a:tcPr/>
                </a:tc>
              </a:tr>
              <a:tr h="64452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Continuous</a:t>
                      </a:r>
                      <a:r>
                        <a:rPr lang="en-GB" baseline="0" dirty="0" smtClean="0"/>
                        <a:t> </a:t>
                      </a:r>
                    </a:p>
                    <a:p>
                      <a:pPr algn="ctr"/>
                      <a:r>
                        <a:rPr lang="en-GB" baseline="0" dirty="0" smtClean="0"/>
                        <a:t>Integration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… </a:t>
                      </a:r>
                      <a:r>
                        <a:rPr lang="en-GB" dirty="0" err="1" smtClean="0"/>
                        <a:t>à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mettre</a:t>
                      </a:r>
                      <a:r>
                        <a:rPr lang="en-GB" dirty="0" smtClean="0"/>
                        <a:t> en route …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3"/>
          <p:cNvSpPr txBox="1">
            <a:spLocks/>
          </p:cNvSpPr>
          <p:nvPr/>
        </p:nvSpPr>
        <p:spPr>
          <a:xfrm>
            <a:off x="39688" y="117736"/>
            <a:ext cx="8042276" cy="76548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600" noProof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AGATA@CC</a:t>
            </a:r>
            <a:endParaRPr kumimoji="0" lang="en-GB" sz="46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8" y="-19842"/>
            <a:ext cx="829140" cy="1121091"/>
          </a:xfrm>
          <a:prstGeom prst="rect">
            <a:avLst/>
          </a:prstGeom>
        </p:spPr>
      </p:pic>
      <p:pic>
        <p:nvPicPr>
          <p:cNvPr id="5" name="Image 4" descr="logoCC72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7880" y="117736"/>
            <a:ext cx="1905000" cy="825500"/>
          </a:xfrm>
          <a:prstGeom prst="rect">
            <a:avLst/>
          </a:prstGeom>
        </p:spPr>
      </p:pic>
      <p:graphicFrame>
        <p:nvGraphicFramePr>
          <p:cNvPr id="6" name="Tableau 5"/>
          <p:cNvGraphicFramePr>
            <a:graphicFrameLocks noGrp="1"/>
          </p:cNvGraphicFramePr>
          <p:nvPr/>
        </p:nvGraphicFramePr>
        <p:xfrm>
          <a:off x="615139" y="1182529"/>
          <a:ext cx="8010700" cy="54260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5280"/>
                <a:gridCol w="1452722"/>
                <a:gridCol w="4732698"/>
              </a:tblGrid>
              <a:tr h="64452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Service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Start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err="1" smtClean="0"/>
                        <a:t>Commentaires</a:t>
                      </a:r>
                      <a:endParaRPr lang="en-GB" dirty="0"/>
                    </a:p>
                  </a:txBody>
                  <a:tcPr/>
                </a:tc>
              </a:tr>
              <a:tr h="64452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Web</a:t>
                      </a:r>
                    </a:p>
                    <a:p>
                      <a:pPr algn="ctr"/>
                      <a:r>
                        <a:rPr lang="en-GB" dirty="0" smtClean="0"/>
                        <a:t>Mailing</a:t>
                      </a:r>
                      <a:r>
                        <a:rPr lang="en-GB" baseline="0" dirty="0" smtClean="0"/>
                        <a:t> list</a:t>
                      </a:r>
                      <a:r>
                        <a:rPr lang="en-GB" dirty="0" smtClean="0"/>
                        <a:t>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2005</a:t>
                      </a:r>
                    </a:p>
                    <a:p>
                      <a:pPr algn="ctr"/>
                      <a:r>
                        <a:rPr lang="en-GB" dirty="0" smtClean="0"/>
                        <a:t>2011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http:/agata.in2p3.fr</a:t>
                      </a:r>
                    </a:p>
                    <a:p>
                      <a:pPr algn="ctr"/>
                      <a:r>
                        <a:rPr lang="en-GB" dirty="0" smtClean="0"/>
                        <a:t>http:/agata.in2p3.fr/DB</a:t>
                      </a:r>
                      <a:endParaRPr lang="en-GB" dirty="0"/>
                    </a:p>
                  </a:txBody>
                  <a:tcPr/>
                </a:tc>
              </a:tr>
              <a:tr h="64452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SVN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2005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hlinkClick r:id="rId4"/>
                        </a:rPr>
                        <a:t>https://svn.in2p3.fr/agata/</a:t>
                      </a:r>
                      <a:endParaRPr lang="fr-FR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[+PARIS  </a:t>
                      </a:r>
                      <a:r>
                        <a:rPr lang="fr-FR" dirty="0" smtClean="0">
                          <a:hlinkClick r:id="rId4"/>
                        </a:rPr>
                        <a:t>https://svn.in2p3.fr/paris/</a:t>
                      </a:r>
                      <a:r>
                        <a:rPr lang="en-GB" dirty="0" smtClean="0"/>
                        <a:t>]</a:t>
                      </a:r>
                      <a:endParaRPr lang="fr-FR" dirty="0" smtClean="0"/>
                    </a:p>
                  </a:txBody>
                  <a:tcPr/>
                </a:tc>
              </a:tr>
              <a:tr h="64452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DB Oracle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2011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Base</a:t>
                      </a:r>
                      <a:r>
                        <a:rPr lang="en-GB" baseline="0" dirty="0" smtClean="0"/>
                        <a:t> de </a:t>
                      </a:r>
                      <a:r>
                        <a:rPr lang="en-GB" baseline="0" dirty="0" err="1" smtClean="0"/>
                        <a:t>données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Détecteur</a:t>
                      </a:r>
                      <a:endParaRPr lang="en-GB" baseline="0" dirty="0" smtClean="0"/>
                    </a:p>
                    <a:p>
                      <a:pPr algn="ctr"/>
                      <a:r>
                        <a:rPr lang="en-GB" baseline="0" dirty="0" smtClean="0"/>
                        <a:t>[+PARIS +EXOGAM]</a:t>
                      </a:r>
                      <a:endParaRPr lang="en-GB" dirty="0"/>
                    </a:p>
                  </a:txBody>
                  <a:tcPr/>
                </a:tc>
              </a:tr>
              <a:tr h="64452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Grille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2010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CC TIER1</a:t>
                      </a:r>
                      <a:r>
                        <a:rPr lang="en-GB" baseline="0" dirty="0" smtClean="0"/>
                        <a:t> - </a:t>
                      </a:r>
                      <a:r>
                        <a:rPr lang="en-GB" dirty="0" smtClean="0"/>
                        <a:t>SRM / </a:t>
                      </a:r>
                      <a:r>
                        <a:rPr lang="en-GB" dirty="0" err="1" smtClean="0"/>
                        <a:t>dCache</a:t>
                      </a:r>
                      <a:r>
                        <a:rPr lang="en-GB" dirty="0" smtClean="0"/>
                        <a:t> / HPSS</a:t>
                      </a:r>
                    </a:p>
                    <a:p>
                      <a:pPr algn="ctr"/>
                      <a:r>
                        <a:rPr lang="en-GB" dirty="0" smtClean="0"/>
                        <a:t>[</a:t>
                      </a:r>
                      <a:r>
                        <a:rPr lang="en-GB" dirty="0" err="1" smtClean="0"/>
                        <a:t>duplication</a:t>
                      </a:r>
                      <a:r>
                        <a:rPr lang="en-GB" baseline="0" dirty="0" err="1" smtClean="0"/>
                        <a:t>@Bologne</a:t>
                      </a:r>
                      <a:r>
                        <a:rPr lang="en-GB" dirty="0" smtClean="0"/>
                        <a:t>]</a:t>
                      </a:r>
                    </a:p>
                    <a:p>
                      <a:pPr algn="ctr"/>
                      <a:r>
                        <a:rPr lang="en-GB" dirty="0" smtClean="0"/>
                        <a:t>[+EXILL </a:t>
                      </a:r>
                      <a:r>
                        <a:rPr lang="en-GB" dirty="0" err="1" smtClean="0"/>
                        <a:t>iRods</a:t>
                      </a:r>
                      <a:r>
                        <a:rPr lang="en-GB" dirty="0" smtClean="0"/>
                        <a:t>/HPSS] </a:t>
                      </a:r>
                      <a:endParaRPr lang="en-GB" dirty="0"/>
                    </a:p>
                  </a:txBody>
                  <a:tcPr/>
                </a:tc>
              </a:tr>
              <a:tr h="64452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Forge 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2012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https://forge.in2p3.fr/projects/agata</a:t>
                      </a:r>
                      <a:endParaRPr lang="en-GB" dirty="0" smtClean="0"/>
                    </a:p>
                  </a:txBody>
                  <a:tcPr/>
                </a:tc>
              </a:tr>
              <a:tr h="64452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ATRIUM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End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2014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AGATA [France]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baseline="0" dirty="0" err="1" smtClean="0"/>
                        <a:t>Pilote</a:t>
                      </a:r>
                      <a:r>
                        <a:rPr lang="en-GB" baseline="0" dirty="0" smtClean="0"/>
                        <a:t> pour ATRIUM</a:t>
                      </a:r>
                    </a:p>
                    <a:p>
                      <a:pPr algn="ctr"/>
                      <a:r>
                        <a:rPr lang="en-GB" baseline="0" dirty="0" smtClean="0"/>
                        <a:t>… </a:t>
                      </a:r>
                      <a:r>
                        <a:rPr lang="en-GB" baseline="0" dirty="0" err="1" smtClean="0"/>
                        <a:t>mise</a:t>
                      </a:r>
                      <a:r>
                        <a:rPr lang="en-GB" baseline="0" dirty="0" smtClean="0"/>
                        <a:t> en route …</a:t>
                      </a:r>
                      <a:endParaRPr lang="en-GB" dirty="0"/>
                    </a:p>
                  </a:txBody>
                  <a:tcPr/>
                </a:tc>
              </a:tr>
              <a:tr h="64452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Continuous</a:t>
                      </a:r>
                      <a:r>
                        <a:rPr lang="en-GB" baseline="0" dirty="0" smtClean="0"/>
                        <a:t> </a:t>
                      </a:r>
                    </a:p>
                    <a:p>
                      <a:pPr algn="ctr"/>
                      <a:r>
                        <a:rPr lang="en-GB" baseline="0" dirty="0" smtClean="0"/>
                        <a:t>Integration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2014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… </a:t>
                      </a:r>
                      <a:r>
                        <a:rPr lang="en-GB" dirty="0" err="1" smtClean="0"/>
                        <a:t>à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mettre</a:t>
                      </a:r>
                      <a:r>
                        <a:rPr lang="en-GB" dirty="0" smtClean="0"/>
                        <a:t> en route …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Image 6" descr="Web1.tif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203" y="511488"/>
            <a:ext cx="5236440" cy="34418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Image 7" descr="web2.tif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92707" y="883222"/>
            <a:ext cx="5974615" cy="57567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9" name="Image 8" descr="svn.tif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9269" y="1832259"/>
            <a:ext cx="8206570" cy="32284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" name="Image 9" descr="forge.tif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5599" y="774246"/>
            <a:ext cx="5549016" cy="5164099"/>
          </a:xfrm>
          <a:prstGeom prst="rect">
            <a:avLst/>
          </a:prstGeom>
          <a:ln>
            <a:noFill/>
          </a:ln>
          <a:effectLst>
            <a:outerShdw blurRad="50800" dist="38100" dir="2700000">
              <a:srgbClr val="000000">
                <a:alpha val="43000"/>
              </a:srgbClr>
            </a:outerShd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se">
  <a:themeElements>
    <a:clrScheme name="Bris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is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is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Brise.thmx</Template>
  <TotalTime>675</TotalTime>
  <Words>1604</Words>
  <Application>Microsoft Macintosh PowerPoint</Application>
  <PresentationFormat>Présentation à l'écran (4:3)</PresentationFormat>
  <Paragraphs>378</Paragraphs>
  <Slides>15</Slides>
  <Notes>1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6" baseType="lpstr">
      <vt:lpstr>Brise</vt:lpstr>
      <vt:lpstr>AGATA au CCIN2P3</vt:lpstr>
      <vt:lpstr>‘Plan’ de la présentation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</vt:vector>
  </TitlesOfParts>
  <Company>IPNL - CNRS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AGATA au CCIN2P3</dc:title>
  <dc:creator>Olivier</dc:creator>
  <cp:lastModifiedBy>Olivier</cp:lastModifiedBy>
  <cp:revision>77</cp:revision>
  <dcterms:created xsi:type="dcterms:W3CDTF">2015-01-22T16:11:21Z</dcterms:created>
  <dcterms:modified xsi:type="dcterms:W3CDTF">2015-01-22T16:15:10Z</dcterms:modified>
</cp:coreProperties>
</file>