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notesMasterIdLst>
    <p:notesMasterId r:id="rId29"/>
  </p:notesMasterIdLst>
  <p:sldIdLst>
    <p:sldId id="256" r:id="rId2"/>
    <p:sldId id="366" r:id="rId3"/>
    <p:sldId id="374" r:id="rId4"/>
    <p:sldId id="373" r:id="rId5"/>
    <p:sldId id="372" r:id="rId6"/>
    <p:sldId id="380" r:id="rId7"/>
    <p:sldId id="404" r:id="rId8"/>
    <p:sldId id="406" r:id="rId9"/>
    <p:sldId id="376" r:id="rId10"/>
    <p:sldId id="367" r:id="rId11"/>
    <p:sldId id="368" r:id="rId12"/>
    <p:sldId id="375" r:id="rId13"/>
    <p:sldId id="310" r:id="rId14"/>
    <p:sldId id="312" r:id="rId15"/>
    <p:sldId id="397" r:id="rId16"/>
    <p:sldId id="408" r:id="rId17"/>
    <p:sldId id="395" r:id="rId18"/>
    <p:sldId id="396" r:id="rId19"/>
    <p:sldId id="398" r:id="rId20"/>
    <p:sldId id="385" r:id="rId21"/>
    <p:sldId id="402" r:id="rId22"/>
    <p:sldId id="407" r:id="rId23"/>
    <p:sldId id="391" r:id="rId24"/>
    <p:sldId id="389" r:id="rId25"/>
    <p:sldId id="386" r:id="rId26"/>
    <p:sldId id="387" r:id="rId27"/>
    <p:sldId id="38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CC"/>
    <a:srgbClr val="1F0C0B"/>
    <a:srgbClr val="411917"/>
    <a:srgbClr val="250E0D"/>
    <a:srgbClr val="1BC8EB"/>
    <a:srgbClr val="0075CC"/>
    <a:srgbClr val="CB3BC1"/>
    <a:srgbClr val="00CC5C"/>
    <a:srgbClr val="4A7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8" autoAdjust="0"/>
    <p:restoredTop sz="94728" autoAdjust="0"/>
  </p:normalViewPr>
  <p:slideViewPr>
    <p:cSldViewPr>
      <p:cViewPr varScale="1">
        <p:scale>
          <a:sx n="68" d="100"/>
          <a:sy n="68" d="100"/>
        </p:scale>
        <p:origin x="57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E1D19-B047-4B19-BDFA-A49BCC905FF0}" type="datetimeFigureOut">
              <a:rPr lang="it-IT" smtClean="0"/>
              <a:t>14/03/2015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4386D-EA72-45BD-A907-0D6A03E4B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6850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4386D-EA72-45BD-A907-0D6A03E4B0E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454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4386D-EA72-45BD-A907-0D6A03E4B0E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1125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4386D-EA72-45BD-A907-0D6A03E4B0E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617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4386D-EA72-45BD-A907-0D6A03E4B0E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658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4386D-EA72-45BD-A907-0D6A03E4B0E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8307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4386D-EA72-45BD-A907-0D6A03E4B0E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201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4386D-EA72-45BD-A907-0D6A03E4B0E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255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4386D-EA72-45BD-A907-0D6A03E4B0E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067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4386D-EA72-45BD-A907-0D6A03E4B0E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023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4386D-EA72-45BD-A907-0D6A03E4B0E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494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4386D-EA72-45BD-A907-0D6A03E4B0E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09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4386D-EA72-45BD-A907-0D6A03E4B0E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0187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Barbara </a:t>
            </a:r>
            <a:r>
              <a:rPr lang="en-US" dirty="0" err="1" smtClean="0"/>
              <a:t>Caccianiga</a:t>
            </a:r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739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7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3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accent1"/>
          </a:solidFill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1800" baseline="0">
                <a:latin typeface="Arial" pitchFamily="34" charset="0"/>
              </a:defRPr>
            </a:lvl1pPr>
            <a:lvl2pPr>
              <a:defRPr sz="1800" baseline="0">
                <a:latin typeface="Arial" pitchFamily="34" charset="0"/>
              </a:defRPr>
            </a:lvl2pPr>
            <a:lvl3pPr>
              <a:defRPr sz="1800" baseline="0">
                <a:latin typeface="Arial" pitchFamily="34" charset="0"/>
              </a:defRPr>
            </a:lvl3pPr>
            <a:lvl4pPr>
              <a:defRPr sz="1800" baseline="0">
                <a:latin typeface="Arial" pitchFamily="34" charset="0"/>
              </a:defRPr>
            </a:lvl4pPr>
            <a:lvl5pPr>
              <a:defRPr sz="180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505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3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4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4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9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4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54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30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7765" cy="7040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1038722"/>
            <a:ext cx="8839200" cy="1089025"/>
          </a:xfrm>
          <a:solidFill>
            <a:schemeClr val="tx1"/>
          </a:solidFill>
          <a:ln w="508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it-IT" sz="4800" b="1" smtClean="0">
                <a:solidFill>
                  <a:schemeClr val="bg2"/>
                </a:solidFill>
              </a:rPr>
              <a:t>Recent results from Borexino</a:t>
            </a:r>
            <a:endParaRPr lang="it-IT" sz="4800" b="1" dirty="0">
              <a:solidFill>
                <a:schemeClr val="bg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6400800"/>
            <a:ext cx="7543800" cy="485336"/>
          </a:xfrm>
        </p:spPr>
        <p:txBody>
          <a:bodyPr>
            <a:normAutofit/>
          </a:bodyPr>
          <a:lstStyle/>
          <a:p>
            <a:r>
              <a:rPr lang="fr-FR" sz="2200" b="1" i="1" smtClean="0">
                <a:solidFill>
                  <a:schemeClr val="bg1"/>
                </a:solidFill>
              </a:rPr>
              <a:t>50th Rencontres de Moriond</a:t>
            </a:r>
            <a:r>
              <a:rPr lang="fr-FR" sz="2200" b="1" smtClean="0">
                <a:solidFill>
                  <a:schemeClr val="bg1"/>
                </a:solidFill>
              </a:rPr>
              <a:t>- </a:t>
            </a:r>
            <a:r>
              <a:rPr lang="fr-FR" sz="2200" b="1" i="1" smtClean="0">
                <a:solidFill>
                  <a:schemeClr val="bg1"/>
                </a:solidFill>
              </a:rPr>
              <a:t>La </a:t>
            </a:r>
            <a:r>
              <a:rPr lang="fr-FR" sz="2200" b="1" i="1" dirty="0" err="1" smtClean="0">
                <a:solidFill>
                  <a:schemeClr val="bg1"/>
                </a:solidFill>
              </a:rPr>
              <a:t>Thuile</a:t>
            </a:r>
            <a:r>
              <a:rPr lang="fr-FR" sz="2200" b="1" i="1" smtClean="0">
                <a:solidFill>
                  <a:schemeClr val="bg1"/>
                </a:solidFill>
              </a:rPr>
              <a:t>, March </a:t>
            </a:r>
            <a:r>
              <a:rPr lang="fr-FR" sz="2200" b="1" i="1">
                <a:solidFill>
                  <a:schemeClr val="bg1"/>
                </a:solidFill>
              </a:rPr>
              <a:t>1</a:t>
            </a:r>
            <a:r>
              <a:rPr lang="fr-FR" sz="2200" b="1" i="1" smtClean="0">
                <a:solidFill>
                  <a:schemeClr val="bg1"/>
                </a:solidFill>
              </a:rPr>
              <a:t>4</a:t>
            </a:r>
            <a:r>
              <a:rPr lang="fr-FR" sz="2200" b="1" i="1" baseline="30000" smtClean="0">
                <a:solidFill>
                  <a:schemeClr val="bg1"/>
                </a:solidFill>
              </a:rPr>
              <a:t>th</a:t>
            </a:r>
            <a:r>
              <a:rPr lang="fr-FR" sz="2200" b="1" i="1" smtClean="0">
                <a:solidFill>
                  <a:schemeClr val="bg1"/>
                </a:solidFill>
              </a:rPr>
              <a:t> -21</a:t>
            </a:r>
            <a:r>
              <a:rPr lang="fr-FR" sz="2200" b="1" i="1" baseline="30000" smtClean="0">
                <a:solidFill>
                  <a:schemeClr val="bg1"/>
                </a:solidFill>
              </a:rPr>
              <a:t>st</a:t>
            </a:r>
            <a:r>
              <a:rPr lang="fr-FR" sz="2200" b="1" i="1" smtClean="0">
                <a:solidFill>
                  <a:schemeClr val="bg1"/>
                </a:solidFill>
              </a:rPr>
              <a:t> 2015</a:t>
            </a:r>
            <a:endParaRPr lang="it-IT" sz="2200" i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3150" y="2432673"/>
            <a:ext cx="4533900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smtClean="0">
                <a:solidFill>
                  <a:schemeClr val="bg1"/>
                </a:solidFill>
              </a:rPr>
              <a:t>Barbara Caccianiga-INFN Milano </a:t>
            </a:r>
          </a:p>
          <a:p>
            <a:pPr algn="ctr"/>
            <a:r>
              <a:rPr lang="it-IT" sz="2000" b="1">
                <a:solidFill>
                  <a:schemeClr val="bg1"/>
                </a:solidFill>
              </a:rPr>
              <a:t>o</a:t>
            </a:r>
            <a:r>
              <a:rPr lang="it-IT" sz="2000" b="1" smtClean="0">
                <a:solidFill>
                  <a:schemeClr val="bg1"/>
                </a:solidFill>
              </a:rPr>
              <a:t>n behalf of the Borexino collaboration</a:t>
            </a:r>
            <a:endParaRPr lang="it-IT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2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7765" cy="70408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86376" y="0"/>
            <a:ext cx="5105400" cy="7040824"/>
          </a:xfrm>
          <a:prstGeom prst="rect">
            <a:avLst/>
          </a:prstGeom>
          <a:solidFill>
            <a:srgbClr val="1F0C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029326" y="304800"/>
            <a:ext cx="3619500" cy="1089025"/>
          </a:xfrm>
          <a:ln w="508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it-IT" sz="4800" b="1" smtClean="0">
                <a:solidFill>
                  <a:schemeClr val="bg1"/>
                </a:solidFill>
              </a:rPr>
              <a:t>Borexino</a:t>
            </a:r>
            <a:endParaRPr lang="it-IT" sz="4800" b="1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90500" y="6705600"/>
            <a:ext cx="8801100" cy="304800"/>
          </a:xfrm>
        </p:spPr>
        <p:txBody>
          <a:bodyPr>
            <a:normAutofit fontScale="70000" lnSpcReduction="20000"/>
          </a:bodyPr>
          <a:lstStyle/>
          <a:p>
            <a:r>
              <a:rPr lang="fr-FR" sz="2200" b="1" i="1" smtClean="0">
                <a:solidFill>
                  <a:schemeClr val="bg1"/>
                </a:solidFill>
              </a:rPr>
              <a:t>Barbara Caccianiga-INFN Milano 50th Rencontres de Moriond</a:t>
            </a:r>
            <a:r>
              <a:rPr lang="fr-FR" sz="2200" b="1" smtClean="0">
                <a:solidFill>
                  <a:schemeClr val="bg1"/>
                </a:solidFill>
              </a:rPr>
              <a:t>- </a:t>
            </a:r>
            <a:r>
              <a:rPr lang="fr-FR" sz="2200" b="1" i="1" smtClean="0">
                <a:solidFill>
                  <a:schemeClr val="bg1"/>
                </a:solidFill>
              </a:rPr>
              <a:t>La </a:t>
            </a:r>
            <a:r>
              <a:rPr lang="fr-FR" sz="2200" b="1" i="1" dirty="0" err="1" smtClean="0">
                <a:solidFill>
                  <a:schemeClr val="bg1"/>
                </a:solidFill>
              </a:rPr>
              <a:t>Thuile</a:t>
            </a:r>
            <a:r>
              <a:rPr lang="fr-FR" sz="2200" b="1" i="1" smtClean="0">
                <a:solidFill>
                  <a:schemeClr val="bg1"/>
                </a:solidFill>
              </a:rPr>
              <a:t>, March </a:t>
            </a:r>
            <a:r>
              <a:rPr lang="fr-FR" sz="2200" b="1" i="1">
                <a:solidFill>
                  <a:schemeClr val="bg1"/>
                </a:solidFill>
              </a:rPr>
              <a:t>1</a:t>
            </a:r>
            <a:r>
              <a:rPr lang="fr-FR" sz="2200" b="1" i="1" smtClean="0">
                <a:solidFill>
                  <a:schemeClr val="bg1"/>
                </a:solidFill>
              </a:rPr>
              <a:t>4</a:t>
            </a:r>
            <a:r>
              <a:rPr lang="fr-FR" sz="2200" b="1" i="1" baseline="30000" smtClean="0">
                <a:solidFill>
                  <a:schemeClr val="bg1"/>
                </a:solidFill>
              </a:rPr>
              <a:t>th</a:t>
            </a:r>
            <a:r>
              <a:rPr lang="fr-FR" sz="2200" b="1" i="1" smtClean="0">
                <a:solidFill>
                  <a:schemeClr val="bg1"/>
                </a:solidFill>
              </a:rPr>
              <a:t> 21</a:t>
            </a:r>
            <a:r>
              <a:rPr lang="fr-FR" sz="2200" b="1" i="1" baseline="30000" smtClean="0">
                <a:solidFill>
                  <a:schemeClr val="bg1"/>
                </a:solidFill>
              </a:rPr>
              <a:t>st</a:t>
            </a:r>
            <a:r>
              <a:rPr lang="fr-FR" sz="2200" b="1" i="1" smtClean="0">
                <a:solidFill>
                  <a:schemeClr val="bg1"/>
                </a:solidFill>
              </a:rPr>
              <a:t> 2015</a:t>
            </a:r>
            <a:endParaRPr lang="it-IT" sz="2200" i="1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" name="Picture 20" descr="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050" y="1916112"/>
            <a:ext cx="4038600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561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7765" cy="704082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029326" y="304800"/>
            <a:ext cx="3619500" cy="1089025"/>
          </a:xfrm>
          <a:ln w="508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it-IT" sz="4800" b="1" smtClean="0">
                <a:solidFill>
                  <a:schemeClr val="bg1"/>
                </a:solidFill>
              </a:rPr>
              <a:t>Borexino</a:t>
            </a:r>
            <a:endParaRPr lang="it-IT" sz="4800" b="1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90500" y="6705600"/>
            <a:ext cx="8801100" cy="304800"/>
          </a:xfrm>
        </p:spPr>
        <p:txBody>
          <a:bodyPr>
            <a:normAutofit fontScale="70000" lnSpcReduction="20000"/>
          </a:bodyPr>
          <a:lstStyle/>
          <a:p>
            <a:r>
              <a:rPr lang="fr-FR" sz="2200" b="1" i="1" smtClean="0">
                <a:solidFill>
                  <a:schemeClr val="bg1"/>
                </a:solidFill>
              </a:rPr>
              <a:t>Barbara Caccianiga-INFN Milano 50th Rencontres de Moriond</a:t>
            </a:r>
            <a:r>
              <a:rPr lang="fr-FR" sz="2200" b="1" smtClean="0">
                <a:solidFill>
                  <a:schemeClr val="bg1"/>
                </a:solidFill>
              </a:rPr>
              <a:t>- </a:t>
            </a:r>
            <a:r>
              <a:rPr lang="fr-FR" sz="2200" b="1" i="1" smtClean="0">
                <a:solidFill>
                  <a:schemeClr val="bg1"/>
                </a:solidFill>
              </a:rPr>
              <a:t>La </a:t>
            </a:r>
            <a:r>
              <a:rPr lang="fr-FR" sz="2200" b="1" i="1" dirty="0" err="1" smtClean="0">
                <a:solidFill>
                  <a:schemeClr val="bg1"/>
                </a:solidFill>
              </a:rPr>
              <a:t>Thuile</a:t>
            </a:r>
            <a:r>
              <a:rPr lang="fr-FR" sz="2200" b="1" i="1" smtClean="0">
                <a:solidFill>
                  <a:schemeClr val="bg1"/>
                </a:solidFill>
              </a:rPr>
              <a:t>, March </a:t>
            </a:r>
            <a:r>
              <a:rPr lang="fr-FR" sz="2200" b="1" i="1">
                <a:solidFill>
                  <a:schemeClr val="bg1"/>
                </a:solidFill>
              </a:rPr>
              <a:t>1</a:t>
            </a:r>
            <a:r>
              <a:rPr lang="fr-FR" sz="2200" b="1" i="1" smtClean="0">
                <a:solidFill>
                  <a:schemeClr val="bg1"/>
                </a:solidFill>
              </a:rPr>
              <a:t>4</a:t>
            </a:r>
            <a:r>
              <a:rPr lang="fr-FR" sz="2200" b="1" i="1" baseline="30000" smtClean="0">
                <a:solidFill>
                  <a:schemeClr val="bg1"/>
                </a:solidFill>
              </a:rPr>
              <a:t>th</a:t>
            </a:r>
            <a:r>
              <a:rPr lang="fr-FR" sz="2200" b="1" i="1" smtClean="0">
                <a:solidFill>
                  <a:schemeClr val="bg1"/>
                </a:solidFill>
              </a:rPr>
              <a:t> 21</a:t>
            </a:r>
            <a:r>
              <a:rPr lang="fr-FR" sz="2200" b="1" i="1" baseline="30000" smtClean="0">
                <a:solidFill>
                  <a:schemeClr val="bg1"/>
                </a:solidFill>
              </a:rPr>
              <a:t>st</a:t>
            </a:r>
            <a:r>
              <a:rPr lang="fr-FR" sz="2200" b="1" i="1" smtClean="0">
                <a:solidFill>
                  <a:schemeClr val="bg1"/>
                </a:solidFill>
              </a:rPr>
              <a:t> 2015</a:t>
            </a:r>
            <a:endParaRPr lang="it-IT" sz="2200" i="1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7200" cy="7010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181726" y="457200"/>
            <a:ext cx="3619500" cy="1089025"/>
          </a:xfrm>
          <a:prstGeom prst="rect">
            <a:avLst/>
          </a:prstGeom>
          <a:solidFill>
            <a:schemeClr val="tx1"/>
          </a:solidFill>
          <a:ln w="508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b="1" smtClean="0">
                <a:solidFill>
                  <a:schemeClr val="bg1"/>
                </a:solidFill>
              </a:rPr>
              <a:t>Borexino</a:t>
            </a:r>
            <a:endParaRPr lang="it-IT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0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7765" cy="70408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86376" y="0"/>
            <a:ext cx="5105400" cy="7040824"/>
          </a:xfrm>
          <a:prstGeom prst="rect">
            <a:avLst/>
          </a:prstGeom>
          <a:solidFill>
            <a:srgbClr val="1F0C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029326" y="0"/>
            <a:ext cx="3619500" cy="1089025"/>
          </a:xfrm>
          <a:ln w="508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it-IT" sz="4800" b="1" smtClean="0">
                <a:solidFill>
                  <a:schemeClr val="bg1"/>
                </a:solidFill>
              </a:rPr>
              <a:t>Borexino</a:t>
            </a:r>
            <a:endParaRPr lang="it-IT" sz="4800" b="1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90500" y="6705600"/>
            <a:ext cx="8801100" cy="304800"/>
          </a:xfrm>
        </p:spPr>
        <p:txBody>
          <a:bodyPr>
            <a:normAutofit fontScale="70000" lnSpcReduction="20000"/>
          </a:bodyPr>
          <a:lstStyle/>
          <a:p>
            <a:r>
              <a:rPr lang="fr-FR" sz="2200" b="1" i="1" smtClean="0">
                <a:solidFill>
                  <a:schemeClr val="bg1"/>
                </a:solidFill>
              </a:rPr>
              <a:t>Barbara Caccianiga-INFN Milano 50th Rencontres de Moriond</a:t>
            </a:r>
            <a:r>
              <a:rPr lang="fr-FR" sz="2200" b="1" smtClean="0">
                <a:solidFill>
                  <a:schemeClr val="bg1"/>
                </a:solidFill>
              </a:rPr>
              <a:t>- </a:t>
            </a:r>
            <a:r>
              <a:rPr lang="fr-FR" sz="2200" b="1" i="1" smtClean="0">
                <a:solidFill>
                  <a:schemeClr val="bg1"/>
                </a:solidFill>
              </a:rPr>
              <a:t>La </a:t>
            </a:r>
            <a:r>
              <a:rPr lang="fr-FR" sz="2200" b="1" i="1" dirty="0" err="1" smtClean="0">
                <a:solidFill>
                  <a:schemeClr val="bg1"/>
                </a:solidFill>
              </a:rPr>
              <a:t>Thuile</a:t>
            </a:r>
            <a:r>
              <a:rPr lang="fr-FR" sz="2200" b="1" i="1" smtClean="0">
                <a:solidFill>
                  <a:schemeClr val="bg1"/>
                </a:solidFill>
              </a:rPr>
              <a:t>, March </a:t>
            </a:r>
            <a:r>
              <a:rPr lang="fr-FR" sz="2200" b="1" i="1">
                <a:solidFill>
                  <a:schemeClr val="bg1"/>
                </a:solidFill>
              </a:rPr>
              <a:t>1</a:t>
            </a:r>
            <a:r>
              <a:rPr lang="fr-FR" sz="2200" b="1" i="1" smtClean="0">
                <a:solidFill>
                  <a:schemeClr val="bg1"/>
                </a:solidFill>
              </a:rPr>
              <a:t>4</a:t>
            </a:r>
            <a:r>
              <a:rPr lang="fr-FR" sz="2200" b="1" i="1" baseline="30000" smtClean="0">
                <a:solidFill>
                  <a:schemeClr val="bg1"/>
                </a:solidFill>
              </a:rPr>
              <a:t>th</a:t>
            </a:r>
            <a:r>
              <a:rPr lang="fr-FR" sz="2200" b="1" i="1" smtClean="0">
                <a:solidFill>
                  <a:schemeClr val="bg1"/>
                </a:solidFill>
              </a:rPr>
              <a:t> 21</a:t>
            </a:r>
            <a:r>
              <a:rPr lang="fr-FR" sz="2200" b="1" i="1" baseline="30000" smtClean="0">
                <a:solidFill>
                  <a:schemeClr val="bg1"/>
                </a:solidFill>
              </a:rPr>
              <a:t>st</a:t>
            </a:r>
            <a:r>
              <a:rPr lang="fr-FR" sz="2200" b="1" i="1" smtClean="0">
                <a:solidFill>
                  <a:schemeClr val="bg1"/>
                </a:solidFill>
              </a:rPr>
              <a:t> 2015</a:t>
            </a:r>
            <a:endParaRPr lang="it-IT" sz="2200" i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52400" y="1331913"/>
            <a:ext cx="4319588" cy="95408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Arial" pitchFamily="34" charset="0"/>
                <a:cs typeface="Arial" pitchFamily="34" charset="0"/>
              </a:rPr>
              <a:t>Core of the detector: 300 tons of liquid </a:t>
            </a:r>
            <a:r>
              <a:rPr lang="en-US" b="0" dirty="0" err="1">
                <a:latin typeface="Arial" pitchFamily="34" charset="0"/>
                <a:cs typeface="Arial" pitchFamily="34" charset="0"/>
              </a:rPr>
              <a:t>scintillator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 contained in  a nylon vessel of 4.25 m radius (PC+PPO);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52400" y="2398713"/>
            <a:ext cx="4321175" cy="95408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Arial" pitchFamily="34" charset="0"/>
                <a:cs typeface="Arial" pitchFamily="34" charset="0"/>
              </a:rPr>
              <a:t>1</a:t>
            </a:r>
            <a:r>
              <a:rPr lang="en-US" b="0" baseline="30000" dirty="0">
                <a:latin typeface="Arial" pitchFamily="34" charset="0"/>
                <a:cs typeface="Arial" pitchFamily="34" charset="0"/>
              </a:rPr>
              <a:t>st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 shield: 1000 tons of ultra-pure buffer liquid (pure PC) contained in a stainless steel sphere of 7 m radius;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50813" y="4654069"/>
            <a:ext cx="4321175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Arial" pitchFamily="34" charset="0"/>
                <a:cs typeface="Arial" pitchFamily="34" charset="0"/>
              </a:rPr>
              <a:t>2</a:t>
            </a:r>
            <a:r>
              <a:rPr lang="en-US" b="0" baseline="30000" dirty="0">
                <a:latin typeface="Arial" pitchFamily="34" charset="0"/>
                <a:cs typeface="Arial" pitchFamily="34" charset="0"/>
              </a:rPr>
              <a:t>nd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 shield: 2000 tons of ultra-pure water contained in a cylindrical dome;</a:t>
            </a: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52400" y="3541713"/>
            <a:ext cx="4321175" cy="95408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Arial" pitchFamily="34" charset="0"/>
                <a:cs typeface="Arial" pitchFamily="34" charset="0"/>
              </a:rPr>
              <a:t>2214 photomultiplier tubes pointing towards the center to view the light emitted by the </a:t>
            </a:r>
            <a:r>
              <a:rPr lang="en-US" b="0" dirty="0" err="1">
                <a:latin typeface="Arial" pitchFamily="34" charset="0"/>
                <a:cs typeface="Arial" pitchFamily="34" charset="0"/>
              </a:rPr>
              <a:t>scintillator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990600" y="6211669"/>
            <a:ext cx="7342188" cy="400110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mtClean="0">
                <a:latin typeface="Arial" pitchFamily="34" charset="0"/>
                <a:cs typeface="Arial" pitchFamily="34" charset="0"/>
              </a:rPr>
              <a:t>Borexino is located under the Gran Sasso mountain in Italy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20" descr="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050" y="1600200"/>
            <a:ext cx="4038600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>
            <a:stCxn id="11" idx="3"/>
          </p:cNvCxnSpPr>
          <p:nvPr/>
        </p:nvCxnSpPr>
        <p:spPr>
          <a:xfrm>
            <a:off x="4471988" y="1808957"/>
            <a:ext cx="2309812" cy="200104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2" idx="3"/>
          </p:cNvCxnSpPr>
          <p:nvPr/>
        </p:nvCxnSpPr>
        <p:spPr>
          <a:xfrm>
            <a:off x="4473575" y="2875757"/>
            <a:ext cx="1393825" cy="85804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4" idx="3"/>
          </p:cNvCxnSpPr>
          <p:nvPr/>
        </p:nvCxnSpPr>
        <p:spPr>
          <a:xfrm>
            <a:off x="4473575" y="4018757"/>
            <a:ext cx="1089025" cy="24844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3"/>
          </p:cNvCxnSpPr>
          <p:nvPr/>
        </p:nvCxnSpPr>
        <p:spPr>
          <a:xfrm flipV="1">
            <a:off x="4471988" y="4876800"/>
            <a:ext cx="785812" cy="10043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27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0" y="2495490"/>
            <a:ext cx="914400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Signal is indistinguishable from background: high </a:t>
            </a:r>
            <a:r>
              <a:rPr lang="en-GB" sz="2000" b="1" dirty="0" err="1" smtClean="0">
                <a:latin typeface="Arial" pitchFamily="34" charset="0"/>
                <a:cs typeface="Arial" pitchFamily="34" charset="0"/>
              </a:rPr>
              <a:t>radiopurity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 is  a MUST!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807184"/>
            <a:ext cx="8964488" cy="163121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Main goal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: detecting low energies solar neutrinos, in particular </a:t>
            </a:r>
            <a:r>
              <a:rPr lang="en-US" sz="2000" baseline="30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7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Be neutrinos;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Detection principle: </a:t>
            </a:r>
            <a:r>
              <a:rPr lang="en-GB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scattering of neutrinos on electrons </a:t>
            </a:r>
            <a:r>
              <a:rPr lang="en-GB" sz="2000" dirty="0" err="1" smtClean="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GB" sz="2000" baseline="-25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x</a:t>
            </a:r>
            <a:r>
              <a:rPr lang="en-GB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+ e</a:t>
            </a:r>
            <a:r>
              <a:rPr lang="en-GB" sz="2000" baseline="30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-</a:t>
            </a:r>
            <a:r>
              <a:rPr lang="en-GB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+mj-lt"/>
                <a:cs typeface="Arial" pitchFamily="34" charset="0"/>
                <a:sym typeface="Wingdings" pitchFamily="2" charset="2"/>
              </a:rPr>
              <a:t> </a:t>
            </a:r>
            <a:r>
              <a:rPr lang="en-GB" sz="2000" dirty="0" err="1" smtClean="0">
                <a:solidFill>
                  <a:schemeClr val="bg1"/>
                </a:solidFill>
                <a:latin typeface="Symbol" pitchFamily="18" charset="2"/>
                <a:cs typeface="Arial" pitchFamily="34" charset="0"/>
                <a:sym typeface="Wingdings" pitchFamily="2" charset="2"/>
              </a:rPr>
              <a:t>n</a:t>
            </a:r>
            <a:r>
              <a:rPr lang="en-GB" sz="2000" baseline="-25000" dirty="0" err="1" smtClean="0">
                <a:solidFill>
                  <a:schemeClr val="bg1"/>
                </a:solidFill>
                <a:latin typeface="+mj-lt"/>
                <a:cs typeface="Arial" pitchFamily="34" charset="0"/>
                <a:sym typeface="Wingdings" pitchFamily="2" charset="2"/>
              </a:rPr>
              <a:t>x</a:t>
            </a:r>
            <a:r>
              <a:rPr lang="en-GB" sz="2000" dirty="0" smtClean="0">
                <a:solidFill>
                  <a:schemeClr val="bg1"/>
                </a:solidFill>
                <a:latin typeface="+mj-lt"/>
                <a:cs typeface="Arial" pitchFamily="34" charset="0"/>
                <a:sym typeface="Wingdings" pitchFamily="2" charset="2"/>
              </a:rPr>
              <a:t> + e</a:t>
            </a:r>
            <a:r>
              <a:rPr lang="en-GB" sz="2000" baseline="30000" dirty="0" smtClean="0">
                <a:solidFill>
                  <a:schemeClr val="bg1"/>
                </a:solidFill>
                <a:latin typeface="+mj-lt"/>
                <a:cs typeface="Arial" pitchFamily="34" charset="0"/>
                <a:sym typeface="Wingdings" pitchFamily="2" charset="2"/>
              </a:rPr>
              <a:t>-</a:t>
            </a:r>
            <a:endParaRPr lang="en-GB" sz="2000" b="1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Detection technique</a:t>
            </a:r>
            <a:r>
              <a:rPr lang="en-GB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: large mass of organic liquid </a:t>
            </a:r>
            <a:r>
              <a:rPr lang="en-GB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scintillator</a:t>
            </a:r>
            <a:r>
              <a:rPr lang="en-GB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Technique advantages</a:t>
            </a:r>
            <a:r>
              <a:rPr lang="en-GB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: </a:t>
            </a:r>
            <a:r>
              <a:rPr lang="en-GB" sz="2000" dirty="0" smtClean="0">
                <a:solidFill>
                  <a:schemeClr val="bg1"/>
                </a:solidFill>
                <a:latin typeface="+mj-lt"/>
                <a:cs typeface="Arial" pitchFamily="34" charset="0"/>
                <a:sym typeface="Wingdings" pitchFamily="2" charset="2"/>
              </a:rPr>
              <a:t>high light-yield (higher than Cerenkov)</a:t>
            </a:r>
            <a:endParaRPr lang="en-GB" sz="2000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Technique disadvantages</a:t>
            </a:r>
            <a:r>
              <a:rPr lang="en-GB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: no directional information (unlike Cerenkov);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39552" y="3110136"/>
            <a:ext cx="7904163" cy="2376264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The expected rate of solar neutrinos in 100tons of BX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scintillator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is   ~50 counts/day which corresponds to ~ 5 10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-9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Bq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/Kg;</a:t>
            </a: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Just for comparison: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Natural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water is ~ 10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Bq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/Kg in 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238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U, 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232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 and 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40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K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Air                  is ~ 10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Bq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/m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39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Ar, 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85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Kr and 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222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Rn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Typical rock   is ~ 100-1000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Bq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/m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238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U, 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232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 and 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40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K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179512" y="5986586"/>
            <a:ext cx="8640763" cy="71901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BX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scintillator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must be 9/10 order of magnitude less radioactive than anything on earth!</a:t>
            </a:r>
          </a:p>
        </p:txBody>
      </p:sp>
      <p:sp>
        <p:nvSpPr>
          <p:cNvPr id="8" name="Down Arrow 7"/>
          <p:cNvSpPr/>
          <p:nvPr/>
        </p:nvSpPr>
        <p:spPr>
          <a:xfrm>
            <a:off x="4283968" y="5469248"/>
            <a:ext cx="288032" cy="474352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95536" y="112418"/>
            <a:ext cx="7664896" cy="587498"/>
          </a:xfrm>
          <a:prstGeom prst="rect">
            <a:avLst/>
          </a:prstGeom>
          <a:solidFill>
            <a:schemeClr val="tx1"/>
          </a:solidFill>
          <a:ln w="508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smtClean="0"/>
              <a:t>Borexino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69788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it-IT" dirty="0" smtClean="0"/>
              <a:t>Background suppression: 15 years of work</a:t>
            </a:r>
            <a:endParaRPr lang="it-IT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4800" y="734616"/>
            <a:ext cx="8640960" cy="3456384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Internal background: contamination of the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scintillator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itself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sz="2000" b="1" baseline="30000" dirty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GB" sz="2000" b="1" baseline="30000" dirty="0">
                <a:latin typeface="Arial" pitchFamily="34" charset="0"/>
                <a:cs typeface="Arial" pitchFamily="34" charset="0"/>
              </a:rPr>
              <a:t>238</a:t>
            </a:r>
            <a:r>
              <a:rPr lang="en-GB" sz="2000" b="1" dirty="0">
                <a:latin typeface="Arial" pitchFamily="34" charset="0"/>
                <a:cs typeface="Arial" pitchFamily="34" charset="0"/>
              </a:rPr>
              <a:t>U, </a:t>
            </a:r>
            <a:r>
              <a:rPr lang="en-GB" sz="2000" b="1" baseline="30000" dirty="0">
                <a:latin typeface="Arial" pitchFamily="34" charset="0"/>
                <a:cs typeface="Arial" pitchFamily="34" charset="0"/>
              </a:rPr>
              <a:t>232</a:t>
            </a:r>
            <a:r>
              <a:rPr lang="en-GB" sz="2000" b="1" dirty="0">
                <a:latin typeface="Arial" pitchFamily="34" charset="0"/>
                <a:cs typeface="Arial" pitchFamily="34" charset="0"/>
              </a:rPr>
              <a:t>Th, </a:t>
            </a:r>
            <a:r>
              <a:rPr lang="en-GB" sz="2000" b="1" baseline="30000" dirty="0">
                <a:latin typeface="Arial" pitchFamily="34" charset="0"/>
                <a:cs typeface="Arial" pitchFamily="34" charset="0"/>
              </a:rPr>
              <a:t>40</a:t>
            </a:r>
            <a:r>
              <a:rPr lang="en-GB" sz="2000" b="1" dirty="0">
                <a:latin typeface="Arial" pitchFamily="34" charset="0"/>
                <a:cs typeface="Arial" pitchFamily="34" charset="0"/>
              </a:rPr>
              <a:t>K, </a:t>
            </a:r>
            <a:r>
              <a:rPr lang="en-GB" sz="2000" b="1" baseline="30000" dirty="0">
                <a:latin typeface="Arial" pitchFamily="34" charset="0"/>
                <a:cs typeface="Arial" pitchFamily="34" charset="0"/>
              </a:rPr>
              <a:t>39</a:t>
            </a:r>
            <a:r>
              <a:rPr lang="en-GB" sz="2000" b="1" dirty="0">
                <a:latin typeface="Arial" pitchFamily="34" charset="0"/>
                <a:cs typeface="Arial" pitchFamily="34" charset="0"/>
              </a:rPr>
              <a:t>Ar, </a:t>
            </a:r>
            <a:r>
              <a:rPr lang="en-GB" sz="2000" b="1" baseline="30000" dirty="0">
                <a:latin typeface="Arial" pitchFamily="34" charset="0"/>
                <a:cs typeface="Arial" pitchFamily="34" charset="0"/>
              </a:rPr>
              <a:t>85</a:t>
            </a:r>
            <a:r>
              <a:rPr lang="en-GB" sz="2000" b="1" dirty="0">
                <a:latin typeface="Arial" pitchFamily="34" charset="0"/>
                <a:cs typeface="Arial" pitchFamily="34" charset="0"/>
              </a:rPr>
              <a:t>Kr, </a:t>
            </a:r>
            <a:r>
              <a:rPr lang="en-GB" sz="2000" b="1" baseline="30000" dirty="0">
                <a:latin typeface="Arial" pitchFamily="34" charset="0"/>
                <a:cs typeface="Arial" pitchFamily="34" charset="0"/>
              </a:rPr>
              <a:t>222</a:t>
            </a:r>
            <a:r>
              <a:rPr lang="en-GB" sz="2000" b="1" dirty="0">
                <a:latin typeface="Arial" pitchFamily="34" charset="0"/>
                <a:cs typeface="Arial" pitchFamily="34" charset="0"/>
              </a:rPr>
              <a:t>Rn)</a:t>
            </a:r>
          </a:p>
          <a:p>
            <a:pPr marL="742950" lvl="1" indent="-285750">
              <a:lnSpc>
                <a:spcPct val="95000"/>
              </a:lnSpc>
              <a:spcBef>
                <a:spcPct val="20000"/>
              </a:spcBef>
              <a:buFontTx/>
              <a:buChar char="–"/>
            </a:pPr>
            <a:r>
              <a:rPr lang="en-GB" dirty="0">
                <a:latin typeface="Arial" pitchFamily="34" charset="0"/>
                <a:cs typeface="Arial" pitchFamily="34" charset="0"/>
              </a:rPr>
              <a:t>Solvent purification (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pseudocumene</a:t>
            </a:r>
            <a:r>
              <a:rPr lang="en-GB" dirty="0">
                <a:latin typeface="Arial" pitchFamily="34" charset="0"/>
                <a:cs typeface="Arial" pitchFamily="34" charset="0"/>
              </a:rPr>
              <a:t>)</a:t>
            </a:r>
            <a:r>
              <a:rPr lang="en-GB" b="0" dirty="0">
                <a:latin typeface="Arial" pitchFamily="34" charset="0"/>
                <a:cs typeface="Arial" pitchFamily="34" charset="0"/>
              </a:rPr>
              <a:t>: </a:t>
            </a:r>
            <a:r>
              <a:rPr lang="en-GB" b="0" dirty="0" smtClean="0">
                <a:latin typeface="Arial" pitchFamily="34" charset="0"/>
                <a:cs typeface="Arial" pitchFamily="34" charset="0"/>
              </a:rPr>
              <a:t>distillation, vacuum stripping with low Argon/</a:t>
            </a:r>
            <a:r>
              <a:rPr lang="en-GB" b="0" dirty="0" err="1" smtClean="0">
                <a:latin typeface="Arial" pitchFamily="34" charset="0"/>
                <a:cs typeface="Arial" pitchFamily="34" charset="0"/>
              </a:rPr>
              <a:t>Kripton</a:t>
            </a:r>
            <a:r>
              <a:rPr lang="en-GB" b="0" dirty="0" smtClean="0">
                <a:latin typeface="Arial" pitchFamily="34" charset="0"/>
                <a:cs typeface="Arial" pitchFamily="34" charset="0"/>
              </a:rPr>
              <a:t> N2 (LAKN);</a:t>
            </a:r>
            <a:endParaRPr lang="en-GB" b="0" dirty="0">
              <a:latin typeface="Arial" pitchFamily="34" charset="0"/>
              <a:cs typeface="Arial" pitchFamily="34" charset="0"/>
            </a:endParaRPr>
          </a:p>
          <a:p>
            <a:pPr marL="742950" lvl="1" indent="-285750">
              <a:lnSpc>
                <a:spcPct val="95000"/>
              </a:lnSpc>
              <a:spcBef>
                <a:spcPct val="20000"/>
              </a:spcBef>
              <a:buFontTx/>
              <a:buChar char="–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Fluor </a:t>
            </a:r>
            <a:r>
              <a:rPr lang="en-GB" dirty="0">
                <a:latin typeface="Arial" pitchFamily="34" charset="0"/>
                <a:cs typeface="Arial" pitchFamily="34" charset="0"/>
              </a:rPr>
              <a:t>purification (PPO)</a:t>
            </a:r>
            <a:r>
              <a:rPr lang="en-GB" b="0" dirty="0">
                <a:latin typeface="Arial" pitchFamily="34" charset="0"/>
                <a:cs typeface="Arial" pitchFamily="34" charset="0"/>
              </a:rPr>
              <a:t>: </a:t>
            </a:r>
            <a:r>
              <a:rPr lang="en-GB" b="0" dirty="0" smtClean="0">
                <a:latin typeface="Arial" pitchFamily="34" charset="0"/>
                <a:cs typeface="Arial" pitchFamily="34" charset="0"/>
              </a:rPr>
              <a:t>water extraction, filtration, distillation</a:t>
            </a:r>
            <a:r>
              <a:rPr lang="en-GB" dirty="0">
                <a:latin typeface="Arial" pitchFamily="34" charset="0"/>
                <a:cs typeface="Arial" pitchFamily="34" charset="0"/>
              </a:rPr>
              <a:t>,</a:t>
            </a:r>
            <a:r>
              <a:rPr lang="en-GB" b="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GB" b="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GB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b="0" dirty="0">
                <a:latin typeface="Arial" pitchFamily="34" charset="0"/>
                <a:cs typeface="Arial" pitchFamily="34" charset="0"/>
              </a:rPr>
              <a:t>stripping with LAKN;</a:t>
            </a:r>
          </a:p>
          <a:p>
            <a:pPr marL="742950" lvl="1" indent="-285750">
              <a:lnSpc>
                <a:spcPct val="95000"/>
              </a:lnSpc>
              <a:spcBef>
                <a:spcPct val="20000"/>
              </a:spcBef>
              <a:buFontTx/>
              <a:buChar char="–"/>
            </a:pPr>
            <a:r>
              <a:rPr lang="en-GB" dirty="0">
                <a:latin typeface="Arial" pitchFamily="34" charset="0"/>
                <a:cs typeface="Arial" pitchFamily="34" charset="0"/>
              </a:rPr>
              <a:t>Leak requirements</a:t>
            </a:r>
            <a:r>
              <a:rPr lang="en-GB" b="0" dirty="0">
                <a:latin typeface="Arial" pitchFamily="34" charset="0"/>
                <a:cs typeface="Arial" pitchFamily="34" charset="0"/>
              </a:rPr>
              <a:t> for all systems and plants &lt; 10</a:t>
            </a:r>
            <a:r>
              <a:rPr lang="en-GB" b="0" baseline="30000" dirty="0">
                <a:latin typeface="Arial" pitchFamily="34" charset="0"/>
                <a:cs typeface="Arial" pitchFamily="34" charset="0"/>
              </a:rPr>
              <a:t>-8</a:t>
            </a:r>
            <a:r>
              <a:rPr lang="en-GB" b="0" dirty="0">
                <a:latin typeface="Arial" pitchFamily="34" charset="0"/>
                <a:cs typeface="Arial" pitchFamily="34" charset="0"/>
              </a:rPr>
              <a:t> mbar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·</a:t>
            </a:r>
            <a:r>
              <a:rPr lang="en-GB" b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b="0" dirty="0" err="1">
                <a:latin typeface="Arial" pitchFamily="34" charset="0"/>
                <a:cs typeface="Arial" pitchFamily="34" charset="0"/>
              </a:rPr>
              <a:t>liter</a:t>
            </a:r>
            <a:r>
              <a:rPr lang="en-GB" b="0" dirty="0">
                <a:latin typeface="Arial" pitchFamily="34" charset="0"/>
                <a:cs typeface="Arial" pitchFamily="34" charset="0"/>
              </a:rPr>
              <a:t>/sec</a:t>
            </a:r>
            <a:r>
              <a:rPr lang="en-GB" b="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External background: </a:t>
            </a:r>
            <a:r>
              <a:rPr lang="en-GB" sz="2000" b="1" dirty="0" smtClean="0">
                <a:latin typeface="Symbol" pitchFamily="18" charset="2"/>
                <a:cs typeface="Arial" pitchFamily="34" charset="0"/>
              </a:rPr>
              <a:t>g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  and neutrons  from surrounding materials </a:t>
            </a:r>
          </a:p>
          <a:p>
            <a:pPr marL="742950" lvl="1" indent="-285750">
              <a:lnSpc>
                <a:spcPct val="95000"/>
              </a:lnSpc>
              <a:spcBef>
                <a:spcPct val="20000"/>
              </a:spcBef>
              <a:buFontTx/>
              <a:buChar char="–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Detector design: concentric shells to shield the inner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scintillator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742950" lvl="1" indent="-285750">
              <a:lnSpc>
                <a:spcPct val="95000"/>
              </a:lnSpc>
              <a:spcBef>
                <a:spcPct val="20000"/>
              </a:spcBef>
              <a:buFontTx/>
              <a:buChar char="–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Material selection and surface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treatement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742950" lvl="1" indent="-285750">
              <a:lnSpc>
                <a:spcPct val="95000"/>
              </a:lnSpc>
              <a:spcBef>
                <a:spcPct val="20000"/>
              </a:spcBef>
              <a:buFontTx/>
              <a:buChar char="–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Clean construction and handling;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495800"/>
            <a:ext cx="9144000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Background suppression: achievements</a:t>
            </a:r>
            <a:endParaRPr lang="it-IT" dirty="0"/>
          </a:p>
        </p:txBody>
      </p:sp>
      <p:sp>
        <p:nvSpPr>
          <p:cNvPr id="6" name="Text Box 89"/>
          <p:cNvSpPr txBox="1">
            <a:spLocks noChangeArrowheads="1"/>
          </p:cNvSpPr>
          <p:nvPr/>
        </p:nvSpPr>
        <p:spPr bwMode="auto">
          <a:xfrm>
            <a:off x="323155" y="5228272"/>
            <a:ext cx="8569325" cy="147732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Contamination from </a:t>
            </a:r>
            <a:r>
              <a:rPr lang="en-GB" baseline="30000" dirty="0" smtClean="0">
                <a:latin typeface="Arial" pitchFamily="34" charset="0"/>
                <a:cs typeface="Arial" pitchFamily="34" charset="0"/>
              </a:rPr>
              <a:t>238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U and </a:t>
            </a:r>
            <a:r>
              <a:rPr lang="en-GB" baseline="30000" dirty="0" smtClean="0">
                <a:latin typeface="Arial" pitchFamily="34" charset="0"/>
                <a:cs typeface="Arial" pitchFamily="34" charset="0"/>
              </a:rPr>
              <a:t>232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Th chain are found to be in the range of   ~10</a:t>
            </a:r>
            <a:r>
              <a:rPr lang="en-GB" baseline="30000" dirty="0" smtClean="0">
                <a:latin typeface="Arial" pitchFamily="34" charset="0"/>
                <a:cs typeface="Arial" pitchFamily="34" charset="0"/>
              </a:rPr>
              <a:t>-17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g/g and ~5x×10</a:t>
            </a:r>
            <a:r>
              <a:rPr lang="en-GB" baseline="30000" dirty="0" smtClean="0">
                <a:latin typeface="Arial" pitchFamily="34" charset="0"/>
                <a:cs typeface="Arial" pitchFamily="34" charset="0"/>
              </a:rPr>
              <a:t>-18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g/g respectively;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More than one order of magnitude better than specifications!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Three backgrounds out of specifications: </a:t>
            </a:r>
            <a:r>
              <a:rPr lang="en-GB" baseline="30000" dirty="0" smtClean="0">
                <a:latin typeface="Arial" pitchFamily="34" charset="0"/>
                <a:cs typeface="Arial" pitchFamily="34" charset="0"/>
              </a:rPr>
              <a:t>210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Po, </a:t>
            </a:r>
            <a:r>
              <a:rPr lang="en-GB" baseline="30000" dirty="0" smtClean="0">
                <a:latin typeface="Arial" pitchFamily="34" charset="0"/>
                <a:cs typeface="Arial" pitchFamily="34" charset="0"/>
              </a:rPr>
              <a:t>210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Bi and </a:t>
            </a:r>
            <a:r>
              <a:rPr lang="en-GB" baseline="30000" dirty="0" smtClean="0">
                <a:latin typeface="Arial" pitchFamily="34" charset="0"/>
                <a:cs typeface="Arial" pitchFamily="34" charset="0"/>
              </a:rPr>
              <a:t>85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Kr.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14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it-IT" sz="3200" smtClean="0"/>
              <a:t>History of Borexino</a:t>
            </a:r>
            <a:endParaRPr lang="it-IT" sz="3200" dirty="0"/>
          </a:p>
        </p:txBody>
      </p:sp>
      <p:sp>
        <p:nvSpPr>
          <p:cNvPr id="6" name="Text Box 89"/>
          <p:cNvSpPr txBox="1">
            <a:spLocks noChangeArrowheads="1"/>
          </p:cNvSpPr>
          <p:nvPr/>
        </p:nvSpPr>
        <p:spPr bwMode="auto">
          <a:xfrm>
            <a:off x="774031" y="2667000"/>
            <a:ext cx="3276600" cy="3847207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b="1" smtClean="0">
                <a:latin typeface="Arial" pitchFamily="34" charset="0"/>
                <a:cs typeface="Arial" pitchFamily="34" charset="0"/>
              </a:rPr>
              <a:t>PHASE 1 (2007-2010)</a:t>
            </a:r>
          </a:p>
          <a:p>
            <a:pPr>
              <a:spcAft>
                <a:spcPts val="600"/>
              </a:spcAft>
            </a:pPr>
            <a:r>
              <a:rPr lang="en-GB" b="1" u="sng" smtClean="0">
                <a:latin typeface="Arial" pitchFamily="34" charset="0"/>
                <a:cs typeface="Arial" pitchFamily="34" charset="0"/>
              </a:rPr>
              <a:t>Solar neutrinos</a:t>
            </a:r>
          </a:p>
          <a:p>
            <a:pPr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baseline="30000" smtClean="0">
                <a:latin typeface="Arial" pitchFamily="34" charset="0"/>
                <a:cs typeface="Arial" pitchFamily="34" charset="0"/>
              </a:rPr>
              <a:t>7</a:t>
            </a:r>
            <a:r>
              <a:rPr lang="en-GB" smtClean="0">
                <a:latin typeface="Arial" pitchFamily="34" charset="0"/>
                <a:cs typeface="Arial" pitchFamily="34" charset="0"/>
              </a:rPr>
              <a:t>Be </a:t>
            </a:r>
            <a:r>
              <a:rPr lang="en-GB" smtClean="0">
                <a:latin typeface="Symbol" panose="05050102010706020507" pitchFamily="18" charset="2"/>
                <a:cs typeface="Arial" pitchFamily="34" charset="0"/>
              </a:rPr>
              <a:t>n</a:t>
            </a:r>
            <a:r>
              <a:rPr lang="en-GB" smtClean="0">
                <a:latin typeface="Arial" pitchFamily="34" charset="0"/>
                <a:cs typeface="Arial" pitchFamily="34" charset="0"/>
              </a:rPr>
              <a:t> : 1</a:t>
            </a:r>
            <a:r>
              <a:rPr lang="en-GB" baseline="30000" smtClean="0">
                <a:latin typeface="Arial" pitchFamily="34" charset="0"/>
                <a:cs typeface="Arial" pitchFamily="34" charset="0"/>
              </a:rPr>
              <a:t>st</a:t>
            </a:r>
            <a:r>
              <a:rPr lang="en-GB" smtClean="0">
                <a:latin typeface="Arial" pitchFamily="34" charset="0"/>
                <a:cs typeface="Arial" pitchFamily="34" charset="0"/>
              </a:rPr>
              <a:t> observation+ precise measurement (5%);</a:t>
            </a:r>
            <a:r>
              <a:rPr lang="it-IT">
                <a:solidFill>
                  <a:srgbClr val="FF0000"/>
                </a:solidFill>
              </a:rPr>
              <a:t> √</a:t>
            </a:r>
            <a:endParaRPr lang="en-GB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>
                <a:latin typeface="Arial" pitchFamily="34" charset="0"/>
                <a:cs typeface="Arial" pitchFamily="34" charset="0"/>
              </a:rPr>
              <a:t> </a:t>
            </a:r>
            <a:r>
              <a:rPr lang="en-GB" smtClean="0">
                <a:latin typeface="Arial" pitchFamily="34" charset="0"/>
                <a:cs typeface="Arial" pitchFamily="34" charset="0"/>
              </a:rPr>
              <a:t>Day/Night asymmetry;</a:t>
            </a:r>
            <a:r>
              <a:rPr lang="it-IT">
                <a:solidFill>
                  <a:srgbClr val="FF0000"/>
                </a:solidFill>
              </a:rPr>
              <a:t> √</a:t>
            </a:r>
            <a:endParaRPr lang="en-GB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pep </a:t>
            </a:r>
            <a:r>
              <a:rPr lang="en-GB" smtClean="0">
                <a:latin typeface="Symbol" panose="05050102010706020507" pitchFamily="18" charset="2"/>
                <a:cs typeface="Arial" pitchFamily="34" charset="0"/>
              </a:rPr>
              <a:t>n</a:t>
            </a:r>
            <a:r>
              <a:rPr lang="en-GB" smtClean="0">
                <a:latin typeface="Arial" pitchFamily="34" charset="0"/>
                <a:cs typeface="Arial" pitchFamily="34" charset="0"/>
              </a:rPr>
              <a:t>: 1</a:t>
            </a:r>
            <a:r>
              <a:rPr lang="en-GB" baseline="30000" smtClean="0">
                <a:latin typeface="Arial" pitchFamily="34" charset="0"/>
                <a:cs typeface="Arial" pitchFamily="34" charset="0"/>
              </a:rPr>
              <a:t>st</a:t>
            </a:r>
            <a:r>
              <a:rPr lang="en-GB" smtClean="0">
                <a:latin typeface="Arial" pitchFamily="34" charset="0"/>
                <a:cs typeface="Arial" pitchFamily="34" charset="0"/>
              </a:rPr>
              <a:t> observation;</a:t>
            </a:r>
            <a:r>
              <a:rPr lang="it-IT">
                <a:solidFill>
                  <a:srgbClr val="FF0000"/>
                </a:solidFill>
              </a:rPr>
              <a:t> √</a:t>
            </a:r>
            <a:endParaRPr lang="en-GB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baseline="30000" smtClean="0">
                <a:latin typeface="Arial" pitchFamily="34" charset="0"/>
                <a:cs typeface="Arial" pitchFamily="34" charset="0"/>
              </a:rPr>
              <a:t>8</a:t>
            </a:r>
            <a:r>
              <a:rPr lang="en-GB" smtClean="0">
                <a:latin typeface="Arial" pitchFamily="34" charset="0"/>
                <a:cs typeface="Arial" pitchFamily="34" charset="0"/>
              </a:rPr>
              <a:t>B </a:t>
            </a:r>
            <a:r>
              <a:rPr lang="en-GB" smtClean="0">
                <a:latin typeface="Symbol" panose="05050102010706020507" pitchFamily="18" charset="2"/>
                <a:cs typeface="Arial" pitchFamily="34" charset="0"/>
              </a:rPr>
              <a:t>n</a:t>
            </a:r>
            <a:r>
              <a:rPr lang="en-GB" smtClean="0">
                <a:latin typeface="Arial" pitchFamily="34" charset="0"/>
                <a:cs typeface="Arial" pitchFamily="34" charset="0"/>
              </a:rPr>
              <a:t>;</a:t>
            </a:r>
            <a:r>
              <a:rPr lang="it-IT">
                <a:solidFill>
                  <a:srgbClr val="FF0000"/>
                </a:solidFill>
              </a:rPr>
              <a:t> √</a:t>
            </a:r>
            <a:endParaRPr lang="en-GB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CNO n: best limit</a:t>
            </a:r>
            <a:r>
              <a:rPr lang="it-IT">
                <a:solidFill>
                  <a:srgbClr val="FF0000"/>
                </a:solidFill>
              </a:rPr>
              <a:t> √</a:t>
            </a:r>
            <a:endParaRPr lang="en-GB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GB" b="1" u="sng" smtClean="0">
                <a:latin typeface="Arial" pitchFamily="34" charset="0"/>
                <a:cs typeface="Arial" pitchFamily="34" charset="0"/>
              </a:rPr>
              <a:t>Geo-neutrinos</a:t>
            </a:r>
          </a:p>
          <a:p>
            <a:pPr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Evidence &gt; 4.5</a:t>
            </a:r>
            <a:r>
              <a:rPr lang="en-GB" smtClean="0">
                <a:latin typeface="Symbol" panose="05050102010706020507" pitchFamily="18" charset="2"/>
                <a:cs typeface="Arial" pitchFamily="34" charset="0"/>
              </a:rPr>
              <a:t>s</a:t>
            </a:r>
            <a:r>
              <a:rPr lang="it-IT" smtClean="0">
                <a:solidFill>
                  <a:srgbClr val="FF0000"/>
                </a:solidFill>
              </a:rPr>
              <a:t> </a:t>
            </a:r>
            <a:r>
              <a:rPr lang="it-IT">
                <a:solidFill>
                  <a:srgbClr val="FF0000"/>
                </a:solidFill>
              </a:rPr>
              <a:t>√</a:t>
            </a:r>
            <a:endParaRPr lang="en-GB" smtClean="0">
              <a:latin typeface="Arial" pitchFamily="34" charset="0"/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en-GB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Limit on rare processes</a:t>
            </a:r>
            <a:r>
              <a:rPr lang="it-IT">
                <a:solidFill>
                  <a:srgbClr val="FF0000"/>
                </a:solidFill>
              </a:rPr>
              <a:t> √</a:t>
            </a:r>
            <a:endParaRPr lang="en-GB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Study on cosmogenics</a:t>
            </a:r>
            <a:r>
              <a:rPr lang="it-IT">
                <a:solidFill>
                  <a:srgbClr val="FF0000"/>
                </a:solidFill>
              </a:rPr>
              <a:t> √</a:t>
            </a:r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838200" y="1828800"/>
            <a:ext cx="807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Left Brace 7"/>
          <p:cNvSpPr/>
          <p:nvPr/>
        </p:nvSpPr>
        <p:spPr>
          <a:xfrm rot="16200000" flipH="1">
            <a:off x="2224563" y="319564"/>
            <a:ext cx="427673" cy="2590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Left Brace 8"/>
          <p:cNvSpPr/>
          <p:nvPr/>
        </p:nvSpPr>
        <p:spPr>
          <a:xfrm rot="16200000" flipH="1">
            <a:off x="6046231" y="331232"/>
            <a:ext cx="404337" cy="2590800"/>
          </a:xfrm>
          <a:prstGeom prst="leftBrac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/>
          <p:cNvSpPr txBox="1"/>
          <p:nvPr/>
        </p:nvSpPr>
        <p:spPr>
          <a:xfrm>
            <a:off x="1752600" y="973455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solidFill>
                  <a:srgbClr val="00B0F0"/>
                </a:solidFill>
              </a:rPr>
              <a:t>PHASE 1</a:t>
            </a:r>
            <a:endParaRPr lang="it-IT" b="1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9906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solidFill>
                  <a:srgbClr val="FFC000"/>
                </a:solidFill>
              </a:rPr>
              <a:t>PHASE 2</a:t>
            </a:r>
            <a:endParaRPr lang="it-IT" b="1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1981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mtClean="0">
                <a:solidFill>
                  <a:srgbClr val="00B0F0"/>
                </a:solidFill>
              </a:rPr>
              <a:t>2007</a:t>
            </a:r>
            <a:endParaRPr lang="it-IT" sz="2000" b="1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1981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mtClean="0">
                <a:solidFill>
                  <a:srgbClr val="00B0F0"/>
                </a:solidFill>
              </a:rPr>
              <a:t>2010</a:t>
            </a:r>
            <a:endParaRPr lang="it-IT" sz="2000" b="1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1981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mtClean="0">
                <a:solidFill>
                  <a:srgbClr val="FFC000"/>
                </a:solidFill>
              </a:rPr>
              <a:t>2012</a:t>
            </a:r>
            <a:endParaRPr lang="it-IT" sz="2000" b="1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2800" y="1981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mtClean="0">
                <a:solidFill>
                  <a:srgbClr val="FFC000"/>
                </a:solidFill>
              </a:rPr>
              <a:t>2015</a:t>
            </a:r>
            <a:endParaRPr lang="it-IT" sz="2000" b="1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57600" y="10330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mtClean="0">
                <a:solidFill>
                  <a:srgbClr val="FF0000"/>
                </a:solidFill>
              </a:rPr>
              <a:t>Purification 2 </a:t>
            </a:r>
            <a:endParaRPr lang="it-IT" sz="1600" b="1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0330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mtClean="0">
                <a:solidFill>
                  <a:srgbClr val="FF0000"/>
                </a:solidFill>
              </a:rPr>
              <a:t>Purification 1 </a:t>
            </a:r>
            <a:endParaRPr lang="it-IT" sz="1600" b="1">
              <a:solidFill>
                <a:srgbClr val="FF0000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457199" y="1344257"/>
            <a:ext cx="304800" cy="55379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Down Arrow 22"/>
          <p:cNvSpPr/>
          <p:nvPr/>
        </p:nvSpPr>
        <p:spPr>
          <a:xfrm>
            <a:off x="4190999" y="1382689"/>
            <a:ext cx="304800" cy="55379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ext Box 89"/>
          <p:cNvSpPr txBox="1">
            <a:spLocks noChangeArrowheads="1"/>
          </p:cNvSpPr>
          <p:nvPr/>
        </p:nvSpPr>
        <p:spPr bwMode="auto">
          <a:xfrm>
            <a:off x="4800599" y="2679031"/>
            <a:ext cx="3509211" cy="3877985"/>
          </a:xfrm>
          <a:prstGeom prst="rect">
            <a:avLst/>
          </a:prstGeom>
          <a:ln w="50800">
            <a:solidFill>
              <a:srgbClr val="FFC0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b="1" smtClean="0">
                <a:latin typeface="Arial" pitchFamily="34" charset="0"/>
                <a:cs typeface="Arial" pitchFamily="34" charset="0"/>
              </a:rPr>
              <a:t>PHASE 2 (2012-2015)</a:t>
            </a:r>
          </a:p>
          <a:p>
            <a:pPr>
              <a:spcAft>
                <a:spcPts val="600"/>
              </a:spcAft>
            </a:pPr>
            <a:r>
              <a:rPr lang="en-GB" b="1" smtClean="0">
                <a:latin typeface="Arial" pitchFamily="34" charset="0"/>
                <a:cs typeface="Arial" pitchFamily="34" charset="0"/>
              </a:rPr>
              <a:t>Improved radiopurity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aseline="30000" smtClean="0">
                <a:latin typeface="Arial" pitchFamily="34" charset="0"/>
                <a:cs typeface="Arial" pitchFamily="34" charset="0"/>
              </a:rPr>
              <a:t>85</a:t>
            </a:r>
            <a:r>
              <a:rPr lang="en-GB" smtClean="0">
                <a:latin typeface="Arial" pitchFamily="34" charset="0"/>
                <a:cs typeface="Arial" pitchFamily="34" charset="0"/>
              </a:rPr>
              <a:t>Kr rate compatible with 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aseline="30000" smtClean="0">
                <a:latin typeface="Arial" pitchFamily="34" charset="0"/>
                <a:cs typeface="Arial" pitchFamily="34" charset="0"/>
              </a:rPr>
              <a:t>210</a:t>
            </a:r>
            <a:r>
              <a:rPr lang="en-GB" smtClean="0">
                <a:latin typeface="Arial" pitchFamily="34" charset="0"/>
                <a:cs typeface="Arial" pitchFamily="34" charset="0"/>
              </a:rPr>
              <a:t>Bi reduced by a factor ~3;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aseline="30000" smtClean="0">
                <a:latin typeface="Arial" pitchFamily="34" charset="0"/>
                <a:cs typeface="Arial" pitchFamily="34" charset="0"/>
              </a:rPr>
              <a:t>232</a:t>
            </a:r>
            <a:r>
              <a:rPr lang="en-GB" smtClean="0">
                <a:latin typeface="Arial" pitchFamily="34" charset="0"/>
                <a:cs typeface="Arial" pitchFamily="34" charset="0"/>
              </a:rPr>
              <a:t>Th and </a:t>
            </a:r>
            <a:r>
              <a:rPr lang="en-GB" baseline="30000" smtClean="0">
                <a:latin typeface="Arial" pitchFamily="34" charset="0"/>
                <a:cs typeface="Arial" pitchFamily="34" charset="0"/>
              </a:rPr>
              <a:t>238</a:t>
            </a:r>
            <a:r>
              <a:rPr lang="en-GB" smtClean="0">
                <a:latin typeface="Arial" pitchFamily="34" charset="0"/>
                <a:cs typeface="Arial" pitchFamily="34" charset="0"/>
              </a:rPr>
              <a:t>U  negligible;</a:t>
            </a:r>
          </a:p>
          <a:p>
            <a:pPr>
              <a:spcAft>
                <a:spcPts val="600"/>
              </a:spcAft>
            </a:pPr>
            <a:r>
              <a:rPr lang="en-GB" b="1" u="sng" smtClean="0">
                <a:latin typeface="Arial" pitchFamily="34" charset="0"/>
                <a:cs typeface="Arial" pitchFamily="34" charset="0"/>
              </a:rPr>
              <a:t>pp neutrinos</a:t>
            </a:r>
          </a:p>
          <a:p>
            <a:r>
              <a:rPr lang="en-GB" smtClean="0">
                <a:latin typeface="Arial" pitchFamily="34" charset="0"/>
                <a:cs typeface="Arial" pitchFamily="34" charset="0"/>
              </a:rPr>
              <a:t> “</a:t>
            </a:r>
            <a:r>
              <a:rPr lang="en-GB" i="1" smtClean="0">
                <a:latin typeface="Arial" pitchFamily="34" charset="0"/>
                <a:cs typeface="Arial" pitchFamily="34" charset="0"/>
              </a:rPr>
              <a:t>Neutrinos from the primary proton-proton fusion process in the Sun</a:t>
            </a:r>
            <a:r>
              <a:rPr lang="en-GB" smtClean="0">
                <a:latin typeface="Arial" pitchFamily="34" charset="0"/>
                <a:cs typeface="Arial" pitchFamily="34" charset="0"/>
              </a:rPr>
              <a:t>” Nature</a:t>
            </a:r>
            <a:r>
              <a:rPr lang="it-IT" b="1" smtClean="0">
                <a:solidFill>
                  <a:schemeClr val="bg1"/>
                </a:solidFill>
              </a:rPr>
              <a:t>, </a:t>
            </a:r>
            <a:r>
              <a:rPr lang="it-IT" b="1" smtClean="0"/>
              <a:t>512 </a:t>
            </a:r>
            <a:r>
              <a:rPr lang="it-IT" smtClean="0"/>
              <a:t>383-386 </a:t>
            </a:r>
            <a:r>
              <a:rPr lang="it-IT"/>
              <a:t>(2014</a:t>
            </a:r>
            <a:r>
              <a:rPr lang="it-IT" smtClean="0"/>
              <a:t>)</a:t>
            </a:r>
          </a:p>
          <a:p>
            <a:endParaRPr lang="it-IT"/>
          </a:p>
          <a:p>
            <a:r>
              <a:rPr lang="it-IT" smtClean="0"/>
              <a:t>More to come</a:t>
            </a:r>
            <a:r>
              <a:rPr lang="en-GB">
                <a:latin typeface="Arial" pitchFamily="34" charset="0"/>
                <a:cs typeface="Arial" pitchFamily="34" charset="0"/>
              </a:rPr>
              <a:t>!</a:t>
            </a:r>
            <a:endParaRPr lang="it-IT"/>
          </a:p>
        </p:txBody>
      </p:sp>
      <p:sp>
        <p:nvSpPr>
          <p:cNvPr id="27" name="Rounded Rectangle 26"/>
          <p:cNvSpPr/>
          <p:nvPr/>
        </p:nvSpPr>
        <p:spPr>
          <a:xfrm>
            <a:off x="4772525" y="4419600"/>
            <a:ext cx="3505201" cy="1676400"/>
          </a:xfrm>
          <a:prstGeom prst="round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40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3200" smtClean="0"/>
              <a:t>Borexino Phase 1 (2007-2010) results</a:t>
            </a:r>
            <a:endParaRPr lang="it-IT" sz="32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648" y="2287476"/>
            <a:ext cx="5075432" cy="3400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5257799" y="4139267"/>
            <a:ext cx="1794897" cy="66133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 24"/>
          <p:cNvSpPr/>
          <p:nvPr/>
        </p:nvSpPr>
        <p:spPr>
          <a:xfrm>
            <a:off x="5417735" y="2366127"/>
            <a:ext cx="1794897" cy="661333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 27"/>
          <p:cNvSpPr/>
          <p:nvPr/>
        </p:nvSpPr>
        <p:spPr>
          <a:xfrm>
            <a:off x="3777203" y="4479918"/>
            <a:ext cx="1794897" cy="661333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oup 2"/>
          <p:cNvGrpSpPr/>
          <p:nvPr/>
        </p:nvGrpSpPr>
        <p:grpSpPr>
          <a:xfrm>
            <a:off x="281084" y="750372"/>
            <a:ext cx="3224116" cy="2831028"/>
            <a:chOff x="473324" y="539371"/>
            <a:chExt cx="3224116" cy="2831028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3325" y="1203769"/>
              <a:ext cx="3224115" cy="2166630"/>
            </a:xfrm>
            <a:prstGeom prst="rect">
              <a:avLst/>
            </a:prstGeom>
            <a:noFill/>
            <a:ln w="4127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73324" y="539371"/>
              <a:ext cx="3224116" cy="646331"/>
            </a:xfrm>
            <a:prstGeom prst="rect">
              <a:avLst/>
            </a:prstGeom>
            <a:solidFill>
              <a:schemeClr val="bg1"/>
            </a:solidFill>
            <a:ln w="412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baseline="30000" smtClean="0"/>
                <a:t>7</a:t>
              </a:r>
              <a:r>
                <a:rPr lang="it-IT" b="1" smtClean="0"/>
                <a:t>Be </a:t>
              </a:r>
              <a:r>
                <a:rPr lang="it-IT" b="1" smtClean="0">
                  <a:latin typeface="Symbol" panose="05050102010706020507" pitchFamily="18" charset="2"/>
                </a:rPr>
                <a:t>n</a:t>
              </a:r>
              <a:r>
                <a:rPr lang="it-IT" b="1" smtClean="0"/>
                <a:t> with 5% error</a:t>
              </a:r>
              <a:r>
                <a:rPr lang="it-IT" smtClean="0"/>
                <a:t> </a:t>
              </a:r>
            </a:p>
            <a:p>
              <a:pPr algn="ctr"/>
              <a:r>
                <a:rPr lang="it-IT" smtClean="0"/>
                <a:t> </a:t>
              </a:r>
              <a:r>
                <a:rPr lang="it-IT" sz="1400" i="1" smtClean="0"/>
                <a:t>PRL </a:t>
              </a:r>
              <a:r>
                <a:rPr lang="it-IT" sz="1400" b="1" i="1" smtClean="0"/>
                <a:t>107</a:t>
              </a:r>
              <a:r>
                <a:rPr lang="it-IT" sz="1400" i="1" smtClean="0"/>
                <a:t>, 1411302 (2011)</a:t>
              </a:r>
              <a:endParaRPr lang="it-IT" sz="1400" i="1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9762" y="3723608"/>
            <a:ext cx="3482871" cy="2835285"/>
            <a:chOff x="4952999" y="539371"/>
            <a:chExt cx="3482871" cy="28352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8717" y="1113123"/>
              <a:ext cx="3011434" cy="2261533"/>
            </a:xfrm>
            <a:prstGeom prst="rect">
              <a:avLst/>
            </a:prstGeom>
            <a:ln w="47625">
              <a:solidFill>
                <a:srgbClr val="FF0000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952999" y="539371"/>
              <a:ext cx="3482871" cy="584775"/>
            </a:xfrm>
            <a:prstGeom prst="rect">
              <a:avLst/>
            </a:prstGeom>
            <a:solidFill>
              <a:schemeClr val="bg1"/>
            </a:solidFill>
            <a:ln w="4762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smtClean="0"/>
                <a:t>Absence of Day/Night asymmetry </a:t>
              </a:r>
            </a:p>
            <a:p>
              <a:pPr algn="ctr"/>
              <a:r>
                <a:rPr lang="it-IT" sz="1400" i="1" smtClean="0"/>
                <a:t>Phys.Lett.B </a:t>
              </a:r>
              <a:r>
                <a:rPr lang="it-IT" sz="1400" b="1" i="1"/>
                <a:t>7</a:t>
              </a:r>
              <a:r>
                <a:rPr lang="it-IT" sz="1400" b="1" i="1" smtClean="0"/>
                <a:t>07</a:t>
              </a:r>
              <a:r>
                <a:rPr lang="it-IT" sz="1400" i="1" smtClean="0"/>
                <a:t>, 22-26 (2012)</a:t>
              </a:r>
              <a:endParaRPr lang="it-IT" sz="1400" i="1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86400" y="784423"/>
            <a:ext cx="3412876" cy="2804178"/>
            <a:chOff x="473324" y="3801979"/>
            <a:chExt cx="3412876" cy="2804178"/>
          </a:xfrm>
        </p:grpSpPr>
        <p:sp>
          <p:nvSpPr>
            <p:cNvPr id="27" name="TextBox 26"/>
            <p:cNvSpPr txBox="1"/>
            <p:nvPr/>
          </p:nvSpPr>
          <p:spPr>
            <a:xfrm>
              <a:off x="473325" y="3801979"/>
              <a:ext cx="3412875" cy="584775"/>
            </a:xfrm>
            <a:prstGeom prst="rect">
              <a:avLst/>
            </a:prstGeom>
            <a:solidFill>
              <a:schemeClr val="bg1"/>
            </a:solidFill>
            <a:ln w="6032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smtClean="0"/>
                <a:t>pep </a:t>
              </a:r>
              <a:r>
                <a:rPr lang="it-IT" b="1" smtClean="0">
                  <a:latin typeface="Symbol" panose="05050102010706020507" pitchFamily="18" charset="2"/>
                </a:rPr>
                <a:t>n </a:t>
              </a:r>
              <a:r>
                <a:rPr lang="it-IT" b="1" smtClean="0">
                  <a:latin typeface="+mj-lt"/>
                </a:rPr>
                <a:t>and limit on CNO </a:t>
              </a:r>
              <a:r>
                <a:rPr lang="it-IT" b="1">
                  <a:latin typeface="Symbol" panose="05050102010706020507" pitchFamily="18" charset="2"/>
                </a:rPr>
                <a:t>n</a:t>
              </a:r>
              <a:r>
                <a:rPr lang="it-IT" smtClean="0">
                  <a:latin typeface="+mj-lt"/>
                </a:rPr>
                <a:t> </a:t>
              </a:r>
            </a:p>
            <a:p>
              <a:pPr algn="ctr"/>
              <a:r>
                <a:rPr lang="it-IT" sz="1400" i="1" smtClean="0"/>
                <a:t>PRL </a:t>
              </a:r>
              <a:r>
                <a:rPr lang="it-IT" sz="1400" b="1" i="1" smtClean="0"/>
                <a:t>108</a:t>
              </a:r>
              <a:r>
                <a:rPr lang="it-IT" sz="1400" i="1" smtClean="0"/>
                <a:t>, 051302 (2012)</a:t>
              </a:r>
              <a:endParaRPr lang="it-IT" sz="1400" i="1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324" y="4354692"/>
              <a:ext cx="3412876" cy="2251465"/>
            </a:xfrm>
            <a:prstGeom prst="rect">
              <a:avLst/>
            </a:prstGeom>
            <a:ln w="60325">
              <a:solidFill>
                <a:srgbClr val="00B050"/>
              </a:solidFill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5638800" y="3733800"/>
            <a:ext cx="3191531" cy="2895600"/>
            <a:chOff x="5800069" y="3733800"/>
            <a:chExt cx="3191531" cy="2895600"/>
          </a:xfrm>
        </p:grpSpPr>
        <p:sp>
          <p:nvSpPr>
            <p:cNvPr id="29" name="TextBox 28"/>
            <p:cNvSpPr txBox="1"/>
            <p:nvPr/>
          </p:nvSpPr>
          <p:spPr>
            <a:xfrm>
              <a:off x="5800069" y="3733800"/>
              <a:ext cx="3176022" cy="646331"/>
            </a:xfrm>
            <a:prstGeom prst="rect">
              <a:avLst/>
            </a:prstGeom>
            <a:solidFill>
              <a:schemeClr val="bg1"/>
            </a:solidFill>
            <a:ln w="5397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baseline="30000"/>
                <a:t>8</a:t>
              </a:r>
              <a:r>
                <a:rPr lang="it-IT" b="1" smtClean="0"/>
                <a:t>B </a:t>
              </a:r>
              <a:r>
                <a:rPr lang="it-IT" b="1" smtClean="0">
                  <a:latin typeface="Symbol" panose="05050102010706020507" pitchFamily="18" charset="2"/>
                </a:rPr>
                <a:t>n</a:t>
              </a:r>
              <a:endParaRPr lang="it-IT" b="1" smtClean="0">
                <a:latin typeface="+mj-lt"/>
              </a:endParaRPr>
            </a:p>
            <a:p>
              <a:pPr algn="ctr"/>
              <a:r>
                <a:rPr lang="it-IT" b="1" smtClean="0">
                  <a:latin typeface="Symbol" panose="05050102010706020507" pitchFamily="18" charset="2"/>
                </a:rPr>
                <a:t> </a:t>
              </a:r>
              <a:r>
                <a:rPr lang="it-IT" sz="1400" i="1" smtClean="0"/>
                <a:t>Phys.Rev.D </a:t>
              </a:r>
              <a:r>
                <a:rPr lang="it-IT" sz="1400" b="1" i="1" smtClean="0"/>
                <a:t>82</a:t>
              </a:r>
              <a:r>
                <a:rPr lang="it-IT" sz="1400" i="1" smtClean="0"/>
                <a:t>, 0330066 (2010)</a:t>
              </a:r>
              <a:endParaRPr lang="it-IT" sz="1400" i="1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0069" y="4429435"/>
              <a:ext cx="3191531" cy="2199965"/>
            </a:xfrm>
            <a:prstGeom prst="rect">
              <a:avLst/>
            </a:prstGeom>
            <a:ln w="53975">
              <a:solidFill>
                <a:srgbClr val="0000FF"/>
              </a:solidFill>
            </a:ln>
          </p:spPr>
        </p:pic>
      </p:grpSp>
      <p:sp>
        <p:nvSpPr>
          <p:cNvPr id="19" name="Text Box 89"/>
          <p:cNvSpPr txBox="1">
            <a:spLocks noChangeArrowheads="1"/>
          </p:cNvSpPr>
          <p:nvPr/>
        </p:nvSpPr>
        <p:spPr bwMode="auto">
          <a:xfrm rot="19744960">
            <a:off x="-554003" y="3198167"/>
            <a:ext cx="10252006" cy="461665"/>
          </a:xfrm>
          <a:prstGeom prst="rect">
            <a:avLst/>
          </a:prstGeom>
          <a:solidFill>
            <a:schemeClr val="tx1"/>
          </a:solidFill>
          <a:ln w="47625" cap="rnd" cmpd="sng">
            <a:solidFill>
              <a:srgbClr val="FFFF00"/>
            </a:solidFill>
            <a:prstDash val="solid"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More details on Borexino Phase I results in Phys.Rev.D </a:t>
            </a:r>
            <a:r>
              <a:rPr lang="en-US" sz="2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89</a:t>
            </a:r>
            <a:r>
              <a:rPr lang="en-US" sz="2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112007 (2014) </a:t>
            </a: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11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spettri_h0_h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988158"/>
            <a:ext cx="6619890" cy="442144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22" name="TextBox 4"/>
          <p:cNvSpPr txBox="1"/>
          <p:nvPr/>
        </p:nvSpPr>
        <p:spPr>
          <a:xfrm rot="16200000">
            <a:off x="-1300377" y="2865870"/>
            <a:ext cx="29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counts/(100tons x 5npmts</a:t>
            </a:r>
            <a:r>
              <a:rPr lang="en-GB" b="1" dirty="0" smtClean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048000" y="5009790"/>
            <a:ext cx="864096" cy="936898"/>
            <a:chOff x="5554019" y="5651956"/>
            <a:chExt cx="864096" cy="936898"/>
          </a:xfrm>
        </p:grpSpPr>
        <p:sp>
          <p:nvSpPr>
            <p:cNvPr id="29" name="TextBox 28"/>
            <p:cNvSpPr txBox="1"/>
            <p:nvPr/>
          </p:nvSpPr>
          <p:spPr>
            <a:xfrm>
              <a:off x="5554019" y="5651956"/>
              <a:ext cx="864096" cy="36933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 </a:t>
              </a:r>
              <a:r>
                <a:rPr lang="en-GB" dirty="0" err="1" smtClean="0"/>
                <a:t>MeV</a:t>
              </a:r>
              <a:endParaRPr lang="en-US" dirty="0"/>
            </a:p>
          </p:txBody>
        </p:sp>
        <p:cxnSp>
          <p:nvCxnSpPr>
            <p:cNvPr id="30" name="Straight Arrow Connector 29"/>
            <p:cNvCxnSpPr>
              <a:stCxn id="29" idx="2"/>
            </p:cNvCxnSpPr>
            <p:nvPr/>
          </p:nvCxnSpPr>
          <p:spPr>
            <a:xfrm rot="5400000">
              <a:off x="5702681" y="6304674"/>
              <a:ext cx="566772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"/>
          <p:cNvSpPr txBox="1"/>
          <p:nvPr/>
        </p:nvSpPr>
        <p:spPr>
          <a:xfrm>
            <a:off x="3048000" y="1881426"/>
            <a:ext cx="4145213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Arial" pitchFamily="34" charset="0"/>
                <a:cs typeface="Arial" pitchFamily="34" charset="0"/>
              </a:rPr>
              <a:t>--------------     no cuts</a:t>
            </a:r>
          </a:p>
          <a:p>
            <a:r>
              <a:rPr lang="en-GB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--------------     </a:t>
            </a:r>
            <a:r>
              <a:rPr lang="en-GB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muon</a:t>
            </a:r>
            <a:r>
              <a:rPr lang="en-GB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+</a:t>
            </a:r>
            <a:r>
              <a:rPr lang="en-GB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muon</a:t>
            </a:r>
            <a:r>
              <a:rPr lang="en-GB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daughter cut</a:t>
            </a:r>
          </a:p>
          <a:p>
            <a:r>
              <a:rPr lang="en-GB" sz="1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--------------     FV cut 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81000" y="1574143"/>
            <a:ext cx="2448272" cy="1224135"/>
            <a:chOff x="1115616" y="1196752"/>
            <a:chExt cx="2448272" cy="1224135"/>
          </a:xfrm>
        </p:grpSpPr>
        <p:sp>
          <p:nvSpPr>
            <p:cNvPr id="40" name="TextBox 39"/>
            <p:cNvSpPr txBox="1"/>
            <p:nvPr/>
          </p:nvSpPr>
          <p:spPr>
            <a:xfrm>
              <a:off x="1115616" y="1196752"/>
              <a:ext cx="2448272" cy="6463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baseline="30000" dirty="0" smtClean="0"/>
                <a:t>14</a:t>
              </a:r>
              <a:r>
                <a:rPr lang="en-GB" b="1" dirty="0" smtClean="0"/>
                <a:t>C, unavoidable in organic scintillator </a:t>
              </a:r>
              <a:endParaRPr lang="en-US" b="1" dirty="0"/>
            </a:p>
          </p:txBody>
        </p:sp>
        <p:cxnSp>
          <p:nvCxnSpPr>
            <p:cNvPr id="41" name="Straight Arrow Connector 40"/>
            <p:cNvCxnSpPr>
              <a:stCxn id="40" idx="2"/>
            </p:cNvCxnSpPr>
            <p:nvPr/>
          </p:nvCxnSpPr>
          <p:spPr>
            <a:xfrm rot="5400000">
              <a:off x="1834826" y="1915961"/>
              <a:ext cx="577805" cy="4320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1981200" y="2886670"/>
            <a:ext cx="4680520" cy="923330"/>
            <a:chOff x="2699792" y="2636912"/>
            <a:chExt cx="4680520" cy="923330"/>
          </a:xfrm>
        </p:grpSpPr>
        <p:sp>
          <p:nvSpPr>
            <p:cNvPr id="43" name="TextBox 42"/>
            <p:cNvSpPr txBox="1"/>
            <p:nvPr/>
          </p:nvSpPr>
          <p:spPr>
            <a:xfrm>
              <a:off x="3635896" y="2636912"/>
              <a:ext cx="3744416" cy="92333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baseline="30000" dirty="0" smtClean="0"/>
                <a:t>210</a:t>
              </a:r>
              <a:r>
                <a:rPr lang="en-GB" b="1" dirty="0" smtClean="0"/>
                <a:t>Po (from the lines?)</a:t>
              </a:r>
            </a:p>
            <a:p>
              <a:r>
                <a:rPr lang="en-GB" dirty="0" smtClean="0"/>
                <a:t>-decays alpha (t ~200 day)</a:t>
              </a:r>
            </a:p>
            <a:p>
              <a:r>
                <a:rPr lang="en-GB" dirty="0" smtClean="0"/>
                <a:t>-not in equilibrium with U chain</a:t>
              </a:r>
              <a:endParaRPr lang="en-US" dirty="0"/>
            </a:p>
          </p:txBody>
        </p:sp>
        <p:cxnSp>
          <p:nvCxnSpPr>
            <p:cNvPr id="44" name="Straight Arrow Connector 43"/>
            <p:cNvCxnSpPr>
              <a:stCxn id="43" idx="1"/>
            </p:cNvCxnSpPr>
            <p:nvPr/>
          </p:nvCxnSpPr>
          <p:spPr>
            <a:xfrm rot="10800000" flipV="1">
              <a:off x="2699792" y="3098576"/>
              <a:ext cx="936104" cy="18640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76200" y="833735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smtClean="0">
                <a:solidFill>
                  <a:schemeClr val="bg1"/>
                </a:solidFill>
                <a:latin typeface="+mj-lt"/>
              </a:rPr>
              <a:t>Data after 750 days (normalized to 100tons)</a:t>
            </a:r>
            <a:endParaRPr lang="it-IT" sz="2400" b="1" u="sn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3200" smtClean="0"/>
              <a:t>Borexino Phase 1 (2007-2010) results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60585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pettri_h0_h7_h13.png"/>
          <p:cNvPicPr preferRelativeResize="0"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785" y="1953041"/>
            <a:ext cx="6530815" cy="444775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6" name="TextBox 4"/>
          <p:cNvSpPr txBox="1"/>
          <p:nvPr/>
        </p:nvSpPr>
        <p:spPr>
          <a:xfrm rot="16200000">
            <a:off x="-446404" y="2870761"/>
            <a:ext cx="2970087" cy="35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counts/(100tons x 5npmts)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48000" y="5009790"/>
            <a:ext cx="864096" cy="936898"/>
            <a:chOff x="5554019" y="5651956"/>
            <a:chExt cx="864096" cy="936898"/>
          </a:xfrm>
        </p:grpSpPr>
        <p:sp>
          <p:nvSpPr>
            <p:cNvPr id="8" name="TextBox 7"/>
            <p:cNvSpPr txBox="1"/>
            <p:nvPr/>
          </p:nvSpPr>
          <p:spPr>
            <a:xfrm>
              <a:off x="5554019" y="5651956"/>
              <a:ext cx="864096" cy="36933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 </a:t>
              </a:r>
              <a:r>
                <a:rPr lang="en-GB" dirty="0" err="1" smtClean="0"/>
                <a:t>MeV</a:t>
              </a:r>
              <a:endParaRPr lang="en-US" dirty="0"/>
            </a:p>
          </p:txBody>
        </p:sp>
        <p:cxnSp>
          <p:nvCxnSpPr>
            <p:cNvPr id="9" name="Straight Arrow Connector 8"/>
            <p:cNvCxnSpPr>
              <a:stCxn id="8" idx="2"/>
            </p:cNvCxnSpPr>
            <p:nvPr/>
          </p:nvCxnSpPr>
          <p:spPr>
            <a:xfrm rot="5400000">
              <a:off x="5702681" y="6304674"/>
              <a:ext cx="566772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2514600" y="4211544"/>
            <a:ext cx="3024336" cy="648071"/>
            <a:chOff x="3203848" y="4077073"/>
            <a:chExt cx="3024336" cy="648071"/>
          </a:xfrm>
        </p:grpSpPr>
        <p:sp>
          <p:nvSpPr>
            <p:cNvPr id="11" name="TextBox 10"/>
            <p:cNvSpPr txBox="1"/>
            <p:nvPr/>
          </p:nvSpPr>
          <p:spPr>
            <a:xfrm>
              <a:off x="3635896" y="4077073"/>
              <a:ext cx="2592288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baseline="30000" dirty="0" smtClean="0"/>
                <a:t>7</a:t>
              </a:r>
              <a:r>
                <a:rPr lang="en-GB" b="1" dirty="0" smtClean="0"/>
                <a:t>Be neutrino shoulder</a:t>
              </a:r>
              <a:endParaRPr lang="en-US" b="1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10800000" flipV="1">
              <a:off x="3203848" y="4437112"/>
              <a:ext cx="432048" cy="2880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3"/>
          <p:cNvSpPr txBox="1"/>
          <p:nvPr/>
        </p:nvSpPr>
        <p:spPr>
          <a:xfrm>
            <a:off x="3048000" y="1881426"/>
            <a:ext cx="4145213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Arial" pitchFamily="34" charset="0"/>
                <a:cs typeface="Arial" pitchFamily="34" charset="0"/>
              </a:rPr>
              <a:t>--------------     no cuts</a:t>
            </a:r>
          </a:p>
          <a:p>
            <a:r>
              <a:rPr lang="en-GB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--------------     </a:t>
            </a:r>
            <a:r>
              <a:rPr lang="en-GB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muon</a:t>
            </a:r>
            <a:r>
              <a:rPr lang="en-GB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+</a:t>
            </a:r>
            <a:r>
              <a:rPr lang="en-GB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muon</a:t>
            </a:r>
            <a:r>
              <a:rPr lang="en-GB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daughter cut</a:t>
            </a:r>
          </a:p>
          <a:p>
            <a:r>
              <a:rPr lang="en-GB" sz="1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--------------     FV cut 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1000" y="1595265"/>
            <a:ext cx="2448272" cy="1224135"/>
            <a:chOff x="1115616" y="1196752"/>
            <a:chExt cx="2448272" cy="1224135"/>
          </a:xfrm>
        </p:grpSpPr>
        <p:sp>
          <p:nvSpPr>
            <p:cNvPr id="16" name="TextBox 15"/>
            <p:cNvSpPr txBox="1"/>
            <p:nvPr/>
          </p:nvSpPr>
          <p:spPr>
            <a:xfrm>
              <a:off x="1115616" y="1196752"/>
              <a:ext cx="2448272" cy="6463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baseline="30000" dirty="0" smtClean="0"/>
                <a:t>14</a:t>
              </a:r>
              <a:r>
                <a:rPr lang="en-GB" b="1" dirty="0" smtClean="0"/>
                <a:t>C, unavoidable in organic scintillator </a:t>
              </a:r>
              <a:endParaRPr lang="en-US" b="1" dirty="0"/>
            </a:p>
          </p:txBody>
        </p:sp>
        <p:cxnSp>
          <p:nvCxnSpPr>
            <p:cNvPr id="17" name="Straight Arrow Connector 16"/>
            <p:cNvCxnSpPr>
              <a:stCxn id="16" idx="2"/>
            </p:cNvCxnSpPr>
            <p:nvPr/>
          </p:nvCxnSpPr>
          <p:spPr>
            <a:xfrm rot="5400000">
              <a:off x="1834826" y="1915961"/>
              <a:ext cx="577805" cy="4320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981200" y="2886670"/>
            <a:ext cx="4680520" cy="923330"/>
            <a:chOff x="2699792" y="2636912"/>
            <a:chExt cx="4680520" cy="923330"/>
          </a:xfrm>
        </p:grpSpPr>
        <p:sp>
          <p:nvSpPr>
            <p:cNvPr id="19" name="TextBox 18"/>
            <p:cNvSpPr txBox="1"/>
            <p:nvPr/>
          </p:nvSpPr>
          <p:spPr>
            <a:xfrm>
              <a:off x="3635896" y="2636912"/>
              <a:ext cx="3744416" cy="92333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baseline="30000" dirty="0" smtClean="0"/>
                <a:t>210</a:t>
              </a:r>
              <a:r>
                <a:rPr lang="en-GB" b="1" dirty="0" smtClean="0"/>
                <a:t>Po (from the lines?)</a:t>
              </a:r>
            </a:p>
            <a:p>
              <a:r>
                <a:rPr lang="en-GB" dirty="0" smtClean="0"/>
                <a:t>-decays alpha (t ~200 day)</a:t>
              </a:r>
            </a:p>
            <a:p>
              <a:r>
                <a:rPr lang="en-GB" dirty="0" smtClean="0"/>
                <a:t>-not in equilibrium with U chain</a:t>
              </a:r>
              <a:endParaRPr lang="en-US" dirty="0"/>
            </a:p>
          </p:txBody>
        </p:sp>
        <p:cxnSp>
          <p:nvCxnSpPr>
            <p:cNvPr id="20" name="Straight Arrow Connector 19"/>
            <p:cNvCxnSpPr>
              <a:stCxn id="19" idx="1"/>
            </p:cNvCxnSpPr>
            <p:nvPr/>
          </p:nvCxnSpPr>
          <p:spPr>
            <a:xfrm rot="10800000" flipV="1">
              <a:off x="2699792" y="3098576"/>
              <a:ext cx="936104" cy="18640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4"/>
          <p:cNvSpPr txBox="1"/>
          <p:nvPr/>
        </p:nvSpPr>
        <p:spPr>
          <a:xfrm rot="16200000">
            <a:off x="-1300377" y="2865870"/>
            <a:ext cx="29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counts/(100tons x 5npmts</a:t>
            </a:r>
            <a:r>
              <a:rPr lang="en-GB" b="1" dirty="0" smtClean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833735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smtClean="0">
                <a:solidFill>
                  <a:schemeClr val="bg1"/>
                </a:solidFill>
                <a:latin typeface="+mj-lt"/>
              </a:rPr>
              <a:t>Data after 750 days (normalized to 100tons)</a:t>
            </a:r>
            <a:endParaRPr lang="it-IT" sz="2400" b="1" u="sn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3200" smtClean="0"/>
              <a:t>Borexino Phase 1 (2007-2010) results</a:t>
            </a:r>
            <a:endParaRPr lang="it-IT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7108985" y="2590800"/>
            <a:ext cx="1654015" cy="378565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smtClean="0">
                <a:latin typeface="Arial" pitchFamily="34" charset="0"/>
                <a:cs typeface="Arial" pitchFamily="34" charset="0"/>
              </a:rPr>
              <a:t>Residual backgrounds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baseline="30000" smtClean="0">
                <a:latin typeface="Arial" pitchFamily="34" charset="0"/>
                <a:cs typeface="Arial" pitchFamily="34" charset="0"/>
              </a:rPr>
              <a:t>14</a:t>
            </a:r>
            <a:r>
              <a:rPr lang="en-GB" smtClean="0">
                <a:latin typeface="Arial" pitchFamily="34" charset="0"/>
                <a:cs typeface="Arial" pitchFamily="34" charset="0"/>
              </a:rPr>
              <a:t>C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baseline="30000" smtClean="0">
                <a:latin typeface="Arial" pitchFamily="34" charset="0"/>
                <a:cs typeface="Arial" pitchFamily="34" charset="0"/>
              </a:rPr>
              <a:t>14</a:t>
            </a:r>
            <a:r>
              <a:rPr lang="en-GB" smtClean="0">
                <a:latin typeface="Arial" pitchFamily="34" charset="0"/>
                <a:cs typeface="Arial" pitchFamily="34" charset="0"/>
              </a:rPr>
              <a:t>C pile-up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baseline="30000" smtClean="0">
                <a:latin typeface="Arial" pitchFamily="34" charset="0"/>
                <a:cs typeface="Arial" pitchFamily="34" charset="0"/>
              </a:rPr>
              <a:t>85</a:t>
            </a:r>
            <a:r>
              <a:rPr lang="en-GB" smtClean="0">
                <a:latin typeface="Arial" pitchFamily="34" charset="0"/>
                <a:cs typeface="Arial" pitchFamily="34" charset="0"/>
              </a:rPr>
              <a:t>Kr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baseline="30000" smtClean="0">
                <a:latin typeface="Arial" pitchFamily="34" charset="0"/>
                <a:cs typeface="Arial" pitchFamily="34" charset="0"/>
              </a:rPr>
              <a:t>210</a:t>
            </a:r>
            <a:r>
              <a:rPr lang="en-GB" smtClean="0">
                <a:latin typeface="Arial" pitchFamily="34" charset="0"/>
                <a:cs typeface="Arial" pitchFamily="34" charset="0"/>
              </a:rPr>
              <a:t>Bi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baseline="30000" smtClean="0">
                <a:latin typeface="Arial" pitchFamily="34" charset="0"/>
                <a:cs typeface="Arial" pitchFamily="34" charset="0"/>
              </a:rPr>
              <a:t>210</a:t>
            </a:r>
            <a:r>
              <a:rPr lang="en-GB" smtClean="0">
                <a:latin typeface="Arial" pitchFamily="34" charset="0"/>
                <a:cs typeface="Arial" pitchFamily="34" charset="0"/>
              </a:rPr>
              <a:t>Po</a:t>
            </a:r>
          </a:p>
          <a:p>
            <a:pPr>
              <a:spcAft>
                <a:spcPts val="1200"/>
              </a:spcAft>
            </a:pPr>
            <a:r>
              <a:rPr lang="en-GB" smtClean="0">
                <a:latin typeface="Arial" pitchFamily="34" charset="0"/>
                <a:cs typeface="Arial" pitchFamily="34" charset="0"/>
              </a:rPr>
              <a:t>Spectral fit to disentangle contributions</a:t>
            </a:r>
          </a:p>
        </p:txBody>
      </p:sp>
    </p:spTree>
    <p:extLst>
      <p:ext uri="{BB962C8B-B14F-4D97-AF65-F5344CB8AC3E}">
        <p14:creationId xmlns:p14="http://schemas.microsoft.com/office/powerpoint/2010/main" val="326139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3200" smtClean="0"/>
              <a:t>Borexino Phase 2: new challenges</a:t>
            </a:r>
            <a:endParaRPr lang="it-IT" sz="3200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6750097" cy="4495800"/>
          </a:xfrm>
        </p:spPr>
      </p:pic>
      <p:sp>
        <p:nvSpPr>
          <p:cNvPr id="8" name="TextBox 7"/>
          <p:cNvSpPr txBox="1"/>
          <p:nvPr/>
        </p:nvSpPr>
        <p:spPr>
          <a:xfrm>
            <a:off x="2743200" y="19812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-----Borexino Phase I (May 2007-May 2010)</a:t>
            </a:r>
          </a:p>
          <a:p>
            <a:r>
              <a:rPr lang="it-IT" sz="1400" dirty="0">
                <a:solidFill>
                  <a:srgbClr val="FF0000"/>
                </a:solidFill>
              </a:rPr>
              <a:t>-----Borexino Phase </a:t>
            </a:r>
            <a:r>
              <a:rPr lang="it-IT" sz="1400" dirty="0" smtClean="0">
                <a:solidFill>
                  <a:srgbClr val="FF0000"/>
                </a:solidFill>
              </a:rPr>
              <a:t>II (Jan 2012-Mar 2012)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074" y="609600"/>
            <a:ext cx="7271084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u="sng" smtClean="0"/>
              <a:t>Comparison between Phase 1 and Phase 2 data</a:t>
            </a:r>
            <a:endParaRPr lang="it-IT" u="sng" dirty="0"/>
          </a:p>
        </p:txBody>
      </p:sp>
      <p:sp>
        <p:nvSpPr>
          <p:cNvPr id="10" name="TextBox 9"/>
          <p:cNvSpPr txBox="1"/>
          <p:nvPr/>
        </p:nvSpPr>
        <p:spPr>
          <a:xfrm rot="19295486">
            <a:off x="4616259" y="2575302"/>
            <a:ext cx="4876799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smtClean="0">
                <a:latin typeface="Arial" pitchFamily="34" charset="0"/>
                <a:cs typeface="Arial" pitchFamily="34" charset="0"/>
              </a:rPr>
              <a:t>The scintillator has never been so clean! </a:t>
            </a:r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5943600"/>
            <a:ext cx="8771022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smtClean="0">
                <a:latin typeface="Arial" pitchFamily="34" charset="0"/>
                <a:cs typeface="Arial" pitchFamily="34" charset="0"/>
              </a:rPr>
              <a:t>We are now able of exploring the low energy region where pp neutrinos are;</a:t>
            </a:r>
            <a:endParaRPr lang="it-IT" b="1" smtClean="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600200" y="1676400"/>
            <a:ext cx="0" cy="3581400"/>
          </a:xfrm>
          <a:prstGeom prst="line">
            <a:avLst/>
          </a:prstGeom>
          <a:ln w="60325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91266" y="1600200"/>
            <a:ext cx="1219200" cy="3962400"/>
          </a:xfrm>
          <a:prstGeom prst="ellipse">
            <a:avLst/>
          </a:prstGeom>
          <a:noFill/>
          <a:ln w="539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5"/>
          <p:cNvSpPr txBox="1"/>
          <p:nvPr/>
        </p:nvSpPr>
        <p:spPr>
          <a:xfrm>
            <a:off x="6216292" y="5334000"/>
            <a:ext cx="96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/>
              <a:t>npmts</a:t>
            </a:r>
            <a:endParaRPr lang="it-IT" b="1"/>
          </a:p>
        </p:txBody>
      </p:sp>
      <p:grpSp>
        <p:nvGrpSpPr>
          <p:cNvPr id="19" name="Group 18"/>
          <p:cNvGrpSpPr/>
          <p:nvPr/>
        </p:nvGrpSpPr>
        <p:grpSpPr>
          <a:xfrm>
            <a:off x="586594" y="1371600"/>
            <a:ext cx="2448272" cy="1224135"/>
            <a:chOff x="1115616" y="1196752"/>
            <a:chExt cx="2448272" cy="1224135"/>
          </a:xfrm>
        </p:grpSpPr>
        <p:sp>
          <p:nvSpPr>
            <p:cNvPr id="20" name="TextBox 19"/>
            <p:cNvSpPr txBox="1"/>
            <p:nvPr/>
          </p:nvSpPr>
          <p:spPr>
            <a:xfrm>
              <a:off x="1115616" y="1196752"/>
              <a:ext cx="2448272" cy="6463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baseline="30000" dirty="0" smtClean="0"/>
                <a:t>14</a:t>
              </a:r>
              <a:r>
                <a:rPr lang="en-GB" b="1" dirty="0" smtClean="0"/>
                <a:t>C, unavoidable in organic scintillator </a:t>
              </a:r>
              <a:endParaRPr lang="en-US" b="1" dirty="0"/>
            </a:p>
          </p:txBody>
        </p:sp>
        <p:cxnSp>
          <p:nvCxnSpPr>
            <p:cNvPr id="22" name="Straight Arrow Connector 21"/>
            <p:cNvCxnSpPr>
              <a:stCxn id="20" idx="2"/>
            </p:cNvCxnSpPr>
            <p:nvPr/>
          </p:nvCxnSpPr>
          <p:spPr>
            <a:xfrm rot="5400000">
              <a:off x="1834826" y="1915961"/>
              <a:ext cx="577805" cy="4320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232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7765" cy="7040824"/>
          </a:xfrm>
          <a:prstGeom prst="rect">
            <a:avLst/>
          </a:prstGeom>
        </p:spPr>
      </p:pic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90500" y="6553200"/>
            <a:ext cx="8801100" cy="304800"/>
          </a:xfrm>
        </p:spPr>
        <p:txBody>
          <a:bodyPr>
            <a:normAutofit fontScale="70000" lnSpcReduction="20000"/>
          </a:bodyPr>
          <a:lstStyle/>
          <a:p>
            <a:r>
              <a:rPr lang="fr-FR" sz="2200" b="1" i="1" smtClean="0">
                <a:solidFill>
                  <a:schemeClr val="bg1"/>
                </a:solidFill>
              </a:rPr>
              <a:t>Barbara Caccianiga-INFN Milano 50th Rencontres de Moriond</a:t>
            </a:r>
            <a:r>
              <a:rPr lang="fr-FR" sz="2200" b="1" smtClean="0">
                <a:solidFill>
                  <a:schemeClr val="bg1"/>
                </a:solidFill>
              </a:rPr>
              <a:t>- </a:t>
            </a:r>
            <a:r>
              <a:rPr lang="fr-FR" sz="2200" b="1" i="1" smtClean="0">
                <a:solidFill>
                  <a:schemeClr val="bg1"/>
                </a:solidFill>
              </a:rPr>
              <a:t>La </a:t>
            </a:r>
            <a:r>
              <a:rPr lang="fr-FR" sz="2200" b="1" i="1" dirty="0" err="1" smtClean="0">
                <a:solidFill>
                  <a:schemeClr val="bg1"/>
                </a:solidFill>
              </a:rPr>
              <a:t>Thuile</a:t>
            </a:r>
            <a:r>
              <a:rPr lang="fr-FR" sz="2200" b="1" i="1" smtClean="0">
                <a:solidFill>
                  <a:schemeClr val="bg1"/>
                </a:solidFill>
              </a:rPr>
              <a:t>, March </a:t>
            </a:r>
            <a:r>
              <a:rPr lang="fr-FR" sz="2200" b="1" i="1">
                <a:solidFill>
                  <a:schemeClr val="bg1"/>
                </a:solidFill>
              </a:rPr>
              <a:t>1</a:t>
            </a:r>
            <a:r>
              <a:rPr lang="fr-FR" sz="2200" b="1" i="1" smtClean="0">
                <a:solidFill>
                  <a:schemeClr val="bg1"/>
                </a:solidFill>
              </a:rPr>
              <a:t>4</a:t>
            </a:r>
            <a:r>
              <a:rPr lang="fr-FR" sz="2200" b="1" i="1" baseline="30000" smtClean="0">
                <a:solidFill>
                  <a:schemeClr val="bg1"/>
                </a:solidFill>
              </a:rPr>
              <a:t>th</a:t>
            </a:r>
            <a:r>
              <a:rPr lang="fr-FR" sz="2200" b="1" i="1" smtClean="0">
                <a:solidFill>
                  <a:schemeClr val="bg1"/>
                </a:solidFill>
              </a:rPr>
              <a:t> 21</a:t>
            </a:r>
            <a:r>
              <a:rPr lang="fr-FR" sz="2200" b="1" i="1" baseline="30000" smtClean="0">
                <a:solidFill>
                  <a:schemeClr val="bg1"/>
                </a:solidFill>
              </a:rPr>
              <a:t>st</a:t>
            </a:r>
            <a:r>
              <a:rPr lang="fr-FR" sz="2200" b="1" i="1" smtClean="0">
                <a:solidFill>
                  <a:schemeClr val="bg1"/>
                </a:solidFill>
              </a:rPr>
              <a:t> 2015</a:t>
            </a:r>
            <a:endParaRPr lang="it-IT" sz="2200" i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ctrTitle"/>
          </p:nvPr>
        </p:nvSpPr>
        <p:spPr>
          <a:xfrm>
            <a:off x="190500" y="152400"/>
            <a:ext cx="8839200" cy="1089025"/>
          </a:xfrm>
          <a:solidFill>
            <a:schemeClr val="tx1"/>
          </a:solidFill>
          <a:ln w="508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it-IT" sz="3600" b="1" smtClean="0">
                <a:solidFill>
                  <a:schemeClr val="bg2"/>
                </a:solidFill>
              </a:rPr>
              <a:t>pp-neutrino observation in Borexino</a:t>
            </a:r>
            <a:endParaRPr lang="it-IT" sz="3600" b="1" dirty="0">
              <a:solidFill>
                <a:schemeClr val="bg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5845314"/>
            <a:ext cx="8305800" cy="40011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smtClean="0">
                <a:solidFill>
                  <a:schemeClr val="bg1"/>
                </a:solidFill>
              </a:rPr>
              <a:t>Published on Nature 512, 383-386 (2014)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14" y="1447800"/>
            <a:ext cx="8761386" cy="41594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693" y="4768664"/>
            <a:ext cx="1757007" cy="167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4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42900" y="3158015"/>
            <a:ext cx="5105400" cy="3623785"/>
            <a:chOff x="342900" y="3158015"/>
            <a:chExt cx="5105400" cy="3623785"/>
          </a:xfrm>
        </p:grpSpPr>
        <p:grpSp>
          <p:nvGrpSpPr>
            <p:cNvPr id="28" name="Group 27"/>
            <p:cNvGrpSpPr/>
            <p:nvPr/>
          </p:nvGrpSpPr>
          <p:grpSpPr>
            <a:xfrm>
              <a:off x="342900" y="3158015"/>
              <a:ext cx="5105400" cy="3623785"/>
              <a:chOff x="342900" y="3158015"/>
              <a:chExt cx="5105400" cy="3623785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" y="3386615"/>
                <a:ext cx="5105400" cy="33951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Title 1"/>
              <p:cNvSpPr txBox="1">
                <a:spLocks/>
              </p:cNvSpPr>
              <p:nvPr/>
            </p:nvSpPr>
            <p:spPr>
              <a:xfrm>
                <a:off x="342900" y="3158015"/>
                <a:ext cx="5105400" cy="3471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2400" b="1" kern="12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it-IT" sz="1800" u="sng" smtClean="0">
                    <a:solidFill>
                      <a:schemeClr val="tx1"/>
                    </a:solidFill>
                  </a:rPr>
                  <a:t>Expected spectrum</a:t>
                </a:r>
                <a:endParaRPr lang="it-IT" sz="1800" u="sng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371600" y="3883223"/>
              <a:ext cx="653725" cy="30777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b="1" baseline="30000" smtClean="0"/>
                <a:t>   </a:t>
              </a:r>
              <a:r>
                <a:rPr lang="en-GB" sz="1400" b="1" baseline="30000" smtClean="0">
                  <a:solidFill>
                    <a:srgbClr val="0066CC"/>
                  </a:solidFill>
                </a:rPr>
                <a:t>14</a:t>
              </a:r>
              <a:r>
                <a:rPr lang="en-GB" sz="1400" b="1" smtClean="0">
                  <a:solidFill>
                    <a:srgbClr val="0066CC"/>
                  </a:solidFill>
                </a:rPr>
                <a:t>C</a:t>
              </a:r>
              <a:endParaRPr lang="en-US" sz="1400" b="1" dirty="0">
                <a:solidFill>
                  <a:srgbClr val="0066CC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295400" y="3505201"/>
              <a:ext cx="3048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152400" y="838199"/>
            <a:ext cx="8915400" cy="2319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it-IT" sz="2000" smtClean="0">
                <a:solidFill>
                  <a:schemeClr val="bg1"/>
                </a:solidFill>
              </a:rPr>
              <a:t>pp solar neutrinos induce  electron-recoils up to ~300 keV 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it-IT" sz="2000" smtClean="0">
                <a:solidFill>
                  <a:schemeClr val="bg1"/>
                </a:solidFill>
              </a:rPr>
              <a:t>This region is vastly dominated by </a:t>
            </a:r>
            <a:r>
              <a:rPr lang="it-IT" sz="2000" baseline="30000" smtClean="0">
                <a:solidFill>
                  <a:schemeClr val="bg1"/>
                </a:solidFill>
              </a:rPr>
              <a:t>14</a:t>
            </a:r>
            <a:r>
              <a:rPr lang="it-IT" sz="2000" smtClean="0">
                <a:solidFill>
                  <a:schemeClr val="bg1"/>
                </a:solidFill>
              </a:rPr>
              <a:t>C (Signal/Background ~ 10 </a:t>
            </a:r>
            <a:r>
              <a:rPr lang="it-IT" sz="2000" baseline="30000" smtClean="0">
                <a:solidFill>
                  <a:schemeClr val="bg1"/>
                </a:solidFill>
              </a:rPr>
              <a:t>-5</a:t>
            </a:r>
            <a:r>
              <a:rPr lang="it-IT" sz="2000" smtClean="0">
                <a:solidFill>
                  <a:schemeClr val="bg1"/>
                </a:solidFill>
              </a:rPr>
              <a:t> !);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it-IT" sz="2000" smtClean="0">
                <a:solidFill>
                  <a:schemeClr val="bg1"/>
                </a:solidFill>
              </a:rPr>
              <a:t>Below ~150 keV (~60 npmts) </a:t>
            </a:r>
            <a:r>
              <a:rPr lang="it-IT" sz="2000" baseline="30000" smtClean="0">
                <a:solidFill>
                  <a:schemeClr val="bg1"/>
                </a:solidFill>
              </a:rPr>
              <a:t>14</a:t>
            </a:r>
            <a:r>
              <a:rPr lang="it-IT" sz="2000" smtClean="0">
                <a:solidFill>
                  <a:schemeClr val="bg1"/>
                </a:solidFill>
              </a:rPr>
              <a:t>C is overwhelming;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it-IT" sz="2000" smtClean="0">
                <a:solidFill>
                  <a:schemeClr val="bg1"/>
                </a:solidFill>
              </a:rPr>
              <a:t>Pile-up of </a:t>
            </a:r>
            <a:r>
              <a:rPr lang="it-IT" sz="2000" baseline="30000">
                <a:solidFill>
                  <a:schemeClr val="bg1"/>
                </a:solidFill>
              </a:rPr>
              <a:t>14</a:t>
            </a:r>
            <a:r>
              <a:rPr lang="it-IT" sz="2000">
                <a:solidFill>
                  <a:schemeClr val="bg1"/>
                </a:solidFill>
              </a:rPr>
              <a:t>C events </a:t>
            </a:r>
            <a:r>
              <a:rPr lang="it-IT" sz="2000" smtClean="0">
                <a:solidFill>
                  <a:schemeClr val="bg1"/>
                </a:solidFill>
              </a:rPr>
              <a:t>(2 </a:t>
            </a:r>
            <a:r>
              <a:rPr lang="it-IT" sz="2000">
                <a:solidFill>
                  <a:schemeClr val="bg1"/>
                </a:solidFill>
              </a:rPr>
              <a:t>events within the same acquisition </a:t>
            </a:r>
            <a:r>
              <a:rPr lang="it-IT" sz="2000" smtClean="0">
                <a:solidFill>
                  <a:schemeClr val="bg1"/>
                </a:solidFill>
              </a:rPr>
              <a:t>window mainly </a:t>
            </a:r>
            <a:r>
              <a:rPr lang="it-IT" sz="2000" baseline="30000" smtClean="0">
                <a:solidFill>
                  <a:schemeClr val="bg1"/>
                </a:solidFill>
              </a:rPr>
              <a:t>14</a:t>
            </a:r>
            <a:r>
              <a:rPr lang="it-IT" sz="2000" smtClean="0">
                <a:solidFill>
                  <a:schemeClr val="bg1"/>
                </a:solidFill>
              </a:rPr>
              <a:t>C+</a:t>
            </a:r>
            <a:r>
              <a:rPr lang="it-IT" sz="2000" baseline="30000" smtClean="0">
                <a:solidFill>
                  <a:schemeClr val="bg1"/>
                </a:solidFill>
              </a:rPr>
              <a:t>14</a:t>
            </a:r>
            <a:r>
              <a:rPr lang="it-IT" sz="2000" smtClean="0">
                <a:solidFill>
                  <a:schemeClr val="bg1"/>
                </a:solidFill>
              </a:rPr>
              <a:t>C but also other) </a:t>
            </a:r>
            <a:r>
              <a:rPr lang="it-IT" sz="2000">
                <a:solidFill>
                  <a:schemeClr val="bg1"/>
                </a:solidFill>
              </a:rPr>
              <a:t>is also a significant background in the sensitivity window for pp </a:t>
            </a:r>
            <a:r>
              <a:rPr lang="it-IT" sz="200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it-IT" sz="2000">
                <a:solidFill>
                  <a:schemeClr val="bg1"/>
                </a:solidFill>
              </a:rPr>
              <a:t> </a:t>
            </a:r>
            <a:r>
              <a:rPr lang="it-IT" sz="2000" smtClean="0">
                <a:solidFill>
                  <a:schemeClr val="bg1"/>
                </a:solidFill>
              </a:rPr>
              <a:t>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it-IT" sz="2000" smtClean="0">
              <a:solidFill>
                <a:schemeClr val="bg1"/>
              </a:solidFill>
            </a:endParaRPr>
          </a:p>
          <a:p>
            <a:endParaRPr lang="it-IT" sz="2000" smtClean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it-IT" sz="2000" smtClean="0"/>
          </a:p>
          <a:p>
            <a:pPr marL="0" indent="0">
              <a:buFont typeface="Arial" pitchFamily="34" charset="0"/>
              <a:buNone/>
            </a:pPr>
            <a:endParaRPr lang="it-IT" sz="2000" u="sng" dirty="0" smtClean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3200" smtClean="0"/>
              <a:t>Search for pp-neutrinos: challenges</a:t>
            </a:r>
            <a:endParaRPr lang="it-IT" sz="3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55131" y="3276600"/>
            <a:ext cx="2884069" cy="1371600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2000" smtClean="0"/>
              <a:t>A</a:t>
            </a:r>
            <a:r>
              <a:rPr lang="it-IT" sz="2000"/>
              <a:t> </a:t>
            </a:r>
            <a:r>
              <a:rPr lang="it-IT" sz="2000" smtClean="0"/>
              <a:t>spectral fit is needed to disentangle the contributions of signal and background;</a:t>
            </a:r>
            <a:endParaRPr lang="it-IT" sz="20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955131" y="5257800"/>
            <a:ext cx="2884069" cy="1371600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2000" smtClean="0"/>
              <a:t>It is crucial to know precisely the spectral shapes of signal and backgrounds;</a:t>
            </a:r>
            <a:endParaRPr lang="it-IT" sz="2000" dirty="0" smtClean="0"/>
          </a:p>
        </p:txBody>
      </p:sp>
      <p:sp>
        <p:nvSpPr>
          <p:cNvPr id="3" name="Down Arrow 2"/>
          <p:cNvSpPr/>
          <p:nvPr/>
        </p:nvSpPr>
        <p:spPr>
          <a:xfrm>
            <a:off x="7092365" y="4687471"/>
            <a:ext cx="457200" cy="5550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743201" y="6297361"/>
            <a:ext cx="0" cy="48443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31083" y="3505200"/>
            <a:ext cx="492917" cy="2792161"/>
          </a:xfrm>
          <a:prstGeom prst="rect">
            <a:avLst/>
          </a:prstGeom>
          <a:solidFill>
            <a:schemeClr val="bg1"/>
          </a:solidFill>
          <a:ln w="38100">
            <a:solidFill>
              <a:srgbClr val="1F0C0B"/>
            </a:solidFill>
          </a:ln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15" name="TextBox 14"/>
          <p:cNvSpPr txBox="1"/>
          <p:nvPr/>
        </p:nvSpPr>
        <p:spPr>
          <a:xfrm>
            <a:off x="2742570" y="3505200"/>
            <a:ext cx="2591430" cy="2792161"/>
          </a:xfrm>
          <a:prstGeom prst="rect">
            <a:avLst/>
          </a:prstGeom>
          <a:solidFill>
            <a:schemeClr val="bg1"/>
          </a:solidFill>
          <a:ln w="38100">
            <a:solidFill>
              <a:srgbClr val="1F0C0B"/>
            </a:solidFill>
          </a:ln>
        </p:spPr>
        <p:txBody>
          <a:bodyPr wrap="squar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31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" grpId="0" animBg="1"/>
      <p:bldP spid="2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304800" y="990600"/>
            <a:ext cx="8534400" cy="2286000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b="1" smtClean="0"/>
              <a:t>Spectral shapes are affected by the detector response:</a:t>
            </a:r>
            <a:endParaRPr lang="it-IT" sz="2000" b="1" dirty="0" smtClean="0"/>
          </a:p>
          <a:p>
            <a:r>
              <a:rPr lang="it-IT" sz="2000" dirty="0" smtClean="0"/>
              <a:t>Spectral deformation  (both signal and backgrounds) due to several effects (threshold, dark noise);</a:t>
            </a:r>
          </a:p>
          <a:p>
            <a:r>
              <a:rPr lang="it-IT" sz="2000" dirty="0" smtClean="0"/>
              <a:t>Energy scale and resolution issues </a:t>
            </a:r>
            <a:r>
              <a:rPr lang="it-IT" sz="2000" smtClean="0"/>
              <a:t>at low energies (quenching..);</a:t>
            </a:r>
          </a:p>
          <a:p>
            <a:pPr marL="0" indent="0">
              <a:buNone/>
            </a:pPr>
            <a:r>
              <a:rPr lang="it-IT" sz="2000" b="1" smtClean="0">
                <a:solidFill>
                  <a:srgbClr val="FF0000"/>
                </a:solidFill>
              </a:rPr>
              <a:t>Detector response at low energy assessed by combining calibration data and MonteCarlo simulations;</a:t>
            </a:r>
          </a:p>
          <a:p>
            <a:pPr marL="0" indent="0">
              <a:buNone/>
            </a:pPr>
            <a:endParaRPr lang="it-IT" sz="2000" dirty="0" smtClean="0">
              <a:solidFill>
                <a:schemeClr val="bg1"/>
              </a:solidFill>
            </a:endParaRPr>
          </a:p>
          <a:p>
            <a:endParaRPr lang="it-IT" sz="2000" dirty="0" smtClean="0"/>
          </a:p>
          <a:p>
            <a:pPr marL="0" indent="0">
              <a:buNone/>
            </a:pPr>
            <a:endParaRPr lang="it-IT" sz="2000" dirty="0" smtClean="0"/>
          </a:p>
          <a:p>
            <a:pPr marL="0" indent="0">
              <a:buFont typeface="Arial" pitchFamily="34" charset="0"/>
              <a:buNone/>
            </a:pPr>
            <a:endParaRPr lang="it-IT" sz="2000" dirty="0" smtClean="0"/>
          </a:p>
          <a:p>
            <a:pPr marL="0" indent="0">
              <a:buFont typeface="Arial" pitchFamily="34" charset="0"/>
              <a:buNone/>
            </a:pPr>
            <a:endParaRPr lang="it-IT" sz="2000" u="sng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3733800"/>
            <a:ext cx="8534400" cy="2209800"/>
          </a:xfrm>
          <a:prstGeom prst="rect">
            <a:avLst/>
          </a:prstGeom>
          <a:solidFill>
            <a:schemeClr val="bg1"/>
          </a:solidFill>
          <a:ln w="50800">
            <a:solidFill>
              <a:srgbClr val="0000FF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b="1" smtClean="0"/>
              <a:t>Independent determination of the rate of the main backgrounds (</a:t>
            </a:r>
            <a:r>
              <a:rPr lang="it-IT" sz="2000" b="1" baseline="30000" smtClean="0"/>
              <a:t>14</a:t>
            </a:r>
            <a:r>
              <a:rPr lang="it-IT" sz="2000" b="1" smtClean="0"/>
              <a:t>C and pile-up) in order to constrain them in the fit;</a:t>
            </a:r>
            <a:endParaRPr lang="it-IT" sz="2000" b="1"/>
          </a:p>
          <a:p>
            <a:r>
              <a:rPr lang="it-IT" sz="2000" baseline="30000" smtClean="0"/>
              <a:t>14</a:t>
            </a:r>
            <a:r>
              <a:rPr lang="it-IT" sz="2000" smtClean="0"/>
              <a:t>C rate determined from an independent class of events less affected by the trigger threshold (2° cluster events);</a:t>
            </a:r>
          </a:p>
          <a:p>
            <a:r>
              <a:rPr lang="it-IT" sz="2000" smtClean="0"/>
              <a:t>Pile-up rate and shape determined by a data-driven method (synthetic pile-up);</a:t>
            </a:r>
          </a:p>
          <a:p>
            <a:pPr marL="0" indent="0">
              <a:buNone/>
            </a:pPr>
            <a:endParaRPr lang="it-IT" sz="2000" dirty="0" smtClean="0">
              <a:solidFill>
                <a:schemeClr val="bg1"/>
              </a:solidFill>
            </a:endParaRPr>
          </a:p>
          <a:p>
            <a:endParaRPr lang="it-IT" sz="2000" dirty="0" smtClean="0"/>
          </a:p>
          <a:p>
            <a:pPr marL="0" indent="0">
              <a:buNone/>
            </a:pPr>
            <a:endParaRPr lang="it-IT" sz="2000" dirty="0" smtClean="0"/>
          </a:p>
          <a:p>
            <a:pPr marL="0" indent="0">
              <a:buFont typeface="Arial" pitchFamily="34" charset="0"/>
              <a:buNone/>
            </a:pPr>
            <a:endParaRPr lang="it-IT" sz="2000" dirty="0" smtClean="0"/>
          </a:p>
          <a:p>
            <a:pPr marL="0" indent="0">
              <a:buFont typeface="Arial" pitchFamily="34" charset="0"/>
              <a:buNone/>
            </a:pPr>
            <a:endParaRPr lang="it-IT" sz="2000" u="sng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3200" smtClean="0"/>
              <a:t>Search for pp-neutrinos: challenges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92932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3200" smtClean="0"/>
              <a:t>Search for pp-neutrinos  </a:t>
            </a:r>
            <a:r>
              <a:rPr lang="it-IT" sz="3200"/>
              <a:t>: </a:t>
            </a:r>
            <a:r>
              <a:rPr lang="it-IT" sz="3200" baseline="30000" smtClean="0"/>
              <a:t>14</a:t>
            </a:r>
            <a:r>
              <a:rPr lang="it-IT" sz="3200" smtClean="0"/>
              <a:t>C and pile-up</a:t>
            </a:r>
            <a:endParaRPr lang="it-IT" sz="3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199" y="762000"/>
            <a:ext cx="4572001" cy="5808531"/>
            <a:chOff x="76199" y="762000"/>
            <a:chExt cx="4572001" cy="5808531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76199" y="762000"/>
              <a:ext cx="4572001" cy="580853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0000FF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3000"/>
                </a:spcBef>
                <a:buNone/>
              </a:pPr>
              <a:r>
                <a:rPr lang="it-IT" sz="2000" b="1" smtClean="0"/>
                <a:t>Independent determination of the </a:t>
              </a:r>
              <a:r>
                <a:rPr lang="it-IT" sz="2000" b="1" baseline="30000" smtClean="0"/>
                <a:t>14</a:t>
              </a:r>
              <a:r>
                <a:rPr lang="it-IT" sz="2000" b="1" smtClean="0"/>
                <a:t>C rate: </a:t>
              </a:r>
              <a:r>
                <a:rPr lang="it-IT" sz="2000" b="1" i="1" smtClean="0"/>
                <a:t>2-nd cluster</a:t>
              </a:r>
              <a:r>
                <a:rPr lang="it-IT" sz="2000" b="1" smtClean="0"/>
                <a:t> events</a:t>
              </a:r>
              <a:endParaRPr lang="it-IT" sz="2000" b="1"/>
            </a:p>
            <a:p>
              <a:r>
                <a:rPr lang="it-IT" sz="2000"/>
                <a:t>E</a:t>
              </a:r>
              <a:r>
                <a:rPr lang="it-IT" sz="2000" smtClean="0"/>
                <a:t>vents occurring in the last part of the acquisition window (triggered by the previous event);</a:t>
              </a:r>
            </a:p>
            <a:p>
              <a:r>
                <a:rPr lang="it-IT" sz="2000" smtClean="0"/>
                <a:t>Spectral shape is less affected by the trigger threshold;</a:t>
              </a:r>
            </a:p>
            <a:p>
              <a:r>
                <a:rPr lang="it-IT" sz="2000" smtClean="0"/>
                <a:t>Fit to extract the rate;</a:t>
              </a:r>
            </a:p>
            <a:p>
              <a:r>
                <a:rPr lang="it-IT" sz="2000" b="1" baseline="30000">
                  <a:cs typeface="Arial" panose="020B0604020202020204" pitchFamily="34" charset="0"/>
                </a:rPr>
                <a:t>14</a:t>
              </a:r>
              <a:r>
                <a:rPr lang="it-IT" sz="2000" b="1">
                  <a:cs typeface="Arial" panose="020B0604020202020204" pitchFamily="34" charset="0"/>
                </a:rPr>
                <a:t>C rate = (</a:t>
              </a:r>
              <a:r>
                <a:rPr lang="it-IT" sz="2000" b="1" smtClean="0">
                  <a:cs typeface="Arial" panose="020B0604020202020204" pitchFamily="34" charset="0"/>
                </a:rPr>
                <a:t>40 ± 1)Bq/100tons</a:t>
              </a:r>
              <a:endParaRPr lang="it-IT" sz="2000" b="1" smtClean="0">
                <a:latin typeface="+mj-lt"/>
                <a:cs typeface="Arial" panose="020B0604020202020204" pitchFamily="34" charset="0"/>
              </a:endParaRPr>
            </a:p>
            <a:p>
              <a:endParaRPr lang="it-IT" sz="2000" dirty="0" smtClean="0">
                <a:solidFill>
                  <a:schemeClr val="bg1"/>
                </a:solidFill>
                <a:latin typeface="+mj-lt"/>
              </a:endParaRPr>
            </a:p>
            <a:p>
              <a:endParaRPr lang="it-IT" sz="2000" dirty="0" smtClean="0"/>
            </a:p>
            <a:p>
              <a:pPr marL="0" indent="0">
                <a:buNone/>
              </a:pPr>
              <a:endParaRPr lang="it-IT" sz="2000" dirty="0" smtClean="0"/>
            </a:p>
            <a:p>
              <a:pPr marL="0" indent="0">
                <a:buFont typeface="Arial" pitchFamily="34" charset="0"/>
                <a:buNone/>
              </a:pPr>
              <a:endParaRPr lang="it-IT" sz="2000" dirty="0" smtClean="0"/>
            </a:p>
            <a:p>
              <a:pPr marL="0" indent="0">
                <a:buFont typeface="Arial" pitchFamily="34" charset="0"/>
                <a:buNone/>
              </a:pPr>
              <a:endParaRPr lang="it-IT" sz="2000" u="sng" dirty="0" smtClean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3939984"/>
              <a:ext cx="3867894" cy="253701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788570" y="762000"/>
            <a:ext cx="4141452" cy="5808531"/>
            <a:chOff x="4788570" y="762000"/>
            <a:chExt cx="4141452" cy="58085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ontent Placeholder 2"/>
                <p:cNvSpPr txBox="1">
                  <a:spLocks/>
                </p:cNvSpPr>
                <p:nvPr/>
              </p:nvSpPr>
              <p:spPr>
                <a:xfrm>
                  <a:off x="4788570" y="762000"/>
                  <a:ext cx="4141452" cy="5808531"/>
                </a:xfrm>
                <a:prstGeom prst="rect">
                  <a:avLst/>
                </a:prstGeom>
                <a:solidFill>
                  <a:schemeClr val="bg1"/>
                </a:solidFill>
                <a:ln w="50800">
                  <a:solidFill>
                    <a:srgbClr val="FF0000"/>
                  </a:solidFill>
                </a:ln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342900" indent="-3429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800" kern="1200" baseline="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1800" kern="1200" baseline="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800" kern="1200" baseline="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1800" kern="1200" baseline="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1800" kern="1200" baseline="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spcBef>
                      <a:spcPts val="0"/>
                    </a:spcBef>
                    <a:buNone/>
                  </a:pPr>
                  <a:r>
                    <a:rPr lang="it-IT" sz="2000" b="1" smtClean="0"/>
                    <a:t>Independent determination of the pile-up shape and rate:</a:t>
                  </a:r>
                </a:p>
                <a:p>
                  <a:pPr marL="0" indent="0">
                    <a:spcBef>
                      <a:spcPts val="0"/>
                    </a:spcBef>
                    <a:buNone/>
                  </a:pPr>
                  <a:r>
                    <a:rPr lang="it-IT" sz="2000" b="1" i="1" smtClean="0"/>
                    <a:t>synthetic pile-up 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it-IT" sz="2000" smtClean="0"/>
                    <a:t>Data-driven method;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it-IT" sz="2000" smtClean="0"/>
                    <a:t>To construct pile-up, real-events are artificially overlapped with random data samples;</a:t>
                  </a:r>
                  <a:endParaRPr lang="it-IT" sz="2000" b="1" smtClean="0"/>
                </a:p>
                <a:p>
                  <a:pPr marL="0" indent="0">
                    <a:spcBef>
                      <a:spcPts val="0"/>
                    </a:spcBef>
                    <a:buNone/>
                  </a:pPr>
                  <a:endParaRPr lang="it-IT" sz="2000" b="1" smtClean="0"/>
                </a:p>
                <a:p>
                  <a:pPr marL="0" indent="0">
                    <a:spcBef>
                      <a:spcPts val="0"/>
                    </a:spcBef>
                    <a:buNone/>
                  </a:pPr>
                  <a:endParaRPr lang="it-IT" sz="2000" b="1"/>
                </a:p>
                <a:p>
                  <a:pPr marL="0" indent="0">
                    <a:spcBef>
                      <a:spcPts val="0"/>
                    </a:spcBef>
                    <a:buNone/>
                  </a:pPr>
                  <a:endParaRPr lang="it-IT" sz="2000" b="1" smtClean="0"/>
                </a:p>
                <a:p>
                  <a:pPr marL="0" indent="0">
                    <a:spcBef>
                      <a:spcPts val="0"/>
                    </a:spcBef>
                    <a:buNone/>
                  </a:pPr>
                  <a:endParaRPr lang="it-IT" sz="2000" b="1"/>
                </a:p>
                <a:p>
                  <a:pPr marL="0" indent="0">
                    <a:spcBef>
                      <a:spcPts val="0"/>
                    </a:spcBef>
                    <a:buNone/>
                  </a:pPr>
                  <a:endParaRPr lang="it-IT" sz="2000" b="1" smtClean="0"/>
                </a:p>
                <a:p>
                  <a:pPr marL="0" indent="0">
                    <a:spcBef>
                      <a:spcPts val="0"/>
                    </a:spcBef>
                    <a:buNone/>
                  </a:pPr>
                  <a:endParaRPr lang="it-IT" sz="2000" b="1"/>
                </a:p>
                <a:p>
                  <a:pPr marL="0" indent="0">
                    <a:spcBef>
                      <a:spcPts val="0"/>
                    </a:spcBef>
                    <a:buNone/>
                  </a:pPr>
                  <a:endParaRPr lang="it-IT" sz="2000" b="1" smtClean="0"/>
                </a:p>
                <a:p>
                  <a:pPr marL="0" indent="0">
                    <a:spcBef>
                      <a:spcPts val="0"/>
                    </a:spcBef>
                    <a:buNone/>
                  </a:pPr>
                  <a:endParaRPr lang="it-IT" sz="2000" b="1"/>
                </a:p>
                <a:p>
                  <a:pPr marL="0" indent="0">
                    <a:spcBef>
                      <a:spcPts val="0"/>
                    </a:spcBef>
                    <a:buNone/>
                  </a:pPr>
                  <a:endParaRPr lang="it-IT" sz="2000" b="1"/>
                </a:p>
                <a:p>
                  <a:pPr marL="0" indent="0">
                    <a:spcBef>
                      <a:spcPts val="0"/>
                    </a:spcBef>
                    <a:buNone/>
                  </a:pPr>
                  <a:r>
                    <a:rPr lang="it-IT" sz="2000" b="1" smtClean="0"/>
                    <a:t>Pile-up rate(</a:t>
                  </a:r>
                  <a:r>
                    <a:rPr lang="it-IT" sz="2000" b="1" baseline="30000" smtClean="0"/>
                    <a:t>14</a:t>
                  </a:r>
                  <a:r>
                    <a:rPr lang="it-IT" sz="2000" b="1" smtClean="0"/>
                    <a:t>C -</a:t>
                  </a:r>
                  <a:r>
                    <a:rPr lang="it-IT" sz="2000" b="1" baseline="30000" smtClean="0"/>
                    <a:t>14</a:t>
                  </a:r>
                  <a:r>
                    <a:rPr lang="it-IT" sz="2000" b="1" smtClean="0"/>
                    <a:t>C)=</a:t>
                  </a:r>
                </a:p>
                <a:p>
                  <a:pPr marL="0" indent="0">
                    <a:spcBef>
                      <a:spcPts val="0"/>
                    </a:spcBef>
                    <a:buNone/>
                  </a:pPr>
                  <a:r>
                    <a:rPr lang="it-IT" sz="2000" b="1" smtClean="0"/>
                    <a:t>(154</a:t>
                  </a:r>
                  <a:r>
                    <a:rPr lang="it-IT" sz="2000" b="1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it-IT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it-IT" sz="2000" b="1" smtClean="0"/>
                    <a:t>10) cpd/100tons;</a:t>
                  </a:r>
                  <a:endParaRPr lang="it-IT" sz="2000" dirty="0" smtClean="0"/>
                </a:p>
                <a:p>
                  <a:pPr marL="0" indent="0">
                    <a:buFont typeface="Arial" pitchFamily="34" charset="0"/>
                    <a:buNone/>
                  </a:pPr>
                  <a:endParaRPr lang="it-IT" sz="2000" dirty="0" smtClean="0"/>
                </a:p>
              </p:txBody>
            </p:sp>
          </mc:Choice>
          <mc:Fallback xmlns="">
            <p:sp>
              <p:nvSpPr>
                <p:cNvPr id="16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8570" y="762000"/>
                  <a:ext cx="4141452" cy="580853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019" r="-2038"/>
                  </a:stretch>
                </a:blipFill>
                <a:ln w="508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9542" y="2994216"/>
              <a:ext cx="3939506" cy="96818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2969" y="3962400"/>
              <a:ext cx="2312653" cy="1592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38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307138" y="2759075"/>
            <a:ext cx="2720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>
                <a:latin typeface="Arial" panose="020B0604020202020204" pitchFamily="34" charset="0"/>
              </a:rPr>
              <a:t>Fit range:165-590 keV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77" y="805528"/>
            <a:ext cx="3705311" cy="499369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3200" smtClean="0"/>
              <a:t>Search for pp-neutrinos: results</a:t>
            </a:r>
            <a:endParaRPr lang="it-IT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5867400"/>
            <a:ext cx="6934200" cy="461665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smtClean="0">
                <a:latin typeface="+mj-lt"/>
              </a:rPr>
              <a:t>pp-</a:t>
            </a:r>
            <a:r>
              <a:rPr lang="it-IT" sz="2400" smtClean="0">
                <a:latin typeface="Symbol" panose="05050102010706020507" pitchFamily="18" charset="2"/>
              </a:rPr>
              <a:t>n</a:t>
            </a:r>
            <a:r>
              <a:rPr lang="it-IT" sz="2400" smtClean="0">
                <a:latin typeface="+mj-lt"/>
              </a:rPr>
              <a:t> rate= 144 ±13(stat) ±10 (sys) cpd/100tons</a:t>
            </a:r>
            <a:endParaRPr lang="it-IT" sz="240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00600" y="1004994"/>
            <a:ext cx="3563601" cy="2884839"/>
            <a:chOff x="4800600" y="1514124"/>
            <a:chExt cx="3868401" cy="318963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931987"/>
              <a:ext cx="3868401" cy="2771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800600" y="1514124"/>
              <a:ext cx="3868401" cy="400110"/>
            </a:xfrm>
            <a:prstGeom prst="rect">
              <a:avLst/>
            </a:prstGeom>
            <a:solidFill>
              <a:schemeClr val="bg1"/>
            </a:solidFill>
            <a:ln w="635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b="1" smtClean="0">
                  <a:latin typeface="+mj-lt"/>
                </a:rPr>
                <a:t>Evaluation of systematics</a:t>
              </a:r>
              <a:endParaRPr lang="it-IT" sz="2000" b="1">
                <a:latin typeface="+mj-lt"/>
              </a:endParaRPr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4572000" y="4038600"/>
            <a:ext cx="4267200" cy="148026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it-IT" sz="2000" smtClean="0">
                <a:solidFill>
                  <a:schemeClr val="bg1"/>
                </a:solidFill>
              </a:rPr>
              <a:t>Distribution of the best fit values for pp-rate obtained varying some of the fit conditions (fit range, energy estimator...)</a:t>
            </a:r>
          </a:p>
          <a:p>
            <a:pPr marL="0" indent="0">
              <a:buFont typeface="Arial" pitchFamily="34" charset="0"/>
              <a:buNone/>
            </a:pPr>
            <a:endParaRPr lang="it-IT" sz="2000" smtClean="0"/>
          </a:p>
          <a:p>
            <a:pPr marL="0" indent="0">
              <a:buFont typeface="Arial" pitchFamily="34" charset="0"/>
              <a:buNone/>
            </a:pPr>
            <a:endParaRPr lang="it-IT" sz="2000" u="sng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76200" y="6433338"/>
            <a:ext cx="8991599" cy="400110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it-IT" sz="2000">
                <a:solidFill>
                  <a:schemeClr val="bg1"/>
                </a:solidFill>
                <a:latin typeface="+mj-lt"/>
              </a:rPr>
              <a:t>P</a:t>
            </a:r>
            <a:r>
              <a:rPr lang="it-IT" sz="2000" smtClean="0">
                <a:solidFill>
                  <a:schemeClr val="bg1"/>
                </a:solidFill>
                <a:latin typeface="+mj-lt"/>
              </a:rPr>
              <a:t>redicted rate for SSM (High Metallicity) + MSW-LMA = 131 ± 2 cpd/100tons</a:t>
            </a:r>
            <a:endParaRPr lang="it-IT" sz="20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184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07" y="838200"/>
            <a:ext cx="5145088" cy="320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095999" y="1752600"/>
            <a:ext cx="2514601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chemeClr val="bg1"/>
                </a:solidFill>
                <a:latin typeface="Arial" panose="020B0604020202020204" pitchFamily="34" charset="0"/>
              </a:rPr>
              <a:t>Zero pp count is excluded </a:t>
            </a:r>
            <a:r>
              <a:rPr lang="en-US" altLang="it-IT" sz="2400" smtClean="0">
                <a:solidFill>
                  <a:schemeClr val="bg1"/>
                </a:solidFill>
                <a:latin typeface="Arial" panose="020B0604020202020204" pitchFamily="34" charset="0"/>
              </a:rPr>
              <a:t>at 10</a:t>
            </a:r>
            <a:r>
              <a:rPr lang="el-GR" altLang="it-IT" sz="2400">
                <a:solidFill>
                  <a:schemeClr val="bg1"/>
                </a:solidFill>
                <a:latin typeface="Arial" panose="020B0604020202020204" pitchFamily="34" charset="0"/>
              </a:rPr>
              <a:t>σ</a:t>
            </a:r>
            <a:r>
              <a:rPr lang="en-US" altLang="it-IT" sz="24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3200" smtClean="0"/>
              <a:t>Results: pp neutrino flux </a:t>
            </a:r>
            <a:endParaRPr lang="it-IT" sz="3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447007" y="4343400"/>
            <a:ext cx="8090485" cy="1676400"/>
            <a:chOff x="242804" y="1187634"/>
            <a:chExt cx="8361362" cy="1784166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612775"/>
                </p:ext>
              </p:extLst>
            </p:nvPr>
          </p:nvGraphicFramePr>
          <p:xfrm>
            <a:off x="242804" y="1187634"/>
            <a:ext cx="8361362" cy="17841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4" name="Equation" r:id="rId4" imgW="3213000" imgH="685800" progId="Equation.3">
                    <p:embed/>
                  </p:oleObj>
                </mc:Choice>
                <mc:Fallback>
                  <p:oleObj name="Equation" r:id="rId4" imgW="3213000" imgH="685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42804" y="1187634"/>
                          <a:ext cx="8361362" cy="178416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50800"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Left Brace 14"/>
            <p:cNvSpPr/>
            <p:nvPr/>
          </p:nvSpPr>
          <p:spPr>
            <a:xfrm>
              <a:off x="1219200" y="1293974"/>
              <a:ext cx="228600" cy="1601626"/>
            </a:xfrm>
            <a:prstGeom prst="leftBrace">
              <a:avLst/>
            </a:prstGeom>
            <a:ln w="38100">
              <a:solidFill>
                <a:srgbClr val="1F0C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1" y="6248400"/>
            <a:ext cx="8610599" cy="461665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it-IT" sz="2400" smtClean="0">
                <a:solidFill>
                  <a:schemeClr val="bg1"/>
                </a:solidFill>
                <a:latin typeface="+mj-lt"/>
              </a:rPr>
              <a:t>Luminosity in neutrinos consistent with luminosity in photons</a:t>
            </a:r>
            <a:endParaRPr lang="it-IT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14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8" y="2319728"/>
            <a:ext cx="6573837" cy="423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3200" smtClean="0"/>
              <a:t> Results: pp neutrino survival probability </a:t>
            </a:r>
            <a:endParaRPr lang="it-IT" sz="3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3504" y="821652"/>
            <a:ext cx="8223295" cy="131194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it-IT" sz="2000" smtClean="0">
                <a:solidFill>
                  <a:schemeClr val="bg1"/>
                </a:solidFill>
              </a:rPr>
              <a:t>Survival probability for pp-</a:t>
            </a:r>
            <a:r>
              <a:rPr lang="it-IT" sz="2000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it-IT" sz="2000" smtClean="0">
                <a:solidFill>
                  <a:schemeClr val="bg1"/>
                </a:solidFill>
              </a:rPr>
              <a:t> can be calculated using the measured rate and the SSM predictions;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it-IT" sz="2000" b="1" smtClean="0">
                <a:solidFill>
                  <a:schemeClr val="bg1"/>
                </a:solidFill>
              </a:rPr>
              <a:t>P(</a:t>
            </a:r>
            <a:r>
              <a:rPr lang="it-IT" sz="2000" b="1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it-IT" sz="2000" b="1" baseline="-25000" smtClean="0">
                <a:solidFill>
                  <a:schemeClr val="bg1"/>
                </a:solidFill>
              </a:rPr>
              <a:t>e</a:t>
            </a:r>
            <a:r>
              <a:rPr lang="it-IT" sz="2000" b="1" smtClean="0">
                <a:solidFill>
                  <a:schemeClr val="bg1"/>
                </a:solidFill>
              </a:rPr>
              <a:t> </a:t>
            </a:r>
            <a:r>
              <a:rPr lang="it-IT" sz="2000" b="1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it-IT" sz="2000" b="1" smtClean="0">
                <a:solidFill>
                  <a:schemeClr val="bg1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it-IT" sz="2000" b="1" baseline="-25000" smtClean="0">
                <a:solidFill>
                  <a:schemeClr val="bg1"/>
                </a:solidFill>
                <a:sym typeface="Wingdings" panose="05000000000000000000" pitchFamily="2" charset="2"/>
              </a:rPr>
              <a:t>e</a:t>
            </a:r>
            <a:r>
              <a:rPr lang="it-IT" sz="2000" b="1" smtClean="0">
                <a:solidFill>
                  <a:schemeClr val="bg1"/>
                </a:solidFill>
                <a:sym typeface="Wingdings" panose="05000000000000000000" pitchFamily="2" charset="2"/>
              </a:rPr>
              <a:t>) = 0.64 ± 0.12</a:t>
            </a:r>
            <a:endParaRPr lang="it-IT" sz="2000" b="1" smtClean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it-IT" sz="2000" smtClean="0"/>
          </a:p>
          <a:p>
            <a:pPr marL="0" indent="0">
              <a:buFont typeface="Arial" pitchFamily="34" charset="0"/>
              <a:buNone/>
            </a:pPr>
            <a:endParaRPr lang="it-IT" sz="2000" u="sng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029200" y="2590800"/>
            <a:ext cx="2343590" cy="369332"/>
          </a:xfrm>
          <a:prstGeom prst="rect">
            <a:avLst/>
          </a:prstGeom>
          <a:noFill/>
          <a:ln>
            <a:solidFill>
              <a:srgbClr val="1F0C0B"/>
            </a:solidFill>
          </a:ln>
        </p:spPr>
        <p:txBody>
          <a:bodyPr wrap="none" rtlCol="0">
            <a:spAutoFit/>
          </a:bodyPr>
          <a:lstStyle/>
          <a:p>
            <a:r>
              <a:rPr lang="it-IT" b="1" smtClean="0"/>
              <a:t>Borexino results only!</a:t>
            </a:r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val="179926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3200" smtClean="0"/>
              <a:t>Conclusions and outlook: what next?</a:t>
            </a:r>
            <a:endParaRPr lang="it-IT" sz="3200" dirty="0"/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457200" y="3001329"/>
            <a:ext cx="8205539" cy="3247043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GB" sz="2000" b="1" u="sng" smtClean="0">
                <a:latin typeface="Arial" pitchFamily="34" charset="0"/>
                <a:cs typeface="Arial" pitchFamily="34" charset="0"/>
              </a:rPr>
              <a:t>Complete analysis of Phase 2 data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smtClean="0">
                <a:latin typeface="Arial" pitchFamily="34" charset="0"/>
                <a:cs typeface="Arial" pitchFamily="34" charset="0"/>
              </a:rPr>
              <a:t>calibration campaign to further reduce systematic uncertainties;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smtClean="0">
                <a:latin typeface="+mj-lt"/>
                <a:cs typeface="Arial" pitchFamily="34" charset="0"/>
              </a:rPr>
              <a:t>improved measurement of </a:t>
            </a:r>
            <a:r>
              <a:rPr lang="en-GB" sz="2000" baseline="30000" smtClean="0">
                <a:latin typeface="+mj-lt"/>
                <a:cs typeface="Arial" pitchFamily="34" charset="0"/>
              </a:rPr>
              <a:t>7</a:t>
            </a:r>
            <a:r>
              <a:rPr lang="en-GB" sz="2000" smtClean="0">
                <a:latin typeface="+mj-lt"/>
                <a:cs typeface="Arial" pitchFamily="34" charset="0"/>
              </a:rPr>
              <a:t>Be </a:t>
            </a:r>
            <a:r>
              <a:rPr lang="en-GB" sz="2000" smtClean="0">
                <a:latin typeface="Symbol" panose="05050102010706020507" pitchFamily="18" charset="2"/>
                <a:cs typeface="Arial" pitchFamily="34" charset="0"/>
              </a:rPr>
              <a:t>n</a:t>
            </a:r>
            <a:r>
              <a:rPr lang="en-GB" sz="2000" smtClean="0">
                <a:latin typeface="+mj-lt"/>
                <a:cs typeface="Arial" pitchFamily="34" charset="0"/>
              </a:rPr>
              <a:t> (3% error? challenging!) and other solar neutrino families;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smtClean="0">
                <a:latin typeface="+mj-lt"/>
                <a:cs typeface="Arial" pitchFamily="34" charset="0"/>
              </a:rPr>
              <a:t>Attempt to measure CNO </a:t>
            </a:r>
            <a:r>
              <a:rPr lang="en-GB" sz="2000" smtClean="0">
                <a:latin typeface="Symbol" panose="05050102010706020507" pitchFamily="18" charset="2"/>
                <a:cs typeface="Arial" pitchFamily="34" charset="0"/>
              </a:rPr>
              <a:t>n</a:t>
            </a:r>
            <a:r>
              <a:rPr lang="en-GB" sz="2000" smtClean="0">
                <a:latin typeface="+mj-lt"/>
                <a:cs typeface="Arial" pitchFamily="34" charset="0"/>
              </a:rPr>
              <a:t>: </a:t>
            </a:r>
            <a:r>
              <a:rPr lang="en-GB" sz="2000" b="1" smtClean="0">
                <a:latin typeface="+mj-lt"/>
                <a:cs typeface="Arial" pitchFamily="34" charset="0"/>
              </a:rPr>
              <a:t>very</a:t>
            </a:r>
            <a:r>
              <a:rPr lang="en-GB" sz="2000" smtClean="0">
                <a:latin typeface="+mj-lt"/>
                <a:cs typeface="Arial" pitchFamily="34" charset="0"/>
              </a:rPr>
              <a:t> challenging!</a:t>
            </a:r>
          </a:p>
          <a:p>
            <a:pPr>
              <a:spcAft>
                <a:spcPts val="1800"/>
              </a:spcAft>
            </a:pPr>
            <a:r>
              <a:rPr lang="en-GB" sz="2000" b="1" u="sng" smtClean="0">
                <a:latin typeface="Arial" pitchFamily="34" charset="0"/>
                <a:cs typeface="Arial" pitchFamily="34" charset="0"/>
              </a:rPr>
              <a:t>Sterile neutrino program (SOX)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smtClean="0">
                <a:latin typeface="Arial" pitchFamily="34" charset="0"/>
                <a:cs typeface="Arial" pitchFamily="34" charset="0"/>
              </a:rPr>
              <a:t>In 2016 the </a:t>
            </a:r>
            <a:r>
              <a:rPr lang="en-GB" sz="2000" baseline="30000" smtClean="0">
                <a:latin typeface="Arial" pitchFamily="34" charset="0"/>
                <a:cs typeface="Arial" pitchFamily="34" charset="0"/>
              </a:rPr>
              <a:t>144</a:t>
            </a:r>
            <a:r>
              <a:rPr lang="en-GB" sz="2000" smtClean="0">
                <a:latin typeface="Arial" pitchFamily="34" charset="0"/>
                <a:cs typeface="Arial" pitchFamily="34" charset="0"/>
              </a:rPr>
              <a:t>Ce-</a:t>
            </a:r>
            <a:r>
              <a:rPr lang="en-GB" sz="2000" baseline="30000" smtClean="0">
                <a:latin typeface="Arial" pitchFamily="34" charset="0"/>
                <a:cs typeface="Arial" pitchFamily="34" charset="0"/>
              </a:rPr>
              <a:t>144</a:t>
            </a:r>
            <a:r>
              <a:rPr lang="en-GB" sz="2000" smtClean="0">
                <a:latin typeface="Arial" pitchFamily="34" charset="0"/>
                <a:cs typeface="Arial" pitchFamily="34" charset="0"/>
              </a:rPr>
              <a:t>Pr anti-neutrino source will arrive in Gran Sasso and the sterile neutrino program will start;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52400" y="1858328"/>
            <a:ext cx="8915400" cy="199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Left Brace 6"/>
          <p:cNvSpPr/>
          <p:nvPr/>
        </p:nvSpPr>
        <p:spPr>
          <a:xfrm rot="16200000" flipH="1">
            <a:off x="1310163" y="319564"/>
            <a:ext cx="427673" cy="2590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Left Brace 7"/>
          <p:cNvSpPr/>
          <p:nvPr/>
        </p:nvSpPr>
        <p:spPr>
          <a:xfrm rot="16200000" flipH="1">
            <a:off x="5208032" y="331232"/>
            <a:ext cx="404337" cy="2590800"/>
          </a:xfrm>
          <a:prstGeom prst="leftBrac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914400" y="973455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solidFill>
                  <a:srgbClr val="00B0F0"/>
                </a:solidFill>
              </a:rPr>
              <a:t>PHASE 1</a:t>
            </a:r>
            <a:endParaRPr lang="it-IT" b="1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9906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solidFill>
                  <a:srgbClr val="FFC000"/>
                </a:solidFill>
              </a:rPr>
              <a:t>PHASE 2</a:t>
            </a:r>
            <a:endParaRPr lang="it-IT" b="1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981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mtClean="0">
                <a:solidFill>
                  <a:srgbClr val="00B0F0"/>
                </a:solidFill>
              </a:rPr>
              <a:t>2007</a:t>
            </a:r>
            <a:endParaRPr lang="it-IT" sz="2000" b="1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1981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mtClean="0">
                <a:solidFill>
                  <a:srgbClr val="00B0F0"/>
                </a:solidFill>
              </a:rPr>
              <a:t>2010</a:t>
            </a:r>
            <a:endParaRPr lang="it-IT" sz="2000" b="1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3800" y="1981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mtClean="0">
                <a:solidFill>
                  <a:srgbClr val="FFC000"/>
                </a:solidFill>
              </a:rPr>
              <a:t>2012</a:t>
            </a:r>
            <a:endParaRPr lang="it-IT" sz="2000" b="1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1981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mtClean="0">
                <a:solidFill>
                  <a:srgbClr val="FFC000"/>
                </a:solidFill>
              </a:rPr>
              <a:t>2015</a:t>
            </a:r>
            <a:endParaRPr lang="it-IT" sz="2000" b="1">
              <a:solidFill>
                <a:srgbClr val="FFC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3200" y="10330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mtClean="0">
                <a:solidFill>
                  <a:srgbClr val="FF0000"/>
                </a:solidFill>
              </a:rPr>
              <a:t>Purification 2 </a:t>
            </a:r>
            <a:endParaRPr lang="it-IT" sz="1600" b="1">
              <a:solidFill>
                <a:srgbClr val="FF000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3276600" y="1382689"/>
            <a:ext cx="304800" cy="55379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extBox 20"/>
          <p:cNvSpPr txBox="1"/>
          <p:nvPr/>
        </p:nvSpPr>
        <p:spPr>
          <a:xfrm>
            <a:off x="7174830" y="1210627"/>
            <a:ext cx="1740570" cy="369332"/>
          </a:xfrm>
          <a:prstGeom prst="rect">
            <a:avLst/>
          </a:prstGeom>
          <a:solidFill>
            <a:schemeClr val="bg1"/>
          </a:solidFill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smtClean="0"/>
              <a:t>Toward CNO ?</a:t>
            </a:r>
            <a:endParaRPr lang="it-IT" b="1"/>
          </a:p>
        </p:txBody>
      </p:sp>
      <p:sp>
        <p:nvSpPr>
          <p:cNvPr id="22" name="TextBox 21"/>
          <p:cNvSpPr txBox="1"/>
          <p:nvPr/>
        </p:nvSpPr>
        <p:spPr>
          <a:xfrm>
            <a:off x="7174830" y="2297668"/>
            <a:ext cx="1740570" cy="369332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smtClean="0"/>
              <a:t>Toward SOX</a:t>
            </a:r>
            <a:endParaRPr lang="it-IT" b="1"/>
          </a:p>
        </p:txBody>
      </p:sp>
      <p:sp>
        <p:nvSpPr>
          <p:cNvPr id="23" name="Rounded Rectangle 22"/>
          <p:cNvSpPr/>
          <p:nvPr/>
        </p:nvSpPr>
        <p:spPr>
          <a:xfrm>
            <a:off x="762000" y="4419600"/>
            <a:ext cx="5562600" cy="457200"/>
          </a:xfrm>
          <a:prstGeom prst="round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24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136575" cy="57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1" y="3327737"/>
            <a:ext cx="4876799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6000" smtClean="0">
                <a:solidFill>
                  <a:schemeClr val="bg1"/>
                </a:solidFill>
              </a:rPr>
              <a:t>Thank you!</a:t>
            </a:r>
            <a:endParaRPr lang="it-IT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7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7765" cy="704082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237060" y="4011"/>
            <a:ext cx="5105400" cy="7040824"/>
          </a:xfrm>
          <a:prstGeom prst="rect">
            <a:avLst/>
          </a:prstGeom>
          <a:solidFill>
            <a:srgbClr val="1F0C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90500" y="249652"/>
            <a:ext cx="3619500" cy="1089025"/>
          </a:xfrm>
          <a:ln w="508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it-IT" sz="4800" b="1" smtClean="0">
                <a:solidFill>
                  <a:schemeClr val="bg1"/>
                </a:solidFill>
              </a:rPr>
              <a:t>Our Sun</a:t>
            </a:r>
            <a:endParaRPr lang="it-IT" sz="4800" b="1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90500" y="6553200"/>
            <a:ext cx="8801100" cy="304800"/>
          </a:xfrm>
        </p:spPr>
        <p:txBody>
          <a:bodyPr>
            <a:normAutofit fontScale="70000" lnSpcReduction="20000"/>
          </a:bodyPr>
          <a:lstStyle/>
          <a:p>
            <a:r>
              <a:rPr lang="fr-FR" sz="2200" b="1" i="1" smtClean="0">
                <a:solidFill>
                  <a:schemeClr val="bg1"/>
                </a:solidFill>
              </a:rPr>
              <a:t>Barbara Caccianiga-INFN Milano 50th Rencontres de Moriond</a:t>
            </a:r>
            <a:r>
              <a:rPr lang="fr-FR" sz="2200" b="1" smtClean="0">
                <a:solidFill>
                  <a:schemeClr val="bg1"/>
                </a:solidFill>
              </a:rPr>
              <a:t>- </a:t>
            </a:r>
            <a:r>
              <a:rPr lang="fr-FR" sz="2200" b="1" i="1" smtClean="0">
                <a:solidFill>
                  <a:schemeClr val="bg1"/>
                </a:solidFill>
              </a:rPr>
              <a:t>La </a:t>
            </a:r>
            <a:r>
              <a:rPr lang="fr-FR" sz="2200" b="1" i="1" dirty="0" err="1" smtClean="0">
                <a:solidFill>
                  <a:schemeClr val="bg1"/>
                </a:solidFill>
              </a:rPr>
              <a:t>Thuile</a:t>
            </a:r>
            <a:r>
              <a:rPr lang="fr-FR" sz="2200" b="1" i="1" smtClean="0">
                <a:solidFill>
                  <a:schemeClr val="bg1"/>
                </a:solidFill>
              </a:rPr>
              <a:t>, March </a:t>
            </a:r>
            <a:r>
              <a:rPr lang="fr-FR" sz="2200" b="1" i="1">
                <a:solidFill>
                  <a:schemeClr val="bg1"/>
                </a:solidFill>
              </a:rPr>
              <a:t>1</a:t>
            </a:r>
            <a:r>
              <a:rPr lang="fr-FR" sz="2200" b="1" i="1" smtClean="0">
                <a:solidFill>
                  <a:schemeClr val="bg1"/>
                </a:solidFill>
              </a:rPr>
              <a:t>4</a:t>
            </a:r>
            <a:r>
              <a:rPr lang="fr-FR" sz="2200" b="1" i="1" baseline="30000" smtClean="0">
                <a:solidFill>
                  <a:schemeClr val="bg1"/>
                </a:solidFill>
              </a:rPr>
              <a:t>th</a:t>
            </a:r>
            <a:r>
              <a:rPr lang="fr-FR" sz="2200" b="1" i="1" smtClean="0">
                <a:solidFill>
                  <a:schemeClr val="bg1"/>
                </a:solidFill>
              </a:rPr>
              <a:t> 21</a:t>
            </a:r>
            <a:r>
              <a:rPr lang="fr-FR" sz="2200" b="1" i="1" baseline="30000" smtClean="0">
                <a:solidFill>
                  <a:schemeClr val="bg1"/>
                </a:solidFill>
              </a:rPr>
              <a:t>st</a:t>
            </a:r>
            <a:r>
              <a:rPr lang="fr-FR" sz="2200" b="1" i="1" smtClean="0">
                <a:solidFill>
                  <a:schemeClr val="bg1"/>
                </a:solidFill>
              </a:rPr>
              <a:t> 2015</a:t>
            </a:r>
            <a:endParaRPr lang="it-IT" sz="2200" i="1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909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7765" cy="70408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37060" y="4011"/>
            <a:ext cx="5105400" cy="7040824"/>
          </a:xfrm>
          <a:prstGeom prst="rect">
            <a:avLst/>
          </a:prstGeom>
          <a:solidFill>
            <a:srgbClr val="1F0C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0500" y="249652"/>
            <a:ext cx="3619500" cy="1089025"/>
          </a:xfrm>
          <a:ln w="508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it-IT" sz="4800" b="1" smtClean="0">
                <a:solidFill>
                  <a:schemeClr val="bg1"/>
                </a:solidFill>
              </a:rPr>
              <a:t>Our Sun</a:t>
            </a:r>
            <a:endParaRPr lang="it-IT" sz="4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2200870"/>
            <a:ext cx="2438400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>
                <a:latin typeface="Arial" pitchFamily="34" charset="0"/>
                <a:cs typeface="Arial" pitchFamily="34" charset="0"/>
              </a:rPr>
              <a:t>pp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 CYCLE:</a:t>
            </a:r>
          </a:p>
          <a:p>
            <a:pPr algn="ctr"/>
            <a:r>
              <a:rPr lang="en-GB" b="1" dirty="0" smtClean="0">
                <a:latin typeface="Arial" pitchFamily="34" charset="0"/>
                <a:cs typeface="Arial" pitchFamily="34" charset="0"/>
              </a:rPr>
              <a:t>~99% of the sun energy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6" y="3152775"/>
            <a:ext cx="5075432" cy="34004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0" descr="spectrum2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500" y="181126"/>
            <a:ext cx="4336100" cy="287935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13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9865" y="4507284"/>
            <a:ext cx="2349500" cy="2041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867400" y="3516856"/>
            <a:ext cx="2267744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Arial" pitchFamily="34" charset="0"/>
                <a:cs typeface="Arial" pitchFamily="34" charset="0"/>
              </a:rPr>
              <a:t>CNO CYCLE:</a:t>
            </a:r>
          </a:p>
          <a:p>
            <a:pPr algn="ctr"/>
            <a:r>
              <a:rPr lang="en-GB" b="1" dirty="0" smtClean="0">
                <a:latin typeface="Arial" pitchFamily="34" charset="0"/>
                <a:cs typeface="Arial" pitchFamily="34" charset="0"/>
              </a:rPr>
              <a:t>&lt;1% of the sun energy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90500" y="6553200"/>
            <a:ext cx="8801100" cy="304800"/>
          </a:xfrm>
        </p:spPr>
        <p:txBody>
          <a:bodyPr>
            <a:normAutofit fontScale="70000" lnSpcReduction="20000"/>
          </a:bodyPr>
          <a:lstStyle/>
          <a:p>
            <a:r>
              <a:rPr lang="fr-FR" sz="2200" b="1" i="1" smtClean="0">
                <a:solidFill>
                  <a:schemeClr val="bg1"/>
                </a:solidFill>
              </a:rPr>
              <a:t>Barbara Caccianiga-INFN Milano 50th Rencontres de Moriond</a:t>
            </a:r>
            <a:r>
              <a:rPr lang="fr-FR" sz="2200" b="1" smtClean="0">
                <a:solidFill>
                  <a:schemeClr val="bg1"/>
                </a:solidFill>
              </a:rPr>
              <a:t>- </a:t>
            </a:r>
            <a:r>
              <a:rPr lang="fr-FR" sz="2200" b="1" i="1" smtClean="0">
                <a:solidFill>
                  <a:schemeClr val="bg1"/>
                </a:solidFill>
              </a:rPr>
              <a:t>La </a:t>
            </a:r>
            <a:r>
              <a:rPr lang="fr-FR" sz="2200" b="1" i="1" dirty="0" err="1" smtClean="0">
                <a:solidFill>
                  <a:schemeClr val="bg1"/>
                </a:solidFill>
              </a:rPr>
              <a:t>Thuile</a:t>
            </a:r>
            <a:r>
              <a:rPr lang="fr-FR" sz="2200" b="1" i="1" smtClean="0">
                <a:solidFill>
                  <a:schemeClr val="bg1"/>
                </a:solidFill>
              </a:rPr>
              <a:t>, March </a:t>
            </a:r>
            <a:r>
              <a:rPr lang="fr-FR" sz="2200" b="1" i="1">
                <a:solidFill>
                  <a:schemeClr val="bg1"/>
                </a:solidFill>
              </a:rPr>
              <a:t>1</a:t>
            </a:r>
            <a:r>
              <a:rPr lang="fr-FR" sz="2200" b="1" i="1" smtClean="0">
                <a:solidFill>
                  <a:schemeClr val="bg1"/>
                </a:solidFill>
              </a:rPr>
              <a:t>4</a:t>
            </a:r>
            <a:r>
              <a:rPr lang="fr-FR" sz="2200" b="1" i="1" baseline="30000" smtClean="0">
                <a:solidFill>
                  <a:schemeClr val="bg1"/>
                </a:solidFill>
              </a:rPr>
              <a:t>th</a:t>
            </a:r>
            <a:r>
              <a:rPr lang="fr-FR" sz="2200" b="1" i="1" smtClean="0">
                <a:solidFill>
                  <a:schemeClr val="bg1"/>
                </a:solidFill>
              </a:rPr>
              <a:t> 21</a:t>
            </a:r>
            <a:r>
              <a:rPr lang="fr-FR" sz="2200" b="1" i="1" baseline="30000" smtClean="0">
                <a:solidFill>
                  <a:schemeClr val="bg1"/>
                </a:solidFill>
              </a:rPr>
              <a:t>st</a:t>
            </a:r>
            <a:r>
              <a:rPr lang="fr-FR" sz="2200" b="1" i="1" smtClean="0">
                <a:solidFill>
                  <a:schemeClr val="bg1"/>
                </a:solidFill>
              </a:rPr>
              <a:t> 2015</a:t>
            </a:r>
            <a:endParaRPr lang="it-IT" sz="2200" i="1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Picture 3" descr="unp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238662"/>
            <a:ext cx="560324" cy="57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unp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779" y="3254704"/>
            <a:ext cx="560324" cy="57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unp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37" y="5068802"/>
            <a:ext cx="560324" cy="57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unp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407444"/>
            <a:ext cx="560324" cy="57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800600" y="202027"/>
            <a:ext cx="1655742" cy="26459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 19"/>
          <p:cNvSpPr/>
          <p:nvPr/>
        </p:nvSpPr>
        <p:spPr>
          <a:xfrm rot="16200000">
            <a:off x="470819" y="2596900"/>
            <a:ext cx="950046" cy="17979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22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2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7765" cy="70408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5165" y="92447"/>
            <a:ext cx="5105400" cy="7040824"/>
          </a:xfrm>
          <a:prstGeom prst="rect">
            <a:avLst/>
          </a:prstGeom>
          <a:solidFill>
            <a:srgbClr val="1F0C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0500" y="249652"/>
            <a:ext cx="3619500" cy="1089025"/>
          </a:xfrm>
          <a:ln w="508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it-IT" sz="4800" b="1" smtClean="0">
                <a:solidFill>
                  <a:schemeClr val="bg1"/>
                </a:solidFill>
              </a:rPr>
              <a:t>Our Sun</a:t>
            </a:r>
            <a:endParaRPr lang="it-IT" sz="4800" b="1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90500" y="6553200"/>
            <a:ext cx="8801100" cy="304800"/>
          </a:xfrm>
        </p:spPr>
        <p:txBody>
          <a:bodyPr>
            <a:normAutofit fontScale="70000" lnSpcReduction="20000"/>
          </a:bodyPr>
          <a:lstStyle/>
          <a:p>
            <a:r>
              <a:rPr lang="fr-FR" sz="2200" b="1" i="1" smtClean="0">
                <a:solidFill>
                  <a:schemeClr val="bg1"/>
                </a:solidFill>
              </a:rPr>
              <a:t>Barbara Caccianiga-INFN Milano 50th Rencontres de Moriond</a:t>
            </a:r>
            <a:r>
              <a:rPr lang="fr-FR" sz="2200" b="1" smtClean="0">
                <a:solidFill>
                  <a:schemeClr val="bg1"/>
                </a:solidFill>
              </a:rPr>
              <a:t>- </a:t>
            </a:r>
            <a:r>
              <a:rPr lang="fr-FR" sz="2200" b="1" i="1" smtClean="0">
                <a:solidFill>
                  <a:schemeClr val="bg1"/>
                </a:solidFill>
              </a:rPr>
              <a:t>La </a:t>
            </a:r>
            <a:r>
              <a:rPr lang="fr-FR" sz="2200" b="1" i="1" dirty="0" err="1" smtClean="0">
                <a:solidFill>
                  <a:schemeClr val="bg1"/>
                </a:solidFill>
              </a:rPr>
              <a:t>Thuile</a:t>
            </a:r>
            <a:r>
              <a:rPr lang="fr-FR" sz="2200" b="1" i="1" smtClean="0">
                <a:solidFill>
                  <a:schemeClr val="bg1"/>
                </a:solidFill>
              </a:rPr>
              <a:t>, March </a:t>
            </a:r>
            <a:r>
              <a:rPr lang="fr-FR" sz="2200" b="1" i="1">
                <a:solidFill>
                  <a:schemeClr val="bg1"/>
                </a:solidFill>
              </a:rPr>
              <a:t>1</a:t>
            </a:r>
            <a:r>
              <a:rPr lang="fr-FR" sz="2200" b="1" i="1" smtClean="0">
                <a:solidFill>
                  <a:schemeClr val="bg1"/>
                </a:solidFill>
              </a:rPr>
              <a:t>4</a:t>
            </a:r>
            <a:r>
              <a:rPr lang="fr-FR" sz="2200" b="1" i="1" baseline="30000" smtClean="0">
                <a:solidFill>
                  <a:schemeClr val="bg1"/>
                </a:solidFill>
              </a:rPr>
              <a:t>th</a:t>
            </a:r>
            <a:r>
              <a:rPr lang="fr-FR" sz="2200" b="1" i="1" smtClean="0">
                <a:solidFill>
                  <a:schemeClr val="bg1"/>
                </a:solidFill>
              </a:rPr>
              <a:t> 21</a:t>
            </a:r>
            <a:r>
              <a:rPr lang="fr-FR" sz="2200" b="1" i="1" baseline="30000" smtClean="0">
                <a:solidFill>
                  <a:schemeClr val="bg1"/>
                </a:solidFill>
              </a:rPr>
              <a:t>st</a:t>
            </a:r>
            <a:r>
              <a:rPr lang="fr-FR" sz="2200" b="1" i="1" smtClean="0">
                <a:solidFill>
                  <a:schemeClr val="bg1"/>
                </a:solidFill>
              </a:rPr>
              <a:t> 2015</a:t>
            </a:r>
            <a:endParaRPr lang="it-IT" sz="2200" i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1981200"/>
            <a:ext cx="351511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u="sng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Why studying solar neutrinos?</a:t>
            </a:r>
            <a:endParaRPr lang="en-GB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The standard Solar Model predicts the neutrino fluxes and their spectrum;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smtClean="0">
                <a:solidFill>
                  <a:schemeClr val="bg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Studying solar neutrinos is interesting both for ASTROPHYSICS (comparison with predictions of the SSM) and for PARTICLE PHYSICS (neutrinos oscillations);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733800" y="676156"/>
            <a:ext cx="5295900" cy="5078313"/>
            <a:chOff x="3733800" y="676156"/>
            <a:chExt cx="5295900" cy="5078313"/>
          </a:xfrm>
        </p:grpSpPr>
        <p:sp>
          <p:nvSpPr>
            <p:cNvPr id="33" name="Rectangle 32"/>
            <p:cNvSpPr/>
            <p:nvPr/>
          </p:nvSpPr>
          <p:spPr>
            <a:xfrm>
              <a:off x="4835652" y="1524000"/>
              <a:ext cx="498348" cy="18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33800" y="676156"/>
              <a:ext cx="5295900" cy="5078313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u="sng" smtClean="0">
                  <a:latin typeface="Arial" pitchFamily="34" charset="0"/>
                  <a:cs typeface="Arial" pitchFamily="34" charset="0"/>
                </a:rPr>
                <a:t>ASTROPHYSICS</a:t>
              </a:r>
            </a:p>
            <a:p>
              <a:endParaRPr lang="en-GB" sz="2000" b="1" u="sng">
                <a:latin typeface="Arial" pitchFamily="34" charset="0"/>
                <a:cs typeface="Arial" pitchFamily="34" charset="0"/>
              </a:endParaRPr>
            </a:p>
            <a:p>
              <a:endParaRPr lang="en-GB" sz="2000" b="1" u="sng" smtClean="0">
                <a:latin typeface="Arial" pitchFamily="34" charset="0"/>
                <a:cs typeface="Arial" pitchFamily="34" charset="0"/>
              </a:endParaRPr>
            </a:p>
            <a:p>
              <a:endParaRPr lang="en-GB" sz="2000" b="1" u="sng">
                <a:latin typeface="Arial" pitchFamily="34" charset="0"/>
                <a:cs typeface="Arial" pitchFamily="34" charset="0"/>
              </a:endParaRPr>
            </a:p>
            <a:p>
              <a:endParaRPr lang="en-GB" sz="2000" b="1" u="sng" smtClean="0">
                <a:latin typeface="Arial" pitchFamily="34" charset="0"/>
                <a:cs typeface="Arial" pitchFamily="34" charset="0"/>
              </a:endParaRPr>
            </a:p>
            <a:p>
              <a:endParaRPr lang="en-GB" sz="2000" b="1" u="sng">
                <a:latin typeface="Arial" pitchFamily="34" charset="0"/>
                <a:cs typeface="Arial" pitchFamily="34" charset="0"/>
              </a:endParaRPr>
            </a:p>
            <a:p>
              <a:endParaRPr lang="en-GB" sz="2000" b="1" u="sng" smtClean="0">
                <a:latin typeface="Arial" pitchFamily="34" charset="0"/>
                <a:cs typeface="Arial" pitchFamily="34" charset="0"/>
              </a:endParaRPr>
            </a:p>
            <a:p>
              <a:endParaRPr lang="en-GB" sz="2000" b="1" u="sng">
                <a:latin typeface="Arial" pitchFamily="34" charset="0"/>
                <a:cs typeface="Arial" pitchFamily="34" charset="0"/>
              </a:endParaRPr>
            </a:p>
            <a:p>
              <a:endParaRPr lang="en-GB" sz="2000" b="1" u="sng" smtClean="0">
                <a:latin typeface="Arial" pitchFamily="34" charset="0"/>
                <a:cs typeface="Arial" pitchFamily="34" charset="0"/>
              </a:endParaRPr>
            </a:p>
            <a:p>
              <a:endParaRPr lang="en-GB" sz="2000" b="1" u="sng">
                <a:latin typeface="Arial" pitchFamily="34" charset="0"/>
                <a:cs typeface="Arial" pitchFamily="34" charset="0"/>
              </a:endParaRPr>
            </a:p>
            <a:p>
              <a:endParaRPr lang="en-GB" sz="2000" b="1" u="sng" smtClean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GB" sz="2000" b="1" u="sng" smtClean="0">
                  <a:latin typeface="Arial" pitchFamily="34" charset="0"/>
                  <a:cs typeface="Arial" pitchFamily="34" charset="0"/>
                </a:rPr>
                <a:t>Open Issues: solar metallicity</a:t>
              </a:r>
              <a:endParaRPr lang="en-GB" smtClean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GB">
                  <a:latin typeface="Arial" pitchFamily="34" charset="0"/>
                  <a:cs typeface="Arial" pitchFamily="34" charset="0"/>
                </a:rPr>
                <a:t>Metallicity </a:t>
              </a:r>
              <a:r>
                <a:rPr lang="en-GB" smtClean="0">
                  <a:latin typeface="Arial" pitchFamily="34" charset="0"/>
                  <a:cs typeface="Arial" pitchFamily="34" charset="0"/>
                </a:rPr>
                <a:t>is </a:t>
              </a:r>
              <a:r>
                <a:rPr lang="en-GB">
                  <a:latin typeface="Arial" pitchFamily="34" charset="0"/>
                  <a:cs typeface="Arial" pitchFamily="34" charset="0"/>
                </a:rPr>
                <a:t>input in the Standard Solar Model</a:t>
              </a:r>
              <a:r>
                <a:rPr lang="en-GB" smtClean="0">
                  <a:latin typeface="Arial" pitchFamily="34" charset="0"/>
                  <a:cs typeface="Arial" pitchFamily="34" charset="0"/>
                </a:rPr>
                <a:t>;</a:t>
              </a:r>
              <a:endParaRPr lang="en-GB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GB">
                  <a:latin typeface="Arial" pitchFamily="34" charset="0"/>
                  <a:cs typeface="Arial" pitchFamily="34" charset="0"/>
                </a:rPr>
                <a:t>Differences as large as 30-40% (for CNO);</a:t>
              </a:r>
            </a:p>
            <a:p>
              <a:pPr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GB">
                  <a:latin typeface="Arial" pitchFamily="34" charset="0"/>
                  <a:cs typeface="Arial" pitchFamily="34" charset="0"/>
                </a:rPr>
                <a:t>Differences of ~9% for </a:t>
              </a:r>
              <a:r>
                <a:rPr lang="en-GB" baseline="30000">
                  <a:latin typeface="Arial" pitchFamily="34" charset="0"/>
                  <a:cs typeface="Arial" pitchFamily="34" charset="0"/>
                </a:rPr>
                <a:t>7</a:t>
              </a:r>
              <a:r>
                <a:rPr lang="en-GB">
                  <a:latin typeface="Arial" pitchFamily="34" charset="0"/>
                  <a:cs typeface="Arial" pitchFamily="34" charset="0"/>
                </a:rPr>
                <a:t>Be </a:t>
              </a:r>
              <a:r>
                <a:rPr lang="en-GB" smtClean="0">
                  <a:latin typeface="Symbol" pitchFamily="18" charset="2"/>
                  <a:cs typeface="Arial" pitchFamily="34" charset="0"/>
                </a:rPr>
                <a:t>n</a:t>
              </a:r>
              <a:endParaRPr lang="en-GB">
                <a:latin typeface="Symbol" pitchFamily="18" charset="2"/>
                <a:cs typeface="Arial" pitchFamily="34" charset="0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810000" y="1101582"/>
              <a:ext cx="5115313" cy="2089956"/>
              <a:chOff x="2527169" y="4451298"/>
              <a:chExt cx="5115313" cy="2089956"/>
            </a:xfrm>
          </p:grpSpPr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7169" y="4451298"/>
                <a:ext cx="5115313" cy="2089956"/>
              </a:xfrm>
              <a:prstGeom prst="rect">
                <a:avLst/>
              </a:prstGeom>
              <a:noFill/>
              <a:ln w="6667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4371594" y="4724400"/>
                <a:ext cx="581406" cy="1640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096000" y="4724399"/>
                <a:ext cx="581406" cy="1640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886200" y="3276600"/>
              <a:ext cx="5033861" cy="646331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GB" sz="1200" b="1" dirty="0" smtClean="0">
                  <a:latin typeface="Arial" pitchFamily="34" charset="0"/>
                  <a:cs typeface="Arial" pitchFamily="34" charset="0"/>
                </a:rPr>
                <a:t>Solar Model: </a:t>
              </a:r>
              <a:r>
                <a:rPr lang="en-GB" sz="1200" dirty="0" err="1" smtClean="0">
                  <a:latin typeface="Arial" pitchFamily="34" charset="0"/>
                  <a:cs typeface="Arial" pitchFamily="34" charset="0"/>
                </a:rPr>
                <a:t>Serenelli</a:t>
              </a:r>
              <a:r>
                <a:rPr lang="en-GB" sz="12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GB" sz="1200" dirty="0" err="1" smtClean="0">
                  <a:latin typeface="Arial" pitchFamily="34" charset="0"/>
                  <a:cs typeface="Arial" pitchFamily="34" charset="0"/>
                </a:rPr>
                <a:t>Haxton</a:t>
              </a:r>
              <a:r>
                <a:rPr lang="en-GB" sz="1200" dirty="0" smtClean="0">
                  <a:latin typeface="Arial" pitchFamily="34" charset="0"/>
                  <a:cs typeface="Arial" pitchFamily="34" charset="0"/>
                </a:rPr>
                <a:t> and Pena-</a:t>
              </a:r>
              <a:r>
                <a:rPr lang="en-GB" sz="1200" dirty="0" err="1" smtClean="0">
                  <a:latin typeface="Arial" pitchFamily="34" charset="0"/>
                  <a:cs typeface="Arial" pitchFamily="34" charset="0"/>
                </a:rPr>
                <a:t>Garay</a:t>
              </a:r>
              <a:r>
                <a:rPr lang="en-GB" sz="1200" dirty="0" smtClean="0">
                  <a:latin typeface="Arial" pitchFamily="34" charset="0"/>
                  <a:cs typeface="Arial" pitchFamily="34" charset="0"/>
                </a:rPr>
                <a:t> arXiV:1104.1639</a:t>
              </a:r>
            </a:p>
            <a:p>
              <a:pPr>
                <a:buFont typeface="Arial" pitchFamily="34" charset="0"/>
                <a:buChar char="•"/>
              </a:pPr>
              <a:r>
                <a:rPr lang="en-GB" sz="1200" b="1" dirty="0" smtClean="0">
                  <a:latin typeface="Arial" pitchFamily="34" charset="0"/>
                  <a:cs typeface="Arial" pitchFamily="34" charset="0"/>
                </a:rPr>
                <a:t>High </a:t>
              </a:r>
              <a:r>
                <a:rPr lang="en-GB" sz="1200" b="1" dirty="0" err="1" smtClean="0">
                  <a:latin typeface="Arial" pitchFamily="34" charset="0"/>
                  <a:cs typeface="Arial" pitchFamily="34" charset="0"/>
                </a:rPr>
                <a:t>metallicity</a:t>
              </a:r>
              <a:r>
                <a:rPr lang="en-GB" sz="1200" b="1" dirty="0" smtClean="0">
                  <a:latin typeface="Arial" pitchFamily="34" charset="0"/>
                  <a:cs typeface="Arial" pitchFamily="34" charset="0"/>
                </a:rPr>
                <a:t> GS98</a:t>
              </a:r>
              <a:r>
                <a:rPr lang="en-GB" sz="1200" dirty="0" smtClean="0">
                  <a:latin typeface="Arial" pitchFamily="34" charset="0"/>
                  <a:cs typeface="Arial" pitchFamily="34" charset="0"/>
                </a:rPr>
                <a:t> = </a:t>
              </a:r>
              <a:r>
                <a:rPr lang="en-GB" sz="1200" dirty="0" err="1" smtClean="0">
                  <a:latin typeface="Arial" pitchFamily="34" charset="0"/>
                  <a:cs typeface="Arial" pitchFamily="34" charset="0"/>
                </a:rPr>
                <a:t>Grevesse</a:t>
              </a:r>
              <a:r>
                <a:rPr lang="en-GB" sz="1200" dirty="0" smtClean="0">
                  <a:latin typeface="Arial" pitchFamily="34" charset="0"/>
                  <a:cs typeface="Arial" pitchFamily="34" charset="0"/>
                </a:rPr>
                <a:t> et al.</a:t>
              </a:r>
              <a:r>
                <a:rPr lang="it-IT" sz="1200" i="1" dirty="0" smtClean="0">
                  <a:latin typeface="Arial" pitchFamily="34" charset="0"/>
                  <a:cs typeface="Arial" pitchFamily="34" charset="0"/>
                </a:rPr>
                <a:t>S. Sci. Rev. 85,161 (‘98);</a:t>
              </a:r>
            </a:p>
            <a:p>
              <a:pPr>
                <a:buFont typeface="Arial" pitchFamily="34" charset="0"/>
                <a:buChar char="•"/>
              </a:pPr>
              <a:r>
                <a:rPr lang="it-IT" sz="1200" b="1" i="1" dirty="0" smtClean="0">
                  <a:latin typeface="Arial" pitchFamily="34" charset="0"/>
                  <a:cs typeface="Arial" pitchFamily="34" charset="0"/>
                </a:rPr>
                <a:t>Low metallicity AGS09 </a:t>
              </a:r>
              <a:r>
                <a:rPr lang="it-IT" sz="1200" i="1" dirty="0" smtClean="0">
                  <a:latin typeface="Arial" pitchFamily="34" charset="0"/>
                  <a:cs typeface="Arial" pitchFamily="34" charset="0"/>
                </a:rPr>
                <a:t>= Asplund, et al, </a:t>
              </a: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A.R.A.&amp;A.  47(2009)481</a:t>
              </a:r>
              <a:r>
                <a:rPr lang="en-US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;</a:t>
              </a:r>
            </a:p>
          </p:txBody>
        </p:sp>
      </p:grpSp>
      <p:sp>
        <p:nvSpPr>
          <p:cNvPr id="2" name="Oval 1"/>
          <p:cNvSpPr/>
          <p:nvPr/>
        </p:nvSpPr>
        <p:spPr>
          <a:xfrm>
            <a:off x="8077199" y="2438400"/>
            <a:ext cx="746835" cy="75313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43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7765" cy="70408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5165" y="92447"/>
            <a:ext cx="5105400" cy="7040824"/>
          </a:xfrm>
          <a:prstGeom prst="rect">
            <a:avLst/>
          </a:prstGeom>
          <a:solidFill>
            <a:srgbClr val="1F0C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0500" y="249652"/>
            <a:ext cx="3619500" cy="1089025"/>
          </a:xfrm>
          <a:ln w="508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it-IT" sz="4800" b="1" smtClean="0">
                <a:solidFill>
                  <a:schemeClr val="bg1"/>
                </a:solidFill>
              </a:rPr>
              <a:t>Our Sun</a:t>
            </a:r>
            <a:endParaRPr lang="it-IT" sz="4800" b="1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90500" y="6553200"/>
            <a:ext cx="8801100" cy="304800"/>
          </a:xfrm>
        </p:spPr>
        <p:txBody>
          <a:bodyPr>
            <a:normAutofit fontScale="70000" lnSpcReduction="20000"/>
          </a:bodyPr>
          <a:lstStyle/>
          <a:p>
            <a:r>
              <a:rPr lang="fr-FR" sz="2200" b="1" i="1" smtClean="0">
                <a:solidFill>
                  <a:schemeClr val="bg1"/>
                </a:solidFill>
              </a:rPr>
              <a:t>Barbara Caccianiga-INFN Milano 50th Rencontres de Moriond</a:t>
            </a:r>
            <a:r>
              <a:rPr lang="fr-FR" sz="2200" b="1" smtClean="0">
                <a:solidFill>
                  <a:schemeClr val="bg1"/>
                </a:solidFill>
              </a:rPr>
              <a:t>- </a:t>
            </a:r>
            <a:r>
              <a:rPr lang="fr-FR" sz="2200" b="1" i="1" smtClean="0">
                <a:solidFill>
                  <a:schemeClr val="bg1"/>
                </a:solidFill>
              </a:rPr>
              <a:t>La </a:t>
            </a:r>
            <a:r>
              <a:rPr lang="fr-FR" sz="2200" b="1" i="1" dirty="0" err="1" smtClean="0">
                <a:solidFill>
                  <a:schemeClr val="bg1"/>
                </a:solidFill>
              </a:rPr>
              <a:t>Thuile</a:t>
            </a:r>
            <a:r>
              <a:rPr lang="fr-FR" sz="2200" b="1" i="1" smtClean="0">
                <a:solidFill>
                  <a:schemeClr val="bg1"/>
                </a:solidFill>
              </a:rPr>
              <a:t>, March </a:t>
            </a:r>
            <a:r>
              <a:rPr lang="fr-FR" sz="2200" b="1" i="1">
                <a:solidFill>
                  <a:schemeClr val="bg1"/>
                </a:solidFill>
              </a:rPr>
              <a:t>1</a:t>
            </a:r>
            <a:r>
              <a:rPr lang="fr-FR" sz="2200" b="1" i="1" smtClean="0">
                <a:solidFill>
                  <a:schemeClr val="bg1"/>
                </a:solidFill>
              </a:rPr>
              <a:t>4</a:t>
            </a:r>
            <a:r>
              <a:rPr lang="fr-FR" sz="2200" b="1" i="1" baseline="30000" smtClean="0">
                <a:solidFill>
                  <a:schemeClr val="bg1"/>
                </a:solidFill>
              </a:rPr>
              <a:t>th</a:t>
            </a:r>
            <a:r>
              <a:rPr lang="fr-FR" sz="2200" b="1" i="1" smtClean="0">
                <a:solidFill>
                  <a:schemeClr val="bg1"/>
                </a:solidFill>
              </a:rPr>
              <a:t> 21</a:t>
            </a:r>
            <a:r>
              <a:rPr lang="fr-FR" sz="2200" b="1" i="1" baseline="30000" smtClean="0">
                <a:solidFill>
                  <a:schemeClr val="bg1"/>
                </a:solidFill>
              </a:rPr>
              <a:t>st</a:t>
            </a:r>
            <a:r>
              <a:rPr lang="fr-FR" sz="2200" b="1" i="1" smtClean="0">
                <a:solidFill>
                  <a:schemeClr val="bg1"/>
                </a:solidFill>
              </a:rPr>
              <a:t> 2015</a:t>
            </a:r>
            <a:endParaRPr lang="it-IT" sz="2200" i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1981200"/>
            <a:ext cx="351511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u="sng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Why studying solar neutrinos?</a:t>
            </a:r>
            <a:endParaRPr lang="en-GB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The standard Solar Model predicts the neutrino fluxes and their spectrum;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smtClean="0">
                <a:solidFill>
                  <a:schemeClr val="bg2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Studying solar neutrinos is interesting both for ASTROPHYSICS (comparison with predictions of the SSM) and for PARTICLE PHYSICS (neutrinos oscillations);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733800" y="228600"/>
            <a:ext cx="5295900" cy="6172200"/>
            <a:chOff x="3733800" y="228600"/>
            <a:chExt cx="5295900" cy="6063198"/>
          </a:xfrm>
        </p:grpSpPr>
        <p:sp>
          <p:nvSpPr>
            <p:cNvPr id="24" name="Rectangle 23"/>
            <p:cNvSpPr/>
            <p:nvPr/>
          </p:nvSpPr>
          <p:spPr>
            <a:xfrm>
              <a:off x="4835652" y="1524000"/>
              <a:ext cx="498348" cy="18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33800" y="228600"/>
              <a:ext cx="5295900" cy="6063198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u="sng" smtClean="0">
                  <a:latin typeface="Arial" pitchFamily="34" charset="0"/>
                  <a:cs typeface="Arial" pitchFamily="34" charset="0"/>
                </a:rPr>
                <a:t>PARTICLE PHYSICS</a:t>
              </a:r>
            </a:p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GB" smtClean="0">
                  <a:latin typeface="Arial" pitchFamily="34" charset="0"/>
                  <a:cs typeface="Arial" pitchFamily="34" charset="0"/>
                </a:rPr>
                <a:t>The </a:t>
              </a:r>
              <a:r>
                <a:rPr lang="en-GB">
                  <a:latin typeface="Arial" pitchFamily="34" charset="0"/>
                  <a:cs typeface="Arial" pitchFamily="34" charset="0"/>
                </a:rPr>
                <a:t>“solar neutrino problem” has provided one of the first hints towards neutrino oscillations; </a:t>
              </a:r>
            </a:p>
            <a:p>
              <a:pPr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GB">
                  <a:latin typeface="Arial" pitchFamily="34" charset="0"/>
                  <a:cs typeface="Arial" pitchFamily="34" charset="0"/>
                </a:rPr>
                <a:t>Now we know that </a:t>
              </a:r>
              <a:r>
                <a:rPr lang="en-GB" smtClean="0">
                  <a:latin typeface="Arial" pitchFamily="34" charset="0"/>
                  <a:cs typeface="Arial" pitchFamily="34" charset="0"/>
                </a:rPr>
                <a:t>solar neutrinos oscillate:</a:t>
              </a:r>
              <a:endParaRPr lang="en-GB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en-GB">
                  <a:latin typeface="Arial" pitchFamily="34" charset="0"/>
                  <a:cs typeface="Arial" pitchFamily="34" charset="0"/>
                </a:rPr>
                <a:t> “LMA solution”: </a:t>
              </a:r>
              <a:r>
                <a:rPr lang="en-GB">
                  <a:latin typeface="Symbol" pitchFamily="18" charset="2"/>
                  <a:cs typeface="Arial" pitchFamily="34" charset="0"/>
                </a:rPr>
                <a:t>D</a:t>
              </a:r>
              <a:r>
                <a:rPr lang="en-GB">
                  <a:latin typeface="Arial" pitchFamily="34" charset="0"/>
                  <a:cs typeface="Arial" pitchFamily="34" charset="0"/>
                </a:rPr>
                <a:t>m</a:t>
              </a:r>
              <a:r>
                <a:rPr lang="en-GB" baseline="30000">
                  <a:latin typeface="Arial" pitchFamily="34" charset="0"/>
                  <a:cs typeface="Arial" pitchFamily="34" charset="0"/>
                </a:rPr>
                <a:t>2</a:t>
              </a:r>
              <a:r>
                <a:rPr lang="en-GB">
                  <a:latin typeface="Arial" pitchFamily="34" charset="0"/>
                  <a:cs typeface="Arial" pitchFamily="34" charset="0"/>
                </a:rPr>
                <a:t> =7.6×10</a:t>
              </a:r>
              <a:r>
                <a:rPr lang="en-GB" baseline="30000">
                  <a:latin typeface="Arial" pitchFamily="34" charset="0"/>
                  <a:cs typeface="Arial" pitchFamily="34" charset="0"/>
                </a:rPr>
                <a:t>-5</a:t>
              </a:r>
              <a:r>
                <a:rPr lang="en-GB">
                  <a:latin typeface="Arial" pitchFamily="34" charset="0"/>
                  <a:cs typeface="Arial" pitchFamily="34" charset="0"/>
                </a:rPr>
                <a:t> eV</a:t>
              </a:r>
              <a:r>
                <a:rPr lang="en-GB" baseline="30000">
                  <a:latin typeface="Arial" pitchFamily="34" charset="0"/>
                  <a:cs typeface="Arial" pitchFamily="34" charset="0"/>
                </a:rPr>
                <a:t>2</a:t>
              </a:r>
              <a:r>
                <a:rPr lang="en-GB">
                  <a:latin typeface="Arial" pitchFamily="34" charset="0"/>
                  <a:cs typeface="Arial" pitchFamily="34" charset="0"/>
                </a:rPr>
                <a:t>; tg</a:t>
              </a:r>
              <a:r>
                <a:rPr lang="en-GB" baseline="30000">
                  <a:latin typeface="Arial" pitchFamily="34" charset="0"/>
                  <a:cs typeface="Arial" pitchFamily="34" charset="0"/>
                </a:rPr>
                <a:t>2</a:t>
              </a:r>
              <a:r>
                <a:rPr lang="en-GB">
                  <a:latin typeface="Symbol" pitchFamily="18" charset="2"/>
                  <a:cs typeface="Arial" pitchFamily="34" charset="0"/>
                </a:rPr>
                <a:t>q</a:t>
              </a:r>
              <a:r>
                <a:rPr lang="en-GB">
                  <a:latin typeface="Arial" pitchFamily="34" charset="0"/>
                  <a:cs typeface="Arial" pitchFamily="34" charset="0"/>
                </a:rPr>
                <a:t> =  0.468</a:t>
              </a:r>
            </a:p>
            <a:p>
              <a:pPr>
                <a:spcAft>
                  <a:spcPts val="600"/>
                </a:spcAft>
              </a:pPr>
              <a:r>
                <a:rPr lang="en-GB" sz="2000" b="1">
                  <a:latin typeface="Arial" pitchFamily="34" charset="0"/>
                  <a:cs typeface="Arial" pitchFamily="34" charset="0"/>
                </a:rPr>
                <a:t>Open issues</a:t>
              </a:r>
              <a:r>
                <a:rPr lang="en-GB" sz="2000">
                  <a:latin typeface="Arial" pitchFamily="34" charset="0"/>
                  <a:cs typeface="Arial" pitchFamily="34" charset="0"/>
                </a:rPr>
                <a:t>: </a:t>
              </a:r>
              <a:r>
                <a:rPr lang="en-GB" smtClean="0">
                  <a:latin typeface="Arial" pitchFamily="34" charset="0"/>
                  <a:cs typeface="Arial" pitchFamily="34" charset="0"/>
                </a:rPr>
                <a:t>probe </a:t>
              </a:r>
              <a:r>
                <a:rPr lang="en-GB">
                  <a:latin typeface="Arial" pitchFamily="34" charset="0"/>
                  <a:cs typeface="Arial" pitchFamily="34" charset="0"/>
                </a:rPr>
                <a:t>P</a:t>
              </a:r>
              <a:r>
                <a:rPr lang="en-GB" baseline="-25000">
                  <a:latin typeface="Arial" pitchFamily="34" charset="0"/>
                  <a:cs typeface="Arial" pitchFamily="34" charset="0"/>
                </a:rPr>
                <a:t>ee </a:t>
              </a:r>
              <a:r>
                <a:rPr lang="en-GB">
                  <a:latin typeface="Arial" pitchFamily="34" charset="0"/>
                  <a:cs typeface="Arial" pitchFamily="34" charset="0"/>
                </a:rPr>
                <a:t>in the vacuum to matter transition region </a:t>
              </a:r>
              <a:endParaRPr lang="en-GB" smtClean="0">
                <a:latin typeface="Arial" pitchFamily="34" charset="0"/>
                <a:cs typeface="Arial" pitchFamily="34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mtClean="0">
                  <a:latin typeface="Arial" pitchFamily="34" charset="0"/>
                  <a:cs typeface="Arial" pitchFamily="34" charset="0"/>
                </a:rPr>
                <a:t>sensitive </a:t>
              </a:r>
              <a:r>
                <a:rPr lang="en-GB">
                  <a:latin typeface="Arial" pitchFamily="34" charset="0"/>
                  <a:cs typeface="Arial" pitchFamily="34" charset="0"/>
                </a:rPr>
                <a:t>to new physics;</a:t>
              </a:r>
            </a:p>
            <a:p>
              <a:pPr>
                <a:spcAft>
                  <a:spcPts val="1200"/>
                </a:spcAft>
              </a:pPr>
              <a:endParaRPr lang="en-GB" sz="2000" smtClean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1200"/>
                </a:spcAft>
              </a:pPr>
              <a:endParaRPr lang="en-GB" sz="2000" smtClean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1200"/>
                </a:spcAft>
              </a:pPr>
              <a:endParaRPr lang="en-GB" sz="2000" smtClean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1200"/>
                </a:spcAft>
              </a:pPr>
              <a:endParaRPr lang="en-GB" sz="2000">
                <a:latin typeface="Arial" pitchFamily="34" charset="0"/>
                <a:cs typeface="Arial" pitchFamily="34" charset="0"/>
              </a:endParaRPr>
            </a:p>
            <a:p>
              <a:endParaRPr lang="en-GB" sz="2000" b="1" u="sng" smtClean="0">
                <a:latin typeface="Arial" pitchFamily="34" charset="0"/>
                <a:cs typeface="Arial" pitchFamily="34" charset="0"/>
              </a:endParaRPr>
            </a:p>
            <a:p>
              <a:endParaRPr lang="en-GB" sz="2000" b="1" u="sng" smtClean="0">
                <a:latin typeface="Arial" pitchFamily="34" charset="0"/>
                <a:cs typeface="Arial" pitchFamily="34" charset="0"/>
              </a:endParaRPr>
            </a:p>
            <a:p>
              <a:endParaRPr lang="en-GB" sz="2000" b="1" u="sng" smtClean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276099" y="3352800"/>
              <a:ext cx="3877301" cy="2806847"/>
              <a:chOff x="161299" y="1122391"/>
              <a:chExt cx="3877301" cy="2806847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8600" y="1122391"/>
                <a:ext cx="3810000" cy="2797359"/>
              </a:xfrm>
              <a:prstGeom prst="rect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161299" y="3686813"/>
                <a:ext cx="1423736" cy="2424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13" name="Oval 12"/>
          <p:cNvSpPr/>
          <p:nvPr/>
        </p:nvSpPr>
        <p:spPr>
          <a:xfrm>
            <a:off x="5334000" y="4190690"/>
            <a:ext cx="1143000" cy="1752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25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7765" cy="70408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08723" y="4011"/>
            <a:ext cx="5105400" cy="7040824"/>
          </a:xfrm>
          <a:prstGeom prst="rect">
            <a:avLst/>
          </a:prstGeom>
          <a:solidFill>
            <a:srgbClr val="1F0C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0500" y="249652"/>
            <a:ext cx="3619500" cy="1089025"/>
          </a:xfrm>
          <a:ln w="508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it-IT" sz="4800" b="1" smtClean="0">
                <a:solidFill>
                  <a:schemeClr val="bg1"/>
                </a:solidFill>
              </a:rPr>
              <a:t>Our Sun</a:t>
            </a:r>
            <a:endParaRPr lang="it-IT" sz="4800" b="1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90500" y="6553200"/>
            <a:ext cx="8801100" cy="304800"/>
          </a:xfrm>
        </p:spPr>
        <p:txBody>
          <a:bodyPr>
            <a:normAutofit fontScale="70000" lnSpcReduction="20000"/>
          </a:bodyPr>
          <a:lstStyle/>
          <a:p>
            <a:r>
              <a:rPr lang="fr-FR" sz="2200" b="1" i="1" smtClean="0">
                <a:solidFill>
                  <a:schemeClr val="bg1"/>
                </a:solidFill>
              </a:rPr>
              <a:t>Barbara Caccianiga-INFN Milano 50th Rencontres de Moriond</a:t>
            </a:r>
            <a:r>
              <a:rPr lang="fr-FR" sz="2200" b="1" smtClean="0">
                <a:solidFill>
                  <a:schemeClr val="bg1"/>
                </a:solidFill>
              </a:rPr>
              <a:t>- </a:t>
            </a:r>
            <a:r>
              <a:rPr lang="fr-FR" sz="2200" b="1" i="1" smtClean="0">
                <a:solidFill>
                  <a:schemeClr val="bg1"/>
                </a:solidFill>
              </a:rPr>
              <a:t>La </a:t>
            </a:r>
            <a:r>
              <a:rPr lang="fr-FR" sz="2200" b="1" i="1" dirty="0" err="1" smtClean="0">
                <a:solidFill>
                  <a:schemeClr val="bg1"/>
                </a:solidFill>
              </a:rPr>
              <a:t>Thuile</a:t>
            </a:r>
            <a:r>
              <a:rPr lang="fr-FR" sz="2200" b="1" i="1" smtClean="0">
                <a:solidFill>
                  <a:schemeClr val="bg1"/>
                </a:solidFill>
              </a:rPr>
              <a:t>, March </a:t>
            </a:r>
            <a:r>
              <a:rPr lang="fr-FR" sz="2200" b="1" i="1">
                <a:solidFill>
                  <a:schemeClr val="bg1"/>
                </a:solidFill>
              </a:rPr>
              <a:t>1</a:t>
            </a:r>
            <a:r>
              <a:rPr lang="fr-FR" sz="2200" b="1" i="1" smtClean="0">
                <a:solidFill>
                  <a:schemeClr val="bg1"/>
                </a:solidFill>
              </a:rPr>
              <a:t>4</a:t>
            </a:r>
            <a:r>
              <a:rPr lang="fr-FR" sz="2200" b="1" i="1" baseline="30000" smtClean="0">
                <a:solidFill>
                  <a:schemeClr val="bg1"/>
                </a:solidFill>
              </a:rPr>
              <a:t>th</a:t>
            </a:r>
            <a:r>
              <a:rPr lang="fr-FR" sz="2200" b="1" i="1" smtClean="0">
                <a:solidFill>
                  <a:schemeClr val="bg1"/>
                </a:solidFill>
              </a:rPr>
              <a:t> 21</a:t>
            </a:r>
            <a:r>
              <a:rPr lang="fr-FR" sz="2200" b="1" i="1" baseline="30000" smtClean="0">
                <a:solidFill>
                  <a:schemeClr val="bg1"/>
                </a:solidFill>
              </a:rPr>
              <a:t>st</a:t>
            </a:r>
            <a:r>
              <a:rPr lang="fr-FR" sz="2200" b="1" i="1" smtClean="0">
                <a:solidFill>
                  <a:schemeClr val="bg1"/>
                </a:solidFill>
              </a:rPr>
              <a:t> 2015</a:t>
            </a:r>
            <a:endParaRPr lang="it-IT" sz="2200" i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1524000"/>
            <a:ext cx="4800600" cy="4862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u="sng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Why studying pp neutrinos?</a:t>
            </a:r>
            <a:endParaRPr lang="en-GB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pp neutrinos provide a direct glimpse into the main fusion process that keeps the Sun shining;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fact, pp neutrinos are produced in the primary nuclear reaction of the  pp-cycle;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large fraction(~90%) of the solar luminosity in neutrinos is due to pp neutrinos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396" y="3791173"/>
            <a:ext cx="2302804" cy="154282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93368" y="1981200"/>
            <a:ext cx="3974432" cy="4031873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DIFFICULT TO DETECT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 pp neutrinos have low energy </a:t>
            </a:r>
            <a:r>
              <a:rPr lang="en-GB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they are difficult to detect;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GALLEX and SAGE have performed an integrated measurement of the low energy solar neutrino flux (E&gt;233 keV);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Only real-time detectors can single-out different components of solar neutrino spectrum;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b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pp neutrinos never observed in real time befor Borexino!</a:t>
            </a:r>
            <a:endParaRPr lang="en-GB" b="1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79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7765" cy="70408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08723" y="4011"/>
            <a:ext cx="5105400" cy="7040824"/>
          </a:xfrm>
          <a:prstGeom prst="rect">
            <a:avLst/>
          </a:prstGeom>
          <a:solidFill>
            <a:srgbClr val="1F0C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0500" y="249652"/>
            <a:ext cx="3619500" cy="1089025"/>
          </a:xfrm>
          <a:ln w="508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it-IT" sz="4800" b="1" smtClean="0">
                <a:solidFill>
                  <a:schemeClr val="bg1"/>
                </a:solidFill>
              </a:rPr>
              <a:t>Our Sun</a:t>
            </a:r>
            <a:endParaRPr lang="it-IT" sz="4800" b="1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90500" y="6553200"/>
            <a:ext cx="8801100" cy="304800"/>
          </a:xfrm>
        </p:spPr>
        <p:txBody>
          <a:bodyPr>
            <a:normAutofit fontScale="70000" lnSpcReduction="20000"/>
          </a:bodyPr>
          <a:lstStyle/>
          <a:p>
            <a:r>
              <a:rPr lang="fr-FR" sz="2200" b="1" i="1" smtClean="0">
                <a:solidFill>
                  <a:schemeClr val="bg1"/>
                </a:solidFill>
              </a:rPr>
              <a:t>Barbara Caccianiga-INFN Milano 50th Rencontres de Moriond</a:t>
            </a:r>
            <a:r>
              <a:rPr lang="fr-FR" sz="2200" b="1" smtClean="0">
                <a:solidFill>
                  <a:schemeClr val="bg1"/>
                </a:solidFill>
              </a:rPr>
              <a:t>- </a:t>
            </a:r>
            <a:r>
              <a:rPr lang="fr-FR" sz="2200" b="1" i="1" smtClean="0">
                <a:solidFill>
                  <a:schemeClr val="bg1"/>
                </a:solidFill>
              </a:rPr>
              <a:t>La </a:t>
            </a:r>
            <a:r>
              <a:rPr lang="fr-FR" sz="2200" b="1" i="1" dirty="0" err="1" smtClean="0">
                <a:solidFill>
                  <a:schemeClr val="bg1"/>
                </a:solidFill>
              </a:rPr>
              <a:t>Thuile</a:t>
            </a:r>
            <a:r>
              <a:rPr lang="fr-FR" sz="2200" b="1" i="1" smtClean="0">
                <a:solidFill>
                  <a:schemeClr val="bg1"/>
                </a:solidFill>
              </a:rPr>
              <a:t>, March </a:t>
            </a:r>
            <a:r>
              <a:rPr lang="fr-FR" sz="2200" b="1" i="1">
                <a:solidFill>
                  <a:schemeClr val="bg1"/>
                </a:solidFill>
              </a:rPr>
              <a:t>1</a:t>
            </a:r>
            <a:r>
              <a:rPr lang="fr-FR" sz="2200" b="1" i="1" smtClean="0">
                <a:solidFill>
                  <a:schemeClr val="bg1"/>
                </a:solidFill>
              </a:rPr>
              <a:t>4</a:t>
            </a:r>
            <a:r>
              <a:rPr lang="fr-FR" sz="2200" b="1" i="1" baseline="30000" smtClean="0">
                <a:solidFill>
                  <a:schemeClr val="bg1"/>
                </a:solidFill>
              </a:rPr>
              <a:t>th</a:t>
            </a:r>
            <a:r>
              <a:rPr lang="fr-FR" sz="2200" b="1" i="1" smtClean="0">
                <a:solidFill>
                  <a:schemeClr val="bg1"/>
                </a:solidFill>
              </a:rPr>
              <a:t> 21</a:t>
            </a:r>
            <a:r>
              <a:rPr lang="fr-FR" sz="2200" b="1" i="1" baseline="30000" smtClean="0">
                <a:solidFill>
                  <a:schemeClr val="bg1"/>
                </a:solidFill>
              </a:rPr>
              <a:t>st</a:t>
            </a:r>
            <a:r>
              <a:rPr lang="fr-FR" sz="2200" b="1" i="1" smtClean="0">
                <a:solidFill>
                  <a:schemeClr val="bg1"/>
                </a:solidFill>
              </a:rPr>
              <a:t> 2015</a:t>
            </a:r>
            <a:endParaRPr lang="it-IT" sz="2200" i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1524000"/>
            <a:ext cx="4800600" cy="4862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u="sng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Why studying pp neutrinos?</a:t>
            </a:r>
            <a:endParaRPr lang="en-GB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pp neutrinos provide a direct glimpse into the main fusion process that keeps the Sun shining;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fact, pp neutrinos are produced in the primary nuclear reaction of the  pp-cycle;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large fraction(~90%) of the solar luminosity in neutrinos is due to pp neutrinos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396" y="3791173"/>
            <a:ext cx="2302804" cy="154282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76800" y="304800"/>
            <a:ext cx="4234677" cy="4031873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SOLAR (IN)VARIABILITY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pp neutrinos are “instant messangers” from the center of the Sun;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smtClean="0">
                <a:latin typeface="Arial" pitchFamily="34" charset="0"/>
                <a:cs typeface="Arial" pitchFamily="34" charset="0"/>
              </a:rPr>
              <a:t>neutrinos take only few seconds to travel from the center of the Sun to the surface (and then 8 minutes to reach Earth);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>
                <a:latin typeface="Arial" pitchFamily="34" charset="0"/>
                <a:cs typeface="Arial" pitchFamily="34" charset="0"/>
              </a:rPr>
              <a:t>photons take </a:t>
            </a:r>
            <a:r>
              <a:rPr lang="en-GB" smtClean="0">
                <a:latin typeface="Arial" pitchFamily="34" charset="0"/>
                <a:cs typeface="Arial" pitchFamily="34" charset="0"/>
              </a:rPr>
              <a:t>over ~10</a:t>
            </a:r>
            <a:r>
              <a:rPr lang="en-GB" baseline="30000" smtClean="0">
                <a:latin typeface="Arial" pitchFamily="34" charset="0"/>
                <a:cs typeface="Arial" pitchFamily="34" charset="0"/>
              </a:rPr>
              <a:t>5</a:t>
            </a:r>
            <a:r>
              <a:rPr lang="en-GB" smtClean="0">
                <a:latin typeface="Arial" pitchFamily="34" charset="0"/>
                <a:cs typeface="Arial" pitchFamily="34" charset="0"/>
              </a:rPr>
              <a:t> years;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GB" b="1" smtClean="0">
                <a:latin typeface="Arial" pitchFamily="34" charset="0"/>
                <a:cs typeface="Arial" pitchFamily="34" charset="0"/>
              </a:rPr>
              <a:t>Verifying that the solar luminosity in neutrinos is the same as the one in photons demonstrate the stability of the Sun on the 10</a:t>
            </a:r>
            <a:r>
              <a:rPr lang="en-GB" b="1" baseline="30000" smtClean="0">
                <a:latin typeface="Arial" pitchFamily="34" charset="0"/>
                <a:cs typeface="Arial" pitchFamily="34" charset="0"/>
              </a:rPr>
              <a:t>5</a:t>
            </a:r>
            <a:r>
              <a:rPr lang="en-GB" b="1" smtClean="0">
                <a:latin typeface="Arial" pitchFamily="34" charset="0"/>
                <a:cs typeface="Arial" pitchFamily="34" charset="0"/>
              </a:rPr>
              <a:t> years time scale;</a:t>
            </a:r>
            <a:endParaRPr lang="en-GB" b="1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800600" y="4343400"/>
            <a:ext cx="4267200" cy="2045732"/>
            <a:chOff x="4969261" y="4038600"/>
            <a:chExt cx="4267200" cy="20457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0480" y="4038600"/>
              <a:ext cx="4249720" cy="164888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969261" y="5715000"/>
              <a:ext cx="42672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i="1" smtClean="0"/>
                <a:t>Los Alamos Science 3 (2) (1982) 46</a:t>
              </a:r>
              <a:endParaRPr lang="it-IT" i="1"/>
            </a:p>
          </p:txBody>
        </p:sp>
      </p:grpSp>
    </p:spTree>
    <p:extLst>
      <p:ext uri="{BB962C8B-B14F-4D97-AF65-F5344CB8AC3E}">
        <p14:creationId xmlns:p14="http://schemas.microsoft.com/office/powerpoint/2010/main" val="161494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7765" cy="7040824"/>
          </a:xfrm>
          <a:prstGeom prst="rect">
            <a:avLst/>
          </a:prstGeom>
        </p:spPr>
      </p:pic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90500" y="6553200"/>
            <a:ext cx="8801100" cy="304800"/>
          </a:xfrm>
        </p:spPr>
        <p:txBody>
          <a:bodyPr>
            <a:normAutofit fontScale="70000" lnSpcReduction="20000"/>
          </a:bodyPr>
          <a:lstStyle/>
          <a:p>
            <a:r>
              <a:rPr lang="fr-FR" sz="2200" b="1" i="1" smtClean="0">
                <a:solidFill>
                  <a:schemeClr val="bg1"/>
                </a:solidFill>
              </a:rPr>
              <a:t>Barbara Caccianiga-INFN Milano 50th Rencontres de Moriond</a:t>
            </a:r>
            <a:r>
              <a:rPr lang="fr-FR" sz="2200" b="1" smtClean="0">
                <a:solidFill>
                  <a:schemeClr val="bg1"/>
                </a:solidFill>
              </a:rPr>
              <a:t>- </a:t>
            </a:r>
            <a:r>
              <a:rPr lang="fr-FR" sz="2200" b="1" i="1" smtClean="0">
                <a:solidFill>
                  <a:schemeClr val="bg1"/>
                </a:solidFill>
              </a:rPr>
              <a:t>La </a:t>
            </a:r>
            <a:r>
              <a:rPr lang="fr-FR" sz="2200" b="1" i="1" dirty="0" err="1" smtClean="0">
                <a:solidFill>
                  <a:schemeClr val="bg1"/>
                </a:solidFill>
              </a:rPr>
              <a:t>Thuile</a:t>
            </a:r>
            <a:r>
              <a:rPr lang="fr-FR" sz="2200" b="1" i="1" smtClean="0">
                <a:solidFill>
                  <a:schemeClr val="bg1"/>
                </a:solidFill>
              </a:rPr>
              <a:t>, March </a:t>
            </a:r>
            <a:r>
              <a:rPr lang="fr-FR" sz="2200" b="1" i="1">
                <a:solidFill>
                  <a:schemeClr val="bg1"/>
                </a:solidFill>
              </a:rPr>
              <a:t>1</a:t>
            </a:r>
            <a:r>
              <a:rPr lang="fr-FR" sz="2200" b="1" i="1" smtClean="0">
                <a:solidFill>
                  <a:schemeClr val="bg1"/>
                </a:solidFill>
              </a:rPr>
              <a:t>4</a:t>
            </a:r>
            <a:r>
              <a:rPr lang="fr-FR" sz="2200" b="1" i="1" baseline="30000" smtClean="0">
                <a:solidFill>
                  <a:schemeClr val="bg1"/>
                </a:solidFill>
              </a:rPr>
              <a:t>th</a:t>
            </a:r>
            <a:r>
              <a:rPr lang="fr-FR" sz="2200" b="1" i="1" smtClean="0">
                <a:solidFill>
                  <a:schemeClr val="bg1"/>
                </a:solidFill>
              </a:rPr>
              <a:t> 21</a:t>
            </a:r>
            <a:r>
              <a:rPr lang="fr-FR" sz="2200" b="1" i="1" baseline="30000" smtClean="0">
                <a:solidFill>
                  <a:schemeClr val="bg1"/>
                </a:solidFill>
              </a:rPr>
              <a:t>st</a:t>
            </a:r>
            <a:r>
              <a:rPr lang="fr-FR" sz="2200" b="1" i="1" smtClean="0">
                <a:solidFill>
                  <a:schemeClr val="bg1"/>
                </a:solidFill>
              </a:rPr>
              <a:t> 2015</a:t>
            </a:r>
            <a:endParaRPr lang="it-IT" sz="2200" i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0500" y="249652"/>
            <a:ext cx="8572500" cy="1089025"/>
          </a:xfrm>
          <a:solidFill>
            <a:schemeClr val="tx1"/>
          </a:solidFill>
          <a:ln w="508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it-IT" sz="2800" b="1" smtClean="0">
                <a:solidFill>
                  <a:schemeClr val="bg1"/>
                </a:solidFill>
              </a:rPr>
              <a:t>How can we study neutrinos from the  Sun?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4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35044</TotalTime>
  <Words>2035</Words>
  <Application>Microsoft Office PowerPoint</Application>
  <PresentationFormat>On-screen Show (4:3)</PresentationFormat>
  <Paragraphs>296</Paragraphs>
  <Slides>27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 Math</vt:lpstr>
      <vt:lpstr>Symbol</vt:lpstr>
      <vt:lpstr>Times New Roman</vt:lpstr>
      <vt:lpstr>Wingdings</vt:lpstr>
      <vt:lpstr>Office Theme</vt:lpstr>
      <vt:lpstr>Equation</vt:lpstr>
      <vt:lpstr>Recent results from Borexino</vt:lpstr>
      <vt:lpstr>pp-neutrino observation in Borexino</vt:lpstr>
      <vt:lpstr>Our Sun</vt:lpstr>
      <vt:lpstr>Our Sun</vt:lpstr>
      <vt:lpstr>Our Sun</vt:lpstr>
      <vt:lpstr>Our Sun</vt:lpstr>
      <vt:lpstr>Our Sun</vt:lpstr>
      <vt:lpstr>Our Sun</vt:lpstr>
      <vt:lpstr>How can we study neutrinos from the  Sun?</vt:lpstr>
      <vt:lpstr>Borexino</vt:lpstr>
      <vt:lpstr>Borexino</vt:lpstr>
      <vt:lpstr>Borexino</vt:lpstr>
      <vt:lpstr>PowerPoint Presentation</vt:lpstr>
      <vt:lpstr>Background suppression: 15 years of work</vt:lpstr>
      <vt:lpstr>History of Borexino</vt:lpstr>
      <vt:lpstr>Borexino Phase 1 (2007-2010) results</vt:lpstr>
      <vt:lpstr>Borexino Phase 1 (2007-2010) results</vt:lpstr>
      <vt:lpstr>Borexino Phase 1 (2007-2010) results</vt:lpstr>
      <vt:lpstr>Borexino Phase 2: new challenges</vt:lpstr>
      <vt:lpstr>Search for pp-neutrinos: challenges</vt:lpstr>
      <vt:lpstr>Search for pp-neutrinos: challenges</vt:lpstr>
      <vt:lpstr>Search for pp-neutrinos  : 14C and pile-up</vt:lpstr>
      <vt:lpstr>Search for pp-neutrinos: results</vt:lpstr>
      <vt:lpstr>Results: pp neutrino flux </vt:lpstr>
      <vt:lpstr> Results: pp neutrino survival probability </vt:lpstr>
      <vt:lpstr>Conclusions and outlook: what next?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report of  the Borexino experiment</dc:title>
  <dc:creator>barbara</dc:creator>
  <cp:lastModifiedBy>barbara</cp:lastModifiedBy>
  <cp:revision>661</cp:revision>
  <dcterms:created xsi:type="dcterms:W3CDTF">2006-08-16T00:00:00Z</dcterms:created>
  <dcterms:modified xsi:type="dcterms:W3CDTF">2015-03-14T17:54:01Z</dcterms:modified>
</cp:coreProperties>
</file>