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5" r:id="rId2"/>
    <p:sldId id="271" r:id="rId3"/>
    <p:sldId id="312" r:id="rId4"/>
    <p:sldId id="313" r:id="rId5"/>
    <p:sldId id="314" r:id="rId6"/>
    <p:sldId id="315" r:id="rId7"/>
    <p:sldId id="319" r:id="rId8"/>
    <p:sldId id="316" r:id="rId9"/>
    <p:sldId id="287" r:id="rId10"/>
    <p:sldId id="299" r:id="rId11"/>
    <p:sldId id="280" r:id="rId12"/>
    <p:sldId id="260" r:id="rId13"/>
    <p:sldId id="273" r:id="rId14"/>
    <p:sldId id="262" r:id="rId15"/>
    <p:sldId id="306" r:id="rId16"/>
    <p:sldId id="307" r:id="rId17"/>
    <p:sldId id="308" r:id="rId18"/>
    <p:sldId id="309" r:id="rId19"/>
    <p:sldId id="268" r:id="rId20"/>
    <p:sldId id="310" r:id="rId21"/>
    <p:sldId id="311" r:id="rId22"/>
    <p:sldId id="320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F742-5587-4043-8BCE-22D4E9185E11}" type="datetimeFigureOut">
              <a:rPr lang="fr-FR" smtClean="0"/>
              <a:t>24/11/14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2A6A-68C8-D44D-A2AB-46C25889F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50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F742-5587-4043-8BCE-22D4E9185E11}" type="datetimeFigureOut">
              <a:rPr lang="fr-FR" smtClean="0"/>
              <a:t>24/11/14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2A6A-68C8-D44D-A2AB-46C25889F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15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F742-5587-4043-8BCE-22D4E9185E11}" type="datetimeFigureOut">
              <a:rPr lang="fr-FR" smtClean="0"/>
              <a:t>24/11/14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2A6A-68C8-D44D-A2AB-46C25889F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70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F742-5587-4043-8BCE-22D4E9185E11}" type="datetimeFigureOut">
              <a:rPr lang="fr-FR" smtClean="0"/>
              <a:t>24/11/14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2A6A-68C8-D44D-A2AB-46C25889F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13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F742-5587-4043-8BCE-22D4E9185E11}" type="datetimeFigureOut">
              <a:rPr lang="fr-FR" smtClean="0"/>
              <a:t>24/11/14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2A6A-68C8-D44D-A2AB-46C25889F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42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F742-5587-4043-8BCE-22D4E9185E11}" type="datetimeFigureOut">
              <a:rPr lang="fr-FR" smtClean="0"/>
              <a:t>24/11/14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2A6A-68C8-D44D-A2AB-46C25889F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61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F742-5587-4043-8BCE-22D4E9185E11}" type="datetimeFigureOut">
              <a:rPr lang="fr-FR" smtClean="0"/>
              <a:t>24/11/14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2A6A-68C8-D44D-A2AB-46C25889F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58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F742-5587-4043-8BCE-22D4E9185E11}" type="datetimeFigureOut">
              <a:rPr lang="fr-FR" smtClean="0"/>
              <a:t>24/11/14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2A6A-68C8-D44D-A2AB-46C25889F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95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F742-5587-4043-8BCE-22D4E9185E11}" type="datetimeFigureOut">
              <a:rPr lang="fr-FR" smtClean="0"/>
              <a:t>24/11/14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2A6A-68C8-D44D-A2AB-46C25889F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67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F742-5587-4043-8BCE-22D4E9185E11}" type="datetimeFigureOut">
              <a:rPr lang="fr-FR" smtClean="0"/>
              <a:t>24/11/14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2A6A-68C8-D44D-A2AB-46C25889F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08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F742-5587-4043-8BCE-22D4E9185E11}" type="datetimeFigureOut">
              <a:rPr lang="fr-FR" smtClean="0"/>
              <a:t>24/11/14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2A6A-68C8-D44D-A2AB-46C25889F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06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F742-5587-4043-8BCE-22D4E9185E11}" type="datetimeFigureOut">
              <a:rPr lang="fr-FR" smtClean="0"/>
              <a:t>24/11/14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2A6A-68C8-D44D-A2AB-46C25889F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hapley_test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-2875" r="10012" b="-1"/>
          <a:stretch/>
        </p:blipFill>
        <p:spPr>
          <a:xfrm>
            <a:off x="0" y="-197555"/>
            <a:ext cx="9144000" cy="7069668"/>
          </a:xfrm>
          <a:prstGeom prst="rect">
            <a:avLst/>
          </a:prstGeom>
        </p:spPr>
      </p:pic>
      <p:pic>
        <p:nvPicPr>
          <p:cNvPr id="6" name="Image 5" descr="a3558_a3562_test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r="11305"/>
          <a:stretch/>
        </p:blipFill>
        <p:spPr>
          <a:xfrm>
            <a:off x="0" y="-1"/>
            <a:ext cx="9144000" cy="6867379"/>
          </a:xfrm>
          <a:prstGeom prst="rect">
            <a:avLst/>
          </a:prstGeom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0" y="56444"/>
            <a:ext cx="9144000" cy="2247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Cosmological constraints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rom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tSZ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-X cross-correlation</a:t>
            </a:r>
            <a:endParaRPr lang="en-GB" sz="3600" b="1" dirty="0" smtClean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03562" y="5847054"/>
            <a:ext cx="127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G.Hurier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age 15" descr="Capture d’écran 2013-10-15 à 14.39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98" y="1421182"/>
            <a:ext cx="839235" cy="34501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812" y="4561497"/>
            <a:ext cx="3924817" cy="144008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u="sng" dirty="0" err="1" smtClean="0"/>
              <a:t>tSZ</a:t>
            </a:r>
            <a:endParaRPr lang="en-GB" sz="2400" u="sng" dirty="0" smtClean="0"/>
          </a:p>
          <a:p>
            <a:pPr>
              <a:buFont typeface="Wingdings" charset="2"/>
              <a:buChar char="Ø"/>
            </a:pPr>
            <a:r>
              <a:rPr lang="en-GB" sz="2400" dirty="0" smtClean="0">
                <a:sym typeface="Wingdings"/>
              </a:rPr>
              <a:t>M</a:t>
            </a:r>
            <a:r>
              <a:rPr lang="en-GB" sz="2400" baseline="-25000" dirty="0" smtClean="0">
                <a:sym typeface="Wingdings"/>
              </a:rPr>
              <a:t>500</a:t>
            </a:r>
            <a:r>
              <a:rPr lang="en-GB" sz="2400" dirty="0" smtClean="0">
                <a:sym typeface="Wingdings"/>
              </a:rPr>
              <a:t> - Y</a:t>
            </a:r>
            <a:r>
              <a:rPr lang="en-GB" sz="2400" baseline="-25000" dirty="0" smtClean="0">
                <a:sym typeface="Wingdings"/>
              </a:rPr>
              <a:t>500</a:t>
            </a:r>
            <a:r>
              <a:rPr lang="en-GB" sz="2400" dirty="0" smtClean="0">
                <a:sym typeface="Wingdings"/>
              </a:rPr>
              <a:t> scaling law</a:t>
            </a:r>
          </a:p>
          <a:p>
            <a:pPr>
              <a:buFont typeface="Wingdings" charset="2"/>
              <a:buChar char="Ø"/>
            </a:pPr>
            <a:r>
              <a:rPr lang="en-GB" sz="2400" dirty="0" smtClean="0">
                <a:sym typeface="Wingdings"/>
              </a:rPr>
              <a:t>Pressure profile</a:t>
            </a:r>
            <a:endParaRPr lang="en-GB" sz="24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958246" y="4531347"/>
            <a:ext cx="3963853" cy="20392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400" u="sng" dirty="0" smtClean="0"/>
              <a:t>X-ray</a:t>
            </a:r>
          </a:p>
          <a:p>
            <a:pPr>
              <a:buFont typeface="Wingdings" charset="2"/>
              <a:buChar char="Ø"/>
            </a:pPr>
            <a:r>
              <a:rPr lang="en-GB" sz="2400" dirty="0" smtClean="0">
                <a:sym typeface="Wingdings"/>
              </a:rPr>
              <a:t>M</a:t>
            </a:r>
            <a:r>
              <a:rPr lang="en-GB" sz="2400" baseline="-25000" dirty="0" smtClean="0">
                <a:sym typeface="Wingdings"/>
              </a:rPr>
              <a:t>500</a:t>
            </a:r>
            <a:r>
              <a:rPr lang="en-GB" sz="2400" dirty="0" smtClean="0">
                <a:sym typeface="Wingdings"/>
              </a:rPr>
              <a:t> - L</a:t>
            </a:r>
            <a:r>
              <a:rPr lang="en-GB" sz="2400" baseline="-25000" dirty="0" smtClean="0">
                <a:sym typeface="Wingdings"/>
              </a:rPr>
              <a:t>500</a:t>
            </a:r>
            <a:r>
              <a:rPr lang="en-GB" sz="2400" dirty="0" smtClean="0">
                <a:sym typeface="Wingdings"/>
              </a:rPr>
              <a:t> scaling law</a:t>
            </a:r>
          </a:p>
          <a:p>
            <a:pPr>
              <a:buFont typeface="Wingdings" charset="2"/>
              <a:buChar char="Ø"/>
            </a:pPr>
            <a:r>
              <a:rPr lang="en-GB" sz="2400" dirty="0" smtClean="0">
                <a:sym typeface="Wingdings"/>
              </a:rPr>
              <a:t>M</a:t>
            </a:r>
            <a:r>
              <a:rPr lang="en-GB" sz="2400" baseline="-25000" dirty="0" smtClean="0">
                <a:sym typeface="Wingdings"/>
              </a:rPr>
              <a:t>500</a:t>
            </a:r>
            <a:r>
              <a:rPr lang="en-GB" sz="2400" dirty="0" smtClean="0">
                <a:sym typeface="Wingdings"/>
              </a:rPr>
              <a:t> - T</a:t>
            </a:r>
            <a:r>
              <a:rPr lang="en-GB" sz="2400" baseline="-25000" dirty="0" smtClean="0">
                <a:sym typeface="Wingdings"/>
              </a:rPr>
              <a:t>500</a:t>
            </a:r>
            <a:r>
              <a:rPr lang="en-GB" sz="2400" dirty="0" smtClean="0">
                <a:sym typeface="Wingdings"/>
              </a:rPr>
              <a:t> scaling law</a:t>
            </a:r>
          </a:p>
          <a:p>
            <a:pPr>
              <a:buFont typeface="Wingdings" charset="2"/>
              <a:buChar char="Ø"/>
            </a:pPr>
            <a:r>
              <a:rPr lang="en-GB" sz="2400" dirty="0" smtClean="0">
                <a:sym typeface="Wingdings"/>
              </a:rPr>
              <a:t>Abundance evolution</a:t>
            </a:r>
          </a:p>
          <a:p>
            <a:pPr>
              <a:buFont typeface="Wingdings" charset="2"/>
              <a:buChar char="Ø"/>
            </a:pPr>
            <a:r>
              <a:rPr lang="en-GB" sz="2400" dirty="0" smtClean="0">
                <a:sym typeface="Wingdings"/>
              </a:rPr>
              <a:t>Density profile</a:t>
            </a:r>
            <a:endParaRPr lang="en-GB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240674" y="1376069"/>
            <a:ext cx="121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Cosmology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42833" y="1980625"/>
            <a:ext cx="3379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Mater power </a:t>
            </a:r>
            <a:r>
              <a:rPr lang="fr-FR" dirty="0" err="1" smtClean="0"/>
              <a:t>spectum</a:t>
            </a:r>
            <a:r>
              <a:rPr lang="fr-FR" dirty="0" smtClean="0"/>
              <a:t> </a:t>
            </a:r>
          </a:p>
          <a:p>
            <a:r>
              <a:rPr lang="fr-FR" dirty="0"/>
              <a:t>Mass-</a:t>
            </a:r>
            <a:r>
              <a:rPr lang="fr-FR" dirty="0" err="1"/>
              <a:t>Function</a:t>
            </a:r>
            <a:r>
              <a:rPr lang="fr-FR" dirty="0"/>
              <a:t> (</a:t>
            </a:r>
            <a:r>
              <a:rPr lang="fr-FR" dirty="0" err="1">
                <a:solidFill>
                  <a:srgbClr val="558ED5"/>
                </a:solidFill>
              </a:rPr>
              <a:t>Tinker</a:t>
            </a:r>
            <a:r>
              <a:rPr lang="fr-FR" dirty="0">
                <a:solidFill>
                  <a:srgbClr val="558ED5"/>
                </a:solidFill>
              </a:rPr>
              <a:t> et al. 2008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bias</a:t>
            </a:r>
            <a:endParaRPr lang="fr-FR" dirty="0" smtClean="0"/>
          </a:p>
        </p:txBody>
      </p:sp>
      <p:cxnSp>
        <p:nvCxnSpPr>
          <p:cNvPr id="9" name="Connecteur droit avec flèche 8"/>
          <p:cNvCxnSpPr>
            <a:stCxn id="3" idx="0"/>
            <a:endCxn id="35" idx="1"/>
          </p:cNvCxnSpPr>
          <p:nvPr/>
        </p:nvCxnSpPr>
        <p:spPr>
          <a:xfrm flipV="1">
            <a:off x="2421221" y="3885569"/>
            <a:ext cx="1526094" cy="675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4" idx="0"/>
            <a:endCxn id="35" idx="3"/>
          </p:cNvCxnSpPr>
          <p:nvPr/>
        </p:nvCxnSpPr>
        <p:spPr>
          <a:xfrm flipH="1" flipV="1">
            <a:off x="4958246" y="3885569"/>
            <a:ext cx="1981927" cy="645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Capture d’écran 2013-10-06 à 18.47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97" y="1791936"/>
            <a:ext cx="3754779" cy="746090"/>
          </a:xfrm>
          <a:prstGeom prst="rect">
            <a:avLst/>
          </a:prstGeom>
        </p:spPr>
      </p:pic>
      <p:pic>
        <p:nvPicPr>
          <p:cNvPr id="21" name="Image 20" descr="Capture d’écran 2013-10-06 à 18.47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55" y="2507300"/>
            <a:ext cx="3090677" cy="633762"/>
          </a:xfrm>
          <a:prstGeom prst="rect">
            <a:avLst/>
          </a:prstGeom>
        </p:spPr>
      </p:pic>
      <p:pic>
        <p:nvPicPr>
          <p:cNvPr id="11" name="Image 10" descr="Capture d’écran 2013-10-15 à 12.01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81" y="1237774"/>
            <a:ext cx="2463390" cy="65659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991028" y="2538026"/>
            <a:ext cx="288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>
                <a:solidFill>
                  <a:srgbClr val="558ED5"/>
                </a:solidFill>
              </a:rPr>
              <a:t>Kotmatsu</a:t>
            </a:r>
            <a:r>
              <a:rPr lang="fr-FR" dirty="0" smtClean="0">
                <a:solidFill>
                  <a:srgbClr val="558ED5"/>
                </a:solidFill>
              </a:rPr>
              <a:t> &amp; </a:t>
            </a:r>
            <a:r>
              <a:rPr lang="fr-FR" dirty="0" err="1" smtClean="0">
                <a:solidFill>
                  <a:srgbClr val="558ED5"/>
                </a:solidFill>
              </a:rPr>
              <a:t>Kitayama</a:t>
            </a:r>
            <a:r>
              <a:rPr lang="fr-FR" dirty="0" smtClean="0">
                <a:solidFill>
                  <a:srgbClr val="558ED5"/>
                </a:solidFill>
              </a:rPr>
              <a:t> 1999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35" name="Image 34" descr="Capture d’écran 2013-10-15 à 14.42.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5" y="3399695"/>
            <a:ext cx="1010931" cy="971748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4401566" y="3440663"/>
            <a:ext cx="74178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X-SZ</a:t>
            </a:r>
            <a:endParaRPr lang="fr-FR" sz="2000" b="1" dirty="0"/>
          </a:p>
        </p:txBody>
      </p:sp>
      <p:cxnSp>
        <p:nvCxnSpPr>
          <p:cNvPr id="31" name="Connecteur droit avec flèche 30"/>
          <p:cNvCxnSpPr>
            <a:stCxn id="6" idx="2"/>
            <a:endCxn id="35" idx="0"/>
          </p:cNvCxnSpPr>
          <p:nvPr/>
        </p:nvCxnSpPr>
        <p:spPr>
          <a:xfrm>
            <a:off x="2632509" y="2903955"/>
            <a:ext cx="1820272" cy="495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6546"/>
          </a:xfrm>
        </p:spPr>
        <p:txBody>
          <a:bodyPr>
            <a:normAutofit/>
          </a:bodyPr>
          <a:lstStyle/>
          <a:p>
            <a:r>
              <a:rPr lang="en-GB" sz="3000" b="1" i="1" dirty="0" smtClean="0"/>
              <a:t>Modelling the X-SZ cross correlation</a:t>
            </a:r>
            <a:endParaRPr lang="en-GB" sz="3000" b="1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26817" y="1097213"/>
            <a:ext cx="2407781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Hurier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et al. </a:t>
            </a:r>
            <a:r>
              <a:rPr lang="fr-FR" dirty="0" smtClean="0">
                <a:solidFill>
                  <a:srgbClr val="FF0000"/>
                </a:solidFill>
              </a:rPr>
              <a:t>2014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i="1" dirty="0">
                <a:solidFill>
                  <a:srgbClr val="FF0000"/>
                </a:solidFill>
              </a:rPr>
              <a:t>A</a:t>
            </a:r>
            <a:r>
              <a:rPr lang="fr-FR" i="1" dirty="0" smtClean="0">
                <a:solidFill>
                  <a:srgbClr val="FF0000"/>
                </a:solidFill>
              </a:rPr>
              <a:t>&amp;</a:t>
            </a:r>
            <a:r>
              <a:rPr lang="fr-FR" i="1" dirty="0">
                <a:solidFill>
                  <a:srgbClr val="FF0000"/>
                </a:solidFill>
              </a:rPr>
              <a:t>A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3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 5" descr="Capture d’écran 2013-10-06 à 18.5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95" y="3460880"/>
            <a:ext cx="4914900" cy="1168400"/>
          </a:xfrm>
          <a:prstGeom prst="rect">
            <a:avLst/>
          </a:prstGeom>
        </p:spPr>
      </p:pic>
      <p:pic>
        <p:nvPicPr>
          <p:cNvPr id="7" name="Image 6" descr="Capture d’écran 2013-10-06 à 19.07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56" y="5139384"/>
            <a:ext cx="6934200" cy="11303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58392" y="1324981"/>
            <a:ext cx="194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tSZ</a:t>
            </a:r>
            <a:r>
              <a:rPr lang="fr-FR" u="sng" dirty="0" smtClean="0"/>
              <a:t> flux </a:t>
            </a:r>
            <a:r>
              <a:rPr lang="fr-FR" u="sng" dirty="0" err="1" smtClean="0"/>
              <a:t>prediction</a:t>
            </a:r>
            <a:r>
              <a:rPr lang="fr-FR" u="sng" dirty="0" smtClean="0"/>
              <a:t>: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958392" y="3276214"/>
            <a:ext cx="172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Pressure profile:</a:t>
            </a:r>
            <a:endParaRPr lang="fr-FR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968631" y="4770482"/>
            <a:ext cx="326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Fourrier </a:t>
            </a:r>
            <a:r>
              <a:rPr lang="fr-FR" u="sng" dirty="0" err="1" smtClean="0"/>
              <a:t>transform</a:t>
            </a:r>
            <a:r>
              <a:rPr lang="fr-FR" u="sng" dirty="0" smtClean="0"/>
              <a:t> of the profile:</a:t>
            </a:r>
            <a:endParaRPr lang="fr-FR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2904170" y="1360210"/>
            <a:ext cx="3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Planck collaboration XX, XXI 2013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82241" y="3276214"/>
            <a:ext cx="537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smtClean="0">
                <a:solidFill>
                  <a:srgbClr val="558ED5"/>
                </a:solidFill>
              </a:rPr>
              <a:t>Arnaud et al. 2010, Planck </a:t>
            </a:r>
            <a:r>
              <a:rPr lang="fr-FR" dirty="0" err="1" smtClean="0">
                <a:solidFill>
                  <a:srgbClr val="558ED5"/>
                </a:solidFill>
              </a:rPr>
              <a:t>Intermediate</a:t>
            </a:r>
            <a:r>
              <a:rPr lang="fr-FR" dirty="0" smtClean="0">
                <a:solidFill>
                  <a:srgbClr val="558ED5"/>
                </a:solidFill>
              </a:rPr>
              <a:t> </a:t>
            </a:r>
            <a:r>
              <a:rPr lang="fr-FR" dirty="0" err="1" smtClean="0">
                <a:solidFill>
                  <a:srgbClr val="558ED5"/>
                </a:solidFill>
              </a:rPr>
              <a:t>results</a:t>
            </a:r>
            <a:r>
              <a:rPr lang="fr-FR" dirty="0" smtClean="0">
                <a:solidFill>
                  <a:srgbClr val="558ED5"/>
                </a:solidFill>
              </a:rPr>
              <a:t> V 2013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57200" y="18588"/>
            <a:ext cx="8229600" cy="907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i="1" dirty="0" smtClean="0"/>
              <a:t>Modelling the </a:t>
            </a:r>
            <a:r>
              <a:rPr lang="en-GB" sz="3000" b="1" i="1" dirty="0" err="1" smtClean="0"/>
              <a:t>tSZ</a:t>
            </a:r>
            <a:r>
              <a:rPr lang="en-GB" sz="3000" b="1" i="1" dirty="0" smtClean="0"/>
              <a:t> contribution</a:t>
            </a:r>
            <a:endParaRPr lang="en-GB" sz="3000" b="1" i="1" dirty="0"/>
          </a:p>
        </p:txBody>
      </p:sp>
      <p:pic>
        <p:nvPicPr>
          <p:cNvPr id="2" name="Image 1" descr="Capture d’écran 2014-11-25 à 10.45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1" y="1897822"/>
            <a:ext cx="7185964" cy="10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8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 4" descr="Capture d’écran 2013-10-06 à 18.57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28" y="3091452"/>
            <a:ext cx="2705100" cy="9652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3981" y="4340208"/>
            <a:ext cx="8451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Flux to count rate </a:t>
            </a:r>
            <a:r>
              <a:rPr lang="en-GB" dirty="0" smtClean="0"/>
              <a:t>using</a:t>
            </a:r>
            <a:r>
              <a:rPr lang="en-GB" b="1" dirty="0" smtClean="0"/>
              <a:t> </a:t>
            </a:r>
            <a:r>
              <a:rPr lang="en-GB" b="1" dirty="0" err="1" smtClean="0"/>
              <a:t>Mekal</a:t>
            </a:r>
            <a:r>
              <a:rPr lang="en-GB" b="1" dirty="0" smtClean="0"/>
              <a:t> model</a:t>
            </a:r>
            <a:r>
              <a:rPr lang="en-GB" dirty="0" smtClean="0"/>
              <a:t> (</a:t>
            </a:r>
            <a:r>
              <a:rPr lang="en-GB" dirty="0" err="1" smtClean="0">
                <a:solidFill>
                  <a:srgbClr val="558ED5"/>
                </a:solidFill>
              </a:rPr>
              <a:t>Mewe</a:t>
            </a:r>
            <a:r>
              <a:rPr lang="en-GB" dirty="0" smtClean="0">
                <a:solidFill>
                  <a:srgbClr val="558ED5"/>
                </a:solidFill>
              </a:rPr>
              <a:t> et al. 1985</a:t>
            </a:r>
            <a:r>
              <a:rPr lang="en-GB" dirty="0" smtClean="0"/>
              <a:t>).</a:t>
            </a:r>
          </a:p>
          <a:p>
            <a:endParaRPr lang="en-GB" dirty="0" smtClean="0"/>
          </a:p>
          <a:p>
            <a:r>
              <a:rPr lang="en-GB" dirty="0" smtClean="0"/>
              <a:t>The n(H) absorption has been accounted for by </a:t>
            </a:r>
            <a:r>
              <a:rPr lang="en-GB" b="1" dirty="0" smtClean="0"/>
              <a:t>convolving the flux to count rate conversion factor with the n(H) distribution </a:t>
            </a:r>
            <a:r>
              <a:rPr lang="en-GB" dirty="0" smtClean="0"/>
              <a:t>(LAB survey: </a:t>
            </a:r>
            <a:r>
              <a:rPr lang="en-GB" dirty="0" err="1" smtClean="0">
                <a:solidFill>
                  <a:srgbClr val="558ED5"/>
                </a:solidFill>
              </a:rPr>
              <a:t>Kalberla</a:t>
            </a:r>
            <a:r>
              <a:rPr lang="en-GB" dirty="0" smtClean="0">
                <a:solidFill>
                  <a:srgbClr val="558ED5"/>
                </a:solidFill>
              </a:rPr>
              <a:t> et al. 2005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1031335" y="1494699"/>
            <a:ext cx="261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Mass-</a:t>
            </a:r>
            <a:r>
              <a:rPr lang="fr-FR" u="sng" dirty="0" err="1" smtClean="0"/>
              <a:t>Luminosity</a:t>
            </a:r>
            <a:r>
              <a:rPr lang="fr-FR" u="sng" dirty="0" smtClean="0"/>
              <a:t> relation: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1038460" y="2499785"/>
            <a:ext cx="282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Mass-</a:t>
            </a:r>
            <a:r>
              <a:rPr lang="fr-FR" u="sng" dirty="0" err="1" smtClean="0"/>
              <a:t>Temperature</a:t>
            </a:r>
            <a:r>
              <a:rPr lang="fr-FR" u="sng" dirty="0" smtClean="0"/>
              <a:t> relation:</a:t>
            </a:r>
            <a:endParaRPr lang="fr-FR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1033147" y="3337862"/>
            <a:ext cx="287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Metallicity</a:t>
            </a:r>
            <a:r>
              <a:rPr lang="fr-FR" u="sng" dirty="0" smtClean="0"/>
              <a:t> </a:t>
            </a:r>
            <a:r>
              <a:rPr lang="fr-FR" u="sng" dirty="0" err="1" smtClean="0"/>
              <a:t>evolution</a:t>
            </a:r>
            <a:r>
              <a:rPr lang="fr-FR" u="sng" dirty="0" smtClean="0"/>
              <a:t> </a:t>
            </a:r>
            <a:r>
              <a:rPr lang="fr-FR" u="sng" dirty="0" err="1" smtClean="0"/>
              <a:t>history</a:t>
            </a:r>
            <a:r>
              <a:rPr lang="fr-FR" u="sng" dirty="0" smtClean="0"/>
              <a:t>:</a:t>
            </a:r>
            <a:endParaRPr lang="fr-FR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4330414" y="3389386"/>
            <a:ext cx="45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 =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76702" y="1796382"/>
            <a:ext cx="181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smtClean="0">
                <a:solidFill>
                  <a:srgbClr val="558ED5"/>
                </a:solidFill>
              </a:rPr>
              <a:t>Pratt et al. 2010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64017" y="2797108"/>
            <a:ext cx="205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smtClean="0">
                <a:solidFill>
                  <a:srgbClr val="558ED5"/>
                </a:solidFill>
              </a:rPr>
              <a:t>Arnaud et al. 2005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581280" y="3677078"/>
            <a:ext cx="165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>
                <a:solidFill>
                  <a:srgbClr val="558ED5"/>
                </a:solidFill>
              </a:rPr>
              <a:t>Andreon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558ED5"/>
                </a:solidFill>
              </a:rPr>
              <a:t>2012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6" name="Image 15" descr="Capture d’écran 2013-10-15 à 15.39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15" y="5745842"/>
            <a:ext cx="6073808" cy="755018"/>
          </a:xfrm>
          <a:prstGeom prst="rect">
            <a:avLst/>
          </a:prstGeom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457200" y="24787"/>
            <a:ext cx="8229600" cy="901759"/>
          </a:xfrm>
        </p:spPr>
        <p:txBody>
          <a:bodyPr>
            <a:normAutofit/>
          </a:bodyPr>
          <a:lstStyle/>
          <a:p>
            <a:r>
              <a:rPr lang="en-GB" sz="3000" b="1" i="1" dirty="0" smtClean="0"/>
              <a:t>Modelling the X-ray contribution </a:t>
            </a:r>
            <a:endParaRPr lang="en-GB" sz="3000" b="1" i="1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910595" y="5540537"/>
            <a:ext cx="773965" cy="497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/>
          <p:cNvCxnSpPr/>
          <p:nvPr/>
        </p:nvCxnSpPr>
        <p:spPr>
          <a:xfrm rot="5400000">
            <a:off x="7207396" y="5354067"/>
            <a:ext cx="959680" cy="65861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Capture d’écran 2014-11-25 à 10.43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32" y="1268787"/>
            <a:ext cx="5069168" cy="969985"/>
          </a:xfrm>
          <a:prstGeom prst="rect">
            <a:avLst/>
          </a:prstGeom>
        </p:spPr>
      </p:pic>
      <p:pic>
        <p:nvPicPr>
          <p:cNvPr id="4" name="Image 3" descr="Capture d’écran 2014-11-25 à 10.44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75" y="2271674"/>
            <a:ext cx="3343143" cy="9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7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9072"/>
            <a:ext cx="9144000" cy="887474"/>
          </a:xfrm>
        </p:spPr>
        <p:txBody>
          <a:bodyPr>
            <a:noAutofit/>
          </a:bodyPr>
          <a:lstStyle/>
          <a:p>
            <a:r>
              <a:rPr lang="en-GB" sz="3000" b="1" i="1" dirty="0" smtClean="0"/>
              <a:t>X-SZ power as a function of M</a:t>
            </a:r>
            <a:r>
              <a:rPr lang="en-GB" sz="3000" b="1" i="1" baseline="-25000" dirty="0" smtClean="0"/>
              <a:t>500</a:t>
            </a:r>
            <a:r>
              <a:rPr lang="en-GB" sz="3000" b="1" i="1" dirty="0" smtClean="0"/>
              <a:t> and z</a:t>
            </a:r>
            <a:endParaRPr lang="en-GB" sz="3000" b="1" i="1" dirty="0"/>
          </a:p>
        </p:txBody>
      </p:sp>
      <p:pic>
        <p:nvPicPr>
          <p:cNvPr id="3" name="Image 2" descr="Capture d’écran 2013-10-06 à 19.35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02" y="1566959"/>
            <a:ext cx="4352198" cy="2459520"/>
          </a:xfrm>
          <a:prstGeom prst="rect">
            <a:avLst/>
          </a:prstGeom>
        </p:spPr>
      </p:pic>
      <p:pic>
        <p:nvPicPr>
          <p:cNvPr id="7" name="Image 6" descr="Capture d’écran 2013-10-06 à 19.35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5" y="4026479"/>
            <a:ext cx="4783252" cy="27317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9886" y="2232659"/>
            <a:ext cx="3345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SZ-X </a:t>
            </a:r>
            <a:r>
              <a:rPr lang="fr-FR" dirty="0" err="1" smtClean="0"/>
              <a:t>correlation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dominated</a:t>
            </a:r>
            <a:endParaRPr lang="fr-FR" dirty="0" smtClean="0"/>
          </a:p>
          <a:p>
            <a:r>
              <a:rPr lang="fr-FR" b="1" dirty="0"/>
              <a:t>b</a:t>
            </a:r>
            <a:r>
              <a:rPr lang="fr-FR" b="1" dirty="0" smtClean="0"/>
              <a:t>y clusters </a:t>
            </a:r>
            <a:r>
              <a:rPr lang="fr-FR" b="1" dirty="0" err="1" smtClean="0"/>
              <a:t>at</a:t>
            </a:r>
            <a:r>
              <a:rPr lang="fr-FR" b="1" dirty="0" smtClean="0"/>
              <a:t> z &lt; 1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72458" y="4936429"/>
            <a:ext cx="3818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Low</a:t>
            </a:r>
            <a:r>
              <a:rPr lang="fr-FR" b="1" dirty="0" smtClean="0"/>
              <a:t> mass clusters </a:t>
            </a:r>
            <a:r>
              <a:rPr lang="fr-FR" dirty="0" smtClean="0"/>
              <a:t>(M &lt; 10</a:t>
            </a:r>
            <a:r>
              <a:rPr lang="fr-FR" baseline="30000" dirty="0" smtClean="0"/>
              <a:t>14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sun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contribute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b="1" dirty="0" err="1" smtClean="0"/>
              <a:t>small</a:t>
            </a:r>
            <a:r>
              <a:rPr lang="fr-FR" b="1" dirty="0" smtClean="0"/>
              <a:t> </a:t>
            </a:r>
            <a:r>
              <a:rPr lang="fr-FR" b="1" dirty="0" err="1" smtClean="0"/>
              <a:t>angular</a:t>
            </a:r>
            <a:r>
              <a:rPr lang="fr-FR" b="1" dirty="0" smtClean="0"/>
              <a:t> </a:t>
            </a:r>
            <a:r>
              <a:rPr lang="fr-FR" b="1" dirty="0" err="1" smtClean="0"/>
              <a:t>scales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0408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écran 2014-11-25 à 10.4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0" y="2171585"/>
            <a:ext cx="3431023" cy="12899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46513"/>
          </a:xfrm>
        </p:spPr>
        <p:txBody>
          <a:bodyPr>
            <a:normAutofit/>
          </a:bodyPr>
          <a:lstStyle/>
          <a:p>
            <a:r>
              <a:rPr lang="en-GB" sz="3000" b="1" i="1" dirty="0" smtClean="0"/>
              <a:t>Sensitivity </a:t>
            </a:r>
            <a:r>
              <a:rPr lang="en-GB" sz="3000" b="1" i="1" dirty="0" smtClean="0"/>
              <a:t>to </a:t>
            </a:r>
            <a:r>
              <a:rPr lang="en-GB" sz="3000" b="1" i="1" dirty="0" smtClean="0"/>
              <a:t>parameters</a:t>
            </a:r>
            <a:endParaRPr lang="en-GB" sz="3000" b="1" i="1" dirty="0"/>
          </a:p>
        </p:txBody>
      </p:sp>
      <p:pic>
        <p:nvPicPr>
          <p:cNvPr id="3" name="Image 2" descr="Capture d’écran 2014-11-25 à 10.34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0" y="1440628"/>
            <a:ext cx="3170657" cy="5417371"/>
          </a:xfrm>
          <a:prstGeom prst="rect">
            <a:avLst/>
          </a:prstGeom>
        </p:spPr>
      </p:pic>
      <p:pic>
        <p:nvPicPr>
          <p:cNvPr id="5" name="Image 4" descr="Capture d’écran 2014-11-25 à 10.35.3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3"/>
          <a:stretch/>
        </p:blipFill>
        <p:spPr>
          <a:xfrm>
            <a:off x="3504888" y="1280231"/>
            <a:ext cx="5412262" cy="11928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85685" y="4026863"/>
            <a:ext cx="10290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α</a:t>
            </a:r>
            <a:r>
              <a:rPr lang="fr-FR" baseline="-25000" dirty="0" err="1" smtClean="0"/>
              <a:t>Ω</a:t>
            </a:r>
            <a:r>
              <a:rPr lang="fr-FR" baseline="-25000" dirty="0" smtClean="0"/>
              <a:t> </a:t>
            </a:r>
            <a:r>
              <a:rPr lang="fr-FR" dirty="0"/>
              <a:t>≈ </a:t>
            </a:r>
            <a:r>
              <a:rPr lang="fr-FR" dirty="0" smtClean="0"/>
              <a:t>3.42</a:t>
            </a:r>
            <a:endParaRPr lang="fr-FR" dirty="0"/>
          </a:p>
          <a:p>
            <a:endParaRPr lang="fr-FR" baseline="-25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956891" y="5846473"/>
            <a:ext cx="1008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α</a:t>
            </a:r>
            <a:r>
              <a:rPr lang="fr-FR" baseline="-25000" dirty="0" err="1" smtClean="0"/>
              <a:t>σ</a:t>
            </a:r>
            <a:r>
              <a:rPr lang="fr-FR" baseline="-25000" dirty="0" smtClean="0"/>
              <a:t> </a:t>
            </a:r>
            <a:r>
              <a:rPr lang="fr-FR" dirty="0"/>
              <a:t>≈ </a:t>
            </a:r>
            <a:r>
              <a:rPr lang="fr-FR" dirty="0" smtClean="0"/>
              <a:t>8.12</a:t>
            </a:r>
            <a:endParaRPr lang="fr-FR" dirty="0"/>
          </a:p>
          <a:p>
            <a:endParaRPr lang="fr-FR" baseline="-25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981532" y="2103725"/>
            <a:ext cx="105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α</a:t>
            </a:r>
            <a:r>
              <a:rPr lang="fr-FR" baseline="-25000" dirty="0" smtClean="0"/>
              <a:t>H  </a:t>
            </a:r>
            <a:r>
              <a:rPr lang="fr-FR" dirty="0" smtClean="0"/>
              <a:t>≈ 2.38</a:t>
            </a:r>
            <a:endParaRPr lang="fr-FR" dirty="0"/>
          </a:p>
        </p:txBody>
      </p:sp>
      <p:pic>
        <p:nvPicPr>
          <p:cNvPr id="7" name="Image 6" descr="Capture d’écran 2014-11-25 à 10.40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69" y="4178776"/>
            <a:ext cx="4076357" cy="238262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5741" y="3771714"/>
            <a:ext cx="329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Shape variation </a:t>
            </a:r>
            <a:r>
              <a:rPr lang="fr-FR" u="sng" dirty="0" err="1" smtClean="0"/>
              <a:t>with</a:t>
            </a:r>
            <a:r>
              <a:rPr lang="fr-FR" u="sng" dirty="0" smtClean="0"/>
              <a:t> </a:t>
            </a:r>
            <a:r>
              <a:rPr lang="fr-FR" u="sng" dirty="0" err="1" smtClean="0"/>
              <a:t>scaling</a:t>
            </a:r>
            <a:r>
              <a:rPr lang="fr-FR" u="sng" dirty="0" smtClean="0"/>
              <a:t> </a:t>
            </a:r>
            <a:r>
              <a:rPr lang="fr-FR" u="sng" dirty="0" err="1" smtClean="0"/>
              <a:t>law</a:t>
            </a:r>
            <a:r>
              <a:rPr lang="fr-FR" u="sng" dirty="0" smtClean="0"/>
              <a:t> :</a:t>
            </a:r>
            <a:endParaRPr lang="fr-FR" u="sng" dirty="0"/>
          </a:p>
        </p:txBody>
      </p:sp>
      <p:sp>
        <p:nvSpPr>
          <p:cNvPr id="19" name="ZoneTexte 18"/>
          <p:cNvSpPr txBox="1"/>
          <p:nvPr/>
        </p:nvSpPr>
        <p:spPr>
          <a:xfrm>
            <a:off x="138105" y="1091710"/>
            <a:ext cx="377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Amplitude variations </a:t>
            </a:r>
            <a:r>
              <a:rPr lang="fr-FR" u="sng" dirty="0" err="1" smtClean="0"/>
              <a:t>with</a:t>
            </a:r>
            <a:r>
              <a:rPr lang="fr-FR" u="sng" dirty="0" smtClean="0"/>
              <a:t> </a:t>
            </a:r>
            <a:r>
              <a:rPr lang="fr-FR" u="sng" dirty="0" err="1" smtClean="0"/>
              <a:t>cosmology</a:t>
            </a:r>
            <a:r>
              <a:rPr lang="fr-FR" u="sng" dirty="0" smtClean="0"/>
              <a:t>: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46634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938"/>
            <a:ext cx="8229600" cy="932484"/>
          </a:xfrm>
        </p:spPr>
        <p:txBody>
          <a:bodyPr>
            <a:normAutofit/>
          </a:bodyPr>
          <a:lstStyle/>
          <a:p>
            <a:r>
              <a:rPr lang="en-GB" sz="3000" b="1" i="1" dirty="0" smtClean="0"/>
              <a:t>Data: RASS </a:t>
            </a:r>
            <a:r>
              <a:rPr lang="en-GB" sz="3000" b="1" i="1" dirty="0" smtClean="0"/>
              <a:t>cross</a:t>
            </a:r>
            <a:r>
              <a:rPr lang="en-GB" sz="3000" b="1" i="1" dirty="0" smtClean="0"/>
              <a:t> Planck</a:t>
            </a:r>
            <a:endParaRPr lang="en-GB" sz="3000" b="1" i="1" dirty="0"/>
          </a:p>
        </p:txBody>
      </p:sp>
      <p:pic>
        <p:nvPicPr>
          <p:cNvPr id="11" name="Image 10" descr="Capture d’écran 2014-11-24 à 19.1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1" y="1160499"/>
            <a:ext cx="6522488" cy="540453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297374" y="2275319"/>
            <a:ext cx="1093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Contents:</a:t>
            </a:r>
          </a:p>
          <a:p>
            <a:r>
              <a:rPr lang="fr-FR" dirty="0" smtClean="0">
                <a:sym typeface="Wingdings"/>
              </a:rPr>
              <a:t></a:t>
            </a:r>
            <a:r>
              <a:rPr lang="fr-FR" dirty="0" err="1" smtClean="0">
                <a:sym typeface="Wingdings"/>
              </a:rPr>
              <a:t>tSZ</a:t>
            </a:r>
            <a:r>
              <a:rPr lang="fr-FR" dirty="0" smtClean="0">
                <a:sym typeface="Wingdings"/>
              </a:rPr>
              <a:t>-X</a:t>
            </a:r>
          </a:p>
          <a:p>
            <a:r>
              <a:rPr lang="fr-FR" dirty="0" smtClean="0">
                <a:sym typeface="Wingdings"/>
              </a:rPr>
              <a:t>AGN</a:t>
            </a:r>
          </a:p>
          <a:p>
            <a:r>
              <a:rPr lang="fr-FR" dirty="0" smtClean="0">
                <a:sym typeface="Wingdings"/>
              </a:rPr>
              <a:t>CIB-X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426110" y="5557884"/>
            <a:ext cx="3493264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Hurier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et al. </a:t>
            </a:r>
            <a:r>
              <a:rPr lang="fr-FR" dirty="0" smtClean="0">
                <a:solidFill>
                  <a:srgbClr val="FF0000"/>
                </a:solidFill>
              </a:rPr>
              <a:t>2014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i="1" dirty="0" smtClean="0">
                <a:solidFill>
                  <a:srgbClr val="FF0000"/>
                </a:solidFill>
              </a:rPr>
              <a:t>To </a:t>
            </a:r>
            <a:r>
              <a:rPr lang="fr-FR" i="1" dirty="0" err="1" smtClean="0">
                <a:solidFill>
                  <a:srgbClr val="FF0000"/>
                </a:solidFill>
              </a:rPr>
              <a:t>be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</a:rPr>
              <a:t>submitted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4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 descr="Capture d’écran 2014-11-24 à 19.1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2" y="1096080"/>
            <a:ext cx="8300066" cy="46397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938"/>
            <a:ext cx="8229600" cy="932484"/>
          </a:xfrm>
        </p:spPr>
        <p:txBody>
          <a:bodyPr>
            <a:normAutofit/>
          </a:bodyPr>
          <a:lstStyle/>
          <a:p>
            <a:r>
              <a:rPr lang="en-GB" sz="3000" b="1" i="1" dirty="0" smtClean="0"/>
              <a:t>Data: RASS </a:t>
            </a:r>
            <a:r>
              <a:rPr lang="en-GB" sz="3000" b="1" i="1" dirty="0" smtClean="0"/>
              <a:t>cross</a:t>
            </a:r>
            <a:r>
              <a:rPr lang="en-GB" sz="3000" b="1" i="1" dirty="0" smtClean="0"/>
              <a:t> MILCA</a:t>
            </a:r>
            <a:endParaRPr lang="en-GB" sz="3000" b="1" i="1" dirty="0"/>
          </a:p>
        </p:txBody>
      </p:sp>
      <p:pic>
        <p:nvPicPr>
          <p:cNvPr id="4" name="Image 3" descr="Capture d’écran 2014-11-24 à 19.27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9" y="5646749"/>
            <a:ext cx="8099528" cy="10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6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938"/>
            <a:ext cx="8229600" cy="932484"/>
          </a:xfrm>
        </p:spPr>
        <p:txBody>
          <a:bodyPr>
            <a:normAutofit/>
          </a:bodyPr>
          <a:lstStyle/>
          <a:p>
            <a:r>
              <a:rPr lang="en-GB" sz="3000" b="1" i="1" dirty="0" smtClean="0"/>
              <a:t>RASS cross Known clusters</a:t>
            </a:r>
            <a:endParaRPr lang="en-GB" sz="3000" b="1" i="1" dirty="0"/>
          </a:p>
        </p:txBody>
      </p:sp>
      <p:pic>
        <p:nvPicPr>
          <p:cNvPr id="4" name="Image 3" descr="Capture d’écran 2014-11-24 à 19.18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477"/>
            <a:ext cx="9144000" cy="50671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58297" y="4745598"/>
            <a:ext cx="270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00FF"/>
                </a:solidFill>
              </a:rPr>
              <a:t>Planck</a:t>
            </a:r>
            <a:r>
              <a:rPr lang="fr-FR" dirty="0" smtClean="0">
                <a:solidFill>
                  <a:srgbClr val="0000FF"/>
                </a:solidFill>
              </a:rPr>
              <a:t> 2013 cosmo </a:t>
            </a:r>
            <a:r>
              <a:rPr lang="fr-FR" dirty="0" err="1" smtClean="0">
                <a:solidFill>
                  <a:srgbClr val="0000FF"/>
                </a:solidFill>
              </a:rPr>
              <a:t>sample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90912" y="3090464"/>
            <a:ext cx="181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Planck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PSZ1 2013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81952" y="250878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MCXC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83541" y="1927202"/>
            <a:ext cx="200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Full cross-</a:t>
            </a:r>
            <a:r>
              <a:rPr lang="fr-FR" dirty="0" err="1" smtClean="0"/>
              <a:t>spectrum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137074" y="6155969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 err="1" smtClean="0"/>
              <a:t>tSZ</a:t>
            </a:r>
            <a:r>
              <a:rPr lang="fr-FR" b="1" u="sng" dirty="0" smtClean="0"/>
              <a:t>-X cross </a:t>
            </a:r>
            <a:r>
              <a:rPr lang="fr-FR" b="1" u="sng" dirty="0" err="1" smtClean="0"/>
              <a:t>spectrum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contains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additional</a:t>
            </a:r>
            <a:r>
              <a:rPr lang="fr-FR" b="1" u="sng" dirty="0" smtClean="0"/>
              <a:t> informations</a:t>
            </a:r>
          </a:p>
          <a:p>
            <a:pPr algn="ctr"/>
            <a:r>
              <a:rPr lang="fr-FR" b="1" u="sng" dirty="0" smtClean="0"/>
              <a:t> </a:t>
            </a:r>
            <a:r>
              <a:rPr lang="fr-FR" b="1" u="sng" dirty="0" err="1" smtClean="0"/>
              <a:t>compared</a:t>
            </a:r>
            <a:r>
              <a:rPr lang="fr-FR" b="1" u="sng" dirty="0" smtClean="0"/>
              <a:t> to </a:t>
            </a:r>
            <a:r>
              <a:rPr lang="fr-FR" b="1" i="1" u="sng" dirty="0" smtClean="0"/>
              <a:t>Planck</a:t>
            </a:r>
            <a:r>
              <a:rPr lang="fr-FR" b="1" u="sng" dirty="0" smtClean="0"/>
              <a:t> cosmo </a:t>
            </a:r>
            <a:r>
              <a:rPr lang="fr-FR" b="1" u="sng" dirty="0" err="1" smtClean="0"/>
              <a:t>sample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52411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938"/>
            <a:ext cx="8229600" cy="932484"/>
          </a:xfrm>
        </p:spPr>
        <p:txBody>
          <a:bodyPr>
            <a:normAutofit/>
          </a:bodyPr>
          <a:lstStyle/>
          <a:p>
            <a:r>
              <a:rPr lang="en-GB" sz="3000" b="1" i="1" dirty="0" smtClean="0"/>
              <a:t>MILCA cross Known objects</a:t>
            </a:r>
            <a:endParaRPr lang="en-GB" sz="3000" b="1" i="1" dirty="0"/>
          </a:p>
        </p:txBody>
      </p:sp>
      <p:pic>
        <p:nvPicPr>
          <p:cNvPr id="3" name="Image 2" descr="Capture d’écran 2014-11-24 à 19.19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6989"/>
            <a:ext cx="4586586" cy="53333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49040" y="2239120"/>
            <a:ext cx="234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MILCA cross X-ray AGN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2258" y="4931417"/>
            <a:ext cx="328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MILCA cross X-ray </a:t>
            </a:r>
            <a:r>
              <a:rPr lang="fr-FR" dirty="0" err="1" smtClean="0"/>
              <a:t>galaxy</a:t>
            </a:r>
            <a:r>
              <a:rPr lang="fr-FR" dirty="0" smtClean="0"/>
              <a:t> clusters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963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938"/>
            <a:ext cx="8229600" cy="932484"/>
          </a:xfrm>
        </p:spPr>
        <p:txBody>
          <a:bodyPr>
            <a:normAutofit/>
          </a:bodyPr>
          <a:lstStyle/>
          <a:p>
            <a:r>
              <a:rPr lang="en-GB" sz="3000" b="1" i="1" dirty="0" smtClean="0"/>
              <a:t>Limitations of the </a:t>
            </a:r>
            <a:r>
              <a:rPr lang="en-GB" sz="3000" b="1" i="1" dirty="0" err="1" smtClean="0"/>
              <a:t>tSZ</a:t>
            </a:r>
            <a:r>
              <a:rPr lang="en-GB" sz="3000" b="1" i="1" dirty="0" smtClean="0"/>
              <a:t>-X correlation</a:t>
            </a:r>
            <a:endParaRPr lang="en-GB" sz="30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3340682" y="3286968"/>
            <a:ext cx="3533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Main </a:t>
            </a:r>
            <a:r>
              <a:rPr lang="fr-FR" u="sng" dirty="0" err="1"/>
              <a:t>s</a:t>
            </a:r>
            <a:r>
              <a:rPr lang="fr-FR" u="sng" dirty="0" err="1" smtClean="0"/>
              <a:t>tatistical</a:t>
            </a:r>
            <a:r>
              <a:rPr lang="fr-FR" u="sng" dirty="0" smtClean="0"/>
              <a:t> </a:t>
            </a:r>
            <a:r>
              <a:rPr lang="fr-FR" u="sng" dirty="0" err="1" smtClean="0"/>
              <a:t>uncertainties</a:t>
            </a:r>
            <a:r>
              <a:rPr lang="fr-FR" u="sng" dirty="0" smtClean="0"/>
              <a:t>:</a:t>
            </a:r>
          </a:p>
          <a:p>
            <a:r>
              <a:rPr lang="fr-FR" dirty="0"/>
              <a:t>	</a:t>
            </a:r>
            <a:r>
              <a:rPr lang="fr-FR" dirty="0" smtClean="0">
                <a:sym typeface="Wingdings"/>
              </a:rPr>
              <a:t>Instrumental noise</a:t>
            </a:r>
          </a:p>
          <a:p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CMB contamination</a:t>
            </a:r>
          </a:p>
          <a:p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Thermal </a:t>
            </a:r>
            <a:r>
              <a:rPr lang="fr-FR" dirty="0" err="1" smtClean="0">
                <a:sym typeface="Wingdings"/>
              </a:rPr>
              <a:t>dust</a:t>
            </a:r>
            <a:r>
              <a:rPr lang="fr-FR" dirty="0" smtClean="0">
                <a:sym typeface="Wingdings"/>
              </a:rPr>
              <a:t> contamination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40682" y="5038273"/>
            <a:ext cx="3730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Main </a:t>
            </a:r>
            <a:r>
              <a:rPr lang="fr-FR" u="sng" dirty="0" err="1"/>
              <a:t>s</a:t>
            </a:r>
            <a:r>
              <a:rPr lang="fr-FR" u="sng" dirty="0" err="1" smtClean="0"/>
              <a:t>ystematics</a:t>
            </a:r>
            <a:r>
              <a:rPr lang="fr-FR" u="sng" dirty="0" smtClean="0"/>
              <a:t> </a:t>
            </a:r>
            <a:r>
              <a:rPr lang="fr-FR" u="sng" dirty="0" err="1" smtClean="0"/>
              <a:t>uncertainties</a:t>
            </a:r>
            <a:r>
              <a:rPr lang="fr-FR" u="sng" dirty="0" smtClean="0"/>
              <a:t>:</a:t>
            </a:r>
          </a:p>
          <a:p>
            <a:r>
              <a:rPr lang="fr-FR" dirty="0"/>
              <a:t>	</a:t>
            </a:r>
            <a:r>
              <a:rPr lang="fr-FR" dirty="0" smtClean="0">
                <a:sym typeface="Wingdings"/>
              </a:rPr>
              <a:t>radio </a:t>
            </a:r>
            <a:r>
              <a:rPr lang="fr-FR" dirty="0" err="1" smtClean="0">
                <a:sym typeface="Wingdings"/>
              </a:rPr>
              <a:t>loud</a:t>
            </a:r>
            <a:r>
              <a:rPr lang="fr-FR" dirty="0" smtClean="0">
                <a:sym typeface="Wingdings"/>
              </a:rPr>
              <a:t> AGN contamination</a:t>
            </a:r>
          </a:p>
          <a:p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CIB-X </a:t>
            </a:r>
            <a:r>
              <a:rPr lang="fr-FR" dirty="0" err="1" smtClean="0">
                <a:sym typeface="Wingdings"/>
              </a:rPr>
              <a:t>correlation</a:t>
            </a:r>
            <a:r>
              <a:rPr lang="fr-FR" dirty="0" smtClean="0">
                <a:sym typeface="Wingdings"/>
              </a:rPr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40682" y="1549155"/>
            <a:ext cx="4712611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u="sng" dirty="0" smtClean="0"/>
              <a:t>Main </a:t>
            </a:r>
            <a:r>
              <a:rPr lang="fr-FR" u="sng" dirty="0" err="1" smtClean="0"/>
              <a:t>modelling</a:t>
            </a:r>
            <a:r>
              <a:rPr lang="fr-FR" u="sng" dirty="0" smtClean="0"/>
              <a:t> </a:t>
            </a:r>
            <a:r>
              <a:rPr lang="fr-FR" u="sng" dirty="0" err="1" smtClean="0"/>
              <a:t>uncertainties</a:t>
            </a:r>
            <a:r>
              <a:rPr lang="fr-FR" u="sng" dirty="0" smtClean="0"/>
              <a:t>:</a:t>
            </a:r>
          </a:p>
          <a:p>
            <a:r>
              <a:rPr lang="fr-FR" dirty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       Mass </a:t>
            </a:r>
            <a:r>
              <a:rPr lang="fr-FR" dirty="0" err="1" smtClean="0">
                <a:sym typeface="Wingdings"/>
              </a:rPr>
              <a:t>function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uncertainties</a:t>
            </a:r>
            <a:r>
              <a:rPr lang="fr-FR" dirty="0" smtClean="0">
                <a:sym typeface="Wingdings"/>
              </a:rPr>
              <a:t> (about 10%)</a:t>
            </a:r>
          </a:p>
          <a:p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err="1" smtClean="0">
                <a:sym typeface="Wingdings"/>
              </a:rPr>
              <a:t>Scaling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laws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uncertainties</a:t>
            </a:r>
            <a:r>
              <a:rPr lang="fr-FR" dirty="0">
                <a:sym typeface="Wingdings"/>
              </a:rPr>
              <a:t> (about 5</a:t>
            </a:r>
            <a:r>
              <a:rPr lang="fr-FR" dirty="0" smtClean="0">
                <a:sym typeface="Wingdings"/>
              </a:rPr>
              <a:t>%)</a:t>
            </a:r>
          </a:p>
          <a:p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err="1" smtClean="0">
                <a:sym typeface="Wingdings"/>
              </a:rPr>
              <a:t>hydrostatic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bias</a:t>
            </a:r>
            <a:r>
              <a:rPr lang="fr-FR" dirty="0" smtClean="0">
                <a:sym typeface="Wingdings"/>
              </a:rPr>
              <a:t> (about 10%)</a:t>
            </a:r>
            <a:endParaRPr lang="fr-FR" dirty="0">
              <a:sym typeface="Wingding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83610" y="204778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86014" y="4487297"/>
            <a:ext cx="114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8" name="Accolade ouvrante 7"/>
          <p:cNvSpPr/>
          <p:nvPr/>
        </p:nvSpPr>
        <p:spPr>
          <a:xfrm>
            <a:off x="2835262" y="1558036"/>
            <a:ext cx="155448" cy="14332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>
            <a:off x="2851626" y="3231645"/>
            <a:ext cx="155448" cy="293487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05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265"/>
            <a:ext cx="8229600" cy="933811"/>
          </a:xfrm>
        </p:spPr>
        <p:txBody>
          <a:bodyPr>
            <a:normAutofit/>
          </a:bodyPr>
          <a:lstStyle/>
          <a:p>
            <a:r>
              <a:rPr lang="en-GB" sz="3000" b="1" i="1" dirty="0" smtClean="0"/>
              <a:t>Why</a:t>
            </a:r>
            <a:r>
              <a:rPr lang="en-GB" sz="4000" b="1" i="1" dirty="0" smtClean="0"/>
              <a:t> ?</a:t>
            </a:r>
            <a:endParaRPr lang="en-GB" sz="40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9931"/>
            <a:ext cx="8229600" cy="433217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ym typeface="Wingdings"/>
              </a:rPr>
              <a:t>X-ray and </a:t>
            </a:r>
            <a:r>
              <a:rPr lang="en-GB" dirty="0" err="1" smtClean="0">
                <a:sym typeface="Wingdings"/>
              </a:rPr>
              <a:t>tSZ</a:t>
            </a:r>
            <a:r>
              <a:rPr lang="en-GB" dirty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probe matter large scale structure, and thus cosmology</a:t>
            </a:r>
            <a:endParaRPr lang="en-GB" dirty="0" smtClean="0">
              <a:sym typeface="Wingdings"/>
            </a:endParaRPr>
          </a:p>
          <a:p>
            <a:endParaRPr lang="en-GB" dirty="0">
              <a:sym typeface="Wingdings"/>
            </a:endParaRPr>
          </a:p>
          <a:p>
            <a:r>
              <a:rPr lang="en-GB" dirty="0" smtClean="0">
                <a:sym typeface="Wingdings"/>
              </a:rPr>
              <a:t>X</a:t>
            </a:r>
            <a:r>
              <a:rPr lang="en-GB" dirty="0" smtClean="0">
                <a:sym typeface="Wingdings"/>
              </a:rPr>
              <a:t>-ray and </a:t>
            </a:r>
            <a:r>
              <a:rPr lang="en-GB" dirty="0" err="1" smtClean="0">
                <a:sym typeface="Wingdings"/>
              </a:rPr>
              <a:t>tSZ</a:t>
            </a:r>
            <a:r>
              <a:rPr lang="en-GB" dirty="0" smtClean="0">
                <a:sym typeface="Wingdings"/>
              </a:rPr>
              <a:t> are produced by the hot </a:t>
            </a:r>
          </a:p>
          <a:p>
            <a:pPr marL="0" indent="0">
              <a:buNone/>
            </a:pPr>
            <a:r>
              <a:rPr lang="en-GB" dirty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   intra-cluster medium </a:t>
            </a:r>
          </a:p>
          <a:p>
            <a:pPr marL="0" indent="0">
              <a:buNone/>
            </a:pPr>
            <a:r>
              <a:rPr lang="en-GB" dirty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   (13% of the galaxy clusters mass)</a:t>
            </a:r>
          </a:p>
          <a:p>
            <a:pPr marL="0" indent="0">
              <a:buNone/>
            </a:pPr>
            <a:endParaRPr lang="en-GB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Complementarity with X-rays and </a:t>
            </a:r>
            <a:r>
              <a:rPr lang="en-GB" dirty="0" err="1" smtClean="0">
                <a:sym typeface="Wingdings"/>
              </a:rPr>
              <a:t>tSZ</a:t>
            </a:r>
            <a:r>
              <a:rPr lang="en-GB" dirty="0" smtClean="0">
                <a:sym typeface="Wingdings"/>
              </a:rPr>
              <a:t> only     </a:t>
            </a:r>
          </a:p>
          <a:p>
            <a:pPr marL="0" indent="0">
              <a:buNone/>
            </a:pPr>
            <a:r>
              <a:rPr lang="en-GB" dirty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   dedicated analysis</a:t>
            </a:r>
          </a:p>
          <a:p>
            <a:pPr marL="0" indent="0">
              <a:buNone/>
            </a:pPr>
            <a:endParaRPr lang="en-GB" dirty="0" smtClean="0">
              <a:sym typeface="Wingdings"/>
            </a:endParaRPr>
          </a:p>
          <a:p>
            <a:r>
              <a:rPr lang="en-GB" dirty="0">
                <a:sym typeface="Wingdings"/>
              </a:rPr>
              <a:t>X-ray and </a:t>
            </a:r>
            <a:r>
              <a:rPr lang="en-GB" dirty="0" err="1">
                <a:sym typeface="Wingdings"/>
              </a:rPr>
              <a:t>tSZ</a:t>
            </a:r>
            <a:r>
              <a:rPr lang="en-GB" dirty="0">
                <a:sym typeface="Wingdings"/>
              </a:rPr>
              <a:t> surveys present different background and foreground contaminations</a:t>
            </a:r>
          </a:p>
          <a:p>
            <a:pPr>
              <a:buFont typeface="Wingdings" charset="0"/>
              <a:buChar char="à"/>
            </a:pPr>
            <a:endParaRPr lang="en-GB" dirty="0">
              <a:sym typeface="Wingdings"/>
            </a:endParaRPr>
          </a:p>
          <a:p>
            <a:pPr>
              <a:buFont typeface="Wingdings" charset="0"/>
              <a:buChar char="à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21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 descr="Capture d’écran 2014-11-24 à 19.24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24" y="3490954"/>
            <a:ext cx="3066569" cy="17200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938"/>
            <a:ext cx="8229600" cy="932484"/>
          </a:xfrm>
        </p:spPr>
        <p:txBody>
          <a:bodyPr>
            <a:normAutofit/>
          </a:bodyPr>
          <a:lstStyle/>
          <a:p>
            <a:r>
              <a:rPr lang="en-GB" sz="3000" b="1" i="1" dirty="0" smtClean="0"/>
              <a:t>Constraints per frequency</a:t>
            </a:r>
            <a:endParaRPr lang="en-GB" sz="3000" b="1" i="1" dirty="0"/>
          </a:p>
        </p:txBody>
      </p:sp>
      <p:pic>
        <p:nvPicPr>
          <p:cNvPr id="4" name="Image 3" descr="Capture d’écran 2014-11-24 à 19.20.2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9"/>
          <a:stretch/>
        </p:blipFill>
        <p:spPr>
          <a:xfrm>
            <a:off x="0" y="1701955"/>
            <a:ext cx="6195301" cy="3520209"/>
          </a:xfrm>
          <a:prstGeom prst="rect">
            <a:avLst/>
          </a:prstGeom>
        </p:spPr>
      </p:pic>
      <p:pic>
        <p:nvPicPr>
          <p:cNvPr id="5" name="Image 4" descr="Capture d’écran 2014-11-24 à 19.23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00" y="2414909"/>
            <a:ext cx="2517872" cy="532723"/>
          </a:xfrm>
          <a:prstGeom prst="rect">
            <a:avLst/>
          </a:prstGeom>
          <a:ln w="28575" cmpd="sng">
            <a:solidFill>
              <a:srgbClr val="3366FF"/>
            </a:solidFill>
          </a:ln>
        </p:spPr>
      </p:pic>
      <p:pic>
        <p:nvPicPr>
          <p:cNvPr id="6" name="Image 5" descr="Capture d’écran 2014-11-24 à 19.23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2" y="5578164"/>
            <a:ext cx="7642746" cy="80092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9662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 descr="Capture d’écran 2014-11-24 à 19.20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0" y="1158484"/>
            <a:ext cx="8444900" cy="48202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938"/>
            <a:ext cx="8229600" cy="932484"/>
          </a:xfrm>
        </p:spPr>
        <p:txBody>
          <a:bodyPr>
            <a:normAutofit/>
          </a:bodyPr>
          <a:lstStyle/>
          <a:p>
            <a:r>
              <a:rPr lang="en-GB" sz="3000" b="1" i="1" dirty="0" smtClean="0"/>
              <a:t>Combined constraints</a:t>
            </a:r>
            <a:endParaRPr lang="en-GB" sz="3000" b="1" i="1" dirty="0"/>
          </a:p>
        </p:txBody>
      </p:sp>
      <p:pic>
        <p:nvPicPr>
          <p:cNvPr id="5" name="Image 4" descr="Capture d’écran 2014-11-24 à 19.21.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" b="9279"/>
          <a:stretch/>
        </p:blipFill>
        <p:spPr>
          <a:xfrm>
            <a:off x="0" y="5737321"/>
            <a:ext cx="9035375" cy="8686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261259" y="1815803"/>
            <a:ext cx="195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8000"/>
                </a:solidFill>
              </a:rPr>
              <a:t>Planck</a:t>
            </a:r>
            <a:r>
              <a:rPr lang="fr-FR" dirty="0" smtClean="0">
                <a:solidFill>
                  <a:srgbClr val="008000"/>
                </a:solidFill>
              </a:rPr>
              <a:t> CMB cosmo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7785" y="2927387"/>
            <a:ext cx="174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Planck</a:t>
            </a:r>
            <a:r>
              <a:rPr lang="fr-FR" dirty="0" smtClean="0">
                <a:solidFill>
                  <a:srgbClr val="FF0000"/>
                </a:solidFill>
              </a:rPr>
              <a:t> SZ cosmo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66241" y="3416389"/>
            <a:ext cx="219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tSZ</a:t>
            </a:r>
            <a:r>
              <a:rPr lang="fr-FR" dirty="0" smtClean="0">
                <a:solidFill>
                  <a:srgbClr val="3366FF"/>
                </a:solidFill>
              </a:rPr>
              <a:t>-X cross-</a:t>
            </a:r>
            <a:r>
              <a:rPr lang="fr-FR" dirty="0" err="1" smtClean="0">
                <a:solidFill>
                  <a:srgbClr val="3366FF"/>
                </a:solidFill>
              </a:rPr>
              <a:t>spectrum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42111" y="5557884"/>
            <a:ext cx="3493264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Hurier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et al. </a:t>
            </a:r>
            <a:r>
              <a:rPr lang="fr-FR" dirty="0" smtClean="0">
                <a:solidFill>
                  <a:srgbClr val="FF0000"/>
                </a:solidFill>
              </a:rPr>
              <a:t>2014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i="1" dirty="0" smtClean="0">
                <a:solidFill>
                  <a:srgbClr val="FF0000"/>
                </a:solidFill>
              </a:rPr>
              <a:t>To </a:t>
            </a:r>
            <a:r>
              <a:rPr lang="fr-FR" i="1" dirty="0" err="1" smtClean="0">
                <a:solidFill>
                  <a:srgbClr val="FF0000"/>
                </a:solidFill>
              </a:rPr>
              <a:t>be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</a:rPr>
              <a:t>submitted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6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hapley_test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-2875" r="10012" b="-1"/>
          <a:stretch/>
        </p:blipFill>
        <p:spPr>
          <a:xfrm>
            <a:off x="0" y="-197555"/>
            <a:ext cx="9144000" cy="7069668"/>
          </a:xfrm>
          <a:prstGeom prst="rect">
            <a:avLst/>
          </a:prstGeom>
        </p:spPr>
      </p:pic>
      <p:pic>
        <p:nvPicPr>
          <p:cNvPr id="6" name="Image 5" descr="a3558_a3562_test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r="11305"/>
          <a:stretch/>
        </p:blipFill>
        <p:spPr>
          <a:xfrm>
            <a:off x="0" y="-1"/>
            <a:ext cx="9144000" cy="6867379"/>
          </a:xfrm>
          <a:prstGeom prst="rect">
            <a:avLst/>
          </a:prstGeom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0" y="936496"/>
            <a:ext cx="9144000" cy="2247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THE END</a:t>
            </a:r>
            <a:endParaRPr lang="en-GB" sz="3600" b="1" dirty="0" smtClean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8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22" name="TextBox 11"/>
          <p:cNvSpPr txBox="1">
            <a:spLocks noChangeArrowheads="1"/>
          </p:cNvSpPr>
          <p:nvPr/>
        </p:nvSpPr>
        <p:spPr bwMode="auto">
          <a:xfrm>
            <a:off x="428625" y="1657723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Calibri"/>
              </a:rPr>
              <a:t>The intensity of the </a:t>
            </a:r>
            <a:r>
              <a:rPr lang="en-GB" dirty="0" err="1" smtClean="0">
                <a:latin typeface="Calibri"/>
              </a:rPr>
              <a:t>tSZ</a:t>
            </a:r>
            <a:r>
              <a:rPr lang="en-GB" dirty="0" smtClean="0">
                <a:latin typeface="Calibri"/>
              </a:rPr>
              <a:t> effect is proportional to the integration of </a:t>
            </a:r>
            <a:r>
              <a:rPr lang="en-GB" b="1" dirty="0" smtClean="0"/>
              <a:t>the pressure </a:t>
            </a:r>
            <a:r>
              <a:rPr lang="en-GB" dirty="0" smtClean="0"/>
              <a:t>(</a:t>
            </a:r>
            <a:r>
              <a:rPr lang="en-GB" dirty="0" err="1" smtClean="0"/>
              <a:t>T</a:t>
            </a:r>
            <a:r>
              <a:rPr lang="en-GB" baseline="-25000" dirty="0" err="1" smtClean="0"/>
              <a:t>e</a:t>
            </a:r>
            <a:r>
              <a:rPr lang="en-GB" dirty="0" err="1" smtClean="0"/>
              <a:t>n</a:t>
            </a:r>
            <a:r>
              <a:rPr lang="en-GB" baseline="-25000" dirty="0" err="1" smtClean="0"/>
              <a:t>e</a:t>
            </a:r>
            <a:r>
              <a:rPr lang="en-GB" dirty="0" smtClean="0"/>
              <a:t>)  </a:t>
            </a:r>
            <a:r>
              <a:rPr lang="en-GB" dirty="0" smtClean="0">
                <a:latin typeface="Calibri"/>
              </a:rPr>
              <a:t>across the line of sight</a:t>
            </a:r>
            <a:endParaRPr lang="en-GB" dirty="0">
              <a:latin typeface="Calibri"/>
            </a:endParaRPr>
          </a:p>
        </p:txBody>
      </p:sp>
      <p:pic>
        <p:nvPicPr>
          <p:cNvPr id="348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500685"/>
            <a:ext cx="2781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425" y="3729410"/>
            <a:ext cx="44767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9"/>
          <p:cNvSpPr/>
          <p:nvPr/>
        </p:nvSpPr>
        <p:spPr>
          <a:xfrm>
            <a:off x="6829425" y="4015160"/>
            <a:ext cx="500063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9" name="Straight Connector 12"/>
          <p:cNvCxnSpPr>
            <a:stCxn id="25" idx="4"/>
            <a:endCxn id="31" idx="0"/>
          </p:cNvCxnSpPr>
          <p:nvPr/>
        </p:nvCxnSpPr>
        <p:spPr>
          <a:xfrm flipH="1">
            <a:off x="6900863" y="4586660"/>
            <a:ext cx="178594" cy="1772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5742395" y="4763944"/>
            <a:ext cx="2316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chemeClr val="tx2"/>
                </a:solidFill>
                <a:latin typeface="Calibri"/>
              </a:rPr>
              <a:t>Thomson cross section</a:t>
            </a:r>
            <a:endParaRPr lang="en-GB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2" name="Oval 14"/>
          <p:cNvSpPr/>
          <p:nvPr/>
        </p:nvSpPr>
        <p:spPr>
          <a:xfrm>
            <a:off x="5400675" y="3586535"/>
            <a:ext cx="1500188" cy="1000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33" name="Straight Connector 16"/>
          <p:cNvCxnSpPr>
            <a:stCxn id="32" idx="1"/>
            <a:endCxn id="34" idx="2"/>
          </p:cNvCxnSpPr>
          <p:nvPr/>
        </p:nvCxnSpPr>
        <p:spPr>
          <a:xfrm flipH="1" flipV="1">
            <a:off x="4534255" y="3309875"/>
            <a:ext cx="1086117" cy="423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3618398" y="2940543"/>
            <a:ext cx="183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rgbClr val="FF0000"/>
                </a:solidFill>
                <a:latin typeface="Calibri"/>
              </a:rPr>
              <a:t>electron pressure</a:t>
            </a:r>
            <a:endParaRPr lang="en-GB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Oval 19"/>
          <p:cNvSpPr/>
          <p:nvPr/>
        </p:nvSpPr>
        <p:spPr>
          <a:xfrm>
            <a:off x="7329488" y="3943723"/>
            <a:ext cx="500062" cy="6429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6" name="Straight Connector 21"/>
          <p:cNvCxnSpPr>
            <a:stCxn id="35" idx="6"/>
            <a:endCxn id="37" idx="2"/>
          </p:cNvCxnSpPr>
          <p:nvPr/>
        </p:nvCxnSpPr>
        <p:spPr>
          <a:xfrm flipV="1">
            <a:off x="7829550" y="3312930"/>
            <a:ext cx="301745" cy="9522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2"/>
          <p:cNvSpPr txBox="1">
            <a:spLocks noChangeArrowheads="1"/>
          </p:cNvSpPr>
          <p:nvPr/>
        </p:nvSpPr>
        <p:spPr bwMode="auto">
          <a:xfrm>
            <a:off x="7472363" y="2943598"/>
            <a:ext cx="1317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rgbClr val="00B050"/>
                </a:solidFill>
                <a:latin typeface="Calibri"/>
              </a:rPr>
              <a:t>Line of sight</a:t>
            </a:r>
            <a:endParaRPr lang="en-GB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38" name="Oval 14"/>
          <p:cNvSpPr/>
          <p:nvPr/>
        </p:nvSpPr>
        <p:spPr>
          <a:xfrm>
            <a:off x="3581400" y="4100885"/>
            <a:ext cx="381000" cy="466725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3191112" y="4948610"/>
            <a:ext cx="2102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rgbClr val="660066"/>
                </a:solidFill>
                <a:latin typeface="Calibri"/>
              </a:rPr>
              <a:t>Compton parameter</a:t>
            </a:r>
            <a:endParaRPr lang="en-GB">
              <a:solidFill>
                <a:srgbClr val="660066"/>
              </a:solidFill>
              <a:latin typeface="Calibri"/>
            </a:endParaRPr>
          </a:p>
        </p:txBody>
      </p:sp>
      <p:cxnSp>
        <p:nvCxnSpPr>
          <p:cNvPr id="40" name="Straight Connector 16"/>
          <p:cNvCxnSpPr>
            <a:stCxn id="39" idx="0"/>
            <a:endCxn id="38" idx="4"/>
          </p:cNvCxnSpPr>
          <p:nvPr/>
        </p:nvCxnSpPr>
        <p:spPr>
          <a:xfrm flipH="1" flipV="1">
            <a:off x="3771900" y="4567610"/>
            <a:ext cx="470435" cy="38100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3657600" y="2521878"/>
            <a:ext cx="343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smtClean="0"/>
              <a:t>Frequency dependence ΔT = y*f(ν)</a:t>
            </a:r>
            <a:endParaRPr lang="en-GB" u="sng"/>
          </a:p>
        </p:txBody>
      </p:sp>
      <p:pic>
        <p:nvPicPr>
          <p:cNvPr id="42" name="Image 41" descr="Screen shot 2012-11-29 at 8.10.04 PM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71" y="5251568"/>
            <a:ext cx="2188798" cy="1105024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2995613" y="5641141"/>
            <a:ext cx="325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Integrated Compton parameter :</a:t>
            </a:r>
            <a:endParaRPr lang="en-GB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2106" y="79157"/>
            <a:ext cx="7500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i="1" dirty="0" smtClean="0"/>
              <a:t>Introduction  : </a:t>
            </a:r>
            <a:br>
              <a:rPr lang="en-GB" sz="3000" b="1" i="1" dirty="0" smtClean="0"/>
            </a:br>
            <a:r>
              <a:rPr lang="en-GB" sz="3000" b="1" i="1" dirty="0" smtClean="0"/>
              <a:t>The thermal </a:t>
            </a:r>
            <a:r>
              <a:rPr lang="en-GB" sz="3000" b="1" i="1" dirty="0" err="1" smtClean="0"/>
              <a:t>Sunyaev</a:t>
            </a:r>
            <a:r>
              <a:rPr lang="en-GB" sz="3000" b="1" i="1" dirty="0" smtClean="0"/>
              <a:t> </a:t>
            </a:r>
            <a:r>
              <a:rPr lang="en-GB" sz="3000" b="1" i="1" dirty="0" err="1" smtClean="0"/>
              <a:t>Zel’dovich</a:t>
            </a:r>
            <a:r>
              <a:rPr lang="en-GB" sz="3000" b="1" i="1" dirty="0" smtClean="0"/>
              <a:t> effect (</a:t>
            </a:r>
            <a:r>
              <a:rPr lang="en-GB" sz="3000" b="1" i="1" dirty="0" err="1" smtClean="0"/>
              <a:t>tSZ</a:t>
            </a:r>
            <a:r>
              <a:rPr lang="en-GB" sz="3000" b="1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837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2995613" y="5641141"/>
            <a:ext cx="325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Integrated Compton parameter :</a:t>
            </a:r>
            <a:endParaRPr lang="en-GB"/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0425" y="3729410"/>
            <a:ext cx="44767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11"/>
          <p:cNvSpPr txBox="1">
            <a:spLocks noChangeArrowheads="1"/>
          </p:cNvSpPr>
          <p:nvPr/>
        </p:nvSpPr>
        <p:spPr bwMode="auto">
          <a:xfrm>
            <a:off x="428625" y="1657723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Calibri"/>
              </a:rPr>
              <a:t>The intensity of the </a:t>
            </a:r>
            <a:r>
              <a:rPr lang="en-GB" dirty="0" err="1" smtClean="0">
                <a:latin typeface="Calibri"/>
              </a:rPr>
              <a:t>tSZ</a:t>
            </a:r>
            <a:r>
              <a:rPr lang="en-GB" dirty="0" smtClean="0">
                <a:latin typeface="Calibri"/>
              </a:rPr>
              <a:t> effect is proportional to the integration of </a:t>
            </a:r>
            <a:r>
              <a:rPr lang="en-GB" b="1" dirty="0" smtClean="0"/>
              <a:t>the pressure </a:t>
            </a:r>
            <a:r>
              <a:rPr lang="en-GB" dirty="0" smtClean="0"/>
              <a:t>(</a:t>
            </a:r>
            <a:r>
              <a:rPr lang="en-GB" dirty="0" err="1" smtClean="0"/>
              <a:t>T</a:t>
            </a:r>
            <a:r>
              <a:rPr lang="en-GB" baseline="-25000" dirty="0" err="1" smtClean="0"/>
              <a:t>e</a:t>
            </a:r>
            <a:r>
              <a:rPr lang="en-GB" dirty="0" err="1" smtClean="0"/>
              <a:t>n</a:t>
            </a:r>
            <a:r>
              <a:rPr lang="en-GB" baseline="-25000" dirty="0" err="1" smtClean="0"/>
              <a:t>e</a:t>
            </a:r>
            <a:r>
              <a:rPr lang="en-GB" dirty="0" smtClean="0"/>
              <a:t>)  </a:t>
            </a:r>
            <a:r>
              <a:rPr lang="en-GB" dirty="0" smtClean="0">
                <a:latin typeface="Calibri"/>
              </a:rPr>
              <a:t>across the line of sight</a:t>
            </a:r>
            <a:endParaRPr lang="en-GB" dirty="0"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29425" y="4015160"/>
            <a:ext cx="500063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3" name="Straight Connector 12"/>
          <p:cNvCxnSpPr>
            <a:stCxn id="10" idx="4"/>
            <a:endCxn id="34825" idx="0"/>
          </p:cNvCxnSpPr>
          <p:nvPr/>
        </p:nvCxnSpPr>
        <p:spPr>
          <a:xfrm flipH="1">
            <a:off x="6900863" y="4586660"/>
            <a:ext cx="178594" cy="1772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13"/>
          <p:cNvSpPr txBox="1">
            <a:spLocks noChangeArrowheads="1"/>
          </p:cNvSpPr>
          <p:nvPr/>
        </p:nvSpPr>
        <p:spPr bwMode="auto">
          <a:xfrm>
            <a:off x="5742395" y="4763944"/>
            <a:ext cx="2316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chemeClr val="tx2"/>
                </a:solidFill>
                <a:latin typeface="Calibri"/>
              </a:rPr>
              <a:t>Thomson cross section</a:t>
            </a:r>
            <a:endParaRPr lang="en-GB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29488" y="3943723"/>
            <a:ext cx="500062" cy="6429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2" name="Straight Connector 21"/>
          <p:cNvCxnSpPr>
            <a:stCxn id="20" idx="6"/>
            <a:endCxn id="34831" idx="2"/>
          </p:cNvCxnSpPr>
          <p:nvPr/>
        </p:nvCxnSpPr>
        <p:spPr>
          <a:xfrm flipV="1">
            <a:off x="7829550" y="3312930"/>
            <a:ext cx="301745" cy="9522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472363" y="2943598"/>
            <a:ext cx="1317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rgbClr val="00B050"/>
                </a:solidFill>
                <a:latin typeface="Calibri"/>
              </a:rPr>
              <a:t>Line of sight</a:t>
            </a:r>
            <a:endParaRPr lang="en-GB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3191112" y="4948610"/>
            <a:ext cx="2102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rgbClr val="660066"/>
                </a:solidFill>
                <a:latin typeface="Calibri"/>
              </a:rPr>
              <a:t>Compton parameter</a:t>
            </a:r>
            <a:endParaRPr lang="en-GB">
              <a:solidFill>
                <a:srgbClr val="660066"/>
              </a:solidFill>
              <a:latin typeface="Calibri"/>
            </a:endParaRPr>
          </a:p>
        </p:txBody>
      </p:sp>
      <p:cxnSp>
        <p:nvCxnSpPr>
          <p:cNvPr id="28" name="Straight Connector 16"/>
          <p:cNvCxnSpPr>
            <a:stCxn id="27" idx="0"/>
          </p:cNvCxnSpPr>
          <p:nvPr/>
        </p:nvCxnSpPr>
        <p:spPr>
          <a:xfrm flipH="1" flipV="1">
            <a:off x="3771900" y="4567610"/>
            <a:ext cx="470435" cy="38100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657600" y="2521878"/>
            <a:ext cx="343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smtClean="0"/>
              <a:t>Frequency dependence ΔT = y*f(ν)</a:t>
            </a:r>
            <a:endParaRPr lang="en-GB" u="sng"/>
          </a:p>
        </p:txBody>
      </p:sp>
      <p:pic>
        <p:nvPicPr>
          <p:cNvPr id="6" name="Image 5" descr="SZ-spectrum-first-1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" y="2872160"/>
            <a:ext cx="3042556" cy="227746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9396" y="2502828"/>
            <a:ext cx="337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Black-body modification (y = 0.15)</a:t>
            </a:r>
            <a:endParaRPr lang="en-GB"/>
          </a:p>
        </p:txBody>
      </p:sp>
      <p:sp>
        <p:nvSpPr>
          <p:cNvPr id="29" name="ZoneTexte 28"/>
          <p:cNvSpPr txBox="1"/>
          <p:nvPr/>
        </p:nvSpPr>
        <p:spPr>
          <a:xfrm>
            <a:off x="322372" y="525156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Shift</a:t>
            </a:r>
            <a:r>
              <a:rPr lang="en-GB" dirty="0" smtClean="0"/>
              <a:t> of the electromagnetic spectrum</a:t>
            </a:r>
            <a:endParaRPr lang="en-GB" dirty="0"/>
          </a:p>
        </p:txBody>
      </p:sp>
      <p:pic>
        <p:nvPicPr>
          <p:cNvPr id="8" name="Image 7" descr="Screen shot 2012-11-29 at 8.10.04 PM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71" y="5251568"/>
            <a:ext cx="2188798" cy="1105024"/>
          </a:xfrm>
          <a:prstGeom prst="rect">
            <a:avLst/>
          </a:prstGeom>
        </p:spPr>
      </p:pic>
      <p:sp>
        <p:nvSpPr>
          <p:cNvPr id="38" name="Oval 14"/>
          <p:cNvSpPr/>
          <p:nvPr/>
        </p:nvSpPr>
        <p:spPr>
          <a:xfrm>
            <a:off x="5400675" y="3586535"/>
            <a:ext cx="1500188" cy="1000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39" name="Straight Connector 16"/>
          <p:cNvCxnSpPr>
            <a:stCxn id="38" idx="1"/>
          </p:cNvCxnSpPr>
          <p:nvPr/>
        </p:nvCxnSpPr>
        <p:spPr>
          <a:xfrm flipH="1" flipV="1">
            <a:off x="4534255" y="3309875"/>
            <a:ext cx="1086117" cy="423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14"/>
          <p:cNvSpPr/>
          <p:nvPr/>
        </p:nvSpPr>
        <p:spPr>
          <a:xfrm>
            <a:off x="3581400" y="4100885"/>
            <a:ext cx="381000" cy="466725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3618398" y="2940543"/>
            <a:ext cx="183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rgbClr val="FF0000"/>
                </a:solidFill>
                <a:latin typeface="Calibri"/>
              </a:rPr>
              <a:t>electron pressure</a:t>
            </a:r>
            <a:endParaRPr lang="en-GB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32106" y="79157"/>
            <a:ext cx="7500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i="1" dirty="0" smtClean="0"/>
              <a:t>Introduction  : </a:t>
            </a:r>
            <a:br>
              <a:rPr lang="en-GB" sz="3200" b="1" i="1" dirty="0" smtClean="0"/>
            </a:br>
            <a:r>
              <a:rPr lang="en-GB" sz="3200" b="1" i="1" dirty="0" smtClean="0"/>
              <a:t>The thermal </a:t>
            </a:r>
            <a:r>
              <a:rPr lang="en-GB" sz="3200" b="1" i="1" dirty="0" err="1" smtClean="0"/>
              <a:t>Sunyaev</a:t>
            </a:r>
            <a:r>
              <a:rPr lang="en-GB" sz="3200" b="1" i="1" dirty="0" smtClean="0"/>
              <a:t> </a:t>
            </a:r>
            <a:r>
              <a:rPr lang="en-GB" sz="3200" b="1" i="1" dirty="0" err="1" smtClean="0"/>
              <a:t>Zel’dovich</a:t>
            </a:r>
            <a:r>
              <a:rPr lang="en-GB" sz="3200" b="1" i="1" dirty="0" smtClean="0"/>
              <a:t> effect (</a:t>
            </a:r>
            <a:r>
              <a:rPr lang="en-GB" sz="3200" b="1" i="1" dirty="0" err="1" smtClean="0"/>
              <a:t>tSZ</a:t>
            </a:r>
            <a:r>
              <a:rPr lang="en-GB" sz="3200" b="1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11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1635125" y="-69095"/>
            <a:ext cx="6026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000" b="1" i="1" dirty="0" smtClean="0">
                <a:latin typeface="Calibri"/>
              </a:rPr>
              <a:t>Planck : </a:t>
            </a:r>
          </a:p>
          <a:p>
            <a:pPr algn="ctr"/>
            <a:r>
              <a:rPr lang="en-GB" sz="3000" b="1" i="1" dirty="0" smtClean="0">
                <a:latin typeface="Calibri"/>
              </a:rPr>
              <a:t>full sky maps</a:t>
            </a:r>
            <a:endParaRPr lang="en-GB" sz="3000" b="1" i="1" dirty="0">
              <a:latin typeface="Calibri"/>
            </a:endParaRPr>
          </a:p>
        </p:txBody>
      </p:sp>
      <p:pic>
        <p:nvPicPr>
          <p:cNvPr id="5" name="Image 4" descr="Planck_composite_all-sky_Frequency_BLACK_v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6"/>
          <a:stretch/>
        </p:blipFill>
        <p:spPr>
          <a:xfrm>
            <a:off x="0" y="1382881"/>
            <a:ext cx="9144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1635125" y="-69095"/>
            <a:ext cx="65535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000" b="1" i="1" dirty="0" smtClean="0">
                <a:latin typeface="Calibri"/>
              </a:rPr>
              <a:t>Component separation : </a:t>
            </a:r>
          </a:p>
          <a:p>
            <a:pPr algn="ctr"/>
            <a:r>
              <a:rPr lang="en-GB" sz="3000" b="1" i="1" dirty="0" smtClean="0">
                <a:latin typeface="Calibri"/>
              </a:rPr>
              <a:t>MILCA</a:t>
            </a:r>
            <a:r>
              <a:rPr lang="en-GB" sz="3000" b="1" i="1" dirty="0" smtClean="0">
                <a:latin typeface="Calibri"/>
              </a:rPr>
              <a:t> map</a:t>
            </a:r>
            <a:endParaRPr lang="en-GB" sz="3000" b="1" i="1" dirty="0">
              <a:latin typeface="Calibri"/>
            </a:endParaRPr>
          </a:p>
        </p:txBody>
      </p:sp>
      <p:pic>
        <p:nvPicPr>
          <p:cNvPr id="9" name="Image 8" descr="Capture d’écran 2013-10-15 à 09.4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6658"/>
            <a:ext cx="8319564" cy="461653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90800" y="1311886"/>
            <a:ext cx="4190195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MILCA : </a:t>
            </a:r>
            <a:r>
              <a:rPr lang="fr-FR" dirty="0" err="1" smtClean="0">
                <a:solidFill>
                  <a:srgbClr val="FF0000"/>
                </a:solidFill>
              </a:rPr>
              <a:t>Hurier</a:t>
            </a:r>
            <a:r>
              <a:rPr lang="fr-FR" dirty="0" smtClean="0">
                <a:solidFill>
                  <a:srgbClr val="FF0000"/>
                </a:solidFill>
              </a:rPr>
              <a:t> et al. 2013 : </a:t>
            </a:r>
            <a:r>
              <a:rPr lang="fr-FR" i="1" dirty="0">
                <a:solidFill>
                  <a:srgbClr val="FF0000"/>
                </a:solidFill>
              </a:rPr>
              <a:t>A&amp;A</a:t>
            </a:r>
            <a:r>
              <a:rPr lang="fr-FR" dirty="0">
                <a:solidFill>
                  <a:srgbClr val="FF0000"/>
                </a:solidFill>
              </a:rPr>
              <a:t>, 558:A118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46266" y="6334071"/>
            <a:ext cx="586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Derived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combination</a:t>
            </a:r>
            <a:r>
              <a:rPr lang="fr-FR" dirty="0" smtClean="0"/>
              <a:t> of </a:t>
            </a:r>
            <a:r>
              <a:rPr lang="fr-FR" i="1" dirty="0" smtClean="0"/>
              <a:t>Planck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r>
              <a:rPr lang="fr-FR" dirty="0" smtClean="0"/>
              <a:t> </a:t>
            </a:r>
            <a:r>
              <a:rPr lang="fr-FR" dirty="0" err="1" smtClean="0"/>
              <a:t>maps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0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apture d’écran 2014-11-25 à 09.4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43" y="1655990"/>
            <a:ext cx="3835400" cy="1409700"/>
          </a:xfrm>
          <a:prstGeom prst="rect">
            <a:avLst/>
          </a:prstGeom>
        </p:spPr>
      </p:pic>
      <p:sp>
        <p:nvSpPr>
          <p:cNvPr id="34822" name="TextBox 11"/>
          <p:cNvSpPr txBox="1">
            <a:spLocks noChangeArrowheads="1"/>
          </p:cNvSpPr>
          <p:nvPr/>
        </p:nvSpPr>
        <p:spPr bwMode="auto">
          <a:xfrm>
            <a:off x="217077" y="1655990"/>
            <a:ext cx="41405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alibri"/>
              </a:rPr>
              <a:t>This emission is produced by the deceleration of electrons when </a:t>
            </a:r>
            <a:r>
              <a:rPr lang="en-GB" dirty="0"/>
              <a:t>deflected by </a:t>
            </a:r>
            <a:r>
              <a:rPr lang="en-GB" dirty="0" err="1" smtClean="0"/>
              <a:t>acharged</a:t>
            </a:r>
            <a:r>
              <a:rPr lang="en-GB" dirty="0" smtClean="0"/>
              <a:t> </a:t>
            </a:r>
            <a:r>
              <a:rPr lang="en-GB" dirty="0"/>
              <a:t>particle</a:t>
            </a:r>
            <a:endParaRPr lang="en-GB" dirty="0"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48108" y="1881511"/>
            <a:ext cx="500063" cy="8536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3" name="Straight Connector 12"/>
          <p:cNvCxnSpPr>
            <a:stCxn id="10" idx="4"/>
            <a:endCxn id="34825" idx="0"/>
          </p:cNvCxnSpPr>
          <p:nvPr/>
        </p:nvCxnSpPr>
        <p:spPr>
          <a:xfrm>
            <a:off x="7098140" y="2735171"/>
            <a:ext cx="545960" cy="2901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13"/>
          <p:cNvSpPr txBox="1">
            <a:spLocks noChangeArrowheads="1"/>
          </p:cNvSpPr>
          <p:nvPr/>
        </p:nvSpPr>
        <p:spPr bwMode="auto">
          <a:xfrm>
            <a:off x="6537366" y="3025301"/>
            <a:ext cx="2213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/>
              </a:rPr>
              <a:t>Electron temperature</a:t>
            </a:r>
            <a:endParaRPr lang="en-GB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8" name="Oval 14"/>
          <p:cNvSpPr/>
          <p:nvPr/>
        </p:nvSpPr>
        <p:spPr>
          <a:xfrm>
            <a:off x="6195646" y="1847892"/>
            <a:ext cx="619125" cy="1000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39" name="Straight Connector 16"/>
          <p:cNvCxnSpPr>
            <a:stCxn id="38" idx="1"/>
          </p:cNvCxnSpPr>
          <p:nvPr/>
        </p:nvCxnSpPr>
        <p:spPr>
          <a:xfrm flipH="1" flipV="1">
            <a:off x="5329227" y="1571233"/>
            <a:ext cx="957088" cy="423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4413369" y="1201900"/>
            <a:ext cx="1700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libri"/>
              </a:rPr>
              <a:t>electron </a:t>
            </a:r>
            <a:r>
              <a:rPr lang="en-GB" dirty="0" smtClean="0">
                <a:solidFill>
                  <a:srgbClr val="FF0000"/>
                </a:solidFill>
                <a:latin typeface="Calibri"/>
              </a:rPr>
              <a:t>density</a:t>
            </a:r>
            <a:endParaRPr lang="en-GB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32106" y="79157"/>
            <a:ext cx="7500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i="1" dirty="0" smtClean="0"/>
              <a:t>Introduction  : </a:t>
            </a:r>
            <a:br>
              <a:rPr lang="en-GB" sz="3000" b="1" i="1" dirty="0" smtClean="0"/>
            </a:br>
            <a:r>
              <a:rPr lang="en-GB" sz="3000" b="1" i="1" dirty="0" smtClean="0"/>
              <a:t>Bremsstrahlung </a:t>
            </a:r>
            <a:endParaRPr lang="en-GB" sz="3000" b="1" i="1" dirty="0" smtClean="0"/>
          </a:p>
        </p:txBody>
      </p:sp>
      <p:pic>
        <p:nvPicPr>
          <p:cNvPr id="17" name="Image 16" descr="Capture d’écran 2014-11-25 à 09.42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6" y="2735171"/>
            <a:ext cx="3011549" cy="3710658"/>
          </a:xfrm>
          <a:prstGeom prst="rect">
            <a:avLst/>
          </a:prstGeom>
        </p:spPr>
      </p:pic>
      <p:pic>
        <p:nvPicPr>
          <p:cNvPr id="18" name="Image 17" descr="Capture d’écran 2014-11-25 à 09.54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63" y="3394633"/>
            <a:ext cx="3625150" cy="32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1635125" y="-69095"/>
            <a:ext cx="6026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000" b="1" i="1" dirty="0" smtClean="0">
                <a:latin typeface="Calibri"/>
              </a:rPr>
              <a:t>ROSAT All Sky Survey</a:t>
            </a:r>
          </a:p>
          <a:p>
            <a:pPr algn="ctr"/>
            <a:r>
              <a:rPr lang="en-GB" sz="3000" b="1" i="1" dirty="0" smtClean="0">
                <a:latin typeface="Calibri"/>
              </a:rPr>
              <a:t>(RASS)</a:t>
            </a:r>
            <a:endParaRPr lang="en-GB" sz="3000" b="1" i="1" dirty="0">
              <a:latin typeface="Calibri"/>
            </a:endParaRPr>
          </a:p>
        </p:txBody>
      </p:sp>
      <p:pic>
        <p:nvPicPr>
          <p:cNvPr id="5" name="Image 4" descr="fgf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7" y="1225034"/>
            <a:ext cx="3622440" cy="51090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37528" y="1838083"/>
            <a:ext cx="2959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band 0.1-0.4 </a:t>
            </a:r>
            <a:r>
              <a:rPr lang="fr-FR" dirty="0" err="1" smtClean="0"/>
              <a:t>keV</a:t>
            </a:r>
            <a:r>
              <a:rPr lang="fr-FR" dirty="0" smtClean="0"/>
              <a:t>, </a:t>
            </a:r>
          </a:p>
          <a:p>
            <a:pPr algn="ctr"/>
            <a:r>
              <a:rPr lang="fr-FR" dirty="0" err="1" smtClean="0"/>
              <a:t>dominated</a:t>
            </a:r>
            <a:r>
              <a:rPr lang="fr-FR" dirty="0" smtClean="0"/>
              <a:t> by n</a:t>
            </a:r>
            <a:r>
              <a:rPr lang="fr-FR" baseline="-25000" dirty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absobtion</a:t>
            </a:r>
            <a:endParaRPr lang="fr-FR" dirty="0"/>
          </a:p>
        </p:txBody>
      </p:sp>
      <p:sp>
        <p:nvSpPr>
          <p:cNvPr id="10" name="Accolade fermante 9"/>
          <p:cNvSpPr/>
          <p:nvPr/>
        </p:nvSpPr>
        <p:spPr>
          <a:xfrm>
            <a:off x="4723797" y="1336788"/>
            <a:ext cx="367654" cy="15484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fermante 11"/>
          <p:cNvSpPr/>
          <p:nvPr/>
        </p:nvSpPr>
        <p:spPr>
          <a:xfrm>
            <a:off x="4712656" y="3037634"/>
            <a:ext cx="367654" cy="31853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537528" y="4244301"/>
            <a:ext cx="300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High </a:t>
            </a:r>
            <a:r>
              <a:rPr lang="fr-FR" dirty="0" err="1" smtClean="0"/>
              <a:t>energy</a:t>
            </a:r>
            <a:r>
              <a:rPr lang="fr-FR" dirty="0" smtClean="0"/>
              <a:t> band 0.5-2.0 </a:t>
            </a:r>
            <a:r>
              <a:rPr lang="fr-FR" dirty="0" err="1" smtClean="0"/>
              <a:t>keV</a:t>
            </a:r>
            <a:r>
              <a:rPr lang="fr-FR" dirty="0" smtClean="0"/>
              <a:t>,</a:t>
            </a:r>
          </a:p>
          <a:p>
            <a:pPr algn="ctr"/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affected</a:t>
            </a:r>
            <a:r>
              <a:rPr lang="fr-FR" dirty="0" smtClean="0"/>
              <a:t> by </a:t>
            </a:r>
            <a:r>
              <a:rPr lang="fr-FR" dirty="0"/>
              <a:t>n</a:t>
            </a:r>
            <a:r>
              <a:rPr lang="fr-FR" baseline="-25000" dirty="0"/>
              <a:t>H</a:t>
            </a:r>
            <a:r>
              <a:rPr lang="fr-FR" dirty="0"/>
              <a:t> </a:t>
            </a:r>
            <a:r>
              <a:rPr lang="fr-FR" dirty="0" err="1"/>
              <a:t>absobtion</a:t>
            </a:r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5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4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641" y="1038286"/>
            <a:ext cx="8952821" cy="5550078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We have now access to both full-sky X-ray and </a:t>
            </a:r>
            <a:r>
              <a:rPr lang="en-GB" sz="2400" dirty="0" err="1" smtClean="0"/>
              <a:t>tSZ</a:t>
            </a:r>
            <a:r>
              <a:rPr lang="en-GB" sz="2400" dirty="0" smtClean="0"/>
              <a:t> surveys:</a:t>
            </a:r>
          </a:p>
          <a:p>
            <a:pPr marL="0" indent="0">
              <a:buNone/>
            </a:pPr>
            <a:endParaRPr lang="en-GB" u="sng" dirty="0" smtClean="0">
              <a:sym typeface="Wingdings"/>
            </a:endParaRPr>
          </a:p>
          <a:p>
            <a:pPr marL="0" indent="0">
              <a:buNone/>
            </a:pPr>
            <a:r>
              <a:rPr lang="en-GB" sz="2400" dirty="0" smtClean="0">
                <a:sym typeface="Wingdings"/>
              </a:rPr>
              <a:t>            		</a:t>
            </a:r>
            <a:r>
              <a:rPr lang="en-GB" sz="2400" dirty="0" err="1" smtClean="0">
                <a:sym typeface="Wingdings"/>
              </a:rPr>
              <a:t>Rosat</a:t>
            </a:r>
            <a:r>
              <a:rPr lang="en-GB" sz="2400" dirty="0" smtClean="0">
                <a:sym typeface="Wingdings"/>
              </a:rPr>
              <a:t> All Sky Survey</a:t>
            </a:r>
          </a:p>
          <a:p>
            <a:pPr marL="0" indent="0">
              <a:buNone/>
            </a:pPr>
            <a:endParaRPr lang="en-GB" sz="2400" dirty="0" smtClean="0">
              <a:sym typeface="Wingdings"/>
            </a:endParaRPr>
          </a:p>
          <a:p>
            <a:pPr marL="0" indent="0">
              <a:buNone/>
            </a:pPr>
            <a:endParaRPr lang="en-GB" sz="2400" dirty="0" smtClean="0">
              <a:sym typeface="Wingdings"/>
            </a:endParaRPr>
          </a:p>
          <a:p>
            <a:pPr marL="0" indent="0">
              <a:buNone/>
            </a:pPr>
            <a:endParaRPr lang="en-GB" sz="2400" dirty="0" smtClean="0">
              <a:sym typeface="Wingdings"/>
            </a:endParaRPr>
          </a:p>
          <a:p>
            <a:pPr marL="0" indent="0">
              <a:buNone/>
            </a:pPr>
            <a:r>
              <a:rPr lang="en-GB" sz="2400" dirty="0" smtClean="0">
                <a:sym typeface="Wingdings"/>
              </a:rPr>
              <a:t>            		Planck </a:t>
            </a:r>
            <a:r>
              <a:rPr lang="en-GB" sz="2400" dirty="0" err="1" smtClean="0">
                <a:sym typeface="Wingdings"/>
              </a:rPr>
              <a:t>tSZ</a:t>
            </a:r>
            <a:r>
              <a:rPr lang="en-GB" sz="2400" dirty="0" smtClean="0">
                <a:sym typeface="Wingdings"/>
              </a:rPr>
              <a:t> survey</a:t>
            </a:r>
          </a:p>
          <a:p>
            <a:pPr marL="0" indent="0">
              <a:buNone/>
            </a:pPr>
            <a:endParaRPr lang="en-GB" dirty="0">
              <a:sym typeface="Wingdings"/>
            </a:endParaRPr>
          </a:p>
          <a:p>
            <a:r>
              <a:rPr lang="en-GB" sz="2400" dirty="0" smtClean="0">
                <a:sym typeface="Wingdings"/>
              </a:rPr>
              <a:t>The cross correlation can be performed on the full-sky using angular power spectrum analysis:</a:t>
            </a:r>
          </a:p>
          <a:p>
            <a:pPr marL="0" indent="0">
              <a:buNone/>
            </a:pPr>
            <a:r>
              <a:rPr lang="en-GB" sz="2400" dirty="0" smtClean="0">
                <a:sym typeface="Wingdings"/>
              </a:rPr>
              <a:t>	already tried with RASS and WMAP (</a:t>
            </a:r>
            <a:r>
              <a:rPr lang="en-GB" sz="2400" dirty="0" smtClean="0">
                <a:solidFill>
                  <a:srgbClr val="558ED5"/>
                </a:solidFill>
                <a:sym typeface="Wingdings"/>
              </a:rPr>
              <a:t>Diego et al. 2003</a:t>
            </a:r>
            <a:r>
              <a:rPr lang="en-GB" sz="2400" dirty="0" smtClean="0">
                <a:sym typeface="Wingdings"/>
              </a:rPr>
              <a:t>),</a:t>
            </a:r>
          </a:p>
          <a:p>
            <a:pPr marL="0" indent="0">
              <a:buNone/>
            </a:pPr>
            <a:r>
              <a:rPr lang="en-GB" sz="2400" dirty="0" smtClean="0">
                <a:sym typeface="Wingdings"/>
              </a:rPr>
              <a:t>	already done using selected sample of X-ray clusters (</a:t>
            </a:r>
            <a:r>
              <a:rPr lang="en-GB" sz="2400" dirty="0" err="1" smtClean="0">
                <a:solidFill>
                  <a:srgbClr val="558ED5"/>
                </a:solidFill>
                <a:sym typeface="Wingdings"/>
              </a:rPr>
              <a:t>Hajian</a:t>
            </a:r>
            <a:r>
              <a:rPr lang="en-GB" sz="2400" dirty="0" smtClean="0">
                <a:solidFill>
                  <a:srgbClr val="558ED5"/>
                </a:solidFill>
                <a:sym typeface="Wingdings"/>
              </a:rPr>
              <a:t> et al. 2013</a:t>
            </a:r>
            <a:r>
              <a:rPr lang="en-GB" sz="2400" dirty="0" smtClean="0">
                <a:sym typeface="Wingdings"/>
              </a:rPr>
              <a:t>),</a:t>
            </a:r>
          </a:p>
          <a:p>
            <a:pPr marL="0" indent="0">
              <a:buNone/>
            </a:pPr>
            <a:r>
              <a:rPr lang="en-GB" sz="2400" dirty="0" smtClean="0">
                <a:sym typeface="Wingdings"/>
              </a:rPr>
              <a:t>	or using data maps (</a:t>
            </a:r>
            <a:r>
              <a:rPr lang="en-GB" sz="2400" dirty="0" err="1" smtClean="0">
                <a:solidFill>
                  <a:srgbClr val="FF0000"/>
                </a:solidFill>
                <a:sym typeface="Wingdings"/>
              </a:rPr>
              <a:t>Hurier</a:t>
            </a:r>
            <a:r>
              <a:rPr lang="en-GB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GB" sz="2400" dirty="0">
                <a:solidFill>
                  <a:srgbClr val="FF0000"/>
                </a:solidFill>
                <a:sym typeface="Wingdings"/>
              </a:rPr>
              <a:t>et al. </a:t>
            </a:r>
            <a:r>
              <a:rPr lang="en-GB" sz="2400" dirty="0" smtClean="0">
                <a:solidFill>
                  <a:srgbClr val="FF0000"/>
                </a:solidFill>
                <a:sym typeface="Wingdings"/>
              </a:rPr>
              <a:t>2014 to be submitted</a:t>
            </a:r>
            <a:r>
              <a:rPr lang="en-GB" sz="2400" dirty="0" smtClean="0">
                <a:sym typeface="Wingdings"/>
              </a:rPr>
              <a:t>)</a:t>
            </a:r>
            <a:endParaRPr lang="en-GB" sz="2400" dirty="0" smtClean="0">
              <a:sym typeface="Wingdings"/>
            </a:endParaRPr>
          </a:p>
        </p:txBody>
      </p:sp>
      <p:pic>
        <p:nvPicPr>
          <p:cNvPr id="5" name="Image 4" descr="xallsky_rosat1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02" y="1520189"/>
            <a:ext cx="2786468" cy="1393234"/>
          </a:xfrm>
          <a:prstGeom prst="rect">
            <a:avLst/>
          </a:prstGeom>
        </p:spPr>
      </p:pic>
      <p:pic>
        <p:nvPicPr>
          <p:cNvPr id="6" name="Image 5" descr="Capture d’écran 2013-10-15 à 09.48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02" y="2913423"/>
            <a:ext cx="2979418" cy="1653281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9233788" cy="926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i="1" dirty="0" smtClean="0"/>
              <a:t>How ?</a:t>
            </a:r>
            <a:endParaRPr lang="en-GB" sz="3000" b="1" i="1" dirty="0"/>
          </a:p>
        </p:txBody>
      </p:sp>
    </p:spTree>
    <p:extLst>
      <p:ext uri="{BB962C8B-B14F-4D97-AF65-F5344CB8AC3E}">
        <p14:creationId xmlns:p14="http://schemas.microsoft.com/office/powerpoint/2010/main" val="57741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4989</TotalTime>
  <Words>685</Words>
  <Application>Microsoft Macintosh PowerPoint</Application>
  <PresentationFormat>Présentation à l'écran (4:3)</PresentationFormat>
  <Paragraphs>143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Why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Modelling the X-SZ cross correlation</vt:lpstr>
      <vt:lpstr>Présentation PowerPoint</vt:lpstr>
      <vt:lpstr>Modelling the X-ray contribution </vt:lpstr>
      <vt:lpstr>X-SZ power as a function of M500 and z</vt:lpstr>
      <vt:lpstr>Sensitivity to parameters</vt:lpstr>
      <vt:lpstr>Data: RASS cross Planck</vt:lpstr>
      <vt:lpstr>Data: RASS cross MILCA</vt:lpstr>
      <vt:lpstr>RASS cross Known clusters</vt:lpstr>
      <vt:lpstr>MILCA cross Known objects</vt:lpstr>
      <vt:lpstr>Limitations of the tSZ-X correlation</vt:lpstr>
      <vt:lpstr>Constraints per frequency</vt:lpstr>
      <vt:lpstr>Combined constraints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</dc:creator>
  <cp:lastModifiedBy>Guillaume</cp:lastModifiedBy>
  <cp:revision>105</cp:revision>
  <dcterms:created xsi:type="dcterms:W3CDTF">2013-09-19T18:52:43Z</dcterms:created>
  <dcterms:modified xsi:type="dcterms:W3CDTF">2014-11-25T09:59:24Z</dcterms:modified>
</cp:coreProperties>
</file>