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1" r:id="rId4"/>
    <p:sldId id="287" r:id="rId5"/>
    <p:sldId id="288" r:id="rId6"/>
    <p:sldId id="289" r:id="rId7"/>
    <p:sldId id="290" r:id="rId8"/>
    <p:sldId id="293" r:id="rId9"/>
    <p:sldId id="291" r:id="rId10"/>
    <p:sldId id="280" r:id="rId11"/>
    <p:sldId id="282" r:id="rId12"/>
    <p:sldId id="284" r:id="rId13"/>
    <p:sldId id="285" r:id="rId14"/>
    <p:sldId id="286" r:id="rId15"/>
    <p:sldId id="292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73" r:id="rId25"/>
    <p:sldId id="274" r:id="rId26"/>
    <p:sldId id="294" r:id="rId27"/>
    <p:sldId id="275" r:id="rId28"/>
    <p:sldId id="295" r:id="rId29"/>
    <p:sldId id="296" r:id="rId30"/>
    <p:sldId id="297" r:id="rId31"/>
    <p:sldId id="276" r:id="rId32"/>
    <p:sldId id="277" r:id="rId33"/>
    <p:sldId id="298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4" autoAdjust="0"/>
    <p:restoredTop sz="94640" autoAdjust="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4993CF-28A3-422E-ADA7-6E07D82CD0E9}" type="datetimeFigureOut">
              <a:rPr lang="fr-FR"/>
              <a:pPr>
                <a:defRPr/>
              </a:pPr>
              <a:t>07/10/2008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260B5E-158A-43C9-9436-BFABBE437F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A73B5E-FE35-45E5-AE30-3384B91E564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3A6FC-C9CD-44FE-9B3C-45DD7D9424B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DDFA6-FE73-4841-8CFF-5ED18D67A5B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95744B-EC9C-4475-A213-7F8A17C1DAE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3E239-F938-4AFE-91F2-E2BEDD5D265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C857A-60CB-41EC-9784-11E2F9310BB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FE050-D2DD-4E02-9BC5-E4FCFCB2033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48334-E5EF-433E-A143-CDCE47C93CE8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61985-13EA-4244-8D65-9D2EA7BD2C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D9F3E-D232-4700-9F24-D6430B203B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4B03F-C064-46F3-86FF-16DB9FEF607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313DD-EE19-478E-80C4-D7FC55F9E57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6CD5E4-17EA-4EE3-AED8-27621FDB8C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CDF76-36C0-4304-91F0-B55248A829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F86E1-B2A9-456B-B96D-3E6781F21F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69171-EECA-4811-A804-3FE06D2F26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72E63-BA0D-47F5-B14B-9B31181013B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28DDE8-C380-4047-87F1-BD2E0C97407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CBC11-E604-4058-B6C2-CA1B6D54D648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70708-4AF4-4A51-ADF9-D32B22F079B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3B945-0B96-4EE0-9572-35B50A3A127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5A9EF3-A6F8-4E20-AE99-F186C7BC7DB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4C13A-239B-44AD-B9C1-9A42BED92FE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DEFEE0-264C-4319-9E11-A97E90094A78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484E56-BC61-4788-A5FE-19A03EB2EA3A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C3D4D-6503-4000-BC0C-8187D665221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A9979E-6329-481D-A46F-89E81CC4D870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6D554-75F5-47D7-ADE2-33FF82A71BB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5F4147-92F7-4CDE-B87B-A8197237A71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48A23B-3D27-4B32-9562-C7110D49DA5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3153A-9F90-463B-B917-B9405BA2CA7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204BA-F4A1-49B2-BB3C-FFC319D85DD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A2D503-9846-4E3A-978B-AB360D6A2A7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mièr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86808" cy="1714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 userDrawn="1"/>
        </p:nvCxnSpPr>
        <p:spPr>
          <a:xfrm rot="10800000" flipH="1">
            <a:off x="642938" y="6286500"/>
            <a:ext cx="7929562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5938" y="214290"/>
            <a:ext cx="7992000" cy="104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642910" y="1500174"/>
            <a:ext cx="7992000" cy="4643451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615950" y="6356350"/>
            <a:ext cx="7991475" cy="287338"/>
          </a:xfrm>
          <a:prstGeom prst="rect">
            <a:avLst/>
          </a:prstGeom>
        </p:spPr>
        <p:txBody>
          <a:bodyPr/>
          <a:lstStyle>
            <a:lvl1pPr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Jean-Claude Clémens                                                                Centre de Physique des Particules de Marseille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7"/>
          <p:cNvCxnSpPr/>
          <p:nvPr userDrawn="1"/>
        </p:nvCxnSpPr>
        <p:spPr>
          <a:xfrm rot="10800000" flipH="1">
            <a:off x="642938" y="6286500"/>
            <a:ext cx="7929562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615950" y="6356350"/>
            <a:ext cx="7991475" cy="287338"/>
          </a:xfrm>
          <a:prstGeom prst="rect">
            <a:avLst/>
          </a:prstGeom>
        </p:spPr>
        <p:txBody>
          <a:bodyPr/>
          <a:lstStyle>
            <a:lvl1pPr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Jean-Claude Clémens                                                                Centre de Physique des Particules de Marseille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96900" y="6218238"/>
            <a:ext cx="7316788" cy="2936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Journées VLSI, 3 juin 2008                                                     Jean-Claude Clémens, CPPM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97850" y="6245225"/>
            <a:ext cx="488950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42B2-7FC1-43AF-88CC-580D4DE9484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181CC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in2p3.fr/contributionListDisplay.py?confId=40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indico.mppmu.mpg.de/indico/contributionListDisplay.py?confId=18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/>
          </p:nvPr>
        </p:nvSpPr>
        <p:spPr bwMode="auto">
          <a:xfrm>
            <a:off x="357188" y="2286000"/>
            <a:ext cx="8286750" cy="1714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smtClean="0"/>
              <a:t>Electronique 3D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2938" y="4929188"/>
            <a:ext cx="3786187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</a:rPr>
              <a:t>Clermont-Ferrand , 6 octobre 2008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</a:rPr>
              <a:t>Jean-Claude Clémens 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  <a:latin typeface="+mn-lt"/>
              </a:rPr>
              <a:t>clemens@cppm.in2p3.fr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321827" y="1035827"/>
            <a:ext cx="6858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Les bases techniques : Connexions entre circuits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Bump-bonding :</a:t>
            </a:r>
          </a:p>
          <a:p>
            <a:endParaRPr lang="fr-FR" smtClean="0"/>
          </a:p>
          <a:p>
            <a:pPr lvl="1"/>
            <a:r>
              <a:rPr lang="fr-FR" smtClean="0"/>
              <a:t>Méthode bien au point , pas de l’ordre de 30 µm (10 µm?)</a:t>
            </a:r>
          </a:p>
          <a:p>
            <a:pPr lvl="1"/>
            <a:r>
              <a:rPr lang="fr-FR" smtClean="0"/>
              <a:t>Plusieurs fournisseurs (AMS, VTT,  IZM, LETI, IMEC)</a:t>
            </a:r>
          </a:p>
          <a:p>
            <a:pPr lvl="1"/>
            <a:r>
              <a:rPr lang="fr-FR" smtClean="0"/>
              <a:t>2 couches uniquement</a:t>
            </a:r>
          </a:p>
          <a:p>
            <a:pPr lvl="1"/>
            <a:r>
              <a:rPr lang="fr-FR" smtClean="0"/>
              <a:t>Utilisé pour tous les détecteurs de type pixels hybrides (ATLAS,CMS,..)</a:t>
            </a:r>
          </a:p>
        </p:txBody>
      </p:sp>
      <p:sp>
        <p:nvSpPr>
          <p:cNvPr id="2560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grpSp>
        <p:nvGrpSpPr>
          <p:cNvPr id="25604" name="Groupe 7"/>
          <p:cNvGrpSpPr>
            <a:grpSpLocks/>
          </p:cNvGrpSpPr>
          <p:nvPr/>
        </p:nvGrpSpPr>
        <p:grpSpPr bwMode="auto">
          <a:xfrm>
            <a:off x="1500188" y="3857625"/>
            <a:ext cx="2857500" cy="2522538"/>
            <a:chOff x="1428728" y="3643314"/>
            <a:chExt cx="2857520" cy="2522355"/>
          </a:xfrm>
        </p:grpSpPr>
        <p:pic>
          <p:nvPicPr>
            <p:cNvPr id="2560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3643314"/>
              <a:ext cx="2857520" cy="226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857488" y="5857892"/>
              <a:ext cx="14077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chemeClr val="bg1"/>
                  </a:solidFill>
                </a:rPr>
                <a:t> </a:t>
              </a:r>
              <a:r>
                <a:rPr lang="fr-FR" sz="1400" i="1">
                  <a:solidFill>
                    <a:schemeClr val="bg1"/>
                  </a:solidFill>
                </a:rPr>
                <a:t>(Source Imec )</a:t>
              </a:r>
              <a:endParaRPr lang="fr-FR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Les bases techniques : Connexions entre circuits</a:t>
            </a:r>
          </a:p>
        </p:txBody>
      </p:sp>
      <p:sp>
        <p:nvSpPr>
          <p:cNvPr id="27650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SLID : ( solid/liquid interdiffusion)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 lvl="1"/>
            <a:r>
              <a:rPr lang="fr-FR" smtClean="0"/>
              <a:t>Pas de l’ordre de 10 µm ( limité par la précision de l’aligneur)</a:t>
            </a:r>
          </a:p>
        </p:txBody>
      </p:sp>
      <p:sp>
        <p:nvSpPr>
          <p:cNvPr id="2765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286000"/>
            <a:ext cx="68595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ZoneTexte 5"/>
          <p:cNvSpPr txBox="1">
            <a:spLocks noChangeArrowheads="1"/>
          </p:cNvSpPr>
          <p:nvPr/>
        </p:nvSpPr>
        <p:spPr bwMode="auto">
          <a:xfrm>
            <a:off x="5929313" y="507206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               </a:t>
            </a:r>
            <a:r>
              <a:rPr lang="fr-FR" sz="1200" i="1">
                <a:solidFill>
                  <a:schemeClr val="bg1"/>
                </a:solidFill>
              </a:rPr>
              <a:t>(Source IZM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Les bases techniques : Trous métallisés</a:t>
            </a:r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Formation des trous à travers le wafer </a:t>
            </a:r>
          </a:p>
          <a:p>
            <a:pPr lvl="1"/>
            <a:r>
              <a:rPr lang="fr-FR" smtClean="0"/>
              <a:t>Laser ou  DRIE (deep reactive ion etching)</a:t>
            </a:r>
          </a:p>
          <a:p>
            <a:pPr lvl="1"/>
            <a:r>
              <a:rPr lang="fr-FR" smtClean="0"/>
              <a:t>Trous les plus réguliers possibles , facteur de forme, coût </a:t>
            </a:r>
          </a:p>
          <a:p>
            <a:pPr lvl="1">
              <a:buFont typeface="Wingdings" pitchFamily="2" charset="2"/>
              <a:buNone/>
            </a:pPr>
            <a:endParaRPr lang="fr-FR" smtClean="0"/>
          </a:p>
          <a:p>
            <a:pPr lvl="1">
              <a:buFont typeface="Wingdings" pitchFamily="2" charset="2"/>
              <a:buNone/>
            </a:pPr>
            <a:endParaRPr lang="fr-FR" smtClean="0"/>
          </a:p>
        </p:txBody>
      </p:sp>
      <p:sp>
        <p:nvSpPr>
          <p:cNvPr id="2969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071813"/>
            <a:ext cx="7448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357938" y="5572125"/>
            <a:ext cx="1327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 </a:t>
            </a:r>
            <a:r>
              <a:rPr lang="fr-FR" sz="1400" i="1">
                <a:solidFill>
                  <a:schemeClr val="bg1"/>
                </a:solidFill>
              </a:rPr>
              <a:t>(Source IZM )</a:t>
            </a:r>
            <a:endParaRPr 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Les bases techniques : Amincissement des wafers</a:t>
            </a:r>
          </a:p>
        </p:txBody>
      </p:sp>
      <p:sp>
        <p:nvSpPr>
          <p:cNvPr id="31746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Nécessité due au facteur de forme des trous</a:t>
            </a:r>
          </a:p>
          <a:p>
            <a:endParaRPr lang="fr-FR" smtClean="0"/>
          </a:p>
          <a:p>
            <a:pPr lvl="1"/>
            <a:r>
              <a:rPr lang="fr-FR" smtClean="0"/>
              <a:t>Amincissement mécanique puis </a:t>
            </a:r>
          </a:p>
          <a:p>
            <a:pPr lvl="1">
              <a:buFont typeface="Wingdings" pitchFamily="2" charset="2"/>
              <a:buNone/>
            </a:pPr>
            <a:r>
              <a:rPr lang="fr-FR" smtClean="0"/>
              <a:t>chimique</a:t>
            </a:r>
          </a:p>
          <a:p>
            <a:pPr lvl="1"/>
            <a:r>
              <a:rPr lang="fr-FR" smtClean="0"/>
              <a:t> Jusqu’à une dizaine de µm (et moins)</a:t>
            </a:r>
          </a:p>
          <a:p>
            <a:pPr lvl="1"/>
            <a:r>
              <a:rPr lang="fr-FR" smtClean="0"/>
              <a:t>Nécessité de «  wafers » de transport</a:t>
            </a:r>
          </a:p>
          <a:p>
            <a:pPr lvl="1"/>
            <a:r>
              <a:rPr lang="fr-FR" smtClean="0"/>
              <a:t> Techniques de bonding-debonding </a:t>
            </a:r>
          </a:p>
          <a:p>
            <a:pPr lvl="1">
              <a:buFont typeface="Wingdings" pitchFamily="2" charset="2"/>
              <a:buNone/>
            </a:pPr>
            <a:endParaRPr lang="fr-FR" smtClean="0"/>
          </a:p>
          <a:p>
            <a:pPr lvl="1">
              <a:buFont typeface="Wingdings" pitchFamily="2" charset="2"/>
              <a:buNone/>
            </a:pPr>
            <a:r>
              <a:rPr lang="fr-FR" smtClean="0"/>
              <a:t> </a:t>
            </a:r>
          </a:p>
          <a:p>
            <a:endParaRPr lang="fr-FR" smtClean="0"/>
          </a:p>
        </p:txBody>
      </p:sp>
      <p:sp>
        <p:nvSpPr>
          <p:cNvPr id="3174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286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Les bases techniques : Métallisation des trous</a:t>
            </a:r>
          </a:p>
        </p:txBody>
      </p:sp>
      <p:sp>
        <p:nvSpPr>
          <p:cNvPr id="33794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smtClean="0"/>
              <a:t>Après isolation des parois  pour le CMOS</a:t>
            </a:r>
          </a:p>
          <a:p>
            <a:pPr lvl="1"/>
            <a:r>
              <a:rPr lang="fr-FR" smtClean="0"/>
              <a:t> Cu ou W</a:t>
            </a:r>
          </a:p>
          <a:p>
            <a:pPr lvl="1">
              <a:buFont typeface="Wingdings" pitchFamily="2" charset="2"/>
              <a:buNone/>
            </a:pPr>
            <a:endParaRPr lang="fr-FR" smtClean="0"/>
          </a:p>
          <a:p>
            <a:pPr lvl="1">
              <a:buFont typeface="Wingdings" pitchFamily="2" charset="2"/>
              <a:buNone/>
            </a:pPr>
            <a:endParaRPr lang="fr-FR" smtClean="0"/>
          </a:p>
          <a:p>
            <a:pPr lvl="1">
              <a:buFont typeface="Wingdings" pitchFamily="2" charset="2"/>
              <a:buNone/>
            </a:pPr>
            <a:r>
              <a:rPr lang="fr-FR" smtClean="0"/>
              <a:t> </a:t>
            </a:r>
          </a:p>
          <a:p>
            <a:endParaRPr lang="fr-FR" smtClean="0"/>
          </a:p>
        </p:txBody>
      </p:sp>
      <p:sp>
        <p:nvSpPr>
          <p:cNvPr id="3379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571750"/>
            <a:ext cx="671512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6858000" y="5286375"/>
            <a:ext cx="1327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 </a:t>
            </a:r>
            <a:r>
              <a:rPr lang="fr-FR" sz="1400" i="1">
                <a:solidFill>
                  <a:schemeClr val="bg1"/>
                </a:solidFill>
              </a:rPr>
              <a:t>(Source IZM )</a:t>
            </a:r>
            <a:endParaRPr lang="fr-F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Définir la succession des opérations  </a:t>
            </a:r>
          </a:p>
        </p:txBody>
      </p:sp>
      <p:sp>
        <p:nvSpPr>
          <p:cNvPr id="35842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3 grands choix à définir :</a:t>
            </a:r>
          </a:p>
          <a:p>
            <a:endParaRPr lang="fr-FR" smtClean="0"/>
          </a:p>
          <a:p>
            <a:pPr lvl="1"/>
            <a:r>
              <a:rPr lang="fr-FR" smtClean="0"/>
              <a:t>« Back to face » ou  « Face to face »</a:t>
            </a:r>
          </a:p>
          <a:p>
            <a:pPr lvl="1"/>
            <a:r>
              <a:rPr lang="fr-FR" smtClean="0"/>
              <a:t>« Chip to wafer » ou « wafer to wafer »</a:t>
            </a:r>
          </a:p>
          <a:p>
            <a:pPr lvl="1"/>
            <a:r>
              <a:rPr lang="fr-FR" smtClean="0"/>
              <a:t>« Vias first » ou « vias last »</a:t>
            </a:r>
          </a:p>
          <a:p>
            <a:pPr lvl="1"/>
            <a:endParaRPr lang="fr-FR" smtClean="0"/>
          </a:p>
        </p:txBody>
      </p:sp>
      <p:sp>
        <p:nvSpPr>
          <p:cNvPr id="3584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85750" y="1928813"/>
            <a:ext cx="8328025" cy="2530475"/>
            <a:chOff x="384" y="889"/>
            <a:chExt cx="5246" cy="1594"/>
          </a:xfrm>
        </p:grpSpPr>
        <p:sp>
          <p:nvSpPr>
            <p:cNvPr id="35854" name="Rectangle 13"/>
            <p:cNvSpPr>
              <a:spLocks noChangeArrowheads="1"/>
            </p:cNvSpPr>
            <p:nvPr/>
          </p:nvSpPr>
          <p:spPr bwMode="auto">
            <a:xfrm>
              <a:off x="3010" y="889"/>
              <a:ext cx="2620" cy="1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Face to face :</a:t>
              </a:r>
            </a:p>
            <a:p>
              <a:pPr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Ne nécessite pas de « support intermédiaire </a:t>
              </a:r>
            </a:p>
            <a:p>
              <a:pPr>
                <a:buFontTx/>
                <a:buChar char="-"/>
              </a:pPr>
              <a:endParaRPr lang="fr-FR">
                <a:solidFill>
                  <a:schemeClr val="folHlink"/>
                </a:solidFill>
              </a:endParaRPr>
            </a:p>
            <a:p>
              <a:r>
                <a:rPr lang="fr-FR" b="1"/>
                <a:t>Back to face :</a:t>
              </a:r>
            </a:p>
            <a:p>
              <a:pPr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Nécessite un support intermédiaire pour le wafer aminci</a:t>
              </a:r>
            </a:p>
            <a:p>
              <a:endParaRPr lang="fr-FR">
                <a:solidFill>
                  <a:schemeClr val="folHlink"/>
                </a:solidFill>
              </a:endParaRPr>
            </a:p>
          </p:txBody>
        </p:sp>
        <p:sp>
          <p:nvSpPr>
            <p:cNvPr id="35855" name="Oval 14"/>
            <p:cNvSpPr>
              <a:spLocks noChangeArrowheads="1"/>
            </p:cNvSpPr>
            <p:nvPr/>
          </p:nvSpPr>
          <p:spPr bwMode="auto">
            <a:xfrm>
              <a:off x="384" y="1139"/>
              <a:ext cx="1216" cy="113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5856" name="Text Box 15"/>
            <p:cNvSpPr txBox="1">
              <a:spLocks noChangeArrowheads="1"/>
            </p:cNvSpPr>
            <p:nvPr/>
          </p:nvSpPr>
          <p:spPr bwMode="auto">
            <a:xfrm>
              <a:off x="684" y="1518"/>
              <a:ext cx="73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>
                  <a:solidFill>
                    <a:srgbClr val="000000"/>
                  </a:solidFill>
                </a:rPr>
                <a:t>Coté électronique 1</a:t>
              </a:r>
            </a:p>
          </p:txBody>
        </p:sp>
        <p:sp>
          <p:nvSpPr>
            <p:cNvPr id="35857" name="Oval 16"/>
            <p:cNvSpPr>
              <a:spLocks noChangeArrowheads="1"/>
            </p:cNvSpPr>
            <p:nvPr/>
          </p:nvSpPr>
          <p:spPr bwMode="auto">
            <a:xfrm>
              <a:off x="1714" y="1149"/>
              <a:ext cx="1216" cy="1139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5858" name="Text Box 17"/>
            <p:cNvSpPr txBox="1">
              <a:spLocks noChangeArrowheads="1"/>
            </p:cNvSpPr>
            <p:nvPr/>
          </p:nvSpPr>
          <p:spPr bwMode="auto">
            <a:xfrm>
              <a:off x="1954" y="1480"/>
              <a:ext cx="73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>
                  <a:solidFill>
                    <a:srgbClr val="000000"/>
                  </a:solidFill>
                </a:rPr>
                <a:t>Coté électronique 2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14375" y="1857375"/>
            <a:ext cx="7986713" cy="4383088"/>
            <a:chOff x="599" y="878"/>
            <a:chExt cx="5031" cy="2761"/>
          </a:xfrm>
        </p:grpSpPr>
        <p:pic>
          <p:nvPicPr>
            <p:cNvPr id="35852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" y="878"/>
              <a:ext cx="2443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Rectangle 10"/>
            <p:cNvSpPr>
              <a:spLocks noChangeArrowheads="1"/>
            </p:cNvSpPr>
            <p:nvPr/>
          </p:nvSpPr>
          <p:spPr bwMode="auto">
            <a:xfrm>
              <a:off x="3010" y="889"/>
              <a:ext cx="2620" cy="19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Wafer sur wafer :</a:t>
              </a:r>
            </a:p>
            <a:p>
              <a:pPr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Placement aisé </a:t>
              </a:r>
              <a:r>
                <a:rPr lang="fr-FR">
                  <a:solidFill>
                    <a:srgbClr val="FF0000"/>
                  </a:solidFill>
                </a:rPr>
                <a:t>mais</a:t>
              </a:r>
            </a:p>
            <a:p>
              <a:pPr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Circuits de taille identique</a:t>
              </a:r>
            </a:p>
            <a:p>
              <a:pPr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Rendement = R1* R2 </a:t>
              </a:r>
            </a:p>
            <a:p>
              <a:pPr>
                <a:buFontTx/>
                <a:buChar char="-"/>
              </a:pPr>
              <a:endParaRPr lang="fr-FR">
                <a:solidFill>
                  <a:schemeClr val="folHlink"/>
                </a:solidFill>
              </a:endParaRPr>
            </a:p>
            <a:p>
              <a:r>
                <a:rPr lang="fr-FR" b="1"/>
                <a:t>Chip sur wafer :</a:t>
              </a:r>
            </a:p>
            <a:p>
              <a:pPr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Rendement bien meilleur </a:t>
              </a:r>
              <a:r>
                <a:rPr lang="fr-FR">
                  <a:solidFill>
                    <a:srgbClr val="FF0000"/>
                  </a:solidFill>
                </a:rPr>
                <a:t>mais</a:t>
              </a:r>
            </a:p>
            <a:p>
              <a:pPr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Positionnement beaucoup plus long et compliqué  </a:t>
              </a:r>
            </a:p>
            <a:p>
              <a:endParaRPr lang="fr-FR">
                <a:solidFill>
                  <a:schemeClr val="folHlink"/>
                </a:solidFill>
              </a:endParaRPr>
            </a:p>
          </p:txBody>
        </p:sp>
      </p:grp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428625" y="1357313"/>
            <a:ext cx="8369300" cy="4951412"/>
            <a:chOff x="-9286972" y="642918"/>
            <a:chExt cx="8369300" cy="4951695"/>
          </a:xfrm>
        </p:grpSpPr>
        <p:pic>
          <p:nvPicPr>
            <p:cNvPr id="35847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929782" y="4286256"/>
              <a:ext cx="4343400" cy="130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 Box 26"/>
            <p:cNvSpPr txBox="1">
              <a:spLocks noChangeArrowheads="1"/>
            </p:cNvSpPr>
            <p:nvPr/>
          </p:nvSpPr>
          <p:spPr bwMode="auto">
            <a:xfrm>
              <a:off x="-9286972" y="642918"/>
              <a:ext cx="8369300" cy="35067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/>
                <a:t>Vias last : Les wafers sont terminés</a:t>
              </a:r>
              <a:r>
                <a:rPr lang="fr-FR"/>
                <a:t> </a:t>
              </a:r>
              <a:r>
                <a:rPr lang="fr-FR" sz="1600" b="1"/>
                <a:t>avant la formation des vias</a:t>
              </a:r>
            </a:p>
            <a:p>
              <a:pPr>
                <a:spcBef>
                  <a:spcPct val="50000"/>
                </a:spcBef>
              </a:pPr>
              <a:endParaRPr lang="fr-FR"/>
            </a:p>
            <a:p>
              <a:pPr>
                <a:spcBef>
                  <a:spcPct val="50000"/>
                </a:spcBef>
              </a:pPr>
              <a:endParaRPr lang="fr-FR"/>
            </a:p>
            <a:p>
              <a:pPr>
                <a:spcBef>
                  <a:spcPct val="50000"/>
                </a:spcBef>
              </a:pPr>
              <a:endParaRPr lang="fr-FR"/>
            </a:p>
            <a:p>
              <a:pPr>
                <a:spcBef>
                  <a:spcPct val="50000"/>
                </a:spcBef>
              </a:pPr>
              <a:endParaRPr lang="fr-FR"/>
            </a:p>
            <a:p>
              <a:pPr>
                <a:spcBef>
                  <a:spcPct val="50000"/>
                </a:spcBef>
              </a:pPr>
              <a:endParaRPr lang="fr-FR"/>
            </a:p>
            <a:p>
              <a:pPr>
                <a:spcBef>
                  <a:spcPct val="50000"/>
                </a:spcBef>
              </a:pPr>
              <a:endParaRPr lang="fr-FR"/>
            </a:p>
            <a:p>
              <a:pPr>
                <a:spcBef>
                  <a:spcPct val="50000"/>
                </a:spcBef>
              </a:pPr>
              <a:r>
                <a:rPr lang="fr-FR" sz="1600" b="1"/>
                <a:t>Vias first : les vias sont formés soit au tout début, soit après le FEOL</a:t>
              </a:r>
              <a:endParaRPr lang="fr-FR" b="1"/>
            </a:p>
          </p:txBody>
        </p:sp>
        <p:sp>
          <p:nvSpPr>
            <p:cNvPr id="35849" name="Text Box 27"/>
            <p:cNvSpPr txBox="1">
              <a:spLocks noChangeArrowheads="1"/>
            </p:cNvSpPr>
            <p:nvPr/>
          </p:nvSpPr>
          <p:spPr bwMode="auto">
            <a:xfrm>
              <a:off x="-3643370" y="1571612"/>
              <a:ext cx="2476500" cy="19002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>
                  <a:solidFill>
                    <a:schemeClr val="folHlink"/>
                  </a:solidFill>
                </a:rPr>
                <a:t>Possibilité de mélanger plusieurs technos, réalisable quelque soit le fondeur </a:t>
              </a:r>
              <a:r>
                <a:rPr lang="fr-FR" sz="1400">
                  <a:solidFill>
                    <a:srgbClr val="FF0000"/>
                  </a:solidFill>
                </a:rPr>
                <a:t>mais</a:t>
              </a:r>
              <a:r>
                <a:rPr lang="fr-FR" sz="1400">
                  <a:solidFill>
                    <a:schemeClr val="folHlink"/>
                  </a:solidFill>
                </a:rPr>
                <a:t> les vias doivent être « loin » des différents métaux préexistants donc prennent de la place</a:t>
              </a:r>
            </a:p>
            <a:p>
              <a:pPr>
                <a:spcBef>
                  <a:spcPct val="50000"/>
                </a:spcBef>
              </a:pPr>
              <a:endParaRPr lang="fr-FR" sz="1400">
                <a:solidFill>
                  <a:schemeClr val="folHlink"/>
                </a:solidFill>
              </a:endParaRPr>
            </a:p>
          </p:txBody>
        </p:sp>
        <p:sp>
          <p:nvSpPr>
            <p:cNvPr id="35850" name="Text Box 28"/>
            <p:cNvSpPr txBox="1">
              <a:spLocks noChangeArrowheads="1"/>
            </p:cNvSpPr>
            <p:nvPr/>
          </p:nvSpPr>
          <p:spPr bwMode="auto">
            <a:xfrm>
              <a:off x="-4606979" y="4281237"/>
              <a:ext cx="2714644" cy="13133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>
                  <a:solidFill>
                    <a:schemeClr val="folHlink"/>
                  </a:solidFill>
                </a:rPr>
                <a:t>Les vias peuvent être très petits </a:t>
              </a:r>
              <a:r>
                <a:rPr lang="fr-FR" sz="1400">
                  <a:solidFill>
                    <a:srgbClr val="FF0000"/>
                  </a:solidFill>
                </a:rPr>
                <a:t>mais</a:t>
              </a:r>
              <a:r>
                <a:rPr lang="fr-FR" sz="1400">
                  <a:solidFill>
                    <a:schemeClr val="folHlink"/>
                  </a:solidFill>
                </a:rPr>
                <a:t> nécessite une collaboration fondeur- fabricant de vias. </a:t>
              </a:r>
            </a:p>
            <a:p>
              <a:pPr>
                <a:spcBef>
                  <a:spcPct val="50000"/>
                </a:spcBef>
              </a:pPr>
              <a:endParaRPr lang="fr-FR" sz="1400">
                <a:solidFill>
                  <a:schemeClr val="folHlink"/>
                </a:solidFill>
              </a:endParaRPr>
            </a:p>
          </p:txBody>
        </p:sp>
        <p:pic>
          <p:nvPicPr>
            <p:cNvPr id="35851" name="Picture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8064598" y="1252518"/>
              <a:ext cx="4397375" cy="196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Un exemple de process : Tezzaron</a:t>
            </a:r>
          </a:p>
        </p:txBody>
      </p:sp>
      <p:sp>
        <p:nvSpPr>
          <p:cNvPr id="37890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Face to face</a:t>
            </a:r>
          </a:p>
          <a:p>
            <a:r>
              <a:rPr lang="fr-FR" smtClean="0"/>
              <a:t>Wafer to wafer</a:t>
            </a:r>
          </a:p>
          <a:p>
            <a:r>
              <a:rPr lang="fr-FR" smtClean="0"/>
              <a:t>Vias first</a:t>
            </a:r>
          </a:p>
          <a:p>
            <a:r>
              <a:rPr lang="fr-FR" smtClean="0"/>
              <a:t>Accord avec fondeur : Chartered ( techno 0.13 µm similaire à IBM )</a:t>
            </a:r>
          </a:p>
          <a:p>
            <a:endParaRPr lang="fr-FR" smtClean="0"/>
          </a:p>
        </p:txBody>
      </p:sp>
      <p:sp>
        <p:nvSpPr>
          <p:cNvPr id="3789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Journées VLSI, 3 juin 2008                                                     Jean-Claude Clémens, CPPM</a:t>
            </a:r>
          </a:p>
        </p:txBody>
      </p:sp>
      <p:pic>
        <p:nvPicPr>
          <p:cNvPr id="39938" name="Picture 4" descr="Ryarema_2008_Page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ZoneTexte 4"/>
          <p:cNvSpPr txBox="1">
            <a:spLocks noChangeArrowheads="1"/>
          </p:cNvSpPr>
          <p:nvPr/>
        </p:nvSpPr>
        <p:spPr bwMode="auto">
          <a:xfrm>
            <a:off x="928688" y="6286500"/>
            <a:ext cx="84296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From Ray Yarema presentation : V. integration  Tech. For HEP , Ringberg 2008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Journées VLSI, 3 juin 2008                                                     Jean-Claude Clémens, CPPM</a:t>
            </a:r>
          </a:p>
        </p:txBody>
      </p:sp>
      <p:pic>
        <p:nvPicPr>
          <p:cNvPr id="41986" name="Picture 4" descr="Ryarema_2008_Page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-428625"/>
            <a:ext cx="10058400" cy="77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ZoneTexte 3"/>
          <p:cNvSpPr txBox="1">
            <a:spLocks noChangeArrowheads="1"/>
          </p:cNvSpPr>
          <p:nvPr/>
        </p:nvSpPr>
        <p:spPr bwMode="auto">
          <a:xfrm>
            <a:off x="928688" y="6286500"/>
            <a:ext cx="84296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From Ray Yarema presentation : V. integration  Tech. For HEP , Ringberg 2008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Journées VLSI, 3 juin 2008                                                     Jean-Claude Clémens, CPPM</a:t>
            </a:r>
          </a:p>
        </p:txBody>
      </p:sp>
      <p:pic>
        <p:nvPicPr>
          <p:cNvPr id="44034" name="Picture 4" descr="Ryarema_2008_Page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ZoneTexte 3"/>
          <p:cNvSpPr txBox="1">
            <a:spLocks noChangeArrowheads="1"/>
          </p:cNvSpPr>
          <p:nvPr/>
        </p:nvSpPr>
        <p:spPr bwMode="auto">
          <a:xfrm>
            <a:off x="928688" y="6286500"/>
            <a:ext cx="84296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From Ray Yarema presentation : V. integration  Tech. For HEP , Ringberg 2008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Sommaire</a:t>
            </a:r>
          </a:p>
        </p:txBody>
      </p:sp>
      <p:sp>
        <p:nvSpPr>
          <p:cNvPr id="9218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285875"/>
            <a:ext cx="7991475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 3D c’est quoi ?</a:t>
            </a:r>
          </a:p>
          <a:p>
            <a:r>
              <a:rPr lang="fr-FR" smtClean="0"/>
              <a:t>Motivations industrielles</a:t>
            </a:r>
          </a:p>
          <a:p>
            <a:r>
              <a:rPr lang="fr-FR" smtClean="0"/>
              <a:t>Technologies :</a:t>
            </a:r>
          </a:p>
          <a:p>
            <a:pPr lvl="1"/>
            <a:r>
              <a:rPr lang="fr-FR" smtClean="0"/>
              <a:t>Bases : </a:t>
            </a:r>
          </a:p>
          <a:p>
            <a:pPr lvl="2"/>
            <a:r>
              <a:rPr lang="fr-FR" smtClean="0"/>
              <a:t>Trous métallisés, amincissement, connexions multi-niveaux</a:t>
            </a:r>
          </a:p>
          <a:p>
            <a:pPr lvl="1"/>
            <a:r>
              <a:rPr lang="fr-FR" smtClean="0"/>
              <a:t>Technologies disponibles </a:t>
            </a:r>
          </a:p>
          <a:p>
            <a:r>
              <a:rPr lang="fr-FR" smtClean="0"/>
              <a:t>Applications en physique des hautes énergies</a:t>
            </a:r>
          </a:p>
          <a:p>
            <a:r>
              <a:rPr lang="fr-FR" smtClean="0"/>
              <a:t>Le projet 3D-France</a:t>
            </a:r>
          </a:p>
          <a:p>
            <a:r>
              <a:rPr lang="fr-FR" smtClean="0"/>
              <a:t>Conclusions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1">
              <a:buFont typeface="Wingdings" pitchFamily="2" charset="2"/>
              <a:buNone/>
            </a:pPr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</p:txBody>
      </p:sp>
      <p:sp>
        <p:nvSpPr>
          <p:cNvPr id="921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Journées VLSI, 3 juin 2008                                                     Jean-Claude Clémens, CPPM</a:t>
            </a:r>
          </a:p>
        </p:txBody>
      </p:sp>
      <p:pic>
        <p:nvPicPr>
          <p:cNvPr id="46082" name="Picture 4" descr="Ryarema_2008_Page_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ZoneTexte 3"/>
          <p:cNvSpPr txBox="1">
            <a:spLocks noChangeArrowheads="1"/>
          </p:cNvSpPr>
          <p:nvPr/>
        </p:nvSpPr>
        <p:spPr bwMode="auto">
          <a:xfrm>
            <a:off x="928688" y="6286500"/>
            <a:ext cx="84296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From Ray Yarema presentation : V. integration  Tech. For HEP , Ringberg 2008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Journées VLSI, 3 juin 2008                                                     Jean-Claude Clémens, CPPM</a:t>
            </a:r>
          </a:p>
        </p:txBody>
      </p:sp>
      <p:pic>
        <p:nvPicPr>
          <p:cNvPr id="48130" name="Picture 6" descr="Ryarema_2008_Page_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0375" y="-457200"/>
            <a:ext cx="1006475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ZoneTexte 3"/>
          <p:cNvSpPr txBox="1">
            <a:spLocks noChangeArrowheads="1"/>
          </p:cNvSpPr>
          <p:nvPr/>
        </p:nvSpPr>
        <p:spPr bwMode="auto">
          <a:xfrm>
            <a:off x="928688" y="6286500"/>
            <a:ext cx="84296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From Ray Yarema presentation : V. integration  Tech. For HEP , Ringberg 2008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Journées VLSI, 3 juin 2008                                                     Jean-Claude Clémens, CPPM</a:t>
            </a:r>
          </a:p>
        </p:txBody>
      </p:sp>
      <p:pic>
        <p:nvPicPr>
          <p:cNvPr id="50178" name="Picture 4" descr="Ryarema_2008_Page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ZoneTexte 3"/>
          <p:cNvSpPr txBox="1">
            <a:spLocks noChangeArrowheads="1"/>
          </p:cNvSpPr>
          <p:nvPr/>
        </p:nvSpPr>
        <p:spPr bwMode="auto">
          <a:xfrm>
            <a:off x="928688" y="6286500"/>
            <a:ext cx="84296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From Ray Yarema presentation : V. integration  Tech. For HEP , Ringberg 2008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Journées VLSI, 3 juin 2008                                                     Jean-Claude Clémens, CPPM</a:t>
            </a:r>
          </a:p>
        </p:txBody>
      </p:sp>
      <p:pic>
        <p:nvPicPr>
          <p:cNvPr id="52226" name="Picture 4" descr="Ryarema_2008_Page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ZoneTexte 3"/>
          <p:cNvSpPr txBox="1">
            <a:spLocks noChangeArrowheads="1"/>
          </p:cNvSpPr>
          <p:nvPr/>
        </p:nvSpPr>
        <p:spPr bwMode="auto">
          <a:xfrm>
            <a:off x="928688" y="6286500"/>
            <a:ext cx="842962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From Ray Yarema presentation : V. integration  Tech. For HEP , Ringberg 2008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Combien ça coûte ?</a:t>
            </a:r>
          </a:p>
        </p:txBody>
      </p:sp>
      <p:sp>
        <p:nvSpPr>
          <p:cNvPr id="54274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mtClean="0"/>
              <a:t>Si l’on prend une approche « classique » on prend assez vite peur : </a:t>
            </a:r>
          </a:p>
          <a:p>
            <a:pPr algn="just"/>
            <a:r>
              <a:rPr lang="fr-FR" smtClean="0"/>
              <a:t>         2 couches = 2 runs électronique + 1 assemblage  3D</a:t>
            </a:r>
          </a:p>
          <a:p>
            <a:pPr algn="just"/>
            <a:endParaRPr lang="fr-FR" smtClean="0"/>
          </a:p>
          <a:p>
            <a:pPr algn="just"/>
            <a:r>
              <a:rPr lang="fr-FR" smtClean="0"/>
              <a:t>En prototype et en 2 couches on peut ne faire qu’un run électronique (en sacrifiant souvent  1 chip sur 2)</a:t>
            </a:r>
          </a:p>
          <a:p>
            <a:pPr algn="just"/>
            <a:endParaRPr lang="fr-FR" smtClean="0"/>
          </a:p>
          <a:p>
            <a:pPr algn="just"/>
            <a:endParaRPr lang="fr-FR" smtClean="0"/>
          </a:p>
          <a:p>
            <a:endParaRPr lang="fr-FR" smtClean="0"/>
          </a:p>
        </p:txBody>
      </p:sp>
      <p:sp>
        <p:nvSpPr>
          <p:cNvPr id="5427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Un seul run pour un 3D avec 2 couches</a:t>
            </a:r>
          </a:p>
        </p:txBody>
      </p:sp>
      <p:sp>
        <p:nvSpPr>
          <p:cNvPr id="5632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grpSp>
        <p:nvGrpSpPr>
          <p:cNvPr id="56323" name="Groupe 384"/>
          <p:cNvGrpSpPr>
            <a:grpSpLocks/>
          </p:cNvGrpSpPr>
          <p:nvPr/>
        </p:nvGrpSpPr>
        <p:grpSpPr bwMode="auto">
          <a:xfrm>
            <a:off x="1000125" y="928688"/>
            <a:ext cx="6700838" cy="5462587"/>
            <a:chOff x="1616075" y="485775"/>
            <a:chExt cx="6700838" cy="5462588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auto">
            <a:xfrm>
              <a:off x="1616075" y="895350"/>
              <a:ext cx="2241550" cy="2060575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56325" name="Line 7"/>
            <p:cNvSpPr>
              <a:spLocks noChangeShapeType="1"/>
            </p:cNvSpPr>
            <p:nvPr/>
          </p:nvSpPr>
          <p:spPr bwMode="auto">
            <a:xfrm>
              <a:off x="2735263" y="708025"/>
              <a:ext cx="0" cy="26289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6326" name="Line 10"/>
            <p:cNvSpPr>
              <a:spLocks noChangeShapeType="1"/>
            </p:cNvSpPr>
            <p:nvPr/>
          </p:nvSpPr>
          <p:spPr bwMode="auto">
            <a:xfrm>
              <a:off x="2114550" y="1554163"/>
              <a:ext cx="0" cy="68421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6327" name="Line 11"/>
            <p:cNvSpPr>
              <a:spLocks noChangeShapeType="1"/>
            </p:cNvSpPr>
            <p:nvPr/>
          </p:nvSpPr>
          <p:spPr bwMode="auto">
            <a:xfrm>
              <a:off x="2447925" y="1571625"/>
              <a:ext cx="0" cy="68421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6328" name="Line 13"/>
            <p:cNvSpPr>
              <a:spLocks noChangeShapeType="1"/>
            </p:cNvSpPr>
            <p:nvPr/>
          </p:nvSpPr>
          <p:spPr bwMode="auto">
            <a:xfrm>
              <a:off x="3084513" y="1576388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6329" name="Line 14"/>
            <p:cNvSpPr>
              <a:spLocks noChangeShapeType="1"/>
            </p:cNvSpPr>
            <p:nvPr/>
          </p:nvSpPr>
          <p:spPr bwMode="auto">
            <a:xfrm>
              <a:off x="3409950" y="1565275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6330" name="Rectangle 15"/>
            <p:cNvSpPr>
              <a:spLocks noChangeArrowheads="1"/>
            </p:cNvSpPr>
            <p:nvPr/>
          </p:nvSpPr>
          <p:spPr bwMode="auto">
            <a:xfrm>
              <a:off x="1798638" y="1549400"/>
              <a:ext cx="1898650" cy="70167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56331" name="Group 76"/>
            <p:cNvGrpSpPr>
              <a:grpSpLocks/>
            </p:cNvGrpSpPr>
            <p:nvPr/>
          </p:nvGrpSpPr>
          <p:grpSpPr bwMode="auto">
            <a:xfrm>
              <a:off x="1841500" y="1755775"/>
              <a:ext cx="563563" cy="461963"/>
              <a:chOff x="1160" y="1106"/>
              <a:chExt cx="355" cy="291"/>
            </a:xfrm>
          </p:grpSpPr>
          <p:sp>
            <p:nvSpPr>
              <p:cNvPr id="56505" name="Rectangle 27"/>
              <p:cNvSpPr>
                <a:spLocks noChangeArrowheads="1"/>
              </p:cNvSpPr>
              <p:nvPr/>
            </p:nvSpPr>
            <p:spPr bwMode="auto">
              <a:xfrm>
                <a:off x="1160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506" name="Rectangle 28"/>
              <p:cNvSpPr>
                <a:spLocks noChangeArrowheads="1"/>
              </p:cNvSpPr>
              <p:nvPr/>
            </p:nvSpPr>
            <p:spPr bwMode="auto">
              <a:xfrm>
                <a:off x="1207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507" name="Rectangle 29"/>
              <p:cNvSpPr>
                <a:spLocks noChangeArrowheads="1"/>
              </p:cNvSpPr>
              <p:nvPr/>
            </p:nvSpPr>
            <p:spPr bwMode="auto">
              <a:xfrm>
                <a:off x="1255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cxnSp>
            <p:nvCxnSpPr>
              <p:cNvPr id="56508" name="AutoShape 33"/>
              <p:cNvCxnSpPr>
                <a:cxnSpLocks noChangeShapeType="1"/>
                <a:stCxn id="56505" idx="0"/>
              </p:cNvCxnSpPr>
              <p:nvPr/>
            </p:nvCxnSpPr>
            <p:spPr bwMode="auto">
              <a:xfrm rot="-5400000">
                <a:off x="1071" y="1241"/>
                <a:ext cx="216" cy="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FF66CC"/>
                </a:solidFill>
                <a:miter lim="800000"/>
                <a:headEnd/>
                <a:tailEnd/>
              </a:ln>
            </p:spPr>
          </p:cxnSp>
          <p:cxnSp>
            <p:nvCxnSpPr>
              <p:cNvPr id="56509" name="AutoShape 34"/>
              <p:cNvCxnSpPr>
                <a:cxnSpLocks noChangeShapeType="1"/>
                <a:stCxn id="56506" idx="0"/>
              </p:cNvCxnSpPr>
              <p:nvPr/>
            </p:nvCxnSpPr>
            <p:spPr bwMode="auto">
              <a:xfrm flipV="1">
                <a:off x="1225" y="1134"/>
                <a:ext cx="2" cy="216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</p:spPr>
          </p:cxnSp>
          <p:cxnSp>
            <p:nvCxnSpPr>
              <p:cNvPr id="56510" name="AutoShape 35"/>
              <p:cNvCxnSpPr>
                <a:cxnSpLocks noChangeShapeType="1"/>
                <a:stCxn id="56507" idx="0"/>
              </p:cNvCxnSpPr>
              <p:nvPr/>
            </p:nvCxnSpPr>
            <p:spPr bwMode="auto">
              <a:xfrm flipV="1">
                <a:off x="1273" y="1310"/>
                <a:ext cx="1" cy="40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</p:spPr>
          </p:cxnSp>
          <p:sp>
            <p:nvSpPr>
              <p:cNvPr id="56511" name="Rectangle 36"/>
              <p:cNvSpPr>
                <a:spLocks noChangeArrowheads="1"/>
              </p:cNvSpPr>
              <p:nvPr/>
            </p:nvSpPr>
            <p:spPr bwMode="auto">
              <a:xfrm>
                <a:off x="1418" y="1108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512" name="Rectangle 37"/>
              <p:cNvSpPr>
                <a:spLocks noChangeArrowheads="1"/>
              </p:cNvSpPr>
              <p:nvPr/>
            </p:nvSpPr>
            <p:spPr bwMode="auto">
              <a:xfrm>
                <a:off x="1481" y="1106"/>
                <a:ext cx="34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513" name="Rectangle 38"/>
              <p:cNvSpPr>
                <a:spLocks noChangeArrowheads="1"/>
              </p:cNvSpPr>
              <p:nvPr/>
            </p:nvSpPr>
            <p:spPr bwMode="auto">
              <a:xfrm>
                <a:off x="1359" y="1261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6332" name="Group 65"/>
            <p:cNvGrpSpPr>
              <a:grpSpLocks/>
            </p:cNvGrpSpPr>
            <p:nvPr/>
          </p:nvGrpSpPr>
          <p:grpSpPr bwMode="auto">
            <a:xfrm>
              <a:off x="2476500" y="1755775"/>
              <a:ext cx="563563" cy="461963"/>
              <a:chOff x="1560" y="1106"/>
              <a:chExt cx="355" cy="291"/>
            </a:xfrm>
          </p:grpSpPr>
          <p:sp>
            <p:nvSpPr>
              <p:cNvPr id="56496" name="Rectangle 56"/>
              <p:cNvSpPr>
                <a:spLocks noChangeArrowheads="1"/>
              </p:cNvSpPr>
              <p:nvPr/>
            </p:nvSpPr>
            <p:spPr bwMode="auto">
              <a:xfrm>
                <a:off x="1560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97" name="Rectangle 57"/>
              <p:cNvSpPr>
                <a:spLocks noChangeArrowheads="1"/>
              </p:cNvSpPr>
              <p:nvPr/>
            </p:nvSpPr>
            <p:spPr bwMode="auto">
              <a:xfrm>
                <a:off x="1607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98" name="Rectangle 58"/>
              <p:cNvSpPr>
                <a:spLocks noChangeArrowheads="1"/>
              </p:cNvSpPr>
              <p:nvPr/>
            </p:nvSpPr>
            <p:spPr bwMode="auto">
              <a:xfrm>
                <a:off x="1655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cxnSp>
            <p:nvCxnSpPr>
              <p:cNvPr id="56499" name="AutoShape 59"/>
              <p:cNvCxnSpPr>
                <a:cxnSpLocks noChangeShapeType="1"/>
                <a:stCxn id="56496" idx="0"/>
              </p:cNvCxnSpPr>
              <p:nvPr/>
            </p:nvCxnSpPr>
            <p:spPr bwMode="auto">
              <a:xfrm rot="-5400000">
                <a:off x="1471" y="1241"/>
                <a:ext cx="216" cy="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FF66CC"/>
                </a:solidFill>
                <a:miter lim="800000"/>
                <a:headEnd/>
                <a:tailEnd/>
              </a:ln>
            </p:spPr>
          </p:cxnSp>
          <p:cxnSp>
            <p:nvCxnSpPr>
              <p:cNvPr id="56500" name="AutoShape 60"/>
              <p:cNvCxnSpPr>
                <a:cxnSpLocks noChangeShapeType="1"/>
                <a:stCxn id="56497" idx="0"/>
              </p:cNvCxnSpPr>
              <p:nvPr/>
            </p:nvCxnSpPr>
            <p:spPr bwMode="auto">
              <a:xfrm flipV="1">
                <a:off x="1625" y="1134"/>
                <a:ext cx="2" cy="216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</p:spPr>
          </p:cxnSp>
          <p:cxnSp>
            <p:nvCxnSpPr>
              <p:cNvPr id="56501" name="AutoShape 61"/>
              <p:cNvCxnSpPr>
                <a:cxnSpLocks noChangeShapeType="1"/>
                <a:stCxn id="56498" idx="0"/>
              </p:cNvCxnSpPr>
              <p:nvPr/>
            </p:nvCxnSpPr>
            <p:spPr bwMode="auto">
              <a:xfrm flipV="1">
                <a:off x="1673" y="1310"/>
                <a:ext cx="1" cy="40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</p:spPr>
          </p:cxnSp>
          <p:sp>
            <p:nvSpPr>
              <p:cNvPr id="56502" name="Rectangle 62"/>
              <p:cNvSpPr>
                <a:spLocks noChangeArrowheads="1"/>
              </p:cNvSpPr>
              <p:nvPr/>
            </p:nvSpPr>
            <p:spPr bwMode="auto">
              <a:xfrm>
                <a:off x="1818" y="1108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503" name="Rectangle 63"/>
              <p:cNvSpPr>
                <a:spLocks noChangeArrowheads="1"/>
              </p:cNvSpPr>
              <p:nvPr/>
            </p:nvSpPr>
            <p:spPr bwMode="auto">
              <a:xfrm>
                <a:off x="1881" y="1106"/>
                <a:ext cx="34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504" name="Rectangle 64"/>
              <p:cNvSpPr>
                <a:spLocks noChangeArrowheads="1"/>
              </p:cNvSpPr>
              <p:nvPr/>
            </p:nvSpPr>
            <p:spPr bwMode="auto">
              <a:xfrm>
                <a:off x="1759" y="1261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56333" name="Group 66"/>
            <p:cNvGrpSpPr>
              <a:grpSpLocks/>
            </p:cNvGrpSpPr>
            <p:nvPr/>
          </p:nvGrpSpPr>
          <p:grpSpPr bwMode="auto">
            <a:xfrm>
              <a:off x="3117850" y="1755775"/>
              <a:ext cx="563563" cy="461963"/>
              <a:chOff x="1560" y="1106"/>
              <a:chExt cx="355" cy="291"/>
            </a:xfrm>
          </p:grpSpPr>
          <p:sp>
            <p:nvSpPr>
              <p:cNvPr id="56487" name="Rectangle 67"/>
              <p:cNvSpPr>
                <a:spLocks noChangeArrowheads="1"/>
              </p:cNvSpPr>
              <p:nvPr/>
            </p:nvSpPr>
            <p:spPr bwMode="auto">
              <a:xfrm>
                <a:off x="1560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88" name="Rectangle 68"/>
              <p:cNvSpPr>
                <a:spLocks noChangeArrowheads="1"/>
              </p:cNvSpPr>
              <p:nvPr/>
            </p:nvSpPr>
            <p:spPr bwMode="auto">
              <a:xfrm>
                <a:off x="1607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89" name="Rectangle 69"/>
              <p:cNvSpPr>
                <a:spLocks noChangeArrowheads="1"/>
              </p:cNvSpPr>
              <p:nvPr/>
            </p:nvSpPr>
            <p:spPr bwMode="auto">
              <a:xfrm>
                <a:off x="1655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cxnSp>
            <p:nvCxnSpPr>
              <p:cNvPr id="56490" name="AutoShape 70"/>
              <p:cNvCxnSpPr>
                <a:cxnSpLocks noChangeShapeType="1"/>
                <a:stCxn id="56487" idx="0"/>
              </p:cNvCxnSpPr>
              <p:nvPr/>
            </p:nvCxnSpPr>
            <p:spPr bwMode="auto">
              <a:xfrm rot="-5400000">
                <a:off x="1471" y="1241"/>
                <a:ext cx="216" cy="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FF66CC"/>
                </a:solidFill>
                <a:miter lim="800000"/>
                <a:headEnd/>
                <a:tailEnd/>
              </a:ln>
            </p:spPr>
          </p:cxnSp>
          <p:cxnSp>
            <p:nvCxnSpPr>
              <p:cNvPr id="56491" name="AutoShape 71"/>
              <p:cNvCxnSpPr>
                <a:cxnSpLocks noChangeShapeType="1"/>
                <a:stCxn id="56488" idx="0"/>
              </p:cNvCxnSpPr>
              <p:nvPr/>
            </p:nvCxnSpPr>
            <p:spPr bwMode="auto">
              <a:xfrm flipV="1">
                <a:off x="1625" y="1134"/>
                <a:ext cx="2" cy="216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</p:spPr>
          </p:cxnSp>
          <p:cxnSp>
            <p:nvCxnSpPr>
              <p:cNvPr id="56492" name="AutoShape 72"/>
              <p:cNvCxnSpPr>
                <a:cxnSpLocks noChangeShapeType="1"/>
                <a:stCxn id="56489" idx="0"/>
              </p:cNvCxnSpPr>
              <p:nvPr/>
            </p:nvCxnSpPr>
            <p:spPr bwMode="auto">
              <a:xfrm flipV="1">
                <a:off x="1673" y="1310"/>
                <a:ext cx="1" cy="40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</p:spPr>
          </p:cxnSp>
          <p:sp>
            <p:nvSpPr>
              <p:cNvPr id="56493" name="Rectangle 73"/>
              <p:cNvSpPr>
                <a:spLocks noChangeArrowheads="1"/>
              </p:cNvSpPr>
              <p:nvPr/>
            </p:nvSpPr>
            <p:spPr bwMode="auto">
              <a:xfrm>
                <a:off x="1818" y="1108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94" name="Rectangle 74"/>
              <p:cNvSpPr>
                <a:spLocks noChangeArrowheads="1"/>
              </p:cNvSpPr>
              <p:nvPr/>
            </p:nvSpPr>
            <p:spPr bwMode="auto">
              <a:xfrm>
                <a:off x="1881" y="1106"/>
                <a:ext cx="34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95" name="Rectangle 75"/>
              <p:cNvSpPr>
                <a:spLocks noChangeArrowheads="1"/>
              </p:cNvSpPr>
              <p:nvPr/>
            </p:nvSpPr>
            <p:spPr bwMode="auto">
              <a:xfrm>
                <a:off x="1759" y="1261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56334" name="Text Box 159"/>
            <p:cNvSpPr txBox="1">
              <a:spLocks noChangeArrowheads="1"/>
            </p:cNvSpPr>
            <p:nvPr/>
          </p:nvSpPr>
          <p:spPr bwMode="auto">
            <a:xfrm>
              <a:off x="2324100" y="1085850"/>
              <a:ext cx="1031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/>
                <a:t>dessus</a:t>
              </a:r>
            </a:p>
          </p:txBody>
        </p:sp>
        <p:grpSp>
          <p:nvGrpSpPr>
            <p:cNvPr id="56335" name="Group 162"/>
            <p:cNvGrpSpPr>
              <a:grpSpLocks/>
            </p:cNvGrpSpPr>
            <p:nvPr/>
          </p:nvGrpSpPr>
          <p:grpSpPr bwMode="auto">
            <a:xfrm>
              <a:off x="1620838" y="3319463"/>
              <a:ext cx="2241550" cy="2628900"/>
              <a:chOff x="1021" y="2091"/>
              <a:chExt cx="1412" cy="1656"/>
            </a:xfrm>
          </p:grpSpPr>
          <p:sp>
            <p:nvSpPr>
              <p:cNvPr id="56449" name="Oval 118"/>
              <p:cNvSpPr>
                <a:spLocks noChangeArrowheads="1"/>
              </p:cNvSpPr>
              <p:nvPr/>
            </p:nvSpPr>
            <p:spPr bwMode="auto">
              <a:xfrm>
                <a:off x="1021" y="2209"/>
                <a:ext cx="1412" cy="1298"/>
              </a:xfrm>
              <a:prstGeom prst="ellipse">
                <a:avLst/>
              </a:prstGeom>
              <a:solidFill>
                <a:srgbClr val="0058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50" name="Line 119"/>
              <p:cNvSpPr>
                <a:spLocks noChangeShapeType="1"/>
              </p:cNvSpPr>
              <p:nvPr/>
            </p:nvSpPr>
            <p:spPr bwMode="auto">
              <a:xfrm>
                <a:off x="1726" y="2091"/>
                <a:ext cx="0" cy="165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51" name="Line 120"/>
              <p:cNvSpPr>
                <a:spLocks noChangeShapeType="1"/>
              </p:cNvSpPr>
              <p:nvPr/>
            </p:nvSpPr>
            <p:spPr bwMode="auto">
              <a:xfrm>
                <a:off x="1332" y="2642"/>
                <a:ext cx="0" cy="43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52" name="Line 121"/>
              <p:cNvSpPr>
                <a:spLocks noChangeShapeType="1"/>
              </p:cNvSpPr>
              <p:nvPr/>
            </p:nvSpPr>
            <p:spPr bwMode="auto">
              <a:xfrm>
                <a:off x="1545" y="2635"/>
                <a:ext cx="0" cy="43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53" name="Line 122"/>
              <p:cNvSpPr>
                <a:spLocks noChangeShapeType="1"/>
              </p:cNvSpPr>
              <p:nvPr/>
            </p:nvSpPr>
            <p:spPr bwMode="auto">
              <a:xfrm>
                <a:off x="1946" y="263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54" name="Line 123"/>
              <p:cNvSpPr>
                <a:spLocks noChangeShapeType="1"/>
              </p:cNvSpPr>
              <p:nvPr/>
            </p:nvSpPr>
            <p:spPr bwMode="auto">
              <a:xfrm>
                <a:off x="2151" y="2631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55" name="Rectangle 124"/>
              <p:cNvSpPr>
                <a:spLocks noChangeArrowheads="1"/>
              </p:cNvSpPr>
              <p:nvPr/>
            </p:nvSpPr>
            <p:spPr bwMode="auto">
              <a:xfrm>
                <a:off x="1136" y="2621"/>
                <a:ext cx="1196" cy="44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56456" name="Group 125"/>
              <p:cNvGrpSpPr>
                <a:grpSpLocks/>
              </p:cNvGrpSpPr>
              <p:nvPr/>
            </p:nvGrpSpPr>
            <p:grpSpPr bwMode="auto">
              <a:xfrm>
                <a:off x="1163" y="2751"/>
                <a:ext cx="355" cy="291"/>
                <a:chOff x="1160" y="1106"/>
                <a:chExt cx="355" cy="291"/>
              </a:xfrm>
            </p:grpSpPr>
            <p:sp>
              <p:nvSpPr>
                <p:cNvPr id="5647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1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7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2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8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481" name="AutoShape 129"/>
                <p:cNvCxnSpPr>
                  <a:cxnSpLocks noChangeShapeType="1"/>
                  <a:stCxn id="56478" idx="0"/>
                </p:cNvCxnSpPr>
                <p:nvPr/>
              </p:nvCxnSpPr>
              <p:spPr bwMode="auto">
                <a:xfrm rot="-5400000">
                  <a:off x="10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482" name="AutoShape 130"/>
                <p:cNvCxnSpPr>
                  <a:cxnSpLocks noChangeShapeType="1"/>
                  <a:stCxn id="56479" idx="0"/>
                </p:cNvCxnSpPr>
                <p:nvPr/>
              </p:nvCxnSpPr>
              <p:spPr bwMode="auto">
                <a:xfrm flipV="1">
                  <a:off x="12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483" name="AutoShape 131"/>
                <p:cNvCxnSpPr>
                  <a:cxnSpLocks noChangeShapeType="1"/>
                  <a:stCxn id="56480" idx="0"/>
                </p:cNvCxnSpPr>
                <p:nvPr/>
              </p:nvCxnSpPr>
              <p:spPr bwMode="auto">
                <a:xfrm flipV="1">
                  <a:off x="12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48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4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8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4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86" name="Rectangle 134"/>
                <p:cNvSpPr>
                  <a:spLocks noChangeArrowheads="1"/>
                </p:cNvSpPr>
                <p:nvPr/>
              </p:nvSpPr>
              <p:spPr bwMode="auto">
                <a:xfrm>
                  <a:off x="13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6457" name="Group 135"/>
              <p:cNvGrpSpPr>
                <a:grpSpLocks/>
              </p:cNvGrpSpPr>
              <p:nvPr/>
            </p:nvGrpSpPr>
            <p:grpSpPr bwMode="auto">
              <a:xfrm>
                <a:off x="1563" y="2751"/>
                <a:ext cx="355" cy="291"/>
                <a:chOff x="1560" y="1106"/>
                <a:chExt cx="355" cy="291"/>
              </a:xfrm>
            </p:grpSpPr>
            <p:sp>
              <p:nvSpPr>
                <p:cNvPr id="56469" name="Rectangle 136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70" name="Rectangle 137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71" name="Rectangle 138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472" name="AutoShape 139"/>
                <p:cNvCxnSpPr>
                  <a:cxnSpLocks noChangeShapeType="1"/>
                  <a:stCxn id="56469" idx="0"/>
                </p:cNvCxnSpPr>
                <p:nvPr/>
              </p:nvCxnSpPr>
              <p:spPr bwMode="auto">
                <a:xfrm rot="-54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473" name="AutoShape 140"/>
                <p:cNvCxnSpPr>
                  <a:cxnSpLocks noChangeShapeType="1"/>
                  <a:stCxn id="56470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474" name="AutoShape 141"/>
                <p:cNvCxnSpPr>
                  <a:cxnSpLocks noChangeShapeType="1"/>
                  <a:stCxn id="56471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475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76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77" name="Rectangle 144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6458" name="Group 145"/>
              <p:cNvGrpSpPr>
                <a:grpSpLocks/>
              </p:cNvGrpSpPr>
              <p:nvPr/>
            </p:nvGrpSpPr>
            <p:grpSpPr bwMode="auto">
              <a:xfrm>
                <a:off x="1967" y="2751"/>
                <a:ext cx="355" cy="291"/>
                <a:chOff x="1560" y="1106"/>
                <a:chExt cx="355" cy="291"/>
              </a:xfrm>
            </p:grpSpPr>
            <p:sp>
              <p:nvSpPr>
                <p:cNvPr id="56460" name="Rectangle 146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61" name="Rectangle 147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62" name="Rectangle 148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463" name="AutoShape 149"/>
                <p:cNvCxnSpPr>
                  <a:cxnSpLocks noChangeShapeType="1"/>
                  <a:stCxn id="56460" idx="0"/>
                </p:cNvCxnSpPr>
                <p:nvPr/>
              </p:nvCxnSpPr>
              <p:spPr bwMode="auto">
                <a:xfrm rot="-54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464" name="AutoShape 150"/>
                <p:cNvCxnSpPr>
                  <a:cxnSpLocks noChangeShapeType="1"/>
                  <a:stCxn id="56461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465" name="AutoShape 151"/>
                <p:cNvCxnSpPr>
                  <a:cxnSpLocks noChangeShapeType="1"/>
                  <a:stCxn id="56462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466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67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68" name="Rectangle 154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6459" name="Text Box 160"/>
              <p:cNvSpPr txBox="1">
                <a:spLocks noChangeArrowheads="1"/>
              </p:cNvSpPr>
              <p:nvPr/>
            </p:nvSpPr>
            <p:spPr bwMode="auto">
              <a:xfrm>
                <a:off x="1420" y="2332"/>
                <a:ext cx="5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/>
                  <a:t>dessous</a:t>
                </a:r>
              </a:p>
            </p:txBody>
          </p:sp>
        </p:grpSp>
        <p:sp>
          <p:nvSpPr>
            <p:cNvPr id="56336" name="AutoShape 161"/>
            <p:cNvSpPr>
              <a:spLocks noChangeArrowheads="1"/>
            </p:cNvSpPr>
            <p:nvPr/>
          </p:nvSpPr>
          <p:spPr bwMode="auto">
            <a:xfrm>
              <a:off x="3209925" y="485775"/>
              <a:ext cx="1000125" cy="314325"/>
            </a:xfrm>
            <a:prstGeom prst="curvedDownArrow">
              <a:avLst>
                <a:gd name="adj1" fmla="val 63636"/>
                <a:gd name="adj2" fmla="val 127273"/>
                <a:gd name="adj3" fmla="val 33333"/>
              </a:avLst>
            </a:prstGeom>
            <a:solidFill>
              <a:schemeClr val="folHlink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56337" name="Group 163"/>
            <p:cNvGrpSpPr>
              <a:grpSpLocks/>
            </p:cNvGrpSpPr>
            <p:nvPr/>
          </p:nvGrpSpPr>
          <p:grpSpPr bwMode="auto">
            <a:xfrm>
              <a:off x="6089650" y="2282825"/>
              <a:ext cx="2227263" cy="2624138"/>
              <a:chOff x="1021" y="2091"/>
              <a:chExt cx="1412" cy="1656"/>
            </a:xfrm>
          </p:grpSpPr>
          <p:sp>
            <p:nvSpPr>
              <p:cNvPr id="56411" name="Oval 164"/>
              <p:cNvSpPr>
                <a:spLocks noChangeArrowheads="1"/>
              </p:cNvSpPr>
              <p:nvPr/>
            </p:nvSpPr>
            <p:spPr bwMode="auto">
              <a:xfrm>
                <a:off x="1021" y="2209"/>
                <a:ext cx="1412" cy="1298"/>
              </a:xfrm>
              <a:prstGeom prst="ellipse">
                <a:avLst/>
              </a:prstGeom>
              <a:solidFill>
                <a:srgbClr val="0058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12" name="Line 165"/>
              <p:cNvSpPr>
                <a:spLocks noChangeShapeType="1"/>
              </p:cNvSpPr>
              <p:nvPr/>
            </p:nvSpPr>
            <p:spPr bwMode="auto">
              <a:xfrm>
                <a:off x="1726" y="2091"/>
                <a:ext cx="0" cy="165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13" name="Line 166"/>
              <p:cNvSpPr>
                <a:spLocks noChangeShapeType="1"/>
              </p:cNvSpPr>
              <p:nvPr/>
            </p:nvSpPr>
            <p:spPr bwMode="auto">
              <a:xfrm>
                <a:off x="1332" y="2642"/>
                <a:ext cx="0" cy="43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14" name="Line 167"/>
              <p:cNvSpPr>
                <a:spLocks noChangeShapeType="1"/>
              </p:cNvSpPr>
              <p:nvPr/>
            </p:nvSpPr>
            <p:spPr bwMode="auto">
              <a:xfrm>
                <a:off x="1545" y="2635"/>
                <a:ext cx="0" cy="43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15" name="Line 168"/>
              <p:cNvSpPr>
                <a:spLocks noChangeShapeType="1"/>
              </p:cNvSpPr>
              <p:nvPr/>
            </p:nvSpPr>
            <p:spPr bwMode="auto">
              <a:xfrm>
                <a:off x="1946" y="263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16" name="Line 169"/>
              <p:cNvSpPr>
                <a:spLocks noChangeShapeType="1"/>
              </p:cNvSpPr>
              <p:nvPr/>
            </p:nvSpPr>
            <p:spPr bwMode="auto">
              <a:xfrm>
                <a:off x="2151" y="2631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417" name="Rectangle 170"/>
              <p:cNvSpPr>
                <a:spLocks noChangeArrowheads="1"/>
              </p:cNvSpPr>
              <p:nvPr/>
            </p:nvSpPr>
            <p:spPr bwMode="auto">
              <a:xfrm>
                <a:off x="1136" y="2621"/>
                <a:ext cx="1196" cy="44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56418" name="Group 171"/>
              <p:cNvGrpSpPr>
                <a:grpSpLocks/>
              </p:cNvGrpSpPr>
              <p:nvPr/>
            </p:nvGrpSpPr>
            <p:grpSpPr bwMode="auto">
              <a:xfrm>
                <a:off x="1163" y="2751"/>
                <a:ext cx="355" cy="291"/>
                <a:chOff x="1160" y="1106"/>
                <a:chExt cx="355" cy="291"/>
              </a:xfrm>
            </p:grpSpPr>
            <p:sp>
              <p:nvSpPr>
                <p:cNvPr id="56440" name="Rectangle 172"/>
                <p:cNvSpPr>
                  <a:spLocks noChangeArrowheads="1"/>
                </p:cNvSpPr>
                <p:nvPr/>
              </p:nvSpPr>
              <p:spPr bwMode="auto">
                <a:xfrm>
                  <a:off x="11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41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42" name="Rectangle 174"/>
                <p:cNvSpPr>
                  <a:spLocks noChangeArrowheads="1"/>
                </p:cNvSpPr>
                <p:nvPr/>
              </p:nvSpPr>
              <p:spPr bwMode="auto">
                <a:xfrm>
                  <a:off x="12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443" name="AutoShape 175"/>
                <p:cNvCxnSpPr>
                  <a:cxnSpLocks noChangeShapeType="1"/>
                  <a:stCxn id="56440" idx="0"/>
                </p:cNvCxnSpPr>
                <p:nvPr/>
              </p:nvCxnSpPr>
              <p:spPr bwMode="auto">
                <a:xfrm rot="-5400000">
                  <a:off x="10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444" name="AutoShape 176"/>
                <p:cNvCxnSpPr>
                  <a:cxnSpLocks noChangeShapeType="1"/>
                  <a:stCxn id="56441" idx="0"/>
                </p:cNvCxnSpPr>
                <p:nvPr/>
              </p:nvCxnSpPr>
              <p:spPr bwMode="auto">
                <a:xfrm flipV="1">
                  <a:off x="12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445" name="AutoShape 177"/>
                <p:cNvCxnSpPr>
                  <a:cxnSpLocks noChangeShapeType="1"/>
                  <a:stCxn id="56442" idx="0"/>
                </p:cNvCxnSpPr>
                <p:nvPr/>
              </p:nvCxnSpPr>
              <p:spPr bwMode="auto">
                <a:xfrm flipV="1">
                  <a:off x="12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446" name="Rectangle 178"/>
                <p:cNvSpPr>
                  <a:spLocks noChangeArrowheads="1"/>
                </p:cNvSpPr>
                <p:nvPr/>
              </p:nvSpPr>
              <p:spPr bwMode="auto">
                <a:xfrm>
                  <a:off x="14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47" name="Rectangle 179"/>
                <p:cNvSpPr>
                  <a:spLocks noChangeArrowheads="1"/>
                </p:cNvSpPr>
                <p:nvPr/>
              </p:nvSpPr>
              <p:spPr bwMode="auto">
                <a:xfrm>
                  <a:off x="14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48" name="Rectangle 180"/>
                <p:cNvSpPr>
                  <a:spLocks noChangeArrowheads="1"/>
                </p:cNvSpPr>
                <p:nvPr/>
              </p:nvSpPr>
              <p:spPr bwMode="auto">
                <a:xfrm>
                  <a:off x="13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6419" name="Group 181"/>
              <p:cNvGrpSpPr>
                <a:grpSpLocks/>
              </p:cNvGrpSpPr>
              <p:nvPr/>
            </p:nvGrpSpPr>
            <p:grpSpPr bwMode="auto">
              <a:xfrm>
                <a:off x="1563" y="2751"/>
                <a:ext cx="355" cy="291"/>
                <a:chOff x="1560" y="1106"/>
                <a:chExt cx="355" cy="291"/>
              </a:xfrm>
            </p:grpSpPr>
            <p:sp>
              <p:nvSpPr>
                <p:cNvPr id="56431" name="Rectangle 182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32" name="Rectangle 183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33" name="Rectangle 184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434" name="AutoShape 185"/>
                <p:cNvCxnSpPr>
                  <a:cxnSpLocks noChangeShapeType="1"/>
                  <a:stCxn id="56431" idx="0"/>
                </p:cNvCxnSpPr>
                <p:nvPr/>
              </p:nvCxnSpPr>
              <p:spPr bwMode="auto">
                <a:xfrm rot="-54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435" name="AutoShape 186"/>
                <p:cNvCxnSpPr>
                  <a:cxnSpLocks noChangeShapeType="1"/>
                  <a:stCxn id="56432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436" name="AutoShape 187"/>
                <p:cNvCxnSpPr>
                  <a:cxnSpLocks noChangeShapeType="1"/>
                  <a:stCxn id="56433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437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38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39" name="Rectangle 190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6420" name="Group 191"/>
              <p:cNvGrpSpPr>
                <a:grpSpLocks/>
              </p:cNvGrpSpPr>
              <p:nvPr/>
            </p:nvGrpSpPr>
            <p:grpSpPr bwMode="auto">
              <a:xfrm>
                <a:off x="1967" y="2751"/>
                <a:ext cx="355" cy="291"/>
                <a:chOff x="1560" y="1106"/>
                <a:chExt cx="355" cy="291"/>
              </a:xfrm>
            </p:grpSpPr>
            <p:sp>
              <p:nvSpPr>
                <p:cNvPr id="56422" name="Rectangle 192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23" name="Rectangle 193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24" name="Rectangle 194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425" name="AutoShape 195"/>
                <p:cNvCxnSpPr>
                  <a:cxnSpLocks noChangeShapeType="1"/>
                  <a:stCxn id="56422" idx="0"/>
                </p:cNvCxnSpPr>
                <p:nvPr/>
              </p:nvCxnSpPr>
              <p:spPr bwMode="auto">
                <a:xfrm rot="-54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426" name="AutoShape 196"/>
                <p:cNvCxnSpPr>
                  <a:cxnSpLocks noChangeShapeType="1"/>
                  <a:stCxn id="56423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427" name="AutoShape 197"/>
                <p:cNvCxnSpPr>
                  <a:cxnSpLocks noChangeShapeType="1"/>
                  <a:stCxn id="56424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428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29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30" name="Rectangle 200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6421" name="Text Box 201"/>
              <p:cNvSpPr txBox="1">
                <a:spLocks noChangeArrowheads="1"/>
              </p:cNvSpPr>
              <p:nvPr/>
            </p:nvSpPr>
            <p:spPr bwMode="auto">
              <a:xfrm>
                <a:off x="1420" y="2332"/>
                <a:ext cx="5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/>
                  <a:t>dessous</a:t>
                </a:r>
              </a:p>
            </p:txBody>
          </p:sp>
        </p:grpSp>
        <p:grpSp>
          <p:nvGrpSpPr>
            <p:cNvPr id="56338" name="Group 241"/>
            <p:cNvGrpSpPr>
              <a:grpSpLocks/>
            </p:cNvGrpSpPr>
            <p:nvPr/>
          </p:nvGrpSpPr>
          <p:grpSpPr bwMode="auto">
            <a:xfrm>
              <a:off x="6265863" y="3125788"/>
              <a:ext cx="1898650" cy="701675"/>
              <a:chOff x="3947" y="1969"/>
              <a:chExt cx="1196" cy="442"/>
            </a:xfrm>
          </p:grpSpPr>
          <p:sp>
            <p:nvSpPr>
              <p:cNvPr id="56380" name="Rectangle 81"/>
              <p:cNvSpPr>
                <a:spLocks noChangeArrowheads="1"/>
              </p:cNvSpPr>
              <p:nvPr/>
            </p:nvSpPr>
            <p:spPr bwMode="auto">
              <a:xfrm rot="10800000" flipV="1">
                <a:off x="3947" y="1969"/>
                <a:ext cx="1196" cy="44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56381" name="Group 82"/>
              <p:cNvGrpSpPr>
                <a:grpSpLocks/>
              </p:cNvGrpSpPr>
              <p:nvPr/>
            </p:nvGrpSpPr>
            <p:grpSpPr bwMode="auto">
              <a:xfrm rot="10800000" flipV="1">
                <a:off x="4760" y="2098"/>
                <a:ext cx="355" cy="291"/>
                <a:chOff x="1160" y="1106"/>
                <a:chExt cx="355" cy="291"/>
              </a:xfrm>
            </p:grpSpPr>
            <p:sp>
              <p:nvSpPr>
                <p:cNvPr id="56402" name="Rectangle 83"/>
                <p:cNvSpPr>
                  <a:spLocks noChangeArrowheads="1"/>
                </p:cNvSpPr>
                <p:nvPr/>
              </p:nvSpPr>
              <p:spPr bwMode="auto">
                <a:xfrm>
                  <a:off x="11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03" name="Rectangle 84"/>
                <p:cNvSpPr>
                  <a:spLocks noChangeArrowheads="1"/>
                </p:cNvSpPr>
                <p:nvPr/>
              </p:nvSpPr>
              <p:spPr bwMode="auto">
                <a:xfrm>
                  <a:off x="12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04" name="Rectangle 85"/>
                <p:cNvSpPr>
                  <a:spLocks noChangeArrowheads="1"/>
                </p:cNvSpPr>
                <p:nvPr/>
              </p:nvSpPr>
              <p:spPr bwMode="auto">
                <a:xfrm>
                  <a:off x="12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405" name="AutoShape 86"/>
                <p:cNvCxnSpPr>
                  <a:cxnSpLocks noChangeShapeType="1"/>
                  <a:stCxn id="56402" idx="0"/>
                </p:cNvCxnSpPr>
                <p:nvPr/>
              </p:nvCxnSpPr>
              <p:spPr bwMode="auto">
                <a:xfrm rot="-5400000">
                  <a:off x="10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406" name="AutoShape 87"/>
                <p:cNvCxnSpPr>
                  <a:cxnSpLocks noChangeShapeType="1"/>
                  <a:stCxn id="56403" idx="0"/>
                </p:cNvCxnSpPr>
                <p:nvPr/>
              </p:nvCxnSpPr>
              <p:spPr bwMode="auto">
                <a:xfrm flipV="1">
                  <a:off x="12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407" name="AutoShape 88"/>
                <p:cNvCxnSpPr>
                  <a:cxnSpLocks noChangeShapeType="1"/>
                  <a:stCxn id="56404" idx="0"/>
                </p:cNvCxnSpPr>
                <p:nvPr/>
              </p:nvCxnSpPr>
              <p:spPr bwMode="auto">
                <a:xfrm flipV="1">
                  <a:off x="12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408" name="Rectangle 89"/>
                <p:cNvSpPr>
                  <a:spLocks noChangeArrowheads="1"/>
                </p:cNvSpPr>
                <p:nvPr/>
              </p:nvSpPr>
              <p:spPr bwMode="auto">
                <a:xfrm>
                  <a:off x="14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09" name="Rectangle 90"/>
                <p:cNvSpPr>
                  <a:spLocks noChangeArrowheads="1"/>
                </p:cNvSpPr>
                <p:nvPr/>
              </p:nvSpPr>
              <p:spPr bwMode="auto">
                <a:xfrm>
                  <a:off x="14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10" name="Rectangle 91"/>
                <p:cNvSpPr>
                  <a:spLocks noChangeArrowheads="1"/>
                </p:cNvSpPr>
                <p:nvPr/>
              </p:nvSpPr>
              <p:spPr bwMode="auto">
                <a:xfrm>
                  <a:off x="13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6382" name="Group 92"/>
              <p:cNvGrpSpPr>
                <a:grpSpLocks/>
              </p:cNvGrpSpPr>
              <p:nvPr/>
            </p:nvGrpSpPr>
            <p:grpSpPr bwMode="auto">
              <a:xfrm rot="10800000" flipV="1">
                <a:off x="4360" y="2098"/>
                <a:ext cx="355" cy="291"/>
                <a:chOff x="1560" y="1106"/>
                <a:chExt cx="355" cy="291"/>
              </a:xfrm>
            </p:grpSpPr>
            <p:sp>
              <p:nvSpPr>
                <p:cNvPr id="56393" name="Rectangle 93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94" name="Rectangle 94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95" name="Rectangle 95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396" name="AutoShape 96"/>
                <p:cNvCxnSpPr>
                  <a:cxnSpLocks noChangeShapeType="1"/>
                  <a:stCxn id="56393" idx="0"/>
                </p:cNvCxnSpPr>
                <p:nvPr/>
              </p:nvCxnSpPr>
              <p:spPr bwMode="auto">
                <a:xfrm rot="-54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397" name="AutoShape 97"/>
                <p:cNvCxnSpPr>
                  <a:cxnSpLocks noChangeShapeType="1"/>
                  <a:stCxn id="56394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398" name="AutoShape 98"/>
                <p:cNvCxnSpPr>
                  <a:cxnSpLocks noChangeShapeType="1"/>
                  <a:stCxn id="56395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399" name="Rectangle 99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00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401" name="Rectangle 101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6383" name="Group 102"/>
              <p:cNvGrpSpPr>
                <a:grpSpLocks/>
              </p:cNvGrpSpPr>
              <p:nvPr/>
            </p:nvGrpSpPr>
            <p:grpSpPr bwMode="auto">
              <a:xfrm rot="10800000" flipV="1">
                <a:off x="3956" y="2098"/>
                <a:ext cx="355" cy="291"/>
                <a:chOff x="1560" y="1106"/>
                <a:chExt cx="355" cy="291"/>
              </a:xfrm>
            </p:grpSpPr>
            <p:sp>
              <p:nvSpPr>
                <p:cNvPr id="5638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85" name="Rectangle 104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86" name="Rectangle 105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56387" name="AutoShape 106"/>
                <p:cNvCxnSpPr>
                  <a:cxnSpLocks noChangeShapeType="1"/>
                  <a:stCxn id="56384" idx="0"/>
                </p:cNvCxnSpPr>
                <p:nvPr/>
              </p:nvCxnSpPr>
              <p:spPr bwMode="auto">
                <a:xfrm rot="-54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56388" name="AutoShape 107"/>
                <p:cNvCxnSpPr>
                  <a:cxnSpLocks noChangeShapeType="1"/>
                  <a:stCxn id="56385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389" name="AutoShape 108"/>
                <p:cNvCxnSpPr>
                  <a:cxnSpLocks noChangeShapeType="1"/>
                  <a:stCxn id="56386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</p:spPr>
            </p:cxnSp>
            <p:sp>
              <p:nvSpPr>
                <p:cNvPr id="56390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91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92" name="Rectangle 111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56339" name="Group 202"/>
            <p:cNvGrpSpPr>
              <a:grpSpLocks/>
            </p:cNvGrpSpPr>
            <p:nvPr/>
          </p:nvGrpSpPr>
          <p:grpSpPr bwMode="auto">
            <a:xfrm>
              <a:off x="4002088" y="712788"/>
              <a:ext cx="2241550" cy="2628900"/>
              <a:chOff x="2818" y="446"/>
              <a:chExt cx="1412" cy="1656"/>
            </a:xfrm>
          </p:grpSpPr>
          <p:grpSp>
            <p:nvGrpSpPr>
              <p:cNvPr id="56342" name="Group 203"/>
              <p:cNvGrpSpPr>
                <a:grpSpLocks/>
              </p:cNvGrpSpPr>
              <p:nvPr/>
            </p:nvGrpSpPr>
            <p:grpSpPr bwMode="auto">
              <a:xfrm rot="10800000" flipV="1">
                <a:off x="2913" y="960"/>
                <a:ext cx="1196" cy="452"/>
                <a:chOff x="2865" y="1028"/>
                <a:chExt cx="1196" cy="452"/>
              </a:xfrm>
            </p:grpSpPr>
            <p:sp>
              <p:nvSpPr>
                <p:cNvPr id="56345" name="Line 204"/>
                <p:cNvSpPr>
                  <a:spLocks noChangeShapeType="1"/>
                </p:cNvSpPr>
                <p:nvPr/>
              </p:nvSpPr>
              <p:spPr bwMode="auto">
                <a:xfrm>
                  <a:off x="3061" y="1049"/>
                  <a:ext cx="0" cy="431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46" name="Line 205"/>
                <p:cNvSpPr>
                  <a:spLocks noChangeShapeType="1"/>
                </p:cNvSpPr>
                <p:nvPr/>
              </p:nvSpPr>
              <p:spPr bwMode="auto">
                <a:xfrm>
                  <a:off x="3274" y="1042"/>
                  <a:ext cx="0" cy="431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47" name="Line 206"/>
                <p:cNvSpPr>
                  <a:spLocks noChangeShapeType="1"/>
                </p:cNvSpPr>
                <p:nvPr/>
              </p:nvSpPr>
              <p:spPr bwMode="auto">
                <a:xfrm>
                  <a:off x="3675" y="1045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48" name="Line 207"/>
                <p:cNvSpPr>
                  <a:spLocks noChangeShapeType="1"/>
                </p:cNvSpPr>
                <p:nvPr/>
              </p:nvSpPr>
              <p:spPr bwMode="auto">
                <a:xfrm>
                  <a:off x="3880" y="103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6349" name="Rectangle 208"/>
                <p:cNvSpPr>
                  <a:spLocks noChangeArrowheads="1"/>
                </p:cNvSpPr>
                <p:nvPr/>
              </p:nvSpPr>
              <p:spPr bwMode="auto">
                <a:xfrm>
                  <a:off x="2865" y="1028"/>
                  <a:ext cx="1196" cy="442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56350" name="Group 209"/>
                <p:cNvGrpSpPr>
                  <a:grpSpLocks/>
                </p:cNvGrpSpPr>
                <p:nvPr/>
              </p:nvGrpSpPr>
              <p:grpSpPr bwMode="auto">
                <a:xfrm>
                  <a:off x="2892" y="1158"/>
                  <a:ext cx="355" cy="291"/>
                  <a:chOff x="1160" y="1106"/>
                  <a:chExt cx="355" cy="291"/>
                </a:xfrm>
              </p:grpSpPr>
              <p:sp>
                <p:nvSpPr>
                  <p:cNvPr id="5637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7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7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255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56374" name="AutoShape 213"/>
                  <p:cNvCxnSpPr>
                    <a:cxnSpLocks noChangeShapeType="1"/>
                    <a:stCxn id="56371" idx="0"/>
                  </p:cNvCxnSpPr>
                  <p:nvPr/>
                </p:nvCxnSpPr>
                <p:spPr bwMode="auto">
                  <a:xfrm rot="-5400000">
                    <a:off x="1071" y="1241"/>
                    <a:ext cx="216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56375" name="AutoShape 214"/>
                  <p:cNvCxnSpPr>
                    <a:cxnSpLocks noChangeShapeType="1"/>
                    <a:stCxn id="56372" idx="0"/>
                  </p:cNvCxnSpPr>
                  <p:nvPr/>
                </p:nvCxnSpPr>
                <p:spPr bwMode="auto">
                  <a:xfrm flipV="1">
                    <a:off x="1225" y="1134"/>
                    <a:ext cx="2" cy="21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6376" name="AutoShape 215"/>
                  <p:cNvCxnSpPr>
                    <a:cxnSpLocks noChangeShapeType="1"/>
                    <a:stCxn id="56373" idx="0"/>
                  </p:cNvCxnSpPr>
                  <p:nvPr/>
                </p:nvCxnSpPr>
                <p:spPr bwMode="auto">
                  <a:xfrm flipV="1">
                    <a:off x="1273" y="1310"/>
                    <a:ext cx="1" cy="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56377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1418" y="1108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78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1481" y="1106"/>
                    <a:ext cx="34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79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1359" y="1261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351" name="Group 219"/>
                <p:cNvGrpSpPr>
                  <a:grpSpLocks/>
                </p:cNvGrpSpPr>
                <p:nvPr/>
              </p:nvGrpSpPr>
              <p:grpSpPr bwMode="auto">
                <a:xfrm>
                  <a:off x="3292" y="1158"/>
                  <a:ext cx="355" cy="291"/>
                  <a:chOff x="1560" y="1106"/>
                  <a:chExt cx="355" cy="291"/>
                </a:xfrm>
              </p:grpSpPr>
              <p:sp>
                <p:nvSpPr>
                  <p:cNvPr id="5636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6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607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6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56365" name="AutoShape 223"/>
                  <p:cNvCxnSpPr>
                    <a:cxnSpLocks noChangeShapeType="1"/>
                    <a:stCxn id="56362" idx="0"/>
                  </p:cNvCxnSpPr>
                  <p:nvPr/>
                </p:nvCxnSpPr>
                <p:spPr bwMode="auto">
                  <a:xfrm rot="-5400000">
                    <a:off x="1471" y="1241"/>
                    <a:ext cx="216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56366" name="AutoShape 224"/>
                  <p:cNvCxnSpPr>
                    <a:cxnSpLocks noChangeShapeType="1"/>
                    <a:stCxn id="56363" idx="0"/>
                  </p:cNvCxnSpPr>
                  <p:nvPr/>
                </p:nvCxnSpPr>
                <p:spPr bwMode="auto">
                  <a:xfrm flipV="1">
                    <a:off x="1625" y="1134"/>
                    <a:ext cx="2" cy="21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6367" name="AutoShape 225"/>
                  <p:cNvCxnSpPr>
                    <a:cxnSpLocks noChangeShapeType="1"/>
                    <a:stCxn id="56364" idx="0"/>
                  </p:cNvCxnSpPr>
                  <p:nvPr/>
                </p:nvCxnSpPr>
                <p:spPr bwMode="auto">
                  <a:xfrm flipV="1">
                    <a:off x="1673" y="1310"/>
                    <a:ext cx="1" cy="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5636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1818" y="1108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69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1106"/>
                    <a:ext cx="34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70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1261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6352" name="Group 229"/>
                <p:cNvGrpSpPr>
                  <a:grpSpLocks/>
                </p:cNvGrpSpPr>
                <p:nvPr/>
              </p:nvGrpSpPr>
              <p:grpSpPr bwMode="auto">
                <a:xfrm>
                  <a:off x="3696" y="1158"/>
                  <a:ext cx="355" cy="291"/>
                  <a:chOff x="1560" y="1106"/>
                  <a:chExt cx="355" cy="291"/>
                </a:xfrm>
              </p:grpSpPr>
              <p:sp>
                <p:nvSpPr>
                  <p:cNvPr id="56353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54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1607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55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56356" name="AutoShape 233"/>
                  <p:cNvCxnSpPr>
                    <a:cxnSpLocks noChangeShapeType="1"/>
                    <a:stCxn id="56353" idx="0"/>
                  </p:cNvCxnSpPr>
                  <p:nvPr/>
                </p:nvCxnSpPr>
                <p:spPr bwMode="auto">
                  <a:xfrm rot="-5400000">
                    <a:off x="1471" y="1241"/>
                    <a:ext cx="216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rgbClr val="FF66CC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56357" name="AutoShape 234"/>
                  <p:cNvCxnSpPr>
                    <a:cxnSpLocks noChangeShapeType="1"/>
                    <a:stCxn id="56354" idx="0"/>
                  </p:cNvCxnSpPr>
                  <p:nvPr/>
                </p:nvCxnSpPr>
                <p:spPr bwMode="auto">
                  <a:xfrm flipV="1">
                    <a:off x="1625" y="1134"/>
                    <a:ext cx="2" cy="21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6358" name="AutoShape 235"/>
                  <p:cNvCxnSpPr>
                    <a:cxnSpLocks noChangeShapeType="1"/>
                    <a:stCxn id="56355" idx="0"/>
                  </p:cNvCxnSpPr>
                  <p:nvPr/>
                </p:nvCxnSpPr>
                <p:spPr bwMode="auto">
                  <a:xfrm flipV="1">
                    <a:off x="1673" y="1310"/>
                    <a:ext cx="1" cy="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56359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1818" y="1108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60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1106"/>
                    <a:ext cx="34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6361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1261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56343" name="Oval 239"/>
              <p:cNvSpPr>
                <a:spLocks noChangeArrowheads="1"/>
              </p:cNvSpPr>
              <p:nvPr/>
            </p:nvSpPr>
            <p:spPr bwMode="auto">
              <a:xfrm>
                <a:off x="2818" y="564"/>
                <a:ext cx="1412" cy="129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6344" name="Line 240"/>
              <p:cNvSpPr>
                <a:spLocks noChangeShapeType="1"/>
              </p:cNvSpPr>
              <p:nvPr/>
            </p:nvSpPr>
            <p:spPr bwMode="auto">
              <a:xfrm>
                <a:off x="3523" y="446"/>
                <a:ext cx="0" cy="165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56340" name="Line 244"/>
            <p:cNvSpPr>
              <a:spLocks noChangeShapeType="1"/>
            </p:cNvSpPr>
            <p:nvPr/>
          </p:nvSpPr>
          <p:spPr bwMode="auto">
            <a:xfrm flipV="1">
              <a:off x="4400550" y="4219575"/>
              <a:ext cx="154305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6341" name="Line 245"/>
            <p:cNvSpPr>
              <a:spLocks noChangeShapeType="1"/>
            </p:cNvSpPr>
            <p:nvPr/>
          </p:nvSpPr>
          <p:spPr bwMode="auto">
            <a:xfrm>
              <a:off x="5810250" y="2809875"/>
              <a:ext cx="257175" cy="304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Motivations pour la physique des hautes énergies</a:t>
            </a:r>
          </a:p>
        </p:txBody>
      </p:sp>
      <p:sp>
        <p:nvSpPr>
          <p:cNvPr id="58370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Tour d’horizon  effectué lors de 2 workshops : 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 lvl="1"/>
            <a:r>
              <a:rPr lang="fr-FR" smtClean="0">
                <a:hlinkClick r:id="rId3"/>
              </a:rPr>
              <a:t>http://indico.in2p3.fr/contributionListDisplay.py?confId=400</a:t>
            </a:r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r>
              <a:rPr lang="fr-FR" smtClean="0">
                <a:hlinkClick r:id="rId4"/>
              </a:rPr>
              <a:t>http://indico.mppmu.mpg.de/indico/contributionListDisplay.py?confId=184</a:t>
            </a:r>
            <a:r>
              <a:rPr lang="fr-FR" smtClean="0"/>
              <a:t>   </a:t>
            </a:r>
          </a:p>
          <a:p>
            <a:pPr lvl="1">
              <a:buFont typeface="Wingdings" pitchFamily="2" charset="2"/>
              <a:buNone/>
            </a:pPr>
            <a:endParaRPr lang="fr-FR" smtClean="0"/>
          </a:p>
          <a:p>
            <a:r>
              <a:rPr lang="fr-FR" smtClean="0"/>
              <a:t>Consensus sur le fait que ce type de technologie intéresse surtout  les détecteurs de vertex ( pixels notamment)</a:t>
            </a:r>
          </a:p>
        </p:txBody>
      </p:sp>
      <p:sp>
        <p:nvSpPr>
          <p:cNvPr id="5837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58372" name="Picture 7" descr="p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2071688"/>
            <a:ext cx="622935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Image 5" descr="Ringber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4143375"/>
            <a:ext cx="74803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Pixels hybrides pour SLHC</a:t>
            </a:r>
          </a:p>
        </p:txBody>
      </p:sp>
      <p:sp>
        <p:nvSpPr>
          <p:cNvPr id="60418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071563"/>
            <a:ext cx="8215312" cy="5072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041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4368800" y="2206625"/>
            <a:ext cx="184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sz="1600">
              <a:solidFill>
                <a:schemeClr val="folHlink"/>
              </a:solidFill>
              <a:latin typeface="Arial Unicode MS" pitchFamily="34" charset="-128"/>
            </a:endParaRPr>
          </a:p>
          <a:p>
            <a:pPr algn="ctr"/>
            <a:endParaRPr lang="fr-FR" sz="1600">
              <a:solidFill>
                <a:schemeClr val="folHlink"/>
              </a:solidFill>
              <a:latin typeface="Arial Unicode MS" pitchFamily="34" charset="-128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413375" y="1266825"/>
            <a:ext cx="1444625" cy="2762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0" hangingPunct="0">
              <a:spcBef>
                <a:spcPct val="50000"/>
              </a:spcBef>
              <a:defRPr/>
            </a:pP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FE-I3  CMOS  </a:t>
            </a: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250 </a:t>
            </a: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nm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771525" y="1155700"/>
            <a:ext cx="9525" cy="512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 rot="-5400000">
            <a:off x="400844" y="130571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50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2728913" y="1692275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400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0425" name="Line 10"/>
          <p:cNvSpPr>
            <a:spLocks noChangeShapeType="1"/>
          </p:cNvSpPr>
          <p:nvPr/>
        </p:nvSpPr>
        <p:spPr bwMode="auto">
          <a:xfrm flipV="1">
            <a:off x="950913" y="1739900"/>
            <a:ext cx="4125912" cy="269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pic>
        <p:nvPicPr>
          <p:cNvPr id="60426" name="Picture 11"/>
          <p:cNvPicPr>
            <a:picLocks noChangeArrowheads="1"/>
          </p:cNvPicPr>
          <p:nvPr/>
        </p:nvPicPr>
        <p:blipFill>
          <a:blip r:embed="rId3"/>
          <a:srcRect t="31113" r="9927"/>
          <a:stretch>
            <a:fillRect/>
          </a:stretch>
        </p:blipFill>
        <p:spPr bwMode="auto">
          <a:xfrm>
            <a:off x="846138" y="1163638"/>
            <a:ext cx="41957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2"/>
          <p:cNvPicPr>
            <a:picLocks noChangeArrowheads="1"/>
          </p:cNvPicPr>
          <p:nvPr/>
        </p:nvPicPr>
        <p:blipFill>
          <a:blip r:embed="rId3"/>
          <a:srcRect t="31113" r="9927"/>
          <a:stretch>
            <a:fillRect/>
          </a:stretch>
        </p:blipFill>
        <p:spPr bwMode="auto">
          <a:xfrm>
            <a:off x="869950" y="2160588"/>
            <a:ext cx="2624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3"/>
          <p:cNvPicPr>
            <a:picLocks noChangeArrowheads="1"/>
          </p:cNvPicPr>
          <p:nvPr/>
        </p:nvPicPr>
        <p:blipFill>
          <a:blip r:embed="rId3"/>
          <a:srcRect t="31113" r="55841"/>
          <a:stretch>
            <a:fillRect/>
          </a:stretch>
        </p:blipFill>
        <p:spPr bwMode="auto">
          <a:xfrm>
            <a:off x="869950" y="3309938"/>
            <a:ext cx="1308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4"/>
          <p:cNvPicPr>
            <a:picLocks noChangeArrowheads="1"/>
          </p:cNvPicPr>
          <p:nvPr/>
        </p:nvPicPr>
        <p:blipFill>
          <a:blip r:embed="rId3"/>
          <a:srcRect t="31113" r="68250"/>
          <a:stretch>
            <a:fillRect/>
          </a:stretch>
        </p:blipFill>
        <p:spPr bwMode="auto">
          <a:xfrm>
            <a:off x="885825" y="4433888"/>
            <a:ext cx="11445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0" name="Line 15"/>
          <p:cNvSpPr>
            <a:spLocks noChangeShapeType="1"/>
          </p:cNvSpPr>
          <p:nvPr/>
        </p:nvSpPr>
        <p:spPr bwMode="auto">
          <a:xfrm>
            <a:off x="779463" y="2192338"/>
            <a:ext cx="9525" cy="512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>
            <a:off x="812800" y="3322638"/>
            <a:ext cx="7938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432" name="Line 17"/>
          <p:cNvSpPr>
            <a:spLocks noChangeShapeType="1"/>
          </p:cNvSpPr>
          <p:nvPr/>
        </p:nvSpPr>
        <p:spPr bwMode="auto">
          <a:xfrm>
            <a:off x="820738" y="4454525"/>
            <a:ext cx="7937" cy="584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433" name="Text Box 18"/>
          <p:cNvSpPr txBox="1">
            <a:spLocks noChangeArrowheads="1"/>
          </p:cNvSpPr>
          <p:nvPr/>
        </p:nvSpPr>
        <p:spPr bwMode="auto">
          <a:xfrm rot="-5400000">
            <a:off x="424656" y="2288382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50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0434" name="Text Box 19"/>
          <p:cNvSpPr txBox="1">
            <a:spLocks noChangeArrowheads="1"/>
          </p:cNvSpPr>
          <p:nvPr/>
        </p:nvSpPr>
        <p:spPr bwMode="auto">
          <a:xfrm rot="-5400000">
            <a:off x="442119" y="3436144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50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0435" name="Text Box 20"/>
          <p:cNvSpPr txBox="1">
            <a:spLocks noChangeArrowheads="1"/>
          </p:cNvSpPr>
          <p:nvPr/>
        </p:nvSpPr>
        <p:spPr bwMode="auto">
          <a:xfrm rot="-5400000">
            <a:off x="410369" y="459501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50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0436" name="Line 21"/>
          <p:cNvSpPr>
            <a:spLocks noChangeShapeType="1"/>
          </p:cNvSpPr>
          <p:nvPr/>
        </p:nvSpPr>
        <p:spPr bwMode="auto">
          <a:xfrm>
            <a:off x="927100" y="2765425"/>
            <a:ext cx="253365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437" name="Text Box 22"/>
          <p:cNvSpPr txBox="1">
            <a:spLocks noChangeArrowheads="1"/>
          </p:cNvSpPr>
          <p:nvPr/>
        </p:nvSpPr>
        <p:spPr bwMode="auto">
          <a:xfrm>
            <a:off x="1781175" y="2752725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250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4081463" y="2301875"/>
            <a:ext cx="1171575" cy="4699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0" hangingPunct="0">
              <a:spcBef>
                <a:spcPct val="50000"/>
              </a:spcBef>
              <a:defRPr/>
            </a:pP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FE-I4  CMOS  130 nm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0439" name="Line 24"/>
          <p:cNvSpPr>
            <a:spLocks noChangeShapeType="1"/>
          </p:cNvSpPr>
          <p:nvPr/>
        </p:nvSpPr>
        <p:spPr bwMode="auto">
          <a:xfrm flipV="1">
            <a:off x="903288" y="3900488"/>
            <a:ext cx="1284287" cy="14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440" name="Text Box 25"/>
          <p:cNvSpPr txBox="1">
            <a:spLocks noChangeArrowheads="1"/>
          </p:cNvSpPr>
          <p:nvPr/>
        </p:nvSpPr>
        <p:spPr bwMode="auto">
          <a:xfrm>
            <a:off x="1266825" y="3859213"/>
            <a:ext cx="94773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125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0441" name="Text Box 27"/>
          <p:cNvSpPr txBox="1">
            <a:spLocks noChangeArrowheads="1"/>
          </p:cNvSpPr>
          <p:nvPr/>
        </p:nvSpPr>
        <p:spPr bwMode="auto">
          <a:xfrm>
            <a:off x="857250" y="5214938"/>
            <a:ext cx="1068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100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0442" name="AutoShape 30"/>
          <p:cNvSpPr>
            <a:spLocks noChangeArrowheads="1"/>
          </p:cNvSpPr>
          <p:nvPr/>
        </p:nvSpPr>
        <p:spPr bwMode="auto">
          <a:xfrm>
            <a:off x="2854325" y="3614738"/>
            <a:ext cx="976313" cy="795337"/>
          </a:xfrm>
          <a:prstGeom prst="parallelogram">
            <a:avLst>
              <a:gd name="adj" fmla="val 3068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43" name="AutoShape 31"/>
          <p:cNvSpPr>
            <a:spLocks noChangeArrowheads="1"/>
          </p:cNvSpPr>
          <p:nvPr/>
        </p:nvSpPr>
        <p:spPr bwMode="auto">
          <a:xfrm>
            <a:off x="3074988" y="4040188"/>
            <a:ext cx="465137" cy="406400"/>
          </a:xfrm>
          <a:prstGeom prst="parallelogram">
            <a:avLst>
              <a:gd name="adj" fmla="val 2861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44" name="AutoShape 32"/>
          <p:cNvSpPr>
            <a:spLocks noChangeArrowheads="1"/>
          </p:cNvSpPr>
          <p:nvPr/>
        </p:nvSpPr>
        <p:spPr bwMode="auto">
          <a:xfrm>
            <a:off x="3973513" y="4375150"/>
            <a:ext cx="976312" cy="796925"/>
          </a:xfrm>
          <a:prstGeom prst="parallelogram">
            <a:avLst>
              <a:gd name="adj" fmla="val 3062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45" name="AutoShape 33"/>
          <p:cNvSpPr>
            <a:spLocks noChangeArrowheads="1"/>
          </p:cNvSpPr>
          <p:nvPr/>
        </p:nvSpPr>
        <p:spPr bwMode="auto">
          <a:xfrm>
            <a:off x="3163888" y="4144963"/>
            <a:ext cx="1487487" cy="893762"/>
          </a:xfrm>
          <a:prstGeom prst="parallelogram">
            <a:avLst>
              <a:gd name="adj" fmla="val 416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46" name="AutoShape 36"/>
          <p:cNvSpPr>
            <a:spLocks noChangeArrowheads="1"/>
          </p:cNvSpPr>
          <p:nvPr/>
        </p:nvSpPr>
        <p:spPr bwMode="auto">
          <a:xfrm>
            <a:off x="3581400" y="4471988"/>
            <a:ext cx="1069975" cy="584200"/>
          </a:xfrm>
          <a:prstGeom prst="parallelogram">
            <a:avLst>
              <a:gd name="adj" fmla="val 457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47" name="AutoShape 42"/>
          <p:cNvSpPr>
            <a:spLocks noChangeArrowheads="1"/>
          </p:cNvSpPr>
          <p:nvPr/>
        </p:nvSpPr>
        <p:spPr bwMode="auto">
          <a:xfrm>
            <a:off x="2984500" y="4208463"/>
            <a:ext cx="976313" cy="795337"/>
          </a:xfrm>
          <a:prstGeom prst="parallelogram">
            <a:avLst>
              <a:gd name="adj" fmla="val 3068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48" name="AutoShape 44"/>
          <p:cNvSpPr>
            <a:spLocks noChangeArrowheads="1"/>
          </p:cNvSpPr>
          <p:nvPr/>
        </p:nvSpPr>
        <p:spPr bwMode="auto">
          <a:xfrm>
            <a:off x="2660650" y="3413125"/>
            <a:ext cx="1309688" cy="238125"/>
          </a:xfrm>
          <a:prstGeom prst="parallelogram">
            <a:avLst>
              <a:gd name="adj" fmla="val 137500"/>
            </a:avLst>
          </a:prstGeom>
          <a:solidFill>
            <a:schemeClr val="hlink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49" name="AutoShape 46"/>
          <p:cNvSpPr>
            <a:spLocks noChangeArrowheads="1"/>
          </p:cNvSpPr>
          <p:nvPr/>
        </p:nvSpPr>
        <p:spPr bwMode="auto">
          <a:xfrm>
            <a:off x="3508375" y="4171950"/>
            <a:ext cx="1166813" cy="822325"/>
          </a:xfrm>
          <a:prstGeom prst="parallelogram">
            <a:avLst>
              <a:gd name="adj" fmla="val 3547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0" name="AutoShape 49"/>
          <p:cNvSpPr>
            <a:spLocks noChangeArrowheads="1"/>
          </p:cNvSpPr>
          <p:nvPr/>
        </p:nvSpPr>
        <p:spPr bwMode="auto">
          <a:xfrm>
            <a:off x="2951163" y="4276725"/>
            <a:ext cx="1189037" cy="628650"/>
          </a:xfrm>
          <a:prstGeom prst="parallelogram">
            <a:avLst>
              <a:gd name="adj" fmla="val 4728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1" name="AutoShape 50"/>
          <p:cNvSpPr>
            <a:spLocks noChangeArrowheads="1"/>
          </p:cNvSpPr>
          <p:nvPr/>
        </p:nvSpPr>
        <p:spPr bwMode="auto">
          <a:xfrm>
            <a:off x="3744913" y="4498975"/>
            <a:ext cx="976312" cy="795338"/>
          </a:xfrm>
          <a:prstGeom prst="parallelogram">
            <a:avLst>
              <a:gd name="adj" fmla="val 3068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2" name="AutoShape 51"/>
          <p:cNvSpPr>
            <a:spLocks noChangeArrowheads="1"/>
          </p:cNvSpPr>
          <p:nvPr/>
        </p:nvSpPr>
        <p:spPr bwMode="auto">
          <a:xfrm>
            <a:off x="3908425" y="5011738"/>
            <a:ext cx="71438" cy="76200"/>
          </a:xfrm>
          <a:prstGeom prst="parallelogram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3" name="AutoShape 64"/>
          <p:cNvSpPr>
            <a:spLocks noChangeArrowheads="1"/>
          </p:cNvSpPr>
          <p:nvPr/>
        </p:nvSpPr>
        <p:spPr bwMode="auto">
          <a:xfrm>
            <a:off x="3124200" y="4100513"/>
            <a:ext cx="1530350" cy="1062037"/>
          </a:xfrm>
          <a:prstGeom prst="parallelogram">
            <a:avLst>
              <a:gd name="adj" fmla="val 360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4" name="AutoShape 69"/>
          <p:cNvSpPr>
            <a:spLocks noChangeArrowheads="1"/>
          </p:cNvSpPr>
          <p:nvPr/>
        </p:nvSpPr>
        <p:spPr bwMode="auto">
          <a:xfrm>
            <a:off x="3892550" y="4305300"/>
            <a:ext cx="71438" cy="77788"/>
          </a:xfrm>
          <a:prstGeom prst="parallelogram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5" name="AutoShape 72"/>
          <p:cNvSpPr>
            <a:spLocks noChangeArrowheads="1"/>
          </p:cNvSpPr>
          <p:nvPr/>
        </p:nvSpPr>
        <p:spPr bwMode="auto">
          <a:xfrm>
            <a:off x="2676525" y="3571875"/>
            <a:ext cx="1311275" cy="238125"/>
          </a:xfrm>
          <a:prstGeom prst="parallelogram">
            <a:avLst>
              <a:gd name="adj" fmla="val 137667"/>
            </a:avLst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6" name="AutoShape 73"/>
          <p:cNvSpPr>
            <a:spLocks noChangeArrowheads="1"/>
          </p:cNvSpPr>
          <p:nvPr/>
        </p:nvSpPr>
        <p:spPr bwMode="auto">
          <a:xfrm>
            <a:off x="2636838" y="4676775"/>
            <a:ext cx="1309687" cy="239713"/>
          </a:xfrm>
          <a:prstGeom prst="parallelogram">
            <a:avLst>
              <a:gd name="adj" fmla="val 136589"/>
            </a:avLst>
          </a:prstGeom>
          <a:solidFill>
            <a:schemeClr val="hlink">
              <a:alpha val="63921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7" name="AutoShape 74"/>
          <p:cNvSpPr>
            <a:spLocks noChangeArrowheads="1"/>
          </p:cNvSpPr>
          <p:nvPr/>
        </p:nvSpPr>
        <p:spPr bwMode="auto">
          <a:xfrm>
            <a:off x="2593975" y="4819650"/>
            <a:ext cx="1311275" cy="238125"/>
          </a:xfrm>
          <a:prstGeom prst="parallelogram">
            <a:avLst>
              <a:gd name="adj" fmla="val 137667"/>
            </a:avLst>
          </a:prstGeom>
          <a:solidFill>
            <a:schemeClr val="accent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8" name="AutoShape 75"/>
          <p:cNvSpPr>
            <a:spLocks noChangeArrowheads="1"/>
          </p:cNvSpPr>
          <p:nvPr/>
        </p:nvSpPr>
        <p:spPr bwMode="auto">
          <a:xfrm>
            <a:off x="2619375" y="4525963"/>
            <a:ext cx="1311275" cy="239712"/>
          </a:xfrm>
          <a:prstGeom prst="parallelogram">
            <a:avLst>
              <a:gd name="adj" fmla="val 136755"/>
            </a:avLst>
          </a:prstGeom>
          <a:solidFill>
            <a:schemeClr val="folHlink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fr-FR" sz="2000"/>
          </a:p>
        </p:txBody>
      </p:sp>
      <p:sp>
        <p:nvSpPr>
          <p:cNvPr id="60459" name="Rectangle 85"/>
          <p:cNvSpPr>
            <a:spLocks noChangeArrowheads="1"/>
          </p:cNvSpPr>
          <p:nvPr/>
        </p:nvSpPr>
        <p:spPr bwMode="auto">
          <a:xfrm>
            <a:off x="6851650" y="1241425"/>
            <a:ext cx="1736725" cy="4000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</a:rPr>
              <a:t> </a:t>
            </a:r>
            <a:r>
              <a:rPr lang="en-US" sz="1600" b="1">
                <a:solidFill>
                  <a:srgbClr val="FFFF00"/>
                </a:solidFill>
              </a:rPr>
              <a:t>Fait : ATLAS</a:t>
            </a: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r>
              <a:rPr lang="en-US" sz="1600" b="1">
                <a:solidFill>
                  <a:srgbClr val="FFFF00"/>
                </a:solidFill>
              </a:rPr>
              <a:t>Design en cours</a:t>
            </a: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r>
              <a:rPr lang="en-US" sz="1600" b="1">
                <a:solidFill>
                  <a:srgbClr val="FFFF00"/>
                </a:solidFill>
              </a:rPr>
              <a:t>Prochaines générations ?</a:t>
            </a: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1600" b="1">
              <a:solidFill>
                <a:srgbClr val="FFFF00"/>
              </a:solidFill>
            </a:endParaRP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1400">
              <a:solidFill>
                <a:schemeClr val="folHlink"/>
              </a:solidFill>
            </a:endParaRPr>
          </a:p>
        </p:txBody>
      </p:sp>
      <p:sp>
        <p:nvSpPr>
          <p:cNvPr id="60460" name="Line 17"/>
          <p:cNvSpPr>
            <a:spLocks noChangeShapeType="1"/>
          </p:cNvSpPr>
          <p:nvPr/>
        </p:nvSpPr>
        <p:spPr bwMode="auto">
          <a:xfrm flipH="1">
            <a:off x="928688" y="5143500"/>
            <a:ext cx="1071562" cy="46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60461" name="ZoneTexte 66"/>
          <p:cNvSpPr txBox="1">
            <a:spLocks noChangeArrowheads="1"/>
          </p:cNvSpPr>
          <p:nvPr/>
        </p:nvSpPr>
        <p:spPr bwMode="auto">
          <a:xfrm>
            <a:off x="4500563" y="4500563"/>
            <a:ext cx="4000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 Réduire la taille des pixels en conservant  (augmentant) leurs performances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Pixels CMOS : Plus intelligents</a:t>
            </a:r>
          </a:p>
        </p:txBody>
      </p:sp>
      <p:sp>
        <p:nvSpPr>
          <p:cNvPr id="6246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62467" name="Picture 82" descr="Imag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71563"/>
            <a:ext cx="8186737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ZoneTexte 5"/>
          <p:cNvSpPr txBox="1">
            <a:spLocks noChangeArrowheads="1"/>
          </p:cNvSpPr>
          <p:nvPr/>
        </p:nvSpPr>
        <p:spPr bwMode="auto">
          <a:xfrm>
            <a:off x="500063" y="5857875"/>
            <a:ext cx="821531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i="1"/>
              <a:t>D’après Marc Winter: V. integration  Tech. For HEP , Ringberg 2008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Projet 3D-France</a:t>
            </a:r>
          </a:p>
        </p:txBody>
      </p:sp>
      <p:sp>
        <p:nvSpPr>
          <p:cNvPr id="64514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Projet fédératif (dans l’IN2P3) entre les communautés pixels CMOS, hybrides, imagerie</a:t>
            </a:r>
          </a:p>
          <a:p>
            <a:pPr lvl="1"/>
            <a:r>
              <a:rPr lang="fr-FR" smtClean="0"/>
              <a:t>“définir et faire réaliser des structures de test 3D sur des galettes de semi-conducteurs”</a:t>
            </a:r>
          </a:p>
          <a:p>
            <a:pPr lvl="1"/>
            <a:r>
              <a:rPr lang="fr-FR" smtClean="0"/>
              <a:t> 4 labos intéressés: CPPM, LAL, LPNHE , IPHC  (et aussi IRFU &amp; CMP)</a:t>
            </a:r>
          </a:p>
          <a:p>
            <a:pPr lvl="2"/>
            <a:r>
              <a:rPr lang="fr-FR" smtClean="0"/>
              <a:t>CPPM : Upgrade pixels Atlas pour SLHC </a:t>
            </a:r>
          </a:p>
          <a:p>
            <a:pPr lvl="2"/>
            <a:r>
              <a:rPr lang="fr-FR" smtClean="0"/>
              <a:t>LAL :  Idem </a:t>
            </a:r>
          </a:p>
          <a:p>
            <a:pPr lvl="2"/>
            <a:r>
              <a:rPr lang="fr-FR" smtClean="0"/>
              <a:t>IPHC  : Capteurs CMOS pour ILC</a:t>
            </a:r>
          </a:p>
          <a:p>
            <a:pPr lvl="2"/>
            <a:r>
              <a:rPr lang="fr-FR" smtClean="0"/>
              <a:t>LPNHE : Adaptation du circuit Si-TR130</a:t>
            </a:r>
          </a:p>
          <a:p>
            <a:pPr lvl="2">
              <a:buFont typeface="Arial" charset="0"/>
              <a:buNone/>
            </a:pPr>
            <a:endParaRPr lang="fr-FR" smtClean="0"/>
          </a:p>
          <a:p>
            <a:r>
              <a:rPr lang="fr-FR" smtClean="0"/>
              <a:t>200 k€</a:t>
            </a:r>
          </a:p>
          <a:p>
            <a:endParaRPr lang="fr-FR" smtClean="0"/>
          </a:p>
        </p:txBody>
      </p:sp>
      <p:sp>
        <p:nvSpPr>
          <p:cNvPr id="6451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Motivations industrielles</a:t>
            </a:r>
          </a:p>
        </p:txBody>
      </p:sp>
      <p:sp>
        <p:nvSpPr>
          <p:cNvPr id="11266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mtClean="0"/>
              <a:t>Le packaging est le paramètre clé de l’augmentation des performances</a:t>
            </a:r>
          </a:p>
          <a:p>
            <a:r>
              <a:rPr lang="fr-FR" smtClean="0"/>
              <a:t>Dimensions :</a:t>
            </a:r>
          </a:p>
          <a:p>
            <a:pPr lvl="1"/>
            <a:r>
              <a:rPr lang="fr-FR" smtClean="0"/>
              <a:t>Réduction taille , volume, empreinte</a:t>
            </a:r>
          </a:p>
          <a:p>
            <a:r>
              <a:rPr lang="fr-FR" smtClean="0"/>
              <a:t>Performances :</a:t>
            </a:r>
          </a:p>
          <a:p>
            <a:pPr lvl="1"/>
            <a:r>
              <a:rPr lang="fr-FR" smtClean="0"/>
              <a:t>Vitesse de transmission</a:t>
            </a:r>
          </a:p>
          <a:p>
            <a:pPr lvl="1"/>
            <a:r>
              <a:rPr lang="fr-FR" smtClean="0"/>
              <a:t>Longueur d’interconnexion</a:t>
            </a:r>
          </a:p>
          <a:p>
            <a:pPr lvl="1"/>
            <a:r>
              <a:rPr lang="fr-FR" smtClean="0"/>
              <a:t>Puissance</a:t>
            </a:r>
          </a:p>
          <a:p>
            <a:r>
              <a:rPr lang="fr-FR" smtClean="0"/>
              <a:t>Technologies mixtes</a:t>
            </a:r>
          </a:p>
          <a:p>
            <a:pPr algn="just"/>
            <a:endParaRPr lang="fr-FR" smtClean="0"/>
          </a:p>
          <a:p>
            <a:pPr algn="just"/>
            <a:endParaRPr lang="fr-FR" smtClean="0"/>
          </a:p>
          <a:p>
            <a:pPr lvl="1" algn="just">
              <a:buFont typeface="Wingdings" pitchFamily="2" charset="2"/>
              <a:buNone/>
            </a:pPr>
            <a:endParaRPr lang="fr-FR" smtClean="0"/>
          </a:p>
          <a:p>
            <a:pPr algn="just"/>
            <a:endParaRPr lang="fr-FR" smtClean="0"/>
          </a:p>
          <a:p>
            <a:endParaRPr lang="fr-FR" smtClean="0"/>
          </a:p>
        </p:txBody>
      </p:sp>
      <p:sp>
        <p:nvSpPr>
          <p:cNvPr id="1126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Projet 3D-France</a:t>
            </a:r>
          </a:p>
        </p:txBody>
      </p:sp>
      <p:sp>
        <p:nvSpPr>
          <p:cNvPr id="66562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Démarrage début 2008</a:t>
            </a:r>
          </a:p>
          <a:p>
            <a:pPr lvl="1"/>
            <a:r>
              <a:rPr lang="fr-FR" smtClean="0"/>
              <a:t>Tour d’horizon des industriels européens : IMEC, IZM, LETI </a:t>
            </a:r>
          </a:p>
          <a:p>
            <a:pPr lvl="1"/>
            <a:r>
              <a:rPr lang="fr-FR" smtClean="0"/>
              <a:t>Chacun possède ses propres techniques </a:t>
            </a:r>
          </a:p>
          <a:p>
            <a:pPr lvl="2"/>
            <a:r>
              <a:rPr lang="fr-FR" smtClean="0"/>
              <a:t>Procédés vias last ( vias assez « gros »)</a:t>
            </a:r>
          </a:p>
          <a:p>
            <a:pPr lvl="1"/>
            <a:r>
              <a:rPr lang="fr-FR" smtClean="0"/>
              <a:t>Prix élevés pour des essais assez « simples »</a:t>
            </a:r>
          </a:p>
          <a:p>
            <a:pPr lvl="1"/>
            <a:endParaRPr lang="fr-FR" smtClean="0"/>
          </a:p>
          <a:p>
            <a:r>
              <a:rPr lang="fr-FR" smtClean="0"/>
              <a:t>Difficile de savoir quoi faire</a:t>
            </a:r>
          </a:p>
          <a:p>
            <a:endParaRPr lang="fr-FR" smtClean="0"/>
          </a:p>
          <a:p>
            <a:r>
              <a:rPr lang="fr-FR" smtClean="0"/>
              <a:t>L’expérience de Fermilab </a:t>
            </a:r>
          </a:p>
          <a:p>
            <a:endParaRPr lang="fr-FR" smtClean="0"/>
          </a:p>
          <a:p>
            <a:endParaRPr lang="fr-FR" smtClean="0"/>
          </a:p>
          <a:p>
            <a:pPr lvl="2">
              <a:buFont typeface="Arial" charset="0"/>
              <a:buNone/>
            </a:pPr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  <p:sp>
        <p:nvSpPr>
          <p:cNvPr id="665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Run Tezzaron </a:t>
            </a:r>
          </a:p>
        </p:txBody>
      </p:sp>
      <p:sp>
        <p:nvSpPr>
          <p:cNvPr id="68610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Fermilab va soumettre un run multi-projet en utilisant Tezzaron</a:t>
            </a:r>
          </a:p>
          <a:p>
            <a:endParaRPr lang="fr-FR" smtClean="0"/>
          </a:p>
          <a:p>
            <a:pPr lvl="1"/>
            <a:r>
              <a:rPr lang="fr-FR" smtClean="0"/>
              <a:t>2 couches d’électronique seulement (Chartered 0.13µm)</a:t>
            </a:r>
          </a:p>
          <a:p>
            <a:pPr lvl="1"/>
            <a:r>
              <a:rPr lang="fr-FR" smtClean="0"/>
              <a:t>Bonding face to face</a:t>
            </a:r>
          </a:p>
          <a:p>
            <a:pPr lvl="1"/>
            <a:r>
              <a:rPr lang="fr-FR" smtClean="0"/>
              <a:t>Taille réticule 32*24 mm</a:t>
            </a:r>
          </a:p>
          <a:p>
            <a:pPr lvl="1"/>
            <a:r>
              <a:rPr lang="fr-FR" smtClean="0"/>
              <a:t>12 wafers 3 D attendus à partir de 25 wafers de départ</a:t>
            </a:r>
          </a:p>
          <a:p>
            <a:pPr lvl="1"/>
            <a:r>
              <a:rPr lang="fr-FR" smtClean="0"/>
              <a:t>12 semaines de délai</a:t>
            </a:r>
          </a:p>
          <a:p>
            <a:pPr lvl="1"/>
            <a:r>
              <a:rPr lang="fr-FR" smtClean="0"/>
              <a:t>Coût total = 250 k$ = 160 k€ ( moins cher qu’un run IBM 0.25 µm !!!!)</a:t>
            </a:r>
          </a:p>
          <a:p>
            <a:pPr lvl="1"/>
            <a:r>
              <a:rPr lang="fr-FR" smtClean="0"/>
              <a:t>« Vend »des morceaux de réticule de 5* 24  mm</a:t>
            </a:r>
          </a:p>
          <a:p>
            <a:endParaRPr lang="fr-FR" b="1" smtClean="0"/>
          </a:p>
          <a:p>
            <a:r>
              <a:rPr lang="fr-FR" smtClean="0"/>
              <a:t>Expression d’intérêt des labos pour participer à ce run ( achat de 2 « morceaux de réticule)</a:t>
            </a:r>
          </a:p>
          <a:p>
            <a:endParaRPr lang="fr-FR" smtClean="0"/>
          </a:p>
        </p:txBody>
      </p:sp>
      <p:sp>
        <p:nvSpPr>
          <p:cNvPr id="686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Arial Unicode MS" pitchFamily="34" charset="-128"/>
              </a:rPr>
              <a:t>Que peut-on mettre dans un « bout » de </a:t>
            </a:r>
            <a:br>
              <a:rPr lang="fr-FR" smtClean="0">
                <a:latin typeface="Arial Unicode MS" pitchFamily="34" charset="-128"/>
              </a:rPr>
            </a:br>
            <a:r>
              <a:rPr lang="fr-FR" smtClean="0">
                <a:latin typeface="Arial Unicode MS" pitchFamily="34" charset="-128"/>
              </a:rPr>
              <a:t>réticule?</a:t>
            </a:r>
            <a:endParaRPr lang="fr-FR" smtClean="0"/>
          </a:p>
        </p:txBody>
      </p:sp>
      <p:sp>
        <p:nvSpPr>
          <p:cNvPr id="70658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fr-FR" smtClean="0"/>
              <a:t> Structures de test génériques (CMP)</a:t>
            </a:r>
          </a:p>
          <a:p>
            <a:pPr>
              <a:spcBef>
                <a:spcPct val="50000"/>
              </a:spcBef>
            </a:pPr>
            <a:r>
              <a:rPr lang="fr-FR" smtClean="0"/>
              <a:t> Pixels CMOS (IPHC+IRFU)</a:t>
            </a:r>
          </a:p>
          <a:p>
            <a:pPr>
              <a:spcBef>
                <a:spcPct val="50000"/>
              </a:spcBef>
            </a:pPr>
            <a:r>
              <a:rPr lang="fr-FR" smtClean="0"/>
              <a:t> Etude de nouvelles cellules pixels hybrides (LAL)</a:t>
            </a:r>
          </a:p>
          <a:p>
            <a:pPr>
              <a:spcBef>
                <a:spcPct val="50000"/>
              </a:spcBef>
            </a:pPr>
            <a:r>
              <a:rPr lang="fr-FR" smtClean="0"/>
              <a:t> Transfert du FEI4_prototype prévu pour l’upgrade d’ATLAS  (CPPM)</a:t>
            </a:r>
          </a:p>
          <a:p>
            <a:pPr>
              <a:spcBef>
                <a:spcPct val="50000"/>
              </a:spcBef>
            </a:pPr>
            <a:r>
              <a:rPr lang="fr-FR" smtClean="0"/>
              <a:t> Chip de lecture mini-strips (LPNHE)</a:t>
            </a:r>
          </a:p>
          <a:p>
            <a:pPr>
              <a:spcBef>
                <a:spcPct val="50000"/>
              </a:spcBef>
            </a:pPr>
            <a:endParaRPr lang="fr-FR" smtClean="0"/>
          </a:p>
          <a:p>
            <a:pPr>
              <a:spcBef>
                <a:spcPct val="50000"/>
              </a:spcBef>
            </a:pPr>
            <a:r>
              <a:rPr lang="fr-FR" smtClean="0"/>
              <a:t>Run prévu début 2009</a:t>
            </a:r>
          </a:p>
          <a:p>
            <a:pPr>
              <a:spcBef>
                <a:spcPct val="50000"/>
              </a:spcBef>
            </a:pPr>
            <a:endParaRPr lang="fr-FR" smtClean="0"/>
          </a:p>
          <a:p>
            <a:pPr>
              <a:spcBef>
                <a:spcPct val="50000"/>
              </a:spcBef>
            </a:pPr>
            <a:endParaRPr lang="fr-FR" smtClean="0"/>
          </a:p>
        </p:txBody>
      </p:sp>
      <p:sp>
        <p:nvSpPr>
          <p:cNvPr id="7065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Conclusions</a:t>
            </a:r>
          </a:p>
        </p:txBody>
      </p:sp>
      <p:sp>
        <p:nvSpPr>
          <p:cNvPr id="72706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 3D c’est :</a:t>
            </a:r>
          </a:p>
          <a:p>
            <a:endParaRPr lang="fr-FR" smtClean="0"/>
          </a:p>
          <a:p>
            <a:pPr lvl="1"/>
            <a:r>
              <a:rPr lang="fr-FR" smtClean="0"/>
              <a:t>Potentialités énormes</a:t>
            </a:r>
          </a:p>
          <a:p>
            <a:pPr lvl="1"/>
            <a:r>
              <a:rPr lang="fr-FR" smtClean="0"/>
              <a:t>Beaucoup de variantes et très peu de réalisations</a:t>
            </a:r>
          </a:p>
          <a:p>
            <a:pPr lvl="1"/>
            <a:r>
              <a:rPr lang="fr-FR" smtClean="0"/>
              <a:t>Peu d’outils de simulation / vérification</a:t>
            </a:r>
          </a:p>
          <a:p>
            <a:pPr lvl="1"/>
            <a:r>
              <a:rPr lang="fr-FR" smtClean="0"/>
              <a:t>Testabilité ?</a:t>
            </a:r>
          </a:p>
          <a:p>
            <a:pPr lvl="1">
              <a:buFont typeface="Wingdings" pitchFamily="2" charset="2"/>
              <a:buNone/>
            </a:pPr>
            <a:endParaRPr lang="fr-FR" smtClean="0"/>
          </a:p>
          <a:p>
            <a:r>
              <a:rPr lang="fr-FR" smtClean="0"/>
              <a:t>Est-il urgent d’attendre ?  </a:t>
            </a:r>
          </a:p>
          <a:p>
            <a:pPr lvl="1"/>
            <a:endParaRPr lang="fr-FR" smtClean="0"/>
          </a:p>
          <a:p>
            <a:endParaRPr lang="fr-FR" smtClean="0"/>
          </a:p>
        </p:txBody>
      </p:sp>
      <p:sp>
        <p:nvSpPr>
          <p:cNvPr id="7270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Techniques standards ..</a:t>
            </a:r>
          </a:p>
        </p:txBody>
      </p:sp>
      <p:sp>
        <p:nvSpPr>
          <p:cNvPr id="13314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mtClean="0"/>
              <a:t>System in Package (SiP)</a:t>
            </a:r>
          </a:p>
          <a:p>
            <a:pPr lvl="1" algn="just"/>
            <a:r>
              <a:rPr lang="fr-FR" smtClean="0"/>
              <a:t>Circuit intégré comprenant plusieurs puces + composants passifs</a:t>
            </a:r>
          </a:p>
          <a:p>
            <a:pPr lvl="2" algn="just"/>
            <a:r>
              <a:rPr lang="fr-FR" smtClean="0"/>
              <a:t>On fait dans un chip ce que l’on faisait sur une carte</a:t>
            </a:r>
          </a:p>
          <a:p>
            <a:pPr lvl="2" algn="just"/>
            <a:endParaRPr lang="fr-FR" smtClean="0"/>
          </a:p>
          <a:p>
            <a:pPr algn="just"/>
            <a:r>
              <a:rPr lang="fr-FR" smtClean="0"/>
              <a:t> System on Chip (SoC)</a:t>
            </a:r>
          </a:p>
          <a:p>
            <a:pPr lvl="1" algn="just"/>
            <a:r>
              <a:rPr lang="fr-FR" smtClean="0"/>
              <a:t>Une seule puce , plusieurs fonctions </a:t>
            </a:r>
          </a:p>
          <a:p>
            <a:pPr lvl="2" algn="just"/>
            <a:r>
              <a:rPr lang="fr-FR" smtClean="0"/>
              <a:t>Réutilisation de blocs (IP)</a:t>
            </a:r>
          </a:p>
          <a:p>
            <a:pPr lvl="3" algn="just"/>
            <a:r>
              <a:rPr lang="fr-FR" sz="1600" i="1" smtClean="0">
                <a:latin typeface="Times New Roman" pitchFamily="18" charset="0"/>
                <a:cs typeface="Times New Roman" pitchFamily="18" charset="0"/>
              </a:rPr>
              <a:t>Performances moyennes</a:t>
            </a:r>
          </a:p>
          <a:p>
            <a:pPr lvl="2" algn="just">
              <a:buFont typeface="Arial" charset="0"/>
              <a:buNone/>
            </a:pPr>
            <a:endParaRPr lang="fr-FR" sz="1600" i="1" smtClean="0"/>
          </a:p>
          <a:p>
            <a:endParaRPr lang="fr-FR" smtClean="0"/>
          </a:p>
        </p:txBody>
      </p:sp>
      <p:sp>
        <p:nvSpPr>
          <p:cNvPr id="1331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Et moins standard ..</a:t>
            </a:r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3D-IC 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 l="1814" t="2222" r="1361" b="2963"/>
          <a:stretch>
            <a:fillRect/>
          </a:stretch>
        </p:blipFill>
        <p:spPr bwMode="auto">
          <a:xfrm>
            <a:off x="785813" y="2071688"/>
            <a:ext cx="30861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785813" y="4214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Coût :</a:t>
            </a:r>
          </a:p>
          <a:p>
            <a:pPr lvl="1"/>
            <a:r>
              <a:rPr lang="fr-FR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terme moins cher que la diminution de la gravure ?</a:t>
            </a:r>
          </a:p>
        </p:txBody>
      </p:sp>
      <p:sp>
        <p:nvSpPr>
          <p:cNvPr id="15366" name="ZoneTexte 10"/>
          <p:cNvSpPr txBox="1">
            <a:spLocks noChangeArrowheads="1"/>
          </p:cNvSpPr>
          <p:nvPr/>
        </p:nvSpPr>
        <p:spPr bwMode="auto">
          <a:xfrm>
            <a:off x="2428875" y="3214688"/>
            <a:ext cx="1500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>
                <a:solidFill>
                  <a:schemeClr val="bg1"/>
                </a:solidFill>
              </a:rPr>
              <a:t>Source : Amkor</a:t>
            </a:r>
          </a:p>
        </p:txBody>
      </p:sp>
      <p:grpSp>
        <p:nvGrpSpPr>
          <p:cNvPr id="15367" name="Groupe 20"/>
          <p:cNvGrpSpPr>
            <a:grpSpLocks/>
          </p:cNvGrpSpPr>
          <p:nvPr/>
        </p:nvGrpSpPr>
        <p:grpSpPr bwMode="auto">
          <a:xfrm>
            <a:off x="5643563" y="1643063"/>
            <a:ext cx="2622550" cy="3160712"/>
            <a:chOff x="5643570" y="1643050"/>
            <a:chExt cx="2622162" cy="3161298"/>
          </a:xfrm>
        </p:grpSpPr>
        <p:grpSp>
          <p:nvGrpSpPr>
            <p:cNvPr id="15368" name="Groupe 11"/>
            <p:cNvGrpSpPr>
              <a:grpSpLocks/>
            </p:cNvGrpSpPr>
            <p:nvPr/>
          </p:nvGrpSpPr>
          <p:grpSpPr bwMode="auto">
            <a:xfrm>
              <a:off x="5643570" y="1643050"/>
              <a:ext cx="2622162" cy="3161298"/>
              <a:chOff x="5643570" y="1714488"/>
              <a:chExt cx="2622162" cy="3161298"/>
            </a:xfrm>
          </p:grpSpPr>
          <p:pic>
            <p:nvPicPr>
              <p:cNvPr id="15371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5374002" y="1984056"/>
                <a:ext cx="3161298" cy="262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2" name="ZoneTexte 6"/>
              <p:cNvSpPr txBox="1">
                <a:spLocks noChangeArrowheads="1"/>
              </p:cNvSpPr>
              <p:nvPr/>
            </p:nvSpPr>
            <p:spPr bwMode="auto">
              <a:xfrm>
                <a:off x="5929322" y="4214818"/>
                <a:ext cx="19288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 b="1" i="1">
                    <a:solidFill>
                      <a:schemeClr val="bg1"/>
                    </a:solidFill>
                  </a:rPr>
                  <a:t>Source : Samsung electronics</a:t>
                </a:r>
              </a:p>
            </p:txBody>
          </p:sp>
        </p:grpSp>
        <p:cxnSp>
          <p:nvCxnSpPr>
            <p:cNvPr id="16" name="Connecteur droit avec flèche 15"/>
            <p:cNvCxnSpPr/>
            <p:nvPr/>
          </p:nvCxnSpPr>
          <p:spPr>
            <a:xfrm rot="5400000">
              <a:off x="6143415" y="3572220"/>
              <a:ext cx="857409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ZoneTexte 19"/>
            <p:cNvSpPr txBox="1">
              <a:spLocks noChangeArrowheads="1"/>
            </p:cNvSpPr>
            <p:nvPr/>
          </p:nvSpPr>
          <p:spPr bwMode="auto">
            <a:xfrm>
              <a:off x="6072198" y="3429000"/>
              <a:ext cx="1000132" cy="307777"/>
            </a:xfrm>
            <a:prstGeom prst="rect">
              <a:avLst/>
            </a:prstGeom>
            <a:solidFill>
              <a:schemeClr val="accent1">
                <a:alpha val="45097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solidFill>
                    <a:srgbClr val="FFFF00"/>
                  </a:solidFill>
                </a:rPr>
                <a:t>560 µm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Motivation : Plus vite !!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Temps de propagation :</a:t>
            </a:r>
          </a:p>
        </p:txBody>
      </p:sp>
      <p:sp>
        <p:nvSpPr>
          <p:cNvPr id="174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1741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714625"/>
            <a:ext cx="5757863" cy="3432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17413" name="Groupe 11"/>
          <p:cNvGrpSpPr>
            <a:grpSpLocks/>
          </p:cNvGrpSpPr>
          <p:nvPr/>
        </p:nvGrpSpPr>
        <p:grpSpPr bwMode="auto">
          <a:xfrm>
            <a:off x="6929438" y="1285875"/>
            <a:ext cx="1995487" cy="2062163"/>
            <a:chOff x="4857752" y="1500174"/>
            <a:chExt cx="1995494" cy="2062163"/>
          </a:xfrm>
        </p:grpSpPr>
        <p:sp>
          <p:nvSpPr>
            <p:cNvPr id="17423" name="Rectangle 10"/>
            <p:cNvSpPr>
              <a:spLocks noChangeArrowheads="1"/>
            </p:cNvSpPr>
            <p:nvPr/>
          </p:nvSpPr>
          <p:spPr bwMode="auto">
            <a:xfrm>
              <a:off x="5857884" y="1500174"/>
              <a:ext cx="995362" cy="10318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7424" name="Groupe 9"/>
            <p:cNvGrpSpPr>
              <a:grpSpLocks/>
            </p:cNvGrpSpPr>
            <p:nvPr/>
          </p:nvGrpSpPr>
          <p:grpSpPr bwMode="auto">
            <a:xfrm>
              <a:off x="4857752" y="1500174"/>
              <a:ext cx="1995488" cy="2062163"/>
              <a:chOff x="4568825" y="244475"/>
              <a:chExt cx="1995488" cy="2062163"/>
            </a:xfrm>
          </p:grpSpPr>
          <p:sp>
            <p:nvSpPr>
              <p:cNvPr id="17425" name="Rectangle 8"/>
              <p:cNvSpPr>
                <a:spLocks noChangeArrowheads="1"/>
              </p:cNvSpPr>
              <p:nvPr/>
            </p:nvSpPr>
            <p:spPr bwMode="auto">
              <a:xfrm>
                <a:off x="4568825" y="1274763"/>
                <a:ext cx="996950" cy="1031875"/>
              </a:xfrm>
              <a:prstGeom prst="rect">
                <a:avLst/>
              </a:prstGeom>
              <a:solidFill>
                <a:srgbClr val="FF99CC"/>
              </a:solidFill>
              <a:ln w="38100">
                <a:solidFill>
                  <a:schemeClr val="bg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26" name="Rectangle 9"/>
              <p:cNvSpPr>
                <a:spLocks noChangeArrowheads="1"/>
              </p:cNvSpPr>
              <p:nvPr/>
            </p:nvSpPr>
            <p:spPr bwMode="auto">
              <a:xfrm>
                <a:off x="5567363" y="1273175"/>
                <a:ext cx="996950" cy="1033463"/>
              </a:xfrm>
              <a:prstGeom prst="rect">
                <a:avLst/>
              </a:prstGeom>
              <a:solidFill>
                <a:srgbClr val="CCFFCC"/>
              </a:solidFill>
              <a:ln w="38100">
                <a:solidFill>
                  <a:schemeClr val="bg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27" name="Line 11"/>
              <p:cNvSpPr>
                <a:spLocks noChangeShapeType="1"/>
              </p:cNvSpPr>
              <p:nvPr/>
            </p:nvSpPr>
            <p:spPr bwMode="auto">
              <a:xfrm flipV="1">
                <a:off x="4572000" y="258763"/>
                <a:ext cx="1971675" cy="20431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428" name="Rectangle 15"/>
              <p:cNvSpPr>
                <a:spLocks noChangeArrowheads="1"/>
              </p:cNvSpPr>
              <p:nvPr/>
            </p:nvSpPr>
            <p:spPr bwMode="auto">
              <a:xfrm>
                <a:off x="4570413" y="244475"/>
                <a:ext cx="996950" cy="1031875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7414" name="Groupe 17"/>
          <p:cNvGrpSpPr>
            <a:grpSpLocks/>
          </p:cNvGrpSpPr>
          <p:nvPr/>
        </p:nvGrpSpPr>
        <p:grpSpPr bwMode="auto">
          <a:xfrm>
            <a:off x="7358063" y="4357688"/>
            <a:ext cx="1203325" cy="1293812"/>
            <a:chOff x="7011988" y="1033463"/>
            <a:chExt cx="1203325" cy="1293812"/>
          </a:xfrm>
        </p:grpSpPr>
        <p:sp>
          <p:nvSpPr>
            <p:cNvPr id="17418" name="Rectangle 4"/>
            <p:cNvSpPr>
              <a:spLocks noChangeArrowheads="1"/>
            </p:cNvSpPr>
            <p:nvPr/>
          </p:nvSpPr>
          <p:spPr bwMode="auto">
            <a:xfrm>
              <a:off x="7011988" y="1033463"/>
              <a:ext cx="996950" cy="1033462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7077075" y="1116013"/>
              <a:ext cx="995363" cy="1031875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420" name="Rectangle 6"/>
            <p:cNvSpPr>
              <a:spLocks noChangeArrowheads="1"/>
            </p:cNvSpPr>
            <p:nvPr/>
          </p:nvSpPr>
          <p:spPr bwMode="auto">
            <a:xfrm>
              <a:off x="7146925" y="1204913"/>
              <a:ext cx="996950" cy="1033462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421" name="Rectangle 7"/>
            <p:cNvSpPr>
              <a:spLocks noChangeArrowheads="1"/>
            </p:cNvSpPr>
            <p:nvPr/>
          </p:nvSpPr>
          <p:spPr bwMode="auto">
            <a:xfrm>
              <a:off x="7218363" y="1295400"/>
              <a:ext cx="996950" cy="10318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422" name="Line 13"/>
            <p:cNvSpPr>
              <a:spLocks noChangeShapeType="1"/>
            </p:cNvSpPr>
            <p:nvPr/>
          </p:nvSpPr>
          <p:spPr bwMode="auto">
            <a:xfrm flipV="1">
              <a:off x="7219950" y="1317625"/>
              <a:ext cx="977900" cy="990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7358063" y="5357813"/>
            <a:ext cx="200025" cy="265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7786688" y="3571875"/>
            <a:ext cx="285750" cy="5715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7" name="ZoneTexte 20"/>
          <p:cNvSpPr txBox="1">
            <a:spLocks noChangeArrowheads="1"/>
          </p:cNvSpPr>
          <p:nvPr/>
        </p:nvSpPr>
        <p:spPr bwMode="auto">
          <a:xfrm>
            <a:off x="2000250" y="5286375"/>
            <a:ext cx="1500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i="1"/>
              <a:t>Source : Tezzaron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Motivation : Réduire la consommation</a:t>
            </a:r>
          </a:p>
        </p:txBody>
      </p:sp>
      <p:sp>
        <p:nvSpPr>
          <p:cNvPr id="19458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</a:t>
            </a:r>
            <a:r>
              <a:rPr lang="fr-FR" baseline="-25000" smtClean="0"/>
              <a:t>moyen</a:t>
            </a:r>
            <a:r>
              <a:rPr lang="fr-FR" smtClean="0"/>
              <a:t>= I</a:t>
            </a:r>
            <a:r>
              <a:rPr lang="fr-FR" baseline="-25000" smtClean="0"/>
              <a:t>moyen</a:t>
            </a:r>
            <a:r>
              <a:rPr lang="fr-FR" smtClean="0"/>
              <a:t>*VDD= C*VDD</a:t>
            </a:r>
            <a:r>
              <a:rPr lang="fr-FR" baseline="30000" smtClean="0"/>
              <a:t>2</a:t>
            </a:r>
            <a:r>
              <a:rPr lang="fr-FR" smtClean="0"/>
              <a:t>*F</a:t>
            </a:r>
            <a:r>
              <a:rPr lang="fr-FR" baseline="-25000" smtClean="0"/>
              <a:t>clk 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C est principalement dû au wire-bond</a:t>
            </a:r>
            <a:endParaRPr lang="fr-FR" baseline="-25000" smtClean="0"/>
          </a:p>
          <a:p>
            <a:endParaRPr lang="fr-FR" smtClean="0"/>
          </a:p>
        </p:txBody>
      </p:sp>
      <p:sp>
        <p:nvSpPr>
          <p:cNvPr id="1945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1071563" y="3000375"/>
            <a:ext cx="7146925" cy="3030538"/>
            <a:chOff x="2586" y="2734"/>
            <a:chExt cx="3026" cy="1449"/>
          </a:xfrm>
        </p:grpSpPr>
        <p:sp>
          <p:nvSpPr>
            <p:cNvPr id="19461" name="Rectangle 6"/>
            <p:cNvSpPr>
              <a:spLocks noChangeArrowheads="1"/>
            </p:cNvSpPr>
            <p:nvPr/>
          </p:nvSpPr>
          <p:spPr bwMode="auto">
            <a:xfrm>
              <a:off x="2586" y="2734"/>
              <a:ext cx="3017" cy="1449"/>
            </a:xfrm>
            <a:prstGeom prst="rect">
              <a:avLst/>
            </a:prstGeom>
            <a:gradFill rotWithShape="0">
              <a:gsLst>
                <a:gs pos="0">
                  <a:srgbClr val="8F8F56"/>
                </a:gs>
                <a:gs pos="50000">
                  <a:srgbClr val="FFFF99"/>
                </a:gs>
                <a:gs pos="100000">
                  <a:srgbClr val="8F8F5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62" name="Rectangle 7"/>
            <p:cNvSpPr>
              <a:spLocks noChangeArrowheads="1"/>
            </p:cNvSpPr>
            <p:nvPr/>
          </p:nvSpPr>
          <p:spPr bwMode="auto">
            <a:xfrm>
              <a:off x="2777" y="2837"/>
              <a:ext cx="2760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u="sng"/>
                <a:t>	Operation	      		Energy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000"/>
                <a:t>32-bit ALU operation		5 pJ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000"/>
                <a:t>32-bit register read		10 pJ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000"/>
                <a:t>Move 32 bits across 10mm chip	100 pJ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000"/>
                <a:t>Move 32 bits off chip		1300 to 1900 pJ</a:t>
              </a:r>
            </a:p>
          </p:txBody>
        </p:sp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2676" y="3875"/>
              <a:ext cx="2936" cy="2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Calculations using a 130nm process operating at a core voltage of 1.2V  (Source: Bill Dally, Stanford)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Prévisions</a:t>
            </a:r>
          </a:p>
        </p:txBody>
      </p:sp>
      <p:sp>
        <p:nvSpPr>
          <p:cNvPr id="2150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  <p:pic>
        <p:nvPicPr>
          <p:cNvPr id="21507" name="Image 6" descr="Imag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428750"/>
            <a:ext cx="714375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ctrTitle"/>
          </p:nvPr>
        </p:nvSpPr>
        <p:spPr bwMode="auto">
          <a:xfrm>
            <a:off x="615950" y="214313"/>
            <a:ext cx="7991475" cy="1044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Bases techniques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 bwMode="auto">
          <a:xfrm>
            <a:off x="642938" y="1500188"/>
            <a:ext cx="7991475" cy="4643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Pour faire du 3D (TSV) il faut savoir faire :</a:t>
            </a:r>
          </a:p>
          <a:p>
            <a:pPr lvl="1"/>
            <a:r>
              <a:rPr lang="fr-FR" smtClean="0"/>
              <a:t>Des connexions verticales entre les circuits</a:t>
            </a:r>
          </a:p>
          <a:p>
            <a:pPr lvl="2"/>
            <a:r>
              <a:rPr lang="fr-FR" smtClean="0"/>
              <a:t>Bump- bonding</a:t>
            </a:r>
          </a:p>
          <a:p>
            <a:pPr lvl="2"/>
            <a:r>
              <a:rPr lang="fr-FR" smtClean="0"/>
              <a:t>SLID</a:t>
            </a:r>
          </a:p>
          <a:p>
            <a:pPr lvl="2"/>
            <a:r>
              <a:rPr lang="fr-FR" smtClean="0"/>
              <a:t>Direct Copper bonding, SiO</a:t>
            </a:r>
            <a:r>
              <a:rPr lang="fr-FR" baseline="-25000" smtClean="0"/>
              <a:t>2 </a:t>
            </a:r>
            <a:r>
              <a:rPr lang="fr-FR" smtClean="0"/>
              <a:t>bonding , …..</a:t>
            </a:r>
          </a:p>
          <a:p>
            <a:endParaRPr lang="fr-FR" smtClean="0"/>
          </a:p>
          <a:p>
            <a:pPr lvl="1"/>
            <a:r>
              <a:rPr lang="fr-FR" smtClean="0"/>
              <a:t>Des trous métallisés dans les chips (Through Silicon Vias)</a:t>
            </a:r>
          </a:p>
          <a:p>
            <a:pPr lvl="1"/>
            <a:endParaRPr lang="fr-FR" smtClean="0"/>
          </a:p>
          <a:p>
            <a:pPr lvl="1">
              <a:buFont typeface="Wingdings" pitchFamily="2" charset="2"/>
              <a:buNone/>
            </a:pPr>
            <a:r>
              <a:rPr lang="fr-FR" smtClean="0"/>
              <a:t> </a:t>
            </a:r>
          </a:p>
          <a:p>
            <a:pPr lvl="1"/>
            <a:endParaRPr lang="fr-FR" smtClean="0"/>
          </a:p>
          <a:p>
            <a:endParaRPr lang="fr-FR" smtClean="0"/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Jean-Claude Clémens                                                                Centre de Physique des Particules de Marseille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C_standard">
  <a:themeElements>
    <a:clrScheme name="Personnalis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2C7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JCC_standard</Template>
  <TotalTime>614</TotalTime>
  <Words>1314</Words>
  <Application>Microsoft Office PowerPoint</Application>
  <PresentationFormat>Affichage à l'écran (4:3)</PresentationFormat>
  <Paragraphs>328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4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Arial Unicode MS</vt:lpstr>
      <vt:lpstr>Arial Narrow</vt:lpstr>
      <vt:lpstr>Symbol</vt:lpstr>
      <vt:lpstr>JCC_standard</vt:lpstr>
      <vt:lpstr>JCC_standard</vt:lpstr>
      <vt:lpstr>JCC_standard</vt:lpstr>
      <vt:lpstr>JCC_standard</vt:lpstr>
      <vt:lpstr>Electronique 3D </vt:lpstr>
      <vt:lpstr>Sommaire</vt:lpstr>
      <vt:lpstr>Motivations industrielles</vt:lpstr>
      <vt:lpstr>Techniques standards ..</vt:lpstr>
      <vt:lpstr>Et moins standard ..</vt:lpstr>
      <vt:lpstr>Motivation : Plus vite !!</vt:lpstr>
      <vt:lpstr>Motivation : Réduire la consommation</vt:lpstr>
      <vt:lpstr>Prévisions</vt:lpstr>
      <vt:lpstr>Bases techniques</vt:lpstr>
      <vt:lpstr>Les bases techniques : Connexions entre circuits</vt:lpstr>
      <vt:lpstr>Les bases techniques : Connexions entre circuits</vt:lpstr>
      <vt:lpstr>Les bases techniques : Trous métallisés</vt:lpstr>
      <vt:lpstr>Les bases techniques : Amincissement des wafers</vt:lpstr>
      <vt:lpstr>Les bases techniques : Métallisation des trous</vt:lpstr>
      <vt:lpstr>Définir la succession des opérations  </vt:lpstr>
      <vt:lpstr>Un exemple de process : Tezzaron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Combien ça coûte ?</vt:lpstr>
      <vt:lpstr>Un seul run pour un 3D avec 2 couches</vt:lpstr>
      <vt:lpstr>Motivations pour la physique des hautes énergies</vt:lpstr>
      <vt:lpstr>Pixels hybrides pour SLHC</vt:lpstr>
      <vt:lpstr>Pixels CMOS : Plus intelligents</vt:lpstr>
      <vt:lpstr>Projet 3D-France</vt:lpstr>
      <vt:lpstr>Projet 3D-France</vt:lpstr>
      <vt:lpstr>Run Tezzaron </vt:lpstr>
      <vt:lpstr>Que peut-on mettre dans un « bout » de  réticule?</vt:lpstr>
      <vt:lpstr>Conclusions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Electronique 3D </dc:title>
  <dc:creator>Jean-Claude Clémens</dc:creator>
  <cp:lastModifiedBy>Montarou</cp:lastModifiedBy>
  <cp:revision>71</cp:revision>
  <dcterms:created xsi:type="dcterms:W3CDTF">2008-09-19T07:20:41Z</dcterms:created>
  <dcterms:modified xsi:type="dcterms:W3CDTF">2008-10-07T07:55:49Z</dcterms:modified>
</cp:coreProperties>
</file>