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7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87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10896-FEFB-4988-943F-FE0E34440345}" type="datetimeFigureOut">
              <a:rPr lang="fr-FR" smtClean="0"/>
              <a:t>30/10/2014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F187D-5062-4F71-BD2D-A9B596F206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7368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486CE-963A-4DB3-B5ED-62B72D6690B1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567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4177-9D83-3A42-B17E-5815A1A79909}" type="datetimeFigureOut">
              <a:t>30/10/2014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066A7-2907-1045-9987-32F4CDF2BA54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74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4177-9D83-3A42-B17E-5815A1A79909}" type="datetimeFigureOut">
              <a:t>30/10/2014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066A7-2907-1045-9987-32F4CDF2BA54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64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4177-9D83-3A42-B17E-5815A1A79909}" type="datetimeFigureOut">
              <a:t>30/10/2014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066A7-2907-1045-9987-32F4CDF2BA54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55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4177-9D83-3A42-B17E-5815A1A79909}" type="datetimeFigureOut">
              <a:t>30/10/2014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066A7-2907-1045-9987-32F4CDF2BA54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08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4177-9D83-3A42-B17E-5815A1A79909}" type="datetimeFigureOut">
              <a:t>30/10/2014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066A7-2907-1045-9987-32F4CDF2BA54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795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4177-9D83-3A42-B17E-5815A1A79909}" type="datetimeFigureOut">
              <a:t>30/10/2014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066A7-2907-1045-9987-32F4CDF2BA54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697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4177-9D83-3A42-B17E-5815A1A79909}" type="datetimeFigureOut">
              <a:t>30/10/2014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066A7-2907-1045-9987-32F4CDF2BA54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0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4177-9D83-3A42-B17E-5815A1A79909}" type="datetimeFigureOut">
              <a:t>30/10/2014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066A7-2907-1045-9987-32F4CDF2BA54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6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4177-9D83-3A42-B17E-5815A1A79909}" type="datetimeFigureOut">
              <a:t>30/10/2014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066A7-2907-1045-9987-32F4CDF2BA54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9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4177-9D83-3A42-B17E-5815A1A79909}" type="datetimeFigureOut">
              <a:t>30/10/2014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066A7-2907-1045-9987-32F4CDF2BA54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5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4177-9D83-3A42-B17E-5815A1A79909}" type="datetimeFigureOut">
              <a:t>30/10/2014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066A7-2907-1045-9987-32F4CDF2BA54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74177-9D83-3A42-B17E-5815A1A79909}" type="datetimeFigureOut">
              <a:t>30/10/2014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066A7-2907-1045-9987-32F4CDF2BA54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89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MC </a:t>
            </a:r>
            <a:r>
              <a:rPr lang="en-US" dirty="0" smtClean="0"/>
              <a:t>Production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85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" y="274638"/>
            <a:ext cx="877824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Summary of private discussion with Greg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94560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Fucking merging study :</a:t>
            </a:r>
            <a:endParaRPr lang="en-US" sz="1800" dirty="0" smtClean="0"/>
          </a:p>
          <a:p>
            <a:pPr lvl="1"/>
            <a:r>
              <a:rPr lang="en-US" sz="1400" dirty="0" smtClean="0"/>
              <a:t>Strasbourg : </a:t>
            </a:r>
            <a:r>
              <a:rPr lang="en-US" sz="1400" dirty="0" err="1" smtClean="0"/>
              <a:t>A+jets</a:t>
            </a:r>
            <a:r>
              <a:rPr lang="en-US" sz="1400" dirty="0" smtClean="0"/>
              <a:t>, </a:t>
            </a:r>
            <a:r>
              <a:rPr lang="en-US" sz="1400" dirty="0" err="1" smtClean="0"/>
              <a:t>WA+jets</a:t>
            </a:r>
            <a:r>
              <a:rPr lang="en-US" sz="1400" dirty="0" smtClean="0"/>
              <a:t>, </a:t>
            </a:r>
            <a:r>
              <a:rPr lang="en-US" sz="1400" dirty="0" err="1" smtClean="0"/>
              <a:t>ZA+jets</a:t>
            </a:r>
            <a:endParaRPr lang="en-US" sz="1400" dirty="0" smtClean="0"/>
          </a:p>
          <a:p>
            <a:pPr lvl="1"/>
            <a:r>
              <a:rPr lang="en-US" sz="1400" dirty="0" smtClean="0"/>
              <a:t>IIHE : TT+A</a:t>
            </a:r>
            <a:r>
              <a:rPr lang="en-US" sz="1400" dirty="0"/>
              <a:t>, TT+AA, </a:t>
            </a:r>
            <a:r>
              <a:rPr lang="en-US" sz="1400" dirty="0" err="1" smtClean="0"/>
              <a:t>AA+jets</a:t>
            </a:r>
            <a:endParaRPr lang="en-US" sz="1400" dirty="0" smtClean="0"/>
          </a:p>
          <a:p>
            <a:pPr lvl="1">
              <a:buFont typeface="Wingdings"/>
              <a:buChar char="à"/>
            </a:pPr>
            <a:r>
              <a:rPr lang="en-US" sz="1400" i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Lobster eats Scampi! </a:t>
            </a:r>
            <a:r>
              <a:rPr lang="en-US" sz="1400" i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Loster</a:t>
            </a:r>
            <a:r>
              <a:rPr lang="en-US" sz="1400" i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step 0 is available.</a:t>
            </a:r>
          </a:p>
          <a:p>
            <a:pPr marL="457200" lvl="1" indent="0">
              <a:buNone/>
            </a:pPr>
            <a:endParaRPr lang="en-US" sz="1400" i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Inclusive </a:t>
            </a:r>
            <a:r>
              <a:rPr lang="en-US" sz="1800" dirty="0" smtClean="0"/>
              <a:t>production :</a:t>
            </a:r>
          </a:p>
          <a:p>
            <a:pPr lvl="1"/>
            <a:r>
              <a:rPr lang="en-US" sz="1400" dirty="0"/>
              <a:t>Strasbourg : </a:t>
            </a:r>
            <a:r>
              <a:rPr lang="en-US" sz="1400" dirty="0" err="1" smtClean="0"/>
              <a:t>WA+jets</a:t>
            </a:r>
            <a:r>
              <a:rPr lang="en-US" sz="1400" dirty="0"/>
              <a:t>, </a:t>
            </a:r>
            <a:r>
              <a:rPr lang="en-US" sz="1400" dirty="0" err="1" smtClean="0"/>
              <a:t>ZA+jets</a:t>
            </a:r>
            <a:r>
              <a:rPr lang="en-US" sz="1400" dirty="0" smtClean="0"/>
              <a:t>, </a:t>
            </a:r>
            <a:r>
              <a:rPr lang="en-US" sz="1400" dirty="0" err="1" smtClean="0"/>
              <a:t>TAq</a:t>
            </a:r>
            <a:endParaRPr lang="en-US" sz="1400" dirty="0"/>
          </a:p>
          <a:p>
            <a:pPr lvl="1"/>
            <a:r>
              <a:rPr lang="en-US" sz="1400" dirty="0"/>
              <a:t>IIHE : TT+A, </a:t>
            </a:r>
            <a:r>
              <a:rPr lang="en-US" sz="1400" dirty="0" smtClean="0"/>
              <a:t>TT+AA</a:t>
            </a:r>
          </a:p>
          <a:p>
            <a:pPr marL="457200" lvl="1" indent="0">
              <a:buNone/>
            </a:pPr>
            <a:endParaRPr lang="en-US" sz="1400" dirty="0"/>
          </a:p>
          <a:p>
            <a:pPr marL="514350" indent="-514350">
              <a:buFont typeface="+mj-lt"/>
              <a:buAutoNum type="arabicPeriod"/>
            </a:pPr>
            <a:r>
              <a:rPr lang="en-US" sz="1800" dirty="0" smtClean="0"/>
              <a:t>Exclusive production :</a:t>
            </a:r>
          </a:p>
          <a:p>
            <a:pPr lvl="1"/>
            <a:r>
              <a:rPr lang="en-US" sz="1400" dirty="0"/>
              <a:t>Strasbourg : </a:t>
            </a:r>
            <a:r>
              <a:rPr lang="en-US" sz="1400" dirty="0" err="1" smtClean="0"/>
              <a:t>A+jets</a:t>
            </a:r>
            <a:endParaRPr lang="en-US" sz="1400" dirty="0"/>
          </a:p>
          <a:p>
            <a:pPr lvl="1"/>
            <a:r>
              <a:rPr lang="en-US" sz="1400" dirty="0"/>
              <a:t>IIHE : </a:t>
            </a:r>
            <a:r>
              <a:rPr lang="en-US" sz="1400" dirty="0" err="1" smtClean="0"/>
              <a:t>AA+jets</a:t>
            </a:r>
            <a:endParaRPr lang="en-US" sz="1400" dirty="0" smtClean="0"/>
          </a:p>
          <a:p>
            <a:pPr marL="0" indent="0">
              <a:buNone/>
            </a:pPr>
            <a:endParaRPr lang="en-US" sz="1800" dirty="0"/>
          </a:p>
          <a:p>
            <a:pPr marL="514350" indent="-514350">
              <a:buAutoNum type="arabicPeriod" startAt="4"/>
            </a:pPr>
            <a:r>
              <a:rPr lang="en-US" sz="1800" dirty="0" smtClean="0"/>
              <a:t>Improvement of Delphes-MA5tune reconstruction of photons</a:t>
            </a:r>
            <a:br>
              <a:rPr lang="en-US" sz="1800" dirty="0" smtClean="0"/>
            </a:br>
            <a:r>
              <a:rPr lang="en-US" sz="1800" dirty="0" smtClean="0"/>
              <a:t>(complementary to </a:t>
            </a:r>
            <a:r>
              <a:rPr lang="en-US" sz="1800" dirty="0" err="1" smtClean="0"/>
              <a:t>Taejeong’s</a:t>
            </a:r>
            <a:r>
              <a:rPr lang="en-US" sz="1800" dirty="0" smtClean="0"/>
              <a:t> study)</a:t>
            </a:r>
            <a:endParaRPr lang="en-US" sz="1800" dirty="0"/>
          </a:p>
          <a:p>
            <a:pPr lvl="1"/>
            <a:r>
              <a:rPr lang="en-US" sz="1400" dirty="0" smtClean="0"/>
              <a:t>Step 3 could be redone for all the production in some days</a:t>
            </a:r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223520" y="1417638"/>
            <a:ext cx="22773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List of actions: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83925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" y="274638"/>
            <a:ext cx="877824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Summary of private discussion with Greg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9456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err="1"/>
              <a:t>pta</a:t>
            </a:r>
            <a:r>
              <a:rPr lang="en-US" sz="2400" dirty="0"/>
              <a:t> &gt; 10 </a:t>
            </a:r>
            <a:r>
              <a:rPr lang="en-US" sz="2400" dirty="0" err="1"/>
              <a:t>GeV</a:t>
            </a:r>
            <a:endParaRPr lang="en-US" sz="2400" dirty="0"/>
          </a:p>
          <a:p>
            <a:r>
              <a:rPr lang="en-US" sz="2400" dirty="0" err="1"/>
              <a:t>draj</a:t>
            </a:r>
            <a:r>
              <a:rPr lang="en-US" sz="2400" dirty="0"/>
              <a:t> &gt; 0.01</a:t>
            </a:r>
          </a:p>
          <a:p>
            <a:r>
              <a:rPr lang="en-US" sz="2400" dirty="0"/>
              <a:t>drab &gt; 0.01</a:t>
            </a:r>
          </a:p>
          <a:p>
            <a:r>
              <a:rPr lang="en-US" sz="2400" dirty="0" err="1"/>
              <a:t>draa</a:t>
            </a:r>
            <a:r>
              <a:rPr lang="en-US" sz="2400" dirty="0"/>
              <a:t> &gt; 0.01</a:t>
            </a:r>
          </a:p>
          <a:p>
            <a:r>
              <a:rPr lang="en-US" sz="2400" dirty="0" err="1" smtClean="0"/>
              <a:t>maa</a:t>
            </a:r>
            <a:r>
              <a:rPr lang="en-US" sz="2400" dirty="0" smtClean="0"/>
              <a:t> </a:t>
            </a:r>
            <a:r>
              <a:rPr lang="en-US" sz="2400" dirty="0"/>
              <a:t>&gt; </a:t>
            </a:r>
            <a:r>
              <a:rPr lang="en-US" sz="2400" dirty="0" smtClean="0"/>
              <a:t>50 </a:t>
            </a:r>
            <a:r>
              <a:rPr lang="en-US" sz="2400" dirty="0" err="1" smtClean="0"/>
              <a:t>GeV</a:t>
            </a:r>
            <a:r>
              <a:rPr lang="en-US" sz="2400" dirty="0" smtClean="0"/>
              <a:t> </a:t>
            </a:r>
            <a:r>
              <a:rPr lang="en-US" sz="1800" i="1" dirty="0" smtClean="0"/>
              <a:t>(if 10-50 </a:t>
            </a:r>
            <a:r>
              <a:rPr lang="en-US" sz="1800" i="1" dirty="0" err="1" smtClean="0"/>
              <a:t>GeV</a:t>
            </a:r>
            <a:r>
              <a:rPr lang="en-US" sz="1800" i="1" dirty="0"/>
              <a:t> </a:t>
            </a:r>
            <a:r>
              <a:rPr lang="en-US" sz="1800" i="1" dirty="0" smtClean="0"/>
              <a:t>needed, produced after)</a:t>
            </a:r>
            <a:endParaRPr lang="en-US" sz="2400" i="1" dirty="0"/>
          </a:p>
        </p:txBody>
      </p:sp>
      <p:sp>
        <p:nvSpPr>
          <p:cNvPr id="4" name="Rectangle 3"/>
          <p:cNvSpPr/>
          <p:nvPr/>
        </p:nvSpPr>
        <p:spPr>
          <a:xfrm>
            <a:off x="223520" y="1549718"/>
            <a:ext cx="57104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Configuration (inspired of CMS cards):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733788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 1 : problems with Z, W production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Final Words ?</a:t>
            </a:r>
          </a:p>
        </p:txBody>
      </p:sp>
    </p:spTree>
    <p:extLst>
      <p:ext uri="{BB962C8B-B14F-4D97-AF65-F5344CB8AC3E}">
        <p14:creationId xmlns:p14="http://schemas.microsoft.com/office/powerpoint/2010/main" val="139315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Problems remaining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 don't get the expected number of events for ...</a:t>
            </a:r>
          </a:p>
          <a:p>
            <a:pPr lvl="1"/>
            <a:r>
              <a:rPr lang="en-US" dirty="0"/>
              <a:t>W+4jets</a:t>
            </a:r>
          </a:p>
          <a:p>
            <a:pPr lvl="1"/>
            <a:r>
              <a:rPr lang="en-US" dirty="0"/>
              <a:t>Z+3 and Z+4jets (</a:t>
            </a:r>
            <a:r>
              <a:rPr lang="en-US" dirty="0" err="1"/>
              <a:t>Drell</a:t>
            </a:r>
            <a:r>
              <a:rPr lang="en-US" dirty="0"/>
              <a:t>-Yann and Z&gt; nu </a:t>
            </a:r>
            <a:r>
              <a:rPr lang="en-US" dirty="0" smtClean="0"/>
              <a:t>nu)</a:t>
            </a:r>
          </a:p>
          <a:p>
            <a:pPr lvl="1"/>
            <a:endParaRPr lang="en-US" sz="3200" dirty="0">
              <a:sym typeface="Wingdings" panose="05000000000000000000" pitchFamily="2" charset="2"/>
            </a:endParaRPr>
          </a:p>
          <a:p>
            <a:r>
              <a:rPr lang="en-US" sz="3600" dirty="0" smtClean="0">
                <a:sym typeface="Wingdings" panose="05000000000000000000" pitchFamily="2" charset="2"/>
              </a:rPr>
              <a:t>problem </a:t>
            </a:r>
            <a:r>
              <a:rPr lang="en-US" sz="3600" dirty="0">
                <a:sym typeface="Wingdings" panose="05000000000000000000" pitchFamily="2" charset="2"/>
              </a:rPr>
              <a:t>reported in a MG bug report : no answer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Though no </a:t>
            </a:r>
            <a:r>
              <a:rPr lang="en-US" dirty="0" err="1"/>
              <a:t>prob</a:t>
            </a:r>
            <a:r>
              <a:rPr lang="en-US" dirty="0"/>
              <a:t> for the other jet multiplicities</a:t>
            </a:r>
          </a:p>
          <a:p>
            <a:r>
              <a:rPr lang="en-US" dirty="0"/>
              <a:t>In the following:</a:t>
            </a:r>
          </a:p>
          <a:p>
            <a:pPr lvl="1"/>
            <a:r>
              <a:rPr lang="en-US" dirty="0"/>
              <a:t>tests that have been carried</a:t>
            </a:r>
          </a:p>
          <a:p>
            <a:pPr lvl="1"/>
            <a:r>
              <a:rPr lang="en-US" dirty="0"/>
              <a:t>solutions </a:t>
            </a:r>
            <a:r>
              <a:rPr lang="en-US" dirty="0" smtClean="0"/>
              <a:t>suggested </a:t>
            </a:r>
            <a:r>
              <a:rPr lang="en-US" dirty="0" smtClean="0">
                <a:sym typeface="Wingdings" panose="05000000000000000000" pitchFamily="2" charset="2"/>
              </a:rPr>
              <a:t> = prescription to follow for the prod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477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W+jets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 problems for 0,1,2 and 3jets</a:t>
            </a:r>
          </a:p>
          <a:p>
            <a:r>
              <a:rPr lang="en-US" dirty="0"/>
              <a:t>Problem appears for </a:t>
            </a:r>
            <a:r>
              <a:rPr lang="en-US" dirty="0" err="1"/>
              <a:t>exp</a:t>
            </a:r>
            <a:r>
              <a:rPr lang="en-US" dirty="0"/>
              <a:t> number &gt; 50k</a:t>
            </a:r>
          </a:p>
          <a:p>
            <a:r>
              <a:rPr lang="en-US" dirty="0"/>
              <a:t>For W+4jets:</a:t>
            </a:r>
          </a:p>
          <a:p>
            <a:pPr lvl="1"/>
            <a:r>
              <a:rPr lang="en-US" dirty="0"/>
              <a:t>tried:</a:t>
            </a:r>
          </a:p>
          <a:p>
            <a:pPr lvl="2"/>
            <a:r>
              <a:rPr lang="en-US" dirty="0"/>
              <a:t>Detail the </a:t>
            </a:r>
            <a:r>
              <a:rPr lang="en-US" dirty="0" err="1"/>
              <a:t>proc_card</a:t>
            </a:r>
            <a:r>
              <a:rPr lang="en-US" dirty="0"/>
              <a:t> (e.g. split the leptons) </a:t>
            </a:r>
            <a:r>
              <a:rPr lang="en-US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✖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 err="1" smtClean="0"/>
              <a:t>Multigridpack</a:t>
            </a:r>
            <a:r>
              <a:rPr lang="en-US" dirty="0" smtClean="0"/>
              <a:t> : split in quarks </a:t>
            </a:r>
            <a:r>
              <a:rPr lang="en-US" dirty="0"/>
              <a:t>from gluons in the final states </a:t>
            </a:r>
            <a:r>
              <a:rPr lang="en-US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✖</a:t>
            </a:r>
            <a:endParaRPr lang="en-US" dirty="0"/>
          </a:p>
          <a:p>
            <a:pPr lvl="2"/>
            <a:r>
              <a:rPr lang="en-US" dirty="0"/>
              <a:t>Cut on </a:t>
            </a:r>
            <a:r>
              <a:rPr lang="en-US" dirty="0" err="1" smtClean="0"/>
              <a:t>drLL,drLj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✖</a:t>
            </a:r>
          </a:p>
          <a:p>
            <a:pPr lvl="1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sym typeface="Zapf Dingbats"/>
              </a:rPr>
              <a:t>Suggested solution:</a:t>
            </a:r>
          </a:p>
          <a:p>
            <a:pPr lvl="2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Zapf Dingbats"/>
              </a:rPr>
              <a:t>Produce 20k events a job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742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Z+3j (10&lt;mmll&lt;50)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 problems for 0,1 and 2 jets</a:t>
            </a:r>
          </a:p>
          <a:p>
            <a:r>
              <a:rPr lang="en-US" dirty="0"/>
              <a:t>Problem appears for </a:t>
            </a:r>
            <a:r>
              <a:rPr lang="en-US" dirty="0" err="1"/>
              <a:t>exp</a:t>
            </a:r>
            <a:r>
              <a:rPr lang="en-US" dirty="0"/>
              <a:t> number &gt; 50k</a:t>
            </a:r>
          </a:p>
          <a:p>
            <a:r>
              <a:rPr lang="en-US" dirty="0"/>
              <a:t>For Z+3jets:</a:t>
            </a:r>
          </a:p>
          <a:p>
            <a:pPr lvl="1"/>
            <a:r>
              <a:rPr lang="en-US" dirty="0"/>
              <a:t>tried:</a:t>
            </a:r>
          </a:p>
          <a:p>
            <a:pPr lvl="2"/>
            <a:r>
              <a:rPr lang="en-US" dirty="0"/>
              <a:t>Detail the </a:t>
            </a:r>
            <a:r>
              <a:rPr lang="en-US" dirty="0" err="1"/>
              <a:t>proc_card</a:t>
            </a:r>
            <a:r>
              <a:rPr lang="en-US" dirty="0"/>
              <a:t> (e.g. split the leptons and jets) </a:t>
            </a:r>
            <a:r>
              <a:rPr lang="en-US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✖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Cut on </a:t>
            </a:r>
            <a:r>
              <a:rPr lang="en-US" dirty="0" err="1"/>
              <a:t>ptj</a:t>
            </a:r>
            <a:r>
              <a:rPr lang="en-US" dirty="0"/>
              <a:t>, </a:t>
            </a:r>
            <a:r>
              <a:rPr lang="en-US" dirty="0" err="1"/>
              <a:t>pta</a:t>
            </a:r>
            <a:r>
              <a:rPr lang="en-US" dirty="0"/>
              <a:t>, </a:t>
            </a:r>
            <a:r>
              <a:rPr lang="en-US" dirty="0" err="1"/>
              <a:t>drjl</a:t>
            </a:r>
            <a:r>
              <a:rPr lang="en-US" dirty="0"/>
              <a:t>, </a:t>
            </a:r>
            <a:r>
              <a:rPr lang="en-US" dirty="0" err="1"/>
              <a:t>mmjj</a:t>
            </a:r>
            <a:r>
              <a:rPr lang="en-US" dirty="0"/>
              <a:t>, </a:t>
            </a:r>
            <a:r>
              <a:rPr lang="en-US" dirty="0" err="1"/>
              <a:t>ptl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✖</a:t>
            </a:r>
          </a:p>
          <a:p>
            <a:pPr lvl="2"/>
            <a:r>
              <a:rPr lang="en-US" dirty="0">
                <a:sym typeface="Zapf Dingbats"/>
              </a:rPr>
              <a:t>Cut on </a:t>
            </a:r>
            <a:r>
              <a:rPr lang="en-US" dirty="0" err="1">
                <a:sym typeface="Zapf Dingbats"/>
              </a:rPr>
              <a:t>drll</a:t>
            </a:r>
            <a:r>
              <a:rPr lang="en-US" dirty="0">
                <a:sym typeface="Zapf Dingbats"/>
              </a:rPr>
              <a:t> (&gt;= 0.15)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>
              <a:solidFill>
                <a:schemeClr val="accent3">
                  <a:lumMod val="75000"/>
                </a:schemeClr>
              </a:solidFill>
              <a:sym typeface="Zapf Dingbats"/>
            </a:endParaRPr>
          </a:p>
          <a:p>
            <a:pPr lvl="1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sym typeface="Zapf Dingbats"/>
              </a:rPr>
              <a:t>Suggested solution:</a:t>
            </a:r>
          </a:p>
          <a:p>
            <a:pPr lvl="2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sym typeface="Zapf Dingbats"/>
              </a:rPr>
              <a:t>Impose minimum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  <a:sym typeface="Zapf Dingbats"/>
              </a:rPr>
              <a:t>drll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sym typeface="Zapf Dingbats"/>
              </a:rPr>
              <a:t> &gt;= 0.15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746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Z+jets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196080" cy="1972736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Z+4jets (</a:t>
            </a:r>
            <a:r>
              <a:rPr lang="en-US" sz="2400" dirty="0" err="1"/>
              <a:t>mmll</a:t>
            </a:r>
            <a:r>
              <a:rPr lang="en-US" sz="2400" dirty="0"/>
              <a:t>&gt;= 50):</a:t>
            </a:r>
          </a:p>
          <a:p>
            <a:pPr lvl="1"/>
            <a:r>
              <a:rPr lang="en-US" sz="2000" dirty="0"/>
              <a:t>split </a:t>
            </a:r>
            <a:r>
              <a:rPr lang="en-US" sz="2000" dirty="0" err="1"/>
              <a:t>proc_card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✖</a:t>
            </a:r>
            <a:endParaRPr lang="en-US" sz="2000" dirty="0"/>
          </a:p>
          <a:p>
            <a:pPr lvl="1"/>
            <a:r>
              <a:rPr lang="en-US" sz="2000" dirty="0"/>
              <a:t>cut on </a:t>
            </a:r>
            <a:r>
              <a:rPr lang="en-US" sz="2000" dirty="0" err="1"/>
              <a:t>drll</a:t>
            </a:r>
            <a:r>
              <a:rPr lang="en-US" sz="2000" dirty="0"/>
              <a:t> ongoing</a:t>
            </a:r>
            <a:r>
              <a:rPr lang="en-US" sz="1400" dirty="0" smtClean="0">
                <a:solidFill>
                  <a:srgbClr val="77933C"/>
                </a:solidFill>
                <a:latin typeface="Wingdings"/>
                <a:ea typeface="Wingdings"/>
                <a:cs typeface="Wingdings"/>
                <a:sym typeface="Wingdings"/>
              </a:rPr>
              <a:t></a:t>
            </a:r>
          </a:p>
          <a:p>
            <a:pPr lvl="1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sym typeface="Zapf Dingbats"/>
              </a:rPr>
              <a:t>Suggested solution:</a:t>
            </a:r>
          </a:p>
          <a:p>
            <a:pPr lvl="2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sym typeface="Zapf Dingbats"/>
              </a:rPr>
              <a:t>Produce 20k events a job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endParaRPr lang="en-US" sz="1400" dirty="0">
              <a:solidFill>
                <a:srgbClr val="77933C"/>
              </a:solidFill>
            </a:endParaRPr>
          </a:p>
          <a:p>
            <a:pPr lvl="1"/>
            <a:endParaRPr lang="en-US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53280" y="1600201"/>
            <a:ext cx="4189406" cy="16408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Z+4jets (10 &lt; </a:t>
            </a:r>
            <a:r>
              <a:rPr lang="en-US" sz="2400" dirty="0" err="1"/>
              <a:t>mmll</a:t>
            </a:r>
            <a:r>
              <a:rPr lang="en-US" sz="2400" dirty="0"/>
              <a:t> &lt; 50):</a:t>
            </a:r>
          </a:p>
          <a:p>
            <a:pPr lvl="1"/>
            <a:r>
              <a:rPr lang="en-US" sz="2000" dirty="0" smtClean="0"/>
              <a:t>No test carried</a:t>
            </a:r>
          </a:p>
          <a:p>
            <a:pPr lvl="1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sym typeface="Zapf Dingbats"/>
              </a:rPr>
              <a:t>Suggested solution:</a:t>
            </a:r>
          </a:p>
          <a:p>
            <a:pPr lvl="2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sym typeface="Zapf Dingbats"/>
              </a:rPr>
              <a:t>Produce 20k events a job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endParaRPr lang="en-US" sz="1400" dirty="0">
              <a:solidFill>
                <a:srgbClr val="77933C"/>
              </a:solidFill>
            </a:endParaRPr>
          </a:p>
          <a:p>
            <a:pPr lvl="1"/>
            <a:endParaRPr lang="en-US" sz="2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199" y="3952939"/>
            <a:ext cx="7513885" cy="2179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Z &gt; nu </a:t>
            </a:r>
            <a:r>
              <a:rPr lang="en-US" sz="2400" dirty="0" err="1"/>
              <a:t>nu</a:t>
            </a:r>
            <a:r>
              <a:rPr lang="en-US" sz="2400" dirty="0"/>
              <a:t> +3jets </a:t>
            </a:r>
            <a:r>
              <a:rPr lang="en-US" sz="2400" dirty="0" smtClean="0"/>
              <a:t>(idem for 4 jets)</a:t>
            </a:r>
            <a:endParaRPr lang="en-US" sz="2400" dirty="0"/>
          </a:p>
          <a:p>
            <a:pPr lvl="1"/>
            <a:r>
              <a:rPr lang="en-US" sz="2000" dirty="0"/>
              <a:t>Only tested splitting </a:t>
            </a:r>
            <a:r>
              <a:rPr lang="en-US" sz="2000" dirty="0" err="1"/>
              <a:t>proc_card</a:t>
            </a:r>
            <a:r>
              <a:rPr lang="en-US" sz="2000" dirty="0"/>
              <a:t> </a:t>
            </a:r>
            <a:r>
              <a:rPr lang="en-US" sz="1400" dirty="0" smtClean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✖</a:t>
            </a:r>
          </a:p>
          <a:p>
            <a:pPr lvl="1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sym typeface="Zapf Dingbats"/>
              </a:rPr>
              <a:t>Suggested solution:</a:t>
            </a:r>
          </a:p>
          <a:p>
            <a:pPr lvl="2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sym typeface="Zapf Dingbats"/>
              </a:rPr>
              <a:t>Produce 20k events a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Zapf Dingbats"/>
              </a:rPr>
              <a:t>job</a:t>
            </a:r>
            <a:endParaRPr lang="en-US" sz="1400" dirty="0">
              <a:solidFill>
                <a:srgbClr val="77933C"/>
              </a:solidFill>
            </a:endParaRP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77564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 2 : photon production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Final Words ?</a:t>
            </a:r>
          </a:p>
        </p:txBody>
      </p:sp>
    </p:spTree>
    <p:extLst>
      <p:ext uri="{BB962C8B-B14F-4D97-AF65-F5344CB8AC3E}">
        <p14:creationId xmlns:p14="http://schemas.microsoft.com/office/powerpoint/2010/main" val="426012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" y="274638"/>
            <a:ext cx="877824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Summary of private discussion with Greg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Gamma samples relevant for t-gamma-q FCNC coupling and Higgs analyses</a:t>
            </a:r>
          </a:p>
          <a:p>
            <a:r>
              <a:rPr lang="en-US" dirty="0" smtClean="0"/>
              <a:t>List of samples to do :</a:t>
            </a:r>
          </a:p>
          <a:p>
            <a:pPr lvl="1"/>
            <a:r>
              <a:rPr lang="en-US" dirty="0" err="1" smtClean="0"/>
              <a:t>A+jets</a:t>
            </a:r>
            <a:r>
              <a:rPr lang="en-US" dirty="0" smtClean="0"/>
              <a:t>, </a:t>
            </a:r>
            <a:r>
              <a:rPr lang="en-US" dirty="0" err="1" smtClean="0"/>
              <a:t>AA+jets</a:t>
            </a:r>
            <a:r>
              <a:rPr lang="en-US" dirty="0" smtClean="0"/>
              <a:t>, </a:t>
            </a:r>
            <a:r>
              <a:rPr lang="en-US" dirty="0" err="1" smtClean="0"/>
              <a:t>WA+jets</a:t>
            </a:r>
            <a:r>
              <a:rPr lang="en-US" dirty="0" smtClean="0"/>
              <a:t>, </a:t>
            </a:r>
            <a:r>
              <a:rPr lang="en-US" dirty="0" err="1" smtClean="0"/>
              <a:t>ZA+jets</a:t>
            </a:r>
            <a:endParaRPr lang="en-US" dirty="0" smtClean="0"/>
          </a:p>
          <a:p>
            <a:pPr lvl="1"/>
            <a:r>
              <a:rPr lang="en-US" dirty="0" smtClean="0"/>
              <a:t>TT+A, TT+AA</a:t>
            </a:r>
          </a:p>
          <a:p>
            <a:pPr lvl="1"/>
            <a:r>
              <a:rPr lang="en-US" dirty="0" err="1" smtClean="0"/>
              <a:t>TAq</a:t>
            </a:r>
            <a:endParaRPr lang="en-US" dirty="0" smtClean="0"/>
          </a:p>
          <a:p>
            <a:r>
              <a:rPr lang="en-US" dirty="0" smtClean="0"/>
              <a:t>Some quick-and-dirty-produced samples are available for preview.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757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2272" y="0"/>
            <a:ext cx="1920875" cy="84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ZoneTexte 49"/>
          <p:cNvSpPr txBox="1"/>
          <p:nvPr/>
        </p:nvSpPr>
        <p:spPr>
          <a:xfrm>
            <a:off x="172814" y="107921"/>
            <a:ext cx="35718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Required samples</a:t>
            </a:r>
            <a:endParaRPr lang="en-US" sz="3200" b="1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5" t="24517" r="51910" b="15303"/>
          <a:stretch/>
        </p:blipFill>
        <p:spPr bwMode="auto">
          <a:xfrm>
            <a:off x="1102311" y="1050862"/>
            <a:ext cx="6939378" cy="5629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583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420</Words>
  <Application>Microsoft Office PowerPoint</Application>
  <PresentationFormat>Affichage à l'écran (4:3)</PresentationFormat>
  <Paragraphs>83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Office Theme</vt:lpstr>
      <vt:lpstr>MC Production status</vt:lpstr>
      <vt:lpstr>Part 1 : problems with Z, W production</vt:lpstr>
      <vt:lpstr>Problems remaining </vt:lpstr>
      <vt:lpstr>W+jets</vt:lpstr>
      <vt:lpstr>Z+3j (10&lt;mmll&lt;50)</vt:lpstr>
      <vt:lpstr>Other Z+jets</vt:lpstr>
      <vt:lpstr>Part 2 : photon production</vt:lpstr>
      <vt:lpstr>Summary of private discussion with Greg</vt:lpstr>
      <vt:lpstr>Présentation PowerPoint</vt:lpstr>
      <vt:lpstr>Summary of private discussion with Greg</vt:lpstr>
      <vt:lpstr>Summary of private discussion with Greg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 Production</dc:title>
  <dc:creator>Adam</dc:creator>
  <cp:lastModifiedBy>Eric Conte</cp:lastModifiedBy>
  <cp:revision>24</cp:revision>
  <dcterms:created xsi:type="dcterms:W3CDTF">2014-10-29T14:38:00Z</dcterms:created>
  <dcterms:modified xsi:type="dcterms:W3CDTF">2014-10-30T08:07:32Z</dcterms:modified>
</cp:coreProperties>
</file>