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355" r:id="rId3"/>
    <p:sldId id="376" r:id="rId4"/>
    <p:sldId id="425" r:id="rId5"/>
    <p:sldId id="423" r:id="rId6"/>
    <p:sldId id="426" r:id="rId7"/>
    <p:sldId id="554" r:id="rId8"/>
    <p:sldId id="420" r:id="rId9"/>
    <p:sldId id="527" r:id="rId10"/>
    <p:sldId id="533" r:id="rId11"/>
    <p:sldId id="385" r:id="rId12"/>
    <p:sldId id="534" r:id="rId13"/>
    <p:sldId id="561" r:id="rId14"/>
    <p:sldId id="557" r:id="rId15"/>
    <p:sldId id="558" r:id="rId16"/>
    <p:sldId id="559" r:id="rId17"/>
    <p:sldId id="560" r:id="rId18"/>
    <p:sldId id="362" r:id="rId19"/>
    <p:sldId id="536" r:id="rId20"/>
    <p:sldId id="364" r:id="rId21"/>
    <p:sldId id="433" r:id="rId22"/>
    <p:sldId id="369" r:id="rId23"/>
    <p:sldId id="375" r:id="rId24"/>
    <p:sldId id="438" r:id="rId25"/>
    <p:sldId id="444" r:id="rId26"/>
    <p:sldId id="379" r:id="rId27"/>
    <p:sldId id="537" r:id="rId28"/>
    <p:sldId id="408" r:id="rId29"/>
    <p:sldId id="410" r:id="rId30"/>
    <p:sldId id="409" r:id="rId31"/>
    <p:sldId id="562" r:id="rId32"/>
    <p:sldId id="538" r:id="rId33"/>
    <p:sldId id="450" r:id="rId34"/>
    <p:sldId id="467" r:id="rId35"/>
    <p:sldId id="551" r:id="rId36"/>
    <p:sldId id="469" r:id="rId37"/>
    <p:sldId id="470" r:id="rId38"/>
    <p:sldId id="471" r:id="rId39"/>
    <p:sldId id="473" r:id="rId40"/>
    <p:sldId id="483" r:id="rId41"/>
    <p:sldId id="485" r:id="rId42"/>
    <p:sldId id="539" r:id="rId43"/>
    <p:sldId id="493" r:id="rId44"/>
    <p:sldId id="494" r:id="rId45"/>
    <p:sldId id="496" r:id="rId46"/>
    <p:sldId id="497" r:id="rId47"/>
    <p:sldId id="500" r:id="rId48"/>
    <p:sldId id="502" r:id="rId49"/>
    <p:sldId id="542" r:id="rId50"/>
    <p:sldId id="541" r:id="rId51"/>
    <p:sldId id="507" r:id="rId52"/>
    <p:sldId id="544" r:id="rId53"/>
    <p:sldId id="552" r:id="rId54"/>
    <p:sldId id="436" r:id="rId55"/>
    <p:sldId id="553" r:id="rId5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239" autoAdjust="0"/>
    <p:restoredTop sz="72287" autoAdjust="0"/>
  </p:normalViewPr>
  <p:slideViewPr>
    <p:cSldViewPr>
      <p:cViewPr>
        <p:scale>
          <a:sx n="50" d="100"/>
          <a:sy n="50" d="100"/>
        </p:scale>
        <p:origin x="-1866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7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37EE9-032A-45B0-B892-352E4FAA0114}" type="datetimeFigureOut">
              <a:rPr lang="fr-FR" smtClean="0"/>
              <a:pPr/>
              <a:t>20/03/2009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CB139-1217-481C-B02E-54EBD4AA5B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. Présentation: </a:t>
            </a:r>
            <a:r>
              <a:rPr lang="fr-FR" dirty="0" err="1" smtClean="0"/>
              <a:t>GCh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. Revue sur les </a:t>
            </a:r>
            <a:r>
              <a:rPr lang="fr-FR" dirty="0" err="1" smtClean="0"/>
              <a:t>differentes</a:t>
            </a:r>
            <a:r>
              <a:rPr lang="fr-FR" dirty="0" smtClean="0"/>
              <a:t> techniques observations / </a:t>
            </a:r>
            <a:r>
              <a:rPr lang="fr-FR" dirty="0" err="1" smtClean="0"/>
              <a:t>seminaire</a:t>
            </a:r>
            <a:r>
              <a:rPr lang="fr-FR" dirty="0" smtClean="0"/>
              <a:t> technique</a:t>
            </a:r>
          </a:p>
          <a:p>
            <a:r>
              <a:rPr lang="fr-FR" dirty="0" smtClean="0"/>
              <a:t>Extrait de cours d’</a:t>
            </a:r>
            <a:r>
              <a:rPr lang="fr-FR" dirty="0" err="1" smtClean="0"/>
              <a:t>ecole</a:t>
            </a:r>
            <a:r>
              <a:rPr lang="fr-FR" dirty="0" smtClean="0"/>
              <a:t> </a:t>
            </a:r>
            <a:r>
              <a:rPr lang="fr-FR" dirty="0" err="1" smtClean="0"/>
              <a:t>astro</a:t>
            </a:r>
            <a:endParaRPr lang="fr-FR" dirty="0" smtClean="0"/>
          </a:p>
          <a:p>
            <a:r>
              <a:rPr lang="fr-FR" dirty="0" err="1" smtClean="0"/>
              <a:t>Possibilite</a:t>
            </a:r>
            <a:r>
              <a:rPr lang="fr-FR" dirty="0" smtClean="0"/>
              <a:t> de creuser les </a:t>
            </a:r>
            <a:r>
              <a:rPr lang="fr-FR" dirty="0" err="1" smtClean="0"/>
              <a:t>differents</a:t>
            </a:r>
            <a:r>
              <a:rPr lang="fr-FR" baseline="0" dirty="0" smtClean="0"/>
              <a:t> aspects si + de questions</a:t>
            </a:r>
            <a:endParaRPr lang="fr-FR" dirty="0" smtClean="0"/>
          </a:p>
          <a:p>
            <a:pPr>
              <a:buFontTx/>
              <a:buNone/>
            </a:pPr>
            <a:endParaRPr lang="fr-FR" dirty="0" smtClean="0"/>
          </a:p>
          <a:p>
            <a:pPr>
              <a:buFontTx/>
              <a:buNone/>
            </a:pPr>
            <a:endParaRPr lang="fr-FR" dirty="0" smtClean="0"/>
          </a:p>
          <a:p>
            <a:pPr>
              <a:buFontTx/>
              <a:buNone/>
            </a:pPr>
            <a:endParaRPr lang="fr-FR" dirty="0" smtClean="0"/>
          </a:p>
          <a:p>
            <a:pPr>
              <a:buFontTx/>
              <a:buNone/>
            </a:pPr>
            <a:r>
              <a:rPr lang="fr-FR" dirty="0" smtClean="0"/>
              <a:t>-------------------------------------------------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CB139-1217-481C-B02E-54EBD4AA5BCF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004888" y="685800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03238" y="4316413"/>
            <a:ext cx="5807075" cy="40608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fr-FR" dirty="0" smtClean="0"/>
              <a:t>.</a:t>
            </a:r>
            <a:r>
              <a:rPr lang="fr-FR" baseline="0" dirty="0" smtClean="0"/>
              <a:t> Les planètes se forment une fois l’étoile formée, dans le disque «  </a:t>
            </a:r>
            <a:r>
              <a:rPr lang="fr-FR" baseline="0" dirty="0" err="1" smtClean="0"/>
              <a:t>proto-planétaire</a:t>
            </a:r>
            <a:r>
              <a:rPr lang="fr-FR" baseline="0" dirty="0" smtClean="0"/>
              <a:t>», de poussières et de </a:t>
            </a:r>
            <a:r>
              <a:rPr lang="fr-FR" baseline="0" dirty="0" err="1" smtClean="0"/>
              <a:t>gazs</a:t>
            </a:r>
            <a:endParaRPr lang="fr-FR" baseline="0" dirty="0" smtClean="0"/>
          </a:p>
          <a:p>
            <a:r>
              <a:rPr lang="fr-FR" baseline="0" dirty="0" smtClean="0"/>
              <a:t>. </a:t>
            </a:r>
            <a:r>
              <a:rPr lang="fr-FR" baseline="0" dirty="0" err="1" smtClean="0"/>
              <a:t>Qqs</a:t>
            </a:r>
            <a:r>
              <a:rPr lang="fr-FR" baseline="0" dirty="0" smtClean="0"/>
              <a:t> millions d’années: accrétion cœur rocheux</a:t>
            </a:r>
          </a:p>
          <a:p>
            <a:r>
              <a:rPr lang="fr-FR" baseline="0" dirty="0" smtClean="0"/>
              <a:t>. Puis </a:t>
            </a:r>
            <a:r>
              <a:rPr lang="fr-FR" baseline="0" dirty="0" err="1" smtClean="0"/>
              <a:t>accretion</a:t>
            </a:r>
            <a:r>
              <a:rPr lang="fr-FR" baseline="0" dirty="0" smtClean="0"/>
              <a:t> du gaz pour former l’</a:t>
            </a:r>
            <a:r>
              <a:rPr lang="fr-FR" baseline="0" dirty="0" err="1" smtClean="0"/>
              <a:t>atmosphere</a:t>
            </a:r>
            <a:r>
              <a:rPr lang="fr-FR" baseline="0" dirty="0" smtClean="0"/>
              <a:t> des </a:t>
            </a:r>
            <a:r>
              <a:rPr lang="fr-FR" baseline="0" dirty="0" err="1" smtClean="0"/>
              <a:t>planetes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geantes</a:t>
            </a:r>
            <a:r>
              <a:rPr lang="fr-FR" baseline="0" dirty="0" smtClean="0"/>
              <a:t>, </a:t>
            </a:r>
          </a:p>
          <a:p>
            <a:endParaRPr lang="fr-FR" baseline="0" dirty="0" smtClean="0"/>
          </a:p>
          <a:p>
            <a:r>
              <a:rPr lang="fr-FR" baseline="0" dirty="0" smtClean="0"/>
              <a:t>Transition: Les astronomes que recherchent des </a:t>
            </a:r>
            <a:r>
              <a:rPr lang="fr-FR" baseline="0" dirty="0" err="1" smtClean="0"/>
              <a:t>planetes</a:t>
            </a:r>
            <a:r>
              <a:rPr lang="fr-FR" baseline="0" dirty="0" smtClean="0"/>
              <a:t> s’</a:t>
            </a:r>
            <a:r>
              <a:rPr lang="fr-FR" baseline="0" dirty="0" err="1" smtClean="0"/>
              <a:t>interessent</a:t>
            </a:r>
            <a:r>
              <a:rPr lang="fr-FR" baseline="0" dirty="0" smtClean="0"/>
              <a:t> donc a des </a:t>
            </a:r>
            <a:r>
              <a:rPr lang="fr-FR" baseline="0" dirty="0" err="1" smtClean="0"/>
              <a:t>etoiles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agees</a:t>
            </a:r>
            <a:r>
              <a:rPr lang="fr-FR" baseline="0" dirty="0" smtClean="0"/>
              <a:t> de + de </a:t>
            </a:r>
            <a:r>
              <a:rPr lang="fr-FR" baseline="0" dirty="0" err="1" smtClean="0"/>
              <a:t>qqs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miilions</a:t>
            </a:r>
            <a:r>
              <a:rPr lang="fr-FR" baseline="0" dirty="0" smtClean="0"/>
              <a:t> d’</a:t>
            </a:r>
            <a:r>
              <a:rPr lang="fr-FR" baseline="0" dirty="0" err="1" smtClean="0"/>
              <a:t>annees</a:t>
            </a:r>
            <a:r>
              <a:rPr lang="fr-FR" baseline="0" dirty="0" smtClean="0"/>
              <a:t>:</a:t>
            </a:r>
          </a:p>
          <a:p>
            <a:r>
              <a:rPr lang="fr-FR" baseline="0" dirty="0" smtClean="0"/>
              <a:t>. La naissance</a:t>
            </a:r>
          </a:p>
          <a:p>
            <a:r>
              <a:rPr lang="fr-FR" baseline="0" dirty="0" smtClean="0"/>
              <a:t>. Soit des </a:t>
            </a:r>
            <a:r>
              <a:rPr lang="fr-FR" baseline="0" dirty="0" err="1" smtClean="0"/>
              <a:t>systemes</a:t>
            </a:r>
            <a:r>
              <a:rPr lang="fr-FR" baseline="0" dirty="0" smtClean="0"/>
              <a:t> plus </a:t>
            </a:r>
            <a:r>
              <a:rPr lang="fr-FR" baseline="0" dirty="0" err="1" smtClean="0"/>
              <a:t>ages</a:t>
            </a:r>
            <a:r>
              <a:rPr lang="fr-FR" baseline="0" dirty="0" smtClean="0"/>
              <a:t>, plus calmes (4.5 milliards </a:t>
            </a:r>
            <a:r>
              <a:rPr lang="fr-FR" baseline="0" dirty="0" err="1" smtClean="0"/>
              <a:t>annees</a:t>
            </a:r>
            <a:r>
              <a:rPr lang="fr-FR" baseline="0" dirty="0" smtClean="0"/>
              <a:t>)</a:t>
            </a:r>
          </a:p>
          <a:p>
            <a:endParaRPr lang="fr-FR" baseline="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1004888" y="685800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03238" y="4316413"/>
            <a:ext cx="5807075" cy="40608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fr-FR" dirty="0" smtClean="0"/>
              <a:t>. Parmi</a:t>
            </a:r>
            <a:r>
              <a:rPr lang="fr-FR" baseline="0" dirty="0" smtClean="0"/>
              <a:t> les techniques </a:t>
            </a:r>
            <a:r>
              <a:rPr lang="fr-FR" baseline="0" dirty="0" err="1" smtClean="0"/>
              <a:t>actuellemnt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utilisees</a:t>
            </a:r>
            <a:r>
              <a:rPr lang="fr-FR" baseline="0" dirty="0" smtClean="0"/>
              <a:t>: 2 </a:t>
            </a:r>
            <a:r>
              <a:rPr lang="fr-FR" baseline="0" dirty="0" err="1" smtClean="0"/>
              <a:t>grdes</a:t>
            </a:r>
            <a:r>
              <a:rPr lang="fr-FR" baseline="0" dirty="0" smtClean="0"/>
              <a:t> famille</a:t>
            </a:r>
          </a:p>
          <a:p>
            <a:endParaRPr lang="fr-FR" baseline="0" dirty="0" smtClean="0"/>
          </a:p>
          <a:p>
            <a:r>
              <a:rPr lang="fr-FR" baseline="0" dirty="0" smtClean="0"/>
              <a:t>1) Indirecte: perturbations engendres par la </a:t>
            </a:r>
            <a:r>
              <a:rPr lang="fr-FR" baseline="0" dirty="0" err="1" smtClean="0"/>
              <a:t>planete</a:t>
            </a:r>
            <a:r>
              <a:rPr lang="fr-FR" baseline="0" dirty="0" smtClean="0"/>
              <a:t> sur le </a:t>
            </a:r>
            <a:r>
              <a:rPr lang="fr-FR" baseline="0" dirty="0" err="1" smtClean="0"/>
              <a:t>sproprietes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etoile</a:t>
            </a:r>
            <a:endParaRPr lang="fr-F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1004888" y="685800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03238" y="4316413"/>
            <a:ext cx="5807075" cy="40608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fr-FR" dirty="0" smtClean="0"/>
              <a:t>2) Directe: détection de la lumière de la planète</a:t>
            </a:r>
          </a:p>
          <a:p>
            <a:endParaRPr lang="fr-FR" dirty="0" smtClean="0"/>
          </a:p>
          <a:p>
            <a:r>
              <a:rPr lang="fr-FR" dirty="0" smtClean="0"/>
              <a:t>. Techniques </a:t>
            </a:r>
            <a:r>
              <a:rPr lang="fr-FR" dirty="0" err="1" smtClean="0"/>
              <a:t>complementaires</a:t>
            </a:r>
            <a:r>
              <a:rPr lang="fr-FR" dirty="0" smtClean="0"/>
              <a:t> de par les </a:t>
            </a:r>
            <a:r>
              <a:rPr lang="fr-FR" dirty="0" err="1" smtClean="0"/>
              <a:t>planetes</a:t>
            </a:r>
            <a:r>
              <a:rPr lang="fr-FR" dirty="0" smtClean="0"/>
              <a:t> </a:t>
            </a:r>
            <a:r>
              <a:rPr lang="fr-FR" dirty="0" err="1" smtClean="0"/>
              <a:t>etudiees</a:t>
            </a:r>
            <a:r>
              <a:rPr lang="fr-FR" dirty="0" smtClean="0"/>
              <a:t> (masse,</a:t>
            </a:r>
            <a:r>
              <a:rPr lang="fr-FR" baseline="0" dirty="0" smtClean="0"/>
              <a:t> distance</a:t>
            </a:r>
            <a:r>
              <a:rPr lang="fr-FR" dirty="0" smtClean="0"/>
              <a:t>), mais aussi </a:t>
            </a:r>
            <a:r>
              <a:rPr lang="fr-FR" dirty="0" err="1" smtClean="0"/>
              <a:t>parametres</a:t>
            </a:r>
            <a:r>
              <a:rPr lang="fr-FR" dirty="0" smtClean="0"/>
              <a:t> mesures.</a:t>
            </a:r>
          </a:p>
          <a:p>
            <a:endParaRPr lang="fr-FR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1004888" y="685800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03238" y="4316413"/>
            <a:ext cx="5807075" cy="40608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. Ici </a:t>
            </a:r>
            <a:r>
              <a:rPr lang="fr-FR" dirty="0" err="1" smtClean="0"/>
              <a:t>presenterai</a:t>
            </a:r>
            <a:r>
              <a:rPr lang="fr-FR" dirty="0" smtClean="0"/>
              <a:t> 3 techniques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Transition:</a:t>
            </a:r>
            <a:r>
              <a:rPr lang="fr-FR" baseline="0" dirty="0" smtClean="0"/>
              <a:t> </a:t>
            </a:r>
            <a:r>
              <a:rPr lang="fr-FR" dirty="0" smtClean="0"/>
              <a:t> </a:t>
            </a:r>
            <a:r>
              <a:rPr lang="fr-FR" dirty="0" err="1" smtClean="0"/>
              <a:t>Complementaires</a:t>
            </a:r>
            <a:r>
              <a:rPr lang="fr-FR" dirty="0" smtClean="0"/>
              <a:t> aussi</a:t>
            </a:r>
            <a:r>
              <a:rPr lang="fr-FR" baseline="0" dirty="0" smtClean="0"/>
              <a:t> de part la </a:t>
            </a:r>
            <a:r>
              <a:rPr lang="fr-FR" baseline="0" dirty="0" err="1" smtClean="0"/>
              <a:t>region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etudiee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autorur</a:t>
            </a:r>
            <a:r>
              <a:rPr lang="fr-FR" baseline="0" dirty="0" smtClean="0"/>
              <a:t> des </a:t>
            </a:r>
            <a:r>
              <a:rPr lang="fr-FR" baseline="0" dirty="0" err="1" smtClean="0"/>
              <a:t>etoiles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004888" y="685800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03238" y="4316413"/>
            <a:ext cx="5807075" cy="40608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fr-FR" dirty="0" smtClean="0"/>
              <a:t>. </a:t>
            </a:r>
            <a:r>
              <a:rPr lang="fr-FR" dirty="0" err="1" smtClean="0"/>
              <a:t>Representation</a:t>
            </a:r>
            <a:r>
              <a:rPr lang="fr-FR" dirty="0" smtClean="0"/>
              <a:t> Echelle de l’environnement</a:t>
            </a:r>
            <a:r>
              <a:rPr lang="fr-FR" baseline="0" dirty="0" smtClean="0"/>
              <a:t> des </a:t>
            </a:r>
            <a:r>
              <a:rPr lang="fr-FR" baseline="0" dirty="0" err="1" smtClean="0"/>
              <a:t>etoiles</a:t>
            </a:r>
            <a:r>
              <a:rPr lang="fr-FR" baseline="0" dirty="0" smtClean="0"/>
              <a:t>. </a:t>
            </a:r>
          </a:p>
          <a:p>
            <a:r>
              <a:rPr lang="fr-FR" baseline="0" dirty="0" smtClean="0"/>
              <a:t>. Echelle de distance (UA)</a:t>
            </a:r>
          </a:p>
          <a:p>
            <a:endParaRPr lang="fr-FR" baseline="0" dirty="0" smtClean="0"/>
          </a:p>
          <a:p>
            <a:r>
              <a:rPr lang="fr-FR" baseline="0" dirty="0" smtClean="0"/>
              <a:t>. System solaire</a:t>
            </a:r>
          </a:p>
          <a:p>
            <a:r>
              <a:rPr lang="fr-FR" baseline="0" dirty="0" smtClean="0"/>
              <a:t>. </a:t>
            </a:r>
            <a:r>
              <a:rPr lang="fr-FR" baseline="0" dirty="0" err="1" smtClean="0"/>
              <a:t>Disuqe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protoèplaentaires</a:t>
            </a:r>
            <a:endParaRPr lang="fr-FR" baseline="0" dirty="0" smtClean="0"/>
          </a:p>
          <a:p>
            <a:endParaRPr lang="fr-FR" baseline="0" dirty="0" smtClean="0"/>
          </a:p>
          <a:p>
            <a:endParaRPr lang="fr-F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004888" y="685800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03238" y="4316413"/>
            <a:ext cx="5807075" cy="40608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fr-FR" dirty="0" smtClean="0"/>
              <a:t>1) VR </a:t>
            </a:r>
            <a:r>
              <a:rPr lang="fr-FR" dirty="0" err="1" smtClean="0"/>
              <a:t>encironnement</a:t>
            </a:r>
            <a:r>
              <a:rPr lang="fr-FR" dirty="0" smtClean="0"/>
              <a:t> proche (&lt;5 UA)</a:t>
            </a:r>
            <a:endParaRPr lang="fr-F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004888" y="685800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03238" y="4316413"/>
            <a:ext cx="5807075" cy="40608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004888" y="685800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03238" y="4316413"/>
            <a:ext cx="5807075" cy="40608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fr-FR" dirty="0" smtClean="0"/>
              <a:t>Imagerie</a:t>
            </a:r>
          </a:p>
          <a:p>
            <a:endParaRPr lang="fr-FR" dirty="0" smtClean="0"/>
          </a:p>
          <a:p>
            <a:r>
              <a:rPr lang="fr-FR" dirty="0" smtClean="0"/>
              <a:t>. </a:t>
            </a:r>
            <a:r>
              <a:rPr lang="fr-FR" dirty="0" err="1" smtClean="0"/>
              <a:t>Complementarite</a:t>
            </a:r>
            <a:r>
              <a:rPr lang="fr-FR" baseline="0" dirty="0" smtClean="0"/>
              <a:t> des techniques, vision + globale des </a:t>
            </a:r>
            <a:r>
              <a:rPr lang="fr-FR" baseline="0" dirty="0" err="1" smtClean="0"/>
              <a:t>proprietes</a:t>
            </a:r>
            <a:r>
              <a:rPr lang="fr-FR" baseline="0" dirty="0" smtClean="0"/>
              <a:t> physiques/orbitales… chimiques des </a:t>
            </a:r>
            <a:r>
              <a:rPr lang="fr-FR" baseline="0" dirty="0" err="1" smtClean="0"/>
              <a:t>exoplanetes</a:t>
            </a:r>
            <a:r>
              <a:rPr lang="fr-FR" baseline="0" dirty="0" smtClean="0"/>
              <a:t>, </a:t>
            </a:r>
          </a:p>
          <a:p>
            <a:r>
              <a:rPr lang="fr-FR" baseline="0" dirty="0" smtClean="0"/>
              <a:t>Important pour comprendre leur formation, la formation de notre système solaire…</a:t>
            </a:r>
          </a:p>
          <a:p>
            <a:endParaRPr lang="fr-FR" baseline="0" dirty="0" smtClean="0"/>
          </a:p>
          <a:p>
            <a:endParaRPr lang="fr-FR" baseline="0" dirty="0" smtClean="0"/>
          </a:p>
          <a:p>
            <a:endParaRPr lang="fr-F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. Donc,</a:t>
            </a:r>
            <a:r>
              <a:rPr lang="fr-FR" baseline="0" dirty="0" smtClean="0"/>
              <a:t> la </a:t>
            </a:r>
            <a:r>
              <a:rPr lang="fr-FR" baseline="0" dirty="0" err="1" smtClean="0"/>
              <a:t>premiere</a:t>
            </a:r>
            <a:r>
              <a:rPr lang="fr-FR" baseline="0" dirty="0" smtClean="0"/>
              <a:t> technique que je vais </a:t>
            </a:r>
            <a:r>
              <a:rPr lang="fr-FR" baseline="0" dirty="0" err="1" smtClean="0"/>
              <a:t>presenter</a:t>
            </a:r>
            <a:r>
              <a:rPr lang="fr-FR" baseline="0" dirty="0" smtClean="0"/>
              <a:t>, </a:t>
            </a:r>
          </a:p>
          <a:p>
            <a:endParaRPr lang="fr-FR" baseline="0" dirty="0" smtClean="0"/>
          </a:p>
          <a:p>
            <a:r>
              <a:rPr lang="fr-FR" baseline="0" dirty="0" smtClean="0"/>
              <a:t>. + de </a:t>
            </a:r>
            <a:r>
              <a:rPr lang="fr-FR" baseline="0" dirty="0" err="1" smtClean="0"/>
              <a:t>succes</a:t>
            </a:r>
            <a:r>
              <a:rPr lang="fr-FR" baseline="0" dirty="0" smtClean="0"/>
              <a:t>, 51 </a:t>
            </a:r>
            <a:r>
              <a:rPr lang="fr-FR" baseline="0" dirty="0" err="1" smtClean="0"/>
              <a:t>Peg</a:t>
            </a:r>
            <a:r>
              <a:rPr lang="fr-FR" baseline="0" dirty="0" smtClean="0"/>
              <a:t> b (1995) et qui est une technique indirecte</a:t>
            </a:r>
          </a:p>
          <a:p>
            <a:endParaRPr lang="fr-FR" baseline="0" dirty="0" smtClean="0"/>
          </a:p>
          <a:p>
            <a:r>
              <a:rPr lang="fr-FR" baseline="0" dirty="0" smtClean="0"/>
              <a:t>. Vitesses radiales ou comment flasher les </a:t>
            </a:r>
            <a:r>
              <a:rPr lang="fr-FR" baseline="0" dirty="0" err="1" smtClean="0"/>
              <a:t>etoiles</a:t>
            </a: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CB139-1217-481C-B02E-54EBD4AA5BCF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. L’</a:t>
            </a:r>
            <a:r>
              <a:rPr lang="fr-FR" dirty="0" err="1" smtClean="0"/>
              <a:t>idee</a:t>
            </a:r>
            <a:r>
              <a:rPr lang="fr-FR" dirty="0" smtClean="0"/>
              <a:t>: perturbation </a:t>
            </a:r>
            <a:r>
              <a:rPr lang="fr-FR" dirty="0" err="1" smtClean="0"/>
              <a:t>gravitationaelle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periodique</a:t>
            </a:r>
            <a:r>
              <a:rPr lang="fr-FR" baseline="0" dirty="0" smtClean="0"/>
              <a:t> sur le </a:t>
            </a:r>
            <a:r>
              <a:rPr lang="fr-FR" baseline="0" dirty="0" err="1" smtClean="0"/>
              <a:t>mvt</a:t>
            </a:r>
            <a:r>
              <a:rPr lang="fr-FR" baseline="0" dirty="0" smtClean="0"/>
              <a:t> de l’</a:t>
            </a:r>
            <a:r>
              <a:rPr lang="fr-FR" baseline="0" dirty="0" err="1" smtClean="0"/>
              <a:t>etoile</a:t>
            </a:r>
            <a:endParaRPr lang="fr-FR" baseline="0" dirty="0" smtClean="0"/>
          </a:p>
          <a:p>
            <a:endParaRPr lang="fr-FR" baseline="0" dirty="0" smtClean="0"/>
          </a:p>
          <a:p>
            <a:r>
              <a:rPr lang="fr-FR" baseline="0" dirty="0" smtClean="0"/>
              <a:t>. Les astronomes, comme les gendarmes sur les </a:t>
            </a:r>
            <a:r>
              <a:rPr lang="fr-FR" baseline="0" dirty="0" err="1" smtClean="0"/>
              <a:t>autoraoutes</a:t>
            </a:r>
            <a:r>
              <a:rPr lang="fr-FR" baseline="0" dirty="0" smtClean="0"/>
              <a:t> flashent alors les </a:t>
            </a:r>
            <a:r>
              <a:rPr lang="fr-FR" baseline="0" dirty="0" err="1" smtClean="0"/>
              <a:t>etoiles</a:t>
            </a:r>
            <a:r>
              <a:rPr lang="fr-FR" baseline="0" dirty="0" smtClean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CB139-1217-481C-B02E-54EBD4AA5BCF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.</a:t>
            </a:r>
            <a:r>
              <a:rPr lang="fr-FR" baseline="0" dirty="0" smtClean="0"/>
              <a:t> Transition: Observateur, donc essayer de </a:t>
            </a:r>
            <a:r>
              <a:rPr lang="fr-FR" baseline="0" dirty="0" err="1" smtClean="0"/>
              <a:t>repondre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differentes</a:t>
            </a:r>
            <a:r>
              <a:rPr lang="fr-FR" baseline="0" dirty="0" smtClean="0"/>
              <a:t> questions concernant</a:t>
            </a:r>
          </a:p>
          <a:p>
            <a:r>
              <a:rPr lang="fr-FR" baseline="0" dirty="0" smtClean="0"/>
              <a:t>Formation </a:t>
            </a:r>
            <a:r>
              <a:rPr lang="fr-FR" baseline="0" dirty="0" err="1" smtClean="0"/>
              <a:t>planetaire</a:t>
            </a:r>
            <a:r>
              <a:rPr lang="fr-FR" baseline="0" dirty="0" smtClean="0"/>
              <a:t>, exo-Terres, recherche de la vie a travers prisme de l’observation, </a:t>
            </a:r>
          </a:p>
          <a:p>
            <a:r>
              <a:rPr lang="fr-FR" baseline="0" dirty="0" err="1" smtClean="0"/>
              <a:t>cad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differentes</a:t>
            </a:r>
            <a:r>
              <a:rPr lang="fr-FR" baseline="0" dirty="0" smtClean="0"/>
              <a:t> techniques </a:t>
            </a:r>
            <a:r>
              <a:rPr lang="fr-FR" baseline="0" dirty="0" err="1" smtClean="0"/>
              <a:t>utilisees</a:t>
            </a:r>
            <a:r>
              <a:rPr lang="fr-FR" baseline="0" dirty="0" smtClean="0"/>
              <a:t>. Juste le tps de </a:t>
            </a:r>
            <a:r>
              <a:rPr lang="fr-FR" baseline="0" dirty="0" err="1" smtClean="0"/>
              <a:t>presenter</a:t>
            </a:r>
            <a:r>
              <a:rPr lang="fr-FR" baseline="0" dirty="0" smtClean="0"/>
              <a:t>:</a:t>
            </a:r>
          </a:p>
          <a:p>
            <a:endParaRPr lang="fr-FR" baseline="0" dirty="0" smtClean="0"/>
          </a:p>
          <a:p>
            <a:r>
              <a:rPr lang="fr-FR" baseline="0" dirty="0" smtClean="0"/>
              <a:t>0. </a:t>
            </a:r>
            <a:r>
              <a:rPr lang="fr-FR" baseline="0" dirty="0" err="1" smtClean="0"/>
              <a:t>Breve</a:t>
            </a:r>
            <a:r>
              <a:rPr lang="fr-FR" baseline="0" dirty="0" smtClean="0"/>
              <a:t> intro pour </a:t>
            </a:r>
            <a:r>
              <a:rPr lang="fr-FR" baseline="0" dirty="0" err="1" smtClean="0"/>
              <a:t>presenter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definitions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etoiles</a:t>
            </a:r>
            <a:r>
              <a:rPr lang="fr-FR" baseline="0" dirty="0" smtClean="0"/>
              <a:t> / </a:t>
            </a:r>
            <a:r>
              <a:rPr lang="fr-FR" baseline="0" dirty="0" err="1" smtClean="0"/>
              <a:t>planetes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unites</a:t>
            </a:r>
            <a:r>
              <a:rPr lang="fr-FR" baseline="0" dirty="0" smtClean="0"/>
              <a:t> physiques, </a:t>
            </a:r>
            <a:r>
              <a:rPr lang="fr-FR" baseline="0" dirty="0" err="1" smtClean="0"/>
              <a:t>mecanismes</a:t>
            </a:r>
            <a:r>
              <a:rPr lang="fr-FR" baseline="0" dirty="0" smtClean="0"/>
              <a:t> de formation </a:t>
            </a:r>
          </a:p>
          <a:p>
            <a:r>
              <a:rPr lang="fr-FR" baseline="0" dirty="0" smtClean="0"/>
              <a:t>Et </a:t>
            </a:r>
            <a:r>
              <a:rPr lang="fr-FR" baseline="0" dirty="0" err="1" smtClean="0"/>
              <a:t>differentes</a:t>
            </a:r>
            <a:r>
              <a:rPr lang="fr-FR" baseline="0" dirty="0" smtClean="0"/>
              <a:t> techniques observations</a:t>
            </a:r>
          </a:p>
          <a:p>
            <a:endParaRPr lang="fr-FR" baseline="0" dirty="0" smtClean="0"/>
          </a:p>
          <a:p>
            <a:r>
              <a:rPr lang="fr-FR" baseline="0" dirty="0" smtClean="0"/>
              <a:t>(ensuite juste le temps)</a:t>
            </a:r>
          </a:p>
          <a:p>
            <a:endParaRPr lang="fr-FR" baseline="0" dirty="0" smtClean="0"/>
          </a:p>
          <a:p>
            <a:pPr marL="228600" indent="-228600">
              <a:buNone/>
            </a:pPr>
            <a:r>
              <a:rPr lang="fr-FR" baseline="0" dirty="0" smtClean="0"/>
              <a:t>1. VR: + d’infos, </a:t>
            </a:r>
            <a:r>
              <a:rPr lang="fr-FR" baseline="0" dirty="0" err="1" smtClean="0"/>
              <a:t>propr</a:t>
            </a:r>
            <a:r>
              <a:rPr lang="fr-FR" baseline="0" dirty="0" smtClean="0"/>
              <a:t>. Stat sur caract. physiques </a:t>
            </a:r>
            <a:r>
              <a:rPr lang="fr-FR" baseline="0" dirty="0" err="1" smtClean="0"/>
              <a:t>EGPs</a:t>
            </a:r>
            <a:endParaRPr lang="fr-FR" baseline="0" dirty="0" smtClean="0"/>
          </a:p>
          <a:p>
            <a:pPr marL="228600" indent="-228600">
              <a:buAutoNum type="arabicPeriod"/>
            </a:pPr>
            <a:endParaRPr lang="fr-FR" baseline="0" dirty="0" smtClean="0"/>
          </a:p>
          <a:p>
            <a:pPr marL="228600" indent="-228600">
              <a:buNone/>
            </a:pPr>
            <a:r>
              <a:rPr lang="fr-FR" baseline="0" dirty="0" smtClean="0"/>
              <a:t>2. </a:t>
            </a:r>
            <a:r>
              <a:rPr lang="fr-FR" baseline="0" dirty="0" err="1" smtClean="0"/>
              <a:t>Methode</a:t>
            </a:r>
            <a:r>
              <a:rPr lang="fr-FR" baseline="0" dirty="0" smtClean="0"/>
              <a:t> de Transit: permet d’</a:t>
            </a:r>
            <a:r>
              <a:rPr lang="fr-FR" baseline="0" dirty="0" err="1" smtClean="0"/>
              <a:t>acceder</a:t>
            </a:r>
            <a:r>
              <a:rPr lang="fr-FR" baseline="0" dirty="0" smtClean="0"/>
              <a:t> a une </a:t>
            </a:r>
            <a:r>
              <a:rPr lang="fr-FR" baseline="0" dirty="0" err="1" smtClean="0"/>
              <a:t>etude</a:t>
            </a:r>
            <a:r>
              <a:rPr lang="fr-FR" baseline="0" dirty="0" smtClean="0"/>
              <a:t> + de la structure des </a:t>
            </a:r>
            <a:r>
              <a:rPr lang="fr-FR" baseline="0" dirty="0" err="1" smtClean="0"/>
              <a:t>EGPs</a:t>
            </a:r>
            <a:r>
              <a:rPr lang="fr-FR" baseline="0" dirty="0" smtClean="0"/>
              <a:t>, ainsi qu’aux </a:t>
            </a:r>
            <a:r>
              <a:rPr lang="fr-FR" baseline="0" dirty="0" err="1" smtClean="0"/>
              <a:t>proprietes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atmo</a:t>
            </a:r>
            <a:r>
              <a:rPr lang="fr-FR" baseline="0" dirty="0" smtClean="0"/>
              <a:t>.</a:t>
            </a:r>
          </a:p>
          <a:p>
            <a:pPr marL="228600" indent="-228600">
              <a:buNone/>
            </a:pPr>
            <a:endParaRPr lang="fr-FR" baseline="0" dirty="0" smtClean="0"/>
          </a:p>
          <a:p>
            <a:pPr marL="228600" indent="-228600">
              <a:buNone/>
            </a:pPr>
            <a:r>
              <a:rPr lang="fr-FR" baseline="0" dirty="0" smtClean="0"/>
              <a:t>(2 </a:t>
            </a:r>
            <a:r>
              <a:rPr lang="fr-FR" baseline="0" dirty="0" err="1" smtClean="0"/>
              <a:t>methodes</a:t>
            </a:r>
            <a:r>
              <a:rPr lang="fr-FR" baseline="0" dirty="0" smtClean="0"/>
              <a:t> dites indirectes)</a:t>
            </a:r>
          </a:p>
          <a:p>
            <a:pPr marL="228600" indent="-228600">
              <a:buNone/>
            </a:pPr>
            <a:endParaRPr lang="fr-FR" baseline="0" dirty="0" smtClean="0"/>
          </a:p>
          <a:p>
            <a:pPr marL="228600" indent="-228600">
              <a:buNone/>
            </a:pPr>
            <a:r>
              <a:rPr lang="fr-FR" baseline="0" dirty="0" smtClean="0"/>
              <a:t>3. Finalement, parlerai + de mon propre travail cible sur la </a:t>
            </a:r>
            <a:r>
              <a:rPr lang="fr-FR" baseline="0" dirty="0" err="1" smtClean="0"/>
              <a:t>tecnique</a:t>
            </a:r>
            <a:r>
              <a:rPr lang="fr-FR" baseline="0" dirty="0" smtClean="0"/>
              <a:t> d’imagerie</a:t>
            </a:r>
          </a:p>
          <a:p>
            <a:pPr marL="228600" indent="-228600">
              <a:buNone/>
            </a:pPr>
            <a:r>
              <a:rPr lang="fr-FR" baseline="0" dirty="0" smtClean="0"/>
              <a:t>Directement </a:t>
            </a:r>
            <a:r>
              <a:rPr lang="fr-FR" baseline="0" dirty="0" err="1" smtClean="0"/>
              <a:t>detecter</a:t>
            </a:r>
            <a:r>
              <a:rPr lang="fr-FR" baseline="0" dirty="0" smtClean="0"/>
              <a:t> les photons d’</a:t>
            </a:r>
            <a:r>
              <a:rPr lang="fr-FR" baseline="0" dirty="0" err="1" smtClean="0"/>
              <a:t>EGPs</a:t>
            </a:r>
            <a:r>
              <a:rPr lang="fr-FR" baseline="0" dirty="0" smtClean="0"/>
              <a:t>, dans les parties les + externes des </a:t>
            </a:r>
            <a:r>
              <a:rPr lang="fr-FR" baseline="0" dirty="0" err="1" smtClean="0"/>
              <a:t>SPs</a:t>
            </a:r>
            <a:endParaRPr lang="fr-FR" baseline="0" dirty="0" smtClean="0"/>
          </a:p>
          <a:p>
            <a:pPr marL="228600" indent="-228600">
              <a:buNone/>
            </a:pPr>
            <a:endParaRPr lang="fr-FR" baseline="0" dirty="0" smtClean="0"/>
          </a:p>
          <a:p>
            <a:pPr marL="228600" indent="-228600">
              <a:buNone/>
            </a:pPr>
            <a:r>
              <a:rPr lang="fr-FR" baseline="0" dirty="0" smtClean="0"/>
              <a:t>(</a:t>
            </a:r>
            <a:r>
              <a:rPr lang="fr-FR" baseline="0" dirty="0" err="1" smtClean="0"/>
              <a:t>complementarite</a:t>
            </a:r>
            <a:r>
              <a:rPr lang="fr-FR" baseline="0" dirty="0" smtClean="0"/>
              <a:t> des techniques: Observables, Sources, </a:t>
            </a:r>
            <a:r>
              <a:rPr lang="fr-FR" baseline="0" dirty="0" err="1" smtClean="0"/>
              <a:t>Region</a:t>
            </a:r>
            <a:r>
              <a:rPr lang="fr-FR" baseline="0" dirty="0" smtClean="0"/>
              <a:t> Distance / Masse </a:t>
            </a:r>
            <a:r>
              <a:rPr lang="fr-FR" baseline="0" dirty="0" err="1" smtClean="0"/>
              <a:t>EGPs</a:t>
            </a:r>
            <a:r>
              <a:rPr lang="fr-FR" baseline="0" dirty="0" smtClean="0"/>
              <a:t>)</a:t>
            </a:r>
          </a:p>
          <a:p>
            <a:pPr marL="228600" indent="-228600">
              <a:buNone/>
            </a:pPr>
            <a:endParaRPr lang="fr-FR" baseline="0" dirty="0" smtClean="0"/>
          </a:p>
          <a:p>
            <a:pPr marL="228600" indent="-228600">
              <a:buNone/>
            </a:pPr>
            <a:endParaRPr lang="fr-FR" baseline="0" dirty="0" smtClean="0"/>
          </a:p>
          <a:p>
            <a:pPr marL="228600" indent="-228600">
              <a:buNone/>
            </a:pPr>
            <a:endParaRPr lang="fr-FR" baseline="0" dirty="0" smtClean="0"/>
          </a:p>
          <a:p>
            <a:pPr marL="228600" indent="-228600">
              <a:buNone/>
            </a:pPr>
            <a:r>
              <a:rPr lang="fr-FR" baseline="0" dirty="0" smtClean="0"/>
              <a:t> </a:t>
            </a:r>
          </a:p>
          <a:p>
            <a:endParaRPr lang="fr-FR" baseline="0" dirty="0" smtClean="0"/>
          </a:p>
          <a:p>
            <a:endParaRPr lang="fr-FR" baseline="0" dirty="0" smtClean="0"/>
          </a:p>
          <a:p>
            <a:endParaRPr lang="fr-FR" baseline="0" dirty="0" smtClean="0"/>
          </a:p>
          <a:p>
            <a:r>
              <a:rPr lang="fr-FR" baseline="0" dirty="0" smtClean="0"/>
              <a:t>je vais essayer de répondre a ces </a:t>
            </a:r>
            <a:r>
              <a:rPr lang="fr-FR" baseline="0" dirty="0" err="1" smtClean="0"/>
              <a:t>differentes</a:t>
            </a:r>
            <a:r>
              <a:rPr lang="fr-FR" baseline="0" dirty="0" smtClean="0"/>
              <a:t> questions à travers le prisme de leur observation et des différentes technique utilisées aujourd’hui pour les étudier, les caractériser, les photographier </a:t>
            </a:r>
            <a:r>
              <a:rPr lang="fr-FR" baseline="0" dirty="0" err="1" smtClean="0"/>
              <a:t>meme</a:t>
            </a:r>
            <a:r>
              <a:rPr lang="fr-FR" baseline="0" dirty="0" smtClean="0"/>
              <a:t>.</a:t>
            </a:r>
          </a:p>
          <a:p>
            <a:endParaRPr lang="fr-FR" baseline="0" dirty="0" smtClean="0"/>
          </a:p>
          <a:p>
            <a:r>
              <a:rPr lang="fr-FR" baseline="0" dirty="0" smtClean="0"/>
              <a:t>0. Tout d’abord en vous situant le contexte: définitions, unités, formation et surtout les grandes famille de </a:t>
            </a:r>
            <a:r>
              <a:rPr lang="fr-FR" baseline="0" dirty="0" err="1" smtClean="0"/>
              <a:t>methodes</a:t>
            </a:r>
            <a:r>
              <a:rPr lang="fr-FR" baseline="0" dirty="0" smtClean="0"/>
              <a:t> d’observation</a:t>
            </a:r>
          </a:p>
          <a:p>
            <a:endParaRPr lang="fr-FR" baseline="0" dirty="0" smtClean="0"/>
          </a:p>
          <a:p>
            <a:pPr marL="228600" indent="-228600">
              <a:buAutoNum type="arabicPeriod"/>
            </a:pPr>
            <a:r>
              <a:rPr lang="fr-FR" baseline="0" dirty="0" smtClean="0"/>
              <a:t>Ensuite, je prendrai 3 techniques particulières.</a:t>
            </a:r>
          </a:p>
          <a:p>
            <a:pPr marL="228600" indent="-228600">
              <a:buNone/>
            </a:pPr>
            <a:r>
              <a:rPr lang="fr-FR" baseline="0" dirty="0" smtClean="0"/>
              <a:t>Les VR. + </a:t>
            </a:r>
            <a:r>
              <a:rPr lang="fr-FR" baseline="0" dirty="0" err="1" smtClean="0"/>
              <a:t>grds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nbre</a:t>
            </a:r>
            <a:r>
              <a:rPr lang="fr-FR" baseline="0" dirty="0" smtClean="0"/>
              <a:t> de détection qui nous permettent donc d’avoir plus de recul sur les propriétés des </a:t>
            </a:r>
            <a:r>
              <a:rPr lang="fr-FR" baseline="0" dirty="0" err="1" smtClean="0"/>
              <a:t>exoplanètes</a:t>
            </a:r>
            <a:endParaRPr lang="fr-FR" baseline="0" dirty="0" smtClean="0"/>
          </a:p>
          <a:p>
            <a:pPr marL="228600" indent="-228600">
              <a:buNone/>
            </a:pPr>
            <a:endParaRPr lang="fr-FR" baseline="0" dirty="0" smtClean="0"/>
          </a:p>
          <a:p>
            <a:pPr marL="228600" indent="-228600">
              <a:buNone/>
            </a:pPr>
            <a:r>
              <a:rPr lang="fr-FR" baseline="0" dirty="0" smtClean="0"/>
              <a:t>2. Je parlerai ensuite de la technique Transit Planétaire </a:t>
            </a:r>
          </a:p>
          <a:p>
            <a:pPr marL="228600" indent="-228600">
              <a:buNone/>
            </a:pPr>
            <a:r>
              <a:rPr lang="fr-FR" baseline="0" dirty="0" smtClean="0"/>
              <a:t>qui est particulièrement intéressante pour étudier la structure des exo-planètes mais aussi la </a:t>
            </a:r>
            <a:r>
              <a:rPr lang="fr-FR" baseline="0" dirty="0" err="1" smtClean="0"/>
              <a:t>compposition</a:t>
            </a:r>
            <a:r>
              <a:rPr lang="fr-FR" baseline="0" dirty="0" smtClean="0"/>
              <a:t> de leur atmosphères</a:t>
            </a:r>
          </a:p>
          <a:p>
            <a:pPr marL="228600" indent="-228600">
              <a:buNone/>
            </a:pPr>
            <a:endParaRPr lang="fr-FR" baseline="0" dirty="0" smtClean="0"/>
          </a:p>
          <a:p>
            <a:pPr marL="228600" indent="-228600">
              <a:buNone/>
            </a:pPr>
            <a:r>
              <a:rPr lang="fr-FR" baseline="0" dirty="0" smtClean="0"/>
              <a:t>3. Enfin, je présenterai la dernière méthode d’observation qui nous semble la plus naturelle a tous, </a:t>
            </a:r>
          </a:p>
          <a:p>
            <a:pPr marL="228600" indent="-228600">
              <a:buNone/>
            </a:pPr>
            <a:r>
              <a:rPr lang="fr-FR" baseline="0" dirty="0" smtClean="0"/>
              <a:t>Celle qui consiste a imager les exo-planètes, s’intéresser aux régions externes des systèmes exo-planétaires </a:t>
            </a:r>
          </a:p>
          <a:p>
            <a:pPr marL="228600" indent="-228600">
              <a:buNone/>
            </a:pPr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CB139-1217-481C-B02E-54EBD4AA5BCF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aseline="0" dirty="0" smtClean="0"/>
              <a:t>. Utilise l’effet Doppler pour mesurer leur vitesses</a:t>
            </a:r>
          </a:p>
          <a:p>
            <a:endParaRPr lang="fr-FR" baseline="0" dirty="0" smtClean="0"/>
          </a:p>
          <a:p>
            <a:r>
              <a:rPr lang="fr-FR" baseline="0" dirty="0" smtClean="0"/>
              <a:t>. Effet Doppler: décalage en fréquence d’une onde lumineuse, sonore…</a:t>
            </a:r>
          </a:p>
          <a:p>
            <a:r>
              <a:rPr lang="fr-FR" baseline="0" dirty="0" err="1" smtClean="0"/>
              <a:t>Exple</a:t>
            </a:r>
            <a:r>
              <a:rPr lang="fr-FR" baseline="0" dirty="0" smtClean="0"/>
              <a:t>: Formule 1, </a:t>
            </a:r>
          </a:p>
          <a:p>
            <a:r>
              <a:rPr lang="fr-FR" baseline="0" dirty="0" smtClean="0"/>
              <a:t>. Moteur </a:t>
            </a:r>
          </a:p>
          <a:p>
            <a:r>
              <a:rPr lang="fr-FR" baseline="0" dirty="0" smtClean="0"/>
              <a:t>. Aigue &gt; grave </a:t>
            </a:r>
          </a:p>
          <a:p>
            <a:endParaRPr lang="fr-FR" dirty="0" smtClean="0"/>
          </a:p>
          <a:p>
            <a:r>
              <a:rPr lang="fr-FR" dirty="0" smtClean="0"/>
              <a:t>. La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meme</a:t>
            </a:r>
            <a:r>
              <a:rPr lang="fr-FR" baseline="0" dirty="0" smtClean="0"/>
              <a:t> chose, mais avec la </a:t>
            </a:r>
            <a:r>
              <a:rPr lang="fr-FR" baseline="0" dirty="0" err="1" smtClean="0"/>
              <a:t>lumiere</a:t>
            </a:r>
            <a:r>
              <a:rPr lang="fr-FR" baseline="0" dirty="0" smtClean="0"/>
              <a:t> et les raies d’absorption H, He, Sodium Calcium…</a:t>
            </a:r>
          </a:p>
          <a:p>
            <a:r>
              <a:rPr lang="fr-FR" baseline="0" dirty="0" err="1" smtClean="0"/>
              <a:t>present</a:t>
            </a:r>
            <a:r>
              <a:rPr lang="fr-FR" baseline="0" dirty="0" smtClean="0"/>
              <a:t> dans l’</a:t>
            </a:r>
            <a:r>
              <a:rPr lang="fr-FR" baseline="0" dirty="0" err="1" smtClean="0"/>
              <a:t>atmosphere</a:t>
            </a:r>
            <a:r>
              <a:rPr lang="fr-FR" baseline="0" dirty="0" smtClean="0"/>
              <a:t> stellaire </a:t>
            </a:r>
          </a:p>
          <a:p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CB139-1217-481C-B02E-54EBD4AA5BCF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. Courbes de </a:t>
            </a:r>
            <a:r>
              <a:rPr lang="fr-FR" dirty="0" err="1" smtClean="0"/>
              <a:t>Vr</a:t>
            </a:r>
            <a:r>
              <a:rPr lang="fr-FR" dirty="0" smtClean="0"/>
              <a:t>, en fonction du temps… </a:t>
            </a:r>
          </a:p>
          <a:p>
            <a:endParaRPr lang="fr-FR" dirty="0" smtClean="0"/>
          </a:p>
          <a:p>
            <a:r>
              <a:rPr lang="fr-FR" dirty="0" smtClean="0"/>
              <a:t>.</a:t>
            </a:r>
            <a:r>
              <a:rPr lang="fr-FR" baseline="0" dirty="0" smtClean="0"/>
              <a:t> Ajustement, donne </a:t>
            </a:r>
            <a:r>
              <a:rPr lang="fr-FR" baseline="0" dirty="0" err="1" smtClean="0"/>
              <a:t>Mmin</a:t>
            </a:r>
            <a:r>
              <a:rPr lang="fr-FR" baseline="0" dirty="0" smtClean="0"/>
              <a:t>, P, a</a:t>
            </a:r>
          </a:p>
          <a:p>
            <a:endParaRPr lang="fr-FR" baseline="0" dirty="0" smtClean="0"/>
          </a:p>
          <a:p>
            <a:r>
              <a:rPr lang="fr-FR" baseline="0" dirty="0" smtClean="0"/>
              <a:t>. Pas </a:t>
            </a:r>
            <a:r>
              <a:rPr lang="fr-FR" baseline="0" dirty="0" err="1" smtClean="0"/>
              <a:t>acces</a:t>
            </a:r>
            <a:r>
              <a:rPr lang="fr-FR" baseline="0" dirty="0" smtClean="0"/>
              <a:t> a l’inclinaison… donc </a:t>
            </a:r>
            <a:r>
              <a:rPr lang="fr-FR" baseline="0" dirty="0" err="1" smtClean="0"/>
              <a:t>Mmin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CB139-1217-481C-B02E-54EBD4AA5BCF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. Observations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systematiques</a:t>
            </a:r>
            <a:r>
              <a:rPr lang="fr-FR" baseline="0" dirty="0" smtClean="0"/>
              <a:t>: </a:t>
            </a:r>
            <a:r>
              <a:rPr lang="fr-FR" baseline="0" dirty="0" err="1" smtClean="0"/>
              <a:t>exple</a:t>
            </a:r>
            <a:r>
              <a:rPr lang="fr-FR" baseline="0" dirty="0" smtClean="0"/>
              <a:t> Equipe suisse, </a:t>
            </a:r>
            <a:r>
              <a:rPr lang="fr-FR" baseline="0" dirty="0" err="1" smtClean="0"/>
              <a:t>coll</a:t>
            </a:r>
            <a:r>
              <a:rPr lang="fr-FR" baseline="0" dirty="0" smtClean="0"/>
              <a:t> Grenoble</a:t>
            </a:r>
          </a:p>
          <a:p>
            <a:endParaRPr lang="fr-FR" baseline="0" dirty="0" smtClean="0"/>
          </a:p>
          <a:p>
            <a:r>
              <a:rPr lang="fr-FR" baseline="0" dirty="0" smtClean="0"/>
              <a:t>. Description</a:t>
            </a:r>
          </a:p>
          <a:p>
            <a:endParaRPr lang="fr-FR" baseline="0" dirty="0" smtClean="0"/>
          </a:p>
          <a:p>
            <a:r>
              <a:rPr lang="fr-FR" baseline="0" dirty="0" smtClean="0"/>
              <a:t>. HARPS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CB139-1217-481C-B02E-54EBD4AA5BCF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. 335</a:t>
            </a:r>
            <a:r>
              <a:rPr lang="fr-FR" baseline="0" dirty="0" smtClean="0"/>
              <a:t> exo-</a:t>
            </a:r>
            <a:r>
              <a:rPr lang="fr-FR" baseline="0" dirty="0" err="1" smtClean="0"/>
              <a:t>planetes</a:t>
            </a:r>
            <a:r>
              <a:rPr lang="fr-FR" baseline="0" dirty="0" smtClean="0"/>
              <a:t> connues</a:t>
            </a:r>
          </a:p>
          <a:p>
            <a:endParaRPr lang="fr-FR" baseline="0" dirty="0" smtClean="0"/>
          </a:p>
          <a:p>
            <a:r>
              <a:rPr lang="fr-FR" baseline="0" dirty="0" smtClean="0"/>
              <a:t>. 265 </a:t>
            </a:r>
            <a:r>
              <a:rPr lang="fr-FR" baseline="0" dirty="0" err="1" smtClean="0"/>
              <a:t>detectees</a:t>
            </a:r>
            <a:r>
              <a:rPr lang="fr-FR" baseline="0" dirty="0" smtClean="0"/>
              <a:t> par VR!!!</a:t>
            </a:r>
          </a:p>
          <a:p>
            <a:endParaRPr lang="fr-FR" baseline="0" dirty="0" smtClean="0"/>
          </a:p>
          <a:p>
            <a:r>
              <a:rPr lang="fr-FR" baseline="0" dirty="0" smtClean="0"/>
              <a:t>. Dont plusieurs autour d’une </a:t>
            </a:r>
            <a:r>
              <a:rPr lang="fr-FR" baseline="0" dirty="0" err="1" smtClean="0"/>
              <a:t>meme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etoile</a:t>
            </a:r>
            <a:r>
              <a:rPr lang="fr-FR" baseline="0" dirty="0" smtClean="0"/>
              <a:t>: système </a:t>
            </a:r>
            <a:r>
              <a:rPr lang="fr-FR" baseline="0" dirty="0" err="1" smtClean="0"/>
              <a:t>planetaire</a:t>
            </a:r>
            <a:r>
              <a:rPr lang="fr-FR" baseline="0" dirty="0" smtClean="0"/>
              <a:t> multiple.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CB139-1217-481C-B02E-54EBD4AA5BCF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. </a:t>
            </a:r>
            <a:r>
              <a:rPr lang="fr-FR" dirty="0" err="1" smtClean="0"/>
              <a:t>Tres</a:t>
            </a:r>
            <a:r>
              <a:rPr lang="fr-FR" baseline="0" dirty="0" smtClean="0"/>
              <a:t> proche!!!!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CB139-1217-481C-B02E-54EBD4AA5BCF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. Jupiters</a:t>
            </a:r>
            <a:r>
              <a:rPr lang="fr-FR" baseline="0" dirty="0" smtClean="0"/>
              <a:t> Chauds… </a:t>
            </a:r>
            <a:r>
              <a:rPr lang="fr-FR" baseline="0" dirty="0" err="1" smtClean="0"/>
              <a:t>periode</a:t>
            </a:r>
            <a:r>
              <a:rPr lang="fr-FR" baseline="0" dirty="0" smtClean="0"/>
              <a:t> de </a:t>
            </a:r>
            <a:r>
              <a:rPr lang="fr-FR" baseline="0" dirty="0" err="1" smtClean="0"/>
              <a:t>qqs</a:t>
            </a:r>
            <a:r>
              <a:rPr lang="fr-FR" baseline="0" dirty="0" smtClean="0"/>
              <a:t> jours,</a:t>
            </a:r>
          </a:p>
          <a:p>
            <a:endParaRPr lang="fr-FR" baseline="0" dirty="0" smtClean="0"/>
          </a:p>
          <a:p>
            <a:r>
              <a:rPr lang="fr-FR" baseline="0" dirty="0" smtClean="0"/>
              <a:t>. </a:t>
            </a:r>
            <a:r>
              <a:rPr lang="fr-FR" baseline="0" dirty="0" err="1" smtClean="0"/>
              <a:t>Tres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different</a:t>
            </a:r>
            <a:r>
              <a:rPr lang="fr-FR" baseline="0" dirty="0" smtClean="0"/>
              <a:t> de notre système </a:t>
            </a:r>
            <a:r>
              <a:rPr lang="fr-FR" baseline="0" dirty="0" err="1" smtClean="0"/>
              <a:t>soliare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Boulverser</a:t>
            </a:r>
            <a:r>
              <a:rPr lang="fr-FR" baseline="0" dirty="0" smtClean="0"/>
              <a:t> notre conception de la formation des </a:t>
            </a:r>
            <a:r>
              <a:rPr lang="fr-FR" baseline="0" dirty="0" err="1" smtClean="0"/>
              <a:t>planetes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Comment ont-elles pu se former?</a:t>
            </a:r>
          </a:p>
          <a:p>
            <a:endParaRPr lang="fr-FR" baseline="0" dirty="0" smtClean="0"/>
          </a:p>
          <a:p>
            <a:r>
              <a:rPr lang="fr-FR" baseline="0" dirty="0" smtClean="0"/>
              <a:t>. Migration planétaire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CB139-1217-481C-B02E-54EBD4AA5BCF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. Besoin</a:t>
            </a:r>
            <a:r>
              <a:rPr lang="fr-FR" baseline="0" dirty="0" smtClean="0"/>
              <a:t> de se former la ou il y a de la </a:t>
            </a:r>
            <a:r>
              <a:rPr lang="fr-FR" baseline="0" dirty="0" err="1" smtClean="0"/>
              <a:t>matiere</a:t>
            </a:r>
            <a:r>
              <a:rPr lang="fr-FR" baseline="0" dirty="0" smtClean="0"/>
              <a:t> solide sous forme de </a:t>
            </a:r>
            <a:r>
              <a:rPr lang="fr-FR" baseline="0" dirty="0" err="1" smtClean="0"/>
              <a:t>glasce</a:t>
            </a:r>
            <a:r>
              <a:rPr lang="fr-FR" baseline="0" dirty="0" smtClean="0"/>
              <a:t>: cœur</a:t>
            </a:r>
          </a:p>
          <a:p>
            <a:endParaRPr lang="fr-FR" baseline="0" dirty="0" smtClean="0"/>
          </a:p>
          <a:p>
            <a:r>
              <a:rPr lang="fr-FR" baseline="0" dirty="0" smtClean="0"/>
              <a:t>. Migre dans le disque pour atteindre leur </a:t>
            </a:r>
            <a:r>
              <a:rPr lang="fr-FR" baseline="0" dirty="0" err="1" smtClean="0"/>
              <a:t>possiitons</a:t>
            </a:r>
            <a:r>
              <a:rPr lang="fr-FR" baseline="0" dirty="0" smtClean="0"/>
              <a:t> actuelles.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CB139-1217-481C-B02E-54EBD4AA5BCF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. Tous</a:t>
            </a:r>
            <a:r>
              <a:rPr lang="fr-FR" baseline="0" dirty="0" smtClean="0"/>
              <a:t> les </a:t>
            </a:r>
            <a:r>
              <a:rPr lang="fr-FR" baseline="0" dirty="0" err="1" smtClean="0"/>
              <a:t>resultas</a:t>
            </a:r>
            <a:r>
              <a:rPr lang="fr-FR" baseline="0" dirty="0" smtClean="0"/>
              <a:t>, vue globale sur les </a:t>
            </a:r>
            <a:r>
              <a:rPr lang="fr-FR" baseline="0" dirty="0" err="1" smtClean="0"/>
              <a:t>proprietes</a:t>
            </a:r>
            <a:r>
              <a:rPr lang="fr-FR" baseline="0" dirty="0" smtClean="0"/>
              <a:t> de ces </a:t>
            </a:r>
            <a:r>
              <a:rPr lang="fr-FR" baseline="0" dirty="0" err="1" smtClean="0"/>
              <a:t>planetes</a:t>
            </a:r>
            <a:r>
              <a:rPr lang="fr-FR" baseline="0" dirty="0" smtClean="0"/>
              <a:t> dans la </a:t>
            </a:r>
            <a:r>
              <a:rPr lang="fr-FR" baseline="0" dirty="0" err="1" smtClean="0"/>
              <a:t>region</a:t>
            </a:r>
            <a:r>
              <a:rPr lang="fr-FR" baseline="0" dirty="0" smtClean="0"/>
              <a:t> interne</a:t>
            </a:r>
          </a:p>
          <a:p>
            <a:endParaRPr lang="fr-FR" baseline="0" dirty="0" smtClean="0"/>
          </a:p>
          <a:p>
            <a:r>
              <a:rPr lang="fr-FR" baseline="0" dirty="0" smtClean="0"/>
              <a:t>. </a:t>
            </a:r>
            <a:r>
              <a:rPr lang="fr-FR" baseline="0" dirty="0" err="1" smtClean="0"/>
              <a:t>Rara</a:t>
            </a:r>
            <a:r>
              <a:rPr lang="fr-FR" baseline="0" dirty="0" smtClean="0"/>
              <a:t>: non! 7%</a:t>
            </a:r>
          </a:p>
          <a:p>
            <a:endParaRPr lang="fr-FR" baseline="0" dirty="0" smtClean="0"/>
          </a:p>
          <a:p>
            <a:r>
              <a:rPr lang="fr-FR" baseline="0" dirty="0" smtClean="0"/>
              <a:t>. </a:t>
            </a:r>
            <a:r>
              <a:rPr lang="fr-FR" baseline="0" dirty="0" err="1" smtClean="0"/>
              <a:t>Distr</a:t>
            </a:r>
            <a:r>
              <a:rPr lang="fr-FR" baseline="0" dirty="0" smtClean="0"/>
              <a:t>. Masses:</a:t>
            </a:r>
          </a:p>
          <a:p>
            <a:r>
              <a:rPr lang="fr-FR" baseline="0" dirty="0" smtClean="0"/>
              <a:t>. </a:t>
            </a:r>
            <a:r>
              <a:rPr lang="fr-FR" baseline="0" dirty="0" err="1" smtClean="0"/>
              <a:t>Distrib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Periodes</a:t>
            </a:r>
            <a:r>
              <a:rPr lang="fr-FR" baseline="0" dirty="0" smtClean="0"/>
              <a:t>!</a:t>
            </a:r>
          </a:p>
          <a:p>
            <a:endParaRPr lang="fr-FR" baseline="0" dirty="0" smtClean="0"/>
          </a:p>
          <a:p>
            <a:r>
              <a:rPr lang="fr-FR" baseline="0" dirty="0" smtClean="0"/>
              <a:t>. Propriétés </a:t>
            </a:r>
            <a:r>
              <a:rPr lang="fr-FR" baseline="0" dirty="0" err="1" smtClean="0"/>
              <a:t>etoiles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hotes</a:t>
            </a:r>
            <a:r>
              <a:rPr lang="fr-FR" baseline="0" dirty="0" smtClean="0"/>
              <a:t>… </a:t>
            </a:r>
          </a:p>
          <a:p>
            <a:pPr>
              <a:buFontTx/>
              <a:buChar char="-"/>
            </a:pPr>
            <a:r>
              <a:rPr lang="fr-FR" baseline="0" dirty="0" smtClean="0"/>
              <a:t>Plus de fer, + de </a:t>
            </a:r>
            <a:r>
              <a:rPr lang="fr-FR" baseline="0" dirty="0" err="1" smtClean="0"/>
              <a:t>planetes</a:t>
            </a:r>
            <a:r>
              <a:rPr lang="fr-FR" baseline="0" dirty="0" smtClean="0"/>
              <a:t>. Fer vient de la </a:t>
            </a:r>
            <a:r>
              <a:rPr lang="fr-FR" baseline="0" dirty="0" err="1" smtClean="0"/>
              <a:t>nucleosynthese</a:t>
            </a:r>
            <a:r>
              <a:rPr lang="fr-FR" baseline="0" dirty="0" smtClean="0"/>
              <a:t> (explosion d’</a:t>
            </a:r>
            <a:r>
              <a:rPr lang="fr-FR" baseline="0" dirty="0" err="1" smtClean="0"/>
              <a:t>etoiles</a:t>
            </a:r>
            <a:r>
              <a:rPr lang="fr-FR" baseline="0" dirty="0" smtClean="0"/>
              <a:t> massives qui enrichisse le </a:t>
            </a:r>
            <a:r>
              <a:rPr lang="fr-FR" baseline="0" dirty="0" err="1" smtClean="0"/>
              <a:t>milieun</a:t>
            </a:r>
            <a:r>
              <a:rPr lang="fr-FR" baseline="0" dirty="0" smtClean="0"/>
              <a:t> environnant au sein desquelles de </a:t>
            </a:r>
            <a:r>
              <a:rPr lang="fr-FR" baseline="0" dirty="0" err="1" smtClean="0"/>
              <a:t>nvlees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etoiles</a:t>
            </a:r>
            <a:r>
              <a:rPr lang="fr-FR" baseline="0" dirty="0" smtClean="0"/>
              <a:t> vont se former…)</a:t>
            </a:r>
          </a:p>
          <a:p>
            <a:pPr>
              <a:buFontTx/>
              <a:buChar char="-"/>
            </a:pPr>
            <a:r>
              <a:rPr lang="fr-FR" baseline="0" dirty="0" smtClean="0"/>
              <a:t> compagnons un frein (50%) des </a:t>
            </a:r>
            <a:r>
              <a:rPr lang="fr-FR" baseline="0" dirty="0" err="1" smtClean="0"/>
              <a:t>etoiles</a:t>
            </a:r>
            <a:r>
              <a:rPr lang="fr-FR" baseline="0" dirty="0" smtClean="0"/>
              <a:t> sont doubles, </a:t>
            </a:r>
          </a:p>
          <a:p>
            <a:pPr>
              <a:buFontTx/>
              <a:buChar char="-"/>
            </a:pPr>
            <a:endParaRPr lang="fr-FR" baseline="0" dirty="0" smtClean="0"/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CB139-1217-481C-B02E-54EBD4AA5BCF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. Meilleure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precision</a:t>
            </a:r>
            <a:r>
              <a:rPr lang="fr-FR" baseline="0" dirty="0" smtClean="0"/>
              <a:t> (HARPS)</a:t>
            </a:r>
          </a:p>
          <a:p>
            <a:endParaRPr lang="fr-FR" baseline="0" dirty="0" smtClean="0"/>
          </a:p>
          <a:p>
            <a:r>
              <a:rPr lang="fr-FR" baseline="0" dirty="0" smtClean="0"/>
              <a:t>. </a:t>
            </a:r>
            <a:r>
              <a:rPr lang="fr-FR" baseline="0" dirty="0" err="1" smtClean="0"/>
              <a:t>Pleante</a:t>
            </a:r>
            <a:r>
              <a:rPr lang="fr-FR" baseline="0" dirty="0" smtClean="0"/>
              <a:t> = faibles masse: Super-Terres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CB139-1217-481C-B02E-54EBD4AA5BCF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. Structure??? Entre tellurique et </a:t>
            </a:r>
            <a:r>
              <a:rPr lang="fr-FR" dirty="0" err="1" smtClean="0"/>
              <a:t>geantes</a:t>
            </a:r>
            <a:r>
              <a:rPr lang="fr-FR" dirty="0" smtClean="0"/>
              <a:t> glacées?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CB139-1217-481C-B02E-54EBD4AA5BCF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004888" y="685800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03238" y="4316413"/>
            <a:ext cx="5807075" cy="40608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 baseline="0" dirty="0" smtClean="0"/>
          </a:p>
          <a:p>
            <a:r>
              <a:rPr lang="fr-FR" baseline="0" dirty="0" smtClean="0"/>
              <a:t>--------------------------------------------------------</a:t>
            </a:r>
          </a:p>
          <a:p>
            <a:r>
              <a:rPr lang="fr-FR" baseline="0" dirty="0" smtClean="0"/>
              <a:t>. Pour commencer, qu’est-ce qu’une étoile?</a:t>
            </a:r>
          </a:p>
          <a:p>
            <a:endParaRPr lang="fr-FR" baseline="0" dirty="0" smtClean="0"/>
          </a:p>
          <a:p>
            <a:r>
              <a:rPr lang="fr-FR" baseline="0" dirty="0" smtClean="0"/>
              <a:t>. Définitions; </a:t>
            </a:r>
          </a:p>
          <a:p>
            <a:r>
              <a:rPr lang="fr-FR" baseline="0" dirty="0" smtClean="0"/>
              <a:t>- Composition: Hydrogène, hélium</a:t>
            </a:r>
          </a:p>
          <a:p>
            <a:pPr>
              <a:buFontTx/>
              <a:buChar char="-"/>
            </a:pPr>
            <a:r>
              <a:rPr lang="fr-FR" baseline="0" dirty="0" smtClean="0"/>
              <a:t>Contrairement aux centrales, fission des gros noyaux d’uranium, colle des noyaux d’hydrogène (deutérium, hélium…)</a:t>
            </a:r>
          </a:p>
          <a:p>
            <a:pPr>
              <a:buFontTx/>
              <a:buNone/>
            </a:pPr>
            <a:r>
              <a:rPr lang="fr-FR" baseline="0" dirty="0" smtClean="0"/>
              <a:t> </a:t>
            </a:r>
          </a:p>
          <a:p>
            <a:pPr>
              <a:buFontTx/>
              <a:buNone/>
            </a:pPr>
            <a:r>
              <a:rPr lang="fr-FR" baseline="0" dirty="0" smtClean="0"/>
              <a:t>. Différents types (astronomes classifient avec des lettres) </a:t>
            </a:r>
          </a:p>
          <a:p>
            <a:pPr>
              <a:buFontTx/>
              <a:buNone/>
            </a:pPr>
            <a:r>
              <a:rPr lang="fr-FR" baseline="0" dirty="0" smtClean="0"/>
              <a:t>O, M les plus nombreuses… 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. Zone habitable: </a:t>
            </a:r>
          </a:p>
          <a:p>
            <a:r>
              <a:rPr lang="fr-FR" dirty="0" smtClean="0"/>
              <a:t>. intervalle distance</a:t>
            </a:r>
            <a:r>
              <a:rPr lang="fr-FR" baseline="0" dirty="0" smtClean="0"/>
              <a:t> ou il est possible de trouver la vie… </a:t>
            </a:r>
            <a:r>
              <a:rPr lang="fr-FR" baseline="0" dirty="0" err="1" smtClean="0"/>
              <a:t>possibilite</a:t>
            </a:r>
            <a:r>
              <a:rPr lang="fr-FR" baseline="0" dirty="0" smtClean="0"/>
              <a:t> de trouver de l’eau a l’</a:t>
            </a:r>
            <a:r>
              <a:rPr lang="fr-FR" baseline="0" dirty="0" err="1" smtClean="0"/>
              <a:t>etat</a:t>
            </a:r>
            <a:r>
              <a:rPr lang="fr-FR" baseline="0" dirty="0" smtClean="0"/>
              <a:t> liquide!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CB139-1217-481C-B02E-54EBD4AA5BCF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. Zone habitable: </a:t>
            </a:r>
          </a:p>
          <a:p>
            <a:r>
              <a:rPr lang="fr-FR" dirty="0" smtClean="0"/>
              <a:t>. intervalle distance</a:t>
            </a:r>
            <a:r>
              <a:rPr lang="fr-FR" baseline="0" dirty="0" smtClean="0"/>
              <a:t> ou il est possible de trouver la vie… </a:t>
            </a:r>
            <a:r>
              <a:rPr lang="fr-FR" baseline="0" dirty="0" err="1" smtClean="0"/>
              <a:t>possibilite</a:t>
            </a:r>
            <a:r>
              <a:rPr lang="fr-FR" baseline="0" dirty="0" smtClean="0"/>
              <a:t> de trouver de l’eau a l’</a:t>
            </a:r>
            <a:r>
              <a:rPr lang="fr-FR" baseline="0" dirty="0" err="1" smtClean="0"/>
              <a:t>etat</a:t>
            </a:r>
            <a:r>
              <a:rPr lang="fr-FR" baseline="0" dirty="0" smtClean="0"/>
              <a:t> liquide!</a:t>
            </a:r>
          </a:p>
          <a:p>
            <a:r>
              <a:rPr lang="fr-FR" baseline="0" dirty="0" smtClean="0"/>
              <a:t>. </a:t>
            </a:r>
            <a:r>
              <a:rPr lang="fr-FR" baseline="0" dirty="0" err="1" smtClean="0"/>
              <a:t>Peut-etre</a:t>
            </a:r>
            <a:r>
              <a:rPr lang="fr-FR" baseline="0" dirty="0" smtClean="0"/>
              <a:t> le cas de GL581c?</a:t>
            </a:r>
          </a:p>
          <a:p>
            <a:endParaRPr lang="fr-FR" baseline="0" dirty="0" smtClean="0"/>
          </a:p>
          <a:p>
            <a:r>
              <a:rPr lang="fr-FR" baseline="0" dirty="0" smtClean="0"/>
              <a:t>TRANSITION: à présent qu’on s’</a:t>
            </a:r>
            <a:r>
              <a:rPr lang="fr-FR" baseline="0" dirty="0" err="1" smtClean="0"/>
              <a:t>interesse</a:t>
            </a:r>
            <a:r>
              <a:rPr lang="fr-FR" baseline="0" dirty="0" smtClean="0"/>
              <a:t> un peu plus a la structure de ces exo-</a:t>
            </a:r>
            <a:r>
              <a:rPr lang="fr-FR" baseline="0" dirty="0" err="1" smtClean="0"/>
              <a:t>planetes</a:t>
            </a:r>
            <a:r>
              <a:rPr lang="fr-FR" baseline="0" dirty="0" smtClean="0"/>
              <a:t>, ca me permet de faire la </a:t>
            </a:r>
            <a:r>
              <a:rPr lang="fr-FR" baseline="0" dirty="0" err="1" smtClean="0"/>
              <a:t>transiiton</a:t>
            </a:r>
            <a:r>
              <a:rPr lang="fr-FR" baseline="0" dirty="0" smtClean="0"/>
              <a:t> avec la 2</a:t>
            </a:r>
            <a:r>
              <a:rPr lang="fr-FR" baseline="30000" dirty="0" smtClean="0"/>
              <a:t>nde</a:t>
            </a:r>
            <a:r>
              <a:rPr lang="fr-FR" baseline="0" dirty="0" smtClean="0"/>
              <a:t> technique d’observation: Transit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CB139-1217-481C-B02E-54EBD4AA5BCF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. </a:t>
            </a:r>
            <a:r>
              <a:rPr lang="fr-FR" dirty="0" err="1" smtClean="0"/>
              <a:t>Pcipe</a:t>
            </a:r>
            <a:r>
              <a:rPr lang="fr-FR" dirty="0" smtClean="0"/>
              <a:t> de cette méthode indirecte:</a:t>
            </a:r>
            <a:r>
              <a:rPr lang="fr-FR" baseline="0" dirty="0" smtClean="0"/>
              <a:t> détecter l’ombre des planètes! </a:t>
            </a: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CB139-1217-481C-B02E-54EBD4AA5BCF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004888" y="685800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03238" y="4316413"/>
            <a:ext cx="5807075" cy="40608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fr-FR" dirty="0" smtClean="0"/>
              <a:t>. Passage</a:t>
            </a:r>
            <a:r>
              <a:rPr lang="fr-FR" baseline="0" dirty="0" smtClean="0"/>
              <a:t> de la </a:t>
            </a:r>
            <a:r>
              <a:rPr lang="fr-FR" baseline="0" dirty="0" err="1" smtClean="0"/>
              <a:t>planete</a:t>
            </a:r>
            <a:r>
              <a:rPr lang="fr-FR" baseline="0" dirty="0" smtClean="0"/>
              <a:t> entre nous et l’</a:t>
            </a:r>
            <a:r>
              <a:rPr lang="fr-FR" baseline="0" dirty="0" err="1" smtClean="0"/>
              <a:t>etoile</a:t>
            </a:r>
            <a:r>
              <a:rPr lang="fr-FR" baseline="0" dirty="0" smtClean="0"/>
              <a:t>: baisse de </a:t>
            </a:r>
            <a:r>
              <a:rPr lang="fr-FR" baseline="0" dirty="0" err="1" smtClean="0"/>
              <a:t>luminosite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periodique</a:t>
            </a:r>
            <a:r>
              <a:rPr lang="fr-FR" baseline="0" dirty="0" smtClean="0"/>
              <a:t>: </a:t>
            </a:r>
            <a:r>
              <a:rPr lang="fr-FR" baseline="0" dirty="0" err="1" smtClean="0"/>
              <a:t>Planete</a:t>
            </a:r>
            <a:r>
              <a:rPr lang="fr-FR" baseline="0" dirty="0" smtClean="0"/>
              <a:t>!</a:t>
            </a:r>
          </a:p>
          <a:p>
            <a:endParaRPr lang="fr-FR" baseline="0" dirty="0" smtClean="0"/>
          </a:p>
          <a:p>
            <a:endParaRPr lang="fr-FR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004888" y="685800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03238" y="4316413"/>
            <a:ext cx="5807075" cy="40608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fr-FR" dirty="0" smtClean="0"/>
              <a:t>. L’</a:t>
            </a:r>
            <a:r>
              <a:rPr lang="fr-FR" dirty="0" err="1" smtClean="0"/>
              <a:t>instruemnt</a:t>
            </a:r>
            <a:r>
              <a:rPr lang="fr-FR" dirty="0" smtClean="0"/>
              <a:t> COROT: 50 000 </a:t>
            </a:r>
            <a:r>
              <a:rPr lang="fr-FR" dirty="0" err="1" smtClean="0"/>
              <a:t>etoiles</a:t>
            </a:r>
            <a:r>
              <a:rPr lang="fr-FR" dirty="0" smtClean="0"/>
              <a:t> </a:t>
            </a:r>
            <a:r>
              <a:rPr lang="fr-FR" dirty="0" err="1" smtClean="0"/>
              <a:t>observees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. Surveille</a:t>
            </a:r>
            <a:r>
              <a:rPr lang="fr-FR" baseline="0" dirty="0" smtClean="0"/>
              <a:t> le ciel, champs </a:t>
            </a:r>
            <a:r>
              <a:rPr lang="fr-FR" baseline="0" dirty="0" err="1" smtClean="0"/>
              <a:t>tres</a:t>
            </a:r>
            <a:r>
              <a:rPr lang="fr-FR" baseline="0" dirty="0" smtClean="0"/>
              <a:t> peuple d’</a:t>
            </a:r>
            <a:r>
              <a:rPr lang="fr-FR" baseline="0" dirty="0" err="1" smtClean="0"/>
              <a:t>etoiles</a:t>
            </a:r>
            <a:r>
              <a:rPr lang="fr-FR" baseline="0" dirty="0" smtClean="0"/>
              <a:t> et mesure continuellement le flux de chaque </a:t>
            </a:r>
            <a:r>
              <a:rPr lang="fr-FR" baseline="0" dirty="0" err="1" smtClean="0"/>
              <a:t>etoile</a:t>
            </a:r>
            <a:endParaRPr lang="fr-FR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004888" y="685800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03238" y="4316413"/>
            <a:ext cx="5807075" cy="40608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fr-FR" dirty="0" smtClean="0"/>
              <a:t>. </a:t>
            </a:r>
            <a:r>
              <a:rPr lang="fr-FR" dirty="0" err="1" smtClean="0"/>
              <a:t>Repition</a:t>
            </a:r>
            <a:r>
              <a:rPr lang="fr-FR" baseline="0" dirty="0" smtClean="0"/>
              <a:t> du transit</a:t>
            </a:r>
          </a:p>
          <a:p>
            <a:endParaRPr lang="fr-FR" baseline="0" dirty="0" smtClean="0"/>
          </a:p>
          <a:p>
            <a:r>
              <a:rPr lang="fr-FR" baseline="0" dirty="0" smtClean="0"/>
              <a:t>. Ajustement: Distance a l’</a:t>
            </a:r>
            <a:r>
              <a:rPr lang="fr-FR" baseline="0" dirty="0" err="1" smtClean="0"/>
              <a:t>etoile</a:t>
            </a:r>
            <a:r>
              <a:rPr lang="fr-FR" baseline="0" dirty="0" smtClean="0"/>
              <a:t>, i, et surtout R!! (</a:t>
            </a:r>
            <a:r>
              <a:rPr lang="fr-FR" baseline="0" dirty="0" err="1" smtClean="0"/>
              <a:t>hyp</a:t>
            </a:r>
            <a:r>
              <a:rPr lang="fr-FR" baseline="0" dirty="0" smtClean="0"/>
              <a:t> sur l’</a:t>
            </a:r>
            <a:r>
              <a:rPr lang="fr-FR" baseline="0" dirty="0" err="1" smtClean="0"/>
              <a:t>etoile</a:t>
            </a:r>
            <a:r>
              <a:rPr lang="fr-FR" baseline="0" dirty="0" smtClean="0"/>
              <a:t> centrale R*,e =0)</a:t>
            </a:r>
          </a:p>
          <a:p>
            <a:endParaRPr lang="fr-FR" baseline="0" dirty="0" smtClean="0"/>
          </a:p>
          <a:p>
            <a:endParaRPr lang="fr-FR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. 55 </a:t>
            </a:r>
            <a:r>
              <a:rPr lang="fr-FR" dirty="0" err="1" smtClean="0"/>
              <a:t>planetes</a:t>
            </a:r>
            <a:r>
              <a:rPr lang="fr-FR" dirty="0" smtClean="0"/>
              <a:t>!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CB139-1217-481C-B02E-54EBD4AA5BCF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. </a:t>
            </a:r>
            <a:r>
              <a:rPr lang="fr-FR" dirty="0" err="1" smtClean="0"/>
              <a:t>Particulierement</a:t>
            </a:r>
            <a:r>
              <a:rPr lang="fr-FR" baseline="0" dirty="0" smtClean="0"/>
              <a:t> proches: Jupiters ou </a:t>
            </a:r>
            <a:r>
              <a:rPr lang="fr-FR" baseline="0" dirty="0" err="1" smtClean="0"/>
              <a:t>satuirnes</a:t>
            </a:r>
            <a:r>
              <a:rPr lang="fr-FR" baseline="0" dirty="0" smtClean="0"/>
              <a:t> chauds!! </a:t>
            </a:r>
            <a:r>
              <a:rPr lang="fr-FR" baseline="0" dirty="0" err="1" smtClean="0"/>
              <a:t>Probailite</a:t>
            </a:r>
            <a:r>
              <a:rPr lang="fr-FR" baseline="0" dirty="0" smtClean="0"/>
              <a:t> + </a:t>
            </a:r>
            <a:r>
              <a:rPr lang="fr-FR" baseline="0" dirty="0" err="1" smtClean="0"/>
              <a:t>grdes</a:t>
            </a:r>
            <a:r>
              <a:rPr lang="fr-FR" baseline="0" dirty="0" smtClean="0"/>
              <a:t> de transit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CB139-1217-481C-B02E-54EBD4AA5BCF}" type="slidenum">
              <a:rPr lang="fr-FR" smtClean="0"/>
              <a:pPr/>
              <a:t>37</a:t>
            </a:fld>
            <a:endParaRPr 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. Avec</a:t>
            </a:r>
            <a:r>
              <a:rPr lang="fr-FR" baseline="0" dirty="0" smtClean="0"/>
              <a:t> ensuite mesure de VR, masse et le rayon: donc </a:t>
            </a:r>
            <a:r>
              <a:rPr lang="fr-FR" baseline="0" dirty="0" err="1" smtClean="0"/>
              <a:t>Densite</a:t>
            </a:r>
            <a:endParaRPr lang="fr-FR" baseline="0" dirty="0" smtClean="0"/>
          </a:p>
          <a:p>
            <a:endParaRPr lang="fr-FR" baseline="0" dirty="0" smtClean="0"/>
          </a:p>
          <a:p>
            <a:r>
              <a:rPr lang="fr-FR" baseline="0" dirty="0" smtClean="0"/>
              <a:t>. Diagramme: dispersion</a:t>
            </a:r>
          </a:p>
          <a:p>
            <a:endParaRPr lang="fr-FR" baseline="0" dirty="0" smtClean="0"/>
          </a:p>
          <a:p>
            <a:r>
              <a:rPr lang="fr-FR" baseline="0" dirty="0" smtClean="0"/>
              <a:t>. Structure </a:t>
            </a:r>
            <a:r>
              <a:rPr lang="fr-FR" baseline="0" dirty="0" err="1" smtClean="0"/>
              <a:t>differente</a:t>
            </a:r>
            <a:r>
              <a:rPr lang="fr-FR" baseline="0" dirty="0" smtClean="0"/>
              <a:t>! C=taille du cœur ou </a:t>
            </a:r>
            <a:r>
              <a:rPr lang="fr-FR" baseline="0" dirty="0" err="1" smtClean="0"/>
              <a:t>phenomene</a:t>
            </a:r>
            <a:r>
              <a:rPr lang="fr-FR" baseline="0" dirty="0" smtClean="0"/>
              <a:t> irradiation…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CB139-1217-481C-B02E-54EBD4AA5BCF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. Cas</a:t>
            </a:r>
            <a:r>
              <a:rPr lang="fr-FR" baseline="0" dirty="0" smtClean="0"/>
              <a:t> avec des noyaux </a:t>
            </a:r>
            <a:r>
              <a:rPr lang="fr-FR" baseline="0" dirty="0" err="1" smtClean="0"/>
              <a:t>tres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probablment</a:t>
            </a:r>
            <a:r>
              <a:rPr lang="fr-FR" baseline="0" dirty="0" smtClean="0"/>
              <a:t> + gros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. Cas</a:t>
            </a:r>
            <a:r>
              <a:rPr lang="fr-FR" baseline="0" dirty="0" smtClean="0"/>
              <a:t> contraire, système avec une </a:t>
            </a:r>
            <a:r>
              <a:rPr lang="fr-FR" baseline="0" dirty="0" err="1" smtClean="0"/>
              <a:t>densite</a:t>
            </a:r>
            <a:r>
              <a:rPr lang="fr-FR" baseline="0" dirty="0" smtClean="0"/>
              <a:t> + faible… </a:t>
            </a:r>
            <a:r>
              <a:rPr lang="fr-FR" baseline="0" dirty="0" err="1" smtClean="0"/>
              <a:t>divesite</a:t>
            </a:r>
            <a:r>
              <a:rPr lang="fr-FR" baseline="0" dirty="0" smtClean="0"/>
              <a:t> dans les structures des </a:t>
            </a:r>
            <a:r>
              <a:rPr lang="fr-FR" baseline="0" dirty="0" err="1" smtClean="0"/>
              <a:t>exoplanetes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geantes</a:t>
            </a:r>
            <a:r>
              <a:rPr lang="fr-FR" baseline="0" dirty="0" smtClean="0"/>
              <a:t>!!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CB139-1217-481C-B02E-54EBD4AA5BCF}" type="slidenum">
              <a:rPr lang="fr-FR" smtClean="0"/>
              <a:pPr/>
              <a:t>39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004888" y="685800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03238" y="4316413"/>
            <a:ext cx="5807075" cy="40608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fr-FR" dirty="0" smtClean="0"/>
              <a:t>.</a:t>
            </a:r>
            <a:r>
              <a:rPr lang="fr-FR" baseline="0" dirty="0" smtClean="0"/>
              <a:t> Une planète, ou exo-planète, corps en orbite autour d’une étoile (reste) </a:t>
            </a:r>
          </a:p>
          <a:p>
            <a:r>
              <a:rPr lang="fr-FR" baseline="0" dirty="0" err="1" smtClean="0"/>
              <a:t>Definition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adoptee</a:t>
            </a:r>
            <a:r>
              <a:rPr lang="fr-FR" baseline="0" dirty="0" smtClean="0"/>
              <a:t> en 2006 (</a:t>
            </a:r>
            <a:r>
              <a:rPr lang="fr-FR" baseline="0" dirty="0" err="1" smtClean="0"/>
              <a:t>Tcheco</a:t>
            </a:r>
            <a:r>
              <a:rPr lang="fr-FR" baseline="0" dirty="0" smtClean="0"/>
              <a:t>) excluant Pluton au rang de </a:t>
            </a:r>
            <a:r>
              <a:rPr lang="fr-FR" baseline="0" dirty="0" err="1" smtClean="0"/>
              <a:t>planetes</a:t>
            </a:r>
            <a:r>
              <a:rPr lang="fr-FR" baseline="0" dirty="0" smtClean="0"/>
              <a:t> naines</a:t>
            </a:r>
          </a:p>
          <a:p>
            <a:r>
              <a:rPr lang="fr-FR" baseline="0" dirty="0" smtClean="0"/>
              <a:t>Actuellement bien </a:t>
            </a:r>
            <a:r>
              <a:rPr lang="fr-FR" baseline="0" dirty="0" err="1" smtClean="0"/>
              <a:t>definie</a:t>
            </a:r>
            <a:r>
              <a:rPr lang="fr-FR" baseline="0" dirty="0" smtClean="0"/>
              <a:t> pour masse INF</a:t>
            </a:r>
          </a:p>
          <a:p>
            <a:endParaRPr lang="fr-FR" baseline="0" dirty="0" smtClean="0"/>
          </a:p>
          <a:p>
            <a:r>
              <a:rPr lang="fr-FR" baseline="0" dirty="0" smtClean="0"/>
              <a:t>. Définition encore débattue pour masse SUP: </a:t>
            </a:r>
          </a:p>
          <a:p>
            <a:r>
              <a:rPr lang="fr-FR" baseline="0" dirty="0" smtClean="0"/>
              <a:t>IAU, masse </a:t>
            </a:r>
            <a:r>
              <a:rPr lang="fr-FR" baseline="0" dirty="0" err="1" smtClean="0"/>
              <a:t>inf</a:t>
            </a:r>
            <a:r>
              <a:rPr lang="fr-FR" baseline="0" dirty="0" smtClean="0"/>
              <a:t> a 13 </a:t>
            </a:r>
            <a:r>
              <a:rPr lang="fr-FR" baseline="0" dirty="0" err="1" smtClean="0"/>
              <a:t>Mjup</a:t>
            </a:r>
            <a:r>
              <a:rPr lang="fr-FR" baseline="0" dirty="0" smtClean="0"/>
              <a:t>, masse limite de fusion du </a:t>
            </a:r>
            <a:r>
              <a:rPr lang="fr-FR" baseline="0" dirty="0" err="1" smtClean="0"/>
              <a:t>deuterium</a:t>
            </a:r>
            <a:endParaRPr lang="fr-FR" baseline="0" dirty="0" smtClean="0"/>
          </a:p>
          <a:p>
            <a:endParaRPr lang="fr-FR" baseline="0" dirty="0" smtClean="0"/>
          </a:p>
          <a:p>
            <a:r>
              <a:rPr lang="fr-FR" baseline="0" dirty="0" smtClean="0"/>
              <a:t>. 2 </a:t>
            </a:r>
            <a:r>
              <a:rPr lang="fr-FR" baseline="0" dirty="0" err="1" smtClean="0"/>
              <a:t>grds</a:t>
            </a:r>
            <a:r>
              <a:rPr lang="fr-FR" baseline="0" dirty="0" smtClean="0"/>
              <a:t> familles dans notre système solaire: </a:t>
            </a:r>
          </a:p>
          <a:p>
            <a:pPr>
              <a:buFontTx/>
              <a:buChar char="-"/>
            </a:pPr>
            <a:r>
              <a:rPr lang="fr-FR" baseline="0" dirty="0" err="1" smtClean="0"/>
              <a:t>Geantes</a:t>
            </a:r>
            <a:r>
              <a:rPr lang="fr-FR" baseline="0" dirty="0" smtClean="0"/>
              <a:t> gazeuse (H, He), cœur petite fraction de la </a:t>
            </a:r>
            <a:r>
              <a:rPr lang="fr-FR" baseline="0" dirty="0" err="1" smtClean="0"/>
              <a:t>planete</a:t>
            </a:r>
            <a:endParaRPr lang="fr-FR" baseline="0" dirty="0" smtClean="0"/>
          </a:p>
          <a:p>
            <a:pPr>
              <a:buFontTx/>
              <a:buChar char="-"/>
            </a:pPr>
            <a:r>
              <a:rPr lang="fr-FR" baseline="0" dirty="0" smtClean="0"/>
              <a:t>Telluriques, plus petites, avec un manteau rocheux, </a:t>
            </a:r>
            <a:r>
              <a:rPr lang="fr-FR" baseline="0" dirty="0" err="1" smtClean="0"/>
              <a:t>atmosphere</a:t>
            </a:r>
            <a:r>
              <a:rPr lang="fr-FR" baseline="0" dirty="0" smtClean="0"/>
              <a:t> fine (CO2, venus, mars…. Azote, Terre)</a:t>
            </a:r>
          </a:p>
          <a:p>
            <a:pPr>
              <a:buFontTx/>
              <a:buNone/>
            </a:pPr>
            <a:endParaRPr lang="fr-FR" baseline="0" dirty="0" smtClean="0"/>
          </a:p>
          <a:p>
            <a:pPr>
              <a:buFontTx/>
              <a:buNone/>
            </a:pPr>
            <a:r>
              <a:rPr lang="fr-FR" baseline="0" dirty="0" smtClean="0"/>
              <a:t>. Les exo-</a:t>
            </a:r>
            <a:r>
              <a:rPr lang="fr-FR" baseline="0" dirty="0" err="1" smtClean="0"/>
              <a:t>planétes</a:t>
            </a:r>
            <a:r>
              <a:rPr lang="fr-FR" baseline="0" dirty="0" smtClean="0"/>
              <a:t>, 1èere découverte en 1995. Champ très jeune de l’astronomie en pleine effervescence</a:t>
            </a:r>
          </a:p>
          <a:p>
            <a:pPr>
              <a:buFontTx/>
              <a:buNone/>
            </a:pPr>
            <a:endParaRPr lang="fr-FR" baseline="0" dirty="0" smtClean="0"/>
          </a:p>
          <a:p>
            <a:pPr>
              <a:buFontTx/>
              <a:buNone/>
            </a:pPr>
            <a:endParaRPr lang="fr-FR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. </a:t>
            </a:r>
            <a:r>
              <a:rPr lang="fr-FR" dirty="0" err="1" smtClean="0"/>
              <a:t>Siganiture</a:t>
            </a:r>
            <a:r>
              <a:rPr lang="fr-FR" dirty="0" smtClean="0"/>
              <a:t> spectrale</a:t>
            </a:r>
          </a:p>
          <a:p>
            <a:endParaRPr lang="fr-FR" dirty="0" smtClean="0"/>
          </a:p>
          <a:p>
            <a:r>
              <a:rPr lang="fr-FR" dirty="0" smtClean="0"/>
              <a:t>. Technique de </a:t>
            </a:r>
            <a:r>
              <a:rPr lang="fr-FR" dirty="0" err="1" smtClean="0"/>
              <a:t>tranist</a:t>
            </a:r>
            <a:r>
              <a:rPr lang="fr-FR" dirty="0" smtClean="0"/>
              <a:t> secondaire: mesure du spectre de l’</a:t>
            </a:r>
            <a:r>
              <a:rPr lang="fr-FR" dirty="0" err="1" smtClean="0"/>
              <a:t>exoplanete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CB139-1217-481C-B02E-54EBD4AA5BCF}" type="slidenum">
              <a:rPr lang="fr-FR" smtClean="0"/>
              <a:pPr/>
              <a:t>40</a:t>
            </a:fld>
            <a:endParaRPr lang="fr-F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. Mesure d’eau dans l’</a:t>
            </a:r>
            <a:r>
              <a:rPr lang="fr-FR" dirty="0" err="1" smtClean="0"/>
              <a:t>atmosphere</a:t>
            </a:r>
            <a:r>
              <a:rPr lang="fr-FR" dirty="0" smtClean="0"/>
              <a:t> de d’exo-Jupiter chaud, mais aussi CO et CO2…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CB139-1217-481C-B02E-54EBD4AA5BCF}" type="slidenum">
              <a:rPr lang="fr-FR" smtClean="0"/>
              <a:pPr/>
              <a:t>41</a:t>
            </a:fld>
            <a:endParaRPr lang="fr-F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. C’est bien beau ces techniques indirectes, mais quand est-ce qu’on a des photos!!!</a:t>
            </a:r>
            <a:endParaRPr lang="fr-FR" baseline="0" dirty="0" smtClean="0"/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CB139-1217-481C-B02E-54EBD4AA5BCF}" type="slidenum">
              <a:rPr lang="fr-FR" smtClean="0"/>
              <a:pPr/>
              <a:t>42</a:t>
            </a:fld>
            <a:endParaRPr lang="fr-F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004888" y="685800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03238" y="4316413"/>
            <a:ext cx="5807075" cy="40608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fr-FR" dirty="0" smtClean="0"/>
              <a:t>. </a:t>
            </a:r>
            <a:r>
              <a:rPr lang="fr-FR" dirty="0" err="1" smtClean="0"/>
              <a:t>Reve</a:t>
            </a:r>
            <a:r>
              <a:rPr lang="fr-FR" dirty="0" smtClean="0"/>
              <a:t> d’imager</a:t>
            </a:r>
          </a:p>
          <a:p>
            <a:endParaRPr lang="fr-FR" dirty="0" smtClean="0"/>
          </a:p>
          <a:p>
            <a:r>
              <a:rPr lang="fr-FR" dirty="0" smtClean="0"/>
              <a:t>. </a:t>
            </a:r>
            <a:r>
              <a:rPr lang="fr-FR" dirty="0" err="1" smtClean="0"/>
              <a:t>Planete</a:t>
            </a:r>
            <a:r>
              <a:rPr lang="fr-FR" dirty="0" smtClean="0"/>
              <a:t> tellurique avec une lune!</a:t>
            </a:r>
          </a:p>
          <a:p>
            <a:endParaRPr lang="fr-FR" dirty="0" smtClean="0"/>
          </a:p>
          <a:p>
            <a:r>
              <a:rPr lang="fr-FR" dirty="0" smtClean="0"/>
              <a:t>. Terre prise lors de la mission Cassini!</a:t>
            </a:r>
            <a:endParaRPr lang="fr-FR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1003300" y="695325"/>
            <a:ext cx="4846638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19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03238" y="4316413"/>
            <a:ext cx="5800725" cy="40608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fr-FR" dirty="0" smtClean="0"/>
              <a:t>. Challenge: observer </a:t>
            </a:r>
            <a:r>
              <a:rPr lang="fr-FR" dirty="0" err="1" smtClean="0"/>
              <a:t>qqchose</a:t>
            </a:r>
            <a:r>
              <a:rPr lang="fr-FR" dirty="0" smtClean="0"/>
              <a:t> de </a:t>
            </a:r>
            <a:r>
              <a:rPr lang="fr-FR" dirty="0" err="1" smtClean="0"/>
              <a:t>tres</a:t>
            </a:r>
            <a:r>
              <a:rPr lang="fr-FR" dirty="0" smtClean="0"/>
              <a:t> faible proche d’une </a:t>
            </a:r>
            <a:r>
              <a:rPr lang="fr-FR" dirty="0" err="1" smtClean="0"/>
              <a:t>etoile</a:t>
            </a:r>
            <a:r>
              <a:rPr lang="fr-FR" dirty="0" smtClean="0"/>
              <a:t> </a:t>
            </a:r>
            <a:r>
              <a:rPr lang="fr-FR" dirty="0" err="1" smtClean="0"/>
              <a:t>tres</a:t>
            </a:r>
            <a:r>
              <a:rPr lang="fr-FR" dirty="0" smtClean="0"/>
              <a:t> brillante!!</a:t>
            </a:r>
          </a:p>
          <a:p>
            <a:r>
              <a:rPr lang="fr-FR" dirty="0" smtClean="0"/>
              <a:t>Essayer de rechercher la flamme d’une bougie a cote d’un projecteur de stade de foot!</a:t>
            </a:r>
          </a:p>
          <a:p>
            <a:endParaRPr lang="fr-FR" dirty="0" smtClean="0"/>
          </a:p>
          <a:p>
            <a:r>
              <a:rPr lang="fr-FR" dirty="0" smtClean="0"/>
              <a:t>. </a:t>
            </a:r>
            <a:r>
              <a:rPr lang="fr-FR" dirty="0" err="1" smtClean="0"/>
              <a:t>Separer</a:t>
            </a:r>
            <a:r>
              <a:rPr lang="fr-FR" dirty="0" smtClean="0"/>
              <a:t> : Flux, position et spectre</a:t>
            </a:r>
            <a:endParaRPr lang="fr-FR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1003300" y="695325"/>
            <a:ext cx="4846638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39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03238" y="4316413"/>
            <a:ext cx="5800725" cy="40608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fr-FR" dirty="0" smtClean="0"/>
              <a:t>. Pour</a:t>
            </a:r>
            <a:r>
              <a:rPr lang="fr-FR" baseline="0" dirty="0" smtClean="0"/>
              <a:t> ca: voir des petits angles. </a:t>
            </a:r>
            <a:r>
              <a:rPr lang="fr-FR" baseline="0" dirty="0" err="1" smtClean="0"/>
              <a:t>Grds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telescopes</a:t>
            </a:r>
            <a:r>
              <a:rPr lang="fr-FR" baseline="0" dirty="0" smtClean="0"/>
              <a:t>.</a:t>
            </a:r>
          </a:p>
          <a:p>
            <a:endParaRPr lang="fr-FR" baseline="0" dirty="0" smtClean="0"/>
          </a:p>
          <a:p>
            <a:r>
              <a:rPr lang="fr-FR" baseline="0" dirty="0" smtClean="0"/>
              <a:t>. MAIS, espace, dur et cher</a:t>
            </a:r>
          </a:p>
          <a:p>
            <a:r>
              <a:rPr lang="fr-FR" baseline="0" dirty="0" smtClean="0"/>
              <a:t>Du sol, </a:t>
            </a:r>
            <a:r>
              <a:rPr lang="fr-FR" baseline="0" dirty="0" err="1" smtClean="0"/>
              <a:t>pb</a:t>
            </a:r>
            <a:r>
              <a:rPr lang="fr-FR" baseline="0" dirty="0" smtClean="0"/>
              <a:t> de l’</a:t>
            </a:r>
            <a:r>
              <a:rPr lang="fr-FR" baseline="0" dirty="0" err="1" smtClean="0"/>
              <a:t>atmosphere</a:t>
            </a:r>
            <a:endParaRPr lang="fr-FR" baseline="0" dirty="0" smtClean="0"/>
          </a:p>
          <a:p>
            <a:endParaRPr lang="fr-FR" baseline="0" dirty="0" smtClean="0"/>
          </a:p>
          <a:p>
            <a:endParaRPr lang="fr-FR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1003300" y="695325"/>
            <a:ext cx="4846638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39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03238" y="4316413"/>
            <a:ext cx="5800725" cy="40608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fr-FR" dirty="0" smtClean="0"/>
              <a:t>.</a:t>
            </a:r>
            <a:r>
              <a:rPr lang="fr-FR" baseline="0" dirty="0" smtClean="0"/>
              <a:t> Utilisation alors d’un système OA</a:t>
            </a:r>
          </a:p>
          <a:p>
            <a:endParaRPr lang="fr-FR" baseline="0" dirty="0" smtClean="0"/>
          </a:p>
          <a:p>
            <a:r>
              <a:rPr lang="fr-FR" baseline="0" dirty="0" smtClean="0"/>
              <a:t>. Correction en tps </a:t>
            </a:r>
            <a:r>
              <a:rPr lang="fr-FR" baseline="0" dirty="0" err="1" smtClean="0"/>
              <a:t>reel</a:t>
            </a:r>
            <a:r>
              <a:rPr lang="fr-FR" baseline="0" dirty="0" smtClean="0"/>
              <a:t> du front d’onde lumineux</a:t>
            </a:r>
          </a:p>
          <a:p>
            <a:endParaRPr lang="fr-FR" baseline="0" dirty="0" smtClean="0"/>
          </a:p>
          <a:p>
            <a:endParaRPr lang="fr-FR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ext Box 1"/>
          <p:cNvSpPr txBox="1">
            <a:spLocks noChangeArrowheads="1"/>
          </p:cNvSpPr>
          <p:nvPr/>
        </p:nvSpPr>
        <p:spPr bwMode="auto">
          <a:xfrm>
            <a:off x="1003300" y="695325"/>
            <a:ext cx="4846638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60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03238" y="4316413"/>
            <a:ext cx="5800725" cy="40608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fr-FR" dirty="0" smtClean="0"/>
              <a:t>. Haut contraste pour rechercher un objet faible dans l’environnement de l’</a:t>
            </a:r>
            <a:r>
              <a:rPr lang="fr-FR" dirty="0" err="1" smtClean="0"/>
              <a:t>etoie</a:t>
            </a:r>
            <a:r>
              <a:rPr lang="fr-FR" dirty="0" smtClean="0"/>
              <a:t>: </a:t>
            </a:r>
            <a:r>
              <a:rPr lang="fr-FR" dirty="0" err="1" smtClean="0"/>
              <a:t>Cornographie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.</a:t>
            </a:r>
            <a:r>
              <a:rPr lang="fr-FR" baseline="0" dirty="0" smtClean="0"/>
              <a:t> De Lyot. Observation de la couronne solaire…</a:t>
            </a:r>
            <a:endParaRPr lang="fr-FR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ext Box 1"/>
          <p:cNvSpPr txBox="1">
            <a:spLocks noChangeArrowheads="1"/>
          </p:cNvSpPr>
          <p:nvPr/>
        </p:nvSpPr>
        <p:spPr bwMode="auto">
          <a:xfrm>
            <a:off x="1003300" y="695325"/>
            <a:ext cx="4846638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60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03238" y="4316413"/>
            <a:ext cx="5800725" cy="40608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fr-FR" dirty="0" smtClean="0"/>
              <a:t>. Instrument NACO, au Chili, sur le ciel</a:t>
            </a:r>
            <a:r>
              <a:rPr lang="fr-FR" baseline="0" dirty="0" smtClean="0"/>
              <a:t> depuis 2001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. 10 </a:t>
            </a:r>
            <a:r>
              <a:rPr lang="fr-FR" dirty="0" err="1" smtClean="0"/>
              <a:t>planetes</a:t>
            </a:r>
            <a:r>
              <a:rPr lang="fr-FR" dirty="0" smtClean="0"/>
              <a:t> </a:t>
            </a:r>
            <a:r>
              <a:rPr lang="fr-FR" dirty="0" err="1" smtClean="0"/>
              <a:t>geantes</a:t>
            </a:r>
            <a:r>
              <a:rPr lang="fr-FR" dirty="0" smtClean="0"/>
              <a:t> </a:t>
            </a:r>
            <a:r>
              <a:rPr lang="fr-FR" dirty="0" err="1" smtClean="0"/>
              <a:t>imagees</a:t>
            </a:r>
            <a:r>
              <a:rPr lang="fr-FR" dirty="0" smtClean="0"/>
              <a:t>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CB139-1217-481C-B02E-54EBD4AA5BCF}" type="slidenum">
              <a:rPr lang="fr-FR" smtClean="0"/>
              <a:pPr/>
              <a:t>49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004888" y="685800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03238" y="4316413"/>
            <a:ext cx="5807075" cy="40608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fr-FR" dirty="0" smtClean="0"/>
              <a:t>Comme</a:t>
            </a:r>
            <a:r>
              <a:rPr lang="fr-FR" baseline="0" dirty="0" smtClean="0"/>
              <a:t> on parle ici d’étoiles, de planètes, je dois introduire les unités de référence que nous allons utiliser concernant essentiellement 3 quantités physiques: Masse, distance et le temps</a:t>
            </a:r>
          </a:p>
          <a:p>
            <a:endParaRPr lang="fr-FR" baseline="0" dirty="0" smtClean="0"/>
          </a:p>
          <a:p>
            <a:pPr marL="228600" indent="-228600">
              <a:buAutoNum type="arabicParenR"/>
            </a:pPr>
            <a:r>
              <a:rPr lang="fr-FR" baseline="0" dirty="0" smtClean="0"/>
              <a:t>La masse,</a:t>
            </a:r>
          </a:p>
          <a:p>
            <a:pPr marL="228600" indent="-228600">
              <a:buNone/>
            </a:pPr>
            <a:r>
              <a:rPr lang="fr-FR" baseline="0" dirty="0" smtClean="0"/>
              <a:t>. Soleil (trou noir 3 millions </a:t>
            </a:r>
            <a:r>
              <a:rPr lang="fr-FR" baseline="0" dirty="0" err="1" smtClean="0"/>
              <a:t>Msol</a:t>
            </a:r>
            <a:r>
              <a:rPr lang="fr-FR" baseline="0" dirty="0" smtClean="0"/>
              <a:t>)</a:t>
            </a:r>
          </a:p>
          <a:p>
            <a:pPr marL="228600" indent="-228600">
              <a:buNone/>
            </a:pPr>
            <a:r>
              <a:rPr lang="fr-FR" baseline="0" dirty="0" smtClean="0"/>
              <a:t>. Jupiter</a:t>
            </a:r>
          </a:p>
          <a:p>
            <a:pPr marL="228600" indent="-228600">
              <a:buNone/>
            </a:pPr>
            <a:r>
              <a:rPr lang="fr-FR" baseline="0" dirty="0" smtClean="0"/>
              <a:t>. Terre</a:t>
            </a:r>
          </a:p>
          <a:p>
            <a:pPr marL="228600" indent="-228600">
              <a:buNone/>
            </a:pPr>
            <a:endParaRPr lang="fr-FR" baseline="0" dirty="0" smtClean="0"/>
          </a:p>
          <a:p>
            <a:pPr marL="228600" indent="-228600">
              <a:buNone/>
            </a:pPr>
            <a:endParaRPr lang="fr-FR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. </a:t>
            </a:r>
            <a:r>
              <a:rPr lang="fr-FR" dirty="0" err="1" smtClean="0"/>
              <a:t>Regions</a:t>
            </a:r>
            <a:r>
              <a:rPr lang="fr-FR" dirty="0" smtClean="0"/>
              <a:t> externes des </a:t>
            </a:r>
            <a:r>
              <a:rPr lang="fr-FR" dirty="0" err="1" smtClean="0"/>
              <a:t>systemes</a:t>
            </a:r>
            <a:r>
              <a:rPr lang="fr-FR" dirty="0" smtClean="0"/>
              <a:t> exo-</a:t>
            </a:r>
            <a:r>
              <a:rPr lang="fr-FR" dirty="0" err="1" smtClean="0"/>
              <a:t>planetaires</a:t>
            </a:r>
            <a:r>
              <a:rPr lang="fr-FR" dirty="0" smtClean="0"/>
              <a:t>. </a:t>
            </a:r>
            <a:r>
              <a:rPr lang="fr-FR" dirty="0" err="1" smtClean="0"/>
              <a:t>Tres</a:t>
            </a:r>
            <a:r>
              <a:rPr lang="fr-FR" dirty="0" smtClean="0"/>
              <a:t> </a:t>
            </a:r>
            <a:r>
              <a:rPr lang="fr-FR" dirty="0" err="1" smtClean="0"/>
              <a:t>complementaire</a:t>
            </a:r>
            <a:r>
              <a:rPr lang="fr-FR" dirty="0" smtClean="0"/>
              <a:t> VR et Transit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CB139-1217-481C-B02E-54EBD4AA5BCF}" type="slidenum">
              <a:rPr lang="fr-FR" smtClean="0"/>
              <a:pPr/>
              <a:t>50</a:t>
            </a:fld>
            <a:endParaRPr lang="fr-F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ext Box 1"/>
          <p:cNvSpPr txBox="1">
            <a:spLocks noChangeArrowheads="1"/>
          </p:cNvSpPr>
          <p:nvPr/>
        </p:nvSpPr>
        <p:spPr bwMode="auto">
          <a:xfrm>
            <a:off x="1004888" y="685800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44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03238" y="4316413"/>
            <a:ext cx="5800725" cy="40608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fr-FR" dirty="0" smtClean="0"/>
              <a:t>. </a:t>
            </a:r>
            <a:r>
              <a:rPr lang="fr-FR" dirty="0" err="1" smtClean="0"/>
              <a:t>Premeiers</a:t>
            </a:r>
            <a:r>
              <a:rPr lang="fr-FR" baseline="0" dirty="0" smtClean="0"/>
              <a:t> compagnons de masses </a:t>
            </a:r>
            <a:r>
              <a:rPr lang="fr-FR" baseline="0" dirty="0" err="1" smtClean="0"/>
              <a:t>planeatires</a:t>
            </a:r>
            <a:r>
              <a:rPr lang="fr-FR" baseline="0" dirty="0" smtClean="0"/>
              <a:t> en 2004!!!</a:t>
            </a:r>
            <a:endParaRPr lang="fr-FR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ext Box 1"/>
          <p:cNvSpPr txBox="1">
            <a:spLocks noChangeArrowheads="1"/>
          </p:cNvSpPr>
          <p:nvPr/>
        </p:nvSpPr>
        <p:spPr bwMode="auto">
          <a:xfrm>
            <a:off x="1004888" y="685800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44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03238" y="4316413"/>
            <a:ext cx="5800725" cy="40608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fr-FR" dirty="0" smtClean="0"/>
              <a:t>. </a:t>
            </a:r>
            <a:r>
              <a:rPr lang="fr-FR" dirty="0" err="1" smtClean="0"/>
              <a:t>Systemes</a:t>
            </a:r>
            <a:r>
              <a:rPr lang="fr-FR" dirty="0" smtClean="0"/>
              <a:t> </a:t>
            </a:r>
            <a:r>
              <a:rPr lang="fr-FR" dirty="0" err="1" smtClean="0"/>
              <a:t>tres</a:t>
            </a:r>
            <a:r>
              <a:rPr lang="fr-FR" dirty="0" smtClean="0"/>
              <a:t> </a:t>
            </a:r>
            <a:r>
              <a:rPr lang="fr-FR" dirty="0" err="1" smtClean="0"/>
              <a:t>semblalblea</a:t>
            </a:r>
            <a:r>
              <a:rPr lang="fr-FR" dirty="0" smtClean="0"/>
              <a:t> aux notre</a:t>
            </a:r>
          </a:p>
          <a:p>
            <a:endParaRPr lang="fr-FR" dirty="0" smtClean="0"/>
          </a:p>
          <a:p>
            <a:r>
              <a:rPr lang="fr-FR" dirty="0" smtClean="0"/>
              <a:t>. </a:t>
            </a:r>
            <a:r>
              <a:rPr lang="fr-FR" dirty="0" err="1" smtClean="0"/>
              <a:t>Planetes</a:t>
            </a:r>
            <a:r>
              <a:rPr lang="fr-FR" dirty="0" smtClean="0"/>
              <a:t> juste née!</a:t>
            </a:r>
            <a:endParaRPr lang="fr-FR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. Et</a:t>
            </a:r>
            <a:r>
              <a:rPr lang="fr-FR" baseline="0" dirty="0" smtClean="0"/>
              <a:t> alors, la vie extraterrestre!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CB139-1217-481C-B02E-54EBD4AA5BCF}" type="slidenum">
              <a:rPr lang="fr-FR" smtClean="0"/>
              <a:pPr/>
              <a:t>53</a:t>
            </a:fld>
            <a:endParaRPr lang="fr-F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. Faudra encore attendre, </a:t>
            </a:r>
            <a:r>
              <a:rPr lang="fr-FR" dirty="0" err="1" smtClean="0"/>
              <a:t>bq</a:t>
            </a:r>
            <a:r>
              <a:rPr lang="fr-FR" dirty="0" smtClean="0"/>
              <a:t> cette question n’est plu du tout farfelue!</a:t>
            </a:r>
          </a:p>
          <a:p>
            <a:endParaRPr lang="fr-FR" dirty="0" smtClean="0"/>
          </a:p>
          <a:p>
            <a:r>
              <a:rPr lang="fr-FR" dirty="0" smtClean="0"/>
              <a:t>. Déjà 2015,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ELTs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EF003-5E1A-4B79-A3EC-CC94E14E42F1}" type="slidenum">
              <a:rPr lang="fr-FR" smtClean="0"/>
              <a:pPr/>
              <a:t>54</a:t>
            </a:fld>
            <a:endParaRPr lang="fr-F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E43E0F-5A82-4F65-A18B-AF4EA5E7008D}" type="slidenum">
              <a:rPr lang="fr-FR"/>
              <a:pPr/>
              <a:t>55</a:t>
            </a:fld>
            <a:endParaRPr lang="fr-FR"/>
          </a:p>
        </p:txBody>
      </p:sp>
      <p:sp>
        <p:nvSpPr>
          <p:cNvPr id="124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24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. 2020: TPF/Darwin: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Caracterisation</a:t>
            </a:r>
            <a:r>
              <a:rPr lang="fr-FR" baseline="0" dirty="0" smtClean="0"/>
              <a:t> spectrale des Exo-Terres, recherche CO2, Ozone, </a:t>
            </a:r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004888" y="685800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03238" y="4316413"/>
            <a:ext cx="5807075" cy="40608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fr-FR" dirty="0" smtClean="0"/>
              <a:t>. La</a:t>
            </a:r>
            <a:r>
              <a:rPr lang="fr-FR" baseline="0" dirty="0" smtClean="0"/>
              <a:t> distance:</a:t>
            </a:r>
          </a:p>
          <a:p>
            <a:endParaRPr lang="fr-FR" baseline="0" dirty="0" smtClean="0"/>
          </a:p>
          <a:p>
            <a:pPr marL="228600" indent="-228600">
              <a:buAutoNum type="arabicParenR"/>
            </a:pPr>
            <a:r>
              <a:rPr lang="fr-FR" baseline="0" dirty="0" smtClean="0"/>
              <a:t>UA: distance Terre – soleil</a:t>
            </a:r>
          </a:p>
          <a:p>
            <a:pPr marL="228600" indent="-228600">
              <a:buAutoNum type="arabicParenR"/>
            </a:pPr>
            <a:endParaRPr lang="fr-FR" baseline="0" dirty="0" smtClean="0"/>
          </a:p>
          <a:p>
            <a:pPr marL="228600" indent="-228600">
              <a:buAutoNum type="arabicParenR"/>
            </a:pPr>
            <a:r>
              <a:rPr lang="fr-FR" baseline="0" dirty="0" smtClean="0"/>
              <a:t>Echelle entre étoile: le pc, 5 ordre de grandeurs plus </a:t>
            </a:r>
            <a:r>
              <a:rPr lang="fr-FR" baseline="0" dirty="0" err="1" smtClean="0"/>
              <a:t>grd</a:t>
            </a:r>
            <a:r>
              <a:rPr lang="fr-FR" baseline="0" dirty="0" smtClean="0"/>
              <a:t>…</a:t>
            </a:r>
          </a:p>
          <a:p>
            <a:pPr marL="228600" indent="-228600">
              <a:buNone/>
            </a:pPr>
            <a:r>
              <a:rPr lang="fr-FR" baseline="0" dirty="0" err="1" smtClean="0"/>
              <a:t>Bcp</a:t>
            </a:r>
            <a:r>
              <a:rPr lang="fr-FR" baseline="0" dirty="0" smtClean="0"/>
              <a:t> de vide entre les </a:t>
            </a:r>
            <a:r>
              <a:rPr lang="fr-FR" baseline="0" dirty="0" err="1" smtClean="0"/>
              <a:t>etoiles</a:t>
            </a:r>
            <a:r>
              <a:rPr lang="fr-FR" baseline="0" dirty="0" smtClean="0"/>
              <a:t>…</a:t>
            </a:r>
          </a:p>
          <a:p>
            <a:pPr marL="228600" indent="-228600">
              <a:buNone/>
            </a:pPr>
            <a:r>
              <a:rPr lang="fr-FR" baseline="0" dirty="0" smtClean="0"/>
              <a:t>1 orange, système solaire (stade de foot), l’étoile la plus proche serait a 100km!</a:t>
            </a:r>
          </a:p>
          <a:p>
            <a:pPr marL="228600" indent="-228600">
              <a:buNone/>
            </a:pPr>
            <a:endParaRPr lang="fr-FR" baseline="0" dirty="0" smtClean="0"/>
          </a:p>
          <a:p>
            <a:pPr marL="228600" indent="-228600">
              <a:buNone/>
            </a:pPr>
            <a:r>
              <a:rPr lang="fr-FR" baseline="0" dirty="0" smtClean="0"/>
              <a:t>3) Autre manière de vous donner le vertige des distances, </a:t>
            </a:r>
          </a:p>
          <a:p>
            <a:pPr marL="228600" indent="-228600">
              <a:buNone/>
            </a:pPr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004888" y="685800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03238" y="4316413"/>
            <a:ext cx="5807075" cy="40608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fr-FR" dirty="0" smtClean="0"/>
              <a:t>. 1</a:t>
            </a:r>
            <a:r>
              <a:rPr lang="fr-FR" baseline="0" dirty="0" smtClean="0"/>
              <a:t> étoile</a:t>
            </a:r>
          </a:p>
          <a:p>
            <a:r>
              <a:rPr lang="fr-FR" baseline="0" dirty="0" smtClean="0"/>
              <a:t>. Saut d’ordre de grandeur 10 millions, taille de notre galaxies</a:t>
            </a:r>
          </a:p>
          <a:p>
            <a:r>
              <a:rPr lang="fr-FR" baseline="0" dirty="0" smtClean="0"/>
              <a:t>. Milliers de galaxies, </a:t>
            </a:r>
          </a:p>
          <a:p>
            <a:r>
              <a:rPr lang="fr-FR" baseline="0" dirty="0" smtClean="0"/>
              <a:t>. Distance </a:t>
            </a:r>
            <a:r>
              <a:rPr lang="fr-FR" baseline="0" dirty="0" err="1" smtClean="0"/>
              <a:t>ultimie</a:t>
            </a:r>
            <a:r>
              <a:rPr lang="fr-FR" baseline="0" dirty="0" smtClean="0"/>
              <a:t> de notre galaxie , milliards de galaxies </a:t>
            </a:r>
          </a:p>
          <a:p>
            <a:endParaRPr lang="fr-FR" baseline="0" dirty="0" smtClean="0"/>
          </a:p>
          <a:p>
            <a:r>
              <a:rPr lang="fr-FR" baseline="0" dirty="0" smtClean="0"/>
              <a:t>. Voisins proches</a:t>
            </a:r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004888" y="685800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03238" y="4316413"/>
            <a:ext cx="5807075" cy="40608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fr-FR" dirty="0" smtClean="0"/>
              <a:t>. A</a:t>
            </a:r>
            <a:r>
              <a:rPr lang="fr-FR" baseline="0" dirty="0" smtClean="0"/>
              <a:t> présent qu’on a définit ce qu’étaient les étoile et les </a:t>
            </a:r>
            <a:r>
              <a:rPr lang="fr-FR" baseline="0" dirty="0" err="1" smtClean="0"/>
              <a:t>planèetes</a:t>
            </a:r>
            <a:r>
              <a:rPr lang="fr-FR" baseline="0" dirty="0" smtClean="0"/>
              <a:t>: formation</a:t>
            </a:r>
          </a:p>
          <a:p>
            <a:endParaRPr lang="fr-FR" baseline="0" dirty="0" smtClean="0"/>
          </a:p>
          <a:p>
            <a:r>
              <a:rPr lang="fr-FR" baseline="0" dirty="0" smtClean="0"/>
              <a:t>. Etoile, naisse dans de gigantesques pouponnières a </a:t>
            </a:r>
            <a:r>
              <a:rPr lang="fr-FR" baseline="0" dirty="0" err="1" smtClean="0"/>
              <a:t>etoiles</a:t>
            </a:r>
            <a:r>
              <a:rPr lang="fr-FR" baseline="0" dirty="0" smtClean="0"/>
              <a:t>, nuages de gaz et poussière</a:t>
            </a:r>
          </a:p>
          <a:p>
            <a:endParaRPr lang="fr-FR" baseline="0" dirty="0" smtClean="0"/>
          </a:p>
          <a:p>
            <a:r>
              <a:rPr lang="fr-FR" baseline="0" dirty="0" smtClean="0"/>
              <a:t>. Fragmenter, s’effondrer par force gravitationnelle pour former des cœurs pré=stellaires: </a:t>
            </a:r>
            <a:r>
              <a:rPr lang="fr-FR" baseline="0" dirty="0" err="1" smtClean="0"/>
              <a:t>etoiles</a:t>
            </a:r>
            <a:r>
              <a:rPr lang="fr-FR" baseline="0" dirty="0" smtClean="0"/>
              <a:t>.</a:t>
            </a:r>
            <a:endParaRPr lang="fr-F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004888" y="685800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03238" y="4316413"/>
            <a:ext cx="5807075" cy="40608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fr-FR" dirty="0" smtClean="0"/>
              <a:t>. Simulations</a:t>
            </a:r>
          </a:p>
          <a:p>
            <a:endParaRPr lang="fr-FR" dirty="0" smtClean="0"/>
          </a:p>
          <a:p>
            <a:r>
              <a:rPr lang="fr-FR" dirty="0" smtClean="0"/>
              <a:t>. Perturbations: </a:t>
            </a:r>
            <a:r>
              <a:rPr lang="fr-FR" dirty="0" err="1" smtClean="0"/>
              <a:t>explision</a:t>
            </a:r>
            <a:r>
              <a:rPr lang="fr-FR" dirty="0" smtClean="0"/>
              <a:t> de SN?</a:t>
            </a:r>
          </a:p>
          <a:p>
            <a:endParaRPr lang="fr-FR" dirty="0" smtClean="0"/>
          </a:p>
          <a:p>
            <a:r>
              <a:rPr lang="fr-FR" dirty="0" smtClean="0"/>
              <a:t>. Fragmentation/effondrement</a:t>
            </a:r>
            <a:r>
              <a:rPr lang="fr-FR" baseline="0" dirty="0" smtClean="0"/>
              <a:t> sous forces </a:t>
            </a:r>
            <a:r>
              <a:rPr lang="fr-FR" baseline="0" dirty="0" err="1" smtClean="0"/>
              <a:t>Gravitaions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Filaement</a:t>
            </a:r>
            <a:endParaRPr lang="fr-FR" baseline="0" dirty="0" smtClean="0"/>
          </a:p>
          <a:p>
            <a:r>
              <a:rPr lang="fr-FR" baseline="0" dirty="0" smtClean="0"/>
              <a:t>. Naissance des </a:t>
            </a:r>
            <a:r>
              <a:rPr lang="fr-FR" baseline="0" dirty="0" err="1" smtClean="0"/>
              <a:t>etoiles</a:t>
            </a:r>
            <a:r>
              <a:rPr lang="fr-FR" baseline="0" dirty="0" smtClean="0"/>
              <a:t>, interaction, au  bout de 100 000 ans</a:t>
            </a:r>
          </a:p>
          <a:p>
            <a:endParaRPr lang="fr-FR" baseline="0" dirty="0" smtClean="0"/>
          </a:p>
          <a:p>
            <a:r>
              <a:rPr lang="fr-FR" baseline="0" dirty="0" smtClean="0"/>
              <a:t>. Etoiles avec disques de </a:t>
            </a:r>
            <a:r>
              <a:rPr lang="fr-FR" baseline="0" dirty="0" err="1" smtClean="0"/>
              <a:t>gazs</a:t>
            </a:r>
            <a:r>
              <a:rPr lang="fr-FR" baseline="0" dirty="0" smtClean="0"/>
              <a:t> et poussière</a:t>
            </a:r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3D43-A3C2-4528-8EFB-404C4645C4AD}" type="datetimeFigureOut">
              <a:rPr lang="fr-FR" smtClean="0"/>
              <a:pPr/>
              <a:t>20/03/2009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D67F-6848-40CF-B0D0-FFBE5C0A53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3D43-A3C2-4528-8EFB-404C4645C4AD}" type="datetimeFigureOut">
              <a:rPr lang="fr-FR" smtClean="0"/>
              <a:pPr/>
              <a:t>20/03/2009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D67F-6848-40CF-B0D0-FFBE5C0A53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3D43-A3C2-4528-8EFB-404C4645C4AD}" type="datetimeFigureOut">
              <a:rPr lang="fr-FR" smtClean="0"/>
              <a:pPr/>
              <a:t>20/03/2009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D67F-6848-40CF-B0D0-FFBE5C0A53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3D43-A3C2-4528-8EFB-404C4645C4AD}" type="datetimeFigureOut">
              <a:rPr lang="fr-FR" smtClean="0"/>
              <a:pPr/>
              <a:t>20/03/2009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D67F-6848-40CF-B0D0-FFBE5C0A53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3D43-A3C2-4528-8EFB-404C4645C4AD}" type="datetimeFigureOut">
              <a:rPr lang="fr-FR" smtClean="0"/>
              <a:pPr/>
              <a:t>20/03/2009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D67F-6848-40CF-B0D0-FFBE5C0A53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3D43-A3C2-4528-8EFB-404C4645C4AD}" type="datetimeFigureOut">
              <a:rPr lang="fr-FR" smtClean="0"/>
              <a:pPr/>
              <a:t>20/03/2009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D67F-6848-40CF-B0D0-FFBE5C0A53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3D43-A3C2-4528-8EFB-404C4645C4AD}" type="datetimeFigureOut">
              <a:rPr lang="fr-FR" smtClean="0"/>
              <a:pPr/>
              <a:t>20/03/2009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D67F-6848-40CF-B0D0-FFBE5C0A53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3D43-A3C2-4528-8EFB-404C4645C4AD}" type="datetimeFigureOut">
              <a:rPr lang="fr-FR" smtClean="0"/>
              <a:pPr/>
              <a:t>20/03/2009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D67F-6848-40CF-B0D0-FFBE5C0A53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3D43-A3C2-4528-8EFB-404C4645C4AD}" type="datetimeFigureOut">
              <a:rPr lang="fr-FR" smtClean="0"/>
              <a:pPr/>
              <a:t>20/03/2009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D67F-6848-40CF-B0D0-FFBE5C0A53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3D43-A3C2-4528-8EFB-404C4645C4AD}" type="datetimeFigureOut">
              <a:rPr lang="fr-FR" smtClean="0"/>
              <a:pPr/>
              <a:t>20/03/2009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D67F-6848-40CF-B0D0-FFBE5C0A53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3D43-A3C2-4528-8EFB-404C4645C4AD}" type="datetimeFigureOut">
              <a:rPr lang="fr-FR" smtClean="0"/>
              <a:pPr/>
              <a:t>20/03/2009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D67F-6848-40CF-B0D0-FFBE5C0A53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F3D43-A3C2-4528-8EFB-404C4645C4AD}" type="datetimeFigureOut">
              <a:rPr lang="fr-FR" smtClean="0"/>
              <a:pPr/>
              <a:t>20/03/2009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0D67F-6848-40CF-B0D0-FFBE5C0A53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gif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9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Gael%20Chauvin\Bureau\Pr&#233;sentations\Colloquium\Grd%20Public\AMA09_Jan09\MOVIE2_small.mpg" TargetMode="Externa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\\media\disk\Colloquium\Seminaires\Sem_uchile_dec06\AOMovie.mpg" TargetMode="External"/><Relationship Id="rId4" Type="http://schemas.openxmlformats.org/officeDocument/2006/relationships/image" Target="../media/image65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8.png"/><Relationship Id="rId2" Type="http://schemas.openxmlformats.org/officeDocument/2006/relationships/video" Target="file:///C:\Documents%20and%20Settings\Gael%20Chauvin\Bureau\Pr&#233;sentations\Animations\ao_cube.avi" TargetMode="External"/><Relationship Id="rId1" Type="http://schemas.openxmlformats.org/officeDocument/2006/relationships/video" Target="file:///\\media\disk\Colloquium\Seminaires\Sem_uchile_dec06\AOMovie.mpg" TargetMode="Externa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Gael%20Chauvin\Bureau\Pr&#233;sentations\Colloquium\Ecoles\Ecole_UnivMadrid\CoursI\cluster1.avi" TargetMode="Externa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8596" y="1601785"/>
            <a:ext cx="8572560" cy="1470025"/>
          </a:xfrm>
        </p:spPr>
        <p:txBody>
          <a:bodyPr>
            <a:noAutofit/>
          </a:bodyPr>
          <a:lstStyle/>
          <a:p>
            <a:r>
              <a:rPr lang="fr-FR" sz="5400" dirty="0" smtClean="0"/>
              <a:t>La Chasse aux Exo-Planètes</a:t>
            </a:r>
            <a:endParaRPr lang="fr-FR" sz="5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85984" y="4572008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fr-FR" sz="1800" dirty="0" smtClean="0"/>
              <a:t>Gaël Chauvin </a:t>
            </a:r>
          </a:p>
          <a:p>
            <a:pPr algn="r"/>
            <a:r>
              <a:rPr lang="fr-FR" sz="1800" dirty="0" smtClean="0"/>
              <a:t>Laboratoire d’Astrophysique</a:t>
            </a:r>
          </a:p>
          <a:p>
            <a:pPr algn="r"/>
            <a:r>
              <a:rPr lang="fr-FR" sz="1800" dirty="0" smtClean="0"/>
              <a:t>de l’Observatoire de Grenoble, France</a:t>
            </a:r>
          </a:p>
        </p:txBody>
      </p:sp>
      <p:sp>
        <p:nvSpPr>
          <p:cNvPr id="4" name="Oval 49"/>
          <p:cNvSpPr>
            <a:spLocks noChangeArrowheads="1"/>
          </p:cNvSpPr>
          <p:nvPr/>
        </p:nvSpPr>
        <p:spPr bwMode="auto">
          <a:xfrm>
            <a:off x="0" y="5734050"/>
            <a:ext cx="3887788" cy="936625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5" name="Picture 51" descr="antiearth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3284538"/>
            <a:ext cx="3455988" cy="3455987"/>
          </a:xfrm>
          <a:prstGeom prst="rect">
            <a:avLst/>
          </a:prstGeom>
          <a:noFill/>
        </p:spPr>
      </p:pic>
      <p:pic>
        <p:nvPicPr>
          <p:cNvPr id="6" name="Image 5" descr="logo-cnrs-couleur-tex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06326" y="5715016"/>
            <a:ext cx="794764" cy="794764"/>
          </a:xfrm>
          <a:prstGeom prst="rect">
            <a:avLst/>
          </a:prstGeom>
        </p:spPr>
      </p:pic>
      <p:pic>
        <p:nvPicPr>
          <p:cNvPr id="7" name="Image 9" descr="logo_laog_mono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5715016"/>
            <a:ext cx="1739899" cy="7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85185E-6 L 0.04271 1.85185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296E-6 L 0.03854 2.96296E-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500042"/>
            <a:ext cx="9144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r>
              <a:rPr lang="fr-FR" sz="6600" dirty="0" smtClean="0">
                <a:solidFill>
                  <a:schemeClr val="bg1">
                    <a:lumMod val="85000"/>
                  </a:schemeClr>
                </a:solidFill>
                <a:cs typeface="Lucida Sans Unicode" pitchFamily="34" charset="0"/>
              </a:rPr>
              <a:t>Formation planétaire</a:t>
            </a:r>
            <a:endParaRPr lang="en-US" sz="6600" dirty="0">
              <a:solidFill>
                <a:schemeClr val="bg1">
                  <a:lumMod val="85000"/>
                </a:schemeClr>
              </a:solidFill>
              <a:cs typeface="Lucida Sans Unicode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-214346" y="915399"/>
            <a:ext cx="93583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3200" dirty="0" smtClean="0">
                <a:solidFill>
                  <a:srgbClr val="00B0F0"/>
                </a:solidFill>
              </a:rPr>
              <a:t>Au sein d’un disque </a:t>
            </a:r>
            <a:r>
              <a:rPr lang="fr-FR" sz="3200" dirty="0" err="1" smtClean="0">
                <a:solidFill>
                  <a:srgbClr val="00B0F0"/>
                </a:solidFill>
              </a:rPr>
              <a:t>proto-planétaire</a:t>
            </a:r>
            <a:endParaRPr lang="fr-FR" sz="3200" dirty="0">
              <a:solidFill>
                <a:srgbClr val="00B0F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8662" y="1571613"/>
            <a:ext cx="800105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B0F0"/>
                </a:solidFill>
              </a:rPr>
              <a:t>Accrétion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de </a:t>
            </a:r>
            <a:r>
              <a:rPr lang="en-US" sz="2000" dirty="0" err="1" smtClean="0">
                <a:solidFill>
                  <a:schemeClr val="bg1"/>
                </a:solidFill>
              </a:rPr>
              <a:t>poussières</a:t>
            </a:r>
            <a:r>
              <a:rPr lang="en-US" sz="2000" dirty="0" smtClean="0">
                <a:solidFill>
                  <a:schemeClr val="bg1"/>
                </a:solidFill>
              </a:rPr>
              <a:t> formant d’un </a:t>
            </a:r>
            <a:r>
              <a:rPr lang="en-US" sz="3200" b="1" dirty="0" err="1" smtClean="0">
                <a:solidFill>
                  <a:srgbClr val="00B0F0"/>
                </a:solidFill>
              </a:rPr>
              <a:t>coeur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rocheux</a:t>
            </a:r>
            <a:r>
              <a:rPr lang="en-US" sz="20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sz="2000" dirty="0" err="1" smtClean="0">
                <a:solidFill>
                  <a:schemeClr val="bg1"/>
                </a:solidFill>
              </a:rPr>
              <a:t>Accrétion</a:t>
            </a:r>
            <a:r>
              <a:rPr lang="en-US" sz="2000" dirty="0" smtClean="0">
                <a:solidFill>
                  <a:schemeClr val="bg1"/>
                </a:solidFill>
              </a:rPr>
              <a:t> de </a:t>
            </a:r>
            <a:r>
              <a:rPr lang="en-US" sz="2000" dirty="0" err="1" smtClean="0">
                <a:solidFill>
                  <a:schemeClr val="bg1"/>
                </a:solidFill>
              </a:rPr>
              <a:t>gaz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va</a:t>
            </a:r>
            <a:r>
              <a:rPr lang="en-US" sz="2000" dirty="0" smtClean="0">
                <a:solidFill>
                  <a:schemeClr val="bg1"/>
                </a:solidFill>
              </a:rPr>
              <a:t> former </a:t>
            </a:r>
            <a:r>
              <a:rPr lang="en-US" sz="3200" b="1" dirty="0" err="1" smtClean="0">
                <a:solidFill>
                  <a:srgbClr val="00B0F0"/>
                </a:solidFill>
              </a:rPr>
              <a:t>l’Atmosphère</a:t>
            </a:r>
            <a:r>
              <a:rPr lang="en-US" sz="2000" dirty="0" smtClean="0"/>
              <a:t>. </a:t>
            </a:r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chemeClr val="bg1"/>
                </a:solidFill>
              </a:rPr>
              <a:t>					(Tps~1-10 millions </a:t>
            </a:r>
            <a:r>
              <a:rPr lang="en-US" sz="2000" dirty="0" err="1" smtClean="0">
                <a:solidFill>
                  <a:schemeClr val="bg1"/>
                </a:solidFill>
              </a:rPr>
              <a:t>d’années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9" name="Picture 5" descr="Formation-Planetes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205" y="3286124"/>
            <a:ext cx="8094323" cy="305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71472" y="3286124"/>
            <a:ext cx="142876" cy="2714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078001" y="1278277"/>
            <a:ext cx="7389873" cy="3150855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fr-FR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 rot="16200000">
            <a:off x="7600248" y="1829199"/>
            <a:ext cx="1353742" cy="381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79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b="1" i="1" dirty="0" err="1" smtClean="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rPr>
              <a:t>Indirectes</a:t>
            </a:r>
            <a:endParaRPr lang="en-GB" b="1" i="1" dirty="0">
              <a:solidFill>
                <a:srgbClr val="FFFFFF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190689" y="1397810"/>
            <a:ext cx="3551701" cy="4852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8903" tIns="41030" rIns="78903" bIns="41030">
            <a:spAutoFit/>
          </a:bodyPr>
          <a:lstStyle/>
          <a:p>
            <a:pPr>
              <a:lnSpc>
                <a:spcPct val="90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b="1" dirty="0" err="1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Vitesses</a:t>
            </a:r>
            <a:r>
              <a:rPr lang="en-GB" b="1" dirty="0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 </a:t>
            </a:r>
            <a:r>
              <a:rPr lang="en-GB" b="1" dirty="0" err="1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Radiales</a:t>
            </a:r>
            <a:endParaRPr lang="en-GB" b="1" dirty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GB" dirty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GB" dirty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b="1" dirty="0" err="1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Chronométrage</a:t>
            </a:r>
            <a:r>
              <a:rPr lang="en-GB" b="1" dirty="0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 </a:t>
            </a:r>
            <a:endParaRPr lang="en-GB" b="1" dirty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GB" b="1" dirty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GB" b="1" dirty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b="1" dirty="0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Micro-</a:t>
            </a:r>
            <a:r>
              <a:rPr lang="en-GB" b="1" dirty="0" err="1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lentille</a:t>
            </a:r>
            <a:r>
              <a:rPr lang="en-GB" b="1" dirty="0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 </a:t>
            </a:r>
            <a:r>
              <a:rPr lang="en-GB" b="1" dirty="0" err="1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gravitationnelle</a:t>
            </a:r>
            <a:r>
              <a:rPr lang="en-GB" b="1" dirty="0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 </a:t>
            </a:r>
            <a:endParaRPr lang="en-GB" b="1" dirty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GB" dirty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GB" dirty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b="1" dirty="0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Transit </a:t>
            </a:r>
            <a:r>
              <a:rPr lang="en-GB" b="1" dirty="0" err="1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planétaire</a:t>
            </a:r>
            <a:endParaRPr lang="en-GB" b="1" dirty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b="1" i="1" dirty="0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  </a:t>
            </a:r>
            <a:endParaRPr lang="en-GB" b="1" i="1" dirty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GB" b="1" dirty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GB" b="1" dirty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GB" b="1" dirty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GB" b="1" dirty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GB" b="1" dirty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GB" b="1" i="1" dirty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GB" b="1" i="1" dirty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038364" y="1399249"/>
            <a:ext cx="3551701" cy="42211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8903" tIns="41030" rIns="78903" bIns="41030">
            <a:spAutoFit/>
          </a:bodyPr>
          <a:lstStyle/>
          <a:p>
            <a:pPr>
              <a:lnSpc>
                <a:spcPct val="90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b="1" dirty="0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. Masse minimum</a:t>
            </a:r>
          </a:p>
          <a:p>
            <a:pPr>
              <a:lnSpc>
                <a:spcPct val="90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b="1" i="1" dirty="0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. P, a, e, </a:t>
            </a:r>
            <a:r>
              <a:rPr lang="en-GB" b="1" i="1" dirty="0" smtClean="0">
                <a:solidFill>
                  <a:srgbClr val="FFFFFF"/>
                </a:solidFill>
                <a:latin typeface="+mj-lt"/>
                <a:ea typeface="DejaVu Sans" charset="0"/>
                <a:cs typeface="DejaVu Sans" charset="0"/>
              </a:rPr>
              <a:t>ω, T</a:t>
            </a:r>
            <a:r>
              <a:rPr lang="en-GB" b="1" i="1" baseline="-33000" dirty="0" smtClean="0">
                <a:solidFill>
                  <a:srgbClr val="FFFFFF"/>
                </a:solidFill>
                <a:latin typeface="+mj-lt"/>
                <a:ea typeface="DejaVu Sans" charset="0"/>
                <a:cs typeface="DejaVu Sans" charset="0"/>
              </a:rPr>
              <a:t>0</a:t>
            </a:r>
            <a:r>
              <a:rPr lang="en-GB" b="1" dirty="0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 </a:t>
            </a:r>
            <a:endParaRPr lang="en-GB" b="1" i="1" baseline="-33000" dirty="0">
              <a:solidFill>
                <a:srgbClr val="FFFFFF"/>
              </a:solidFill>
              <a:latin typeface="+mj-lt"/>
              <a:ea typeface="DejaVu Sans" charset="0"/>
              <a:cs typeface="DejaVu Sans" charset="0"/>
            </a:endParaRPr>
          </a:p>
          <a:p>
            <a:pPr>
              <a:lnSpc>
                <a:spcPct val="90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GB" b="1" dirty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0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b="1" dirty="0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. Masse minimum</a:t>
            </a:r>
          </a:p>
          <a:p>
            <a:pPr>
              <a:lnSpc>
                <a:spcPct val="90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b="1" i="1" dirty="0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. P, a, e, </a:t>
            </a:r>
            <a:r>
              <a:rPr lang="en-GB" b="1" i="1" dirty="0" smtClean="0">
                <a:solidFill>
                  <a:srgbClr val="FFFFFF"/>
                </a:solidFill>
                <a:latin typeface="+mj-lt"/>
                <a:ea typeface="DejaVu Sans" charset="0"/>
                <a:cs typeface="DejaVu Sans" charset="0"/>
              </a:rPr>
              <a:t>ω, T</a:t>
            </a:r>
            <a:r>
              <a:rPr lang="en-GB" b="1" i="1" baseline="-33000" dirty="0" smtClean="0">
                <a:solidFill>
                  <a:srgbClr val="FFFFFF"/>
                </a:solidFill>
                <a:latin typeface="+mj-lt"/>
                <a:ea typeface="DejaVu Sans" charset="0"/>
                <a:cs typeface="DejaVu Sans" charset="0"/>
              </a:rPr>
              <a:t>0</a:t>
            </a:r>
            <a:r>
              <a:rPr lang="en-GB" b="1" dirty="0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 </a:t>
            </a: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GB" b="1" dirty="0" smtClean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0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b="1" dirty="0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. Masse</a:t>
            </a:r>
          </a:p>
          <a:p>
            <a:pPr>
              <a:lnSpc>
                <a:spcPct val="90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b="1" i="1" dirty="0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. P, a </a:t>
            </a:r>
            <a:r>
              <a:rPr lang="en-GB" i="1" dirty="0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(Un </a:t>
            </a:r>
            <a:r>
              <a:rPr lang="en-GB" i="1" dirty="0" err="1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seul</a:t>
            </a:r>
            <a:r>
              <a:rPr lang="en-GB" i="1" dirty="0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 </a:t>
            </a:r>
            <a:r>
              <a:rPr lang="en-GB" i="1" dirty="0" err="1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événement</a:t>
            </a:r>
            <a:r>
              <a:rPr lang="en-GB" i="1" dirty="0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)‏</a:t>
            </a: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dirty="0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 </a:t>
            </a: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800" dirty="0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  </a:t>
            </a:r>
            <a:endParaRPr lang="en-GB" sz="800" dirty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b="1" dirty="0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. Rayon</a:t>
            </a:r>
            <a:r>
              <a:rPr lang="en-GB" i="1" dirty="0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‏</a:t>
            </a:r>
            <a:endParaRPr lang="en-GB" i="1" dirty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b="1" i="1" dirty="0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. P</a:t>
            </a:r>
            <a:r>
              <a:rPr lang="en-GB" b="1" i="1" dirty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, a, </a:t>
            </a:r>
            <a:r>
              <a:rPr lang="en-GB" b="1" i="1" dirty="0" err="1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i</a:t>
            </a:r>
            <a:r>
              <a:rPr lang="en-GB" b="1" i="1" dirty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, </a:t>
            </a:r>
            <a:r>
              <a:rPr lang="en-GB" b="1" i="1" dirty="0">
                <a:solidFill>
                  <a:srgbClr val="FFFFFF"/>
                </a:solidFill>
                <a:latin typeface="+mj-lt"/>
                <a:ea typeface="DejaVu Sans" charset="0"/>
                <a:cs typeface="DejaVu Sans" charset="0"/>
              </a:rPr>
              <a:t>T</a:t>
            </a:r>
            <a:r>
              <a:rPr lang="en-GB" b="1" i="1" baseline="-33000" dirty="0">
                <a:solidFill>
                  <a:srgbClr val="FFFFFF"/>
                </a:solidFill>
                <a:latin typeface="+mj-lt"/>
                <a:ea typeface="DejaVu Sans" charset="0"/>
                <a:cs typeface="DejaVu Sans" charset="0"/>
              </a:rPr>
              <a:t>0</a:t>
            </a: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GB" b="1" dirty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GB" b="1" dirty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GB" b="1" dirty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GB" b="1" dirty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500042"/>
            <a:ext cx="9144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r>
              <a:rPr lang="fr-FR" sz="6600" dirty="0" smtClean="0">
                <a:solidFill>
                  <a:schemeClr val="bg1">
                    <a:lumMod val="85000"/>
                  </a:schemeClr>
                </a:solidFill>
                <a:cs typeface="Lucida Sans Unicode" pitchFamily="34" charset="0"/>
              </a:rPr>
              <a:t>Observation</a:t>
            </a:r>
            <a:endParaRPr lang="en-US" sz="6600" dirty="0">
              <a:solidFill>
                <a:schemeClr val="bg1">
                  <a:lumMod val="85000"/>
                </a:schemeClr>
              </a:solidFill>
              <a:cs typeface="Lucida Sans Unicode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078001" y="1278277"/>
            <a:ext cx="7389873" cy="2499833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fr-FR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078001" y="3778111"/>
            <a:ext cx="7389873" cy="2398120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fr-FR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 rot="16200000">
            <a:off x="7600248" y="1829199"/>
            <a:ext cx="1353742" cy="381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79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b="1" i="1" dirty="0" err="1" smtClean="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rPr>
              <a:t>Indirectes</a:t>
            </a:r>
            <a:endParaRPr lang="en-GB" b="1" i="1" dirty="0">
              <a:solidFill>
                <a:srgbClr val="FFFFFF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 rot="16200000">
            <a:off x="7747863" y="4298339"/>
            <a:ext cx="1058512" cy="381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79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b="1" i="1" dirty="0" err="1" smtClean="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rPr>
              <a:t>directes</a:t>
            </a:r>
            <a:endParaRPr lang="en-GB" b="1" i="1" dirty="0">
              <a:solidFill>
                <a:srgbClr val="FFFFFF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190689" y="5692340"/>
            <a:ext cx="7892215" cy="632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8903" tIns="41030" rIns="78903" bIns="4103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400" b="1" i="1" dirty="0" smtClean="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rPr>
              <a:t>&gt; </a:t>
            </a:r>
            <a:r>
              <a:rPr lang="en-GB" sz="1400" b="1" i="1" dirty="0" err="1" smtClean="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rPr>
              <a:t>Accès</a:t>
            </a:r>
            <a:r>
              <a:rPr lang="en-GB" sz="1400" b="1" i="1" dirty="0" smtClean="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rPr>
              <a:t> à la </a:t>
            </a:r>
            <a:r>
              <a:rPr lang="en-GB" sz="2400" b="1" i="1" dirty="0" err="1" smtClean="0">
                <a:solidFill>
                  <a:srgbClr val="00B0F0"/>
                </a:solidFill>
                <a:latin typeface="Arial" charset="0"/>
                <a:ea typeface="msmincho" charset="0"/>
                <a:cs typeface="msmincho" charset="0"/>
              </a:rPr>
              <a:t>lumière</a:t>
            </a:r>
            <a:r>
              <a:rPr lang="en-GB" sz="1400" b="1" i="1" dirty="0" smtClean="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rPr>
              <a:t> des </a:t>
            </a:r>
            <a:r>
              <a:rPr lang="en-GB" sz="1400" b="1" i="1" dirty="0" err="1" smtClean="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rPr>
              <a:t>exo</a:t>
            </a:r>
            <a:r>
              <a:rPr lang="en-GB" sz="1400" b="1" i="1" dirty="0" smtClean="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rPr>
              <a:t>-</a:t>
            </a:r>
            <a:r>
              <a:rPr lang="en-GB" sz="1400" b="1" i="1" dirty="0" err="1" smtClean="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rPr>
              <a:t>planètes</a:t>
            </a:r>
            <a:r>
              <a:rPr lang="en-GB" sz="1400" b="1" i="1" dirty="0" smtClean="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rPr>
              <a:t>: </a:t>
            </a:r>
            <a:r>
              <a:rPr lang="en-GB" sz="2000" b="1" i="1" dirty="0" smtClean="0">
                <a:solidFill>
                  <a:srgbClr val="00B0F0"/>
                </a:solidFill>
                <a:latin typeface="Arial" charset="0"/>
                <a:ea typeface="msmincho" charset="0"/>
                <a:cs typeface="msmincho" charset="0"/>
              </a:rPr>
              <a:t>composition</a:t>
            </a:r>
            <a:r>
              <a:rPr lang="en-GB" sz="1400" b="1" i="1" dirty="0" smtClean="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rPr>
              <a:t> </a:t>
            </a:r>
            <a:r>
              <a:rPr lang="en-GB" sz="2000" b="1" i="1" dirty="0" err="1" smtClean="0">
                <a:solidFill>
                  <a:srgbClr val="00B0F0"/>
                </a:solidFill>
                <a:latin typeface="Arial" charset="0"/>
                <a:ea typeface="msmincho" charset="0"/>
                <a:cs typeface="msmincho" charset="0"/>
              </a:rPr>
              <a:t>chimique</a:t>
            </a:r>
            <a:endParaRPr lang="en-GB" sz="2000" b="1" i="1" dirty="0">
              <a:solidFill>
                <a:srgbClr val="00B0F0"/>
              </a:solidFill>
              <a:latin typeface="Arial" charset="0"/>
              <a:ea typeface="msmincho" charset="0"/>
              <a:cs typeface="msmincho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GB" sz="1400" b="1" i="1" dirty="0">
              <a:solidFill>
                <a:srgbClr val="FFFFFF"/>
              </a:solidFill>
              <a:latin typeface="Arial" charset="0"/>
              <a:ea typeface="msmincho" charset="0"/>
              <a:cs typeface="msmincho" charset="0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190689" y="1397810"/>
            <a:ext cx="3551701" cy="51184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8903" tIns="41030" rIns="78903" bIns="41030">
            <a:spAutoFit/>
          </a:bodyPr>
          <a:lstStyle/>
          <a:p>
            <a:pPr>
              <a:lnSpc>
                <a:spcPct val="90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b="1" dirty="0" err="1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Vitesses</a:t>
            </a:r>
            <a:r>
              <a:rPr lang="en-GB" b="1" dirty="0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 </a:t>
            </a:r>
            <a:r>
              <a:rPr lang="en-GB" b="1" dirty="0" err="1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Radiales</a:t>
            </a:r>
            <a:endParaRPr lang="en-GB" b="1" dirty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GB" dirty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GB" dirty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b="1" dirty="0" err="1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Chronométrage</a:t>
            </a:r>
            <a:r>
              <a:rPr lang="en-GB" b="1" dirty="0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 </a:t>
            </a:r>
            <a:endParaRPr lang="en-GB" b="1" dirty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GB" b="1" dirty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GB" b="1" dirty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b="1" dirty="0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Micro-</a:t>
            </a:r>
            <a:r>
              <a:rPr lang="en-GB" b="1" dirty="0" err="1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lentille</a:t>
            </a:r>
            <a:r>
              <a:rPr lang="en-GB" b="1" dirty="0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 </a:t>
            </a:r>
            <a:r>
              <a:rPr lang="en-GB" b="1" dirty="0" err="1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gravitationnelle</a:t>
            </a:r>
            <a:r>
              <a:rPr lang="en-GB" b="1" dirty="0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 </a:t>
            </a:r>
            <a:endParaRPr lang="en-GB" b="1" dirty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GB" dirty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GB" dirty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b="1" dirty="0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Transit </a:t>
            </a:r>
            <a:r>
              <a:rPr lang="en-GB" b="1" dirty="0" err="1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planétaire</a:t>
            </a:r>
            <a:endParaRPr lang="en-GB" b="1" dirty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i="1" dirty="0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(Eclipse </a:t>
            </a:r>
            <a:r>
              <a:rPr lang="en-GB" i="1" dirty="0" err="1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secondaire</a:t>
            </a:r>
            <a:r>
              <a:rPr lang="en-GB" i="1" dirty="0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) </a:t>
            </a:r>
            <a:endParaRPr lang="en-GB" i="1" dirty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b="1" i="1" dirty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  </a:t>
            </a:r>
            <a:endParaRPr lang="en-GB" b="1" dirty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GB" b="1" dirty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b="1" dirty="0" err="1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Imagerie</a:t>
            </a:r>
            <a:endParaRPr lang="en-GB" b="1" dirty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GB" b="1" dirty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GB" b="1" dirty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GB" b="1" dirty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GB" b="1" i="1" dirty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GB" b="1" i="1" dirty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038364" y="1399249"/>
            <a:ext cx="3551701" cy="45885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8903" tIns="41030" rIns="78903" bIns="41030">
            <a:spAutoFit/>
          </a:bodyPr>
          <a:lstStyle/>
          <a:p>
            <a:pPr>
              <a:lnSpc>
                <a:spcPct val="90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b="1" dirty="0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. Masse minimum</a:t>
            </a:r>
          </a:p>
          <a:p>
            <a:pPr>
              <a:lnSpc>
                <a:spcPct val="90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b="1" i="1" dirty="0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. P, a, e, </a:t>
            </a:r>
            <a:r>
              <a:rPr lang="en-GB" b="1" i="1" dirty="0" smtClean="0">
                <a:solidFill>
                  <a:srgbClr val="FFFFFF"/>
                </a:solidFill>
                <a:latin typeface="+mj-lt"/>
                <a:ea typeface="DejaVu Sans" charset="0"/>
                <a:cs typeface="DejaVu Sans" charset="0"/>
              </a:rPr>
              <a:t>ω, T</a:t>
            </a:r>
            <a:r>
              <a:rPr lang="en-GB" b="1" i="1" baseline="-33000" dirty="0" smtClean="0">
                <a:solidFill>
                  <a:srgbClr val="FFFFFF"/>
                </a:solidFill>
                <a:latin typeface="+mj-lt"/>
                <a:ea typeface="DejaVu Sans" charset="0"/>
                <a:cs typeface="DejaVu Sans" charset="0"/>
              </a:rPr>
              <a:t>0</a:t>
            </a:r>
            <a:r>
              <a:rPr lang="en-GB" b="1" dirty="0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 </a:t>
            </a:r>
            <a:endParaRPr lang="en-GB" b="1" i="1" baseline="-33000" dirty="0">
              <a:solidFill>
                <a:srgbClr val="FFFFFF"/>
              </a:solidFill>
              <a:latin typeface="+mj-lt"/>
              <a:ea typeface="DejaVu Sans" charset="0"/>
              <a:cs typeface="DejaVu Sans" charset="0"/>
            </a:endParaRPr>
          </a:p>
          <a:p>
            <a:pPr>
              <a:lnSpc>
                <a:spcPct val="90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GB" b="1" dirty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0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b="1" dirty="0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. Masse minimum</a:t>
            </a:r>
          </a:p>
          <a:p>
            <a:pPr>
              <a:lnSpc>
                <a:spcPct val="90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b="1" i="1" dirty="0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. P, a, e, </a:t>
            </a:r>
            <a:r>
              <a:rPr lang="en-GB" b="1" i="1" dirty="0" smtClean="0">
                <a:solidFill>
                  <a:srgbClr val="FFFFFF"/>
                </a:solidFill>
                <a:latin typeface="+mj-lt"/>
                <a:ea typeface="DejaVu Sans" charset="0"/>
                <a:cs typeface="DejaVu Sans" charset="0"/>
              </a:rPr>
              <a:t>ω, T</a:t>
            </a:r>
            <a:r>
              <a:rPr lang="en-GB" b="1" i="1" baseline="-33000" dirty="0" smtClean="0">
                <a:solidFill>
                  <a:srgbClr val="FFFFFF"/>
                </a:solidFill>
                <a:latin typeface="+mj-lt"/>
                <a:ea typeface="DejaVu Sans" charset="0"/>
                <a:cs typeface="DejaVu Sans" charset="0"/>
              </a:rPr>
              <a:t>0</a:t>
            </a:r>
            <a:r>
              <a:rPr lang="en-GB" b="1" dirty="0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 </a:t>
            </a: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GB" b="1" dirty="0" smtClean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0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b="1" dirty="0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. Masse</a:t>
            </a:r>
          </a:p>
          <a:p>
            <a:pPr>
              <a:lnSpc>
                <a:spcPct val="90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b="1" i="1" dirty="0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. P, a </a:t>
            </a:r>
            <a:r>
              <a:rPr lang="en-GB" i="1" dirty="0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(Un </a:t>
            </a:r>
            <a:r>
              <a:rPr lang="en-GB" i="1" dirty="0" err="1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seul</a:t>
            </a:r>
            <a:r>
              <a:rPr lang="en-GB" i="1" dirty="0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 </a:t>
            </a:r>
            <a:r>
              <a:rPr lang="en-GB" i="1" dirty="0" err="1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événement</a:t>
            </a:r>
            <a:r>
              <a:rPr lang="en-GB" i="1" dirty="0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)‏</a:t>
            </a:r>
          </a:p>
          <a:p>
            <a:pPr>
              <a:lnSpc>
                <a:spcPct val="90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GB" dirty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800" dirty="0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  </a:t>
            </a: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b="1" dirty="0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. Rayon</a:t>
            </a:r>
            <a:r>
              <a:rPr lang="en-GB" i="1" dirty="0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‏</a:t>
            </a: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b="1" i="1" dirty="0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. P, a, </a:t>
            </a:r>
            <a:r>
              <a:rPr lang="en-GB" b="1" i="1" dirty="0" err="1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i</a:t>
            </a:r>
            <a:r>
              <a:rPr lang="en-GB" b="1" i="1" dirty="0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, </a:t>
            </a:r>
            <a:r>
              <a:rPr lang="en-GB" b="1" i="1" dirty="0" smtClean="0">
                <a:solidFill>
                  <a:srgbClr val="FFFFFF"/>
                </a:solidFill>
                <a:latin typeface="+mj-lt"/>
                <a:ea typeface="DejaVu Sans" charset="0"/>
                <a:cs typeface="DejaVu Sans" charset="0"/>
              </a:rPr>
              <a:t>T</a:t>
            </a:r>
            <a:r>
              <a:rPr lang="en-GB" b="1" i="1" baseline="-33000" dirty="0" smtClean="0">
                <a:solidFill>
                  <a:srgbClr val="FFFFFF"/>
                </a:solidFill>
                <a:latin typeface="+mj-lt"/>
                <a:ea typeface="DejaVu Sans" charset="0"/>
                <a:cs typeface="DejaVu Sans" charset="0"/>
              </a:rPr>
              <a:t>0</a:t>
            </a: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GB" b="1" dirty="0" smtClean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GB" b="1" dirty="0" smtClean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b="1" dirty="0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. Masse</a:t>
            </a: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b="1" i="1" dirty="0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. P, a, e, </a:t>
            </a:r>
            <a:r>
              <a:rPr lang="en-GB" b="1" i="1" dirty="0" err="1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i</a:t>
            </a:r>
            <a:r>
              <a:rPr lang="en-GB" b="1" i="1" dirty="0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, </a:t>
            </a:r>
            <a:r>
              <a:rPr lang="en-GB" b="1" i="1" dirty="0" smtClean="0">
                <a:solidFill>
                  <a:srgbClr val="FFFFFF"/>
                </a:solidFill>
                <a:latin typeface="+mj-lt"/>
                <a:ea typeface="DejaVu Sans" charset="0"/>
                <a:cs typeface="DejaVu Sans" charset="0"/>
              </a:rPr>
              <a:t>ω, T</a:t>
            </a:r>
            <a:r>
              <a:rPr lang="en-GB" b="1" i="1" baseline="-33000" dirty="0" smtClean="0">
                <a:solidFill>
                  <a:srgbClr val="FFFFFF"/>
                </a:solidFill>
                <a:latin typeface="+mj-lt"/>
                <a:ea typeface="DejaVu Sans" charset="0"/>
                <a:cs typeface="DejaVu Sans" charset="0"/>
              </a:rPr>
              <a:t>0</a:t>
            </a:r>
            <a:r>
              <a:rPr lang="en-GB" b="1" dirty="0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 </a:t>
            </a: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GB" b="1" dirty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GB" b="1" dirty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500042"/>
            <a:ext cx="9144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r>
              <a:rPr lang="fr-FR" sz="6600" dirty="0" smtClean="0">
                <a:solidFill>
                  <a:schemeClr val="bg1">
                    <a:lumMod val="85000"/>
                  </a:schemeClr>
                </a:solidFill>
                <a:cs typeface="Lucida Sans Unicode" pitchFamily="34" charset="0"/>
              </a:rPr>
              <a:t>Observation</a:t>
            </a:r>
            <a:endParaRPr lang="en-US" sz="6600" dirty="0">
              <a:solidFill>
                <a:schemeClr val="bg1">
                  <a:lumMod val="85000"/>
                </a:schemeClr>
              </a:solidFill>
              <a:cs typeface="Lucida Sans Unicode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078001" y="1278277"/>
            <a:ext cx="7389873" cy="2499833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fr-FR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078001" y="3778111"/>
            <a:ext cx="7389873" cy="2398120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fr-FR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 rot="16200000">
            <a:off x="7600248" y="1829199"/>
            <a:ext cx="1353742" cy="381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79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b="1" i="1" dirty="0" err="1" smtClean="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rPr>
              <a:t>Indirectes</a:t>
            </a:r>
            <a:endParaRPr lang="en-GB" b="1" i="1" dirty="0">
              <a:solidFill>
                <a:srgbClr val="FFFFFF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 rot="16200000">
            <a:off x="7747863" y="4298339"/>
            <a:ext cx="1058512" cy="381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79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b="1" i="1" dirty="0" err="1" smtClean="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rPr>
              <a:t>directes</a:t>
            </a:r>
            <a:endParaRPr lang="en-GB" b="1" i="1" dirty="0">
              <a:solidFill>
                <a:srgbClr val="FFFFFF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190689" y="5692340"/>
            <a:ext cx="7892215" cy="632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8903" tIns="41030" rIns="78903" bIns="4103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400" b="1" i="1" dirty="0" smtClean="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rPr>
              <a:t>&gt; </a:t>
            </a:r>
            <a:r>
              <a:rPr lang="en-GB" sz="1400" b="1" i="1" dirty="0" err="1" smtClean="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rPr>
              <a:t>Accès</a:t>
            </a:r>
            <a:r>
              <a:rPr lang="en-GB" sz="1400" b="1" i="1" dirty="0" smtClean="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rPr>
              <a:t> à la </a:t>
            </a:r>
            <a:r>
              <a:rPr lang="en-GB" sz="2400" b="1" i="1" dirty="0" err="1" smtClean="0">
                <a:solidFill>
                  <a:srgbClr val="00B0F0"/>
                </a:solidFill>
                <a:latin typeface="Arial" charset="0"/>
                <a:ea typeface="msmincho" charset="0"/>
                <a:cs typeface="msmincho" charset="0"/>
              </a:rPr>
              <a:t>lumière</a:t>
            </a:r>
            <a:r>
              <a:rPr lang="en-GB" sz="1400" b="1" i="1" dirty="0" smtClean="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rPr>
              <a:t> des </a:t>
            </a:r>
            <a:r>
              <a:rPr lang="en-GB" sz="1400" b="1" i="1" dirty="0" err="1" smtClean="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rPr>
              <a:t>exo</a:t>
            </a:r>
            <a:r>
              <a:rPr lang="en-GB" sz="1400" b="1" i="1" dirty="0" smtClean="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rPr>
              <a:t>-</a:t>
            </a:r>
            <a:r>
              <a:rPr lang="en-GB" sz="1400" b="1" i="1" dirty="0" err="1" smtClean="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rPr>
              <a:t>planètes</a:t>
            </a:r>
            <a:r>
              <a:rPr lang="en-GB" sz="1400" b="1" i="1" dirty="0" smtClean="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rPr>
              <a:t>: </a:t>
            </a:r>
            <a:r>
              <a:rPr lang="en-GB" sz="2000" b="1" i="1" dirty="0" smtClean="0">
                <a:solidFill>
                  <a:srgbClr val="00B0F0"/>
                </a:solidFill>
                <a:latin typeface="Arial" charset="0"/>
                <a:ea typeface="msmincho" charset="0"/>
                <a:cs typeface="msmincho" charset="0"/>
              </a:rPr>
              <a:t>composition</a:t>
            </a:r>
            <a:r>
              <a:rPr lang="en-GB" sz="1400" b="1" i="1" dirty="0" smtClean="0">
                <a:solidFill>
                  <a:srgbClr val="FFFFFF"/>
                </a:solidFill>
                <a:latin typeface="Arial" charset="0"/>
                <a:ea typeface="msmincho" charset="0"/>
                <a:cs typeface="msmincho" charset="0"/>
              </a:rPr>
              <a:t> </a:t>
            </a:r>
            <a:r>
              <a:rPr lang="en-GB" sz="2000" b="1" i="1" dirty="0" err="1" smtClean="0">
                <a:solidFill>
                  <a:srgbClr val="00B0F0"/>
                </a:solidFill>
                <a:latin typeface="Arial" charset="0"/>
                <a:ea typeface="msmincho" charset="0"/>
                <a:cs typeface="msmincho" charset="0"/>
              </a:rPr>
              <a:t>chimique</a:t>
            </a:r>
            <a:endParaRPr lang="en-GB" sz="2000" b="1" i="1" dirty="0">
              <a:solidFill>
                <a:srgbClr val="00B0F0"/>
              </a:solidFill>
              <a:latin typeface="Arial" charset="0"/>
              <a:ea typeface="msmincho" charset="0"/>
              <a:cs typeface="msmincho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GB" sz="1400" b="1" i="1" dirty="0">
              <a:solidFill>
                <a:srgbClr val="FFFFFF"/>
              </a:solidFill>
              <a:latin typeface="Arial" charset="0"/>
              <a:ea typeface="msmincho" charset="0"/>
              <a:cs typeface="msmincho" charset="0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190689" y="1397810"/>
            <a:ext cx="3551701" cy="51184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8903" tIns="41030" rIns="78903" bIns="41030">
            <a:spAutoFit/>
          </a:bodyPr>
          <a:lstStyle/>
          <a:p>
            <a:pPr>
              <a:lnSpc>
                <a:spcPct val="90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b="1" dirty="0" err="1" smtClean="0">
                <a:solidFill>
                  <a:srgbClr val="FFC000"/>
                </a:solidFill>
                <a:latin typeface="+mj-lt"/>
                <a:ea typeface="msmincho" charset="0"/>
                <a:cs typeface="msmincho" charset="0"/>
              </a:rPr>
              <a:t>Vitesses</a:t>
            </a:r>
            <a:r>
              <a:rPr lang="en-GB" b="1" dirty="0" smtClean="0">
                <a:solidFill>
                  <a:srgbClr val="FFC000"/>
                </a:solidFill>
                <a:latin typeface="+mj-lt"/>
                <a:ea typeface="msmincho" charset="0"/>
                <a:cs typeface="msmincho" charset="0"/>
              </a:rPr>
              <a:t> </a:t>
            </a:r>
            <a:r>
              <a:rPr lang="en-GB" b="1" dirty="0" err="1" smtClean="0">
                <a:solidFill>
                  <a:srgbClr val="FFC000"/>
                </a:solidFill>
                <a:latin typeface="+mj-lt"/>
                <a:ea typeface="msmincho" charset="0"/>
                <a:cs typeface="msmincho" charset="0"/>
              </a:rPr>
              <a:t>Radiales</a:t>
            </a:r>
            <a:endParaRPr lang="en-GB" b="1" dirty="0">
              <a:solidFill>
                <a:srgbClr val="FFC000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GB" dirty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GB" dirty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b="1" dirty="0" err="1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Chronométrage</a:t>
            </a:r>
            <a:r>
              <a:rPr lang="en-GB" b="1" dirty="0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 </a:t>
            </a:r>
            <a:endParaRPr lang="en-GB" b="1" dirty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GB" b="1" dirty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GB" b="1" dirty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b="1" dirty="0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Micro-</a:t>
            </a:r>
            <a:r>
              <a:rPr lang="en-GB" b="1" dirty="0" err="1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lentille</a:t>
            </a:r>
            <a:r>
              <a:rPr lang="en-GB" b="1" dirty="0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 </a:t>
            </a:r>
            <a:r>
              <a:rPr lang="en-GB" b="1" dirty="0" err="1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gravitationnelle</a:t>
            </a:r>
            <a:r>
              <a:rPr lang="en-GB" b="1" dirty="0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 </a:t>
            </a:r>
            <a:endParaRPr lang="en-GB" b="1" dirty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GB" dirty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GB" dirty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b="1" dirty="0" smtClean="0">
                <a:solidFill>
                  <a:srgbClr val="FFC000"/>
                </a:solidFill>
                <a:latin typeface="+mj-lt"/>
                <a:ea typeface="msmincho" charset="0"/>
                <a:cs typeface="msmincho" charset="0"/>
              </a:rPr>
              <a:t>Transit </a:t>
            </a:r>
            <a:r>
              <a:rPr lang="en-GB" b="1" dirty="0" err="1" smtClean="0">
                <a:solidFill>
                  <a:srgbClr val="FFC000"/>
                </a:solidFill>
                <a:latin typeface="+mj-lt"/>
                <a:ea typeface="msmincho" charset="0"/>
                <a:cs typeface="msmincho" charset="0"/>
              </a:rPr>
              <a:t>planétaire</a:t>
            </a:r>
            <a:endParaRPr lang="en-GB" b="1" dirty="0">
              <a:solidFill>
                <a:srgbClr val="FFC000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i="1" dirty="0" smtClean="0">
                <a:solidFill>
                  <a:srgbClr val="FFC000"/>
                </a:solidFill>
                <a:latin typeface="+mj-lt"/>
                <a:ea typeface="msmincho" charset="0"/>
                <a:cs typeface="msmincho" charset="0"/>
              </a:rPr>
              <a:t>(Eclipse </a:t>
            </a:r>
            <a:r>
              <a:rPr lang="en-GB" i="1" dirty="0" err="1" smtClean="0">
                <a:solidFill>
                  <a:srgbClr val="FFC000"/>
                </a:solidFill>
                <a:latin typeface="+mj-lt"/>
                <a:ea typeface="msmincho" charset="0"/>
                <a:cs typeface="msmincho" charset="0"/>
              </a:rPr>
              <a:t>secondaire</a:t>
            </a:r>
            <a:r>
              <a:rPr lang="en-GB" i="1" dirty="0" smtClean="0">
                <a:solidFill>
                  <a:srgbClr val="FFC000"/>
                </a:solidFill>
                <a:latin typeface="+mj-lt"/>
                <a:ea typeface="msmincho" charset="0"/>
                <a:cs typeface="msmincho" charset="0"/>
              </a:rPr>
              <a:t>) </a:t>
            </a:r>
            <a:endParaRPr lang="en-GB" i="1" dirty="0">
              <a:solidFill>
                <a:srgbClr val="FFC000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b="1" i="1" dirty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  </a:t>
            </a:r>
            <a:endParaRPr lang="en-GB" b="1" dirty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GB" b="1" dirty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b="1" dirty="0" err="1" smtClean="0">
                <a:solidFill>
                  <a:srgbClr val="FFC000"/>
                </a:solidFill>
                <a:latin typeface="+mj-lt"/>
                <a:ea typeface="msmincho" charset="0"/>
                <a:cs typeface="msmincho" charset="0"/>
              </a:rPr>
              <a:t>Imagerie</a:t>
            </a:r>
            <a:endParaRPr lang="en-GB" b="1" dirty="0">
              <a:solidFill>
                <a:srgbClr val="FFC000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GB" b="1" dirty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GB" b="1" dirty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GB" b="1" dirty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GB" b="1" i="1" dirty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GB" b="1" i="1" dirty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038364" y="1399249"/>
            <a:ext cx="3551701" cy="45885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8903" tIns="41030" rIns="78903" bIns="41030">
            <a:spAutoFit/>
          </a:bodyPr>
          <a:lstStyle/>
          <a:p>
            <a:pPr>
              <a:lnSpc>
                <a:spcPct val="90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b="1" dirty="0" smtClean="0">
                <a:solidFill>
                  <a:srgbClr val="FFC000"/>
                </a:solidFill>
                <a:latin typeface="+mj-lt"/>
                <a:ea typeface="msmincho" charset="0"/>
                <a:cs typeface="msmincho" charset="0"/>
              </a:rPr>
              <a:t>. Masse minimum</a:t>
            </a:r>
          </a:p>
          <a:p>
            <a:pPr>
              <a:lnSpc>
                <a:spcPct val="90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b="1" i="1" dirty="0" smtClean="0">
                <a:solidFill>
                  <a:srgbClr val="FFC000"/>
                </a:solidFill>
                <a:latin typeface="+mj-lt"/>
                <a:ea typeface="msmincho" charset="0"/>
                <a:cs typeface="msmincho" charset="0"/>
              </a:rPr>
              <a:t>. P, a, e, </a:t>
            </a:r>
            <a:r>
              <a:rPr lang="en-GB" b="1" i="1" dirty="0" smtClean="0">
                <a:solidFill>
                  <a:srgbClr val="FFC000"/>
                </a:solidFill>
                <a:latin typeface="+mj-lt"/>
                <a:ea typeface="DejaVu Sans" charset="0"/>
                <a:cs typeface="DejaVu Sans" charset="0"/>
              </a:rPr>
              <a:t>ω, T</a:t>
            </a:r>
            <a:r>
              <a:rPr lang="en-GB" b="1" i="1" baseline="-33000" dirty="0" smtClean="0">
                <a:solidFill>
                  <a:srgbClr val="FFC000"/>
                </a:solidFill>
                <a:latin typeface="+mj-lt"/>
                <a:ea typeface="DejaVu Sans" charset="0"/>
                <a:cs typeface="DejaVu Sans" charset="0"/>
              </a:rPr>
              <a:t>0</a:t>
            </a:r>
            <a:r>
              <a:rPr lang="en-GB" b="1" dirty="0" smtClean="0">
                <a:solidFill>
                  <a:srgbClr val="FFC000"/>
                </a:solidFill>
                <a:latin typeface="+mj-lt"/>
                <a:ea typeface="msmincho" charset="0"/>
                <a:cs typeface="msmincho" charset="0"/>
              </a:rPr>
              <a:t> </a:t>
            </a:r>
            <a:endParaRPr lang="en-GB" b="1" i="1" baseline="-33000" dirty="0">
              <a:solidFill>
                <a:srgbClr val="FFC000"/>
              </a:solidFill>
              <a:latin typeface="+mj-lt"/>
              <a:ea typeface="DejaVu Sans" charset="0"/>
              <a:cs typeface="DejaVu Sans" charset="0"/>
            </a:endParaRPr>
          </a:p>
          <a:p>
            <a:pPr>
              <a:lnSpc>
                <a:spcPct val="90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GB" b="1" dirty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0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b="1" dirty="0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. Masse minimum</a:t>
            </a:r>
          </a:p>
          <a:p>
            <a:pPr>
              <a:lnSpc>
                <a:spcPct val="90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b="1" i="1" dirty="0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. P, a, e, </a:t>
            </a:r>
            <a:r>
              <a:rPr lang="en-GB" b="1" i="1" dirty="0" smtClean="0">
                <a:solidFill>
                  <a:srgbClr val="FFFFFF"/>
                </a:solidFill>
                <a:latin typeface="+mj-lt"/>
                <a:ea typeface="DejaVu Sans" charset="0"/>
                <a:cs typeface="DejaVu Sans" charset="0"/>
              </a:rPr>
              <a:t>ω, T</a:t>
            </a:r>
            <a:r>
              <a:rPr lang="en-GB" b="1" i="1" baseline="-33000" dirty="0" smtClean="0">
                <a:solidFill>
                  <a:srgbClr val="FFFFFF"/>
                </a:solidFill>
                <a:latin typeface="+mj-lt"/>
                <a:ea typeface="DejaVu Sans" charset="0"/>
                <a:cs typeface="DejaVu Sans" charset="0"/>
              </a:rPr>
              <a:t>0</a:t>
            </a:r>
            <a:r>
              <a:rPr lang="en-GB" b="1" dirty="0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 </a:t>
            </a: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GB" b="1" dirty="0" smtClean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0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b="1" dirty="0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. Masse</a:t>
            </a:r>
          </a:p>
          <a:p>
            <a:pPr>
              <a:lnSpc>
                <a:spcPct val="90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b="1" i="1" dirty="0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. P, a </a:t>
            </a:r>
            <a:r>
              <a:rPr lang="en-GB" i="1" dirty="0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(Un </a:t>
            </a:r>
            <a:r>
              <a:rPr lang="en-GB" i="1" dirty="0" err="1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seul</a:t>
            </a:r>
            <a:r>
              <a:rPr lang="en-GB" i="1" dirty="0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 </a:t>
            </a:r>
            <a:r>
              <a:rPr lang="en-GB" i="1" dirty="0" err="1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événement</a:t>
            </a:r>
            <a:r>
              <a:rPr lang="en-GB" i="1" dirty="0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)‏</a:t>
            </a:r>
          </a:p>
          <a:p>
            <a:pPr>
              <a:lnSpc>
                <a:spcPct val="90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GB" dirty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800" dirty="0" smtClean="0">
                <a:solidFill>
                  <a:srgbClr val="FFFFFF"/>
                </a:solidFill>
                <a:latin typeface="+mj-lt"/>
                <a:ea typeface="msmincho" charset="0"/>
                <a:cs typeface="msmincho" charset="0"/>
              </a:rPr>
              <a:t>  </a:t>
            </a: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b="1" dirty="0" smtClean="0">
                <a:solidFill>
                  <a:srgbClr val="FFC000"/>
                </a:solidFill>
                <a:latin typeface="+mj-lt"/>
                <a:ea typeface="msmincho" charset="0"/>
                <a:cs typeface="msmincho" charset="0"/>
              </a:rPr>
              <a:t>. Rayon</a:t>
            </a:r>
            <a:r>
              <a:rPr lang="en-GB" i="1" dirty="0" smtClean="0">
                <a:solidFill>
                  <a:srgbClr val="FFC000"/>
                </a:solidFill>
                <a:latin typeface="+mj-lt"/>
                <a:ea typeface="msmincho" charset="0"/>
                <a:cs typeface="msmincho" charset="0"/>
              </a:rPr>
              <a:t>‏</a:t>
            </a: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b="1" i="1" dirty="0" smtClean="0">
                <a:solidFill>
                  <a:srgbClr val="FFC000"/>
                </a:solidFill>
                <a:latin typeface="+mj-lt"/>
                <a:ea typeface="msmincho" charset="0"/>
                <a:cs typeface="msmincho" charset="0"/>
              </a:rPr>
              <a:t>. P, a, </a:t>
            </a:r>
            <a:r>
              <a:rPr lang="en-GB" b="1" i="1" dirty="0" err="1" smtClean="0">
                <a:solidFill>
                  <a:srgbClr val="FFC000"/>
                </a:solidFill>
                <a:latin typeface="+mj-lt"/>
                <a:ea typeface="msmincho" charset="0"/>
                <a:cs typeface="msmincho" charset="0"/>
              </a:rPr>
              <a:t>i</a:t>
            </a:r>
            <a:r>
              <a:rPr lang="en-GB" b="1" i="1" dirty="0" smtClean="0">
                <a:solidFill>
                  <a:srgbClr val="FFC000"/>
                </a:solidFill>
                <a:latin typeface="+mj-lt"/>
                <a:ea typeface="msmincho" charset="0"/>
                <a:cs typeface="msmincho" charset="0"/>
              </a:rPr>
              <a:t>, </a:t>
            </a:r>
            <a:r>
              <a:rPr lang="en-GB" b="1" i="1" dirty="0" smtClean="0">
                <a:solidFill>
                  <a:srgbClr val="FFC000"/>
                </a:solidFill>
                <a:latin typeface="+mj-lt"/>
                <a:ea typeface="DejaVu Sans" charset="0"/>
                <a:cs typeface="DejaVu Sans" charset="0"/>
              </a:rPr>
              <a:t>T</a:t>
            </a:r>
            <a:r>
              <a:rPr lang="en-GB" b="1" i="1" baseline="-33000" dirty="0" smtClean="0">
                <a:solidFill>
                  <a:srgbClr val="FFC000"/>
                </a:solidFill>
                <a:latin typeface="+mj-lt"/>
                <a:ea typeface="DejaVu Sans" charset="0"/>
                <a:cs typeface="DejaVu Sans" charset="0"/>
              </a:rPr>
              <a:t>0</a:t>
            </a: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GB" b="1" dirty="0" smtClean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GB" b="1" dirty="0" smtClean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b="1" dirty="0" smtClean="0">
                <a:solidFill>
                  <a:srgbClr val="FFC000"/>
                </a:solidFill>
                <a:latin typeface="+mj-lt"/>
                <a:ea typeface="msmincho" charset="0"/>
                <a:cs typeface="msmincho" charset="0"/>
              </a:rPr>
              <a:t>. Masse</a:t>
            </a: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b="1" i="1" dirty="0" smtClean="0">
                <a:solidFill>
                  <a:srgbClr val="FFC000"/>
                </a:solidFill>
                <a:latin typeface="+mj-lt"/>
                <a:ea typeface="msmincho" charset="0"/>
                <a:cs typeface="msmincho" charset="0"/>
              </a:rPr>
              <a:t>. P, a, e, </a:t>
            </a:r>
            <a:r>
              <a:rPr lang="en-GB" b="1" i="1" dirty="0" err="1" smtClean="0">
                <a:solidFill>
                  <a:srgbClr val="FFC000"/>
                </a:solidFill>
                <a:latin typeface="+mj-lt"/>
                <a:ea typeface="msmincho" charset="0"/>
                <a:cs typeface="msmincho" charset="0"/>
              </a:rPr>
              <a:t>i</a:t>
            </a:r>
            <a:r>
              <a:rPr lang="en-GB" b="1" i="1" dirty="0" smtClean="0">
                <a:solidFill>
                  <a:srgbClr val="FFC000"/>
                </a:solidFill>
                <a:latin typeface="+mj-lt"/>
                <a:ea typeface="msmincho" charset="0"/>
                <a:cs typeface="msmincho" charset="0"/>
              </a:rPr>
              <a:t>, </a:t>
            </a:r>
            <a:r>
              <a:rPr lang="en-GB" b="1" i="1" dirty="0" smtClean="0">
                <a:solidFill>
                  <a:srgbClr val="FFC000"/>
                </a:solidFill>
                <a:latin typeface="+mj-lt"/>
                <a:ea typeface="DejaVu Sans" charset="0"/>
                <a:cs typeface="DejaVu Sans" charset="0"/>
              </a:rPr>
              <a:t>ω, T</a:t>
            </a:r>
            <a:r>
              <a:rPr lang="en-GB" b="1" i="1" baseline="-33000" dirty="0" smtClean="0">
                <a:solidFill>
                  <a:srgbClr val="FFC000"/>
                </a:solidFill>
                <a:latin typeface="+mj-lt"/>
                <a:ea typeface="DejaVu Sans" charset="0"/>
                <a:cs typeface="DejaVu Sans" charset="0"/>
              </a:rPr>
              <a:t>0</a:t>
            </a:r>
            <a:r>
              <a:rPr lang="en-GB" b="1" dirty="0" smtClean="0">
                <a:solidFill>
                  <a:srgbClr val="FFC000"/>
                </a:solidFill>
                <a:latin typeface="+mj-lt"/>
                <a:ea typeface="msmincho" charset="0"/>
                <a:cs typeface="msmincho" charset="0"/>
              </a:rPr>
              <a:t> </a:t>
            </a: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GB" b="1" dirty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GB" b="1" dirty="0">
              <a:solidFill>
                <a:srgbClr val="FFFFFF"/>
              </a:solidFill>
              <a:latin typeface="+mj-lt"/>
              <a:ea typeface="msmincho" charset="0"/>
              <a:cs typeface="msmincho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500042"/>
            <a:ext cx="9144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r>
              <a:rPr lang="fr-FR" sz="6600" dirty="0" smtClean="0">
                <a:solidFill>
                  <a:schemeClr val="bg1">
                    <a:lumMod val="85000"/>
                  </a:schemeClr>
                </a:solidFill>
                <a:cs typeface="Lucida Sans Unicode" pitchFamily="34" charset="0"/>
              </a:rPr>
              <a:t>Observation</a:t>
            </a:r>
            <a:endParaRPr lang="en-US" sz="6600" dirty="0">
              <a:solidFill>
                <a:schemeClr val="bg1">
                  <a:lumMod val="85000"/>
                </a:schemeClr>
              </a:solidFill>
              <a:cs typeface="Lucida Sans Unicode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3042" y="2256212"/>
            <a:ext cx="157491" cy="2117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6074" y="2223088"/>
            <a:ext cx="308194" cy="2117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11430" y="2418948"/>
            <a:ext cx="5204001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869992" y="2277814"/>
            <a:ext cx="1264003" cy="2721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83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i="1" dirty="0">
                <a:solidFill>
                  <a:srgbClr val="FFFFFF"/>
                </a:solidFill>
                <a:ea typeface="DejaVu Sans" charset="0"/>
                <a:cs typeface="DejaVu Sans" charset="0"/>
              </a:rPr>
              <a:t>- </a:t>
            </a:r>
            <a:r>
              <a:rPr lang="en-GB" sz="1600" i="1" dirty="0" err="1" smtClean="0">
                <a:solidFill>
                  <a:srgbClr val="FFFFFF"/>
                </a:solidFill>
                <a:ea typeface="DejaVu Sans" charset="0"/>
                <a:cs typeface="DejaVu Sans" charset="0"/>
              </a:rPr>
              <a:t>Système</a:t>
            </a:r>
            <a:r>
              <a:rPr lang="en-GB" sz="1600" i="1" dirty="0" smtClean="0">
                <a:solidFill>
                  <a:srgbClr val="FFFFFF"/>
                </a:solidFill>
                <a:ea typeface="DejaVu Sans" charset="0"/>
                <a:cs typeface="DejaVu Sans" charset="0"/>
              </a:rPr>
              <a:t> </a:t>
            </a:r>
            <a:r>
              <a:rPr lang="en-GB" sz="1600" i="1" dirty="0" err="1" smtClean="0">
                <a:solidFill>
                  <a:srgbClr val="FFFFFF"/>
                </a:solidFill>
                <a:ea typeface="DejaVu Sans" charset="0"/>
                <a:cs typeface="DejaVu Sans" charset="0"/>
              </a:rPr>
              <a:t>solaire</a:t>
            </a:r>
            <a:endParaRPr lang="en-GB" sz="1600" i="1" dirty="0">
              <a:solidFill>
                <a:srgbClr val="FFFFFF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841481" y="2865395"/>
            <a:ext cx="1731047" cy="2721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83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i="1" dirty="0">
                <a:solidFill>
                  <a:srgbClr val="FFFFFF"/>
                </a:solidFill>
                <a:ea typeface="DejaVu Sans" charset="0"/>
                <a:cs typeface="DejaVu Sans" charset="0"/>
              </a:rPr>
              <a:t>- </a:t>
            </a:r>
            <a:r>
              <a:rPr lang="en-GB" sz="1600" i="1" dirty="0" err="1" smtClean="0">
                <a:solidFill>
                  <a:srgbClr val="FFFFFF"/>
                </a:solidFill>
                <a:ea typeface="DejaVu Sans" charset="0"/>
                <a:cs typeface="DejaVu Sans" charset="0"/>
              </a:rPr>
              <a:t>Disques</a:t>
            </a:r>
            <a:r>
              <a:rPr lang="en-GB" sz="1600" i="1" dirty="0" smtClean="0">
                <a:solidFill>
                  <a:srgbClr val="FFFFFF"/>
                </a:solidFill>
                <a:ea typeface="DejaVu Sans" charset="0"/>
                <a:cs typeface="DejaVu Sans" charset="0"/>
              </a:rPr>
              <a:t> </a:t>
            </a:r>
            <a:r>
              <a:rPr lang="en-GB" sz="1600" i="1" dirty="0" err="1" smtClean="0">
                <a:solidFill>
                  <a:srgbClr val="FFFFFF"/>
                </a:solidFill>
                <a:ea typeface="DejaVu Sans" charset="0"/>
                <a:cs typeface="DejaVu Sans" charset="0"/>
              </a:rPr>
              <a:t>Circumstellaires</a:t>
            </a:r>
            <a:endParaRPr lang="en-GB" sz="1600" i="1" dirty="0">
              <a:solidFill>
                <a:srgbClr val="FFFFFF"/>
              </a:solidFill>
              <a:ea typeface="DejaVu Sans" charset="0"/>
              <a:cs typeface="DejaVu Sans" charset="0"/>
            </a:endParaRPr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6267" y="1896174"/>
            <a:ext cx="805107" cy="9202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37225" y="2184205"/>
            <a:ext cx="141199" cy="299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141248" y="1582221"/>
            <a:ext cx="286471" cy="316834"/>
            <a:chOff x="958" y="825"/>
            <a:chExt cx="211" cy="220"/>
          </a:xfrm>
        </p:grpSpPr>
        <p:sp>
          <p:nvSpPr>
            <p:cNvPr id="12299" name="AutoShape 11"/>
            <p:cNvSpPr>
              <a:spLocks noChangeArrowheads="1"/>
            </p:cNvSpPr>
            <p:nvPr/>
          </p:nvSpPr>
          <p:spPr bwMode="auto">
            <a:xfrm>
              <a:off x="970" y="825"/>
              <a:ext cx="171" cy="183"/>
            </a:xfrm>
            <a:prstGeom prst="roundRect">
              <a:avLst>
                <a:gd name="adj" fmla="val 588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 sz="1600"/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958" y="826"/>
              <a:ext cx="211" cy="219"/>
              <a:chOff x="958" y="826"/>
              <a:chExt cx="211" cy="219"/>
            </a:xfrm>
          </p:grpSpPr>
          <p:sp>
            <p:nvSpPr>
              <p:cNvPr id="12301" name="AutoShape 13"/>
              <p:cNvSpPr>
                <a:spLocks noChangeArrowheads="1"/>
              </p:cNvSpPr>
              <p:nvPr/>
            </p:nvSpPr>
            <p:spPr bwMode="auto">
              <a:xfrm>
                <a:off x="970" y="826"/>
                <a:ext cx="167" cy="179"/>
              </a:xfrm>
              <a:prstGeom prst="roundRect">
                <a:avLst>
                  <a:gd name="adj" fmla="val 602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1600"/>
              </a:p>
            </p:txBody>
          </p:sp>
          <p:grpSp>
            <p:nvGrpSpPr>
              <p:cNvPr id="4" name="Group 14"/>
              <p:cNvGrpSpPr>
                <a:grpSpLocks/>
              </p:cNvGrpSpPr>
              <p:nvPr/>
            </p:nvGrpSpPr>
            <p:grpSpPr bwMode="auto">
              <a:xfrm>
                <a:off x="958" y="826"/>
                <a:ext cx="211" cy="219"/>
                <a:chOff x="958" y="826"/>
                <a:chExt cx="211" cy="219"/>
              </a:xfrm>
            </p:grpSpPr>
            <p:sp>
              <p:nvSpPr>
                <p:cNvPr id="12303" name="AutoShape 15"/>
                <p:cNvSpPr>
                  <a:spLocks noChangeArrowheads="1"/>
                </p:cNvSpPr>
                <p:nvPr/>
              </p:nvSpPr>
              <p:spPr bwMode="auto">
                <a:xfrm>
                  <a:off x="970" y="826"/>
                  <a:ext cx="165" cy="176"/>
                </a:xfrm>
                <a:prstGeom prst="roundRect">
                  <a:avLst>
                    <a:gd name="adj" fmla="val 60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 sz="1600"/>
                </a:p>
              </p:txBody>
            </p:sp>
            <p:grpSp>
              <p:nvGrpSpPr>
                <p:cNvPr id="5" name="Group 16"/>
                <p:cNvGrpSpPr>
                  <a:grpSpLocks/>
                </p:cNvGrpSpPr>
                <p:nvPr/>
              </p:nvGrpSpPr>
              <p:grpSpPr bwMode="auto">
                <a:xfrm>
                  <a:off x="958" y="826"/>
                  <a:ext cx="211" cy="219"/>
                  <a:chOff x="958" y="826"/>
                  <a:chExt cx="211" cy="219"/>
                </a:xfrm>
              </p:grpSpPr>
              <p:sp>
                <p:nvSpPr>
                  <p:cNvPr id="12305" name="AutoShape 17"/>
                  <p:cNvSpPr>
                    <a:spLocks noChangeArrowheads="1"/>
                  </p:cNvSpPr>
                  <p:nvPr/>
                </p:nvSpPr>
                <p:spPr bwMode="auto">
                  <a:xfrm>
                    <a:off x="970" y="826"/>
                    <a:ext cx="163" cy="174"/>
                  </a:xfrm>
                  <a:prstGeom prst="roundRect">
                    <a:avLst>
                      <a:gd name="adj" fmla="val 61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r-FR" sz="1600"/>
                  </a:p>
                </p:txBody>
              </p:sp>
              <p:grpSp>
                <p:nvGrpSpPr>
                  <p:cNvPr id="6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958" y="826"/>
                    <a:ext cx="211" cy="219"/>
                    <a:chOff x="958" y="826"/>
                    <a:chExt cx="211" cy="219"/>
                  </a:xfrm>
                </p:grpSpPr>
                <p:sp>
                  <p:nvSpPr>
                    <p:cNvPr id="12307" name="AutoShap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70" y="826"/>
                      <a:ext cx="162" cy="173"/>
                    </a:xfrm>
                    <a:prstGeom prst="roundRect">
                      <a:avLst>
                        <a:gd name="adj" fmla="val 616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fr-FR" sz="1600"/>
                    </a:p>
                  </p:txBody>
                </p:sp>
                <p:grpSp>
                  <p:nvGrpSpPr>
                    <p:cNvPr id="7" name="Group 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58" y="826"/>
                      <a:ext cx="211" cy="219"/>
                      <a:chOff x="958" y="826"/>
                      <a:chExt cx="211" cy="219"/>
                    </a:xfrm>
                  </p:grpSpPr>
                  <p:sp>
                    <p:nvSpPr>
                      <p:cNvPr id="12309" name="AutoShape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0" y="826"/>
                        <a:ext cx="161" cy="173"/>
                      </a:xfrm>
                      <a:prstGeom prst="roundRect">
                        <a:avLst>
                          <a:gd name="adj" fmla="val 625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fr-FR" sz="1600"/>
                      </a:p>
                    </p:txBody>
                  </p:sp>
                  <p:sp>
                    <p:nvSpPr>
                      <p:cNvPr id="12310" name="AutoShape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58" y="826"/>
                        <a:ext cx="211" cy="219"/>
                      </a:xfrm>
                      <a:prstGeom prst="roundRect">
                        <a:avLst>
                          <a:gd name="adj" fmla="val 625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90000" tIns="46800" rIns="90000" bIns="46800">
                        <a:spAutoFit/>
                      </a:bodyPr>
                      <a:lstStyle/>
                      <a:p>
                        <a:pPr>
                          <a:lnSpc>
                            <a:spcPct val="90000"/>
                          </a:lnSpc>
                          <a:tabLst>
                            <a:tab pos="0" algn="l"/>
                            <a:tab pos="392477" algn="l"/>
                            <a:tab pos="786346" algn="l"/>
                            <a:tab pos="1180214" algn="l"/>
                            <a:tab pos="1574082" algn="l"/>
                            <a:tab pos="1967950" algn="l"/>
                            <a:tab pos="2361819" algn="l"/>
                            <a:tab pos="2755687" algn="l"/>
                            <a:tab pos="3149556" algn="l"/>
                            <a:tab pos="3543424" algn="l"/>
                            <a:tab pos="3937293" algn="l"/>
                            <a:tab pos="4331161" algn="l"/>
                            <a:tab pos="4725030" algn="l"/>
                            <a:tab pos="5118898" algn="l"/>
                            <a:tab pos="5512767" algn="l"/>
                            <a:tab pos="5906635" algn="l"/>
                            <a:tab pos="6300504" algn="l"/>
                            <a:tab pos="6694372" algn="l"/>
                            <a:tab pos="7088240" algn="l"/>
                            <a:tab pos="7482108" algn="l"/>
                            <a:tab pos="7875977" algn="l"/>
                          </a:tabLst>
                        </a:pPr>
                        <a:r>
                          <a:rPr lang="en-GB" sz="1600" dirty="0">
                            <a:solidFill>
                              <a:srgbClr val="FFFFFF"/>
                            </a:solidFill>
                            <a:ea typeface="DejaVu Sans" charset="0"/>
                            <a:cs typeface="DejaVu Sans" charset="0"/>
                          </a:rPr>
                          <a:t>0</a:t>
                        </a: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2570892" y="1569260"/>
            <a:ext cx="389655" cy="318274"/>
            <a:chOff x="2011" y="816"/>
            <a:chExt cx="287" cy="221"/>
          </a:xfrm>
        </p:grpSpPr>
        <p:sp>
          <p:nvSpPr>
            <p:cNvPr id="12312" name="AutoShape 24"/>
            <p:cNvSpPr>
              <a:spLocks noChangeArrowheads="1"/>
            </p:cNvSpPr>
            <p:nvPr/>
          </p:nvSpPr>
          <p:spPr bwMode="auto">
            <a:xfrm>
              <a:off x="2027" y="816"/>
              <a:ext cx="233" cy="183"/>
            </a:xfrm>
            <a:prstGeom prst="roundRect">
              <a:avLst>
                <a:gd name="adj" fmla="val 546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 sz="1600"/>
            </a:p>
          </p:txBody>
        </p:sp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2011" y="818"/>
              <a:ext cx="287" cy="219"/>
              <a:chOff x="2011" y="818"/>
              <a:chExt cx="287" cy="219"/>
            </a:xfrm>
          </p:grpSpPr>
          <p:sp>
            <p:nvSpPr>
              <p:cNvPr id="12314" name="AutoShape 26"/>
              <p:cNvSpPr>
                <a:spLocks noChangeArrowheads="1"/>
              </p:cNvSpPr>
              <p:nvPr/>
            </p:nvSpPr>
            <p:spPr bwMode="auto">
              <a:xfrm>
                <a:off x="2027" y="818"/>
                <a:ext cx="229" cy="179"/>
              </a:xfrm>
              <a:prstGeom prst="roundRect">
                <a:avLst>
                  <a:gd name="adj" fmla="val 560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1600"/>
              </a:p>
            </p:txBody>
          </p:sp>
          <p:grpSp>
            <p:nvGrpSpPr>
              <p:cNvPr id="10" name="Group 27"/>
              <p:cNvGrpSpPr>
                <a:grpSpLocks/>
              </p:cNvGrpSpPr>
              <p:nvPr/>
            </p:nvGrpSpPr>
            <p:grpSpPr bwMode="auto">
              <a:xfrm>
                <a:off x="2011" y="818"/>
                <a:ext cx="287" cy="219"/>
                <a:chOff x="2011" y="818"/>
                <a:chExt cx="287" cy="219"/>
              </a:xfrm>
            </p:grpSpPr>
            <p:sp>
              <p:nvSpPr>
                <p:cNvPr id="12316" name="AutoShape 28"/>
                <p:cNvSpPr>
                  <a:spLocks noChangeArrowheads="1"/>
                </p:cNvSpPr>
                <p:nvPr/>
              </p:nvSpPr>
              <p:spPr bwMode="auto">
                <a:xfrm>
                  <a:off x="2027" y="818"/>
                  <a:ext cx="226" cy="176"/>
                </a:xfrm>
                <a:prstGeom prst="roundRect">
                  <a:avLst>
                    <a:gd name="adj" fmla="val 565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 sz="1600"/>
                </a:p>
              </p:txBody>
            </p:sp>
            <p:grpSp>
              <p:nvGrpSpPr>
                <p:cNvPr id="11" name="Group 29"/>
                <p:cNvGrpSpPr>
                  <a:grpSpLocks/>
                </p:cNvGrpSpPr>
                <p:nvPr/>
              </p:nvGrpSpPr>
              <p:grpSpPr bwMode="auto">
                <a:xfrm>
                  <a:off x="2011" y="818"/>
                  <a:ext cx="287" cy="219"/>
                  <a:chOff x="2011" y="818"/>
                  <a:chExt cx="287" cy="219"/>
                </a:xfrm>
              </p:grpSpPr>
              <p:sp>
                <p:nvSpPr>
                  <p:cNvPr id="12318" name="AutoShape 30"/>
                  <p:cNvSpPr>
                    <a:spLocks noChangeArrowheads="1"/>
                  </p:cNvSpPr>
                  <p:nvPr/>
                </p:nvSpPr>
                <p:spPr bwMode="auto">
                  <a:xfrm>
                    <a:off x="2027" y="818"/>
                    <a:ext cx="224" cy="174"/>
                  </a:xfrm>
                  <a:prstGeom prst="roundRect">
                    <a:avLst>
                      <a:gd name="adj" fmla="val 574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r-FR" sz="1600"/>
                  </a:p>
                </p:txBody>
              </p:sp>
              <p:grpSp>
                <p:nvGrpSpPr>
                  <p:cNvPr id="12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2011" y="818"/>
                    <a:ext cx="287" cy="219"/>
                    <a:chOff x="2011" y="818"/>
                    <a:chExt cx="287" cy="219"/>
                  </a:xfrm>
                </p:grpSpPr>
                <p:sp>
                  <p:nvSpPr>
                    <p:cNvPr id="12320" name="AutoShap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27" y="818"/>
                      <a:ext cx="223" cy="172"/>
                    </a:xfrm>
                    <a:prstGeom prst="roundRect">
                      <a:avLst>
                        <a:gd name="adj" fmla="val 579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fr-FR" sz="1600"/>
                    </a:p>
                  </p:txBody>
                </p:sp>
                <p:grpSp>
                  <p:nvGrpSpPr>
                    <p:cNvPr id="13" name="Group 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11" y="818"/>
                      <a:ext cx="287" cy="219"/>
                      <a:chOff x="2011" y="818"/>
                      <a:chExt cx="287" cy="219"/>
                    </a:xfrm>
                  </p:grpSpPr>
                  <p:sp>
                    <p:nvSpPr>
                      <p:cNvPr id="12322" name="AutoShape 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27" y="818"/>
                        <a:ext cx="223" cy="172"/>
                      </a:xfrm>
                      <a:prstGeom prst="roundRect">
                        <a:avLst>
                          <a:gd name="adj" fmla="val 579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fr-FR" sz="1600"/>
                      </a:p>
                    </p:txBody>
                  </p:sp>
                  <p:sp>
                    <p:nvSpPr>
                      <p:cNvPr id="12323" name="AutoShape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11" y="818"/>
                        <a:ext cx="287" cy="219"/>
                      </a:xfrm>
                      <a:prstGeom prst="roundRect">
                        <a:avLst>
                          <a:gd name="adj" fmla="val 579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90000" tIns="46800" rIns="90000" bIns="46800">
                        <a:spAutoFit/>
                      </a:bodyPr>
                      <a:lstStyle/>
                      <a:p>
                        <a:pPr>
                          <a:lnSpc>
                            <a:spcPct val="90000"/>
                          </a:lnSpc>
                          <a:tabLst>
                            <a:tab pos="0" algn="l"/>
                            <a:tab pos="392477" algn="l"/>
                            <a:tab pos="786346" algn="l"/>
                            <a:tab pos="1180214" algn="l"/>
                            <a:tab pos="1574082" algn="l"/>
                            <a:tab pos="1967950" algn="l"/>
                            <a:tab pos="2361819" algn="l"/>
                            <a:tab pos="2755687" algn="l"/>
                            <a:tab pos="3149556" algn="l"/>
                            <a:tab pos="3543424" algn="l"/>
                            <a:tab pos="3937293" algn="l"/>
                            <a:tab pos="4331161" algn="l"/>
                            <a:tab pos="4725030" algn="l"/>
                            <a:tab pos="5118898" algn="l"/>
                            <a:tab pos="5512767" algn="l"/>
                            <a:tab pos="5906635" algn="l"/>
                            <a:tab pos="6300504" algn="l"/>
                            <a:tab pos="6694372" algn="l"/>
                            <a:tab pos="7088240" algn="l"/>
                            <a:tab pos="7482108" algn="l"/>
                            <a:tab pos="7875977" algn="l"/>
                          </a:tabLst>
                        </a:pPr>
                        <a:r>
                          <a:rPr lang="en-GB" sz="1600" dirty="0">
                            <a:solidFill>
                              <a:srgbClr val="FFFFFF"/>
                            </a:solidFill>
                            <a:ea typeface="DejaVu Sans" charset="0"/>
                            <a:cs typeface="DejaVu Sans" charset="0"/>
                          </a:rPr>
                          <a:t>50</a:t>
                        </a: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14" name="Group 36"/>
          <p:cNvGrpSpPr>
            <a:grpSpLocks/>
          </p:cNvGrpSpPr>
          <p:nvPr/>
        </p:nvGrpSpPr>
        <p:grpSpPr bwMode="auto">
          <a:xfrm>
            <a:off x="4088782" y="1579341"/>
            <a:ext cx="494197" cy="316834"/>
            <a:chOff x="3129" y="823"/>
            <a:chExt cx="364" cy="220"/>
          </a:xfrm>
        </p:grpSpPr>
        <p:sp>
          <p:nvSpPr>
            <p:cNvPr id="12325" name="AutoShape 37"/>
            <p:cNvSpPr>
              <a:spLocks noChangeArrowheads="1"/>
            </p:cNvSpPr>
            <p:nvPr/>
          </p:nvSpPr>
          <p:spPr bwMode="auto">
            <a:xfrm>
              <a:off x="3150" y="823"/>
              <a:ext cx="295" cy="183"/>
            </a:xfrm>
            <a:prstGeom prst="roundRect">
              <a:avLst>
                <a:gd name="adj" fmla="val 546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 sz="1600"/>
            </a:p>
          </p:txBody>
        </p:sp>
        <p:grpSp>
          <p:nvGrpSpPr>
            <p:cNvPr id="15" name="Group 38"/>
            <p:cNvGrpSpPr>
              <a:grpSpLocks/>
            </p:cNvGrpSpPr>
            <p:nvPr/>
          </p:nvGrpSpPr>
          <p:grpSpPr bwMode="auto">
            <a:xfrm>
              <a:off x="3129" y="824"/>
              <a:ext cx="364" cy="219"/>
              <a:chOff x="3129" y="824"/>
              <a:chExt cx="364" cy="219"/>
            </a:xfrm>
          </p:grpSpPr>
          <p:sp>
            <p:nvSpPr>
              <p:cNvPr id="12327" name="AutoShape 39"/>
              <p:cNvSpPr>
                <a:spLocks noChangeArrowheads="1"/>
              </p:cNvSpPr>
              <p:nvPr/>
            </p:nvSpPr>
            <p:spPr bwMode="auto">
              <a:xfrm>
                <a:off x="3150" y="824"/>
                <a:ext cx="291" cy="179"/>
              </a:xfrm>
              <a:prstGeom prst="roundRect">
                <a:avLst>
                  <a:gd name="adj" fmla="val 560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1600"/>
              </a:p>
            </p:txBody>
          </p:sp>
          <p:grpSp>
            <p:nvGrpSpPr>
              <p:cNvPr id="16" name="Group 40"/>
              <p:cNvGrpSpPr>
                <a:grpSpLocks/>
              </p:cNvGrpSpPr>
              <p:nvPr/>
            </p:nvGrpSpPr>
            <p:grpSpPr bwMode="auto">
              <a:xfrm>
                <a:off x="3129" y="824"/>
                <a:ext cx="364" cy="219"/>
                <a:chOff x="3129" y="824"/>
                <a:chExt cx="364" cy="219"/>
              </a:xfrm>
            </p:grpSpPr>
            <p:sp>
              <p:nvSpPr>
                <p:cNvPr id="12329" name="AutoShape 41"/>
                <p:cNvSpPr>
                  <a:spLocks noChangeArrowheads="1"/>
                </p:cNvSpPr>
                <p:nvPr/>
              </p:nvSpPr>
              <p:spPr bwMode="auto">
                <a:xfrm>
                  <a:off x="3150" y="824"/>
                  <a:ext cx="288" cy="176"/>
                </a:xfrm>
                <a:prstGeom prst="roundRect">
                  <a:avLst>
                    <a:gd name="adj" fmla="val 565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 sz="1600"/>
                </a:p>
              </p:txBody>
            </p:sp>
            <p:grpSp>
              <p:nvGrpSpPr>
                <p:cNvPr id="17" name="Group 42"/>
                <p:cNvGrpSpPr>
                  <a:grpSpLocks/>
                </p:cNvGrpSpPr>
                <p:nvPr/>
              </p:nvGrpSpPr>
              <p:grpSpPr bwMode="auto">
                <a:xfrm>
                  <a:off x="3129" y="824"/>
                  <a:ext cx="364" cy="219"/>
                  <a:chOff x="3129" y="824"/>
                  <a:chExt cx="364" cy="219"/>
                </a:xfrm>
              </p:grpSpPr>
              <p:sp>
                <p:nvSpPr>
                  <p:cNvPr id="12331" name="AutoShape 43"/>
                  <p:cNvSpPr>
                    <a:spLocks noChangeArrowheads="1"/>
                  </p:cNvSpPr>
                  <p:nvPr/>
                </p:nvSpPr>
                <p:spPr bwMode="auto">
                  <a:xfrm>
                    <a:off x="3150" y="824"/>
                    <a:ext cx="286" cy="174"/>
                  </a:xfrm>
                  <a:prstGeom prst="roundRect">
                    <a:avLst>
                      <a:gd name="adj" fmla="val 574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r-FR" sz="1600"/>
                  </a:p>
                </p:txBody>
              </p:sp>
              <p:grpSp>
                <p:nvGrpSpPr>
                  <p:cNvPr id="18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3129" y="824"/>
                    <a:ext cx="364" cy="219"/>
                    <a:chOff x="3129" y="824"/>
                    <a:chExt cx="364" cy="219"/>
                  </a:xfrm>
                </p:grpSpPr>
                <p:sp>
                  <p:nvSpPr>
                    <p:cNvPr id="12333" name="AutoShap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50" y="824"/>
                      <a:ext cx="285" cy="172"/>
                    </a:xfrm>
                    <a:prstGeom prst="roundRect">
                      <a:avLst>
                        <a:gd name="adj" fmla="val 579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fr-FR" sz="1600"/>
                    </a:p>
                  </p:txBody>
                </p:sp>
                <p:grpSp>
                  <p:nvGrpSpPr>
                    <p:cNvPr id="19" name="Group 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29" y="824"/>
                      <a:ext cx="364" cy="219"/>
                      <a:chOff x="3129" y="824"/>
                      <a:chExt cx="364" cy="219"/>
                    </a:xfrm>
                  </p:grpSpPr>
                  <p:sp>
                    <p:nvSpPr>
                      <p:cNvPr id="12335" name="AutoShape 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50" y="824"/>
                        <a:ext cx="285" cy="172"/>
                      </a:xfrm>
                      <a:prstGeom prst="roundRect">
                        <a:avLst>
                          <a:gd name="adj" fmla="val 579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fr-FR" sz="1600"/>
                      </a:p>
                    </p:txBody>
                  </p:sp>
                  <p:sp>
                    <p:nvSpPr>
                      <p:cNvPr id="12336" name="AutoShape 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29" y="824"/>
                        <a:ext cx="364" cy="219"/>
                      </a:xfrm>
                      <a:prstGeom prst="roundRect">
                        <a:avLst>
                          <a:gd name="adj" fmla="val 579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90000" tIns="46800" rIns="90000" bIns="46800">
                        <a:spAutoFit/>
                      </a:bodyPr>
                      <a:lstStyle/>
                      <a:p>
                        <a:pPr>
                          <a:lnSpc>
                            <a:spcPct val="90000"/>
                          </a:lnSpc>
                          <a:tabLst>
                            <a:tab pos="0" algn="l"/>
                            <a:tab pos="392477" algn="l"/>
                            <a:tab pos="786346" algn="l"/>
                            <a:tab pos="1180214" algn="l"/>
                            <a:tab pos="1574082" algn="l"/>
                            <a:tab pos="1967950" algn="l"/>
                            <a:tab pos="2361819" algn="l"/>
                            <a:tab pos="2755687" algn="l"/>
                            <a:tab pos="3149556" algn="l"/>
                            <a:tab pos="3543424" algn="l"/>
                            <a:tab pos="3937293" algn="l"/>
                            <a:tab pos="4331161" algn="l"/>
                            <a:tab pos="4725030" algn="l"/>
                            <a:tab pos="5118898" algn="l"/>
                            <a:tab pos="5512767" algn="l"/>
                            <a:tab pos="5906635" algn="l"/>
                            <a:tab pos="6300504" algn="l"/>
                            <a:tab pos="6694372" algn="l"/>
                            <a:tab pos="7088240" algn="l"/>
                            <a:tab pos="7482108" algn="l"/>
                            <a:tab pos="7875977" algn="l"/>
                          </a:tabLst>
                        </a:pPr>
                        <a:r>
                          <a:rPr lang="en-GB" sz="1600" dirty="0">
                            <a:solidFill>
                              <a:srgbClr val="FFFFFF"/>
                            </a:solidFill>
                            <a:ea typeface="DejaVu Sans" charset="0"/>
                            <a:cs typeface="DejaVu Sans" charset="0"/>
                          </a:rPr>
                          <a:t>100</a:t>
                        </a: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20" name="Group 49"/>
          <p:cNvGrpSpPr>
            <a:grpSpLocks/>
          </p:cNvGrpSpPr>
          <p:nvPr/>
        </p:nvGrpSpPr>
        <p:grpSpPr bwMode="auto">
          <a:xfrm>
            <a:off x="4851799" y="1579341"/>
            <a:ext cx="598738" cy="316834"/>
            <a:chOff x="3691" y="823"/>
            <a:chExt cx="441" cy="220"/>
          </a:xfrm>
        </p:grpSpPr>
        <p:sp>
          <p:nvSpPr>
            <p:cNvPr id="12338" name="AutoShape 50"/>
            <p:cNvSpPr>
              <a:spLocks noChangeArrowheads="1"/>
            </p:cNvSpPr>
            <p:nvPr/>
          </p:nvSpPr>
          <p:spPr bwMode="auto">
            <a:xfrm>
              <a:off x="3716" y="823"/>
              <a:ext cx="357" cy="183"/>
            </a:xfrm>
            <a:prstGeom prst="roundRect">
              <a:avLst>
                <a:gd name="adj" fmla="val 546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 sz="1600"/>
            </a:p>
          </p:txBody>
        </p:sp>
        <p:grpSp>
          <p:nvGrpSpPr>
            <p:cNvPr id="21" name="Group 51"/>
            <p:cNvGrpSpPr>
              <a:grpSpLocks/>
            </p:cNvGrpSpPr>
            <p:nvPr/>
          </p:nvGrpSpPr>
          <p:grpSpPr bwMode="auto">
            <a:xfrm>
              <a:off x="3691" y="824"/>
              <a:ext cx="441" cy="219"/>
              <a:chOff x="3691" y="824"/>
              <a:chExt cx="441" cy="219"/>
            </a:xfrm>
          </p:grpSpPr>
          <p:sp>
            <p:nvSpPr>
              <p:cNvPr id="12340" name="AutoShape 52"/>
              <p:cNvSpPr>
                <a:spLocks noChangeArrowheads="1"/>
              </p:cNvSpPr>
              <p:nvPr/>
            </p:nvSpPr>
            <p:spPr bwMode="auto">
              <a:xfrm>
                <a:off x="3716" y="824"/>
                <a:ext cx="353" cy="179"/>
              </a:xfrm>
              <a:prstGeom prst="roundRect">
                <a:avLst>
                  <a:gd name="adj" fmla="val 560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1600"/>
              </a:p>
            </p:txBody>
          </p:sp>
          <p:grpSp>
            <p:nvGrpSpPr>
              <p:cNvPr id="22" name="Group 53"/>
              <p:cNvGrpSpPr>
                <a:grpSpLocks/>
              </p:cNvGrpSpPr>
              <p:nvPr/>
            </p:nvGrpSpPr>
            <p:grpSpPr bwMode="auto">
              <a:xfrm>
                <a:off x="3691" y="824"/>
                <a:ext cx="441" cy="219"/>
                <a:chOff x="3691" y="824"/>
                <a:chExt cx="441" cy="219"/>
              </a:xfrm>
            </p:grpSpPr>
            <p:sp>
              <p:nvSpPr>
                <p:cNvPr id="12342" name="AutoShape 54"/>
                <p:cNvSpPr>
                  <a:spLocks noChangeArrowheads="1"/>
                </p:cNvSpPr>
                <p:nvPr/>
              </p:nvSpPr>
              <p:spPr bwMode="auto">
                <a:xfrm>
                  <a:off x="3716" y="824"/>
                  <a:ext cx="350" cy="176"/>
                </a:xfrm>
                <a:prstGeom prst="roundRect">
                  <a:avLst>
                    <a:gd name="adj" fmla="val 565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 sz="1600"/>
                </a:p>
              </p:txBody>
            </p:sp>
            <p:grpSp>
              <p:nvGrpSpPr>
                <p:cNvPr id="23" name="Group 55"/>
                <p:cNvGrpSpPr>
                  <a:grpSpLocks/>
                </p:cNvGrpSpPr>
                <p:nvPr/>
              </p:nvGrpSpPr>
              <p:grpSpPr bwMode="auto">
                <a:xfrm>
                  <a:off x="3691" y="824"/>
                  <a:ext cx="441" cy="219"/>
                  <a:chOff x="3691" y="824"/>
                  <a:chExt cx="441" cy="219"/>
                </a:xfrm>
              </p:grpSpPr>
              <p:sp>
                <p:nvSpPr>
                  <p:cNvPr id="12344" name="AutoShape 56"/>
                  <p:cNvSpPr>
                    <a:spLocks noChangeArrowheads="1"/>
                  </p:cNvSpPr>
                  <p:nvPr/>
                </p:nvSpPr>
                <p:spPr bwMode="auto">
                  <a:xfrm>
                    <a:off x="3716" y="824"/>
                    <a:ext cx="348" cy="174"/>
                  </a:xfrm>
                  <a:prstGeom prst="roundRect">
                    <a:avLst>
                      <a:gd name="adj" fmla="val 574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r-FR" sz="1600"/>
                  </a:p>
                </p:txBody>
              </p:sp>
              <p:grpSp>
                <p:nvGrpSpPr>
                  <p:cNvPr id="24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3691" y="824"/>
                    <a:ext cx="441" cy="219"/>
                    <a:chOff x="3691" y="824"/>
                    <a:chExt cx="441" cy="219"/>
                  </a:xfrm>
                </p:grpSpPr>
                <p:sp>
                  <p:nvSpPr>
                    <p:cNvPr id="12346" name="AutoShap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16" y="824"/>
                      <a:ext cx="347" cy="172"/>
                    </a:xfrm>
                    <a:prstGeom prst="roundRect">
                      <a:avLst>
                        <a:gd name="adj" fmla="val 579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fr-FR" sz="1600"/>
                    </a:p>
                  </p:txBody>
                </p:sp>
                <p:grpSp>
                  <p:nvGrpSpPr>
                    <p:cNvPr id="25" name="Group 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1" y="824"/>
                      <a:ext cx="441" cy="219"/>
                      <a:chOff x="3691" y="824"/>
                      <a:chExt cx="441" cy="219"/>
                    </a:xfrm>
                  </p:grpSpPr>
                  <p:sp>
                    <p:nvSpPr>
                      <p:cNvPr id="12348" name="AutoShape 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16" y="824"/>
                        <a:ext cx="347" cy="172"/>
                      </a:xfrm>
                      <a:prstGeom prst="roundRect">
                        <a:avLst>
                          <a:gd name="adj" fmla="val 579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fr-FR" sz="1600"/>
                      </a:p>
                    </p:txBody>
                  </p:sp>
                  <p:sp>
                    <p:nvSpPr>
                      <p:cNvPr id="12349" name="AutoShape 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91" y="824"/>
                        <a:ext cx="441" cy="219"/>
                      </a:xfrm>
                      <a:prstGeom prst="roundRect">
                        <a:avLst>
                          <a:gd name="adj" fmla="val 579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90000" tIns="46800" rIns="90000" bIns="46800">
                        <a:spAutoFit/>
                      </a:bodyPr>
                      <a:lstStyle/>
                      <a:p>
                        <a:pPr>
                          <a:lnSpc>
                            <a:spcPct val="90000"/>
                          </a:lnSpc>
                          <a:tabLst>
                            <a:tab pos="0" algn="l"/>
                            <a:tab pos="392477" algn="l"/>
                            <a:tab pos="786346" algn="l"/>
                            <a:tab pos="1180214" algn="l"/>
                            <a:tab pos="1574082" algn="l"/>
                            <a:tab pos="1967950" algn="l"/>
                            <a:tab pos="2361819" algn="l"/>
                            <a:tab pos="2755687" algn="l"/>
                            <a:tab pos="3149556" algn="l"/>
                            <a:tab pos="3543424" algn="l"/>
                            <a:tab pos="3937293" algn="l"/>
                            <a:tab pos="4331161" algn="l"/>
                            <a:tab pos="4725030" algn="l"/>
                            <a:tab pos="5118898" algn="l"/>
                            <a:tab pos="5512767" algn="l"/>
                            <a:tab pos="5906635" algn="l"/>
                            <a:tab pos="6300504" algn="l"/>
                            <a:tab pos="6694372" algn="l"/>
                            <a:tab pos="7088240" algn="l"/>
                            <a:tab pos="7482108" algn="l"/>
                            <a:tab pos="7875977" algn="l"/>
                          </a:tabLst>
                        </a:pPr>
                        <a:r>
                          <a:rPr lang="en-GB" sz="1600" dirty="0">
                            <a:solidFill>
                              <a:srgbClr val="000000"/>
                            </a:solidFill>
                            <a:ea typeface="DejaVu Sans" charset="0"/>
                            <a:cs typeface="DejaVu Sans" charset="0"/>
                          </a:rPr>
                          <a:t>1000</a:t>
                        </a: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26" name="Group 62"/>
          <p:cNvGrpSpPr>
            <a:grpSpLocks/>
          </p:cNvGrpSpPr>
          <p:nvPr/>
        </p:nvGrpSpPr>
        <p:grpSpPr bwMode="auto">
          <a:xfrm>
            <a:off x="6719968" y="1579341"/>
            <a:ext cx="552576" cy="316834"/>
            <a:chOff x="5067" y="823"/>
            <a:chExt cx="407" cy="220"/>
          </a:xfrm>
        </p:grpSpPr>
        <p:sp>
          <p:nvSpPr>
            <p:cNvPr id="12351" name="AutoShape 63"/>
            <p:cNvSpPr>
              <a:spLocks noChangeArrowheads="1"/>
            </p:cNvSpPr>
            <p:nvPr/>
          </p:nvSpPr>
          <p:spPr bwMode="auto">
            <a:xfrm>
              <a:off x="5082" y="823"/>
              <a:ext cx="339" cy="183"/>
            </a:xfrm>
            <a:prstGeom prst="roundRect">
              <a:avLst>
                <a:gd name="adj" fmla="val 546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 sz="1600"/>
            </a:p>
          </p:txBody>
        </p:sp>
        <p:grpSp>
          <p:nvGrpSpPr>
            <p:cNvPr id="27" name="Group 64"/>
            <p:cNvGrpSpPr>
              <a:grpSpLocks/>
            </p:cNvGrpSpPr>
            <p:nvPr/>
          </p:nvGrpSpPr>
          <p:grpSpPr bwMode="auto">
            <a:xfrm>
              <a:off x="5067" y="824"/>
              <a:ext cx="407" cy="219"/>
              <a:chOff x="5067" y="824"/>
              <a:chExt cx="407" cy="219"/>
            </a:xfrm>
          </p:grpSpPr>
          <p:sp>
            <p:nvSpPr>
              <p:cNvPr id="12353" name="AutoShape 65"/>
              <p:cNvSpPr>
                <a:spLocks noChangeArrowheads="1"/>
              </p:cNvSpPr>
              <p:nvPr/>
            </p:nvSpPr>
            <p:spPr bwMode="auto">
              <a:xfrm>
                <a:off x="5082" y="824"/>
                <a:ext cx="335" cy="179"/>
              </a:xfrm>
              <a:prstGeom prst="roundRect">
                <a:avLst>
                  <a:gd name="adj" fmla="val 560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1600"/>
              </a:p>
            </p:txBody>
          </p:sp>
          <p:grpSp>
            <p:nvGrpSpPr>
              <p:cNvPr id="28" name="Group 66"/>
              <p:cNvGrpSpPr>
                <a:grpSpLocks/>
              </p:cNvGrpSpPr>
              <p:nvPr/>
            </p:nvGrpSpPr>
            <p:grpSpPr bwMode="auto">
              <a:xfrm>
                <a:off x="5067" y="824"/>
                <a:ext cx="407" cy="219"/>
                <a:chOff x="5067" y="824"/>
                <a:chExt cx="407" cy="219"/>
              </a:xfrm>
            </p:grpSpPr>
            <p:sp>
              <p:nvSpPr>
                <p:cNvPr id="12355" name="AutoShape 67"/>
                <p:cNvSpPr>
                  <a:spLocks noChangeArrowheads="1"/>
                </p:cNvSpPr>
                <p:nvPr/>
              </p:nvSpPr>
              <p:spPr bwMode="auto">
                <a:xfrm>
                  <a:off x="5082" y="824"/>
                  <a:ext cx="332" cy="176"/>
                </a:xfrm>
                <a:prstGeom prst="roundRect">
                  <a:avLst>
                    <a:gd name="adj" fmla="val 565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 sz="1600"/>
                </a:p>
              </p:txBody>
            </p:sp>
            <p:grpSp>
              <p:nvGrpSpPr>
                <p:cNvPr id="29" name="Group 68"/>
                <p:cNvGrpSpPr>
                  <a:grpSpLocks/>
                </p:cNvGrpSpPr>
                <p:nvPr/>
              </p:nvGrpSpPr>
              <p:grpSpPr bwMode="auto">
                <a:xfrm>
                  <a:off x="5067" y="824"/>
                  <a:ext cx="407" cy="219"/>
                  <a:chOff x="5067" y="824"/>
                  <a:chExt cx="407" cy="219"/>
                </a:xfrm>
              </p:grpSpPr>
              <p:sp>
                <p:nvSpPr>
                  <p:cNvPr id="12357" name="AutoShape 69"/>
                  <p:cNvSpPr>
                    <a:spLocks noChangeArrowheads="1"/>
                  </p:cNvSpPr>
                  <p:nvPr/>
                </p:nvSpPr>
                <p:spPr bwMode="auto">
                  <a:xfrm>
                    <a:off x="5082" y="824"/>
                    <a:ext cx="331" cy="174"/>
                  </a:xfrm>
                  <a:prstGeom prst="roundRect">
                    <a:avLst>
                      <a:gd name="adj" fmla="val 574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r-FR" sz="1600"/>
                  </a:p>
                </p:txBody>
              </p:sp>
              <p:grpSp>
                <p:nvGrpSpPr>
                  <p:cNvPr id="30" name="Group 70"/>
                  <p:cNvGrpSpPr>
                    <a:grpSpLocks/>
                  </p:cNvGrpSpPr>
                  <p:nvPr/>
                </p:nvGrpSpPr>
                <p:grpSpPr bwMode="auto">
                  <a:xfrm>
                    <a:off x="5067" y="824"/>
                    <a:ext cx="407" cy="219"/>
                    <a:chOff x="5067" y="824"/>
                    <a:chExt cx="407" cy="219"/>
                  </a:xfrm>
                </p:grpSpPr>
                <p:sp>
                  <p:nvSpPr>
                    <p:cNvPr id="12359" name="AutoShap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82" y="824"/>
                      <a:ext cx="330" cy="172"/>
                    </a:xfrm>
                    <a:prstGeom prst="roundRect">
                      <a:avLst>
                        <a:gd name="adj" fmla="val 579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fr-FR" sz="1600"/>
                    </a:p>
                  </p:txBody>
                </p:sp>
                <p:grpSp>
                  <p:nvGrpSpPr>
                    <p:cNvPr id="31" name="Group 7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67" y="824"/>
                      <a:ext cx="407" cy="219"/>
                      <a:chOff x="5067" y="824"/>
                      <a:chExt cx="407" cy="219"/>
                    </a:xfrm>
                  </p:grpSpPr>
                  <p:sp>
                    <p:nvSpPr>
                      <p:cNvPr id="12361" name="AutoShape 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082" y="824"/>
                        <a:ext cx="330" cy="172"/>
                      </a:xfrm>
                      <a:prstGeom prst="roundRect">
                        <a:avLst>
                          <a:gd name="adj" fmla="val 579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fr-FR" sz="1600"/>
                      </a:p>
                    </p:txBody>
                  </p:sp>
                  <p:sp>
                    <p:nvSpPr>
                      <p:cNvPr id="12362" name="AutoShape 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067" y="824"/>
                        <a:ext cx="407" cy="219"/>
                      </a:xfrm>
                      <a:prstGeom prst="roundRect">
                        <a:avLst>
                          <a:gd name="adj" fmla="val 579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90000" tIns="46800" rIns="90000" bIns="46800">
                        <a:spAutoFit/>
                      </a:bodyPr>
                      <a:lstStyle/>
                      <a:p>
                        <a:pPr>
                          <a:lnSpc>
                            <a:spcPct val="90000"/>
                          </a:lnSpc>
                          <a:tabLst>
                            <a:tab pos="0" algn="l"/>
                            <a:tab pos="392477" algn="l"/>
                            <a:tab pos="786346" algn="l"/>
                            <a:tab pos="1180214" algn="l"/>
                            <a:tab pos="1574082" algn="l"/>
                            <a:tab pos="1967950" algn="l"/>
                            <a:tab pos="2361819" algn="l"/>
                            <a:tab pos="2755687" algn="l"/>
                            <a:tab pos="3149556" algn="l"/>
                            <a:tab pos="3543424" algn="l"/>
                            <a:tab pos="3937293" algn="l"/>
                            <a:tab pos="4331161" algn="l"/>
                            <a:tab pos="4725030" algn="l"/>
                            <a:tab pos="5118898" algn="l"/>
                            <a:tab pos="5512767" algn="l"/>
                            <a:tab pos="5906635" algn="l"/>
                            <a:tab pos="6300504" algn="l"/>
                            <a:tab pos="6694372" algn="l"/>
                            <a:tab pos="7088240" algn="l"/>
                            <a:tab pos="7482108" algn="l"/>
                            <a:tab pos="7875977" algn="l"/>
                          </a:tabLst>
                        </a:pPr>
                        <a:r>
                          <a:rPr lang="en-GB" sz="1600" dirty="0" smtClean="0">
                            <a:solidFill>
                              <a:srgbClr val="FFFFFF"/>
                            </a:solidFill>
                            <a:ea typeface="DejaVu Sans" charset="0"/>
                            <a:cs typeface="DejaVu Sans" charset="0"/>
                          </a:rPr>
                          <a:t>(UA)</a:t>
                        </a:r>
                        <a:r>
                          <a:rPr lang="en-GB" sz="1600" dirty="0">
                            <a:solidFill>
                              <a:srgbClr val="FFFFFF"/>
                            </a:solidFill>
                            <a:ea typeface="DejaVu Sans" charset="0"/>
                            <a:cs typeface="DejaVu Sans" charset="0"/>
                          </a:rPr>
                          <a:t>‏</a:t>
                        </a: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12321" name="Group 75"/>
          <p:cNvGrpSpPr>
            <a:grpSpLocks/>
          </p:cNvGrpSpPr>
          <p:nvPr/>
        </p:nvGrpSpPr>
        <p:grpSpPr bwMode="auto">
          <a:xfrm>
            <a:off x="6073719" y="1579341"/>
            <a:ext cx="628608" cy="316834"/>
            <a:chOff x="4591" y="823"/>
            <a:chExt cx="463" cy="220"/>
          </a:xfrm>
        </p:grpSpPr>
        <p:sp>
          <p:nvSpPr>
            <p:cNvPr id="12364" name="AutoShape 76"/>
            <p:cNvSpPr>
              <a:spLocks noChangeArrowheads="1"/>
            </p:cNvSpPr>
            <p:nvPr/>
          </p:nvSpPr>
          <p:spPr bwMode="auto">
            <a:xfrm>
              <a:off x="4591" y="823"/>
              <a:ext cx="450" cy="183"/>
            </a:xfrm>
            <a:prstGeom prst="roundRect">
              <a:avLst>
                <a:gd name="adj" fmla="val 546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 sz="1600"/>
            </a:p>
          </p:txBody>
        </p:sp>
        <p:grpSp>
          <p:nvGrpSpPr>
            <p:cNvPr id="12324" name="Group 77"/>
            <p:cNvGrpSpPr>
              <a:grpSpLocks/>
            </p:cNvGrpSpPr>
            <p:nvPr/>
          </p:nvGrpSpPr>
          <p:grpSpPr bwMode="auto">
            <a:xfrm>
              <a:off x="4591" y="824"/>
              <a:ext cx="463" cy="219"/>
              <a:chOff x="4591" y="824"/>
              <a:chExt cx="463" cy="219"/>
            </a:xfrm>
          </p:grpSpPr>
          <p:sp>
            <p:nvSpPr>
              <p:cNvPr id="12366" name="AutoShape 78"/>
              <p:cNvSpPr>
                <a:spLocks noChangeArrowheads="1"/>
              </p:cNvSpPr>
              <p:nvPr/>
            </p:nvSpPr>
            <p:spPr bwMode="auto">
              <a:xfrm>
                <a:off x="4591" y="824"/>
                <a:ext cx="446" cy="179"/>
              </a:xfrm>
              <a:prstGeom prst="roundRect">
                <a:avLst>
                  <a:gd name="adj" fmla="val 560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1600"/>
              </a:p>
            </p:txBody>
          </p:sp>
          <p:grpSp>
            <p:nvGrpSpPr>
              <p:cNvPr id="12326" name="Group 79"/>
              <p:cNvGrpSpPr>
                <a:grpSpLocks/>
              </p:cNvGrpSpPr>
              <p:nvPr/>
            </p:nvGrpSpPr>
            <p:grpSpPr bwMode="auto">
              <a:xfrm>
                <a:off x="4591" y="824"/>
                <a:ext cx="463" cy="219"/>
                <a:chOff x="4591" y="824"/>
                <a:chExt cx="463" cy="219"/>
              </a:xfrm>
            </p:grpSpPr>
            <p:sp>
              <p:nvSpPr>
                <p:cNvPr id="12368" name="AutoShape 80"/>
                <p:cNvSpPr>
                  <a:spLocks noChangeArrowheads="1"/>
                </p:cNvSpPr>
                <p:nvPr/>
              </p:nvSpPr>
              <p:spPr bwMode="auto">
                <a:xfrm>
                  <a:off x="4591" y="824"/>
                  <a:ext cx="443" cy="176"/>
                </a:xfrm>
                <a:prstGeom prst="roundRect">
                  <a:avLst>
                    <a:gd name="adj" fmla="val 565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 sz="1600"/>
                </a:p>
              </p:txBody>
            </p:sp>
            <p:grpSp>
              <p:nvGrpSpPr>
                <p:cNvPr id="12328" name="Group 81"/>
                <p:cNvGrpSpPr>
                  <a:grpSpLocks/>
                </p:cNvGrpSpPr>
                <p:nvPr/>
              </p:nvGrpSpPr>
              <p:grpSpPr bwMode="auto">
                <a:xfrm>
                  <a:off x="4591" y="824"/>
                  <a:ext cx="463" cy="219"/>
                  <a:chOff x="4591" y="824"/>
                  <a:chExt cx="463" cy="219"/>
                </a:xfrm>
              </p:grpSpPr>
              <p:sp>
                <p:nvSpPr>
                  <p:cNvPr id="12370" name="AutoShape 82"/>
                  <p:cNvSpPr>
                    <a:spLocks noChangeArrowheads="1"/>
                  </p:cNvSpPr>
                  <p:nvPr/>
                </p:nvSpPr>
                <p:spPr bwMode="auto">
                  <a:xfrm>
                    <a:off x="4591" y="824"/>
                    <a:ext cx="441" cy="174"/>
                  </a:xfrm>
                  <a:prstGeom prst="roundRect">
                    <a:avLst>
                      <a:gd name="adj" fmla="val 574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r-FR" sz="1600"/>
                  </a:p>
                </p:txBody>
              </p:sp>
              <p:grpSp>
                <p:nvGrpSpPr>
                  <p:cNvPr id="1233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4591" y="824"/>
                    <a:ext cx="463" cy="219"/>
                    <a:chOff x="4591" y="824"/>
                    <a:chExt cx="463" cy="219"/>
                  </a:xfrm>
                </p:grpSpPr>
                <p:sp>
                  <p:nvSpPr>
                    <p:cNvPr id="12372" name="AutoShap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91" y="824"/>
                      <a:ext cx="440" cy="172"/>
                    </a:xfrm>
                    <a:prstGeom prst="roundRect">
                      <a:avLst>
                        <a:gd name="adj" fmla="val 579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fr-FR" sz="1600"/>
                    </a:p>
                  </p:txBody>
                </p:sp>
                <p:grpSp>
                  <p:nvGrpSpPr>
                    <p:cNvPr id="12332" name="Group 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91" y="824"/>
                      <a:ext cx="463" cy="219"/>
                      <a:chOff x="4591" y="824"/>
                      <a:chExt cx="463" cy="219"/>
                    </a:xfrm>
                  </p:grpSpPr>
                  <p:sp>
                    <p:nvSpPr>
                      <p:cNvPr id="12374" name="AutoShape 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91" y="824"/>
                        <a:ext cx="440" cy="172"/>
                      </a:xfrm>
                      <a:prstGeom prst="roundRect">
                        <a:avLst>
                          <a:gd name="adj" fmla="val 579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fr-FR" sz="1600"/>
                      </a:p>
                    </p:txBody>
                  </p:sp>
                  <p:sp>
                    <p:nvSpPr>
                      <p:cNvPr id="12375" name="AutoShape 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13" y="824"/>
                        <a:ext cx="441" cy="219"/>
                      </a:xfrm>
                      <a:prstGeom prst="roundRect">
                        <a:avLst>
                          <a:gd name="adj" fmla="val 579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90000" tIns="46800" rIns="90000" bIns="46800">
                        <a:spAutoFit/>
                      </a:bodyPr>
                      <a:lstStyle/>
                      <a:p>
                        <a:pPr>
                          <a:lnSpc>
                            <a:spcPct val="90000"/>
                          </a:lnSpc>
                          <a:tabLst>
                            <a:tab pos="0" algn="l"/>
                            <a:tab pos="392477" algn="l"/>
                            <a:tab pos="786346" algn="l"/>
                            <a:tab pos="1180214" algn="l"/>
                            <a:tab pos="1574082" algn="l"/>
                            <a:tab pos="1967950" algn="l"/>
                            <a:tab pos="2361819" algn="l"/>
                            <a:tab pos="2755687" algn="l"/>
                            <a:tab pos="3149556" algn="l"/>
                            <a:tab pos="3543424" algn="l"/>
                            <a:tab pos="3937293" algn="l"/>
                            <a:tab pos="4331161" algn="l"/>
                            <a:tab pos="4725030" algn="l"/>
                            <a:tab pos="5118898" algn="l"/>
                            <a:tab pos="5512767" algn="l"/>
                            <a:tab pos="5906635" algn="l"/>
                            <a:tab pos="6300504" algn="l"/>
                            <a:tab pos="6694372" algn="l"/>
                            <a:tab pos="7088240" algn="l"/>
                            <a:tab pos="7482108" algn="l"/>
                            <a:tab pos="7875977" algn="l"/>
                          </a:tabLst>
                        </a:pPr>
                        <a:r>
                          <a:rPr lang="en-GB" sz="1600" dirty="0">
                            <a:solidFill>
                              <a:srgbClr val="FFFFFF"/>
                            </a:solidFill>
                            <a:ea typeface="DejaVu Sans" charset="0"/>
                            <a:cs typeface="DejaVu Sans" charset="0"/>
                          </a:rPr>
                          <a:t>1000</a:t>
                        </a:r>
                      </a:p>
                    </p:txBody>
                  </p:sp>
                </p:grpSp>
              </p:grpSp>
            </p:grpSp>
          </p:grpSp>
        </p:grpSp>
      </p:grpSp>
      <p:sp>
        <p:nvSpPr>
          <p:cNvPr id="12376" name="Line 88"/>
          <p:cNvSpPr>
            <a:spLocks noChangeShapeType="1"/>
          </p:cNvSpPr>
          <p:nvPr/>
        </p:nvSpPr>
        <p:spPr bwMode="auto">
          <a:xfrm>
            <a:off x="1225426" y="1863050"/>
            <a:ext cx="3079227" cy="1441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ffectLst/>
        </p:spPr>
        <p:txBody>
          <a:bodyPr lIns="80165" tIns="40083" rIns="80165" bIns="40083"/>
          <a:lstStyle/>
          <a:p>
            <a:endParaRPr lang="fr-FR" sz="1600"/>
          </a:p>
        </p:txBody>
      </p:sp>
      <p:sp>
        <p:nvSpPr>
          <p:cNvPr id="12377" name="Line 89"/>
          <p:cNvSpPr>
            <a:spLocks noChangeShapeType="1"/>
          </p:cNvSpPr>
          <p:nvPr/>
        </p:nvSpPr>
        <p:spPr bwMode="auto">
          <a:xfrm>
            <a:off x="5536073" y="1863050"/>
            <a:ext cx="2462838" cy="1441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lIns="80165" tIns="40083" rIns="80165" bIns="40083"/>
          <a:lstStyle/>
          <a:p>
            <a:endParaRPr lang="fr-FR" sz="1600"/>
          </a:p>
        </p:txBody>
      </p:sp>
      <p:sp>
        <p:nvSpPr>
          <p:cNvPr id="12378" name="Line 90"/>
          <p:cNvSpPr>
            <a:spLocks noChangeShapeType="1"/>
          </p:cNvSpPr>
          <p:nvPr/>
        </p:nvSpPr>
        <p:spPr bwMode="auto">
          <a:xfrm>
            <a:off x="3012138" y="1863050"/>
            <a:ext cx="2678710" cy="1441"/>
          </a:xfrm>
          <a:prstGeom prst="line">
            <a:avLst/>
          </a:prstGeom>
          <a:noFill/>
          <a:ln w="9360">
            <a:solidFill>
              <a:srgbClr val="FFFFFF"/>
            </a:solidFill>
            <a:prstDash val="sysDot"/>
            <a:round/>
            <a:headEnd/>
            <a:tailEnd/>
          </a:ln>
          <a:effectLst/>
        </p:spPr>
        <p:txBody>
          <a:bodyPr lIns="80165" tIns="40083" rIns="80165" bIns="40083"/>
          <a:lstStyle/>
          <a:p>
            <a:endParaRPr lang="fr-FR" sz="1600"/>
          </a:p>
        </p:txBody>
      </p:sp>
      <p:pic>
        <p:nvPicPr>
          <p:cNvPr id="12379" name="Picture 9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6267" y="2581686"/>
            <a:ext cx="805107" cy="9202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382" name="Picture 9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37225" y="2184205"/>
            <a:ext cx="141199" cy="299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383" name="Picture 9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03752" y="2223088"/>
            <a:ext cx="154776" cy="2117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384" name="Line 96"/>
          <p:cNvSpPr>
            <a:spLocks noChangeShapeType="1"/>
          </p:cNvSpPr>
          <p:nvPr/>
        </p:nvSpPr>
        <p:spPr bwMode="auto">
          <a:xfrm>
            <a:off x="2771033" y="326915"/>
            <a:ext cx="153418" cy="144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0165" tIns="40083" rIns="80165" bIns="40083"/>
          <a:lstStyle/>
          <a:p>
            <a:endParaRPr lang="fr-FR"/>
          </a:p>
        </p:txBody>
      </p:sp>
      <p:pic>
        <p:nvPicPr>
          <p:cNvPr id="12385" name="Picture 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687" y="2256212"/>
            <a:ext cx="157491" cy="2117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386" name="Text Box 98"/>
          <p:cNvSpPr txBox="1">
            <a:spLocks noChangeArrowheads="1"/>
          </p:cNvSpPr>
          <p:nvPr/>
        </p:nvSpPr>
        <p:spPr bwMode="auto">
          <a:xfrm>
            <a:off x="2589899" y="2037309"/>
            <a:ext cx="238952" cy="4046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83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dirty="0">
                <a:solidFill>
                  <a:srgbClr val="99CCFF"/>
                </a:solidFill>
                <a:ea typeface="DejaVu Sans" charset="0"/>
                <a:cs typeface="DejaVu Sans" charset="0"/>
              </a:rPr>
              <a:t>.</a:t>
            </a:r>
          </a:p>
        </p:txBody>
      </p:sp>
      <p:sp>
        <p:nvSpPr>
          <p:cNvPr id="12387" name="Text Box 99"/>
          <p:cNvSpPr txBox="1">
            <a:spLocks noChangeArrowheads="1"/>
          </p:cNvSpPr>
          <p:nvPr/>
        </p:nvSpPr>
        <p:spPr bwMode="auto">
          <a:xfrm>
            <a:off x="2621125" y="2005626"/>
            <a:ext cx="238952" cy="4046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83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dirty="0">
                <a:solidFill>
                  <a:srgbClr val="99CCFF"/>
                </a:solidFill>
                <a:ea typeface="DejaVu Sans" charset="0"/>
                <a:cs typeface="DejaVu Sans" charset="0"/>
              </a:rPr>
              <a:t>.</a:t>
            </a:r>
          </a:p>
        </p:txBody>
      </p:sp>
      <p:sp>
        <p:nvSpPr>
          <p:cNvPr id="12388" name="Text Box 100"/>
          <p:cNvSpPr txBox="1">
            <a:spLocks noChangeArrowheads="1"/>
          </p:cNvSpPr>
          <p:nvPr/>
        </p:nvSpPr>
        <p:spPr bwMode="auto">
          <a:xfrm>
            <a:off x="2652352" y="2070432"/>
            <a:ext cx="238952" cy="4046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83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dirty="0">
                <a:solidFill>
                  <a:srgbClr val="99CCFF"/>
                </a:solidFill>
                <a:ea typeface="DejaVu Sans" charset="0"/>
                <a:cs typeface="DejaVu Sans" charset="0"/>
              </a:rPr>
              <a:t>.</a:t>
            </a:r>
          </a:p>
        </p:txBody>
      </p:sp>
      <p:sp>
        <p:nvSpPr>
          <p:cNvPr id="12389" name="Text Box 101"/>
          <p:cNvSpPr txBox="1">
            <a:spLocks noChangeArrowheads="1"/>
          </p:cNvSpPr>
          <p:nvPr/>
        </p:nvSpPr>
        <p:spPr bwMode="auto">
          <a:xfrm>
            <a:off x="2622483" y="2103556"/>
            <a:ext cx="238952" cy="4046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83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dirty="0">
                <a:solidFill>
                  <a:srgbClr val="99CCFF"/>
                </a:solidFill>
                <a:ea typeface="DejaVu Sans" charset="0"/>
                <a:cs typeface="DejaVu Sans" charset="0"/>
              </a:rPr>
              <a:t>.</a:t>
            </a:r>
          </a:p>
        </p:txBody>
      </p:sp>
      <p:sp>
        <p:nvSpPr>
          <p:cNvPr id="12390" name="Text Box 102"/>
          <p:cNvSpPr txBox="1">
            <a:spLocks noChangeArrowheads="1"/>
          </p:cNvSpPr>
          <p:nvPr/>
        </p:nvSpPr>
        <p:spPr bwMode="auto">
          <a:xfrm>
            <a:off x="2591256" y="2103556"/>
            <a:ext cx="238952" cy="4046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83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dirty="0">
                <a:solidFill>
                  <a:srgbClr val="99CCFF"/>
                </a:solidFill>
                <a:ea typeface="DejaVu Sans" charset="0"/>
                <a:cs typeface="DejaVu Sans" charset="0"/>
              </a:rPr>
              <a:t>.</a:t>
            </a:r>
          </a:p>
        </p:txBody>
      </p:sp>
      <p:sp>
        <p:nvSpPr>
          <p:cNvPr id="12391" name="Text Box 103"/>
          <p:cNvSpPr txBox="1">
            <a:spLocks noChangeArrowheads="1"/>
          </p:cNvSpPr>
          <p:nvPr/>
        </p:nvSpPr>
        <p:spPr bwMode="auto">
          <a:xfrm>
            <a:off x="2653710" y="2136679"/>
            <a:ext cx="238952" cy="4046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83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dirty="0">
                <a:solidFill>
                  <a:srgbClr val="99CCFF"/>
                </a:solidFill>
                <a:ea typeface="DejaVu Sans" charset="0"/>
                <a:cs typeface="DejaVu Sans" charset="0"/>
              </a:rPr>
              <a:t>.</a:t>
            </a:r>
          </a:p>
        </p:txBody>
      </p:sp>
      <p:sp>
        <p:nvSpPr>
          <p:cNvPr id="12392" name="Text Box 104"/>
          <p:cNvSpPr txBox="1">
            <a:spLocks noChangeArrowheads="1"/>
          </p:cNvSpPr>
          <p:nvPr/>
        </p:nvSpPr>
        <p:spPr bwMode="auto">
          <a:xfrm>
            <a:off x="2622483" y="2169803"/>
            <a:ext cx="238952" cy="4046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83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dirty="0">
                <a:solidFill>
                  <a:srgbClr val="99CCFF"/>
                </a:solidFill>
                <a:ea typeface="DejaVu Sans" charset="0"/>
                <a:cs typeface="DejaVu Sans" charset="0"/>
              </a:rPr>
              <a:t>.</a:t>
            </a:r>
          </a:p>
        </p:txBody>
      </p:sp>
      <p:sp>
        <p:nvSpPr>
          <p:cNvPr id="12393" name="Text Box 105"/>
          <p:cNvSpPr txBox="1">
            <a:spLocks noChangeArrowheads="1"/>
          </p:cNvSpPr>
          <p:nvPr/>
        </p:nvSpPr>
        <p:spPr bwMode="auto">
          <a:xfrm>
            <a:off x="2653710" y="1973943"/>
            <a:ext cx="238952" cy="4046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83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dirty="0">
                <a:solidFill>
                  <a:srgbClr val="99CCFF"/>
                </a:solidFill>
                <a:ea typeface="DejaVu Sans" charset="0"/>
                <a:cs typeface="DejaVu Sans" charset="0"/>
              </a:rPr>
              <a:t>.</a:t>
            </a:r>
          </a:p>
        </p:txBody>
      </p:sp>
      <p:sp>
        <p:nvSpPr>
          <p:cNvPr id="12394" name="Text Box 106"/>
          <p:cNvSpPr txBox="1">
            <a:spLocks noChangeArrowheads="1"/>
          </p:cNvSpPr>
          <p:nvPr/>
        </p:nvSpPr>
        <p:spPr bwMode="auto">
          <a:xfrm>
            <a:off x="2561387" y="2138120"/>
            <a:ext cx="238952" cy="4046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83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dirty="0">
                <a:solidFill>
                  <a:srgbClr val="99CCFF"/>
                </a:solidFill>
                <a:ea typeface="DejaVu Sans" charset="0"/>
                <a:cs typeface="DejaVu Sans" charset="0"/>
              </a:rPr>
              <a:t>.</a:t>
            </a:r>
          </a:p>
        </p:txBody>
      </p:sp>
      <p:sp>
        <p:nvSpPr>
          <p:cNvPr id="12395" name="Text Box 107"/>
          <p:cNvSpPr txBox="1">
            <a:spLocks noChangeArrowheads="1"/>
          </p:cNvSpPr>
          <p:nvPr/>
        </p:nvSpPr>
        <p:spPr bwMode="auto">
          <a:xfrm>
            <a:off x="2592614" y="1942259"/>
            <a:ext cx="238952" cy="4046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83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dirty="0">
                <a:solidFill>
                  <a:srgbClr val="99CCFF"/>
                </a:solidFill>
                <a:ea typeface="DejaVu Sans" charset="0"/>
                <a:cs typeface="DejaVu Sans" charset="0"/>
              </a:rPr>
              <a:t>.</a:t>
            </a:r>
          </a:p>
        </p:txBody>
      </p:sp>
      <p:sp>
        <p:nvSpPr>
          <p:cNvPr id="12396" name="Text Box 108"/>
          <p:cNvSpPr txBox="1">
            <a:spLocks noChangeArrowheads="1"/>
          </p:cNvSpPr>
          <p:nvPr/>
        </p:nvSpPr>
        <p:spPr bwMode="auto">
          <a:xfrm>
            <a:off x="2562745" y="2008506"/>
            <a:ext cx="238952" cy="4046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83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dirty="0">
                <a:solidFill>
                  <a:srgbClr val="99CCFF"/>
                </a:solidFill>
                <a:ea typeface="DejaVu Sans" charset="0"/>
                <a:cs typeface="DejaVu Sans" charset="0"/>
              </a:rPr>
              <a:t>.</a:t>
            </a:r>
          </a:p>
        </p:txBody>
      </p:sp>
      <p:sp>
        <p:nvSpPr>
          <p:cNvPr id="12397" name="Text Box 109"/>
          <p:cNvSpPr txBox="1">
            <a:spLocks noChangeArrowheads="1"/>
          </p:cNvSpPr>
          <p:nvPr/>
        </p:nvSpPr>
        <p:spPr bwMode="auto">
          <a:xfrm>
            <a:off x="5720718" y="2083394"/>
            <a:ext cx="491481" cy="272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83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i="1" dirty="0" smtClean="0">
                <a:solidFill>
                  <a:srgbClr val="FFFFFF"/>
                </a:solidFill>
                <a:ea typeface="DejaVu Sans" charset="0"/>
                <a:cs typeface="DejaVu Sans" charset="0"/>
              </a:rPr>
              <a:t>	</a:t>
            </a:r>
            <a:r>
              <a:rPr lang="en-GB" sz="1600" i="1" dirty="0" err="1" smtClean="0">
                <a:solidFill>
                  <a:srgbClr val="FFFFFF"/>
                </a:solidFill>
                <a:ea typeface="DejaVu Sans" charset="0"/>
                <a:cs typeface="DejaVu Sans" charset="0"/>
              </a:rPr>
              <a:t>Oort</a:t>
            </a:r>
            <a:endParaRPr lang="en-GB" sz="1600" i="1" dirty="0">
              <a:solidFill>
                <a:srgbClr val="FFFFFF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2398" name="Text Box 110"/>
          <p:cNvSpPr txBox="1">
            <a:spLocks noChangeArrowheads="1"/>
          </p:cNvSpPr>
          <p:nvPr/>
        </p:nvSpPr>
        <p:spPr bwMode="auto">
          <a:xfrm>
            <a:off x="2763683" y="2083394"/>
            <a:ext cx="696491" cy="272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83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i="1" dirty="0" err="1">
                <a:solidFill>
                  <a:srgbClr val="FFFFFF"/>
                </a:solidFill>
                <a:ea typeface="DejaVu Sans" charset="0"/>
                <a:cs typeface="DejaVu Sans" charset="0"/>
              </a:rPr>
              <a:t>Kuiper</a:t>
            </a:r>
            <a:r>
              <a:rPr lang="en-GB" sz="1600" i="1" dirty="0">
                <a:solidFill>
                  <a:srgbClr val="FFFFFF"/>
                </a:solidFill>
                <a:ea typeface="DejaVu Sans" charset="0"/>
                <a:cs typeface="DejaVu Sans" charset="0"/>
              </a:rPr>
              <a:t> </a:t>
            </a:r>
          </a:p>
        </p:txBody>
      </p:sp>
      <p:sp>
        <p:nvSpPr>
          <p:cNvPr id="12399" name="Line 111"/>
          <p:cNvSpPr>
            <a:spLocks noChangeShapeType="1"/>
          </p:cNvSpPr>
          <p:nvPr/>
        </p:nvSpPr>
        <p:spPr bwMode="auto">
          <a:xfrm>
            <a:off x="3534847" y="2354143"/>
            <a:ext cx="2617614" cy="1440"/>
          </a:xfrm>
          <a:prstGeom prst="line">
            <a:avLst/>
          </a:prstGeom>
          <a:noFill/>
          <a:ln w="9360">
            <a:solidFill>
              <a:srgbClr val="FFFFFF"/>
            </a:solidFill>
            <a:prstDash val="sysDot"/>
            <a:round/>
            <a:headEnd/>
            <a:tailEnd type="triangle" w="med" len="med"/>
          </a:ln>
          <a:effectLst/>
        </p:spPr>
        <p:txBody>
          <a:bodyPr lIns="80165" tIns="40083" rIns="80165" bIns="40083"/>
          <a:lstStyle/>
          <a:p>
            <a:endParaRPr lang="fr-FR" sz="1600"/>
          </a:p>
        </p:txBody>
      </p:sp>
      <p:sp>
        <p:nvSpPr>
          <p:cNvPr id="113" name="Text Box 7"/>
          <p:cNvSpPr txBox="1">
            <a:spLocks noChangeArrowheads="1"/>
          </p:cNvSpPr>
          <p:nvPr/>
        </p:nvSpPr>
        <p:spPr bwMode="auto">
          <a:xfrm>
            <a:off x="6841481" y="3464498"/>
            <a:ext cx="1090220" cy="2765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83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i="1" dirty="0">
                <a:solidFill>
                  <a:srgbClr val="FFFFFF"/>
                </a:solidFill>
                <a:ea typeface="DejaVu Sans" charset="0"/>
                <a:cs typeface="DejaVu Sans" charset="0"/>
              </a:rPr>
              <a:t>- </a:t>
            </a:r>
            <a:r>
              <a:rPr lang="en-GB" sz="1600" i="1" dirty="0" err="1" smtClean="0">
                <a:solidFill>
                  <a:srgbClr val="FFFFFF"/>
                </a:solidFill>
                <a:ea typeface="DejaVu Sans" charset="0"/>
                <a:cs typeface="DejaVu Sans" charset="0"/>
              </a:rPr>
              <a:t>Multiplicité</a:t>
            </a:r>
            <a:endParaRPr lang="en-GB" sz="1600" i="1" dirty="0">
              <a:solidFill>
                <a:srgbClr val="FFFFFF"/>
              </a:solidFill>
              <a:ea typeface="DejaVu Sans" charset="0"/>
              <a:cs typeface="DejaVu Sans" charset="0"/>
            </a:endParaRPr>
          </a:p>
        </p:txBody>
      </p:sp>
      <p:pic>
        <p:nvPicPr>
          <p:cNvPr id="114" name="Picture 9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96122" y="3379530"/>
            <a:ext cx="530855" cy="7373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5" name="Picture 9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6267" y="3294561"/>
            <a:ext cx="805107" cy="9202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6" name="Rectangle 3"/>
          <p:cNvSpPr>
            <a:spLocks noChangeArrowheads="1"/>
          </p:cNvSpPr>
          <p:nvPr/>
        </p:nvSpPr>
        <p:spPr bwMode="auto">
          <a:xfrm>
            <a:off x="0" y="500042"/>
            <a:ext cx="9144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r>
              <a:rPr lang="fr-FR" sz="6600" dirty="0" smtClean="0">
                <a:solidFill>
                  <a:schemeClr val="bg1">
                    <a:lumMod val="85000"/>
                  </a:schemeClr>
                </a:solidFill>
                <a:cs typeface="Lucida Sans Unicode" pitchFamily="34" charset="0"/>
              </a:rPr>
              <a:t>Observation</a:t>
            </a:r>
            <a:endParaRPr lang="en-US" sz="6600" dirty="0">
              <a:solidFill>
                <a:schemeClr val="bg1">
                  <a:lumMod val="85000"/>
                </a:schemeClr>
              </a:solidFill>
              <a:cs typeface="Lucida Sans Unicode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3042" y="2256212"/>
            <a:ext cx="157491" cy="2117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6074" y="2223088"/>
            <a:ext cx="308194" cy="2117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11430" y="2418948"/>
            <a:ext cx="5204001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1" name="Text Box 5"/>
          <p:cNvSpPr txBox="1">
            <a:spLocks noChangeArrowheads="1"/>
          </p:cNvSpPr>
          <p:nvPr/>
        </p:nvSpPr>
        <p:spPr bwMode="auto">
          <a:xfrm>
            <a:off x="6869992" y="2277814"/>
            <a:ext cx="1264003" cy="2721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83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i="1" dirty="0">
                <a:solidFill>
                  <a:srgbClr val="FFFFFF"/>
                </a:solidFill>
                <a:ea typeface="DejaVu Sans" charset="0"/>
                <a:cs typeface="DejaVu Sans" charset="0"/>
              </a:rPr>
              <a:t>- </a:t>
            </a:r>
            <a:r>
              <a:rPr lang="en-GB" sz="1600" i="1" dirty="0" err="1" smtClean="0">
                <a:solidFill>
                  <a:srgbClr val="FFFFFF"/>
                </a:solidFill>
                <a:ea typeface="DejaVu Sans" charset="0"/>
                <a:cs typeface="DejaVu Sans" charset="0"/>
              </a:rPr>
              <a:t>Système</a:t>
            </a:r>
            <a:r>
              <a:rPr lang="en-GB" sz="1600" i="1" dirty="0" smtClean="0">
                <a:solidFill>
                  <a:srgbClr val="FFFFFF"/>
                </a:solidFill>
                <a:ea typeface="DejaVu Sans" charset="0"/>
                <a:cs typeface="DejaVu Sans" charset="0"/>
              </a:rPr>
              <a:t> </a:t>
            </a:r>
            <a:r>
              <a:rPr lang="en-GB" sz="1600" i="1" dirty="0" err="1" smtClean="0">
                <a:solidFill>
                  <a:srgbClr val="FFFFFF"/>
                </a:solidFill>
                <a:ea typeface="DejaVu Sans" charset="0"/>
                <a:cs typeface="DejaVu Sans" charset="0"/>
              </a:rPr>
              <a:t>solaire</a:t>
            </a:r>
            <a:endParaRPr lang="en-GB" sz="1600" i="1" dirty="0">
              <a:solidFill>
                <a:srgbClr val="FFFFFF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22" name="Text Box 6"/>
          <p:cNvSpPr txBox="1">
            <a:spLocks noChangeArrowheads="1"/>
          </p:cNvSpPr>
          <p:nvPr/>
        </p:nvSpPr>
        <p:spPr bwMode="auto">
          <a:xfrm>
            <a:off x="6841481" y="2865395"/>
            <a:ext cx="1731047" cy="2721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83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i="1" dirty="0">
                <a:solidFill>
                  <a:srgbClr val="FFFFFF"/>
                </a:solidFill>
                <a:ea typeface="DejaVu Sans" charset="0"/>
                <a:cs typeface="DejaVu Sans" charset="0"/>
              </a:rPr>
              <a:t>- </a:t>
            </a:r>
            <a:r>
              <a:rPr lang="en-GB" sz="1600" i="1" dirty="0" err="1" smtClean="0">
                <a:solidFill>
                  <a:srgbClr val="FFFFFF"/>
                </a:solidFill>
                <a:ea typeface="DejaVu Sans" charset="0"/>
                <a:cs typeface="DejaVu Sans" charset="0"/>
              </a:rPr>
              <a:t>Disques</a:t>
            </a:r>
            <a:r>
              <a:rPr lang="en-GB" sz="1600" i="1" dirty="0" smtClean="0">
                <a:solidFill>
                  <a:srgbClr val="FFFFFF"/>
                </a:solidFill>
                <a:ea typeface="DejaVu Sans" charset="0"/>
                <a:cs typeface="DejaVu Sans" charset="0"/>
              </a:rPr>
              <a:t> </a:t>
            </a:r>
            <a:r>
              <a:rPr lang="en-GB" sz="1600" i="1" dirty="0" err="1" smtClean="0">
                <a:solidFill>
                  <a:srgbClr val="FFFFFF"/>
                </a:solidFill>
                <a:ea typeface="DejaVu Sans" charset="0"/>
                <a:cs typeface="DejaVu Sans" charset="0"/>
              </a:rPr>
              <a:t>Circumstellaires</a:t>
            </a:r>
            <a:endParaRPr lang="en-GB" sz="1600" i="1" dirty="0">
              <a:solidFill>
                <a:srgbClr val="FFFFFF"/>
              </a:solidFill>
              <a:ea typeface="DejaVu Sans" charset="0"/>
              <a:cs typeface="DejaVu Sans" charset="0"/>
            </a:endParaRPr>
          </a:p>
        </p:txBody>
      </p:sp>
      <p:pic>
        <p:nvPicPr>
          <p:cNvPr id="123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6267" y="1896174"/>
            <a:ext cx="805107" cy="9202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4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37225" y="2184205"/>
            <a:ext cx="141199" cy="299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125" name="Group 10"/>
          <p:cNvGrpSpPr>
            <a:grpSpLocks/>
          </p:cNvGrpSpPr>
          <p:nvPr/>
        </p:nvGrpSpPr>
        <p:grpSpPr bwMode="auto">
          <a:xfrm>
            <a:off x="1141248" y="1582221"/>
            <a:ext cx="286471" cy="316834"/>
            <a:chOff x="958" y="825"/>
            <a:chExt cx="211" cy="220"/>
          </a:xfrm>
        </p:grpSpPr>
        <p:sp>
          <p:nvSpPr>
            <p:cNvPr id="126" name="AutoShape 11"/>
            <p:cNvSpPr>
              <a:spLocks noChangeArrowheads="1"/>
            </p:cNvSpPr>
            <p:nvPr/>
          </p:nvSpPr>
          <p:spPr bwMode="auto">
            <a:xfrm>
              <a:off x="970" y="825"/>
              <a:ext cx="171" cy="183"/>
            </a:xfrm>
            <a:prstGeom prst="roundRect">
              <a:avLst>
                <a:gd name="adj" fmla="val 588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 sz="1600"/>
            </a:p>
          </p:txBody>
        </p:sp>
        <p:grpSp>
          <p:nvGrpSpPr>
            <p:cNvPr id="127" name="Group 12"/>
            <p:cNvGrpSpPr>
              <a:grpSpLocks/>
            </p:cNvGrpSpPr>
            <p:nvPr/>
          </p:nvGrpSpPr>
          <p:grpSpPr bwMode="auto">
            <a:xfrm>
              <a:off x="958" y="826"/>
              <a:ext cx="211" cy="219"/>
              <a:chOff x="958" y="826"/>
              <a:chExt cx="211" cy="219"/>
            </a:xfrm>
          </p:grpSpPr>
          <p:sp>
            <p:nvSpPr>
              <p:cNvPr id="128" name="AutoShape 13"/>
              <p:cNvSpPr>
                <a:spLocks noChangeArrowheads="1"/>
              </p:cNvSpPr>
              <p:nvPr/>
            </p:nvSpPr>
            <p:spPr bwMode="auto">
              <a:xfrm>
                <a:off x="970" y="826"/>
                <a:ext cx="167" cy="179"/>
              </a:xfrm>
              <a:prstGeom prst="roundRect">
                <a:avLst>
                  <a:gd name="adj" fmla="val 602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1600"/>
              </a:p>
            </p:txBody>
          </p:sp>
          <p:grpSp>
            <p:nvGrpSpPr>
              <p:cNvPr id="129" name="Group 14"/>
              <p:cNvGrpSpPr>
                <a:grpSpLocks/>
              </p:cNvGrpSpPr>
              <p:nvPr/>
            </p:nvGrpSpPr>
            <p:grpSpPr bwMode="auto">
              <a:xfrm>
                <a:off x="958" y="826"/>
                <a:ext cx="211" cy="219"/>
                <a:chOff x="958" y="826"/>
                <a:chExt cx="211" cy="219"/>
              </a:xfrm>
            </p:grpSpPr>
            <p:sp>
              <p:nvSpPr>
                <p:cNvPr id="130" name="AutoShape 15"/>
                <p:cNvSpPr>
                  <a:spLocks noChangeArrowheads="1"/>
                </p:cNvSpPr>
                <p:nvPr/>
              </p:nvSpPr>
              <p:spPr bwMode="auto">
                <a:xfrm>
                  <a:off x="970" y="826"/>
                  <a:ext cx="165" cy="176"/>
                </a:xfrm>
                <a:prstGeom prst="roundRect">
                  <a:avLst>
                    <a:gd name="adj" fmla="val 60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 sz="1600"/>
                </a:p>
              </p:txBody>
            </p:sp>
            <p:grpSp>
              <p:nvGrpSpPr>
                <p:cNvPr id="131" name="Group 16"/>
                <p:cNvGrpSpPr>
                  <a:grpSpLocks/>
                </p:cNvGrpSpPr>
                <p:nvPr/>
              </p:nvGrpSpPr>
              <p:grpSpPr bwMode="auto">
                <a:xfrm>
                  <a:off x="958" y="826"/>
                  <a:ext cx="211" cy="219"/>
                  <a:chOff x="958" y="826"/>
                  <a:chExt cx="211" cy="219"/>
                </a:xfrm>
              </p:grpSpPr>
              <p:sp>
                <p:nvSpPr>
                  <p:cNvPr id="132" name="AutoShape 17"/>
                  <p:cNvSpPr>
                    <a:spLocks noChangeArrowheads="1"/>
                  </p:cNvSpPr>
                  <p:nvPr/>
                </p:nvSpPr>
                <p:spPr bwMode="auto">
                  <a:xfrm>
                    <a:off x="970" y="826"/>
                    <a:ext cx="163" cy="174"/>
                  </a:xfrm>
                  <a:prstGeom prst="roundRect">
                    <a:avLst>
                      <a:gd name="adj" fmla="val 61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r-FR" sz="1600"/>
                  </a:p>
                </p:txBody>
              </p:sp>
              <p:grpSp>
                <p:nvGrpSpPr>
                  <p:cNvPr id="133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958" y="826"/>
                    <a:ext cx="211" cy="219"/>
                    <a:chOff x="958" y="826"/>
                    <a:chExt cx="211" cy="219"/>
                  </a:xfrm>
                </p:grpSpPr>
                <p:sp>
                  <p:nvSpPr>
                    <p:cNvPr id="134" name="AutoShap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70" y="826"/>
                      <a:ext cx="162" cy="173"/>
                    </a:xfrm>
                    <a:prstGeom prst="roundRect">
                      <a:avLst>
                        <a:gd name="adj" fmla="val 616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fr-FR" sz="1600"/>
                    </a:p>
                  </p:txBody>
                </p:sp>
                <p:grpSp>
                  <p:nvGrpSpPr>
                    <p:cNvPr id="135" name="Group 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58" y="826"/>
                      <a:ext cx="211" cy="219"/>
                      <a:chOff x="958" y="826"/>
                      <a:chExt cx="211" cy="219"/>
                    </a:xfrm>
                  </p:grpSpPr>
                  <p:sp>
                    <p:nvSpPr>
                      <p:cNvPr id="136" name="AutoShape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0" y="826"/>
                        <a:ext cx="161" cy="173"/>
                      </a:xfrm>
                      <a:prstGeom prst="roundRect">
                        <a:avLst>
                          <a:gd name="adj" fmla="val 625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fr-FR" sz="1600"/>
                      </a:p>
                    </p:txBody>
                  </p:sp>
                  <p:sp>
                    <p:nvSpPr>
                      <p:cNvPr id="137" name="AutoShape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58" y="826"/>
                        <a:ext cx="211" cy="219"/>
                      </a:xfrm>
                      <a:prstGeom prst="roundRect">
                        <a:avLst>
                          <a:gd name="adj" fmla="val 625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90000" tIns="46800" rIns="90000" bIns="46800">
                        <a:spAutoFit/>
                      </a:bodyPr>
                      <a:lstStyle/>
                      <a:p>
                        <a:pPr>
                          <a:lnSpc>
                            <a:spcPct val="90000"/>
                          </a:lnSpc>
                          <a:tabLst>
                            <a:tab pos="0" algn="l"/>
                            <a:tab pos="392477" algn="l"/>
                            <a:tab pos="786346" algn="l"/>
                            <a:tab pos="1180214" algn="l"/>
                            <a:tab pos="1574082" algn="l"/>
                            <a:tab pos="1967950" algn="l"/>
                            <a:tab pos="2361819" algn="l"/>
                            <a:tab pos="2755687" algn="l"/>
                            <a:tab pos="3149556" algn="l"/>
                            <a:tab pos="3543424" algn="l"/>
                            <a:tab pos="3937293" algn="l"/>
                            <a:tab pos="4331161" algn="l"/>
                            <a:tab pos="4725030" algn="l"/>
                            <a:tab pos="5118898" algn="l"/>
                            <a:tab pos="5512767" algn="l"/>
                            <a:tab pos="5906635" algn="l"/>
                            <a:tab pos="6300504" algn="l"/>
                            <a:tab pos="6694372" algn="l"/>
                            <a:tab pos="7088240" algn="l"/>
                            <a:tab pos="7482108" algn="l"/>
                            <a:tab pos="7875977" algn="l"/>
                          </a:tabLst>
                        </a:pPr>
                        <a:r>
                          <a:rPr lang="en-GB" sz="1600" dirty="0">
                            <a:solidFill>
                              <a:srgbClr val="FFFFFF"/>
                            </a:solidFill>
                            <a:ea typeface="DejaVu Sans" charset="0"/>
                            <a:cs typeface="DejaVu Sans" charset="0"/>
                          </a:rPr>
                          <a:t>0</a:t>
                        </a: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138" name="Group 23"/>
          <p:cNvGrpSpPr>
            <a:grpSpLocks/>
          </p:cNvGrpSpPr>
          <p:nvPr/>
        </p:nvGrpSpPr>
        <p:grpSpPr bwMode="auto">
          <a:xfrm>
            <a:off x="2570892" y="1569260"/>
            <a:ext cx="389655" cy="318274"/>
            <a:chOff x="2011" y="816"/>
            <a:chExt cx="287" cy="221"/>
          </a:xfrm>
        </p:grpSpPr>
        <p:sp>
          <p:nvSpPr>
            <p:cNvPr id="139" name="AutoShape 24"/>
            <p:cNvSpPr>
              <a:spLocks noChangeArrowheads="1"/>
            </p:cNvSpPr>
            <p:nvPr/>
          </p:nvSpPr>
          <p:spPr bwMode="auto">
            <a:xfrm>
              <a:off x="2027" y="816"/>
              <a:ext cx="233" cy="183"/>
            </a:xfrm>
            <a:prstGeom prst="roundRect">
              <a:avLst>
                <a:gd name="adj" fmla="val 546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 sz="1600"/>
            </a:p>
          </p:txBody>
        </p:sp>
        <p:grpSp>
          <p:nvGrpSpPr>
            <p:cNvPr id="140" name="Group 25"/>
            <p:cNvGrpSpPr>
              <a:grpSpLocks/>
            </p:cNvGrpSpPr>
            <p:nvPr/>
          </p:nvGrpSpPr>
          <p:grpSpPr bwMode="auto">
            <a:xfrm>
              <a:off x="2011" y="818"/>
              <a:ext cx="287" cy="219"/>
              <a:chOff x="2011" y="818"/>
              <a:chExt cx="287" cy="219"/>
            </a:xfrm>
          </p:grpSpPr>
          <p:sp>
            <p:nvSpPr>
              <p:cNvPr id="141" name="AutoShape 26"/>
              <p:cNvSpPr>
                <a:spLocks noChangeArrowheads="1"/>
              </p:cNvSpPr>
              <p:nvPr/>
            </p:nvSpPr>
            <p:spPr bwMode="auto">
              <a:xfrm>
                <a:off x="2027" y="818"/>
                <a:ext cx="229" cy="179"/>
              </a:xfrm>
              <a:prstGeom prst="roundRect">
                <a:avLst>
                  <a:gd name="adj" fmla="val 560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1600"/>
              </a:p>
            </p:txBody>
          </p:sp>
          <p:grpSp>
            <p:nvGrpSpPr>
              <p:cNvPr id="142" name="Group 27"/>
              <p:cNvGrpSpPr>
                <a:grpSpLocks/>
              </p:cNvGrpSpPr>
              <p:nvPr/>
            </p:nvGrpSpPr>
            <p:grpSpPr bwMode="auto">
              <a:xfrm>
                <a:off x="2011" y="818"/>
                <a:ext cx="287" cy="219"/>
                <a:chOff x="2011" y="818"/>
                <a:chExt cx="287" cy="219"/>
              </a:xfrm>
            </p:grpSpPr>
            <p:sp>
              <p:nvSpPr>
                <p:cNvPr id="143" name="AutoShape 28"/>
                <p:cNvSpPr>
                  <a:spLocks noChangeArrowheads="1"/>
                </p:cNvSpPr>
                <p:nvPr/>
              </p:nvSpPr>
              <p:spPr bwMode="auto">
                <a:xfrm>
                  <a:off x="2027" y="818"/>
                  <a:ext cx="226" cy="176"/>
                </a:xfrm>
                <a:prstGeom prst="roundRect">
                  <a:avLst>
                    <a:gd name="adj" fmla="val 565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 sz="1600"/>
                </a:p>
              </p:txBody>
            </p:sp>
            <p:grpSp>
              <p:nvGrpSpPr>
                <p:cNvPr id="144" name="Group 29"/>
                <p:cNvGrpSpPr>
                  <a:grpSpLocks/>
                </p:cNvGrpSpPr>
                <p:nvPr/>
              </p:nvGrpSpPr>
              <p:grpSpPr bwMode="auto">
                <a:xfrm>
                  <a:off x="2011" y="818"/>
                  <a:ext cx="287" cy="219"/>
                  <a:chOff x="2011" y="818"/>
                  <a:chExt cx="287" cy="219"/>
                </a:xfrm>
              </p:grpSpPr>
              <p:sp>
                <p:nvSpPr>
                  <p:cNvPr id="145" name="AutoShape 30"/>
                  <p:cNvSpPr>
                    <a:spLocks noChangeArrowheads="1"/>
                  </p:cNvSpPr>
                  <p:nvPr/>
                </p:nvSpPr>
                <p:spPr bwMode="auto">
                  <a:xfrm>
                    <a:off x="2027" y="818"/>
                    <a:ext cx="224" cy="174"/>
                  </a:xfrm>
                  <a:prstGeom prst="roundRect">
                    <a:avLst>
                      <a:gd name="adj" fmla="val 574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r-FR" sz="1600"/>
                  </a:p>
                </p:txBody>
              </p:sp>
              <p:grpSp>
                <p:nvGrpSpPr>
                  <p:cNvPr id="146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2011" y="818"/>
                    <a:ext cx="287" cy="219"/>
                    <a:chOff x="2011" y="818"/>
                    <a:chExt cx="287" cy="219"/>
                  </a:xfrm>
                </p:grpSpPr>
                <p:sp>
                  <p:nvSpPr>
                    <p:cNvPr id="147" name="AutoShap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27" y="818"/>
                      <a:ext cx="223" cy="172"/>
                    </a:xfrm>
                    <a:prstGeom prst="roundRect">
                      <a:avLst>
                        <a:gd name="adj" fmla="val 579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fr-FR" sz="1600"/>
                    </a:p>
                  </p:txBody>
                </p:sp>
                <p:grpSp>
                  <p:nvGrpSpPr>
                    <p:cNvPr id="148" name="Group 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11" y="818"/>
                      <a:ext cx="287" cy="219"/>
                      <a:chOff x="2011" y="818"/>
                      <a:chExt cx="287" cy="219"/>
                    </a:xfrm>
                  </p:grpSpPr>
                  <p:sp>
                    <p:nvSpPr>
                      <p:cNvPr id="149" name="AutoShape 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27" y="818"/>
                        <a:ext cx="223" cy="172"/>
                      </a:xfrm>
                      <a:prstGeom prst="roundRect">
                        <a:avLst>
                          <a:gd name="adj" fmla="val 579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fr-FR" sz="1600"/>
                      </a:p>
                    </p:txBody>
                  </p:sp>
                  <p:sp>
                    <p:nvSpPr>
                      <p:cNvPr id="150" name="AutoShape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11" y="818"/>
                        <a:ext cx="287" cy="219"/>
                      </a:xfrm>
                      <a:prstGeom prst="roundRect">
                        <a:avLst>
                          <a:gd name="adj" fmla="val 579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90000" tIns="46800" rIns="90000" bIns="46800">
                        <a:spAutoFit/>
                      </a:bodyPr>
                      <a:lstStyle/>
                      <a:p>
                        <a:pPr>
                          <a:lnSpc>
                            <a:spcPct val="90000"/>
                          </a:lnSpc>
                          <a:tabLst>
                            <a:tab pos="0" algn="l"/>
                            <a:tab pos="392477" algn="l"/>
                            <a:tab pos="786346" algn="l"/>
                            <a:tab pos="1180214" algn="l"/>
                            <a:tab pos="1574082" algn="l"/>
                            <a:tab pos="1967950" algn="l"/>
                            <a:tab pos="2361819" algn="l"/>
                            <a:tab pos="2755687" algn="l"/>
                            <a:tab pos="3149556" algn="l"/>
                            <a:tab pos="3543424" algn="l"/>
                            <a:tab pos="3937293" algn="l"/>
                            <a:tab pos="4331161" algn="l"/>
                            <a:tab pos="4725030" algn="l"/>
                            <a:tab pos="5118898" algn="l"/>
                            <a:tab pos="5512767" algn="l"/>
                            <a:tab pos="5906635" algn="l"/>
                            <a:tab pos="6300504" algn="l"/>
                            <a:tab pos="6694372" algn="l"/>
                            <a:tab pos="7088240" algn="l"/>
                            <a:tab pos="7482108" algn="l"/>
                            <a:tab pos="7875977" algn="l"/>
                          </a:tabLst>
                        </a:pPr>
                        <a:r>
                          <a:rPr lang="en-GB" sz="1600" dirty="0">
                            <a:solidFill>
                              <a:srgbClr val="FFFFFF"/>
                            </a:solidFill>
                            <a:ea typeface="DejaVu Sans" charset="0"/>
                            <a:cs typeface="DejaVu Sans" charset="0"/>
                          </a:rPr>
                          <a:t>50</a:t>
                        </a: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151" name="Group 36"/>
          <p:cNvGrpSpPr>
            <a:grpSpLocks/>
          </p:cNvGrpSpPr>
          <p:nvPr/>
        </p:nvGrpSpPr>
        <p:grpSpPr bwMode="auto">
          <a:xfrm>
            <a:off x="4088782" y="1579341"/>
            <a:ext cx="494197" cy="316834"/>
            <a:chOff x="3129" y="823"/>
            <a:chExt cx="364" cy="220"/>
          </a:xfrm>
        </p:grpSpPr>
        <p:sp>
          <p:nvSpPr>
            <p:cNvPr id="152" name="AutoShape 37"/>
            <p:cNvSpPr>
              <a:spLocks noChangeArrowheads="1"/>
            </p:cNvSpPr>
            <p:nvPr/>
          </p:nvSpPr>
          <p:spPr bwMode="auto">
            <a:xfrm>
              <a:off x="3150" y="823"/>
              <a:ext cx="295" cy="183"/>
            </a:xfrm>
            <a:prstGeom prst="roundRect">
              <a:avLst>
                <a:gd name="adj" fmla="val 546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 sz="1600"/>
            </a:p>
          </p:txBody>
        </p:sp>
        <p:grpSp>
          <p:nvGrpSpPr>
            <p:cNvPr id="153" name="Group 38"/>
            <p:cNvGrpSpPr>
              <a:grpSpLocks/>
            </p:cNvGrpSpPr>
            <p:nvPr/>
          </p:nvGrpSpPr>
          <p:grpSpPr bwMode="auto">
            <a:xfrm>
              <a:off x="3129" y="824"/>
              <a:ext cx="364" cy="219"/>
              <a:chOff x="3129" y="824"/>
              <a:chExt cx="364" cy="219"/>
            </a:xfrm>
          </p:grpSpPr>
          <p:sp>
            <p:nvSpPr>
              <p:cNvPr id="154" name="AutoShape 39"/>
              <p:cNvSpPr>
                <a:spLocks noChangeArrowheads="1"/>
              </p:cNvSpPr>
              <p:nvPr/>
            </p:nvSpPr>
            <p:spPr bwMode="auto">
              <a:xfrm>
                <a:off x="3150" y="824"/>
                <a:ext cx="291" cy="179"/>
              </a:xfrm>
              <a:prstGeom prst="roundRect">
                <a:avLst>
                  <a:gd name="adj" fmla="val 560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1600"/>
              </a:p>
            </p:txBody>
          </p:sp>
          <p:grpSp>
            <p:nvGrpSpPr>
              <p:cNvPr id="155" name="Group 40"/>
              <p:cNvGrpSpPr>
                <a:grpSpLocks/>
              </p:cNvGrpSpPr>
              <p:nvPr/>
            </p:nvGrpSpPr>
            <p:grpSpPr bwMode="auto">
              <a:xfrm>
                <a:off x="3129" y="824"/>
                <a:ext cx="364" cy="219"/>
                <a:chOff x="3129" y="824"/>
                <a:chExt cx="364" cy="219"/>
              </a:xfrm>
            </p:grpSpPr>
            <p:sp>
              <p:nvSpPr>
                <p:cNvPr id="156" name="AutoShape 41"/>
                <p:cNvSpPr>
                  <a:spLocks noChangeArrowheads="1"/>
                </p:cNvSpPr>
                <p:nvPr/>
              </p:nvSpPr>
              <p:spPr bwMode="auto">
                <a:xfrm>
                  <a:off x="3150" y="824"/>
                  <a:ext cx="288" cy="176"/>
                </a:xfrm>
                <a:prstGeom prst="roundRect">
                  <a:avLst>
                    <a:gd name="adj" fmla="val 565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 sz="1600"/>
                </a:p>
              </p:txBody>
            </p:sp>
            <p:grpSp>
              <p:nvGrpSpPr>
                <p:cNvPr id="157" name="Group 42"/>
                <p:cNvGrpSpPr>
                  <a:grpSpLocks/>
                </p:cNvGrpSpPr>
                <p:nvPr/>
              </p:nvGrpSpPr>
              <p:grpSpPr bwMode="auto">
                <a:xfrm>
                  <a:off x="3129" y="824"/>
                  <a:ext cx="364" cy="219"/>
                  <a:chOff x="3129" y="824"/>
                  <a:chExt cx="364" cy="219"/>
                </a:xfrm>
              </p:grpSpPr>
              <p:sp>
                <p:nvSpPr>
                  <p:cNvPr id="158" name="AutoShape 43"/>
                  <p:cNvSpPr>
                    <a:spLocks noChangeArrowheads="1"/>
                  </p:cNvSpPr>
                  <p:nvPr/>
                </p:nvSpPr>
                <p:spPr bwMode="auto">
                  <a:xfrm>
                    <a:off x="3150" y="824"/>
                    <a:ext cx="286" cy="174"/>
                  </a:xfrm>
                  <a:prstGeom prst="roundRect">
                    <a:avLst>
                      <a:gd name="adj" fmla="val 574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r-FR" sz="1600"/>
                  </a:p>
                </p:txBody>
              </p:sp>
              <p:grpSp>
                <p:nvGrpSpPr>
                  <p:cNvPr id="159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3129" y="824"/>
                    <a:ext cx="364" cy="219"/>
                    <a:chOff x="3129" y="824"/>
                    <a:chExt cx="364" cy="219"/>
                  </a:xfrm>
                </p:grpSpPr>
                <p:sp>
                  <p:nvSpPr>
                    <p:cNvPr id="160" name="AutoShap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50" y="824"/>
                      <a:ext cx="285" cy="172"/>
                    </a:xfrm>
                    <a:prstGeom prst="roundRect">
                      <a:avLst>
                        <a:gd name="adj" fmla="val 579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fr-FR" sz="1600"/>
                    </a:p>
                  </p:txBody>
                </p:sp>
                <p:grpSp>
                  <p:nvGrpSpPr>
                    <p:cNvPr id="161" name="Group 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29" y="824"/>
                      <a:ext cx="364" cy="219"/>
                      <a:chOff x="3129" y="824"/>
                      <a:chExt cx="364" cy="219"/>
                    </a:xfrm>
                  </p:grpSpPr>
                  <p:sp>
                    <p:nvSpPr>
                      <p:cNvPr id="162" name="AutoShape 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50" y="824"/>
                        <a:ext cx="285" cy="172"/>
                      </a:xfrm>
                      <a:prstGeom prst="roundRect">
                        <a:avLst>
                          <a:gd name="adj" fmla="val 579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fr-FR" sz="1600"/>
                      </a:p>
                    </p:txBody>
                  </p:sp>
                  <p:sp>
                    <p:nvSpPr>
                      <p:cNvPr id="163" name="AutoShape 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29" y="824"/>
                        <a:ext cx="364" cy="219"/>
                      </a:xfrm>
                      <a:prstGeom prst="roundRect">
                        <a:avLst>
                          <a:gd name="adj" fmla="val 579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90000" tIns="46800" rIns="90000" bIns="46800">
                        <a:spAutoFit/>
                      </a:bodyPr>
                      <a:lstStyle/>
                      <a:p>
                        <a:pPr>
                          <a:lnSpc>
                            <a:spcPct val="90000"/>
                          </a:lnSpc>
                          <a:tabLst>
                            <a:tab pos="0" algn="l"/>
                            <a:tab pos="392477" algn="l"/>
                            <a:tab pos="786346" algn="l"/>
                            <a:tab pos="1180214" algn="l"/>
                            <a:tab pos="1574082" algn="l"/>
                            <a:tab pos="1967950" algn="l"/>
                            <a:tab pos="2361819" algn="l"/>
                            <a:tab pos="2755687" algn="l"/>
                            <a:tab pos="3149556" algn="l"/>
                            <a:tab pos="3543424" algn="l"/>
                            <a:tab pos="3937293" algn="l"/>
                            <a:tab pos="4331161" algn="l"/>
                            <a:tab pos="4725030" algn="l"/>
                            <a:tab pos="5118898" algn="l"/>
                            <a:tab pos="5512767" algn="l"/>
                            <a:tab pos="5906635" algn="l"/>
                            <a:tab pos="6300504" algn="l"/>
                            <a:tab pos="6694372" algn="l"/>
                            <a:tab pos="7088240" algn="l"/>
                            <a:tab pos="7482108" algn="l"/>
                            <a:tab pos="7875977" algn="l"/>
                          </a:tabLst>
                        </a:pPr>
                        <a:r>
                          <a:rPr lang="en-GB" sz="1600" dirty="0">
                            <a:solidFill>
                              <a:srgbClr val="FFFFFF"/>
                            </a:solidFill>
                            <a:ea typeface="DejaVu Sans" charset="0"/>
                            <a:cs typeface="DejaVu Sans" charset="0"/>
                          </a:rPr>
                          <a:t>100</a:t>
                        </a: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164" name="Group 49"/>
          <p:cNvGrpSpPr>
            <a:grpSpLocks/>
          </p:cNvGrpSpPr>
          <p:nvPr/>
        </p:nvGrpSpPr>
        <p:grpSpPr bwMode="auto">
          <a:xfrm>
            <a:off x="4851799" y="1579341"/>
            <a:ext cx="598738" cy="316834"/>
            <a:chOff x="3691" y="823"/>
            <a:chExt cx="441" cy="220"/>
          </a:xfrm>
        </p:grpSpPr>
        <p:sp>
          <p:nvSpPr>
            <p:cNvPr id="165" name="AutoShape 50"/>
            <p:cNvSpPr>
              <a:spLocks noChangeArrowheads="1"/>
            </p:cNvSpPr>
            <p:nvPr/>
          </p:nvSpPr>
          <p:spPr bwMode="auto">
            <a:xfrm>
              <a:off x="3716" y="823"/>
              <a:ext cx="357" cy="183"/>
            </a:xfrm>
            <a:prstGeom prst="roundRect">
              <a:avLst>
                <a:gd name="adj" fmla="val 546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 sz="1600"/>
            </a:p>
          </p:txBody>
        </p:sp>
        <p:grpSp>
          <p:nvGrpSpPr>
            <p:cNvPr id="166" name="Group 51"/>
            <p:cNvGrpSpPr>
              <a:grpSpLocks/>
            </p:cNvGrpSpPr>
            <p:nvPr/>
          </p:nvGrpSpPr>
          <p:grpSpPr bwMode="auto">
            <a:xfrm>
              <a:off x="3691" y="824"/>
              <a:ext cx="441" cy="219"/>
              <a:chOff x="3691" y="824"/>
              <a:chExt cx="441" cy="219"/>
            </a:xfrm>
          </p:grpSpPr>
          <p:sp>
            <p:nvSpPr>
              <p:cNvPr id="167" name="AutoShape 52"/>
              <p:cNvSpPr>
                <a:spLocks noChangeArrowheads="1"/>
              </p:cNvSpPr>
              <p:nvPr/>
            </p:nvSpPr>
            <p:spPr bwMode="auto">
              <a:xfrm>
                <a:off x="3716" y="824"/>
                <a:ext cx="353" cy="179"/>
              </a:xfrm>
              <a:prstGeom prst="roundRect">
                <a:avLst>
                  <a:gd name="adj" fmla="val 560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1600"/>
              </a:p>
            </p:txBody>
          </p:sp>
          <p:grpSp>
            <p:nvGrpSpPr>
              <p:cNvPr id="168" name="Group 53"/>
              <p:cNvGrpSpPr>
                <a:grpSpLocks/>
              </p:cNvGrpSpPr>
              <p:nvPr/>
            </p:nvGrpSpPr>
            <p:grpSpPr bwMode="auto">
              <a:xfrm>
                <a:off x="3691" y="824"/>
                <a:ext cx="441" cy="219"/>
                <a:chOff x="3691" y="824"/>
                <a:chExt cx="441" cy="219"/>
              </a:xfrm>
            </p:grpSpPr>
            <p:sp>
              <p:nvSpPr>
                <p:cNvPr id="169" name="AutoShape 54"/>
                <p:cNvSpPr>
                  <a:spLocks noChangeArrowheads="1"/>
                </p:cNvSpPr>
                <p:nvPr/>
              </p:nvSpPr>
              <p:spPr bwMode="auto">
                <a:xfrm>
                  <a:off x="3716" y="824"/>
                  <a:ext cx="350" cy="176"/>
                </a:xfrm>
                <a:prstGeom prst="roundRect">
                  <a:avLst>
                    <a:gd name="adj" fmla="val 565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 sz="1600"/>
                </a:p>
              </p:txBody>
            </p:sp>
            <p:grpSp>
              <p:nvGrpSpPr>
                <p:cNvPr id="170" name="Group 55"/>
                <p:cNvGrpSpPr>
                  <a:grpSpLocks/>
                </p:cNvGrpSpPr>
                <p:nvPr/>
              </p:nvGrpSpPr>
              <p:grpSpPr bwMode="auto">
                <a:xfrm>
                  <a:off x="3691" y="824"/>
                  <a:ext cx="441" cy="219"/>
                  <a:chOff x="3691" y="824"/>
                  <a:chExt cx="441" cy="219"/>
                </a:xfrm>
              </p:grpSpPr>
              <p:sp>
                <p:nvSpPr>
                  <p:cNvPr id="171" name="AutoShape 56"/>
                  <p:cNvSpPr>
                    <a:spLocks noChangeArrowheads="1"/>
                  </p:cNvSpPr>
                  <p:nvPr/>
                </p:nvSpPr>
                <p:spPr bwMode="auto">
                  <a:xfrm>
                    <a:off x="3716" y="824"/>
                    <a:ext cx="348" cy="174"/>
                  </a:xfrm>
                  <a:prstGeom prst="roundRect">
                    <a:avLst>
                      <a:gd name="adj" fmla="val 574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r-FR" sz="1600"/>
                  </a:p>
                </p:txBody>
              </p:sp>
              <p:grpSp>
                <p:nvGrpSpPr>
                  <p:cNvPr id="172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3691" y="824"/>
                    <a:ext cx="441" cy="219"/>
                    <a:chOff x="3691" y="824"/>
                    <a:chExt cx="441" cy="219"/>
                  </a:xfrm>
                </p:grpSpPr>
                <p:sp>
                  <p:nvSpPr>
                    <p:cNvPr id="173" name="AutoShap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16" y="824"/>
                      <a:ext cx="347" cy="172"/>
                    </a:xfrm>
                    <a:prstGeom prst="roundRect">
                      <a:avLst>
                        <a:gd name="adj" fmla="val 579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fr-FR" sz="1600"/>
                    </a:p>
                  </p:txBody>
                </p:sp>
                <p:grpSp>
                  <p:nvGrpSpPr>
                    <p:cNvPr id="174" name="Group 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1" y="824"/>
                      <a:ext cx="441" cy="219"/>
                      <a:chOff x="3691" y="824"/>
                      <a:chExt cx="441" cy="219"/>
                    </a:xfrm>
                  </p:grpSpPr>
                  <p:sp>
                    <p:nvSpPr>
                      <p:cNvPr id="175" name="AutoShape 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16" y="824"/>
                        <a:ext cx="347" cy="172"/>
                      </a:xfrm>
                      <a:prstGeom prst="roundRect">
                        <a:avLst>
                          <a:gd name="adj" fmla="val 579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fr-FR" sz="1600"/>
                      </a:p>
                    </p:txBody>
                  </p:sp>
                  <p:sp>
                    <p:nvSpPr>
                      <p:cNvPr id="176" name="AutoShape 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91" y="824"/>
                        <a:ext cx="441" cy="219"/>
                      </a:xfrm>
                      <a:prstGeom prst="roundRect">
                        <a:avLst>
                          <a:gd name="adj" fmla="val 579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90000" tIns="46800" rIns="90000" bIns="46800">
                        <a:spAutoFit/>
                      </a:bodyPr>
                      <a:lstStyle/>
                      <a:p>
                        <a:pPr>
                          <a:lnSpc>
                            <a:spcPct val="90000"/>
                          </a:lnSpc>
                          <a:tabLst>
                            <a:tab pos="0" algn="l"/>
                            <a:tab pos="392477" algn="l"/>
                            <a:tab pos="786346" algn="l"/>
                            <a:tab pos="1180214" algn="l"/>
                            <a:tab pos="1574082" algn="l"/>
                            <a:tab pos="1967950" algn="l"/>
                            <a:tab pos="2361819" algn="l"/>
                            <a:tab pos="2755687" algn="l"/>
                            <a:tab pos="3149556" algn="l"/>
                            <a:tab pos="3543424" algn="l"/>
                            <a:tab pos="3937293" algn="l"/>
                            <a:tab pos="4331161" algn="l"/>
                            <a:tab pos="4725030" algn="l"/>
                            <a:tab pos="5118898" algn="l"/>
                            <a:tab pos="5512767" algn="l"/>
                            <a:tab pos="5906635" algn="l"/>
                            <a:tab pos="6300504" algn="l"/>
                            <a:tab pos="6694372" algn="l"/>
                            <a:tab pos="7088240" algn="l"/>
                            <a:tab pos="7482108" algn="l"/>
                            <a:tab pos="7875977" algn="l"/>
                          </a:tabLst>
                        </a:pPr>
                        <a:r>
                          <a:rPr lang="en-GB" sz="1600" dirty="0">
                            <a:solidFill>
                              <a:srgbClr val="000000"/>
                            </a:solidFill>
                            <a:ea typeface="DejaVu Sans" charset="0"/>
                            <a:cs typeface="DejaVu Sans" charset="0"/>
                          </a:rPr>
                          <a:t>1000</a:t>
                        </a: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177" name="Group 62"/>
          <p:cNvGrpSpPr>
            <a:grpSpLocks/>
          </p:cNvGrpSpPr>
          <p:nvPr/>
        </p:nvGrpSpPr>
        <p:grpSpPr bwMode="auto">
          <a:xfrm>
            <a:off x="6719968" y="1579341"/>
            <a:ext cx="552576" cy="316834"/>
            <a:chOff x="5067" y="823"/>
            <a:chExt cx="407" cy="220"/>
          </a:xfrm>
        </p:grpSpPr>
        <p:sp>
          <p:nvSpPr>
            <p:cNvPr id="178" name="AutoShape 63"/>
            <p:cNvSpPr>
              <a:spLocks noChangeArrowheads="1"/>
            </p:cNvSpPr>
            <p:nvPr/>
          </p:nvSpPr>
          <p:spPr bwMode="auto">
            <a:xfrm>
              <a:off x="5082" y="823"/>
              <a:ext cx="339" cy="183"/>
            </a:xfrm>
            <a:prstGeom prst="roundRect">
              <a:avLst>
                <a:gd name="adj" fmla="val 546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 sz="1600"/>
            </a:p>
          </p:txBody>
        </p:sp>
        <p:grpSp>
          <p:nvGrpSpPr>
            <p:cNvPr id="179" name="Group 64"/>
            <p:cNvGrpSpPr>
              <a:grpSpLocks/>
            </p:cNvGrpSpPr>
            <p:nvPr/>
          </p:nvGrpSpPr>
          <p:grpSpPr bwMode="auto">
            <a:xfrm>
              <a:off x="5067" y="824"/>
              <a:ext cx="407" cy="219"/>
              <a:chOff x="5067" y="824"/>
              <a:chExt cx="407" cy="219"/>
            </a:xfrm>
          </p:grpSpPr>
          <p:sp>
            <p:nvSpPr>
              <p:cNvPr id="180" name="AutoShape 65"/>
              <p:cNvSpPr>
                <a:spLocks noChangeArrowheads="1"/>
              </p:cNvSpPr>
              <p:nvPr/>
            </p:nvSpPr>
            <p:spPr bwMode="auto">
              <a:xfrm>
                <a:off x="5082" y="824"/>
                <a:ext cx="335" cy="179"/>
              </a:xfrm>
              <a:prstGeom prst="roundRect">
                <a:avLst>
                  <a:gd name="adj" fmla="val 560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1600"/>
              </a:p>
            </p:txBody>
          </p:sp>
          <p:grpSp>
            <p:nvGrpSpPr>
              <p:cNvPr id="181" name="Group 66"/>
              <p:cNvGrpSpPr>
                <a:grpSpLocks/>
              </p:cNvGrpSpPr>
              <p:nvPr/>
            </p:nvGrpSpPr>
            <p:grpSpPr bwMode="auto">
              <a:xfrm>
                <a:off x="5067" y="824"/>
                <a:ext cx="407" cy="219"/>
                <a:chOff x="5067" y="824"/>
                <a:chExt cx="407" cy="219"/>
              </a:xfrm>
            </p:grpSpPr>
            <p:sp>
              <p:nvSpPr>
                <p:cNvPr id="182" name="AutoShape 67"/>
                <p:cNvSpPr>
                  <a:spLocks noChangeArrowheads="1"/>
                </p:cNvSpPr>
                <p:nvPr/>
              </p:nvSpPr>
              <p:spPr bwMode="auto">
                <a:xfrm>
                  <a:off x="5082" y="824"/>
                  <a:ext cx="332" cy="176"/>
                </a:xfrm>
                <a:prstGeom prst="roundRect">
                  <a:avLst>
                    <a:gd name="adj" fmla="val 565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 sz="1600"/>
                </a:p>
              </p:txBody>
            </p:sp>
            <p:grpSp>
              <p:nvGrpSpPr>
                <p:cNvPr id="183" name="Group 68"/>
                <p:cNvGrpSpPr>
                  <a:grpSpLocks/>
                </p:cNvGrpSpPr>
                <p:nvPr/>
              </p:nvGrpSpPr>
              <p:grpSpPr bwMode="auto">
                <a:xfrm>
                  <a:off x="5067" y="824"/>
                  <a:ext cx="407" cy="219"/>
                  <a:chOff x="5067" y="824"/>
                  <a:chExt cx="407" cy="219"/>
                </a:xfrm>
              </p:grpSpPr>
              <p:sp>
                <p:nvSpPr>
                  <p:cNvPr id="184" name="AutoShape 69"/>
                  <p:cNvSpPr>
                    <a:spLocks noChangeArrowheads="1"/>
                  </p:cNvSpPr>
                  <p:nvPr/>
                </p:nvSpPr>
                <p:spPr bwMode="auto">
                  <a:xfrm>
                    <a:off x="5082" y="824"/>
                    <a:ext cx="331" cy="174"/>
                  </a:xfrm>
                  <a:prstGeom prst="roundRect">
                    <a:avLst>
                      <a:gd name="adj" fmla="val 574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r-FR" sz="1600"/>
                  </a:p>
                </p:txBody>
              </p:sp>
              <p:grpSp>
                <p:nvGrpSpPr>
                  <p:cNvPr id="185" name="Group 70"/>
                  <p:cNvGrpSpPr>
                    <a:grpSpLocks/>
                  </p:cNvGrpSpPr>
                  <p:nvPr/>
                </p:nvGrpSpPr>
                <p:grpSpPr bwMode="auto">
                  <a:xfrm>
                    <a:off x="5067" y="824"/>
                    <a:ext cx="407" cy="219"/>
                    <a:chOff x="5067" y="824"/>
                    <a:chExt cx="407" cy="219"/>
                  </a:xfrm>
                </p:grpSpPr>
                <p:sp>
                  <p:nvSpPr>
                    <p:cNvPr id="186" name="AutoShap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82" y="824"/>
                      <a:ext cx="330" cy="172"/>
                    </a:xfrm>
                    <a:prstGeom prst="roundRect">
                      <a:avLst>
                        <a:gd name="adj" fmla="val 579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fr-FR" sz="1600"/>
                    </a:p>
                  </p:txBody>
                </p:sp>
                <p:grpSp>
                  <p:nvGrpSpPr>
                    <p:cNvPr id="187" name="Group 7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67" y="824"/>
                      <a:ext cx="407" cy="219"/>
                      <a:chOff x="5067" y="824"/>
                      <a:chExt cx="407" cy="219"/>
                    </a:xfrm>
                  </p:grpSpPr>
                  <p:sp>
                    <p:nvSpPr>
                      <p:cNvPr id="188" name="AutoShape 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082" y="824"/>
                        <a:ext cx="330" cy="172"/>
                      </a:xfrm>
                      <a:prstGeom prst="roundRect">
                        <a:avLst>
                          <a:gd name="adj" fmla="val 579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fr-FR" sz="1600"/>
                      </a:p>
                    </p:txBody>
                  </p:sp>
                  <p:sp>
                    <p:nvSpPr>
                      <p:cNvPr id="189" name="AutoShape 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067" y="824"/>
                        <a:ext cx="407" cy="219"/>
                      </a:xfrm>
                      <a:prstGeom prst="roundRect">
                        <a:avLst>
                          <a:gd name="adj" fmla="val 579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90000" tIns="46800" rIns="90000" bIns="46800">
                        <a:spAutoFit/>
                      </a:bodyPr>
                      <a:lstStyle/>
                      <a:p>
                        <a:pPr>
                          <a:lnSpc>
                            <a:spcPct val="90000"/>
                          </a:lnSpc>
                          <a:tabLst>
                            <a:tab pos="0" algn="l"/>
                            <a:tab pos="392477" algn="l"/>
                            <a:tab pos="786346" algn="l"/>
                            <a:tab pos="1180214" algn="l"/>
                            <a:tab pos="1574082" algn="l"/>
                            <a:tab pos="1967950" algn="l"/>
                            <a:tab pos="2361819" algn="l"/>
                            <a:tab pos="2755687" algn="l"/>
                            <a:tab pos="3149556" algn="l"/>
                            <a:tab pos="3543424" algn="l"/>
                            <a:tab pos="3937293" algn="l"/>
                            <a:tab pos="4331161" algn="l"/>
                            <a:tab pos="4725030" algn="l"/>
                            <a:tab pos="5118898" algn="l"/>
                            <a:tab pos="5512767" algn="l"/>
                            <a:tab pos="5906635" algn="l"/>
                            <a:tab pos="6300504" algn="l"/>
                            <a:tab pos="6694372" algn="l"/>
                            <a:tab pos="7088240" algn="l"/>
                            <a:tab pos="7482108" algn="l"/>
                            <a:tab pos="7875977" algn="l"/>
                          </a:tabLst>
                        </a:pPr>
                        <a:r>
                          <a:rPr lang="en-GB" sz="1600" dirty="0" smtClean="0">
                            <a:solidFill>
                              <a:srgbClr val="FFFFFF"/>
                            </a:solidFill>
                            <a:ea typeface="DejaVu Sans" charset="0"/>
                            <a:cs typeface="DejaVu Sans" charset="0"/>
                          </a:rPr>
                          <a:t>(UA)</a:t>
                        </a:r>
                        <a:r>
                          <a:rPr lang="en-GB" sz="1600" dirty="0">
                            <a:solidFill>
                              <a:srgbClr val="FFFFFF"/>
                            </a:solidFill>
                            <a:ea typeface="DejaVu Sans" charset="0"/>
                            <a:cs typeface="DejaVu Sans" charset="0"/>
                          </a:rPr>
                          <a:t>‏</a:t>
                        </a: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190" name="Group 75"/>
          <p:cNvGrpSpPr>
            <a:grpSpLocks/>
          </p:cNvGrpSpPr>
          <p:nvPr/>
        </p:nvGrpSpPr>
        <p:grpSpPr bwMode="auto">
          <a:xfrm>
            <a:off x="6073719" y="1579341"/>
            <a:ext cx="628608" cy="316834"/>
            <a:chOff x="4591" y="823"/>
            <a:chExt cx="463" cy="220"/>
          </a:xfrm>
        </p:grpSpPr>
        <p:sp>
          <p:nvSpPr>
            <p:cNvPr id="191" name="AutoShape 76"/>
            <p:cNvSpPr>
              <a:spLocks noChangeArrowheads="1"/>
            </p:cNvSpPr>
            <p:nvPr/>
          </p:nvSpPr>
          <p:spPr bwMode="auto">
            <a:xfrm>
              <a:off x="4591" y="823"/>
              <a:ext cx="450" cy="183"/>
            </a:xfrm>
            <a:prstGeom prst="roundRect">
              <a:avLst>
                <a:gd name="adj" fmla="val 546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 sz="1600"/>
            </a:p>
          </p:txBody>
        </p:sp>
        <p:grpSp>
          <p:nvGrpSpPr>
            <p:cNvPr id="192" name="Group 77"/>
            <p:cNvGrpSpPr>
              <a:grpSpLocks/>
            </p:cNvGrpSpPr>
            <p:nvPr/>
          </p:nvGrpSpPr>
          <p:grpSpPr bwMode="auto">
            <a:xfrm>
              <a:off x="4591" y="824"/>
              <a:ext cx="463" cy="219"/>
              <a:chOff x="4591" y="824"/>
              <a:chExt cx="463" cy="219"/>
            </a:xfrm>
          </p:grpSpPr>
          <p:sp>
            <p:nvSpPr>
              <p:cNvPr id="193" name="AutoShape 78"/>
              <p:cNvSpPr>
                <a:spLocks noChangeArrowheads="1"/>
              </p:cNvSpPr>
              <p:nvPr/>
            </p:nvSpPr>
            <p:spPr bwMode="auto">
              <a:xfrm>
                <a:off x="4591" y="824"/>
                <a:ext cx="446" cy="179"/>
              </a:xfrm>
              <a:prstGeom prst="roundRect">
                <a:avLst>
                  <a:gd name="adj" fmla="val 560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1600"/>
              </a:p>
            </p:txBody>
          </p:sp>
          <p:grpSp>
            <p:nvGrpSpPr>
              <p:cNvPr id="194" name="Group 79"/>
              <p:cNvGrpSpPr>
                <a:grpSpLocks/>
              </p:cNvGrpSpPr>
              <p:nvPr/>
            </p:nvGrpSpPr>
            <p:grpSpPr bwMode="auto">
              <a:xfrm>
                <a:off x="4591" y="824"/>
                <a:ext cx="463" cy="219"/>
                <a:chOff x="4591" y="824"/>
                <a:chExt cx="463" cy="219"/>
              </a:xfrm>
            </p:grpSpPr>
            <p:sp>
              <p:nvSpPr>
                <p:cNvPr id="195" name="AutoShape 80"/>
                <p:cNvSpPr>
                  <a:spLocks noChangeArrowheads="1"/>
                </p:cNvSpPr>
                <p:nvPr/>
              </p:nvSpPr>
              <p:spPr bwMode="auto">
                <a:xfrm>
                  <a:off x="4591" y="824"/>
                  <a:ext cx="443" cy="176"/>
                </a:xfrm>
                <a:prstGeom prst="roundRect">
                  <a:avLst>
                    <a:gd name="adj" fmla="val 565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 sz="1600"/>
                </a:p>
              </p:txBody>
            </p:sp>
            <p:grpSp>
              <p:nvGrpSpPr>
                <p:cNvPr id="196" name="Group 81"/>
                <p:cNvGrpSpPr>
                  <a:grpSpLocks/>
                </p:cNvGrpSpPr>
                <p:nvPr/>
              </p:nvGrpSpPr>
              <p:grpSpPr bwMode="auto">
                <a:xfrm>
                  <a:off x="4591" y="824"/>
                  <a:ext cx="463" cy="219"/>
                  <a:chOff x="4591" y="824"/>
                  <a:chExt cx="463" cy="219"/>
                </a:xfrm>
              </p:grpSpPr>
              <p:sp>
                <p:nvSpPr>
                  <p:cNvPr id="197" name="AutoShape 82"/>
                  <p:cNvSpPr>
                    <a:spLocks noChangeArrowheads="1"/>
                  </p:cNvSpPr>
                  <p:nvPr/>
                </p:nvSpPr>
                <p:spPr bwMode="auto">
                  <a:xfrm>
                    <a:off x="4591" y="824"/>
                    <a:ext cx="441" cy="174"/>
                  </a:xfrm>
                  <a:prstGeom prst="roundRect">
                    <a:avLst>
                      <a:gd name="adj" fmla="val 574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r-FR" sz="1600"/>
                  </a:p>
                </p:txBody>
              </p:sp>
              <p:grpSp>
                <p:nvGrpSpPr>
                  <p:cNvPr id="198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4591" y="824"/>
                    <a:ext cx="463" cy="219"/>
                    <a:chOff x="4591" y="824"/>
                    <a:chExt cx="463" cy="219"/>
                  </a:xfrm>
                </p:grpSpPr>
                <p:sp>
                  <p:nvSpPr>
                    <p:cNvPr id="199" name="AutoShap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91" y="824"/>
                      <a:ext cx="440" cy="172"/>
                    </a:xfrm>
                    <a:prstGeom prst="roundRect">
                      <a:avLst>
                        <a:gd name="adj" fmla="val 579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fr-FR" sz="1600"/>
                    </a:p>
                  </p:txBody>
                </p:sp>
                <p:grpSp>
                  <p:nvGrpSpPr>
                    <p:cNvPr id="200" name="Group 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91" y="824"/>
                      <a:ext cx="463" cy="219"/>
                      <a:chOff x="4591" y="824"/>
                      <a:chExt cx="463" cy="219"/>
                    </a:xfrm>
                  </p:grpSpPr>
                  <p:sp>
                    <p:nvSpPr>
                      <p:cNvPr id="201" name="AutoShape 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91" y="824"/>
                        <a:ext cx="440" cy="172"/>
                      </a:xfrm>
                      <a:prstGeom prst="roundRect">
                        <a:avLst>
                          <a:gd name="adj" fmla="val 579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fr-FR" sz="1600"/>
                      </a:p>
                    </p:txBody>
                  </p:sp>
                  <p:sp>
                    <p:nvSpPr>
                      <p:cNvPr id="202" name="AutoShape 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13" y="824"/>
                        <a:ext cx="441" cy="219"/>
                      </a:xfrm>
                      <a:prstGeom prst="roundRect">
                        <a:avLst>
                          <a:gd name="adj" fmla="val 579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90000" tIns="46800" rIns="90000" bIns="46800">
                        <a:spAutoFit/>
                      </a:bodyPr>
                      <a:lstStyle/>
                      <a:p>
                        <a:pPr>
                          <a:lnSpc>
                            <a:spcPct val="90000"/>
                          </a:lnSpc>
                          <a:tabLst>
                            <a:tab pos="0" algn="l"/>
                            <a:tab pos="392477" algn="l"/>
                            <a:tab pos="786346" algn="l"/>
                            <a:tab pos="1180214" algn="l"/>
                            <a:tab pos="1574082" algn="l"/>
                            <a:tab pos="1967950" algn="l"/>
                            <a:tab pos="2361819" algn="l"/>
                            <a:tab pos="2755687" algn="l"/>
                            <a:tab pos="3149556" algn="l"/>
                            <a:tab pos="3543424" algn="l"/>
                            <a:tab pos="3937293" algn="l"/>
                            <a:tab pos="4331161" algn="l"/>
                            <a:tab pos="4725030" algn="l"/>
                            <a:tab pos="5118898" algn="l"/>
                            <a:tab pos="5512767" algn="l"/>
                            <a:tab pos="5906635" algn="l"/>
                            <a:tab pos="6300504" algn="l"/>
                            <a:tab pos="6694372" algn="l"/>
                            <a:tab pos="7088240" algn="l"/>
                            <a:tab pos="7482108" algn="l"/>
                            <a:tab pos="7875977" algn="l"/>
                          </a:tabLst>
                        </a:pPr>
                        <a:r>
                          <a:rPr lang="en-GB" sz="1600" dirty="0">
                            <a:solidFill>
                              <a:srgbClr val="FFFFFF"/>
                            </a:solidFill>
                            <a:ea typeface="DejaVu Sans" charset="0"/>
                            <a:cs typeface="DejaVu Sans" charset="0"/>
                          </a:rPr>
                          <a:t>1000</a:t>
                        </a:r>
                      </a:p>
                    </p:txBody>
                  </p:sp>
                </p:grpSp>
              </p:grpSp>
            </p:grpSp>
          </p:grpSp>
        </p:grpSp>
      </p:grpSp>
      <p:sp>
        <p:nvSpPr>
          <p:cNvPr id="203" name="Line 88"/>
          <p:cNvSpPr>
            <a:spLocks noChangeShapeType="1"/>
          </p:cNvSpPr>
          <p:nvPr/>
        </p:nvSpPr>
        <p:spPr bwMode="auto">
          <a:xfrm>
            <a:off x="1225426" y="1863050"/>
            <a:ext cx="3079227" cy="1441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ffectLst/>
        </p:spPr>
        <p:txBody>
          <a:bodyPr lIns="80165" tIns="40083" rIns="80165" bIns="40083"/>
          <a:lstStyle/>
          <a:p>
            <a:endParaRPr lang="fr-FR" sz="1600"/>
          </a:p>
        </p:txBody>
      </p:sp>
      <p:sp>
        <p:nvSpPr>
          <p:cNvPr id="204" name="Line 89"/>
          <p:cNvSpPr>
            <a:spLocks noChangeShapeType="1"/>
          </p:cNvSpPr>
          <p:nvPr/>
        </p:nvSpPr>
        <p:spPr bwMode="auto">
          <a:xfrm>
            <a:off x="5536073" y="1863050"/>
            <a:ext cx="2462838" cy="1441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lIns="80165" tIns="40083" rIns="80165" bIns="40083"/>
          <a:lstStyle/>
          <a:p>
            <a:endParaRPr lang="fr-FR" sz="1600"/>
          </a:p>
        </p:txBody>
      </p:sp>
      <p:sp>
        <p:nvSpPr>
          <p:cNvPr id="205" name="Line 90"/>
          <p:cNvSpPr>
            <a:spLocks noChangeShapeType="1"/>
          </p:cNvSpPr>
          <p:nvPr/>
        </p:nvSpPr>
        <p:spPr bwMode="auto">
          <a:xfrm>
            <a:off x="3012138" y="1863050"/>
            <a:ext cx="2678710" cy="1441"/>
          </a:xfrm>
          <a:prstGeom prst="line">
            <a:avLst/>
          </a:prstGeom>
          <a:noFill/>
          <a:ln w="9360">
            <a:solidFill>
              <a:srgbClr val="FFFFFF"/>
            </a:solidFill>
            <a:prstDash val="sysDot"/>
            <a:round/>
            <a:headEnd/>
            <a:tailEnd/>
          </a:ln>
          <a:effectLst/>
        </p:spPr>
        <p:txBody>
          <a:bodyPr lIns="80165" tIns="40083" rIns="80165" bIns="40083"/>
          <a:lstStyle/>
          <a:p>
            <a:endParaRPr lang="fr-FR" sz="1600"/>
          </a:p>
        </p:txBody>
      </p:sp>
      <p:pic>
        <p:nvPicPr>
          <p:cNvPr id="206" name="Picture 9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6267" y="2581686"/>
            <a:ext cx="805107" cy="9202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7" name="Picture 9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37225" y="2184205"/>
            <a:ext cx="141199" cy="299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8" name="Picture 9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03752" y="2223088"/>
            <a:ext cx="154776" cy="2117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9" name="Picture 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687" y="2256212"/>
            <a:ext cx="157491" cy="2117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10" name="Text Box 98"/>
          <p:cNvSpPr txBox="1">
            <a:spLocks noChangeArrowheads="1"/>
          </p:cNvSpPr>
          <p:nvPr/>
        </p:nvSpPr>
        <p:spPr bwMode="auto">
          <a:xfrm>
            <a:off x="2589899" y="2037309"/>
            <a:ext cx="238952" cy="4046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83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dirty="0">
                <a:solidFill>
                  <a:srgbClr val="99CCFF"/>
                </a:solidFill>
                <a:ea typeface="DejaVu Sans" charset="0"/>
                <a:cs typeface="DejaVu Sans" charset="0"/>
              </a:rPr>
              <a:t>.</a:t>
            </a:r>
          </a:p>
        </p:txBody>
      </p:sp>
      <p:sp>
        <p:nvSpPr>
          <p:cNvPr id="211" name="Text Box 99"/>
          <p:cNvSpPr txBox="1">
            <a:spLocks noChangeArrowheads="1"/>
          </p:cNvSpPr>
          <p:nvPr/>
        </p:nvSpPr>
        <p:spPr bwMode="auto">
          <a:xfrm>
            <a:off x="2621125" y="2005626"/>
            <a:ext cx="238952" cy="4046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83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dirty="0">
                <a:solidFill>
                  <a:srgbClr val="99CCFF"/>
                </a:solidFill>
                <a:ea typeface="DejaVu Sans" charset="0"/>
                <a:cs typeface="DejaVu Sans" charset="0"/>
              </a:rPr>
              <a:t>.</a:t>
            </a:r>
          </a:p>
        </p:txBody>
      </p:sp>
      <p:sp>
        <p:nvSpPr>
          <p:cNvPr id="212" name="Text Box 100"/>
          <p:cNvSpPr txBox="1">
            <a:spLocks noChangeArrowheads="1"/>
          </p:cNvSpPr>
          <p:nvPr/>
        </p:nvSpPr>
        <p:spPr bwMode="auto">
          <a:xfrm>
            <a:off x="2652352" y="2070432"/>
            <a:ext cx="238952" cy="4046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83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dirty="0">
                <a:solidFill>
                  <a:srgbClr val="99CCFF"/>
                </a:solidFill>
                <a:ea typeface="DejaVu Sans" charset="0"/>
                <a:cs typeface="DejaVu Sans" charset="0"/>
              </a:rPr>
              <a:t>.</a:t>
            </a:r>
          </a:p>
        </p:txBody>
      </p:sp>
      <p:sp>
        <p:nvSpPr>
          <p:cNvPr id="213" name="Text Box 101"/>
          <p:cNvSpPr txBox="1">
            <a:spLocks noChangeArrowheads="1"/>
          </p:cNvSpPr>
          <p:nvPr/>
        </p:nvSpPr>
        <p:spPr bwMode="auto">
          <a:xfrm>
            <a:off x="2622483" y="2103556"/>
            <a:ext cx="238952" cy="4046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83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dirty="0">
                <a:solidFill>
                  <a:srgbClr val="99CCFF"/>
                </a:solidFill>
                <a:ea typeface="DejaVu Sans" charset="0"/>
                <a:cs typeface="DejaVu Sans" charset="0"/>
              </a:rPr>
              <a:t>.</a:t>
            </a:r>
          </a:p>
        </p:txBody>
      </p:sp>
      <p:sp>
        <p:nvSpPr>
          <p:cNvPr id="214" name="Text Box 102"/>
          <p:cNvSpPr txBox="1">
            <a:spLocks noChangeArrowheads="1"/>
          </p:cNvSpPr>
          <p:nvPr/>
        </p:nvSpPr>
        <p:spPr bwMode="auto">
          <a:xfrm>
            <a:off x="2591256" y="2103556"/>
            <a:ext cx="238952" cy="4046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83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dirty="0">
                <a:solidFill>
                  <a:srgbClr val="99CCFF"/>
                </a:solidFill>
                <a:ea typeface="DejaVu Sans" charset="0"/>
                <a:cs typeface="DejaVu Sans" charset="0"/>
              </a:rPr>
              <a:t>.</a:t>
            </a:r>
          </a:p>
        </p:txBody>
      </p:sp>
      <p:sp>
        <p:nvSpPr>
          <p:cNvPr id="215" name="Text Box 103"/>
          <p:cNvSpPr txBox="1">
            <a:spLocks noChangeArrowheads="1"/>
          </p:cNvSpPr>
          <p:nvPr/>
        </p:nvSpPr>
        <p:spPr bwMode="auto">
          <a:xfrm>
            <a:off x="2653710" y="2136679"/>
            <a:ext cx="238952" cy="4046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83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dirty="0">
                <a:solidFill>
                  <a:srgbClr val="99CCFF"/>
                </a:solidFill>
                <a:ea typeface="DejaVu Sans" charset="0"/>
                <a:cs typeface="DejaVu Sans" charset="0"/>
              </a:rPr>
              <a:t>.</a:t>
            </a:r>
          </a:p>
        </p:txBody>
      </p:sp>
      <p:sp>
        <p:nvSpPr>
          <p:cNvPr id="216" name="Text Box 104"/>
          <p:cNvSpPr txBox="1">
            <a:spLocks noChangeArrowheads="1"/>
          </p:cNvSpPr>
          <p:nvPr/>
        </p:nvSpPr>
        <p:spPr bwMode="auto">
          <a:xfrm>
            <a:off x="2622483" y="2169803"/>
            <a:ext cx="238952" cy="4046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83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dirty="0">
                <a:solidFill>
                  <a:srgbClr val="99CCFF"/>
                </a:solidFill>
                <a:ea typeface="DejaVu Sans" charset="0"/>
                <a:cs typeface="DejaVu Sans" charset="0"/>
              </a:rPr>
              <a:t>.</a:t>
            </a:r>
          </a:p>
        </p:txBody>
      </p:sp>
      <p:sp>
        <p:nvSpPr>
          <p:cNvPr id="217" name="Text Box 105"/>
          <p:cNvSpPr txBox="1">
            <a:spLocks noChangeArrowheads="1"/>
          </p:cNvSpPr>
          <p:nvPr/>
        </p:nvSpPr>
        <p:spPr bwMode="auto">
          <a:xfrm>
            <a:off x="2653710" y="1973943"/>
            <a:ext cx="238952" cy="4046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83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dirty="0">
                <a:solidFill>
                  <a:srgbClr val="99CCFF"/>
                </a:solidFill>
                <a:ea typeface="DejaVu Sans" charset="0"/>
                <a:cs typeface="DejaVu Sans" charset="0"/>
              </a:rPr>
              <a:t>.</a:t>
            </a:r>
          </a:p>
        </p:txBody>
      </p:sp>
      <p:sp>
        <p:nvSpPr>
          <p:cNvPr id="218" name="Text Box 106"/>
          <p:cNvSpPr txBox="1">
            <a:spLocks noChangeArrowheads="1"/>
          </p:cNvSpPr>
          <p:nvPr/>
        </p:nvSpPr>
        <p:spPr bwMode="auto">
          <a:xfrm>
            <a:off x="2561387" y="2138120"/>
            <a:ext cx="238952" cy="4046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83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dirty="0">
                <a:solidFill>
                  <a:srgbClr val="99CCFF"/>
                </a:solidFill>
                <a:ea typeface="DejaVu Sans" charset="0"/>
                <a:cs typeface="DejaVu Sans" charset="0"/>
              </a:rPr>
              <a:t>.</a:t>
            </a:r>
          </a:p>
        </p:txBody>
      </p:sp>
      <p:sp>
        <p:nvSpPr>
          <p:cNvPr id="219" name="Text Box 107"/>
          <p:cNvSpPr txBox="1">
            <a:spLocks noChangeArrowheads="1"/>
          </p:cNvSpPr>
          <p:nvPr/>
        </p:nvSpPr>
        <p:spPr bwMode="auto">
          <a:xfrm>
            <a:off x="2592614" y="1942259"/>
            <a:ext cx="238952" cy="4046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83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dirty="0">
                <a:solidFill>
                  <a:srgbClr val="99CCFF"/>
                </a:solidFill>
                <a:ea typeface="DejaVu Sans" charset="0"/>
                <a:cs typeface="DejaVu Sans" charset="0"/>
              </a:rPr>
              <a:t>.</a:t>
            </a:r>
          </a:p>
        </p:txBody>
      </p:sp>
      <p:sp>
        <p:nvSpPr>
          <p:cNvPr id="220" name="Text Box 108"/>
          <p:cNvSpPr txBox="1">
            <a:spLocks noChangeArrowheads="1"/>
          </p:cNvSpPr>
          <p:nvPr/>
        </p:nvSpPr>
        <p:spPr bwMode="auto">
          <a:xfrm>
            <a:off x="2562745" y="2008506"/>
            <a:ext cx="238952" cy="4046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83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dirty="0">
                <a:solidFill>
                  <a:srgbClr val="99CCFF"/>
                </a:solidFill>
                <a:ea typeface="DejaVu Sans" charset="0"/>
                <a:cs typeface="DejaVu Sans" charset="0"/>
              </a:rPr>
              <a:t>.</a:t>
            </a:r>
          </a:p>
        </p:txBody>
      </p:sp>
      <p:sp>
        <p:nvSpPr>
          <p:cNvPr id="221" name="Text Box 109"/>
          <p:cNvSpPr txBox="1">
            <a:spLocks noChangeArrowheads="1"/>
          </p:cNvSpPr>
          <p:nvPr/>
        </p:nvSpPr>
        <p:spPr bwMode="auto">
          <a:xfrm>
            <a:off x="5720718" y="2083394"/>
            <a:ext cx="491481" cy="272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83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i="1" dirty="0" smtClean="0">
                <a:solidFill>
                  <a:srgbClr val="FFFFFF"/>
                </a:solidFill>
                <a:ea typeface="DejaVu Sans" charset="0"/>
                <a:cs typeface="DejaVu Sans" charset="0"/>
              </a:rPr>
              <a:t>	</a:t>
            </a:r>
            <a:r>
              <a:rPr lang="en-GB" sz="1600" i="1" dirty="0" err="1" smtClean="0">
                <a:solidFill>
                  <a:srgbClr val="FFFFFF"/>
                </a:solidFill>
                <a:ea typeface="DejaVu Sans" charset="0"/>
                <a:cs typeface="DejaVu Sans" charset="0"/>
              </a:rPr>
              <a:t>Oort</a:t>
            </a:r>
            <a:endParaRPr lang="en-GB" sz="1600" i="1" dirty="0">
              <a:solidFill>
                <a:srgbClr val="FFFFFF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222" name="Text Box 110"/>
          <p:cNvSpPr txBox="1">
            <a:spLocks noChangeArrowheads="1"/>
          </p:cNvSpPr>
          <p:nvPr/>
        </p:nvSpPr>
        <p:spPr bwMode="auto">
          <a:xfrm>
            <a:off x="2763683" y="2083394"/>
            <a:ext cx="696491" cy="272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83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i="1" dirty="0" err="1">
                <a:solidFill>
                  <a:srgbClr val="FFFFFF"/>
                </a:solidFill>
                <a:ea typeface="DejaVu Sans" charset="0"/>
                <a:cs typeface="DejaVu Sans" charset="0"/>
              </a:rPr>
              <a:t>Kuiper</a:t>
            </a:r>
            <a:r>
              <a:rPr lang="en-GB" sz="1600" i="1" dirty="0">
                <a:solidFill>
                  <a:srgbClr val="FFFFFF"/>
                </a:solidFill>
                <a:ea typeface="DejaVu Sans" charset="0"/>
                <a:cs typeface="DejaVu Sans" charset="0"/>
              </a:rPr>
              <a:t> </a:t>
            </a:r>
          </a:p>
        </p:txBody>
      </p:sp>
      <p:sp>
        <p:nvSpPr>
          <p:cNvPr id="223" name="Line 111"/>
          <p:cNvSpPr>
            <a:spLocks noChangeShapeType="1"/>
          </p:cNvSpPr>
          <p:nvPr/>
        </p:nvSpPr>
        <p:spPr bwMode="auto">
          <a:xfrm>
            <a:off x="3534847" y="2354143"/>
            <a:ext cx="2617614" cy="1440"/>
          </a:xfrm>
          <a:prstGeom prst="line">
            <a:avLst/>
          </a:prstGeom>
          <a:noFill/>
          <a:ln w="9360">
            <a:solidFill>
              <a:srgbClr val="FFFFFF"/>
            </a:solidFill>
            <a:prstDash val="sysDot"/>
            <a:round/>
            <a:headEnd/>
            <a:tailEnd type="triangle" w="med" len="med"/>
          </a:ln>
          <a:effectLst/>
        </p:spPr>
        <p:txBody>
          <a:bodyPr lIns="80165" tIns="40083" rIns="80165" bIns="40083"/>
          <a:lstStyle/>
          <a:p>
            <a:endParaRPr lang="fr-FR" sz="1600"/>
          </a:p>
        </p:txBody>
      </p:sp>
      <p:sp>
        <p:nvSpPr>
          <p:cNvPr id="224" name="Text Box 7"/>
          <p:cNvSpPr txBox="1">
            <a:spLocks noChangeArrowheads="1"/>
          </p:cNvSpPr>
          <p:nvPr/>
        </p:nvSpPr>
        <p:spPr bwMode="auto">
          <a:xfrm>
            <a:off x="6841481" y="3464498"/>
            <a:ext cx="1090220" cy="2765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83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i="1" dirty="0">
                <a:solidFill>
                  <a:srgbClr val="FFFFFF"/>
                </a:solidFill>
                <a:ea typeface="DejaVu Sans" charset="0"/>
                <a:cs typeface="DejaVu Sans" charset="0"/>
              </a:rPr>
              <a:t>- </a:t>
            </a:r>
            <a:r>
              <a:rPr lang="en-GB" sz="1600" i="1" dirty="0" err="1" smtClean="0">
                <a:solidFill>
                  <a:srgbClr val="FFFFFF"/>
                </a:solidFill>
                <a:ea typeface="DejaVu Sans" charset="0"/>
                <a:cs typeface="DejaVu Sans" charset="0"/>
              </a:rPr>
              <a:t>Multiplicité</a:t>
            </a:r>
            <a:endParaRPr lang="en-GB" sz="1600" i="1" dirty="0">
              <a:solidFill>
                <a:srgbClr val="FFFFFF"/>
              </a:solidFill>
              <a:ea typeface="DejaVu Sans" charset="0"/>
              <a:cs typeface="DejaVu Sans" charset="0"/>
            </a:endParaRPr>
          </a:p>
        </p:txBody>
      </p:sp>
      <p:pic>
        <p:nvPicPr>
          <p:cNvPr id="225" name="Picture 9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96122" y="3379530"/>
            <a:ext cx="530855" cy="7373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6" name="Picture 9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6267" y="3294561"/>
            <a:ext cx="805107" cy="9202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384" name="Line 96"/>
          <p:cNvSpPr>
            <a:spLocks noChangeShapeType="1"/>
          </p:cNvSpPr>
          <p:nvPr/>
        </p:nvSpPr>
        <p:spPr bwMode="auto">
          <a:xfrm>
            <a:off x="2771033" y="326915"/>
            <a:ext cx="153418" cy="144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0165" tIns="40083" rIns="80165" bIns="40083"/>
          <a:lstStyle/>
          <a:p>
            <a:endParaRPr lang="fr-FR"/>
          </a:p>
        </p:txBody>
      </p:sp>
      <p:sp>
        <p:nvSpPr>
          <p:cNvPr id="113" name="Rectangle 112"/>
          <p:cNvSpPr/>
          <p:nvPr/>
        </p:nvSpPr>
        <p:spPr>
          <a:xfrm>
            <a:off x="1214414" y="1857364"/>
            <a:ext cx="357190" cy="2500330"/>
          </a:xfrm>
          <a:prstGeom prst="rect">
            <a:avLst/>
          </a:prstGeom>
          <a:solidFill>
            <a:srgbClr val="FF0000">
              <a:alpha val="49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4" name="Picture 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37536" y="5072074"/>
            <a:ext cx="1777208" cy="1378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5" name="Text Box 4"/>
          <p:cNvSpPr txBox="1">
            <a:spLocks noChangeArrowheads="1"/>
          </p:cNvSpPr>
          <p:nvPr/>
        </p:nvSpPr>
        <p:spPr bwMode="auto">
          <a:xfrm>
            <a:off x="1785918" y="4357694"/>
            <a:ext cx="664373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 dirty="0" smtClean="0">
                <a:solidFill>
                  <a:schemeClr val="bg1"/>
                </a:solidFill>
              </a:rPr>
              <a:t>1. Vitesses radiales </a:t>
            </a:r>
            <a:r>
              <a:rPr lang="fr-FR" sz="2000" dirty="0" smtClean="0">
                <a:solidFill>
                  <a:schemeClr val="bg1"/>
                </a:solidFill>
              </a:rPr>
              <a:t>(</a:t>
            </a:r>
            <a:r>
              <a:rPr lang="fr-FR" dirty="0" smtClean="0">
                <a:solidFill>
                  <a:schemeClr val="bg1"/>
                </a:solidFill>
              </a:rPr>
              <a:t>0-5 UA)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bg1"/>
                </a:solidFill>
                <a:cs typeface="Lucida Sans Unicode" pitchFamily="34" charset="0"/>
                <a:sym typeface="Tahoma" pitchFamily="32" charset="0"/>
              </a:rPr>
              <a:t>		      	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6" name="Rectangle 3"/>
          <p:cNvSpPr>
            <a:spLocks noChangeArrowheads="1"/>
          </p:cNvSpPr>
          <p:nvPr/>
        </p:nvSpPr>
        <p:spPr bwMode="auto">
          <a:xfrm>
            <a:off x="0" y="500042"/>
            <a:ext cx="9144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r>
              <a:rPr lang="fr-FR" sz="6600" dirty="0" smtClean="0">
                <a:solidFill>
                  <a:schemeClr val="bg1">
                    <a:lumMod val="85000"/>
                  </a:schemeClr>
                </a:solidFill>
                <a:cs typeface="Lucida Sans Unicode" pitchFamily="34" charset="0"/>
              </a:rPr>
              <a:t>Observation</a:t>
            </a:r>
            <a:endParaRPr lang="en-US" sz="6600" dirty="0">
              <a:solidFill>
                <a:schemeClr val="bg1">
                  <a:lumMod val="85000"/>
                </a:schemeClr>
              </a:solidFill>
              <a:cs typeface="Lucida Sans Unicode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3042" y="2256212"/>
            <a:ext cx="157491" cy="2117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6074" y="2223088"/>
            <a:ext cx="308194" cy="2117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11430" y="2418948"/>
            <a:ext cx="5204001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3" name="Text Box 5"/>
          <p:cNvSpPr txBox="1">
            <a:spLocks noChangeArrowheads="1"/>
          </p:cNvSpPr>
          <p:nvPr/>
        </p:nvSpPr>
        <p:spPr bwMode="auto">
          <a:xfrm>
            <a:off x="6869992" y="2277814"/>
            <a:ext cx="1264003" cy="2721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83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i="1" dirty="0">
                <a:solidFill>
                  <a:srgbClr val="FFFFFF"/>
                </a:solidFill>
                <a:ea typeface="DejaVu Sans" charset="0"/>
                <a:cs typeface="DejaVu Sans" charset="0"/>
              </a:rPr>
              <a:t>- </a:t>
            </a:r>
            <a:r>
              <a:rPr lang="en-GB" sz="1600" i="1" dirty="0" err="1" smtClean="0">
                <a:solidFill>
                  <a:srgbClr val="FFFFFF"/>
                </a:solidFill>
                <a:ea typeface="DejaVu Sans" charset="0"/>
                <a:cs typeface="DejaVu Sans" charset="0"/>
              </a:rPr>
              <a:t>Système</a:t>
            </a:r>
            <a:r>
              <a:rPr lang="en-GB" sz="1600" i="1" dirty="0" smtClean="0">
                <a:solidFill>
                  <a:srgbClr val="FFFFFF"/>
                </a:solidFill>
                <a:ea typeface="DejaVu Sans" charset="0"/>
                <a:cs typeface="DejaVu Sans" charset="0"/>
              </a:rPr>
              <a:t> </a:t>
            </a:r>
            <a:r>
              <a:rPr lang="en-GB" sz="1600" i="1" dirty="0" err="1" smtClean="0">
                <a:solidFill>
                  <a:srgbClr val="FFFFFF"/>
                </a:solidFill>
                <a:ea typeface="DejaVu Sans" charset="0"/>
                <a:cs typeface="DejaVu Sans" charset="0"/>
              </a:rPr>
              <a:t>solaire</a:t>
            </a:r>
            <a:endParaRPr lang="en-GB" sz="1600" i="1" dirty="0">
              <a:solidFill>
                <a:srgbClr val="FFFFFF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24" name="Text Box 6"/>
          <p:cNvSpPr txBox="1">
            <a:spLocks noChangeArrowheads="1"/>
          </p:cNvSpPr>
          <p:nvPr/>
        </p:nvSpPr>
        <p:spPr bwMode="auto">
          <a:xfrm>
            <a:off x="6841481" y="2865395"/>
            <a:ext cx="1731047" cy="2721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83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i="1" dirty="0">
                <a:solidFill>
                  <a:srgbClr val="FFFFFF"/>
                </a:solidFill>
                <a:ea typeface="DejaVu Sans" charset="0"/>
                <a:cs typeface="DejaVu Sans" charset="0"/>
              </a:rPr>
              <a:t>- </a:t>
            </a:r>
            <a:r>
              <a:rPr lang="en-GB" sz="1600" i="1" dirty="0" err="1" smtClean="0">
                <a:solidFill>
                  <a:srgbClr val="FFFFFF"/>
                </a:solidFill>
                <a:ea typeface="DejaVu Sans" charset="0"/>
                <a:cs typeface="DejaVu Sans" charset="0"/>
              </a:rPr>
              <a:t>Disques</a:t>
            </a:r>
            <a:r>
              <a:rPr lang="en-GB" sz="1600" i="1" dirty="0" smtClean="0">
                <a:solidFill>
                  <a:srgbClr val="FFFFFF"/>
                </a:solidFill>
                <a:ea typeface="DejaVu Sans" charset="0"/>
                <a:cs typeface="DejaVu Sans" charset="0"/>
              </a:rPr>
              <a:t> </a:t>
            </a:r>
            <a:r>
              <a:rPr lang="en-GB" sz="1600" i="1" dirty="0" err="1" smtClean="0">
                <a:solidFill>
                  <a:srgbClr val="FFFFFF"/>
                </a:solidFill>
                <a:ea typeface="DejaVu Sans" charset="0"/>
                <a:cs typeface="DejaVu Sans" charset="0"/>
              </a:rPr>
              <a:t>Circumstellaires</a:t>
            </a:r>
            <a:endParaRPr lang="en-GB" sz="1600" i="1" dirty="0">
              <a:solidFill>
                <a:srgbClr val="FFFFFF"/>
              </a:solidFill>
              <a:ea typeface="DejaVu Sans" charset="0"/>
              <a:cs typeface="DejaVu Sans" charset="0"/>
            </a:endParaRPr>
          </a:p>
        </p:txBody>
      </p:sp>
      <p:pic>
        <p:nvPicPr>
          <p:cNvPr id="125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6267" y="1896174"/>
            <a:ext cx="805107" cy="9202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6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37225" y="2184205"/>
            <a:ext cx="141199" cy="299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127" name="Group 10"/>
          <p:cNvGrpSpPr>
            <a:grpSpLocks/>
          </p:cNvGrpSpPr>
          <p:nvPr/>
        </p:nvGrpSpPr>
        <p:grpSpPr bwMode="auto">
          <a:xfrm>
            <a:off x="1141248" y="1582221"/>
            <a:ext cx="286471" cy="316834"/>
            <a:chOff x="958" y="825"/>
            <a:chExt cx="211" cy="220"/>
          </a:xfrm>
        </p:grpSpPr>
        <p:sp>
          <p:nvSpPr>
            <p:cNvPr id="128" name="AutoShape 11"/>
            <p:cNvSpPr>
              <a:spLocks noChangeArrowheads="1"/>
            </p:cNvSpPr>
            <p:nvPr/>
          </p:nvSpPr>
          <p:spPr bwMode="auto">
            <a:xfrm>
              <a:off x="970" y="825"/>
              <a:ext cx="171" cy="183"/>
            </a:xfrm>
            <a:prstGeom prst="roundRect">
              <a:avLst>
                <a:gd name="adj" fmla="val 588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 sz="1600"/>
            </a:p>
          </p:txBody>
        </p:sp>
        <p:grpSp>
          <p:nvGrpSpPr>
            <p:cNvPr id="129" name="Group 12"/>
            <p:cNvGrpSpPr>
              <a:grpSpLocks/>
            </p:cNvGrpSpPr>
            <p:nvPr/>
          </p:nvGrpSpPr>
          <p:grpSpPr bwMode="auto">
            <a:xfrm>
              <a:off x="958" y="826"/>
              <a:ext cx="211" cy="219"/>
              <a:chOff x="958" y="826"/>
              <a:chExt cx="211" cy="219"/>
            </a:xfrm>
          </p:grpSpPr>
          <p:sp>
            <p:nvSpPr>
              <p:cNvPr id="130" name="AutoShape 13"/>
              <p:cNvSpPr>
                <a:spLocks noChangeArrowheads="1"/>
              </p:cNvSpPr>
              <p:nvPr/>
            </p:nvSpPr>
            <p:spPr bwMode="auto">
              <a:xfrm>
                <a:off x="970" y="826"/>
                <a:ext cx="167" cy="179"/>
              </a:xfrm>
              <a:prstGeom prst="roundRect">
                <a:avLst>
                  <a:gd name="adj" fmla="val 602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1600"/>
              </a:p>
            </p:txBody>
          </p:sp>
          <p:grpSp>
            <p:nvGrpSpPr>
              <p:cNvPr id="131" name="Group 14"/>
              <p:cNvGrpSpPr>
                <a:grpSpLocks/>
              </p:cNvGrpSpPr>
              <p:nvPr/>
            </p:nvGrpSpPr>
            <p:grpSpPr bwMode="auto">
              <a:xfrm>
                <a:off x="958" y="826"/>
                <a:ext cx="211" cy="219"/>
                <a:chOff x="958" y="826"/>
                <a:chExt cx="211" cy="219"/>
              </a:xfrm>
            </p:grpSpPr>
            <p:sp>
              <p:nvSpPr>
                <p:cNvPr id="132" name="AutoShape 15"/>
                <p:cNvSpPr>
                  <a:spLocks noChangeArrowheads="1"/>
                </p:cNvSpPr>
                <p:nvPr/>
              </p:nvSpPr>
              <p:spPr bwMode="auto">
                <a:xfrm>
                  <a:off x="970" y="826"/>
                  <a:ext cx="165" cy="176"/>
                </a:xfrm>
                <a:prstGeom prst="roundRect">
                  <a:avLst>
                    <a:gd name="adj" fmla="val 60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 sz="1600"/>
                </a:p>
              </p:txBody>
            </p:sp>
            <p:grpSp>
              <p:nvGrpSpPr>
                <p:cNvPr id="133" name="Group 16"/>
                <p:cNvGrpSpPr>
                  <a:grpSpLocks/>
                </p:cNvGrpSpPr>
                <p:nvPr/>
              </p:nvGrpSpPr>
              <p:grpSpPr bwMode="auto">
                <a:xfrm>
                  <a:off x="958" y="826"/>
                  <a:ext cx="211" cy="219"/>
                  <a:chOff x="958" y="826"/>
                  <a:chExt cx="211" cy="219"/>
                </a:xfrm>
              </p:grpSpPr>
              <p:sp>
                <p:nvSpPr>
                  <p:cNvPr id="134" name="AutoShape 17"/>
                  <p:cNvSpPr>
                    <a:spLocks noChangeArrowheads="1"/>
                  </p:cNvSpPr>
                  <p:nvPr/>
                </p:nvSpPr>
                <p:spPr bwMode="auto">
                  <a:xfrm>
                    <a:off x="970" y="826"/>
                    <a:ext cx="163" cy="174"/>
                  </a:xfrm>
                  <a:prstGeom prst="roundRect">
                    <a:avLst>
                      <a:gd name="adj" fmla="val 61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r-FR" sz="1600"/>
                  </a:p>
                </p:txBody>
              </p:sp>
              <p:grpSp>
                <p:nvGrpSpPr>
                  <p:cNvPr id="135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958" y="826"/>
                    <a:ext cx="211" cy="219"/>
                    <a:chOff x="958" y="826"/>
                    <a:chExt cx="211" cy="219"/>
                  </a:xfrm>
                </p:grpSpPr>
                <p:sp>
                  <p:nvSpPr>
                    <p:cNvPr id="136" name="AutoShap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70" y="826"/>
                      <a:ext cx="162" cy="173"/>
                    </a:xfrm>
                    <a:prstGeom prst="roundRect">
                      <a:avLst>
                        <a:gd name="adj" fmla="val 616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fr-FR" sz="1600"/>
                    </a:p>
                  </p:txBody>
                </p:sp>
                <p:grpSp>
                  <p:nvGrpSpPr>
                    <p:cNvPr id="137" name="Group 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58" y="826"/>
                      <a:ext cx="211" cy="219"/>
                      <a:chOff x="958" y="826"/>
                      <a:chExt cx="211" cy="219"/>
                    </a:xfrm>
                  </p:grpSpPr>
                  <p:sp>
                    <p:nvSpPr>
                      <p:cNvPr id="138" name="AutoShape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0" y="826"/>
                        <a:ext cx="161" cy="173"/>
                      </a:xfrm>
                      <a:prstGeom prst="roundRect">
                        <a:avLst>
                          <a:gd name="adj" fmla="val 625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fr-FR" sz="1600"/>
                      </a:p>
                    </p:txBody>
                  </p:sp>
                  <p:sp>
                    <p:nvSpPr>
                      <p:cNvPr id="139" name="AutoShape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58" y="826"/>
                        <a:ext cx="211" cy="219"/>
                      </a:xfrm>
                      <a:prstGeom prst="roundRect">
                        <a:avLst>
                          <a:gd name="adj" fmla="val 625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90000" tIns="46800" rIns="90000" bIns="46800">
                        <a:spAutoFit/>
                      </a:bodyPr>
                      <a:lstStyle/>
                      <a:p>
                        <a:pPr>
                          <a:lnSpc>
                            <a:spcPct val="90000"/>
                          </a:lnSpc>
                          <a:tabLst>
                            <a:tab pos="0" algn="l"/>
                            <a:tab pos="392477" algn="l"/>
                            <a:tab pos="786346" algn="l"/>
                            <a:tab pos="1180214" algn="l"/>
                            <a:tab pos="1574082" algn="l"/>
                            <a:tab pos="1967950" algn="l"/>
                            <a:tab pos="2361819" algn="l"/>
                            <a:tab pos="2755687" algn="l"/>
                            <a:tab pos="3149556" algn="l"/>
                            <a:tab pos="3543424" algn="l"/>
                            <a:tab pos="3937293" algn="l"/>
                            <a:tab pos="4331161" algn="l"/>
                            <a:tab pos="4725030" algn="l"/>
                            <a:tab pos="5118898" algn="l"/>
                            <a:tab pos="5512767" algn="l"/>
                            <a:tab pos="5906635" algn="l"/>
                            <a:tab pos="6300504" algn="l"/>
                            <a:tab pos="6694372" algn="l"/>
                            <a:tab pos="7088240" algn="l"/>
                            <a:tab pos="7482108" algn="l"/>
                            <a:tab pos="7875977" algn="l"/>
                          </a:tabLst>
                        </a:pPr>
                        <a:r>
                          <a:rPr lang="en-GB" sz="1600" dirty="0">
                            <a:solidFill>
                              <a:srgbClr val="FFFFFF"/>
                            </a:solidFill>
                            <a:ea typeface="DejaVu Sans" charset="0"/>
                            <a:cs typeface="DejaVu Sans" charset="0"/>
                          </a:rPr>
                          <a:t>0</a:t>
                        </a: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140" name="Group 23"/>
          <p:cNvGrpSpPr>
            <a:grpSpLocks/>
          </p:cNvGrpSpPr>
          <p:nvPr/>
        </p:nvGrpSpPr>
        <p:grpSpPr bwMode="auto">
          <a:xfrm>
            <a:off x="2570892" y="1569260"/>
            <a:ext cx="389655" cy="318274"/>
            <a:chOff x="2011" y="816"/>
            <a:chExt cx="287" cy="221"/>
          </a:xfrm>
        </p:grpSpPr>
        <p:sp>
          <p:nvSpPr>
            <p:cNvPr id="141" name="AutoShape 24"/>
            <p:cNvSpPr>
              <a:spLocks noChangeArrowheads="1"/>
            </p:cNvSpPr>
            <p:nvPr/>
          </p:nvSpPr>
          <p:spPr bwMode="auto">
            <a:xfrm>
              <a:off x="2027" y="816"/>
              <a:ext cx="233" cy="183"/>
            </a:xfrm>
            <a:prstGeom prst="roundRect">
              <a:avLst>
                <a:gd name="adj" fmla="val 546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 sz="1600"/>
            </a:p>
          </p:txBody>
        </p:sp>
        <p:grpSp>
          <p:nvGrpSpPr>
            <p:cNvPr id="142" name="Group 25"/>
            <p:cNvGrpSpPr>
              <a:grpSpLocks/>
            </p:cNvGrpSpPr>
            <p:nvPr/>
          </p:nvGrpSpPr>
          <p:grpSpPr bwMode="auto">
            <a:xfrm>
              <a:off x="2011" y="818"/>
              <a:ext cx="287" cy="219"/>
              <a:chOff x="2011" y="818"/>
              <a:chExt cx="287" cy="219"/>
            </a:xfrm>
          </p:grpSpPr>
          <p:sp>
            <p:nvSpPr>
              <p:cNvPr id="143" name="AutoShape 26"/>
              <p:cNvSpPr>
                <a:spLocks noChangeArrowheads="1"/>
              </p:cNvSpPr>
              <p:nvPr/>
            </p:nvSpPr>
            <p:spPr bwMode="auto">
              <a:xfrm>
                <a:off x="2027" y="818"/>
                <a:ext cx="229" cy="179"/>
              </a:xfrm>
              <a:prstGeom prst="roundRect">
                <a:avLst>
                  <a:gd name="adj" fmla="val 560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1600"/>
              </a:p>
            </p:txBody>
          </p:sp>
          <p:grpSp>
            <p:nvGrpSpPr>
              <p:cNvPr id="144" name="Group 27"/>
              <p:cNvGrpSpPr>
                <a:grpSpLocks/>
              </p:cNvGrpSpPr>
              <p:nvPr/>
            </p:nvGrpSpPr>
            <p:grpSpPr bwMode="auto">
              <a:xfrm>
                <a:off x="2011" y="818"/>
                <a:ext cx="287" cy="219"/>
                <a:chOff x="2011" y="818"/>
                <a:chExt cx="287" cy="219"/>
              </a:xfrm>
            </p:grpSpPr>
            <p:sp>
              <p:nvSpPr>
                <p:cNvPr id="145" name="AutoShape 28"/>
                <p:cNvSpPr>
                  <a:spLocks noChangeArrowheads="1"/>
                </p:cNvSpPr>
                <p:nvPr/>
              </p:nvSpPr>
              <p:spPr bwMode="auto">
                <a:xfrm>
                  <a:off x="2027" y="818"/>
                  <a:ext cx="226" cy="176"/>
                </a:xfrm>
                <a:prstGeom prst="roundRect">
                  <a:avLst>
                    <a:gd name="adj" fmla="val 565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 sz="1600"/>
                </a:p>
              </p:txBody>
            </p:sp>
            <p:grpSp>
              <p:nvGrpSpPr>
                <p:cNvPr id="146" name="Group 29"/>
                <p:cNvGrpSpPr>
                  <a:grpSpLocks/>
                </p:cNvGrpSpPr>
                <p:nvPr/>
              </p:nvGrpSpPr>
              <p:grpSpPr bwMode="auto">
                <a:xfrm>
                  <a:off x="2011" y="818"/>
                  <a:ext cx="287" cy="219"/>
                  <a:chOff x="2011" y="818"/>
                  <a:chExt cx="287" cy="219"/>
                </a:xfrm>
              </p:grpSpPr>
              <p:sp>
                <p:nvSpPr>
                  <p:cNvPr id="147" name="AutoShape 30"/>
                  <p:cNvSpPr>
                    <a:spLocks noChangeArrowheads="1"/>
                  </p:cNvSpPr>
                  <p:nvPr/>
                </p:nvSpPr>
                <p:spPr bwMode="auto">
                  <a:xfrm>
                    <a:off x="2027" y="818"/>
                    <a:ext cx="224" cy="174"/>
                  </a:xfrm>
                  <a:prstGeom prst="roundRect">
                    <a:avLst>
                      <a:gd name="adj" fmla="val 574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r-FR" sz="1600"/>
                  </a:p>
                </p:txBody>
              </p:sp>
              <p:grpSp>
                <p:nvGrpSpPr>
                  <p:cNvPr id="148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2011" y="818"/>
                    <a:ext cx="287" cy="219"/>
                    <a:chOff x="2011" y="818"/>
                    <a:chExt cx="287" cy="219"/>
                  </a:xfrm>
                </p:grpSpPr>
                <p:sp>
                  <p:nvSpPr>
                    <p:cNvPr id="149" name="AutoShap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27" y="818"/>
                      <a:ext cx="223" cy="172"/>
                    </a:xfrm>
                    <a:prstGeom prst="roundRect">
                      <a:avLst>
                        <a:gd name="adj" fmla="val 579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fr-FR" sz="1600"/>
                    </a:p>
                  </p:txBody>
                </p:sp>
                <p:grpSp>
                  <p:nvGrpSpPr>
                    <p:cNvPr id="150" name="Group 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11" y="818"/>
                      <a:ext cx="287" cy="219"/>
                      <a:chOff x="2011" y="818"/>
                      <a:chExt cx="287" cy="219"/>
                    </a:xfrm>
                  </p:grpSpPr>
                  <p:sp>
                    <p:nvSpPr>
                      <p:cNvPr id="151" name="AutoShape 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27" y="818"/>
                        <a:ext cx="223" cy="172"/>
                      </a:xfrm>
                      <a:prstGeom prst="roundRect">
                        <a:avLst>
                          <a:gd name="adj" fmla="val 579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fr-FR" sz="1600"/>
                      </a:p>
                    </p:txBody>
                  </p:sp>
                  <p:sp>
                    <p:nvSpPr>
                      <p:cNvPr id="152" name="AutoShape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11" y="818"/>
                        <a:ext cx="287" cy="219"/>
                      </a:xfrm>
                      <a:prstGeom prst="roundRect">
                        <a:avLst>
                          <a:gd name="adj" fmla="val 579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90000" tIns="46800" rIns="90000" bIns="46800">
                        <a:spAutoFit/>
                      </a:bodyPr>
                      <a:lstStyle/>
                      <a:p>
                        <a:pPr>
                          <a:lnSpc>
                            <a:spcPct val="90000"/>
                          </a:lnSpc>
                          <a:tabLst>
                            <a:tab pos="0" algn="l"/>
                            <a:tab pos="392477" algn="l"/>
                            <a:tab pos="786346" algn="l"/>
                            <a:tab pos="1180214" algn="l"/>
                            <a:tab pos="1574082" algn="l"/>
                            <a:tab pos="1967950" algn="l"/>
                            <a:tab pos="2361819" algn="l"/>
                            <a:tab pos="2755687" algn="l"/>
                            <a:tab pos="3149556" algn="l"/>
                            <a:tab pos="3543424" algn="l"/>
                            <a:tab pos="3937293" algn="l"/>
                            <a:tab pos="4331161" algn="l"/>
                            <a:tab pos="4725030" algn="l"/>
                            <a:tab pos="5118898" algn="l"/>
                            <a:tab pos="5512767" algn="l"/>
                            <a:tab pos="5906635" algn="l"/>
                            <a:tab pos="6300504" algn="l"/>
                            <a:tab pos="6694372" algn="l"/>
                            <a:tab pos="7088240" algn="l"/>
                            <a:tab pos="7482108" algn="l"/>
                            <a:tab pos="7875977" algn="l"/>
                          </a:tabLst>
                        </a:pPr>
                        <a:r>
                          <a:rPr lang="en-GB" sz="1600" dirty="0">
                            <a:solidFill>
                              <a:srgbClr val="FFFFFF"/>
                            </a:solidFill>
                            <a:ea typeface="DejaVu Sans" charset="0"/>
                            <a:cs typeface="DejaVu Sans" charset="0"/>
                          </a:rPr>
                          <a:t>50</a:t>
                        </a: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153" name="Group 36"/>
          <p:cNvGrpSpPr>
            <a:grpSpLocks/>
          </p:cNvGrpSpPr>
          <p:nvPr/>
        </p:nvGrpSpPr>
        <p:grpSpPr bwMode="auto">
          <a:xfrm>
            <a:off x="4088782" y="1579341"/>
            <a:ext cx="494197" cy="316834"/>
            <a:chOff x="3129" y="823"/>
            <a:chExt cx="364" cy="220"/>
          </a:xfrm>
        </p:grpSpPr>
        <p:sp>
          <p:nvSpPr>
            <p:cNvPr id="154" name="AutoShape 37"/>
            <p:cNvSpPr>
              <a:spLocks noChangeArrowheads="1"/>
            </p:cNvSpPr>
            <p:nvPr/>
          </p:nvSpPr>
          <p:spPr bwMode="auto">
            <a:xfrm>
              <a:off x="3150" y="823"/>
              <a:ext cx="295" cy="183"/>
            </a:xfrm>
            <a:prstGeom prst="roundRect">
              <a:avLst>
                <a:gd name="adj" fmla="val 546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 sz="1600"/>
            </a:p>
          </p:txBody>
        </p:sp>
        <p:grpSp>
          <p:nvGrpSpPr>
            <p:cNvPr id="155" name="Group 38"/>
            <p:cNvGrpSpPr>
              <a:grpSpLocks/>
            </p:cNvGrpSpPr>
            <p:nvPr/>
          </p:nvGrpSpPr>
          <p:grpSpPr bwMode="auto">
            <a:xfrm>
              <a:off x="3129" y="824"/>
              <a:ext cx="364" cy="219"/>
              <a:chOff x="3129" y="824"/>
              <a:chExt cx="364" cy="219"/>
            </a:xfrm>
          </p:grpSpPr>
          <p:sp>
            <p:nvSpPr>
              <p:cNvPr id="156" name="AutoShape 39"/>
              <p:cNvSpPr>
                <a:spLocks noChangeArrowheads="1"/>
              </p:cNvSpPr>
              <p:nvPr/>
            </p:nvSpPr>
            <p:spPr bwMode="auto">
              <a:xfrm>
                <a:off x="3150" y="824"/>
                <a:ext cx="291" cy="179"/>
              </a:xfrm>
              <a:prstGeom prst="roundRect">
                <a:avLst>
                  <a:gd name="adj" fmla="val 560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1600"/>
              </a:p>
            </p:txBody>
          </p:sp>
          <p:grpSp>
            <p:nvGrpSpPr>
              <p:cNvPr id="157" name="Group 40"/>
              <p:cNvGrpSpPr>
                <a:grpSpLocks/>
              </p:cNvGrpSpPr>
              <p:nvPr/>
            </p:nvGrpSpPr>
            <p:grpSpPr bwMode="auto">
              <a:xfrm>
                <a:off x="3129" y="824"/>
                <a:ext cx="364" cy="219"/>
                <a:chOff x="3129" y="824"/>
                <a:chExt cx="364" cy="219"/>
              </a:xfrm>
            </p:grpSpPr>
            <p:sp>
              <p:nvSpPr>
                <p:cNvPr id="158" name="AutoShape 41"/>
                <p:cNvSpPr>
                  <a:spLocks noChangeArrowheads="1"/>
                </p:cNvSpPr>
                <p:nvPr/>
              </p:nvSpPr>
              <p:spPr bwMode="auto">
                <a:xfrm>
                  <a:off x="3150" y="824"/>
                  <a:ext cx="288" cy="176"/>
                </a:xfrm>
                <a:prstGeom prst="roundRect">
                  <a:avLst>
                    <a:gd name="adj" fmla="val 565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 sz="1600"/>
                </a:p>
              </p:txBody>
            </p:sp>
            <p:grpSp>
              <p:nvGrpSpPr>
                <p:cNvPr id="159" name="Group 42"/>
                <p:cNvGrpSpPr>
                  <a:grpSpLocks/>
                </p:cNvGrpSpPr>
                <p:nvPr/>
              </p:nvGrpSpPr>
              <p:grpSpPr bwMode="auto">
                <a:xfrm>
                  <a:off x="3129" y="824"/>
                  <a:ext cx="364" cy="219"/>
                  <a:chOff x="3129" y="824"/>
                  <a:chExt cx="364" cy="219"/>
                </a:xfrm>
              </p:grpSpPr>
              <p:sp>
                <p:nvSpPr>
                  <p:cNvPr id="160" name="AutoShape 43"/>
                  <p:cNvSpPr>
                    <a:spLocks noChangeArrowheads="1"/>
                  </p:cNvSpPr>
                  <p:nvPr/>
                </p:nvSpPr>
                <p:spPr bwMode="auto">
                  <a:xfrm>
                    <a:off x="3150" y="824"/>
                    <a:ext cx="286" cy="174"/>
                  </a:xfrm>
                  <a:prstGeom prst="roundRect">
                    <a:avLst>
                      <a:gd name="adj" fmla="val 574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r-FR" sz="1600"/>
                  </a:p>
                </p:txBody>
              </p:sp>
              <p:grpSp>
                <p:nvGrpSpPr>
                  <p:cNvPr id="161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3129" y="824"/>
                    <a:ext cx="364" cy="219"/>
                    <a:chOff x="3129" y="824"/>
                    <a:chExt cx="364" cy="219"/>
                  </a:xfrm>
                </p:grpSpPr>
                <p:sp>
                  <p:nvSpPr>
                    <p:cNvPr id="162" name="AutoShap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50" y="824"/>
                      <a:ext cx="285" cy="172"/>
                    </a:xfrm>
                    <a:prstGeom prst="roundRect">
                      <a:avLst>
                        <a:gd name="adj" fmla="val 579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fr-FR" sz="1600"/>
                    </a:p>
                  </p:txBody>
                </p:sp>
                <p:grpSp>
                  <p:nvGrpSpPr>
                    <p:cNvPr id="163" name="Group 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29" y="824"/>
                      <a:ext cx="364" cy="219"/>
                      <a:chOff x="3129" y="824"/>
                      <a:chExt cx="364" cy="219"/>
                    </a:xfrm>
                  </p:grpSpPr>
                  <p:sp>
                    <p:nvSpPr>
                      <p:cNvPr id="164" name="AutoShape 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50" y="824"/>
                        <a:ext cx="285" cy="172"/>
                      </a:xfrm>
                      <a:prstGeom prst="roundRect">
                        <a:avLst>
                          <a:gd name="adj" fmla="val 579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fr-FR" sz="1600"/>
                      </a:p>
                    </p:txBody>
                  </p:sp>
                  <p:sp>
                    <p:nvSpPr>
                      <p:cNvPr id="165" name="AutoShape 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29" y="824"/>
                        <a:ext cx="364" cy="219"/>
                      </a:xfrm>
                      <a:prstGeom prst="roundRect">
                        <a:avLst>
                          <a:gd name="adj" fmla="val 579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90000" tIns="46800" rIns="90000" bIns="46800">
                        <a:spAutoFit/>
                      </a:bodyPr>
                      <a:lstStyle/>
                      <a:p>
                        <a:pPr>
                          <a:lnSpc>
                            <a:spcPct val="90000"/>
                          </a:lnSpc>
                          <a:tabLst>
                            <a:tab pos="0" algn="l"/>
                            <a:tab pos="392477" algn="l"/>
                            <a:tab pos="786346" algn="l"/>
                            <a:tab pos="1180214" algn="l"/>
                            <a:tab pos="1574082" algn="l"/>
                            <a:tab pos="1967950" algn="l"/>
                            <a:tab pos="2361819" algn="l"/>
                            <a:tab pos="2755687" algn="l"/>
                            <a:tab pos="3149556" algn="l"/>
                            <a:tab pos="3543424" algn="l"/>
                            <a:tab pos="3937293" algn="l"/>
                            <a:tab pos="4331161" algn="l"/>
                            <a:tab pos="4725030" algn="l"/>
                            <a:tab pos="5118898" algn="l"/>
                            <a:tab pos="5512767" algn="l"/>
                            <a:tab pos="5906635" algn="l"/>
                            <a:tab pos="6300504" algn="l"/>
                            <a:tab pos="6694372" algn="l"/>
                            <a:tab pos="7088240" algn="l"/>
                            <a:tab pos="7482108" algn="l"/>
                            <a:tab pos="7875977" algn="l"/>
                          </a:tabLst>
                        </a:pPr>
                        <a:r>
                          <a:rPr lang="en-GB" sz="1600" dirty="0">
                            <a:solidFill>
                              <a:srgbClr val="FFFFFF"/>
                            </a:solidFill>
                            <a:ea typeface="DejaVu Sans" charset="0"/>
                            <a:cs typeface="DejaVu Sans" charset="0"/>
                          </a:rPr>
                          <a:t>100</a:t>
                        </a: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166" name="Group 49"/>
          <p:cNvGrpSpPr>
            <a:grpSpLocks/>
          </p:cNvGrpSpPr>
          <p:nvPr/>
        </p:nvGrpSpPr>
        <p:grpSpPr bwMode="auto">
          <a:xfrm>
            <a:off x="4851799" y="1579341"/>
            <a:ext cx="598738" cy="316834"/>
            <a:chOff x="3691" y="823"/>
            <a:chExt cx="441" cy="220"/>
          </a:xfrm>
        </p:grpSpPr>
        <p:sp>
          <p:nvSpPr>
            <p:cNvPr id="167" name="AutoShape 50"/>
            <p:cNvSpPr>
              <a:spLocks noChangeArrowheads="1"/>
            </p:cNvSpPr>
            <p:nvPr/>
          </p:nvSpPr>
          <p:spPr bwMode="auto">
            <a:xfrm>
              <a:off x="3716" y="823"/>
              <a:ext cx="357" cy="183"/>
            </a:xfrm>
            <a:prstGeom prst="roundRect">
              <a:avLst>
                <a:gd name="adj" fmla="val 546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 sz="1600"/>
            </a:p>
          </p:txBody>
        </p:sp>
        <p:grpSp>
          <p:nvGrpSpPr>
            <p:cNvPr id="168" name="Group 51"/>
            <p:cNvGrpSpPr>
              <a:grpSpLocks/>
            </p:cNvGrpSpPr>
            <p:nvPr/>
          </p:nvGrpSpPr>
          <p:grpSpPr bwMode="auto">
            <a:xfrm>
              <a:off x="3691" y="824"/>
              <a:ext cx="441" cy="219"/>
              <a:chOff x="3691" y="824"/>
              <a:chExt cx="441" cy="219"/>
            </a:xfrm>
          </p:grpSpPr>
          <p:sp>
            <p:nvSpPr>
              <p:cNvPr id="169" name="AutoShape 52"/>
              <p:cNvSpPr>
                <a:spLocks noChangeArrowheads="1"/>
              </p:cNvSpPr>
              <p:nvPr/>
            </p:nvSpPr>
            <p:spPr bwMode="auto">
              <a:xfrm>
                <a:off x="3716" y="824"/>
                <a:ext cx="353" cy="179"/>
              </a:xfrm>
              <a:prstGeom prst="roundRect">
                <a:avLst>
                  <a:gd name="adj" fmla="val 560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1600"/>
              </a:p>
            </p:txBody>
          </p:sp>
          <p:grpSp>
            <p:nvGrpSpPr>
              <p:cNvPr id="170" name="Group 53"/>
              <p:cNvGrpSpPr>
                <a:grpSpLocks/>
              </p:cNvGrpSpPr>
              <p:nvPr/>
            </p:nvGrpSpPr>
            <p:grpSpPr bwMode="auto">
              <a:xfrm>
                <a:off x="3691" y="824"/>
                <a:ext cx="441" cy="219"/>
                <a:chOff x="3691" y="824"/>
                <a:chExt cx="441" cy="219"/>
              </a:xfrm>
            </p:grpSpPr>
            <p:sp>
              <p:nvSpPr>
                <p:cNvPr id="171" name="AutoShape 54"/>
                <p:cNvSpPr>
                  <a:spLocks noChangeArrowheads="1"/>
                </p:cNvSpPr>
                <p:nvPr/>
              </p:nvSpPr>
              <p:spPr bwMode="auto">
                <a:xfrm>
                  <a:off x="3716" y="824"/>
                  <a:ext cx="350" cy="176"/>
                </a:xfrm>
                <a:prstGeom prst="roundRect">
                  <a:avLst>
                    <a:gd name="adj" fmla="val 565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 sz="1600"/>
                </a:p>
              </p:txBody>
            </p:sp>
            <p:grpSp>
              <p:nvGrpSpPr>
                <p:cNvPr id="172" name="Group 55"/>
                <p:cNvGrpSpPr>
                  <a:grpSpLocks/>
                </p:cNvGrpSpPr>
                <p:nvPr/>
              </p:nvGrpSpPr>
              <p:grpSpPr bwMode="auto">
                <a:xfrm>
                  <a:off x="3691" y="824"/>
                  <a:ext cx="441" cy="219"/>
                  <a:chOff x="3691" y="824"/>
                  <a:chExt cx="441" cy="219"/>
                </a:xfrm>
              </p:grpSpPr>
              <p:sp>
                <p:nvSpPr>
                  <p:cNvPr id="173" name="AutoShape 56"/>
                  <p:cNvSpPr>
                    <a:spLocks noChangeArrowheads="1"/>
                  </p:cNvSpPr>
                  <p:nvPr/>
                </p:nvSpPr>
                <p:spPr bwMode="auto">
                  <a:xfrm>
                    <a:off x="3716" y="824"/>
                    <a:ext cx="348" cy="174"/>
                  </a:xfrm>
                  <a:prstGeom prst="roundRect">
                    <a:avLst>
                      <a:gd name="adj" fmla="val 574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r-FR" sz="1600"/>
                  </a:p>
                </p:txBody>
              </p:sp>
              <p:grpSp>
                <p:nvGrpSpPr>
                  <p:cNvPr id="174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3691" y="824"/>
                    <a:ext cx="441" cy="219"/>
                    <a:chOff x="3691" y="824"/>
                    <a:chExt cx="441" cy="219"/>
                  </a:xfrm>
                </p:grpSpPr>
                <p:sp>
                  <p:nvSpPr>
                    <p:cNvPr id="175" name="AutoShap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16" y="824"/>
                      <a:ext cx="347" cy="172"/>
                    </a:xfrm>
                    <a:prstGeom prst="roundRect">
                      <a:avLst>
                        <a:gd name="adj" fmla="val 579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fr-FR" sz="1600"/>
                    </a:p>
                  </p:txBody>
                </p:sp>
                <p:grpSp>
                  <p:nvGrpSpPr>
                    <p:cNvPr id="176" name="Group 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1" y="824"/>
                      <a:ext cx="441" cy="219"/>
                      <a:chOff x="3691" y="824"/>
                      <a:chExt cx="441" cy="219"/>
                    </a:xfrm>
                  </p:grpSpPr>
                  <p:sp>
                    <p:nvSpPr>
                      <p:cNvPr id="177" name="AutoShape 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16" y="824"/>
                        <a:ext cx="347" cy="172"/>
                      </a:xfrm>
                      <a:prstGeom prst="roundRect">
                        <a:avLst>
                          <a:gd name="adj" fmla="val 579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fr-FR" sz="1600"/>
                      </a:p>
                    </p:txBody>
                  </p:sp>
                  <p:sp>
                    <p:nvSpPr>
                      <p:cNvPr id="178" name="AutoShape 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91" y="824"/>
                        <a:ext cx="441" cy="219"/>
                      </a:xfrm>
                      <a:prstGeom prst="roundRect">
                        <a:avLst>
                          <a:gd name="adj" fmla="val 579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90000" tIns="46800" rIns="90000" bIns="46800">
                        <a:spAutoFit/>
                      </a:bodyPr>
                      <a:lstStyle/>
                      <a:p>
                        <a:pPr>
                          <a:lnSpc>
                            <a:spcPct val="90000"/>
                          </a:lnSpc>
                          <a:tabLst>
                            <a:tab pos="0" algn="l"/>
                            <a:tab pos="392477" algn="l"/>
                            <a:tab pos="786346" algn="l"/>
                            <a:tab pos="1180214" algn="l"/>
                            <a:tab pos="1574082" algn="l"/>
                            <a:tab pos="1967950" algn="l"/>
                            <a:tab pos="2361819" algn="l"/>
                            <a:tab pos="2755687" algn="l"/>
                            <a:tab pos="3149556" algn="l"/>
                            <a:tab pos="3543424" algn="l"/>
                            <a:tab pos="3937293" algn="l"/>
                            <a:tab pos="4331161" algn="l"/>
                            <a:tab pos="4725030" algn="l"/>
                            <a:tab pos="5118898" algn="l"/>
                            <a:tab pos="5512767" algn="l"/>
                            <a:tab pos="5906635" algn="l"/>
                            <a:tab pos="6300504" algn="l"/>
                            <a:tab pos="6694372" algn="l"/>
                            <a:tab pos="7088240" algn="l"/>
                            <a:tab pos="7482108" algn="l"/>
                            <a:tab pos="7875977" algn="l"/>
                          </a:tabLst>
                        </a:pPr>
                        <a:r>
                          <a:rPr lang="en-GB" sz="1600" dirty="0">
                            <a:solidFill>
                              <a:srgbClr val="000000"/>
                            </a:solidFill>
                            <a:ea typeface="DejaVu Sans" charset="0"/>
                            <a:cs typeface="DejaVu Sans" charset="0"/>
                          </a:rPr>
                          <a:t>1000</a:t>
                        </a: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179" name="Group 62"/>
          <p:cNvGrpSpPr>
            <a:grpSpLocks/>
          </p:cNvGrpSpPr>
          <p:nvPr/>
        </p:nvGrpSpPr>
        <p:grpSpPr bwMode="auto">
          <a:xfrm>
            <a:off x="6719968" y="1579341"/>
            <a:ext cx="552576" cy="316834"/>
            <a:chOff x="5067" y="823"/>
            <a:chExt cx="407" cy="220"/>
          </a:xfrm>
        </p:grpSpPr>
        <p:sp>
          <p:nvSpPr>
            <p:cNvPr id="180" name="AutoShape 63"/>
            <p:cNvSpPr>
              <a:spLocks noChangeArrowheads="1"/>
            </p:cNvSpPr>
            <p:nvPr/>
          </p:nvSpPr>
          <p:spPr bwMode="auto">
            <a:xfrm>
              <a:off x="5082" y="823"/>
              <a:ext cx="339" cy="183"/>
            </a:xfrm>
            <a:prstGeom prst="roundRect">
              <a:avLst>
                <a:gd name="adj" fmla="val 546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 sz="1600"/>
            </a:p>
          </p:txBody>
        </p:sp>
        <p:grpSp>
          <p:nvGrpSpPr>
            <p:cNvPr id="181" name="Group 64"/>
            <p:cNvGrpSpPr>
              <a:grpSpLocks/>
            </p:cNvGrpSpPr>
            <p:nvPr/>
          </p:nvGrpSpPr>
          <p:grpSpPr bwMode="auto">
            <a:xfrm>
              <a:off x="5067" y="824"/>
              <a:ext cx="407" cy="219"/>
              <a:chOff x="5067" y="824"/>
              <a:chExt cx="407" cy="219"/>
            </a:xfrm>
          </p:grpSpPr>
          <p:sp>
            <p:nvSpPr>
              <p:cNvPr id="182" name="AutoShape 65"/>
              <p:cNvSpPr>
                <a:spLocks noChangeArrowheads="1"/>
              </p:cNvSpPr>
              <p:nvPr/>
            </p:nvSpPr>
            <p:spPr bwMode="auto">
              <a:xfrm>
                <a:off x="5082" y="824"/>
                <a:ext cx="335" cy="179"/>
              </a:xfrm>
              <a:prstGeom prst="roundRect">
                <a:avLst>
                  <a:gd name="adj" fmla="val 560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1600"/>
              </a:p>
            </p:txBody>
          </p:sp>
          <p:grpSp>
            <p:nvGrpSpPr>
              <p:cNvPr id="183" name="Group 66"/>
              <p:cNvGrpSpPr>
                <a:grpSpLocks/>
              </p:cNvGrpSpPr>
              <p:nvPr/>
            </p:nvGrpSpPr>
            <p:grpSpPr bwMode="auto">
              <a:xfrm>
                <a:off x="5067" y="824"/>
                <a:ext cx="407" cy="219"/>
                <a:chOff x="5067" y="824"/>
                <a:chExt cx="407" cy="219"/>
              </a:xfrm>
            </p:grpSpPr>
            <p:sp>
              <p:nvSpPr>
                <p:cNvPr id="184" name="AutoShape 67"/>
                <p:cNvSpPr>
                  <a:spLocks noChangeArrowheads="1"/>
                </p:cNvSpPr>
                <p:nvPr/>
              </p:nvSpPr>
              <p:spPr bwMode="auto">
                <a:xfrm>
                  <a:off x="5082" y="824"/>
                  <a:ext cx="332" cy="176"/>
                </a:xfrm>
                <a:prstGeom prst="roundRect">
                  <a:avLst>
                    <a:gd name="adj" fmla="val 565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 sz="1600"/>
                </a:p>
              </p:txBody>
            </p:sp>
            <p:grpSp>
              <p:nvGrpSpPr>
                <p:cNvPr id="185" name="Group 68"/>
                <p:cNvGrpSpPr>
                  <a:grpSpLocks/>
                </p:cNvGrpSpPr>
                <p:nvPr/>
              </p:nvGrpSpPr>
              <p:grpSpPr bwMode="auto">
                <a:xfrm>
                  <a:off x="5067" y="824"/>
                  <a:ext cx="407" cy="219"/>
                  <a:chOff x="5067" y="824"/>
                  <a:chExt cx="407" cy="219"/>
                </a:xfrm>
              </p:grpSpPr>
              <p:sp>
                <p:nvSpPr>
                  <p:cNvPr id="186" name="AutoShape 69"/>
                  <p:cNvSpPr>
                    <a:spLocks noChangeArrowheads="1"/>
                  </p:cNvSpPr>
                  <p:nvPr/>
                </p:nvSpPr>
                <p:spPr bwMode="auto">
                  <a:xfrm>
                    <a:off x="5082" y="824"/>
                    <a:ext cx="331" cy="174"/>
                  </a:xfrm>
                  <a:prstGeom prst="roundRect">
                    <a:avLst>
                      <a:gd name="adj" fmla="val 574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r-FR" sz="1600"/>
                  </a:p>
                </p:txBody>
              </p:sp>
              <p:grpSp>
                <p:nvGrpSpPr>
                  <p:cNvPr id="187" name="Group 70"/>
                  <p:cNvGrpSpPr>
                    <a:grpSpLocks/>
                  </p:cNvGrpSpPr>
                  <p:nvPr/>
                </p:nvGrpSpPr>
                <p:grpSpPr bwMode="auto">
                  <a:xfrm>
                    <a:off x="5067" y="824"/>
                    <a:ext cx="407" cy="219"/>
                    <a:chOff x="5067" y="824"/>
                    <a:chExt cx="407" cy="219"/>
                  </a:xfrm>
                </p:grpSpPr>
                <p:sp>
                  <p:nvSpPr>
                    <p:cNvPr id="188" name="AutoShap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82" y="824"/>
                      <a:ext cx="330" cy="172"/>
                    </a:xfrm>
                    <a:prstGeom prst="roundRect">
                      <a:avLst>
                        <a:gd name="adj" fmla="val 579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fr-FR" sz="1600"/>
                    </a:p>
                  </p:txBody>
                </p:sp>
                <p:grpSp>
                  <p:nvGrpSpPr>
                    <p:cNvPr id="189" name="Group 7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67" y="824"/>
                      <a:ext cx="407" cy="219"/>
                      <a:chOff x="5067" y="824"/>
                      <a:chExt cx="407" cy="219"/>
                    </a:xfrm>
                  </p:grpSpPr>
                  <p:sp>
                    <p:nvSpPr>
                      <p:cNvPr id="190" name="AutoShape 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082" y="824"/>
                        <a:ext cx="330" cy="172"/>
                      </a:xfrm>
                      <a:prstGeom prst="roundRect">
                        <a:avLst>
                          <a:gd name="adj" fmla="val 579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fr-FR" sz="1600"/>
                      </a:p>
                    </p:txBody>
                  </p:sp>
                  <p:sp>
                    <p:nvSpPr>
                      <p:cNvPr id="191" name="AutoShape 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067" y="824"/>
                        <a:ext cx="407" cy="219"/>
                      </a:xfrm>
                      <a:prstGeom prst="roundRect">
                        <a:avLst>
                          <a:gd name="adj" fmla="val 579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90000" tIns="46800" rIns="90000" bIns="46800">
                        <a:spAutoFit/>
                      </a:bodyPr>
                      <a:lstStyle/>
                      <a:p>
                        <a:pPr>
                          <a:lnSpc>
                            <a:spcPct val="90000"/>
                          </a:lnSpc>
                          <a:tabLst>
                            <a:tab pos="0" algn="l"/>
                            <a:tab pos="392477" algn="l"/>
                            <a:tab pos="786346" algn="l"/>
                            <a:tab pos="1180214" algn="l"/>
                            <a:tab pos="1574082" algn="l"/>
                            <a:tab pos="1967950" algn="l"/>
                            <a:tab pos="2361819" algn="l"/>
                            <a:tab pos="2755687" algn="l"/>
                            <a:tab pos="3149556" algn="l"/>
                            <a:tab pos="3543424" algn="l"/>
                            <a:tab pos="3937293" algn="l"/>
                            <a:tab pos="4331161" algn="l"/>
                            <a:tab pos="4725030" algn="l"/>
                            <a:tab pos="5118898" algn="l"/>
                            <a:tab pos="5512767" algn="l"/>
                            <a:tab pos="5906635" algn="l"/>
                            <a:tab pos="6300504" algn="l"/>
                            <a:tab pos="6694372" algn="l"/>
                            <a:tab pos="7088240" algn="l"/>
                            <a:tab pos="7482108" algn="l"/>
                            <a:tab pos="7875977" algn="l"/>
                          </a:tabLst>
                        </a:pPr>
                        <a:r>
                          <a:rPr lang="en-GB" sz="1600" dirty="0" smtClean="0">
                            <a:solidFill>
                              <a:srgbClr val="FFFFFF"/>
                            </a:solidFill>
                            <a:ea typeface="DejaVu Sans" charset="0"/>
                            <a:cs typeface="DejaVu Sans" charset="0"/>
                          </a:rPr>
                          <a:t>(UA)</a:t>
                        </a:r>
                        <a:r>
                          <a:rPr lang="en-GB" sz="1600" dirty="0">
                            <a:solidFill>
                              <a:srgbClr val="FFFFFF"/>
                            </a:solidFill>
                            <a:ea typeface="DejaVu Sans" charset="0"/>
                            <a:cs typeface="DejaVu Sans" charset="0"/>
                          </a:rPr>
                          <a:t>‏</a:t>
                        </a: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192" name="Group 75"/>
          <p:cNvGrpSpPr>
            <a:grpSpLocks/>
          </p:cNvGrpSpPr>
          <p:nvPr/>
        </p:nvGrpSpPr>
        <p:grpSpPr bwMode="auto">
          <a:xfrm>
            <a:off x="6073719" y="1579341"/>
            <a:ext cx="628608" cy="316834"/>
            <a:chOff x="4591" y="823"/>
            <a:chExt cx="463" cy="220"/>
          </a:xfrm>
        </p:grpSpPr>
        <p:sp>
          <p:nvSpPr>
            <p:cNvPr id="193" name="AutoShape 76"/>
            <p:cNvSpPr>
              <a:spLocks noChangeArrowheads="1"/>
            </p:cNvSpPr>
            <p:nvPr/>
          </p:nvSpPr>
          <p:spPr bwMode="auto">
            <a:xfrm>
              <a:off x="4591" y="823"/>
              <a:ext cx="450" cy="183"/>
            </a:xfrm>
            <a:prstGeom prst="roundRect">
              <a:avLst>
                <a:gd name="adj" fmla="val 546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 sz="1600"/>
            </a:p>
          </p:txBody>
        </p:sp>
        <p:grpSp>
          <p:nvGrpSpPr>
            <p:cNvPr id="194" name="Group 77"/>
            <p:cNvGrpSpPr>
              <a:grpSpLocks/>
            </p:cNvGrpSpPr>
            <p:nvPr/>
          </p:nvGrpSpPr>
          <p:grpSpPr bwMode="auto">
            <a:xfrm>
              <a:off x="4591" y="824"/>
              <a:ext cx="463" cy="219"/>
              <a:chOff x="4591" y="824"/>
              <a:chExt cx="463" cy="219"/>
            </a:xfrm>
          </p:grpSpPr>
          <p:sp>
            <p:nvSpPr>
              <p:cNvPr id="195" name="AutoShape 78"/>
              <p:cNvSpPr>
                <a:spLocks noChangeArrowheads="1"/>
              </p:cNvSpPr>
              <p:nvPr/>
            </p:nvSpPr>
            <p:spPr bwMode="auto">
              <a:xfrm>
                <a:off x="4591" y="824"/>
                <a:ext cx="446" cy="179"/>
              </a:xfrm>
              <a:prstGeom prst="roundRect">
                <a:avLst>
                  <a:gd name="adj" fmla="val 560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1600"/>
              </a:p>
            </p:txBody>
          </p:sp>
          <p:grpSp>
            <p:nvGrpSpPr>
              <p:cNvPr id="196" name="Group 79"/>
              <p:cNvGrpSpPr>
                <a:grpSpLocks/>
              </p:cNvGrpSpPr>
              <p:nvPr/>
            </p:nvGrpSpPr>
            <p:grpSpPr bwMode="auto">
              <a:xfrm>
                <a:off x="4591" y="824"/>
                <a:ext cx="463" cy="219"/>
                <a:chOff x="4591" y="824"/>
                <a:chExt cx="463" cy="219"/>
              </a:xfrm>
            </p:grpSpPr>
            <p:sp>
              <p:nvSpPr>
                <p:cNvPr id="197" name="AutoShape 80"/>
                <p:cNvSpPr>
                  <a:spLocks noChangeArrowheads="1"/>
                </p:cNvSpPr>
                <p:nvPr/>
              </p:nvSpPr>
              <p:spPr bwMode="auto">
                <a:xfrm>
                  <a:off x="4591" y="824"/>
                  <a:ext cx="443" cy="176"/>
                </a:xfrm>
                <a:prstGeom prst="roundRect">
                  <a:avLst>
                    <a:gd name="adj" fmla="val 565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 sz="1600"/>
                </a:p>
              </p:txBody>
            </p:sp>
            <p:grpSp>
              <p:nvGrpSpPr>
                <p:cNvPr id="198" name="Group 81"/>
                <p:cNvGrpSpPr>
                  <a:grpSpLocks/>
                </p:cNvGrpSpPr>
                <p:nvPr/>
              </p:nvGrpSpPr>
              <p:grpSpPr bwMode="auto">
                <a:xfrm>
                  <a:off x="4591" y="824"/>
                  <a:ext cx="463" cy="219"/>
                  <a:chOff x="4591" y="824"/>
                  <a:chExt cx="463" cy="219"/>
                </a:xfrm>
              </p:grpSpPr>
              <p:sp>
                <p:nvSpPr>
                  <p:cNvPr id="199" name="AutoShape 82"/>
                  <p:cNvSpPr>
                    <a:spLocks noChangeArrowheads="1"/>
                  </p:cNvSpPr>
                  <p:nvPr/>
                </p:nvSpPr>
                <p:spPr bwMode="auto">
                  <a:xfrm>
                    <a:off x="4591" y="824"/>
                    <a:ext cx="441" cy="174"/>
                  </a:xfrm>
                  <a:prstGeom prst="roundRect">
                    <a:avLst>
                      <a:gd name="adj" fmla="val 574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r-FR" sz="1600"/>
                  </a:p>
                </p:txBody>
              </p:sp>
              <p:grpSp>
                <p:nvGrpSpPr>
                  <p:cNvPr id="20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4591" y="824"/>
                    <a:ext cx="463" cy="219"/>
                    <a:chOff x="4591" y="824"/>
                    <a:chExt cx="463" cy="219"/>
                  </a:xfrm>
                </p:grpSpPr>
                <p:sp>
                  <p:nvSpPr>
                    <p:cNvPr id="201" name="AutoShap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91" y="824"/>
                      <a:ext cx="440" cy="172"/>
                    </a:xfrm>
                    <a:prstGeom prst="roundRect">
                      <a:avLst>
                        <a:gd name="adj" fmla="val 579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fr-FR" sz="1600"/>
                    </a:p>
                  </p:txBody>
                </p:sp>
                <p:grpSp>
                  <p:nvGrpSpPr>
                    <p:cNvPr id="202" name="Group 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91" y="824"/>
                      <a:ext cx="463" cy="219"/>
                      <a:chOff x="4591" y="824"/>
                      <a:chExt cx="463" cy="219"/>
                    </a:xfrm>
                  </p:grpSpPr>
                  <p:sp>
                    <p:nvSpPr>
                      <p:cNvPr id="203" name="AutoShape 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91" y="824"/>
                        <a:ext cx="440" cy="172"/>
                      </a:xfrm>
                      <a:prstGeom prst="roundRect">
                        <a:avLst>
                          <a:gd name="adj" fmla="val 579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fr-FR" sz="1600"/>
                      </a:p>
                    </p:txBody>
                  </p:sp>
                  <p:sp>
                    <p:nvSpPr>
                      <p:cNvPr id="204" name="AutoShape 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13" y="824"/>
                        <a:ext cx="441" cy="219"/>
                      </a:xfrm>
                      <a:prstGeom prst="roundRect">
                        <a:avLst>
                          <a:gd name="adj" fmla="val 579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90000" tIns="46800" rIns="90000" bIns="46800">
                        <a:spAutoFit/>
                      </a:bodyPr>
                      <a:lstStyle/>
                      <a:p>
                        <a:pPr>
                          <a:lnSpc>
                            <a:spcPct val="90000"/>
                          </a:lnSpc>
                          <a:tabLst>
                            <a:tab pos="0" algn="l"/>
                            <a:tab pos="392477" algn="l"/>
                            <a:tab pos="786346" algn="l"/>
                            <a:tab pos="1180214" algn="l"/>
                            <a:tab pos="1574082" algn="l"/>
                            <a:tab pos="1967950" algn="l"/>
                            <a:tab pos="2361819" algn="l"/>
                            <a:tab pos="2755687" algn="l"/>
                            <a:tab pos="3149556" algn="l"/>
                            <a:tab pos="3543424" algn="l"/>
                            <a:tab pos="3937293" algn="l"/>
                            <a:tab pos="4331161" algn="l"/>
                            <a:tab pos="4725030" algn="l"/>
                            <a:tab pos="5118898" algn="l"/>
                            <a:tab pos="5512767" algn="l"/>
                            <a:tab pos="5906635" algn="l"/>
                            <a:tab pos="6300504" algn="l"/>
                            <a:tab pos="6694372" algn="l"/>
                            <a:tab pos="7088240" algn="l"/>
                            <a:tab pos="7482108" algn="l"/>
                            <a:tab pos="7875977" algn="l"/>
                          </a:tabLst>
                        </a:pPr>
                        <a:r>
                          <a:rPr lang="en-GB" sz="1600" dirty="0">
                            <a:solidFill>
                              <a:srgbClr val="FFFFFF"/>
                            </a:solidFill>
                            <a:ea typeface="DejaVu Sans" charset="0"/>
                            <a:cs typeface="DejaVu Sans" charset="0"/>
                          </a:rPr>
                          <a:t>1000</a:t>
                        </a:r>
                      </a:p>
                    </p:txBody>
                  </p:sp>
                </p:grpSp>
              </p:grpSp>
            </p:grpSp>
          </p:grpSp>
        </p:grpSp>
      </p:grpSp>
      <p:sp>
        <p:nvSpPr>
          <p:cNvPr id="205" name="Line 88"/>
          <p:cNvSpPr>
            <a:spLocks noChangeShapeType="1"/>
          </p:cNvSpPr>
          <p:nvPr/>
        </p:nvSpPr>
        <p:spPr bwMode="auto">
          <a:xfrm>
            <a:off x="1225426" y="1863050"/>
            <a:ext cx="3079227" cy="1441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ffectLst/>
        </p:spPr>
        <p:txBody>
          <a:bodyPr lIns="80165" tIns="40083" rIns="80165" bIns="40083"/>
          <a:lstStyle/>
          <a:p>
            <a:endParaRPr lang="fr-FR" sz="1600"/>
          </a:p>
        </p:txBody>
      </p:sp>
      <p:sp>
        <p:nvSpPr>
          <p:cNvPr id="206" name="Line 89"/>
          <p:cNvSpPr>
            <a:spLocks noChangeShapeType="1"/>
          </p:cNvSpPr>
          <p:nvPr/>
        </p:nvSpPr>
        <p:spPr bwMode="auto">
          <a:xfrm>
            <a:off x="5536073" y="1863050"/>
            <a:ext cx="2462838" cy="1441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lIns="80165" tIns="40083" rIns="80165" bIns="40083"/>
          <a:lstStyle/>
          <a:p>
            <a:endParaRPr lang="fr-FR" sz="1600"/>
          </a:p>
        </p:txBody>
      </p:sp>
      <p:sp>
        <p:nvSpPr>
          <p:cNvPr id="207" name="Line 90"/>
          <p:cNvSpPr>
            <a:spLocks noChangeShapeType="1"/>
          </p:cNvSpPr>
          <p:nvPr/>
        </p:nvSpPr>
        <p:spPr bwMode="auto">
          <a:xfrm>
            <a:off x="3012138" y="1863050"/>
            <a:ext cx="2678710" cy="1441"/>
          </a:xfrm>
          <a:prstGeom prst="line">
            <a:avLst/>
          </a:prstGeom>
          <a:noFill/>
          <a:ln w="9360">
            <a:solidFill>
              <a:srgbClr val="FFFFFF"/>
            </a:solidFill>
            <a:prstDash val="sysDot"/>
            <a:round/>
            <a:headEnd/>
            <a:tailEnd/>
          </a:ln>
          <a:effectLst/>
        </p:spPr>
        <p:txBody>
          <a:bodyPr lIns="80165" tIns="40083" rIns="80165" bIns="40083"/>
          <a:lstStyle/>
          <a:p>
            <a:endParaRPr lang="fr-FR" sz="1600"/>
          </a:p>
        </p:txBody>
      </p:sp>
      <p:pic>
        <p:nvPicPr>
          <p:cNvPr id="208" name="Picture 9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6267" y="2581686"/>
            <a:ext cx="805107" cy="9202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9" name="Picture 9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37225" y="2184205"/>
            <a:ext cx="141199" cy="299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10" name="Picture 9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03752" y="2223088"/>
            <a:ext cx="154776" cy="2117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11" name="Picture 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687" y="2256212"/>
            <a:ext cx="157491" cy="2117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12" name="Text Box 98"/>
          <p:cNvSpPr txBox="1">
            <a:spLocks noChangeArrowheads="1"/>
          </p:cNvSpPr>
          <p:nvPr/>
        </p:nvSpPr>
        <p:spPr bwMode="auto">
          <a:xfrm>
            <a:off x="2589899" y="2037309"/>
            <a:ext cx="238952" cy="4046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83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dirty="0">
                <a:solidFill>
                  <a:srgbClr val="99CCFF"/>
                </a:solidFill>
                <a:ea typeface="DejaVu Sans" charset="0"/>
                <a:cs typeface="DejaVu Sans" charset="0"/>
              </a:rPr>
              <a:t>.</a:t>
            </a:r>
          </a:p>
        </p:txBody>
      </p:sp>
      <p:sp>
        <p:nvSpPr>
          <p:cNvPr id="213" name="Text Box 99"/>
          <p:cNvSpPr txBox="1">
            <a:spLocks noChangeArrowheads="1"/>
          </p:cNvSpPr>
          <p:nvPr/>
        </p:nvSpPr>
        <p:spPr bwMode="auto">
          <a:xfrm>
            <a:off x="2621125" y="2005626"/>
            <a:ext cx="238952" cy="4046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83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dirty="0">
                <a:solidFill>
                  <a:srgbClr val="99CCFF"/>
                </a:solidFill>
                <a:ea typeface="DejaVu Sans" charset="0"/>
                <a:cs typeface="DejaVu Sans" charset="0"/>
              </a:rPr>
              <a:t>.</a:t>
            </a:r>
          </a:p>
        </p:txBody>
      </p:sp>
      <p:sp>
        <p:nvSpPr>
          <p:cNvPr id="214" name="Text Box 100"/>
          <p:cNvSpPr txBox="1">
            <a:spLocks noChangeArrowheads="1"/>
          </p:cNvSpPr>
          <p:nvPr/>
        </p:nvSpPr>
        <p:spPr bwMode="auto">
          <a:xfrm>
            <a:off x="2652352" y="2070432"/>
            <a:ext cx="238952" cy="4046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83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dirty="0">
                <a:solidFill>
                  <a:srgbClr val="99CCFF"/>
                </a:solidFill>
                <a:ea typeface="DejaVu Sans" charset="0"/>
                <a:cs typeface="DejaVu Sans" charset="0"/>
              </a:rPr>
              <a:t>.</a:t>
            </a:r>
          </a:p>
        </p:txBody>
      </p:sp>
      <p:sp>
        <p:nvSpPr>
          <p:cNvPr id="215" name="Text Box 101"/>
          <p:cNvSpPr txBox="1">
            <a:spLocks noChangeArrowheads="1"/>
          </p:cNvSpPr>
          <p:nvPr/>
        </p:nvSpPr>
        <p:spPr bwMode="auto">
          <a:xfrm>
            <a:off x="2622483" y="2103556"/>
            <a:ext cx="238952" cy="4046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83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dirty="0">
                <a:solidFill>
                  <a:srgbClr val="99CCFF"/>
                </a:solidFill>
                <a:ea typeface="DejaVu Sans" charset="0"/>
                <a:cs typeface="DejaVu Sans" charset="0"/>
              </a:rPr>
              <a:t>.</a:t>
            </a:r>
          </a:p>
        </p:txBody>
      </p:sp>
      <p:sp>
        <p:nvSpPr>
          <p:cNvPr id="216" name="Text Box 102"/>
          <p:cNvSpPr txBox="1">
            <a:spLocks noChangeArrowheads="1"/>
          </p:cNvSpPr>
          <p:nvPr/>
        </p:nvSpPr>
        <p:spPr bwMode="auto">
          <a:xfrm>
            <a:off x="2591256" y="2103556"/>
            <a:ext cx="238952" cy="4046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83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dirty="0">
                <a:solidFill>
                  <a:srgbClr val="99CCFF"/>
                </a:solidFill>
                <a:ea typeface="DejaVu Sans" charset="0"/>
                <a:cs typeface="DejaVu Sans" charset="0"/>
              </a:rPr>
              <a:t>.</a:t>
            </a:r>
          </a:p>
        </p:txBody>
      </p:sp>
      <p:sp>
        <p:nvSpPr>
          <p:cNvPr id="217" name="Text Box 103"/>
          <p:cNvSpPr txBox="1">
            <a:spLocks noChangeArrowheads="1"/>
          </p:cNvSpPr>
          <p:nvPr/>
        </p:nvSpPr>
        <p:spPr bwMode="auto">
          <a:xfrm>
            <a:off x="2653710" y="2136679"/>
            <a:ext cx="238952" cy="4046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83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dirty="0">
                <a:solidFill>
                  <a:srgbClr val="99CCFF"/>
                </a:solidFill>
                <a:ea typeface="DejaVu Sans" charset="0"/>
                <a:cs typeface="DejaVu Sans" charset="0"/>
              </a:rPr>
              <a:t>.</a:t>
            </a:r>
          </a:p>
        </p:txBody>
      </p:sp>
      <p:sp>
        <p:nvSpPr>
          <p:cNvPr id="218" name="Text Box 104"/>
          <p:cNvSpPr txBox="1">
            <a:spLocks noChangeArrowheads="1"/>
          </p:cNvSpPr>
          <p:nvPr/>
        </p:nvSpPr>
        <p:spPr bwMode="auto">
          <a:xfrm>
            <a:off x="2622483" y="2169803"/>
            <a:ext cx="238952" cy="4046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83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dirty="0">
                <a:solidFill>
                  <a:srgbClr val="99CCFF"/>
                </a:solidFill>
                <a:ea typeface="DejaVu Sans" charset="0"/>
                <a:cs typeface="DejaVu Sans" charset="0"/>
              </a:rPr>
              <a:t>.</a:t>
            </a:r>
          </a:p>
        </p:txBody>
      </p:sp>
      <p:sp>
        <p:nvSpPr>
          <p:cNvPr id="219" name="Text Box 105"/>
          <p:cNvSpPr txBox="1">
            <a:spLocks noChangeArrowheads="1"/>
          </p:cNvSpPr>
          <p:nvPr/>
        </p:nvSpPr>
        <p:spPr bwMode="auto">
          <a:xfrm>
            <a:off x="2653710" y="1973943"/>
            <a:ext cx="238952" cy="4046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83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dirty="0">
                <a:solidFill>
                  <a:srgbClr val="99CCFF"/>
                </a:solidFill>
                <a:ea typeface="DejaVu Sans" charset="0"/>
                <a:cs typeface="DejaVu Sans" charset="0"/>
              </a:rPr>
              <a:t>.</a:t>
            </a:r>
          </a:p>
        </p:txBody>
      </p:sp>
      <p:sp>
        <p:nvSpPr>
          <p:cNvPr id="220" name="Text Box 106"/>
          <p:cNvSpPr txBox="1">
            <a:spLocks noChangeArrowheads="1"/>
          </p:cNvSpPr>
          <p:nvPr/>
        </p:nvSpPr>
        <p:spPr bwMode="auto">
          <a:xfrm>
            <a:off x="2561387" y="2138120"/>
            <a:ext cx="238952" cy="4046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83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dirty="0">
                <a:solidFill>
                  <a:srgbClr val="99CCFF"/>
                </a:solidFill>
                <a:ea typeface="DejaVu Sans" charset="0"/>
                <a:cs typeface="DejaVu Sans" charset="0"/>
              </a:rPr>
              <a:t>.</a:t>
            </a:r>
          </a:p>
        </p:txBody>
      </p:sp>
      <p:sp>
        <p:nvSpPr>
          <p:cNvPr id="221" name="Text Box 107"/>
          <p:cNvSpPr txBox="1">
            <a:spLocks noChangeArrowheads="1"/>
          </p:cNvSpPr>
          <p:nvPr/>
        </p:nvSpPr>
        <p:spPr bwMode="auto">
          <a:xfrm>
            <a:off x="2592614" y="1942259"/>
            <a:ext cx="238952" cy="4046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83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dirty="0">
                <a:solidFill>
                  <a:srgbClr val="99CCFF"/>
                </a:solidFill>
                <a:ea typeface="DejaVu Sans" charset="0"/>
                <a:cs typeface="DejaVu Sans" charset="0"/>
              </a:rPr>
              <a:t>.</a:t>
            </a:r>
          </a:p>
        </p:txBody>
      </p:sp>
      <p:sp>
        <p:nvSpPr>
          <p:cNvPr id="222" name="Text Box 108"/>
          <p:cNvSpPr txBox="1">
            <a:spLocks noChangeArrowheads="1"/>
          </p:cNvSpPr>
          <p:nvPr/>
        </p:nvSpPr>
        <p:spPr bwMode="auto">
          <a:xfrm>
            <a:off x="2562745" y="2008506"/>
            <a:ext cx="238952" cy="4046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83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dirty="0">
                <a:solidFill>
                  <a:srgbClr val="99CCFF"/>
                </a:solidFill>
                <a:ea typeface="DejaVu Sans" charset="0"/>
                <a:cs typeface="DejaVu Sans" charset="0"/>
              </a:rPr>
              <a:t>.</a:t>
            </a:r>
          </a:p>
        </p:txBody>
      </p:sp>
      <p:sp>
        <p:nvSpPr>
          <p:cNvPr id="223" name="Text Box 109"/>
          <p:cNvSpPr txBox="1">
            <a:spLocks noChangeArrowheads="1"/>
          </p:cNvSpPr>
          <p:nvPr/>
        </p:nvSpPr>
        <p:spPr bwMode="auto">
          <a:xfrm>
            <a:off x="5720718" y="2083394"/>
            <a:ext cx="491481" cy="272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83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i="1" dirty="0" smtClean="0">
                <a:solidFill>
                  <a:srgbClr val="FFFFFF"/>
                </a:solidFill>
                <a:ea typeface="DejaVu Sans" charset="0"/>
                <a:cs typeface="DejaVu Sans" charset="0"/>
              </a:rPr>
              <a:t>	</a:t>
            </a:r>
            <a:r>
              <a:rPr lang="en-GB" sz="1600" i="1" dirty="0" err="1" smtClean="0">
                <a:solidFill>
                  <a:srgbClr val="FFFFFF"/>
                </a:solidFill>
                <a:ea typeface="DejaVu Sans" charset="0"/>
                <a:cs typeface="DejaVu Sans" charset="0"/>
              </a:rPr>
              <a:t>Oort</a:t>
            </a:r>
            <a:endParaRPr lang="en-GB" sz="1600" i="1" dirty="0">
              <a:solidFill>
                <a:srgbClr val="FFFFFF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224" name="Text Box 110"/>
          <p:cNvSpPr txBox="1">
            <a:spLocks noChangeArrowheads="1"/>
          </p:cNvSpPr>
          <p:nvPr/>
        </p:nvSpPr>
        <p:spPr bwMode="auto">
          <a:xfrm>
            <a:off x="2763683" y="2083394"/>
            <a:ext cx="696491" cy="272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83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i="1" dirty="0" err="1">
                <a:solidFill>
                  <a:srgbClr val="FFFFFF"/>
                </a:solidFill>
                <a:ea typeface="DejaVu Sans" charset="0"/>
                <a:cs typeface="DejaVu Sans" charset="0"/>
              </a:rPr>
              <a:t>Kuiper</a:t>
            </a:r>
            <a:r>
              <a:rPr lang="en-GB" sz="1600" i="1" dirty="0">
                <a:solidFill>
                  <a:srgbClr val="FFFFFF"/>
                </a:solidFill>
                <a:ea typeface="DejaVu Sans" charset="0"/>
                <a:cs typeface="DejaVu Sans" charset="0"/>
              </a:rPr>
              <a:t> </a:t>
            </a:r>
          </a:p>
        </p:txBody>
      </p:sp>
      <p:sp>
        <p:nvSpPr>
          <p:cNvPr id="225" name="Line 111"/>
          <p:cNvSpPr>
            <a:spLocks noChangeShapeType="1"/>
          </p:cNvSpPr>
          <p:nvPr/>
        </p:nvSpPr>
        <p:spPr bwMode="auto">
          <a:xfrm>
            <a:off x="3534847" y="2354143"/>
            <a:ext cx="2617614" cy="1440"/>
          </a:xfrm>
          <a:prstGeom prst="line">
            <a:avLst/>
          </a:prstGeom>
          <a:noFill/>
          <a:ln w="9360">
            <a:solidFill>
              <a:srgbClr val="FFFFFF"/>
            </a:solidFill>
            <a:prstDash val="sysDot"/>
            <a:round/>
            <a:headEnd/>
            <a:tailEnd type="triangle" w="med" len="med"/>
          </a:ln>
          <a:effectLst/>
        </p:spPr>
        <p:txBody>
          <a:bodyPr lIns="80165" tIns="40083" rIns="80165" bIns="40083"/>
          <a:lstStyle/>
          <a:p>
            <a:endParaRPr lang="fr-FR" sz="1600"/>
          </a:p>
        </p:txBody>
      </p:sp>
      <p:sp>
        <p:nvSpPr>
          <p:cNvPr id="226" name="Text Box 7"/>
          <p:cNvSpPr txBox="1">
            <a:spLocks noChangeArrowheads="1"/>
          </p:cNvSpPr>
          <p:nvPr/>
        </p:nvSpPr>
        <p:spPr bwMode="auto">
          <a:xfrm>
            <a:off x="6841481" y="3464498"/>
            <a:ext cx="1090220" cy="2765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83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i="1" dirty="0">
                <a:solidFill>
                  <a:srgbClr val="FFFFFF"/>
                </a:solidFill>
                <a:ea typeface="DejaVu Sans" charset="0"/>
                <a:cs typeface="DejaVu Sans" charset="0"/>
              </a:rPr>
              <a:t>- </a:t>
            </a:r>
            <a:r>
              <a:rPr lang="en-GB" sz="1600" i="1" dirty="0" err="1" smtClean="0">
                <a:solidFill>
                  <a:srgbClr val="FFFFFF"/>
                </a:solidFill>
                <a:ea typeface="DejaVu Sans" charset="0"/>
                <a:cs typeface="DejaVu Sans" charset="0"/>
              </a:rPr>
              <a:t>Multiplicité</a:t>
            </a:r>
            <a:endParaRPr lang="en-GB" sz="1600" i="1" dirty="0">
              <a:solidFill>
                <a:srgbClr val="FFFFFF"/>
              </a:solidFill>
              <a:ea typeface="DejaVu Sans" charset="0"/>
              <a:cs typeface="DejaVu Sans" charset="0"/>
            </a:endParaRPr>
          </a:p>
        </p:txBody>
      </p:sp>
      <p:pic>
        <p:nvPicPr>
          <p:cNvPr id="227" name="Picture 9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96122" y="3379530"/>
            <a:ext cx="530855" cy="7373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8" name="Picture 9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6267" y="3294561"/>
            <a:ext cx="805107" cy="9202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384" name="Line 96"/>
          <p:cNvSpPr>
            <a:spLocks noChangeShapeType="1"/>
          </p:cNvSpPr>
          <p:nvPr/>
        </p:nvSpPr>
        <p:spPr bwMode="auto">
          <a:xfrm>
            <a:off x="2771033" y="326915"/>
            <a:ext cx="153418" cy="144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0165" tIns="40083" rIns="80165" bIns="40083"/>
          <a:lstStyle/>
          <a:p>
            <a:endParaRPr lang="fr-FR"/>
          </a:p>
        </p:txBody>
      </p:sp>
      <p:pic>
        <p:nvPicPr>
          <p:cNvPr id="114" name="Picture 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37536" y="5072074"/>
            <a:ext cx="1777208" cy="1378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5" name="Text Box 4"/>
          <p:cNvSpPr txBox="1">
            <a:spLocks noChangeArrowheads="1"/>
          </p:cNvSpPr>
          <p:nvPr/>
        </p:nvSpPr>
        <p:spPr bwMode="auto">
          <a:xfrm>
            <a:off x="1785918" y="4357694"/>
            <a:ext cx="664373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 dirty="0" smtClean="0">
                <a:solidFill>
                  <a:schemeClr val="bg1"/>
                </a:solidFill>
              </a:rPr>
              <a:t>2. Transit </a:t>
            </a:r>
            <a:r>
              <a:rPr lang="fr-FR" dirty="0" smtClean="0">
                <a:solidFill>
                  <a:schemeClr val="bg1"/>
                </a:solidFill>
              </a:rPr>
              <a:t>(0-5 AU)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bg1"/>
                </a:solidFill>
                <a:cs typeface="Lucida Sans Unicode" pitchFamily="34" charset="0"/>
                <a:sym typeface="Tahoma" pitchFamily="32" charset="0"/>
              </a:rPr>
              <a:t>		      	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17" name="Image 116" descr="hd189733transitcomp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85918" y="5072073"/>
            <a:ext cx="1928826" cy="1459907"/>
          </a:xfrm>
          <a:prstGeom prst="rect">
            <a:avLst/>
          </a:prstGeom>
        </p:spPr>
      </p:pic>
      <p:sp>
        <p:nvSpPr>
          <p:cNvPr id="118" name="Rectangle 117"/>
          <p:cNvSpPr/>
          <p:nvPr/>
        </p:nvSpPr>
        <p:spPr>
          <a:xfrm>
            <a:off x="1214414" y="1857364"/>
            <a:ext cx="357190" cy="2500330"/>
          </a:xfrm>
          <a:prstGeom prst="rect">
            <a:avLst/>
          </a:prstGeom>
          <a:solidFill>
            <a:srgbClr val="00B050">
              <a:alpha val="49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9" name="Rectangle 3"/>
          <p:cNvSpPr>
            <a:spLocks noChangeArrowheads="1"/>
          </p:cNvSpPr>
          <p:nvPr/>
        </p:nvSpPr>
        <p:spPr bwMode="auto">
          <a:xfrm>
            <a:off x="0" y="500042"/>
            <a:ext cx="9144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r>
              <a:rPr lang="fr-FR" sz="6600" dirty="0" smtClean="0">
                <a:solidFill>
                  <a:schemeClr val="bg1">
                    <a:lumMod val="85000"/>
                  </a:schemeClr>
                </a:solidFill>
                <a:cs typeface="Lucida Sans Unicode" pitchFamily="34" charset="0"/>
              </a:rPr>
              <a:t>Observation</a:t>
            </a:r>
            <a:endParaRPr lang="en-US" sz="6600" dirty="0">
              <a:solidFill>
                <a:schemeClr val="bg1">
                  <a:lumMod val="85000"/>
                </a:schemeClr>
              </a:solidFill>
              <a:cs typeface="Lucida Sans Unicode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3042" y="2256212"/>
            <a:ext cx="157491" cy="2117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6074" y="2223088"/>
            <a:ext cx="308194" cy="2117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11430" y="2418948"/>
            <a:ext cx="5204001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2" name="Text Box 5"/>
          <p:cNvSpPr txBox="1">
            <a:spLocks noChangeArrowheads="1"/>
          </p:cNvSpPr>
          <p:nvPr/>
        </p:nvSpPr>
        <p:spPr bwMode="auto">
          <a:xfrm>
            <a:off x="6869992" y="2277814"/>
            <a:ext cx="1264003" cy="2721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83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i="1" dirty="0">
                <a:solidFill>
                  <a:srgbClr val="FFFFFF"/>
                </a:solidFill>
                <a:ea typeface="DejaVu Sans" charset="0"/>
                <a:cs typeface="DejaVu Sans" charset="0"/>
              </a:rPr>
              <a:t>- </a:t>
            </a:r>
            <a:r>
              <a:rPr lang="en-GB" sz="1600" i="1" dirty="0" err="1" smtClean="0">
                <a:solidFill>
                  <a:srgbClr val="FFFFFF"/>
                </a:solidFill>
                <a:ea typeface="DejaVu Sans" charset="0"/>
                <a:cs typeface="DejaVu Sans" charset="0"/>
              </a:rPr>
              <a:t>Système</a:t>
            </a:r>
            <a:r>
              <a:rPr lang="en-GB" sz="1600" i="1" dirty="0" smtClean="0">
                <a:solidFill>
                  <a:srgbClr val="FFFFFF"/>
                </a:solidFill>
                <a:ea typeface="DejaVu Sans" charset="0"/>
                <a:cs typeface="DejaVu Sans" charset="0"/>
              </a:rPr>
              <a:t> </a:t>
            </a:r>
            <a:r>
              <a:rPr lang="en-GB" sz="1600" i="1" dirty="0" err="1" smtClean="0">
                <a:solidFill>
                  <a:srgbClr val="FFFFFF"/>
                </a:solidFill>
                <a:ea typeface="DejaVu Sans" charset="0"/>
                <a:cs typeface="DejaVu Sans" charset="0"/>
              </a:rPr>
              <a:t>solaire</a:t>
            </a:r>
            <a:endParaRPr lang="en-GB" sz="1600" i="1" dirty="0">
              <a:solidFill>
                <a:srgbClr val="FFFFFF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23" name="Text Box 6"/>
          <p:cNvSpPr txBox="1">
            <a:spLocks noChangeArrowheads="1"/>
          </p:cNvSpPr>
          <p:nvPr/>
        </p:nvSpPr>
        <p:spPr bwMode="auto">
          <a:xfrm>
            <a:off x="6841481" y="2865395"/>
            <a:ext cx="1731047" cy="2721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83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i="1" dirty="0">
                <a:solidFill>
                  <a:srgbClr val="FFFFFF"/>
                </a:solidFill>
                <a:ea typeface="DejaVu Sans" charset="0"/>
                <a:cs typeface="DejaVu Sans" charset="0"/>
              </a:rPr>
              <a:t>- </a:t>
            </a:r>
            <a:r>
              <a:rPr lang="en-GB" sz="1600" i="1" dirty="0" err="1" smtClean="0">
                <a:solidFill>
                  <a:srgbClr val="FFFFFF"/>
                </a:solidFill>
                <a:ea typeface="DejaVu Sans" charset="0"/>
                <a:cs typeface="DejaVu Sans" charset="0"/>
              </a:rPr>
              <a:t>Disques</a:t>
            </a:r>
            <a:r>
              <a:rPr lang="en-GB" sz="1600" i="1" dirty="0" smtClean="0">
                <a:solidFill>
                  <a:srgbClr val="FFFFFF"/>
                </a:solidFill>
                <a:ea typeface="DejaVu Sans" charset="0"/>
                <a:cs typeface="DejaVu Sans" charset="0"/>
              </a:rPr>
              <a:t> </a:t>
            </a:r>
            <a:r>
              <a:rPr lang="en-GB" sz="1600" i="1" dirty="0" err="1" smtClean="0">
                <a:solidFill>
                  <a:srgbClr val="FFFFFF"/>
                </a:solidFill>
                <a:ea typeface="DejaVu Sans" charset="0"/>
                <a:cs typeface="DejaVu Sans" charset="0"/>
              </a:rPr>
              <a:t>Circumstellaires</a:t>
            </a:r>
            <a:endParaRPr lang="en-GB" sz="1600" i="1" dirty="0">
              <a:solidFill>
                <a:srgbClr val="FFFFFF"/>
              </a:solidFill>
              <a:ea typeface="DejaVu Sans" charset="0"/>
              <a:cs typeface="DejaVu Sans" charset="0"/>
            </a:endParaRPr>
          </a:p>
        </p:txBody>
      </p:sp>
      <p:pic>
        <p:nvPicPr>
          <p:cNvPr id="12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6267" y="1896174"/>
            <a:ext cx="805107" cy="9202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5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37225" y="2184205"/>
            <a:ext cx="141199" cy="299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126" name="Group 10"/>
          <p:cNvGrpSpPr>
            <a:grpSpLocks/>
          </p:cNvGrpSpPr>
          <p:nvPr/>
        </p:nvGrpSpPr>
        <p:grpSpPr bwMode="auto">
          <a:xfrm>
            <a:off x="1141248" y="1582221"/>
            <a:ext cx="286471" cy="316834"/>
            <a:chOff x="958" y="825"/>
            <a:chExt cx="211" cy="220"/>
          </a:xfrm>
        </p:grpSpPr>
        <p:sp>
          <p:nvSpPr>
            <p:cNvPr id="127" name="AutoShape 11"/>
            <p:cNvSpPr>
              <a:spLocks noChangeArrowheads="1"/>
            </p:cNvSpPr>
            <p:nvPr/>
          </p:nvSpPr>
          <p:spPr bwMode="auto">
            <a:xfrm>
              <a:off x="970" y="825"/>
              <a:ext cx="171" cy="183"/>
            </a:xfrm>
            <a:prstGeom prst="roundRect">
              <a:avLst>
                <a:gd name="adj" fmla="val 588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 sz="1600"/>
            </a:p>
          </p:txBody>
        </p:sp>
        <p:grpSp>
          <p:nvGrpSpPr>
            <p:cNvPr id="128" name="Group 12"/>
            <p:cNvGrpSpPr>
              <a:grpSpLocks/>
            </p:cNvGrpSpPr>
            <p:nvPr/>
          </p:nvGrpSpPr>
          <p:grpSpPr bwMode="auto">
            <a:xfrm>
              <a:off x="958" y="826"/>
              <a:ext cx="211" cy="219"/>
              <a:chOff x="958" y="826"/>
              <a:chExt cx="211" cy="219"/>
            </a:xfrm>
          </p:grpSpPr>
          <p:sp>
            <p:nvSpPr>
              <p:cNvPr id="129" name="AutoShape 13"/>
              <p:cNvSpPr>
                <a:spLocks noChangeArrowheads="1"/>
              </p:cNvSpPr>
              <p:nvPr/>
            </p:nvSpPr>
            <p:spPr bwMode="auto">
              <a:xfrm>
                <a:off x="970" y="826"/>
                <a:ext cx="167" cy="179"/>
              </a:xfrm>
              <a:prstGeom prst="roundRect">
                <a:avLst>
                  <a:gd name="adj" fmla="val 602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1600"/>
              </a:p>
            </p:txBody>
          </p:sp>
          <p:grpSp>
            <p:nvGrpSpPr>
              <p:cNvPr id="130" name="Group 14"/>
              <p:cNvGrpSpPr>
                <a:grpSpLocks/>
              </p:cNvGrpSpPr>
              <p:nvPr/>
            </p:nvGrpSpPr>
            <p:grpSpPr bwMode="auto">
              <a:xfrm>
                <a:off x="958" y="826"/>
                <a:ext cx="211" cy="219"/>
                <a:chOff x="958" y="826"/>
                <a:chExt cx="211" cy="219"/>
              </a:xfrm>
            </p:grpSpPr>
            <p:sp>
              <p:nvSpPr>
                <p:cNvPr id="131" name="AutoShape 15"/>
                <p:cNvSpPr>
                  <a:spLocks noChangeArrowheads="1"/>
                </p:cNvSpPr>
                <p:nvPr/>
              </p:nvSpPr>
              <p:spPr bwMode="auto">
                <a:xfrm>
                  <a:off x="970" y="826"/>
                  <a:ext cx="165" cy="176"/>
                </a:xfrm>
                <a:prstGeom prst="roundRect">
                  <a:avLst>
                    <a:gd name="adj" fmla="val 60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 sz="1600"/>
                </a:p>
              </p:txBody>
            </p:sp>
            <p:grpSp>
              <p:nvGrpSpPr>
                <p:cNvPr id="132" name="Group 16"/>
                <p:cNvGrpSpPr>
                  <a:grpSpLocks/>
                </p:cNvGrpSpPr>
                <p:nvPr/>
              </p:nvGrpSpPr>
              <p:grpSpPr bwMode="auto">
                <a:xfrm>
                  <a:off x="958" y="826"/>
                  <a:ext cx="211" cy="219"/>
                  <a:chOff x="958" y="826"/>
                  <a:chExt cx="211" cy="219"/>
                </a:xfrm>
              </p:grpSpPr>
              <p:sp>
                <p:nvSpPr>
                  <p:cNvPr id="133" name="AutoShape 17"/>
                  <p:cNvSpPr>
                    <a:spLocks noChangeArrowheads="1"/>
                  </p:cNvSpPr>
                  <p:nvPr/>
                </p:nvSpPr>
                <p:spPr bwMode="auto">
                  <a:xfrm>
                    <a:off x="970" y="826"/>
                    <a:ext cx="163" cy="174"/>
                  </a:xfrm>
                  <a:prstGeom prst="roundRect">
                    <a:avLst>
                      <a:gd name="adj" fmla="val 61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r-FR" sz="1600"/>
                  </a:p>
                </p:txBody>
              </p:sp>
              <p:grpSp>
                <p:nvGrpSpPr>
                  <p:cNvPr id="134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958" y="826"/>
                    <a:ext cx="211" cy="219"/>
                    <a:chOff x="958" y="826"/>
                    <a:chExt cx="211" cy="219"/>
                  </a:xfrm>
                </p:grpSpPr>
                <p:sp>
                  <p:nvSpPr>
                    <p:cNvPr id="135" name="AutoShap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70" y="826"/>
                      <a:ext cx="162" cy="173"/>
                    </a:xfrm>
                    <a:prstGeom prst="roundRect">
                      <a:avLst>
                        <a:gd name="adj" fmla="val 616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fr-FR" sz="1600"/>
                    </a:p>
                  </p:txBody>
                </p:sp>
                <p:grpSp>
                  <p:nvGrpSpPr>
                    <p:cNvPr id="136" name="Group 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58" y="826"/>
                      <a:ext cx="211" cy="219"/>
                      <a:chOff x="958" y="826"/>
                      <a:chExt cx="211" cy="219"/>
                    </a:xfrm>
                  </p:grpSpPr>
                  <p:sp>
                    <p:nvSpPr>
                      <p:cNvPr id="137" name="AutoShape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0" y="826"/>
                        <a:ext cx="161" cy="173"/>
                      </a:xfrm>
                      <a:prstGeom prst="roundRect">
                        <a:avLst>
                          <a:gd name="adj" fmla="val 625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fr-FR" sz="1600"/>
                      </a:p>
                    </p:txBody>
                  </p:sp>
                  <p:sp>
                    <p:nvSpPr>
                      <p:cNvPr id="138" name="AutoShape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58" y="826"/>
                        <a:ext cx="211" cy="219"/>
                      </a:xfrm>
                      <a:prstGeom prst="roundRect">
                        <a:avLst>
                          <a:gd name="adj" fmla="val 625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90000" tIns="46800" rIns="90000" bIns="46800">
                        <a:spAutoFit/>
                      </a:bodyPr>
                      <a:lstStyle/>
                      <a:p>
                        <a:pPr>
                          <a:lnSpc>
                            <a:spcPct val="90000"/>
                          </a:lnSpc>
                          <a:tabLst>
                            <a:tab pos="0" algn="l"/>
                            <a:tab pos="392477" algn="l"/>
                            <a:tab pos="786346" algn="l"/>
                            <a:tab pos="1180214" algn="l"/>
                            <a:tab pos="1574082" algn="l"/>
                            <a:tab pos="1967950" algn="l"/>
                            <a:tab pos="2361819" algn="l"/>
                            <a:tab pos="2755687" algn="l"/>
                            <a:tab pos="3149556" algn="l"/>
                            <a:tab pos="3543424" algn="l"/>
                            <a:tab pos="3937293" algn="l"/>
                            <a:tab pos="4331161" algn="l"/>
                            <a:tab pos="4725030" algn="l"/>
                            <a:tab pos="5118898" algn="l"/>
                            <a:tab pos="5512767" algn="l"/>
                            <a:tab pos="5906635" algn="l"/>
                            <a:tab pos="6300504" algn="l"/>
                            <a:tab pos="6694372" algn="l"/>
                            <a:tab pos="7088240" algn="l"/>
                            <a:tab pos="7482108" algn="l"/>
                            <a:tab pos="7875977" algn="l"/>
                          </a:tabLst>
                        </a:pPr>
                        <a:r>
                          <a:rPr lang="en-GB" sz="1600" dirty="0">
                            <a:solidFill>
                              <a:srgbClr val="FFFFFF"/>
                            </a:solidFill>
                            <a:ea typeface="DejaVu Sans" charset="0"/>
                            <a:cs typeface="DejaVu Sans" charset="0"/>
                          </a:rPr>
                          <a:t>0</a:t>
                        </a: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139" name="Group 23"/>
          <p:cNvGrpSpPr>
            <a:grpSpLocks/>
          </p:cNvGrpSpPr>
          <p:nvPr/>
        </p:nvGrpSpPr>
        <p:grpSpPr bwMode="auto">
          <a:xfrm>
            <a:off x="2570892" y="1569260"/>
            <a:ext cx="389655" cy="318274"/>
            <a:chOff x="2011" y="816"/>
            <a:chExt cx="287" cy="221"/>
          </a:xfrm>
        </p:grpSpPr>
        <p:sp>
          <p:nvSpPr>
            <p:cNvPr id="140" name="AutoShape 24"/>
            <p:cNvSpPr>
              <a:spLocks noChangeArrowheads="1"/>
            </p:cNvSpPr>
            <p:nvPr/>
          </p:nvSpPr>
          <p:spPr bwMode="auto">
            <a:xfrm>
              <a:off x="2027" y="816"/>
              <a:ext cx="233" cy="183"/>
            </a:xfrm>
            <a:prstGeom prst="roundRect">
              <a:avLst>
                <a:gd name="adj" fmla="val 546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 sz="1600"/>
            </a:p>
          </p:txBody>
        </p:sp>
        <p:grpSp>
          <p:nvGrpSpPr>
            <p:cNvPr id="141" name="Group 25"/>
            <p:cNvGrpSpPr>
              <a:grpSpLocks/>
            </p:cNvGrpSpPr>
            <p:nvPr/>
          </p:nvGrpSpPr>
          <p:grpSpPr bwMode="auto">
            <a:xfrm>
              <a:off x="2011" y="818"/>
              <a:ext cx="287" cy="219"/>
              <a:chOff x="2011" y="818"/>
              <a:chExt cx="287" cy="219"/>
            </a:xfrm>
          </p:grpSpPr>
          <p:sp>
            <p:nvSpPr>
              <p:cNvPr id="142" name="AutoShape 26"/>
              <p:cNvSpPr>
                <a:spLocks noChangeArrowheads="1"/>
              </p:cNvSpPr>
              <p:nvPr/>
            </p:nvSpPr>
            <p:spPr bwMode="auto">
              <a:xfrm>
                <a:off x="2027" y="818"/>
                <a:ext cx="229" cy="179"/>
              </a:xfrm>
              <a:prstGeom prst="roundRect">
                <a:avLst>
                  <a:gd name="adj" fmla="val 560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1600"/>
              </a:p>
            </p:txBody>
          </p:sp>
          <p:grpSp>
            <p:nvGrpSpPr>
              <p:cNvPr id="143" name="Group 27"/>
              <p:cNvGrpSpPr>
                <a:grpSpLocks/>
              </p:cNvGrpSpPr>
              <p:nvPr/>
            </p:nvGrpSpPr>
            <p:grpSpPr bwMode="auto">
              <a:xfrm>
                <a:off x="2011" y="818"/>
                <a:ext cx="287" cy="219"/>
                <a:chOff x="2011" y="818"/>
                <a:chExt cx="287" cy="219"/>
              </a:xfrm>
            </p:grpSpPr>
            <p:sp>
              <p:nvSpPr>
                <p:cNvPr id="144" name="AutoShape 28"/>
                <p:cNvSpPr>
                  <a:spLocks noChangeArrowheads="1"/>
                </p:cNvSpPr>
                <p:nvPr/>
              </p:nvSpPr>
              <p:spPr bwMode="auto">
                <a:xfrm>
                  <a:off x="2027" y="818"/>
                  <a:ext cx="226" cy="176"/>
                </a:xfrm>
                <a:prstGeom prst="roundRect">
                  <a:avLst>
                    <a:gd name="adj" fmla="val 565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 sz="1600"/>
                </a:p>
              </p:txBody>
            </p:sp>
            <p:grpSp>
              <p:nvGrpSpPr>
                <p:cNvPr id="145" name="Group 29"/>
                <p:cNvGrpSpPr>
                  <a:grpSpLocks/>
                </p:cNvGrpSpPr>
                <p:nvPr/>
              </p:nvGrpSpPr>
              <p:grpSpPr bwMode="auto">
                <a:xfrm>
                  <a:off x="2011" y="818"/>
                  <a:ext cx="287" cy="219"/>
                  <a:chOff x="2011" y="818"/>
                  <a:chExt cx="287" cy="219"/>
                </a:xfrm>
              </p:grpSpPr>
              <p:sp>
                <p:nvSpPr>
                  <p:cNvPr id="146" name="AutoShape 30"/>
                  <p:cNvSpPr>
                    <a:spLocks noChangeArrowheads="1"/>
                  </p:cNvSpPr>
                  <p:nvPr/>
                </p:nvSpPr>
                <p:spPr bwMode="auto">
                  <a:xfrm>
                    <a:off x="2027" y="818"/>
                    <a:ext cx="224" cy="174"/>
                  </a:xfrm>
                  <a:prstGeom prst="roundRect">
                    <a:avLst>
                      <a:gd name="adj" fmla="val 574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r-FR" sz="1600"/>
                  </a:p>
                </p:txBody>
              </p:sp>
              <p:grpSp>
                <p:nvGrpSpPr>
                  <p:cNvPr id="147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2011" y="818"/>
                    <a:ext cx="287" cy="219"/>
                    <a:chOff x="2011" y="818"/>
                    <a:chExt cx="287" cy="219"/>
                  </a:xfrm>
                </p:grpSpPr>
                <p:sp>
                  <p:nvSpPr>
                    <p:cNvPr id="148" name="AutoShap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27" y="818"/>
                      <a:ext cx="223" cy="172"/>
                    </a:xfrm>
                    <a:prstGeom prst="roundRect">
                      <a:avLst>
                        <a:gd name="adj" fmla="val 579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fr-FR" sz="1600"/>
                    </a:p>
                  </p:txBody>
                </p:sp>
                <p:grpSp>
                  <p:nvGrpSpPr>
                    <p:cNvPr id="149" name="Group 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11" y="818"/>
                      <a:ext cx="287" cy="219"/>
                      <a:chOff x="2011" y="818"/>
                      <a:chExt cx="287" cy="219"/>
                    </a:xfrm>
                  </p:grpSpPr>
                  <p:sp>
                    <p:nvSpPr>
                      <p:cNvPr id="150" name="AutoShape 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27" y="818"/>
                        <a:ext cx="223" cy="172"/>
                      </a:xfrm>
                      <a:prstGeom prst="roundRect">
                        <a:avLst>
                          <a:gd name="adj" fmla="val 579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fr-FR" sz="1600"/>
                      </a:p>
                    </p:txBody>
                  </p:sp>
                  <p:sp>
                    <p:nvSpPr>
                      <p:cNvPr id="151" name="AutoShape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11" y="818"/>
                        <a:ext cx="287" cy="219"/>
                      </a:xfrm>
                      <a:prstGeom prst="roundRect">
                        <a:avLst>
                          <a:gd name="adj" fmla="val 579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90000" tIns="46800" rIns="90000" bIns="46800">
                        <a:spAutoFit/>
                      </a:bodyPr>
                      <a:lstStyle/>
                      <a:p>
                        <a:pPr>
                          <a:lnSpc>
                            <a:spcPct val="90000"/>
                          </a:lnSpc>
                          <a:tabLst>
                            <a:tab pos="0" algn="l"/>
                            <a:tab pos="392477" algn="l"/>
                            <a:tab pos="786346" algn="l"/>
                            <a:tab pos="1180214" algn="l"/>
                            <a:tab pos="1574082" algn="l"/>
                            <a:tab pos="1967950" algn="l"/>
                            <a:tab pos="2361819" algn="l"/>
                            <a:tab pos="2755687" algn="l"/>
                            <a:tab pos="3149556" algn="l"/>
                            <a:tab pos="3543424" algn="l"/>
                            <a:tab pos="3937293" algn="l"/>
                            <a:tab pos="4331161" algn="l"/>
                            <a:tab pos="4725030" algn="l"/>
                            <a:tab pos="5118898" algn="l"/>
                            <a:tab pos="5512767" algn="l"/>
                            <a:tab pos="5906635" algn="l"/>
                            <a:tab pos="6300504" algn="l"/>
                            <a:tab pos="6694372" algn="l"/>
                            <a:tab pos="7088240" algn="l"/>
                            <a:tab pos="7482108" algn="l"/>
                            <a:tab pos="7875977" algn="l"/>
                          </a:tabLst>
                        </a:pPr>
                        <a:r>
                          <a:rPr lang="en-GB" sz="1600" dirty="0">
                            <a:solidFill>
                              <a:srgbClr val="FFFFFF"/>
                            </a:solidFill>
                            <a:ea typeface="DejaVu Sans" charset="0"/>
                            <a:cs typeface="DejaVu Sans" charset="0"/>
                          </a:rPr>
                          <a:t>50</a:t>
                        </a: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152" name="Group 36"/>
          <p:cNvGrpSpPr>
            <a:grpSpLocks/>
          </p:cNvGrpSpPr>
          <p:nvPr/>
        </p:nvGrpSpPr>
        <p:grpSpPr bwMode="auto">
          <a:xfrm>
            <a:off x="4088782" y="1579341"/>
            <a:ext cx="494197" cy="316834"/>
            <a:chOff x="3129" y="823"/>
            <a:chExt cx="364" cy="220"/>
          </a:xfrm>
        </p:grpSpPr>
        <p:sp>
          <p:nvSpPr>
            <p:cNvPr id="153" name="AutoShape 37"/>
            <p:cNvSpPr>
              <a:spLocks noChangeArrowheads="1"/>
            </p:cNvSpPr>
            <p:nvPr/>
          </p:nvSpPr>
          <p:spPr bwMode="auto">
            <a:xfrm>
              <a:off x="3150" y="823"/>
              <a:ext cx="295" cy="183"/>
            </a:xfrm>
            <a:prstGeom prst="roundRect">
              <a:avLst>
                <a:gd name="adj" fmla="val 546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 sz="1600"/>
            </a:p>
          </p:txBody>
        </p:sp>
        <p:grpSp>
          <p:nvGrpSpPr>
            <p:cNvPr id="154" name="Group 38"/>
            <p:cNvGrpSpPr>
              <a:grpSpLocks/>
            </p:cNvGrpSpPr>
            <p:nvPr/>
          </p:nvGrpSpPr>
          <p:grpSpPr bwMode="auto">
            <a:xfrm>
              <a:off x="3129" y="824"/>
              <a:ext cx="364" cy="219"/>
              <a:chOff x="3129" y="824"/>
              <a:chExt cx="364" cy="219"/>
            </a:xfrm>
          </p:grpSpPr>
          <p:sp>
            <p:nvSpPr>
              <p:cNvPr id="155" name="AutoShape 39"/>
              <p:cNvSpPr>
                <a:spLocks noChangeArrowheads="1"/>
              </p:cNvSpPr>
              <p:nvPr/>
            </p:nvSpPr>
            <p:spPr bwMode="auto">
              <a:xfrm>
                <a:off x="3150" y="824"/>
                <a:ext cx="291" cy="179"/>
              </a:xfrm>
              <a:prstGeom prst="roundRect">
                <a:avLst>
                  <a:gd name="adj" fmla="val 560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1600"/>
              </a:p>
            </p:txBody>
          </p:sp>
          <p:grpSp>
            <p:nvGrpSpPr>
              <p:cNvPr id="156" name="Group 40"/>
              <p:cNvGrpSpPr>
                <a:grpSpLocks/>
              </p:cNvGrpSpPr>
              <p:nvPr/>
            </p:nvGrpSpPr>
            <p:grpSpPr bwMode="auto">
              <a:xfrm>
                <a:off x="3129" y="824"/>
                <a:ext cx="364" cy="219"/>
                <a:chOff x="3129" y="824"/>
                <a:chExt cx="364" cy="219"/>
              </a:xfrm>
            </p:grpSpPr>
            <p:sp>
              <p:nvSpPr>
                <p:cNvPr id="157" name="AutoShape 41"/>
                <p:cNvSpPr>
                  <a:spLocks noChangeArrowheads="1"/>
                </p:cNvSpPr>
                <p:nvPr/>
              </p:nvSpPr>
              <p:spPr bwMode="auto">
                <a:xfrm>
                  <a:off x="3150" y="824"/>
                  <a:ext cx="288" cy="176"/>
                </a:xfrm>
                <a:prstGeom prst="roundRect">
                  <a:avLst>
                    <a:gd name="adj" fmla="val 565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 sz="1600"/>
                </a:p>
              </p:txBody>
            </p:sp>
            <p:grpSp>
              <p:nvGrpSpPr>
                <p:cNvPr id="158" name="Group 42"/>
                <p:cNvGrpSpPr>
                  <a:grpSpLocks/>
                </p:cNvGrpSpPr>
                <p:nvPr/>
              </p:nvGrpSpPr>
              <p:grpSpPr bwMode="auto">
                <a:xfrm>
                  <a:off x="3129" y="824"/>
                  <a:ext cx="364" cy="219"/>
                  <a:chOff x="3129" y="824"/>
                  <a:chExt cx="364" cy="219"/>
                </a:xfrm>
              </p:grpSpPr>
              <p:sp>
                <p:nvSpPr>
                  <p:cNvPr id="159" name="AutoShape 43"/>
                  <p:cNvSpPr>
                    <a:spLocks noChangeArrowheads="1"/>
                  </p:cNvSpPr>
                  <p:nvPr/>
                </p:nvSpPr>
                <p:spPr bwMode="auto">
                  <a:xfrm>
                    <a:off x="3150" y="824"/>
                    <a:ext cx="286" cy="174"/>
                  </a:xfrm>
                  <a:prstGeom prst="roundRect">
                    <a:avLst>
                      <a:gd name="adj" fmla="val 574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r-FR" sz="1600"/>
                  </a:p>
                </p:txBody>
              </p:sp>
              <p:grpSp>
                <p:nvGrpSpPr>
                  <p:cNvPr id="160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3129" y="824"/>
                    <a:ext cx="364" cy="219"/>
                    <a:chOff x="3129" y="824"/>
                    <a:chExt cx="364" cy="219"/>
                  </a:xfrm>
                </p:grpSpPr>
                <p:sp>
                  <p:nvSpPr>
                    <p:cNvPr id="161" name="AutoShap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50" y="824"/>
                      <a:ext cx="285" cy="172"/>
                    </a:xfrm>
                    <a:prstGeom prst="roundRect">
                      <a:avLst>
                        <a:gd name="adj" fmla="val 579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fr-FR" sz="1600"/>
                    </a:p>
                  </p:txBody>
                </p:sp>
                <p:grpSp>
                  <p:nvGrpSpPr>
                    <p:cNvPr id="162" name="Group 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29" y="824"/>
                      <a:ext cx="364" cy="219"/>
                      <a:chOff x="3129" y="824"/>
                      <a:chExt cx="364" cy="219"/>
                    </a:xfrm>
                  </p:grpSpPr>
                  <p:sp>
                    <p:nvSpPr>
                      <p:cNvPr id="163" name="AutoShape 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50" y="824"/>
                        <a:ext cx="285" cy="172"/>
                      </a:xfrm>
                      <a:prstGeom prst="roundRect">
                        <a:avLst>
                          <a:gd name="adj" fmla="val 579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fr-FR" sz="1600"/>
                      </a:p>
                    </p:txBody>
                  </p:sp>
                  <p:sp>
                    <p:nvSpPr>
                      <p:cNvPr id="164" name="AutoShape 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29" y="824"/>
                        <a:ext cx="364" cy="219"/>
                      </a:xfrm>
                      <a:prstGeom prst="roundRect">
                        <a:avLst>
                          <a:gd name="adj" fmla="val 579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90000" tIns="46800" rIns="90000" bIns="46800">
                        <a:spAutoFit/>
                      </a:bodyPr>
                      <a:lstStyle/>
                      <a:p>
                        <a:pPr>
                          <a:lnSpc>
                            <a:spcPct val="90000"/>
                          </a:lnSpc>
                          <a:tabLst>
                            <a:tab pos="0" algn="l"/>
                            <a:tab pos="392477" algn="l"/>
                            <a:tab pos="786346" algn="l"/>
                            <a:tab pos="1180214" algn="l"/>
                            <a:tab pos="1574082" algn="l"/>
                            <a:tab pos="1967950" algn="l"/>
                            <a:tab pos="2361819" algn="l"/>
                            <a:tab pos="2755687" algn="l"/>
                            <a:tab pos="3149556" algn="l"/>
                            <a:tab pos="3543424" algn="l"/>
                            <a:tab pos="3937293" algn="l"/>
                            <a:tab pos="4331161" algn="l"/>
                            <a:tab pos="4725030" algn="l"/>
                            <a:tab pos="5118898" algn="l"/>
                            <a:tab pos="5512767" algn="l"/>
                            <a:tab pos="5906635" algn="l"/>
                            <a:tab pos="6300504" algn="l"/>
                            <a:tab pos="6694372" algn="l"/>
                            <a:tab pos="7088240" algn="l"/>
                            <a:tab pos="7482108" algn="l"/>
                            <a:tab pos="7875977" algn="l"/>
                          </a:tabLst>
                        </a:pPr>
                        <a:r>
                          <a:rPr lang="en-GB" sz="1600" dirty="0">
                            <a:solidFill>
                              <a:srgbClr val="FFFFFF"/>
                            </a:solidFill>
                            <a:ea typeface="DejaVu Sans" charset="0"/>
                            <a:cs typeface="DejaVu Sans" charset="0"/>
                          </a:rPr>
                          <a:t>100</a:t>
                        </a: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165" name="Group 49"/>
          <p:cNvGrpSpPr>
            <a:grpSpLocks/>
          </p:cNvGrpSpPr>
          <p:nvPr/>
        </p:nvGrpSpPr>
        <p:grpSpPr bwMode="auto">
          <a:xfrm>
            <a:off x="4851799" y="1579341"/>
            <a:ext cx="598738" cy="316834"/>
            <a:chOff x="3691" y="823"/>
            <a:chExt cx="441" cy="220"/>
          </a:xfrm>
        </p:grpSpPr>
        <p:sp>
          <p:nvSpPr>
            <p:cNvPr id="166" name="AutoShape 50"/>
            <p:cNvSpPr>
              <a:spLocks noChangeArrowheads="1"/>
            </p:cNvSpPr>
            <p:nvPr/>
          </p:nvSpPr>
          <p:spPr bwMode="auto">
            <a:xfrm>
              <a:off x="3716" y="823"/>
              <a:ext cx="357" cy="183"/>
            </a:xfrm>
            <a:prstGeom prst="roundRect">
              <a:avLst>
                <a:gd name="adj" fmla="val 546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 sz="1600"/>
            </a:p>
          </p:txBody>
        </p:sp>
        <p:grpSp>
          <p:nvGrpSpPr>
            <p:cNvPr id="167" name="Group 51"/>
            <p:cNvGrpSpPr>
              <a:grpSpLocks/>
            </p:cNvGrpSpPr>
            <p:nvPr/>
          </p:nvGrpSpPr>
          <p:grpSpPr bwMode="auto">
            <a:xfrm>
              <a:off x="3691" y="824"/>
              <a:ext cx="441" cy="219"/>
              <a:chOff x="3691" y="824"/>
              <a:chExt cx="441" cy="219"/>
            </a:xfrm>
          </p:grpSpPr>
          <p:sp>
            <p:nvSpPr>
              <p:cNvPr id="168" name="AutoShape 52"/>
              <p:cNvSpPr>
                <a:spLocks noChangeArrowheads="1"/>
              </p:cNvSpPr>
              <p:nvPr/>
            </p:nvSpPr>
            <p:spPr bwMode="auto">
              <a:xfrm>
                <a:off x="3716" y="824"/>
                <a:ext cx="353" cy="179"/>
              </a:xfrm>
              <a:prstGeom prst="roundRect">
                <a:avLst>
                  <a:gd name="adj" fmla="val 560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1600"/>
              </a:p>
            </p:txBody>
          </p:sp>
          <p:grpSp>
            <p:nvGrpSpPr>
              <p:cNvPr id="169" name="Group 53"/>
              <p:cNvGrpSpPr>
                <a:grpSpLocks/>
              </p:cNvGrpSpPr>
              <p:nvPr/>
            </p:nvGrpSpPr>
            <p:grpSpPr bwMode="auto">
              <a:xfrm>
                <a:off x="3691" y="824"/>
                <a:ext cx="441" cy="219"/>
                <a:chOff x="3691" y="824"/>
                <a:chExt cx="441" cy="219"/>
              </a:xfrm>
            </p:grpSpPr>
            <p:sp>
              <p:nvSpPr>
                <p:cNvPr id="170" name="AutoShape 54"/>
                <p:cNvSpPr>
                  <a:spLocks noChangeArrowheads="1"/>
                </p:cNvSpPr>
                <p:nvPr/>
              </p:nvSpPr>
              <p:spPr bwMode="auto">
                <a:xfrm>
                  <a:off x="3716" y="824"/>
                  <a:ext cx="350" cy="176"/>
                </a:xfrm>
                <a:prstGeom prst="roundRect">
                  <a:avLst>
                    <a:gd name="adj" fmla="val 565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 sz="1600"/>
                </a:p>
              </p:txBody>
            </p:sp>
            <p:grpSp>
              <p:nvGrpSpPr>
                <p:cNvPr id="171" name="Group 55"/>
                <p:cNvGrpSpPr>
                  <a:grpSpLocks/>
                </p:cNvGrpSpPr>
                <p:nvPr/>
              </p:nvGrpSpPr>
              <p:grpSpPr bwMode="auto">
                <a:xfrm>
                  <a:off x="3691" y="824"/>
                  <a:ext cx="441" cy="219"/>
                  <a:chOff x="3691" y="824"/>
                  <a:chExt cx="441" cy="219"/>
                </a:xfrm>
              </p:grpSpPr>
              <p:sp>
                <p:nvSpPr>
                  <p:cNvPr id="172" name="AutoShape 56"/>
                  <p:cNvSpPr>
                    <a:spLocks noChangeArrowheads="1"/>
                  </p:cNvSpPr>
                  <p:nvPr/>
                </p:nvSpPr>
                <p:spPr bwMode="auto">
                  <a:xfrm>
                    <a:off x="3716" y="824"/>
                    <a:ext cx="348" cy="174"/>
                  </a:xfrm>
                  <a:prstGeom prst="roundRect">
                    <a:avLst>
                      <a:gd name="adj" fmla="val 574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r-FR" sz="1600"/>
                  </a:p>
                </p:txBody>
              </p:sp>
              <p:grpSp>
                <p:nvGrpSpPr>
                  <p:cNvPr id="173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3691" y="824"/>
                    <a:ext cx="441" cy="219"/>
                    <a:chOff x="3691" y="824"/>
                    <a:chExt cx="441" cy="219"/>
                  </a:xfrm>
                </p:grpSpPr>
                <p:sp>
                  <p:nvSpPr>
                    <p:cNvPr id="174" name="AutoShap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16" y="824"/>
                      <a:ext cx="347" cy="172"/>
                    </a:xfrm>
                    <a:prstGeom prst="roundRect">
                      <a:avLst>
                        <a:gd name="adj" fmla="val 579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fr-FR" sz="1600"/>
                    </a:p>
                  </p:txBody>
                </p:sp>
                <p:grpSp>
                  <p:nvGrpSpPr>
                    <p:cNvPr id="175" name="Group 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1" y="824"/>
                      <a:ext cx="441" cy="219"/>
                      <a:chOff x="3691" y="824"/>
                      <a:chExt cx="441" cy="219"/>
                    </a:xfrm>
                  </p:grpSpPr>
                  <p:sp>
                    <p:nvSpPr>
                      <p:cNvPr id="176" name="AutoShape 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16" y="824"/>
                        <a:ext cx="347" cy="172"/>
                      </a:xfrm>
                      <a:prstGeom prst="roundRect">
                        <a:avLst>
                          <a:gd name="adj" fmla="val 579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fr-FR" sz="1600"/>
                      </a:p>
                    </p:txBody>
                  </p:sp>
                  <p:sp>
                    <p:nvSpPr>
                      <p:cNvPr id="177" name="AutoShape 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91" y="824"/>
                        <a:ext cx="441" cy="219"/>
                      </a:xfrm>
                      <a:prstGeom prst="roundRect">
                        <a:avLst>
                          <a:gd name="adj" fmla="val 579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90000" tIns="46800" rIns="90000" bIns="46800">
                        <a:spAutoFit/>
                      </a:bodyPr>
                      <a:lstStyle/>
                      <a:p>
                        <a:pPr>
                          <a:lnSpc>
                            <a:spcPct val="90000"/>
                          </a:lnSpc>
                          <a:tabLst>
                            <a:tab pos="0" algn="l"/>
                            <a:tab pos="392477" algn="l"/>
                            <a:tab pos="786346" algn="l"/>
                            <a:tab pos="1180214" algn="l"/>
                            <a:tab pos="1574082" algn="l"/>
                            <a:tab pos="1967950" algn="l"/>
                            <a:tab pos="2361819" algn="l"/>
                            <a:tab pos="2755687" algn="l"/>
                            <a:tab pos="3149556" algn="l"/>
                            <a:tab pos="3543424" algn="l"/>
                            <a:tab pos="3937293" algn="l"/>
                            <a:tab pos="4331161" algn="l"/>
                            <a:tab pos="4725030" algn="l"/>
                            <a:tab pos="5118898" algn="l"/>
                            <a:tab pos="5512767" algn="l"/>
                            <a:tab pos="5906635" algn="l"/>
                            <a:tab pos="6300504" algn="l"/>
                            <a:tab pos="6694372" algn="l"/>
                            <a:tab pos="7088240" algn="l"/>
                            <a:tab pos="7482108" algn="l"/>
                            <a:tab pos="7875977" algn="l"/>
                          </a:tabLst>
                        </a:pPr>
                        <a:r>
                          <a:rPr lang="en-GB" sz="1600" dirty="0">
                            <a:solidFill>
                              <a:srgbClr val="000000"/>
                            </a:solidFill>
                            <a:ea typeface="DejaVu Sans" charset="0"/>
                            <a:cs typeface="DejaVu Sans" charset="0"/>
                          </a:rPr>
                          <a:t>1000</a:t>
                        </a: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178" name="Group 62"/>
          <p:cNvGrpSpPr>
            <a:grpSpLocks/>
          </p:cNvGrpSpPr>
          <p:nvPr/>
        </p:nvGrpSpPr>
        <p:grpSpPr bwMode="auto">
          <a:xfrm>
            <a:off x="6719968" y="1579341"/>
            <a:ext cx="552576" cy="316834"/>
            <a:chOff x="5067" y="823"/>
            <a:chExt cx="407" cy="220"/>
          </a:xfrm>
        </p:grpSpPr>
        <p:sp>
          <p:nvSpPr>
            <p:cNvPr id="179" name="AutoShape 63"/>
            <p:cNvSpPr>
              <a:spLocks noChangeArrowheads="1"/>
            </p:cNvSpPr>
            <p:nvPr/>
          </p:nvSpPr>
          <p:spPr bwMode="auto">
            <a:xfrm>
              <a:off x="5082" y="823"/>
              <a:ext cx="339" cy="183"/>
            </a:xfrm>
            <a:prstGeom prst="roundRect">
              <a:avLst>
                <a:gd name="adj" fmla="val 546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 sz="1600"/>
            </a:p>
          </p:txBody>
        </p:sp>
        <p:grpSp>
          <p:nvGrpSpPr>
            <p:cNvPr id="180" name="Group 64"/>
            <p:cNvGrpSpPr>
              <a:grpSpLocks/>
            </p:cNvGrpSpPr>
            <p:nvPr/>
          </p:nvGrpSpPr>
          <p:grpSpPr bwMode="auto">
            <a:xfrm>
              <a:off x="5067" y="824"/>
              <a:ext cx="407" cy="219"/>
              <a:chOff x="5067" y="824"/>
              <a:chExt cx="407" cy="219"/>
            </a:xfrm>
          </p:grpSpPr>
          <p:sp>
            <p:nvSpPr>
              <p:cNvPr id="181" name="AutoShape 65"/>
              <p:cNvSpPr>
                <a:spLocks noChangeArrowheads="1"/>
              </p:cNvSpPr>
              <p:nvPr/>
            </p:nvSpPr>
            <p:spPr bwMode="auto">
              <a:xfrm>
                <a:off x="5082" y="824"/>
                <a:ext cx="335" cy="179"/>
              </a:xfrm>
              <a:prstGeom prst="roundRect">
                <a:avLst>
                  <a:gd name="adj" fmla="val 560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1600"/>
              </a:p>
            </p:txBody>
          </p:sp>
          <p:grpSp>
            <p:nvGrpSpPr>
              <p:cNvPr id="182" name="Group 66"/>
              <p:cNvGrpSpPr>
                <a:grpSpLocks/>
              </p:cNvGrpSpPr>
              <p:nvPr/>
            </p:nvGrpSpPr>
            <p:grpSpPr bwMode="auto">
              <a:xfrm>
                <a:off x="5067" y="824"/>
                <a:ext cx="407" cy="219"/>
                <a:chOff x="5067" y="824"/>
                <a:chExt cx="407" cy="219"/>
              </a:xfrm>
            </p:grpSpPr>
            <p:sp>
              <p:nvSpPr>
                <p:cNvPr id="183" name="AutoShape 67"/>
                <p:cNvSpPr>
                  <a:spLocks noChangeArrowheads="1"/>
                </p:cNvSpPr>
                <p:nvPr/>
              </p:nvSpPr>
              <p:spPr bwMode="auto">
                <a:xfrm>
                  <a:off x="5082" y="824"/>
                  <a:ext cx="332" cy="176"/>
                </a:xfrm>
                <a:prstGeom prst="roundRect">
                  <a:avLst>
                    <a:gd name="adj" fmla="val 565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 sz="1600"/>
                </a:p>
              </p:txBody>
            </p:sp>
            <p:grpSp>
              <p:nvGrpSpPr>
                <p:cNvPr id="184" name="Group 68"/>
                <p:cNvGrpSpPr>
                  <a:grpSpLocks/>
                </p:cNvGrpSpPr>
                <p:nvPr/>
              </p:nvGrpSpPr>
              <p:grpSpPr bwMode="auto">
                <a:xfrm>
                  <a:off x="5067" y="824"/>
                  <a:ext cx="407" cy="219"/>
                  <a:chOff x="5067" y="824"/>
                  <a:chExt cx="407" cy="219"/>
                </a:xfrm>
              </p:grpSpPr>
              <p:sp>
                <p:nvSpPr>
                  <p:cNvPr id="185" name="AutoShape 69"/>
                  <p:cNvSpPr>
                    <a:spLocks noChangeArrowheads="1"/>
                  </p:cNvSpPr>
                  <p:nvPr/>
                </p:nvSpPr>
                <p:spPr bwMode="auto">
                  <a:xfrm>
                    <a:off x="5082" y="824"/>
                    <a:ext cx="331" cy="174"/>
                  </a:xfrm>
                  <a:prstGeom prst="roundRect">
                    <a:avLst>
                      <a:gd name="adj" fmla="val 574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r-FR" sz="1600"/>
                  </a:p>
                </p:txBody>
              </p:sp>
              <p:grpSp>
                <p:nvGrpSpPr>
                  <p:cNvPr id="186" name="Group 70"/>
                  <p:cNvGrpSpPr>
                    <a:grpSpLocks/>
                  </p:cNvGrpSpPr>
                  <p:nvPr/>
                </p:nvGrpSpPr>
                <p:grpSpPr bwMode="auto">
                  <a:xfrm>
                    <a:off x="5067" y="824"/>
                    <a:ext cx="407" cy="219"/>
                    <a:chOff x="5067" y="824"/>
                    <a:chExt cx="407" cy="219"/>
                  </a:xfrm>
                </p:grpSpPr>
                <p:sp>
                  <p:nvSpPr>
                    <p:cNvPr id="187" name="AutoShap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82" y="824"/>
                      <a:ext cx="330" cy="172"/>
                    </a:xfrm>
                    <a:prstGeom prst="roundRect">
                      <a:avLst>
                        <a:gd name="adj" fmla="val 579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fr-FR" sz="1600"/>
                    </a:p>
                  </p:txBody>
                </p:sp>
                <p:grpSp>
                  <p:nvGrpSpPr>
                    <p:cNvPr id="188" name="Group 7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67" y="824"/>
                      <a:ext cx="407" cy="219"/>
                      <a:chOff x="5067" y="824"/>
                      <a:chExt cx="407" cy="219"/>
                    </a:xfrm>
                  </p:grpSpPr>
                  <p:sp>
                    <p:nvSpPr>
                      <p:cNvPr id="189" name="AutoShape 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082" y="824"/>
                        <a:ext cx="330" cy="172"/>
                      </a:xfrm>
                      <a:prstGeom prst="roundRect">
                        <a:avLst>
                          <a:gd name="adj" fmla="val 579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fr-FR" sz="1600"/>
                      </a:p>
                    </p:txBody>
                  </p:sp>
                  <p:sp>
                    <p:nvSpPr>
                      <p:cNvPr id="190" name="AutoShape 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067" y="824"/>
                        <a:ext cx="407" cy="219"/>
                      </a:xfrm>
                      <a:prstGeom prst="roundRect">
                        <a:avLst>
                          <a:gd name="adj" fmla="val 579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90000" tIns="46800" rIns="90000" bIns="46800">
                        <a:spAutoFit/>
                      </a:bodyPr>
                      <a:lstStyle/>
                      <a:p>
                        <a:pPr>
                          <a:lnSpc>
                            <a:spcPct val="90000"/>
                          </a:lnSpc>
                          <a:tabLst>
                            <a:tab pos="0" algn="l"/>
                            <a:tab pos="392477" algn="l"/>
                            <a:tab pos="786346" algn="l"/>
                            <a:tab pos="1180214" algn="l"/>
                            <a:tab pos="1574082" algn="l"/>
                            <a:tab pos="1967950" algn="l"/>
                            <a:tab pos="2361819" algn="l"/>
                            <a:tab pos="2755687" algn="l"/>
                            <a:tab pos="3149556" algn="l"/>
                            <a:tab pos="3543424" algn="l"/>
                            <a:tab pos="3937293" algn="l"/>
                            <a:tab pos="4331161" algn="l"/>
                            <a:tab pos="4725030" algn="l"/>
                            <a:tab pos="5118898" algn="l"/>
                            <a:tab pos="5512767" algn="l"/>
                            <a:tab pos="5906635" algn="l"/>
                            <a:tab pos="6300504" algn="l"/>
                            <a:tab pos="6694372" algn="l"/>
                            <a:tab pos="7088240" algn="l"/>
                            <a:tab pos="7482108" algn="l"/>
                            <a:tab pos="7875977" algn="l"/>
                          </a:tabLst>
                        </a:pPr>
                        <a:r>
                          <a:rPr lang="en-GB" sz="1600" dirty="0" smtClean="0">
                            <a:solidFill>
                              <a:srgbClr val="FFFFFF"/>
                            </a:solidFill>
                            <a:ea typeface="DejaVu Sans" charset="0"/>
                            <a:cs typeface="DejaVu Sans" charset="0"/>
                          </a:rPr>
                          <a:t>(UA)</a:t>
                        </a:r>
                        <a:r>
                          <a:rPr lang="en-GB" sz="1600" dirty="0">
                            <a:solidFill>
                              <a:srgbClr val="FFFFFF"/>
                            </a:solidFill>
                            <a:ea typeface="DejaVu Sans" charset="0"/>
                            <a:cs typeface="DejaVu Sans" charset="0"/>
                          </a:rPr>
                          <a:t>‏</a:t>
                        </a: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191" name="Group 75"/>
          <p:cNvGrpSpPr>
            <a:grpSpLocks/>
          </p:cNvGrpSpPr>
          <p:nvPr/>
        </p:nvGrpSpPr>
        <p:grpSpPr bwMode="auto">
          <a:xfrm>
            <a:off x="6073719" y="1579341"/>
            <a:ext cx="628608" cy="316834"/>
            <a:chOff x="4591" y="823"/>
            <a:chExt cx="463" cy="220"/>
          </a:xfrm>
        </p:grpSpPr>
        <p:sp>
          <p:nvSpPr>
            <p:cNvPr id="192" name="AutoShape 76"/>
            <p:cNvSpPr>
              <a:spLocks noChangeArrowheads="1"/>
            </p:cNvSpPr>
            <p:nvPr/>
          </p:nvSpPr>
          <p:spPr bwMode="auto">
            <a:xfrm>
              <a:off x="4591" y="823"/>
              <a:ext cx="450" cy="183"/>
            </a:xfrm>
            <a:prstGeom prst="roundRect">
              <a:avLst>
                <a:gd name="adj" fmla="val 546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 sz="1600"/>
            </a:p>
          </p:txBody>
        </p:sp>
        <p:grpSp>
          <p:nvGrpSpPr>
            <p:cNvPr id="193" name="Group 77"/>
            <p:cNvGrpSpPr>
              <a:grpSpLocks/>
            </p:cNvGrpSpPr>
            <p:nvPr/>
          </p:nvGrpSpPr>
          <p:grpSpPr bwMode="auto">
            <a:xfrm>
              <a:off x="4591" y="824"/>
              <a:ext cx="463" cy="219"/>
              <a:chOff x="4591" y="824"/>
              <a:chExt cx="463" cy="219"/>
            </a:xfrm>
          </p:grpSpPr>
          <p:sp>
            <p:nvSpPr>
              <p:cNvPr id="194" name="AutoShape 78"/>
              <p:cNvSpPr>
                <a:spLocks noChangeArrowheads="1"/>
              </p:cNvSpPr>
              <p:nvPr/>
            </p:nvSpPr>
            <p:spPr bwMode="auto">
              <a:xfrm>
                <a:off x="4591" y="824"/>
                <a:ext cx="446" cy="179"/>
              </a:xfrm>
              <a:prstGeom prst="roundRect">
                <a:avLst>
                  <a:gd name="adj" fmla="val 560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1600"/>
              </a:p>
            </p:txBody>
          </p:sp>
          <p:grpSp>
            <p:nvGrpSpPr>
              <p:cNvPr id="195" name="Group 79"/>
              <p:cNvGrpSpPr>
                <a:grpSpLocks/>
              </p:cNvGrpSpPr>
              <p:nvPr/>
            </p:nvGrpSpPr>
            <p:grpSpPr bwMode="auto">
              <a:xfrm>
                <a:off x="4591" y="824"/>
                <a:ext cx="463" cy="219"/>
                <a:chOff x="4591" y="824"/>
                <a:chExt cx="463" cy="219"/>
              </a:xfrm>
            </p:grpSpPr>
            <p:sp>
              <p:nvSpPr>
                <p:cNvPr id="196" name="AutoShape 80"/>
                <p:cNvSpPr>
                  <a:spLocks noChangeArrowheads="1"/>
                </p:cNvSpPr>
                <p:nvPr/>
              </p:nvSpPr>
              <p:spPr bwMode="auto">
                <a:xfrm>
                  <a:off x="4591" y="824"/>
                  <a:ext cx="443" cy="176"/>
                </a:xfrm>
                <a:prstGeom prst="roundRect">
                  <a:avLst>
                    <a:gd name="adj" fmla="val 565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 sz="1600"/>
                </a:p>
              </p:txBody>
            </p:sp>
            <p:grpSp>
              <p:nvGrpSpPr>
                <p:cNvPr id="197" name="Group 81"/>
                <p:cNvGrpSpPr>
                  <a:grpSpLocks/>
                </p:cNvGrpSpPr>
                <p:nvPr/>
              </p:nvGrpSpPr>
              <p:grpSpPr bwMode="auto">
                <a:xfrm>
                  <a:off x="4591" y="824"/>
                  <a:ext cx="463" cy="219"/>
                  <a:chOff x="4591" y="824"/>
                  <a:chExt cx="463" cy="219"/>
                </a:xfrm>
              </p:grpSpPr>
              <p:sp>
                <p:nvSpPr>
                  <p:cNvPr id="198" name="AutoShape 82"/>
                  <p:cNvSpPr>
                    <a:spLocks noChangeArrowheads="1"/>
                  </p:cNvSpPr>
                  <p:nvPr/>
                </p:nvSpPr>
                <p:spPr bwMode="auto">
                  <a:xfrm>
                    <a:off x="4591" y="824"/>
                    <a:ext cx="441" cy="174"/>
                  </a:xfrm>
                  <a:prstGeom prst="roundRect">
                    <a:avLst>
                      <a:gd name="adj" fmla="val 574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r-FR" sz="1600"/>
                  </a:p>
                </p:txBody>
              </p:sp>
              <p:grpSp>
                <p:nvGrpSpPr>
                  <p:cNvPr id="199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4591" y="824"/>
                    <a:ext cx="463" cy="219"/>
                    <a:chOff x="4591" y="824"/>
                    <a:chExt cx="463" cy="219"/>
                  </a:xfrm>
                </p:grpSpPr>
                <p:sp>
                  <p:nvSpPr>
                    <p:cNvPr id="200" name="AutoShap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91" y="824"/>
                      <a:ext cx="440" cy="172"/>
                    </a:xfrm>
                    <a:prstGeom prst="roundRect">
                      <a:avLst>
                        <a:gd name="adj" fmla="val 579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fr-FR" sz="1600"/>
                    </a:p>
                  </p:txBody>
                </p:sp>
                <p:grpSp>
                  <p:nvGrpSpPr>
                    <p:cNvPr id="201" name="Group 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91" y="824"/>
                      <a:ext cx="463" cy="219"/>
                      <a:chOff x="4591" y="824"/>
                      <a:chExt cx="463" cy="219"/>
                    </a:xfrm>
                  </p:grpSpPr>
                  <p:sp>
                    <p:nvSpPr>
                      <p:cNvPr id="202" name="AutoShape 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91" y="824"/>
                        <a:ext cx="440" cy="172"/>
                      </a:xfrm>
                      <a:prstGeom prst="roundRect">
                        <a:avLst>
                          <a:gd name="adj" fmla="val 579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fr-FR" sz="1600"/>
                      </a:p>
                    </p:txBody>
                  </p:sp>
                  <p:sp>
                    <p:nvSpPr>
                      <p:cNvPr id="203" name="AutoShape 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13" y="824"/>
                        <a:ext cx="441" cy="219"/>
                      </a:xfrm>
                      <a:prstGeom prst="roundRect">
                        <a:avLst>
                          <a:gd name="adj" fmla="val 579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90000" tIns="46800" rIns="90000" bIns="46800">
                        <a:spAutoFit/>
                      </a:bodyPr>
                      <a:lstStyle/>
                      <a:p>
                        <a:pPr>
                          <a:lnSpc>
                            <a:spcPct val="90000"/>
                          </a:lnSpc>
                          <a:tabLst>
                            <a:tab pos="0" algn="l"/>
                            <a:tab pos="392477" algn="l"/>
                            <a:tab pos="786346" algn="l"/>
                            <a:tab pos="1180214" algn="l"/>
                            <a:tab pos="1574082" algn="l"/>
                            <a:tab pos="1967950" algn="l"/>
                            <a:tab pos="2361819" algn="l"/>
                            <a:tab pos="2755687" algn="l"/>
                            <a:tab pos="3149556" algn="l"/>
                            <a:tab pos="3543424" algn="l"/>
                            <a:tab pos="3937293" algn="l"/>
                            <a:tab pos="4331161" algn="l"/>
                            <a:tab pos="4725030" algn="l"/>
                            <a:tab pos="5118898" algn="l"/>
                            <a:tab pos="5512767" algn="l"/>
                            <a:tab pos="5906635" algn="l"/>
                            <a:tab pos="6300504" algn="l"/>
                            <a:tab pos="6694372" algn="l"/>
                            <a:tab pos="7088240" algn="l"/>
                            <a:tab pos="7482108" algn="l"/>
                            <a:tab pos="7875977" algn="l"/>
                          </a:tabLst>
                        </a:pPr>
                        <a:r>
                          <a:rPr lang="en-GB" sz="1600" dirty="0">
                            <a:solidFill>
                              <a:srgbClr val="FFFFFF"/>
                            </a:solidFill>
                            <a:ea typeface="DejaVu Sans" charset="0"/>
                            <a:cs typeface="DejaVu Sans" charset="0"/>
                          </a:rPr>
                          <a:t>1000</a:t>
                        </a:r>
                      </a:p>
                    </p:txBody>
                  </p:sp>
                </p:grpSp>
              </p:grpSp>
            </p:grpSp>
          </p:grpSp>
        </p:grpSp>
      </p:grpSp>
      <p:sp>
        <p:nvSpPr>
          <p:cNvPr id="204" name="Line 88"/>
          <p:cNvSpPr>
            <a:spLocks noChangeShapeType="1"/>
          </p:cNvSpPr>
          <p:nvPr/>
        </p:nvSpPr>
        <p:spPr bwMode="auto">
          <a:xfrm>
            <a:off x="1225426" y="1863050"/>
            <a:ext cx="3079227" cy="1441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ffectLst/>
        </p:spPr>
        <p:txBody>
          <a:bodyPr lIns="80165" tIns="40083" rIns="80165" bIns="40083"/>
          <a:lstStyle/>
          <a:p>
            <a:endParaRPr lang="fr-FR" sz="1600"/>
          </a:p>
        </p:txBody>
      </p:sp>
      <p:sp>
        <p:nvSpPr>
          <p:cNvPr id="205" name="Line 89"/>
          <p:cNvSpPr>
            <a:spLocks noChangeShapeType="1"/>
          </p:cNvSpPr>
          <p:nvPr/>
        </p:nvSpPr>
        <p:spPr bwMode="auto">
          <a:xfrm>
            <a:off x="5536073" y="1863050"/>
            <a:ext cx="2462838" cy="1441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lIns="80165" tIns="40083" rIns="80165" bIns="40083"/>
          <a:lstStyle/>
          <a:p>
            <a:endParaRPr lang="fr-FR" sz="1600"/>
          </a:p>
        </p:txBody>
      </p:sp>
      <p:sp>
        <p:nvSpPr>
          <p:cNvPr id="206" name="Line 90"/>
          <p:cNvSpPr>
            <a:spLocks noChangeShapeType="1"/>
          </p:cNvSpPr>
          <p:nvPr/>
        </p:nvSpPr>
        <p:spPr bwMode="auto">
          <a:xfrm>
            <a:off x="3012138" y="1863050"/>
            <a:ext cx="2678710" cy="1441"/>
          </a:xfrm>
          <a:prstGeom prst="line">
            <a:avLst/>
          </a:prstGeom>
          <a:noFill/>
          <a:ln w="9360">
            <a:solidFill>
              <a:srgbClr val="FFFFFF"/>
            </a:solidFill>
            <a:prstDash val="sysDot"/>
            <a:round/>
            <a:headEnd/>
            <a:tailEnd/>
          </a:ln>
          <a:effectLst/>
        </p:spPr>
        <p:txBody>
          <a:bodyPr lIns="80165" tIns="40083" rIns="80165" bIns="40083"/>
          <a:lstStyle/>
          <a:p>
            <a:endParaRPr lang="fr-FR" sz="1600"/>
          </a:p>
        </p:txBody>
      </p:sp>
      <p:pic>
        <p:nvPicPr>
          <p:cNvPr id="207" name="Picture 9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6267" y="2581686"/>
            <a:ext cx="805107" cy="9202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8" name="Picture 9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37225" y="2184205"/>
            <a:ext cx="141199" cy="299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9" name="Picture 9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03752" y="2223088"/>
            <a:ext cx="154776" cy="2117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10" name="Picture 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687" y="2256212"/>
            <a:ext cx="157491" cy="2117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11" name="Text Box 98"/>
          <p:cNvSpPr txBox="1">
            <a:spLocks noChangeArrowheads="1"/>
          </p:cNvSpPr>
          <p:nvPr/>
        </p:nvSpPr>
        <p:spPr bwMode="auto">
          <a:xfrm>
            <a:off x="2589899" y="2037309"/>
            <a:ext cx="238952" cy="4046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83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dirty="0">
                <a:solidFill>
                  <a:srgbClr val="99CCFF"/>
                </a:solidFill>
                <a:ea typeface="DejaVu Sans" charset="0"/>
                <a:cs typeface="DejaVu Sans" charset="0"/>
              </a:rPr>
              <a:t>.</a:t>
            </a:r>
          </a:p>
        </p:txBody>
      </p:sp>
      <p:sp>
        <p:nvSpPr>
          <p:cNvPr id="212" name="Text Box 99"/>
          <p:cNvSpPr txBox="1">
            <a:spLocks noChangeArrowheads="1"/>
          </p:cNvSpPr>
          <p:nvPr/>
        </p:nvSpPr>
        <p:spPr bwMode="auto">
          <a:xfrm>
            <a:off x="2621125" y="2005626"/>
            <a:ext cx="238952" cy="4046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83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dirty="0">
                <a:solidFill>
                  <a:srgbClr val="99CCFF"/>
                </a:solidFill>
                <a:ea typeface="DejaVu Sans" charset="0"/>
                <a:cs typeface="DejaVu Sans" charset="0"/>
              </a:rPr>
              <a:t>.</a:t>
            </a:r>
          </a:p>
        </p:txBody>
      </p:sp>
      <p:sp>
        <p:nvSpPr>
          <p:cNvPr id="213" name="Text Box 100"/>
          <p:cNvSpPr txBox="1">
            <a:spLocks noChangeArrowheads="1"/>
          </p:cNvSpPr>
          <p:nvPr/>
        </p:nvSpPr>
        <p:spPr bwMode="auto">
          <a:xfrm>
            <a:off x="2652352" y="2070432"/>
            <a:ext cx="238952" cy="4046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83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dirty="0">
                <a:solidFill>
                  <a:srgbClr val="99CCFF"/>
                </a:solidFill>
                <a:ea typeface="DejaVu Sans" charset="0"/>
                <a:cs typeface="DejaVu Sans" charset="0"/>
              </a:rPr>
              <a:t>.</a:t>
            </a:r>
          </a:p>
        </p:txBody>
      </p:sp>
      <p:sp>
        <p:nvSpPr>
          <p:cNvPr id="214" name="Text Box 101"/>
          <p:cNvSpPr txBox="1">
            <a:spLocks noChangeArrowheads="1"/>
          </p:cNvSpPr>
          <p:nvPr/>
        </p:nvSpPr>
        <p:spPr bwMode="auto">
          <a:xfrm>
            <a:off x="2622483" y="2103556"/>
            <a:ext cx="238952" cy="4046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83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dirty="0">
                <a:solidFill>
                  <a:srgbClr val="99CCFF"/>
                </a:solidFill>
                <a:ea typeface="DejaVu Sans" charset="0"/>
                <a:cs typeface="DejaVu Sans" charset="0"/>
              </a:rPr>
              <a:t>.</a:t>
            </a:r>
          </a:p>
        </p:txBody>
      </p:sp>
      <p:sp>
        <p:nvSpPr>
          <p:cNvPr id="215" name="Text Box 102"/>
          <p:cNvSpPr txBox="1">
            <a:spLocks noChangeArrowheads="1"/>
          </p:cNvSpPr>
          <p:nvPr/>
        </p:nvSpPr>
        <p:spPr bwMode="auto">
          <a:xfrm>
            <a:off x="2591256" y="2103556"/>
            <a:ext cx="238952" cy="4046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83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dirty="0">
                <a:solidFill>
                  <a:srgbClr val="99CCFF"/>
                </a:solidFill>
                <a:ea typeface="DejaVu Sans" charset="0"/>
                <a:cs typeface="DejaVu Sans" charset="0"/>
              </a:rPr>
              <a:t>.</a:t>
            </a:r>
          </a:p>
        </p:txBody>
      </p:sp>
      <p:sp>
        <p:nvSpPr>
          <p:cNvPr id="216" name="Text Box 103"/>
          <p:cNvSpPr txBox="1">
            <a:spLocks noChangeArrowheads="1"/>
          </p:cNvSpPr>
          <p:nvPr/>
        </p:nvSpPr>
        <p:spPr bwMode="auto">
          <a:xfrm>
            <a:off x="2653710" y="2136679"/>
            <a:ext cx="238952" cy="4046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83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dirty="0">
                <a:solidFill>
                  <a:srgbClr val="99CCFF"/>
                </a:solidFill>
                <a:ea typeface="DejaVu Sans" charset="0"/>
                <a:cs typeface="DejaVu Sans" charset="0"/>
              </a:rPr>
              <a:t>.</a:t>
            </a:r>
          </a:p>
        </p:txBody>
      </p:sp>
      <p:sp>
        <p:nvSpPr>
          <p:cNvPr id="217" name="Text Box 104"/>
          <p:cNvSpPr txBox="1">
            <a:spLocks noChangeArrowheads="1"/>
          </p:cNvSpPr>
          <p:nvPr/>
        </p:nvSpPr>
        <p:spPr bwMode="auto">
          <a:xfrm>
            <a:off x="2622483" y="2169803"/>
            <a:ext cx="238952" cy="4046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83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dirty="0">
                <a:solidFill>
                  <a:srgbClr val="99CCFF"/>
                </a:solidFill>
                <a:ea typeface="DejaVu Sans" charset="0"/>
                <a:cs typeface="DejaVu Sans" charset="0"/>
              </a:rPr>
              <a:t>.</a:t>
            </a:r>
          </a:p>
        </p:txBody>
      </p:sp>
      <p:sp>
        <p:nvSpPr>
          <p:cNvPr id="218" name="Text Box 105"/>
          <p:cNvSpPr txBox="1">
            <a:spLocks noChangeArrowheads="1"/>
          </p:cNvSpPr>
          <p:nvPr/>
        </p:nvSpPr>
        <p:spPr bwMode="auto">
          <a:xfrm>
            <a:off x="2653710" y="1973943"/>
            <a:ext cx="238952" cy="4046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83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dirty="0">
                <a:solidFill>
                  <a:srgbClr val="99CCFF"/>
                </a:solidFill>
                <a:ea typeface="DejaVu Sans" charset="0"/>
                <a:cs typeface="DejaVu Sans" charset="0"/>
              </a:rPr>
              <a:t>.</a:t>
            </a:r>
          </a:p>
        </p:txBody>
      </p:sp>
      <p:sp>
        <p:nvSpPr>
          <p:cNvPr id="219" name="Text Box 106"/>
          <p:cNvSpPr txBox="1">
            <a:spLocks noChangeArrowheads="1"/>
          </p:cNvSpPr>
          <p:nvPr/>
        </p:nvSpPr>
        <p:spPr bwMode="auto">
          <a:xfrm>
            <a:off x="2561387" y="2138120"/>
            <a:ext cx="238952" cy="4046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83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dirty="0">
                <a:solidFill>
                  <a:srgbClr val="99CCFF"/>
                </a:solidFill>
                <a:ea typeface="DejaVu Sans" charset="0"/>
                <a:cs typeface="DejaVu Sans" charset="0"/>
              </a:rPr>
              <a:t>.</a:t>
            </a:r>
          </a:p>
        </p:txBody>
      </p:sp>
      <p:sp>
        <p:nvSpPr>
          <p:cNvPr id="220" name="Text Box 107"/>
          <p:cNvSpPr txBox="1">
            <a:spLocks noChangeArrowheads="1"/>
          </p:cNvSpPr>
          <p:nvPr/>
        </p:nvSpPr>
        <p:spPr bwMode="auto">
          <a:xfrm>
            <a:off x="2592614" y="1942259"/>
            <a:ext cx="238952" cy="4046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83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dirty="0">
                <a:solidFill>
                  <a:srgbClr val="99CCFF"/>
                </a:solidFill>
                <a:ea typeface="DejaVu Sans" charset="0"/>
                <a:cs typeface="DejaVu Sans" charset="0"/>
              </a:rPr>
              <a:t>.</a:t>
            </a:r>
          </a:p>
        </p:txBody>
      </p:sp>
      <p:sp>
        <p:nvSpPr>
          <p:cNvPr id="221" name="Text Box 108"/>
          <p:cNvSpPr txBox="1">
            <a:spLocks noChangeArrowheads="1"/>
          </p:cNvSpPr>
          <p:nvPr/>
        </p:nvSpPr>
        <p:spPr bwMode="auto">
          <a:xfrm>
            <a:off x="2562745" y="2008506"/>
            <a:ext cx="238952" cy="4046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83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dirty="0">
                <a:solidFill>
                  <a:srgbClr val="99CCFF"/>
                </a:solidFill>
                <a:ea typeface="DejaVu Sans" charset="0"/>
                <a:cs typeface="DejaVu Sans" charset="0"/>
              </a:rPr>
              <a:t>.</a:t>
            </a:r>
          </a:p>
        </p:txBody>
      </p:sp>
      <p:sp>
        <p:nvSpPr>
          <p:cNvPr id="222" name="Text Box 109"/>
          <p:cNvSpPr txBox="1">
            <a:spLocks noChangeArrowheads="1"/>
          </p:cNvSpPr>
          <p:nvPr/>
        </p:nvSpPr>
        <p:spPr bwMode="auto">
          <a:xfrm>
            <a:off x="5720718" y="2083394"/>
            <a:ext cx="491481" cy="272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83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i="1" dirty="0" smtClean="0">
                <a:solidFill>
                  <a:srgbClr val="FFFFFF"/>
                </a:solidFill>
                <a:ea typeface="DejaVu Sans" charset="0"/>
                <a:cs typeface="DejaVu Sans" charset="0"/>
              </a:rPr>
              <a:t>	</a:t>
            </a:r>
            <a:r>
              <a:rPr lang="en-GB" sz="1600" i="1" dirty="0" err="1" smtClean="0">
                <a:solidFill>
                  <a:srgbClr val="FFFFFF"/>
                </a:solidFill>
                <a:ea typeface="DejaVu Sans" charset="0"/>
                <a:cs typeface="DejaVu Sans" charset="0"/>
              </a:rPr>
              <a:t>Oort</a:t>
            </a:r>
            <a:endParaRPr lang="en-GB" sz="1600" i="1" dirty="0">
              <a:solidFill>
                <a:srgbClr val="FFFFFF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223" name="Text Box 110"/>
          <p:cNvSpPr txBox="1">
            <a:spLocks noChangeArrowheads="1"/>
          </p:cNvSpPr>
          <p:nvPr/>
        </p:nvSpPr>
        <p:spPr bwMode="auto">
          <a:xfrm>
            <a:off x="2763683" y="2083394"/>
            <a:ext cx="696491" cy="272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83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i="1" dirty="0" err="1">
                <a:solidFill>
                  <a:srgbClr val="FFFFFF"/>
                </a:solidFill>
                <a:ea typeface="DejaVu Sans" charset="0"/>
                <a:cs typeface="DejaVu Sans" charset="0"/>
              </a:rPr>
              <a:t>Kuiper</a:t>
            </a:r>
            <a:r>
              <a:rPr lang="en-GB" sz="1600" i="1" dirty="0">
                <a:solidFill>
                  <a:srgbClr val="FFFFFF"/>
                </a:solidFill>
                <a:ea typeface="DejaVu Sans" charset="0"/>
                <a:cs typeface="DejaVu Sans" charset="0"/>
              </a:rPr>
              <a:t> </a:t>
            </a:r>
          </a:p>
        </p:txBody>
      </p:sp>
      <p:sp>
        <p:nvSpPr>
          <p:cNvPr id="224" name="Line 111"/>
          <p:cNvSpPr>
            <a:spLocks noChangeShapeType="1"/>
          </p:cNvSpPr>
          <p:nvPr/>
        </p:nvSpPr>
        <p:spPr bwMode="auto">
          <a:xfrm>
            <a:off x="3534847" y="2354143"/>
            <a:ext cx="2617614" cy="1440"/>
          </a:xfrm>
          <a:prstGeom prst="line">
            <a:avLst/>
          </a:prstGeom>
          <a:noFill/>
          <a:ln w="9360">
            <a:solidFill>
              <a:srgbClr val="FFFFFF"/>
            </a:solidFill>
            <a:prstDash val="sysDot"/>
            <a:round/>
            <a:headEnd/>
            <a:tailEnd type="triangle" w="med" len="med"/>
          </a:ln>
          <a:effectLst/>
        </p:spPr>
        <p:txBody>
          <a:bodyPr lIns="80165" tIns="40083" rIns="80165" bIns="40083"/>
          <a:lstStyle/>
          <a:p>
            <a:endParaRPr lang="fr-FR" sz="1600"/>
          </a:p>
        </p:txBody>
      </p:sp>
      <p:sp>
        <p:nvSpPr>
          <p:cNvPr id="225" name="Text Box 7"/>
          <p:cNvSpPr txBox="1">
            <a:spLocks noChangeArrowheads="1"/>
          </p:cNvSpPr>
          <p:nvPr/>
        </p:nvSpPr>
        <p:spPr bwMode="auto">
          <a:xfrm>
            <a:off x="6841481" y="3464498"/>
            <a:ext cx="1090220" cy="2765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03" tIns="39452" rIns="78903" bIns="39452"/>
          <a:lstStyle/>
          <a:p>
            <a:pPr>
              <a:lnSpc>
                <a:spcPct val="83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i="1" dirty="0">
                <a:solidFill>
                  <a:srgbClr val="FFFFFF"/>
                </a:solidFill>
                <a:ea typeface="DejaVu Sans" charset="0"/>
                <a:cs typeface="DejaVu Sans" charset="0"/>
              </a:rPr>
              <a:t>- </a:t>
            </a:r>
            <a:r>
              <a:rPr lang="en-GB" sz="1600" i="1" dirty="0" err="1" smtClean="0">
                <a:solidFill>
                  <a:srgbClr val="FFFFFF"/>
                </a:solidFill>
                <a:ea typeface="DejaVu Sans" charset="0"/>
                <a:cs typeface="DejaVu Sans" charset="0"/>
              </a:rPr>
              <a:t>Multiplicité</a:t>
            </a:r>
            <a:endParaRPr lang="en-GB" sz="1600" i="1" dirty="0">
              <a:solidFill>
                <a:srgbClr val="FFFFFF"/>
              </a:solidFill>
              <a:ea typeface="DejaVu Sans" charset="0"/>
              <a:cs typeface="DejaVu Sans" charset="0"/>
            </a:endParaRPr>
          </a:p>
        </p:txBody>
      </p:sp>
      <p:pic>
        <p:nvPicPr>
          <p:cNvPr id="226" name="Picture 9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96122" y="3379530"/>
            <a:ext cx="530855" cy="7373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7" name="Picture 9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6267" y="3294561"/>
            <a:ext cx="805107" cy="9202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384" name="Line 96"/>
          <p:cNvSpPr>
            <a:spLocks noChangeShapeType="1"/>
          </p:cNvSpPr>
          <p:nvPr/>
        </p:nvSpPr>
        <p:spPr bwMode="auto">
          <a:xfrm>
            <a:off x="2771033" y="326915"/>
            <a:ext cx="153418" cy="144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0165" tIns="40083" rIns="80165" bIns="40083"/>
          <a:lstStyle/>
          <a:p>
            <a:endParaRPr lang="fr-FR"/>
          </a:p>
        </p:txBody>
      </p:sp>
      <p:sp>
        <p:nvSpPr>
          <p:cNvPr id="113" name="Rectangle 112"/>
          <p:cNvSpPr/>
          <p:nvPr/>
        </p:nvSpPr>
        <p:spPr>
          <a:xfrm flipH="1">
            <a:off x="1571604" y="1857364"/>
            <a:ext cx="4857784" cy="2500330"/>
          </a:xfrm>
          <a:prstGeom prst="rect">
            <a:avLst/>
          </a:prstGeom>
          <a:solidFill>
            <a:schemeClr val="tx2">
              <a:lumMod val="60000"/>
              <a:lumOff val="40000"/>
              <a:alpha val="4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Text Box 4"/>
          <p:cNvSpPr txBox="1">
            <a:spLocks noChangeArrowheads="1"/>
          </p:cNvSpPr>
          <p:nvPr/>
        </p:nvSpPr>
        <p:spPr bwMode="auto">
          <a:xfrm>
            <a:off x="1785918" y="4357694"/>
            <a:ext cx="664373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 dirty="0" smtClean="0">
                <a:solidFill>
                  <a:schemeClr val="bg1"/>
                </a:solidFill>
              </a:rPr>
              <a:t>3. Imagerie </a:t>
            </a:r>
            <a:r>
              <a:rPr lang="fr-FR" dirty="0" smtClean="0">
                <a:solidFill>
                  <a:schemeClr val="bg1"/>
                </a:solidFill>
              </a:rPr>
              <a:t>(&gt; 5 AU)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bg1"/>
                </a:solidFill>
                <a:cs typeface="Lucida Sans Unicode" pitchFamily="34" charset="0"/>
                <a:sym typeface="Tahoma" pitchFamily="32" charset="0"/>
              </a:rPr>
              <a:t>		      	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18" name="Image 117" descr="im674,image-naine-brune-2m1207-centre-objet-faible-froid-gauche-qui-pourrait-etre-planete-extrasolaire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71685" y="5072089"/>
            <a:ext cx="1428745" cy="1428745"/>
          </a:xfrm>
          <a:prstGeom prst="rect">
            <a:avLst/>
          </a:prstGeom>
        </p:spPr>
      </p:pic>
      <p:sp>
        <p:nvSpPr>
          <p:cNvPr id="116" name="Rectangle 3"/>
          <p:cNvSpPr>
            <a:spLocks noChangeArrowheads="1"/>
          </p:cNvSpPr>
          <p:nvPr/>
        </p:nvSpPr>
        <p:spPr bwMode="auto">
          <a:xfrm>
            <a:off x="0" y="500042"/>
            <a:ext cx="9144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r>
              <a:rPr lang="fr-FR" sz="6600" dirty="0" smtClean="0">
                <a:solidFill>
                  <a:schemeClr val="bg1">
                    <a:lumMod val="85000"/>
                  </a:schemeClr>
                </a:solidFill>
                <a:cs typeface="Lucida Sans Unicode" pitchFamily="34" charset="0"/>
              </a:rPr>
              <a:t>Observation</a:t>
            </a:r>
            <a:endParaRPr lang="en-US" sz="6600" dirty="0">
              <a:solidFill>
                <a:schemeClr val="bg1">
                  <a:lumMod val="85000"/>
                </a:schemeClr>
              </a:solidFill>
              <a:cs typeface="Lucida Sans Unicode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500042"/>
            <a:ext cx="9144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r>
              <a:rPr lang="fr-FR" sz="6600" dirty="0" smtClean="0">
                <a:cs typeface="Lucida Sans Unicode" pitchFamily="34" charset="0"/>
              </a:rPr>
              <a:t>1.Vitesses Radiales</a:t>
            </a:r>
            <a:endParaRPr lang="en-US" sz="6600" dirty="0">
              <a:cs typeface="Lucida Sans Unicode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179339"/>
            <a:ext cx="164301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r>
              <a:rPr lang="fr-FR" sz="56600" b="1" dirty="0" smtClean="0">
                <a:cs typeface="Lucida Sans Unicode" pitchFamily="34" charset="0"/>
              </a:rPr>
              <a:t>1</a:t>
            </a:r>
            <a:endParaRPr lang="en-US" sz="56600" b="1" dirty="0">
              <a:cs typeface="Lucida Sans Unicode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-214346" y="915399"/>
            <a:ext cx="93583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3200" dirty="0" smtClean="0">
                <a:solidFill>
                  <a:srgbClr val="00B0F0"/>
                </a:solidFill>
              </a:rPr>
              <a:t>Comment «  flasher» les étoiles!</a:t>
            </a:r>
            <a:endParaRPr lang="fr-FR" sz="3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42910" y="1643050"/>
            <a:ext cx="8001056" cy="507209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-214346" y="915399"/>
            <a:ext cx="93583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3200" dirty="0" smtClean="0">
                <a:solidFill>
                  <a:srgbClr val="00B0F0"/>
                </a:solidFill>
              </a:rPr>
              <a:t>Comment «  flasher» les étoiles!</a:t>
            </a:r>
            <a:endParaRPr lang="fr-FR" sz="3200" dirty="0">
              <a:solidFill>
                <a:srgbClr val="00B0F0"/>
              </a:solidFill>
            </a:endParaRPr>
          </a:p>
        </p:txBody>
      </p:sp>
      <p:pic>
        <p:nvPicPr>
          <p:cNvPr id="1026" name="Picture 2" descr="C:\Documents and Settings\Gael Chauvin\Bureau\Présentations\UnivMadrid\CoursI\Dopspec-inlin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928934"/>
            <a:ext cx="3439607" cy="2786082"/>
          </a:xfrm>
          <a:prstGeom prst="rect">
            <a:avLst/>
          </a:prstGeom>
          <a:noFill/>
        </p:spPr>
      </p:pic>
      <p:pic>
        <p:nvPicPr>
          <p:cNvPr id="1028" name="Picture 4" descr="C:\Documents and Settings\Gael Chauvin\Bureau\Présentations\UnivMadrid\CoursI\270px-Doppspec-abov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9335" y="3143248"/>
            <a:ext cx="3082599" cy="2500330"/>
          </a:xfrm>
          <a:prstGeom prst="rect">
            <a:avLst/>
          </a:prstGeom>
          <a:noFill/>
        </p:spPr>
      </p:pic>
      <p:sp>
        <p:nvSpPr>
          <p:cNvPr id="13" name="Rectangle 12"/>
          <p:cNvSpPr>
            <a:spLocks/>
          </p:cNvSpPr>
          <p:nvPr/>
        </p:nvSpPr>
        <p:spPr bwMode="auto">
          <a:xfrm>
            <a:off x="928662" y="1714488"/>
            <a:ext cx="7500990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40" bIns="0"/>
          <a:lstStyle/>
          <a:p>
            <a:pPr algn="l">
              <a:lnSpc>
                <a:spcPct val="150000"/>
              </a:lnSpc>
              <a:buClr>
                <a:srgbClr val="FFFF00"/>
              </a:buClr>
              <a:buSzPct val="100000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Lucida Sans Unicode" pitchFamily="34" charset="0"/>
                <a:cs typeface="Lucida Sans Unicode" pitchFamily="34" charset="0"/>
                <a:sym typeface="Tahoma" pitchFamily="32" charset="0"/>
              </a:rPr>
              <a:t>Technique des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Lucida Sans Unicode" pitchFamily="34" charset="0"/>
                <a:cs typeface="Lucida Sans Unicode" pitchFamily="34" charset="0"/>
                <a:sym typeface="Tahoma" pitchFamily="32" charset="0"/>
              </a:rPr>
              <a:t>vitesses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Lucida Sans Unicode" pitchFamily="34" charset="0"/>
                <a:cs typeface="Lucida Sans Unicode" pitchFamily="34" charset="0"/>
                <a:sym typeface="Tahoma" pitchFamily="32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Lucida Sans Unicode" pitchFamily="34" charset="0"/>
                <a:cs typeface="Lucida Sans Unicode" pitchFamily="34" charset="0"/>
                <a:sym typeface="Tahoma" pitchFamily="32" charset="0"/>
              </a:rPr>
              <a:t>radiales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Lucida Sans Unicode" pitchFamily="34" charset="0"/>
                <a:cs typeface="Lucida Sans Unicode" pitchFamily="34" charset="0"/>
                <a:sym typeface="Tahoma" pitchFamily="32" charset="0"/>
              </a:rPr>
              <a:t>: “La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Lucida Sans Unicode" pitchFamily="34" charset="0"/>
                <a:cs typeface="Lucida Sans Unicode" pitchFamily="34" charset="0"/>
                <a:sym typeface="Tahoma" pitchFamily="32" charset="0"/>
              </a:rPr>
              <a:t>planéte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Lucida Sans Unicode" pitchFamily="34" charset="0"/>
                <a:cs typeface="Lucida Sans Unicode" pitchFamily="34" charset="0"/>
                <a:sym typeface="Tahoma" pitchFamily="32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Lucida Sans Unicode" pitchFamily="34" charset="0"/>
                <a:cs typeface="Lucida Sans Unicode" pitchFamily="34" charset="0"/>
                <a:sym typeface="Tahoma" pitchFamily="32" charset="0"/>
              </a:rPr>
              <a:t>est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Lucida Sans Unicode" pitchFamily="34" charset="0"/>
                <a:cs typeface="Lucida Sans Unicode" pitchFamily="34" charset="0"/>
                <a:sym typeface="Tahoma" pitchFamily="32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Lucida Sans Unicode" pitchFamily="34" charset="0"/>
                <a:cs typeface="Lucida Sans Unicode" pitchFamily="34" charset="0"/>
                <a:sym typeface="Tahoma" pitchFamily="32" charset="0"/>
              </a:rPr>
              <a:t>détectée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Lucida Sans Unicode" pitchFamily="34" charset="0"/>
                <a:cs typeface="Lucida Sans Unicode" pitchFamily="34" charset="0"/>
                <a:sym typeface="Tahoma" pitchFamily="32" charset="0"/>
              </a:rPr>
              <a:t> par la perturbation,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Lucida Sans Unicode" pitchFamily="34" charset="0"/>
                <a:cs typeface="Lucida Sans Unicode" pitchFamily="34" charset="0"/>
                <a:sym typeface="Tahoma" pitchFamily="32" charset="0"/>
              </a:rPr>
              <a:t>périodique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Lucida Sans Unicode" pitchFamily="34" charset="0"/>
                <a:cs typeface="Lucida Sans Unicode" pitchFamily="34" charset="0"/>
                <a:sym typeface="Tahoma" pitchFamily="32" charset="0"/>
              </a:rPr>
              <a:t>,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Lucida Sans Unicode" pitchFamily="34" charset="0"/>
                <a:cs typeface="Lucida Sans Unicode" pitchFamily="34" charset="0"/>
                <a:sym typeface="Tahoma" pitchFamily="32" charset="0"/>
              </a:rPr>
              <a:t>qu’elle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Lucida Sans Unicode" pitchFamily="34" charset="0"/>
                <a:cs typeface="Lucida Sans Unicode" pitchFamily="34" charset="0"/>
                <a:sym typeface="Tahoma" pitchFamily="32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Lucida Sans Unicode" pitchFamily="34" charset="0"/>
                <a:cs typeface="Lucida Sans Unicode" pitchFamily="34" charset="0"/>
                <a:sym typeface="Tahoma" pitchFamily="32" charset="0"/>
              </a:rPr>
              <a:t>engendre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Lucida Sans Unicode" pitchFamily="34" charset="0"/>
                <a:cs typeface="Lucida Sans Unicode" pitchFamily="34" charset="0"/>
                <a:sym typeface="Tahoma" pitchFamily="32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Lucida Sans Unicode" pitchFamily="34" charset="0"/>
                <a:cs typeface="Lucida Sans Unicode" pitchFamily="34" charset="0"/>
                <a:sym typeface="Tahoma" pitchFamily="32" charset="0"/>
              </a:rPr>
              <a:t>sur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Lucida Sans Unicode" pitchFamily="34" charset="0"/>
                <a:cs typeface="Lucida Sans Unicode" pitchFamily="34" charset="0"/>
                <a:sym typeface="Tahoma" pitchFamily="32" charset="0"/>
              </a:rPr>
              <a:t> le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Lucida Sans Unicode" pitchFamily="34" charset="0"/>
                <a:cs typeface="Lucida Sans Unicode" pitchFamily="34" charset="0"/>
                <a:sym typeface="Tahoma" pitchFamily="32" charset="0"/>
              </a:rPr>
              <a:t>déplacement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Lucida Sans Unicode" pitchFamily="34" charset="0"/>
                <a:cs typeface="Lucida Sans Unicode" pitchFamily="34" charset="0"/>
                <a:sym typeface="Tahoma" pitchFamily="32" charset="0"/>
              </a:rPr>
              <a:t> de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Lucida Sans Unicode" pitchFamily="34" charset="0"/>
                <a:cs typeface="Lucida Sans Unicode" pitchFamily="34" charset="0"/>
                <a:sym typeface="Tahoma" pitchFamily="32" charset="0"/>
              </a:rPr>
              <a:t>l’étoile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Lucida Sans Unicode" pitchFamily="34" charset="0"/>
                <a:cs typeface="Lucida Sans Unicode" pitchFamily="34" charset="0"/>
                <a:sym typeface="Tahoma" pitchFamily="32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Lucida Sans Unicode" pitchFamily="34" charset="0"/>
                <a:cs typeface="Lucida Sans Unicode" pitchFamily="34" charset="0"/>
                <a:sym typeface="Tahoma" pitchFamily="32" charset="0"/>
              </a:rPr>
              <a:t>dans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Lucida Sans Unicode" pitchFamily="34" charset="0"/>
                <a:cs typeface="Lucida Sans Unicode" pitchFamily="34" charset="0"/>
                <a:sym typeface="Tahoma" pitchFamily="32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Lucida Sans Unicode" pitchFamily="34" charset="0"/>
                <a:cs typeface="Lucida Sans Unicode" pitchFamily="34" charset="0"/>
                <a:sym typeface="Tahoma" pitchFamily="32" charset="0"/>
              </a:rPr>
              <a:t>l’espace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Lucida Sans Unicode" pitchFamily="34" charset="0"/>
                <a:cs typeface="Lucida Sans Unicode" pitchFamily="34" charset="0"/>
                <a:sym typeface="Tahoma" pitchFamily="32" charset="0"/>
              </a:rPr>
              <a:t>”. 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Lucida Sans Unicode" pitchFamily="34" charset="0"/>
              <a:cs typeface="Lucida Sans Unicode" pitchFamily="34" charset="0"/>
              <a:sym typeface="Tahoma" pitchFamily="32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500042"/>
            <a:ext cx="9144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r>
              <a:rPr lang="fr-FR" sz="6600" dirty="0" smtClean="0">
                <a:solidFill>
                  <a:schemeClr val="bg1">
                    <a:lumMod val="85000"/>
                  </a:schemeClr>
                </a:solidFill>
                <a:cs typeface="Lucida Sans Unicode" pitchFamily="34" charset="0"/>
              </a:rPr>
              <a:t>1.Vitesses Radiales</a:t>
            </a:r>
            <a:endParaRPr lang="en-US" sz="6600" dirty="0">
              <a:solidFill>
                <a:schemeClr val="bg1">
                  <a:lumMod val="85000"/>
                </a:schemeClr>
              </a:solidFill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4414" y="1142984"/>
            <a:ext cx="778674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bg1">
                    <a:lumMod val="75000"/>
                  </a:schemeClr>
                </a:solidFill>
              </a:rPr>
              <a:t>0.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Brève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introduction: </a:t>
            </a:r>
            <a:r>
              <a:rPr lang="en-US" sz="2000" dirty="0" err="1" smtClean="0">
                <a:solidFill>
                  <a:schemeClr val="bg1"/>
                </a:solidFill>
              </a:rPr>
              <a:t>définitions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unités</a:t>
            </a:r>
            <a:r>
              <a:rPr lang="en-US" sz="2000" dirty="0" smtClean="0">
                <a:solidFill>
                  <a:schemeClr val="bg1"/>
                </a:solidFill>
              </a:rPr>
              <a:t>,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	… </a:t>
            </a:r>
            <a:r>
              <a:rPr lang="en-US" sz="2000" dirty="0" err="1" smtClean="0">
                <a:solidFill>
                  <a:schemeClr val="bg1"/>
                </a:solidFill>
              </a:rPr>
              <a:t>scénarios</a:t>
            </a:r>
            <a:r>
              <a:rPr lang="en-US" sz="2000" dirty="0" smtClean="0">
                <a:solidFill>
                  <a:schemeClr val="bg1"/>
                </a:solidFill>
              </a:rPr>
              <a:t> de formation, et techniques </a:t>
            </a:r>
            <a:r>
              <a:rPr lang="en-US" sz="3200" b="1" dirty="0" err="1" smtClean="0">
                <a:solidFill>
                  <a:schemeClr val="bg1">
                    <a:lumMod val="75000"/>
                  </a:schemeClr>
                </a:solidFill>
              </a:rPr>
              <a:t>d’observations</a:t>
            </a:r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</a:rPr>
              <a:t>  </a:t>
            </a:r>
            <a:endParaRPr lang="fr-FR" sz="3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4414" y="2351782"/>
            <a:ext cx="778674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4400" b="1" dirty="0" smtClean="0">
                <a:solidFill>
                  <a:schemeClr val="bg1">
                    <a:lumMod val="75000"/>
                  </a:schemeClr>
                </a:solidFill>
              </a:rPr>
              <a:t>1.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Propriétés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des </a:t>
            </a:r>
            <a:r>
              <a:rPr lang="en-US" sz="2000" dirty="0" err="1" smtClean="0">
                <a:solidFill>
                  <a:schemeClr val="bg1"/>
                </a:solidFill>
              </a:rPr>
              <a:t>exo-planètes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457200" indent="-457200"/>
            <a:r>
              <a:rPr lang="en-US" sz="2000" dirty="0" smtClean="0">
                <a:solidFill>
                  <a:schemeClr val="bg1"/>
                </a:solidFill>
              </a:rPr>
              <a:t>		… la technique des </a:t>
            </a:r>
            <a:r>
              <a:rPr lang="en-US" sz="3200" b="1" dirty="0" err="1" smtClean="0">
                <a:solidFill>
                  <a:schemeClr val="bg1">
                    <a:lumMod val="75000"/>
                  </a:schemeClr>
                </a:solidFill>
              </a:rPr>
              <a:t>Vitesses</a:t>
            </a:r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1">
                    <a:lumMod val="75000"/>
                  </a:schemeClr>
                </a:solidFill>
              </a:rPr>
              <a:t>Radiales</a:t>
            </a:r>
            <a:endParaRPr lang="fr-FR" sz="3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4414" y="3595876"/>
            <a:ext cx="778674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4400" b="1" dirty="0" smtClean="0">
                <a:solidFill>
                  <a:schemeClr val="bg1">
                    <a:lumMod val="75000"/>
                  </a:schemeClr>
                </a:solidFill>
              </a:rPr>
              <a:t>2.</a:t>
            </a:r>
            <a:r>
              <a:rPr lang="en-US" sz="4400" b="1" dirty="0" smtClean="0">
                <a:solidFill>
                  <a:schemeClr val="bg1"/>
                </a:solidFill>
              </a:rPr>
              <a:t>	</a:t>
            </a:r>
            <a:r>
              <a:rPr lang="en-US" sz="3200" b="1" dirty="0" smtClean="0">
                <a:solidFill>
                  <a:schemeClr val="bg1"/>
                </a:solidFill>
              </a:rPr>
              <a:t>Structures </a:t>
            </a:r>
            <a:r>
              <a:rPr lang="en-US" sz="2000" dirty="0" smtClean="0">
                <a:solidFill>
                  <a:schemeClr val="bg1"/>
                </a:solidFill>
              </a:rPr>
              <a:t>&amp; </a:t>
            </a:r>
            <a:r>
              <a:rPr lang="en-US" sz="2000" dirty="0" err="1" smtClean="0">
                <a:solidFill>
                  <a:schemeClr val="bg1"/>
                </a:solidFill>
              </a:rPr>
              <a:t>atmosphères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457200" indent="-457200"/>
            <a:r>
              <a:rPr lang="en-US" sz="2000" dirty="0" smtClean="0">
                <a:solidFill>
                  <a:schemeClr val="bg1"/>
                </a:solidFill>
              </a:rPr>
              <a:t>		… les </a:t>
            </a:r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</a:rPr>
              <a:t>Transits </a:t>
            </a:r>
            <a:r>
              <a:rPr lang="en-US" sz="3200" b="1" dirty="0" err="1" smtClean="0">
                <a:solidFill>
                  <a:schemeClr val="bg1">
                    <a:lumMod val="75000"/>
                  </a:schemeClr>
                </a:solidFill>
              </a:rPr>
              <a:t>planétaires</a:t>
            </a:r>
            <a:endParaRPr lang="fr-FR" sz="3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4414" y="4874137"/>
            <a:ext cx="7786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4400" b="1" dirty="0" smtClean="0">
                <a:solidFill>
                  <a:schemeClr val="bg1">
                    <a:lumMod val="75000"/>
                  </a:schemeClr>
                </a:solidFill>
              </a:rPr>
              <a:t>3.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</a:rPr>
              <a:t>Imager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les </a:t>
            </a:r>
            <a:r>
              <a:rPr lang="en-US" sz="2000" dirty="0" err="1" smtClean="0">
                <a:solidFill>
                  <a:schemeClr val="bg1"/>
                </a:solidFill>
              </a:rPr>
              <a:t>exo-planètes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514350" indent="-514350"/>
            <a:r>
              <a:rPr lang="en-US" sz="2000" dirty="0" smtClean="0">
                <a:solidFill>
                  <a:schemeClr val="bg1"/>
                </a:solidFill>
              </a:rPr>
              <a:t>		… </a:t>
            </a:r>
            <a:r>
              <a:rPr lang="en-US" sz="2000" dirty="0" err="1" smtClean="0">
                <a:solidFill>
                  <a:schemeClr val="bg1"/>
                </a:solidFill>
              </a:rPr>
              <a:t>étudier</a:t>
            </a:r>
            <a:r>
              <a:rPr lang="en-US" sz="2000" dirty="0" smtClean="0">
                <a:solidFill>
                  <a:schemeClr val="bg1"/>
                </a:solidFill>
              </a:rPr>
              <a:t> les </a:t>
            </a:r>
            <a:r>
              <a:rPr lang="en-US" sz="2000" dirty="0" err="1" smtClean="0">
                <a:solidFill>
                  <a:schemeClr val="bg1"/>
                </a:solidFill>
              </a:rPr>
              <a:t>régions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externes</a:t>
            </a:r>
            <a:r>
              <a:rPr lang="en-US" sz="2000" dirty="0" smtClean="0">
                <a:solidFill>
                  <a:schemeClr val="bg1"/>
                </a:solidFill>
              </a:rPr>
              <a:t> des </a:t>
            </a:r>
            <a:r>
              <a:rPr lang="en-US" sz="2000" dirty="0" err="1" smtClean="0">
                <a:solidFill>
                  <a:schemeClr val="bg1"/>
                </a:solidFill>
              </a:rPr>
              <a:t>systèmes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exo-planétaires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42910" y="1643050"/>
            <a:ext cx="8001056" cy="507209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2" name="Picture 4" descr="C:\Documents and Settings\Gael Chauvin\Bureau\Présentations\UnivMadrid\Presentations\MMayor\spectro-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857496"/>
            <a:ext cx="6572296" cy="3755598"/>
          </a:xfrm>
          <a:prstGeom prst="rect">
            <a:avLst/>
          </a:prstGeom>
          <a:noFill/>
        </p:spPr>
      </p:pic>
      <p:sp>
        <p:nvSpPr>
          <p:cNvPr id="9" name="Rectangle 8"/>
          <p:cNvSpPr>
            <a:spLocks/>
          </p:cNvSpPr>
          <p:nvPr/>
        </p:nvSpPr>
        <p:spPr bwMode="auto">
          <a:xfrm>
            <a:off x="928662" y="1714488"/>
            <a:ext cx="7500990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40" bIns="0"/>
          <a:lstStyle/>
          <a:p>
            <a:pPr algn="l">
              <a:lnSpc>
                <a:spcPct val="150000"/>
              </a:lnSpc>
              <a:buClr>
                <a:srgbClr val="FFFF00"/>
              </a:buClr>
              <a:buSzPct val="100000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Lucida Sans Unicode" pitchFamily="34" charset="0"/>
                <a:cs typeface="Lucida Sans Unicode" pitchFamily="34" charset="0"/>
                <a:sym typeface="Tahoma" pitchFamily="32" charset="0"/>
              </a:rPr>
              <a:t>Technique des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Lucida Sans Unicode" pitchFamily="34" charset="0"/>
                <a:cs typeface="Lucida Sans Unicode" pitchFamily="34" charset="0"/>
                <a:sym typeface="Tahoma" pitchFamily="32" charset="0"/>
              </a:rPr>
              <a:t>vitesses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Lucida Sans Unicode" pitchFamily="34" charset="0"/>
                <a:cs typeface="Lucida Sans Unicode" pitchFamily="34" charset="0"/>
                <a:sym typeface="Tahoma" pitchFamily="32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Lucida Sans Unicode" pitchFamily="34" charset="0"/>
                <a:cs typeface="Lucida Sans Unicode" pitchFamily="34" charset="0"/>
                <a:sym typeface="Tahoma" pitchFamily="32" charset="0"/>
              </a:rPr>
              <a:t>radiales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Lucida Sans Unicode" pitchFamily="34" charset="0"/>
                <a:cs typeface="Lucida Sans Unicode" pitchFamily="34" charset="0"/>
                <a:sym typeface="Tahoma" pitchFamily="32" charset="0"/>
              </a:rPr>
              <a:t>: “La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Lucida Sans Unicode" pitchFamily="34" charset="0"/>
                <a:cs typeface="Lucida Sans Unicode" pitchFamily="34" charset="0"/>
                <a:sym typeface="Tahoma" pitchFamily="32" charset="0"/>
              </a:rPr>
              <a:t>planéte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Lucida Sans Unicode" pitchFamily="34" charset="0"/>
                <a:cs typeface="Lucida Sans Unicode" pitchFamily="34" charset="0"/>
                <a:sym typeface="Tahoma" pitchFamily="32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Lucida Sans Unicode" pitchFamily="34" charset="0"/>
                <a:cs typeface="Lucida Sans Unicode" pitchFamily="34" charset="0"/>
                <a:sym typeface="Tahoma" pitchFamily="32" charset="0"/>
              </a:rPr>
              <a:t>est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Lucida Sans Unicode" pitchFamily="34" charset="0"/>
                <a:cs typeface="Lucida Sans Unicode" pitchFamily="34" charset="0"/>
                <a:sym typeface="Tahoma" pitchFamily="32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Lucida Sans Unicode" pitchFamily="34" charset="0"/>
                <a:cs typeface="Lucida Sans Unicode" pitchFamily="34" charset="0"/>
                <a:sym typeface="Tahoma" pitchFamily="32" charset="0"/>
              </a:rPr>
              <a:t>détectée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Lucida Sans Unicode" pitchFamily="34" charset="0"/>
                <a:cs typeface="Lucida Sans Unicode" pitchFamily="34" charset="0"/>
                <a:sym typeface="Tahoma" pitchFamily="32" charset="0"/>
              </a:rPr>
              <a:t> par la perturbation,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Lucida Sans Unicode" pitchFamily="34" charset="0"/>
                <a:cs typeface="Lucida Sans Unicode" pitchFamily="34" charset="0"/>
                <a:sym typeface="Tahoma" pitchFamily="32" charset="0"/>
              </a:rPr>
              <a:t>périodique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Lucida Sans Unicode" pitchFamily="34" charset="0"/>
                <a:cs typeface="Lucida Sans Unicode" pitchFamily="34" charset="0"/>
                <a:sym typeface="Tahoma" pitchFamily="32" charset="0"/>
              </a:rPr>
              <a:t>,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Lucida Sans Unicode" pitchFamily="34" charset="0"/>
                <a:cs typeface="Lucida Sans Unicode" pitchFamily="34" charset="0"/>
                <a:sym typeface="Tahoma" pitchFamily="32" charset="0"/>
              </a:rPr>
              <a:t>qu’elle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Lucida Sans Unicode" pitchFamily="34" charset="0"/>
                <a:cs typeface="Lucida Sans Unicode" pitchFamily="34" charset="0"/>
                <a:sym typeface="Tahoma" pitchFamily="32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Lucida Sans Unicode" pitchFamily="34" charset="0"/>
                <a:cs typeface="Lucida Sans Unicode" pitchFamily="34" charset="0"/>
                <a:sym typeface="Tahoma" pitchFamily="32" charset="0"/>
              </a:rPr>
              <a:t>engendre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Lucida Sans Unicode" pitchFamily="34" charset="0"/>
                <a:cs typeface="Lucida Sans Unicode" pitchFamily="34" charset="0"/>
                <a:sym typeface="Tahoma" pitchFamily="32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Lucida Sans Unicode" pitchFamily="34" charset="0"/>
                <a:cs typeface="Lucida Sans Unicode" pitchFamily="34" charset="0"/>
                <a:sym typeface="Tahoma" pitchFamily="32" charset="0"/>
              </a:rPr>
              <a:t>sur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Lucida Sans Unicode" pitchFamily="34" charset="0"/>
                <a:cs typeface="Lucida Sans Unicode" pitchFamily="34" charset="0"/>
                <a:sym typeface="Tahoma" pitchFamily="32" charset="0"/>
              </a:rPr>
              <a:t> le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Lucida Sans Unicode" pitchFamily="34" charset="0"/>
                <a:cs typeface="Lucida Sans Unicode" pitchFamily="34" charset="0"/>
                <a:sym typeface="Tahoma" pitchFamily="32" charset="0"/>
              </a:rPr>
              <a:t>déplacement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Lucida Sans Unicode" pitchFamily="34" charset="0"/>
                <a:cs typeface="Lucida Sans Unicode" pitchFamily="34" charset="0"/>
                <a:sym typeface="Tahoma" pitchFamily="32" charset="0"/>
              </a:rPr>
              <a:t> de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Lucida Sans Unicode" pitchFamily="34" charset="0"/>
                <a:cs typeface="Lucida Sans Unicode" pitchFamily="34" charset="0"/>
                <a:sym typeface="Tahoma" pitchFamily="32" charset="0"/>
              </a:rPr>
              <a:t>l’étoile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Lucida Sans Unicode" pitchFamily="34" charset="0"/>
                <a:cs typeface="Lucida Sans Unicode" pitchFamily="34" charset="0"/>
                <a:sym typeface="Tahoma" pitchFamily="32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Lucida Sans Unicode" pitchFamily="34" charset="0"/>
                <a:cs typeface="Lucida Sans Unicode" pitchFamily="34" charset="0"/>
                <a:sym typeface="Tahoma" pitchFamily="32" charset="0"/>
              </a:rPr>
              <a:t>dans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Lucida Sans Unicode" pitchFamily="34" charset="0"/>
                <a:cs typeface="Lucida Sans Unicode" pitchFamily="34" charset="0"/>
                <a:sym typeface="Tahoma" pitchFamily="32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Lucida Sans Unicode" pitchFamily="34" charset="0"/>
                <a:cs typeface="Lucida Sans Unicode" pitchFamily="34" charset="0"/>
                <a:sym typeface="Tahoma" pitchFamily="32" charset="0"/>
              </a:rPr>
              <a:t>l’espace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Lucida Sans Unicode" pitchFamily="34" charset="0"/>
                <a:cs typeface="Lucida Sans Unicode" pitchFamily="34" charset="0"/>
                <a:sym typeface="Tahoma" pitchFamily="32" charset="0"/>
              </a:rPr>
              <a:t>”. 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Lucida Sans Unicode" pitchFamily="34" charset="0"/>
              <a:cs typeface="Lucida Sans Unicode" pitchFamily="34" charset="0"/>
              <a:sym typeface="Tahoma" pitchFamily="32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-214346" y="915399"/>
            <a:ext cx="93583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3200" dirty="0" smtClean="0">
                <a:solidFill>
                  <a:srgbClr val="00B0F0"/>
                </a:solidFill>
              </a:rPr>
              <a:t>Comment «  flasher» les étoiles!</a:t>
            </a:r>
            <a:endParaRPr lang="fr-FR" sz="3200" dirty="0">
              <a:solidFill>
                <a:srgbClr val="00B0F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500042"/>
            <a:ext cx="9144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r>
              <a:rPr lang="fr-FR" sz="6600" dirty="0" smtClean="0">
                <a:solidFill>
                  <a:schemeClr val="bg1">
                    <a:lumMod val="85000"/>
                  </a:schemeClr>
                </a:solidFill>
                <a:cs typeface="Lucida Sans Unicode" pitchFamily="34" charset="0"/>
              </a:rPr>
              <a:t>1.Vitesses Radiales</a:t>
            </a:r>
            <a:endParaRPr lang="en-US" sz="6600" dirty="0">
              <a:solidFill>
                <a:schemeClr val="bg1">
                  <a:lumMod val="85000"/>
                </a:schemeClr>
              </a:solidFill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-214346" y="915399"/>
            <a:ext cx="93583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3200" dirty="0" smtClean="0">
                <a:solidFill>
                  <a:srgbClr val="00B0F0"/>
                </a:solidFill>
              </a:rPr>
              <a:t>Spectroscopie à haute résolution</a:t>
            </a:r>
            <a:endParaRPr lang="fr-FR" sz="3200" dirty="0">
              <a:solidFill>
                <a:srgbClr val="00B0F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85786" y="1571612"/>
            <a:ext cx="7725133" cy="19910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78903" tIns="41030" rIns="78903" bIns="41030">
            <a:spAutoFit/>
          </a:bodyPr>
          <a:lstStyle/>
          <a:p>
            <a: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2800" dirty="0" err="1" smtClean="0">
                <a:ea typeface="msmincho" charset="0"/>
                <a:cs typeface="msmincho" charset="0"/>
              </a:rPr>
              <a:t>Ajustement</a:t>
            </a:r>
            <a:r>
              <a:rPr lang="en-GB" sz="2800" dirty="0" smtClean="0">
                <a:ea typeface="msmincho" charset="0"/>
                <a:cs typeface="msmincho" charset="0"/>
              </a:rPr>
              <a:t> des </a:t>
            </a:r>
            <a:r>
              <a:rPr lang="en-GB" sz="2800" dirty="0" err="1" smtClean="0">
                <a:ea typeface="msmincho" charset="0"/>
                <a:cs typeface="msmincho" charset="0"/>
              </a:rPr>
              <a:t>mesures</a:t>
            </a:r>
            <a:r>
              <a:rPr lang="en-GB" sz="2800" dirty="0" smtClean="0">
                <a:ea typeface="msmincho" charset="0"/>
                <a:cs typeface="msmincho" charset="0"/>
              </a:rPr>
              <a:t> de </a:t>
            </a:r>
            <a:r>
              <a:rPr lang="en-GB" sz="2800" dirty="0" err="1" smtClean="0">
                <a:ea typeface="msmincho" charset="0"/>
                <a:cs typeface="msmincho" charset="0"/>
              </a:rPr>
              <a:t>Vitesses</a:t>
            </a:r>
            <a:r>
              <a:rPr lang="en-GB" sz="2800" dirty="0" smtClean="0">
                <a:ea typeface="msmincho" charset="0"/>
                <a:cs typeface="msmincho" charset="0"/>
              </a:rPr>
              <a:t> </a:t>
            </a:r>
            <a:r>
              <a:rPr lang="en-GB" sz="2800" dirty="0" err="1" smtClean="0">
                <a:ea typeface="msmincho" charset="0"/>
                <a:cs typeface="msmincho" charset="0"/>
              </a:rPr>
              <a:t>Radiales</a:t>
            </a:r>
            <a:endParaRPr lang="en-GB" sz="2800" dirty="0" smtClean="0">
              <a:ea typeface="msmincho" charset="0"/>
              <a:cs typeface="msmincho" charset="0"/>
            </a:endParaRPr>
          </a:p>
          <a:p>
            <a: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dirty="0" smtClean="0">
                <a:ea typeface="msmincho" charset="0"/>
                <a:cs typeface="msmincho" charset="0"/>
              </a:rPr>
              <a:t>    </a:t>
            </a:r>
          </a:p>
          <a:p>
            <a: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fr-FR" sz="2000" dirty="0" smtClean="0">
                <a:solidFill>
                  <a:schemeClr val="accent2"/>
                </a:solidFill>
                <a:cs typeface="Lucida Sans Unicode" pitchFamily="34" charset="0"/>
                <a:sym typeface="Wingdings 2" pitchFamily="18" charset="2"/>
              </a:rPr>
              <a:t>		 Masse minimum</a:t>
            </a:r>
            <a:r>
              <a:rPr lang="fr-FR" sz="2000" dirty="0" smtClean="0">
                <a:cs typeface="Lucida Sans Unicode" pitchFamily="34" charset="0"/>
                <a:sym typeface="Wingdings 2" pitchFamily="18" charset="2"/>
              </a:rPr>
              <a:t>: </a:t>
            </a:r>
            <a:r>
              <a:rPr lang="fr-FR" sz="2000" dirty="0" err="1" smtClean="0">
                <a:cs typeface="Lucida Sans Unicode" pitchFamily="34" charset="0"/>
                <a:sym typeface="Wingdings 2" pitchFamily="18" charset="2"/>
              </a:rPr>
              <a:t>M</a:t>
            </a:r>
            <a:r>
              <a:rPr lang="fr-FR" sz="2000" baseline="-25000" dirty="0" err="1" smtClean="0">
                <a:cs typeface="Lucida Sans Unicode" pitchFamily="34" charset="0"/>
                <a:sym typeface="Wingdings 2" pitchFamily="18" charset="2"/>
              </a:rPr>
              <a:t>p</a:t>
            </a:r>
            <a:r>
              <a:rPr lang="fr-FR" sz="2000" dirty="0" smtClean="0">
                <a:cs typeface="Lucida Sans Unicode" pitchFamily="34" charset="0"/>
                <a:sym typeface="Wingdings 2" pitchFamily="18" charset="2"/>
              </a:rPr>
              <a:t> sin</a:t>
            </a:r>
            <a:r>
              <a:rPr lang="fr-FR" sz="2000" i="1" dirty="0" smtClean="0">
                <a:cs typeface="Lucida Sans Unicode" pitchFamily="34" charset="0"/>
                <a:sym typeface="Wingdings 2" pitchFamily="18" charset="2"/>
              </a:rPr>
              <a:t> i</a:t>
            </a:r>
            <a:r>
              <a:rPr lang="en-GB" sz="2000" i="1" dirty="0" smtClean="0">
                <a:ea typeface="msmincho" charset="0"/>
                <a:cs typeface="msmincho" charset="0"/>
              </a:rPr>
              <a:t>‏</a:t>
            </a:r>
          </a:p>
          <a:p>
            <a: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GB" sz="2000" i="1" dirty="0" smtClean="0">
              <a:ea typeface="msmincho" charset="0"/>
              <a:cs typeface="msmincho" charset="0"/>
            </a:endParaRPr>
          </a:p>
          <a:p>
            <a: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2000" i="1" dirty="0" smtClean="0">
                <a:ea typeface="msmincho" charset="0"/>
                <a:cs typeface="msmincho" charset="0"/>
              </a:rPr>
              <a:t>		</a:t>
            </a:r>
            <a:r>
              <a:rPr lang="fr-FR" sz="2000" dirty="0" smtClean="0">
                <a:solidFill>
                  <a:schemeClr val="accent2"/>
                </a:solidFill>
                <a:cs typeface="Lucida Sans Unicode" pitchFamily="34" charset="0"/>
                <a:sym typeface="Wingdings 2" pitchFamily="18" charset="2"/>
              </a:rPr>
              <a:t>  </a:t>
            </a:r>
            <a:r>
              <a:rPr lang="en-GB" sz="2000" dirty="0" err="1" smtClean="0">
                <a:ea typeface="msmincho" charset="0"/>
                <a:cs typeface="msmincho" charset="0"/>
              </a:rPr>
              <a:t>Paramètres</a:t>
            </a:r>
            <a:r>
              <a:rPr lang="en-GB" sz="2000" dirty="0" smtClean="0">
                <a:ea typeface="msmincho" charset="0"/>
                <a:cs typeface="msmincho" charset="0"/>
              </a:rPr>
              <a:t> </a:t>
            </a:r>
            <a:r>
              <a:rPr lang="en-GB" sz="2000" dirty="0" err="1" smtClean="0">
                <a:ea typeface="msmincho" charset="0"/>
                <a:cs typeface="msmincho" charset="0"/>
              </a:rPr>
              <a:t>orbitaux</a:t>
            </a:r>
            <a:r>
              <a:rPr lang="en-GB" sz="2000" dirty="0" smtClean="0">
                <a:ea typeface="msmincho" charset="0"/>
                <a:cs typeface="msmincho" charset="0"/>
              </a:rPr>
              <a:t>: </a:t>
            </a:r>
          </a:p>
          <a:p>
            <a: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2000" dirty="0" smtClean="0">
                <a:ea typeface="msmincho" charset="0"/>
                <a:cs typeface="msmincho" charset="0"/>
              </a:rPr>
              <a:t>		      (P, </a:t>
            </a:r>
            <a:r>
              <a:rPr lang="en-GB" sz="2000" i="1" dirty="0" err="1" smtClean="0">
                <a:ea typeface="msmincho" charset="0"/>
                <a:cs typeface="msmincho" charset="0"/>
              </a:rPr>
              <a:t>a</a:t>
            </a:r>
            <a:r>
              <a:rPr lang="en-GB" sz="2000" i="1" baseline="-25000" dirty="0" err="1" smtClean="0">
                <a:ea typeface="msmincho" charset="0"/>
                <a:cs typeface="msmincho" charset="0"/>
              </a:rPr>
              <a:t>p</a:t>
            </a:r>
            <a:r>
              <a:rPr lang="en-GB" sz="2000" dirty="0" smtClean="0">
                <a:ea typeface="msmincho" charset="0"/>
                <a:cs typeface="msmincho" charset="0"/>
              </a:rPr>
              <a:t>, </a:t>
            </a:r>
            <a:r>
              <a:rPr lang="en-GB" sz="2000" i="1" dirty="0" smtClean="0">
                <a:ea typeface="msmincho" charset="0"/>
                <a:cs typeface="msmincho" charset="0"/>
              </a:rPr>
              <a:t>e...</a:t>
            </a:r>
            <a:r>
              <a:rPr lang="en-GB" sz="2000" dirty="0" smtClean="0">
                <a:ea typeface="msmincho" charset="0"/>
                <a:cs typeface="msmincho" charset="0"/>
              </a:rPr>
              <a:t>)</a:t>
            </a:r>
            <a:endParaRPr lang="en-GB" sz="2000" dirty="0">
              <a:ea typeface="msmincho" charset="0"/>
              <a:cs typeface="msmincho" charset="0"/>
            </a:endParaRPr>
          </a:p>
        </p:txBody>
      </p:sp>
      <p:grpSp>
        <p:nvGrpSpPr>
          <p:cNvPr id="14" name="Group 359"/>
          <p:cNvGrpSpPr>
            <a:grpSpLocks/>
          </p:cNvGrpSpPr>
          <p:nvPr/>
        </p:nvGrpSpPr>
        <p:grpSpPr bwMode="auto">
          <a:xfrm>
            <a:off x="214282" y="4000504"/>
            <a:ext cx="4286250" cy="2286000"/>
            <a:chOff x="268" y="2802"/>
            <a:chExt cx="2700" cy="1440"/>
          </a:xfrm>
        </p:grpSpPr>
        <p:sp>
          <p:nvSpPr>
            <p:cNvPr id="15" name="AutoShape 334"/>
            <p:cNvSpPr>
              <a:spLocks noChangeArrowheads="1"/>
            </p:cNvSpPr>
            <p:nvPr/>
          </p:nvSpPr>
          <p:spPr bwMode="auto">
            <a:xfrm>
              <a:off x="268" y="2892"/>
              <a:ext cx="2700" cy="1350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6" name="Group 335"/>
            <p:cNvGrpSpPr>
              <a:grpSpLocks/>
            </p:cNvGrpSpPr>
            <p:nvPr/>
          </p:nvGrpSpPr>
          <p:grpSpPr bwMode="auto">
            <a:xfrm>
              <a:off x="322" y="2802"/>
              <a:ext cx="2570" cy="1392"/>
              <a:chOff x="528" y="2622"/>
              <a:chExt cx="2570" cy="1392"/>
            </a:xfrm>
          </p:grpSpPr>
          <p:sp>
            <p:nvSpPr>
              <p:cNvPr id="20" name="Arc 336"/>
              <p:cNvSpPr>
                <a:spLocks/>
              </p:cNvSpPr>
              <p:nvPr/>
            </p:nvSpPr>
            <p:spPr bwMode="auto">
              <a:xfrm rot="5400000">
                <a:off x="1218" y="3084"/>
                <a:ext cx="861" cy="587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4 w 32420"/>
                  <a:gd name="T1" fmla="*/ 22010 h 22010"/>
                  <a:gd name="T2" fmla="*/ 32420 w 32420"/>
                  <a:gd name="T3" fmla="*/ 2905 h 22010"/>
                  <a:gd name="T4" fmla="*/ 21600 w 32420"/>
                  <a:gd name="T5" fmla="*/ 21600 h 22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420" h="22010" fill="none" extrusionOk="0">
                    <a:moveTo>
                      <a:pt x="3" y="22010"/>
                    </a:moveTo>
                    <a:cubicBezTo>
                      <a:pt x="1" y="21873"/>
                      <a:pt x="0" y="2173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399" y="-1"/>
                      <a:pt x="29131" y="1002"/>
                      <a:pt x="32419" y="2905"/>
                    </a:cubicBezTo>
                  </a:path>
                  <a:path w="32420" h="22010" stroke="0" extrusionOk="0">
                    <a:moveTo>
                      <a:pt x="3" y="22010"/>
                    </a:moveTo>
                    <a:cubicBezTo>
                      <a:pt x="1" y="21873"/>
                      <a:pt x="0" y="2173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399" y="-1"/>
                      <a:pt x="29131" y="1002"/>
                      <a:pt x="32419" y="2905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" name="Line 337"/>
              <p:cNvSpPr>
                <a:spLocks noChangeShapeType="1"/>
              </p:cNvSpPr>
              <p:nvPr/>
            </p:nvSpPr>
            <p:spPr bwMode="auto">
              <a:xfrm flipH="1" flipV="1">
                <a:off x="528" y="2964"/>
                <a:ext cx="1650" cy="10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" name="Line 338"/>
              <p:cNvSpPr>
                <a:spLocks noChangeShapeType="1"/>
              </p:cNvSpPr>
              <p:nvPr/>
            </p:nvSpPr>
            <p:spPr bwMode="auto">
              <a:xfrm flipV="1">
                <a:off x="1408" y="3505"/>
                <a:ext cx="1186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" name="Oval 339"/>
              <p:cNvSpPr>
                <a:spLocks noChangeAspect="1" noChangeArrowheads="1"/>
              </p:cNvSpPr>
              <p:nvPr/>
            </p:nvSpPr>
            <p:spPr bwMode="auto">
              <a:xfrm>
                <a:off x="1099" y="3264"/>
                <a:ext cx="499" cy="499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4" name="Oval 340"/>
              <p:cNvSpPr>
                <a:spLocks noChangeAspect="1" noChangeArrowheads="1"/>
              </p:cNvSpPr>
              <p:nvPr/>
            </p:nvSpPr>
            <p:spPr bwMode="auto">
              <a:xfrm rot="1913448">
                <a:off x="691" y="3355"/>
                <a:ext cx="1315" cy="27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" name="AutoShape 341"/>
              <p:cNvSpPr>
                <a:spLocks noChangeAspect="1" noChangeArrowheads="1"/>
              </p:cNvSpPr>
              <p:nvPr/>
            </p:nvSpPr>
            <p:spPr bwMode="auto">
              <a:xfrm>
                <a:off x="1154" y="3267"/>
                <a:ext cx="432" cy="498"/>
              </a:xfrm>
              <a:custGeom>
                <a:avLst/>
                <a:gdLst>
                  <a:gd name="G0" fmla="+- 707 0 0"/>
                  <a:gd name="G1" fmla="+- 11722134 0 0"/>
                  <a:gd name="G2" fmla="+- 0 0 11722134"/>
                  <a:gd name="T0" fmla="*/ 0 256 1"/>
                  <a:gd name="T1" fmla="*/ 180 256 1"/>
                  <a:gd name="G3" fmla="+- 11722134 T0 T1"/>
                  <a:gd name="T2" fmla="*/ 0 256 1"/>
                  <a:gd name="T3" fmla="*/ 90 256 1"/>
                  <a:gd name="G4" fmla="+- 11722134 T2 T3"/>
                  <a:gd name="G5" fmla="*/ G4 2 1"/>
                  <a:gd name="T4" fmla="*/ 90 256 1"/>
                  <a:gd name="T5" fmla="*/ 0 256 1"/>
                  <a:gd name="G6" fmla="+- 11722134 T4 T5"/>
                  <a:gd name="G7" fmla="*/ G6 2 1"/>
                  <a:gd name="G8" fmla="abs 11722134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07"/>
                  <a:gd name="G18" fmla="*/ 707 1 2"/>
                  <a:gd name="G19" fmla="+- G18 5400 0"/>
                  <a:gd name="G20" fmla="cos G19 11722134"/>
                  <a:gd name="G21" fmla="sin G19 11722134"/>
                  <a:gd name="G22" fmla="+- G20 10800 0"/>
                  <a:gd name="G23" fmla="+- G21 10800 0"/>
                  <a:gd name="G24" fmla="+- 10800 0 G20"/>
                  <a:gd name="G25" fmla="+- 707 10800 0"/>
                  <a:gd name="G26" fmla="?: G9 G17 G25"/>
                  <a:gd name="G27" fmla="?: G9 0 21600"/>
                  <a:gd name="G28" fmla="cos 10800 11722134"/>
                  <a:gd name="G29" fmla="sin 10800 11722134"/>
                  <a:gd name="G30" fmla="sin 707 11722134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22134 G34 0"/>
                  <a:gd name="G36" fmla="?: G6 G35 G31"/>
                  <a:gd name="G37" fmla="+- 21600 0 G36"/>
                  <a:gd name="G38" fmla="?: G4 0 G33"/>
                  <a:gd name="G39" fmla="?: 11722134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5047 w 21600"/>
                  <a:gd name="T15" fmla="*/ 10913 h 21600"/>
                  <a:gd name="T16" fmla="*/ 10800 w 21600"/>
                  <a:gd name="T17" fmla="*/ 10093 h 21600"/>
                  <a:gd name="T18" fmla="*/ 16553 w 21600"/>
                  <a:gd name="T19" fmla="*/ 10913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0093" y="10813"/>
                    </a:moveTo>
                    <a:cubicBezTo>
                      <a:pt x="10093" y="10809"/>
                      <a:pt x="10093" y="10804"/>
                      <a:pt x="10093" y="10800"/>
                    </a:cubicBezTo>
                    <a:cubicBezTo>
                      <a:pt x="10093" y="10409"/>
                      <a:pt x="10409" y="10093"/>
                      <a:pt x="10800" y="10093"/>
                    </a:cubicBezTo>
                    <a:cubicBezTo>
                      <a:pt x="11190" y="10093"/>
                      <a:pt x="11507" y="10409"/>
                      <a:pt x="11507" y="10800"/>
                    </a:cubicBezTo>
                    <a:cubicBezTo>
                      <a:pt x="11507" y="10804"/>
                      <a:pt x="11506" y="10809"/>
                      <a:pt x="11506" y="10813"/>
                    </a:cubicBezTo>
                    <a:lnTo>
                      <a:pt x="21597" y="11013"/>
                    </a:lnTo>
                    <a:cubicBezTo>
                      <a:pt x="21599" y="10942"/>
                      <a:pt x="21600" y="10871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0871"/>
                      <a:pt x="0" y="10942"/>
                      <a:pt x="2" y="11013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pic>
            <p:nvPicPr>
              <p:cNvPr id="26" name="Picture 342" descr="oeil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9FAF4"/>
                  </a:clrFrom>
                  <a:clrTo>
                    <a:srgbClr val="F9FAF4">
                      <a:alpha val="0"/>
                    </a:srgbClr>
                  </a:clrTo>
                </a:clrChange>
              </a:blip>
              <a:srcRect l="22557" t="15260" r="14178" b="23294"/>
              <a:stretch>
                <a:fillRect/>
              </a:stretch>
            </p:blipFill>
            <p:spPr bwMode="auto">
              <a:xfrm>
                <a:off x="2509" y="3250"/>
                <a:ext cx="589" cy="459"/>
              </a:xfrm>
              <a:prstGeom prst="rect">
                <a:avLst/>
              </a:prstGeom>
              <a:noFill/>
            </p:spPr>
          </p:pic>
          <p:pic>
            <p:nvPicPr>
              <p:cNvPr id="27" name="Picture 343" descr="Jupiter chaud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836" y="3764"/>
                <a:ext cx="108" cy="108"/>
              </a:xfrm>
              <a:prstGeom prst="rect">
                <a:avLst/>
              </a:prstGeom>
              <a:noFill/>
            </p:spPr>
          </p:pic>
          <p:sp>
            <p:nvSpPr>
              <p:cNvPr id="28" name="Rectangle 344"/>
              <p:cNvSpPr>
                <a:spLocks noChangeArrowheads="1"/>
              </p:cNvSpPr>
              <p:nvPr/>
            </p:nvSpPr>
            <p:spPr bwMode="auto">
              <a:xfrm>
                <a:off x="1739" y="2757"/>
                <a:ext cx="1114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fr-FR" sz="2000" dirty="0" smtClean="0">
                    <a:solidFill>
                      <a:srgbClr val="000000"/>
                    </a:solidFill>
                  </a:rPr>
                  <a:t>inclinaison</a:t>
                </a:r>
                <a:r>
                  <a:rPr lang="fr-FR" sz="20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fr-FR" sz="2400" b="1" i="1" dirty="0" smtClean="0">
                    <a:solidFill>
                      <a:srgbClr val="000000"/>
                    </a:solidFill>
                    <a:latin typeface="Book Antiqua" pitchFamily="18" charset="0"/>
                  </a:rPr>
                  <a:t>i </a:t>
                </a:r>
                <a:r>
                  <a:rPr lang="fr-FR" sz="4000" b="1" dirty="0" smtClean="0">
                    <a:solidFill>
                      <a:srgbClr val="000000"/>
                    </a:solidFill>
                  </a:rPr>
                  <a:t>?</a:t>
                </a:r>
                <a:endParaRPr lang="el-GR" sz="40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Line 345"/>
              <p:cNvSpPr>
                <a:spLocks noChangeShapeType="1"/>
              </p:cNvSpPr>
              <p:nvPr/>
            </p:nvSpPr>
            <p:spPr bwMode="auto">
              <a:xfrm flipV="1">
                <a:off x="1356" y="2622"/>
                <a:ext cx="0" cy="8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8" name="Line 355"/>
            <p:cNvSpPr>
              <a:spLocks noChangeShapeType="1"/>
            </p:cNvSpPr>
            <p:nvPr/>
          </p:nvSpPr>
          <p:spPr bwMode="auto">
            <a:xfrm>
              <a:off x="417" y="3606"/>
              <a:ext cx="589" cy="3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Text Box 358"/>
            <p:cNvSpPr txBox="1">
              <a:spLocks noChangeArrowheads="1"/>
            </p:cNvSpPr>
            <p:nvPr/>
          </p:nvSpPr>
          <p:spPr bwMode="auto">
            <a:xfrm>
              <a:off x="482" y="3678"/>
              <a:ext cx="35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3200" b="1" i="1">
                  <a:latin typeface="Book Antiqua" pitchFamily="18" charset="0"/>
                </a:rPr>
                <a:t>a</a:t>
              </a:r>
              <a:r>
                <a:rPr lang="fr-FR" sz="3200" b="1" i="1" baseline="-25000">
                  <a:latin typeface="Book Antiqua" pitchFamily="18" charset="0"/>
                </a:rPr>
                <a:t>p</a:t>
              </a:r>
            </a:p>
          </p:txBody>
        </p:sp>
      </p:grp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0" y="500042"/>
            <a:ext cx="9144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r>
              <a:rPr lang="fr-FR" sz="6600" dirty="0" smtClean="0">
                <a:cs typeface="Lucida Sans Unicode" pitchFamily="34" charset="0"/>
              </a:rPr>
              <a:t>1.Vitesses Radiales</a:t>
            </a:r>
            <a:endParaRPr lang="en-US" sz="6600" dirty="0">
              <a:cs typeface="Lucida Sans Unicode" pitchFamily="34" charset="0"/>
            </a:endParaRPr>
          </a:p>
        </p:txBody>
      </p:sp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1581" y="2357430"/>
            <a:ext cx="4329575" cy="33575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2" name="Rectangle 31"/>
          <p:cNvSpPr/>
          <p:nvPr/>
        </p:nvSpPr>
        <p:spPr>
          <a:xfrm>
            <a:off x="4643438" y="5429264"/>
            <a:ext cx="428628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6634210" y="5286388"/>
            <a:ext cx="122393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r>
              <a:rPr lang="fr-FR" sz="1600" b="1" dirty="0" smtClean="0">
                <a:cs typeface="Lucida Sans Unicode" pitchFamily="34" charset="0"/>
              </a:rPr>
              <a:t>Tps (jours)</a:t>
            </a:r>
            <a:endParaRPr lang="en-US" sz="1600" b="1" dirty="0"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/>
          </p:cNvSpPr>
          <p:nvPr/>
        </p:nvSpPr>
        <p:spPr bwMode="auto">
          <a:xfrm>
            <a:off x="5303554" y="1643050"/>
            <a:ext cx="3840446" cy="310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40" bIns="0"/>
          <a:lstStyle/>
          <a:p>
            <a:pPr marL="40005">
              <a:lnSpc>
                <a:spcPct val="150000"/>
              </a:lnSpc>
            </a:pPr>
            <a:endParaRPr lang="en-US" sz="2000" dirty="0" smtClean="0">
              <a:cs typeface="Arial" charset="0"/>
              <a:sym typeface="Arial" charset="0"/>
            </a:endParaRPr>
          </a:p>
        </p:txBody>
      </p:sp>
      <p:pic>
        <p:nvPicPr>
          <p:cNvPr id="10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4429132"/>
            <a:ext cx="3821902" cy="2185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570199"/>
            <a:ext cx="3144679" cy="2358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000504"/>
            <a:ext cx="3146108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"/>
          <p:cNvSpPr>
            <a:spLocks/>
          </p:cNvSpPr>
          <p:nvPr/>
        </p:nvSpPr>
        <p:spPr bwMode="auto">
          <a:xfrm>
            <a:off x="3954814" y="2714620"/>
            <a:ext cx="5474970" cy="502920"/>
          </a:xfrm>
          <a:prstGeom prst="rect">
            <a:avLst/>
          </a:prstGeom>
          <a:noFill/>
          <a:ln w="9525">
            <a:noFill/>
            <a:miter lim="800000"/>
            <a:headEnd type="none" w="med" len="med"/>
            <a:tailEnd type="none" w="med" len="med"/>
          </a:ln>
        </p:spPr>
        <p:txBody>
          <a:bodyPr lIns="0" tIns="0" rIns="40640" bIns="0"/>
          <a:lstStyle/>
          <a:p>
            <a:pPr marL="40005"/>
            <a:r>
              <a:rPr lang="en-US" sz="2800" dirty="0" err="1">
                <a:latin typeface="Lucida Sans Unicode" pitchFamily="34" charset="0"/>
                <a:cs typeface="Lucida Sans Unicode" pitchFamily="34" charset="0"/>
                <a:sym typeface="Tahoma" pitchFamily="32" charset="0"/>
              </a:rPr>
              <a:t>Euler+Coralie</a:t>
            </a:r>
            <a:r>
              <a:rPr lang="en-US" sz="2800" dirty="0">
                <a:latin typeface="Lucida Sans Unicode" pitchFamily="34" charset="0"/>
                <a:cs typeface="Lucida Sans Unicode" pitchFamily="34" charset="0"/>
                <a:sym typeface="Tahoma" pitchFamily="32" charset="0"/>
              </a:rPr>
              <a:t> </a:t>
            </a:r>
            <a:r>
              <a:rPr lang="en-US" sz="2000" dirty="0" smtClean="0">
                <a:latin typeface="Lucida Sans Unicode" pitchFamily="34" charset="0"/>
                <a:cs typeface="Lucida Sans Unicode" pitchFamily="34" charset="0"/>
                <a:sym typeface="Tahoma" pitchFamily="32" charset="0"/>
              </a:rPr>
              <a:t>(1998-2008)</a:t>
            </a:r>
            <a:endParaRPr lang="en-US" sz="2000" dirty="0">
              <a:latin typeface="Lucida Sans Unicode" pitchFamily="34" charset="0"/>
              <a:cs typeface="Lucida Sans Unicode" pitchFamily="34" charset="0"/>
              <a:sym typeface="Tahoma" pitchFamily="32" charset="0"/>
            </a:endParaRPr>
          </a:p>
        </p:txBody>
      </p:sp>
      <p:sp>
        <p:nvSpPr>
          <p:cNvPr id="19" name="Rectangle 6"/>
          <p:cNvSpPr>
            <a:spLocks/>
          </p:cNvSpPr>
          <p:nvPr/>
        </p:nvSpPr>
        <p:spPr bwMode="auto">
          <a:xfrm>
            <a:off x="3997674" y="3243274"/>
            <a:ext cx="5074920" cy="1828800"/>
          </a:xfrm>
          <a:prstGeom prst="rect">
            <a:avLst/>
          </a:prstGeom>
          <a:noFill/>
          <a:ln w="9525">
            <a:noFill/>
            <a:miter lim="800000"/>
            <a:headEnd type="none" w="med" len="med"/>
            <a:tailEnd type="none" w="med" len="med"/>
          </a:ln>
        </p:spPr>
        <p:txBody>
          <a:bodyPr lIns="0" tIns="0" rIns="40640" bIns="0"/>
          <a:lstStyle/>
          <a:p>
            <a:pPr marL="40005"/>
            <a:r>
              <a:rPr lang="fr-FR" sz="2000" dirty="0" smtClean="0">
                <a:solidFill>
                  <a:schemeClr val="accent2"/>
                </a:solidFill>
                <a:cs typeface="Lucida Sans Unicode" pitchFamily="34" charset="0"/>
                <a:sym typeface="Wingdings 2" pitchFamily="18" charset="2"/>
              </a:rPr>
              <a:t> </a:t>
            </a:r>
            <a:r>
              <a:rPr lang="en-US" sz="2000" dirty="0" err="1" smtClean="0">
                <a:cs typeface="Arial" charset="0"/>
                <a:sym typeface="Arial" charset="0"/>
              </a:rPr>
              <a:t>Télescope</a:t>
            </a:r>
            <a:r>
              <a:rPr lang="en-US" sz="2000" dirty="0" smtClean="0">
                <a:cs typeface="Arial" charset="0"/>
                <a:sym typeface="Arial" charset="0"/>
              </a:rPr>
              <a:t> </a:t>
            </a:r>
            <a:r>
              <a:rPr lang="en-US" sz="2000" dirty="0" err="1" smtClean="0">
                <a:cs typeface="Arial" charset="0"/>
                <a:sym typeface="Arial" charset="0"/>
              </a:rPr>
              <a:t>suisse</a:t>
            </a:r>
            <a:r>
              <a:rPr lang="en-US" sz="2000" dirty="0" smtClean="0">
                <a:cs typeface="Arial" charset="0"/>
                <a:sym typeface="Arial" charset="0"/>
              </a:rPr>
              <a:t> (1.2m, La </a:t>
            </a:r>
            <a:r>
              <a:rPr lang="en-US" sz="2000" dirty="0" err="1" smtClean="0">
                <a:cs typeface="Arial" charset="0"/>
                <a:sym typeface="Arial" charset="0"/>
              </a:rPr>
              <a:t>Silla</a:t>
            </a:r>
            <a:r>
              <a:rPr lang="en-US" sz="2000" dirty="0" smtClean="0">
                <a:cs typeface="Arial" charset="0"/>
                <a:sym typeface="Arial" charset="0"/>
              </a:rPr>
              <a:t> Chili)</a:t>
            </a:r>
            <a:endParaRPr lang="en-US" sz="2000" dirty="0">
              <a:cs typeface="Arial" charset="0"/>
              <a:sym typeface="Arial" charset="0"/>
            </a:endParaRPr>
          </a:p>
          <a:p>
            <a:pPr marL="40005"/>
            <a:r>
              <a:rPr lang="fr-FR" sz="2000" dirty="0" smtClean="0">
                <a:solidFill>
                  <a:schemeClr val="accent2"/>
                </a:solidFill>
                <a:cs typeface="Lucida Sans Unicode" pitchFamily="34" charset="0"/>
                <a:sym typeface="Wingdings 2" pitchFamily="18" charset="2"/>
              </a:rPr>
              <a:t> </a:t>
            </a:r>
            <a:r>
              <a:rPr lang="en-US" sz="2000" dirty="0" err="1" smtClean="0">
                <a:cs typeface="Arial" charset="0"/>
                <a:sym typeface="Arial" charset="0"/>
              </a:rPr>
              <a:t>Précision</a:t>
            </a:r>
            <a:r>
              <a:rPr lang="en-US" sz="2000" dirty="0">
                <a:cs typeface="Arial" charset="0"/>
                <a:sym typeface="Arial" charset="0"/>
              </a:rPr>
              <a:t>: ~3 </a:t>
            </a:r>
            <a:r>
              <a:rPr lang="en-US" sz="2000" dirty="0" smtClean="0">
                <a:cs typeface="Arial" charset="0"/>
                <a:sym typeface="Arial" charset="0"/>
              </a:rPr>
              <a:t>m/s</a:t>
            </a:r>
            <a:endParaRPr lang="en-US" sz="2000" dirty="0">
              <a:cs typeface="Arial" charset="0"/>
              <a:sym typeface="Arial" charset="0"/>
            </a:endParaRPr>
          </a:p>
          <a:p>
            <a:pPr marL="40005"/>
            <a:r>
              <a:rPr lang="fr-FR" sz="2000" dirty="0" smtClean="0">
                <a:solidFill>
                  <a:schemeClr val="accent2"/>
                </a:solidFill>
                <a:cs typeface="Lucida Sans Unicode" pitchFamily="34" charset="0"/>
                <a:sym typeface="Wingdings 2" pitchFamily="18" charset="2"/>
              </a:rPr>
              <a:t> </a:t>
            </a:r>
            <a:r>
              <a:rPr lang="en-US" sz="2800" b="1" dirty="0" smtClean="0">
                <a:solidFill>
                  <a:srgbClr val="0070C0"/>
                </a:solidFill>
                <a:cs typeface="Arial" charset="0"/>
                <a:sym typeface="Arial" charset="0"/>
              </a:rPr>
              <a:t>40</a:t>
            </a:r>
            <a:r>
              <a:rPr lang="en-US" sz="2000" dirty="0" smtClean="0">
                <a:solidFill>
                  <a:srgbClr val="FFCC00"/>
                </a:solidFill>
                <a:cs typeface="Arial" charset="0"/>
                <a:sym typeface="Arial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cs typeface="Arial" charset="0"/>
                <a:sym typeface="Arial" charset="0"/>
              </a:rPr>
              <a:t>exo-planètes</a:t>
            </a:r>
            <a:r>
              <a:rPr lang="en-US" sz="2000" dirty="0" smtClean="0">
                <a:solidFill>
                  <a:schemeClr val="accent2"/>
                </a:solidFill>
                <a:cs typeface="Arial" charset="0"/>
                <a:sym typeface="Arial" charset="0"/>
              </a:rPr>
              <a:t> (1650 </a:t>
            </a:r>
            <a:r>
              <a:rPr lang="en-US" sz="2000" dirty="0" err="1" smtClean="0">
                <a:solidFill>
                  <a:schemeClr val="accent2"/>
                </a:solidFill>
                <a:cs typeface="Arial" charset="0"/>
                <a:sym typeface="Arial" charset="0"/>
              </a:rPr>
              <a:t>étoiles</a:t>
            </a:r>
            <a:r>
              <a:rPr lang="en-US" sz="2000" dirty="0" smtClean="0">
                <a:solidFill>
                  <a:schemeClr val="accent2"/>
                </a:solidFill>
                <a:cs typeface="Arial" charset="0"/>
                <a:sym typeface="Arial" charset="0"/>
              </a:rPr>
              <a:t>)</a:t>
            </a:r>
            <a:endParaRPr lang="en-US" sz="2000" dirty="0">
              <a:solidFill>
                <a:schemeClr val="accent2"/>
              </a:solidFill>
              <a:cs typeface="Arial" charset="0"/>
              <a:sym typeface="Arial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-214346" y="915399"/>
            <a:ext cx="93583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3200" dirty="0" smtClean="0">
                <a:solidFill>
                  <a:srgbClr val="00B0F0"/>
                </a:solidFill>
              </a:rPr>
              <a:t>L’équipe de Genève (+Grenoble)</a:t>
            </a:r>
            <a:endParaRPr lang="fr-FR" sz="3200" dirty="0">
              <a:solidFill>
                <a:srgbClr val="00B0F0"/>
              </a:solidFill>
            </a:endParaRPr>
          </a:p>
        </p:txBody>
      </p:sp>
      <p:sp>
        <p:nvSpPr>
          <p:cNvPr id="25" name="Rectangle 3"/>
          <p:cNvSpPr>
            <a:spLocks/>
          </p:cNvSpPr>
          <p:nvPr/>
        </p:nvSpPr>
        <p:spPr bwMode="auto">
          <a:xfrm>
            <a:off x="4500562" y="1643050"/>
            <a:ext cx="4626264" cy="310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40" bIns="0"/>
          <a:lstStyle/>
          <a:p>
            <a:pPr marL="36000">
              <a:lnSpc>
                <a:spcPct val="150000"/>
              </a:lnSpc>
            </a:pPr>
            <a:r>
              <a:rPr lang="en-US" sz="2000" dirty="0" smtClean="0">
                <a:latin typeface="+mj-lt"/>
                <a:cs typeface="Arial" charset="0"/>
                <a:sym typeface="Arial" charset="0"/>
              </a:rPr>
              <a:t>M. Mayor, S. </a:t>
            </a:r>
            <a:r>
              <a:rPr lang="en-US" sz="2000" dirty="0" err="1" smtClean="0">
                <a:latin typeface="+mj-lt"/>
                <a:cs typeface="Arial" charset="0"/>
                <a:sym typeface="Arial" charset="0"/>
              </a:rPr>
              <a:t>Udry</a:t>
            </a:r>
            <a:r>
              <a:rPr lang="en-US" sz="2000" dirty="0" smtClean="0">
                <a:latin typeface="+mj-lt"/>
                <a:cs typeface="Arial" charset="0"/>
                <a:sym typeface="Arial" charset="0"/>
              </a:rPr>
              <a:t>, D. </a:t>
            </a:r>
            <a:r>
              <a:rPr lang="en-US" sz="2000" dirty="0" err="1" smtClean="0">
                <a:latin typeface="+mj-lt"/>
                <a:cs typeface="Arial" charset="0"/>
                <a:sym typeface="Arial" charset="0"/>
              </a:rPr>
              <a:t>Queloz</a:t>
            </a:r>
            <a:r>
              <a:rPr lang="en-US" sz="2000" dirty="0" smtClean="0">
                <a:latin typeface="+mj-lt"/>
                <a:cs typeface="Arial" charset="0"/>
                <a:sym typeface="Arial" charset="0"/>
              </a:rPr>
              <a:t>, F. </a:t>
            </a:r>
            <a:r>
              <a:rPr lang="en-US" sz="2000" dirty="0" err="1" smtClean="0">
                <a:latin typeface="+mj-lt"/>
                <a:cs typeface="Arial" charset="0"/>
                <a:sym typeface="Arial" charset="0"/>
              </a:rPr>
              <a:t>Pepe</a:t>
            </a:r>
            <a:r>
              <a:rPr lang="en-US" sz="2000" dirty="0" smtClean="0">
                <a:latin typeface="+mj-lt"/>
                <a:cs typeface="Arial" charset="0"/>
                <a:sym typeface="Arial" charset="0"/>
              </a:rPr>
              <a:t>, </a:t>
            </a:r>
          </a:p>
          <a:p>
            <a:pPr marL="36000">
              <a:lnSpc>
                <a:spcPct val="150000"/>
              </a:lnSpc>
            </a:pPr>
            <a:r>
              <a:rPr lang="en-US" sz="2000" dirty="0" smtClean="0">
                <a:latin typeface="+mj-lt"/>
                <a:cs typeface="Arial" charset="0"/>
                <a:sym typeface="Arial" charset="0"/>
              </a:rPr>
              <a:t>+ X. </a:t>
            </a:r>
            <a:r>
              <a:rPr lang="en-US" sz="2000" dirty="0" err="1" smtClean="0">
                <a:latin typeface="+mj-lt"/>
                <a:cs typeface="Arial" charset="0"/>
                <a:sym typeface="Arial" charset="0"/>
              </a:rPr>
              <a:t>Delfosse</a:t>
            </a:r>
            <a:r>
              <a:rPr lang="en-US" sz="2000" dirty="0" smtClean="0">
                <a:latin typeface="+mj-lt"/>
                <a:cs typeface="Arial" charset="0"/>
                <a:sym typeface="Arial" charset="0"/>
              </a:rPr>
              <a:t>, X. </a:t>
            </a:r>
            <a:r>
              <a:rPr lang="en-US" sz="2000" dirty="0" err="1" smtClean="0">
                <a:latin typeface="+mj-lt"/>
                <a:cs typeface="Arial" charset="0"/>
                <a:sym typeface="Arial" charset="0"/>
              </a:rPr>
              <a:t>Bonfils</a:t>
            </a:r>
            <a:r>
              <a:rPr lang="en-US" sz="2000" dirty="0" smtClean="0">
                <a:latin typeface="+mj-lt"/>
                <a:cs typeface="Arial" charset="0"/>
                <a:sym typeface="Arial" charset="0"/>
              </a:rPr>
              <a:t>…</a:t>
            </a:r>
            <a:endParaRPr lang="en-US" sz="2000" dirty="0">
              <a:latin typeface="+mj-lt"/>
              <a:cs typeface="Lucida Sans Unicode" pitchFamily="34" charset="0"/>
              <a:sym typeface="Arial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500042"/>
            <a:ext cx="9144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r>
              <a:rPr lang="fr-FR" sz="6600" dirty="0" smtClean="0">
                <a:cs typeface="Lucida Sans Unicode" pitchFamily="34" charset="0"/>
              </a:rPr>
              <a:t>1.Vitesses Radiales</a:t>
            </a:r>
            <a:endParaRPr lang="en-US" sz="6600" dirty="0"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1465263" y="6564313"/>
            <a:ext cx="53512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rgbClr val="CC0000"/>
                </a:solidFill>
                <a:cs typeface="Lucida Sans Unicode" pitchFamily="34" charset="0"/>
                <a:sym typeface="Wingdings" pitchFamily="2" charset="2"/>
              </a:rPr>
              <a:t></a:t>
            </a:r>
            <a:r>
              <a:rPr lang="fr-FR" sz="1200" dirty="0">
                <a:solidFill>
                  <a:srgbClr val="CC0000"/>
                </a:solidFill>
              </a:rPr>
              <a:t> </a:t>
            </a:r>
            <a:r>
              <a:rPr lang="fr-FR" sz="1200" dirty="0" err="1" smtClean="0">
                <a:solidFill>
                  <a:srgbClr val="CC0000"/>
                </a:solidFill>
              </a:rPr>
              <a:t>from</a:t>
            </a:r>
            <a:r>
              <a:rPr lang="fr-FR" sz="1200" dirty="0" smtClean="0">
                <a:solidFill>
                  <a:srgbClr val="CC0000"/>
                </a:solidFill>
              </a:rPr>
              <a:t> </a:t>
            </a:r>
            <a:r>
              <a:rPr lang="fr-FR" sz="1200" dirty="0">
                <a:solidFill>
                  <a:srgbClr val="CC0000"/>
                </a:solidFill>
              </a:rPr>
              <a:t>l’</a:t>
            </a:r>
            <a:r>
              <a:rPr lang="fr-FR" sz="1200" i="1" dirty="0">
                <a:solidFill>
                  <a:srgbClr val="CC0000"/>
                </a:solidFill>
              </a:rPr>
              <a:t>Encyclopédie des planètes extrasolaires </a:t>
            </a:r>
            <a:r>
              <a:rPr lang="fr-FR" sz="1200" dirty="0">
                <a:solidFill>
                  <a:srgbClr val="CC0000"/>
                </a:solidFill>
              </a:rPr>
              <a:t>(J. Schneider), http://exoplanet.eu</a:t>
            </a:r>
            <a:endParaRPr lang="fr-FR" sz="1200" i="1" dirty="0">
              <a:solidFill>
                <a:srgbClr val="CC0000"/>
              </a:solidFill>
            </a:endParaRP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3009900" y="3017838"/>
            <a:ext cx="613410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fr-FR" sz="25200" b="1" dirty="0" smtClean="0">
                <a:solidFill>
                  <a:schemeClr val="bg1">
                    <a:lumMod val="65000"/>
                  </a:schemeClr>
                </a:solidFill>
              </a:rPr>
              <a:t>265</a:t>
            </a:r>
            <a:endParaRPr lang="fr-FR" sz="25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Oval 18"/>
          <p:cNvSpPr>
            <a:spLocks noChangeAspect="1" noChangeArrowheads="1"/>
          </p:cNvSpPr>
          <p:nvPr/>
        </p:nvSpPr>
        <p:spPr bwMode="auto">
          <a:xfrm>
            <a:off x="3743325" y="4308475"/>
            <a:ext cx="792163" cy="7921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6" name="Oval 19"/>
          <p:cNvSpPr>
            <a:spLocks noChangeAspect="1" noChangeArrowheads="1"/>
          </p:cNvSpPr>
          <p:nvPr/>
        </p:nvSpPr>
        <p:spPr bwMode="auto">
          <a:xfrm>
            <a:off x="3303588" y="3778250"/>
            <a:ext cx="1628775" cy="1595438"/>
          </a:xfrm>
          <a:prstGeom prst="ellips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Oval 20"/>
          <p:cNvSpPr>
            <a:spLocks noChangeAspect="1" noChangeArrowheads="1"/>
          </p:cNvSpPr>
          <p:nvPr/>
        </p:nvSpPr>
        <p:spPr bwMode="auto">
          <a:xfrm>
            <a:off x="3987800" y="3621088"/>
            <a:ext cx="257175" cy="287337"/>
          </a:xfrm>
          <a:prstGeom prst="ellipse">
            <a:avLst/>
          </a:prstGeom>
          <a:solidFill>
            <a:srgbClr val="CC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000">
                <a:solidFill>
                  <a:schemeClr val="bg1"/>
                </a:solidFill>
              </a:rPr>
              <a:t>p</a:t>
            </a:r>
          </a:p>
        </p:txBody>
      </p:sp>
      <p:pic>
        <p:nvPicPr>
          <p:cNvPr id="18" name="Picture 21" descr="oei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AF4"/>
              </a:clrFrom>
              <a:clrTo>
                <a:srgbClr val="F9FAF4">
                  <a:alpha val="0"/>
                </a:srgbClr>
              </a:clrTo>
            </a:clrChange>
          </a:blip>
          <a:srcRect l="23294" t="22557" r="15260" b="14178"/>
          <a:stretch>
            <a:fillRect/>
          </a:stretch>
        </p:blipFill>
        <p:spPr bwMode="auto">
          <a:xfrm rot="18928102">
            <a:off x="5003800" y="5445125"/>
            <a:ext cx="728663" cy="935038"/>
          </a:xfrm>
          <a:prstGeom prst="rect">
            <a:avLst/>
          </a:prstGeom>
          <a:noFill/>
        </p:spPr>
      </p:pic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4143375" y="4516438"/>
            <a:ext cx="1016000" cy="1236662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0" name="AutoShape 23"/>
          <p:cNvSpPr>
            <a:spLocks noChangeAspect="1" noChangeArrowheads="1"/>
          </p:cNvSpPr>
          <p:nvPr/>
        </p:nvSpPr>
        <p:spPr bwMode="auto">
          <a:xfrm>
            <a:off x="4073525" y="4456113"/>
            <a:ext cx="141288" cy="141287"/>
          </a:xfrm>
          <a:prstGeom prst="plus">
            <a:avLst>
              <a:gd name="adj" fmla="val 4381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-214346" y="915399"/>
            <a:ext cx="93583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3200" dirty="0" smtClean="0">
                <a:solidFill>
                  <a:srgbClr val="00B0F0"/>
                </a:solidFill>
              </a:rPr>
              <a:t>Nombre d’exo-planètes détectées? </a:t>
            </a:r>
            <a:endParaRPr lang="fr-FR" sz="3200" dirty="0">
              <a:solidFill>
                <a:srgbClr val="00B0F0"/>
              </a:solidFill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0" y="500042"/>
            <a:ext cx="9144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r>
              <a:rPr lang="fr-FR" sz="6600" dirty="0" smtClean="0">
                <a:cs typeface="Lucida Sans Unicode" pitchFamily="34" charset="0"/>
              </a:rPr>
              <a:t>1.Vitesses Radiales</a:t>
            </a:r>
            <a:endParaRPr lang="en-US" sz="6600" dirty="0">
              <a:cs typeface="Lucida Sans Unicode" pitchFamily="34" charset="0"/>
            </a:endParaRP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1371600" y="1557338"/>
            <a:ext cx="7772400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366FF"/>
              </a:buClr>
              <a:buFont typeface="Wingdings" pitchFamily="2" charset="2"/>
              <a:buNone/>
            </a:pPr>
            <a:r>
              <a:rPr lang="fr-FR" sz="4400" b="1" dirty="0" smtClean="0">
                <a:solidFill>
                  <a:schemeClr val="hlink"/>
                </a:solidFill>
                <a:cs typeface="Lucida Sans Unicode" pitchFamily="34" charset="0"/>
              </a:rPr>
              <a:t>335</a:t>
            </a:r>
            <a:r>
              <a:rPr lang="fr-FR" sz="2800" dirty="0" smtClean="0">
                <a:cs typeface="Lucida Sans Unicode" pitchFamily="34" charset="0"/>
              </a:rPr>
              <a:t> exo-planètes (toutes techniques)</a:t>
            </a:r>
            <a:endParaRPr lang="fr-FR" sz="3200" dirty="0">
              <a:cs typeface="Lucida Sans Unicode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lang="fr-FR" sz="2400" dirty="0" smtClean="0">
                <a:solidFill>
                  <a:schemeClr val="accent2"/>
                </a:solidFill>
                <a:cs typeface="Lucida Sans Unicode" pitchFamily="34" charset="0"/>
                <a:sym typeface="Wingdings 2" pitchFamily="18" charset="2"/>
              </a:rPr>
              <a:t>Effet Doppler </a:t>
            </a:r>
            <a:r>
              <a:rPr lang="fr-FR" sz="2400" dirty="0" smtClean="0">
                <a:cs typeface="Lucida Sans Unicode" pitchFamily="34" charset="0"/>
              </a:rPr>
              <a:t>(</a:t>
            </a:r>
            <a:r>
              <a:rPr lang="fr-FR" sz="2400" b="1" dirty="0" smtClean="0">
                <a:solidFill>
                  <a:schemeClr val="hlink"/>
                </a:solidFill>
                <a:cs typeface="Lucida Sans Unicode" pitchFamily="34" charset="0"/>
              </a:rPr>
              <a:t>265</a:t>
            </a:r>
            <a:r>
              <a:rPr lang="fr-FR" sz="2400" dirty="0" smtClean="0">
                <a:cs typeface="Lucida Sans Unicode" pitchFamily="34" charset="0"/>
              </a:rPr>
              <a:t>)</a:t>
            </a:r>
            <a:endParaRPr lang="fr-FR" sz="2400" dirty="0">
              <a:cs typeface="Lucida Sans Unicode" pitchFamily="34" charset="0"/>
            </a:endParaRPr>
          </a:p>
          <a:p>
            <a:pPr marL="1143000" lvl="2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lang="fr-FR" sz="1600" dirty="0" smtClean="0">
                <a:solidFill>
                  <a:srgbClr val="CC0000"/>
                </a:solidFill>
                <a:latin typeface="Wingdings 2" pitchFamily="18" charset="2"/>
                <a:cs typeface="Lucida Sans Unicode" pitchFamily="34" charset="0"/>
                <a:sym typeface="Wingdings 2" pitchFamily="18" charset="2"/>
              </a:rPr>
              <a:t></a:t>
            </a:r>
            <a:r>
              <a:rPr lang="fr-FR" sz="1600" b="1" dirty="0" smtClean="0">
                <a:solidFill>
                  <a:srgbClr val="0070C0"/>
                </a:solidFill>
                <a:cs typeface="Lucida Sans Unicode" pitchFamily="34" charset="0"/>
              </a:rPr>
              <a:t>210</a:t>
            </a:r>
            <a:r>
              <a:rPr lang="fr-FR" sz="1600" dirty="0" smtClean="0">
                <a:cs typeface="Lucida Sans Unicode" pitchFamily="34" charset="0"/>
              </a:rPr>
              <a:t> systèmes exo-planétaires (exo-Jupiters, Saturnes, Neptunes… Exo-terres)</a:t>
            </a:r>
            <a:endParaRPr lang="fr-FR" dirty="0" smtClean="0">
              <a:latin typeface="Book Antiqua" pitchFamily="18" charset="0"/>
              <a:cs typeface="Lucida Sans Unicode" pitchFamily="34" charset="0"/>
            </a:endParaRPr>
          </a:p>
          <a:p>
            <a:pPr marL="1143000" lvl="2" indent="-228600">
              <a:spcBef>
                <a:spcPct val="20000"/>
              </a:spcBef>
              <a:buClr>
                <a:srgbClr val="FF6600"/>
              </a:buClr>
            </a:pPr>
            <a:r>
              <a:rPr lang="fr-FR" sz="1600" dirty="0" smtClean="0">
                <a:solidFill>
                  <a:srgbClr val="CC0000"/>
                </a:solidFill>
                <a:latin typeface="Wingdings 2" pitchFamily="18" charset="2"/>
                <a:cs typeface="Lucida Sans Unicode" pitchFamily="34" charset="0"/>
                <a:sym typeface="Wingdings 2" pitchFamily="18" charset="2"/>
              </a:rPr>
              <a:t></a:t>
            </a:r>
            <a:r>
              <a:rPr lang="fr-FR" sz="1600" dirty="0" smtClean="0">
                <a:cs typeface="Lucida Sans Unicode" pitchFamily="34" charset="0"/>
              </a:rPr>
              <a:t>inclus </a:t>
            </a:r>
            <a:r>
              <a:rPr lang="fr-FR" sz="1600" b="1" dirty="0" smtClean="0">
                <a:solidFill>
                  <a:srgbClr val="0070C0"/>
                </a:solidFill>
                <a:cs typeface="Lucida Sans Unicode" pitchFamily="34" charset="0"/>
              </a:rPr>
              <a:t>31</a:t>
            </a:r>
            <a:r>
              <a:rPr lang="fr-FR" sz="1600" dirty="0" smtClean="0">
                <a:cs typeface="Lucida Sans Unicode" pitchFamily="34" charset="0"/>
              </a:rPr>
              <a:t> systèmes multiples</a:t>
            </a:r>
            <a:endParaRPr lang="fr-FR" sz="1600" dirty="0" smtClean="0">
              <a:latin typeface="Book Antiqua" pitchFamily="18" charset="0"/>
              <a:cs typeface="Lucida Sans Unicode" pitchFamily="34" charset="0"/>
            </a:endParaRPr>
          </a:p>
          <a:p>
            <a:pPr marL="1143000" lvl="2" indent="-228600">
              <a:spcBef>
                <a:spcPct val="20000"/>
              </a:spcBef>
              <a:buClr>
                <a:srgbClr val="FF6600"/>
              </a:buClr>
            </a:pPr>
            <a:endParaRPr lang="fr-FR" sz="1600" b="1" dirty="0" smtClean="0">
              <a:solidFill>
                <a:srgbClr val="0070C0"/>
              </a:solidFill>
              <a:cs typeface="Lucida Sans Unicode" pitchFamily="34" charset="0"/>
            </a:endParaRPr>
          </a:p>
          <a:p>
            <a:pPr marL="1143000" lvl="2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None/>
            </a:pPr>
            <a:endParaRPr lang="fr-FR" sz="1600" dirty="0" smtClean="0">
              <a:cs typeface="Lucida Sans Unicode" pitchFamily="34" charset="0"/>
            </a:endParaRPr>
          </a:p>
          <a:p>
            <a:pPr marL="1143000" lvl="2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None/>
            </a:pPr>
            <a:endParaRPr lang="fr-FR" sz="1600" dirty="0" smtClean="0">
              <a:cs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5E-6 -1.11111E-6 C 0.04913 -1.11111E-6 0.08941 0.05162 0.08941 0.11597 C 0.08941 0.18009 0.04913 0.23287 2.5E-6 0.23287 C -0.04861 0.23287 -0.08854 0.18009 -0.08854 0.11597 C -0.08854 0.05162 -0.04861 -1.11111E-6 2.5E-6 -1.11111E-6 Z " pathEditMode="relative" rAng="0" ptsTypes="fffff">
                                      <p:cBhvr>
                                        <p:cTn id="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52 0.00116 C -0.01129 0.00046 -0.02049 -0.01019 -0.02049 -0.02477 C -0.02049 -0.03912 -0.01129 -0.05139 -0.00052 -0.05139 C 0.01041 -0.05139 0.01892 -0.03912 0.01892 -0.02477 C 0.01892 -0.01019 0.01041 0.00116 -0.00052 0.00116 Z " pathEditMode="relative" rAng="10800000" ptsTypes="fffff">
                                      <p:cBhvr>
                                        <p:cTn id="1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mph" presetSubtype="2" repeatCount="indefinite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1103282" y="1778040"/>
            <a:ext cx="7772400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366FF"/>
              </a:buClr>
              <a:buFont typeface="Wingdings" pitchFamily="2" charset="2"/>
              <a:buNone/>
            </a:pPr>
            <a:r>
              <a:rPr lang="fr-FR" sz="2800" dirty="0" smtClean="0">
                <a:cs typeface="Lucida Sans Unicode" pitchFamily="34" charset="0"/>
              </a:rPr>
              <a:t>50% have </a:t>
            </a:r>
            <a:r>
              <a:rPr lang="fr-FR" sz="2800" dirty="0" err="1" smtClean="0">
                <a:cs typeface="Lucida Sans Unicode" pitchFamily="34" charset="0"/>
              </a:rPr>
              <a:t>Periods</a:t>
            </a:r>
            <a:r>
              <a:rPr lang="fr-FR" sz="2800" dirty="0" smtClean="0">
                <a:cs typeface="Lucida Sans Unicode" pitchFamily="34" charset="0"/>
              </a:rPr>
              <a:t> &lt; </a:t>
            </a:r>
            <a:r>
              <a:rPr lang="fr-FR" sz="4400" b="1" dirty="0" smtClean="0">
                <a:solidFill>
                  <a:schemeClr val="hlink"/>
                </a:solidFill>
                <a:cs typeface="Lucida Sans Unicode" pitchFamily="34" charset="0"/>
              </a:rPr>
              <a:t>1-2 </a:t>
            </a:r>
            <a:r>
              <a:rPr lang="fr-FR" sz="4400" b="1" dirty="0" err="1" smtClean="0">
                <a:solidFill>
                  <a:schemeClr val="hlink"/>
                </a:solidFill>
                <a:cs typeface="Lucida Sans Unicode" pitchFamily="34" charset="0"/>
              </a:rPr>
              <a:t>days</a:t>
            </a:r>
            <a:endParaRPr lang="fr-FR" sz="3200" dirty="0">
              <a:cs typeface="Lucida Sans Unicode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01720" y="1649437"/>
            <a:ext cx="6934200" cy="4664075"/>
            <a:chOff x="989" y="754"/>
            <a:chExt cx="4368" cy="2938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1040" y="754"/>
              <a:ext cx="4316" cy="288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040" y="754"/>
              <a:ext cx="1" cy="288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989" y="3640"/>
              <a:ext cx="5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989" y="3160"/>
              <a:ext cx="5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989" y="2678"/>
              <a:ext cx="5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989" y="2198"/>
              <a:ext cx="5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>
              <a:off x="989" y="1716"/>
              <a:ext cx="5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989" y="1236"/>
              <a:ext cx="5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>
              <a:off x="989" y="754"/>
              <a:ext cx="5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1040" y="3640"/>
              <a:ext cx="43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 flipV="1">
              <a:off x="1040" y="3640"/>
              <a:ext cx="1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Line 15"/>
            <p:cNvSpPr>
              <a:spLocks noChangeShapeType="1"/>
            </p:cNvSpPr>
            <p:nvPr/>
          </p:nvSpPr>
          <p:spPr bwMode="auto">
            <a:xfrm flipV="1">
              <a:off x="1903" y="3640"/>
              <a:ext cx="1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Line 16"/>
            <p:cNvSpPr>
              <a:spLocks noChangeShapeType="1"/>
            </p:cNvSpPr>
            <p:nvPr/>
          </p:nvSpPr>
          <p:spPr bwMode="auto">
            <a:xfrm flipV="1">
              <a:off x="2766" y="3640"/>
              <a:ext cx="1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Line 17"/>
            <p:cNvSpPr>
              <a:spLocks noChangeShapeType="1"/>
            </p:cNvSpPr>
            <p:nvPr/>
          </p:nvSpPr>
          <p:spPr bwMode="auto">
            <a:xfrm flipV="1">
              <a:off x="3630" y="3640"/>
              <a:ext cx="1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Line 18"/>
            <p:cNvSpPr>
              <a:spLocks noChangeShapeType="1"/>
            </p:cNvSpPr>
            <p:nvPr/>
          </p:nvSpPr>
          <p:spPr bwMode="auto">
            <a:xfrm flipV="1">
              <a:off x="4493" y="3640"/>
              <a:ext cx="1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Line 19"/>
            <p:cNvSpPr>
              <a:spLocks noChangeShapeType="1"/>
            </p:cNvSpPr>
            <p:nvPr/>
          </p:nvSpPr>
          <p:spPr bwMode="auto">
            <a:xfrm flipV="1">
              <a:off x="5356" y="3640"/>
              <a:ext cx="1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Oval 20"/>
            <p:cNvSpPr>
              <a:spLocks noChangeArrowheads="1"/>
            </p:cNvSpPr>
            <p:nvPr/>
          </p:nvSpPr>
          <p:spPr bwMode="auto">
            <a:xfrm>
              <a:off x="1745" y="2301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Oval 21"/>
            <p:cNvSpPr>
              <a:spLocks noChangeArrowheads="1"/>
            </p:cNvSpPr>
            <p:nvPr/>
          </p:nvSpPr>
          <p:spPr bwMode="auto">
            <a:xfrm>
              <a:off x="1275" y="227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Oval 22"/>
            <p:cNvSpPr>
              <a:spLocks noChangeArrowheads="1"/>
            </p:cNvSpPr>
            <p:nvPr/>
          </p:nvSpPr>
          <p:spPr bwMode="auto">
            <a:xfrm>
              <a:off x="2207" y="2211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Oval 23"/>
            <p:cNvSpPr>
              <a:spLocks noChangeArrowheads="1"/>
            </p:cNvSpPr>
            <p:nvPr/>
          </p:nvSpPr>
          <p:spPr bwMode="auto">
            <a:xfrm>
              <a:off x="1773" y="2147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Oval 24"/>
            <p:cNvSpPr>
              <a:spLocks noChangeArrowheads="1"/>
            </p:cNvSpPr>
            <p:nvPr/>
          </p:nvSpPr>
          <p:spPr bwMode="auto">
            <a:xfrm>
              <a:off x="1510" y="2123"/>
              <a:ext cx="81" cy="81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Oval 25"/>
            <p:cNvSpPr>
              <a:spLocks noChangeArrowheads="1"/>
            </p:cNvSpPr>
            <p:nvPr/>
          </p:nvSpPr>
          <p:spPr bwMode="auto">
            <a:xfrm>
              <a:off x="2096" y="2118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Oval 26"/>
            <p:cNvSpPr>
              <a:spLocks noChangeArrowheads="1"/>
            </p:cNvSpPr>
            <p:nvPr/>
          </p:nvSpPr>
          <p:spPr bwMode="auto">
            <a:xfrm>
              <a:off x="1824" y="2087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Oval 27"/>
            <p:cNvSpPr>
              <a:spLocks noChangeArrowheads="1"/>
            </p:cNvSpPr>
            <p:nvPr/>
          </p:nvSpPr>
          <p:spPr bwMode="auto">
            <a:xfrm>
              <a:off x="1501" y="2082"/>
              <a:ext cx="80" cy="81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Oval 28"/>
            <p:cNvSpPr>
              <a:spLocks noChangeArrowheads="1"/>
            </p:cNvSpPr>
            <p:nvPr/>
          </p:nvSpPr>
          <p:spPr bwMode="auto">
            <a:xfrm>
              <a:off x="1912" y="207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Oval 29"/>
            <p:cNvSpPr>
              <a:spLocks noChangeArrowheads="1"/>
            </p:cNvSpPr>
            <p:nvPr/>
          </p:nvSpPr>
          <p:spPr bwMode="auto">
            <a:xfrm>
              <a:off x="1530" y="206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Oval 30"/>
            <p:cNvSpPr>
              <a:spLocks noChangeArrowheads="1"/>
            </p:cNvSpPr>
            <p:nvPr/>
          </p:nvSpPr>
          <p:spPr bwMode="auto">
            <a:xfrm>
              <a:off x="1956" y="2033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Oval 31"/>
            <p:cNvSpPr>
              <a:spLocks noChangeArrowheads="1"/>
            </p:cNvSpPr>
            <p:nvPr/>
          </p:nvSpPr>
          <p:spPr bwMode="auto">
            <a:xfrm>
              <a:off x="2553" y="2030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Oval 32"/>
            <p:cNvSpPr>
              <a:spLocks noChangeArrowheads="1"/>
            </p:cNvSpPr>
            <p:nvPr/>
          </p:nvSpPr>
          <p:spPr bwMode="auto">
            <a:xfrm>
              <a:off x="1618" y="2002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Oval 33"/>
            <p:cNvSpPr>
              <a:spLocks noChangeArrowheads="1"/>
            </p:cNvSpPr>
            <p:nvPr/>
          </p:nvSpPr>
          <p:spPr bwMode="auto">
            <a:xfrm>
              <a:off x="1393" y="1987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Oval 34"/>
            <p:cNvSpPr>
              <a:spLocks noChangeArrowheads="1"/>
            </p:cNvSpPr>
            <p:nvPr/>
          </p:nvSpPr>
          <p:spPr bwMode="auto">
            <a:xfrm>
              <a:off x="1942" y="1898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Oval 35"/>
            <p:cNvSpPr>
              <a:spLocks noChangeArrowheads="1"/>
            </p:cNvSpPr>
            <p:nvPr/>
          </p:nvSpPr>
          <p:spPr bwMode="auto">
            <a:xfrm>
              <a:off x="2174" y="1896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Oval 36"/>
            <p:cNvSpPr>
              <a:spLocks noChangeArrowheads="1"/>
            </p:cNvSpPr>
            <p:nvPr/>
          </p:nvSpPr>
          <p:spPr bwMode="auto">
            <a:xfrm>
              <a:off x="1659" y="1887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Oval 37"/>
            <p:cNvSpPr>
              <a:spLocks noChangeArrowheads="1"/>
            </p:cNvSpPr>
            <p:nvPr/>
          </p:nvSpPr>
          <p:spPr bwMode="auto">
            <a:xfrm>
              <a:off x="2024" y="1802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Oval 38"/>
            <p:cNvSpPr>
              <a:spLocks noChangeArrowheads="1"/>
            </p:cNvSpPr>
            <p:nvPr/>
          </p:nvSpPr>
          <p:spPr bwMode="auto">
            <a:xfrm>
              <a:off x="2250" y="1782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Oval 39"/>
            <p:cNvSpPr>
              <a:spLocks noChangeArrowheads="1"/>
            </p:cNvSpPr>
            <p:nvPr/>
          </p:nvSpPr>
          <p:spPr bwMode="auto">
            <a:xfrm>
              <a:off x="1596" y="1775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Oval 40"/>
            <p:cNvSpPr>
              <a:spLocks noChangeArrowheads="1"/>
            </p:cNvSpPr>
            <p:nvPr/>
          </p:nvSpPr>
          <p:spPr bwMode="auto">
            <a:xfrm>
              <a:off x="2254" y="1771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Oval 41"/>
            <p:cNvSpPr>
              <a:spLocks noChangeArrowheads="1"/>
            </p:cNvSpPr>
            <p:nvPr/>
          </p:nvSpPr>
          <p:spPr bwMode="auto">
            <a:xfrm>
              <a:off x="2234" y="1761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Oval 42"/>
            <p:cNvSpPr>
              <a:spLocks noChangeArrowheads="1"/>
            </p:cNvSpPr>
            <p:nvPr/>
          </p:nvSpPr>
          <p:spPr bwMode="auto">
            <a:xfrm>
              <a:off x="2191" y="1754"/>
              <a:ext cx="81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Oval 43"/>
            <p:cNvSpPr>
              <a:spLocks noChangeArrowheads="1"/>
            </p:cNvSpPr>
            <p:nvPr/>
          </p:nvSpPr>
          <p:spPr bwMode="auto">
            <a:xfrm>
              <a:off x="1580" y="1751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Oval 44"/>
            <p:cNvSpPr>
              <a:spLocks noChangeArrowheads="1"/>
            </p:cNvSpPr>
            <p:nvPr/>
          </p:nvSpPr>
          <p:spPr bwMode="auto">
            <a:xfrm>
              <a:off x="2333" y="1742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Oval 45"/>
            <p:cNvSpPr>
              <a:spLocks noChangeArrowheads="1"/>
            </p:cNvSpPr>
            <p:nvPr/>
          </p:nvSpPr>
          <p:spPr bwMode="auto">
            <a:xfrm>
              <a:off x="1702" y="1742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Oval 46"/>
            <p:cNvSpPr>
              <a:spLocks noChangeArrowheads="1"/>
            </p:cNvSpPr>
            <p:nvPr/>
          </p:nvSpPr>
          <p:spPr bwMode="auto">
            <a:xfrm>
              <a:off x="1530" y="1725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Oval 47"/>
            <p:cNvSpPr>
              <a:spLocks noChangeArrowheads="1"/>
            </p:cNvSpPr>
            <p:nvPr/>
          </p:nvSpPr>
          <p:spPr bwMode="auto">
            <a:xfrm>
              <a:off x="1694" y="1701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Oval 48"/>
            <p:cNvSpPr>
              <a:spLocks noChangeArrowheads="1"/>
            </p:cNvSpPr>
            <p:nvPr/>
          </p:nvSpPr>
          <p:spPr bwMode="auto">
            <a:xfrm>
              <a:off x="2277" y="1686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Oval 49"/>
            <p:cNvSpPr>
              <a:spLocks noChangeArrowheads="1"/>
            </p:cNvSpPr>
            <p:nvPr/>
          </p:nvSpPr>
          <p:spPr bwMode="auto">
            <a:xfrm>
              <a:off x="2058" y="1667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Oval 50"/>
            <p:cNvSpPr>
              <a:spLocks noChangeArrowheads="1"/>
            </p:cNvSpPr>
            <p:nvPr/>
          </p:nvSpPr>
          <p:spPr bwMode="auto">
            <a:xfrm>
              <a:off x="3006" y="1649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Oval 51"/>
            <p:cNvSpPr>
              <a:spLocks noChangeArrowheads="1"/>
            </p:cNvSpPr>
            <p:nvPr/>
          </p:nvSpPr>
          <p:spPr bwMode="auto">
            <a:xfrm>
              <a:off x="2449" y="1643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Oval 52"/>
            <p:cNvSpPr>
              <a:spLocks noChangeArrowheads="1"/>
            </p:cNvSpPr>
            <p:nvPr/>
          </p:nvSpPr>
          <p:spPr bwMode="auto">
            <a:xfrm>
              <a:off x="1480" y="1637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Oval 53"/>
            <p:cNvSpPr>
              <a:spLocks noChangeArrowheads="1"/>
            </p:cNvSpPr>
            <p:nvPr/>
          </p:nvSpPr>
          <p:spPr bwMode="auto">
            <a:xfrm>
              <a:off x="1878" y="1626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Oval 54"/>
            <p:cNvSpPr>
              <a:spLocks noChangeArrowheads="1"/>
            </p:cNvSpPr>
            <p:nvPr/>
          </p:nvSpPr>
          <p:spPr bwMode="auto">
            <a:xfrm>
              <a:off x="1526" y="1626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Oval 55"/>
            <p:cNvSpPr>
              <a:spLocks noChangeArrowheads="1"/>
            </p:cNvSpPr>
            <p:nvPr/>
          </p:nvSpPr>
          <p:spPr bwMode="auto">
            <a:xfrm>
              <a:off x="1572" y="1616"/>
              <a:ext cx="81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Oval 56"/>
            <p:cNvSpPr>
              <a:spLocks noChangeArrowheads="1"/>
            </p:cNvSpPr>
            <p:nvPr/>
          </p:nvSpPr>
          <p:spPr bwMode="auto">
            <a:xfrm>
              <a:off x="1596" y="1602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" name="Oval 57"/>
            <p:cNvSpPr>
              <a:spLocks noChangeArrowheads="1"/>
            </p:cNvSpPr>
            <p:nvPr/>
          </p:nvSpPr>
          <p:spPr bwMode="auto">
            <a:xfrm>
              <a:off x="2459" y="1602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Oval 58"/>
            <p:cNvSpPr>
              <a:spLocks noChangeArrowheads="1"/>
            </p:cNvSpPr>
            <p:nvPr/>
          </p:nvSpPr>
          <p:spPr bwMode="auto">
            <a:xfrm>
              <a:off x="1480" y="1602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Oval 59"/>
            <p:cNvSpPr>
              <a:spLocks noChangeArrowheads="1"/>
            </p:cNvSpPr>
            <p:nvPr/>
          </p:nvSpPr>
          <p:spPr bwMode="auto">
            <a:xfrm>
              <a:off x="1618" y="1593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" name="Oval 60"/>
            <p:cNvSpPr>
              <a:spLocks noChangeArrowheads="1"/>
            </p:cNvSpPr>
            <p:nvPr/>
          </p:nvSpPr>
          <p:spPr bwMode="auto">
            <a:xfrm>
              <a:off x="1572" y="1588"/>
              <a:ext cx="81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0" name="Oval 61"/>
            <p:cNvSpPr>
              <a:spLocks noChangeArrowheads="1"/>
            </p:cNvSpPr>
            <p:nvPr/>
          </p:nvSpPr>
          <p:spPr bwMode="auto">
            <a:xfrm>
              <a:off x="1555" y="1588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" name="Oval 62"/>
            <p:cNvSpPr>
              <a:spLocks noChangeArrowheads="1"/>
            </p:cNvSpPr>
            <p:nvPr/>
          </p:nvSpPr>
          <p:spPr bwMode="auto">
            <a:xfrm>
              <a:off x="2015" y="1588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" name="Oval 63"/>
            <p:cNvSpPr>
              <a:spLocks noChangeArrowheads="1"/>
            </p:cNvSpPr>
            <p:nvPr/>
          </p:nvSpPr>
          <p:spPr bwMode="auto">
            <a:xfrm>
              <a:off x="2764" y="1579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Oval 64"/>
            <p:cNvSpPr>
              <a:spLocks noChangeArrowheads="1"/>
            </p:cNvSpPr>
            <p:nvPr/>
          </p:nvSpPr>
          <p:spPr bwMode="auto">
            <a:xfrm>
              <a:off x="2802" y="1578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Oval 65"/>
            <p:cNvSpPr>
              <a:spLocks noChangeArrowheads="1"/>
            </p:cNvSpPr>
            <p:nvPr/>
          </p:nvSpPr>
          <p:spPr bwMode="auto">
            <a:xfrm>
              <a:off x="1538" y="1571"/>
              <a:ext cx="80" cy="81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5" name="Oval 66"/>
            <p:cNvSpPr>
              <a:spLocks noChangeArrowheads="1"/>
            </p:cNvSpPr>
            <p:nvPr/>
          </p:nvSpPr>
          <p:spPr bwMode="auto">
            <a:xfrm>
              <a:off x="2696" y="1571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6" name="Oval 67"/>
            <p:cNvSpPr>
              <a:spLocks noChangeArrowheads="1"/>
            </p:cNvSpPr>
            <p:nvPr/>
          </p:nvSpPr>
          <p:spPr bwMode="auto">
            <a:xfrm>
              <a:off x="1962" y="1556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7" name="Oval 68"/>
            <p:cNvSpPr>
              <a:spLocks noChangeArrowheads="1"/>
            </p:cNvSpPr>
            <p:nvPr/>
          </p:nvSpPr>
          <p:spPr bwMode="auto">
            <a:xfrm>
              <a:off x="2911" y="1542"/>
              <a:ext cx="81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8" name="Oval 69"/>
            <p:cNvSpPr>
              <a:spLocks noChangeArrowheads="1"/>
            </p:cNvSpPr>
            <p:nvPr/>
          </p:nvSpPr>
          <p:spPr bwMode="auto">
            <a:xfrm>
              <a:off x="2738" y="1538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" name="Oval 70"/>
            <p:cNvSpPr>
              <a:spLocks noChangeArrowheads="1"/>
            </p:cNvSpPr>
            <p:nvPr/>
          </p:nvSpPr>
          <p:spPr bwMode="auto">
            <a:xfrm>
              <a:off x="2488" y="1538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0" name="Oval 71"/>
            <p:cNvSpPr>
              <a:spLocks noChangeArrowheads="1"/>
            </p:cNvSpPr>
            <p:nvPr/>
          </p:nvSpPr>
          <p:spPr bwMode="auto">
            <a:xfrm>
              <a:off x="1938" y="153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" name="Oval 72"/>
            <p:cNvSpPr>
              <a:spLocks noChangeArrowheads="1"/>
            </p:cNvSpPr>
            <p:nvPr/>
          </p:nvSpPr>
          <p:spPr bwMode="auto">
            <a:xfrm>
              <a:off x="2436" y="1525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2" name="Oval 73"/>
            <p:cNvSpPr>
              <a:spLocks noChangeArrowheads="1"/>
            </p:cNvSpPr>
            <p:nvPr/>
          </p:nvSpPr>
          <p:spPr bwMode="auto">
            <a:xfrm>
              <a:off x="2986" y="1515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3" name="Oval 74"/>
            <p:cNvSpPr>
              <a:spLocks noChangeArrowheads="1"/>
            </p:cNvSpPr>
            <p:nvPr/>
          </p:nvSpPr>
          <p:spPr bwMode="auto">
            <a:xfrm>
              <a:off x="3161" y="151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" name="Oval 75"/>
            <p:cNvSpPr>
              <a:spLocks noChangeArrowheads="1"/>
            </p:cNvSpPr>
            <p:nvPr/>
          </p:nvSpPr>
          <p:spPr bwMode="auto">
            <a:xfrm>
              <a:off x="1666" y="1512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5" name="Oval 76"/>
            <p:cNvSpPr>
              <a:spLocks noChangeArrowheads="1"/>
            </p:cNvSpPr>
            <p:nvPr/>
          </p:nvSpPr>
          <p:spPr bwMode="auto">
            <a:xfrm>
              <a:off x="3158" y="1509"/>
              <a:ext cx="81" cy="81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" name="Oval 77"/>
            <p:cNvSpPr>
              <a:spLocks noChangeArrowheads="1"/>
            </p:cNvSpPr>
            <p:nvPr/>
          </p:nvSpPr>
          <p:spPr bwMode="auto">
            <a:xfrm>
              <a:off x="2180" y="1507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" name="Oval 78"/>
            <p:cNvSpPr>
              <a:spLocks noChangeArrowheads="1"/>
            </p:cNvSpPr>
            <p:nvPr/>
          </p:nvSpPr>
          <p:spPr bwMode="auto">
            <a:xfrm>
              <a:off x="2015" y="150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" name="Oval 79"/>
            <p:cNvSpPr>
              <a:spLocks noChangeArrowheads="1"/>
            </p:cNvSpPr>
            <p:nvPr/>
          </p:nvSpPr>
          <p:spPr bwMode="auto">
            <a:xfrm>
              <a:off x="2995" y="1495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" name="Oval 80"/>
            <p:cNvSpPr>
              <a:spLocks noChangeArrowheads="1"/>
            </p:cNvSpPr>
            <p:nvPr/>
          </p:nvSpPr>
          <p:spPr bwMode="auto">
            <a:xfrm>
              <a:off x="1547" y="1492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0" name="Oval 81"/>
            <p:cNvSpPr>
              <a:spLocks noChangeArrowheads="1"/>
            </p:cNvSpPr>
            <p:nvPr/>
          </p:nvSpPr>
          <p:spPr bwMode="auto">
            <a:xfrm>
              <a:off x="2390" y="1492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1" name="Oval 82"/>
            <p:cNvSpPr>
              <a:spLocks noChangeArrowheads="1"/>
            </p:cNvSpPr>
            <p:nvPr/>
          </p:nvSpPr>
          <p:spPr bwMode="auto">
            <a:xfrm>
              <a:off x="1959" y="1487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" name="Oval 83"/>
            <p:cNvSpPr>
              <a:spLocks noChangeArrowheads="1"/>
            </p:cNvSpPr>
            <p:nvPr/>
          </p:nvSpPr>
          <p:spPr bwMode="auto">
            <a:xfrm>
              <a:off x="1916" y="1486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3" name="Oval 84"/>
            <p:cNvSpPr>
              <a:spLocks noChangeArrowheads="1"/>
            </p:cNvSpPr>
            <p:nvPr/>
          </p:nvSpPr>
          <p:spPr bwMode="auto">
            <a:xfrm>
              <a:off x="2919" y="1482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4" name="Oval 85"/>
            <p:cNvSpPr>
              <a:spLocks noChangeArrowheads="1"/>
            </p:cNvSpPr>
            <p:nvPr/>
          </p:nvSpPr>
          <p:spPr bwMode="auto">
            <a:xfrm>
              <a:off x="3047" y="1476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5" name="Oval 86"/>
            <p:cNvSpPr>
              <a:spLocks noChangeArrowheads="1"/>
            </p:cNvSpPr>
            <p:nvPr/>
          </p:nvSpPr>
          <p:spPr bwMode="auto">
            <a:xfrm>
              <a:off x="3001" y="1476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" name="Oval 87"/>
            <p:cNvSpPr>
              <a:spLocks noChangeArrowheads="1"/>
            </p:cNvSpPr>
            <p:nvPr/>
          </p:nvSpPr>
          <p:spPr bwMode="auto">
            <a:xfrm>
              <a:off x="2299" y="1459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7" name="Oval 88"/>
            <p:cNvSpPr>
              <a:spLocks noChangeArrowheads="1"/>
            </p:cNvSpPr>
            <p:nvPr/>
          </p:nvSpPr>
          <p:spPr bwMode="auto">
            <a:xfrm>
              <a:off x="2552" y="1459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8" name="Oval 89"/>
            <p:cNvSpPr>
              <a:spLocks noChangeArrowheads="1"/>
            </p:cNvSpPr>
            <p:nvPr/>
          </p:nvSpPr>
          <p:spPr bwMode="auto">
            <a:xfrm>
              <a:off x="3005" y="145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9" name="Oval 90"/>
            <p:cNvSpPr>
              <a:spLocks noChangeArrowheads="1"/>
            </p:cNvSpPr>
            <p:nvPr/>
          </p:nvSpPr>
          <p:spPr bwMode="auto">
            <a:xfrm>
              <a:off x="1765" y="1448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0" name="Oval 91"/>
            <p:cNvSpPr>
              <a:spLocks noChangeArrowheads="1"/>
            </p:cNvSpPr>
            <p:nvPr/>
          </p:nvSpPr>
          <p:spPr bwMode="auto">
            <a:xfrm>
              <a:off x="1564" y="1446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1" name="Oval 92"/>
            <p:cNvSpPr>
              <a:spLocks noChangeArrowheads="1"/>
            </p:cNvSpPr>
            <p:nvPr/>
          </p:nvSpPr>
          <p:spPr bwMode="auto">
            <a:xfrm>
              <a:off x="2908" y="1437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2" name="Oval 93"/>
            <p:cNvSpPr>
              <a:spLocks noChangeArrowheads="1"/>
            </p:cNvSpPr>
            <p:nvPr/>
          </p:nvSpPr>
          <p:spPr bwMode="auto">
            <a:xfrm>
              <a:off x="2795" y="1437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3" name="Oval 94"/>
            <p:cNvSpPr>
              <a:spLocks noChangeArrowheads="1"/>
            </p:cNvSpPr>
            <p:nvPr/>
          </p:nvSpPr>
          <p:spPr bwMode="auto">
            <a:xfrm>
              <a:off x="2719" y="1435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4" name="Oval 95"/>
            <p:cNvSpPr>
              <a:spLocks noChangeArrowheads="1"/>
            </p:cNvSpPr>
            <p:nvPr/>
          </p:nvSpPr>
          <p:spPr bwMode="auto">
            <a:xfrm>
              <a:off x="2813" y="1435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" name="Oval 96"/>
            <p:cNvSpPr>
              <a:spLocks noChangeArrowheads="1"/>
            </p:cNvSpPr>
            <p:nvPr/>
          </p:nvSpPr>
          <p:spPr bwMode="auto">
            <a:xfrm>
              <a:off x="2652" y="1435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" name="Oval 97"/>
            <p:cNvSpPr>
              <a:spLocks noChangeArrowheads="1"/>
            </p:cNvSpPr>
            <p:nvPr/>
          </p:nvSpPr>
          <p:spPr bwMode="auto">
            <a:xfrm>
              <a:off x="3095" y="1431"/>
              <a:ext cx="81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" name="Oval 98"/>
            <p:cNvSpPr>
              <a:spLocks noChangeArrowheads="1"/>
            </p:cNvSpPr>
            <p:nvPr/>
          </p:nvSpPr>
          <p:spPr bwMode="auto">
            <a:xfrm>
              <a:off x="2502" y="1428"/>
              <a:ext cx="80" cy="81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8" name="Oval 99"/>
            <p:cNvSpPr>
              <a:spLocks noChangeArrowheads="1"/>
            </p:cNvSpPr>
            <p:nvPr/>
          </p:nvSpPr>
          <p:spPr bwMode="auto">
            <a:xfrm>
              <a:off x="2159" y="1427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" name="Oval 100"/>
            <p:cNvSpPr>
              <a:spLocks noChangeArrowheads="1"/>
            </p:cNvSpPr>
            <p:nvPr/>
          </p:nvSpPr>
          <p:spPr bwMode="auto">
            <a:xfrm>
              <a:off x="2810" y="1421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" name="Oval 101"/>
            <p:cNvSpPr>
              <a:spLocks noChangeArrowheads="1"/>
            </p:cNvSpPr>
            <p:nvPr/>
          </p:nvSpPr>
          <p:spPr bwMode="auto">
            <a:xfrm>
              <a:off x="1816" y="1419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1" name="Oval 102"/>
            <p:cNvSpPr>
              <a:spLocks noChangeArrowheads="1"/>
            </p:cNvSpPr>
            <p:nvPr/>
          </p:nvSpPr>
          <p:spPr bwMode="auto">
            <a:xfrm>
              <a:off x="2459" y="1409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2" name="Oval 103"/>
            <p:cNvSpPr>
              <a:spLocks noChangeArrowheads="1"/>
            </p:cNvSpPr>
            <p:nvPr/>
          </p:nvSpPr>
          <p:spPr bwMode="auto">
            <a:xfrm>
              <a:off x="2738" y="140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3" name="Oval 104"/>
            <p:cNvSpPr>
              <a:spLocks noChangeArrowheads="1"/>
            </p:cNvSpPr>
            <p:nvPr/>
          </p:nvSpPr>
          <p:spPr bwMode="auto">
            <a:xfrm>
              <a:off x="2845" y="1395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4" name="Oval 105"/>
            <p:cNvSpPr>
              <a:spLocks noChangeArrowheads="1"/>
            </p:cNvSpPr>
            <p:nvPr/>
          </p:nvSpPr>
          <p:spPr bwMode="auto">
            <a:xfrm>
              <a:off x="2762" y="1391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5" name="Oval 106"/>
            <p:cNvSpPr>
              <a:spLocks noChangeArrowheads="1"/>
            </p:cNvSpPr>
            <p:nvPr/>
          </p:nvSpPr>
          <p:spPr bwMode="auto">
            <a:xfrm>
              <a:off x="2791" y="1387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6" name="Oval 107"/>
            <p:cNvSpPr>
              <a:spLocks noChangeArrowheads="1"/>
            </p:cNvSpPr>
            <p:nvPr/>
          </p:nvSpPr>
          <p:spPr bwMode="auto">
            <a:xfrm>
              <a:off x="2726" y="1384"/>
              <a:ext cx="81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7" name="Oval 108"/>
            <p:cNvSpPr>
              <a:spLocks noChangeArrowheads="1"/>
            </p:cNvSpPr>
            <p:nvPr/>
          </p:nvSpPr>
          <p:spPr bwMode="auto">
            <a:xfrm>
              <a:off x="2788" y="1384"/>
              <a:ext cx="81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8" name="Oval 109"/>
            <p:cNvSpPr>
              <a:spLocks noChangeArrowheads="1"/>
            </p:cNvSpPr>
            <p:nvPr/>
          </p:nvSpPr>
          <p:spPr bwMode="auto">
            <a:xfrm>
              <a:off x="1625" y="1375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9" name="Oval 110"/>
            <p:cNvSpPr>
              <a:spLocks noChangeArrowheads="1"/>
            </p:cNvSpPr>
            <p:nvPr/>
          </p:nvSpPr>
          <p:spPr bwMode="auto">
            <a:xfrm>
              <a:off x="1745" y="1375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0" name="Oval 111"/>
            <p:cNvSpPr>
              <a:spLocks noChangeArrowheads="1"/>
            </p:cNvSpPr>
            <p:nvPr/>
          </p:nvSpPr>
          <p:spPr bwMode="auto">
            <a:xfrm>
              <a:off x="3493" y="137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" name="Oval 112"/>
            <p:cNvSpPr>
              <a:spLocks noChangeArrowheads="1"/>
            </p:cNvSpPr>
            <p:nvPr/>
          </p:nvSpPr>
          <p:spPr bwMode="auto">
            <a:xfrm>
              <a:off x="2745" y="1370"/>
              <a:ext cx="81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" name="Oval 113"/>
            <p:cNvSpPr>
              <a:spLocks noChangeArrowheads="1"/>
            </p:cNvSpPr>
            <p:nvPr/>
          </p:nvSpPr>
          <p:spPr bwMode="auto">
            <a:xfrm>
              <a:off x="2612" y="1353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" name="Oval 114"/>
            <p:cNvSpPr>
              <a:spLocks noChangeArrowheads="1"/>
            </p:cNvSpPr>
            <p:nvPr/>
          </p:nvSpPr>
          <p:spPr bwMode="auto">
            <a:xfrm>
              <a:off x="3098" y="1351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" name="Oval 115"/>
            <p:cNvSpPr>
              <a:spLocks noChangeArrowheads="1"/>
            </p:cNvSpPr>
            <p:nvPr/>
          </p:nvSpPr>
          <p:spPr bwMode="auto">
            <a:xfrm>
              <a:off x="3054" y="1350"/>
              <a:ext cx="81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" name="Oval 116"/>
            <p:cNvSpPr>
              <a:spLocks noChangeArrowheads="1"/>
            </p:cNvSpPr>
            <p:nvPr/>
          </p:nvSpPr>
          <p:spPr bwMode="auto">
            <a:xfrm>
              <a:off x="1510" y="1350"/>
              <a:ext cx="81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" name="Oval 117"/>
            <p:cNvSpPr>
              <a:spLocks noChangeArrowheads="1"/>
            </p:cNvSpPr>
            <p:nvPr/>
          </p:nvSpPr>
          <p:spPr bwMode="auto">
            <a:xfrm>
              <a:off x="3239" y="1350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7" name="Oval 118"/>
            <p:cNvSpPr>
              <a:spLocks noChangeArrowheads="1"/>
            </p:cNvSpPr>
            <p:nvPr/>
          </p:nvSpPr>
          <p:spPr bwMode="auto">
            <a:xfrm>
              <a:off x="2916" y="1345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8" name="Oval 119"/>
            <p:cNvSpPr>
              <a:spLocks noChangeArrowheads="1"/>
            </p:cNvSpPr>
            <p:nvPr/>
          </p:nvSpPr>
          <p:spPr bwMode="auto">
            <a:xfrm>
              <a:off x="3184" y="134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9" name="Oval 120"/>
            <p:cNvSpPr>
              <a:spLocks noChangeArrowheads="1"/>
            </p:cNvSpPr>
            <p:nvPr/>
          </p:nvSpPr>
          <p:spPr bwMode="auto">
            <a:xfrm>
              <a:off x="3078" y="1341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0" name="Oval 121"/>
            <p:cNvSpPr>
              <a:spLocks noChangeArrowheads="1"/>
            </p:cNvSpPr>
            <p:nvPr/>
          </p:nvSpPr>
          <p:spPr bwMode="auto">
            <a:xfrm>
              <a:off x="2633" y="1339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1" name="Oval 122"/>
            <p:cNvSpPr>
              <a:spLocks noChangeArrowheads="1"/>
            </p:cNvSpPr>
            <p:nvPr/>
          </p:nvSpPr>
          <p:spPr bwMode="auto">
            <a:xfrm>
              <a:off x="2994" y="1337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2" name="Oval 123"/>
            <p:cNvSpPr>
              <a:spLocks noChangeArrowheads="1"/>
            </p:cNvSpPr>
            <p:nvPr/>
          </p:nvSpPr>
          <p:spPr bwMode="auto">
            <a:xfrm>
              <a:off x="2745" y="133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" name="Oval 124"/>
            <p:cNvSpPr>
              <a:spLocks noChangeArrowheads="1"/>
            </p:cNvSpPr>
            <p:nvPr/>
          </p:nvSpPr>
          <p:spPr bwMode="auto">
            <a:xfrm>
              <a:off x="2759" y="1330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4" name="Oval 125"/>
            <p:cNvSpPr>
              <a:spLocks noChangeArrowheads="1"/>
            </p:cNvSpPr>
            <p:nvPr/>
          </p:nvSpPr>
          <p:spPr bwMode="auto">
            <a:xfrm>
              <a:off x="2878" y="1327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5" name="Oval 126"/>
            <p:cNvSpPr>
              <a:spLocks noChangeArrowheads="1"/>
            </p:cNvSpPr>
            <p:nvPr/>
          </p:nvSpPr>
          <p:spPr bwMode="auto">
            <a:xfrm>
              <a:off x="2921" y="1326"/>
              <a:ext cx="80" cy="81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6" name="Oval 127"/>
            <p:cNvSpPr>
              <a:spLocks noChangeArrowheads="1"/>
            </p:cNvSpPr>
            <p:nvPr/>
          </p:nvSpPr>
          <p:spPr bwMode="auto">
            <a:xfrm>
              <a:off x="2986" y="132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7" name="Oval 128"/>
            <p:cNvSpPr>
              <a:spLocks noChangeArrowheads="1"/>
            </p:cNvSpPr>
            <p:nvPr/>
          </p:nvSpPr>
          <p:spPr bwMode="auto">
            <a:xfrm>
              <a:off x="3233" y="1323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8" name="Oval 129"/>
            <p:cNvSpPr>
              <a:spLocks noChangeArrowheads="1"/>
            </p:cNvSpPr>
            <p:nvPr/>
          </p:nvSpPr>
          <p:spPr bwMode="auto">
            <a:xfrm>
              <a:off x="2791" y="1318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9" name="Oval 130"/>
            <p:cNvSpPr>
              <a:spLocks noChangeArrowheads="1"/>
            </p:cNvSpPr>
            <p:nvPr/>
          </p:nvSpPr>
          <p:spPr bwMode="auto">
            <a:xfrm>
              <a:off x="2971" y="1313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0" name="Oval 131"/>
            <p:cNvSpPr>
              <a:spLocks noChangeArrowheads="1"/>
            </p:cNvSpPr>
            <p:nvPr/>
          </p:nvSpPr>
          <p:spPr bwMode="auto">
            <a:xfrm>
              <a:off x="2795" y="1312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1" name="Oval 132"/>
            <p:cNvSpPr>
              <a:spLocks noChangeArrowheads="1"/>
            </p:cNvSpPr>
            <p:nvPr/>
          </p:nvSpPr>
          <p:spPr bwMode="auto">
            <a:xfrm>
              <a:off x="2842" y="1312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2" name="Oval 133"/>
            <p:cNvSpPr>
              <a:spLocks noChangeArrowheads="1"/>
            </p:cNvSpPr>
            <p:nvPr/>
          </p:nvSpPr>
          <p:spPr bwMode="auto">
            <a:xfrm>
              <a:off x="2769" y="1307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" name="Oval 134"/>
            <p:cNvSpPr>
              <a:spLocks noChangeArrowheads="1"/>
            </p:cNvSpPr>
            <p:nvPr/>
          </p:nvSpPr>
          <p:spPr bwMode="auto">
            <a:xfrm>
              <a:off x="2268" y="1305"/>
              <a:ext cx="80" cy="81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" name="Oval 135"/>
            <p:cNvSpPr>
              <a:spLocks noChangeArrowheads="1"/>
            </p:cNvSpPr>
            <p:nvPr/>
          </p:nvSpPr>
          <p:spPr bwMode="auto">
            <a:xfrm>
              <a:off x="1490" y="1305"/>
              <a:ext cx="81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5" name="Oval 136"/>
            <p:cNvSpPr>
              <a:spLocks noChangeArrowheads="1"/>
            </p:cNvSpPr>
            <p:nvPr/>
          </p:nvSpPr>
          <p:spPr bwMode="auto">
            <a:xfrm>
              <a:off x="2999" y="1301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6" name="Oval 137"/>
            <p:cNvSpPr>
              <a:spLocks noChangeArrowheads="1"/>
            </p:cNvSpPr>
            <p:nvPr/>
          </p:nvSpPr>
          <p:spPr bwMode="auto">
            <a:xfrm>
              <a:off x="1735" y="1301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7" name="Oval 138"/>
            <p:cNvSpPr>
              <a:spLocks noChangeArrowheads="1"/>
            </p:cNvSpPr>
            <p:nvPr/>
          </p:nvSpPr>
          <p:spPr bwMode="auto">
            <a:xfrm>
              <a:off x="2138" y="1297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8" name="Oval 139"/>
            <p:cNvSpPr>
              <a:spLocks noChangeArrowheads="1"/>
            </p:cNvSpPr>
            <p:nvPr/>
          </p:nvSpPr>
          <p:spPr bwMode="auto">
            <a:xfrm>
              <a:off x="2691" y="1296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9" name="Oval 140"/>
            <p:cNvSpPr>
              <a:spLocks noChangeArrowheads="1"/>
            </p:cNvSpPr>
            <p:nvPr/>
          </p:nvSpPr>
          <p:spPr bwMode="auto">
            <a:xfrm>
              <a:off x="2657" y="1292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0" name="Oval 141"/>
            <p:cNvSpPr>
              <a:spLocks noChangeArrowheads="1"/>
            </p:cNvSpPr>
            <p:nvPr/>
          </p:nvSpPr>
          <p:spPr bwMode="auto">
            <a:xfrm>
              <a:off x="2825" y="1290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1" name="Oval 142"/>
            <p:cNvSpPr>
              <a:spLocks noChangeArrowheads="1"/>
            </p:cNvSpPr>
            <p:nvPr/>
          </p:nvSpPr>
          <p:spPr bwMode="auto">
            <a:xfrm>
              <a:off x="2786" y="1290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2" name="Oval 143"/>
            <p:cNvSpPr>
              <a:spLocks noChangeArrowheads="1"/>
            </p:cNvSpPr>
            <p:nvPr/>
          </p:nvSpPr>
          <p:spPr bwMode="auto">
            <a:xfrm>
              <a:off x="3174" y="1290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" name="Oval 144"/>
            <p:cNvSpPr>
              <a:spLocks noChangeArrowheads="1"/>
            </p:cNvSpPr>
            <p:nvPr/>
          </p:nvSpPr>
          <p:spPr bwMode="auto">
            <a:xfrm>
              <a:off x="2617" y="1289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" name="Oval 145"/>
            <p:cNvSpPr>
              <a:spLocks noChangeArrowheads="1"/>
            </p:cNvSpPr>
            <p:nvPr/>
          </p:nvSpPr>
          <p:spPr bwMode="auto">
            <a:xfrm>
              <a:off x="3559" y="1287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" name="Oval 146"/>
            <p:cNvSpPr>
              <a:spLocks noChangeArrowheads="1"/>
            </p:cNvSpPr>
            <p:nvPr/>
          </p:nvSpPr>
          <p:spPr bwMode="auto">
            <a:xfrm>
              <a:off x="3225" y="128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6" name="Oval 147"/>
            <p:cNvSpPr>
              <a:spLocks noChangeArrowheads="1"/>
            </p:cNvSpPr>
            <p:nvPr/>
          </p:nvSpPr>
          <p:spPr bwMode="auto">
            <a:xfrm>
              <a:off x="3098" y="1280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7" name="Oval 148"/>
            <p:cNvSpPr>
              <a:spLocks noChangeArrowheads="1"/>
            </p:cNvSpPr>
            <p:nvPr/>
          </p:nvSpPr>
          <p:spPr bwMode="auto">
            <a:xfrm>
              <a:off x="1730" y="1277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8" name="Oval 149"/>
            <p:cNvSpPr>
              <a:spLocks noChangeArrowheads="1"/>
            </p:cNvSpPr>
            <p:nvPr/>
          </p:nvSpPr>
          <p:spPr bwMode="auto">
            <a:xfrm>
              <a:off x="2762" y="1272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9" name="Oval 150"/>
            <p:cNvSpPr>
              <a:spLocks noChangeArrowheads="1"/>
            </p:cNvSpPr>
            <p:nvPr/>
          </p:nvSpPr>
          <p:spPr bwMode="auto">
            <a:xfrm>
              <a:off x="2623" y="1267"/>
              <a:ext cx="81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0" name="Oval 151"/>
            <p:cNvSpPr>
              <a:spLocks noChangeArrowheads="1"/>
            </p:cNvSpPr>
            <p:nvPr/>
          </p:nvSpPr>
          <p:spPr bwMode="auto">
            <a:xfrm>
              <a:off x="2657" y="1261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1" name="Oval 152"/>
            <p:cNvSpPr>
              <a:spLocks noChangeArrowheads="1"/>
            </p:cNvSpPr>
            <p:nvPr/>
          </p:nvSpPr>
          <p:spPr bwMode="auto">
            <a:xfrm>
              <a:off x="2207" y="1261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2" name="Oval 153"/>
            <p:cNvSpPr>
              <a:spLocks noChangeArrowheads="1"/>
            </p:cNvSpPr>
            <p:nvPr/>
          </p:nvSpPr>
          <p:spPr bwMode="auto">
            <a:xfrm>
              <a:off x="2827" y="1261"/>
              <a:ext cx="81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3" name="Oval 154"/>
            <p:cNvSpPr>
              <a:spLocks noChangeArrowheads="1"/>
            </p:cNvSpPr>
            <p:nvPr/>
          </p:nvSpPr>
          <p:spPr bwMode="auto">
            <a:xfrm>
              <a:off x="3077" y="1248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" name="Oval 155"/>
            <p:cNvSpPr>
              <a:spLocks noChangeArrowheads="1"/>
            </p:cNvSpPr>
            <p:nvPr/>
          </p:nvSpPr>
          <p:spPr bwMode="auto">
            <a:xfrm>
              <a:off x="2782" y="124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5" name="Oval 156"/>
            <p:cNvSpPr>
              <a:spLocks noChangeArrowheads="1"/>
            </p:cNvSpPr>
            <p:nvPr/>
          </p:nvSpPr>
          <p:spPr bwMode="auto">
            <a:xfrm>
              <a:off x="3282" y="124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6" name="Oval 157"/>
            <p:cNvSpPr>
              <a:spLocks noChangeArrowheads="1"/>
            </p:cNvSpPr>
            <p:nvPr/>
          </p:nvSpPr>
          <p:spPr bwMode="auto">
            <a:xfrm>
              <a:off x="2745" y="124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7" name="Oval 158"/>
            <p:cNvSpPr>
              <a:spLocks noChangeArrowheads="1"/>
            </p:cNvSpPr>
            <p:nvPr/>
          </p:nvSpPr>
          <p:spPr bwMode="auto">
            <a:xfrm>
              <a:off x="3006" y="1235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8" name="Oval 159"/>
            <p:cNvSpPr>
              <a:spLocks noChangeArrowheads="1"/>
            </p:cNvSpPr>
            <p:nvPr/>
          </p:nvSpPr>
          <p:spPr bwMode="auto">
            <a:xfrm>
              <a:off x="2914" y="123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9" name="Oval 160"/>
            <p:cNvSpPr>
              <a:spLocks noChangeArrowheads="1"/>
            </p:cNvSpPr>
            <p:nvPr/>
          </p:nvSpPr>
          <p:spPr bwMode="auto">
            <a:xfrm>
              <a:off x="3260" y="1225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" name="Oval 161"/>
            <p:cNvSpPr>
              <a:spLocks noChangeArrowheads="1"/>
            </p:cNvSpPr>
            <p:nvPr/>
          </p:nvSpPr>
          <p:spPr bwMode="auto">
            <a:xfrm>
              <a:off x="3160" y="1219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" name="Oval 162"/>
            <p:cNvSpPr>
              <a:spLocks noChangeArrowheads="1"/>
            </p:cNvSpPr>
            <p:nvPr/>
          </p:nvSpPr>
          <p:spPr bwMode="auto">
            <a:xfrm>
              <a:off x="2647" y="121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2" name="Oval 163"/>
            <p:cNvSpPr>
              <a:spLocks noChangeArrowheads="1"/>
            </p:cNvSpPr>
            <p:nvPr/>
          </p:nvSpPr>
          <p:spPr bwMode="auto">
            <a:xfrm>
              <a:off x="2275" y="1212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3" name="Oval 164"/>
            <p:cNvSpPr>
              <a:spLocks noChangeArrowheads="1"/>
            </p:cNvSpPr>
            <p:nvPr/>
          </p:nvSpPr>
          <p:spPr bwMode="auto">
            <a:xfrm>
              <a:off x="2923" y="1212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" name="Oval 165"/>
            <p:cNvSpPr>
              <a:spLocks noChangeArrowheads="1"/>
            </p:cNvSpPr>
            <p:nvPr/>
          </p:nvSpPr>
          <p:spPr bwMode="auto">
            <a:xfrm>
              <a:off x="2571" y="1212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" name="Oval 166"/>
            <p:cNvSpPr>
              <a:spLocks noChangeArrowheads="1"/>
            </p:cNvSpPr>
            <p:nvPr/>
          </p:nvSpPr>
          <p:spPr bwMode="auto">
            <a:xfrm>
              <a:off x="3260" y="1208"/>
              <a:ext cx="81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6" name="Oval 167"/>
            <p:cNvSpPr>
              <a:spLocks noChangeArrowheads="1"/>
            </p:cNvSpPr>
            <p:nvPr/>
          </p:nvSpPr>
          <p:spPr bwMode="auto">
            <a:xfrm>
              <a:off x="3070" y="1205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7" name="Oval 168"/>
            <p:cNvSpPr>
              <a:spLocks noChangeArrowheads="1"/>
            </p:cNvSpPr>
            <p:nvPr/>
          </p:nvSpPr>
          <p:spPr bwMode="auto">
            <a:xfrm>
              <a:off x="2015" y="1200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8" name="Oval 169"/>
            <p:cNvSpPr>
              <a:spLocks noChangeArrowheads="1"/>
            </p:cNvSpPr>
            <p:nvPr/>
          </p:nvSpPr>
          <p:spPr bwMode="auto">
            <a:xfrm>
              <a:off x="2810" y="1199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9" name="Oval 170"/>
            <p:cNvSpPr>
              <a:spLocks noChangeArrowheads="1"/>
            </p:cNvSpPr>
            <p:nvPr/>
          </p:nvSpPr>
          <p:spPr bwMode="auto">
            <a:xfrm>
              <a:off x="3261" y="1199"/>
              <a:ext cx="81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0" name="Oval 171"/>
            <p:cNvSpPr>
              <a:spLocks noChangeArrowheads="1"/>
            </p:cNvSpPr>
            <p:nvPr/>
          </p:nvSpPr>
          <p:spPr bwMode="auto">
            <a:xfrm>
              <a:off x="2795" y="1192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1" name="Oval 172"/>
            <p:cNvSpPr>
              <a:spLocks noChangeArrowheads="1"/>
            </p:cNvSpPr>
            <p:nvPr/>
          </p:nvSpPr>
          <p:spPr bwMode="auto">
            <a:xfrm>
              <a:off x="2938" y="1191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2" name="Oval 173"/>
            <p:cNvSpPr>
              <a:spLocks noChangeArrowheads="1"/>
            </p:cNvSpPr>
            <p:nvPr/>
          </p:nvSpPr>
          <p:spPr bwMode="auto">
            <a:xfrm>
              <a:off x="2459" y="118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3" name="Oval 174"/>
            <p:cNvSpPr>
              <a:spLocks noChangeArrowheads="1"/>
            </p:cNvSpPr>
            <p:nvPr/>
          </p:nvSpPr>
          <p:spPr bwMode="auto">
            <a:xfrm>
              <a:off x="2648" y="118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" name="Oval 175"/>
            <p:cNvSpPr>
              <a:spLocks noChangeArrowheads="1"/>
            </p:cNvSpPr>
            <p:nvPr/>
          </p:nvSpPr>
          <p:spPr bwMode="auto">
            <a:xfrm>
              <a:off x="2417" y="1179"/>
              <a:ext cx="81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5" name="Oval 176"/>
            <p:cNvSpPr>
              <a:spLocks noChangeArrowheads="1"/>
            </p:cNvSpPr>
            <p:nvPr/>
          </p:nvSpPr>
          <p:spPr bwMode="auto">
            <a:xfrm>
              <a:off x="2884" y="1162"/>
              <a:ext cx="80" cy="81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6" name="Oval 177"/>
            <p:cNvSpPr>
              <a:spLocks noChangeArrowheads="1"/>
            </p:cNvSpPr>
            <p:nvPr/>
          </p:nvSpPr>
          <p:spPr bwMode="auto">
            <a:xfrm>
              <a:off x="1986" y="1162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7" name="Oval 178"/>
            <p:cNvSpPr>
              <a:spLocks noChangeArrowheads="1"/>
            </p:cNvSpPr>
            <p:nvPr/>
          </p:nvSpPr>
          <p:spPr bwMode="auto">
            <a:xfrm>
              <a:off x="2734" y="1161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8" name="Oval 179"/>
            <p:cNvSpPr>
              <a:spLocks noChangeArrowheads="1"/>
            </p:cNvSpPr>
            <p:nvPr/>
          </p:nvSpPr>
          <p:spPr bwMode="auto">
            <a:xfrm>
              <a:off x="1725" y="115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9" name="Oval 180"/>
            <p:cNvSpPr>
              <a:spLocks noChangeArrowheads="1"/>
            </p:cNvSpPr>
            <p:nvPr/>
          </p:nvSpPr>
          <p:spPr bwMode="auto">
            <a:xfrm>
              <a:off x="2715" y="1153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0" name="Oval 181"/>
            <p:cNvSpPr>
              <a:spLocks noChangeArrowheads="1"/>
            </p:cNvSpPr>
            <p:nvPr/>
          </p:nvSpPr>
          <p:spPr bwMode="auto">
            <a:xfrm>
              <a:off x="1572" y="1150"/>
              <a:ext cx="81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1" name="Oval 182"/>
            <p:cNvSpPr>
              <a:spLocks noChangeArrowheads="1"/>
            </p:cNvSpPr>
            <p:nvPr/>
          </p:nvSpPr>
          <p:spPr bwMode="auto">
            <a:xfrm>
              <a:off x="3348" y="1149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2" name="Oval 183"/>
            <p:cNvSpPr>
              <a:spLocks noChangeArrowheads="1"/>
            </p:cNvSpPr>
            <p:nvPr/>
          </p:nvSpPr>
          <p:spPr bwMode="auto">
            <a:xfrm>
              <a:off x="3072" y="1148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3" name="Oval 184"/>
            <p:cNvSpPr>
              <a:spLocks noChangeArrowheads="1"/>
            </p:cNvSpPr>
            <p:nvPr/>
          </p:nvSpPr>
          <p:spPr bwMode="auto">
            <a:xfrm>
              <a:off x="1899" y="114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4" name="Oval 185"/>
            <p:cNvSpPr>
              <a:spLocks noChangeArrowheads="1"/>
            </p:cNvSpPr>
            <p:nvPr/>
          </p:nvSpPr>
          <p:spPr bwMode="auto">
            <a:xfrm>
              <a:off x="3206" y="1143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" name="Oval 186"/>
            <p:cNvSpPr>
              <a:spLocks noChangeArrowheads="1"/>
            </p:cNvSpPr>
            <p:nvPr/>
          </p:nvSpPr>
          <p:spPr bwMode="auto">
            <a:xfrm>
              <a:off x="3113" y="1125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6" name="Oval 187"/>
            <p:cNvSpPr>
              <a:spLocks noChangeArrowheads="1"/>
            </p:cNvSpPr>
            <p:nvPr/>
          </p:nvSpPr>
          <p:spPr bwMode="auto">
            <a:xfrm>
              <a:off x="2992" y="1121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7" name="Oval 188"/>
            <p:cNvSpPr>
              <a:spLocks noChangeArrowheads="1"/>
            </p:cNvSpPr>
            <p:nvPr/>
          </p:nvSpPr>
          <p:spPr bwMode="auto">
            <a:xfrm>
              <a:off x="2822" y="1116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8" name="Oval 189"/>
            <p:cNvSpPr>
              <a:spLocks noChangeArrowheads="1"/>
            </p:cNvSpPr>
            <p:nvPr/>
          </p:nvSpPr>
          <p:spPr bwMode="auto">
            <a:xfrm>
              <a:off x="3108" y="111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9" name="Oval 190"/>
            <p:cNvSpPr>
              <a:spLocks noChangeArrowheads="1"/>
            </p:cNvSpPr>
            <p:nvPr/>
          </p:nvSpPr>
          <p:spPr bwMode="auto">
            <a:xfrm>
              <a:off x="3047" y="1105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0" name="Oval 191"/>
            <p:cNvSpPr>
              <a:spLocks noChangeArrowheads="1"/>
            </p:cNvSpPr>
            <p:nvPr/>
          </p:nvSpPr>
          <p:spPr bwMode="auto">
            <a:xfrm>
              <a:off x="3020" y="1105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1" name="Oval 192"/>
            <p:cNvSpPr>
              <a:spLocks noChangeArrowheads="1"/>
            </p:cNvSpPr>
            <p:nvPr/>
          </p:nvSpPr>
          <p:spPr bwMode="auto">
            <a:xfrm>
              <a:off x="3052" y="1102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2" name="Oval 193"/>
            <p:cNvSpPr>
              <a:spLocks noChangeArrowheads="1"/>
            </p:cNvSpPr>
            <p:nvPr/>
          </p:nvSpPr>
          <p:spPr bwMode="auto">
            <a:xfrm>
              <a:off x="3040" y="1099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3" name="Oval 194"/>
            <p:cNvSpPr>
              <a:spLocks noChangeArrowheads="1"/>
            </p:cNvSpPr>
            <p:nvPr/>
          </p:nvSpPr>
          <p:spPr bwMode="auto">
            <a:xfrm>
              <a:off x="2839" y="109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4" name="Oval 195"/>
            <p:cNvSpPr>
              <a:spLocks noChangeArrowheads="1"/>
            </p:cNvSpPr>
            <p:nvPr/>
          </p:nvSpPr>
          <p:spPr bwMode="auto">
            <a:xfrm>
              <a:off x="2691" y="1088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" name="Oval 196"/>
            <p:cNvSpPr>
              <a:spLocks noChangeArrowheads="1"/>
            </p:cNvSpPr>
            <p:nvPr/>
          </p:nvSpPr>
          <p:spPr bwMode="auto">
            <a:xfrm>
              <a:off x="2738" y="1071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6" name="Oval 197"/>
            <p:cNvSpPr>
              <a:spLocks noChangeArrowheads="1"/>
            </p:cNvSpPr>
            <p:nvPr/>
          </p:nvSpPr>
          <p:spPr bwMode="auto">
            <a:xfrm>
              <a:off x="2938" y="1057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7" name="Oval 198"/>
            <p:cNvSpPr>
              <a:spLocks noChangeArrowheads="1"/>
            </p:cNvSpPr>
            <p:nvPr/>
          </p:nvSpPr>
          <p:spPr bwMode="auto">
            <a:xfrm>
              <a:off x="3010" y="1057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8" name="Oval 199"/>
            <p:cNvSpPr>
              <a:spLocks noChangeArrowheads="1"/>
            </p:cNvSpPr>
            <p:nvPr/>
          </p:nvSpPr>
          <p:spPr bwMode="auto">
            <a:xfrm>
              <a:off x="3185" y="1055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9" name="Oval 200"/>
            <p:cNvSpPr>
              <a:spLocks noChangeArrowheads="1"/>
            </p:cNvSpPr>
            <p:nvPr/>
          </p:nvSpPr>
          <p:spPr bwMode="auto">
            <a:xfrm>
              <a:off x="2299" y="1051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0" name="Oval 201"/>
            <p:cNvSpPr>
              <a:spLocks noChangeArrowheads="1"/>
            </p:cNvSpPr>
            <p:nvPr/>
          </p:nvSpPr>
          <p:spPr bwMode="auto">
            <a:xfrm>
              <a:off x="2633" y="1050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1" name="Oval 202"/>
            <p:cNvSpPr>
              <a:spLocks noChangeArrowheads="1"/>
            </p:cNvSpPr>
            <p:nvPr/>
          </p:nvSpPr>
          <p:spPr bwMode="auto">
            <a:xfrm>
              <a:off x="2972" y="1042"/>
              <a:ext cx="81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2" name="Oval 203"/>
            <p:cNvSpPr>
              <a:spLocks noChangeArrowheads="1"/>
            </p:cNvSpPr>
            <p:nvPr/>
          </p:nvSpPr>
          <p:spPr bwMode="auto">
            <a:xfrm>
              <a:off x="2980" y="1035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13" name="Oval 204"/>
          <p:cNvSpPr>
            <a:spLocks noChangeArrowheads="1"/>
          </p:cNvSpPr>
          <p:nvPr/>
        </p:nvSpPr>
        <p:spPr bwMode="auto">
          <a:xfrm>
            <a:off x="4630707" y="2093937"/>
            <a:ext cx="127000" cy="1270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4" name="Oval 205"/>
          <p:cNvSpPr>
            <a:spLocks noChangeArrowheads="1"/>
          </p:cNvSpPr>
          <p:nvPr/>
        </p:nvSpPr>
        <p:spPr bwMode="auto">
          <a:xfrm>
            <a:off x="4452907" y="2092350"/>
            <a:ext cx="127000" cy="1270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5" name="Oval 206"/>
          <p:cNvSpPr>
            <a:spLocks noChangeArrowheads="1"/>
          </p:cNvSpPr>
          <p:nvPr/>
        </p:nvSpPr>
        <p:spPr bwMode="auto">
          <a:xfrm>
            <a:off x="3976657" y="2079650"/>
            <a:ext cx="127000" cy="1270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6" name="Oval 207"/>
          <p:cNvSpPr>
            <a:spLocks noChangeArrowheads="1"/>
          </p:cNvSpPr>
          <p:nvPr/>
        </p:nvSpPr>
        <p:spPr bwMode="auto">
          <a:xfrm>
            <a:off x="4654520" y="2074887"/>
            <a:ext cx="127000" cy="1270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7" name="Oval 208"/>
          <p:cNvSpPr>
            <a:spLocks noChangeArrowheads="1"/>
          </p:cNvSpPr>
          <p:nvPr/>
        </p:nvSpPr>
        <p:spPr bwMode="auto">
          <a:xfrm>
            <a:off x="3624232" y="2065362"/>
            <a:ext cx="127000" cy="1270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8" name="Oval 209"/>
          <p:cNvSpPr>
            <a:spLocks noChangeArrowheads="1"/>
          </p:cNvSpPr>
          <p:nvPr/>
        </p:nvSpPr>
        <p:spPr bwMode="auto">
          <a:xfrm>
            <a:off x="4449732" y="2057425"/>
            <a:ext cx="128588" cy="1270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9" name="Oval 210"/>
          <p:cNvSpPr>
            <a:spLocks noChangeArrowheads="1"/>
          </p:cNvSpPr>
          <p:nvPr/>
        </p:nvSpPr>
        <p:spPr bwMode="auto">
          <a:xfrm>
            <a:off x="3990945" y="2039962"/>
            <a:ext cx="127000" cy="1270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0" name="Oval 211"/>
          <p:cNvSpPr>
            <a:spLocks noChangeArrowheads="1"/>
          </p:cNvSpPr>
          <p:nvPr/>
        </p:nvSpPr>
        <p:spPr bwMode="auto">
          <a:xfrm>
            <a:off x="3343245" y="2039962"/>
            <a:ext cx="127000" cy="1270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1" name="Oval 212"/>
          <p:cNvSpPr>
            <a:spLocks noChangeArrowheads="1"/>
          </p:cNvSpPr>
          <p:nvPr/>
        </p:nvSpPr>
        <p:spPr bwMode="auto">
          <a:xfrm>
            <a:off x="4203670" y="2008212"/>
            <a:ext cx="127000" cy="1270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2" name="Oval 213"/>
          <p:cNvSpPr>
            <a:spLocks noChangeArrowheads="1"/>
          </p:cNvSpPr>
          <p:nvPr/>
        </p:nvSpPr>
        <p:spPr bwMode="auto">
          <a:xfrm>
            <a:off x="4116357" y="1998687"/>
            <a:ext cx="127000" cy="1270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3" name="Oval 214"/>
          <p:cNvSpPr>
            <a:spLocks noChangeArrowheads="1"/>
          </p:cNvSpPr>
          <p:nvPr/>
        </p:nvSpPr>
        <p:spPr bwMode="auto">
          <a:xfrm>
            <a:off x="4864070" y="1995512"/>
            <a:ext cx="127000" cy="1270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4" name="Oval 215"/>
          <p:cNvSpPr>
            <a:spLocks noChangeArrowheads="1"/>
          </p:cNvSpPr>
          <p:nvPr/>
        </p:nvSpPr>
        <p:spPr bwMode="auto">
          <a:xfrm>
            <a:off x="4310032" y="1976462"/>
            <a:ext cx="127000" cy="1270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5" name="Oval 216"/>
          <p:cNvSpPr>
            <a:spLocks noChangeArrowheads="1"/>
          </p:cNvSpPr>
          <p:nvPr/>
        </p:nvSpPr>
        <p:spPr bwMode="auto">
          <a:xfrm>
            <a:off x="4768820" y="1955825"/>
            <a:ext cx="127000" cy="1270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6" name="Oval 217"/>
          <p:cNvSpPr>
            <a:spLocks noChangeArrowheads="1"/>
          </p:cNvSpPr>
          <p:nvPr/>
        </p:nvSpPr>
        <p:spPr bwMode="auto">
          <a:xfrm>
            <a:off x="3343245" y="1935187"/>
            <a:ext cx="127000" cy="1270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7" name="Oval 218"/>
          <p:cNvSpPr>
            <a:spLocks noChangeArrowheads="1"/>
          </p:cNvSpPr>
          <p:nvPr/>
        </p:nvSpPr>
        <p:spPr bwMode="auto">
          <a:xfrm>
            <a:off x="4554507" y="1908200"/>
            <a:ext cx="127000" cy="128587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8" name="Oval 219"/>
          <p:cNvSpPr>
            <a:spLocks noChangeArrowheads="1"/>
          </p:cNvSpPr>
          <p:nvPr/>
        </p:nvSpPr>
        <p:spPr bwMode="auto">
          <a:xfrm>
            <a:off x="4835495" y="1887562"/>
            <a:ext cx="127000" cy="1270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9" name="Oval 220"/>
          <p:cNvSpPr>
            <a:spLocks noChangeArrowheads="1"/>
          </p:cNvSpPr>
          <p:nvPr/>
        </p:nvSpPr>
        <p:spPr bwMode="auto">
          <a:xfrm>
            <a:off x="2493932" y="1860575"/>
            <a:ext cx="127000" cy="1270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0" name="Oval 221"/>
          <p:cNvSpPr>
            <a:spLocks noChangeArrowheads="1"/>
          </p:cNvSpPr>
          <p:nvPr/>
        </p:nvSpPr>
        <p:spPr bwMode="auto">
          <a:xfrm>
            <a:off x="4425920" y="1854225"/>
            <a:ext cx="127000" cy="1270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1" name="Oval 222"/>
          <p:cNvSpPr>
            <a:spLocks noChangeArrowheads="1"/>
          </p:cNvSpPr>
          <p:nvPr/>
        </p:nvSpPr>
        <p:spPr bwMode="auto">
          <a:xfrm>
            <a:off x="3949670" y="1782787"/>
            <a:ext cx="127000" cy="1270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2" name="Oval 223"/>
          <p:cNvSpPr>
            <a:spLocks noChangeArrowheads="1"/>
          </p:cNvSpPr>
          <p:nvPr/>
        </p:nvSpPr>
        <p:spPr bwMode="auto">
          <a:xfrm>
            <a:off x="4872007" y="1770087"/>
            <a:ext cx="127000" cy="1270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3" name="Oval 224"/>
          <p:cNvSpPr>
            <a:spLocks noChangeArrowheads="1"/>
          </p:cNvSpPr>
          <p:nvPr/>
        </p:nvSpPr>
        <p:spPr bwMode="auto">
          <a:xfrm>
            <a:off x="1658907" y="1765325"/>
            <a:ext cx="127000" cy="1270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4" name="Oval 225"/>
          <p:cNvSpPr>
            <a:spLocks noChangeArrowheads="1"/>
          </p:cNvSpPr>
          <p:nvPr/>
        </p:nvSpPr>
        <p:spPr bwMode="auto">
          <a:xfrm>
            <a:off x="3495645" y="5600725"/>
            <a:ext cx="127000" cy="127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5" name="Oval 226"/>
          <p:cNvSpPr>
            <a:spLocks noChangeArrowheads="1"/>
          </p:cNvSpPr>
          <p:nvPr/>
        </p:nvSpPr>
        <p:spPr bwMode="auto">
          <a:xfrm>
            <a:off x="4311620" y="5380062"/>
            <a:ext cx="127000" cy="1285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6" name="Oval 227"/>
          <p:cNvSpPr>
            <a:spLocks noChangeArrowheads="1"/>
          </p:cNvSpPr>
          <p:nvPr/>
        </p:nvSpPr>
        <p:spPr bwMode="auto">
          <a:xfrm>
            <a:off x="3867120" y="4708550"/>
            <a:ext cx="127000" cy="127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7" name="Oval 228"/>
          <p:cNvSpPr>
            <a:spLocks noChangeArrowheads="1"/>
          </p:cNvSpPr>
          <p:nvPr/>
        </p:nvSpPr>
        <p:spPr bwMode="auto">
          <a:xfrm>
            <a:off x="5821332" y="3754462"/>
            <a:ext cx="128588" cy="127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8" name="Oval 229"/>
          <p:cNvSpPr>
            <a:spLocks noChangeArrowheads="1"/>
          </p:cNvSpPr>
          <p:nvPr/>
        </p:nvSpPr>
        <p:spPr bwMode="auto">
          <a:xfrm>
            <a:off x="6086445" y="3695725"/>
            <a:ext cx="127000" cy="127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9" name="Oval 230"/>
          <p:cNvSpPr>
            <a:spLocks noChangeArrowheads="1"/>
          </p:cNvSpPr>
          <p:nvPr/>
        </p:nvSpPr>
        <p:spPr bwMode="auto">
          <a:xfrm>
            <a:off x="5403820" y="3130575"/>
            <a:ext cx="127000" cy="127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9" name="Rectangle 250"/>
          <p:cNvSpPr>
            <a:spLocks noChangeArrowheads="1"/>
          </p:cNvSpPr>
          <p:nvPr/>
        </p:nvSpPr>
        <p:spPr bwMode="auto">
          <a:xfrm>
            <a:off x="619095" y="6088087"/>
            <a:ext cx="561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2000">
                <a:solidFill>
                  <a:srgbClr val="000000"/>
                </a:solidFill>
              </a:rPr>
              <a:t>0,01</a:t>
            </a:r>
            <a:endParaRPr lang="fr-FR" sz="3200"/>
          </a:p>
        </p:txBody>
      </p:sp>
      <p:sp>
        <p:nvSpPr>
          <p:cNvPr id="260" name="Rectangle 251"/>
          <p:cNvSpPr>
            <a:spLocks noChangeArrowheads="1"/>
          </p:cNvSpPr>
          <p:nvPr/>
        </p:nvSpPr>
        <p:spPr bwMode="auto">
          <a:xfrm>
            <a:off x="790545" y="5324500"/>
            <a:ext cx="401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2000">
                <a:solidFill>
                  <a:srgbClr val="000000"/>
                </a:solidFill>
              </a:rPr>
              <a:t>0,1</a:t>
            </a:r>
            <a:endParaRPr lang="fr-FR" sz="3200"/>
          </a:p>
        </p:txBody>
      </p:sp>
      <p:sp>
        <p:nvSpPr>
          <p:cNvPr id="261" name="Rectangle 252"/>
          <p:cNvSpPr>
            <a:spLocks noChangeArrowheads="1"/>
          </p:cNvSpPr>
          <p:nvPr/>
        </p:nvSpPr>
        <p:spPr bwMode="auto">
          <a:xfrm>
            <a:off x="1038195" y="4560912"/>
            <a:ext cx="160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2000">
                <a:solidFill>
                  <a:srgbClr val="000000"/>
                </a:solidFill>
              </a:rPr>
              <a:t>1</a:t>
            </a:r>
            <a:endParaRPr lang="fr-FR" sz="3200"/>
          </a:p>
        </p:txBody>
      </p:sp>
      <p:sp>
        <p:nvSpPr>
          <p:cNvPr id="262" name="Rectangle 253"/>
          <p:cNvSpPr>
            <a:spLocks noChangeArrowheads="1"/>
          </p:cNvSpPr>
          <p:nvPr/>
        </p:nvSpPr>
        <p:spPr bwMode="auto">
          <a:xfrm>
            <a:off x="877857" y="3797325"/>
            <a:ext cx="320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2000">
                <a:solidFill>
                  <a:srgbClr val="000000"/>
                </a:solidFill>
              </a:rPr>
              <a:t>10</a:t>
            </a:r>
            <a:endParaRPr lang="fr-FR" sz="3200"/>
          </a:p>
        </p:txBody>
      </p:sp>
      <p:sp>
        <p:nvSpPr>
          <p:cNvPr id="263" name="Rectangle 254"/>
          <p:cNvSpPr>
            <a:spLocks noChangeArrowheads="1"/>
          </p:cNvSpPr>
          <p:nvPr/>
        </p:nvSpPr>
        <p:spPr bwMode="auto">
          <a:xfrm>
            <a:off x="717520" y="3033737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2000">
                <a:solidFill>
                  <a:srgbClr val="000000"/>
                </a:solidFill>
              </a:rPr>
              <a:t>100</a:t>
            </a:r>
            <a:endParaRPr lang="fr-FR" sz="3200"/>
          </a:p>
        </p:txBody>
      </p:sp>
      <p:sp>
        <p:nvSpPr>
          <p:cNvPr id="264" name="Rectangle 255"/>
          <p:cNvSpPr>
            <a:spLocks noChangeArrowheads="1"/>
          </p:cNvSpPr>
          <p:nvPr/>
        </p:nvSpPr>
        <p:spPr bwMode="auto">
          <a:xfrm>
            <a:off x="555595" y="2270150"/>
            <a:ext cx="641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2000">
                <a:solidFill>
                  <a:srgbClr val="000000"/>
                </a:solidFill>
              </a:rPr>
              <a:t>1000</a:t>
            </a:r>
            <a:endParaRPr lang="fr-FR" sz="3200"/>
          </a:p>
        </p:txBody>
      </p:sp>
      <p:sp>
        <p:nvSpPr>
          <p:cNvPr id="265" name="Rectangle 256"/>
          <p:cNvSpPr>
            <a:spLocks noChangeArrowheads="1"/>
          </p:cNvSpPr>
          <p:nvPr/>
        </p:nvSpPr>
        <p:spPr bwMode="auto">
          <a:xfrm>
            <a:off x="395257" y="1506562"/>
            <a:ext cx="801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2000">
                <a:solidFill>
                  <a:srgbClr val="000000"/>
                </a:solidFill>
              </a:rPr>
              <a:t>10000</a:t>
            </a:r>
            <a:endParaRPr lang="fr-FR" sz="3200"/>
          </a:p>
        </p:txBody>
      </p:sp>
      <p:sp>
        <p:nvSpPr>
          <p:cNvPr id="266" name="Rectangle 257"/>
          <p:cNvSpPr>
            <a:spLocks noChangeArrowheads="1"/>
          </p:cNvSpPr>
          <p:nvPr/>
        </p:nvSpPr>
        <p:spPr bwMode="auto">
          <a:xfrm>
            <a:off x="1103282" y="6357958"/>
            <a:ext cx="561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2000">
                <a:solidFill>
                  <a:srgbClr val="000000"/>
                </a:solidFill>
              </a:rPr>
              <a:t>0,01</a:t>
            </a:r>
            <a:endParaRPr lang="fr-FR" sz="3200"/>
          </a:p>
        </p:txBody>
      </p:sp>
      <p:sp>
        <p:nvSpPr>
          <p:cNvPr id="267" name="Rectangle 258"/>
          <p:cNvSpPr>
            <a:spLocks noChangeArrowheads="1"/>
          </p:cNvSpPr>
          <p:nvPr/>
        </p:nvSpPr>
        <p:spPr bwMode="auto">
          <a:xfrm>
            <a:off x="2554257" y="6357958"/>
            <a:ext cx="401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2000">
                <a:solidFill>
                  <a:srgbClr val="000000"/>
                </a:solidFill>
              </a:rPr>
              <a:t>0,1</a:t>
            </a:r>
            <a:endParaRPr lang="fr-FR" sz="3200"/>
          </a:p>
        </p:txBody>
      </p:sp>
      <p:sp>
        <p:nvSpPr>
          <p:cNvPr id="268" name="Rectangle 259"/>
          <p:cNvSpPr>
            <a:spLocks noChangeArrowheads="1"/>
          </p:cNvSpPr>
          <p:nvPr/>
        </p:nvSpPr>
        <p:spPr bwMode="auto">
          <a:xfrm>
            <a:off x="4043332" y="6357958"/>
            <a:ext cx="160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2000">
                <a:solidFill>
                  <a:srgbClr val="000000"/>
                </a:solidFill>
              </a:rPr>
              <a:t>1</a:t>
            </a:r>
            <a:endParaRPr lang="fr-FR" sz="3200"/>
          </a:p>
        </p:txBody>
      </p:sp>
      <p:sp>
        <p:nvSpPr>
          <p:cNvPr id="269" name="Rectangle 260"/>
          <p:cNvSpPr>
            <a:spLocks noChangeArrowheads="1"/>
          </p:cNvSpPr>
          <p:nvPr/>
        </p:nvSpPr>
        <p:spPr bwMode="auto">
          <a:xfrm>
            <a:off x="5332382" y="6357958"/>
            <a:ext cx="320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2000">
                <a:solidFill>
                  <a:srgbClr val="000000"/>
                </a:solidFill>
              </a:rPr>
              <a:t>10</a:t>
            </a:r>
            <a:endParaRPr lang="fr-FR" sz="3200"/>
          </a:p>
        </p:txBody>
      </p:sp>
      <p:sp>
        <p:nvSpPr>
          <p:cNvPr id="270" name="Rectangle 261"/>
          <p:cNvSpPr>
            <a:spLocks noChangeArrowheads="1"/>
          </p:cNvSpPr>
          <p:nvPr/>
        </p:nvSpPr>
        <p:spPr bwMode="auto">
          <a:xfrm>
            <a:off x="6623020" y="6357958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2000">
                <a:solidFill>
                  <a:srgbClr val="000000"/>
                </a:solidFill>
              </a:rPr>
              <a:t>100</a:t>
            </a:r>
            <a:endParaRPr lang="fr-FR" sz="3200"/>
          </a:p>
        </p:txBody>
      </p:sp>
      <p:sp>
        <p:nvSpPr>
          <p:cNvPr id="271" name="Rectangle 262"/>
          <p:cNvSpPr>
            <a:spLocks noChangeArrowheads="1"/>
          </p:cNvSpPr>
          <p:nvPr/>
        </p:nvSpPr>
        <p:spPr bwMode="auto">
          <a:xfrm>
            <a:off x="7912070" y="6357958"/>
            <a:ext cx="641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2000">
                <a:solidFill>
                  <a:srgbClr val="000000"/>
                </a:solidFill>
              </a:rPr>
              <a:t>1000</a:t>
            </a:r>
            <a:endParaRPr lang="fr-FR" sz="3200"/>
          </a:p>
        </p:txBody>
      </p:sp>
      <p:sp>
        <p:nvSpPr>
          <p:cNvPr id="272" name="Rectangle 263"/>
          <p:cNvSpPr>
            <a:spLocks noChangeArrowheads="1"/>
          </p:cNvSpPr>
          <p:nvPr/>
        </p:nvSpPr>
        <p:spPr bwMode="auto">
          <a:xfrm>
            <a:off x="3470245" y="6553224"/>
            <a:ext cx="24071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2000" b="1" dirty="0" smtClean="0">
                <a:solidFill>
                  <a:srgbClr val="000000"/>
                </a:solidFill>
              </a:rPr>
              <a:t>Distance à l’étoile (AU)</a:t>
            </a:r>
            <a:endParaRPr lang="fr-FR" sz="3200" dirty="0"/>
          </a:p>
        </p:txBody>
      </p:sp>
      <p:sp>
        <p:nvSpPr>
          <p:cNvPr id="273" name="Rectangle 264"/>
          <p:cNvSpPr>
            <a:spLocks noChangeArrowheads="1"/>
          </p:cNvSpPr>
          <p:nvPr/>
        </p:nvSpPr>
        <p:spPr bwMode="auto">
          <a:xfrm rot="16200000">
            <a:off x="-265705" y="3771231"/>
            <a:ext cx="12647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2000" b="1" dirty="0" smtClean="0">
                <a:solidFill>
                  <a:srgbClr val="000000"/>
                </a:solidFill>
              </a:rPr>
              <a:t>Masse (M</a:t>
            </a:r>
            <a:r>
              <a:rPr lang="fr-FR" sz="2000" b="1" baseline="-25000" dirty="0" smtClean="0">
                <a:solidFill>
                  <a:srgbClr val="000000"/>
                </a:solidFill>
                <a:latin typeface="Lucida Sans Unicode"/>
                <a:cs typeface="Lucida Sans Unicode"/>
              </a:rPr>
              <a:t>⊕</a:t>
            </a:r>
            <a:r>
              <a:rPr lang="fr-FR" sz="2000" b="1" dirty="0" smtClean="0">
                <a:solidFill>
                  <a:srgbClr val="000000"/>
                </a:solidFill>
              </a:rPr>
              <a:t>)</a:t>
            </a:r>
            <a:endParaRPr lang="fr-FR" sz="3200" dirty="0"/>
          </a:p>
        </p:txBody>
      </p:sp>
      <p:sp>
        <p:nvSpPr>
          <p:cNvPr id="274" name="Rectangle 265"/>
          <p:cNvSpPr>
            <a:spLocks noChangeArrowheads="1"/>
          </p:cNvSpPr>
          <p:nvPr/>
        </p:nvSpPr>
        <p:spPr bwMode="auto">
          <a:xfrm>
            <a:off x="6156295" y="4545037"/>
            <a:ext cx="2625725" cy="1617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75" name="Oval 266"/>
          <p:cNvSpPr>
            <a:spLocks noChangeArrowheads="1"/>
          </p:cNvSpPr>
          <p:nvPr/>
        </p:nvSpPr>
        <p:spPr bwMode="auto">
          <a:xfrm>
            <a:off x="6569045" y="4689500"/>
            <a:ext cx="127000" cy="1270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76" name="Rectangle 267"/>
          <p:cNvSpPr>
            <a:spLocks noChangeArrowheads="1"/>
          </p:cNvSpPr>
          <p:nvPr/>
        </p:nvSpPr>
        <p:spPr bwMode="auto">
          <a:xfrm>
            <a:off x="6746845" y="4630762"/>
            <a:ext cx="12086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600" dirty="0" smtClean="0">
                <a:solidFill>
                  <a:srgbClr val="000000"/>
                </a:solidFill>
              </a:rPr>
              <a:t>Vitesse radiale</a:t>
            </a:r>
            <a:endParaRPr lang="fr-FR" sz="3200" dirty="0"/>
          </a:p>
        </p:txBody>
      </p:sp>
      <p:sp>
        <p:nvSpPr>
          <p:cNvPr id="277" name="Oval 268"/>
          <p:cNvSpPr>
            <a:spLocks noChangeArrowheads="1"/>
          </p:cNvSpPr>
          <p:nvPr/>
        </p:nvSpPr>
        <p:spPr bwMode="auto">
          <a:xfrm>
            <a:off x="6569045" y="4414862"/>
            <a:ext cx="127000" cy="127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78" name="Rectangle 269"/>
          <p:cNvSpPr>
            <a:spLocks noChangeArrowheads="1"/>
          </p:cNvSpPr>
          <p:nvPr/>
        </p:nvSpPr>
        <p:spPr bwMode="auto">
          <a:xfrm>
            <a:off x="6746845" y="4357712"/>
            <a:ext cx="12948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600" dirty="0" smtClean="0">
                <a:solidFill>
                  <a:srgbClr val="000000"/>
                </a:solidFill>
              </a:rPr>
              <a:t>Système solaire</a:t>
            </a:r>
            <a:endParaRPr lang="fr-FR" sz="3200" dirty="0"/>
          </a:p>
        </p:txBody>
      </p:sp>
      <p:sp>
        <p:nvSpPr>
          <p:cNvPr id="281" name="AutoShape 279"/>
          <p:cNvSpPr>
            <a:spLocks noChangeArrowheads="1"/>
          </p:cNvSpPr>
          <p:nvPr/>
        </p:nvSpPr>
        <p:spPr bwMode="auto">
          <a:xfrm rot="-25185302">
            <a:off x="4338607" y="4410100"/>
            <a:ext cx="409575" cy="771525"/>
          </a:xfrm>
          <a:prstGeom prst="triangle">
            <a:avLst>
              <a:gd name="adj" fmla="val 20630"/>
            </a:avLst>
          </a:prstGeom>
          <a:solidFill>
            <a:srgbClr val="3333CC">
              <a:alpha val="20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282" name="Picture 280" descr="earth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50505"/>
              </a:clrFrom>
              <a:clrTo>
                <a:srgbClr val="050505">
                  <a:alpha val="0"/>
                </a:srgbClr>
              </a:clrTo>
            </a:clrChange>
          </a:blip>
          <a:srcRect l="5838" r="8308" b="16881"/>
          <a:stretch>
            <a:fillRect/>
          </a:stretch>
        </p:blipFill>
        <p:spPr bwMode="auto">
          <a:xfrm>
            <a:off x="4719607" y="4792687"/>
            <a:ext cx="46355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3" name="AutoShape 281"/>
          <p:cNvSpPr>
            <a:spLocks noChangeArrowheads="1"/>
          </p:cNvSpPr>
          <p:nvPr/>
        </p:nvSpPr>
        <p:spPr bwMode="auto">
          <a:xfrm rot="-26622960">
            <a:off x="5298251" y="2605906"/>
            <a:ext cx="496888" cy="952500"/>
          </a:xfrm>
          <a:prstGeom prst="triangle">
            <a:avLst>
              <a:gd name="adj" fmla="val 100000"/>
            </a:avLst>
          </a:prstGeom>
          <a:solidFill>
            <a:srgbClr val="663300">
              <a:alpha val="20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284" name="Picture 282" descr="jupite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03870" y="2854350"/>
            <a:ext cx="552450" cy="552450"/>
          </a:xfrm>
          <a:prstGeom prst="rect">
            <a:avLst/>
          </a:prstGeom>
          <a:noFill/>
        </p:spPr>
      </p:pic>
      <p:sp>
        <p:nvSpPr>
          <p:cNvPr id="285" name="Oval 284"/>
          <p:cNvSpPr>
            <a:spLocks noChangeArrowheads="1"/>
          </p:cNvSpPr>
          <p:nvPr/>
        </p:nvSpPr>
        <p:spPr bwMode="auto">
          <a:xfrm>
            <a:off x="4059207" y="4640287"/>
            <a:ext cx="128588" cy="127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86" name="Oval 285"/>
          <p:cNvSpPr>
            <a:spLocks noChangeArrowheads="1"/>
          </p:cNvSpPr>
          <p:nvPr/>
        </p:nvSpPr>
        <p:spPr bwMode="auto">
          <a:xfrm>
            <a:off x="5040282" y="2730525"/>
            <a:ext cx="127000" cy="127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87" name="Rectangle 286"/>
          <p:cNvSpPr>
            <a:spLocks noChangeArrowheads="1"/>
          </p:cNvSpPr>
          <p:nvPr/>
        </p:nvSpPr>
        <p:spPr bwMode="auto">
          <a:xfrm>
            <a:off x="6464270" y="4313263"/>
            <a:ext cx="2411412" cy="687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88" name="Line 287"/>
          <p:cNvSpPr>
            <a:spLocks noChangeShapeType="1"/>
          </p:cNvSpPr>
          <p:nvPr/>
        </p:nvSpPr>
        <p:spPr bwMode="auto">
          <a:xfrm>
            <a:off x="1423957" y="3952900"/>
            <a:ext cx="6677025" cy="0"/>
          </a:xfrm>
          <a:prstGeom prst="line">
            <a:avLst/>
          </a:prstGeom>
          <a:noFill/>
          <a:ln w="57150">
            <a:solidFill>
              <a:srgbClr val="669900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90" name="Text Box 4"/>
          <p:cNvSpPr txBox="1">
            <a:spLocks noChangeArrowheads="1"/>
          </p:cNvSpPr>
          <p:nvPr/>
        </p:nvSpPr>
        <p:spPr bwMode="auto">
          <a:xfrm>
            <a:off x="-214346" y="915399"/>
            <a:ext cx="93583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3200" dirty="0" smtClean="0">
                <a:solidFill>
                  <a:srgbClr val="00B0F0"/>
                </a:solidFill>
              </a:rPr>
              <a:t>Nombre d’exo-planètes détectées? </a:t>
            </a:r>
            <a:endParaRPr lang="fr-FR" sz="3200" dirty="0">
              <a:solidFill>
                <a:srgbClr val="00B0F0"/>
              </a:solidFill>
            </a:endParaRPr>
          </a:p>
        </p:txBody>
      </p:sp>
      <p:sp>
        <p:nvSpPr>
          <p:cNvPr id="279" name="Rectangle 3"/>
          <p:cNvSpPr>
            <a:spLocks noChangeArrowheads="1"/>
          </p:cNvSpPr>
          <p:nvPr/>
        </p:nvSpPr>
        <p:spPr bwMode="auto">
          <a:xfrm>
            <a:off x="0" y="500042"/>
            <a:ext cx="9144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r>
              <a:rPr lang="fr-FR" sz="6600" dirty="0" smtClean="0">
                <a:cs typeface="Lucida Sans Unicode" pitchFamily="34" charset="0"/>
              </a:rPr>
              <a:t>1.Vitesses Radiales</a:t>
            </a:r>
            <a:endParaRPr lang="en-US" sz="6600" dirty="0">
              <a:cs typeface="Lucida Sans Unicode" pitchFamily="34" charset="0"/>
            </a:endParaRPr>
          </a:p>
        </p:txBody>
      </p:sp>
      <p:sp>
        <p:nvSpPr>
          <p:cNvPr id="280" name="Oval 34"/>
          <p:cNvSpPr>
            <a:spLocks noChangeArrowheads="1"/>
          </p:cNvSpPr>
          <p:nvPr/>
        </p:nvSpPr>
        <p:spPr bwMode="auto">
          <a:xfrm>
            <a:off x="2301860" y="4286256"/>
            <a:ext cx="127000" cy="1270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Rectangle 250"/>
          <p:cNvSpPr>
            <a:spLocks noChangeArrowheads="1"/>
          </p:cNvSpPr>
          <p:nvPr/>
        </p:nvSpPr>
        <p:spPr bwMode="auto">
          <a:xfrm>
            <a:off x="619095" y="6088087"/>
            <a:ext cx="561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2000">
                <a:solidFill>
                  <a:srgbClr val="000000"/>
                </a:solidFill>
              </a:rPr>
              <a:t>0,01</a:t>
            </a:r>
            <a:endParaRPr lang="fr-FR" sz="3200"/>
          </a:p>
        </p:txBody>
      </p:sp>
      <p:sp>
        <p:nvSpPr>
          <p:cNvPr id="266" name="Rectangle 257"/>
          <p:cNvSpPr>
            <a:spLocks noChangeArrowheads="1"/>
          </p:cNvSpPr>
          <p:nvPr/>
        </p:nvSpPr>
        <p:spPr bwMode="auto">
          <a:xfrm>
            <a:off x="1103282" y="6357958"/>
            <a:ext cx="561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2000">
                <a:solidFill>
                  <a:srgbClr val="000000"/>
                </a:solidFill>
              </a:rPr>
              <a:t>0,01</a:t>
            </a:r>
            <a:endParaRPr lang="fr-FR" sz="3200"/>
          </a:p>
        </p:txBody>
      </p:sp>
      <p:sp>
        <p:nvSpPr>
          <p:cNvPr id="267" name="Rectangle 258"/>
          <p:cNvSpPr>
            <a:spLocks noChangeArrowheads="1"/>
          </p:cNvSpPr>
          <p:nvPr/>
        </p:nvSpPr>
        <p:spPr bwMode="auto">
          <a:xfrm>
            <a:off x="2554257" y="6357958"/>
            <a:ext cx="401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2000">
                <a:solidFill>
                  <a:srgbClr val="000000"/>
                </a:solidFill>
              </a:rPr>
              <a:t>0,1</a:t>
            </a:r>
            <a:endParaRPr lang="fr-FR" sz="3200"/>
          </a:p>
        </p:txBody>
      </p:sp>
      <p:sp>
        <p:nvSpPr>
          <p:cNvPr id="268" name="Rectangle 259"/>
          <p:cNvSpPr>
            <a:spLocks noChangeArrowheads="1"/>
          </p:cNvSpPr>
          <p:nvPr/>
        </p:nvSpPr>
        <p:spPr bwMode="auto">
          <a:xfrm>
            <a:off x="4043332" y="6357958"/>
            <a:ext cx="160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2000">
                <a:solidFill>
                  <a:srgbClr val="000000"/>
                </a:solidFill>
              </a:rPr>
              <a:t>1</a:t>
            </a:r>
            <a:endParaRPr lang="fr-FR" sz="3200"/>
          </a:p>
        </p:txBody>
      </p:sp>
      <p:sp>
        <p:nvSpPr>
          <p:cNvPr id="269" name="Rectangle 260"/>
          <p:cNvSpPr>
            <a:spLocks noChangeArrowheads="1"/>
          </p:cNvSpPr>
          <p:nvPr/>
        </p:nvSpPr>
        <p:spPr bwMode="auto">
          <a:xfrm>
            <a:off x="5332382" y="6357958"/>
            <a:ext cx="320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2000">
                <a:solidFill>
                  <a:srgbClr val="000000"/>
                </a:solidFill>
              </a:rPr>
              <a:t>10</a:t>
            </a:r>
            <a:endParaRPr lang="fr-FR" sz="3200"/>
          </a:p>
        </p:txBody>
      </p:sp>
      <p:sp>
        <p:nvSpPr>
          <p:cNvPr id="270" name="Rectangle 261"/>
          <p:cNvSpPr>
            <a:spLocks noChangeArrowheads="1"/>
          </p:cNvSpPr>
          <p:nvPr/>
        </p:nvSpPr>
        <p:spPr bwMode="auto">
          <a:xfrm>
            <a:off x="6623020" y="6357958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2000">
                <a:solidFill>
                  <a:srgbClr val="000000"/>
                </a:solidFill>
              </a:rPr>
              <a:t>100</a:t>
            </a:r>
            <a:endParaRPr lang="fr-FR" sz="3200"/>
          </a:p>
        </p:txBody>
      </p:sp>
      <p:sp>
        <p:nvSpPr>
          <p:cNvPr id="271" name="Rectangle 262"/>
          <p:cNvSpPr>
            <a:spLocks noChangeArrowheads="1"/>
          </p:cNvSpPr>
          <p:nvPr/>
        </p:nvSpPr>
        <p:spPr bwMode="auto">
          <a:xfrm>
            <a:off x="7912070" y="6357958"/>
            <a:ext cx="641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2000">
                <a:solidFill>
                  <a:srgbClr val="000000"/>
                </a:solidFill>
              </a:rPr>
              <a:t>1000</a:t>
            </a:r>
            <a:endParaRPr lang="fr-FR" sz="3200"/>
          </a:p>
        </p:txBody>
      </p:sp>
      <p:sp>
        <p:nvSpPr>
          <p:cNvPr id="272" name="Rectangle 263"/>
          <p:cNvSpPr>
            <a:spLocks noChangeArrowheads="1"/>
          </p:cNvSpPr>
          <p:nvPr/>
        </p:nvSpPr>
        <p:spPr bwMode="auto">
          <a:xfrm>
            <a:off x="3470245" y="6553224"/>
            <a:ext cx="21912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2000" b="1" dirty="0" smtClean="0">
                <a:solidFill>
                  <a:srgbClr val="000000"/>
                </a:solidFill>
              </a:rPr>
              <a:t>Semi-major </a:t>
            </a:r>
            <a:r>
              <a:rPr lang="fr-FR" sz="2000" b="1" dirty="0">
                <a:solidFill>
                  <a:srgbClr val="000000"/>
                </a:solidFill>
              </a:rPr>
              <a:t>axe </a:t>
            </a:r>
            <a:r>
              <a:rPr lang="fr-FR" sz="2000" b="1" dirty="0" smtClean="0">
                <a:solidFill>
                  <a:srgbClr val="000000"/>
                </a:solidFill>
              </a:rPr>
              <a:t>(AU)</a:t>
            </a:r>
            <a:endParaRPr lang="fr-FR" sz="3200" dirty="0"/>
          </a:p>
        </p:txBody>
      </p:sp>
      <p:sp>
        <p:nvSpPr>
          <p:cNvPr id="292" name="Text Box 4"/>
          <p:cNvSpPr txBox="1">
            <a:spLocks noChangeArrowheads="1"/>
          </p:cNvSpPr>
          <p:nvPr/>
        </p:nvSpPr>
        <p:spPr bwMode="auto">
          <a:xfrm>
            <a:off x="-214346" y="915399"/>
            <a:ext cx="93583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3200" dirty="0" smtClean="0">
                <a:solidFill>
                  <a:srgbClr val="00B0F0"/>
                </a:solidFill>
              </a:rPr>
              <a:t>des Jupiters chauds!</a:t>
            </a:r>
            <a:endParaRPr lang="fr-FR" sz="3200" dirty="0">
              <a:solidFill>
                <a:srgbClr val="00B0F0"/>
              </a:solidFill>
            </a:endParaRPr>
          </a:p>
        </p:txBody>
      </p:sp>
      <p:pic>
        <p:nvPicPr>
          <p:cNvPr id="289" name="Image 288" descr="070509-planet-map_1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00306" cy="2500306"/>
          </a:xfrm>
          <a:prstGeom prst="rect">
            <a:avLst/>
          </a:prstGeom>
        </p:spPr>
      </p:pic>
      <p:pic>
        <p:nvPicPr>
          <p:cNvPr id="290" name="Picture 5" descr="C:\Documents and Settings\Delfosse\image_planetes\0398marcy_orbit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46" y="1681342"/>
            <a:ext cx="6715140" cy="4676616"/>
          </a:xfrm>
          <a:prstGeom prst="rect">
            <a:avLst/>
          </a:prstGeom>
          <a:noFill/>
        </p:spPr>
      </p:pic>
      <p:sp>
        <p:nvSpPr>
          <p:cNvPr id="291" name="Rectangle 3"/>
          <p:cNvSpPr>
            <a:spLocks noChangeArrowheads="1"/>
          </p:cNvSpPr>
          <p:nvPr/>
        </p:nvSpPr>
        <p:spPr bwMode="auto">
          <a:xfrm>
            <a:off x="0" y="500042"/>
            <a:ext cx="9144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r>
              <a:rPr lang="fr-FR" sz="6600" dirty="0" smtClean="0">
                <a:solidFill>
                  <a:schemeClr val="bg1">
                    <a:lumMod val="85000"/>
                  </a:schemeClr>
                </a:solidFill>
                <a:cs typeface="Lucida Sans Unicode" pitchFamily="34" charset="0"/>
              </a:rPr>
              <a:t>1.Vitesses Radiales</a:t>
            </a:r>
            <a:endParaRPr lang="en-US" sz="6600" dirty="0">
              <a:solidFill>
                <a:schemeClr val="bg1">
                  <a:lumMod val="85000"/>
                </a:schemeClr>
              </a:solidFill>
              <a:cs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-214346" y="915399"/>
            <a:ext cx="93583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3200" dirty="0" smtClean="0">
                <a:solidFill>
                  <a:srgbClr val="00B0F0"/>
                </a:solidFill>
              </a:rPr>
              <a:t>La migration planétaire</a:t>
            </a:r>
            <a:endParaRPr lang="fr-FR" sz="3200" dirty="0">
              <a:solidFill>
                <a:srgbClr val="00B0F0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500042"/>
            <a:ext cx="9144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r>
              <a:rPr lang="fr-FR" sz="6600" dirty="0" smtClean="0">
                <a:solidFill>
                  <a:schemeClr val="bg1">
                    <a:lumMod val="85000"/>
                  </a:schemeClr>
                </a:solidFill>
                <a:cs typeface="Lucida Sans Unicode" pitchFamily="34" charset="0"/>
              </a:rPr>
              <a:t>1.Vitesses Radiales</a:t>
            </a:r>
            <a:endParaRPr lang="en-US" sz="6600" dirty="0">
              <a:solidFill>
                <a:schemeClr val="bg1">
                  <a:lumMod val="85000"/>
                </a:schemeClr>
              </a:solidFill>
              <a:cs typeface="Lucida Sans Unicode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85786" y="1571612"/>
            <a:ext cx="7725133" cy="16217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78903" tIns="41030" rIns="78903" bIns="4103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ea typeface="msmincho" charset="0"/>
                <a:cs typeface="msmincho" charset="0"/>
              </a:rPr>
              <a:t>Les </a:t>
            </a:r>
            <a:r>
              <a:rPr lang="en-GB" sz="2800" dirty="0" err="1" smtClean="0">
                <a:solidFill>
                  <a:schemeClr val="bg1"/>
                </a:solidFill>
                <a:ea typeface="msmincho" charset="0"/>
                <a:cs typeface="msmincho" charset="0"/>
              </a:rPr>
              <a:t>planètes</a:t>
            </a:r>
            <a:r>
              <a:rPr lang="en-GB" sz="2800" dirty="0" smtClean="0">
                <a:solidFill>
                  <a:schemeClr val="bg1"/>
                </a:solidFill>
                <a:ea typeface="msmincho" charset="0"/>
                <a:cs typeface="msmincho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ea typeface="msmincho" charset="0"/>
                <a:cs typeface="msmincho" charset="0"/>
              </a:rPr>
              <a:t>géantes</a:t>
            </a:r>
            <a:r>
              <a:rPr lang="en-GB" sz="2800" dirty="0" smtClean="0">
                <a:solidFill>
                  <a:schemeClr val="bg1"/>
                </a:solidFill>
                <a:ea typeface="msmincho" charset="0"/>
                <a:cs typeface="msmincho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ea typeface="msmincho" charset="0"/>
                <a:cs typeface="msmincho" charset="0"/>
              </a:rPr>
              <a:t>migrent</a:t>
            </a:r>
            <a:r>
              <a:rPr lang="en-GB" sz="2800" dirty="0" smtClean="0">
                <a:solidFill>
                  <a:schemeClr val="bg1"/>
                </a:solidFill>
                <a:ea typeface="msmincho" charset="0"/>
                <a:cs typeface="msmincho" charset="0"/>
              </a:rPr>
              <a:t> après </a:t>
            </a:r>
            <a:r>
              <a:rPr lang="en-GB" sz="2800" dirty="0" err="1" smtClean="0">
                <a:solidFill>
                  <a:schemeClr val="bg1"/>
                </a:solidFill>
                <a:ea typeface="msmincho" charset="0"/>
                <a:cs typeface="msmincho" charset="0"/>
              </a:rPr>
              <a:t>leur</a:t>
            </a:r>
            <a:r>
              <a:rPr lang="en-GB" sz="2800" dirty="0" smtClean="0">
                <a:solidFill>
                  <a:schemeClr val="bg1"/>
                </a:solidFill>
                <a:ea typeface="msmincho" charset="0"/>
                <a:cs typeface="msmincho" charset="0"/>
              </a:rPr>
              <a:t> naissance!</a:t>
            </a:r>
            <a:endParaRPr lang="en-US" sz="2800" dirty="0" smtClean="0"/>
          </a:p>
          <a:p>
            <a:r>
              <a:rPr lang="en-US" sz="2800" dirty="0" smtClean="0">
                <a:solidFill>
                  <a:schemeClr val="bg1"/>
                </a:solidFill>
              </a:rPr>
              <a:t>					</a:t>
            </a:r>
            <a:r>
              <a:rPr lang="en-US" sz="2000" dirty="0" smtClean="0">
                <a:solidFill>
                  <a:schemeClr val="bg1"/>
                </a:solidFill>
              </a:rPr>
              <a:t>(</a:t>
            </a:r>
            <a:r>
              <a:rPr lang="en-US" sz="2000" dirty="0" err="1" smtClean="0">
                <a:solidFill>
                  <a:schemeClr val="bg1"/>
                </a:solidFill>
              </a:rPr>
              <a:t>qqs</a:t>
            </a:r>
            <a:r>
              <a:rPr lang="en-US" sz="2000" dirty="0" smtClean="0">
                <a:solidFill>
                  <a:schemeClr val="bg1"/>
                </a:solidFill>
              </a:rPr>
              <a:t> million </a:t>
            </a:r>
            <a:r>
              <a:rPr lang="en-US" sz="2000" dirty="0" err="1" smtClean="0">
                <a:solidFill>
                  <a:schemeClr val="bg1"/>
                </a:solidFill>
              </a:rPr>
              <a:t>d’années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  <a:endParaRPr lang="fr-FR" sz="2000" dirty="0" smtClean="0">
              <a:solidFill>
                <a:schemeClr val="bg1"/>
              </a:solidFill>
            </a:endParaRPr>
          </a:p>
          <a:p>
            <a: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GB" sz="2800" dirty="0" smtClean="0">
              <a:solidFill>
                <a:schemeClr val="bg1"/>
              </a:solidFill>
              <a:ea typeface="msmincho" charset="0"/>
              <a:cs typeface="msmincho" charset="0"/>
            </a:endParaRPr>
          </a:p>
          <a:p>
            <a: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dirty="0" smtClean="0">
                <a:ea typeface="msmincho" charset="0"/>
                <a:cs typeface="msmincho" charset="0"/>
              </a:rPr>
              <a:t>    </a:t>
            </a:r>
            <a:endParaRPr lang="en-GB" sz="2000" dirty="0">
              <a:ea typeface="msmincho" charset="0"/>
              <a:cs typeface="msmincho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86380" y="5077438"/>
            <a:ext cx="2571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accent6"/>
                </a:solidFill>
              </a:rPr>
              <a:t>Frédéric </a:t>
            </a:r>
            <a:r>
              <a:rPr lang="fr-FR" b="1" dirty="0" err="1" smtClean="0">
                <a:solidFill>
                  <a:schemeClr val="accent6"/>
                </a:solidFill>
              </a:rPr>
              <a:t>Masset</a:t>
            </a:r>
            <a:endParaRPr lang="fr-FR" b="1" dirty="0" smtClean="0">
              <a:solidFill>
                <a:schemeClr val="accent6"/>
              </a:solidFill>
            </a:endParaRPr>
          </a:p>
          <a:p>
            <a:r>
              <a:rPr lang="fr-FR" b="1" dirty="0" smtClean="0">
                <a:solidFill>
                  <a:schemeClr val="accent6"/>
                </a:solidFill>
              </a:rPr>
              <a:t>Simulations de Formation planétaire</a:t>
            </a:r>
          </a:p>
        </p:txBody>
      </p:sp>
      <p:pic>
        <p:nvPicPr>
          <p:cNvPr id="8" name="MOVIE2_small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71538" y="2357430"/>
            <a:ext cx="3762258" cy="3710004"/>
          </a:xfrm>
          <a:prstGeom prst="rect">
            <a:avLst/>
          </a:prstGeom>
        </p:spPr>
      </p:pic>
      <p:pic>
        <p:nvPicPr>
          <p:cNvPr id="9" name="Image 8" descr="sflyb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2577108"/>
            <a:ext cx="3048000" cy="2286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-214346" y="915399"/>
            <a:ext cx="93583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3200" dirty="0" smtClean="0">
                <a:solidFill>
                  <a:srgbClr val="00B0F0"/>
                </a:solidFill>
              </a:rPr>
              <a:t>Propriétés statistiques</a:t>
            </a:r>
            <a:endParaRPr lang="fr-FR" sz="3200" dirty="0">
              <a:solidFill>
                <a:srgbClr val="00B0F0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500042"/>
            <a:ext cx="9144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r>
              <a:rPr lang="fr-FR" sz="6600" dirty="0" smtClean="0">
                <a:solidFill>
                  <a:schemeClr val="bg1">
                    <a:lumMod val="85000"/>
                  </a:schemeClr>
                </a:solidFill>
                <a:cs typeface="Lucida Sans Unicode" pitchFamily="34" charset="0"/>
              </a:rPr>
              <a:t>1.Vitesses Radiales</a:t>
            </a:r>
            <a:endParaRPr lang="en-US" sz="6600" dirty="0">
              <a:solidFill>
                <a:schemeClr val="bg1">
                  <a:lumMod val="85000"/>
                </a:schemeClr>
              </a:solidFill>
              <a:cs typeface="Lucida Sans Unicode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5786" y="1785926"/>
            <a:ext cx="835821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fr-FR" dirty="0" smtClean="0">
                <a:solidFill>
                  <a:schemeClr val="accent2"/>
                </a:solidFill>
                <a:cs typeface="Lucida Sans Unicode" pitchFamily="34" charset="0"/>
                <a:sym typeface="Wingdings 2" pitchFamily="18" charset="2"/>
              </a:rPr>
              <a:t>		 </a:t>
            </a:r>
            <a:r>
              <a:rPr lang="fr-FR" sz="2000" dirty="0" smtClean="0">
                <a:solidFill>
                  <a:schemeClr val="bg1"/>
                </a:solidFill>
                <a:cs typeface="Lucida Sans Unicode" pitchFamily="34" charset="0"/>
                <a:sym typeface="Wingdings 2" pitchFamily="18" charset="2"/>
              </a:rPr>
              <a:t>Plus de </a:t>
            </a:r>
            <a:r>
              <a:rPr lang="fr-FR" sz="3200" b="1" dirty="0" smtClean="0">
                <a:solidFill>
                  <a:schemeClr val="bg1"/>
                </a:solidFill>
                <a:cs typeface="Lucida Sans Unicode" pitchFamily="34" charset="0"/>
                <a:sym typeface="Wingdings 2" pitchFamily="18" charset="2"/>
              </a:rPr>
              <a:t>4000</a:t>
            </a:r>
            <a:r>
              <a:rPr lang="fr-FR" sz="2000" dirty="0" smtClean="0">
                <a:solidFill>
                  <a:schemeClr val="bg1"/>
                </a:solidFill>
                <a:cs typeface="Lucida Sans Unicode" pitchFamily="34" charset="0"/>
                <a:sym typeface="Wingdings 2" pitchFamily="18" charset="2"/>
              </a:rPr>
              <a:t> étoiles (type solaire) observées </a:t>
            </a:r>
            <a:r>
              <a:rPr lang="en-GB" sz="2000" dirty="0" smtClean="0">
                <a:solidFill>
                  <a:schemeClr val="bg1"/>
                </a:solidFill>
                <a:cs typeface="Lucida Sans Unicode" pitchFamily="34" charset="0"/>
                <a:sym typeface="Wingdings 2" pitchFamily="18" charset="2"/>
              </a:rPr>
              <a:t>en </a:t>
            </a:r>
            <a:r>
              <a:rPr lang="en-GB" sz="2000" dirty="0" err="1" smtClean="0">
                <a:solidFill>
                  <a:schemeClr val="bg1"/>
                </a:solidFill>
                <a:cs typeface="Lucida Sans Unicode" pitchFamily="34" charset="0"/>
                <a:sym typeface="Wingdings 2" pitchFamily="18" charset="2"/>
              </a:rPr>
              <a:t>vitesses</a:t>
            </a:r>
            <a:r>
              <a:rPr lang="en-GB" sz="2000" dirty="0" smtClean="0">
                <a:solidFill>
                  <a:schemeClr val="bg1"/>
                </a:solidFill>
                <a:cs typeface="Lucida Sans Unicode" pitchFamily="34" charset="0"/>
                <a:sym typeface="Wingdings 2" pitchFamily="18" charset="2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cs typeface="Lucida Sans Unicode" pitchFamily="34" charset="0"/>
                <a:sym typeface="Wingdings 2" pitchFamily="18" charset="2"/>
              </a:rPr>
              <a:t>radiales</a:t>
            </a:r>
            <a:r>
              <a:rPr lang="fr-FR" sz="2000" dirty="0" smtClean="0">
                <a:solidFill>
                  <a:schemeClr val="bg1"/>
                </a:solidFill>
                <a:cs typeface="Lucida Sans Unicode" pitchFamily="34" charset="0"/>
                <a:sym typeface="Wingdings 2" pitchFamily="18" charset="2"/>
              </a:rPr>
              <a:t> 	</a:t>
            </a:r>
            <a:r>
              <a:rPr lang="fr-FR" sz="2000" dirty="0" smtClean="0">
                <a:cs typeface="Lucida Sans Unicode" pitchFamily="34" charset="0"/>
                <a:sym typeface="Wingdings 2" pitchFamily="18" charset="2"/>
              </a:rPr>
              <a:t>	            </a:t>
            </a:r>
            <a:r>
              <a:rPr lang="fr-FR" sz="3200" b="1" dirty="0" smtClean="0">
                <a:solidFill>
                  <a:srgbClr val="00B0F0"/>
                </a:solidFill>
                <a:cs typeface="Lucida Sans Unicode" pitchFamily="34" charset="0"/>
                <a:sym typeface="Wingdings 2" pitchFamily="18" charset="2"/>
              </a:rPr>
              <a:t>7% </a:t>
            </a:r>
            <a:r>
              <a:rPr lang="fr-FR" sz="2000" dirty="0" smtClean="0">
                <a:solidFill>
                  <a:schemeClr val="bg1"/>
                </a:solidFill>
                <a:cs typeface="Lucida Sans Unicode" pitchFamily="34" charset="0"/>
                <a:sym typeface="Wingdings 2" pitchFamily="18" charset="2"/>
              </a:rPr>
              <a:t>ont des planètes géantes (Masse &gt; 0.3 </a:t>
            </a:r>
            <a:r>
              <a:rPr lang="fr-FR" sz="2000" dirty="0" err="1" smtClean="0">
                <a:solidFill>
                  <a:schemeClr val="bg1"/>
                </a:solidFill>
                <a:cs typeface="Lucida Sans Unicode" pitchFamily="34" charset="0"/>
                <a:sym typeface="Wingdings 2" pitchFamily="18" charset="2"/>
              </a:rPr>
              <a:t>Mjup</a:t>
            </a:r>
            <a:r>
              <a:rPr lang="fr-FR" sz="2000" dirty="0" smtClean="0">
                <a:solidFill>
                  <a:schemeClr val="bg1"/>
                </a:solidFill>
                <a:cs typeface="Lucida Sans Unicode" pitchFamily="34" charset="0"/>
                <a:sym typeface="Wingdings 2" pitchFamily="18" charset="2"/>
              </a:rPr>
              <a:t>)!</a:t>
            </a:r>
          </a:p>
          <a:p>
            <a: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fr-FR" sz="2000" dirty="0" smtClean="0">
              <a:solidFill>
                <a:schemeClr val="bg1"/>
              </a:solidFill>
              <a:cs typeface="Lucida Sans Unicode" pitchFamily="34" charset="0"/>
              <a:sym typeface="Wingdings 2" pitchFamily="18" charset="2"/>
            </a:endParaRPr>
          </a:p>
          <a:p>
            <a: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fr-FR" sz="2000" dirty="0" smtClean="0">
                <a:solidFill>
                  <a:schemeClr val="bg1"/>
                </a:solidFill>
                <a:cs typeface="Lucida Sans Unicode" pitchFamily="34" charset="0"/>
                <a:sym typeface="Wingdings 2" pitchFamily="18" charset="2"/>
              </a:rPr>
              <a:t>		     La formation planétaire n’est pas un phénomène </a:t>
            </a:r>
            <a:r>
              <a:rPr lang="fr-FR" sz="3200" b="1" dirty="0" smtClean="0">
                <a:solidFill>
                  <a:srgbClr val="00B0F0"/>
                </a:solidFill>
                <a:cs typeface="Lucida Sans Unicode" pitchFamily="34" charset="0"/>
                <a:sym typeface="Wingdings 2" pitchFamily="18" charset="2"/>
              </a:rPr>
              <a:t>Rare!</a:t>
            </a:r>
          </a:p>
          <a:p>
            <a: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fr-FR" sz="3200" b="1" dirty="0" smtClean="0">
              <a:solidFill>
                <a:srgbClr val="00B0F0"/>
              </a:solidFill>
              <a:cs typeface="Lucida Sans Unicode" pitchFamily="34" charset="0"/>
              <a:sym typeface="Wingdings 2" pitchFamily="18" charset="2"/>
            </a:endParaRPr>
          </a:p>
          <a:p>
            <a: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fr-FR" sz="2000" dirty="0" smtClean="0">
                <a:solidFill>
                  <a:schemeClr val="accent2"/>
                </a:solidFill>
                <a:cs typeface="Lucida Sans Unicode" pitchFamily="34" charset="0"/>
                <a:sym typeface="Wingdings 2" pitchFamily="18" charset="2"/>
              </a:rPr>
              <a:t>		 Distribution Masses: </a:t>
            </a:r>
            <a:r>
              <a:rPr lang="fr-FR" sz="3200" b="1" dirty="0" smtClean="0">
                <a:solidFill>
                  <a:srgbClr val="00B0F0"/>
                </a:solidFill>
                <a:cs typeface="Lucida Sans Unicode" pitchFamily="34" charset="0"/>
                <a:sym typeface="Wingdings 2" pitchFamily="18" charset="2"/>
              </a:rPr>
              <a:t>+</a:t>
            </a:r>
            <a:r>
              <a:rPr lang="fr-FR" sz="2000" dirty="0" smtClean="0">
                <a:solidFill>
                  <a:schemeClr val="accent2"/>
                </a:solidFill>
                <a:cs typeface="Lucida Sans Unicode" pitchFamily="34" charset="0"/>
                <a:sym typeface="Wingdings 2" pitchFamily="18" charset="2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cs typeface="Lucida Sans Unicode" pitchFamily="34" charset="0"/>
                <a:sym typeface="Wingdings 2" pitchFamily="18" charset="2"/>
              </a:rPr>
              <a:t>planètes géantes de </a:t>
            </a:r>
            <a:r>
              <a:rPr lang="fr-FR" sz="3200" b="1" dirty="0" smtClean="0">
                <a:solidFill>
                  <a:srgbClr val="00B0F0"/>
                </a:solidFill>
                <a:cs typeface="Lucida Sans Unicode" pitchFamily="34" charset="0"/>
                <a:sym typeface="Wingdings 2" pitchFamily="18" charset="2"/>
              </a:rPr>
              <a:t>faibles masses </a:t>
            </a:r>
            <a:r>
              <a:rPr lang="fr-FR" sz="2000" dirty="0" smtClean="0">
                <a:cs typeface="Lucida Sans Unicode" pitchFamily="34" charset="0"/>
                <a:sym typeface="Wingdings 2" pitchFamily="18" charset="2"/>
              </a:rPr>
              <a:t>mas</a:t>
            </a:r>
          </a:p>
          <a:p>
            <a: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fr-FR" sz="2000" dirty="0" smtClean="0">
                <a:cs typeface="Lucida Sans Unicode" pitchFamily="34" charset="0"/>
                <a:sym typeface="Wingdings 2" pitchFamily="18" charset="2"/>
              </a:rPr>
              <a:t>	</a:t>
            </a:r>
          </a:p>
          <a:p>
            <a: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fr-FR" sz="2000" dirty="0" smtClean="0">
                <a:solidFill>
                  <a:schemeClr val="accent2"/>
                </a:solidFill>
                <a:cs typeface="Lucida Sans Unicode" pitchFamily="34" charset="0"/>
                <a:sym typeface="Wingdings 2" pitchFamily="18" charset="2"/>
              </a:rPr>
              <a:t>		 Distribution Périodes</a:t>
            </a:r>
            <a:r>
              <a:rPr lang="fr-FR" sz="2000" dirty="0" smtClean="0">
                <a:solidFill>
                  <a:schemeClr val="bg1"/>
                </a:solidFill>
                <a:cs typeface="Lucida Sans Unicode" pitchFamily="34" charset="0"/>
                <a:sym typeface="Wingdings 2" pitchFamily="18" charset="2"/>
              </a:rPr>
              <a:t>: Les planètes géantes </a:t>
            </a:r>
            <a:r>
              <a:rPr lang="fr-FR" sz="3200" b="1" dirty="0" smtClean="0">
                <a:solidFill>
                  <a:srgbClr val="00B0F0"/>
                </a:solidFill>
                <a:cs typeface="Lucida Sans Unicode" pitchFamily="34" charset="0"/>
                <a:sym typeface="Wingdings 2" pitchFamily="18" charset="2"/>
              </a:rPr>
              <a:t>légères</a:t>
            </a:r>
            <a:r>
              <a:rPr lang="fr-FR" sz="2000" dirty="0" smtClean="0">
                <a:cs typeface="Lucida Sans Unicode" pitchFamily="34" charset="0"/>
                <a:sym typeface="Wingdings 2" pitchFamily="18" charset="2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cs typeface="Lucida Sans Unicode" pitchFamily="34" charset="0"/>
                <a:sym typeface="Wingdings 2" pitchFamily="18" charset="2"/>
              </a:rPr>
              <a:t>migrent</a:t>
            </a:r>
            <a:r>
              <a:rPr lang="fr-FR" sz="2000" dirty="0" smtClean="0">
                <a:cs typeface="Lucida Sans Unicode" pitchFamily="34" charset="0"/>
                <a:sym typeface="Wingdings 2" pitchFamily="18" charset="2"/>
              </a:rPr>
              <a:t> </a:t>
            </a:r>
            <a:r>
              <a:rPr lang="fr-FR" sz="3200" b="1" dirty="0" smtClean="0">
                <a:solidFill>
                  <a:srgbClr val="00B0F0"/>
                </a:solidFill>
                <a:cs typeface="Lucida Sans Unicode" pitchFamily="34" charset="0"/>
                <a:sym typeface="Wingdings 2" pitchFamily="18" charset="2"/>
              </a:rPr>
              <a:t>+</a:t>
            </a:r>
            <a:r>
              <a:rPr lang="fr-FR" sz="2000" dirty="0" smtClean="0">
                <a:cs typeface="Lucida Sans Unicode" pitchFamily="34" charset="0"/>
                <a:sym typeface="Wingdings 2" pitchFamily="18" charset="2"/>
              </a:rPr>
              <a:t> 									    </a:t>
            </a:r>
            <a:r>
              <a:rPr lang="fr-FR" sz="2000" dirty="0" smtClean="0">
                <a:solidFill>
                  <a:schemeClr val="bg1"/>
                </a:solidFill>
                <a:cs typeface="Lucida Sans Unicode" pitchFamily="34" charset="0"/>
                <a:sym typeface="Wingdings 2" pitchFamily="18" charset="2"/>
              </a:rPr>
              <a:t>facilement</a:t>
            </a:r>
            <a:endParaRPr lang="fr-FR" sz="2000" dirty="0" smtClean="0">
              <a:cs typeface="Lucida Sans Unicode" pitchFamily="34" charset="0"/>
              <a:sym typeface="Wingdings 2" pitchFamily="18" charset="2"/>
            </a:endParaRPr>
          </a:p>
          <a:p>
            <a: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fr-FR" sz="2000" dirty="0" smtClean="0">
                <a:cs typeface="Lucida Sans Unicode" pitchFamily="34" charset="0"/>
                <a:sym typeface="Wingdings 2" pitchFamily="18" charset="2"/>
              </a:rPr>
              <a:t>		</a:t>
            </a:r>
            <a:endParaRPr lang="en-GB" sz="2000" dirty="0">
              <a:ea typeface="msmincho" charset="0"/>
              <a:cs typeface="msmincho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6" descr="C:\Documents and Settings\Delfosse\enseignement\M2R\Fi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2071678"/>
            <a:ext cx="9286908" cy="4449763"/>
          </a:xfrm>
          <a:prstGeom prst="rect">
            <a:avLst/>
          </a:prstGeom>
          <a:noFill/>
        </p:spPr>
      </p:pic>
      <p:pic>
        <p:nvPicPr>
          <p:cNvPr id="6" name="Picture 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71475" y="-538639"/>
            <a:ext cx="10274142" cy="741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785786" y="1571612"/>
            <a:ext cx="7725133" cy="5137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78903" tIns="41030" rIns="78903" bIns="41030">
            <a:spAutoFit/>
          </a:bodyPr>
          <a:lstStyle/>
          <a:p>
            <a: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fr-FR" sz="2800" dirty="0" err="1" smtClean="0">
                <a:solidFill>
                  <a:schemeClr val="bg1"/>
                </a:solidFill>
                <a:ea typeface="msmincho" charset="0"/>
                <a:cs typeface="msmincho" charset="0"/>
              </a:rPr>
              <a:t>Gliese</a:t>
            </a:r>
            <a:r>
              <a:rPr lang="fr-FR" sz="2800" dirty="0" smtClean="0">
                <a:solidFill>
                  <a:schemeClr val="bg1"/>
                </a:solidFill>
                <a:ea typeface="msmincho" charset="0"/>
                <a:cs typeface="msmincho" charset="0"/>
              </a:rPr>
              <a:t> 581: Découverte d’une super Terre!</a:t>
            </a:r>
            <a:endParaRPr lang="en-GB" sz="2000" dirty="0">
              <a:solidFill>
                <a:schemeClr val="bg1"/>
              </a:solidFill>
              <a:ea typeface="msmincho" charset="0"/>
              <a:cs typeface="msmincho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-214346" y="915399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Des Super Exo-Terres!!!</a:t>
            </a:r>
            <a:endParaRPr lang="fr-FR" sz="3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500042"/>
            <a:ext cx="9144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r>
              <a:rPr lang="fr-FR" sz="6600" dirty="0" smtClean="0">
                <a:solidFill>
                  <a:schemeClr val="bg1">
                    <a:lumMod val="85000"/>
                  </a:schemeClr>
                </a:solidFill>
                <a:cs typeface="Lucida Sans Unicode" pitchFamily="34" charset="0"/>
              </a:rPr>
              <a:t>1.Vitesses Radiales</a:t>
            </a:r>
            <a:endParaRPr lang="en-US" sz="6600" dirty="0">
              <a:solidFill>
                <a:schemeClr val="bg1">
                  <a:lumMod val="85000"/>
                </a:schemeClr>
              </a:solidFill>
              <a:cs typeface="Lucida Sans Unicode" pitchFamily="34" charset="0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928662" y="2214554"/>
            <a:ext cx="8058123" cy="4357694"/>
            <a:chOff x="1428728" y="2214554"/>
            <a:chExt cx="8058123" cy="4357694"/>
          </a:xfrm>
        </p:grpSpPr>
        <p:pic>
          <p:nvPicPr>
            <p:cNvPr id="8" name="Image 7" descr="phot-22d-07-fullres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28728" y="2214554"/>
              <a:ext cx="2552765" cy="4357694"/>
            </a:xfrm>
            <a:prstGeom prst="rect">
              <a:avLst/>
            </a:prstGeom>
          </p:spPr>
        </p:pic>
        <p:sp>
          <p:nvSpPr>
            <p:cNvPr id="15" name="Rectangle 3"/>
            <p:cNvSpPr>
              <a:spLocks/>
            </p:cNvSpPr>
            <p:nvPr/>
          </p:nvSpPr>
          <p:spPr bwMode="auto">
            <a:xfrm>
              <a:off x="6072198" y="3357562"/>
              <a:ext cx="3414653" cy="307777"/>
            </a:xfrm>
            <a:prstGeom prst="rect">
              <a:avLst/>
            </a:prstGeom>
            <a:noFill/>
            <a:ln w="9525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2000" dirty="0" smtClean="0">
                  <a:solidFill>
                    <a:schemeClr val="bg1"/>
                  </a:solidFill>
                  <a:ea typeface="Chalkboard" charset="0"/>
                  <a:cs typeface="Chalkboard" charset="0"/>
                  <a:sym typeface="Chalkboard" charset="0"/>
                </a:rPr>
                <a:t>b, P=5.4 </a:t>
              </a:r>
              <a:r>
                <a:rPr lang="en-US" sz="2000" dirty="0" err="1" smtClean="0">
                  <a:solidFill>
                    <a:schemeClr val="bg1"/>
                  </a:solidFill>
                  <a:ea typeface="Chalkboard" charset="0"/>
                  <a:cs typeface="Chalkboard" charset="0"/>
                  <a:sym typeface="Chalkboard" charset="0"/>
                </a:rPr>
                <a:t>jours</a:t>
              </a:r>
              <a:r>
                <a:rPr lang="en-US" sz="2000" dirty="0" smtClean="0">
                  <a:solidFill>
                    <a:schemeClr val="bg1"/>
                  </a:solidFill>
                  <a:ea typeface="Chalkboard" charset="0"/>
                  <a:cs typeface="Chalkboard" charset="0"/>
                  <a:sym typeface="Chalkboard" charset="0"/>
                </a:rPr>
                <a:t> et M</a:t>
              </a:r>
              <a:r>
                <a:rPr lang="en-US" sz="2000" baseline="-25000" dirty="0" smtClean="0">
                  <a:solidFill>
                    <a:schemeClr val="bg1"/>
                  </a:solidFill>
                  <a:ea typeface="Chalkboard" charset="0"/>
                  <a:cs typeface="Chalkboard" charset="0"/>
                  <a:sym typeface="Chalkboard" charset="0"/>
                </a:rPr>
                <a:t>2</a:t>
              </a:r>
              <a:r>
                <a:rPr lang="en-US" sz="2000" dirty="0" smtClean="0">
                  <a:solidFill>
                    <a:schemeClr val="bg1"/>
                  </a:solidFill>
                  <a:ea typeface="Chalkboard" charset="0"/>
                  <a:cs typeface="Chalkboard" charset="0"/>
                  <a:sym typeface="Chalkboard" charset="0"/>
                </a:rPr>
                <a:t>sini=15.7 M</a:t>
              </a:r>
              <a:r>
                <a:rPr lang="en-US" sz="2000" baseline="-25000" dirty="0" smtClean="0">
                  <a:solidFill>
                    <a:schemeClr val="bg1"/>
                  </a:solidFill>
                  <a:ea typeface="Chalkboard" charset="0"/>
                  <a:cs typeface="Chalkboard" charset="0"/>
                  <a:sym typeface="Chalkboard" charset="0"/>
                </a:rPr>
                <a:t>⊕</a:t>
              </a:r>
              <a:endParaRPr lang="en-US" sz="2000" baseline="-25000" dirty="0">
                <a:solidFill>
                  <a:schemeClr val="bg1"/>
                </a:solidFill>
                <a:ea typeface="Chalkboard" charset="0"/>
                <a:cs typeface="Chalkboard" charset="0"/>
                <a:sym typeface="Chalkboard" charset="0"/>
              </a:endParaRPr>
            </a:p>
          </p:txBody>
        </p:sp>
        <p:sp>
          <p:nvSpPr>
            <p:cNvPr id="16" name="Rectangle 3"/>
            <p:cNvSpPr>
              <a:spLocks/>
            </p:cNvSpPr>
            <p:nvPr/>
          </p:nvSpPr>
          <p:spPr bwMode="auto">
            <a:xfrm>
              <a:off x="6064183" y="4000504"/>
              <a:ext cx="3390608" cy="307777"/>
            </a:xfrm>
            <a:prstGeom prst="rect">
              <a:avLst/>
            </a:prstGeom>
            <a:noFill/>
            <a:ln w="9525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2000" dirty="0" smtClean="0">
                  <a:solidFill>
                    <a:schemeClr val="bg1"/>
                  </a:solidFill>
                  <a:ea typeface="Chalkboard" charset="0"/>
                  <a:cs typeface="Chalkboard" charset="0"/>
                  <a:sym typeface="Chalkboard" charset="0"/>
                </a:rPr>
                <a:t>c, P=12.9 </a:t>
              </a:r>
              <a:r>
                <a:rPr lang="en-US" sz="2000" dirty="0" err="1" smtClean="0">
                  <a:solidFill>
                    <a:schemeClr val="bg1"/>
                  </a:solidFill>
                  <a:ea typeface="Chalkboard" charset="0"/>
                  <a:cs typeface="Chalkboard" charset="0"/>
                  <a:sym typeface="Chalkboard" charset="0"/>
                </a:rPr>
                <a:t>jours</a:t>
              </a:r>
              <a:r>
                <a:rPr lang="en-US" sz="2000" dirty="0" smtClean="0">
                  <a:solidFill>
                    <a:schemeClr val="bg1"/>
                  </a:solidFill>
                  <a:ea typeface="Chalkboard" charset="0"/>
                  <a:cs typeface="Chalkboard" charset="0"/>
                  <a:sym typeface="Chalkboard" charset="0"/>
                </a:rPr>
                <a:t> et M</a:t>
              </a:r>
              <a:r>
                <a:rPr lang="en-US" sz="2000" baseline="-25000" dirty="0" smtClean="0">
                  <a:solidFill>
                    <a:schemeClr val="bg1"/>
                  </a:solidFill>
                  <a:ea typeface="Chalkboard" charset="0"/>
                  <a:cs typeface="Chalkboard" charset="0"/>
                  <a:sym typeface="Chalkboard" charset="0"/>
                </a:rPr>
                <a:t>2</a:t>
              </a:r>
              <a:r>
                <a:rPr lang="en-US" sz="2000" dirty="0" smtClean="0">
                  <a:solidFill>
                    <a:schemeClr val="bg1"/>
                  </a:solidFill>
                  <a:ea typeface="Chalkboard" charset="0"/>
                  <a:cs typeface="Chalkboard" charset="0"/>
                  <a:sym typeface="Chalkboard" charset="0"/>
                </a:rPr>
                <a:t>sini=5.1 M</a:t>
              </a:r>
              <a:r>
                <a:rPr lang="en-US" sz="2000" baseline="-25000" dirty="0" smtClean="0">
                  <a:solidFill>
                    <a:schemeClr val="bg1"/>
                  </a:solidFill>
                  <a:ea typeface="Chalkboard" charset="0"/>
                  <a:cs typeface="Chalkboard" charset="0"/>
                  <a:sym typeface="Chalkboard" charset="0"/>
                </a:rPr>
                <a:t>⊕</a:t>
              </a:r>
              <a:endParaRPr lang="en-US" sz="2000" baseline="-25000" dirty="0">
                <a:solidFill>
                  <a:schemeClr val="bg1"/>
                </a:solidFill>
                <a:ea typeface="Chalkboard" charset="0"/>
                <a:cs typeface="Chalkboard" charset="0"/>
                <a:sym typeface="Chalkboard" charset="0"/>
              </a:endParaRPr>
            </a:p>
          </p:txBody>
        </p:sp>
        <p:sp>
          <p:nvSpPr>
            <p:cNvPr id="17" name="Rectangle 3"/>
            <p:cNvSpPr>
              <a:spLocks/>
            </p:cNvSpPr>
            <p:nvPr/>
          </p:nvSpPr>
          <p:spPr bwMode="auto">
            <a:xfrm>
              <a:off x="6064183" y="4621421"/>
              <a:ext cx="3220690" cy="307777"/>
            </a:xfrm>
            <a:prstGeom prst="rect">
              <a:avLst/>
            </a:prstGeom>
            <a:noFill/>
            <a:ln w="9525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2000" dirty="0" smtClean="0">
                  <a:solidFill>
                    <a:schemeClr val="bg1"/>
                  </a:solidFill>
                  <a:ea typeface="Chalkboard" charset="0"/>
                  <a:cs typeface="Chalkboard" charset="0"/>
                  <a:sym typeface="Chalkboard" charset="0"/>
                </a:rPr>
                <a:t>d, P=84 </a:t>
              </a:r>
              <a:r>
                <a:rPr lang="en-US" sz="2000" dirty="0" err="1" smtClean="0">
                  <a:solidFill>
                    <a:schemeClr val="bg1"/>
                  </a:solidFill>
                  <a:ea typeface="Chalkboard" charset="0"/>
                  <a:cs typeface="Chalkboard" charset="0"/>
                  <a:sym typeface="Chalkboard" charset="0"/>
                </a:rPr>
                <a:t>jours</a:t>
              </a:r>
              <a:r>
                <a:rPr lang="en-US" sz="2000" dirty="0" smtClean="0">
                  <a:solidFill>
                    <a:schemeClr val="bg1"/>
                  </a:solidFill>
                  <a:ea typeface="Chalkboard" charset="0"/>
                  <a:cs typeface="Chalkboard" charset="0"/>
                  <a:sym typeface="Chalkboard" charset="0"/>
                </a:rPr>
                <a:t> et M</a:t>
              </a:r>
              <a:r>
                <a:rPr lang="en-US" sz="2000" baseline="-25000" dirty="0" smtClean="0">
                  <a:solidFill>
                    <a:schemeClr val="bg1"/>
                  </a:solidFill>
                  <a:ea typeface="Chalkboard" charset="0"/>
                  <a:cs typeface="Chalkboard" charset="0"/>
                  <a:sym typeface="Chalkboard" charset="0"/>
                </a:rPr>
                <a:t>2</a:t>
              </a:r>
              <a:r>
                <a:rPr lang="en-US" sz="2000" dirty="0" smtClean="0">
                  <a:solidFill>
                    <a:schemeClr val="bg1"/>
                  </a:solidFill>
                  <a:ea typeface="Chalkboard" charset="0"/>
                  <a:cs typeface="Chalkboard" charset="0"/>
                  <a:sym typeface="Chalkboard" charset="0"/>
                </a:rPr>
                <a:t>sini=8.2 M</a:t>
              </a:r>
              <a:r>
                <a:rPr lang="en-US" sz="2000" baseline="-25000" dirty="0" smtClean="0">
                  <a:solidFill>
                    <a:schemeClr val="bg1"/>
                  </a:solidFill>
                  <a:ea typeface="Chalkboard" charset="0"/>
                  <a:cs typeface="Chalkboard" charset="0"/>
                  <a:sym typeface="Chalkboard" charset="0"/>
                </a:rPr>
                <a:t>⊕</a:t>
              </a:r>
              <a:endParaRPr lang="en-US" sz="2000" baseline="-25000" dirty="0">
                <a:solidFill>
                  <a:schemeClr val="bg1"/>
                </a:solidFill>
                <a:ea typeface="Chalkboard" charset="0"/>
                <a:cs typeface="Chalkboard" charset="0"/>
                <a:sym typeface="Chalkboard" charset="0"/>
              </a:endParaRPr>
            </a:p>
          </p:txBody>
        </p:sp>
        <p:cxnSp>
          <p:nvCxnSpPr>
            <p:cNvPr id="19" name="Connecteur droit 18"/>
            <p:cNvCxnSpPr/>
            <p:nvPr/>
          </p:nvCxnSpPr>
          <p:spPr>
            <a:xfrm>
              <a:off x="4071934" y="3214686"/>
              <a:ext cx="1857388" cy="28575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V="1">
              <a:off x="4143372" y="4143380"/>
              <a:ext cx="1785950" cy="7143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flipV="1">
              <a:off x="4071934" y="4786322"/>
              <a:ext cx="1857388" cy="57150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3"/>
          <p:cNvSpPr>
            <a:spLocks/>
          </p:cNvSpPr>
          <p:nvPr/>
        </p:nvSpPr>
        <p:spPr bwMode="auto">
          <a:xfrm>
            <a:off x="7136767" y="6080959"/>
            <a:ext cx="1578637" cy="276999"/>
          </a:xfrm>
          <a:prstGeom prst="rect">
            <a:avLst/>
          </a:prstGeom>
          <a:noFill/>
          <a:ln w="9525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b="1" i="1" dirty="0" smtClean="0">
                <a:solidFill>
                  <a:schemeClr val="bg1"/>
                </a:solidFill>
                <a:ea typeface="Chalkboard" charset="0"/>
                <a:cs typeface="Chalkboard" charset="0"/>
                <a:sym typeface="Chalkboard" charset="0"/>
              </a:rPr>
              <a:t>(ESO, </a:t>
            </a:r>
            <a:r>
              <a:rPr lang="en-US" b="1" i="1" dirty="0" err="1" smtClean="0">
                <a:solidFill>
                  <a:schemeClr val="bg1"/>
                </a:solidFill>
                <a:ea typeface="Chalkboard" charset="0"/>
                <a:cs typeface="Chalkboard" charset="0"/>
                <a:sym typeface="Chalkboard" charset="0"/>
              </a:rPr>
              <a:t>Avril</a:t>
            </a:r>
            <a:r>
              <a:rPr lang="en-US" b="1" i="1" dirty="0" smtClean="0">
                <a:solidFill>
                  <a:schemeClr val="bg1"/>
                </a:solidFill>
                <a:ea typeface="Chalkboard" charset="0"/>
                <a:cs typeface="Chalkboard" charset="0"/>
                <a:sym typeface="Chalkboard" charset="0"/>
              </a:rPr>
              <a:t> 2007)</a:t>
            </a:r>
            <a:endParaRPr lang="en-US" b="1" i="1" baseline="-25000" dirty="0">
              <a:solidFill>
                <a:schemeClr val="bg1"/>
              </a:solidFill>
              <a:ea typeface="Chalkboard" charset="0"/>
              <a:cs typeface="Chalkboard" charset="0"/>
              <a:sym typeface="Chalkboard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gl581cor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5" y="2000252"/>
            <a:ext cx="6477029" cy="4857772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85786" y="1571612"/>
            <a:ext cx="7725133" cy="5137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78903" tIns="41030" rIns="78903" bIns="41030">
            <a:spAutoFit/>
          </a:bodyPr>
          <a:lstStyle/>
          <a:p>
            <a: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fr-FR" sz="2800" dirty="0" smtClean="0">
                <a:ea typeface="msmincho" charset="0"/>
                <a:cs typeface="msmincho" charset="0"/>
              </a:rPr>
              <a:t>Quelle structure?</a:t>
            </a:r>
            <a:endParaRPr lang="en-GB" sz="2000" dirty="0">
              <a:ea typeface="msmincho" charset="0"/>
              <a:cs typeface="msmincho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500042"/>
            <a:ext cx="9144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r>
              <a:rPr lang="fr-FR" sz="6600" dirty="0" smtClean="0">
                <a:cs typeface="Lucida Sans Unicode" pitchFamily="34" charset="0"/>
              </a:rPr>
              <a:t>1.Vitesses Radiales</a:t>
            </a:r>
            <a:endParaRPr lang="en-US" sz="6600" dirty="0">
              <a:cs typeface="Lucida Sans Unicode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00826" y="2000240"/>
            <a:ext cx="100013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643702" y="4357694"/>
            <a:ext cx="100013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-214346" y="915399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3200" dirty="0" smtClean="0"/>
              <a:t>Des Super Exo-Terres!!!</a:t>
            </a:r>
            <a:endParaRPr lang="fr-FR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500042"/>
            <a:ext cx="9144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r>
              <a:rPr lang="fr-FR" sz="6600" dirty="0" smtClean="0">
                <a:solidFill>
                  <a:schemeClr val="bg1">
                    <a:lumMod val="95000"/>
                  </a:schemeClr>
                </a:solidFill>
                <a:cs typeface="Lucida Sans Unicode" pitchFamily="34" charset="0"/>
              </a:rPr>
              <a:t>Définitions</a:t>
            </a:r>
            <a:endParaRPr lang="en-US" sz="6600" dirty="0">
              <a:solidFill>
                <a:schemeClr val="bg1">
                  <a:lumMod val="95000"/>
                </a:schemeClr>
              </a:solidFill>
              <a:cs typeface="Lucida Sans Unicode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-214346" y="915399"/>
            <a:ext cx="93583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3200" dirty="0" smtClean="0">
                <a:solidFill>
                  <a:srgbClr val="00B0F0"/>
                </a:solidFill>
              </a:rPr>
              <a:t>Etoiles et Planètes</a:t>
            </a:r>
            <a:endParaRPr lang="fr-FR" sz="3200" dirty="0">
              <a:solidFill>
                <a:srgbClr val="00B0F0"/>
              </a:solidFill>
            </a:endParaRPr>
          </a:p>
        </p:txBody>
      </p:sp>
      <p:pic>
        <p:nvPicPr>
          <p:cNvPr id="6" name="Image 5" descr="800px-Morgan-Keenan_spectral_classificat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857496"/>
            <a:ext cx="7358082" cy="26673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8662" y="1571613"/>
            <a:ext cx="8072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Une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étoile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est</a:t>
            </a:r>
            <a:r>
              <a:rPr lang="en-US" sz="2000" dirty="0" smtClean="0">
                <a:solidFill>
                  <a:schemeClr val="bg1"/>
                </a:solidFill>
              </a:rPr>
              <a:t> “</a:t>
            </a:r>
            <a:r>
              <a:rPr lang="en-US" sz="2000" dirty="0" err="1" smtClean="0">
                <a:solidFill>
                  <a:schemeClr val="bg1"/>
                </a:solidFill>
              </a:rPr>
              <a:t>une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boule</a:t>
            </a:r>
            <a:r>
              <a:rPr lang="en-US" sz="2000" dirty="0" smtClean="0">
                <a:solidFill>
                  <a:schemeClr val="bg1"/>
                </a:solidFill>
              </a:rPr>
              <a:t> de plasma </a:t>
            </a:r>
            <a:r>
              <a:rPr lang="en-US" sz="2000" dirty="0" err="1" smtClean="0">
                <a:solidFill>
                  <a:schemeClr val="bg1"/>
                </a:solidFill>
              </a:rPr>
              <a:t>chaud</a:t>
            </a:r>
            <a:r>
              <a:rPr lang="en-US" sz="2000" dirty="0" smtClean="0">
                <a:solidFill>
                  <a:schemeClr val="bg1"/>
                </a:solidFill>
              </a:rPr>
              <a:t> qui </a:t>
            </a:r>
            <a:r>
              <a:rPr lang="en-US" sz="2000" dirty="0" err="1" smtClean="0">
                <a:solidFill>
                  <a:schemeClr val="bg1"/>
                </a:solidFill>
              </a:rPr>
              <a:t>entretient</a:t>
            </a:r>
            <a:r>
              <a:rPr lang="en-US" sz="2000" dirty="0" smtClean="0">
                <a:solidFill>
                  <a:schemeClr val="bg1"/>
                </a:solidFill>
              </a:rPr>
              <a:t> en son </a:t>
            </a:r>
            <a:r>
              <a:rPr lang="en-US" sz="2000" dirty="0" err="1" smtClean="0">
                <a:solidFill>
                  <a:schemeClr val="bg1"/>
                </a:solidFill>
              </a:rPr>
              <a:t>coeur</a:t>
            </a:r>
            <a:r>
              <a:rPr lang="en-US" sz="2000" dirty="0" smtClean="0">
                <a:solidFill>
                  <a:schemeClr val="bg1"/>
                </a:solidFill>
              </a:rPr>
              <a:t> les </a:t>
            </a:r>
            <a:r>
              <a:rPr lang="en-US" sz="2000" dirty="0" err="1" smtClean="0">
                <a:solidFill>
                  <a:schemeClr val="bg1"/>
                </a:solidFill>
              </a:rPr>
              <a:t>réactions</a:t>
            </a:r>
            <a:r>
              <a:rPr lang="en-US" sz="2000" dirty="0" smtClean="0">
                <a:solidFill>
                  <a:schemeClr val="bg1"/>
                </a:solidFill>
              </a:rPr>
              <a:t> de fusion </a:t>
            </a:r>
            <a:r>
              <a:rPr lang="en-US" sz="3200" b="1" dirty="0" err="1" smtClean="0">
                <a:solidFill>
                  <a:srgbClr val="00B0F0"/>
                </a:solidFill>
              </a:rPr>
              <a:t>thermonucléaire</a:t>
            </a:r>
            <a:r>
              <a:rPr lang="en-US" sz="2000" b="1" dirty="0" smtClean="0">
                <a:solidFill>
                  <a:srgbClr val="00B0F0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de </a:t>
            </a:r>
            <a:r>
              <a:rPr lang="en-US" sz="2000" dirty="0" err="1" smtClean="0">
                <a:solidFill>
                  <a:schemeClr val="bg1"/>
                </a:solidFill>
              </a:rPr>
              <a:t>l</a:t>
            </a:r>
            <a:r>
              <a:rPr lang="en-US" sz="2000" dirty="0" err="1" smtClean="0">
                <a:solidFill>
                  <a:srgbClr val="00B0F0"/>
                </a:solidFill>
              </a:rPr>
              <a:t>’</a:t>
            </a:r>
            <a:r>
              <a:rPr lang="en-US" sz="3200" b="1" dirty="0" err="1" smtClean="0">
                <a:solidFill>
                  <a:srgbClr val="00B0F0"/>
                </a:solidFill>
              </a:rPr>
              <a:t>Hydrogène</a:t>
            </a:r>
            <a:r>
              <a:rPr lang="en-US" sz="2000" dirty="0" smtClean="0">
                <a:solidFill>
                  <a:schemeClr val="bg1"/>
                </a:solidFill>
              </a:rPr>
              <a:t>“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3108" y="5857892"/>
            <a:ext cx="1571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1M</a:t>
            </a:r>
            <a:r>
              <a:rPr lang="en-US" baseline="-25000" dirty="0" smtClean="0">
                <a:solidFill>
                  <a:schemeClr val="bg1"/>
                </a:solidFill>
                <a:cs typeface="Lucida Sans Unicode"/>
              </a:rPr>
              <a:t>⊙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fr-FR" dirty="0" err="1" smtClean="0">
                <a:solidFill>
                  <a:schemeClr val="bg1"/>
                </a:solidFill>
              </a:rPr>
              <a:t>T</a:t>
            </a:r>
            <a:r>
              <a:rPr lang="fr-FR" baseline="-25000" dirty="0" err="1" smtClean="0">
                <a:solidFill>
                  <a:schemeClr val="bg1"/>
                </a:solidFill>
              </a:rPr>
              <a:t>eff</a:t>
            </a:r>
            <a:r>
              <a:rPr lang="fr-FR" dirty="0" smtClean="0">
                <a:solidFill>
                  <a:schemeClr val="bg1"/>
                </a:solidFill>
              </a:rPr>
              <a:t> = 5800 K</a:t>
            </a:r>
            <a:endParaRPr lang="fr-FR" baseline="-25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5786" y="5857892"/>
            <a:ext cx="1571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0.1 M</a:t>
            </a:r>
            <a:r>
              <a:rPr lang="en-US" baseline="-25000" dirty="0" smtClean="0">
                <a:solidFill>
                  <a:schemeClr val="bg1"/>
                </a:solidFill>
                <a:cs typeface="Lucida Sans Unicode"/>
              </a:rPr>
              <a:t>⊙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fr-FR" dirty="0" err="1" smtClean="0">
                <a:solidFill>
                  <a:schemeClr val="bg1"/>
                </a:solidFill>
              </a:rPr>
              <a:t>T</a:t>
            </a:r>
            <a:r>
              <a:rPr lang="fr-FR" baseline="-25000" dirty="0" err="1" smtClean="0">
                <a:solidFill>
                  <a:schemeClr val="bg1"/>
                </a:solidFill>
              </a:rPr>
              <a:t>eff</a:t>
            </a:r>
            <a:r>
              <a:rPr lang="fr-FR" dirty="0" smtClean="0">
                <a:solidFill>
                  <a:schemeClr val="bg1"/>
                </a:solidFill>
              </a:rPr>
              <a:t> = 2800 K</a:t>
            </a:r>
            <a:endParaRPr lang="fr-FR" baseline="-250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86446" y="5857892"/>
            <a:ext cx="1571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 M</a:t>
            </a:r>
            <a:r>
              <a:rPr lang="en-US" baseline="-25000" dirty="0" smtClean="0">
                <a:solidFill>
                  <a:schemeClr val="bg1"/>
                </a:solidFill>
                <a:cs typeface="Lucida Sans Unicode"/>
              </a:rPr>
              <a:t>⊙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fr-FR" dirty="0" err="1" smtClean="0">
                <a:solidFill>
                  <a:schemeClr val="bg1"/>
                </a:solidFill>
              </a:rPr>
              <a:t>T</a:t>
            </a:r>
            <a:r>
              <a:rPr lang="fr-FR" baseline="-25000" dirty="0" err="1" smtClean="0">
                <a:solidFill>
                  <a:schemeClr val="bg1"/>
                </a:solidFill>
              </a:rPr>
              <a:t>eff</a:t>
            </a:r>
            <a:r>
              <a:rPr lang="fr-FR" dirty="0" smtClean="0">
                <a:solidFill>
                  <a:schemeClr val="bg1"/>
                </a:solidFill>
              </a:rPr>
              <a:t> = 30 000 K</a:t>
            </a:r>
            <a:endParaRPr lang="fr-FR" baseline="-25000" dirty="0">
              <a:solidFill>
                <a:schemeClr val="bg1"/>
              </a:solidFill>
            </a:endParaRPr>
          </a:p>
        </p:txBody>
      </p:sp>
      <p:cxnSp>
        <p:nvCxnSpPr>
          <p:cNvPr id="13" name="Connecteur droit 12"/>
          <p:cNvCxnSpPr/>
          <p:nvPr/>
        </p:nvCxnSpPr>
        <p:spPr>
          <a:xfrm rot="5400000">
            <a:off x="1536679" y="5749941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rot="5400000">
            <a:off x="2251059" y="5749941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rot="5400000">
            <a:off x="6249999" y="5749941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-214346" y="915399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Dans la zone habitable?</a:t>
            </a:r>
            <a:endParaRPr lang="fr-FR" sz="3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500042"/>
            <a:ext cx="9144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r>
              <a:rPr lang="fr-FR" sz="6600" dirty="0" smtClean="0">
                <a:solidFill>
                  <a:schemeClr val="bg1">
                    <a:lumMod val="85000"/>
                  </a:schemeClr>
                </a:solidFill>
                <a:cs typeface="Lucida Sans Unicode" pitchFamily="34" charset="0"/>
              </a:rPr>
              <a:t>1.Vitesses Radiales</a:t>
            </a:r>
            <a:endParaRPr lang="en-US" sz="6600" dirty="0">
              <a:solidFill>
                <a:schemeClr val="bg1">
                  <a:lumMod val="85000"/>
                </a:schemeClr>
              </a:solidFill>
              <a:cs typeface="Lucida Sans Unicode" pitchFamily="34" charset="0"/>
            </a:endParaRPr>
          </a:p>
        </p:txBody>
      </p:sp>
      <p:pic>
        <p:nvPicPr>
          <p:cNvPr id="5" name="Image 4" descr="736px-Zone-Habitable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53" y="1714488"/>
            <a:ext cx="7831937" cy="476726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-214346" y="915399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Dans la zone habitable?</a:t>
            </a:r>
            <a:endParaRPr lang="fr-FR" sz="3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500042"/>
            <a:ext cx="9144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r>
              <a:rPr lang="fr-FR" sz="6600" dirty="0" smtClean="0">
                <a:solidFill>
                  <a:schemeClr val="bg1">
                    <a:lumMod val="85000"/>
                  </a:schemeClr>
                </a:solidFill>
                <a:cs typeface="Lucida Sans Unicode" pitchFamily="34" charset="0"/>
              </a:rPr>
              <a:t>1.Vitesses Radiales</a:t>
            </a:r>
            <a:endParaRPr lang="en-US" sz="6600" dirty="0">
              <a:solidFill>
                <a:schemeClr val="bg1">
                  <a:lumMod val="85000"/>
                </a:schemeClr>
              </a:solidFill>
              <a:cs typeface="Lucida Sans Unicode" pitchFamily="34" charset="0"/>
            </a:endParaRPr>
          </a:p>
        </p:txBody>
      </p:sp>
      <p:pic>
        <p:nvPicPr>
          <p:cNvPr id="5" name="Image 4" descr="736px-Zone-Habitable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53" y="1714488"/>
            <a:ext cx="7831937" cy="4767266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85984" y="4772639"/>
            <a:ext cx="1857388" cy="5137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78903" tIns="41030" rIns="78903" bIns="41030">
            <a:spAutoFit/>
          </a:bodyPr>
          <a:lstStyle/>
          <a:p>
            <a: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fr-FR" sz="2800" dirty="0" err="1" smtClean="0">
                <a:solidFill>
                  <a:srgbClr val="92D050"/>
                </a:solidFill>
                <a:ea typeface="msmincho" charset="0"/>
                <a:cs typeface="msmincho" charset="0"/>
              </a:rPr>
              <a:t>Gl</a:t>
            </a:r>
            <a:r>
              <a:rPr lang="fr-FR" sz="2800" dirty="0" smtClean="0">
                <a:solidFill>
                  <a:srgbClr val="92D050"/>
                </a:solidFill>
                <a:ea typeface="msmincho" charset="0"/>
                <a:cs typeface="msmincho" charset="0"/>
              </a:rPr>
              <a:t> 581 c ?</a:t>
            </a:r>
            <a:endParaRPr lang="en-GB" sz="2000" dirty="0">
              <a:solidFill>
                <a:srgbClr val="92D050"/>
              </a:solidFill>
              <a:ea typeface="msmincho" charset="0"/>
              <a:cs typeface="msmincho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3143240" y="5214950"/>
            <a:ext cx="142876" cy="142876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179339"/>
            <a:ext cx="164301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r>
              <a:rPr lang="fr-FR" sz="56600" b="1" dirty="0" smtClean="0">
                <a:cs typeface="Lucida Sans Unicode" pitchFamily="34" charset="0"/>
              </a:rPr>
              <a:t>2</a:t>
            </a:r>
            <a:endParaRPr lang="en-US" sz="56600" b="1" dirty="0">
              <a:cs typeface="Lucida Sans Unicode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500042"/>
            <a:ext cx="9144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r>
              <a:rPr lang="fr-FR" sz="6600" dirty="0" smtClean="0">
                <a:cs typeface="Lucida Sans Unicode" pitchFamily="34" charset="0"/>
              </a:rPr>
              <a:t>2.Transit</a:t>
            </a:r>
            <a:endParaRPr lang="en-US" sz="6600" dirty="0">
              <a:cs typeface="Lucida Sans Unicode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" y="915399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3200" dirty="0" smtClean="0">
                <a:solidFill>
                  <a:srgbClr val="00B0F0"/>
                </a:solidFill>
              </a:rPr>
              <a:t>Détecter l’ombre des exo-planètes </a:t>
            </a:r>
            <a:endParaRPr lang="fr-FR" sz="3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trans_an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989" y="2143116"/>
            <a:ext cx="6972349" cy="43577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57356" y="2000240"/>
            <a:ext cx="5857916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500042"/>
            <a:ext cx="9144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r>
              <a:rPr lang="fr-FR" sz="6600" dirty="0" smtClean="0">
                <a:cs typeface="Lucida Sans Unicode" pitchFamily="34" charset="0"/>
              </a:rPr>
              <a:t>2.Transit</a:t>
            </a:r>
            <a:endParaRPr lang="en-US" sz="6600" dirty="0">
              <a:cs typeface="Lucida Sans Unicode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85786" y="1566610"/>
            <a:ext cx="8143932" cy="7193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78903" tIns="41030" rIns="78903" bIns="4103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4400" b="1" dirty="0" err="1" smtClean="0">
                <a:solidFill>
                  <a:srgbClr val="00B0F0"/>
                </a:solidFill>
                <a:ea typeface="msmincho" charset="0"/>
                <a:cs typeface="msmincho" charset="0"/>
              </a:rPr>
              <a:t>Baisse</a:t>
            </a:r>
            <a:r>
              <a:rPr lang="en-GB" sz="2800" dirty="0" smtClean="0">
                <a:ea typeface="msmincho" charset="0"/>
                <a:cs typeface="msmincho" charset="0"/>
              </a:rPr>
              <a:t> de la </a:t>
            </a:r>
            <a:r>
              <a:rPr lang="en-GB" sz="2800" dirty="0" err="1" smtClean="0">
                <a:ea typeface="msmincho" charset="0"/>
                <a:cs typeface="msmincho" charset="0"/>
              </a:rPr>
              <a:t>luminosité</a:t>
            </a:r>
            <a:r>
              <a:rPr lang="en-GB" sz="2800" dirty="0" smtClean="0">
                <a:ea typeface="msmincho" charset="0"/>
                <a:cs typeface="msmincho" charset="0"/>
              </a:rPr>
              <a:t> de </a:t>
            </a:r>
            <a:r>
              <a:rPr lang="en-GB" sz="2800" dirty="0" err="1" smtClean="0">
                <a:ea typeface="msmincho" charset="0"/>
                <a:cs typeface="msmincho" charset="0"/>
              </a:rPr>
              <a:t>l’étoile</a:t>
            </a:r>
            <a:r>
              <a:rPr lang="en-GB" sz="2800" dirty="0" smtClean="0">
                <a:ea typeface="msmincho" charset="0"/>
                <a:cs typeface="msmincho" charset="0"/>
              </a:rPr>
              <a:t> 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2" y="915399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3200" dirty="0" smtClean="0">
                <a:solidFill>
                  <a:srgbClr val="00B0F0"/>
                </a:solidFill>
              </a:rPr>
              <a:t>Détecter l’ombre des exo-planètes </a:t>
            </a:r>
            <a:endParaRPr lang="fr-FR" sz="3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428596" y="2040778"/>
            <a:ext cx="8429684" cy="1641634"/>
          </a:xfrm>
          <a:prstGeom prst="rect">
            <a:avLst/>
          </a:prstGeom>
          <a:ln/>
        </p:spPr>
        <p:txBody>
          <a:bodyPr rIns="126999"/>
          <a:lstStyle/>
          <a:p>
            <a:pPr lvl="0">
              <a:spcBef>
                <a:spcPct val="0"/>
              </a:spcBef>
              <a:defRPr/>
            </a:pPr>
            <a:r>
              <a:rPr lang="fr-FR" sz="2800" dirty="0" err="1" smtClean="0"/>
              <a:t>CoRoT</a:t>
            </a:r>
            <a:r>
              <a:rPr lang="fr-FR" sz="2800" dirty="0" smtClean="0"/>
              <a:t> </a:t>
            </a:r>
            <a:r>
              <a:rPr lang="fr-FR" sz="2800" dirty="0" err="1" smtClean="0"/>
              <a:t>Space</a:t>
            </a:r>
            <a:r>
              <a:rPr lang="fr-FR" sz="2800" dirty="0" smtClean="0"/>
              <a:t> Mission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Lucida Sans Unicode" pitchFamily="34" charset="0"/>
              <a:ea typeface="+mj-ea"/>
              <a:cs typeface="Lucida Sans Unicode" pitchFamily="34" charset="0"/>
            </a:endParaRPr>
          </a:p>
          <a:p>
            <a:pPr>
              <a:spcBef>
                <a:spcPct val="0"/>
              </a:spcBef>
            </a:pPr>
            <a:r>
              <a:rPr lang="en-US" sz="2000" dirty="0" smtClean="0">
                <a:cs typeface="Lucida Sans Unicode" pitchFamily="34" charset="0"/>
                <a:sym typeface="Tahoma" pitchFamily="32" charset="0"/>
              </a:rPr>
              <a:t> </a:t>
            </a:r>
            <a:r>
              <a:rPr lang="fr-FR" sz="2000" dirty="0" smtClean="0">
                <a:solidFill>
                  <a:schemeClr val="accent2"/>
                </a:solidFill>
                <a:cs typeface="Lucida Sans Unicode" pitchFamily="34" charset="0"/>
                <a:sym typeface="Wingdings 2" pitchFamily="18" charset="2"/>
              </a:rPr>
              <a:t> </a:t>
            </a:r>
            <a:r>
              <a:rPr lang="en-US" sz="2800" b="1" dirty="0" smtClean="0">
                <a:solidFill>
                  <a:srgbClr val="00B0F0"/>
                </a:solidFill>
                <a:cs typeface="Lucida Sans Unicode" pitchFamily="34" charset="0"/>
                <a:sym typeface="Tahoma" pitchFamily="32" charset="0"/>
              </a:rPr>
              <a:t>7</a:t>
            </a:r>
            <a:r>
              <a:rPr lang="en-US" sz="2000" dirty="0" smtClean="0">
                <a:cs typeface="Lucida Sans Unicode" pitchFamily="34" charset="0"/>
                <a:sym typeface="Tahoma" pitchFamily="32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cs typeface="Lucida Sans Unicode" pitchFamily="34" charset="0"/>
                <a:sym typeface="Tahoma" pitchFamily="32" charset="0"/>
              </a:rPr>
              <a:t>planètes</a:t>
            </a:r>
            <a:r>
              <a:rPr lang="en-US" sz="2000" dirty="0" smtClean="0">
                <a:solidFill>
                  <a:schemeClr val="accent2"/>
                </a:solidFill>
                <a:cs typeface="Lucida Sans Unicode" pitchFamily="34" charset="0"/>
                <a:sym typeface="Tahoma" pitchFamily="32" charset="0"/>
              </a:rPr>
              <a:t> (</a:t>
            </a:r>
            <a:r>
              <a:rPr lang="en-US" sz="2000" dirty="0" smtClean="0">
                <a:solidFill>
                  <a:schemeClr val="accent2"/>
                </a:solidFill>
                <a:cs typeface="Lucida Sans Unicode" pitchFamily="34" charset="0"/>
                <a:sym typeface="Arial" charset="0"/>
              </a:rPr>
              <a:t>50 000 stars)	</a:t>
            </a:r>
            <a:endParaRPr lang="en-US" sz="2000" dirty="0" smtClean="0">
              <a:solidFill>
                <a:schemeClr val="accent2"/>
              </a:solidFill>
              <a:cs typeface="Lucida Sans Unicode" pitchFamily="34" charset="0"/>
              <a:sym typeface="Tahoma" pitchFamily="32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uLnTx/>
              <a:uFillTx/>
              <a:latin typeface="Lucida Sans Unicode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034" y="3053772"/>
            <a:ext cx="4357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Télescope spatial (lancé en </a:t>
            </a:r>
            <a:r>
              <a:rPr lang="fr-FR" dirty="0" err="1" smtClean="0"/>
              <a:t>Déc</a:t>
            </a:r>
            <a:r>
              <a:rPr lang="fr-FR" dirty="0" smtClean="0"/>
              <a:t> 2006)</a:t>
            </a:r>
          </a:p>
          <a:p>
            <a:r>
              <a:rPr lang="fr-FR" dirty="0" smtClean="0"/>
              <a:t>27-cm de diamètre</a:t>
            </a:r>
          </a:p>
          <a:p>
            <a:r>
              <a:rPr lang="fr-FR" dirty="0" smtClean="0"/>
              <a:t>Détection de super-Terres!</a:t>
            </a:r>
          </a:p>
        </p:txBody>
      </p:sp>
      <p:pic>
        <p:nvPicPr>
          <p:cNvPr id="13" name="Image 12" descr="Coro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695340" y="2767922"/>
            <a:ext cx="3930489" cy="296663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2661352" y="3607099"/>
            <a:ext cx="1485895" cy="223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2" y="915399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3200" dirty="0" smtClean="0">
                <a:solidFill>
                  <a:srgbClr val="00B0F0"/>
                </a:solidFill>
              </a:rPr>
              <a:t>Du sol ou de l’espace</a:t>
            </a:r>
            <a:endParaRPr lang="fr-FR" sz="3200" dirty="0">
              <a:solidFill>
                <a:srgbClr val="00B0F0"/>
              </a:solidFill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0" y="500042"/>
            <a:ext cx="9144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r>
              <a:rPr lang="fr-FR" sz="6600" dirty="0" smtClean="0">
                <a:cs typeface="Lucida Sans Unicode" pitchFamily="34" charset="0"/>
              </a:rPr>
              <a:t>2.Transit</a:t>
            </a:r>
            <a:endParaRPr lang="en-US" sz="6600" dirty="0">
              <a:cs typeface="Lucida Sans Unicode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81000" y="-714404"/>
            <a:ext cx="9525000" cy="952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2" y="915399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3200" dirty="0" smtClean="0">
                <a:solidFill>
                  <a:srgbClr val="00B0F0"/>
                </a:solidFill>
              </a:rPr>
              <a:t>L’ombre d’une planète en transit </a:t>
            </a:r>
            <a:endParaRPr lang="fr-FR" sz="3200" dirty="0">
              <a:solidFill>
                <a:srgbClr val="00B0F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57356" y="2000240"/>
            <a:ext cx="5857916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500042"/>
            <a:ext cx="9144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r>
              <a:rPr lang="fr-FR" sz="6600" dirty="0" smtClean="0">
                <a:cs typeface="Lucida Sans Unicode" pitchFamily="34" charset="0"/>
              </a:rPr>
              <a:t>2.Transit</a:t>
            </a:r>
            <a:endParaRPr lang="en-US" sz="6600" dirty="0">
              <a:cs typeface="Lucida Sans Unicode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785786" y="1571612"/>
            <a:ext cx="8143932" cy="1066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78903" tIns="41030" rIns="78903" bIns="4103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2800" dirty="0" smtClean="0">
                <a:ea typeface="msmincho" charset="0"/>
                <a:cs typeface="msmincho" charset="0"/>
              </a:rPr>
              <a:t>Photometric Transit</a:t>
            </a:r>
          </a:p>
          <a:p>
            <a:pPr>
              <a:lnSpc>
                <a:spcPct val="94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800" dirty="0" smtClean="0">
                <a:ea typeface="msmincho" charset="0"/>
                <a:cs typeface="msmincho" charset="0"/>
              </a:rPr>
              <a:t>     </a:t>
            </a:r>
          </a:p>
          <a:p>
            <a:pPr>
              <a:lnSpc>
                <a:spcPct val="94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fr-FR" sz="2000" dirty="0" smtClean="0">
                <a:solidFill>
                  <a:schemeClr val="accent2"/>
                </a:solidFill>
                <a:cs typeface="Lucida Sans Unicode" pitchFamily="34" charset="0"/>
                <a:sym typeface="Wingdings 2" pitchFamily="18" charset="2"/>
              </a:rPr>
              <a:t>		 </a:t>
            </a:r>
            <a:r>
              <a:rPr lang="fr-FR" sz="3200" b="1" dirty="0" smtClean="0">
                <a:solidFill>
                  <a:srgbClr val="00B0F0"/>
                </a:solidFill>
                <a:cs typeface="Lucida Sans Unicode" pitchFamily="34" charset="0"/>
                <a:sym typeface="Wingdings 2" pitchFamily="18" charset="2"/>
              </a:rPr>
              <a:t>L’ombre </a:t>
            </a:r>
            <a:r>
              <a:rPr lang="fr-FR" sz="2000" dirty="0" smtClean="0">
                <a:cs typeface="Lucida Sans Unicode" pitchFamily="34" charset="0"/>
                <a:sym typeface="Wingdings 2" pitchFamily="18" charset="2"/>
              </a:rPr>
              <a:t>de </a:t>
            </a:r>
            <a:r>
              <a:rPr lang="fr-FR" sz="2000" dirty="0" err="1" smtClean="0">
                <a:cs typeface="Lucida Sans Unicode" pitchFamily="34" charset="0"/>
                <a:sym typeface="Wingdings 2" pitchFamily="18" charset="2"/>
              </a:rPr>
              <a:t>CoRoT</a:t>
            </a:r>
            <a:r>
              <a:rPr lang="fr-FR" sz="2000" dirty="0" smtClean="0">
                <a:cs typeface="Lucida Sans Unicode" pitchFamily="34" charset="0"/>
                <a:sym typeface="Wingdings 2" pitchFamily="18" charset="2"/>
              </a:rPr>
              <a:t>-Exo-4b</a:t>
            </a:r>
            <a:endParaRPr lang="en-GB" sz="2000" dirty="0">
              <a:solidFill>
                <a:srgbClr val="FF00FF"/>
              </a:solidFill>
              <a:ea typeface="msmincho" charset="0"/>
              <a:cs typeface="msmincho" charset="0"/>
            </a:endParaRPr>
          </a:p>
        </p:txBody>
      </p:sp>
      <p:pic>
        <p:nvPicPr>
          <p:cNvPr id="12" name="Image 11" descr="exo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" y="2786058"/>
            <a:ext cx="9096375" cy="3209925"/>
          </a:xfrm>
          <a:prstGeom prst="rect">
            <a:avLst/>
          </a:prstGeom>
        </p:spPr>
      </p:pic>
      <p:grpSp>
        <p:nvGrpSpPr>
          <p:cNvPr id="2" name="Groupe 18"/>
          <p:cNvGrpSpPr/>
          <p:nvPr/>
        </p:nvGrpSpPr>
        <p:grpSpPr>
          <a:xfrm>
            <a:off x="2857488" y="2778940"/>
            <a:ext cx="5491174" cy="3774259"/>
            <a:chOff x="2857488" y="2778940"/>
            <a:chExt cx="5491174" cy="3774259"/>
          </a:xfrm>
        </p:grpSpPr>
        <p:pic>
          <p:nvPicPr>
            <p:cNvPr id="14" name="Image 13" descr="exo4-curve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86182" y="2778940"/>
              <a:ext cx="4562480" cy="377425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15" name="Connecteur droit 14"/>
            <p:cNvCxnSpPr/>
            <p:nvPr/>
          </p:nvCxnSpPr>
          <p:spPr>
            <a:xfrm rot="10800000" flipV="1">
              <a:off x="2857488" y="2786058"/>
              <a:ext cx="928694" cy="7858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2857488" y="3571876"/>
              <a:ext cx="571504" cy="10715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" name="Group 59"/>
          <p:cNvGrpSpPr>
            <a:grpSpLocks/>
          </p:cNvGrpSpPr>
          <p:nvPr/>
        </p:nvGrpSpPr>
        <p:grpSpPr bwMode="auto">
          <a:xfrm>
            <a:off x="785919" y="4714881"/>
            <a:ext cx="5143715" cy="1676400"/>
            <a:chOff x="-1681" y="2566"/>
            <a:chExt cx="3308" cy="1056"/>
          </a:xfrm>
        </p:grpSpPr>
        <p:sp>
          <p:nvSpPr>
            <p:cNvPr id="17" name="AutoShape 57"/>
            <p:cNvSpPr>
              <a:spLocks noChangeArrowheads="1"/>
            </p:cNvSpPr>
            <p:nvPr/>
          </p:nvSpPr>
          <p:spPr bwMode="auto">
            <a:xfrm>
              <a:off x="-1681" y="2566"/>
              <a:ext cx="3034" cy="105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Rectangle 45"/>
            <p:cNvSpPr>
              <a:spLocks noChangeArrowheads="1"/>
            </p:cNvSpPr>
            <p:nvPr/>
          </p:nvSpPr>
          <p:spPr bwMode="auto">
            <a:xfrm>
              <a:off x="-1451" y="2656"/>
              <a:ext cx="3078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just"/>
              <a:r>
                <a:rPr lang="fr-FR" sz="2800" b="1" i="1" dirty="0" smtClean="0"/>
                <a:t>Ajustement: </a:t>
              </a:r>
            </a:p>
            <a:p>
              <a:pPr marL="342900" indent="-342900" algn="just"/>
              <a:r>
                <a:rPr lang="fr-FR" sz="2800" b="1" i="1" dirty="0" smtClean="0">
                  <a:solidFill>
                    <a:schemeClr val="accent2"/>
                  </a:solidFill>
                </a:rPr>
                <a:t>distance planète-étoile, i </a:t>
              </a:r>
            </a:p>
            <a:p>
              <a:pPr marL="342900" indent="-342900" algn="just"/>
              <a:r>
                <a:rPr lang="fr-FR" sz="2800" b="1" i="1" dirty="0" smtClean="0">
                  <a:solidFill>
                    <a:schemeClr val="accent2"/>
                  </a:solidFill>
                </a:rPr>
                <a:t>et </a:t>
              </a:r>
              <a:r>
                <a:rPr lang="fr-FR" sz="2800" b="1" i="1" dirty="0" err="1" smtClean="0">
                  <a:solidFill>
                    <a:schemeClr val="accent2"/>
                  </a:solidFill>
                </a:rPr>
                <a:t>R</a:t>
              </a:r>
              <a:r>
                <a:rPr lang="fr-FR" sz="2800" b="1" i="1" baseline="-25000" dirty="0" err="1" smtClean="0">
                  <a:solidFill>
                    <a:schemeClr val="accent2"/>
                  </a:solidFill>
                </a:rPr>
                <a:t>p</a:t>
              </a:r>
              <a:r>
                <a:rPr lang="fr-FR" sz="2800" b="1" i="1" baseline="-25000" dirty="0" smtClean="0">
                  <a:solidFill>
                    <a:srgbClr val="0033CC"/>
                  </a:solidFill>
                </a:rPr>
                <a:t>	</a:t>
              </a:r>
              <a:endParaRPr lang="fr-FR" sz="2800" b="1" i="1" baseline="-25000" dirty="0">
                <a:solidFill>
                  <a:srgbClr val="0033CC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1465263" y="6564313"/>
            <a:ext cx="53512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rgbClr val="CC0000"/>
                </a:solidFill>
                <a:cs typeface="Lucida Sans Unicode" pitchFamily="34" charset="0"/>
                <a:sym typeface="Wingdings" pitchFamily="2" charset="2"/>
              </a:rPr>
              <a:t></a:t>
            </a:r>
            <a:r>
              <a:rPr lang="fr-FR" sz="1200" dirty="0">
                <a:solidFill>
                  <a:srgbClr val="CC0000"/>
                </a:solidFill>
              </a:rPr>
              <a:t> </a:t>
            </a:r>
            <a:r>
              <a:rPr lang="fr-FR" sz="1200" dirty="0" err="1" smtClean="0">
                <a:solidFill>
                  <a:srgbClr val="CC0000"/>
                </a:solidFill>
              </a:rPr>
              <a:t>from</a:t>
            </a:r>
            <a:r>
              <a:rPr lang="fr-FR" sz="1200" dirty="0" smtClean="0">
                <a:solidFill>
                  <a:srgbClr val="CC0000"/>
                </a:solidFill>
              </a:rPr>
              <a:t> </a:t>
            </a:r>
            <a:r>
              <a:rPr lang="fr-FR" sz="1200" dirty="0">
                <a:solidFill>
                  <a:srgbClr val="CC0000"/>
                </a:solidFill>
              </a:rPr>
              <a:t>l’</a:t>
            </a:r>
            <a:r>
              <a:rPr lang="fr-FR" sz="1200" i="1" dirty="0">
                <a:solidFill>
                  <a:srgbClr val="CC0000"/>
                </a:solidFill>
              </a:rPr>
              <a:t>Encyclopédie des planètes extrasolaires </a:t>
            </a:r>
            <a:r>
              <a:rPr lang="fr-FR" sz="1200" dirty="0">
                <a:solidFill>
                  <a:srgbClr val="CC0000"/>
                </a:solidFill>
              </a:rPr>
              <a:t>(J. Schneider), http://exoplanet.eu</a:t>
            </a:r>
            <a:endParaRPr lang="fr-FR" sz="1200" i="1" dirty="0">
              <a:solidFill>
                <a:srgbClr val="CC0000"/>
              </a:solidFill>
            </a:endParaRP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3009900" y="3017838"/>
            <a:ext cx="613410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fr-FR" sz="25200" b="1" dirty="0" smtClean="0">
                <a:solidFill>
                  <a:srgbClr val="DDDDDD"/>
                </a:solidFill>
              </a:rPr>
              <a:t>   </a:t>
            </a:r>
            <a:r>
              <a:rPr lang="fr-FR" sz="25200" b="1" dirty="0" smtClean="0">
                <a:solidFill>
                  <a:schemeClr val="bg1">
                    <a:lumMod val="65000"/>
                  </a:schemeClr>
                </a:solidFill>
              </a:rPr>
              <a:t>55</a:t>
            </a:r>
            <a:endParaRPr lang="fr-FR" sz="25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32" y="915399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3200" dirty="0" smtClean="0">
                <a:solidFill>
                  <a:srgbClr val="00B0F0"/>
                </a:solidFill>
              </a:rPr>
              <a:t>Exo-Planètes détectées par Transit</a:t>
            </a:r>
            <a:endParaRPr lang="fr-FR" sz="3200" dirty="0">
              <a:solidFill>
                <a:srgbClr val="00B0F0"/>
              </a:solidFill>
            </a:endParaRP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032001" y="5234003"/>
            <a:ext cx="1882775" cy="1587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" name="Oval 18"/>
          <p:cNvSpPr>
            <a:spLocks noChangeAspect="1" noChangeArrowheads="1"/>
          </p:cNvSpPr>
          <p:nvPr/>
        </p:nvSpPr>
        <p:spPr bwMode="auto">
          <a:xfrm>
            <a:off x="1541463" y="4851415"/>
            <a:ext cx="792163" cy="7921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6" name="Oval 19"/>
          <p:cNvSpPr>
            <a:spLocks noChangeAspect="1" noChangeArrowheads="1"/>
          </p:cNvSpPr>
          <p:nvPr/>
        </p:nvSpPr>
        <p:spPr bwMode="auto">
          <a:xfrm>
            <a:off x="893763" y="4995878"/>
            <a:ext cx="2087563" cy="4318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Oval 20"/>
          <p:cNvSpPr>
            <a:spLocks noChangeAspect="1" noChangeArrowheads="1"/>
          </p:cNvSpPr>
          <p:nvPr/>
        </p:nvSpPr>
        <p:spPr bwMode="auto">
          <a:xfrm>
            <a:off x="2800351" y="5089540"/>
            <a:ext cx="257175" cy="28733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18" name="AutoShape 21"/>
          <p:cNvSpPr>
            <a:spLocks noChangeAspect="1" noChangeArrowheads="1"/>
          </p:cNvSpPr>
          <p:nvPr/>
        </p:nvSpPr>
        <p:spPr bwMode="auto">
          <a:xfrm>
            <a:off x="1582738" y="4856178"/>
            <a:ext cx="703263" cy="647700"/>
          </a:xfrm>
          <a:custGeom>
            <a:avLst/>
            <a:gdLst>
              <a:gd name="G0" fmla="+- 707 0 0"/>
              <a:gd name="G1" fmla="+- 11722134 0 0"/>
              <a:gd name="G2" fmla="+- 0 0 11722134"/>
              <a:gd name="T0" fmla="*/ 0 256 1"/>
              <a:gd name="T1" fmla="*/ 180 256 1"/>
              <a:gd name="G3" fmla="+- 11722134 T0 T1"/>
              <a:gd name="T2" fmla="*/ 0 256 1"/>
              <a:gd name="T3" fmla="*/ 90 256 1"/>
              <a:gd name="G4" fmla="+- 11722134 T2 T3"/>
              <a:gd name="G5" fmla="*/ G4 2 1"/>
              <a:gd name="T4" fmla="*/ 90 256 1"/>
              <a:gd name="T5" fmla="*/ 0 256 1"/>
              <a:gd name="G6" fmla="+- 11722134 T4 T5"/>
              <a:gd name="G7" fmla="*/ G6 2 1"/>
              <a:gd name="G8" fmla="abs 11722134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07"/>
              <a:gd name="G18" fmla="*/ 707 1 2"/>
              <a:gd name="G19" fmla="+- G18 5400 0"/>
              <a:gd name="G20" fmla="cos G19 11722134"/>
              <a:gd name="G21" fmla="sin G19 11722134"/>
              <a:gd name="G22" fmla="+- G20 10800 0"/>
              <a:gd name="G23" fmla="+- G21 10800 0"/>
              <a:gd name="G24" fmla="+- 10800 0 G20"/>
              <a:gd name="G25" fmla="+- 707 10800 0"/>
              <a:gd name="G26" fmla="?: G9 G17 G25"/>
              <a:gd name="G27" fmla="?: G9 0 21600"/>
              <a:gd name="G28" fmla="cos 10800 11722134"/>
              <a:gd name="G29" fmla="sin 10800 11722134"/>
              <a:gd name="G30" fmla="sin 707 11722134"/>
              <a:gd name="G31" fmla="+- G28 10800 0"/>
              <a:gd name="G32" fmla="+- G29 10800 0"/>
              <a:gd name="G33" fmla="+- G30 10800 0"/>
              <a:gd name="G34" fmla="?: G4 0 G31"/>
              <a:gd name="G35" fmla="?: 11722134 G34 0"/>
              <a:gd name="G36" fmla="?: G6 G35 G31"/>
              <a:gd name="G37" fmla="+- 21600 0 G36"/>
              <a:gd name="G38" fmla="?: G4 0 G33"/>
              <a:gd name="G39" fmla="?: 11722134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047 w 21600"/>
              <a:gd name="T15" fmla="*/ 10913 h 21600"/>
              <a:gd name="T16" fmla="*/ 10800 w 21600"/>
              <a:gd name="T17" fmla="*/ 10093 h 21600"/>
              <a:gd name="T18" fmla="*/ 16553 w 21600"/>
              <a:gd name="T19" fmla="*/ 1091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093" y="10813"/>
                </a:moveTo>
                <a:cubicBezTo>
                  <a:pt x="10093" y="10809"/>
                  <a:pt x="10093" y="10804"/>
                  <a:pt x="10093" y="10800"/>
                </a:cubicBezTo>
                <a:cubicBezTo>
                  <a:pt x="10093" y="10409"/>
                  <a:pt x="10409" y="10093"/>
                  <a:pt x="10800" y="10093"/>
                </a:cubicBezTo>
                <a:cubicBezTo>
                  <a:pt x="11190" y="10093"/>
                  <a:pt x="11507" y="10409"/>
                  <a:pt x="11507" y="10800"/>
                </a:cubicBezTo>
                <a:cubicBezTo>
                  <a:pt x="11507" y="10804"/>
                  <a:pt x="11506" y="10809"/>
                  <a:pt x="11506" y="10813"/>
                </a:cubicBezTo>
                <a:lnTo>
                  <a:pt x="21597" y="11013"/>
                </a:lnTo>
                <a:cubicBezTo>
                  <a:pt x="21599" y="10942"/>
                  <a:pt x="21600" y="10871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71"/>
                  <a:pt x="0" y="10942"/>
                  <a:pt x="2" y="11013"/>
                </a:cubicBezTo>
                <a:close/>
              </a:path>
            </a:pathLst>
          </a:cu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9" name="Picture 22" descr="oei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AF4"/>
              </a:clrFrom>
              <a:clrTo>
                <a:srgbClr val="F9FAF4">
                  <a:alpha val="0"/>
                </a:srgbClr>
              </a:clrTo>
            </a:clrChange>
          </a:blip>
          <a:srcRect l="22557" t="15260" r="14178" b="23294"/>
          <a:stretch>
            <a:fillRect/>
          </a:stretch>
        </p:blipFill>
        <p:spPr bwMode="auto">
          <a:xfrm>
            <a:off x="3779838" y="4829190"/>
            <a:ext cx="935038" cy="728663"/>
          </a:xfrm>
          <a:prstGeom prst="rect">
            <a:avLst/>
          </a:prstGeom>
          <a:noFill/>
        </p:spPr>
      </p:pic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0" y="500042"/>
            <a:ext cx="9144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r>
              <a:rPr lang="fr-FR" sz="6600" dirty="0" smtClean="0">
                <a:cs typeface="Lucida Sans Unicode" pitchFamily="34" charset="0"/>
              </a:rPr>
              <a:t>2.Transit</a:t>
            </a:r>
            <a:endParaRPr lang="en-US" sz="6600" dirty="0">
              <a:cs typeface="Lucida Sans Unicode" pitchFamily="34" charset="0"/>
            </a:endParaRP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1371600" y="1557338"/>
            <a:ext cx="7772400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366FF"/>
              </a:buClr>
              <a:buFont typeface="Wingdings" pitchFamily="2" charset="2"/>
              <a:buNone/>
            </a:pPr>
            <a:r>
              <a:rPr lang="fr-FR" sz="4400" b="1" dirty="0" smtClean="0">
                <a:solidFill>
                  <a:schemeClr val="hlink"/>
                </a:solidFill>
                <a:cs typeface="Lucida Sans Unicode" pitchFamily="34" charset="0"/>
              </a:rPr>
              <a:t>335</a:t>
            </a:r>
            <a:r>
              <a:rPr lang="fr-FR" sz="2800" dirty="0" smtClean="0">
                <a:cs typeface="Lucida Sans Unicode" pitchFamily="34" charset="0"/>
              </a:rPr>
              <a:t> exo-planètes (toutes techniques)</a:t>
            </a:r>
            <a:endParaRPr lang="fr-FR" sz="3200" dirty="0">
              <a:cs typeface="Lucida Sans Unicode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lang="fr-FR" sz="2400" dirty="0" smtClean="0">
                <a:solidFill>
                  <a:schemeClr val="accent2"/>
                </a:solidFill>
                <a:cs typeface="Lucida Sans Unicode" pitchFamily="34" charset="0"/>
                <a:sym typeface="Wingdings 2" pitchFamily="18" charset="2"/>
              </a:rPr>
              <a:t>Effet Doppler </a:t>
            </a:r>
            <a:r>
              <a:rPr lang="fr-FR" sz="2400" dirty="0" smtClean="0">
                <a:cs typeface="Lucida Sans Unicode" pitchFamily="34" charset="0"/>
              </a:rPr>
              <a:t>(</a:t>
            </a:r>
            <a:r>
              <a:rPr lang="fr-FR" sz="2400" b="1" dirty="0" smtClean="0">
                <a:solidFill>
                  <a:schemeClr val="hlink"/>
                </a:solidFill>
                <a:cs typeface="Lucida Sans Unicode" pitchFamily="34" charset="0"/>
              </a:rPr>
              <a:t>265</a:t>
            </a:r>
            <a:r>
              <a:rPr lang="fr-FR" sz="2400" dirty="0" smtClean="0">
                <a:cs typeface="Lucida Sans Unicode" pitchFamily="34" charset="0"/>
              </a:rPr>
              <a:t>)</a:t>
            </a:r>
            <a:endParaRPr lang="fr-FR" sz="2400" dirty="0">
              <a:cs typeface="Lucida Sans Unicode" pitchFamily="34" charset="0"/>
            </a:endParaRPr>
          </a:p>
          <a:p>
            <a:pPr marL="1143000" lvl="2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lang="fr-FR" sz="1600" dirty="0" smtClean="0">
                <a:solidFill>
                  <a:srgbClr val="CC0000"/>
                </a:solidFill>
                <a:latin typeface="Wingdings 2" pitchFamily="18" charset="2"/>
                <a:cs typeface="Lucida Sans Unicode" pitchFamily="34" charset="0"/>
                <a:sym typeface="Wingdings 2" pitchFamily="18" charset="2"/>
              </a:rPr>
              <a:t></a:t>
            </a:r>
            <a:r>
              <a:rPr lang="fr-FR" sz="1600" b="1" dirty="0" smtClean="0">
                <a:solidFill>
                  <a:srgbClr val="0070C0"/>
                </a:solidFill>
                <a:cs typeface="Lucida Sans Unicode" pitchFamily="34" charset="0"/>
              </a:rPr>
              <a:t>210</a:t>
            </a:r>
            <a:r>
              <a:rPr lang="fr-FR" sz="1600" dirty="0" smtClean="0">
                <a:cs typeface="Lucida Sans Unicode" pitchFamily="34" charset="0"/>
              </a:rPr>
              <a:t> systèmes exo-planétaires (exo-Jupiters, Saturnes, Neptunes… Terres)</a:t>
            </a:r>
            <a:endParaRPr lang="fr-FR" dirty="0" smtClean="0">
              <a:latin typeface="Book Antiqua" pitchFamily="18" charset="0"/>
              <a:cs typeface="Lucida Sans Unicode" pitchFamily="34" charset="0"/>
            </a:endParaRPr>
          </a:p>
          <a:p>
            <a:pPr marL="1143000" lvl="2" indent="-228600">
              <a:spcBef>
                <a:spcPct val="20000"/>
              </a:spcBef>
              <a:buClr>
                <a:srgbClr val="FF6600"/>
              </a:buClr>
            </a:pPr>
            <a:r>
              <a:rPr lang="fr-FR" sz="1600" dirty="0" smtClean="0">
                <a:solidFill>
                  <a:srgbClr val="CC0000"/>
                </a:solidFill>
                <a:latin typeface="Wingdings 2" pitchFamily="18" charset="2"/>
                <a:cs typeface="Lucida Sans Unicode" pitchFamily="34" charset="0"/>
                <a:sym typeface="Wingdings 2" pitchFamily="18" charset="2"/>
              </a:rPr>
              <a:t></a:t>
            </a:r>
            <a:r>
              <a:rPr lang="fr-FR" sz="1600" dirty="0" smtClean="0">
                <a:cs typeface="Lucida Sans Unicode" pitchFamily="34" charset="0"/>
              </a:rPr>
              <a:t>inclus </a:t>
            </a:r>
            <a:r>
              <a:rPr lang="fr-FR" sz="1600" b="1" dirty="0" smtClean="0">
                <a:solidFill>
                  <a:srgbClr val="0070C0"/>
                </a:solidFill>
                <a:cs typeface="Lucida Sans Unicode" pitchFamily="34" charset="0"/>
              </a:rPr>
              <a:t>31</a:t>
            </a:r>
            <a:r>
              <a:rPr lang="fr-FR" sz="1600" dirty="0" smtClean="0">
                <a:cs typeface="Lucida Sans Unicode" pitchFamily="34" charset="0"/>
              </a:rPr>
              <a:t> systèmes multiples</a:t>
            </a:r>
            <a:endParaRPr lang="fr-FR" sz="1600" dirty="0" smtClean="0">
              <a:latin typeface="Book Antiqua" pitchFamily="18" charset="0"/>
              <a:cs typeface="Lucida Sans Unicode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lang="fr-FR" sz="2400" dirty="0" smtClean="0">
                <a:solidFill>
                  <a:schemeClr val="accent2"/>
                </a:solidFill>
                <a:cs typeface="Lucida Sans Unicode" pitchFamily="34" charset="0"/>
                <a:sym typeface="Wingdings 2" pitchFamily="18" charset="2"/>
              </a:rPr>
              <a:t>Transit </a:t>
            </a:r>
            <a:r>
              <a:rPr lang="fr-FR" sz="2400" dirty="0" smtClean="0">
                <a:cs typeface="Lucida Sans Unicode" pitchFamily="34" charset="0"/>
              </a:rPr>
              <a:t>(</a:t>
            </a:r>
            <a:r>
              <a:rPr lang="fr-FR" sz="2400" b="1" dirty="0" smtClean="0">
                <a:solidFill>
                  <a:schemeClr val="hlink"/>
                </a:solidFill>
                <a:cs typeface="Lucida Sans Unicode" pitchFamily="34" charset="0"/>
              </a:rPr>
              <a:t>55</a:t>
            </a:r>
            <a:r>
              <a:rPr lang="fr-FR" sz="2400" dirty="0" smtClean="0">
                <a:cs typeface="Lucida Sans Unicode" pitchFamily="34" charset="0"/>
              </a:rPr>
              <a:t>)</a:t>
            </a:r>
          </a:p>
          <a:p>
            <a:pPr marL="1143000" lvl="2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lang="fr-FR" sz="1600" dirty="0" smtClean="0">
                <a:solidFill>
                  <a:srgbClr val="CC0000"/>
                </a:solidFill>
                <a:latin typeface="Wingdings 2" pitchFamily="18" charset="2"/>
                <a:cs typeface="Lucida Sans Unicode" pitchFamily="34" charset="0"/>
                <a:sym typeface="Wingdings 2" pitchFamily="18" charset="2"/>
              </a:rPr>
              <a:t></a:t>
            </a:r>
            <a:r>
              <a:rPr lang="fr-FR" sz="1600" b="1" dirty="0" smtClean="0">
                <a:solidFill>
                  <a:srgbClr val="0070C0"/>
                </a:solidFill>
                <a:cs typeface="Lucida Sans Unicode" pitchFamily="34" charset="0"/>
              </a:rPr>
              <a:t>55 </a:t>
            </a:r>
            <a:r>
              <a:rPr lang="fr-FR" sz="1600" dirty="0" smtClean="0">
                <a:cs typeface="Lucida Sans Unicode" pitchFamily="34" charset="0"/>
              </a:rPr>
              <a:t>Planètes géantes en Transit (exo-Jupiters, Saturnes)</a:t>
            </a:r>
          </a:p>
          <a:p>
            <a:pPr marL="1143000" lvl="2" indent="-228600">
              <a:spcBef>
                <a:spcPct val="20000"/>
              </a:spcBef>
              <a:buClr>
                <a:srgbClr val="FF6600"/>
              </a:buClr>
            </a:pPr>
            <a:r>
              <a:rPr lang="fr-FR" sz="1600" dirty="0" smtClean="0">
                <a:solidFill>
                  <a:srgbClr val="CC0000"/>
                </a:solidFill>
                <a:latin typeface="Wingdings 2" pitchFamily="18" charset="2"/>
                <a:cs typeface="Lucida Sans Unicode" pitchFamily="34" charset="0"/>
                <a:sym typeface="Wingdings 2" pitchFamily="18" charset="2"/>
              </a:rPr>
              <a:t></a:t>
            </a:r>
            <a:r>
              <a:rPr lang="fr-FR" sz="1600" dirty="0" smtClean="0">
                <a:cs typeface="Lucida Sans Unicode" pitchFamily="34" charset="0"/>
              </a:rPr>
              <a:t>Jupiters et Saturnes chauds. 50% </a:t>
            </a:r>
            <a:r>
              <a:rPr lang="fr-FR" sz="1600" dirty="0" err="1" smtClean="0">
                <a:cs typeface="Lucida Sans Unicode" pitchFamily="34" charset="0"/>
              </a:rPr>
              <a:t>periodes</a:t>
            </a:r>
            <a:r>
              <a:rPr lang="fr-FR" sz="1600" dirty="0" smtClean="0">
                <a:cs typeface="Lucida Sans Unicode" pitchFamily="34" charset="0"/>
              </a:rPr>
              <a:t> </a:t>
            </a:r>
            <a:r>
              <a:rPr lang="fr-FR" sz="1600" b="1" dirty="0" smtClean="0">
                <a:solidFill>
                  <a:srgbClr val="0070C0"/>
                </a:solidFill>
                <a:cs typeface="Lucida Sans Unicode" pitchFamily="34" charset="0"/>
              </a:rPr>
              <a:t>&lt; 1-2 jours</a:t>
            </a:r>
            <a:endParaRPr lang="fr-FR" sz="1600" dirty="0" smtClean="0">
              <a:latin typeface="Book Antiqua" pitchFamily="18" charset="0"/>
              <a:cs typeface="Lucida Sans Unicode" pitchFamily="34" charset="0"/>
            </a:endParaRPr>
          </a:p>
          <a:p>
            <a:pPr marL="1143000" lvl="2" indent="-228600">
              <a:spcBef>
                <a:spcPct val="20000"/>
              </a:spcBef>
              <a:buClr>
                <a:srgbClr val="FF6600"/>
              </a:buClr>
            </a:pPr>
            <a:endParaRPr lang="fr-FR" sz="1600" b="1" dirty="0" smtClean="0">
              <a:solidFill>
                <a:srgbClr val="0070C0"/>
              </a:solidFill>
              <a:cs typeface="Lucida Sans Unicode" pitchFamily="34" charset="0"/>
            </a:endParaRPr>
          </a:p>
          <a:p>
            <a:pPr marL="1143000" lvl="2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None/>
            </a:pPr>
            <a:endParaRPr lang="fr-FR" sz="1600" dirty="0" smtClean="0">
              <a:cs typeface="Lucida Sans Unicode" pitchFamily="34" charset="0"/>
            </a:endParaRPr>
          </a:p>
          <a:p>
            <a:pPr marL="1143000" lvl="2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None/>
            </a:pPr>
            <a:endParaRPr lang="fr-FR" sz="1600" dirty="0" smtClean="0">
              <a:cs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22205 -0.00324 C -0.22205 -0.0206 -0.17222 -0.03518 -0.10816 -0.03518 C -0.04618 -0.03518 0.00607 -0.0206 0.00607 -0.00324 C 0.00607 0.01435 -0.04618 0.02732 -0.10816 0.02732 C -0.17222 0.02732 -0.22205 0.01435 -0.22205 -0.00324 Z " pathEditMode="relative" rAng="16200000" ptsTypes="fffff">
                                      <p:cBhvr>
                                        <p:cTn id="1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-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utoRev="1" fill="hold" grpId="1" nodeType="withEffect">
                                  <p:stCondLst>
                                    <p:cond delay="2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2" dur="1500" fill="hold"/>
                                        <p:tgtEl>
                                          <p:spTgt spid="17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2917 3.7037E-7 L 0.03646 3.7037E-7 " pathEditMode="relative" rAng="0" ptsTypes="AA">
                                      <p:cBhvr>
                                        <p:cTn id="14" dur="15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2917 2.59259E-6 L 0.03646 2.59259E-6 " pathEditMode="relative" rAng="0" ptsTypes="AA">
                                      <p:cBhvr>
                                        <p:cTn id="16" dur="15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autoRev="1" fill="hold" grpId="1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8" dur="1500" fill="hold"/>
                                        <p:tgtEl>
                                          <p:spTgt spid="1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autoRev="1" fill="hold" grpId="1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0" dur="1500" fill="hold"/>
                                        <p:tgtEl>
                                          <p:spTgt spid="1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1103282" y="1778040"/>
            <a:ext cx="7772400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366FF"/>
              </a:buClr>
              <a:buFont typeface="Wingdings" pitchFamily="2" charset="2"/>
              <a:buNone/>
            </a:pPr>
            <a:r>
              <a:rPr lang="fr-FR" sz="2800" dirty="0" smtClean="0">
                <a:cs typeface="Lucida Sans Unicode" pitchFamily="34" charset="0"/>
              </a:rPr>
              <a:t>50% have </a:t>
            </a:r>
            <a:r>
              <a:rPr lang="fr-FR" sz="2800" dirty="0" err="1" smtClean="0">
                <a:cs typeface="Lucida Sans Unicode" pitchFamily="34" charset="0"/>
              </a:rPr>
              <a:t>Periods</a:t>
            </a:r>
            <a:r>
              <a:rPr lang="fr-FR" sz="2800" dirty="0" smtClean="0">
                <a:cs typeface="Lucida Sans Unicode" pitchFamily="34" charset="0"/>
              </a:rPr>
              <a:t> &lt; </a:t>
            </a:r>
            <a:r>
              <a:rPr lang="fr-FR" sz="4400" b="1" dirty="0" smtClean="0">
                <a:solidFill>
                  <a:schemeClr val="hlink"/>
                </a:solidFill>
                <a:cs typeface="Lucida Sans Unicode" pitchFamily="34" charset="0"/>
              </a:rPr>
              <a:t>1-2 </a:t>
            </a:r>
            <a:r>
              <a:rPr lang="fr-FR" sz="4400" b="1" dirty="0" err="1" smtClean="0">
                <a:solidFill>
                  <a:schemeClr val="hlink"/>
                </a:solidFill>
                <a:cs typeface="Lucida Sans Unicode" pitchFamily="34" charset="0"/>
              </a:rPr>
              <a:t>days</a:t>
            </a:r>
            <a:endParaRPr lang="fr-FR" sz="3200" dirty="0">
              <a:cs typeface="Lucida Sans Unicode" pitchFamily="34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32" y="915399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3200" dirty="0" smtClean="0">
                <a:solidFill>
                  <a:srgbClr val="00B0F0"/>
                </a:solidFill>
              </a:rPr>
              <a:t>Jupiters et Saturnes chauds</a:t>
            </a:r>
            <a:endParaRPr lang="fr-FR" sz="3200" dirty="0">
              <a:solidFill>
                <a:srgbClr val="00B0F0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01720" y="1649437"/>
            <a:ext cx="6934200" cy="4664075"/>
            <a:chOff x="989" y="754"/>
            <a:chExt cx="4368" cy="2938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1040" y="754"/>
              <a:ext cx="4316" cy="288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040" y="754"/>
              <a:ext cx="1" cy="288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989" y="3640"/>
              <a:ext cx="5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989" y="3160"/>
              <a:ext cx="5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989" y="2678"/>
              <a:ext cx="5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989" y="2198"/>
              <a:ext cx="5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>
              <a:off x="989" y="1716"/>
              <a:ext cx="5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989" y="1236"/>
              <a:ext cx="5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>
              <a:off x="989" y="754"/>
              <a:ext cx="5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1040" y="3640"/>
              <a:ext cx="43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 flipV="1">
              <a:off x="1040" y="3640"/>
              <a:ext cx="1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Line 15"/>
            <p:cNvSpPr>
              <a:spLocks noChangeShapeType="1"/>
            </p:cNvSpPr>
            <p:nvPr/>
          </p:nvSpPr>
          <p:spPr bwMode="auto">
            <a:xfrm flipV="1">
              <a:off x="1903" y="3640"/>
              <a:ext cx="1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Line 16"/>
            <p:cNvSpPr>
              <a:spLocks noChangeShapeType="1"/>
            </p:cNvSpPr>
            <p:nvPr/>
          </p:nvSpPr>
          <p:spPr bwMode="auto">
            <a:xfrm flipV="1">
              <a:off x="2766" y="3640"/>
              <a:ext cx="1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Line 17"/>
            <p:cNvSpPr>
              <a:spLocks noChangeShapeType="1"/>
            </p:cNvSpPr>
            <p:nvPr/>
          </p:nvSpPr>
          <p:spPr bwMode="auto">
            <a:xfrm flipV="1">
              <a:off x="3630" y="3640"/>
              <a:ext cx="1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Line 18"/>
            <p:cNvSpPr>
              <a:spLocks noChangeShapeType="1"/>
            </p:cNvSpPr>
            <p:nvPr/>
          </p:nvSpPr>
          <p:spPr bwMode="auto">
            <a:xfrm flipV="1">
              <a:off x="4493" y="3640"/>
              <a:ext cx="1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Line 19"/>
            <p:cNvSpPr>
              <a:spLocks noChangeShapeType="1"/>
            </p:cNvSpPr>
            <p:nvPr/>
          </p:nvSpPr>
          <p:spPr bwMode="auto">
            <a:xfrm flipV="1">
              <a:off x="5356" y="3640"/>
              <a:ext cx="1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Oval 20"/>
            <p:cNvSpPr>
              <a:spLocks noChangeArrowheads="1"/>
            </p:cNvSpPr>
            <p:nvPr/>
          </p:nvSpPr>
          <p:spPr bwMode="auto">
            <a:xfrm>
              <a:off x="1745" y="2301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Oval 21"/>
            <p:cNvSpPr>
              <a:spLocks noChangeArrowheads="1"/>
            </p:cNvSpPr>
            <p:nvPr/>
          </p:nvSpPr>
          <p:spPr bwMode="auto">
            <a:xfrm>
              <a:off x="1275" y="227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Oval 22"/>
            <p:cNvSpPr>
              <a:spLocks noChangeArrowheads="1"/>
            </p:cNvSpPr>
            <p:nvPr/>
          </p:nvSpPr>
          <p:spPr bwMode="auto">
            <a:xfrm>
              <a:off x="2207" y="2211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Oval 23"/>
            <p:cNvSpPr>
              <a:spLocks noChangeArrowheads="1"/>
            </p:cNvSpPr>
            <p:nvPr/>
          </p:nvSpPr>
          <p:spPr bwMode="auto">
            <a:xfrm>
              <a:off x="1773" y="2147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Oval 24"/>
            <p:cNvSpPr>
              <a:spLocks noChangeArrowheads="1"/>
            </p:cNvSpPr>
            <p:nvPr/>
          </p:nvSpPr>
          <p:spPr bwMode="auto">
            <a:xfrm>
              <a:off x="1510" y="2123"/>
              <a:ext cx="81" cy="81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Oval 25"/>
            <p:cNvSpPr>
              <a:spLocks noChangeArrowheads="1"/>
            </p:cNvSpPr>
            <p:nvPr/>
          </p:nvSpPr>
          <p:spPr bwMode="auto">
            <a:xfrm>
              <a:off x="2096" y="2118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Oval 26"/>
            <p:cNvSpPr>
              <a:spLocks noChangeArrowheads="1"/>
            </p:cNvSpPr>
            <p:nvPr/>
          </p:nvSpPr>
          <p:spPr bwMode="auto">
            <a:xfrm>
              <a:off x="1824" y="2087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Oval 27"/>
            <p:cNvSpPr>
              <a:spLocks noChangeArrowheads="1"/>
            </p:cNvSpPr>
            <p:nvPr/>
          </p:nvSpPr>
          <p:spPr bwMode="auto">
            <a:xfrm>
              <a:off x="1501" y="2082"/>
              <a:ext cx="80" cy="81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Oval 28"/>
            <p:cNvSpPr>
              <a:spLocks noChangeArrowheads="1"/>
            </p:cNvSpPr>
            <p:nvPr/>
          </p:nvSpPr>
          <p:spPr bwMode="auto">
            <a:xfrm>
              <a:off x="1912" y="207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Oval 29"/>
            <p:cNvSpPr>
              <a:spLocks noChangeArrowheads="1"/>
            </p:cNvSpPr>
            <p:nvPr/>
          </p:nvSpPr>
          <p:spPr bwMode="auto">
            <a:xfrm>
              <a:off x="1530" y="206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Oval 30"/>
            <p:cNvSpPr>
              <a:spLocks noChangeArrowheads="1"/>
            </p:cNvSpPr>
            <p:nvPr/>
          </p:nvSpPr>
          <p:spPr bwMode="auto">
            <a:xfrm>
              <a:off x="1956" y="2033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Oval 31"/>
            <p:cNvSpPr>
              <a:spLocks noChangeArrowheads="1"/>
            </p:cNvSpPr>
            <p:nvPr/>
          </p:nvSpPr>
          <p:spPr bwMode="auto">
            <a:xfrm>
              <a:off x="2553" y="2030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Oval 32"/>
            <p:cNvSpPr>
              <a:spLocks noChangeArrowheads="1"/>
            </p:cNvSpPr>
            <p:nvPr/>
          </p:nvSpPr>
          <p:spPr bwMode="auto">
            <a:xfrm>
              <a:off x="1618" y="2002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Oval 33"/>
            <p:cNvSpPr>
              <a:spLocks noChangeArrowheads="1"/>
            </p:cNvSpPr>
            <p:nvPr/>
          </p:nvSpPr>
          <p:spPr bwMode="auto">
            <a:xfrm>
              <a:off x="1393" y="1987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Oval 34"/>
            <p:cNvSpPr>
              <a:spLocks noChangeArrowheads="1"/>
            </p:cNvSpPr>
            <p:nvPr/>
          </p:nvSpPr>
          <p:spPr bwMode="auto">
            <a:xfrm>
              <a:off x="1942" y="1898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Oval 35"/>
            <p:cNvSpPr>
              <a:spLocks noChangeArrowheads="1"/>
            </p:cNvSpPr>
            <p:nvPr/>
          </p:nvSpPr>
          <p:spPr bwMode="auto">
            <a:xfrm>
              <a:off x="2174" y="1896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Oval 36"/>
            <p:cNvSpPr>
              <a:spLocks noChangeArrowheads="1"/>
            </p:cNvSpPr>
            <p:nvPr/>
          </p:nvSpPr>
          <p:spPr bwMode="auto">
            <a:xfrm>
              <a:off x="1659" y="1887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Oval 37"/>
            <p:cNvSpPr>
              <a:spLocks noChangeArrowheads="1"/>
            </p:cNvSpPr>
            <p:nvPr/>
          </p:nvSpPr>
          <p:spPr bwMode="auto">
            <a:xfrm>
              <a:off x="2024" y="1802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Oval 38"/>
            <p:cNvSpPr>
              <a:spLocks noChangeArrowheads="1"/>
            </p:cNvSpPr>
            <p:nvPr/>
          </p:nvSpPr>
          <p:spPr bwMode="auto">
            <a:xfrm>
              <a:off x="2250" y="1782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Oval 39"/>
            <p:cNvSpPr>
              <a:spLocks noChangeArrowheads="1"/>
            </p:cNvSpPr>
            <p:nvPr/>
          </p:nvSpPr>
          <p:spPr bwMode="auto">
            <a:xfrm>
              <a:off x="1596" y="1775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Oval 40"/>
            <p:cNvSpPr>
              <a:spLocks noChangeArrowheads="1"/>
            </p:cNvSpPr>
            <p:nvPr/>
          </p:nvSpPr>
          <p:spPr bwMode="auto">
            <a:xfrm>
              <a:off x="2254" y="1771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Oval 41"/>
            <p:cNvSpPr>
              <a:spLocks noChangeArrowheads="1"/>
            </p:cNvSpPr>
            <p:nvPr/>
          </p:nvSpPr>
          <p:spPr bwMode="auto">
            <a:xfrm>
              <a:off x="2234" y="1761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Oval 42"/>
            <p:cNvSpPr>
              <a:spLocks noChangeArrowheads="1"/>
            </p:cNvSpPr>
            <p:nvPr/>
          </p:nvSpPr>
          <p:spPr bwMode="auto">
            <a:xfrm>
              <a:off x="2191" y="1754"/>
              <a:ext cx="81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Oval 43"/>
            <p:cNvSpPr>
              <a:spLocks noChangeArrowheads="1"/>
            </p:cNvSpPr>
            <p:nvPr/>
          </p:nvSpPr>
          <p:spPr bwMode="auto">
            <a:xfrm>
              <a:off x="1580" y="1751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Oval 44"/>
            <p:cNvSpPr>
              <a:spLocks noChangeArrowheads="1"/>
            </p:cNvSpPr>
            <p:nvPr/>
          </p:nvSpPr>
          <p:spPr bwMode="auto">
            <a:xfrm>
              <a:off x="2333" y="1742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Oval 45"/>
            <p:cNvSpPr>
              <a:spLocks noChangeArrowheads="1"/>
            </p:cNvSpPr>
            <p:nvPr/>
          </p:nvSpPr>
          <p:spPr bwMode="auto">
            <a:xfrm>
              <a:off x="1702" y="1742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Oval 46"/>
            <p:cNvSpPr>
              <a:spLocks noChangeArrowheads="1"/>
            </p:cNvSpPr>
            <p:nvPr/>
          </p:nvSpPr>
          <p:spPr bwMode="auto">
            <a:xfrm>
              <a:off x="1530" y="1725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Oval 47"/>
            <p:cNvSpPr>
              <a:spLocks noChangeArrowheads="1"/>
            </p:cNvSpPr>
            <p:nvPr/>
          </p:nvSpPr>
          <p:spPr bwMode="auto">
            <a:xfrm>
              <a:off x="1694" y="1701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Oval 48"/>
            <p:cNvSpPr>
              <a:spLocks noChangeArrowheads="1"/>
            </p:cNvSpPr>
            <p:nvPr/>
          </p:nvSpPr>
          <p:spPr bwMode="auto">
            <a:xfrm>
              <a:off x="2277" y="1686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Oval 49"/>
            <p:cNvSpPr>
              <a:spLocks noChangeArrowheads="1"/>
            </p:cNvSpPr>
            <p:nvPr/>
          </p:nvSpPr>
          <p:spPr bwMode="auto">
            <a:xfrm>
              <a:off x="2058" y="1667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Oval 50"/>
            <p:cNvSpPr>
              <a:spLocks noChangeArrowheads="1"/>
            </p:cNvSpPr>
            <p:nvPr/>
          </p:nvSpPr>
          <p:spPr bwMode="auto">
            <a:xfrm>
              <a:off x="3006" y="1649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Oval 51"/>
            <p:cNvSpPr>
              <a:spLocks noChangeArrowheads="1"/>
            </p:cNvSpPr>
            <p:nvPr/>
          </p:nvSpPr>
          <p:spPr bwMode="auto">
            <a:xfrm>
              <a:off x="2449" y="1643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Oval 52"/>
            <p:cNvSpPr>
              <a:spLocks noChangeArrowheads="1"/>
            </p:cNvSpPr>
            <p:nvPr/>
          </p:nvSpPr>
          <p:spPr bwMode="auto">
            <a:xfrm>
              <a:off x="1480" y="1637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Oval 53"/>
            <p:cNvSpPr>
              <a:spLocks noChangeArrowheads="1"/>
            </p:cNvSpPr>
            <p:nvPr/>
          </p:nvSpPr>
          <p:spPr bwMode="auto">
            <a:xfrm>
              <a:off x="1878" y="1626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Oval 54"/>
            <p:cNvSpPr>
              <a:spLocks noChangeArrowheads="1"/>
            </p:cNvSpPr>
            <p:nvPr/>
          </p:nvSpPr>
          <p:spPr bwMode="auto">
            <a:xfrm>
              <a:off x="1526" y="1626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Oval 55"/>
            <p:cNvSpPr>
              <a:spLocks noChangeArrowheads="1"/>
            </p:cNvSpPr>
            <p:nvPr/>
          </p:nvSpPr>
          <p:spPr bwMode="auto">
            <a:xfrm>
              <a:off x="1572" y="1616"/>
              <a:ext cx="81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Oval 56"/>
            <p:cNvSpPr>
              <a:spLocks noChangeArrowheads="1"/>
            </p:cNvSpPr>
            <p:nvPr/>
          </p:nvSpPr>
          <p:spPr bwMode="auto">
            <a:xfrm>
              <a:off x="1596" y="1602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" name="Oval 57"/>
            <p:cNvSpPr>
              <a:spLocks noChangeArrowheads="1"/>
            </p:cNvSpPr>
            <p:nvPr/>
          </p:nvSpPr>
          <p:spPr bwMode="auto">
            <a:xfrm>
              <a:off x="2459" y="1602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Oval 58"/>
            <p:cNvSpPr>
              <a:spLocks noChangeArrowheads="1"/>
            </p:cNvSpPr>
            <p:nvPr/>
          </p:nvSpPr>
          <p:spPr bwMode="auto">
            <a:xfrm>
              <a:off x="1480" y="1602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Oval 59"/>
            <p:cNvSpPr>
              <a:spLocks noChangeArrowheads="1"/>
            </p:cNvSpPr>
            <p:nvPr/>
          </p:nvSpPr>
          <p:spPr bwMode="auto">
            <a:xfrm>
              <a:off x="1618" y="1593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" name="Oval 60"/>
            <p:cNvSpPr>
              <a:spLocks noChangeArrowheads="1"/>
            </p:cNvSpPr>
            <p:nvPr/>
          </p:nvSpPr>
          <p:spPr bwMode="auto">
            <a:xfrm>
              <a:off x="1572" y="1588"/>
              <a:ext cx="81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0" name="Oval 61"/>
            <p:cNvSpPr>
              <a:spLocks noChangeArrowheads="1"/>
            </p:cNvSpPr>
            <p:nvPr/>
          </p:nvSpPr>
          <p:spPr bwMode="auto">
            <a:xfrm>
              <a:off x="1555" y="1588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" name="Oval 62"/>
            <p:cNvSpPr>
              <a:spLocks noChangeArrowheads="1"/>
            </p:cNvSpPr>
            <p:nvPr/>
          </p:nvSpPr>
          <p:spPr bwMode="auto">
            <a:xfrm>
              <a:off x="2015" y="1588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" name="Oval 63"/>
            <p:cNvSpPr>
              <a:spLocks noChangeArrowheads="1"/>
            </p:cNvSpPr>
            <p:nvPr/>
          </p:nvSpPr>
          <p:spPr bwMode="auto">
            <a:xfrm>
              <a:off x="2764" y="1579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Oval 64"/>
            <p:cNvSpPr>
              <a:spLocks noChangeArrowheads="1"/>
            </p:cNvSpPr>
            <p:nvPr/>
          </p:nvSpPr>
          <p:spPr bwMode="auto">
            <a:xfrm>
              <a:off x="2802" y="1578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Oval 65"/>
            <p:cNvSpPr>
              <a:spLocks noChangeArrowheads="1"/>
            </p:cNvSpPr>
            <p:nvPr/>
          </p:nvSpPr>
          <p:spPr bwMode="auto">
            <a:xfrm>
              <a:off x="1538" y="1571"/>
              <a:ext cx="80" cy="81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5" name="Oval 66"/>
            <p:cNvSpPr>
              <a:spLocks noChangeArrowheads="1"/>
            </p:cNvSpPr>
            <p:nvPr/>
          </p:nvSpPr>
          <p:spPr bwMode="auto">
            <a:xfrm>
              <a:off x="2696" y="1571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6" name="Oval 67"/>
            <p:cNvSpPr>
              <a:spLocks noChangeArrowheads="1"/>
            </p:cNvSpPr>
            <p:nvPr/>
          </p:nvSpPr>
          <p:spPr bwMode="auto">
            <a:xfrm>
              <a:off x="1962" y="1556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7" name="Oval 68"/>
            <p:cNvSpPr>
              <a:spLocks noChangeArrowheads="1"/>
            </p:cNvSpPr>
            <p:nvPr/>
          </p:nvSpPr>
          <p:spPr bwMode="auto">
            <a:xfrm>
              <a:off x="2911" y="1542"/>
              <a:ext cx="81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8" name="Oval 69"/>
            <p:cNvSpPr>
              <a:spLocks noChangeArrowheads="1"/>
            </p:cNvSpPr>
            <p:nvPr/>
          </p:nvSpPr>
          <p:spPr bwMode="auto">
            <a:xfrm>
              <a:off x="2738" y="1538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" name="Oval 70"/>
            <p:cNvSpPr>
              <a:spLocks noChangeArrowheads="1"/>
            </p:cNvSpPr>
            <p:nvPr/>
          </p:nvSpPr>
          <p:spPr bwMode="auto">
            <a:xfrm>
              <a:off x="2488" y="1538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0" name="Oval 71"/>
            <p:cNvSpPr>
              <a:spLocks noChangeArrowheads="1"/>
            </p:cNvSpPr>
            <p:nvPr/>
          </p:nvSpPr>
          <p:spPr bwMode="auto">
            <a:xfrm>
              <a:off x="1938" y="153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" name="Oval 72"/>
            <p:cNvSpPr>
              <a:spLocks noChangeArrowheads="1"/>
            </p:cNvSpPr>
            <p:nvPr/>
          </p:nvSpPr>
          <p:spPr bwMode="auto">
            <a:xfrm>
              <a:off x="2436" y="1525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2" name="Oval 73"/>
            <p:cNvSpPr>
              <a:spLocks noChangeArrowheads="1"/>
            </p:cNvSpPr>
            <p:nvPr/>
          </p:nvSpPr>
          <p:spPr bwMode="auto">
            <a:xfrm>
              <a:off x="2986" y="1515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3" name="Oval 74"/>
            <p:cNvSpPr>
              <a:spLocks noChangeArrowheads="1"/>
            </p:cNvSpPr>
            <p:nvPr/>
          </p:nvSpPr>
          <p:spPr bwMode="auto">
            <a:xfrm>
              <a:off x="3161" y="151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" name="Oval 75"/>
            <p:cNvSpPr>
              <a:spLocks noChangeArrowheads="1"/>
            </p:cNvSpPr>
            <p:nvPr/>
          </p:nvSpPr>
          <p:spPr bwMode="auto">
            <a:xfrm>
              <a:off x="1666" y="1512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5" name="Oval 76"/>
            <p:cNvSpPr>
              <a:spLocks noChangeArrowheads="1"/>
            </p:cNvSpPr>
            <p:nvPr/>
          </p:nvSpPr>
          <p:spPr bwMode="auto">
            <a:xfrm>
              <a:off x="3158" y="1509"/>
              <a:ext cx="81" cy="81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" name="Oval 77"/>
            <p:cNvSpPr>
              <a:spLocks noChangeArrowheads="1"/>
            </p:cNvSpPr>
            <p:nvPr/>
          </p:nvSpPr>
          <p:spPr bwMode="auto">
            <a:xfrm>
              <a:off x="2180" y="1507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" name="Oval 78"/>
            <p:cNvSpPr>
              <a:spLocks noChangeArrowheads="1"/>
            </p:cNvSpPr>
            <p:nvPr/>
          </p:nvSpPr>
          <p:spPr bwMode="auto">
            <a:xfrm>
              <a:off x="2015" y="150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" name="Oval 79"/>
            <p:cNvSpPr>
              <a:spLocks noChangeArrowheads="1"/>
            </p:cNvSpPr>
            <p:nvPr/>
          </p:nvSpPr>
          <p:spPr bwMode="auto">
            <a:xfrm>
              <a:off x="2995" y="1495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" name="Oval 80"/>
            <p:cNvSpPr>
              <a:spLocks noChangeArrowheads="1"/>
            </p:cNvSpPr>
            <p:nvPr/>
          </p:nvSpPr>
          <p:spPr bwMode="auto">
            <a:xfrm>
              <a:off x="1547" y="1492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0" name="Oval 81"/>
            <p:cNvSpPr>
              <a:spLocks noChangeArrowheads="1"/>
            </p:cNvSpPr>
            <p:nvPr/>
          </p:nvSpPr>
          <p:spPr bwMode="auto">
            <a:xfrm>
              <a:off x="2390" y="1492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1" name="Oval 82"/>
            <p:cNvSpPr>
              <a:spLocks noChangeArrowheads="1"/>
            </p:cNvSpPr>
            <p:nvPr/>
          </p:nvSpPr>
          <p:spPr bwMode="auto">
            <a:xfrm>
              <a:off x="1959" y="1487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" name="Oval 83"/>
            <p:cNvSpPr>
              <a:spLocks noChangeArrowheads="1"/>
            </p:cNvSpPr>
            <p:nvPr/>
          </p:nvSpPr>
          <p:spPr bwMode="auto">
            <a:xfrm>
              <a:off x="1916" y="1486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3" name="Oval 84"/>
            <p:cNvSpPr>
              <a:spLocks noChangeArrowheads="1"/>
            </p:cNvSpPr>
            <p:nvPr/>
          </p:nvSpPr>
          <p:spPr bwMode="auto">
            <a:xfrm>
              <a:off x="2919" y="1482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4" name="Oval 85"/>
            <p:cNvSpPr>
              <a:spLocks noChangeArrowheads="1"/>
            </p:cNvSpPr>
            <p:nvPr/>
          </p:nvSpPr>
          <p:spPr bwMode="auto">
            <a:xfrm>
              <a:off x="3047" y="1476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5" name="Oval 86"/>
            <p:cNvSpPr>
              <a:spLocks noChangeArrowheads="1"/>
            </p:cNvSpPr>
            <p:nvPr/>
          </p:nvSpPr>
          <p:spPr bwMode="auto">
            <a:xfrm>
              <a:off x="3001" y="1476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" name="Oval 87"/>
            <p:cNvSpPr>
              <a:spLocks noChangeArrowheads="1"/>
            </p:cNvSpPr>
            <p:nvPr/>
          </p:nvSpPr>
          <p:spPr bwMode="auto">
            <a:xfrm>
              <a:off x="2299" y="1459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7" name="Oval 88"/>
            <p:cNvSpPr>
              <a:spLocks noChangeArrowheads="1"/>
            </p:cNvSpPr>
            <p:nvPr/>
          </p:nvSpPr>
          <p:spPr bwMode="auto">
            <a:xfrm>
              <a:off x="2552" y="1459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8" name="Oval 89"/>
            <p:cNvSpPr>
              <a:spLocks noChangeArrowheads="1"/>
            </p:cNvSpPr>
            <p:nvPr/>
          </p:nvSpPr>
          <p:spPr bwMode="auto">
            <a:xfrm>
              <a:off x="3005" y="145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9" name="Oval 90"/>
            <p:cNvSpPr>
              <a:spLocks noChangeArrowheads="1"/>
            </p:cNvSpPr>
            <p:nvPr/>
          </p:nvSpPr>
          <p:spPr bwMode="auto">
            <a:xfrm>
              <a:off x="1765" y="1448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0" name="Oval 91"/>
            <p:cNvSpPr>
              <a:spLocks noChangeArrowheads="1"/>
            </p:cNvSpPr>
            <p:nvPr/>
          </p:nvSpPr>
          <p:spPr bwMode="auto">
            <a:xfrm>
              <a:off x="1564" y="1446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1" name="Oval 92"/>
            <p:cNvSpPr>
              <a:spLocks noChangeArrowheads="1"/>
            </p:cNvSpPr>
            <p:nvPr/>
          </p:nvSpPr>
          <p:spPr bwMode="auto">
            <a:xfrm>
              <a:off x="2908" y="1437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2" name="Oval 93"/>
            <p:cNvSpPr>
              <a:spLocks noChangeArrowheads="1"/>
            </p:cNvSpPr>
            <p:nvPr/>
          </p:nvSpPr>
          <p:spPr bwMode="auto">
            <a:xfrm>
              <a:off x="2795" y="1437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3" name="Oval 94"/>
            <p:cNvSpPr>
              <a:spLocks noChangeArrowheads="1"/>
            </p:cNvSpPr>
            <p:nvPr/>
          </p:nvSpPr>
          <p:spPr bwMode="auto">
            <a:xfrm>
              <a:off x="2719" y="1435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4" name="Oval 95"/>
            <p:cNvSpPr>
              <a:spLocks noChangeArrowheads="1"/>
            </p:cNvSpPr>
            <p:nvPr/>
          </p:nvSpPr>
          <p:spPr bwMode="auto">
            <a:xfrm>
              <a:off x="2813" y="1435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" name="Oval 96"/>
            <p:cNvSpPr>
              <a:spLocks noChangeArrowheads="1"/>
            </p:cNvSpPr>
            <p:nvPr/>
          </p:nvSpPr>
          <p:spPr bwMode="auto">
            <a:xfrm>
              <a:off x="2652" y="1435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" name="Oval 97"/>
            <p:cNvSpPr>
              <a:spLocks noChangeArrowheads="1"/>
            </p:cNvSpPr>
            <p:nvPr/>
          </p:nvSpPr>
          <p:spPr bwMode="auto">
            <a:xfrm>
              <a:off x="3095" y="1431"/>
              <a:ext cx="81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" name="Oval 98"/>
            <p:cNvSpPr>
              <a:spLocks noChangeArrowheads="1"/>
            </p:cNvSpPr>
            <p:nvPr/>
          </p:nvSpPr>
          <p:spPr bwMode="auto">
            <a:xfrm>
              <a:off x="2502" y="1428"/>
              <a:ext cx="80" cy="81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8" name="Oval 99"/>
            <p:cNvSpPr>
              <a:spLocks noChangeArrowheads="1"/>
            </p:cNvSpPr>
            <p:nvPr/>
          </p:nvSpPr>
          <p:spPr bwMode="auto">
            <a:xfrm>
              <a:off x="2159" y="1427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" name="Oval 100"/>
            <p:cNvSpPr>
              <a:spLocks noChangeArrowheads="1"/>
            </p:cNvSpPr>
            <p:nvPr/>
          </p:nvSpPr>
          <p:spPr bwMode="auto">
            <a:xfrm>
              <a:off x="2810" y="1421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" name="Oval 101"/>
            <p:cNvSpPr>
              <a:spLocks noChangeArrowheads="1"/>
            </p:cNvSpPr>
            <p:nvPr/>
          </p:nvSpPr>
          <p:spPr bwMode="auto">
            <a:xfrm>
              <a:off x="1816" y="1419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1" name="Oval 102"/>
            <p:cNvSpPr>
              <a:spLocks noChangeArrowheads="1"/>
            </p:cNvSpPr>
            <p:nvPr/>
          </p:nvSpPr>
          <p:spPr bwMode="auto">
            <a:xfrm>
              <a:off x="2459" y="1409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2" name="Oval 103"/>
            <p:cNvSpPr>
              <a:spLocks noChangeArrowheads="1"/>
            </p:cNvSpPr>
            <p:nvPr/>
          </p:nvSpPr>
          <p:spPr bwMode="auto">
            <a:xfrm>
              <a:off x="2738" y="140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3" name="Oval 104"/>
            <p:cNvSpPr>
              <a:spLocks noChangeArrowheads="1"/>
            </p:cNvSpPr>
            <p:nvPr/>
          </p:nvSpPr>
          <p:spPr bwMode="auto">
            <a:xfrm>
              <a:off x="2845" y="1395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4" name="Oval 105"/>
            <p:cNvSpPr>
              <a:spLocks noChangeArrowheads="1"/>
            </p:cNvSpPr>
            <p:nvPr/>
          </p:nvSpPr>
          <p:spPr bwMode="auto">
            <a:xfrm>
              <a:off x="2762" y="1391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5" name="Oval 106"/>
            <p:cNvSpPr>
              <a:spLocks noChangeArrowheads="1"/>
            </p:cNvSpPr>
            <p:nvPr/>
          </p:nvSpPr>
          <p:spPr bwMode="auto">
            <a:xfrm>
              <a:off x="2791" y="1387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6" name="Oval 107"/>
            <p:cNvSpPr>
              <a:spLocks noChangeArrowheads="1"/>
            </p:cNvSpPr>
            <p:nvPr/>
          </p:nvSpPr>
          <p:spPr bwMode="auto">
            <a:xfrm>
              <a:off x="2726" y="1384"/>
              <a:ext cx="81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7" name="Oval 108"/>
            <p:cNvSpPr>
              <a:spLocks noChangeArrowheads="1"/>
            </p:cNvSpPr>
            <p:nvPr/>
          </p:nvSpPr>
          <p:spPr bwMode="auto">
            <a:xfrm>
              <a:off x="2788" y="1384"/>
              <a:ext cx="81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8" name="Oval 109"/>
            <p:cNvSpPr>
              <a:spLocks noChangeArrowheads="1"/>
            </p:cNvSpPr>
            <p:nvPr/>
          </p:nvSpPr>
          <p:spPr bwMode="auto">
            <a:xfrm>
              <a:off x="1625" y="1375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9" name="Oval 110"/>
            <p:cNvSpPr>
              <a:spLocks noChangeArrowheads="1"/>
            </p:cNvSpPr>
            <p:nvPr/>
          </p:nvSpPr>
          <p:spPr bwMode="auto">
            <a:xfrm>
              <a:off x="1745" y="1375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0" name="Oval 111"/>
            <p:cNvSpPr>
              <a:spLocks noChangeArrowheads="1"/>
            </p:cNvSpPr>
            <p:nvPr/>
          </p:nvSpPr>
          <p:spPr bwMode="auto">
            <a:xfrm>
              <a:off x="3493" y="137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" name="Oval 112"/>
            <p:cNvSpPr>
              <a:spLocks noChangeArrowheads="1"/>
            </p:cNvSpPr>
            <p:nvPr/>
          </p:nvSpPr>
          <p:spPr bwMode="auto">
            <a:xfrm>
              <a:off x="2745" y="1370"/>
              <a:ext cx="81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" name="Oval 113"/>
            <p:cNvSpPr>
              <a:spLocks noChangeArrowheads="1"/>
            </p:cNvSpPr>
            <p:nvPr/>
          </p:nvSpPr>
          <p:spPr bwMode="auto">
            <a:xfrm>
              <a:off x="2612" y="1353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" name="Oval 114"/>
            <p:cNvSpPr>
              <a:spLocks noChangeArrowheads="1"/>
            </p:cNvSpPr>
            <p:nvPr/>
          </p:nvSpPr>
          <p:spPr bwMode="auto">
            <a:xfrm>
              <a:off x="3098" y="1351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" name="Oval 115"/>
            <p:cNvSpPr>
              <a:spLocks noChangeArrowheads="1"/>
            </p:cNvSpPr>
            <p:nvPr/>
          </p:nvSpPr>
          <p:spPr bwMode="auto">
            <a:xfrm>
              <a:off x="3054" y="1350"/>
              <a:ext cx="81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" name="Oval 116"/>
            <p:cNvSpPr>
              <a:spLocks noChangeArrowheads="1"/>
            </p:cNvSpPr>
            <p:nvPr/>
          </p:nvSpPr>
          <p:spPr bwMode="auto">
            <a:xfrm>
              <a:off x="1510" y="1350"/>
              <a:ext cx="81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" name="Oval 117"/>
            <p:cNvSpPr>
              <a:spLocks noChangeArrowheads="1"/>
            </p:cNvSpPr>
            <p:nvPr/>
          </p:nvSpPr>
          <p:spPr bwMode="auto">
            <a:xfrm>
              <a:off x="3239" y="1350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7" name="Oval 118"/>
            <p:cNvSpPr>
              <a:spLocks noChangeArrowheads="1"/>
            </p:cNvSpPr>
            <p:nvPr/>
          </p:nvSpPr>
          <p:spPr bwMode="auto">
            <a:xfrm>
              <a:off x="2916" y="1345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8" name="Oval 119"/>
            <p:cNvSpPr>
              <a:spLocks noChangeArrowheads="1"/>
            </p:cNvSpPr>
            <p:nvPr/>
          </p:nvSpPr>
          <p:spPr bwMode="auto">
            <a:xfrm>
              <a:off x="3184" y="134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9" name="Oval 120"/>
            <p:cNvSpPr>
              <a:spLocks noChangeArrowheads="1"/>
            </p:cNvSpPr>
            <p:nvPr/>
          </p:nvSpPr>
          <p:spPr bwMode="auto">
            <a:xfrm>
              <a:off x="3078" y="1341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0" name="Oval 121"/>
            <p:cNvSpPr>
              <a:spLocks noChangeArrowheads="1"/>
            </p:cNvSpPr>
            <p:nvPr/>
          </p:nvSpPr>
          <p:spPr bwMode="auto">
            <a:xfrm>
              <a:off x="2633" y="1339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1" name="Oval 122"/>
            <p:cNvSpPr>
              <a:spLocks noChangeArrowheads="1"/>
            </p:cNvSpPr>
            <p:nvPr/>
          </p:nvSpPr>
          <p:spPr bwMode="auto">
            <a:xfrm>
              <a:off x="2994" y="1337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2" name="Oval 123"/>
            <p:cNvSpPr>
              <a:spLocks noChangeArrowheads="1"/>
            </p:cNvSpPr>
            <p:nvPr/>
          </p:nvSpPr>
          <p:spPr bwMode="auto">
            <a:xfrm>
              <a:off x="2745" y="133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" name="Oval 124"/>
            <p:cNvSpPr>
              <a:spLocks noChangeArrowheads="1"/>
            </p:cNvSpPr>
            <p:nvPr/>
          </p:nvSpPr>
          <p:spPr bwMode="auto">
            <a:xfrm>
              <a:off x="2759" y="1330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4" name="Oval 125"/>
            <p:cNvSpPr>
              <a:spLocks noChangeArrowheads="1"/>
            </p:cNvSpPr>
            <p:nvPr/>
          </p:nvSpPr>
          <p:spPr bwMode="auto">
            <a:xfrm>
              <a:off x="2878" y="1327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5" name="Oval 126"/>
            <p:cNvSpPr>
              <a:spLocks noChangeArrowheads="1"/>
            </p:cNvSpPr>
            <p:nvPr/>
          </p:nvSpPr>
          <p:spPr bwMode="auto">
            <a:xfrm>
              <a:off x="2921" y="1326"/>
              <a:ext cx="80" cy="81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6" name="Oval 127"/>
            <p:cNvSpPr>
              <a:spLocks noChangeArrowheads="1"/>
            </p:cNvSpPr>
            <p:nvPr/>
          </p:nvSpPr>
          <p:spPr bwMode="auto">
            <a:xfrm>
              <a:off x="2986" y="132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7" name="Oval 128"/>
            <p:cNvSpPr>
              <a:spLocks noChangeArrowheads="1"/>
            </p:cNvSpPr>
            <p:nvPr/>
          </p:nvSpPr>
          <p:spPr bwMode="auto">
            <a:xfrm>
              <a:off x="3233" y="1323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8" name="Oval 129"/>
            <p:cNvSpPr>
              <a:spLocks noChangeArrowheads="1"/>
            </p:cNvSpPr>
            <p:nvPr/>
          </p:nvSpPr>
          <p:spPr bwMode="auto">
            <a:xfrm>
              <a:off x="2791" y="1318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9" name="Oval 130"/>
            <p:cNvSpPr>
              <a:spLocks noChangeArrowheads="1"/>
            </p:cNvSpPr>
            <p:nvPr/>
          </p:nvSpPr>
          <p:spPr bwMode="auto">
            <a:xfrm>
              <a:off x="2971" y="1313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0" name="Oval 131"/>
            <p:cNvSpPr>
              <a:spLocks noChangeArrowheads="1"/>
            </p:cNvSpPr>
            <p:nvPr/>
          </p:nvSpPr>
          <p:spPr bwMode="auto">
            <a:xfrm>
              <a:off x="2795" y="1312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1" name="Oval 132"/>
            <p:cNvSpPr>
              <a:spLocks noChangeArrowheads="1"/>
            </p:cNvSpPr>
            <p:nvPr/>
          </p:nvSpPr>
          <p:spPr bwMode="auto">
            <a:xfrm>
              <a:off x="2842" y="1312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2" name="Oval 133"/>
            <p:cNvSpPr>
              <a:spLocks noChangeArrowheads="1"/>
            </p:cNvSpPr>
            <p:nvPr/>
          </p:nvSpPr>
          <p:spPr bwMode="auto">
            <a:xfrm>
              <a:off x="2769" y="1307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" name="Oval 134"/>
            <p:cNvSpPr>
              <a:spLocks noChangeArrowheads="1"/>
            </p:cNvSpPr>
            <p:nvPr/>
          </p:nvSpPr>
          <p:spPr bwMode="auto">
            <a:xfrm>
              <a:off x="2268" y="1305"/>
              <a:ext cx="80" cy="81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" name="Oval 135"/>
            <p:cNvSpPr>
              <a:spLocks noChangeArrowheads="1"/>
            </p:cNvSpPr>
            <p:nvPr/>
          </p:nvSpPr>
          <p:spPr bwMode="auto">
            <a:xfrm>
              <a:off x="1490" y="1305"/>
              <a:ext cx="81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5" name="Oval 136"/>
            <p:cNvSpPr>
              <a:spLocks noChangeArrowheads="1"/>
            </p:cNvSpPr>
            <p:nvPr/>
          </p:nvSpPr>
          <p:spPr bwMode="auto">
            <a:xfrm>
              <a:off x="2999" y="1301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6" name="Oval 137"/>
            <p:cNvSpPr>
              <a:spLocks noChangeArrowheads="1"/>
            </p:cNvSpPr>
            <p:nvPr/>
          </p:nvSpPr>
          <p:spPr bwMode="auto">
            <a:xfrm>
              <a:off x="1735" y="1301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7" name="Oval 138"/>
            <p:cNvSpPr>
              <a:spLocks noChangeArrowheads="1"/>
            </p:cNvSpPr>
            <p:nvPr/>
          </p:nvSpPr>
          <p:spPr bwMode="auto">
            <a:xfrm>
              <a:off x="2138" y="1297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8" name="Oval 139"/>
            <p:cNvSpPr>
              <a:spLocks noChangeArrowheads="1"/>
            </p:cNvSpPr>
            <p:nvPr/>
          </p:nvSpPr>
          <p:spPr bwMode="auto">
            <a:xfrm>
              <a:off x="2691" y="1296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9" name="Oval 140"/>
            <p:cNvSpPr>
              <a:spLocks noChangeArrowheads="1"/>
            </p:cNvSpPr>
            <p:nvPr/>
          </p:nvSpPr>
          <p:spPr bwMode="auto">
            <a:xfrm>
              <a:off x="2657" y="1292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0" name="Oval 141"/>
            <p:cNvSpPr>
              <a:spLocks noChangeArrowheads="1"/>
            </p:cNvSpPr>
            <p:nvPr/>
          </p:nvSpPr>
          <p:spPr bwMode="auto">
            <a:xfrm>
              <a:off x="2825" y="1290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1" name="Oval 142"/>
            <p:cNvSpPr>
              <a:spLocks noChangeArrowheads="1"/>
            </p:cNvSpPr>
            <p:nvPr/>
          </p:nvSpPr>
          <p:spPr bwMode="auto">
            <a:xfrm>
              <a:off x="2786" y="1290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2" name="Oval 143"/>
            <p:cNvSpPr>
              <a:spLocks noChangeArrowheads="1"/>
            </p:cNvSpPr>
            <p:nvPr/>
          </p:nvSpPr>
          <p:spPr bwMode="auto">
            <a:xfrm>
              <a:off x="3174" y="1290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" name="Oval 144"/>
            <p:cNvSpPr>
              <a:spLocks noChangeArrowheads="1"/>
            </p:cNvSpPr>
            <p:nvPr/>
          </p:nvSpPr>
          <p:spPr bwMode="auto">
            <a:xfrm>
              <a:off x="2617" y="1289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" name="Oval 145"/>
            <p:cNvSpPr>
              <a:spLocks noChangeArrowheads="1"/>
            </p:cNvSpPr>
            <p:nvPr/>
          </p:nvSpPr>
          <p:spPr bwMode="auto">
            <a:xfrm>
              <a:off x="3559" y="1287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" name="Oval 146"/>
            <p:cNvSpPr>
              <a:spLocks noChangeArrowheads="1"/>
            </p:cNvSpPr>
            <p:nvPr/>
          </p:nvSpPr>
          <p:spPr bwMode="auto">
            <a:xfrm>
              <a:off x="3225" y="128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6" name="Oval 147"/>
            <p:cNvSpPr>
              <a:spLocks noChangeArrowheads="1"/>
            </p:cNvSpPr>
            <p:nvPr/>
          </p:nvSpPr>
          <p:spPr bwMode="auto">
            <a:xfrm>
              <a:off x="3098" y="1280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7" name="Oval 148"/>
            <p:cNvSpPr>
              <a:spLocks noChangeArrowheads="1"/>
            </p:cNvSpPr>
            <p:nvPr/>
          </p:nvSpPr>
          <p:spPr bwMode="auto">
            <a:xfrm>
              <a:off x="1730" y="1277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8" name="Oval 149"/>
            <p:cNvSpPr>
              <a:spLocks noChangeArrowheads="1"/>
            </p:cNvSpPr>
            <p:nvPr/>
          </p:nvSpPr>
          <p:spPr bwMode="auto">
            <a:xfrm>
              <a:off x="2762" y="1272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9" name="Oval 150"/>
            <p:cNvSpPr>
              <a:spLocks noChangeArrowheads="1"/>
            </p:cNvSpPr>
            <p:nvPr/>
          </p:nvSpPr>
          <p:spPr bwMode="auto">
            <a:xfrm>
              <a:off x="2623" y="1267"/>
              <a:ext cx="81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0" name="Oval 151"/>
            <p:cNvSpPr>
              <a:spLocks noChangeArrowheads="1"/>
            </p:cNvSpPr>
            <p:nvPr/>
          </p:nvSpPr>
          <p:spPr bwMode="auto">
            <a:xfrm>
              <a:off x="2657" y="1261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1" name="Oval 152"/>
            <p:cNvSpPr>
              <a:spLocks noChangeArrowheads="1"/>
            </p:cNvSpPr>
            <p:nvPr/>
          </p:nvSpPr>
          <p:spPr bwMode="auto">
            <a:xfrm>
              <a:off x="2207" y="1261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2" name="Oval 153"/>
            <p:cNvSpPr>
              <a:spLocks noChangeArrowheads="1"/>
            </p:cNvSpPr>
            <p:nvPr/>
          </p:nvSpPr>
          <p:spPr bwMode="auto">
            <a:xfrm>
              <a:off x="2827" y="1261"/>
              <a:ext cx="81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3" name="Oval 154"/>
            <p:cNvSpPr>
              <a:spLocks noChangeArrowheads="1"/>
            </p:cNvSpPr>
            <p:nvPr/>
          </p:nvSpPr>
          <p:spPr bwMode="auto">
            <a:xfrm>
              <a:off x="3077" y="1248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" name="Oval 155"/>
            <p:cNvSpPr>
              <a:spLocks noChangeArrowheads="1"/>
            </p:cNvSpPr>
            <p:nvPr/>
          </p:nvSpPr>
          <p:spPr bwMode="auto">
            <a:xfrm>
              <a:off x="2782" y="124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5" name="Oval 156"/>
            <p:cNvSpPr>
              <a:spLocks noChangeArrowheads="1"/>
            </p:cNvSpPr>
            <p:nvPr/>
          </p:nvSpPr>
          <p:spPr bwMode="auto">
            <a:xfrm>
              <a:off x="3282" y="124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6" name="Oval 157"/>
            <p:cNvSpPr>
              <a:spLocks noChangeArrowheads="1"/>
            </p:cNvSpPr>
            <p:nvPr/>
          </p:nvSpPr>
          <p:spPr bwMode="auto">
            <a:xfrm>
              <a:off x="2745" y="124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7" name="Oval 158"/>
            <p:cNvSpPr>
              <a:spLocks noChangeArrowheads="1"/>
            </p:cNvSpPr>
            <p:nvPr/>
          </p:nvSpPr>
          <p:spPr bwMode="auto">
            <a:xfrm>
              <a:off x="3006" y="1235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8" name="Oval 159"/>
            <p:cNvSpPr>
              <a:spLocks noChangeArrowheads="1"/>
            </p:cNvSpPr>
            <p:nvPr/>
          </p:nvSpPr>
          <p:spPr bwMode="auto">
            <a:xfrm>
              <a:off x="2914" y="123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9" name="Oval 160"/>
            <p:cNvSpPr>
              <a:spLocks noChangeArrowheads="1"/>
            </p:cNvSpPr>
            <p:nvPr/>
          </p:nvSpPr>
          <p:spPr bwMode="auto">
            <a:xfrm>
              <a:off x="3260" y="1225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" name="Oval 161"/>
            <p:cNvSpPr>
              <a:spLocks noChangeArrowheads="1"/>
            </p:cNvSpPr>
            <p:nvPr/>
          </p:nvSpPr>
          <p:spPr bwMode="auto">
            <a:xfrm>
              <a:off x="3160" y="1219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" name="Oval 162"/>
            <p:cNvSpPr>
              <a:spLocks noChangeArrowheads="1"/>
            </p:cNvSpPr>
            <p:nvPr/>
          </p:nvSpPr>
          <p:spPr bwMode="auto">
            <a:xfrm>
              <a:off x="2647" y="121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2" name="Oval 163"/>
            <p:cNvSpPr>
              <a:spLocks noChangeArrowheads="1"/>
            </p:cNvSpPr>
            <p:nvPr/>
          </p:nvSpPr>
          <p:spPr bwMode="auto">
            <a:xfrm>
              <a:off x="2275" y="1212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3" name="Oval 164"/>
            <p:cNvSpPr>
              <a:spLocks noChangeArrowheads="1"/>
            </p:cNvSpPr>
            <p:nvPr/>
          </p:nvSpPr>
          <p:spPr bwMode="auto">
            <a:xfrm>
              <a:off x="2923" y="1212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" name="Oval 165"/>
            <p:cNvSpPr>
              <a:spLocks noChangeArrowheads="1"/>
            </p:cNvSpPr>
            <p:nvPr/>
          </p:nvSpPr>
          <p:spPr bwMode="auto">
            <a:xfrm>
              <a:off x="2571" y="1212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" name="Oval 166"/>
            <p:cNvSpPr>
              <a:spLocks noChangeArrowheads="1"/>
            </p:cNvSpPr>
            <p:nvPr/>
          </p:nvSpPr>
          <p:spPr bwMode="auto">
            <a:xfrm>
              <a:off x="3260" y="1208"/>
              <a:ext cx="81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6" name="Oval 167"/>
            <p:cNvSpPr>
              <a:spLocks noChangeArrowheads="1"/>
            </p:cNvSpPr>
            <p:nvPr/>
          </p:nvSpPr>
          <p:spPr bwMode="auto">
            <a:xfrm>
              <a:off x="3070" y="1205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7" name="Oval 168"/>
            <p:cNvSpPr>
              <a:spLocks noChangeArrowheads="1"/>
            </p:cNvSpPr>
            <p:nvPr/>
          </p:nvSpPr>
          <p:spPr bwMode="auto">
            <a:xfrm>
              <a:off x="2015" y="1200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8" name="Oval 169"/>
            <p:cNvSpPr>
              <a:spLocks noChangeArrowheads="1"/>
            </p:cNvSpPr>
            <p:nvPr/>
          </p:nvSpPr>
          <p:spPr bwMode="auto">
            <a:xfrm>
              <a:off x="2810" y="1199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9" name="Oval 170"/>
            <p:cNvSpPr>
              <a:spLocks noChangeArrowheads="1"/>
            </p:cNvSpPr>
            <p:nvPr/>
          </p:nvSpPr>
          <p:spPr bwMode="auto">
            <a:xfrm>
              <a:off x="3261" y="1199"/>
              <a:ext cx="81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0" name="Oval 171"/>
            <p:cNvSpPr>
              <a:spLocks noChangeArrowheads="1"/>
            </p:cNvSpPr>
            <p:nvPr/>
          </p:nvSpPr>
          <p:spPr bwMode="auto">
            <a:xfrm>
              <a:off x="2795" y="1192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1" name="Oval 172"/>
            <p:cNvSpPr>
              <a:spLocks noChangeArrowheads="1"/>
            </p:cNvSpPr>
            <p:nvPr/>
          </p:nvSpPr>
          <p:spPr bwMode="auto">
            <a:xfrm>
              <a:off x="2938" y="1191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2" name="Oval 173"/>
            <p:cNvSpPr>
              <a:spLocks noChangeArrowheads="1"/>
            </p:cNvSpPr>
            <p:nvPr/>
          </p:nvSpPr>
          <p:spPr bwMode="auto">
            <a:xfrm>
              <a:off x="2459" y="118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3" name="Oval 174"/>
            <p:cNvSpPr>
              <a:spLocks noChangeArrowheads="1"/>
            </p:cNvSpPr>
            <p:nvPr/>
          </p:nvSpPr>
          <p:spPr bwMode="auto">
            <a:xfrm>
              <a:off x="2648" y="118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" name="Oval 175"/>
            <p:cNvSpPr>
              <a:spLocks noChangeArrowheads="1"/>
            </p:cNvSpPr>
            <p:nvPr/>
          </p:nvSpPr>
          <p:spPr bwMode="auto">
            <a:xfrm>
              <a:off x="2417" y="1179"/>
              <a:ext cx="81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5" name="Oval 176"/>
            <p:cNvSpPr>
              <a:spLocks noChangeArrowheads="1"/>
            </p:cNvSpPr>
            <p:nvPr/>
          </p:nvSpPr>
          <p:spPr bwMode="auto">
            <a:xfrm>
              <a:off x="2884" y="1162"/>
              <a:ext cx="80" cy="81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6" name="Oval 177"/>
            <p:cNvSpPr>
              <a:spLocks noChangeArrowheads="1"/>
            </p:cNvSpPr>
            <p:nvPr/>
          </p:nvSpPr>
          <p:spPr bwMode="auto">
            <a:xfrm>
              <a:off x="1986" y="1162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7" name="Oval 178"/>
            <p:cNvSpPr>
              <a:spLocks noChangeArrowheads="1"/>
            </p:cNvSpPr>
            <p:nvPr/>
          </p:nvSpPr>
          <p:spPr bwMode="auto">
            <a:xfrm>
              <a:off x="2734" y="1161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8" name="Oval 179"/>
            <p:cNvSpPr>
              <a:spLocks noChangeArrowheads="1"/>
            </p:cNvSpPr>
            <p:nvPr/>
          </p:nvSpPr>
          <p:spPr bwMode="auto">
            <a:xfrm>
              <a:off x="1725" y="115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9" name="Oval 180"/>
            <p:cNvSpPr>
              <a:spLocks noChangeArrowheads="1"/>
            </p:cNvSpPr>
            <p:nvPr/>
          </p:nvSpPr>
          <p:spPr bwMode="auto">
            <a:xfrm>
              <a:off x="2715" y="1153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0" name="Oval 181"/>
            <p:cNvSpPr>
              <a:spLocks noChangeArrowheads="1"/>
            </p:cNvSpPr>
            <p:nvPr/>
          </p:nvSpPr>
          <p:spPr bwMode="auto">
            <a:xfrm>
              <a:off x="1572" y="1150"/>
              <a:ext cx="81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1" name="Oval 182"/>
            <p:cNvSpPr>
              <a:spLocks noChangeArrowheads="1"/>
            </p:cNvSpPr>
            <p:nvPr/>
          </p:nvSpPr>
          <p:spPr bwMode="auto">
            <a:xfrm>
              <a:off x="3348" y="1149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2" name="Oval 183"/>
            <p:cNvSpPr>
              <a:spLocks noChangeArrowheads="1"/>
            </p:cNvSpPr>
            <p:nvPr/>
          </p:nvSpPr>
          <p:spPr bwMode="auto">
            <a:xfrm>
              <a:off x="3072" y="1148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3" name="Oval 184"/>
            <p:cNvSpPr>
              <a:spLocks noChangeArrowheads="1"/>
            </p:cNvSpPr>
            <p:nvPr/>
          </p:nvSpPr>
          <p:spPr bwMode="auto">
            <a:xfrm>
              <a:off x="1899" y="114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4" name="Oval 185"/>
            <p:cNvSpPr>
              <a:spLocks noChangeArrowheads="1"/>
            </p:cNvSpPr>
            <p:nvPr/>
          </p:nvSpPr>
          <p:spPr bwMode="auto">
            <a:xfrm>
              <a:off x="3206" y="1143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" name="Oval 186"/>
            <p:cNvSpPr>
              <a:spLocks noChangeArrowheads="1"/>
            </p:cNvSpPr>
            <p:nvPr/>
          </p:nvSpPr>
          <p:spPr bwMode="auto">
            <a:xfrm>
              <a:off x="3113" y="1125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6" name="Oval 187"/>
            <p:cNvSpPr>
              <a:spLocks noChangeArrowheads="1"/>
            </p:cNvSpPr>
            <p:nvPr/>
          </p:nvSpPr>
          <p:spPr bwMode="auto">
            <a:xfrm>
              <a:off x="2992" y="1121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7" name="Oval 188"/>
            <p:cNvSpPr>
              <a:spLocks noChangeArrowheads="1"/>
            </p:cNvSpPr>
            <p:nvPr/>
          </p:nvSpPr>
          <p:spPr bwMode="auto">
            <a:xfrm>
              <a:off x="2822" y="1116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8" name="Oval 189"/>
            <p:cNvSpPr>
              <a:spLocks noChangeArrowheads="1"/>
            </p:cNvSpPr>
            <p:nvPr/>
          </p:nvSpPr>
          <p:spPr bwMode="auto">
            <a:xfrm>
              <a:off x="3108" y="111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9" name="Oval 190"/>
            <p:cNvSpPr>
              <a:spLocks noChangeArrowheads="1"/>
            </p:cNvSpPr>
            <p:nvPr/>
          </p:nvSpPr>
          <p:spPr bwMode="auto">
            <a:xfrm>
              <a:off x="3047" y="1105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0" name="Oval 191"/>
            <p:cNvSpPr>
              <a:spLocks noChangeArrowheads="1"/>
            </p:cNvSpPr>
            <p:nvPr/>
          </p:nvSpPr>
          <p:spPr bwMode="auto">
            <a:xfrm>
              <a:off x="3020" y="1105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1" name="Oval 192"/>
            <p:cNvSpPr>
              <a:spLocks noChangeArrowheads="1"/>
            </p:cNvSpPr>
            <p:nvPr/>
          </p:nvSpPr>
          <p:spPr bwMode="auto">
            <a:xfrm>
              <a:off x="3052" y="1102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2" name="Oval 193"/>
            <p:cNvSpPr>
              <a:spLocks noChangeArrowheads="1"/>
            </p:cNvSpPr>
            <p:nvPr/>
          </p:nvSpPr>
          <p:spPr bwMode="auto">
            <a:xfrm>
              <a:off x="3040" y="1099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3" name="Oval 194"/>
            <p:cNvSpPr>
              <a:spLocks noChangeArrowheads="1"/>
            </p:cNvSpPr>
            <p:nvPr/>
          </p:nvSpPr>
          <p:spPr bwMode="auto">
            <a:xfrm>
              <a:off x="2839" y="109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4" name="Oval 195"/>
            <p:cNvSpPr>
              <a:spLocks noChangeArrowheads="1"/>
            </p:cNvSpPr>
            <p:nvPr/>
          </p:nvSpPr>
          <p:spPr bwMode="auto">
            <a:xfrm>
              <a:off x="2691" y="1088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" name="Oval 196"/>
            <p:cNvSpPr>
              <a:spLocks noChangeArrowheads="1"/>
            </p:cNvSpPr>
            <p:nvPr/>
          </p:nvSpPr>
          <p:spPr bwMode="auto">
            <a:xfrm>
              <a:off x="2738" y="1071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6" name="Oval 197"/>
            <p:cNvSpPr>
              <a:spLocks noChangeArrowheads="1"/>
            </p:cNvSpPr>
            <p:nvPr/>
          </p:nvSpPr>
          <p:spPr bwMode="auto">
            <a:xfrm>
              <a:off x="2938" y="1057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7" name="Oval 198"/>
            <p:cNvSpPr>
              <a:spLocks noChangeArrowheads="1"/>
            </p:cNvSpPr>
            <p:nvPr/>
          </p:nvSpPr>
          <p:spPr bwMode="auto">
            <a:xfrm>
              <a:off x="3010" y="1057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8" name="Oval 199"/>
            <p:cNvSpPr>
              <a:spLocks noChangeArrowheads="1"/>
            </p:cNvSpPr>
            <p:nvPr/>
          </p:nvSpPr>
          <p:spPr bwMode="auto">
            <a:xfrm>
              <a:off x="3185" y="1055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9" name="Oval 200"/>
            <p:cNvSpPr>
              <a:spLocks noChangeArrowheads="1"/>
            </p:cNvSpPr>
            <p:nvPr/>
          </p:nvSpPr>
          <p:spPr bwMode="auto">
            <a:xfrm>
              <a:off x="2299" y="1051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0" name="Oval 201"/>
            <p:cNvSpPr>
              <a:spLocks noChangeArrowheads="1"/>
            </p:cNvSpPr>
            <p:nvPr/>
          </p:nvSpPr>
          <p:spPr bwMode="auto">
            <a:xfrm>
              <a:off x="2633" y="1050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1" name="Oval 202"/>
            <p:cNvSpPr>
              <a:spLocks noChangeArrowheads="1"/>
            </p:cNvSpPr>
            <p:nvPr/>
          </p:nvSpPr>
          <p:spPr bwMode="auto">
            <a:xfrm>
              <a:off x="2972" y="1042"/>
              <a:ext cx="81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2" name="Oval 203"/>
            <p:cNvSpPr>
              <a:spLocks noChangeArrowheads="1"/>
            </p:cNvSpPr>
            <p:nvPr/>
          </p:nvSpPr>
          <p:spPr bwMode="auto">
            <a:xfrm>
              <a:off x="2980" y="1035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13" name="Oval 204"/>
          <p:cNvSpPr>
            <a:spLocks noChangeArrowheads="1"/>
          </p:cNvSpPr>
          <p:nvPr/>
        </p:nvSpPr>
        <p:spPr bwMode="auto">
          <a:xfrm>
            <a:off x="4630707" y="2093937"/>
            <a:ext cx="127000" cy="1270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4" name="Oval 205"/>
          <p:cNvSpPr>
            <a:spLocks noChangeArrowheads="1"/>
          </p:cNvSpPr>
          <p:nvPr/>
        </p:nvSpPr>
        <p:spPr bwMode="auto">
          <a:xfrm>
            <a:off x="4452907" y="2092350"/>
            <a:ext cx="127000" cy="1270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5" name="Oval 206"/>
          <p:cNvSpPr>
            <a:spLocks noChangeArrowheads="1"/>
          </p:cNvSpPr>
          <p:nvPr/>
        </p:nvSpPr>
        <p:spPr bwMode="auto">
          <a:xfrm>
            <a:off x="3976657" y="2079650"/>
            <a:ext cx="127000" cy="1270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6" name="Oval 207"/>
          <p:cNvSpPr>
            <a:spLocks noChangeArrowheads="1"/>
          </p:cNvSpPr>
          <p:nvPr/>
        </p:nvSpPr>
        <p:spPr bwMode="auto">
          <a:xfrm>
            <a:off x="4654520" y="2074887"/>
            <a:ext cx="127000" cy="1270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7" name="Oval 208"/>
          <p:cNvSpPr>
            <a:spLocks noChangeArrowheads="1"/>
          </p:cNvSpPr>
          <p:nvPr/>
        </p:nvSpPr>
        <p:spPr bwMode="auto">
          <a:xfrm>
            <a:off x="3624232" y="2065362"/>
            <a:ext cx="127000" cy="1270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8" name="Oval 209"/>
          <p:cNvSpPr>
            <a:spLocks noChangeArrowheads="1"/>
          </p:cNvSpPr>
          <p:nvPr/>
        </p:nvSpPr>
        <p:spPr bwMode="auto">
          <a:xfrm>
            <a:off x="4449732" y="2057425"/>
            <a:ext cx="128588" cy="1270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9" name="Oval 210"/>
          <p:cNvSpPr>
            <a:spLocks noChangeArrowheads="1"/>
          </p:cNvSpPr>
          <p:nvPr/>
        </p:nvSpPr>
        <p:spPr bwMode="auto">
          <a:xfrm>
            <a:off x="3990945" y="2039962"/>
            <a:ext cx="127000" cy="1270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0" name="Oval 211"/>
          <p:cNvSpPr>
            <a:spLocks noChangeArrowheads="1"/>
          </p:cNvSpPr>
          <p:nvPr/>
        </p:nvSpPr>
        <p:spPr bwMode="auto">
          <a:xfrm>
            <a:off x="3343245" y="2039962"/>
            <a:ext cx="127000" cy="1270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1" name="Oval 212"/>
          <p:cNvSpPr>
            <a:spLocks noChangeArrowheads="1"/>
          </p:cNvSpPr>
          <p:nvPr/>
        </p:nvSpPr>
        <p:spPr bwMode="auto">
          <a:xfrm>
            <a:off x="4203670" y="2008212"/>
            <a:ext cx="127000" cy="1270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2" name="Oval 213"/>
          <p:cNvSpPr>
            <a:spLocks noChangeArrowheads="1"/>
          </p:cNvSpPr>
          <p:nvPr/>
        </p:nvSpPr>
        <p:spPr bwMode="auto">
          <a:xfrm>
            <a:off x="4116357" y="1998687"/>
            <a:ext cx="127000" cy="1270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3" name="Oval 214"/>
          <p:cNvSpPr>
            <a:spLocks noChangeArrowheads="1"/>
          </p:cNvSpPr>
          <p:nvPr/>
        </p:nvSpPr>
        <p:spPr bwMode="auto">
          <a:xfrm>
            <a:off x="4864070" y="1995512"/>
            <a:ext cx="127000" cy="1270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4" name="Oval 215"/>
          <p:cNvSpPr>
            <a:spLocks noChangeArrowheads="1"/>
          </p:cNvSpPr>
          <p:nvPr/>
        </p:nvSpPr>
        <p:spPr bwMode="auto">
          <a:xfrm>
            <a:off x="4310032" y="1976462"/>
            <a:ext cx="127000" cy="1270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5" name="Oval 216"/>
          <p:cNvSpPr>
            <a:spLocks noChangeArrowheads="1"/>
          </p:cNvSpPr>
          <p:nvPr/>
        </p:nvSpPr>
        <p:spPr bwMode="auto">
          <a:xfrm>
            <a:off x="4768820" y="1955825"/>
            <a:ext cx="127000" cy="1270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6" name="Oval 217"/>
          <p:cNvSpPr>
            <a:spLocks noChangeArrowheads="1"/>
          </p:cNvSpPr>
          <p:nvPr/>
        </p:nvSpPr>
        <p:spPr bwMode="auto">
          <a:xfrm>
            <a:off x="3343245" y="1935187"/>
            <a:ext cx="127000" cy="1270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7" name="Oval 218"/>
          <p:cNvSpPr>
            <a:spLocks noChangeArrowheads="1"/>
          </p:cNvSpPr>
          <p:nvPr/>
        </p:nvSpPr>
        <p:spPr bwMode="auto">
          <a:xfrm>
            <a:off x="4554507" y="1908200"/>
            <a:ext cx="127000" cy="128587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8" name="Oval 219"/>
          <p:cNvSpPr>
            <a:spLocks noChangeArrowheads="1"/>
          </p:cNvSpPr>
          <p:nvPr/>
        </p:nvSpPr>
        <p:spPr bwMode="auto">
          <a:xfrm>
            <a:off x="4835495" y="1887562"/>
            <a:ext cx="127000" cy="1270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9" name="Oval 220"/>
          <p:cNvSpPr>
            <a:spLocks noChangeArrowheads="1"/>
          </p:cNvSpPr>
          <p:nvPr/>
        </p:nvSpPr>
        <p:spPr bwMode="auto">
          <a:xfrm>
            <a:off x="2493932" y="1860575"/>
            <a:ext cx="127000" cy="1270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0" name="Oval 221"/>
          <p:cNvSpPr>
            <a:spLocks noChangeArrowheads="1"/>
          </p:cNvSpPr>
          <p:nvPr/>
        </p:nvSpPr>
        <p:spPr bwMode="auto">
          <a:xfrm>
            <a:off x="4425920" y="1854225"/>
            <a:ext cx="127000" cy="1270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1" name="Oval 222"/>
          <p:cNvSpPr>
            <a:spLocks noChangeArrowheads="1"/>
          </p:cNvSpPr>
          <p:nvPr/>
        </p:nvSpPr>
        <p:spPr bwMode="auto">
          <a:xfrm>
            <a:off x="3949670" y="1782787"/>
            <a:ext cx="127000" cy="1270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2" name="Oval 223"/>
          <p:cNvSpPr>
            <a:spLocks noChangeArrowheads="1"/>
          </p:cNvSpPr>
          <p:nvPr/>
        </p:nvSpPr>
        <p:spPr bwMode="auto">
          <a:xfrm>
            <a:off x="4872007" y="1770087"/>
            <a:ext cx="127000" cy="1270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3" name="Oval 224"/>
          <p:cNvSpPr>
            <a:spLocks noChangeArrowheads="1"/>
          </p:cNvSpPr>
          <p:nvPr/>
        </p:nvSpPr>
        <p:spPr bwMode="auto">
          <a:xfrm>
            <a:off x="1658907" y="1765325"/>
            <a:ext cx="127000" cy="1270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4" name="Oval 225"/>
          <p:cNvSpPr>
            <a:spLocks noChangeArrowheads="1"/>
          </p:cNvSpPr>
          <p:nvPr/>
        </p:nvSpPr>
        <p:spPr bwMode="auto">
          <a:xfrm>
            <a:off x="3495645" y="5600725"/>
            <a:ext cx="127000" cy="127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5" name="Oval 226"/>
          <p:cNvSpPr>
            <a:spLocks noChangeArrowheads="1"/>
          </p:cNvSpPr>
          <p:nvPr/>
        </p:nvSpPr>
        <p:spPr bwMode="auto">
          <a:xfrm>
            <a:off x="4311620" y="5380062"/>
            <a:ext cx="127000" cy="1285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6" name="Oval 227"/>
          <p:cNvSpPr>
            <a:spLocks noChangeArrowheads="1"/>
          </p:cNvSpPr>
          <p:nvPr/>
        </p:nvSpPr>
        <p:spPr bwMode="auto">
          <a:xfrm>
            <a:off x="3867120" y="4708550"/>
            <a:ext cx="127000" cy="127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7" name="Oval 228"/>
          <p:cNvSpPr>
            <a:spLocks noChangeArrowheads="1"/>
          </p:cNvSpPr>
          <p:nvPr/>
        </p:nvSpPr>
        <p:spPr bwMode="auto">
          <a:xfrm>
            <a:off x="5821332" y="3754462"/>
            <a:ext cx="128588" cy="127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8" name="Oval 229"/>
          <p:cNvSpPr>
            <a:spLocks noChangeArrowheads="1"/>
          </p:cNvSpPr>
          <p:nvPr/>
        </p:nvSpPr>
        <p:spPr bwMode="auto">
          <a:xfrm>
            <a:off x="6086445" y="3695725"/>
            <a:ext cx="127000" cy="127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9" name="Oval 230"/>
          <p:cNvSpPr>
            <a:spLocks noChangeArrowheads="1"/>
          </p:cNvSpPr>
          <p:nvPr/>
        </p:nvSpPr>
        <p:spPr bwMode="auto">
          <a:xfrm>
            <a:off x="5403820" y="3130575"/>
            <a:ext cx="127000" cy="127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0" name="Freeform 231"/>
          <p:cNvSpPr>
            <a:spLocks/>
          </p:cNvSpPr>
          <p:nvPr/>
        </p:nvSpPr>
        <p:spPr bwMode="auto">
          <a:xfrm>
            <a:off x="1925607" y="3589362"/>
            <a:ext cx="163513" cy="163513"/>
          </a:xfrm>
          <a:custGeom>
            <a:avLst/>
            <a:gdLst/>
            <a:ahLst/>
            <a:cxnLst>
              <a:cxn ang="0">
                <a:pos x="103" y="0"/>
              </a:cxn>
              <a:cxn ang="0">
                <a:pos x="206" y="103"/>
              </a:cxn>
              <a:cxn ang="0">
                <a:pos x="103" y="206"/>
              </a:cxn>
              <a:cxn ang="0">
                <a:pos x="0" y="103"/>
              </a:cxn>
              <a:cxn ang="0">
                <a:pos x="103" y="0"/>
              </a:cxn>
            </a:cxnLst>
            <a:rect l="0" t="0" r="r" b="b"/>
            <a:pathLst>
              <a:path w="206" h="206">
                <a:moveTo>
                  <a:pt x="103" y="0"/>
                </a:moveTo>
                <a:lnTo>
                  <a:pt x="206" y="103"/>
                </a:lnTo>
                <a:lnTo>
                  <a:pt x="103" y="206"/>
                </a:lnTo>
                <a:lnTo>
                  <a:pt x="0" y="103"/>
                </a:lnTo>
                <a:lnTo>
                  <a:pt x="103" y="0"/>
                </a:lnTo>
                <a:close/>
              </a:path>
            </a:pathLst>
          </a:custGeom>
          <a:solidFill>
            <a:srgbClr val="FF6600"/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1" name="Freeform 232"/>
          <p:cNvSpPr>
            <a:spLocks/>
          </p:cNvSpPr>
          <p:nvPr/>
        </p:nvSpPr>
        <p:spPr bwMode="auto">
          <a:xfrm>
            <a:off x="2155795" y="3051200"/>
            <a:ext cx="163512" cy="163512"/>
          </a:xfrm>
          <a:custGeom>
            <a:avLst/>
            <a:gdLst/>
            <a:ahLst/>
            <a:cxnLst>
              <a:cxn ang="0">
                <a:pos x="103" y="0"/>
              </a:cxn>
              <a:cxn ang="0">
                <a:pos x="206" y="103"/>
              </a:cxn>
              <a:cxn ang="0">
                <a:pos x="103" y="206"/>
              </a:cxn>
              <a:cxn ang="0">
                <a:pos x="0" y="103"/>
              </a:cxn>
              <a:cxn ang="0">
                <a:pos x="103" y="0"/>
              </a:cxn>
            </a:cxnLst>
            <a:rect l="0" t="0" r="r" b="b"/>
            <a:pathLst>
              <a:path w="206" h="206">
                <a:moveTo>
                  <a:pt x="103" y="0"/>
                </a:moveTo>
                <a:lnTo>
                  <a:pt x="206" y="103"/>
                </a:lnTo>
                <a:lnTo>
                  <a:pt x="103" y="206"/>
                </a:lnTo>
                <a:lnTo>
                  <a:pt x="0" y="103"/>
                </a:lnTo>
                <a:lnTo>
                  <a:pt x="103" y="0"/>
                </a:lnTo>
                <a:close/>
              </a:path>
            </a:pathLst>
          </a:custGeom>
          <a:solidFill>
            <a:srgbClr val="FF6600"/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2" name="Freeform 233"/>
          <p:cNvSpPr>
            <a:spLocks/>
          </p:cNvSpPr>
          <p:nvPr/>
        </p:nvSpPr>
        <p:spPr bwMode="auto">
          <a:xfrm>
            <a:off x="2317720" y="2922612"/>
            <a:ext cx="163512" cy="163513"/>
          </a:xfrm>
          <a:custGeom>
            <a:avLst/>
            <a:gdLst/>
            <a:ahLst/>
            <a:cxnLst>
              <a:cxn ang="0">
                <a:pos x="103" y="0"/>
              </a:cxn>
              <a:cxn ang="0">
                <a:pos x="206" y="103"/>
              </a:cxn>
              <a:cxn ang="0">
                <a:pos x="103" y="206"/>
              </a:cxn>
              <a:cxn ang="0">
                <a:pos x="0" y="103"/>
              </a:cxn>
              <a:cxn ang="0">
                <a:pos x="103" y="0"/>
              </a:cxn>
            </a:cxnLst>
            <a:rect l="0" t="0" r="r" b="b"/>
            <a:pathLst>
              <a:path w="206" h="206">
                <a:moveTo>
                  <a:pt x="103" y="0"/>
                </a:moveTo>
                <a:lnTo>
                  <a:pt x="206" y="103"/>
                </a:lnTo>
                <a:lnTo>
                  <a:pt x="103" y="206"/>
                </a:lnTo>
                <a:lnTo>
                  <a:pt x="0" y="103"/>
                </a:lnTo>
                <a:lnTo>
                  <a:pt x="103" y="0"/>
                </a:lnTo>
                <a:close/>
              </a:path>
            </a:pathLst>
          </a:custGeom>
          <a:solidFill>
            <a:srgbClr val="FF6600"/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3" name="Freeform 234"/>
          <p:cNvSpPr>
            <a:spLocks/>
          </p:cNvSpPr>
          <p:nvPr/>
        </p:nvSpPr>
        <p:spPr bwMode="auto">
          <a:xfrm>
            <a:off x="2222470" y="2922612"/>
            <a:ext cx="163512" cy="163513"/>
          </a:xfrm>
          <a:custGeom>
            <a:avLst/>
            <a:gdLst/>
            <a:ahLst/>
            <a:cxnLst>
              <a:cxn ang="0">
                <a:pos x="103" y="0"/>
              </a:cxn>
              <a:cxn ang="0">
                <a:pos x="206" y="103"/>
              </a:cxn>
              <a:cxn ang="0">
                <a:pos x="103" y="206"/>
              </a:cxn>
              <a:cxn ang="0">
                <a:pos x="0" y="103"/>
              </a:cxn>
              <a:cxn ang="0">
                <a:pos x="103" y="0"/>
              </a:cxn>
            </a:cxnLst>
            <a:rect l="0" t="0" r="r" b="b"/>
            <a:pathLst>
              <a:path w="206" h="206">
                <a:moveTo>
                  <a:pt x="103" y="0"/>
                </a:moveTo>
                <a:lnTo>
                  <a:pt x="206" y="103"/>
                </a:lnTo>
                <a:lnTo>
                  <a:pt x="103" y="206"/>
                </a:lnTo>
                <a:lnTo>
                  <a:pt x="0" y="103"/>
                </a:lnTo>
                <a:lnTo>
                  <a:pt x="103" y="0"/>
                </a:lnTo>
                <a:close/>
              </a:path>
            </a:pathLst>
          </a:custGeom>
          <a:solidFill>
            <a:srgbClr val="FF6600"/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4" name="Freeform 235"/>
          <p:cNvSpPr>
            <a:spLocks/>
          </p:cNvSpPr>
          <p:nvPr/>
        </p:nvSpPr>
        <p:spPr bwMode="auto">
          <a:xfrm>
            <a:off x="2078007" y="2898800"/>
            <a:ext cx="163513" cy="163512"/>
          </a:xfrm>
          <a:custGeom>
            <a:avLst/>
            <a:gdLst/>
            <a:ahLst/>
            <a:cxnLst>
              <a:cxn ang="0">
                <a:pos x="103" y="0"/>
              </a:cxn>
              <a:cxn ang="0">
                <a:pos x="206" y="103"/>
              </a:cxn>
              <a:cxn ang="0">
                <a:pos x="103" y="206"/>
              </a:cxn>
              <a:cxn ang="0">
                <a:pos x="0" y="103"/>
              </a:cxn>
              <a:cxn ang="0">
                <a:pos x="103" y="0"/>
              </a:cxn>
            </a:cxnLst>
            <a:rect l="0" t="0" r="r" b="b"/>
            <a:pathLst>
              <a:path w="206" h="206">
                <a:moveTo>
                  <a:pt x="103" y="0"/>
                </a:moveTo>
                <a:lnTo>
                  <a:pt x="206" y="103"/>
                </a:lnTo>
                <a:lnTo>
                  <a:pt x="103" y="206"/>
                </a:lnTo>
                <a:lnTo>
                  <a:pt x="0" y="103"/>
                </a:lnTo>
                <a:lnTo>
                  <a:pt x="103" y="0"/>
                </a:lnTo>
                <a:close/>
              </a:path>
            </a:pathLst>
          </a:custGeom>
          <a:solidFill>
            <a:srgbClr val="FF6600"/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5" name="Freeform 236"/>
          <p:cNvSpPr>
            <a:spLocks/>
          </p:cNvSpPr>
          <p:nvPr/>
        </p:nvSpPr>
        <p:spPr bwMode="auto">
          <a:xfrm>
            <a:off x="2116107" y="2876575"/>
            <a:ext cx="163513" cy="163512"/>
          </a:xfrm>
          <a:custGeom>
            <a:avLst/>
            <a:gdLst/>
            <a:ahLst/>
            <a:cxnLst>
              <a:cxn ang="0">
                <a:pos x="103" y="0"/>
              </a:cxn>
              <a:cxn ang="0">
                <a:pos x="206" y="103"/>
              </a:cxn>
              <a:cxn ang="0">
                <a:pos x="103" y="206"/>
              </a:cxn>
              <a:cxn ang="0">
                <a:pos x="0" y="103"/>
              </a:cxn>
              <a:cxn ang="0">
                <a:pos x="103" y="0"/>
              </a:cxn>
            </a:cxnLst>
            <a:rect l="0" t="0" r="r" b="b"/>
            <a:pathLst>
              <a:path w="206" h="206">
                <a:moveTo>
                  <a:pt x="103" y="0"/>
                </a:moveTo>
                <a:lnTo>
                  <a:pt x="206" y="103"/>
                </a:lnTo>
                <a:lnTo>
                  <a:pt x="103" y="206"/>
                </a:lnTo>
                <a:lnTo>
                  <a:pt x="0" y="103"/>
                </a:lnTo>
                <a:lnTo>
                  <a:pt x="103" y="0"/>
                </a:lnTo>
                <a:close/>
              </a:path>
            </a:pathLst>
          </a:custGeom>
          <a:solidFill>
            <a:srgbClr val="FF6600"/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6" name="Freeform 237"/>
          <p:cNvSpPr>
            <a:spLocks/>
          </p:cNvSpPr>
          <p:nvPr/>
        </p:nvSpPr>
        <p:spPr bwMode="auto">
          <a:xfrm>
            <a:off x="2149445" y="2865462"/>
            <a:ext cx="163512" cy="163513"/>
          </a:xfrm>
          <a:custGeom>
            <a:avLst/>
            <a:gdLst/>
            <a:ahLst/>
            <a:cxnLst>
              <a:cxn ang="0">
                <a:pos x="103" y="0"/>
              </a:cxn>
              <a:cxn ang="0">
                <a:pos x="206" y="103"/>
              </a:cxn>
              <a:cxn ang="0">
                <a:pos x="103" y="206"/>
              </a:cxn>
              <a:cxn ang="0">
                <a:pos x="0" y="103"/>
              </a:cxn>
              <a:cxn ang="0">
                <a:pos x="103" y="0"/>
              </a:cxn>
            </a:cxnLst>
            <a:rect l="0" t="0" r="r" b="b"/>
            <a:pathLst>
              <a:path w="206" h="206">
                <a:moveTo>
                  <a:pt x="103" y="0"/>
                </a:moveTo>
                <a:lnTo>
                  <a:pt x="206" y="103"/>
                </a:lnTo>
                <a:lnTo>
                  <a:pt x="103" y="206"/>
                </a:lnTo>
                <a:lnTo>
                  <a:pt x="0" y="103"/>
                </a:lnTo>
                <a:lnTo>
                  <a:pt x="103" y="0"/>
                </a:lnTo>
                <a:close/>
              </a:path>
            </a:pathLst>
          </a:custGeom>
          <a:solidFill>
            <a:srgbClr val="FF6600"/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7" name="Freeform 238"/>
          <p:cNvSpPr>
            <a:spLocks/>
          </p:cNvSpPr>
          <p:nvPr/>
        </p:nvSpPr>
        <p:spPr bwMode="auto">
          <a:xfrm>
            <a:off x="2195482" y="2835300"/>
            <a:ext cx="163513" cy="163512"/>
          </a:xfrm>
          <a:custGeom>
            <a:avLst/>
            <a:gdLst/>
            <a:ahLst/>
            <a:cxnLst>
              <a:cxn ang="0">
                <a:pos x="103" y="0"/>
              </a:cxn>
              <a:cxn ang="0">
                <a:pos x="206" y="103"/>
              </a:cxn>
              <a:cxn ang="0">
                <a:pos x="103" y="206"/>
              </a:cxn>
              <a:cxn ang="0">
                <a:pos x="0" y="103"/>
              </a:cxn>
              <a:cxn ang="0">
                <a:pos x="103" y="0"/>
              </a:cxn>
            </a:cxnLst>
            <a:rect l="0" t="0" r="r" b="b"/>
            <a:pathLst>
              <a:path w="206" h="206">
                <a:moveTo>
                  <a:pt x="103" y="0"/>
                </a:moveTo>
                <a:lnTo>
                  <a:pt x="206" y="103"/>
                </a:lnTo>
                <a:lnTo>
                  <a:pt x="103" y="206"/>
                </a:lnTo>
                <a:lnTo>
                  <a:pt x="0" y="103"/>
                </a:lnTo>
                <a:lnTo>
                  <a:pt x="103" y="0"/>
                </a:lnTo>
                <a:close/>
              </a:path>
            </a:pathLst>
          </a:custGeom>
          <a:solidFill>
            <a:srgbClr val="FF6600"/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8" name="Freeform 239"/>
          <p:cNvSpPr>
            <a:spLocks/>
          </p:cNvSpPr>
          <p:nvPr/>
        </p:nvSpPr>
        <p:spPr bwMode="auto">
          <a:xfrm>
            <a:off x="1968470" y="2754337"/>
            <a:ext cx="163512" cy="163513"/>
          </a:xfrm>
          <a:custGeom>
            <a:avLst/>
            <a:gdLst/>
            <a:ahLst/>
            <a:cxnLst>
              <a:cxn ang="0">
                <a:pos x="103" y="0"/>
              </a:cxn>
              <a:cxn ang="0">
                <a:pos x="206" y="103"/>
              </a:cxn>
              <a:cxn ang="0">
                <a:pos x="103" y="206"/>
              </a:cxn>
              <a:cxn ang="0">
                <a:pos x="0" y="103"/>
              </a:cxn>
              <a:cxn ang="0">
                <a:pos x="103" y="0"/>
              </a:cxn>
            </a:cxnLst>
            <a:rect l="0" t="0" r="r" b="b"/>
            <a:pathLst>
              <a:path w="206" h="206">
                <a:moveTo>
                  <a:pt x="103" y="0"/>
                </a:moveTo>
                <a:lnTo>
                  <a:pt x="206" y="103"/>
                </a:lnTo>
                <a:lnTo>
                  <a:pt x="103" y="206"/>
                </a:lnTo>
                <a:lnTo>
                  <a:pt x="0" y="103"/>
                </a:lnTo>
                <a:lnTo>
                  <a:pt x="103" y="0"/>
                </a:lnTo>
                <a:close/>
              </a:path>
            </a:pathLst>
          </a:custGeom>
          <a:solidFill>
            <a:srgbClr val="FF6600"/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9" name="Freeform 240"/>
          <p:cNvSpPr>
            <a:spLocks/>
          </p:cNvSpPr>
          <p:nvPr/>
        </p:nvSpPr>
        <p:spPr bwMode="auto">
          <a:xfrm>
            <a:off x="2098645" y="2751162"/>
            <a:ext cx="163512" cy="161925"/>
          </a:xfrm>
          <a:custGeom>
            <a:avLst/>
            <a:gdLst/>
            <a:ahLst/>
            <a:cxnLst>
              <a:cxn ang="0">
                <a:pos x="103" y="0"/>
              </a:cxn>
              <a:cxn ang="0">
                <a:pos x="206" y="103"/>
              </a:cxn>
              <a:cxn ang="0">
                <a:pos x="103" y="206"/>
              </a:cxn>
              <a:cxn ang="0">
                <a:pos x="0" y="103"/>
              </a:cxn>
              <a:cxn ang="0">
                <a:pos x="103" y="0"/>
              </a:cxn>
            </a:cxnLst>
            <a:rect l="0" t="0" r="r" b="b"/>
            <a:pathLst>
              <a:path w="206" h="206">
                <a:moveTo>
                  <a:pt x="103" y="0"/>
                </a:moveTo>
                <a:lnTo>
                  <a:pt x="206" y="103"/>
                </a:lnTo>
                <a:lnTo>
                  <a:pt x="103" y="206"/>
                </a:lnTo>
                <a:lnTo>
                  <a:pt x="0" y="103"/>
                </a:lnTo>
                <a:lnTo>
                  <a:pt x="103" y="0"/>
                </a:lnTo>
                <a:close/>
              </a:path>
            </a:pathLst>
          </a:custGeom>
          <a:solidFill>
            <a:srgbClr val="FF6600"/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0" name="Freeform 241"/>
          <p:cNvSpPr>
            <a:spLocks/>
          </p:cNvSpPr>
          <p:nvPr/>
        </p:nvSpPr>
        <p:spPr bwMode="auto">
          <a:xfrm>
            <a:off x="2244695" y="2747987"/>
            <a:ext cx="163512" cy="163513"/>
          </a:xfrm>
          <a:custGeom>
            <a:avLst/>
            <a:gdLst/>
            <a:ahLst/>
            <a:cxnLst>
              <a:cxn ang="0">
                <a:pos x="103" y="0"/>
              </a:cxn>
              <a:cxn ang="0">
                <a:pos x="206" y="103"/>
              </a:cxn>
              <a:cxn ang="0">
                <a:pos x="103" y="206"/>
              </a:cxn>
              <a:cxn ang="0">
                <a:pos x="0" y="103"/>
              </a:cxn>
              <a:cxn ang="0">
                <a:pos x="103" y="0"/>
              </a:cxn>
            </a:cxnLst>
            <a:rect l="0" t="0" r="r" b="b"/>
            <a:pathLst>
              <a:path w="206" h="206">
                <a:moveTo>
                  <a:pt x="103" y="0"/>
                </a:moveTo>
                <a:lnTo>
                  <a:pt x="206" y="103"/>
                </a:lnTo>
                <a:lnTo>
                  <a:pt x="103" y="206"/>
                </a:lnTo>
                <a:lnTo>
                  <a:pt x="0" y="103"/>
                </a:lnTo>
                <a:lnTo>
                  <a:pt x="103" y="0"/>
                </a:lnTo>
                <a:close/>
              </a:path>
            </a:pathLst>
          </a:custGeom>
          <a:solidFill>
            <a:srgbClr val="FF6600"/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1" name="Freeform 242"/>
          <p:cNvSpPr>
            <a:spLocks/>
          </p:cNvSpPr>
          <p:nvPr/>
        </p:nvSpPr>
        <p:spPr bwMode="auto">
          <a:xfrm>
            <a:off x="1966882" y="2668612"/>
            <a:ext cx="163513" cy="163513"/>
          </a:xfrm>
          <a:custGeom>
            <a:avLst/>
            <a:gdLst/>
            <a:ahLst/>
            <a:cxnLst>
              <a:cxn ang="0">
                <a:pos x="103" y="0"/>
              </a:cxn>
              <a:cxn ang="0">
                <a:pos x="206" y="103"/>
              </a:cxn>
              <a:cxn ang="0">
                <a:pos x="103" y="206"/>
              </a:cxn>
              <a:cxn ang="0">
                <a:pos x="0" y="103"/>
              </a:cxn>
              <a:cxn ang="0">
                <a:pos x="103" y="0"/>
              </a:cxn>
            </a:cxnLst>
            <a:rect l="0" t="0" r="r" b="b"/>
            <a:pathLst>
              <a:path w="206" h="206">
                <a:moveTo>
                  <a:pt x="103" y="0"/>
                </a:moveTo>
                <a:lnTo>
                  <a:pt x="206" y="103"/>
                </a:lnTo>
                <a:lnTo>
                  <a:pt x="103" y="206"/>
                </a:lnTo>
                <a:lnTo>
                  <a:pt x="0" y="103"/>
                </a:lnTo>
                <a:lnTo>
                  <a:pt x="103" y="0"/>
                </a:lnTo>
                <a:close/>
              </a:path>
            </a:pathLst>
          </a:custGeom>
          <a:solidFill>
            <a:srgbClr val="FF6600"/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2" name="Freeform 243"/>
          <p:cNvSpPr>
            <a:spLocks/>
          </p:cNvSpPr>
          <p:nvPr/>
        </p:nvSpPr>
        <p:spPr bwMode="auto">
          <a:xfrm>
            <a:off x="1977995" y="2665437"/>
            <a:ext cx="163512" cy="163513"/>
          </a:xfrm>
          <a:custGeom>
            <a:avLst/>
            <a:gdLst/>
            <a:ahLst/>
            <a:cxnLst>
              <a:cxn ang="0">
                <a:pos x="103" y="0"/>
              </a:cxn>
              <a:cxn ang="0">
                <a:pos x="206" y="103"/>
              </a:cxn>
              <a:cxn ang="0">
                <a:pos x="103" y="206"/>
              </a:cxn>
              <a:cxn ang="0">
                <a:pos x="0" y="103"/>
              </a:cxn>
              <a:cxn ang="0">
                <a:pos x="103" y="0"/>
              </a:cxn>
            </a:cxnLst>
            <a:rect l="0" t="0" r="r" b="b"/>
            <a:pathLst>
              <a:path w="206" h="206">
                <a:moveTo>
                  <a:pt x="103" y="0"/>
                </a:moveTo>
                <a:lnTo>
                  <a:pt x="206" y="103"/>
                </a:lnTo>
                <a:lnTo>
                  <a:pt x="103" y="206"/>
                </a:lnTo>
                <a:lnTo>
                  <a:pt x="0" y="103"/>
                </a:lnTo>
                <a:lnTo>
                  <a:pt x="103" y="0"/>
                </a:lnTo>
                <a:close/>
              </a:path>
            </a:pathLst>
          </a:custGeom>
          <a:solidFill>
            <a:srgbClr val="FF6600"/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3" name="Freeform 244"/>
          <p:cNvSpPr>
            <a:spLocks/>
          </p:cNvSpPr>
          <p:nvPr/>
        </p:nvSpPr>
        <p:spPr bwMode="auto">
          <a:xfrm>
            <a:off x="1784320" y="2627337"/>
            <a:ext cx="163512" cy="163513"/>
          </a:xfrm>
          <a:custGeom>
            <a:avLst/>
            <a:gdLst/>
            <a:ahLst/>
            <a:cxnLst>
              <a:cxn ang="0">
                <a:pos x="103" y="0"/>
              </a:cxn>
              <a:cxn ang="0">
                <a:pos x="206" y="103"/>
              </a:cxn>
              <a:cxn ang="0">
                <a:pos x="103" y="206"/>
              </a:cxn>
              <a:cxn ang="0">
                <a:pos x="0" y="103"/>
              </a:cxn>
              <a:cxn ang="0">
                <a:pos x="103" y="0"/>
              </a:cxn>
            </a:cxnLst>
            <a:rect l="0" t="0" r="r" b="b"/>
            <a:pathLst>
              <a:path w="206" h="206">
                <a:moveTo>
                  <a:pt x="103" y="0"/>
                </a:moveTo>
                <a:lnTo>
                  <a:pt x="206" y="103"/>
                </a:lnTo>
                <a:lnTo>
                  <a:pt x="103" y="206"/>
                </a:lnTo>
                <a:lnTo>
                  <a:pt x="0" y="103"/>
                </a:lnTo>
                <a:lnTo>
                  <a:pt x="103" y="0"/>
                </a:lnTo>
                <a:close/>
              </a:path>
            </a:pathLst>
          </a:custGeom>
          <a:solidFill>
            <a:srgbClr val="FF6600"/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4" name="Freeform 245"/>
          <p:cNvSpPr>
            <a:spLocks/>
          </p:cNvSpPr>
          <p:nvPr/>
        </p:nvSpPr>
        <p:spPr bwMode="auto">
          <a:xfrm>
            <a:off x="1795432" y="2620987"/>
            <a:ext cx="163513" cy="161925"/>
          </a:xfrm>
          <a:custGeom>
            <a:avLst/>
            <a:gdLst/>
            <a:ahLst/>
            <a:cxnLst>
              <a:cxn ang="0">
                <a:pos x="103" y="0"/>
              </a:cxn>
              <a:cxn ang="0">
                <a:pos x="206" y="103"/>
              </a:cxn>
              <a:cxn ang="0">
                <a:pos x="103" y="206"/>
              </a:cxn>
              <a:cxn ang="0">
                <a:pos x="0" y="103"/>
              </a:cxn>
              <a:cxn ang="0">
                <a:pos x="103" y="0"/>
              </a:cxn>
            </a:cxnLst>
            <a:rect l="0" t="0" r="r" b="b"/>
            <a:pathLst>
              <a:path w="206" h="206">
                <a:moveTo>
                  <a:pt x="103" y="0"/>
                </a:moveTo>
                <a:lnTo>
                  <a:pt x="206" y="103"/>
                </a:lnTo>
                <a:lnTo>
                  <a:pt x="103" y="206"/>
                </a:lnTo>
                <a:lnTo>
                  <a:pt x="0" y="103"/>
                </a:lnTo>
                <a:lnTo>
                  <a:pt x="103" y="0"/>
                </a:lnTo>
                <a:close/>
              </a:path>
            </a:pathLst>
          </a:custGeom>
          <a:solidFill>
            <a:srgbClr val="FF6600"/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5" name="Freeform 246"/>
          <p:cNvSpPr>
            <a:spLocks/>
          </p:cNvSpPr>
          <p:nvPr/>
        </p:nvSpPr>
        <p:spPr bwMode="auto">
          <a:xfrm>
            <a:off x="1785907" y="2495575"/>
            <a:ext cx="163513" cy="163512"/>
          </a:xfrm>
          <a:custGeom>
            <a:avLst/>
            <a:gdLst/>
            <a:ahLst/>
            <a:cxnLst>
              <a:cxn ang="0">
                <a:pos x="103" y="0"/>
              </a:cxn>
              <a:cxn ang="0">
                <a:pos x="206" y="103"/>
              </a:cxn>
              <a:cxn ang="0">
                <a:pos x="103" y="206"/>
              </a:cxn>
              <a:cxn ang="0">
                <a:pos x="0" y="103"/>
              </a:cxn>
              <a:cxn ang="0">
                <a:pos x="103" y="0"/>
              </a:cxn>
            </a:cxnLst>
            <a:rect l="0" t="0" r="r" b="b"/>
            <a:pathLst>
              <a:path w="206" h="206">
                <a:moveTo>
                  <a:pt x="103" y="0"/>
                </a:moveTo>
                <a:lnTo>
                  <a:pt x="206" y="103"/>
                </a:lnTo>
                <a:lnTo>
                  <a:pt x="103" y="206"/>
                </a:lnTo>
                <a:lnTo>
                  <a:pt x="0" y="103"/>
                </a:lnTo>
                <a:lnTo>
                  <a:pt x="103" y="0"/>
                </a:lnTo>
                <a:close/>
              </a:path>
            </a:pathLst>
          </a:custGeom>
          <a:solidFill>
            <a:srgbClr val="FF6600"/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6" name="Freeform 247"/>
          <p:cNvSpPr>
            <a:spLocks/>
          </p:cNvSpPr>
          <p:nvPr/>
        </p:nvSpPr>
        <p:spPr bwMode="auto">
          <a:xfrm>
            <a:off x="2074832" y="2486050"/>
            <a:ext cx="163513" cy="163512"/>
          </a:xfrm>
          <a:custGeom>
            <a:avLst/>
            <a:gdLst/>
            <a:ahLst/>
            <a:cxnLst>
              <a:cxn ang="0">
                <a:pos x="103" y="0"/>
              </a:cxn>
              <a:cxn ang="0">
                <a:pos x="206" y="103"/>
              </a:cxn>
              <a:cxn ang="0">
                <a:pos x="103" y="206"/>
              </a:cxn>
              <a:cxn ang="0">
                <a:pos x="0" y="103"/>
              </a:cxn>
              <a:cxn ang="0">
                <a:pos x="103" y="0"/>
              </a:cxn>
            </a:cxnLst>
            <a:rect l="0" t="0" r="r" b="b"/>
            <a:pathLst>
              <a:path w="206" h="206">
                <a:moveTo>
                  <a:pt x="103" y="0"/>
                </a:moveTo>
                <a:lnTo>
                  <a:pt x="206" y="103"/>
                </a:lnTo>
                <a:lnTo>
                  <a:pt x="103" y="206"/>
                </a:lnTo>
                <a:lnTo>
                  <a:pt x="0" y="103"/>
                </a:lnTo>
                <a:lnTo>
                  <a:pt x="103" y="0"/>
                </a:lnTo>
                <a:close/>
              </a:path>
            </a:pathLst>
          </a:custGeom>
          <a:solidFill>
            <a:srgbClr val="FF6600"/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7" name="Freeform 248"/>
          <p:cNvSpPr>
            <a:spLocks/>
          </p:cNvSpPr>
          <p:nvPr/>
        </p:nvSpPr>
        <p:spPr bwMode="auto">
          <a:xfrm>
            <a:off x="2316132" y="2268562"/>
            <a:ext cx="163513" cy="163513"/>
          </a:xfrm>
          <a:custGeom>
            <a:avLst/>
            <a:gdLst/>
            <a:ahLst/>
            <a:cxnLst>
              <a:cxn ang="0">
                <a:pos x="103" y="0"/>
              </a:cxn>
              <a:cxn ang="0">
                <a:pos x="206" y="103"/>
              </a:cxn>
              <a:cxn ang="0">
                <a:pos x="103" y="206"/>
              </a:cxn>
              <a:cxn ang="0">
                <a:pos x="0" y="103"/>
              </a:cxn>
              <a:cxn ang="0">
                <a:pos x="103" y="0"/>
              </a:cxn>
            </a:cxnLst>
            <a:rect l="0" t="0" r="r" b="b"/>
            <a:pathLst>
              <a:path w="206" h="206">
                <a:moveTo>
                  <a:pt x="103" y="0"/>
                </a:moveTo>
                <a:lnTo>
                  <a:pt x="206" y="103"/>
                </a:lnTo>
                <a:lnTo>
                  <a:pt x="103" y="206"/>
                </a:lnTo>
                <a:lnTo>
                  <a:pt x="0" y="103"/>
                </a:lnTo>
                <a:lnTo>
                  <a:pt x="103" y="0"/>
                </a:lnTo>
                <a:close/>
              </a:path>
            </a:pathLst>
          </a:custGeom>
          <a:solidFill>
            <a:srgbClr val="FF6600"/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8" name="Freeform 249"/>
          <p:cNvSpPr>
            <a:spLocks/>
          </p:cNvSpPr>
          <p:nvPr/>
        </p:nvSpPr>
        <p:spPr bwMode="auto">
          <a:xfrm>
            <a:off x="1955770" y="1959000"/>
            <a:ext cx="163512" cy="163512"/>
          </a:xfrm>
          <a:custGeom>
            <a:avLst/>
            <a:gdLst/>
            <a:ahLst/>
            <a:cxnLst>
              <a:cxn ang="0">
                <a:pos x="103" y="0"/>
              </a:cxn>
              <a:cxn ang="0">
                <a:pos x="206" y="103"/>
              </a:cxn>
              <a:cxn ang="0">
                <a:pos x="103" y="206"/>
              </a:cxn>
              <a:cxn ang="0">
                <a:pos x="0" y="103"/>
              </a:cxn>
              <a:cxn ang="0">
                <a:pos x="103" y="0"/>
              </a:cxn>
            </a:cxnLst>
            <a:rect l="0" t="0" r="r" b="b"/>
            <a:pathLst>
              <a:path w="206" h="206">
                <a:moveTo>
                  <a:pt x="103" y="0"/>
                </a:moveTo>
                <a:lnTo>
                  <a:pt x="206" y="103"/>
                </a:lnTo>
                <a:lnTo>
                  <a:pt x="103" y="206"/>
                </a:lnTo>
                <a:lnTo>
                  <a:pt x="0" y="103"/>
                </a:lnTo>
                <a:lnTo>
                  <a:pt x="103" y="0"/>
                </a:lnTo>
                <a:close/>
              </a:path>
            </a:pathLst>
          </a:custGeom>
          <a:solidFill>
            <a:srgbClr val="FF6600"/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9" name="Rectangle 250"/>
          <p:cNvSpPr>
            <a:spLocks noChangeArrowheads="1"/>
          </p:cNvSpPr>
          <p:nvPr/>
        </p:nvSpPr>
        <p:spPr bwMode="auto">
          <a:xfrm>
            <a:off x="619095" y="6088087"/>
            <a:ext cx="561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2000">
                <a:solidFill>
                  <a:srgbClr val="000000"/>
                </a:solidFill>
              </a:rPr>
              <a:t>0,01</a:t>
            </a:r>
            <a:endParaRPr lang="fr-FR" sz="3200"/>
          </a:p>
        </p:txBody>
      </p:sp>
      <p:sp>
        <p:nvSpPr>
          <p:cNvPr id="260" name="Rectangle 251"/>
          <p:cNvSpPr>
            <a:spLocks noChangeArrowheads="1"/>
          </p:cNvSpPr>
          <p:nvPr/>
        </p:nvSpPr>
        <p:spPr bwMode="auto">
          <a:xfrm>
            <a:off x="790545" y="5324500"/>
            <a:ext cx="401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2000">
                <a:solidFill>
                  <a:srgbClr val="000000"/>
                </a:solidFill>
              </a:rPr>
              <a:t>0,1</a:t>
            </a:r>
            <a:endParaRPr lang="fr-FR" sz="3200"/>
          </a:p>
        </p:txBody>
      </p:sp>
      <p:sp>
        <p:nvSpPr>
          <p:cNvPr id="261" name="Rectangle 252"/>
          <p:cNvSpPr>
            <a:spLocks noChangeArrowheads="1"/>
          </p:cNvSpPr>
          <p:nvPr/>
        </p:nvSpPr>
        <p:spPr bwMode="auto">
          <a:xfrm>
            <a:off x="1038195" y="4560912"/>
            <a:ext cx="160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2000">
                <a:solidFill>
                  <a:srgbClr val="000000"/>
                </a:solidFill>
              </a:rPr>
              <a:t>1</a:t>
            </a:r>
            <a:endParaRPr lang="fr-FR" sz="3200"/>
          </a:p>
        </p:txBody>
      </p:sp>
      <p:sp>
        <p:nvSpPr>
          <p:cNvPr id="262" name="Rectangle 253"/>
          <p:cNvSpPr>
            <a:spLocks noChangeArrowheads="1"/>
          </p:cNvSpPr>
          <p:nvPr/>
        </p:nvSpPr>
        <p:spPr bwMode="auto">
          <a:xfrm>
            <a:off x="877857" y="3797325"/>
            <a:ext cx="320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2000">
                <a:solidFill>
                  <a:srgbClr val="000000"/>
                </a:solidFill>
              </a:rPr>
              <a:t>10</a:t>
            </a:r>
            <a:endParaRPr lang="fr-FR" sz="3200"/>
          </a:p>
        </p:txBody>
      </p:sp>
      <p:sp>
        <p:nvSpPr>
          <p:cNvPr id="263" name="Rectangle 254"/>
          <p:cNvSpPr>
            <a:spLocks noChangeArrowheads="1"/>
          </p:cNvSpPr>
          <p:nvPr/>
        </p:nvSpPr>
        <p:spPr bwMode="auto">
          <a:xfrm>
            <a:off x="717520" y="3033737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2000">
                <a:solidFill>
                  <a:srgbClr val="000000"/>
                </a:solidFill>
              </a:rPr>
              <a:t>100</a:t>
            </a:r>
            <a:endParaRPr lang="fr-FR" sz="3200"/>
          </a:p>
        </p:txBody>
      </p:sp>
      <p:sp>
        <p:nvSpPr>
          <p:cNvPr id="264" name="Rectangle 255"/>
          <p:cNvSpPr>
            <a:spLocks noChangeArrowheads="1"/>
          </p:cNvSpPr>
          <p:nvPr/>
        </p:nvSpPr>
        <p:spPr bwMode="auto">
          <a:xfrm>
            <a:off x="555595" y="2270150"/>
            <a:ext cx="641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2000">
                <a:solidFill>
                  <a:srgbClr val="000000"/>
                </a:solidFill>
              </a:rPr>
              <a:t>1000</a:t>
            </a:r>
            <a:endParaRPr lang="fr-FR" sz="3200"/>
          </a:p>
        </p:txBody>
      </p:sp>
      <p:sp>
        <p:nvSpPr>
          <p:cNvPr id="265" name="Rectangle 256"/>
          <p:cNvSpPr>
            <a:spLocks noChangeArrowheads="1"/>
          </p:cNvSpPr>
          <p:nvPr/>
        </p:nvSpPr>
        <p:spPr bwMode="auto">
          <a:xfrm>
            <a:off x="395257" y="1506562"/>
            <a:ext cx="801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2000">
                <a:solidFill>
                  <a:srgbClr val="000000"/>
                </a:solidFill>
              </a:rPr>
              <a:t>10000</a:t>
            </a:r>
            <a:endParaRPr lang="fr-FR" sz="3200"/>
          </a:p>
        </p:txBody>
      </p:sp>
      <p:sp>
        <p:nvSpPr>
          <p:cNvPr id="266" name="Rectangle 257"/>
          <p:cNvSpPr>
            <a:spLocks noChangeArrowheads="1"/>
          </p:cNvSpPr>
          <p:nvPr/>
        </p:nvSpPr>
        <p:spPr bwMode="auto">
          <a:xfrm>
            <a:off x="1103282" y="6357958"/>
            <a:ext cx="561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2000">
                <a:solidFill>
                  <a:srgbClr val="000000"/>
                </a:solidFill>
              </a:rPr>
              <a:t>0,01</a:t>
            </a:r>
            <a:endParaRPr lang="fr-FR" sz="3200"/>
          </a:p>
        </p:txBody>
      </p:sp>
      <p:sp>
        <p:nvSpPr>
          <p:cNvPr id="267" name="Rectangle 258"/>
          <p:cNvSpPr>
            <a:spLocks noChangeArrowheads="1"/>
          </p:cNvSpPr>
          <p:nvPr/>
        </p:nvSpPr>
        <p:spPr bwMode="auto">
          <a:xfrm>
            <a:off x="2554257" y="6357958"/>
            <a:ext cx="401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2000">
                <a:solidFill>
                  <a:srgbClr val="000000"/>
                </a:solidFill>
              </a:rPr>
              <a:t>0,1</a:t>
            </a:r>
            <a:endParaRPr lang="fr-FR" sz="3200"/>
          </a:p>
        </p:txBody>
      </p:sp>
      <p:sp>
        <p:nvSpPr>
          <p:cNvPr id="268" name="Rectangle 259"/>
          <p:cNvSpPr>
            <a:spLocks noChangeArrowheads="1"/>
          </p:cNvSpPr>
          <p:nvPr/>
        </p:nvSpPr>
        <p:spPr bwMode="auto">
          <a:xfrm>
            <a:off x="4043332" y="6357958"/>
            <a:ext cx="160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2000">
                <a:solidFill>
                  <a:srgbClr val="000000"/>
                </a:solidFill>
              </a:rPr>
              <a:t>1</a:t>
            </a:r>
            <a:endParaRPr lang="fr-FR" sz="3200"/>
          </a:p>
        </p:txBody>
      </p:sp>
      <p:sp>
        <p:nvSpPr>
          <p:cNvPr id="269" name="Rectangle 260"/>
          <p:cNvSpPr>
            <a:spLocks noChangeArrowheads="1"/>
          </p:cNvSpPr>
          <p:nvPr/>
        </p:nvSpPr>
        <p:spPr bwMode="auto">
          <a:xfrm>
            <a:off x="5332382" y="6357958"/>
            <a:ext cx="320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2000">
                <a:solidFill>
                  <a:srgbClr val="000000"/>
                </a:solidFill>
              </a:rPr>
              <a:t>10</a:t>
            </a:r>
            <a:endParaRPr lang="fr-FR" sz="3200"/>
          </a:p>
        </p:txBody>
      </p:sp>
      <p:sp>
        <p:nvSpPr>
          <p:cNvPr id="270" name="Rectangle 261"/>
          <p:cNvSpPr>
            <a:spLocks noChangeArrowheads="1"/>
          </p:cNvSpPr>
          <p:nvPr/>
        </p:nvSpPr>
        <p:spPr bwMode="auto">
          <a:xfrm>
            <a:off x="6623020" y="6357958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2000">
                <a:solidFill>
                  <a:srgbClr val="000000"/>
                </a:solidFill>
              </a:rPr>
              <a:t>100</a:t>
            </a:r>
            <a:endParaRPr lang="fr-FR" sz="3200"/>
          </a:p>
        </p:txBody>
      </p:sp>
      <p:sp>
        <p:nvSpPr>
          <p:cNvPr id="271" name="Rectangle 262"/>
          <p:cNvSpPr>
            <a:spLocks noChangeArrowheads="1"/>
          </p:cNvSpPr>
          <p:nvPr/>
        </p:nvSpPr>
        <p:spPr bwMode="auto">
          <a:xfrm>
            <a:off x="7912070" y="6357958"/>
            <a:ext cx="641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2000">
                <a:solidFill>
                  <a:srgbClr val="000000"/>
                </a:solidFill>
              </a:rPr>
              <a:t>1000</a:t>
            </a:r>
            <a:endParaRPr lang="fr-FR" sz="3200"/>
          </a:p>
        </p:txBody>
      </p:sp>
      <p:sp>
        <p:nvSpPr>
          <p:cNvPr id="272" name="Rectangle 263"/>
          <p:cNvSpPr>
            <a:spLocks noChangeArrowheads="1"/>
          </p:cNvSpPr>
          <p:nvPr/>
        </p:nvSpPr>
        <p:spPr bwMode="auto">
          <a:xfrm>
            <a:off x="3470245" y="6553224"/>
            <a:ext cx="23469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2000" b="1" dirty="0" smtClean="0">
                <a:solidFill>
                  <a:srgbClr val="000000"/>
                </a:solidFill>
              </a:rPr>
              <a:t>Distance à l’étoile(UA)</a:t>
            </a:r>
            <a:endParaRPr lang="fr-FR" sz="3200" dirty="0"/>
          </a:p>
        </p:txBody>
      </p:sp>
      <p:sp>
        <p:nvSpPr>
          <p:cNvPr id="273" name="Rectangle 264"/>
          <p:cNvSpPr>
            <a:spLocks noChangeArrowheads="1"/>
          </p:cNvSpPr>
          <p:nvPr/>
        </p:nvSpPr>
        <p:spPr bwMode="auto">
          <a:xfrm rot="16200000">
            <a:off x="-265705" y="3771231"/>
            <a:ext cx="12647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2000" b="1" dirty="0" smtClean="0">
                <a:solidFill>
                  <a:srgbClr val="000000"/>
                </a:solidFill>
              </a:rPr>
              <a:t>Masse (M</a:t>
            </a:r>
            <a:r>
              <a:rPr lang="fr-FR" sz="2000" b="1" baseline="-25000" dirty="0" smtClean="0">
                <a:solidFill>
                  <a:srgbClr val="000000"/>
                </a:solidFill>
                <a:latin typeface="Lucida Sans Unicode"/>
                <a:cs typeface="Lucida Sans Unicode"/>
              </a:rPr>
              <a:t>⊕</a:t>
            </a:r>
            <a:r>
              <a:rPr lang="fr-FR" sz="2000" b="1" dirty="0" smtClean="0">
                <a:solidFill>
                  <a:srgbClr val="000000"/>
                </a:solidFill>
              </a:rPr>
              <a:t>)</a:t>
            </a:r>
            <a:endParaRPr lang="fr-FR" sz="3200" dirty="0"/>
          </a:p>
        </p:txBody>
      </p:sp>
      <p:sp>
        <p:nvSpPr>
          <p:cNvPr id="274" name="Rectangle 265"/>
          <p:cNvSpPr>
            <a:spLocks noChangeArrowheads="1"/>
          </p:cNvSpPr>
          <p:nvPr/>
        </p:nvSpPr>
        <p:spPr bwMode="auto">
          <a:xfrm>
            <a:off x="6156295" y="4545037"/>
            <a:ext cx="2625725" cy="1617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75" name="Oval 266"/>
          <p:cNvSpPr>
            <a:spLocks noChangeArrowheads="1"/>
          </p:cNvSpPr>
          <p:nvPr/>
        </p:nvSpPr>
        <p:spPr bwMode="auto">
          <a:xfrm>
            <a:off x="6569045" y="4689500"/>
            <a:ext cx="127000" cy="1270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76" name="Rectangle 267"/>
          <p:cNvSpPr>
            <a:spLocks noChangeArrowheads="1"/>
          </p:cNvSpPr>
          <p:nvPr/>
        </p:nvSpPr>
        <p:spPr bwMode="auto">
          <a:xfrm>
            <a:off x="6746845" y="4630762"/>
            <a:ext cx="13689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600" dirty="0" smtClean="0">
                <a:solidFill>
                  <a:srgbClr val="000000"/>
                </a:solidFill>
              </a:rPr>
              <a:t>Vitesses radiales</a:t>
            </a:r>
            <a:endParaRPr lang="fr-FR" sz="3200" dirty="0"/>
          </a:p>
        </p:txBody>
      </p:sp>
      <p:sp>
        <p:nvSpPr>
          <p:cNvPr id="277" name="Oval 268"/>
          <p:cNvSpPr>
            <a:spLocks noChangeArrowheads="1"/>
          </p:cNvSpPr>
          <p:nvPr/>
        </p:nvSpPr>
        <p:spPr bwMode="auto">
          <a:xfrm>
            <a:off x="6569045" y="4414862"/>
            <a:ext cx="127000" cy="127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78" name="Rectangle 269"/>
          <p:cNvSpPr>
            <a:spLocks noChangeArrowheads="1"/>
          </p:cNvSpPr>
          <p:nvPr/>
        </p:nvSpPr>
        <p:spPr bwMode="auto">
          <a:xfrm>
            <a:off x="6746845" y="4357712"/>
            <a:ext cx="12948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600" dirty="0" smtClean="0">
                <a:solidFill>
                  <a:srgbClr val="000000"/>
                </a:solidFill>
              </a:rPr>
              <a:t>Système solaire</a:t>
            </a:r>
            <a:endParaRPr lang="fr-FR" sz="3200" dirty="0"/>
          </a:p>
        </p:txBody>
      </p:sp>
      <p:sp>
        <p:nvSpPr>
          <p:cNvPr id="279" name="Freeform 270"/>
          <p:cNvSpPr>
            <a:spLocks/>
          </p:cNvSpPr>
          <p:nvPr/>
        </p:nvSpPr>
        <p:spPr bwMode="auto">
          <a:xfrm>
            <a:off x="6567457" y="4949850"/>
            <a:ext cx="130175" cy="130175"/>
          </a:xfrm>
          <a:custGeom>
            <a:avLst/>
            <a:gdLst/>
            <a:ahLst/>
            <a:cxnLst>
              <a:cxn ang="0">
                <a:pos x="82" y="0"/>
              </a:cxn>
              <a:cxn ang="0">
                <a:pos x="164" y="82"/>
              </a:cxn>
              <a:cxn ang="0">
                <a:pos x="82" y="164"/>
              </a:cxn>
              <a:cxn ang="0">
                <a:pos x="0" y="82"/>
              </a:cxn>
              <a:cxn ang="0">
                <a:pos x="82" y="0"/>
              </a:cxn>
            </a:cxnLst>
            <a:rect l="0" t="0" r="r" b="b"/>
            <a:pathLst>
              <a:path w="164" h="164">
                <a:moveTo>
                  <a:pt x="82" y="0"/>
                </a:moveTo>
                <a:lnTo>
                  <a:pt x="164" y="82"/>
                </a:lnTo>
                <a:lnTo>
                  <a:pt x="82" y="164"/>
                </a:lnTo>
                <a:lnTo>
                  <a:pt x="0" y="82"/>
                </a:lnTo>
                <a:lnTo>
                  <a:pt x="82" y="0"/>
                </a:lnTo>
                <a:close/>
              </a:path>
            </a:pathLst>
          </a:custGeom>
          <a:solidFill>
            <a:srgbClr val="FF6600"/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80" name="Rectangle 271"/>
          <p:cNvSpPr>
            <a:spLocks noChangeArrowheads="1"/>
          </p:cNvSpPr>
          <p:nvPr/>
        </p:nvSpPr>
        <p:spPr bwMode="auto">
          <a:xfrm>
            <a:off x="6746845" y="4894287"/>
            <a:ext cx="55534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600" dirty="0" smtClean="0">
                <a:solidFill>
                  <a:srgbClr val="000000"/>
                </a:solidFill>
              </a:rPr>
              <a:t>Transit</a:t>
            </a:r>
            <a:endParaRPr lang="fr-FR" sz="3200" dirty="0"/>
          </a:p>
        </p:txBody>
      </p:sp>
      <p:sp>
        <p:nvSpPr>
          <p:cNvPr id="281" name="AutoShape 279"/>
          <p:cNvSpPr>
            <a:spLocks noChangeArrowheads="1"/>
          </p:cNvSpPr>
          <p:nvPr/>
        </p:nvSpPr>
        <p:spPr bwMode="auto">
          <a:xfrm rot="-25185302">
            <a:off x="4338607" y="4410100"/>
            <a:ext cx="409575" cy="771525"/>
          </a:xfrm>
          <a:prstGeom prst="triangle">
            <a:avLst>
              <a:gd name="adj" fmla="val 20630"/>
            </a:avLst>
          </a:prstGeom>
          <a:solidFill>
            <a:srgbClr val="3333CC">
              <a:alpha val="20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282" name="Picture 280" descr="earth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50505"/>
              </a:clrFrom>
              <a:clrTo>
                <a:srgbClr val="050505">
                  <a:alpha val="0"/>
                </a:srgbClr>
              </a:clrTo>
            </a:clrChange>
          </a:blip>
          <a:srcRect l="5838" r="8308" b="16881"/>
          <a:stretch>
            <a:fillRect/>
          </a:stretch>
        </p:blipFill>
        <p:spPr bwMode="auto">
          <a:xfrm>
            <a:off x="4719607" y="4792687"/>
            <a:ext cx="46355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3" name="AutoShape 281"/>
          <p:cNvSpPr>
            <a:spLocks noChangeArrowheads="1"/>
          </p:cNvSpPr>
          <p:nvPr/>
        </p:nvSpPr>
        <p:spPr bwMode="auto">
          <a:xfrm rot="-26622960">
            <a:off x="5298251" y="2605906"/>
            <a:ext cx="496888" cy="952500"/>
          </a:xfrm>
          <a:prstGeom prst="triangle">
            <a:avLst>
              <a:gd name="adj" fmla="val 100000"/>
            </a:avLst>
          </a:prstGeom>
          <a:solidFill>
            <a:srgbClr val="663300">
              <a:alpha val="20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284" name="Picture 282" descr="jupite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03870" y="2854350"/>
            <a:ext cx="552450" cy="552450"/>
          </a:xfrm>
          <a:prstGeom prst="rect">
            <a:avLst/>
          </a:prstGeom>
          <a:noFill/>
        </p:spPr>
      </p:pic>
      <p:sp>
        <p:nvSpPr>
          <p:cNvPr id="285" name="Oval 284"/>
          <p:cNvSpPr>
            <a:spLocks noChangeArrowheads="1"/>
          </p:cNvSpPr>
          <p:nvPr/>
        </p:nvSpPr>
        <p:spPr bwMode="auto">
          <a:xfrm>
            <a:off x="4059207" y="4640287"/>
            <a:ext cx="128588" cy="127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86" name="Oval 285"/>
          <p:cNvSpPr>
            <a:spLocks noChangeArrowheads="1"/>
          </p:cNvSpPr>
          <p:nvPr/>
        </p:nvSpPr>
        <p:spPr bwMode="auto">
          <a:xfrm>
            <a:off x="5040282" y="2730525"/>
            <a:ext cx="127000" cy="127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87" name="Rectangle 286"/>
          <p:cNvSpPr>
            <a:spLocks noChangeArrowheads="1"/>
          </p:cNvSpPr>
          <p:nvPr/>
        </p:nvSpPr>
        <p:spPr bwMode="auto">
          <a:xfrm>
            <a:off x="6464270" y="4313262"/>
            <a:ext cx="2411412" cy="893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88" name="Line 287"/>
          <p:cNvSpPr>
            <a:spLocks noChangeShapeType="1"/>
          </p:cNvSpPr>
          <p:nvPr/>
        </p:nvSpPr>
        <p:spPr bwMode="auto">
          <a:xfrm>
            <a:off x="1423957" y="3952900"/>
            <a:ext cx="6677025" cy="0"/>
          </a:xfrm>
          <a:prstGeom prst="line">
            <a:avLst/>
          </a:prstGeom>
          <a:noFill/>
          <a:ln w="57150">
            <a:solidFill>
              <a:srgbClr val="669900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90" name="Rectangle 3"/>
          <p:cNvSpPr>
            <a:spLocks noChangeArrowheads="1"/>
          </p:cNvSpPr>
          <p:nvPr/>
        </p:nvSpPr>
        <p:spPr bwMode="auto">
          <a:xfrm>
            <a:off x="0" y="500042"/>
            <a:ext cx="9144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r>
              <a:rPr lang="fr-FR" sz="6600" dirty="0" smtClean="0">
                <a:cs typeface="Lucida Sans Unicode" pitchFamily="34" charset="0"/>
              </a:rPr>
              <a:t>2.Transit</a:t>
            </a:r>
            <a:endParaRPr lang="en-US" sz="6600" dirty="0">
              <a:cs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32" y="915399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3200" dirty="0" smtClean="0">
                <a:solidFill>
                  <a:srgbClr val="00B0F0"/>
                </a:solidFill>
              </a:rPr>
              <a:t>Diagramme Masse – Rayon</a:t>
            </a:r>
            <a:endParaRPr lang="fr-FR" sz="3200" dirty="0">
              <a:solidFill>
                <a:srgbClr val="00B0F0"/>
              </a:solidFill>
            </a:endParaRPr>
          </a:p>
        </p:txBody>
      </p:sp>
      <p:pic>
        <p:nvPicPr>
          <p:cNvPr id="8" name="Image 7" descr="aa450397.f1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2500306"/>
            <a:ext cx="4085670" cy="46261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57554" y="6534474"/>
            <a:ext cx="5929354" cy="928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428596" y="1785926"/>
            <a:ext cx="8429684" cy="1641634"/>
          </a:xfrm>
          <a:prstGeom prst="rect">
            <a:avLst/>
          </a:prstGeom>
          <a:ln/>
        </p:spPr>
        <p:txBody>
          <a:bodyPr rIns="126999"/>
          <a:lstStyle/>
          <a:p>
            <a:pPr lvl="0">
              <a:spcBef>
                <a:spcPct val="0"/>
              </a:spcBef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Lucida Sans Unicode" pitchFamily="34" charset="0"/>
              <a:ea typeface="+mj-ea"/>
              <a:cs typeface="Lucida Sans Unicode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uLnTx/>
              <a:uFillTx/>
              <a:latin typeface="Lucida Sans Unicode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15" name="Rectangle 14"/>
          <p:cNvSpPr>
            <a:spLocks/>
          </p:cNvSpPr>
          <p:nvPr/>
        </p:nvSpPr>
        <p:spPr bwMode="auto">
          <a:xfrm>
            <a:off x="6500826" y="4534210"/>
            <a:ext cx="107157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40" bIns="0"/>
          <a:lstStyle/>
          <a:p>
            <a:pPr>
              <a:spcBef>
                <a:spcPts val="600"/>
              </a:spcBef>
              <a:buClr>
                <a:srgbClr val="FFFF00"/>
              </a:buClr>
              <a:buSzPct val="100000"/>
            </a:pPr>
            <a:r>
              <a:rPr lang="en-US" sz="1200" dirty="0" smtClean="0">
                <a:solidFill>
                  <a:srgbClr val="7030A0"/>
                </a:solidFill>
                <a:cs typeface="Lucida Sans Unicode" pitchFamily="34" charset="0"/>
                <a:sym typeface="Tahoma" pitchFamily="32" charset="0"/>
              </a:rPr>
              <a:t>Jupiter</a:t>
            </a:r>
            <a:endParaRPr lang="en-US" sz="1200" dirty="0">
              <a:solidFill>
                <a:srgbClr val="7030A0"/>
              </a:solidFill>
              <a:cs typeface="Lucida Sans Unicode" pitchFamily="34" charset="0"/>
              <a:sym typeface="Tahoma" pitchFamily="32" charset="0"/>
            </a:endParaRPr>
          </a:p>
        </p:txBody>
      </p:sp>
      <p:sp>
        <p:nvSpPr>
          <p:cNvPr id="16" name="Rectangle 15"/>
          <p:cNvSpPr>
            <a:spLocks/>
          </p:cNvSpPr>
          <p:nvPr/>
        </p:nvSpPr>
        <p:spPr bwMode="auto">
          <a:xfrm>
            <a:off x="5214942" y="4929198"/>
            <a:ext cx="107157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40" bIns="0"/>
          <a:lstStyle/>
          <a:p>
            <a:pPr>
              <a:spcBef>
                <a:spcPts val="600"/>
              </a:spcBef>
              <a:buClr>
                <a:srgbClr val="FFFF00"/>
              </a:buClr>
              <a:buSzPct val="100000"/>
            </a:pPr>
            <a:r>
              <a:rPr lang="en-US" sz="1200" dirty="0" smtClean="0">
                <a:solidFill>
                  <a:srgbClr val="7030A0"/>
                </a:solidFill>
                <a:cs typeface="Lucida Sans Unicode" pitchFamily="34" charset="0"/>
                <a:sym typeface="Tahoma" pitchFamily="32" charset="0"/>
              </a:rPr>
              <a:t>Saturn</a:t>
            </a:r>
            <a:endParaRPr lang="en-US" sz="1200" dirty="0">
              <a:solidFill>
                <a:srgbClr val="7030A0"/>
              </a:solidFill>
              <a:cs typeface="Lucida Sans Unicode" pitchFamily="34" charset="0"/>
              <a:sym typeface="Tahoma" pitchFamily="32" charset="0"/>
            </a:endParaRP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>
          <a:xfrm>
            <a:off x="580996" y="1714488"/>
            <a:ext cx="8429684" cy="1641634"/>
          </a:xfrm>
          <a:prstGeom prst="rect">
            <a:avLst/>
          </a:prstGeom>
          <a:ln/>
        </p:spPr>
        <p:txBody>
          <a:bodyPr rIns="126999"/>
          <a:lstStyle/>
          <a:p>
            <a:pPr lvl="0">
              <a:spcBef>
                <a:spcPct val="0"/>
              </a:spcBef>
              <a:defRPr/>
            </a:pPr>
            <a:r>
              <a:rPr lang="fr-FR" sz="2800" dirty="0" smtClean="0"/>
              <a:t>Structure &amp; </a:t>
            </a:r>
            <a:r>
              <a:rPr lang="fr-FR" sz="4400" b="1" dirty="0" smtClean="0">
                <a:solidFill>
                  <a:srgbClr val="00B0F0"/>
                </a:solidFill>
              </a:rPr>
              <a:t>Densité</a:t>
            </a:r>
            <a:r>
              <a:rPr lang="fr-FR" sz="2800" b="1" dirty="0" smtClean="0">
                <a:solidFill>
                  <a:srgbClr val="0070C0"/>
                </a:solidFill>
              </a:rPr>
              <a:t> </a:t>
            </a:r>
            <a:r>
              <a:rPr lang="fr-FR" sz="2800" dirty="0" smtClean="0"/>
              <a:t>des </a:t>
            </a:r>
            <a:r>
              <a:rPr lang="fr-FR" sz="2800" dirty="0" err="1" smtClean="0"/>
              <a:t>Exoplanètes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Lucida Sans Unicode" pitchFamily="34" charset="0"/>
              <a:ea typeface="+mj-ea"/>
              <a:cs typeface="Lucida Sans Unicode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uLnTx/>
              <a:uFillTx/>
              <a:latin typeface="Lucida Sans Unicode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034" y="2500306"/>
            <a:ext cx="70723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pPr>
              <a:buFont typeface="Wingdings 2"/>
              <a:buChar char="Ù"/>
            </a:pPr>
            <a:r>
              <a:rPr lang="fr-FR" dirty="0" smtClean="0">
                <a:solidFill>
                  <a:schemeClr val="accent2"/>
                </a:solidFill>
                <a:cs typeface="Lucida Sans Unicode" pitchFamily="34" charset="0"/>
                <a:sym typeface="Wingdings 2" pitchFamily="18" charset="2"/>
              </a:rPr>
              <a:t> </a:t>
            </a:r>
            <a:r>
              <a:rPr lang="fr-FR" dirty="0" smtClean="0">
                <a:cs typeface="Lucida Sans Unicode" pitchFamily="34" charset="0"/>
                <a:sym typeface="Wingdings 2" pitchFamily="18" charset="2"/>
              </a:rPr>
              <a:t>Transit + Vitesses radiales  </a:t>
            </a:r>
            <a:endParaRPr lang="en-US" dirty="0" smtClean="0"/>
          </a:p>
          <a:p>
            <a:pPr>
              <a:buClr>
                <a:schemeClr val="accent2"/>
              </a:buClr>
            </a:pPr>
            <a:r>
              <a:rPr lang="en-US" sz="800" dirty="0" smtClean="0"/>
              <a:t>     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     &gt; </a:t>
            </a:r>
            <a:r>
              <a:rPr lang="en-US" sz="3200" b="1" dirty="0" err="1" smtClean="0">
                <a:solidFill>
                  <a:srgbClr val="00B0F0"/>
                </a:solidFill>
              </a:rPr>
              <a:t>Rayons</a:t>
            </a:r>
            <a:r>
              <a:rPr lang="en-US" dirty="0" smtClean="0"/>
              <a:t> versus Masses</a:t>
            </a:r>
          </a:p>
          <a:p>
            <a:pPr>
              <a:buClr>
                <a:schemeClr val="accent2"/>
              </a:buClr>
            </a:pPr>
            <a:endParaRPr lang="en-US" dirty="0" smtClean="0"/>
          </a:p>
          <a:p>
            <a:pPr>
              <a:buClr>
                <a:schemeClr val="accent2"/>
              </a:buClr>
              <a:buFont typeface="Wingdings 2" pitchFamily="18" charset="2"/>
              <a:buChar char="Ù"/>
            </a:pPr>
            <a:r>
              <a:rPr lang="en-US" dirty="0" smtClean="0"/>
              <a:t> Large dispersion</a:t>
            </a:r>
          </a:p>
          <a:p>
            <a:pPr>
              <a:buClr>
                <a:schemeClr val="accent2"/>
              </a:buClr>
            </a:pPr>
            <a:r>
              <a:rPr lang="en-US" sz="800" dirty="0" smtClean="0"/>
              <a:t>   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     &gt; Irradiation? </a:t>
            </a:r>
            <a:r>
              <a:rPr lang="en-US" dirty="0" err="1" smtClean="0"/>
              <a:t>Taille</a:t>
            </a:r>
            <a:r>
              <a:rPr lang="en-US" dirty="0" smtClean="0"/>
              <a:t> Coeur?</a:t>
            </a:r>
          </a:p>
          <a:p>
            <a:pPr>
              <a:buClr>
                <a:schemeClr val="accent2"/>
              </a:buClr>
              <a:buFont typeface="Wingdings 2" pitchFamily="18" charset="2"/>
              <a:buChar char="Ù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cxnSp>
        <p:nvCxnSpPr>
          <p:cNvPr id="14" name="Connecteur droit 13"/>
          <p:cNvCxnSpPr/>
          <p:nvPr/>
        </p:nvCxnSpPr>
        <p:spPr>
          <a:xfrm rot="10800000" flipV="1">
            <a:off x="2571736" y="4643446"/>
            <a:ext cx="2286016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42910" y="5202808"/>
            <a:ext cx="7072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Courbes Iso-densité (g.cm</a:t>
            </a:r>
            <a:r>
              <a:rPr lang="fr-FR" baseline="30000" dirty="0" smtClean="0"/>
              <a:t>-3</a:t>
            </a:r>
            <a:r>
              <a:rPr lang="fr-FR" dirty="0" smtClean="0"/>
              <a:t>)</a:t>
            </a:r>
            <a:endParaRPr lang="en-US" dirty="0" smtClean="0"/>
          </a:p>
        </p:txBody>
      </p:sp>
      <p:cxnSp>
        <p:nvCxnSpPr>
          <p:cNvPr id="20" name="Connecteur droit 19"/>
          <p:cNvCxnSpPr/>
          <p:nvPr/>
        </p:nvCxnSpPr>
        <p:spPr>
          <a:xfrm>
            <a:off x="4357686" y="4786322"/>
            <a:ext cx="571504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rot="16200000" flipH="1">
            <a:off x="4250529" y="4893479"/>
            <a:ext cx="714380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0" y="500042"/>
            <a:ext cx="9144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r>
              <a:rPr lang="fr-FR" sz="6600" dirty="0" smtClean="0">
                <a:cs typeface="Lucida Sans Unicode" pitchFamily="34" charset="0"/>
              </a:rPr>
              <a:t>2.Transit</a:t>
            </a:r>
            <a:endParaRPr lang="en-US" sz="6600" dirty="0">
              <a:cs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28596" y="1785926"/>
            <a:ext cx="8429684" cy="1641634"/>
          </a:xfrm>
          <a:prstGeom prst="rect">
            <a:avLst/>
          </a:prstGeom>
          <a:ln/>
        </p:spPr>
        <p:txBody>
          <a:bodyPr rIns="126999"/>
          <a:lstStyle/>
          <a:p>
            <a:pPr lvl="0">
              <a:spcBef>
                <a:spcPct val="0"/>
              </a:spcBef>
              <a:defRPr/>
            </a:pPr>
            <a:r>
              <a:rPr lang="fr-FR" sz="2800" dirty="0" smtClean="0"/>
              <a:t>Etudier la </a:t>
            </a:r>
            <a:r>
              <a:rPr lang="fr-FR" sz="4400" b="1" dirty="0" smtClean="0">
                <a:solidFill>
                  <a:srgbClr val="00B0F0"/>
                </a:solidFill>
              </a:rPr>
              <a:t>Taille </a:t>
            </a:r>
            <a:r>
              <a:rPr lang="fr-FR" sz="2800" dirty="0" smtClean="0"/>
              <a:t>des cœurs </a:t>
            </a:r>
            <a:r>
              <a:rPr lang="fr-FR" sz="2800" dirty="0" err="1" smtClean="0"/>
              <a:t>exoplanétaires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Lucida Sans Unicode" pitchFamily="34" charset="0"/>
              <a:ea typeface="+mj-ea"/>
              <a:cs typeface="Lucida Sans Unicode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uLnTx/>
              <a:uFillTx/>
              <a:latin typeface="Lucida Sans Unicode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" y="915399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3200" dirty="0" smtClean="0">
                <a:solidFill>
                  <a:srgbClr val="00B0F0"/>
                </a:solidFill>
              </a:rPr>
              <a:t>Structures des intérieurs planétaires</a:t>
            </a:r>
            <a:endParaRPr lang="fr-FR" sz="3200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8662" y="2302085"/>
            <a:ext cx="707234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r>
              <a:rPr lang="fr-FR" dirty="0" smtClean="0">
                <a:solidFill>
                  <a:schemeClr val="accent2"/>
                </a:solidFill>
                <a:cs typeface="Lucida Sans Unicode" pitchFamily="34" charset="0"/>
                <a:sym typeface="Wingdings 2" pitchFamily="18" charset="2"/>
              </a:rPr>
              <a:t> </a:t>
            </a:r>
            <a:r>
              <a:rPr lang="en-US" dirty="0" smtClean="0"/>
              <a:t>4 of 14 transiting </a:t>
            </a:r>
            <a:r>
              <a:rPr lang="en-US" dirty="0" err="1" smtClean="0"/>
              <a:t>exoplanets</a:t>
            </a:r>
            <a:r>
              <a:rPr lang="en-US" dirty="0" smtClean="0"/>
              <a:t> are simply </a:t>
            </a:r>
            <a:r>
              <a:rPr lang="en-US" sz="2400" b="1" dirty="0" smtClean="0">
                <a:solidFill>
                  <a:srgbClr val="0070C0"/>
                </a:solidFill>
              </a:rPr>
              <a:t>too big </a:t>
            </a:r>
            <a:r>
              <a:rPr lang="en-US" dirty="0" smtClean="0"/>
              <a:t>compared to the theoretical models (even without a core). An additional energy term is indicated; possibilities include (</a:t>
            </a:r>
            <a:r>
              <a:rPr lang="en-US" dirty="0" err="1" smtClean="0"/>
              <a:t>i</a:t>
            </a:r>
            <a:r>
              <a:rPr lang="en-US" dirty="0" smtClean="0"/>
              <a:t>) tidal circularization,(ii) kinetic wind energy, and (iii) large obliquity.</a:t>
            </a:r>
          </a:p>
          <a:p>
            <a:endParaRPr lang="en-US" dirty="0" smtClean="0"/>
          </a:p>
          <a:p>
            <a:r>
              <a:rPr lang="fr-FR" dirty="0" smtClean="0">
                <a:solidFill>
                  <a:schemeClr val="accent2"/>
                </a:solidFill>
                <a:cs typeface="Lucida Sans Unicode" pitchFamily="34" charset="0"/>
                <a:sym typeface="Wingdings 2" pitchFamily="18" charset="2"/>
              </a:rPr>
              <a:t> </a:t>
            </a:r>
            <a:r>
              <a:rPr lang="en-US" dirty="0" smtClean="0"/>
              <a:t>1 of the transiting planets requires </a:t>
            </a:r>
            <a:r>
              <a:rPr lang="en-US" sz="2400" b="1" dirty="0" smtClean="0">
                <a:solidFill>
                  <a:srgbClr val="0070C0"/>
                </a:solidFill>
              </a:rPr>
              <a:t>a substantial core </a:t>
            </a:r>
            <a:r>
              <a:rPr lang="en-US" dirty="0" smtClean="0"/>
              <a:t>(70%) of heavy elements, making its core/envelope ratio more akin to the ice giants (rather than the gas giants)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783915" y="787930"/>
            <a:ext cx="3642009" cy="735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500042"/>
            <a:ext cx="9144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r>
              <a:rPr lang="fr-FR" sz="6600" dirty="0" smtClean="0">
                <a:cs typeface="Lucida Sans Unicode" pitchFamily="34" charset="0"/>
              </a:rPr>
              <a:t>2.Transit</a:t>
            </a:r>
            <a:endParaRPr lang="en-US" sz="6600" dirty="0"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28662" y="1571613"/>
            <a:ext cx="76438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Une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rgbClr val="00B0F0"/>
                </a:solidFill>
              </a:rPr>
              <a:t>(</a:t>
            </a:r>
            <a:r>
              <a:rPr lang="en-US" sz="3200" b="1" dirty="0" err="1" smtClean="0">
                <a:solidFill>
                  <a:srgbClr val="00B0F0"/>
                </a:solidFill>
              </a:rPr>
              <a:t>Exo</a:t>
            </a:r>
            <a:r>
              <a:rPr lang="en-US" sz="3200" b="1" dirty="0" smtClean="0">
                <a:solidFill>
                  <a:srgbClr val="00B0F0"/>
                </a:solidFill>
              </a:rPr>
              <a:t>)-</a:t>
            </a:r>
            <a:r>
              <a:rPr lang="en-US" sz="3200" b="1" dirty="0" err="1" smtClean="0">
                <a:solidFill>
                  <a:srgbClr val="00B0F0"/>
                </a:solidFill>
              </a:rPr>
              <a:t>Planète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est</a:t>
            </a:r>
            <a:r>
              <a:rPr lang="en-US" sz="2000" dirty="0" smtClean="0">
                <a:solidFill>
                  <a:schemeClr val="bg1"/>
                </a:solidFill>
              </a:rPr>
              <a:t> “un corps </a:t>
            </a:r>
            <a:r>
              <a:rPr lang="en-US" sz="2000" dirty="0" err="1" smtClean="0">
                <a:solidFill>
                  <a:schemeClr val="bg1"/>
                </a:solidFill>
              </a:rPr>
              <a:t>céleste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orbitant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autour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d’une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étoile</a:t>
            </a:r>
            <a:r>
              <a:rPr lang="en-US" sz="2000" dirty="0" smtClean="0">
                <a:solidFill>
                  <a:schemeClr val="bg1"/>
                </a:solidFill>
              </a:rPr>
              <a:t>, de </a:t>
            </a:r>
            <a:r>
              <a:rPr lang="en-US" sz="2000" dirty="0" err="1" smtClean="0">
                <a:solidFill>
                  <a:schemeClr val="bg1"/>
                </a:solidFill>
              </a:rPr>
              <a:t>forme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sphérique</a:t>
            </a:r>
            <a:r>
              <a:rPr lang="en-US" sz="2000" dirty="0" smtClean="0">
                <a:solidFill>
                  <a:schemeClr val="bg1"/>
                </a:solidFill>
              </a:rPr>
              <a:t> et qui a </a:t>
            </a:r>
            <a:r>
              <a:rPr lang="en-US" sz="2000" dirty="0" err="1" smtClean="0">
                <a:solidFill>
                  <a:schemeClr val="bg1"/>
                </a:solidFill>
              </a:rPr>
              <a:t>nettoyé</a:t>
            </a:r>
            <a:r>
              <a:rPr lang="en-US" sz="2000" dirty="0" smtClean="0">
                <a:solidFill>
                  <a:schemeClr val="bg1"/>
                </a:solidFill>
              </a:rPr>
              <a:t> son </a:t>
            </a:r>
            <a:r>
              <a:rPr lang="en-US" sz="2000" dirty="0" err="1" smtClean="0">
                <a:solidFill>
                  <a:schemeClr val="bg1"/>
                </a:solidFill>
              </a:rPr>
              <a:t>orbite</a:t>
            </a:r>
            <a:r>
              <a:rPr lang="en-US" sz="2000" dirty="0" smtClean="0">
                <a:solidFill>
                  <a:schemeClr val="bg1"/>
                </a:solidFill>
              </a:rPr>
              <a:t> des </a:t>
            </a:r>
            <a:r>
              <a:rPr lang="en-US" sz="2000" dirty="0" err="1" smtClean="0">
                <a:solidFill>
                  <a:schemeClr val="bg1"/>
                </a:solidFill>
              </a:rPr>
              <a:t>petits</a:t>
            </a:r>
            <a:r>
              <a:rPr lang="en-US" sz="2000" dirty="0" smtClean="0">
                <a:solidFill>
                  <a:schemeClr val="bg1"/>
                </a:solidFill>
              </a:rPr>
              <a:t> corps </a:t>
            </a:r>
            <a:r>
              <a:rPr lang="en-US" sz="2000" dirty="0" err="1" smtClean="0">
                <a:solidFill>
                  <a:schemeClr val="bg1"/>
                </a:solidFill>
              </a:rPr>
              <a:t>proches</a:t>
            </a:r>
            <a:r>
              <a:rPr lang="en-US" sz="2000" dirty="0" smtClean="0">
                <a:solidFill>
                  <a:schemeClr val="bg1"/>
                </a:solidFill>
              </a:rPr>
              <a:t>.”</a:t>
            </a:r>
          </a:p>
        </p:txBody>
      </p:sp>
      <p:pic>
        <p:nvPicPr>
          <p:cNvPr id="7" name="Image 6" descr="750px-Planeta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776" y="3214686"/>
            <a:ext cx="3375438" cy="2700350"/>
          </a:xfrm>
          <a:prstGeom prst="rect">
            <a:avLst/>
          </a:prstGeom>
        </p:spPr>
      </p:pic>
      <p:pic>
        <p:nvPicPr>
          <p:cNvPr id="8" name="Image 7" descr="300px-Gas_giants_and_the_Sun_(1_px_=_1000_km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3198732"/>
            <a:ext cx="3357586" cy="1801904"/>
          </a:xfrm>
          <a:prstGeom prst="rect">
            <a:avLst/>
          </a:prstGeom>
        </p:spPr>
      </p:pic>
      <p:pic>
        <p:nvPicPr>
          <p:cNvPr id="9" name="Image 8" descr="375px-Terrestrial_planet_size_comparison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976" y="5268001"/>
            <a:ext cx="3367769" cy="144714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14414" y="3286124"/>
            <a:ext cx="66437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Planètes géantes			    Exo-planètes?	</a:t>
            </a:r>
            <a:endParaRPr lang="fr-FR" sz="2000" baseline="-250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4414" y="5029154"/>
            <a:ext cx="66437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Planètes telluriques</a:t>
            </a:r>
            <a:endParaRPr lang="fr-FR" sz="2000" baseline="-250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500042"/>
            <a:ext cx="9144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r>
              <a:rPr lang="fr-FR" sz="6600" dirty="0" smtClean="0">
                <a:solidFill>
                  <a:schemeClr val="bg1">
                    <a:lumMod val="95000"/>
                  </a:schemeClr>
                </a:solidFill>
                <a:cs typeface="Lucida Sans Unicode" pitchFamily="34" charset="0"/>
              </a:rPr>
              <a:t>Définitions</a:t>
            </a:r>
            <a:endParaRPr lang="en-US" sz="6600" dirty="0">
              <a:solidFill>
                <a:schemeClr val="bg1">
                  <a:lumMod val="95000"/>
                </a:schemeClr>
              </a:solidFill>
              <a:cs typeface="Lucida Sans Unicode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-214346" y="915399"/>
            <a:ext cx="93583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3200" dirty="0" smtClean="0">
                <a:solidFill>
                  <a:srgbClr val="00B0F0"/>
                </a:solidFill>
              </a:rPr>
              <a:t>Etoiles et Planètes</a:t>
            </a:r>
            <a:endParaRPr lang="fr-FR" sz="3200" dirty="0">
              <a:solidFill>
                <a:srgbClr val="00B0F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57752" y="6060064"/>
            <a:ext cx="3525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(51 Peg b; 1ère </a:t>
            </a:r>
            <a:r>
              <a:rPr lang="en-US" b="1" i="1" dirty="0" err="1" smtClean="0">
                <a:solidFill>
                  <a:schemeClr val="bg1"/>
                </a:solidFill>
              </a:rPr>
              <a:t>exo-planète</a:t>
            </a:r>
            <a:r>
              <a:rPr lang="en-US" b="1" i="1" dirty="0" smtClean="0">
                <a:solidFill>
                  <a:schemeClr val="bg1"/>
                </a:solidFill>
              </a:rPr>
              <a:t>, 1995!)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2" y="915399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3200" dirty="0" smtClean="0">
                <a:solidFill>
                  <a:srgbClr val="00B0F0"/>
                </a:solidFill>
              </a:rPr>
              <a:t>Signature spectrale</a:t>
            </a:r>
          </a:p>
          <a:p>
            <a:pPr algn="r">
              <a:spcBef>
                <a:spcPct val="50000"/>
              </a:spcBef>
            </a:pPr>
            <a:endParaRPr lang="fr-FR" sz="3200" dirty="0">
              <a:solidFill>
                <a:srgbClr val="00B0F0"/>
              </a:solidFill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428596" y="1785926"/>
            <a:ext cx="8429684" cy="1641634"/>
          </a:xfrm>
          <a:prstGeom prst="rect">
            <a:avLst/>
          </a:prstGeom>
          <a:ln/>
        </p:spPr>
        <p:txBody>
          <a:bodyPr rIns="126999"/>
          <a:lstStyle/>
          <a:p>
            <a:pPr lvl="0">
              <a:spcBef>
                <a:spcPct val="0"/>
              </a:spcBef>
              <a:defRPr/>
            </a:pPr>
            <a:r>
              <a:rPr lang="fr-FR" sz="3200" b="1" dirty="0" smtClean="0">
                <a:solidFill>
                  <a:srgbClr val="00B0F0"/>
                </a:solidFill>
                <a:latin typeface="Lucida Sans Unicode" pitchFamily="34" charset="0"/>
                <a:ea typeface="+mj-ea"/>
                <a:cs typeface="Lucida Sans Unicode" pitchFamily="34" charset="0"/>
              </a:rPr>
              <a:t>Atmosphères</a:t>
            </a:r>
            <a:r>
              <a:rPr lang="fr-FR" sz="4400" b="1" dirty="0" smtClean="0">
                <a:solidFill>
                  <a:srgbClr val="D82816"/>
                </a:solidFill>
                <a:latin typeface="Lucida Sans Unicode" pitchFamily="34" charset="0"/>
                <a:ea typeface="+mj-ea"/>
                <a:cs typeface="Lucida Sans Unicode" pitchFamily="34" charset="0"/>
              </a:rPr>
              <a:t> </a:t>
            </a:r>
            <a:r>
              <a:rPr lang="fr-FR" sz="2800" dirty="0" smtClean="0">
                <a:latin typeface="Lucida Sans Unicode" pitchFamily="34" charset="0"/>
                <a:ea typeface="+mj-ea"/>
                <a:cs typeface="Lucida Sans Unicode" pitchFamily="34" charset="0"/>
              </a:rPr>
              <a:t>des Exo-planètes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Lucida Sans Unicode" pitchFamily="34" charset="0"/>
              <a:ea typeface="+mj-ea"/>
              <a:cs typeface="Lucida Sans Unicode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uLnTx/>
              <a:uFillTx/>
              <a:latin typeface="Lucida Sans Unicode" pitchFamily="34" charset="0"/>
              <a:ea typeface="+mj-ea"/>
              <a:cs typeface="Lucida Sans Unicode" pitchFamily="34" charset="0"/>
            </a:endParaRPr>
          </a:p>
        </p:txBody>
      </p:sp>
      <p:pic>
        <p:nvPicPr>
          <p:cNvPr id="6" name="Image 5" descr="169641main_d-5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709885"/>
            <a:ext cx="4914900" cy="3933825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500042"/>
            <a:ext cx="9144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r>
              <a:rPr lang="fr-FR" sz="6600" dirty="0" smtClean="0">
                <a:cs typeface="Lucida Sans Unicode" pitchFamily="34" charset="0"/>
              </a:rPr>
              <a:t>2.Transit</a:t>
            </a:r>
            <a:endParaRPr lang="en-US" sz="6600" dirty="0">
              <a:cs typeface="Lucida Sans Unicode" pitchFamily="34" charset="0"/>
            </a:endParaRPr>
          </a:p>
        </p:txBody>
      </p:sp>
      <p:pic>
        <p:nvPicPr>
          <p:cNvPr id="8" name="Image 7" descr="gl436transitorbi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2939325"/>
            <a:ext cx="2809376" cy="3613878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6715140" y="5643578"/>
            <a:ext cx="142876" cy="142876"/>
          </a:xfrm>
          <a:prstGeom prst="ellipse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7429520" y="5786454"/>
            <a:ext cx="142876" cy="142876"/>
          </a:xfrm>
          <a:prstGeom prst="ellipse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6572264" y="5357826"/>
            <a:ext cx="500066" cy="357190"/>
          </a:xfrm>
          <a:prstGeom prst="rect">
            <a:avLst/>
          </a:prstGeom>
          <a:ln/>
        </p:spPr>
        <p:txBody>
          <a:bodyPr rIns="126999"/>
          <a:lstStyle/>
          <a:p>
            <a:pPr lvl="0">
              <a:spcBef>
                <a:spcPct val="0"/>
              </a:spcBef>
              <a:defRPr/>
            </a:pPr>
            <a:r>
              <a:rPr lang="fr-FR" sz="1600" b="1" dirty="0" smtClean="0">
                <a:solidFill>
                  <a:srgbClr val="C00000"/>
                </a:solidFill>
                <a:latin typeface="Lucida Sans Unicode" pitchFamily="34" charset="0"/>
                <a:ea typeface="+mj-ea"/>
                <a:cs typeface="Lucida Sans Unicode" pitchFamily="34" charset="0"/>
              </a:rPr>
              <a:t>1</a:t>
            </a: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uLnTx/>
              <a:uFillTx/>
              <a:latin typeface="Lucida Sans Unicode" pitchFamily="34" charset="0"/>
              <a:ea typeface="+mj-ea"/>
              <a:cs typeface="Lucida Sans Unicode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uLnTx/>
              <a:uFillTx/>
              <a:latin typeface="Lucida Sans Unicode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7286644" y="5500702"/>
            <a:ext cx="500066" cy="357190"/>
          </a:xfrm>
          <a:prstGeom prst="rect">
            <a:avLst/>
          </a:prstGeom>
          <a:ln/>
        </p:spPr>
        <p:txBody>
          <a:bodyPr rIns="126999"/>
          <a:lstStyle/>
          <a:p>
            <a:pPr lvl="0">
              <a:spcBef>
                <a:spcPct val="0"/>
              </a:spcBef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Lucida Sans Unicode" pitchFamily="34" charset="0"/>
                <a:ea typeface="+mj-ea"/>
                <a:cs typeface="Lucida Sans Unicode" pitchFamily="34" charset="0"/>
              </a:rPr>
              <a:t>2</a:t>
            </a: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uLnTx/>
              <a:uFillTx/>
              <a:latin typeface="Lucida Sans Unicode" pitchFamily="34" charset="0"/>
              <a:ea typeface="+mj-ea"/>
              <a:cs typeface="Lucida Sans Unicode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uLnTx/>
              <a:uFillTx/>
              <a:latin typeface="Lucida Sans Unicode" pitchFamily="34" charset="0"/>
              <a:ea typeface="+mj-ea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786446" y="2714620"/>
            <a:ext cx="335755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>
              <a:solidFill>
                <a:schemeClr val="accent2"/>
              </a:solidFill>
              <a:cs typeface="Lucida Sans Unicode" pitchFamily="34" charset="0"/>
              <a:sym typeface="Wingdings 2" pitchFamily="18" charset="2"/>
            </a:endParaRPr>
          </a:p>
          <a:p>
            <a:pPr>
              <a:buFont typeface="Wingdings 2"/>
              <a:buChar char="Ù"/>
            </a:pPr>
            <a:r>
              <a:rPr lang="fr-FR" dirty="0" smtClean="0">
                <a:solidFill>
                  <a:schemeClr val="accent2"/>
                </a:solidFill>
                <a:cs typeface="Lucida Sans Unicode" pitchFamily="34" charset="0"/>
                <a:sym typeface="Wingdings 2" pitchFamily="18" charset="2"/>
              </a:rPr>
              <a:t>HD189733b</a:t>
            </a:r>
          </a:p>
          <a:p>
            <a:endParaRPr lang="fr-FR" dirty="0" smtClean="0">
              <a:solidFill>
                <a:schemeClr val="accent2"/>
              </a:solidFill>
              <a:cs typeface="Lucida Sans Unicode" pitchFamily="34" charset="0"/>
              <a:sym typeface="Wingdings 2" pitchFamily="18" charset="2"/>
            </a:endParaRPr>
          </a:p>
          <a:p>
            <a:r>
              <a:rPr lang="fr-FR" b="1" dirty="0" smtClean="0">
                <a:cs typeface="Lucida Sans Unicode" pitchFamily="34" charset="0"/>
                <a:sym typeface="Wingdings 2" pitchFamily="18" charset="2"/>
              </a:rPr>
              <a:t>Planète géante: 1.15 </a:t>
            </a:r>
            <a:r>
              <a:rPr lang="fr-FR" b="1" dirty="0" err="1" smtClean="0">
                <a:cs typeface="Lucida Sans Unicode" pitchFamily="34" charset="0"/>
                <a:sym typeface="Wingdings 2" pitchFamily="18" charset="2"/>
              </a:rPr>
              <a:t>Mjup</a:t>
            </a:r>
            <a:endParaRPr lang="fr-FR" b="1" dirty="0" smtClean="0">
              <a:cs typeface="Lucida Sans Unicode" pitchFamily="34" charset="0"/>
              <a:sym typeface="Wingdings 2" pitchFamily="18" charset="2"/>
            </a:endParaRPr>
          </a:p>
          <a:p>
            <a:endParaRPr lang="fr-FR" dirty="0" smtClean="0">
              <a:cs typeface="Lucida Sans Unicode" pitchFamily="34" charset="0"/>
              <a:sym typeface="Wingdings 2" pitchFamily="18" charset="2"/>
            </a:endParaRPr>
          </a:p>
          <a:p>
            <a:r>
              <a:rPr lang="fr-FR" dirty="0" smtClean="0">
                <a:solidFill>
                  <a:schemeClr val="accent2"/>
                </a:solidFill>
                <a:cs typeface="Lucida Sans Unicode" pitchFamily="34" charset="0"/>
                <a:sym typeface="Wingdings 2" pitchFamily="18" charset="2"/>
              </a:rPr>
              <a:t> </a:t>
            </a:r>
            <a:r>
              <a:rPr lang="en-US" dirty="0" err="1" smtClean="0"/>
              <a:t>Détection</a:t>
            </a:r>
            <a:r>
              <a:rPr lang="en-US" dirty="0" smtClean="0"/>
              <a:t> </a:t>
            </a:r>
            <a:r>
              <a:rPr lang="en-US" dirty="0" err="1" smtClean="0"/>
              <a:t>d’eau</a:t>
            </a:r>
            <a:r>
              <a:rPr lang="en-US" dirty="0" smtClean="0"/>
              <a:t> et de </a:t>
            </a:r>
            <a:r>
              <a:rPr lang="en-US" sz="3200" b="1" dirty="0" err="1" smtClean="0">
                <a:solidFill>
                  <a:srgbClr val="00B0F0"/>
                </a:solidFill>
              </a:rPr>
              <a:t>dioxyde</a:t>
            </a:r>
            <a:r>
              <a:rPr lang="en-US" sz="3200" b="1" dirty="0" smtClean="0">
                <a:solidFill>
                  <a:srgbClr val="00B0F0"/>
                </a:solidFill>
              </a:rPr>
              <a:t> de </a:t>
            </a:r>
            <a:r>
              <a:rPr lang="en-US" sz="3200" b="1" dirty="0" err="1" smtClean="0">
                <a:solidFill>
                  <a:srgbClr val="00B0F0"/>
                </a:solidFill>
              </a:rPr>
              <a:t>carbone</a:t>
            </a:r>
            <a:r>
              <a:rPr lang="en-US" sz="3200" b="1" dirty="0" smtClean="0">
                <a:solidFill>
                  <a:srgbClr val="00B0F0"/>
                </a:solidFill>
              </a:rPr>
              <a:t>.</a:t>
            </a:r>
          </a:p>
          <a:p>
            <a:endParaRPr lang="en-US" sz="3200" b="1" dirty="0" smtClean="0">
              <a:solidFill>
                <a:srgbClr val="00B0F0"/>
              </a:solidFill>
            </a:endParaRPr>
          </a:p>
          <a:p>
            <a:r>
              <a:rPr lang="en-US" dirty="0" smtClean="0"/>
              <a:t>(HST; </a:t>
            </a:r>
            <a:r>
              <a:rPr lang="en-US" dirty="0" err="1" smtClean="0"/>
              <a:t>décembre</a:t>
            </a:r>
            <a:r>
              <a:rPr lang="en-US" dirty="0" smtClean="0"/>
              <a:t> 2008 !!!)</a:t>
            </a: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>
          <a:xfrm>
            <a:off x="428596" y="1785926"/>
            <a:ext cx="8429684" cy="1641634"/>
          </a:xfrm>
          <a:prstGeom prst="rect">
            <a:avLst/>
          </a:prstGeom>
          <a:ln/>
        </p:spPr>
        <p:txBody>
          <a:bodyPr rIns="126999"/>
          <a:lstStyle/>
          <a:p>
            <a:pPr lvl="0">
              <a:spcBef>
                <a:spcPct val="0"/>
              </a:spcBef>
              <a:defRPr/>
            </a:pPr>
            <a:r>
              <a:rPr lang="fr-FR" sz="3200" b="1" dirty="0" smtClean="0">
                <a:solidFill>
                  <a:srgbClr val="00B0F0"/>
                </a:solidFill>
                <a:latin typeface="Lucida Sans Unicode" pitchFamily="34" charset="0"/>
                <a:ea typeface="+mj-ea"/>
                <a:cs typeface="Lucida Sans Unicode" pitchFamily="34" charset="0"/>
              </a:rPr>
              <a:t>Atmosphères</a:t>
            </a:r>
            <a:r>
              <a:rPr lang="fr-FR" sz="4400" b="1" dirty="0" smtClean="0">
                <a:solidFill>
                  <a:srgbClr val="D82816"/>
                </a:solidFill>
                <a:latin typeface="Lucida Sans Unicode" pitchFamily="34" charset="0"/>
                <a:ea typeface="+mj-ea"/>
                <a:cs typeface="Lucida Sans Unicode" pitchFamily="34" charset="0"/>
              </a:rPr>
              <a:t> </a:t>
            </a:r>
            <a:r>
              <a:rPr lang="fr-FR" sz="2800" dirty="0" smtClean="0">
                <a:latin typeface="Lucida Sans Unicode" pitchFamily="34" charset="0"/>
                <a:ea typeface="+mj-ea"/>
                <a:cs typeface="Lucida Sans Unicode" pitchFamily="34" charset="0"/>
              </a:rPr>
              <a:t>des Exo-planètes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Lucida Sans Unicode" pitchFamily="34" charset="0"/>
              <a:ea typeface="+mj-ea"/>
              <a:cs typeface="Lucida Sans Unicode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uLnTx/>
              <a:uFillTx/>
              <a:latin typeface="Lucida Sans Unicode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2" y="915399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3200" dirty="0" smtClean="0">
                <a:solidFill>
                  <a:srgbClr val="00B0F0"/>
                </a:solidFill>
              </a:rPr>
              <a:t>Signature spectrale</a:t>
            </a:r>
          </a:p>
          <a:p>
            <a:pPr algn="r">
              <a:spcBef>
                <a:spcPct val="50000"/>
              </a:spcBef>
            </a:pPr>
            <a:endParaRPr lang="fr-FR" sz="3200" dirty="0">
              <a:solidFill>
                <a:srgbClr val="00B0F0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0" y="500042"/>
            <a:ext cx="9144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r>
              <a:rPr lang="fr-FR" sz="6600" dirty="0" smtClean="0">
                <a:cs typeface="Lucida Sans Unicode" pitchFamily="34" charset="0"/>
              </a:rPr>
              <a:t>2.Transit</a:t>
            </a:r>
            <a:endParaRPr lang="en-US" sz="6600" dirty="0">
              <a:cs typeface="Lucida Sans Unicode" pitchFamily="34" charset="0"/>
            </a:endParaRPr>
          </a:p>
        </p:txBody>
      </p:sp>
      <p:pic>
        <p:nvPicPr>
          <p:cNvPr id="7" name="Image 6" descr="co_loulo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02" y="2643182"/>
            <a:ext cx="5193468" cy="3748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179339"/>
            <a:ext cx="164301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r>
              <a:rPr lang="fr-FR" sz="56600" b="1" dirty="0" smtClean="0">
                <a:cs typeface="Lucida Sans Unicode" pitchFamily="34" charset="0"/>
              </a:rPr>
              <a:t>3</a:t>
            </a:r>
            <a:endParaRPr lang="en-US" sz="56600" b="1" dirty="0">
              <a:cs typeface="Lucida Sans Unicode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500042"/>
            <a:ext cx="9144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r>
              <a:rPr lang="fr-FR" sz="6600" dirty="0" smtClean="0">
                <a:cs typeface="Lucida Sans Unicode" pitchFamily="34" charset="0"/>
              </a:rPr>
              <a:t>3.Imagerie</a:t>
            </a:r>
            <a:endParaRPr lang="en-US" sz="6600" dirty="0">
              <a:cs typeface="Lucida Sans Unicode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" y="915399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3200" dirty="0" smtClean="0">
                <a:solidFill>
                  <a:srgbClr val="00B0F0"/>
                </a:solidFill>
              </a:rPr>
              <a:t>Photographier une exo-planète </a:t>
            </a:r>
            <a:endParaRPr lang="fr-FR" sz="3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158281main_pia08323-2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1857364"/>
            <a:ext cx="1357322" cy="1262365"/>
          </a:xfrm>
          <a:prstGeom prst="rect">
            <a:avLst/>
          </a:prstGeom>
        </p:spPr>
      </p:pic>
      <p:grpSp>
        <p:nvGrpSpPr>
          <p:cNvPr id="2" name="Groupe 11"/>
          <p:cNvGrpSpPr/>
          <p:nvPr/>
        </p:nvGrpSpPr>
        <p:grpSpPr>
          <a:xfrm>
            <a:off x="2143108" y="1860494"/>
            <a:ext cx="5500726" cy="4711778"/>
            <a:chOff x="2428860" y="3000372"/>
            <a:chExt cx="5500726" cy="4711778"/>
          </a:xfrm>
        </p:grpSpPr>
        <p:pic>
          <p:nvPicPr>
            <p:cNvPr id="7" name="Image 6" descr="earth2_cassini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28860" y="3000372"/>
              <a:ext cx="5500726" cy="471177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572264" y="4429132"/>
              <a:ext cx="357190" cy="35719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428860" y="3000372"/>
              <a:ext cx="1357322" cy="121444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500042"/>
            <a:ext cx="9144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r>
              <a:rPr lang="fr-FR" sz="6600" dirty="0" smtClean="0">
                <a:cs typeface="Lucida Sans Unicode" pitchFamily="34" charset="0"/>
              </a:rPr>
              <a:t>3.Imagerie</a:t>
            </a:r>
            <a:endParaRPr lang="en-US" sz="6600" dirty="0">
              <a:cs typeface="Lucida Sans Unicode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-214346" y="915399"/>
            <a:ext cx="93583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3200" dirty="0" smtClean="0">
                <a:solidFill>
                  <a:srgbClr val="00B0F0"/>
                </a:solidFill>
              </a:rPr>
              <a:t>Ce qu’on rêve tous d’imager!</a:t>
            </a:r>
            <a:endParaRPr lang="fr-FR" sz="3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000100" y="2857496"/>
            <a:ext cx="7851485" cy="33808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8903" tIns="39452" rIns="78903" bIns="39452">
            <a:spAutoFit/>
          </a:bodyPr>
          <a:lstStyle/>
          <a:p>
            <a:pPr marL="0" lvl="3">
              <a:lnSpc>
                <a:spcPct val="124000"/>
              </a:lnSpc>
              <a:tabLst>
                <a:tab pos="0" algn="l"/>
                <a:tab pos="347940" algn="l"/>
                <a:tab pos="741809" algn="l"/>
                <a:tab pos="1135677" algn="l"/>
                <a:tab pos="1529546" algn="l"/>
                <a:tab pos="1923414" algn="l"/>
                <a:tab pos="2317283" algn="l"/>
                <a:tab pos="2711151" algn="l"/>
                <a:tab pos="3105020" algn="l"/>
                <a:tab pos="3498888" algn="l"/>
                <a:tab pos="3892757" algn="l"/>
                <a:tab pos="4286625" algn="l"/>
                <a:tab pos="4725030" algn="l"/>
                <a:tab pos="5074362" algn="l"/>
                <a:tab pos="5468230" algn="l"/>
                <a:tab pos="5862098" algn="l"/>
                <a:tab pos="6255967" algn="l"/>
                <a:tab pos="6649835" algn="l"/>
                <a:tab pos="7043704" algn="l"/>
                <a:tab pos="7437572" algn="l"/>
                <a:tab pos="7831441" algn="l"/>
                <a:tab pos="7832832" algn="l"/>
                <a:tab pos="8226701" algn="l"/>
                <a:tab pos="8620569" algn="l"/>
                <a:tab pos="9049232" algn="l"/>
                <a:tab pos="9450059" algn="l"/>
                <a:tab pos="9450059" algn="l"/>
                <a:tab pos="9451451" algn="l"/>
              </a:tabLst>
            </a:pPr>
            <a:r>
              <a:rPr lang="fr-FR" sz="2000" dirty="0" smtClean="0">
                <a:solidFill>
                  <a:schemeClr val="accent2"/>
                </a:solidFill>
                <a:cs typeface="Lucida Sans Unicode" pitchFamily="34" charset="0"/>
                <a:sym typeface="Wingdings 2" pitchFamily="18" charset="2"/>
              </a:rPr>
              <a:t> </a:t>
            </a:r>
            <a:r>
              <a:rPr lang="en-GB" sz="2000" b="1" dirty="0" smtClean="0">
                <a:solidFill>
                  <a:srgbClr val="FFFFFF"/>
                </a:solidFill>
                <a:ea typeface="msmincho" charset="0"/>
                <a:cs typeface="msmincho" charset="0"/>
              </a:rPr>
              <a:t>Flux </a:t>
            </a:r>
            <a:r>
              <a:rPr lang="en-GB" sz="2000" b="1" dirty="0" err="1" smtClean="0">
                <a:solidFill>
                  <a:srgbClr val="FFFFFF"/>
                </a:solidFill>
                <a:ea typeface="msmincho" charset="0"/>
                <a:cs typeface="msmincho" charset="0"/>
              </a:rPr>
              <a:t>relatif</a:t>
            </a:r>
            <a:r>
              <a:rPr lang="en-GB" sz="2000" b="1" dirty="0" smtClean="0">
                <a:solidFill>
                  <a:srgbClr val="FFFFFF"/>
                </a:solidFill>
                <a:ea typeface="msmincho" charset="0"/>
                <a:cs typeface="msmincho" charset="0"/>
              </a:rPr>
              <a:t> </a:t>
            </a:r>
            <a:r>
              <a:rPr lang="en-GB" sz="2000" b="1" dirty="0">
                <a:solidFill>
                  <a:srgbClr val="FFFFFF"/>
                </a:solidFill>
                <a:ea typeface="msmincho" charset="0"/>
                <a:cs typeface="msmincho" charset="0"/>
              </a:rPr>
              <a:t>(</a:t>
            </a:r>
            <a:r>
              <a:rPr lang="en-GB" sz="2000" b="1" dirty="0" err="1" smtClean="0">
                <a:solidFill>
                  <a:srgbClr val="FFFFFF"/>
                </a:solidFill>
                <a:ea typeface="msmincho" charset="0"/>
                <a:cs typeface="msmincho" charset="0"/>
              </a:rPr>
              <a:t>photometrie</a:t>
            </a:r>
            <a:r>
              <a:rPr lang="en-GB" sz="2000" b="1" dirty="0" smtClean="0">
                <a:solidFill>
                  <a:srgbClr val="FFFFFF"/>
                </a:solidFill>
                <a:ea typeface="msmincho" charset="0"/>
                <a:cs typeface="msmincho" charset="0"/>
              </a:rPr>
              <a:t>) </a:t>
            </a:r>
            <a:r>
              <a:rPr lang="en-GB" sz="2000" b="1" dirty="0">
                <a:solidFill>
                  <a:srgbClr val="FFFFFF"/>
                </a:solidFill>
                <a:ea typeface="msmincho" charset="0"/>
                <a:cs typeface="msmincho" charset="0"/>
              </a:rPr>
              <a:t>	</a:t>
            </a:r>
          </a:p>
          <a:p>
            <a:pPr marL="0" lvl="3">
              <a:lnSpc>
                <a:spcPct val="124000"/>
              </a:lnSpc>
              <a:tabLst>
                <a:tab pos="0" algn="l"/>
                <a:tab pos="347940" algn="l"/>
                <a:tab pos="741809" algn="l"/>
                <a:tab pos="1135677" algn="l"/>
                <a:tab pos="1529546" algn="l"/>
                <a:tab pos="1923414" algn="l"/>
                <a:tab pos="2317283" algn="l"/>
                <a:tab pos="2711151" algn="l"/>
                <a:tab pos="3105020" algn="l"/>
                <a:tab pos="3498888" algn="l"/>
                <a:tab pos="3892757" algn="l"/>
                <a:tab pos="4286625" algn="l"/>
                <a:tab pos="4725030" algn="l"/>
                <a:tab pos="5074362" algn="l"/>
                <a:tab pos="5468230" algn="l"/>
                <a:tab pos="5862098" algn="l"/>
                <a:tab pos="6255967" algn="l"/>
                <a:tab pos="6649835" algn="l"/>
                <a:tab pos="7043704" algn="l"/>
                <a:tab pos="7437572" algn="l"/>
                <a:tab pos="7831441" algn="l"/>
                <a:tab pos="7832832" algn="l"/>
                <a:tab pos="8226701" algn="l"/>
                <a:tab pos="8620569" algn="l"/>
                <a:tab pos="9049232" algn="l"/>
                <a:tab pos="9450059" algn="l"/>
                <a:tab pos="9450059" algn="l"/>
                <a:tab pos="9451451" algn="l"/>
              </a:tabLst>
            </a:pPr>
            <a:r>
              <a:rPr lang="en-GB" sz="700" b="1" dirty="0">
                <a:solidFill>
                  <a:srgbClr val="FFFFFF"/>
                </a:solidFill>
                <a:ea typeface="msmincho" charset="0"/>
                <a:cs typeface="msmincho" charset="0"/>
              </a:rPr>
              <a:t>   			</a:t>
            </a:r>
          </a:p>
          <a:p>
            <a:pPr marL="0" lvl="3">
              <a:lnSpc>
                <a:spcPct val="124000"/>
              </a:lnSpc>
              <a:tabLst>
                <a:tab pos="0" algn="l"/>
                <a:tab pos="347940" algn="l"/>
                <a:tab pos="741809" algn="l"/>
                <a:tab pos="1135677" algn="l"/>
                <a:tab pos="1529546" algn="l"/>
                <a:tab pos="1923414" algn="l"/>
                <a:tab pos="2317283" algn="l"/>
                <a:tab pos="2711151" algn="l"/>
                <a:tab pos="3105020" algn="l"/>
                <a:tab pos="3498888" algn="l"/>
                <a:tab pos="3892757" algn="l"/>
                <a:tab pos="4286625" algn="l"/>
                <a:tab pos="4725030" algn="l"/>
                <a:tab pos="5074362" algn="l"/>
                <a:tab pos="5468230" algn="l"/>
                <a:tab pos="5862098" algn="l"/>
                <a:tab pos="6255967" algn="l"/>
                <a:tab pos="6649835" algn="l"/>
                <a:tab pos="7043704" algn="l"/>
                <a:tab pos="7437572" algn="l"/>
                <a:tab pos="7831441" algn="l"/>
                <a:tab pos="7832832" algn="l"/>
                <a:tab pos="8226701" algn="l"/>
                <a:tab pos="8620569" algn="l"/>
                <a:tab pos="9049232" algn="l"/>
                <a:tab pos="9450059" algn="l"/>
                <a:tab pos="9450059" algn="l"/>
                <a:tab pos="9451451" algn="l"/>
              </a:tabLst>
            </a:pPr>
            <a:r>
              <a:rPr lang="en-GB" sz="1400" dirty="0" smtClean="0">
                <a:solidFill>
                  <a:srgbClr val="FFFFFF"/>
                </a:solidFill>
                <a:ea typeface="msmincho" charset="0"/>
                <a:cs typeface="msmincho" charset="0"/>
              </a:rPr>
              <a:t>		      </a:t>
            </a:r>
            <a:r>
              <a:rPr lang="en-GB" sz="1600" dirty="0" err="1" smtClean="0">
                <a:solidFill>
                  <a:srgbClr val="FFFFFF"/>
                </a:solidFill>
                <a:ea typeface="msmincho" charset="0"/>
                <a:cs typeface="msmincho" charset="0"/>
              </a:rPr>
              <a:t>Lumière</a:t>
            </a:r>
            <a:r>
              <a:rPr lang="en-GB" sz="1600" dirty="0" smtClean="0">
                <a:solidFill>
                  <a:srgbClr val="FFFFFF"/>
                </a:solidFill>
                <a:ea typeface="msmincho" charset="0"/>
                <a:cs typeface="msmincho" charset="0"/>
              </a:rPr>
              <a:t> </a:t>
            </a:r>
            <a:r>
              <a:rPr lang="en-GB" sz="1600" dirty="0" err="1" smtClean="0">
                <a:solidFill>
                  <a:srgbClr val="FFFFFF"/>
                </a:solidFill>
                <a:ea typeface="msmincho" charset="0"/>
                <a:cs typeface="msmincho" charset="0"/>
              </a:rPr>
              <a:t>émise</a:t>
            </a:r>
            <a:r>
              <a:rPr lang="en-GB" sz="1600" dirty="0" smtClean="0">
                <a:solidFill>
                  <a:srgbClr val="FFFFFF"/>
                </a:solidFill>
                <a:ea typeface="msmincho" charset="0"/>
                <a:cs typeface="msmincho" charset="0"/>
              </a:rPr>
              <a:t> par </a:t>
            </a:r>
            <a:r>
              <a:rPr lang="en-GB" sz="1600" dirty="0" err="1" smtClean="0">
                <a:solidFill>
                  <a:srgbClr val="FFFFFF"/>
                </a:solidFill>
                <a:ea typeface="msmincho" charset="0"/>
                <a:cs typeface="msmincho" charset="0"/>
              </a:rPr>
              <a:t>l’exo-planète</a:t>
            </a:r>
            <a:endParaRPr lang="en-GB" sz="1600" dirty="0" smtClean="0">
              <a:solidFill>
                <a:srgbClr val="FFFFFF"/>
              </a:solidFill>
              <a:ea typeface="msmincho" charset="0"/>
              <a:cs typeface="msmincho" charset="0"/>
            </a:endParaRPr>
          </a:p>
          <a:p>
            <a:pPr marL="0" lvl="3">
              <a:lnSpc>
                <a:spcPct val="124000"/>
              </a:lnSpc>
              <a:tabLst>
                <a:tab pos="0" algn="l"/>
                <a:tab pos="347940" algn="l"/>
                <a:tab pos="741809" algn="l"/>
                <a:tab pos="1135677" algn="l"/>
                <a:tab pos="1529546" algn="l"/>
                <a:tab pos="1923414" algn="l"/>
                <a:tab pos="2317283" algn="l"/>
                <a:tab pos="2711151" algn="l"/>
                <a:tab pos="3105020" algn="l"/>
                <a:tab pos="3498888" algn="l"/>
                <a:tab pos="3892757" algn="l"/>
                <a:tab pos="4286625" algn="l"/>
                <a:tab pos="4725030" algn="l"/>
                <a:tab pos="5074362" algn="l"/>
                <a:tab pos="5468230" algn="l"/>
                <a:tab pos="5862098" algn="l"/>
                <a:tab pos="6255967" algn="l"/>
                <a:tab pos="6649835" algn="l"/>
                <a:tab pos="7043704" algn="l"/>
                <a:tab pos="7437572" algn="l"/>
                <a:tab pos="7831441" algn="l"/>
                <a:tab pos="7832832" algn="l"/>
                <a:tab pos="8226701" algn="l"/>
                <a:tab pos="8620569" algn="l"/>
                <a:tab pos="9049232" algn="l"/>
                <a:tab pos="9450059" algn="l"/>
                <a:tab pos="9450059" algn="l"/>
                <a:tab pos="9451451" algn="l"/>
              </a:tabLst>
            </a:pPr>
            <a:endParaRPr lang="en-GB" sz="1400" dirty="0">
              <a:solidFill>
                <a:srgbClr val="FFFFFF"/>
              </a:solidFill>
              <a:ea typeface="msmincho" charset="0"/>
              <a:cs typeface="msmincho" charset="0"/>
            </a:endParaRPr>
          </a:p>
          <a:p>
            <a:pPr marL="0" lvl="3">
              <a:lnSpc>
                <a:spcPct val="124000"/>
              </a:lnSpc>
              <a:tabLst>
                <a:tab pos="0" algn="l"/>
                <a:tab pos="347940" algn="l"/>
                <a:tab pos="741809" algn="l"/>
                <a:tab pos="1135677" algn="l"/>
                <a:tab pos="1529546" algn="l"/>
                <a:tab pos="1923414" algn="l"/>
                <a:tab pos="2317283" algn="l"/>
                <a:tab pos="2711151" algn="l"/>
                <a:tab pos="3105020" algn="l"/>
                <a:tab pos="3498888" algn="l"/>
                <a:tab pos="3892757" algn="l"/>
                <a:tab pos="4286625" algn="l"/>
                <a:tab pos="4725030" algn="l"/>
                <a:tab pos="5074362" algn="l"/>
                <a:tab pos="5468230" algn="l"/>
                <a:tab pos="5862098" algn="l"/>
                <a:tab pos="6255967" algn="l"/>
                <a:tab pos="6649835" algn="l"/>
                <a:tab pos="7043704" algn="l"/>
                <a:tab pos="7437572" algn="l"/>
                <a:tab pos="7831441" algn="l"/>
                <a:tab pos="7832832" algn="l"/>
                <a:tab pos="8226701" algn="l"/>
                <a:tab pos="8620569" algn="l"/>
                <a:tab pos="9049232" algn="l"/>
                <a:tab pos="9450059" algn="l"/>
                <a:tab pos="9450059" algn="l"/>
                <a:tab pos="9451451" algn="l"/>
              </a:tabLst>
            </a:pPr>
            <a:r>
              <a:rPr lang="fr-FR" sz="2000" dirty="0" smtClean="0">
                <a:solidFill>
                  <a:schemeClr val="accent2"/>
                </a:solidFill>
                <a:cs typeface="Lucida Sans Unicode" pitchFamily="34" charset="0"/>
                <a:sym typeface="Wingdings 2" pitchFamily="18" charset="2"/>
              </a:rPr>
              <a:t></a:t>
            </a:r>
            <a:r>
              <a:rPr lang="en-GB" sz="2000" b="1" dirty="0" smtClean="0">
                <a:solidFill>
                  <a:srgbClr val="FFFFFF"/>
                </a:solidFill>
                <a:ea typeface="msmincho" charset="0"/>
                <a:cs typeface="msmincho" charset="0"/>
              </a:rPr>
              <a:t> Position relative (</a:t>
            </a:r>
            <a:r>
              <a:rPr lang="en-GB" sz="2000" b="1" dirty="0" err="1" smtClean="0">
                <a:solidFill>
                  <a:srgbClr val="FFFFFF"/>
                </a:solidFill>
                <a:ea typeface="msmincho" charset="0"/>
                <a:cs typeface="msmincho" charset="0"/>
              </a:rPr>
              <a:t>astrometrie</a:t>
            </a:r>
            <a:r>
              <a:rPr lang="en-GB" sz="2000" b="1" dirty="0" smtClean="0">
                <a:solidFill>
                  <a:srgbClr val="FFFFFF"/>
                </a:solidFill>
                <a:ea typeface="msmincho" charset="0"/>
                <a:cs typeface="msmincho" charset="0"/>
              </a:rPr>
              <a:t>)</a:t>
            </a:r>
            <a:r>
              <a:rPr lang="en-GB" sz="2000" b="1" dirty="0">
                <a:solidFill>
                  <a:srgbClr val="FFFFFF"/>
                </a:solidFill>
                <a:ea typeface="msmincho" charset="0"/>
                <a:cs typeface="msmincho" charset="0"/>
              </a:rPr>
              <a:t>‏</a:t>
            </a:r>
          </a:p>
          <a:p>
            <a:pPr marL="0" lvl="3">
              <a:lnSpc>
                <a:spcPct val="124000"/>
              </a:lnSpc>
              <a:tabLst>
                <a:tab pos="0" algn="l"/>
                <a:tab pos="347940" algn="l"/>
                <a:tab pos="741809" algn="l"/>
                <a:tab pos="1135677" algn="l"/>
                <a:tab pos="1529546" algn="l"/>
                <a:tab pos="1923414" algn="l"/>
                <a:tab pos="2317283" algn="l"/>
                <a:tab pos="2711151" algn="l"/>
                <a:tab pos="3105020" algn="l"/>
                <a:tab pos="3498888" algn="l"/>
                <a:tab pos="3892757" algn="l"/>
                <a:tab pos="4286625" algn="l"/>
                <a:tab pos="4725030" algn="l"/>
                <a:tab pos="5074362" algn="l"/>
                <a:tab pos="5468230" algn="l"/>
                <a:tab pos="5862098" algn="l"/>
                <a:tab pos="6255967" algn="l"/>
                <a:tab pos="6649835" algn="l"/>
                <a:tab pos="7043704" algn="l"/>
                <a:tab pos="7437572" algn="l"/>
                <a:tab pos="7831441" algn="l"/>
                <a:tab pos="7832832" algn="l"/>
                <a:tab pos="8226701" algn="l"/>
                <a:tab pos="8620569" algn="l"/>
                <a:tab pos="9049232" algn="l"/>
                <a:tab pos="9450059" algn="l"/>
                <a:tab pos="9450059" algn="l"/>
                <a:tab pos="9451451" algn="l"/>
              </a:tabLst>
            </a:pPr>
            <a:r>
              <a:rPr lang="en-GB" sz="700" b="1" dirty="0">
                <a:solidFill>
                  <a:srgbClr val="FFFFFF"/>
                </a:solidFill>
                <a:ea typeface="msmincho" charset="0"/>
                <a:cs typeface="msmincho" charset="0"/>
              </a:rPr>
              <a:t>			</a:t>
            </a:r>
          </a:p>
          <a:p>
            <a:pPr marL="0" lvl="3">
              <a:lnSpc>
                <a:spcPct val="124000"/>
              </a:lnSpc>
              <a:tabLst>
                <a:tab pos="0" algn="l"/>
                <a:tab pos="347940" algn="l"/>
                <a:tab pos="741809" algn="l"/>
                <a:tab pos="1135677" algn="l"/>
                <a:tab pos="1529546" algn="l"/>
                <a:tab pos="1923414" algn="l"/>
                <a:tab pos="2317283" algn="l"/>
                <a:tab pos="2711151" algn="l"/>
                <a:tab pos="3105020" algn="l"/>
                <a:tab pos="3498888" algn="l"/>
                <a:tab pos="3892757" algn="l"/>
                <a:tab pos="4286625" algn="l"/>
                <a:tab pos="4725030" algn="l"/>
                <a:tab pos="5074362" algn="l"/>
                <a:tab pos="5468230" algn="l"/>
                <a:tab pos="5862098" algn="l"/>
                <a:tab pos="6255967" algn="l"/>
                <a:tab pos="6649835" algn="l"/>
                <a:tab pos="7043704" algn="l"/>
                <a:tab pos="7437572" algn="l"/>
                <a:tab pos="7831441" algn="l"/>
                <a:tab pos="7832832" algn="l"/>
                <a:tab pos="8226701" algn="l"/>
                <a:tab pos="8620569" algn="l"/>
                <a:tab pos="9049232" algn="l"/>
                <a:tab pos="9450059" algn="l"/>
                <a:tab pos="9450059" algn="l"/>
                <a:tab pos="9451451" algn="l"/>
              </a:tabLst>
            </a:pPr>
            <a:r>
              <a:rPr lang="en-GB" sz="1600" dirty="0">
                <a:solidFill>
                  <a:srgbClr val="FFFFFF"/>
                </a:solidFill>
                <a:ea typeface="msmincho" charset="0"/>
                <a:cs typeface="msmincho" charset="0"/>
              </a:rPr>
              <a:t>	</a:t>
            </a:r>
            <a:r>
              <a:rPr lang="en-GB" sz="1600" dirty="0" smtClean="0">
                <a:solidFill>
                  <a:srgbClr val="FFFFFF"/>
                </a:solidFill>
                <a:ea typeface="msmincho" charset="0"/>
                <a:cs typeface="msmincho" charset="0"/>
              </a:rPr>
              <a:t>	     </a:t>
            </a:r>
            <a:r>
              <a:rPr lang="en-GB" sz="1600" dirty="0" err="1" smtClean="0">
                <a:solidFill>
                  <a:srgbClr val="FFFFFF"/>
                </a:solidFill>
                <a:ea typeface="msmincho" charset="0"/>
                <a:cs typeface="msmincho" charset="0"/>
              </a:rPr>
              <a:t>Propriétés</a:t>
            </a:r>
            <a:r>
              <a:rPr lang="en-GB" sz="1600" dirty="0" smtClean="0">
                <a:solidFill>
                  <a:srgbClr val="FFFFFF"/>
                </a:solidFill>
                <a:ea typeface="msmincho" charset="0"/>
                <a:cs typeface="msmincho" charset="0"/>
              </a:rPr>
              <a:t> </a:t>
            </a:r>
            <a:r>
              <a:rPr lang="en-GB" sz="1600" dirty="0" err="1" smtClean="0">
                <a:solidFill>
                  <a:srgbClr val="FFFFFF"/>
                </a:solidFill>
                <a:ea typeface="msmincho" charset="0"/>
                <a:cs typeface="msmincho" charset="0"/>
              </a:rPr>
              <a:t>orbitales</a:t>
            </a:r>
            <a:endParaRPr lang="en-GB" sz="1600" dirty="0">
              <a:solidFill>
                <a:srgbClr val="FFFFFF"/>
              </a:solidFill>
              <a:ea typeface="msmincho" charset="0"/>
              <a:cs typeface="msmincho" charset="0"/>
            </a:endParaRPr>
          </a:p>
          <a:p>
            <a:pPr marL="0" lvl="3">
              <a:lnSpc>
                <a:spcPct val="124000"/>
              </a:lnSpc>
              <a:tabLst>
                <a:tab pos="0" algn="l"/>
                <a:tab pos="347940" algn="l"/>
                <a:tab pos="741809" algn="l"/>
                <a:tab pos="1135677" algn="l"/>
                <a:tab pos="1529546" algn="l"/>
                <a:tab pos="1923414" algn="l"/>
                <a:tab pos="2317283" algn="l"/>
                <a:tab pos="2711151" algn="l"/>
                <a:tab pos="3105020" algn="l"/>
                <a:tab pos="3498888" algn="l"/>
                <a:tab pos="3892757" algn="l"/>
                <a:tab pos="4286625" algn="l"/>
                <a:tab pos="4725030" algn="l"/>
                <a:tab pos="5074362" algn="l"/>
                <a:tab pos="5468230" algn="l"/>
                <a:tab pos="5862098" algn="l"/>
                <a:tab pos="6255967" algn="l"/>
                <a:tab pos="6649835" algn="l"/>
                <a:tab pos="7043704" algn="l"/>
                <a:tab pos="7437572" algn="l"/>
                <a:tab pos="7831441" algn="l"/>
                <a:tab pos="7832832" algn="l"/>
                <a:tab pos="8226701" algn="l"/>
                <a:tab pos="8620569" algn="l"/>
                <a:tab pos="9049232" algn="l"/>
                <a:tab pos="9450059" algn="l"/>
                <a:tab pos="9450059" algn="l"/>
                <a:tab pos="9451451" algn="l"/>
              </a:tabLst>
            </a:pPr>
            <a:endParaRPr lang="en-GB" sz="1400" dirty="0">
              <a:solidFill>
                <a:srgbClr val="FFFFFF"/>
              </a:solidFill>
              <a:ea typeface="msmincho" charset="0"/>
              <a:cs typeface="msmincho" charset="0"/>
            </a:endParaRPr>
          </a:p>
          <a:p>
            <a:pPr marL="0" lvl="3">
              <a:lnSpc>
                <a:spcPct val="124000"/>
              </a:lnSpc>
              <a:tabLst>
                <a:tab pos="0" algn="l"/>
                <a:tab pos="347940" algn="l"/>
                <a:tab pos="741809" algn="l"/>
                <a:tab pos="1135677" algn="l"/>
                <a:tab pos="1529546" algn="l"/>
                <a:tab pos="1923414" algn="l"/>
                <a:tab pos="2317283" algn="l"/>
                <a:tab pos="2711151" algn="l"/>
                <a:tab pos="3105020" algn="l"/>
                <a:tab pos="3498888" algn="l"/>
                <a:tab pos="3892757" algn="l"/>
                <a:tab pos="4286625" algn="l"/>
                <a:tab pos="4725030" algn="l"/>
                <a:tab pos="5074362" algn="l"/>
                <a:tab pos="5468230" algn="l"/>
                <a:tab pos="5862098" algn="l"/>
                <a:tab pos="6255967" algn="l"/>
                <a:tab pos="6649835" algn="l"/>
                <a:tab pos="7043704" algn="l"/>
                <a:tab pos="7437572" algn="l"/>
                <a:tab pos="7831441" algn="l"/>
                <a:tab pos="7832832" algn="l"/>
                <a:tab pos="8226701" algn="l"/>
                <a:tab pos="8620569" algn="l"/>
                <a:tab pos="9049232" algn="l"/>
                <a:tab pos="9450059" algn="l"/>
                <a:tab pos="9450059" algn="l"/>
                <a:tab pos="9451451" algn="l"/>
              </a:tabLst>
            </a:pPr>
            <a:r>
              <a:rPr lang="fr-FR" sz="2000" dirty="0" smtClean="0">
                <a:solidFill>
                  <a:schemeClr val="accent2"/>
                </a:solidFill>
                <a:cs typeface="Lucida Sans Unicode" pitchFamily="34" charset="0"/>
                <a:sym typeface="Wingdings 2" pitchFamily="18" charset="2"/>
              </a:rPr>
              <a:t> </a:t>
            </a:r>
            <a:r>
              <a:rPr lang="en-GB" sz="2000" b="1" dirty="0" smtClean="0">
                <a:solidFill>
                  <a:srgbClr val="FFFFFF"/>
                </a:solidFill>
                <a:ea typeface="msmincho" charset="0"/>
                <a:cs typeface="msmincho" charset="0"/>
              </a:rPr>
              <a:t>Information </a:t>
            </a:r>
            <a:r>
              <a:rPr lang="en-GB" sz="2000" b="1" dirty="0" err="1" smtClean="0">
                <a:solidFill>
                  <a:srgbClr val="FFFFFF"/>
                </a:solidFill>
                <a:ea typeface="msmincho" charset="0"/>
                <a:cs typeface="msmincho" charset="0"/>
              </a:rPr>
              <a:t>spectrale</a:t>
            </a:r>
            <a:r>
              <a:rPr lang="en-GB" sz="2000" b="1" dirty="0" smtClean="0">
                <a:solidFill>
                  <a:srgbClr val="FFFFFF"/>
                </a:solidFill>
                <a:ea typeface="msmincho" charset="0"/>
                <a:cs typeface="msmincho" charset="0"/>
              </a:rPr>
              <a:t> (</a:t>
            </a:r>
            <a:r>
              <a:rPr lang="en-GB" sz="2000" b="1" dirty="0" err="1" smtClean="0">
                <a:solidFill>
                  <a:srgbClr val="FFFFFF"/>
                </a:solidFill>
                <a:ea typeface="msmincho" charset="0"/>
                <a:cs typeface="msmincho" charset="0"/>
              </a:rPr>
              <a:t>spectroscopie</a:t>
            </a:r>
            <a:r>
              <a:rPr lang="en-GB" sz="2000" b="1" dirty="0" smtClean="0">
                <a:solidFill>
                  <a:srgbClr val="FFFFFF"/>
                </a:solidFill>
                <a:ea typeface="msmincho" charset="0"/>
                <a:cs typeface="msmincho" charset="0"/>
              </a:rPr>
              <a:t>)</a:t>
            </a:r>
            <a:r>
              <a:rPr lang="en-GB" sz="2000" b="1" dirty="0">
                <a:solidFill>
                  <a:srgbClr val="FFFFFF"/>
                </a:solidFill>
                <a:ea typeface="msmincho" charset="0"/>
                <a:cs typeface="msmincho" charset="0"/>
              </a:rPr>
              <a:t>	</a:t>
            </a:r>
          </a:p>
          <a:p>
            <a:pPr marL="0" lvl="3">
              <a:lnSpc>
                <a:spcPct val="124000"/>
              </a:lnSpc>
              <a:tabLst>
                <a:tab pos="0" algn="l"/>
                <a:tab pos="347940" algn="l"/>
                <a:tab pos="741809" algn="l"/>
                <a:tab pos="1135677" algn="l"/>
                <a:tab pos="1529546" algn="l"/>
                <a:tab pos="1923414" algn="l"/>
                <a:tab pos="2317283" algn="l"/>
                <a:tab pos="2711151" algn="l"/>
                <a:tab pos="3105020" algn="l"/>
                <a:tab pos="3498888" algn="l"/>
                <a:tab pos="3892757" algn="l"/>
                <a:tab pos="4286625" algn="l"/>
                <a:tab pos="4725030" algn="l"/>
                <a:tab pos="5074362" algn="l"/>
                <a:tab pos="5468230" algn="l"/>
                <a:tab pos="5862098" algn="l"/>
                <a:tab pos="6255967" algn="l"/>
                <a:tab pos="6649835" algn="l"/>
                <a:tab pos="7043704" algn="l"/>
                <a:tab pos="7437572" algn="l"/>
                <a:tab pos="7831441" algn="l"/>
                <a:tab pos="7832832" algn="l"/>
                <a:tab pos="8226701" algn="l"/>
                <a:tab pos="8620569" algn="l"/>
                <a:tab pos="9049232" algn="l"/>
                <a:tab pos="9450059" algn="l"/>
                <a:tab pos="9450059" algn="l"/>
                <a:tab pos="9451451" algn="l"/>
              </a:tabLst>
            </a:pPr>
            <a:r>
              <a:rPr lang="en-GB" sz="700" b="1" dirty="0">
                <a:solidFill>
                  <a:srgbClr val="FFFFFF"/>
                </a:solidFill>
                <a:ea typeface="msmincho" charset="0"/>
                <a:cs typeface="msmincho" charset="0"/>
              </a:rPr>
              <a:t>	</a:t>
            </a:r>
          </a:p>
          <a:p>
            <a:pPr marL="0" lvl="3">
              <a:lnSpc>
                <a:spcPct val="124000"/>
              </a:lnSpc>
              <a:tabLst>
                <a:tab pos="0" algn="l"/>
                <a:tab pos="347940" algn="l"/>
                <a:tab pos="741809" algn="l"/>
                <a:tab pos="1135677" algn="l"/>
                <a:tab pos="1529546" algn="l"/>
                <a:tab pos="1923414" algn="l"/>
                <a:tab pos="2317283" algn="l"/>
                <a:tab pos="2711151" algn="l"/>
                <a:tab pos="3105020" algn="l"/>
                <a:tab pos="3498888" algn="l"/>
                <a:tab pos="3892757" algn="l"/>
                <a:tab pos="4286625" algn="l"/>
                <a:tab pos="4725030" algn="l"/>
                <a:tab pos="5074362" algn="l"/>
                <a:tab pos="5468230" algn="l"/>
                <a:tab pos="5862098" algn="l"/>
                <a:tab pos="6255967" algn="l"/>
                <a:tab pos="6649835" algn="l"/>
                <a:tab pos="7043704" algn="l"/>
                <a:tab pos="7437572" algn="l"/>
                <a:tab pos="7831441" algn="l"/>
                <a:tab pos="7832832" algn="l"/>
                <a:tab pos="8226701" algn="l"/>
                <a:tab pos="8620569" algn="l"/>
                <a:tab pos="9049232" algn="l"/>
                <a:tab pos="9450059" algn="l"/>
                <a:tab pos="9450059" algn="l"/>
                <a:tab pos="9451451" algn="l"/>
              </a:tabLst>
            </a:pPr>
            <a:r>
              <a:rPr lang="en-GB" sz="1600" dirty="0">
                <a:solidFill>
                  <a:srgbClr val="FFFFFF"/>
                </a:solidFill>
                <a:ea typeface="msmincho" charset="0"/>
                <a:cs typeface="msmincho" charset="0"/>
              </a:rPr>
              <a:t>	</a:t>
            </a:r>
            <a:r>
              <a:rPr lang="en-GB" sz="1600" dirty="0" smtClean="0">
                <a:solidFill>
                  <a:srgbClr val="FFFFFF"/>
                </a:solidFill>
                <a:ea typeface="msmincho" charset="0"/>
                <a:cs typeface="msmincho" charset="0"/>
              </a:rPr>
              <a:t>	     </a:t>
            </a:r>
            <a:r>
              <a:rPr lang="en-GB" sz="1600" dirty="0" err="1" smtClean="0">
                <a:solidFill>
                  <a:srgbClr val="FFFFFF"/>
                </a:solidFill>
                <a:ea typeface="msmincho" charset="0"/>
                <a:cs typeface="msmincho" charset="0"/>
              </a:rPr>
              <a:t>Caractériser</a:t>
            </a:r>
            <a:r>
              <a:rPr lang="en-GB" sz="1600" dirty="0" smtClean="0">
                <a:solidFill>
                  <a:srgbClr val="FFFFFF"/>
                </a:solidFill>
                <a:ea typeface="msmincho" charset="0"/>
                <a:cs typeface="msmincho" charset="0"/>
              </a:rPr>
              <a:t> </a:t>
            </a:r>
            <a:r>
              <a:rPr lang="en-GB" sz="1600" dirty="0" err="1" smtClean="0">
                <a:solidFill>
                  <a:srgbClr val="FFFFFF"/>
                </a:solidFill>
                <a:ea typeface="msmincho" charset="0"/>
                <a:cs typeface="msmincho" charset="0"/>
              </a:rPr>
              <a:t>l’Atmosphère</a:t>
            </a:r>
            <a:r>
              <a:rPr lang="en-GB" sz="1600" dirty="0" smtClean="0">
                <a:solidFill>
                  <a:srgbClr val="FFFFFF"/>
                </a:solidFill>
                <a:ea typeface="msmincho" charset="0"/>
                <a:cs typeface="msmincho" charset="0"/>
              </a:rPr>
              <a:t>, </a:t>
            </a:r>
            <a:r>
              <a:rPr lang="en-GB" sz="1600" dirty="0" err="1" smtClean="0">
                <a:solidFill>
                  <a:srgbClr val="FFFFFF"/>
                </a:solidFill>
                <a:ea typeface="msmincho" charset="0"/>
                <a:cs typeface="msmincho" charset="0"/>
              </a:rPr>
              <a:t>sa</a:t>
            </a:r>
            <a:r>
              <a:rPr lang="en-GB" sz="1600" dirty="0" smtClean="0">
                <a:solidFill>
                  <a:srgbClr val="FFFFFF"/>
                </a:solidFill>
                <a:ea typeface="msmincho" charset="0"/>
                <a:cs typeface="msmincho" charset="0"/>
              </a:rPr>
              <a:t> composition </a:t>
            </a:r>
            <a:r>
              <a:rPr lang="en-GB" sz="1600" dirty="0" err="1" smtClean="0">
                <a:solidFill>
                  <a:srgbClr val="FFFFFF"/>
                </a:solidFill>
                <a:ea typeface="msmincho" charset="0"/>
                <a:cs typeface="msmincho" charset="0"/>
              </a:rPr>
              <a:t>chimique</a:t>
            </a:r>
            <a:endParaRPr lang="en-GB" sz="1600" dirty="0">
              <a:solidFill>
                <a:srgbClr val="FFFFFF"/>
              </a:solidFill>
              <a:ea typeface="msmincho" charset="0"/>
              <a:cs typeface="msmincho" charset="0"/>
            </a:endParaRPr>
          </a:p>
          <a:p>
            <a:pPr marL="0" lvl="3">
              <a:lnSpc>
                <a:spcPct val="124000"/>
              </a:lnSpc>
              <a:tabLst>
                <a:tab pos="0" algn="l"/>
                <a:tab pos="347940" algn="l"/>
                <a:tab pos="741809" algn="l"/>
                <a:tab pos="1135677" algn="l"/>
                <a:tab pos="1529546" algn="l"/>
                <a:tab pos="1923414" algn="l"/>
                <a:tab pos="2317283" algn="l"/>
                <a:tab pos="2711151" algn="l"/>
                <a:tab pos="3105020" algn="l"/>
                <a:tab pos="3498888" algn="l"/>
                <a:tab pos="3892757" algn="l"/>
                <a:tab pos="4286625" algn="l"/>
                <a:tab pos="4725030" algn="l"/>
                <a:tab pos="5074362" algn="l"/>
                <a:tab pos="5468230" algn="l"/>
                <a:tab pos="5862098" algn="l"/>
                <a:tab pos="6255967" algn="l"/>
                <a:tab pos="6649835" algn="l"/>
                <a:tab pos="7043704" algn="l"/>
                <a:tab pos="7437572" algn="l"/>
                <a:tab pos="7831441" algn="l"/>
                <a:tab pos="7832832" algn="l"/>
                <a:tab pos="8226701" algn="l"/>
                <a:tab pos="8620569" algn="l"/>
                <a:tab pos="9049232" algn="l"/>
                <a:tab pos="9450059" algn="l"/>
                <a:tab pos="9450059" algn="l"/>
                <a:tab pos="9451451" algn="l"/>
              </a:tabLst>
            </a:pPr>
            <a:r>
              <a:rPr lang="en-GB" sz="1600" dirty="0">
                <a:solidFill>
                  <a:srgbClr val="FFFFFF"/>
                </a:solidFill>
                <a:ea typeface="msmincho" charset="0"/>
                <a:cs typeface="msmincho" charset="0"/>
              </a:rPr>
              <a:t>	</a:t>
            </a:r>
          </a:p>
        </p:txBody>
      </p:sp>
      <p:grpSp>
        <p:nvGrpSpPr>
          <p:cNvPr id="2" name="Groupe 19"/>
          <p:cNvGrpSpPr/>
          <p:nvPr/>
        </p:nvGrpSpPr>
        <p:grpSpPr>
          <a:xfrm>
            <a:off x="5718157" y="2183830"/>
            <a:ext cx="2925809" cy="4245566"/>
            <a:chOff x="5172775" y="1991729"/>
            <a:chExt cx="2925809" cy="4245566"/>
          </a:xfrm>
        </p:grpSpPr>
        <p:pic>
          <p:nvPicPr>
            <p:cNvPr id="16393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91879" y="1991729"/>
              <a:ext cx="2306705" cy="424556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6394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72775" y="1991729"/>
              <a:ext cx="1231420" cy="13062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0" y="500042"/>
            <a:ext cx="9144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r>
              <a:rPr lang="fr-FR" sz="6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Lucida Sans Unicode" pitchFamily="34" charset="0"/>
              </a:rPr>
              <a:t>3.Imagerie</a:t>
            </a:r>
            <a:endParaRPr lang="en-US" sz="6600" dirty="0">
              <a:solidFill>
                <a:schemeClr val="tx1">
                  <a:lumMod val="75000"/>
                  <a:lumOff val="25000"/>
                </a:schemeClr>
              </a:solidFill>
              <a:cs typeface="Lucida Sans Unicode" pitchFamily="34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-214346" y="915399"/>
            <a:ext cx="93583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3200" dirty="0" smtClean="0">
                <a:solidFill>
                  <a:srgbClr val="00B0F0"/>
                </a:solidFill>
              </a:rPr>
              <a:t>Un « challenge » observationnel</a:t>
            </a:r>
            <a:endParaRPr lang="fr-FR" sz="3200" dirty="0">
              <a:solidFill>
                <a:srgbClr val="00B0F0"/>
              </a:solidFill>
            </a:endParaRPr>
          </a:p>
        </p:txBody>
      </p:sp>
      <p:sp>
        <p:nvSpPr>
          <p:cNvPr id="19" name="Rectangle 4"/>
          <p:cNvSpPr txBox="1">
            <a:spLocks noChangeArrowheads="1"/>
          </p:cNvSpPr>
          <p:nvPr/>
        </p:nvSpPr>
        <p:spPr>
          <a:xfrm>
            <a:off x="428596" y="1785926"/>
            <a:ext cx="8429684" cy="1641634"/>
          </a:xfrm>
          <a:prstGeom prst="rect">
            <a:avLst/>
          </a:prstGeom>
          <a:ln/>
        </p:spPr>
        <p:txBody>
          <a:bodyPr rIns="126999"/>
          <a:lstStyle/>
          <a:p>
            <a:pPr>
              <a:spcBef>
                <a:spcPct val="0"/>
              </a:spcBef>
              <a:defRPr/>
            </a:pPr>
            <a:r>
              <a:rPr lang="en-GB" sz="2800" dirty="0" err="1" smtClean="0">
                <a:solidFill>
                  <a:schemeClr val="bg1"/>
                </a:solidFill>
                <a:ea typeface="DejaVu Sans" charset="0"/>
                <a:cs typeface="DejaVu Sans" charset="0"/>
              </a:rPr>
              <a:t>Détecter</a:t>
            </a:r>
            <a:r>
              <a:rPr lang="en-GB" sz="2800" dirty="0" smtClean="0">
                <a:solidFill>
                  <a:schemeClr val="bg1"/>
                </a:solidFill>
                <a:ea typeface="DejaVu Sans" charset="0"/>
                <a:cs typeface="DejaVu Sans" charset="0"/>
              </a:rPr>
              <a:t>/</a:t>
            </a:r>
            <a:r>
              <a:rPr lang="en-GB" sz="2800" dirty="0" err="1" smtClean="0">
                <a:solidFill>
                  <a:schemeClr val="bg1"/>
                </a:solidFill>
                <a:ea typeface="DejaVu Sans" charset="0"/>
                <a:cs typeface="DejaVu Sans" charset="0"/>
              </a:rPr>
              <a:t>caractériser</a:t>
            </a:r>
            <a:r>
              <a:rPr lang="en-GB" sz="2800" dirty="0" smtClean="0">
                <a:solidFill>
                  <a:schemeClr val="bg1"/>
                </a:solidFill>
                <a:ea typeface="DejaVu Sans" charset="0"/>
                <a:cs typeface="DejaVu Sans" charset="0"/>
              </a:rPr>
              <a:t> un objet </a:t>
            </a:r>
            <a:r>
              <a:rPr lang="en-GB" sz="2800" b="1" dirty="0" err="1" smtClean="0">
                <a:solidFill>
                  <a:schemeClr val="accent6"/>
                </a:solidFill>
                <a:ea typeface="DejaVu Sans" charset="0"/>
                <a:cs typeface="DejaVu Sans" charset="0"/>
              </a:rPr>
              <a:t>faiblement</a:t>
            </a:r>
            <a:r>
              <a:rPr lang="en-GB" sz="2800" b="1" dirty="0" smtClean="0">
                <a:solidFill>
                  <a:schemeClr val="accent6"/>
                </a:solidFill>
                <a:ea typeface="DejaVu Sans" charset="0"/>
                <a:cs typeface="DejaVu Sans" charset="0"/>
              </a:rPr>
              <a:t> </a:t>
            </a:r>
            <a:r>
              <a:rPr lang="en-GB" sz="2800" b="1" dirty="0" err="1" smtClean="0">
                <a:solidFill>
                  <a:schemeClr val="accent6"/>
                </a:solidFill>
                <a:ea typeface="DejaVu Sans" charset="0"/>
                <a:cs typeface="DejaVu Sans" charset="0"/>
              </a:rPr>
              <a:t>lumineux</a:t>
            </a:r>
            <a:r>
              <a:rPr lang="en-GB" sz="2800" dirty="0" smtClean="0">
                <a:solidFill>
                  <a:schemeClr val="bg1"/>
                </a:solidFill>
                <a:ea typeface="DejaVu Sans" charset="0"/>
                <a:cs typeface="DejaVu Sans" charset="0"/>
              </a:rPr>
              <a:t>, </a:t>
            </a:r>
          </a:p>
          <a:p>
            <a:pPr>
              <a:spcBef>
                <a:spcPct val="0"/>
              </a:spcBef>
              <a:defRPr/>
            </a:pPr>
            <a:r>
              <a:rPr lang="en-GB" sz="2800" dirty="0" smtClean="0">
                <a:solidFill>
                  <a:schemeClr val="bg1"/>
                </a:solidFill>
                <a:ea typeface="DejaVu Sans" charset="0"/>
                <a:cs typeface="DejaVu Sans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ea typeface="DejaVu Sans" charset="0"/>
                <a:cs typeface="DejaVu Sans" charset="0"/>
              </a:rPr>
              <a:t>proche</a:t>
            </a:r>
            <a:r>
              <a:rPr lang="en-GB" sz="2800" dirty="0" smtClean="0">
                <a:solidFill>
                  <a:schemeClr val="bg1"/>
                </a:solidFill>
                <a:ea typeface="DejaVu Sans" charset="0"/>
                <a:cs typeface="DejaVu Sans" charset="0"/>
              </a:rPr>
              <a:t> d’un </a:t>
            </a:r>
            <a:r>
              <a:rPr lang="en-GB" sz="2800" b="1" dirty="0" err="1" smtClean="0">
                <a:solidFill>
                  <a:schemeClr val="accent6"/>
                </a:solidFill>
                <a:ea typeface="DejaVu Sans" charset="0"/>
                <a:cs typeface="DejaVu Sans" charset="0"/>
              </a:rPr>
              <a:t>phare</a:t>
            </a:r>
            <a:r>
              <a:rPr lang="en-GB" sz="2800" b="1" dirty="0" smtClean="0">
                <a:solidFill>
                  <a:schemeClr val="accent6"/>
                </a:solidFill>
                <a:ea typeface="DejaVu Sans" charset="0"/>
                <a:cs typeface="DejaVu Sans" charset="0"/>
              </a:rPr>
              <a:t>!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ea typeface="+mj-ea"/>
              <a:cs typeface="Lucida Sans Unicode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5" name="AutoShape 13"/>
          <p:cNvSpPr>
            <a:spLocks noChangeArrowheads="1"/>
          </p:cNvSpPr>
          <p:nvPr/>
        </p:nvSpPr>
        <p:spPr bwMode="auto">
          <a:xfrm>
            <a:off x="2143108" y="2928934"/>
            <a:ext cx="5213505" cy="4424144"/>
          </a:xfrm>
          <a:prstGeom prst="roundRect">
            <a:avLst>
              <a:gd name="adj" fmla="val 32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fr-FR"/>
          </a:p>
        </p:txBody>
      </p:sp>
      <p:sp>
        <p:nvSpPr>
          <p:cNvPr id="18446" name="AutoShape 14"/>
          <p:cNvSpPr>
            <a:spLocks noChangeArrowheads="1"/>
          </p:cNvSpPr>
          <p:nvPr/>
        </p:nvSpPr>
        <p:spPr bwMode="auto">
          <a:xfrm>
            <a:off x="2176368" y="1795869"/>
            <a:ext cx="5213505" cy="4424144"/>
          </a:xfrm>
          <a:prstGeom prst="roundRect">
            <a:avLst>
              <a:gd name="adj" fmla="val 32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fr-FR"/>
          </a:p>
        </p:txBody>
      </p:sp>
      <p:sp>
        <p:nvSpPr>
          <p:cNvPr id="18447" name="AutoShape 15"/>
          <p:cNvSpPr>
            <a:spLocks noRot="1" noChangeAspect="1" noChangeArrowheads="1"/>
          </p:cNvSpPr>
          <p:nvPr>
            <a:videoFile r:link="rId1"/>
          </p:nvPr>
        </p:nvSpPr>
        <p:spPr bwMode="auto">
          <a:xfrm>
            <a:off x="2021592" y="2122783"/>
            <a:ext cx="5213505" cy="4424144"/>
          </a:xfrm>
          <a:prstGeom prst="rect">
            <a:avLst/>
          </a:prstGeom>
          <a:noFill/>
          <a:effectLst/>
        </p:spPr>
        <p:txBody>
          <a:bodyPr lIns="80165" tIns="40083" rIns="80165" bIns="40083"/>
          <a:lstStyle/>
          <a:p>
            <a:endParaRPr lang="fr-FR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-214346" y="915399"/>
            <a:ext cx="93583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3200" dirty="0" smtClean="0">
                <a:solidFill>
                  <a:srgbClr val="00B0F0"/>
                </a:solidFill>
              </a:rPr>
              <a:t>Instruments dédiés</a:t>
            </a:r>
            <a:endParaRPr lang="fr-FR" sz="3200" dirty="0">
              <a:solidFill>
                <a:srgbClr val="00B0F0"/>
              </a:solidFill>
            </a:endParaRPr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>
          <a:xfrm>
            <a:off x="428596" y="1785926"/>
            <a:ext cx="8429684" cy="1641634"/>
          </a:xfrm>
          <a:prstGeom prst="rect">
            <a:avLst/>
          </a:prstGeom>
          <a:ln/>
        </p:spPr>
        <p:txBody>
          <a:bodyPr rIns="126999"/>
          <a:lstStyle/>
          <a:p>
            <a:pPr>
              <a:spcBef>
                <a:spcPct val="0"/>
              </a:spcBef>
              <a:defRPr/>
            </a:pPr>
            <a:r>
              <a:rPr lang="en-GB" sz="2800" dirty="0" smtClean="0">
                <a:solidFill>
                  <a:srgbClr val="FFFFFF"/>
                </a:solidFill>
                <a:ea typeface="msmincho" charset="0"/>
                <a:cs typeface="msmincho" charset="0"/>
              </a:rPr>
              <a:t>Haute </a:t>
            </a:r>
            <a:r>
              <a:rPr lang="en-GB" sz="2800" dirty="0" err="1" smtClean="0">
                <a:solidFill>
                  <a:srgbClr val="FFFFFF"/>
                </a:solidFill>
                <a:ea typeface="msmincho" charset="0"/>
                <a:cs typeface="msmincho" charset="0"/>
              </a:rPr>
              <a:t>Résolution</a:t>
            </a:r>
            <a:r>
              <a:rPr lang="en-GB" sz="2800" dirty="0" smtClean="0">
                <a:solidFill>
                  <a:srgbClr val="FFFFFF"/>
                </a:solidFill>
                <a:ea typeface="msmincho" charset="0"/>
                <a:cs typeface="msmincho" charset="0"/>
              </a:rPr>
              <a:t> </a:t>
            </a:r>
            <a:r>
              <a:rPr lang="en-GB" sz="4400" b="1" dirty="0" err="1" smtClean="0">
                <a:solidFill>
                  <a:srgbClr val="00B0F0"/>
                </a:solidFill>
                <a:ea typeface="msmincho" charset="0"/>
                <a:cs typeface="msmincho" charset="0"/>
              </a:rPr>
              <a:t>Angulaire</a:t>
            </a:r>
            <a:endParaRPr lang="en-GB" sz="2800" dirty="0" smtClean="0">
              <a:solidFill>
                <a:srgbClr val="FFFFFF"/>
              </a:solidFill>
              <a:ea typeface="msmincho" charset="0"/>
              <a:cs typeface="msmincho" charset="0"/>
            </a:endParaRPr>
          </a:p>
          <a:p>
            <a:pPr>
              <a:spcBef>
                <a:spcPct val="0"/>
              </a:spcBef>
              <a:defRPr/>
            </a:pPr>
            <a:r>
              <a:rPr lang="en-GB" sz="800" dirty="0" smtClean="0">
                <a:solidFill>
                  <a:srgbClr val="FFFFFF"/>
                </a:solidFill>
                <a:ea typeface="msmincho" charset="0"/>
                <a:cs typeface="msmincho" charset="0"/>
              </a:rPr>
              <a:t>   </a:t>
            </a:r>
          </a:p>
          <a:p>
            <a:pPr>
              <a:spcBef>
                <a:spcPct val="0"/>
              </a:spcBef>
              <a:defRPr/>
            </a:pPr>
            <a:r>
              <a:rPr lang="fr-FR" sz="2000" dirty="0" smtClean="0">
                <a:solidFill>
                  <a:schemeClr val="accent2"/>
                </a:solidFill>
                <a:cs typeface="Lucida Sans Unicode" pitchFamily="34" charset="0"/>
                <a:sym typeface="Wingdings 2" pitchFamily="18" charset="2"/>
              </a:rPr>
              <a:t>      </a:t>
            </a:r>
            <a:r>
              <a:rPr lang="fr-FR" sz="2800" dirty="0" smtClean="0">
                <a:solidFill>
                  <a:schemeClr val="accent2"/>
                </a:solidFill>
                <a:cs typeface="Lucida Sans Unicode" pitchFamily="34" charset="0"/>
                <a:sym typeface="Wingdings 2" pitchFamily="18" charset="2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cs typeface="Lucida Sans Unicode" pitchFamily="34" charset="0"/>
                <a:sym typeface="Wingdings 2" pitchFamily="18" charset="2"/>
              </a:rPr>
              <a:t>Très</a:t>
            </a:r>
            <a:r>
              <a:rPr lang="en-GB" sz="2000" dirty="0" smtClean="0">
                <a:solidFill>
                  <a:schemeClr val="bg1"/>
                </a:solidFill>
                <a:ea typeface="msmincho" charset="0"/>
                <a:cs typeface="msmincho" charset="0"/>
              </a:rPr>
              <a:t> Grand  </a:t>
            </a:r>
            <a:r>
              <a:rPr lang="en-GB" sz="2000" dirty="0" err="1" smtClean="0">
                <a:solidFill>
                  <a:schemeClr val="bg1"/>
                </a:solidFill>
                <a:ea typeface="msmincho" charset="0"/>
                <a:cs typeface="msmincho" charset="0"/>
              </a:rPr>
              <a:t>Télescope</a:t>
            </a:r>
            <a:r>
              <a:rPr lang="en-GB" sz="2000" dirty="0" smtClean="0">
                <a:solidFill>
                  <a:schemeClr val="bg1"/>
                </a:solidFill>
                <a:ea typeface="msmincho" charset="0"/>
                <a:cs typeface="msmincho" charset="0"/>
              </a:rPr>
              <a:t> </a:t>
            </a:r>
            <a:r>
              <a:rPr lang="en-GB" sz="3200" b="1" dirty="0" smtClean="0">
                <a:solidFill>
                  <a:srgbClr val="00B0F0"/>
                </a:solidFill>
                <a:ea typeface="msmincho" charset="0"/>
                <a:cs typeface="msmincho" charset="0"/>
              </a:rPr>
              <a:t>+10m</a:t>
            </a:r>
            <a:endParaRPr lang="en-GB" sz="2000" dirty="0" smtClean="0">
              <a:solidFill>
                <a:srgbClr val="FFFFFF"/>
              </a:solidFill>
              <a:ea typeface="msmincho" charset="0"/>
              <a:cs typeface="msmincho" charset="0"/>
            </a:endParaRPr>
          </a:p>
          <a:p>
            <a:pPr>
              <a:spcBef>
                <a:spcPct val="0"/>
              </a:spcBef>
              <a:defRPr/>
            </a:pPr>
            <a:r>
              <a:rPr lang="en-GB" sz="200" dirty="0" smtClean="0">
                <a:solidFill>
                  <a:srgbClr val="FFFFFF"/>
                </a:solidFill>
                <a:ea typeface="msmincho" charset="0"/>
                <a:cs typeface="msmincho" charset="0"/>
              </a:rPr>
              <a:t>   </a:t>
            </a:r>
          </a:p>
          <a:p>
            <a:pPr>
              <a:spcBef>
                <a:spcPct val="0"/>
              </a:spcBef>
              <a:defRPr/>
            </a:pPr>
            <a:r>
              <a:rPr lang="en-GB" sz="2000" dirty="0" smtClean="0">
                <a:solidFill>
                  <a:srgbClr val="FFFFFF"/>
                </a:solidFill>
                <a:ea typeface="msmincho" charset="0"/>
                <a:cs typeface="msmincho" charset="0"/>
              </a:rPr>
              <a:t> </a:t>
            </a:r>
            <a:r>
              <a:rPr lang="fr-FR" sz="2000" dirty="0" smtClean="0">
                <a:solidFill>
                  <a:schemeClr val="accent2"/>
                </a:solidFill>
                <a:cs typeface="Lucida Sans Unicode" pitchFamily="34" charset="0"/>
                <a:sym typeface="Wingdings 2" pitchFamily="18" charset="2"/>
              </a:rPr>
              <a:t>     	</a:t>
            </a:r>
            <a:r>
              <a:rPr lang="fr-FR" sz="2800" dirty="0" smtClean="0">
                <a:solidFill>
                  <a:schemeClr val="accent2"/>
                </a:solidFill>
                <a:cs typeface="Lucida Sans Unicode" pitchFamily="34" charset="0"/>
                <a:sym typeface="Wingdings 2" pitchFamily="18" charset="2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cs typeface="Lucida Sans Unicode" pitchFamily="34" charset="0"/>
                <a:sym typeface="Wingdings 2" pitchFamily="18" charset="2"/>
              </a:rPr>
              <a:t>Dans</a:t>
            </a:r>
            <a:r>
              <a:rPr lang="en-GB" sz="2000" dirty="0" smtClean="0">
                <a:solidFill>
                  <a:schemeClr val="bg1"/>
                </a:solidFill>
                <a:cs typeface="Lucida Sans Unicode" pitchFamily="34" charset="0"/>
                <a:sym typeface="Wingdings 2" pitchFamily="18" charset="2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cs typeface="Lucida Sans Unicode" pitchFamily="34" charset="0"/>
                <a:sym typeface="Wingdings 2" pitchFamily="18" charset="2"/>
              </a:rPr>
              <a:t>l’espace</a:t>
            </a:r>
            <a:r>
              <a:rPr lang="en-GB" sz="2000" dirty="0" smtClean="0">
                <a:solidFill>
                  <a:schemeClr val="bg1"/>
                </a:solidFill>
                <a:cs typeface="Lucida Sans Unicode" pitchFamily="34" charset="0"/>
                <a:sym typeface="Wingdings 2" pitchFamily="18" charset="2"/>
              </a:rPr>
              <a:t> (</a:t>
            </a:r>
            <a:r>
              <a:rPr lang="en-GB" sz="2000" dirty="0" err="1" smtClean="0">
                <a:solidFill>
                  <a:schemeClr val="bg1"/>
                </a:solidFill>
                <a:cs typeface="Lucida Sans Unicode" pitchFamily="34" charset="0"/>
                <a:sym typeface="Wingdings 2" pitchFamily="18" charset="2"/>
              </a:rPr>
              <a:t>difficile</a:t>
            </a:r>
            <a:r>
              <a:rPr lang="en-GB" sz="2000" dirty="0" smtClean="0">
                <a:solidFill>
                  <a:schemeClr val="bg1"/>
                </a:solidFill>
                <a:cs typeface="Lucida Sans Unicode" pitchFamily="34" charset="0"/>
                <a:sym typeface="Wingdings 2" pitchFamily="18" charset="2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cs typeface="Lucida Sans Unicode" pitchFamily="34" charset="0"/>
                <a:sym typeface="Wingdings 2" pitchFamily="18" charset="2"/>
              </a:rPr>
              <a:t>technologiquement</a:t>
            </a:r>
            <a:r>
              <a:rPr lang="en-GB" sz="2000" dirty="0" smtClean="0">
                <a:solidFill>
                  <a:schemeClr val="bg1"/>
                </a:solidFill>
                <a:cs typeface="Lucida Sans Unicode" pitchFamily="34" charset="0"/>
                <a:sym typeface="Wingdings 2" pitchFamily="18" charset="2"/>
              </a:rPr>
              <a:t> et </a:t>
            </a:r>
            <a:r>
              <a:rPr lang="en-GB" sz="2000" dirty="0" err="1" smtClean="0">
                <a:solidFill>
                  <a:schemeClr val="bg1"/>
                </a:solidFill>
                <a:cs typeface="Lucida Sans Unicode" pitchFamily="34" charset="0"/>
                <a:sym typeface="Wingdings 2" pitchFamily="18" charset="2"/>
              </a:rPr>
              <a:t>onéreux</a:t>
            </a:r>
            <a:r>
              <a:rPr lang="en-GB" sz="2000" dirty="0" smtClean="0">
                <a:solidFill>
                  <a:schemeClr val="bg1"/>
                </a:solidFill>
                <a:cs typeface="Lucida Sans Unicode" pitchFamily="34" charset="0"/>
                <a:sym typeface="Wingdings 2" pitchFamily="18" charset="2"/>
              </a:rPr>
              <a:t>)</a:t>
            </a:r>
          </a:p>
          <a:p>
            <a:pPr>
              <a:spcBef>
                <a:spcPct val="0"/>
              </a:spcBef>
              <a:defRPr/>
            </a:pPr>
            <a:r>
              <a:rPr lang="en-GB" sz="2000" dirty="0" smtClean="0">
                <a:solidFill>
                  <a:schemeClr val="bg1"/>
                </a:solidFill>
                <a:ea typeface="msmincho" charset="0"/>
                <a:cs typeface="Lucida Sans Unicode" pitchFamily="34" charset="0"/>
                <a:sym typeface="Wingdings 2" pitchFamily="18" charset="2"/>
              </a:rPr>
              <a:t>	</a:t>
            </a:r>
            <a:r>
              <a:rPr lang="fr-FR" sz="2000" dirty="0" smtClean="0">
                <a:solidFill>
                  <a:schemeClr val="accent2"/>
                </a:solidFill>
                <a:cs typeface="Lucida Sans Unicode" pitchFamily="34" charset="0"/>
                <a:sym typeface="Wingdings 2" pitchFamily="18" charset="2"/>
              </a:rPr>
              <a:t></a:t>
            </a:r>
            <a:r>
              <a:rPr lang="fr-FR" sz="2800" dirty="0" smtClean="0">
                <a:solidFill>
                  <a:schemeClr val="accent2"/>
                </a:solidFill>
                <a:cs typeface="Lucida Sans Unicode" pitchFamily="34" charset="0"/>
                <a:sym typeface="Wingdings 2" pitchFamily="18" charset="2"/>
              </a:rPr>
              <a:t> </a:t>
            </a:r>
            <a:r>
              <a:rPr lang="en-GB" sz="2000" dirty="0" smtClean="0">
                <a:solidFill>
                  <a:schemeClr val="bg1"/>
                </a:solidFill>
                <a:cs typeface="Lucida Sans Unicode" pitchFamily="34" charset="0"/>
                <a:sym typeface="Wingdings 2" pitchFamily="18" charset="2"/>
              </a:rPr>
              <a:t>Du sol, </a:t>
            </a:r>
            <a:r>
              <a:rPr lang="en-GB" sz="2000" dirty="0" err="1" smtClean="0">
                <a:solidFill>
                  <a:schemeClr val="bg1"/>
                </a:solidFill>
                <a:cs typeface="Lucida Sans Unicode" pitchFamily="34" charset="0"/>
                <a:sym typeface="Wingdings 2" pitchFamily="18" charset="2"/>
              </a:rPr>
              <a:t>l’atmosphère</a:t>
            </a:r>
            <a:r>
              <a:rPr lang="en-GB" sz="2000" dirty="0" smtClean="0">
                <a:solidFill>
                  <a:schemeClr val="bg1"/>
                </a:solidFill>
                <a:cs typeface="Lucida Sans Unicode" pitchFamily="34" charset="0"/>
                <a:sym typeface="Wingdings 2" pitchFamily="18" charset="2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cs typeface="Lucida Sans Unicode" pitchFamily="34" charset="0"/>
                <a:sym typeface="Wingdings 2" pitchFamily="18" charset="2"/>
              </a:rPr>
              <a:t>perturbe</a:t>
            </a:r>
            <a:r>
              <a:rPr lang="en-GB" sz="2000" dirty="0" smtClean="0">
                <a:solidFill>
                  <a:schemeClr val="bg1"/>
                </a:solidFill>
                <a:cs typeface="Lucida Sans Unicode" pitchFamily="34" charset="0"/>
                <a:sym typeface="Wingdings 2" pitchFamily="18" charset="2"/>
              </a:rPr>
              <a:t> les images!</a:t>
            </a:r>
            <a:endParaRPr lang="en-GB" sz="2000" dirty="0" smtClean="0">
              <a:solidFill>
                <a:srgbClr val="FFFFFF"/>
              </a:solidFill>
              <a:ea typeface="msmincho" charset="0"/>
              <a:cs typeface="msmincho" charset="0"/>
            </a:endParaRPr>
          </a:p>
          <a:p>
            <a:pPr>
              <a:spcBef>
                <a:spcPct val="0"/>
              </a:spcBef>
              <a:defRPr/>
            </a:pPr>
            <a:r>
              <a:rPr lang="en-GB" sz="200" dirty="0" smtClean="0">
                <a:solidFill>
                  <a:srgbClr val="FFFFFF"/>
                </a:solidFill>
                <a:ea typeface="msmincho" charset="0"/>
                <a:cs typeface="msmincho" charset="0"/>
              </a:rPr>
              <a:t>   </a:t>
            </a:r>
          </a:p>
          <a:p>
            <a:pPr>
              <a:spcBef>
                <a:spcPct val="0"/>
              </a:spcBef>
              <a:defRPr/>
            </a:pPr>
            <a:r>
              <a:rPr lang="en-GB" sz="2000" dirty="0" smtClean="0">
                <a:solidFill>
                  <a:srgbClr val="FFFFFF"/>
                </a:solidFill>
                <a:ea typeface="msmincho" charset="0"/>
                <a:cs typeface="msmincho" charset="0"/>
              </a:rPr>
              <a:t> 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ea typeface="+mj-ea"/>
              <a:cs typeface="Lucida Sans Unicode" pitchFamily="34" charset="0"/>
            </a:endParaRPr>
          </a:p>
          <a:p>
            <a:pPr>
              <a:spcBef>
                <a:spcPct val="0"/>
              </a:spcBef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ea typeface="+mj-ea"/>
              <a:cs typeface="Lucida Sans Unicode" pitchFamily="34" charset="0"/>
            </a:endParaRPr>
          </a:p>
        </p:txBody>
      </p:sp>
      <p:pic>
        <p:nvPicPr>
          <p:cNvPr id="24" name="Image 23" descr="seein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834" y="4643446"/>
            <a:ext cx="7140942" cy="1214446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500042"/>
            <a:ext cx="9144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r>
              <a:rPr lang="fr-FR" sz="6600" dirty="0" smtClean="0">
                <a:solidFill>
                  <a:schemeClr val="bg1">
                    <a:lumMod val="85000"/>
                  </a:schemeClr>
                </a:solidFill>
                <a:cs typeface="Lucida Sans Unicode" pitchFamily="34" charset="0"/>
              </a:rPr>
              <a:t>3.Imagerie</a:t>
            </a:r>
            <a:endParaRPr lang="en-US" sz="6600" dirty="0">
              <a:solidFill>
                <a:schemeClr val="bg1">
                  <a:lumMod val="85000"/>
                </a:schemeClr>
              </a:solidFill>
              <a:cs typeface="Lucida Sans Unicode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447"/>
                </p:tgtEl>
              </p:cMediaNode>
            </p:vide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5" name="AutoShape 13"/>
          <p:cNvSpPr>
            <a:spLocks noChangeArrowheads="1"/>
          </p:cNvSpPr>
          <p:nvPr/>
        </p:nvSpPr>
        <p:spPr bwMode="auto">
          <a:xfrm>
            <a:off x="2143108" y="2928934"/>
            <a:ext cx="5213505" cy="4424144"/>
          </a:xfrm>
          <a:prstGeom prst="roundRect">
            <a:avLst>
              <a:gd name="adj" fmla="val 32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fr-FR"/>
          </a:p>
        </p:txBody>
      </p:sp>
      <p:sp>
        <p:nvSpPr>
          <p:cNvPr id="18446" name="AutoShape 14"/>
          <p:cNvSpPr>
            <a:spLocks noChangeArrowheads="1"/>
          </p:cNvSpPr>
          <p:nvPr/>
        </p:nvSpPr>
        <p:spPr bwMode="auto">
          <a:xfrm>
            <a:off x="2176368" y="2143116"/>
            <a:ext cx="5213505" cy="4424144"/>
          </a:xfrm>
          <a:prstGeom prst="roundRect">
            <a:avLst>
              <a:gd name="adj" fmla="val 32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fr-FR"/>
          </a:p>
        </p:txBody>
      </p:sp>
      <p:sp>
        <p:nvSpPr>
          <p:cNvPr id="18447" name="AutoShape 15"/>
          <p:cNvSpPr>
            <a:spLocks noRot="1" noChangeAspect="1" noChangeArrowheads="1"/>
          </p:cNvSpPr>
          <p:nvPr>
            <a:videoFile r:link="rId1"/>
          </p:nvPr>
        </p:nvSpPr>
        <p:spPr bwMode="auto">
          <a:xfrm>
            <a:off x="2021592" y="2470030"/>
            <a:ext cx="5213505" cy="4424144"/>
          </a:xfrm>
          <a:prstGeom prst="rect">
            <a:avLst/>
          </a:prstGeom>
          <a:noFill/>
          <a:effectLst/>
        </p:spPr>
        <p:txBody>
          <a:bodyPr lIns="80165" tIns="40083" rIns="80165" bIns="40083"/>
          <a:lstStyle/>
          <a:p>
            <a:endParaRPr lang="fr-FR"/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357290" y="3347619"/>
            <a:ext cx="1346331" cy="92333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Miroir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Déformable 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2728890" y="6215082"/>
            <a:ext cx="2421881" cy="3693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Analyse du front d’onde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 flipH="1">
            <a:off x="1890690" y="6378594"/>
            <a:ext cx="838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1357290" y="4939883"/>
            <a:ext cx="1200329" cy="6463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Calcul en 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Temps réel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auto">
          <a:xfrm flipV="1">
            <a:off x="1890690" y="4020720"/>
            <a:ext cx="0" cy="914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>
            <a:off x="2681254" y="3649244"/>
            <a:ext cx="381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7" name="Picture 27" descr="&#10;phot_2.jpg                                                     0005944DMacintosh HD                   ABA78158:"/>
          <p:cNvPicPr>
            <a:picLocks noChangeAspect="1" noChangeArrowheads="1"/>
          </p:cNvPicPr>
          <p:nvPr/>
        </p:nvPicPr>
        <p:blipFill>
          <a:blip r:embed="rId5">
            <a:lum contrast="2000"/>
          </a:blip>
          <a:srcRect/>
          <a:stretch>
            <a:fillRect/>
          </a:stretch>
        </p:blipFill>
        <p:spPr bwMode="auto">
          <a:xfrm>
            <a:off x="7439055" y="3832227"/>
            <a:ext cx="14192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8" descr="&#10;phot_4.jpg                                                     0005944DMacintosh HD                   ABA78158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39055" y="5280027"/>
            <a:ext cx="14192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7410480" y="3786190"/>
            <a:ext cx="14443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Non-Corrigée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7410480" y="5233990"/>
            <a:ext cx="8656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Corrigé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8177266" y="4937136"/>
            <a:ext cx="6413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NACO</a:t>
            </a:r>
          </a:p>
        </p:txBody>
      </p:sp>
      <p:sp>
        <p:nvSpPr>
          <p:cNvPr id="26" name="Text Box 33"/>
          <p:cNvSpPr txBox="1">
            <a:spLocks noChangeArrowheads="1"/>
          </p:cNvSpPr>
          <p:nvPr/>
        </p:nvSpPr>
        <p:spPr bwMode="auto">
          <a:xfrm>
            <a:off x="8193141" y="6378586"/>
            <a:ext cx="6413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NACO</a:t>
            </a:r>
          </a:p>
        </p:txBody>
      </p:sp>
      <p:cxnSp>
        <p:nvCxnSpPr>
          <p:cNvPr id="30" name="Connecteur droit avec flèche 29"/>
          <p:cNvCxnSpPr/>
          <p:nvPr/>
        </p:nvCxnSpPr>
        <p:spPr>
          <a:xfrm rot="5400000" flipH="1" flipV="1">
            <a:off x="1500960" y="5999974"/>
            <a:ext cx="71438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4"/>
          <p:cNvSpPr txBox="1">
            <a:spLocks noChangeArrowheads="1"/>
          </p:cNvSpPr>
          <p:nvPr/>
        </p:nvSpPr>
        <p:spPr>
          <a:xfrm>
            <a:off x="428596" y="1785926"/>
            <a:ext cx="8429684" cy="1641634"/>
          </a:xfrm>
          <a:prstGeom prst="rect">
            <a:avLst/>
          </a:prstGeom>
          <a:ln/>
        </p:spPr>
        <p:txBody>
          <a:bodyPr rIns="126999"/>
          <a:lstStyle/>
          <a:p>
            <a:pPr>
              <a:spcBef>
                <a:spcPct val="0"/>
              </a:spcBef>
              <a:defRPr/>
            </a:pPr>
            <a:r>
              <a:rPr lang="en-GB" sz="2800" dirty="0" smtClean="0">
                <a:solidFill>
                  <a:srgbClr val="FFFFFF"/>
                </a:solidFill>
                <a:ea typeface="msmincho" charset="0"/>
                <a:cs typeface="msmincho" charset="0"/>
              </a:rPr>
              <a:t>Haute </a:t>
            </a:r>
            <a:r>
              <a:rPr lang="en-GB" sz="2800" dirty="0" err="1" smtClean="0">
                <a:solidFill>
                  <a:srgbClr val="FFFFFF"/>
                </a:solidFill>
                <a:ea typeface="msmincho" charset="0"/>
                <a:cs typeface="msmincho" charset="0"/>
              </a:rPr>
              <a:t>Résolution</a:t>
            </a:r>
            <a:r>
              <a:rPr lang="en-GB" sz="2800" dirty="0" smtClean="0">
                <a:solidFill>
                  <a:srgbClr val="FFFFFF"/>
                </a:solidFill>
                <a:ea typeface="msmincho" charset="0"/>
                <a:cs typeface="msmincho" charset="0"/>
              </a:rPr>
              <a:t> </a:t>
            </a:r>
            <a:r>
              <a:rPr lang="en-GB" sz="4400" b="1" dirty="0" err="1" smtClean="0">
                <a:solidFill>
                  <a:srgbClr val="00B0F0"/>
                </a:solidFill>
                <a:ea typeface="msmincho" charset="0"/>
                <a:cs typeface="msmincho" charset="0"/>
              </a:rPr>
              <a:t>Angulaire</a:t>
            </a:r>
            <a:endParaRPr lang="en-GB" sz="2800" dirty="0" smtClean="0">
              <a:solidFill>
                <a:srgbClr val="FFFFFF"/>
              </a:solidFill>
              <a:ea typeface="msmincho" charset="0"/>
              <a:cs typeface="msmincho" charset="0"/>
            </a:endParaRPr>
          </a:p>
          <a:p>
            <a:pPr>
              <a:spcBef>
                <a:spcPct val="0"/>
              </a:spcBef>
              <a:defRPr/>
            </a:pPr>
            <a:r>
              <a:rPr lang="en-GB" sz="800" dirty="0" smtClean="0">
                <a:solidFill>
                  <a:srgbClr val="FFFFFF"/>
                </a:solidFill>
                <a:ea typeface="msmincho" charset="0"/>
                <a:cs typeface="msmincho" charset="0"/>
              </a:rPr>
              <a:t>   </a:t>
            </a:r>
          </a:p>
          <a:p>
            <a:pPr>
              <a:spcBef>
                <a:spcPct val="0"/>
              </a:spcBef>
              <a:defRPr/>
            </a:pPr>
            <a:r>
              <a:rPr lang="en-GB" sz="200" dirty="0" smtClean="0">
                <a:solidFill>
                  <a:srgbClr val="FFFFFF"/>
                </a:solidFill>
                <a:ea typeface="msmincho" charset="0"/>
                <a:cs typeface="msmincho" charset="0"/>
              </a:rPr>
              <a:t>   </a:t>
            </a:r>
          </a:p>
          <a:p>
            <a:pPr>
              <a:spcBef>
                <a:spcPct val="0"/>
              </a:spcBef>
              <a:defRPr/>
            </a:pPr>
            <a:r>
              <a:rPr lang="en-GB" sz="2000" dirty="0" smtClean="0">
                <a:solidFill>
                  <a:srgbClr val="FFFFFF"/>
                </a:solidFill>
                <a:ea typeface="msmincho" charset="0"/>
                <a:cs typeface="msmincho" charset="0"/>
              </a:rPr>
              <a:t> 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ea typeface="+mj-ea"/>
              <a:cs typeface="Lucida Sans Unicode" pitchFamily="34" charset="0"/>
            </a:endParaRPr>
          </a:p>
          <a:p>
            <a:pPr>
              <a:spcBef>
                <a:spcPct val="0"/>
              </a:spcBef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ea typeface="+mj-ea"/>
              <a:cs typeface="Lucida Sans Unicode" pitchFamily="34" charset="0"/>
            </a:endParaRP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0" y="500042"/>
            <a:ext cx="9144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r>
              <a:rPr lang="fr-FR" sz="6600" dirty="0" smtClean="0">
                <a:solidFill>
                  <a:schemeClr val="bg1">
                    <a:lumMod val="85000"/>
                  </a:schemeClr>
                </a:solidFill>
                <a:cs typeface="Lucida Sans Unicode" pitchFamily="34" charset="0"/>
              </a:rPr>
              <a:t>3.Imagerie</a:t>
            </a:r>
            <a:endParaRPr lang="en-US" sz="6600" dirty="0">
              <a:solidFill>
                <a:schemeClr val="bg1">
                  <a:lumMod val="85000"/>
                </a:schemeClr>
              </a:solidFill>
              <a:cs typeface="Lucida Sans Unicode" pitchFamily="34" charset="0"/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-214346" y="915399"/>
            <a:ext cx="93583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3200" dirty="0" smtClean="0">
                <a:solidFill>
                  <a:srgbClr val="00B0F0"/>
                </a:solidFill>
              </a:rPr>
              <a:t>L’optique adaptative</a:t>
            </a:r>
            <a:endParaRPr lang="fr-FR" sz="3200" dirty="0">
              <a:solidFill>
                <a:srgbClr val="00B0F0"/>
              </a:solidFill>
            </a:endParaRPr>
          </a:p>
        </p:txBody>
      </p:sp>
      <p:pic>
        <p:nvPicPr>
          <p:cNvPr id="23" name="ao_cube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3071802" y="2571744"/>
            <a:ext cx="3810000" cy="34671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447"/>
                </p:tgtEl>
              </p:cMediaNode>
            </p:video>
            <p:video>
              <p:cMediaNode>
                <p:cTn id="8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0" y="500042"/>
            <a:ext cx="9144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r>
              <a:rPr lang="fr-FR" sz="6600" dirty="0" smtClean="0">
                <a:solidFill>
                  <a:schemeClr val="bg1">
                    <a:lumMod val="85000"/>
                  </a:schemeClr>
                </a:solidFill>
                <a:cs typeface="Lucida Sans Unicode" pitchFamily="34" charset="0"/>
              </a:rPr>
              <a:t>3.Imagerie</a:t>
            </a:r>
            <a:endParaRPr lang="en-US" sz="6600" dirty="0">
              <a:solidFill>
                <a:schemeClr val="bg1">
                  <a:lumMod val="85000"/>
                </a:schemeClr>
              </a:solidFill>
              <a:cs typeface="Lucida Sans Unicode" pitchFamily="34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6916" y="2571744"/>
            <a:ext cx="4024174" cy="40108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971226" y="6270418"/>
            <a:ext cx="4157227" cy="1441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fr-FR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497525" y="2158787"/>
            <a:ext cx="1306092" cy="1549603"/>
            <a:chOff x="1103" y="1499"/>
            <a:chExt cx="962" cy="1076"/>
          </a:xfrm>
        </p:grpSpPr>
        <p:sp>
          <p:nvSpPr>
            <p:cNvPr id="20496" name="AutoShape 16"/>
            <p:cNvSpPr>
              <a:spLocks noChangeArrowheads="1"/>
            </p:cNvSpPr>
            <p:nvPr/>
          </p:nvSpPr>
          <p:spPr bwMode="auto">
            <a:xfrm>
              <a:off x="1103" y="1499"/>
              <a:ext cx="962" cy="1076"/>
            </a:xfrm>
            <a:prstGeom prst="roundRect">
              <a:avLst>
                <a:gd name="adj" fmla="val 102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1103" y="1499"/>
              <a:ext cx="958" cy="1073"/>
              <a:chOff x="1103" y="1499"/>
              <a:chExt cx="958" cy="1073"/>
            </a:xfrm>
          </p:grpSpPr>
          <p:sp>
            <p:nvSpPr>
              <p:cNvPr id="20498" name="AutoShape 18"/>
              <p:cNvSpPr>
                <a:spLocks noChangeArrowheads="1"/>
              </p:cNvSpPr>
              <p:nvPr/>
            </p:nvSpPr>
            <p:spPr bwMode="auto">
              <a:xfrm>
                <a:off x="1103" y="1499"/>
                <a:ext cx="958" cy="1073"/>
              </a:xfrm>
              <a:prstGeom prst="roundRect">
                <a:avLst>
                  <a:gd name="adj" fmla="val 102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4" name="Group 19"/>
              <p:cNvGrpSpPr>
                <a:grpSpLocks/>
              </p:cNvGrpSpPr>
              <p:nvPr/>
            </p:nvGrpSpPr>
            <p:grpSpPr bwMode="auto">
              <a:xfrm>
                <a:off x="1103" y="1499"/>
                <a:ext cx="956" cy="1070"/>
                <a:chOff x="1103" y="1499"/>
                <a:chExt cx="956" cy="1070"/>
              </a:xfrm>
            </p:grpSpPr>
            <p:sp>
              <p:nvSpPr>
                <p:cNvPr id="20500" name="AutoShape 20"/>
                <p:cNvSpPr>
                  <a:spLocks noChangeArrowheads="1"/>
                </p:cNvSpPr>
                <p:nvPr/>
              </p:nvSpPr>
              <p:spPr bwMode="auto">
                <a:xfrm>
                  <a:off x="1103" y="1499"/>
                  <a:ext cx="956" cy="1070"/>
                </a:xfrm>
                <a:prstGeom prst="roundRect">
                  <a:avLst>
                    <a:gd name="adj" fmla="val 102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grpSp>
              <p:nvGrpSpPr>
                <p:cNvPr id="5" name="Group 21"/>
                <p:cNvGrpSpPr>
                  <a:grpSpLocks/>
                </p:cNvGrpSpPr>
                <p:nvPr/>
              </p:nvGrpSpPr>
              <p:grpSpPr bwMode="auto">
                <a:xfrm>
                  <a:off x="1103" y="1499"/>
                  <a:ext cx="955" cy="1067"/>
                  <a:chOff x="1103" y="1499"/>
                  <a:chExt cx="955" cy="1067"/>
                </a:xfrm>
              </p:grpSpPr>
              <p:sp>
                <p:nvSpPr>
                  <p:cNvPr id="20502" name="AutoShape 22"/>
                  <p:cNvSpPr>
                    <a:spLocks noChangeArrowheads="1"/>
                  </p:cNvSpPr>
                  <p:nvPr/>
                </p:nvSpPr>
                <p:spPr bwMode="auto">
                  <a:xfrm>
                    <a:off x="1103" y="1499"/>
                    <a:ext cx="955" cy="1067"/>
                  </a:xfrm>
                  <a:prstGeom prst="roundRect">
                    <a:avLst>
                      <a:gd name="adj" fmla="val 102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grpSp>
                <p:nvGrpSpPr>
                  <p:cNvPr id="6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1103" y="1499"/>
                    <a:ext cx="953" cy="1067"/>
                    <a:chOff x="1103" y="1499"/>
                    <a:chExt cx="953" cy="1067"/>
                  </a:xfrm>
                </p:grpSpPr>
                <p:sp>
                  <p:nvSpPr>
                    <p:cNvPr id="20504" name="AutoShap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03" y="1499"/>
                      <a:ext cx="953" cy="1067"/>
                    </a:xfrm>
                    <a:prstGeom prst="roundRect">
                      <a:avLst>
                        <a:gd name="adj" fmla="val 102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0506" name="AutoShap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03" y="1499"/>
                      <a:ext cx="952" cy="1066"/>
                    </a:xfrm>
                    <a:prstGeom prst="roundRect">
                      <a:avLst>
                        <a:gd name="adj" fmla="val 102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</p:grpSp>
          </p:grpSp>
        </p:grpSp>
      </p:grpSp>
      <p:sp>
        <p:nvSpPr>
          <p:cNvPr id="29" name="Rectangle 4"/>
          <p:cNvSpPr txBox="1">
            <a:spLocks noChangeArrowheads="1"/>
          </p:cNvSpPr>
          <p:nvPr/>
        </p:nvSpPr>
        <p:spPr>
          <a:xfrm>
            <a:off x="428596" y="1785926"/>
            <a:ext cx="8429684" cy="1641634"/>
          </a:xfrm>
          <a:prstGeom prst="rect">
            <a:avLst/>
          </a:prstGeom>
          <a:ln/>
        </p:spPr>
        <p:txBody>
          <a:bodyPr rIns="126999"/>
          <a:lstStyle/>
          <a:p>
            <a:pPr>
              <a:spcBef>
                <a:spcPct val="0"/>
              </a:spcBef>
              <a:defRPr/>
            </a:pPr>
            <a:r>
              <a:rPr lang="en-GB" sz="2800" dirty="0" smtClean="0">
                <a:solidFill>
                  <a:srgbClr val="FFFFFF"/>
                </a:solidFill>
                <a:ea typeface="msmincho" charset="0"/>
                <a:cs typeface="msmincho" charset="0"/>
              </a:rPr>
              <a:t>Observation à Haut </a:t>
            </a:r>
            <a:r>
              <a:rPr lang="en-GB" sz="4400" b="1" dirty="0" err="1" smtClean="0">
                <a:solidFill>
                  <a:srgbClr val="00B0F0"/>
                </a:solidFill>
                <a:ea typeface="msmincho" charset="0"/>
                <a:cs typeface="msmincho" charset="0"/>
              </a:rPr>
              <a:t>Contraste</a:t>
            </a:r>
            <a:endParaRPr lang="en-GB" sz="2800" dirty="0" smtClean="0">
              <a:solidFill>
                <a:srgbClr val="FFFFFF"/>
              </a:solidFill>
              <a:ea typeface="msmincho" charset="0"/>
              <a:cs typeface="msmincho" charset="0"/>
            </a:endParaRPr>
          </a:p>
          <a:p>
            <a:pPr>
              <a:spcBef>
                <a:spcPct val="0"/>
              </a:spcBef>
              <a:defRPr/>
            </a:pPr>
            <a:r>
              <a:rPr lang="en-GB" sz="800" dirty="0" smtClean="0">
                <a:solidFill>
                  <a:srgbClr val="FFFFFF"/>
                </a:solidFill>
                <a:ea typeface="msmincho" charset="0"/>
                <a:cs typeface="msmincho" charset="0"/>
              </a:rPr>
              <a:t>   </a:t>
            </a:r>
          </a:p>
          <a:p>
            <a:pPr>
              <a:spcBef>
                <a:spcPct val="0"/>
              </a:spcBef>
              <a:defRPr/>
            </a:pPr>
            <a:r>
              <a:rPr lang="fr-FR" sz="2000" dirty="0" smtClean="0">
                <a:solidFill>
                  <a:schemeClr val="accent2"/>
                </a:solidFill>
                <a:cs typeface="Lucida Sans Unicode" pitchFamily="34" charset="0"/>
                <a:sym typeface="Wingdings 2" pitchFamily="18" charset="2"/>
              </a:rPr>
              <a:t>      </a:t>
            </a:r>
            <a:r>
              <a:rPr lang="fr-FR" sz="2800" dirty="0" smtClean="0">
                <a:solidFill>
                  <a:schemeClr val="accent2"/>
                </a:solidFill>
                <a:cs typeface="Lucida Sans Unicode" pitchFamily="34" charset="0"/>
                <a:sym typeface="Wingdings 2" pitchFamily="18" charset="2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cs typeface="Lucida Sans Unicode" pitchFamily="34" charset="0"/>
                <a:sym typeface="Wingdings 2" pitchFamily="18" charset="2"/>
              </a:rPr>
              <a:t>Coronagraphie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ea typeface="+mj-ea"/>
              <a:cs typeface="Lucida Sans Unicode" pitchFamily="34" charset="0"/>
            </a:endParaRPr>
          </a:p>
          <a:p>
            <a:pPr>
              <a:spcBef>
                <a:spcPct val="0"/>
              </a:spcBef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ea typeface="+mj-ea"/>
              <a:cs typeface="Lucida Sans Unicode" pitchFamily="34" charset="0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-214346" y="915399"/>
            <a:ext cx="93583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3200" dirty="0" smtClean="0">
                <a:solidFill>
                  <a:srgbClr val="00B0F0"/>
                </a:solidFill>
              </a:rPr>
              <a:t>Explorer l’environnement de l’étoile</a:t>
            </a:r>
            <a:endParaRPr lang="fr-FR" sz="3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 50" descr="vlt-very-large-telescop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900" y="2714620"/>
            <a:ext cx="3650775" cy="3857652"/>
          </a:xfrm>
          <a:prstGeom prst="rect">
            <a:avLst/>
          </a:prstGeom>
        </p:spPr>
      </p:pic>
      <p:sp>
        <p:nvSpPr>
          <p:cNvPr id="54" name="Rectangle 4"/>
          <p:cNvSpPr txBox="1">
            <a:spLocks noChangeArrowheads="1"/>
          </p:cNvSpPr>
          <p:nvPr/>
        </p:nvSpPr>
        <p:spPr>
          <a:xfrm>
            <a:off x="428596" y="1785926"/>
            <a:ext cx="8429684" cy="1641634"/>
          </a:xfrm>
          <a:prstGeom prst="rect">
            <a:avLst/>
          </a:prstGeom>
          <a:ln/>
        </p:spPr>
        <p:txBody>
          <a:bodyPr rIns="126999"/>
          <a:lstStyle/>
          <a:p>
            <a:pPr>
              <a:spcBef>
                <a:spcPct val="0"/>
              </a:spcBef>
              <a:defRPr/>
            </a:pPr>
            <a:r>
              <a:rPr lang="fr-FR" sz="2800" dirty="0" smtClean="0">
                <a:solidFill>
                  <a:schemeClr val="accent2"/>
                </a:solidFill>
                <a:cs typeface="Lucida Sans Unicode" pitchFamily="34" charset="0"/>
                <a:sym typeface="Wingdings 2" pitchFamily="18" charset="2"/>
              </a:rPr>
              <a:t></a:t>
            </a:r>
            <a:r>
              <a:rPr lang="fr-FR" sz="3600" dirty="0" smtClean="0">
                <a:solidFill>
                  <a:schemeClr val="accent2"/>
                </a:solidFill>
                <a:cs typeface="Lucida Sans Unicode" pitchFamily="34" charset="0"/>
                <a:sym typeface="Wingdings 2" pitchFamily="18" charset="2"/>
              </a:rPr>
              <a:t> </a:t>
            </a:r>
            <a:r>
              <a:rPr lang="en-GB" sz="2800" dirty="0" smtClean="0">
                <a:solidFill>
                  <a:srgbClr val="FFFFFF"/>
                </a:solidFill>
                <a:ea typeface="msmincho" charset="0"/>
                <a:cs typeface="msmincho" charset="0"/>
              </a:rPr>
              <a:t>NACO au VLT </a:t>
            </a:r>
            <a:r>
              <a:rPr lang="en-GB" dirty="0" smtClean="0">
                <a:solidFill>
                  <a:srgbClr val="FFFFFF"/>
                </a:solidFill>
                <a:ea typeface="msmincho" charset="0"/>
                <a:cs typeface="msmincho" charset="0"/>
              </a:rPr>
              <a:t>(Europe-ESO au </a:t>
            </a:r>
            <a:r>
              <a:rPr lang="en-GB" dirty="0" err="1" smtClean="0">
                <a:solidFill>
                  <a:srgbClr val="FFFFFF"/>
                </a:solidFill>
                <a:ea typeface="msmincho" charset="0"/>
                <a:cs typeface="msmincho" charset="0"/>
              </a:rPr>
              <a:t>Chili</a:t>
            </a:r>
            <a:r>
              <a:rPr lang="en-GB" dirty="0" smtClean="0">
                <a:solidFill>
                  <a:srgbClr val="FFFFFF"/>
                </a:solidFill>
                <a:ea typeface="msmincho" charset="0"/>
                <a:cs typeface="msmincho" charset="0"/>
              </a:rPr>
              <a:t>)</a:t>
            </a:r>
          </a:p>
          <a:p>
            <a:pPr>
              <a:spcBef>
                <a:spcPct val="0"/>
              </a:spcBef>
              <a:defRPr/>
            </a:pPr>
            <a:endParaRPr lang="en-GB" sz="2800" dirty="0" smtClean="0">
              <a:solidFill>
                <a:srgbClr val="FFFFFF"/>
              </a:solidFill>
              <a:ea typeface="msmincho" charset="0"/>
              <a:cs typeface="msmincho" charset="0"/>
            </a:endParaRPr>
          </a:p>
          <a:p>
            <a:pPr>
              <a:spcBef>
                <a:spcPct val="0"/>
              </a:spcBef>
              <a:defRPr/>
            </a:pP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ea typeface="+mj-ea"/>
              <a:cs typeface="Lucida Sans Unicode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800" dirty="0" smtClean="0">
              <a:solidFill>
                <a:schemeClr val="bg1"/>
              </a:solidFill>
              <a:ea typeface="+mj-ea"/>
              <a:cs typeface="Lucida Sans Unicode" pitchFamily="34" charset="0"/>
            </a:endParaRPr>
          </a:p>
          <a:p>
            <a:pPr>
              <a:spcBef>
                <a:spcPct val="0"/>
              </a:spcBef>
              <a:defRPr/>
            </a:pP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ea typeface="+mj-ea"/>
              <a:cs typeface="Lucida Sans Unicode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800" dirty="0" smtClean="0">
              <a:solidFill>
                <a:schemeClr val="bg1"/>
              </a:solidFill>
              <a:ea typeface="+mj-ea"/>
              <a:cs typeface="Lucida Sans Unicode" pitchFamily="34" charset="0"/>
            </a:endParaRPr>
          </a:p>
          <a:p>
            <a:pPr>
              <a:spcBef>
                <a:spcPct val="0"/>
              </a:spcBef>
              <a:defRPr/>
            </a:pP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ea typeface="+mj-ea"/>
              <a:cs typeface="Lucida Sans Unicode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sz="2800" dirty="0" smtClean="0">
              <a:solidFill>
                <a:schemeClr val="bg1"/>
              </a:solidFill>
              <a:ea typeface="+mj-ea"/>
              <a:cs typeface="Lucida Sans Unicode" pitchFamily="34" charset="0"/>
            </a:endParaRPr>
          </a:p>
          <a:p>
            <a:pPr>
              <a:spcBef>
                <a:spcPct val="0"/>
              </a:spcBef>
              <a:defRPr/>
            </a:pP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ea typeface="+mj-ea"/>
              <a:cs typeface="Lucida Sans Unicode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sz="2000" dirty="0" smtClean="0">
                <a:solidFill>
                  <a:schemeClr val="bg1"/>
                </a:solidFill>
                <a:ea typeface="+mj-ea"/>
                <a:cs typeface="Lucida Sans Unicode" pitchFamily="34" charset="0"/>
              </a:rPr>
              <a:t>   &gt; “made in” Grenoble !</a:t>
            </a:r>
          </a:p>
          <a:p>
            <a:pPr>
              <a:spcBef>
                <a:spcPct val="0"/>
              </a:spcBef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ea typeface="+mj-ea"/>
                <a:cs typeface="Lucida Sans Unicode" pitchFamily="34" charset="0"/>
              </a:rPr>
              <a:t>                        … </a:t>
            </a:r>
            <a:r>
              <a:rPr kumimoji="0" lang="en-US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uLnTx/>
                <a:uFillTx/>
                <a:ea typeface="+mj-ea"/>
                <a:cs typeface="Lucida Sans Unicode" pitchFamily="34" charset="0"/>
              </a:rPr>
              <a:t>sur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ea typeface="+mj-ea"/>
                <a:cs typeface="Lucida Sans Unicode" pitchFamily="34" charset="0"/>
              </a:rPr>
              <a:t> le </a:t>
            </a:r>
            <a:r>
              <a:rPr kumimoji="0" lang="en-US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uLnTx/>
                <a:uFillTx/>
                <a:ea typeface="+mj-ea"/>
                <a:cs typeface="Lucida Sans Unicode" pitchFamily="34" charset="0"/>
              </a:rPr>
              <a:t>ciel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ea typeface="+mj-ea"/>
                <a:cs typeface="Lucida Sans Unicode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uLnTx/>
                <a:uFillTx/>
                <a:ea typeface="+mj-ea"/>
                <a:cs typeface="Lucida Sans Unicode" pitchFamily="34" charset="0"/>
              </a:rPr>
              <a:t>depuis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ea typeface="+mj-ea"/>
                <a:cs typeface="Lucida Sans Unicode" pitchFamily="34" charset="0"/>
              </a:rPr>
              <a:t> 2001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ea typeface="+mj-ea"/>
              <a:cs typeface="Lucida Sans Unicode" pitchFamily="34" charset="0"/>
            </a:endParaRPr>
          </a:p>
        </p:txBody>
      </p:sp>
      <p:pic>
        <p:nvPicPr>
          <p:cNvPr id="8" name="Picture 3" descr="NACO_at_Yepu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83924" y="2714620"/>
            <a:ext cx="4202390" cy="2813061"/>
          </a:xfrm>
          <a:prstGeom prst="rect">
            <a:avLst/>
          </a:prstGeom>
          <a:noFill/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500042"/>
            <a:ext cx="9144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r>
              <a:rPr lang="fr-FR" sz="6600" dirty="0" smtClean="0">
                <a:solidFill>
                  <a:schemeClr val="bg1">
                    <a:lumMod val="85000"/>
                  </a:schemeClr>
                </a:solidFill>
                <a:cs typeface="Lucida Sans Unicode" pitchFamily="34" charset="0"/>
              </a:rPr>
              <a:t>3.Imagerie</a:t>
            </a:r>
            <a:endParaRPr lang="en-US" sz="6600" dirty="0">
              <a:solidFill>
                <a:schemeClr val="bg1">
                  <a:lumMod val="85000"/>
                </a:schemeClr>
              </a:solidFill>
              <a:cs typeface="Lucida Sans Unicode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-214346" y="915399"/>
            <a:ext cx="93583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3200" dirty="0" smtClean="0">
                <a:solidFill>
                  <a:srgbClr val="00B0F0"/>
                </a:solidFill>
              </a:rPr>
              <a:t>Un instrument grenoblois (+ coll.)</a:t>
            </a:r>
            <a:endParaRPr lang="fr-FR" sz="3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1465263" y="6564313"/>
            <a:ext cx="53512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rgbClr val="CC0000"/>
                </a:solidFill>
                <a:cs typeface="Lucida Sans Unicode" pitchFamily="34" charset="0"/>
                <a:sym typeface="Wingdings" pitchFamily="2" charset="2"/>
              </a:rPr>
              <a:t></a:t>
            </a:r>
            <a:r>
              <a:rPr lang="fr-FR" sz="1200" dirty="0">
                <a:solidFill>
                  <a:srgbClr val="CC0000"/>
                </a:solidFill>
              </a:rPr>
              <a:t> </a:t>
            </a:r>
            <a:r>
              <a:rPr lang="fr-FR" sz="1200" dirty="0" err="1" smtClean="0">
                <a:solidFill>
                  <a:srgbClr val="CC0000"/>
                </a:solidFill>
              </a:rPr>
              <a:t>from</a:t>
            </a:r>
            <a:r>
              <a:rPr lang="fr-FR" sz="1200" dirty="0" smtClean="0">
                <a:solidFill>
                  <a:srgbClr val="CC0000"/>
                </a:solidFill>
              </a:rPr>
              <a:t> </a:t>
            </a:r>
            <a:r>
              <a:rPr lang="fr-FR" sz="1200" dirty="0">
                <a:solidFill>
                  <a:srgbClr val="CC0000"/>
                </a:solidFill>
              </a:rPr>
              <a:t>l’</a:t>
            </a:r>
            <a:r>
              <a:rPr lang="fr-FR" sz="1200" i="1" dirty="0">
                <a:solidFill>
                  <a:srgbClr val="CC0000"/>
                </a:solidFill>
              </a:rPr>
              <a:t>Encyclopédie des planètes extrasolaires </a:t>
            </a:r>
            <a:r>
              <a:rPr lang="fr-FR" sz="1200" dirty="0">
                <a:solidFill>
                  <a:srgbClr val="CC0000"/>
                </a:solidFill>
              </a:rPr>
              <a:t>(J. Schneider), http://exoplanet.eu</a:t>
            </a:r>
            <a:endParaRPr lang="fr-FR" sz="1200" i="1" dirty="0">
              <a:solidFill>
                <a:srgbClr val="CC0000"/>
              </a:solidFill>
            </a:endParaRP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3009900" y="3017838"/>
            <a:ext cx="613410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fr-FR" sz="25200" b="1" dirty="0" smtClean="0">
                <a:solidFill>
                  <a:srgbClr val="DDDDDD"/>
                </a:solidFill>
              </a:rPr>
              <a:t>   </a:t>
            </a:r>
            <a:r>
              <a:rPr lang="fr-FR" sz="25200" b="1" dirty="0" smtClean="0">
                <a:solidFill>
                  <a:schemeClr val="bg1">
                    <a:lumMod val="65000"/>
                  </a:schemeClr>
                </a:solidFill>
              </a:rPr>
              <a:t>10</a:t>
            </a:r>
            <a:endParaRPr lang="fr-FR" sz="25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1371600" y="1557338"/>
            <a:ext cx="7772400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366FF"/>
              </a:buClr>
              <a:buFont typeface="Wingdings" pitchFamily="2" charset="2"/>
              <a:buNone/>
            </a:pPr>
            <a:r>
              <a:rPr lang="fr-FR" sz="4400" b="1" dirty="0" smtClean="0">
                <a:solidFill>
                  <a:schemeClr val="hlink"/>
                </a:solidFill>
                <a:cs typeface="Lucida Sans Unicode" pitchFamily="34" charset="0"/>
              </a:rPr>
              <a:t>335</a:t>
            </a:r>
            <a:r>
              <a:rPr lang="fr-FR" sz="2800" dirty="0" smtClean="0">
                <a:cs typeface="Lucida Sans Unicode" pitchFamily="34" charset="0"/>
              </a:rPr>
              <a:t> exo-planètes (toutes techniques)</a:t>
            </a:r>
            <a:endParaRPr lang="fr-FR" sz="3200" dirty="0">
              <a:cs typeface="Lucida Sans Unicode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lang="fr-FR" sz="2400" dirty="0" smtClean="0">
                <a:solidFill>
                  <a:schemeClr val="accent2"/>
                </a:solidFill>
                <a:cs typeface="Lucida Sans Unicode" pitchFamily="34" charset="0"/>
                <a:sym typeface="Wingdings 2" pitchFamily="18" charset="2"/>
              </a:rPr>
              <a:t>Effet Doppler </a:t>
            </a:r>
            <a:r>
              <a:rPr lang="fr-FR" sz="2400" dirty="0" smtClean="0">
                <a:cs typeface="Lucida Sans Unicode" pitchFamily="34" charset="0"/>
              </a:rPr>
              <a:t>(</a:t>
            </a:r>
            <a:r>
              <a:rPr lang="fr-FR" sz="2400" b="1" dirty="0" smtClean="0">
                <a:solidFill>
                  <a:schemeClr val="hlink"/>
                </a:solidFill>
                <a:cs typeface="Lucida Sans Unicode" pitchFamily="34" charset="0"/>
              </a:rPr>
              <a:t>265</a:t>
            </a:r>
            <a:r>
              <a:rPr lang="fr-FR" sz="2400" dirty="0" smtClean="0">
                <a:cs typeface="Lucida Sans Unicode" pitchFamily="34" charset="0"/>
              </a:rPr>
              <a:t>)</a:t>
            </a:r>
            <a:endParaRPr lang="fr-FR" sz="2400" dirty="0">
              <a:cs typeface="Lucida Sans Unicode" pitchFamily="34" charset="0"/>
            </a:endParaRPr>
          </a:p>
          <a:p>
            <a:pPr marL="1143000" lvl="2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lang="fr-FR" sz="1600" dirty="0" smtClean="0">
                <a:solidFill>
                  <a:srgbClr val="CC0000"/>
                </a:solidFill>
                <a:latin typeface="Wingdings 2" pitchFamily="18" charset="2"/>
                <a:cs typeface="Lucida Sans Unicode" pitchFamily="34" charset="0"/>
                <a:sym typeface="Wingdings 2" pitchFamily="18" charset="2"/>
              </a:rPr>
              <a:t></a:t>
            </a:r>
            <a:r>
              <a:rPr lang="fr-FR" sz="1600" b="1" dirty="0" smtClean="0">
                <a:solidFill>
                  <a:srgbClr val="0070C0"/>
                </a:solidFill>
                <a:cs typeface="Lucida Sans Unicode" pitchFamily="34" charset="0"/>
              </a:rPr>
              <a:t>210</a:t>
            </a:r>
            <a:r>
              <a:rPr lang="fr-FR" sz="1600" dirty="0" smtClean="0">
                <a:cs typeface="Lucida Sans Unicode" pitchFamily="34" charset="0"/>
              </a:rPr>
              <a:t> systèmes exo-planétaires (exo-Jupiters, Saturnes, Neptunes… Terres)</a:t>
            </a:r>
            <a:endParaRPr lang="fr-FR" dirty="0" smtClean="0">
              <a:latin typeface="Book Antiqua" pitchFamily="18" charset="0"/>
              <a:cs typeface="Lucida Sans Unicode" pitchFamily="34" charset="0"/>
            </a:endParaRPr>
          </a:p>
          <a:p>
            <a:pPr marL="1143000" lvl="2" indent="-228600">
              <a:spcBef>
                <a:spcPct val="20000"/>
              </a:spcBef>
              <a:buClr>
                <a:srgbClr val="FF6600"/>
              </a:buClr>
            </a:pPr>
            <a:r>
              <a:rPr lang="fr-FR" sz="1600" dirty="0" smtClean="0">
                <a:solidFill>
                  <a:srgbClr val="CC0000"/>
                </a:solidFill>
                <a:latin typeface="Wingdings 2" pitchFamily="18" charset="2"/>
                <a:cs typeface="Lucida Sans Unicode" pitchFamily="34" charset="0"/>
                <a:sym typeface="Wingdings 2" pitchFamily="18" charset="2"/>
              </a:rPr>
              <a:t></a:t>
            </a:r>
            <a:r>
              <a:rPr lang="fr-FR" sz="1600" dirty="0" smtClean="0">
                <a:cs typeface="Lucida Sans Unicode" pitchFamily="34" charset="0"/>
              </a:rPr>
              <a:t>inclus </a:t>
            </a:r>
            <a:r>
              <a:rPr lang="fr-FR" sz="1600" b="1" dirty="0" smtClean="0">
                <a:solidFill>
                  <a:srgbClr val="0070C0"/>
                </a:solidFill>
                <a:cs typeface="Lucida Sans Unicode" pitchFamily="34" charset="0"/>
              </a:rPr>
              <a:t>31</a:t>
            </a:r>
            <a:r>
              <a:rPr lang="fr-FR" sz="1600" dirty="0" smtClean="0">
                <a:cs typeface="Lucida Sans Unicode" pitchFamily="34" charset="0"/>
              </a:rPr>
              <a:t> systèmes multiples</a:t>
            </a:r>
            <a:endParaRPr lang="fr-FR" sz="1600" dirty="0" smtClean="0">
              <a:latin typeface="Book Antiqua" pitchFamily="18" charset="0"/>
              <a:cs typeface="Lucida Sans Unicode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lang="fr-FR" sz="2400" dirty="0" smtClean="0">
                <a:solidFill>
                  <a:schemeClr val="accent2"/>
                </a:solidFill>
                <a:cs typeface="Lucida Sans Unicode" pitchFamily="34" charset="0"/>
                <a:sym typeface="Wingdings 2" pitchFamily="18" charset="2"/>
              </a:rPr>
              <a:t>Transit </a:t>
            </a:r>
            <a:r>
              <a:rPr lang="fr-FR" sz="2400" dirty="0" smtClean="0">
                <a:cs typeface="Lucida Sans Unicode" pitchFamily="34" charset="0"/>
              </a:rPr>
              <a:t>(</a:t>
            </a:r>
            <a:r>
              <a:rPr lang="fr-FR" sz="2400" b="1" dirty="0" smtClean="0">
                <a:solidFill>
                  <a:schemeClr val="hlink"/>
                </a:solidFill>
                <a:cs typeface="Lucida Sans Unicode" pitchFamily="34" charset="0"/>
              </a:rPr>
              <a:t>55</a:t>
            </a:r>
            <a:r>
              <a:rPr lang="fr-FR" sz="2400" dirty="0" smtClean="0">
                <a:cs typeface="Lucida Sans Unicode" pitchFamily="34" charset="0"/>
              </a:rPr>
              <a:t>)</a:t>
            </a:r>
          </a:p>
          <a:p>
            <a:pPr marL="1143000" lvl="2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lang="fr-FR" sz="1600" dirty="0" smtClean="0">
                <a:solidFill>
                  <a:srgbClr val="CC0000"/>
                </a:solidFill>
                <a:latin typeface="Wingdings 2" pitchFamily="18" charset="2"/>
                <a:cs typeface="Lucida Sans Unicode" pitchFamily="34" charset="0"/>
                <a:sym typeface="Wingdings 2" pitchFamily="18" charset="2"/>
              </a:rPr>
              <a:t></a:t>
            </a:r>
            <a:r>
              <a:rPr lang="fr-FR" sz="1600" b="1" dirty="0" smtClean="0">
                <a:solidFill>
                  <a:srgbClr val="0070C0"/>
                </a:solidFill>
                <a:cs typeface="Lucida Sans Unicode" pitchFamily="34" charset="0"/>
              </a:rPr>
              <a:t>55 </a:t>
            </a:r>
            <a:r>
              <a:rPr lang="fr-FR" sz="1600" dirty="0" smtClean="0">
                <a:cs typeface="Lucida Sans Unicode" pitchFamily="34" charset="0"/>
              </a:rPr>
              <a:t>Planètes géantes en Transit (exo-Jupiters, Saturnes)</a:t>
            </a:r>
          </a:p>
          <a:p>
            <a:pPr marL="1143000" lvl="2" indent="-228600">
              <a:spcBef>
                <a:spcPct val="20000"/>
              </a:spcBef>
              <a:buClr>
                <a:srgbClr val="FF6600"/>
              </a:buClr>
            </a:pPr>
            <a:r>
              <a:rPr lang="fr-FR" sz="1600" dirty="0" smtClean="0">
                <a:solidFill>
                  <a:srgbClr val="CC0000"/>
                </a:solidFill>
                <a:latin typeface="Wingdings 2" pitchFamily="18" charset="2"/>
                <a:cs typeface="Lucida Sans Unicode" pitchFamily="34" charset="0"/>
                <a:sym typeface="Wingdings 2" pitchFamily="18" charset="2"/>
              </a:rPr>
              <a:t></a:t>
            </a:r>
            <a:r>
              <a:rPr lang="fr-FR" sz="1600" dirty="0" smtClean="0">
                <a:cs typeface="Lucida Sans Unicode" pitchFamily="34" charset="0"/>
              </a:rPr>
              <a:t>Jupiters et Saturnes chauds. 50% </a:t>
            </a:r>
            <a:r>
              <a:rPr lang="fr-FR" sz="1600" dirty="0" err="1" smtClean="0">
                <a:cs typeface="Lucida Sans Unicode" pitchFamily="34" charset="0"/>
              </a:rPr>
              <a:t>periodes</a:t>
            </a:r>
            <a:r>
              <a:rPr lang="fr-FR" sz="1600" dirty="0" smtClean="0">
                <a:cs typeface="Lucida Sans Unicode" pitchFamily="34" charset="0"/>
              </a:rPr>
              <a:t> </a:t>
            </a:r>
            <a:r>
              <a:rPr lang="fr-FR" sz="1600" b="1" dirty="0" smtClean="0">
                <a:solidFill>
                  <a:srgbClr val="0070C0"/>
                </a:solidFill>
                <a:cs typeface="Lucida Sans Unicode" pitchFamily="34" charset="0"/>
              </a:rPr>
              <a:t>&lt; 1-2 jours</a:t>
            </a:r>
            <a:endParaRPr lang="fr-FR" sz="1600" dirty="0" smtClean="0">
              <a:latin typeface="Book Antiqua" pitchFamily="18" charset="0"/>
              <a:cs typeface="Lucida Sans Unicode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lang="fr-FR" sz="2400" dirty="0" smtClean="0">
                <a:solidFill>
                  <a:schemeClr val="accent2"/>
                </a:solidFill>
                <a:cs typeface="Lucida Sans Unicode" pitchFamily="34" charset="0"/>
                <a:sym typeface="Wingdings 2" pitchFamily="18" charset="2"/>
              </a:rPr>
              <a:t>Imagerie </a:t>
            </a:r>
            <a:r>
              <a:rPr lang="fr-FR" sz="2400" dirty="0" smtClean="0">
                <a:cs typeface="Lucida Sans Unicode" pitchFamily="34" charset="0"/>
              </a:rPr>
              <a:t>(</a:t>
            </a:r>
            <a:r>
              <a:rPr lang="fr-FR" sz="2400" b="1" dirty="0" smtClean="0">
                <a:solidFill>
                  <a:schemeClr val="hlink"/>
                </a:solidFill>
                <a:cs typeface="Lucida Sans Unicode" pitchFamily="34" charset="0"/>
              </a:rPr>
              <a:t>10</a:t>
            </a:r>
            <a:r>
              <a:rPr lang="fr-FR" sz="2400" dirty="0" smtClean="0">
                <a:cs typeface="Lucida Sans Unicode" pitchFamily="34" charset="0"/>
              </a:rPr>
              <a:t>)</a:t>
            </a:r>
          </a:p>
          <a:p>
            <a:pPr marL="1143000" lvl="2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lang="fr-FR" sz="1600" dirty="0" smtClean="0">
                <a:solidFill>
                  <a:srgbClr val="CC0000"/>
                </a:solidFill>
                <a:latin typeface="Wingdings 2" pitchFamily="18" charset="2"/>
                <a:cs typeface="Lucida Sans Unicode" pitchFamily="34" charset="0"/>
                <a:sym typeface="Wingdings 2" pitchFamily="18" charset="2"/>
              </a:rPr>
              <a:t></a:t>
            </a:r>
            <a:r>
              <a:rPr lang="fr-FR" sz="1600" b="1" dirty="0" smtClean="0">
                <a:solidFill>
                  <a:srgbClr val="0070C0"/>
                </a:solidFill>
                <a:cs typeface="Lucida Sans Unicode" pitchFamily="34" charset="0"/>
              </a:rPr>
              <a:t>10 </a:t>
            </a:r>
            <a:r>
              <a:rPr lang="fr-FR" sz="1600" dirty="0" smtClean="0">
                <a:cs typeface="Lucida Sans Unicode" pitchFamily="34" charset="0"/>
              </a:rPr>
              <a:t>Planètes géantes (exo-Jupiters)</a:t>
            </a:r>
          </a:p>
          <a:p>
            <a:pPr marL="1143000" lvl="2" indent="-228600">
              <a:spcBef>
                <a:spcPct val="20000"/>
              </a:spcBef>
              <a:buClr>
                <a:srgbClr val="FF6600"/>
              </a:buClr>
            </a:pPr>
            <a:r>
              <a:rPr lang="fr-FR" sz="1600" dirty="0" smtClean="0">
                <a:solidFill>
                  <a:srgbClr val="CC0000"/>
                </a:solidFill>
                <a:latin typeface="Wingdings 2" pitchFamily="18" charset="2"/>
                <a:cs typeface="Lucida Sans Unicode" pitchFamily="34" charset="0"/>
                <a:sym typeface="Wingdings 2" pitchFamily="18" charset="2"/>
              </a:rPr>
              <a:t></a:t>
            </a:r>
            <a:r>
              <a:rPr lang="fr-FR" sz="1600" dirty="0" smtClean="0">
                <a:cs typeface="Lucida Sans Unicode" pitchFamily="34" charset="0"/>
              </a:rPr>
              <a:t>Massives et au-delà de 8 UA</a:t>
            </a:r>
            <a:endParaRPr lang="fr-FR" sz="1600" b="1" dirty="0" smtClean="0">
              <a:solidFill>
                <a:srgbClr val="0070C0"/>
              </a:solidFill>
              <a:cs typeface="Lucida Sans Unicode" pitchFamily="34" charset="0"/>
            </a:endParaRPr>
          </a:p>
          <a:p>
            <a:pPr marL="1143000" lvl="2" indent="-228600">
              <a:spcBef>
                <a:spcPct val="20000"/>
              </a:spcBef>
              <a:buClr>
                <a:srgbClr val="FF6600"/>
              </a:buClr>
            </a:pPr>
            <a:endParaRPr lang="fr-FR" sz="1600" b="1" dirty="0" smtClean="0">
              <a:solidFill>
                <a:srgbClr val="0070C0"/>
              </a:solidFill>
              <a:cs typeface="Lucida Sans Unicode" pitchFamily="34" charset="0"/>
            </a:endParaRPr>
          </a:p>
          <a:p>
            <a:pPr marL="1143000" lvl="2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None/>
            </a:pPr>
            <a:endParaRPr lang="fr-FR" sz="1600" dirty="0" smtClean="0">
              <a:cs typeface="Lucida Sans Unicode" pitchFamily="34" charset="0"/>
            </a:endParaRPr>
          </a:p>
          <a:p>
            <a:pPr marL="1143000" lvl="2" indent="-2286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None/>
            </a:pPr>
            <a:endParaRPr lang="fr-FR" sz="1600" dirty="0" smtClean="0">
              <a:cs typeface="Lucida Sans Unicode" pitchFamily="34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32" y="915399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3200" dirty="0" smtClean="0">
                <a:solidFill>
                  <a:srgbClr val="00B0F0"/>
                </a:solidFill>
              </a:rPr>
              <a:t>Exo-Planètes détectées par Imagerie</a:t>
            </a:r>
            <a:endParaRPr lang="fr-FR" sz="3200" dirty="0">
              <a:solidFill>
                <a:srgbClr val="00B0F0"/>
              </a:solidFill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0" y="500042"/>
            <a:ext cx="9144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r>
              <a:rPr lang="fr-FR" sz="6600" dirty="0" smtClean="0">
                <a:cs typeface="Lucida Sans Unicode" pitchFamily="34" charset="0"/>
              </a:rPr>
              <a:t>3.Imagerie</a:t>
            </a:r>
            <a:endParaRPr lang="en-US" sz="6600" dirty="0">
              <a:cs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357290" y="3786190"/>
            <a:ext cx="6357982" cy="29289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500042"/>
            <a:ext cx="9144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r>
              <a:rPr lang="fr-FR" sz="6600" dirty="0" smtClean="0">
                <a:solidFill>
                  <a:schemeClr val="bg1">
                    <a:lumMod val="95000"/>
                  </a:schemeClr>
                </a:solidFill>
                <a:cs typeface="Lucida Sans Unicode" pitchFamily="34" charset="0"/>
              </a:rPr>
              <a:t>Définitions</a:t>
            </a:r>
            <a:endParaRPr lang="en-US" sz="6600" dirty="0">
              <a:solidFill>
                <a:schemeClr val="bg1">
                  <a:lumMod val="95000"/>
                </a:schemeClr>
              </a:solidFill>
              <a:cs typeface="Lucida Sans Unicode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-214346" y="915399"/>
            <a:ext cx="93583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3200" dirty="0" smtClean="0">
                <a:solidFill>
                  <a:srgbClr val="00B0F0"/>
                </a:solidFill>
              </a:rPr>
              <a:t>Unités</a:t>
            </a:r>
            <a:endParaRPr lang="fr-FR" sz="3200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8662" y="1928803"/>
            <a:ext cx="7643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Masse</a:t>
            </a:r>
            <a:r>
              <a:rPr lang="en-US" sz="3200" b="1" dirty="0" smtClean="0">
                <a:solidFill>
                  <a:schemeClr val="bg1"/>
                </a:solidFill>
              </a:rPr>
              <a:t>: </a:t>
            </a:r>
          </a:p>
        </p:txBody>
      </p:sp>
      <p:sp>
        <p:nvSpPr>
          <p:cNvPr id="8" name="Rectangle 7"/>
          <p:cNvSpPr/>
          <p:nvPr/>
        </p:nvSpPr>
        <p:spPr>
          <a:xfrm>
            <a:off x="2428860" y="2061512"/>
            <a:ext cx="6143668" cy="19389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Soleil	   Jupiter        Terre	</a:t>
            </a:r>
            <a:r>
              <a:rPr lang="en-US" sz="2000" dirty="0" err="1" smtClean="0">
                <a:solidFill>
                  <a:schemeClr val="bg1"/>
                </a:solidFill>
              </a:rPr>
              <a:t>Unité</a:t>
            </a:r>
            <a:r>
              <a:rPr lang="en-US" sz="2000" dirty="0" smtClean="0">
                <a:solidFill>
                  <a:schemeClr val="bg1"/>
                </a:solidFill>
              </a:rPr>
              <a:t>	en Kilos!!!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----------------------------------------------------------------------------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1.0	</a:t>
            </a:r>
            <a:r>
              <a:rPr lang="en-US" sz="2000" dirty="0" smtClean="0">
                <a:solidFill>
                  <a:schemeClr val="bg1"/>
                </a:solidFill>
              </a:rPr>
              <a:t>	    		M</a:t>
            </a:r>
            <a:r>
              <a:rPr lang="en-US" sz="2000" baseline="-25000" dirty="0" smtClean="0">
                <a:solidFill>
                  <a:schemeClr val="bg1"/>
                </a:solidFill>
                <a:cs typeface="Lucida Sans Unicode"/>
              </a:rPr>
              <a:t>⊙	 </a:t>
            </a:r>
            <a:r>
              <a:rPr lang="en-US" sz="2000" dirty="0" smtClean="0">
                <a:solidFill>
                  <a:schemeClr val="bg1"/>
                </a:solidFill>
                <a:cs typeface="Lucida Sans Unicode"/>
              </a:rPr>
              <a:t>2.10</a:t>
            </a:r>
            <a:r>
              <a:rPr lang="en-US" sz="2000" baseline="30000" dirty="0" smtClean="0">
                <a:solidFill>
                  <a:schemeClr val="bg1"/>
                </a:solidFill>
                <a:cs typeface="Lucida Sans Unicode"/>
              </a:rPr>
              <a:t>30</a:t>
            </a:r>
            <a:r>
              <a:rPr lang="en-US" sz="2000" dirty="0" smtClean="0">
                <a:solidFill>
                  <a:schemeClr val="bg1"/>
                </a:solidFill>
                <a:cs typeface="Lucida Sans Unicode"/>
              </a:rPr>
              <a:t> kg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fr-FR" sz="2000" b="1" dirty="0" smtClean="0">
                <a:solidFill>
                  <a:schemeClr val="bg1"/>
                </a:solidFill>
              </a:rPr>
              <a:t>1000.	         1.0</a:t>
            </a:r>
            <a:r>
              <a:rPr lang="fr-FR" sz="2000" dirty="0" smtClean="0">
                <a:solidFill>
                  <a:schemeClr val="bg1"/>
                </a:solidFill>
              </a:rPr>
              <a:t>	       		</a:t>
            </a:r>
            <a:r>
              <a:rPr lang="fr-FR" sz="2000" dirty="0" err="1" smtClean="0">
                <a:solidFill>
                  <a:schemeClr val="bg1"/>
                </a:solidFill>
              </a:rPr>
              <a:t>M</a:t>
            </a:r>
            <a:r>
              <a:rPr lang="fr-FR" sz="2000" baseline="-25000" dirty="0" err="1" smtClean="0">
                <a:solidFill>
                  <a:schemeClr val="bg1"/>
                </a:solidFill>
              </a:rPr>
              <a:t>jup</a:t>
            </a:r>
            <a:r>
              <a:rPr lang="fr-FR" sz="2000" baseline="-25000" dirty="0" smtClean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cs typeface="Lucida Sans Unicode"/>
              </a:rPr>
              <a:t> 2.10</a:t>
            </a:r>
            <a:r>
              <a:rPr lang="en-US" sz="2000" baseline="30000" dirty="0" smtClean="0">
                <a:solidFill>
                  <a:schemeClr val="bg1"/>
                </a:solidFill>
                <a:cs typeface="Lucida Sans Unicode"/>
              </a:rPr>
              <a:t>27</a:t>
            </a:r>
            <a:r>
              <a:rPr lang="en-US" sz="2000" dirty="0" smtClean="0">
                <a:solidFill>
                  <a:schemeClr val="bg1"/>
                </a:solidFill>
                <a:cs typeface="Lucida Sans Unicode"/>
              </a:rPr>
              <a:t> kg</a:t>
            </a:r>
            <a:endParaRPr lang="fr-FR" sz="2000" baseline="-25000" dirty="0" smtClean="0">
              <a:solidFill>
                <a:schemeClr val="bg1"/>
              </a:solidFill>
            </a:endParaRPr>
          </a:p>
          <a:p>
            <a:r>
              <a:rPr lang="fr-FR" sz="2000" b="1" dirty="0" smtClean="0">
                <a:solidFill>
                  <a:schemeClr val="bg1"/>
                </a:solidFill>
              </a:rPr>
              <a:t>317 000.</a:t>
            </a:r>
            <a:r>
              <a:rPr lang="fr-FR" sz="2000" dirty="0" smtClean="0">
                <a:solidFill>
                  <a:schemeClr val="bg1"/>
                </a:solidFill>
              </a:rPr>
              <a:t>	     </a:t>
            </a:r>
            <a:r>
              <a:rPr lang="fr-FR" sz="2000" b="1" dirty="0" smtClean="0">
                <a:solidFill>
                  <a:schemeClr val="bg1"/>
                </a:solidFill>
              </a:rPr>
              <a:t>317.0	         1.0</a:t>
            </a:r>
            <a:r>
              <a:rPr lang="fr-FR" sz="2000" dirty="0" smtClean="0">
                <a:solidFill>
                  <a:schemeClr val="bg1"/>
                </a:solidFill>
              </a:rPr>
              <a:t>		M</a:t>
            </a:r>
            <a:r>
              <a:rPr lang="fr-FR" sz="2000" baseline="-25000" dirty="0" smtClean="0">
                <a:solidFill>
                  <a:schemeClr val="bg1"/>
                </a:solidFill>
                <a:cs typeface="Lucida Sans Unicode"/>
              </a:rPr>
              <a:t>⊕	</a:t>
            </a:r>
            <a:r>
              <a:rPr lang="en-US" sz="2000" dirty="0" smtClean="0">
                <a:solidFill>
                  <a:schemeClr val="bg1"/>
                </a:solidFill>
                <a:cs typeface="Lucida Sans Unicode"/>
              </a:rPr>
              <a:t> 6.10</a:t>
            </a:r>
            <a:r>
              <a:rPr lang="en-US" sz="2000" baseline="30000" dirty="0" smtClean="0">
                <a:solidFill>
                  <a:schemeClr val="bg1"/>
                </a:solidFill>
                <a:cs typeface="Lucida Sans Unicode"/>
              </a:rPr>
              <a:t>24</a:t>
            </a:r>
            <a:r>
              <a:rPr lang="en-US" sz="2000" dirty="0" smtClean="0">
                <a:solidFill>
                  <a:schemeClr val="bg1"/>
                </a:solidFill>
                <a:cs typeface="Lucida Sans Unicode"/>
              </a:rPr>
              <a:t> kg</a:t>
            </a:r>
            <a:endParaRPr lang="fr-FR" sz="2000" baseline="-25000" dirty="0" smtClean="0">
              <a:solidFill>
                <a:schemeClr val="bg1"/>
              </a:solidFill>
              <a:cs typeface="Lucida Sans Unicode"/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----------------------------------------------------------------------------</a:t>
            </a:r>
          </a:p>
        </p:txBody>
      </p:sp>
      <p:pic>
        <p:nvPicPr>
          <p:cNvPr id="12" name="Image 11" descr="599px-The_Earth_seen_from_Apollo_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6072206"/>
            <a:ext cx="71438" cy="73224"/>
          </a:xfrm>
          <a:prstGeom prst="rect">
            <a:avLst/>
          </a:prstGeom>
        </p:spPr>
      </p:pic>
      <p:pic>
        <p:nvPicPr>
          <p:cNvPr id="13" name="Image 12" descr="600px-Jupi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00718" y="5836169"/>
            <a:ext cx="299976" cy="307475"/>
          </a:xfrm>
          <a:prstGeom prst="rect">
            <a:avLst/>
          </a:prstGeom>
        </p:spPr>
      </p:pic>
      <p:pic>
        <p:nvPicPr>
          <p:cNvPr id="15" name="Image 14" descr="Sun92060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604" y="3964212"/>
            <a:ext cx="3206744" cy="246518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1103282" y="1778040"/>
            <a:ext cx="7772400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366FF"/>
              </a:buClr>
              <a:buFont typeface="Wingdings" pitchFamily="2" charset="2"/>
              <a:buNone/>
            </a:pPr>
            <a:r>
              <a:rPr lang="fr-FR" sz="2800" dirty="0" smtClean="0">
                <a:cs typeface="Lucida Sans Unicode" pitchFamily="34" charset="0"/>
              </a:rPr>
              <a:t>50% have </a:t>
            </a:r>
            <a:r>
              <a:rPr lang="fr-FR" sz="2800" dirty="0" err="1" smtClean="0">
                <a:cs typeface="Lucida Sans Unicode" pitchFamily="34" charset="0"/>
              </a:rPr>
              <a:t>Periods</a:t>
            </a:r>
            <a:r>
              <a:rPr lang="fr-FR" sz="2800" dirty="0" smtClean="0">
                <a:cs typeface="Lucida Sans Unicode" pitchFamily="34" charset="0"/>
              </a:rPr>
              <a:t> &lt; </a:t>
            </a:r>
            <a:r>
              <a:rPr lang="fr-FR" sz="4400" b="1" dirty="0" smtClean="0">
                <a:solidFill>
                  <a:schemeClr val="hlink"/>
                </a:solidFill>
                <a:cs typeface="Lucida Sans Unicode" pitchFamily="34" charset="0"/>
              </a:rPr>
              <a:t>1-2 </a:t>
            </a:r>
            <a:r>
              <a:rPr lang="fr-FR" sz="4400" b="1" dirty="0" err="1" smtClean="0">
                <a:solidFill>
                  <a:schemeClr val="hlink"/>
                </a:solidFill>
                <a:cs typeface="Lucida Sans Unicode" pitchFamily="34" charset="0"/>
              </a:rPr>
              <a:t>days</a:t>
            </a:r>
            <a:endParaRPr lang="fr-FR" sz="3200" dirty="0">
              <a:cs typeface="Lucida Sans Unicode" pitchFamily="34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32" y="915399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3200" dirty="0" smtClean="0">
                <a:solidFill>
                  <a:srgbClr val="00B0F0"/>
                </a:solidFill>
              </a:rPr>
              <a:t>Régions externes</a:t>
            </a:r>
            <a:endParaRPr lang="fr-FR" sz="3200" dirty="0">
              <a:solidFill>
                <a:srgbClr val="00B0F0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01720" y="1649437"/>
            <a:ext cx="6934200" cy="4664075"/>
            <a:chOff x="989" y="754"/>
            <a:chExt cx="4368" cy="2938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1040" y="754"/>
              <a:ext cx="4316" cy="288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040" y="754"/>
              <a:ext cx="1" cy="288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989" y="3640"/>
              <a:ext cx="5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989" y="3160"/>
              <a:ext cx="5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989" y="2678"/>
              <a:ext cx="5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989" y="2198"/>
              <a:ext cx="5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>
              <a:off x="989" y="1716"/>
              <a:ext cx="5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989" y="1236"/>
              <a:ext cx="5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>
              <a:off x="989" y="754"/>
              <a:ext cx="5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1040" y="3640"/>
              <a:ext cx="43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 flipV="1">
              <a:off x="1040" y="3640"/>
              <a:ext cx="1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Line 15"/>
            <p:cNvSpPr>
              <a:spLocks noChangeShapeType="1"/>
            </p:cNvSpPr>
            <p:nvPr/>
          </p:nvSpPr>
          <p:spPr bwMode="auto">
            <a:xfrm flipV="1">
              <a:off x="1903" y="3640"/>
              <a:ext cx="1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Line 16"/>
            <p:cNvSpPr>
              <a:spLocks noChangeShapeType="1"/>
            </p:cNvSpPr>
            <p:nvPr/>
          </p:nvSpPr>
          <p:spPr bwMode="auto">
            <a:xfrm flipV="1">
              <a:off x="2766" y="3640"/>
              <a:ext cx="1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Line 17"/>
            <p:cNvSpPr>
              <a:spLocks noChangeShapeType="1"/>
            </p:cNvSpPr>
            <p:nvPr/>
          </p:nvSpPr>
          <p:spPr bwMode="auto">
            <a:xfrm flipV="1">
              <a:off x="3630" y="3640"/>
              <a:ext cx="1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Line 18"/>
            <p:cNvSpPr>
              <a:spLocks noChangeShapeType="1"/>
            </p:cNvSpPr>
            <p:nvPr/>
          </p:nvSpPr>
          <p:spPr bwMode="auto">
            <a:xfrm flipV="1">
              <a:off x="4493" y="3640"/>
              <a:ext cx="1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Line 19"/>
            <p:cNvSpPr>
              <a:spLocks noChangeShapeType="1"/>
            </p:cNvSpPr>
            <p:nvPr/>
          </p:nvSpPr>
          <p:spPr bwMode="auto">
            <a:xfrm flipV="1">
              <a:off x="5356" y="3640"/>
              <a:ext cx="1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Oval 20"/>
            <p:cNvSpPr>
              <a:spLocks noChangeArrowheads="1"/>
            </p:cNvSpPr>
            <p:nvPr/>
          </p:nvSpPr>
          <p:spPr bwMode="auto">
            <a:xfrm>
              <a:off x="1745" y="2301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Oval 21"/>
            <p:cNvSpPr>
              <a:spLocks noChangeArrowheads="1"/>
            </p:cNvSpPr>
            <p:nvPr/>
          </p:nvSpPr>
          <p:spPr bwMode="auto">
            <a:xfrm>
              <a:off x="1275" y="227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Oval 22"/>
            <p:cNvSpPr>
              <a:spLocks noChangeArrowheads="1"/>
            </p:cNvSpPr>
            <p:nvPr/>
          </p:nvSpPr>
          <p:spPr bwMode="auto">
            <a:xfrm>
              <a:off x="2207" y="2211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Oval 23"/>
            <p:cNvSpPr>
              <a:spLocks noChangeArrowheads="1"/>
            </p:cNvSpPr>
            <p:nvPr/>
          </p:nvSpPr>
          <p:spPr bwMode="auto">
            <a:xfrm>
              <a:off x="1773" y="2147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Oval 24"/>
            <p:cNvSpPr>
              <a:spLocks noChangeArrowheads="1"/>
            </p:cNvSpPr>
            <p:nvPr/>
          </p:nvSpPr>
          <p:spPr bwMode="auto">
            <a:xfrm>
              <a:off x="1510" y="2123"/>
              <a:ext cx="81" cy="81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Oval 25"/>
            <p:cNvSpPr>
              <a:spLocks noChangeArrowheads="1"/>
            </p:cNvSpPr>
            <p:nvPr/>
          </p:nvSpPr>
          <p:spPr bwMode="auto">
            <a:xfrm>
              <a:off x="2096" y="2118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Oval 26"/>
            <p:cNvSpPr>
              <a:spLocks noChangeArrowheads="1"/>
            </p:cNvSpPr>
            <p:nvPr/>
          </p:nvSpPr>
          <p:spPr bwMode="auto">
            <a:xfrm>
              <a:off x="1824" y="2087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Oval 27"/>
            <p:cNvSpPr>
              <a:spLocks noChangeArrowheads="1"/>
            </p:cNvSpPr>
            <p:nvPr/>
          </p:nvSpPr>
          <p:spPr bwMode="auto">
            <a:xfrm>
              <a:off x="1501" y="2082"/>
              <a:ext cx="80" cy="81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Oval 28"/>
            <p:cNvSpPr>
              <a:spLocks noChangeArrowheads="1"/>
            </p:cNvSpPr>
            <p:nvPr/>
          </p:nvSpPr>
          <p:spPr bwMode="auto">
            <a:xfrm>
              <a:off x="1912" y="207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Oval 29"/>
            <p:cNvSpPr>
              <a:spLocks noChangeArrowheads="1"/>
            </p:cNvSpPr>
            <p:nvPr/>
          </p:nvSpPr>
          <p:spPr bwMode="auto">
            <a:xfrm>
              <a:off x="1530" y="206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Oval 30"/>
            <p:cNvSpPr>
              <a:spLocks noChangeArrowheads="1"/>
            </p:cNvSpPr>
            <p:nvPr/>
          </p:nvSpPr>
          <p:spPr bwMode="auto">
            <a:xfrm>
              <a:off x="1956" y="2033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Oval 31"/>
            <p:cNvSpPr>
              <a:spLocks noChangeArrowheads="1"/>
            </p:cNvSpPr>
            <p:nvPr/>
          </p:nvSpPr>
          <p:spPr bwMode="auto">
            <a:xfrm>
              <a:off x="2553" y="2030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Oval 32"/>
            <p:cNvSpPr>
              <a:spLocks noChangeArrowheads="1"/>
            </p:cNvSpPr>
            <p:nvPr/>
          </p:nvSpPr>
          <p:spPr bwMode="auto">
            <a:xfrm>
              <a:off x="1618" y="2002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Oval 33"/>
            <p:cNvSpPr>
              <a:spLocks noChangeArrowheads="1"/>
            </p:cNvSpPr>
            <p:nvPr/>
          </p:nvSpPr>
          <p:spPr bwMode="auto">
            <a:xfrm>
              <a:off x="1393" y="1987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Oval 34"/>
            <p:cNvSpPr>
              <a:spLocks noChangeArrowheads="1"/>
            </p:cNvSpPr>
            <p:nvPr/>
          </p:nvSpPr>
          <p:spPr bwMode="auto">
            <a:xfrm>
              <a:off x="1942" y="1898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Oval 35"/>
            <p:cNvSpPr>
              <a:spLocks noChangeArrowheads="1"/>
            </p:cNvSpPr>
            <p:nvPr/>
          </p:nvSpPr>
          <p:spPr bwMode="auto">
            <a:xfrm>
              <a:off x="2174" y="1896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Oval 36"/>
            <p:cNvSpPr>
              <a:spLocks noChangeArrowheads="1"/>
            </p:cNvSpPr>
            <p:nvPr/>
          </p:nvSpPr>
          <p:spPr bwMode="auto">
            <a:xfrm>
              <a:off x="1659" y="1887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Oval 37"/>
            <p:cNvSpPr>
              <a:spLocks noChangeArrowheads="1"/>
            </p:cNvSpPr>
            <p:nvPr/>
          </p:nvSpPr>
          <p:spPr bwMode="auto">
            <a:xfrm>
              <a:off x="2024" y="1802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Oval 38"/>
            <p:cNvSpPr>
              <a:spLocks noChangeArrowheads="1"/>
            </p:cNvSpPr>
            <p:nvPr/>
          </p:nvSpPr>
          <p:spPr bwMode="auto">
            <a:xfrm>
              <a:off x="2250" y="1782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Oval 39"/>
            <p:cNvSpPr>
              <a:spLocks noChangeArrowheads="1"/>
            </p:cNvSpPr>
            <p:nvPr/>
          </p:nvSpPr>
          <p:spPr bwMode="auto">
            <a:xfrm>
              <a:off x="1596" y="1775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Oval 40"/>
            <p:cNvSpPr>
              <a:spLocks noChangeArrowheads="1"/>
            </p:cNvSpPr>
            <p:nvPr/>
          </p:nvSpPr>
          <p:spPr bwMode="auto">
            <a:xfrm>
              <a:off x="2254" y="1771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Oval 41"/>
            <p:cNvSpPr>
              <a:spLocks noChangeArrowheads="1"/>
            </p:cNvSpPr>
            <p:nvPr/>
          </p:nvSpPr>
          <p:spPr bwMode="auto">
            <a:xfrm>
              <a:off x="2234" y="1761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Oval 42"/>
            <p:cNvSpPr>
              <a:spLocks noChangeArrowheads="1"/>
            </p:cNvSpPr>
            <p:nvPr/>
          </p:nvSpPr>
          <p:spPr bwMode="auto">
            <a:xfrm>
              <a:off x="2191" y="1754"/>
              <a:ext cx="81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Oval 43"/>
            <p:cNvSpPr>
              <a:spLocks noChangeArrowheads="1"/>
            </p:cNvSpPr>
            <p:nvPr/>
          </p:nvSpPr>
          <p:spPr bwMode="auto">
            <a:xfrm>
              <a:off x="1580" y="1751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Oval 44"/>
            <p:cNvSpPr>
              <a:spLocks noChangeArrowheads="1"/>
            </p:cNvSpPr>
            <p:nvPr/>
          </p:nvSpPr>
          <p:spPr bwMode="auto">
            <a:xfrm>
              <a:off x="2333" y="1742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Oval 45"/>
            <p:cNvSpPr>
              <a:spLocks noChangeArrowheads="1"/>
            </p:cNvSpPr>
            <p:nvPr/>
          </p:nvSpPr>
          <p:spPr bwMode="auto">
            <a:xfrm>
              <a:off x="1702" y="1742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Oval 46"/>
            <p:cNvSpPr>
              <a:spLocks noChangeArrowheads="1"/>
            </p:cNvSpPr>
            <p:nvPr/>
          </p:nvSpPr>
          <p:spPr bwMode="auto">
            <a:xfrm>
              <a:off x="1530" y="1725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Oval 47"/>
            <p:cNvSpPr>
              <a:spLocks noChangeArrowheads="1"/>
            </p:cNvSpPr>
            <p:nvPr/>
          </p:nvSpPr>
          <p:spPr bwMode="auto">
            <a:xfrm>
              <a:off x="1694" y="1701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Oval 48"/>
            <p:cNvSpPr>
              <a:spLocks noChangeArrowheads="1"/>
            </p:cNvSpPr>
            <p:nvPr/>
          </p:nvSpPr>
          <p:spPr bwMode="auto">
            <a:xfrm>
              <a:off x="2277" y="1686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Oval 49"/>
            <p:cNvSpPr>
              <a:spLocks noChangeArrowheads="1"/>
            </p:cNvSpPr>
            <p:nvPr/>
          </p:nvSpPr>
          <p:spPr bwMode="auto">
            <a:xfrm>
              <a:off x="2058" y="1667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Oval 50"/>
            <p:cNvSpPr>
              <a:spLocks noChangeArrowheads="1"/>
            </p:cNvSpPr>
            <p:nvPr/>
          </p:nvSpPr>
          <p:spPr bwMode="auto">
            <a:xfrm>
              <a:off x="3006" y="1649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Oval 51"/>
            <p:cNvSpPr>
              <a:spLocks noChangeArrowheads="1"/>
            </p:cNvSpPr>
            <p:nvPr/>
          </p:nvSpPr>
          <p:spPr bwMode="auto">
            <a:xfrm>
              <a:off x="2449" y="1643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Oval 52"/>
            <p:cNvSpPr>
              <a:spLocks noChangeArrowheads="1"/>
            </p:cNvSpPr>
            <p:nvPr/>
          </p:nvSpPr>
          <p:spPr bwMode="auto">
            <a:xfrm>
              <a:off x="1480" y="1637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Oval 53"/>
            <p:cNvSpPr>
              <a:spLocks noChangeArrowheads="1"/>
            </p:cNvSpPr>
            <p:nvPr/>
          </p:nvSpPr>
          <p:spPr bwMode="auto">
            <a:xfrm>
              <a:off x="1878" y="1626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Oval 54"/>
            <p:cNvSpPr>
              <a:spLocks noChangeArrowheads="1"/>
            </p:cNvSpPr>
            <p:nvPr/>
          </p:nvSpPr>
          <p:spPr bwMode="auto">
            <a:xfrm>
              <a:off x="1526" y="1626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Oval 55"/>
            <p:cNvSpPr>
              <a:spLocks noChangeArrowheads="1"/>
            </p:cNvSpPr>
            <p:nvPr/>
          </p:nvSpPr>
          <p:spPr bwMode="auto">
            <a:xfrm>
              <a:off x="1572" y="1616"/>
              <a:ext cx="81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Oval 56"/>
            <p:cNvSpPr>
              <a:spLocks noChangeArrowheads="1"/>
            </p:cNvSpPr>
            <p:nvPr/>
          </p:nvSpPr>
          <p:spPr bwMode="auto">
            <a:xfrm>
              <a:off x="1596" y="1602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" name="Oval 57"/>
            <p:cNvSpPr>
              <a:spLocks noChangeArrowheads="1"/>
            </p:cNvSpPr>
            <p:nvPr/>
          </p:nvSpPr>
          <p:spPr bwMode="auto">
            <a:xfrm>
              <a:off x="2459" y="1602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Oval 58"/>
            <p:cNvSpPr>
              <a:spLocks noChangeArrowheads="1"/>
            </p:cNvSpPr>
            <p:nvPr/>
          </p:nvSpPr>
          <p:spPr bwMode="auto">
            <a:xfrm>
              <a:off x="1480" y="1602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Oval 59"/>
            <p:cNvSpPr>
              <a:spLocks noChangeArrowheads="1"/>
            </p:cNvSpPr>
            <p:nvPr/>
          </p:nvSpPr>
          <p:spPr bwMode="auto">
            <a:xfrm>
              <a:off x="1618" y="1593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" name="Oval 60"/>
            <p:cNvSpPr>
              <a:spLocks noChangeArrowheads="1"/>
            </p:cNvSpPr>
            <p:nvPr/>
          </p:nvSpPr>
          <p:spPr bwMode="auto">
            <a:xfrm>
              <a:off x="1572" y="1588"/>
              <a:ext cx="81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0" name="Oval 61"/>
            <p:cNvSpPr>
              <a:spLocks noChangeArrowheads="1"/>
            </p:cNvSpPr>
            <p:nvPr/>
          </p:nvSpPr>
          <p:spPr bwMode="auto">
            <a:xfrm>
              <a:off x="1555" y="1588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" name="Oval 62"/>
            <p:cNvSpPr>
              <a:spLocks noChangeArrowheads="1"/>
            </p:cNvSpPr>
            <p:nvPr/>
          </p:nvSpPr>
          <p:spPr bwMode="auto">
            <a:xfrm>
              <a:off x="2015" y="1588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" name="Oval 63"/>
            <p:cNvSpPr>
              <a:spLocks noChangeArrowheads="1"/>
            </p:cNvSpPr>
            <p:nvPr/>
          </p:nvSpPr>
          <p:spPr bwMode="auto">
            <a:xfrm>
              <a:off x="2764" y="1579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Oval 64"/>
            <p:cNvSpPr>
              <a:spLocks noChangeArrowheads="1"/>
            </p:cNvSpPr>
            <p:nvPr/>
          </p:nvSpPr>
          <p:spPr bwMode="auto">
            <a:xfrm>
              <a:off x="2802" y="1578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Oval 65"/>
            <p:cNvSpPr>
              <a:spLocks noChangeArrowheads="1"/>
            </p:cNvSpPr>
            <p:nvPr/>
          </p:nvSpPr>
          <p:spPr bwMode="auto">
            <a:xfrm>
              <a:off x="1538" y="1571"/>
              <a:ext cx="80" cy="81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5" name="Oval 66"/>
            <p:cNvSpPr>
              <a:spLocks noChangeArrowheads="1"/>
            </p:cNvSpPr>
            <p:nvPr/>
          </p:nvSpPr>
          <p:spPr bwMode="auto">
            <a:xfrm>
              <a:off x="2696" y="1571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6" name="Oval 67"/>
            <p:cNvSpPr>
              <a:spLocks noChangeArrowheads="1"/>
            </p:cNvSpPr>
            <p:nvPr/>
          </p:nvSpPr>
          <p:spPr bwMode="auto">
            <a:xfrm>
              <a:off x="1962" y="1556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7" name="Oval 68"/>
            <p:cNvSpPr>
              <a:spLocks noChangeArrowheads="1"/>
            </p:cNvSpPr>
            <p:nvPr/>
          </p:nvSpPr>
          <p:spPr bwMode="auto">
            <a:xfrm>
              <a:off x="2911" y="1542"/>
              <a:ext cx="81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8" name="Oval 69"/>
            <p:cNvSpPr>
              <a:spLocks noChangeArrowheads="1"/>
            </p:cNvSpPr>
            <p:nvPr/>
          </p:nvSpPr>
          <p:spPr bwMode="auto">
            <a:xfrm>
              <a:off x="2738" y="1538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" name="Oval 70"/>
            <p:cNvSpPr>
              <a:spLocks noChangeArrowheads="1"/>
            </p:cNvSpPr>
            <p:nvPr/>
          </p:nvSpPr>
          <p:spPr bwMode="auto">
            <a:xfrm>
              <a:off x="2488" y="1538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0" name="Oval 71"/>
            <p:cNvSpPr>
              <a:spLocks noChangeArrowheads="1"/>
            </p:cNvSpPr>
            <p:nvPr/>
          </p:nvSpPr>
          <p:spPr bwMode="auto">
            <a:xfrm>
              <a:off x="1938" y="153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" name="Oval 72"/>
            <p:cNvSpPr>
              <a:spLocks noChangeArrowheads="1"/>
            </p:cNvSpPr>
            <p:nvPr/>
          </p:nvSpPr>
          <p:spPr bwMode="auto">
            <a:xfrm>
              <a:off x="2436" y="1525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2" name="Oval 73"/>
            <p:cNvSpPr>
              <a:spLocks noChangeArrowheads="1"/>
            </p:cNvSpPr>
            <p:nvPr/>
          </p:nvSpPr>
          <p:spPr bwMode="auto">
            <a:xfrm>
              <a:off x="2986" y="1515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3" name="Oval 74"/>
            <p:cNvSpPr>
              <a:spLocks noChangeArrowheads="1"/>
            </p:cNvSpPr>
            <p:nvPr/>
          </p:nvSpPr>
          <p:spPr bwMode="auto">
            <a:xfrm>
              <a:off x="3161" y="151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" name="Oval 75"/>
            <p:cNvSpPr>
              <a:spLocks noChangeArrowheads="1"/>
            </p:cNvSpPr>
            <p:nvPr/>
          </p:nvSpPr>
          <p:spPr bwMode="auto">
            <a:xfrm>
              <a:off x="1666" y="1512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5" name="Oval 76"/>
            <p:cNvSpPr>
              <a:spLocks noChangeArrowheads="1"/>
            </p:cNvSpPr>
            <p:nvPr/>
          </p:nvSpPr>
          <p:spPr bwMode="auto">
            <a:xfrm>
              <a:off x="3158" y="1509"/>
              <a:ext cx="81" cy="81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" name="Oval 77"/>
            <p:cNvSpPr>
              <a:spLocks noChangeArrowheads="1"/>
            </p:cNvSpPr>
            <p:nvPr/>
          </p:nvSpPr>
          <p:spPr bwMode="auto">
            <a:xfrm>
              <a:off x="2180" y="1507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" name="Oval 78"/>
            <p:cNvSpPr>
              <a:spLocks noChangeArrowheads="1"/>
            </p:cNvSpPr>
            <p:nvPr/>
          </p:nvSpPr>
          <p:spPr bwMode="auto">
            <a:xfrm>
              <a:off x="2015" y="150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" name="Oval 79"/>
            <p:cNvSpPr>
              <a:spLocks noChangeArrowheads="1"/>
            </p:cNvSpPr>
            <p:nvPr/>
          </p:nvSpPr>
          <p:spPr bwMode="auto">
            <a:xfrm>
              <a:off x="2995" y="1495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" name="Oval 80"/>
            <p:cNvSpPr>
              <a:spLocks noChangeArrowheads="1"/>
            </p:cNvSpPr>
            <p:nvPr/>
          </p:nvSpPr>
          <p:spPr bwMode="auto">
            <a:xfrm>
              <a:off x="1547" y="1492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0" name="Oval 81"/>
            <p:cNvSpPr>
              <a:spLocks noChangeArrowheads="1"/>
            </p:cNvSpPr>
            <p:nvPr/>
          </p:nvSpPr>
          <p:spPr bwMode="auto">
            <a:xfrm>
              <a:off x="2390" y="1492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1" name="Oval 82"/>
            <p:cNvSpPr>
              <a:spLocks noChangeArrowheads="1"/>
            </p:cNvSpPr>
            <p:nvPr/>
          </p:nvSpPr>
          <p:spPr bwMode="auto">
            <a:xfrm>
              <a:off x="1959" y="1487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" name="Oval 83"/>
            <p:cNvSpPr>
              <a:spLocks noChangeArrowheads="1"/>
            </p:cNvSpPr>
            <p:nvPr/>
          </p:nvSpPr>
          <p:spPr bwMode="auto">
            <a:xfrm>
              <a:off x="1916" y="1486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3" name="Oval 84"/>
            <p:cNvSpPr>
              <a:spLocks noChangeArrowheads="1"/>
            </p:cNvSpPr>
            <p:nvPr/>
          </p:nvSpPr>
          <p:spPr bwMode="auto">
            <a:xfrm>
              <a:off x="2919" y="1482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4" name="Oval 85"/>
            <p:cNvSpPr>
              <a:spLocks noChangeArrowheads="1"/>
            </p:cNvSpPr>
            <p:nvPr/>
          </p:nvSpPr>
          <p:spPr bwMode="auto">
            <a:xfrm>
              <a:off x="3047" y="1476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5" name="Oval 86"/>
            <p:cNvSpPr>
              <a:spLocks noChangeArrowheads="1"/>
            </p:cNvSpPr>
            <p:nvPr/>
          </p:nvSpPr>
          <p:spPr bwMode="auto">
            <a:xfrm>
              <a:off x="3001" y="1476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" name="Oval 87"/>
            <p:cNvSpPr>
              <a:spLocks noChangeArrowheads="1"/>
            </p:cNvSpPr>
            <p:nvPr/>
          </p:nvSpPr>
          <p:spPr bwMode="auto">
            <a:xfrm>
              <a:off x="2299" y="1459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7" name="Oval 88"/>
            <p:cNvSpPr>
              <a:spLocks noChangeArrowheads="1"/>
            </p:cNvSpPr>
            <p:nvPr/>
          </p:nvSpPr>
          <p:spPr bwMode="auto">
            <a:xfrm>
              <a:off x="2552" y="1459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8" name="Oval 89"/>
            <p:cNvSpPr>
              <a:spLocks noChangeArrowheads="1"/>
            </p:cNvSpPr>
            <p:nvPr/>
          </p:nvSpPr>
          <p:spPr bwMode="auto">
            <a:xfrm>
              <a:off x="3005" y="145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9" name="Oval 90"/>
            <p:cNvSpPr>
              <a:spLocks noChangeArrowheads="1"/>
            </p:cNvSpPr>
            <p:nvPr/>
          </p:nvSpPr>
          <p:spPr bwMode="auto">
            <a:xfrm>
              <a:off x="1765" y="1448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0" name="Oval 91"/>
            <p:cNvSpPr>
              <a:spLocks noChangeArrowheads="1"/>
            </p:cNvSpPr>
            <p:nvPr/>
          </p:nvSpPr>
          <p:spPr bwMode="auto">
            <a:xfrm>
              <a:off x="1564" y="1446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1" name="Oval 92"/>
            <p:cNvSpPr>
              <a:spLocks noChangeArrowheads="1"/>
            </p:cNvSpPr>
            <p:nvPr/>
          </p:nvSpPr>
          <p:spPr bwMode="auto">
            <a:xfrm>
              <a:off x="2908" y="1437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2" name="Oval 93"/>
            <p:cNvSpPr>
              <a:spLocks noChangeArrowheads="1"/>
            </p:cNvSpPr>
            <p:nvPr/>
          </p:nvSpPr>
          <p:spPr bwMode="auto">
            <a:xfrm>
              <a:off x="2795" y="1437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3" name="Oval 94"/>
            <p:cNvSpPr>
              <a:spLocks noChangeArrowheads="1"/>
            </p:cNvSpPr>
            <p:nvPr/>
          </p:nvSpPr>
          <p:spPr bwMode="auto">
            <a:xfrm>
              <a:off x="2719" y="1435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4" name="Oval 95"/>
            <p:cNvSpPr>
              <a:spLocks noChangeArrowheads="1"/>
            </p:cNvSpPr>
            <p:nvPr/>
          </p:nvSpPr>
          <p:spPr bwMode="auto">
            <a:xfrm>
              <a:off x="2813" y="1435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" name="Oval 96"/>
            <p:cNvSpPr>
              <a:spLocks noChangeArrowheads="1"/>
            </p:cNvSpPr>
            <p:nvPr/>
          </p:nvSpPr>
          <p:spPr bwMode="auto">
            <a:xfrm>
              <a:off x="2652" y="1435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" name="Oval 97"/>
            <p:cNvSpPr>
              <a:spLocks noChangeArrowheads="1"/>
            </p:cNvSpPr>
            <p:nvPr/>
          </p:nvSpPr>
          <p:spPr bwMode="auto">
            <a:xfrm>
              <a:off x="3095" y="1431"/>
              <a:ext cx="81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" name="Oval 98"/>
            <p:cNvSpPr>
              <a:spLocks noChangeArrowheads="1"/>
            </p:cNvSpPr>
            <p:nvPr/>
          </p:nvSpPr>
          <p:spPr bwMode="auto">
            <a:xfrm>
              <a:off x="2502" y="1428"/>
              <a:ext cx="80" cy="81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8" name="Oval 99"/>
            <p:cNvSpPr>
              <a:spLocks noChangeArrowheads="1"/>
            </p:cNvSpPr>
            <p:nvPr/>
          </p:nvSpPr>
          <p:spPr bwMode="auto">
            <a:xfrm>
              <a:off x="2159" y="1427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" name="Oval 100"/>
            <p:cNvSpPr>
              <a:spLocks noChangeArrowheads="1"/>
            </p:cNvSpPr>
            <p:nvPr/>
          </p:nvSpPr>
          <p:spPr bwMode="auto">
            <a:xfrm>
              <a:off x="2810" y="1421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" name="Oval 101"/>
            <p:cNvSpPr>
              <a:spLocks noChangeArrowheads="1"/>
            </p:cNvSpPr>
            <p:nvPr/>
          </p:nvSpPr>
          <p:spPr bwMode="auto">
            <a:xfrm>
              <a:off x="1816" y="1419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1" name="Oval 102"/>
            <p:cNvSpPr>
              <a:spLocks noChangeArrowheads="1"/>
            </p:cNvSpPr>
            <p:nvPr/>
          </p:nvSpPr>
          <p:spPr bwMode="auto">
            <a:xfrm>
              <a:off x="2459" y="1409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2" name="Oval 103"/>
            <p:cNvSpPr>
              <a:spLocks noChangeArrowheads="1"/>
            </p:cNvSpPr>
            <p:nvPr/>
          </p:nvSpPr>
          <p:spPr bwMode="auto">
            <a:xfrm>
              <a:off x="2738" y="140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3" name="Oval 104"/>
            <p:cNvSpPr>
              <a:spLocks noChangeArrowheads="1"/>
            </p:cNvSpPr>
            <p:nvPr/>
          </p:nvSpPr>
          <p:spPr bwMode="auto">
            <a:xfrm>
              <a:off x="2845" y="1395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4" name="Oval 105"/>
            <p:cNvSpPr>
              <a:spLocks noChangeArrowheads="1"/>
            </p:cNvSpPr>
            <p:nvPr/>
          </p:nvSpPr>
          <p:spPr bwMode="auto">
            <a:xfrm>
              <a:off x="2762" y="1391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5" name="Oval 106"/>
            <p:cNvSpPr>
              <a:spLocks noChangeArrowheads="1"/>
            </p:cNvSpPr>
            <p:nvPr/>
          </p:nvSpPr>
          <p:spPr bwMode="auto">
            <a:xfrm>
              <a:off x="2791" y="1387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6" name="Oval 107"/>
            <p:cNvSpPr>
              <a:spLocks noChangeArrowheads="1"/>
            </p:cNvSpPr>
            <p:nvPr/>
          </p:nvSpPr>
          <p:spPr bwMode="auto">
            <a:xfrm>
              <a:off x="2726" y="1384"/>
              <a:ext cx="81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7" name="Oval 108"/>
            <p:cNvSpPr>
              <a:spLocks noChangeArrowheads="1"/>
            </p:cNvSpPr>
            <p:nvPr/>
          </p:nvSpPr>
          <p:spPr bwMode="auto">
            <a:xfrm>
              <a:off x="2788" y="1384"/>
              <a:ext cx="81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8" name="Oval 109"/>
            <p:cNvSpPr>
              <a:spLocks noChangeArrowheads="1"/>
            </p:cNvSpPr>
            <p:nvPr/>
          </p:nvSpPr>
          <p:spPr bwMode="auto">
            <a:xfrm>
              <a:off x="1625" y="1375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9" name="Oval 110"/>
            <p:cNvSpPr>
              <a:spLocks noChangeArrowheads="1"/>
            </p:cNvSpPr>
            <p:nvPr/>
          </p:nvSpPr>
          <p:spPr bwMode="auto">
            <a:xfrm>
              <a:off x="1745" y="1375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0" name="Oval 111"/>
            <p:cNvSpPr>
              <a:spLocks noChangeArrowheads="1"/>
            </p:cNvSpPr>
            <p:nvPr/>
          </p:nvSpPr>
          <p:spPr bwMode="auto">
            <a:xfrm>
              <a:off x="3493" y="137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" name="Oval 112"/>
            <p:cNvSpPr>
              <a:spLocks noChangeArrowheads="1"/>
            </p:cNvSpPr>
            <p:nvPr/>
          </p:nvSpPr>
          <p:spPr bwMode="auto">
            <a:xfrm>
              <a:off x="2745" y="1370"/>
              <a:ext cx="81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" name="Oval 113"/>
            <p:cNvSpPr>
              <a:spLocks noChangeArrowheads="1"/>
            </p:cNvSpPr>
            <p:nvPr/>
          </p:nvSpPr>
          <p:spPr bwMode="auto">
            <a:xfrm>
              <a:off x="2612" y="1353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" name="Oval 114"/>
            <p:cNvSpPr>
              <a:spLocks noChangeArrowheads="1"/>
            </p:cNvSpPr>
            <p:nvPr/>
          </p:nvSpPr>
          <p:spPr bwMode="auto">
            <a:xfrm>
              <a:off x="3098" y="1351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" name="Oval 115"/>
            <p:cNvSpPr>
              <a:spLocks noChangeArrowheads="1"/>
            </p:cNvSpPr>
            <p:nvPr/>
          </p:nvSpPr>
          <p:spPr bwMode="auto">
            <a:xfrm>
              <a:off x="3054" y="1350"/>
              <a:ext cx="81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" name="Oval 116"/>
            <p:cNvSpPr>
              <a:spLocks noChangeArrowheads="1"/>
            </p:cNvSpPr>
            <p:nvPr/>
          </p:nvSpPr>
          <p:spPr bwMode="auto">
            <a:xfrm>
              <a:off x="1510" y="1350"/>
              <a:ext cx="81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" name="Oval 117"/>
            <p:cNvSpPr>
              <a:spLocks noChangeArrowheads="1"/>
            </p:cNvSpPr>
            <p:nvPr/>
          </p:nvSpPr>
          <p:spPr bwMode="auto">
            <a:xfrm>
              <a:off x="3239" y="1350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7" name="Oval 118"/>
            <p:cNvSpPr>
              <a:spLocks noChangeArrowheads="1"/>
            </p:cNvSpPr>
            <p:nvPr/>
          </p:nvSpPr>
          <p:spPr bwMode="auto">
            <a:xfrm>
              <a:off x="2916" y="1345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8" name="Oval 119"/>
            <p:cNvSpPr>
              <a:spLocks noChangeArrowheads="1"/>
            </p:cNvSpPr>
            <p:nvPr/>
          </p:nvSpPr>
          <p:spPr bwMode="auto">
            <a:xfrm>
              <a:off x="3184" y="134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9" name="Oval 120"/>
            <p:cNvSpPr>
              <a:spLocks noChangeArrowheads="1"/>
            </p:cNvSpPr>
            <p:nvPr/>
          </p:nvSpPr>
          <p:spPr bwMode="auto">
            <a:xfrm>
              <a:off x="3078" y="1341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0" name="Oval 121"/>
            <p:cNvSpPr>
              <a:spLocks noChangeArrowheads="1"/>
            </p:cNvSpPr>
            <p:nvPr/>
          </p:nvSpPr>
          <p:spPr bwMode="auto">
            <a:xfrm>
              <a:off x="2633" y="1339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1" name="Oval 122"/>
            <p:cNvSpPr>
              <a:spLocks noChangeArrowheads="1"/>
            </p:cNvSpPr>
            <p:nvPr/>
          </p:nvSpPr>
          <p:spPr bwMode="auto">
            <a:xfrm>
              <a:off x="2994" y="1337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2" name="Oval 123"/>
            <p:cNvSpPr>
              <a:spLocks noChangeArrowheads="1"/>
            </p:cNvSpPr>
            <p:nvPr/>
          </p:nvSpPr>
          <p:spPr bwMode="auto">
            <a:xfrm>
              <a:off x="2745" y="133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" name="Oval 124"/>
            <p:cNvSpPr>
              <a:spLocks noChangeArrowheads="1"/>
            </p:cNvSpPr>
            <p:nvPr/>
          </p:nvSpPr>
          <p:spPr bwMode="auto">
            <a:xfrm>
              <a:off x="2759" y="1330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4" name="Oval 125"/>
            <p:cNvSpPr>
              <a:spLocks noChangeArrowheads="1"/>
            </p:cNvSpPr>
            <p:nvPr/>
          </p:nvSpPr>
          <p:spPr bwMode="auto">
            <a:xfrm>
              <a:off x="2878" y="1327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5" name="Oval 126"/>
            <p:cNvSpPr>
              <a:spLocks noChangeArrowheads="1"/>
            </p:cNvSpPr>
            <p:nvPr/>
          </p:nvSpPr>
          <p:spPr bwMode="auto">
            <a:xfrm>
              <a:off x="2921" y="1326"/>
              <a:ext cx="80" cy="81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6" name="Oval 127"/>
            <p:cNvSpPr>
              <a:spLocks noChangeArrowheads="1"/>
            </p:cNvSpPr>
            <p:nvPr/>
          </p:nvSpPr>
          <p:spPr bwMode="auto">
            <a:xfrm>
              <a:off x="2986" y="132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7" name="Oval 128"/>
            <p:cNvSpPr>
              <a:spLocks noChangeArrowheads="1"/>
            </p:cNvSpPr>
            <p:nvPr/>
          </p:nvSpPr>
          <p:spPr bwMode="auto">
            <a:xfrm>
              <a:off x="3233" y="1323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8" name="Oval 129"/>
            <p:cNvSpPr>
              <a:spLocks noChangeArrowheads="1"/>
            </p:cNvSpPr>
            <p:nvPr/>
          </p:nvSpPr>
          <p:spPr bwMode="auto">
            <a:xfrm>
              <a:off x="2791" y="1318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9" name="Oval 130"/>
            <p:cNvSpPr>
              <a:spLocks noChangeArrowheads="1"/>
            </p:cNvSpPr>
            <p:nvPr/>
          </p:nvSpPr>
          <p:spPr bwMode="auto">
            <a:xfrm>
              <a:off x="2971" y="1313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0" name="Oval 131"/>
            <p:cNvSpPr>
              <a:spLocks noChangeArrowheads="1"/>
            </p:cNvSpPr>
            <p:nvPr/>
          </p:nvSpPr>
          <p:spPr bwMode="auto">
            <a:xfrm>
              <a:off x="2795" y="1312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1" name="Oval 132"/>
            <p:cNvSpPr>
              <a:spLocks noChangeArrowheads="1"/>
            </p:cNvSpPr>
            <p:nvPr/>
          </p:nvSpPr>
          <p:spPr bwMode="auto">
            <a:xfrm>
              <a:off x="2842" y="1312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2" name="Oval 133"/>
            <p:cNvSpPr>
              <a:spLocks noChangeArrowheads="1"/>
            </p:cNvSpPr>
            <p:nvPr/>
          </p:nvSpPr>
          <p:spPr bwMode="auto">
            <a:xfrm>
              <a:off x="2769" y="1307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" name="Oval 134"/>
            <p:cNvSpPr>
              <a:spLocks noChangeArrowheads="1"/>
            </p:cNvSpPr>
            <p:nvPr/>
          </p:nvSpPr>
          <p:spPr bwMode="auto">
            <a:xfrm>
              <a:off x="2268" y="1305"/>
              <a:ext cx="80" cy="81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" name="Oval 135"/>
            <p:cNvSpPr>
              <a:spLocks noChangeArrowheads="1"/>
            </p:cNvSpPr>
            <p:nvPr/>
          </p:nvSpPr>
          <p:spPr bwMode="auto">
            <a:xfrm>
              <a:off x="1490" y="1305"/>
              <a:ext cx="81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5" name="Oval 136"/>
            <p:cNvSpPr>
              <a:spLocks noChangeArrowheads="1"/>
            </p:cNvSpPr>
            <p:nvPr/>
          </p:nvSpPr>
          <p:spPr bwMode="auto">
            <a:xfrm>
              <a:off x="2999" y="1301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6" name="Oval 137"/>
            <p:cNvSpPr>
              <a:spLocks noChangeArrowheads="1"/>
            </p:cNvSpPr>
            <p:nvPr/>
          </p:nvSpPr>
          <p:spPr bwMode="auto">
            <a:xfrm>
              <a:off x="1735" y="1301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7" name="Oval 138"/>
            <p:cNvSpPr>
              <a:spLocks noChangeArrowheads="1"/>
            </p:cNvSpPr>
            <p:nvPr/>
          </p:nvSpPr>
          <p:spPr bwMode="auto">
            <a:xfrm>
              <a:off x="2138" y="1297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8" name="Oval 139"/>
            <p:cNvSpPr>
              <a:spLocks noChangeArrowheads="1"/>
            </p:cNvSpPr>
            <p:nvPr/>
          </p:nvSpPr>
          <p:spPr bwMode="auto">
            <a:xfrm>
              <a:off x="2691" y="1296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9" name="Oval 140"/>
            <p:cNvSpPr>
              <a:spLocks noChangeArrowheads="1"/>
            </p:cNvSpPr>
            <p:nvPr/>
          </p:nvSpPr>
          <p:spPr bwMode="auto">
            <a:xfrm>
              <a:off x="2657" y="1292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0" name="Oval 141"/>
            <p:cNvSpPr>
              <a:spLocks noChangeArrowheads="1"/>
            </p:cNvSpPr>
            <p:nvPr/>
          </p:nvSpPr>
          <p:spPr bwMode="auto">
            <a:xfrm>
              <a:off x="2825" y="1290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1" name="Oval 142"/>
            <p:cNvSpPr>
              <a:spLocks noChangeArrowheads="1"/>
            </p:cNvSpPr>
            <p:nvPr/>
          </p:nvSpPr>
          <p:spPr bwMode="auto">
            <a:xfrm>
              <a:off x="2786" y="1290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2" name="Oval 143"/>
            <p:cNvSpPr>
              <a:spLocks noChangeArrowheads="1"/>
            </p:cNvSpPr>
            <p:nvPr/>
          </p:nvSpPr>
          <p:spPr bwMode="auto">
            <a:xfrm>
              <a:off x="3174" y="1290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" name="Oval 144"/>
            <p:cNvSpPr>
              <a:spLocks noChangeArrowheads="1"/>
            </p:cNvSpPr>
            <p:nvPr/>
          </p:nvSpPr>
          <p:spPr bwMode="auto">
            <a:xfrm>
              <a:off x="2617" y="1289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" name="Oval 145"/>
            <p:cNvSpPr>
              <a:spLocks noChangeArrowheads="1"/>
            </p:cNvSpPr>
            <p:nvPr/>
          </p:nvSpPr>
          <p:spPr bwMode="auto">
            <a:xfrm>
              <a:off x="3559" y="1287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5" name="Oval 146"/>
            <p:cNvSpPr>
              <a:spLocks noChangeArrowheads="1"/>
            </p:cNvSpPr>
            <p:nvPr/>
          </p:nvSpPr>
          <p:spPr bwMode="auto">
            <a:xfrm>
              <a:off x="3225" y="128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6" name="Oval 147"/>
            <p:cNvSpPr>
              <a:spLocks noChangeArrowheads="1"/>
            </p:cNvSpPr>
            <p:nvPr/>
          </p:nvSpPr>
          <p:spPr bwMode="auto">
            <a:xfrm>
              <a:off x="3098" y="1280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7" name="Oval 148"/>
            <p:cNvSpPr>
              <a:spLocks noChangeArrowheads="1"/>
            </p:cNvSpPr>
            <p:nvPr/>
          </p:nvSpPr>
          <p:spPr bwMode="auto">
            <a:xfrm>
              <a:off x="1730" y="1277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8" name="Oval 149"/>
            <p:cNvSpPr>
              <a:spLocks noChangeArrowheads="1"/>
            </p:cNvSpPr>
            <p:nvPr/>
          </p:nvSpPr>
          <p:spPr bwMode="auto">
            <a:xfrm>
              <a:off x="2762" y="1272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9" name="Oval 150"/>
            <p:cNvSpPr>
              <a:spLocks noChangeArrowheads="1"/>
            </p:cNvSpPr>
            <p:nvPr/>
          </p:nvSpPr>
          <p:spPr bwMode="auto">
            <a:xfrm>
              <a:off x="2623" y="1267"/>
              <a:ext cx="81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0" name="Oval 151"/>
            <p:cNvSpPr>
              <a:spLocks noChangeArrowheads="1"/>
            </p:cNvSpPr>
            <p:nvPr/>
          </p:nvSpPr>
          <p:spPr bwMode="auto">
            <a:xfrm>
              <a:off x="2657" y="1261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1" name="Oval 152"/>
            <p:cNvSpPr>
              <a:spLocks noChangeArrowheads="1"/>
            </p:cNvSpPr>
            <p:nvPr/>
          </p:nvSpPr>
          <p:spPr bwMode="auto">
            <a:xfrm>
              <a:off x="2207" y="1261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2" name="Oval 153"/>
            <p:cNvSpPr>
              <a:spLocks noChangeArrowheads="1"/>
            </p:cNvSpPr>
            <p:nvPr/>
          </p:nvSpPr>
          <p:spPr bwMode="auto">
            <a:xfrm>
              <a:off x="2827" y="1261"/>
              <a:ext cx="81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3" name="Oval 154"/>
            <p:cNvSpPr>
              <a:spLocks noChangeArrowheads="1"/>
            </p:cNvSpPr>
            <p:nvPr/>
          </p:nvSpPr>
          <p:spPr bwMode="auto">
            <a:xfrm>
              <a:off x="3077" y="1248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" name="Oval 155"/>
            <p:cNvSpPr>
              <a:spLocks noChangeArrowheads="1"/>
            </p:cNvSpPr>
            <p:nvPr/>
          </p:nvSpPr>
          <p:spPr bwMode="auto">
            <a:xfrm>
              <a:off x="2782" y="124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5" name="Oval 156"/>
            <p:cNvSpPr>
              <a:spLocks noChangeArrowheads="1"/>
            </p:cNvSpPr>
            <p:nvPr/>
          </p:nvSpPr>
          <p:spPr bwMode="auto">
            <a:xfrm>
              <a:off x="3282" y="124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6" name="Oval 157"/>
            <p:cNvSpPr>
              <a:spLocks noChangeArrowheads="1"/>
            </p:cNvSpPr>
            <p:nvPr/>
          </p:nvSpPr>
          <p:spPr bwMode="auto">
            <a:xfrm>
              <a:off x="2745" y="124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7" name="Oval 158"/>
            <p:cNvSpPr>
              <a:spLocks noChangeArrowheads="1"/>
            </p:cNvSpPr>
            <p:nvPr/>
          </p:nvSpPr>
          <p:spPr bwMode="auto">
            <a:xfrm>
              <a:off x="3006" y="1235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8" name="Oval 159"/>
            <p:cNvSpPr>
              <a:spLocks noChangeArrowheads="1"/>
            </p:cNvSpPr>
            <p:nvPr/>
          </p:nvSpPr>
          <p:spPr bwMode="auto">
            <a:xfrm>
              <a:off x="2914" y="123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9" name="Oval 160"/>
            <p:cNvSpPr>
              <a:spLocks noChangeArrowheads="1"/>
            </p:cNvSpPr>
            <p:nvPr/>
          </p:nvSpPr>
          <p:spPr bwMode="auto">
            <a:xfrm>
              <a:off x="3260" y="1225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0" name="Oval 161"/>
            <p:cNvSpPr>
              <a:spLocks noChangeArrowheads="1"/>
            </p:cNvSpPr>
            <p:nvPr/>
          </p:nvSpPr>
          <p:spPr bwMode="auto">
            <a:xfrm>
              <a:off x="3160" y="1219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1" name="Oval 162"/>
            <p:cNvSpPr>
              <a:spLocks noChangeArrowheads="1"/>
            </p:cNvSpPr>
            <p:nvPr/>
          </p:nvSpPr>
          <p:spPr bwMode="auto">
            <a:xfrm>
              <a:off x="2647" y="121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2" name="Oval 163"/>
            <p:cNvSpPr>
              <a:spLocks noChangeArrowheads="1"/>
            </p:cNvSpPr>
            <p:nvPr/>
          </p:nvSpPr>
          <p:spPr bwMode="auto">
            <a:xfrm>
              <a:off x="2275" y="1212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3" name="Oval 164"/>
            <p:cNvSpPr>
              <a:spLocks noChangeArrowheads="1"/>
            </p:cNvSpPr>
            <p:nvPr/>
          </p:nvSpPr>
          <p:spPr bwMode="auto">
            <a:xfrm>
              <a:off x="2923" y="1212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" name="Oval 165"/>
            <p:cNvSpPr>
              <a:spLocks noChangeArrowheads="1"/>
            </p:cNvSpPr>
            <p:nvPr/>
          </p:nvSpPr>
          <p:spPr bwMode="auto">
            <a:xfrm>
              <a:off x="2571" y="1212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" name="Oval 166"/>
            <p:cNvSpPr>
              <a:spLocks noChangeArrowheads="1"/>
            </p:cNvSpPr>
            <p:nvPr/>
          </p:nvSpPr>
          <p:spPr bwMode="auto">
            <a:xfrm>
              <a:off x="3260" y="1208"/>
              <a:ext cx="81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6" name="Oval 167"/>
            <p:cNvSpPr>
              <a:spLocks noChangeArrowheads="1"/>
            </p:cNvSpPr>
            <p:nvPr/>
          </p:nvSpPr>
          <p:spPr bwMode="auto">
            <a:xfrm>
              <a:off x="3070" y="1205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7" name="Oval 168"/>
            <p:cNvSpPr>
              <a:spLocks noChangeArrowheads="1"/>
            </p:cNvSpPr>
            <p:nvPr/>
          </p:nvSpPr>
          <p:spPr bwMode="auto">
            <a:xfrm>
              <a:off x="2015" y="1200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8" name="Oval 169"/>
            <p:cNvSpPr>
              <a:spLocks noChangeArrowheads="1"/>
            </p:cNvSpPr>
            <p:nvPr/>
          </p:nvSpPr>
          <p:spPr bwMode="auto">
            <a:xfrm>
              <a:off x="2810" y="1199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9" name="Oval 170"/>
            <p:cNvSpPr>
              <a:spLocks noChangeArrowheads="1"/>
            </p:cNvSpPr>
            <p:nvPr/>
          </p:nvSpPr>
          <p:spPr bwMode="auto">
            <a:xfrm>
              <a:off x="3261" y="1199"/>
              <a:ext cx="81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0" name="Oval 171"/>
            <p:cNvSpPr>
              <a:spLocks noChangeArrowheads="1"/>
            </p:cNvSpPr>
            <p:nvPr/>
          </p:nvSpPr>
          <p:spPr bwMode="auto">
            <a:xfrm>
              <a:off x="2795" y="1192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1" name="Oval 172"/>
            <p:cNvSpPr>
              <a:spLocks noChangeArrowheads="1"/>
            </p:cNvSpPr>
            <p:nvPr/>
          </p:nvSpPr>
          <p:spPr bwMode="auto">
            <a:xfrm>
              <a:off x="2938" y="1191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2" name="Oval 173"/>
            <p:cNvSpPr>
              <a:spLocks noChangeArrowheads="1"/>
            </p:cNvSpPr>
            <p:nvPr/>
          </p:nvSpPr>
          <p:spPr bwMode="auto">
            <a:xfrm>
              <a:off x="2459" y="118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3" name="Oval 174"/>
            <p:cNvSpPr>
              <a:spLocks noChangeArrowheads="1"/>
            </p:cNvSpPr>
            <p:nvPr/>
          </p:nvSpPr>
          <p:spPr bwMode="auto">
            <a:xfrm>
              <a:off x="2648" y="118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" name="Oval 175"/>
            <p:cNvSpPr>
              <a:spLocks noChangeArrowheads="1"/>
            </p:cNvSpPr>
            <p:nvPr/>
          </p:nvSpPr>
          <p:spPr bwMode="auto">
            <a:xfrm>
              <a:off x="2417" y="1179"/>
              <a:ext cx="81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5" name="Oval 176"/>
            <p:cNvSpPr>
              <a:spLocks noChangeArrowheads="1"/>
            </p:cNvSpPr>
            <p:nvPr/>
          </p:nvSpPr>
          <p:spPr bwMode="auto">
            <a:xfrm>
              <a:off x="2884" y="1162"/>
              <a:ext cx="80" cy="81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6" name="Oval 177"/>
            <p:cNvSpPr>
              <a:spLocks noChangeArrowheads="1"/>
            </p:cNvSpPr>
            <p:nvPr/>
          </p:nvSpPr>
          <p:spPr bwMode="auto">
            <a:xfrm>
              <a:off x="1986" y="1162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7" name="Oval 178"/>
            <p:cNvSpPr>
              <a:spLocks noChangeArrowheads="1"/>
            </p:cNvSpPr>
            <p:nvPr/>
          </p:nvSpPr>
          <p:spPr bwMode="auto">
            <a:xfrm>
              <a:off x="2734" y="1161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8" name="Oval 179"/>
            <p:cNvSpPr>
              <a:spLocks noChangeArrowheads="1"/>
            </p:cNvSpPr>
            <p:nvPr/>
          </p:nvSpPr>
          <p:spPr bwMode="auto">
            <a:xfrm>
              <a:off x="1725" y="115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9" name="Oval 180"/>
            <p:cNvSpPr>
              <a:spLocks noChangeArrowheads="1"/>
            </p:cNvSpPr>
            <p:nvPr/>
          </p:nvSpPr>
          <p:spPr bwMode="auto">
            <a:xfrm>
              <a:off x="2715" y="1153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0" name="Oval 181"/>
            <p:cNvSpPr>
              <a:spLocks noChangeArrowheads="1"/>
            </p:cNvSpPr>
            <p:nvPr/>
          </p:nvSpPr>
          <p:spPr bwMode="auto">
            <a:xfrm>
              <a:off x="1572" y="1150"/>
              <a:ext cx="81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1" name="Oval 182"/>
            <p:cNvSpPr>
              <a:spLocks noChangeArrowheads="1"/>
            </p:cNvSpPr>
            <p:nvPr/>
          </p:nvSpPr>
          <p:spPr bwMode="auto">
            <a:xfrm>
              <a:off x="3348" y="1149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2" name="Oval 183"/>
            <p:cNvSpPr>
              <a:spLocks noChangeArrowheads="1"/>
            </p:cNvSpPr>
            <p:nvPr/>
          </p:nvSpPr>
          <p:spPr bwMode="auto">
            <a:xfrm>
              <a:off x="3072" y="1148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3" name="Oval 184"/>
            <p:cNvSpPr>
              <a:spLocks noChangeArrowheads="1"/>
            </p:cNvSpPr>
            <p:nvPr/>
          </p:nvSpPr>
          <p:spPr bwMode="auto">
            <a:xfrm>
              <a:off x="1899" y="114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4" name="Oval 185"/>
            <p:cNvSpPr>
              <a:spLocks noChangeArrowheads="1"/>
            </p:cNvSpPr>
            <p:nvPr/>
          </p:nvSpPr>
          <p:spPr bwMode="auto">
            <a:xfrm>
              <a:off x="3206" y="1143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" name="Oval 186"/>
            <p:cNvSpPr>
              <a:spLocks noChangeArrowheads="1"/>
            </p:cNvSpPr>
            <p:nvPr/>
          </p:nvSpPr>
          <p:spPr bwMode="auto">
            <a:xfrm>
              <a:off x="3113" y="1125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6" name="Oval 187"/>
            <p:cNvSpPr>
              <a:spLocks noChangeArrowheads="1"/>
            </p:cNvSpPr>
            <p:nvPr/>
          </p:nvSpPr>
          <p:spPr bwMode="auto">
            <a:xfrm>
              <a:off x="2992" y="1121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7" name="Oval 188"/>
            <p:cNvSpPr>
              <a:spLocks noChangeArrowheads="1"/>
            </p:cNvSpPr>
            <p:nvPr/>
          </p:nvSpPr>
          <p:spPr bwMode="auto">
            <a:xfrm>
              <a:off x="2822" y="1116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8" name="Oval 189"/>
            <p:cNvSpPr>
              <a:spLocks noChangeArrowheads="1"/>
            </p:cNvSpPr>
            <p:nvPr/>
          </p:nvSpPr>
          <p:spPr bwMode="auto">
            <a:xfrm>
              <a:off x="3108" y="111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9" name="Oval 190"/>
            <p:cNvSpPr>
              <a:spLocks noChangeArrowheads="1"/>
            </p:cNvSpPr>
            <p:nvPr/>
          </p:nvSpPr>
          <p:spPr bwMode="auto">
            <a:xfrm>
              <a:off x="3047" y="1105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0" name="Oval 191"/>
            <p:cNvSpPr>
              <a:spLocks noChangeArrowheads="1"/>
            </p:cNvSpPr>
            <p:nvPr/>
          </p:nvSpPr>
          <p:spPr bwMode="auto">
            <a:xfrm>
              <a:off x="3020" y="1105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1" name="Oval 192"/>
            <p:cNvSpPr>
              <a:spLocks noChangeArrowheads="1"/>
            </p:cNvSpPr>
            <p:nvPr/>
          </p:nvSpPr>
          <p:spPr bwMode="auto">
            <a:xfrm>
              <a:off x="3052" y="1102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2" name="Oval 193"/>
            <p:cNvSpPr>
              <a:spLocks noChangeArrowheads="1"/>
            </p:cNvSpPr>
            <p:nvPr/>
          </p:nvSpPr>
          <p:spPr bwMode="auto">
            <a:xfrm>
              <a:off x="3040" y="1099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3" name="Oval 194"/>
            <p:cNvSpPr>
              <a:spLocks noChangeArrowheads="1"/>
            </p:cNvSpPr>
            <p:nvPr/>
          </p:nvSpPr>
          <p:spPr bwMode="auto">
            <a:xfrm>
              <a:off x="2839" y="1094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4" name="Oval 195"/>
            <p:cNvSpPr>
              <a:spLocks noChangeArrowheads="1"/>
            </p:cNvSpPr>
            <p:nvPr/>
          </p:nvSpPr>
          <p:spPr bwMode="auto">
            <a:xfrm>
              <a:off x="2691" y="1088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" name="Oval 196"/>
            <p:cNvSpPr>
              <a:spLocks noChangeArrowheads="1"/>
            </p:cNvSpPr>
            <p:nvPr/>
          </p:nvSpPr>
          <p:spPr bwMode="auto">
            <a:xfrm>
              <a:off x="2738" y="1071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6" name="Oval 197"/>
            <p:cNvSpPr>
              <a:spLocks noChangeArrowheads="1"/>
            </p:cNvSpPr>
            <p:nvPr/>
          </p:nvSpPr>
          <p:spPr bwMode="auto">
            <a:xfrm>
              <a:off x="2938" y="1057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7" name="Oval 198"/>
            <p:cNvSpPr>
              <a:spLocks noChangeArrowheads="1"/>
            </p:cNvSpPr>
            <p:nvPr/>
          </p:nvSpPr>
          <p:spPr bwMode="auto">
            <a:xfrm>
              <a:off x="3010" y="1057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8" name="Oval 199"/>
            <p:cNvSpPr>
              <a:spLocks noChangeArrowheads="1"/>
            </p:cNvSpPr>
            <p:nvPr/>
          </p:nvSpPr>
          <p:spPr bwMode="auto">
            <a:xfrm>
              <a:off x="3185" y="1055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9" name="Oval 200"/>
            <p:cNvSpPr>
              <a:spLocks noChangeArrowheads="1"/>
            </p:cNvSpPr>
            <p:nvPr/>
          </p:nvSpPr>
          <p:spPr bwMode="auto">
            <a:xfrm>
              <a:off x="2299" y="1051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0" name="Oval 201"/>
            <p:cNvSpPr>
              <a:spLocks noChangeArrowheads="1"/>
            </p:cNvSpPr>
            <p:nvPr/>
          </p:nvSpPr>
          <p:spPr bwMode="auto">
            <a:xfrm>
              <a:off x="2633" y="1050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1" name="Oval 202"/>
            <p:cNvSpPr>
              <a:spLocks noChangeArrowheads="1"/>
            </p:cNvSpPr>
            <p:nvPr/>
          </p:nvSpPr>
          <p:spPr bwMode="auto">
            <a:xfrm>
              <a:off x="2972" y="1042"/>
              <a:ext cx="81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2" name="Oval 203"/>
            <p:cNvSpPr>
              <a:spLocks noChangeArrowheads="1"/>
            </p:cNvSpPr>
            <p:nvPr/>
          </p:nvSpPr>
          <p:spPr bwMode="auto">
            <a:xfrm>
              <a:off x="2980" y="1035"/>
              <a:ext cx="80" cy="8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13" name="Oval 204"/>
          <p:cNvSpPr>
            <a:spLocks noChangeArrowheads="1"/>
          </p:cNvSpPr>
          <p:nvPr/>
        </p:nvSpPr>
        <p:spPr bwMode="auto">
          <a:xfrm>
            <a:off x="4630707" y="2093937"/>
            <a:ext cx="127000" cy="1270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4" name="Oval 205"/>
          <p:cNvSpPr>
            <a:spLocks noChangeArrowheads="1"/>
          </p:cNvSpPr>
          <p:nvPr/>
        </p:nvSpPr>
        <p:spPr bwMode="auto">
          <a:xfrm>
            <a:off x="4452907" y="2092350"/>
            <a:ext cx="127000" cy="1270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5" name="Oval 206"/>
          <p:cNvSpPr>
            <a:spLocks noChangeArrowheads="1"/>
          </p:cNvSpPr>
          <p:nvPr/>
        </p:nvSpPr>
        <p:spPr bwMode="auto">
          <a:xfrm>
            <a:off x="3976657" y="2079650"/>
            <a:ext cx="127000" cy="1270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6" name="Oval 207"/>
          <p:cNvSpPr>
            <a:spLocks noChangeArrowheads="1"/>
          </p:cNvSpPr>
          <p:nvPr/>
        </p:nvSpPr>
        <p:spPr bwMode="auto">
          <a:xfrm>
            <a:off x="4654520" y="2074887"/>
            <a:ext cx="127000" cy="1270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7" name="Oval 208"/>
          <p:cNvSpPr>
            <a:spLocks noChangeArrowheads="1"/>
          </p:cNvSpPr>
          <p:nvPr/>
        </p:nvSpPr>
        <p:spPr bwMode="auto">
          <a:xfrm>
            <a:off x="3624232" y="2065362"/>
            <a:ext cx="127000" cy="1270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8" name="Oval 209"/>
          <p:cNvSpPr>
            <a:spLocks noChangeArrowheads="1"/>
          </p:cNvSpPr>
          <p:nvPr/>
        </p:nvSpPr>
        <p:spPr bwMode="auto">
          <a:xfrm>
            <a:off x="4449732" y="2057425"/>
            <a:ext cx="128588" cy="1270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9" name="Oval 210"/>
          <p:cNvSpPr>
            <a:spLocks noChangeArrowheads="1"/>
          </p:cNvSpPr>
          <p:nvPr/>
        </p:nvSpPr>
        <p:spPr bwMode="auto">
          <a:xfrm>
            <a:off x="3990945" y="2039962"/>
            <a:ext cx="127000" cy="1270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0" name="Oval 211"/>
          <p:cNvSpPr>
            <a:spLocks noChangeArrowheads="1"/>
          </p:cNvSpPr>
          <p:nvPr/>
        </p:nvSpPr>
        <p:spPr bwMode="auto">
          <a:xfrm>
            <a:off x="3343245" y="2039962"/>
            <a:ext cx="127000" cy="1270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1" name="Oval 212"/>
          <p:cNvSpPr>
            <a:spLocks noChangeArrowheads="1"/>
          </p:cNvSpPr>
          <p:nvPr/>
        </p:nvSpPr>
        <p:spPr bwMode="auto">
          <a:xfrm>
            <a:off x="4203670" y="2008212"/>
            <a:ext cx="127000" cy="1270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2" name="Oval 213"/>
          <p:cNvSpPr>
            <a:spLocks noChangeArrowheads="1"/>
          </p:cNvSpPr>
          <p:nvPr/>
        </p:nvSpPr>
        <p:spPr bwMode="auto">
          <a:xfrm>
            <a:off x="4116357" y="1998687"/>
            <a:ext cx="127000" cy="1270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3" name="Oval 214"/>
          <p:cNvSpPr>
            <a:spLocks noChangeArrowheads="1"/>
          </p:cNvSpPr>
          <p:nvPr/>
        </p:nvSpPr>
        <p:spPr bwMode="auto">
          <a:xfrm>
            <a:off x="4864070" y="1995512"/>
            <a:ext cx="127000" cy="1270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4" name="Oval 215"/>
          <p:cNvSpPr>
            <a:spLocks noChangeArrowheads="1"/>
          </p:cNvSpPr>
          <p:nvPr/>
        </p:nvSpPr>
        <p:spPr bwMode="auto">
          <a:xfrm>
            <a:off x="4310032" y="1976462"/>
            <a:ext cx="127000" cy="1270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5" name="Oval 216"/>
          <p:cNvSpPr>
            <a:spLocks noChangeArrowheads="1"/>
          </p:cNvSpPr>
          <p:nvPr/>
        </p:nvSpPr>
        <p:spPr bwMode="auto">
          <a:xfrm>
            <a:off x="4768820" y="1955825"/>
            <a:ext cx="127000" cy="1270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6" name="Oval 217"/>
          <p:cNvSpPr>
            <a:spLocks noChangeArrowheads="1"/>
          </p:cNvSpPr>
          <p:nvPr/>
        </p:nvSpPr>
        <p:spPr bwMode="auto">
          <a:xfrm>
            <a:off x="3343245" y="1935187"/>
            <a:ext cx="127000" cy="1270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7" name="Oval 218"/>
          <p:cNvSpPr>
            <a:spLocks noChangeArrowheads="1"/>
          </p:cNvSpPr>
          <p:nvPr/>
        </p:nvSpPr>
        <p:spPr bwMode="auto">
          <a:xfrm>
            <a:off x="4554507" y="1908200"/>
            <a:ext cx="127000" cy="128587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8" name="Oval 219"/>
          <p:cNvSpPr>
            <a:spLocks noChangeArrowheads="1"/>
          </p:cNvSpPr>
          <p:nvPr/>
        </p:nvSpPr>
        <p:spPr bwMode="auto">
          <a:xfrm>
            <a:off x="4835495" y="1887562"/>
            <a:ext cx="127000" cy="1270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9" name="Oval 220"/>
          <p:cNvSpPr>
            <a:spLocks noChangeArrowheads="1"/>
          </p:cNvSpPr>
          <p:nvPr/>
        </p:nvSpPr>
        <p:spPr bwMode="auto">
          <a:xfrm>
            <a:off x="2493932" y="1860575"/>
            <a:ext cx="127000" cy="1270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0" name="Oval 221"/>
          <p:cNvSpPr>
            <a:spLocks noChangeArrowheads="1"/>
          </p:cNvSpPr>
          <p:nvPr/>
        </p:nvSpPr>
        <p:spPr bwMode="auto">
          <a:xfrm>
            <a:off x="4425920" y="1854225"/>
            <a:ext cx="127000" cy="1270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1" name="Oval 222"/>
          <p:cNvSpPr>
            <a:spLocks noChangeArrowheads="1"/>
          </p:cNvSpPr>
          <p:nvPr/>
        </p:nvSpPr>
        <p:spPr bwMode="auto">
          <a:xfrm>
            <a:off x="3949670" y="1782787"/>
            <a:ext cx="127000" cy="1270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2" name="Oval 223"/>
          <p:cNvSpPr>
            <a:spLocks noChangeArrowheads="1"/>
          </p:cNvSpPr>
          <p:nvPr/>
        </p:nvSpPr>
        <p:spPr bwMode="auto">
          <a:xfrm>
            <a:off x="4872007" y="1770087"/>
            <a:ext cx="127000" cy="1270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3" name="Oval 224"/>
          <p:cNvSpPr>
            <a:spLocks noChangeArrowheads="1"/>
          </p:cNvSpPr>
          <p:nvPr/>
        </p:nvSpPr>
        <p:spPr bwMode="auto">
          <a:xfrm>
            <a:off x="1658907" y="1765325"/>
            <a:ext cx="127000" cy="1270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4" name="Oval 225"/>
          <p:cNvSpPr>
            <a:spLocks noChangeArrowheads="1"/>
          </p:cNvSpPr>
          <p:nvPr/>
        </p:nvSpPr>
        <p:spPr bwMode="auto">
          <a:xfrm>
            <a:off x="3495645" y="5600725"/>
            <a:ext cx="127000" cy="127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5" name="Oval 226"/>
          <p:cNvSpPr>
            <a:spLocks noChangeArrowheads="1"/>
          </p:cNvSpPr>
          <p:nvPr/>
        </p:nvSpPr>
        <p:spPr bwMode="auto">
          <a:xfrm>
            <a:off x="4311620" y="5380062"/>
            <a:ext cx="127000" cy="1285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6" name="Oval 227"/>
          <p:cNvSpPr>
            <a:spLocks noChangeArrowheads="1"/>
          </p:cNvSpPr>
          <p:nvPr/>
        </p:nvSpPr>
        <p:spPr bwMode="auto">
          <a:xfrm>
            <a:off x="3867120" y="4708550"/>
            <a:ext cx="127000" cy="127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7" name="Oval 228"/>
          <p:cNvSpPr>
            <a:spLocks noChangeArrowheads="1"/>
          </p:cNvSpPr>
          <p:nvPr/>
        </p:nvSpPr>
        <p:spPr bwMode="auto">
          <a:xfrm>
            <a:off x="5821332" y="3754462"/>
            <a:ext cx="128588" cy="127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8" name="Oval 229"/>
          <p:cNvSpPr>
            <a:spLocks noChangeArrowheads="1"/>
          </p:cNvSpPr>
          <p:nvPr/>
        </p:nvSpPr>
        <p:spPr bwMode="auto">
          <a:xfrm>
            <a:off x="6086445" y="3695725"/>
            <a:ext cx="127000" cy="127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9" name="Oval 230"/>
          <p:cNvSpPr>
            <a:spLocks noChangeArrowheads="1"/>
          </p:cNvSpPr>
          <p:nvPr/>
        </p:nvSpPr>
        <p:spPr bwMode="auto">
          <a:xfrm>
            <a:off x="5403820" y="3130575"/>
            <a:ext cx="127000" cy="127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0" name="Freeform 231"/>
          <p:cNvSpPr>
            <a:spLocks/>
          </p:cNvSpPr>
          <p:nvPr/>
        </p:nvSpPr>
        <p:spPr bwMode="auto">
          <a:xfrm>
            <a:off x="1925607" y="3589362"/>
            <a:ext cx="163513" cy="163513"/>
          </a:xfrm>
          <a:custGeom>
            <a:avLst/>
            <a:gdLst/>
            <a:ahLst/>
            <a:cxnLst>
              <a:cxn ang="0">
                <a:pos x="103" y="0"/>
              </a:cxn>
              <a:cxn ang="0">
                <a:pos x="206" y="103"/>
              </a:cxn>
              <a:cxn ang="0">
                <a:pos x="103" y="206"/>
              </a:cxn>
              <a:cxn ang="0">
                <a:pos x="0" y="103"/>
              </a:cxn>
              <a:cxn ang="0">
                <a:pos x="103" y="0"/>
              </a:cxn>
            </a:cxnLst>
            <a:rect l="0" t="0" r="r" b="b"/>
            <a:pathLst>
              <a:path w="206" h="206">
                <a:moveTo>
                  <a:pt x="103" y="0"/>
                </a:moveTo>
                <a:lnTo>
                  <a:pt x="206" y="103"/>
                </a:lnTo>
                <a:lnTo>
                  <a:pt x="103" y="206"/>
                </a:lnTo>
                <a:lnTo>
                  <a:pt x="0" y="103"/>
                </a:lnTo>
                <a:lnTo>
                  <a:pt x="103" y="0"/>
                </a:lnTo>
                <a:close/>
              </a:path>
            </a:pathLst>
          </a:custGeom>
          <a:solidFill>
            <a:srgbClr val="FF6600"/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1" name="Freeform 232"/>
          <p:cNvSpPr>
            <a:spLocks/>
          </p:cNvSpPr>
          <p:nvPr/>
        </p:nvSpPr>
        <p:spPr bwMode="auto">
          <a:xfrm>
            <a:off x="2155795" y="3051200"/>
            <a:ext cx="163512" cy="163512"/>
          </a:xfrm>
          <a:custGeom>
            <a:avLst/>
            <a:gdLst/>
            <a:ahLst/>
            <a:cxnLst>
              <a:cxn ang="0">
                <a:pos x="103" y="0"/>
              </a:cxn>
              <a:cxn ang="0">
                <a:pos x="206" y="103"/>
              </a:cxn>
              <a:cxn ang="0">
                <a:pos x="103" y="206"/>
              </a:cxn>
              <a:cxn ang="0">
                <a:pos x="0" y="103"/>
              </a:cxn>
              <a:cxn ang="0">
                <a:pos x="103" y="0"/>
              </a:cxn>
            </a:cxnLst>
            <a:rect l="0" t="0" r="r" b="b"/>
            <a:pathLst>
              <a:path w="206" h="206">
                <a:moveTo>
                  <a:pt x="103" y="0"/>
                </a:moveTo>
                <a:lnTo>
                  <a:pt x="206" y="103"/>
                </a:lnTo>
                <a:lnTo>
                  <a:pt x="103" y="206"/>
                </a:lnTo>
                <a:lnTo>
                  <a:pt x="0" y="103"/>
                </a:lnTo>
                <a:lnTo>
                  <a:pt x="103" y="0"/>
                </a:lnTo>
                <a:close/>
              </a:path>
            </a:pathLst>
          </a:custGeom>
          <a:solidFill>
            <a:srgbClr val="FF6600"/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2" name="Freeform 233"/>
          <p:cNvSpPr>
            <a:spLocks/>
          </p:cNvSpPr>
          <p:nvPr/>
        </p:nvSpPr>
        <p:spPr bwMode="auto">
          <a:xfrm>
            <a:off x="2317720" y="2922612"/>
            <a:ext cx="163512" cy="163513"/>
          </a:xfrm>
          <a:custGeom>
            <a:avLst/>
            <a:gdLst/>
            <a:ahLst/>
            <a:cxnLst>
              <a:cxn ang="0">
                <a:pos x="103" y="0"/>
              </a:cxn>
              <a:cxn ang="0">
                <a:pos x="206" y="103"/>
              </a:cxn>
              <a:cxn ang="0">
                <a:pos x="103" y="206"/>
              </a:cxn>
              <a:cxn ang="0">
                <a:pos x="0" y="103"/>
              </a:cxn>
              <a:cxn ang="0">
                <a:pos x="103" y="0"/>
              </a:cxn>
            </a:cxnLst>
            <a:rect l="0" t="0" r="r" b="b"/>
            <a:pathLst>
              <a:path w="206" h="206">
                <a:moveTo>
                  <a:pt x="103" y="0"/>
                </a:moveTo>
                <a:lnTo>
                  <a:pt x="206" y="103"/>
                </a:lnTo>
                <a:lnTo>
                  <a:pt x="103" y="206"/>
                </a:lnTo>
                <a:lnTo>
                  <a:pt x="0" y="103"/>
                </a:lnTo>
                <a:lnTo>
                  <a:pt x="103" y="0"/>
                </a:lnTo>
                <a:close/>
              </a:path>
            </a:pathLst>
          </a:custGeom>
          <a:solidFill>
            <a:srgbClr val="FF6600"/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3" name="Freeform 234"/>
          <p:cNvSpPr>
            <a:spLocks/>
          </p:cNvSpPr>
          <p:nvPr/>
        </p:nvSpPr>
        <p:spPr bwMode="auto">
          <a:xfrm>
            <a:off x="2222470" y="2922612"/>
            <a:ext cx="163512" cy="163513"/>
          </a:xfrm>
          <a:custGeom>
            <a:avLst/>
            <a:gdLst/>
            <a:ahLst/>
            <a:cxnLst>
              <a:cxn ang="0">
                <a:pos x="103" y="0"/>
              </a:cxn>
              <a:cxn ang="0">
                <a:pos x="206" y="103"/>
              </a:cxn>
              <a:cxn ang="0">
                <a:pos x="103" y="206"/>
              </a:cxn>
              <a:cxn ang="0">
                <a:pos x="0" y="103"/>
              </a:cxn>
              <a:cxn ang="0">
                <a:pos x="103" y="0"/>
              </a:cxn>
            </a:cxnLst>
            <a:rect l="0" t="0" r="r" b="b"/>
            <a:pathLst>
              <a:path w="206" h="206">
                <a:moveTo>
                  <a:pt x="103" y="0"/>
                </a:moveTo>
                <a:lnTo>
                  <a:pt x="206" y="103"/>
                </a:lnTo>
                <a:lnTo>
                  <a:pt x="103" y="206"/>
                </a:lnTo>
                <a:lnTo>
                  <a:pt x="0" y="103"/>
                </a:lnTo>
                <a:lnTo>
                  <a:pt x="103" y="0"/>
                </a:lnTo>
                <a:close/>
              </a:path>
            </a:pathLst>
          </a:custGeom>
          <a:solidFill>
            <a:srgbClr val="FF6600"/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4" name="Freeform 235"/>
          <p:cNvSpPr>
            <a:spLocks/>
          </p:cNvSpPr>
          <p:nvPr/>
        </p:nvSpPr>
        <p:spPr bwMode="auto">
          <a:xfrm>
            <a:off x="2078007" y="2898800"/>
            <a:ext cx="163513" cy="163512"/>
          </a:xfrm>
          <a:custGeom>
            <a:avLst/>
            <a:gdLst/>
            <a:ahLst/>
            <a:cxnLst>
              <a:cxn ang="0">
                <a:pos x="103" y="0"/>
              </a:cxn>
              <a:cxn ang="0">
                <a:pos x="206" y="103"/>
              </a:cxn>
              <a:cxn ang="0">
                <a:pos x="103" y="206"/>
              </a:cxn>
              <a:cxn ang="0">
                <a:pos x="0" y="103"/>
              </a:cxn>
              <a:cxn ang="0">
                <a:pos x="103" y="0"/>
              </a:cxn>
            </a:cxnLst>
            <a:rect l="0" t="0" r="r" b="b"/>
            <a:pathLst>
              <a:path w="206" h="206">
                <a:moveTo>
                  <a:pt x="103" y="0"/>
                </a:moveTo>
                <a:lnTo>
                  <a:pt x="206" y="103"/>
                </a:lnTo>
                <a:lnTo>
                  <a:pt x="103" y="206"/>
                </a:lnTo>
                <a:lnTo>
                  <a:pt x="0" y="103"/>
                </a:lnTo>
                <a:lnTo>
                  <a:pt x="103" y="0"/>
                </a:lnTo>
                <a:close/>
              </a:path>
            </a:pathLst>
          </a:custGeom>
          <a:solidFill>
            <a:srgbClr val="FF6600"/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5" name="Freeform 236"/>
          <p:cNvSpPr>
            <a:spLocks/>
          </p:cNvSpPr>
          <p:nvPr/>
        </p:nvSpPr>
        <p:spPr bwMode="auto">
          <a:xfrm>
            <a:off x="2116107" y="2876575"/>
            <a:ext cx="163513" cy="163512"/>
          </a:xfrm>
          <a:custGeom>
            <a:avLst/>
            <a:gdLst/>
            <a:ahLst/>
            <a:cxnLst>
              <a:cxn ang="0">
                <a:pos x="103" y="0"/>
              </a:cxn>
              <a:cxn ang="0">
                <a:pos x="206" y="103"/>
              </a:cxn>
              <a:cxn ang="0">
                <a:pos x="103" y="206"/>
              </a:cxn>
              <a:cxn ang="0">
                <a:pos x="0" y="103"/>
              </a:cxn>
              <a:cxn ang="0">
                <a:pos x="103" y="0"/>
              </a:cxn>
            </a:cxnLst>
            <a:rect l="0" t="0" r="r" b="b"/>
            <a:pathLst>
              <a:path w="206" h="206">
                <a:moveTo>
                  <a:pt x="103" y="0"/>
                </a:moveTo>
                <a:lnTo>
                  <a:pt x="206" y="103"/>
                </a:lnTo>
                <a:lnTo>
                  <a:pt x="103" y="206"/>
                </a:lnTo>
                <a:lnTo>
                  <a:pt x="0" y="103"/>
                </a:lnTo>
                <a:lnTo>
                  <a:pt x="103" y="0"/>
                </a:lnTo>
                <a:close/>
              </a:path>
            </a:pathLst>
          </a:custGeom>
          <a:solidFill>
            <a:srgbClr val="FF6600"/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6" name="Freeform 237"/>
          <p:cNvSpPr>
            <a:spLocks/>
          </p:cNvSpPr>
          <p:nvPr/>
        </p:nvSpPr>
        <p:spPr bwMode="auto">
          <a:xfrm>
            <a:off x="2149445" y="2865462"/>
            <a:ext cx="163512" cy="163513"/>
          </a:xfrm>
          <a:custGeom>
            <a:avLst/>
            <a:gdLst/>
            <a:ahLst/>
            <a:cxnLst>
              <a:cxn ang="0">
                <a:pos x="103" y="0"/>
              </a:cxn>
              <a:cxn ang="0">
                <a:pos x="206" y="103"/>
              </a:cxn>
              <a:cxn ang="0">
                <a:pos x="103" y="206"/>
              </a:cxn>
              <a:cxn ang="0">
                <a:pos x="0" y="103"/>
              </a:cxn>
              <a:cxn ang="0">
                <a:pos x="103" y="0"/>
              </a:cxn>
            </a:cxnLst>
            <a:rect l="0" t="0" r="r" b="b"/>
            <a:pathLst>
              <a:path w="206" h="206">
                <a:moveTo>
                  <a:pt x="103" y="0"/>
                </a:moveTo>
                <a:lnTo>
                  <a:pt x="206" y="103"/>
                </a:lnTo>
                <a:lnTo>
                  <a:pt x="103" y="206"/>
                </a:lnTo>
                <a:lnTo>
                  <a:pt x="0" y="103"/>
                </a:lnTo>
                <a:lnTo>
                  <a:pt x="103" y="0"/>
                </a:lnTo>
                <a:close/>
              </a:path>
            </a:pathLst>
          </a:custGeom>
          <a:solidFill>
            <a:srgbClr val="FF6600"/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7" name="Freeform 238"/>
          <p:cNvSpPr>
            <a:spLocks/>
          </p:cNvSpPr>
          <p:nvPr/>
        </p:nvSpPr>
        <p:spPr bwMode="auto">
          <a:xfrm>
            <a:off x="2195482" y="2835300"/>
            <a:ext cx="163513" cy="163512"/>
          </a:xfrm>
          <a:custGeom>
            <a:avLst/>
            <a:gdLst/>
            <a:ahLst/>
            <a:cxnLst>
              <a:cxn ang="0">
                <a:pos x="103" y="0"/>
              </a:cxn>
              <a:cxn ang="0">
                <a:pos x="206" y="103"/>
              </a:cxn>
              <a:cxn ang="0">
                <a:pos x="103" y="206"/>
              </a:cxn>
              <a:cxn ang="0">
                <a:pos x="0" y="103"/>
              </a:cxn>
              <a:cxn ang="0">
                <a:pos x="103" y="0"/>
              </a:cxn>
            </a:cxnLst>
            <a:rect l="0" t="0" r="r" b="b"/>
            <a:pathLst>
              <a:path w="206" h="206">
                <a:moveTo>
                  <a:pt x="103" y="0"/>
                </a:moveTo>
                <a:lnTo>
                  <a:pt x="206" y="103"/>
                </a:lnTo>
                <a:lnTo>
                  <a:pt x="103" y="206"/>
                </a:lnTo>
                <a:lnTo>
                  <a:pt x="0" y="103"/>
                </a:lnTo>
                <a:lnTo>
                  <a:pt x="103" y="0"/>
                </a:lnTo>
                <a:close/>
              </a:path>
            </a:pathLst>
          </a:custGeom>
          <a:solidFill>
            <a:srgbClr val="FF6600"/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8" name="Freeform 239"/>
          <p:cNvSpPr>
            <a:spLocks/>
          </p:cNvSpPr>
          <p:nvPr/>
        </p:nvSpPr>
        <p:spPr bwMode="auto">
          <a:xfrm>
            <a:off x="1968470" y="2754337"/>
            <a:ext cx="163512" cy="163513"/>
          </a:xfrm>
          <a:custGeom>
            <a:avLst/>
            <a:gdLst/>
            <a:ahLst/>
            <a:cxnLst>
              <a:cxn ang="0">
                <a:pos x="103" y="0"/>
              </a:cxn>
              <a:cxn ang="0">
                <a:pos x="206" y="103"/>
              </a:cxn>
              <a:cxn ang="0">
                <a:pos x="103" y="206"/>
              </a:cxn>
              <a:cxn ang="0">
                <a:pos x="0" y="103"/>
              </a:cxn>
              <a:cxn ang="0">
                <a:pos x="103" y="0"/>
              </a:cxn>
            </a:cxnLst>
            <a:rect l="0" t="0" r="r" b="b"/>
            <a:pathLst>
              <a:path w="206" h="206">
                <a:moveTo>
                  <a:pt x="103" y="0"/>
                </a:moveTo>
                <a:lnTo>
                  <a:pt x="206" y="103"/>
                </a:lnTo>
                <a:lnTo>
                  <a:pt x="103" y="206"/>
                </a:lnTo>
                <a:lnTo>
                  <a:pt x="0" y="103"/>
                </a:lnTo>
                <a:lnTo>
                  <a:pt x="103" y="0"/>
                </a:lnTo>
                <a:close/>
              </a:path>
            </a:pathLst>
          </a:custGeom>
          <a:solidFill>
            <a:srgbClr val="FF6600"/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9" name="Freeform 240"/>
          <p:cNvSpPr>
            <a:spLocks/>
          </p:cNvSpPr>
          <p:nvPr/>
        </p:nvSpPr>
        <p:spPr bwMode="auto">
          <a:xfrm>
            <a:off x="2098645" y="2751162"/>
            <a:ext cx="163512" cy="161925"/>
          </a:xfrm>
          <a:custGeom>
            <a:avLst/>
            <a:gdLst/>
            <a:ahLst/>
            <a:cxnLst>
              <a:cxn ang="0">
                <a:pos x="103" y="0"/>
              </a:cxn>
              <a:cxn ang="0">
                <a:pos x="206" y="103"/>
              </a:cxn>
              <a:cxn ang="0">
                <a:pos x="103" y="206"/>
              </a:cxn>
              <a:cxn ang="0">
                <a:pos x="0" y="103"/>
              </a:cxn>
              <a:cxn ang="0">
                <a:pos x="103" y="0"/>
              </a:cxn>
            </a:cxnLst>
            <a:rect l="0" t="0" r="r" b="b"/>
            <a:pathLst>
              <a:path w="206" h="206">
                <a:moveTo>
                  <a:pt x="103" y="0"/>
                </a:moveTo>
                <a:lnTo>
                  <a:pt x="206" y="103"/>
                </a:lnTo>
                <a:lnTo>
                  <a:pt x="103" y="206"/>
                </a:lnTo>
                <a:lnTo>
                  <a:pt x="0" y="103"/>
                </a:lnTo>
                <a:lnTo>
                  <a:pt x="103" y="0"/>
                </a:lnTo>
                <a:close/>
              </a:path>
            </a:pathLst>
          </a:custGeom>
          <a:solidFill>
            <a:srgbClr val="FF6600"/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0" name="Freeform 241"/>
          <p:cNvSpPr>
            <a:spLocks/>
          </p:cNvSpPr>
          <p:nvPr/>
        </p:nvSpPr>
        <p:spPr bwMode="auto">
          <a:xfrm>
            <a:off x="2244695" y="2747987"/>
            <a:ext cx="163512" cy="163513"/>
          </a:xfrm>
          <a:custGeom>
            <a:avLst/>
            <a:gdLst/>
            <a:ahLst/>
            <a:cxnLst>
              <a:cxn ang="0">
                <a:pos x="103" y="0"/>
              </a:cxn>
              <a:cxn ang="0">
                <a:pos x="206" y="103"/>
              </a:cxn>
              <a:cxn ang="0">
                <a:pos x="103" y="206"/>
              </a:cxn>
              <a:cxn ang="0">
                <a:pos x="0" y="103"/>
              </a:cxn>
              <a:cxn ang="0">
                <a:pos x="103" y="0"/>
              </a:cxn>
            </a:cxnLst>
            <a:rect l="0" t="0" r="r" b="b"/>
            <a:pathLst>
              <a:path w="206" h="206">
                <a:moveTo>
                  <a:pt x="103" y="0"/>
                </a:moveTo>
                <a:lnTo>
                  <a:pt x="206" y="103"/>
                </a:lnTo>
                <a:lnTo>
                  <a:pt x="103" y="206"/>
                </a:lnTo>
                <a:lnTo>
                  <a:pt x="0" y="103"/>
                </a:lnTo>
                <a:lnTo>
                  <a:pt x="103" y="0"/>
                </a:lnTo>
                <a:close/>
              </a:path>
            </a:pathLst>
          </a:custGeom>
          <a:solidFill>
            <a:srgbClr val="FF6600"/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1" name="Freeform 242"/>
          <p:cNvSpPr>
            <a:spLocks/>
          </p:cNvSpPr>
          <p:nvPr/>
        </p:nvSpPr>
        <p:spPr bwMode="auto">
          <a:xfrm>
            <a:off x="1966882" y="2668612"/>
            <a:ext cx="163513" cy="163513"/>
          </a:xfrm>
          <a:custGeom>
            <a:avLst/>
            <a:gdLst/>
            <a:ahLst/>
            <a:cxnLst>
              <a:cxn ang="0">
                <a:pos x="103" y="0"/>
              </a:cxn>
              <a:cxn ang="0">
                <a:pos x="206" y="103"/>
              </a:cxn>
              <a:cxn ang="0">
                <a:pos x="103" y="206"/>
              </a:cxn>
              <a:cxn ang="0">
                <a:pos x="0" y="103"/>
              </a:cxn>
              <a:cxn ang="0">
                <a:pos x="103" y="0"/>
              </a:cxn>
            </a:cxnLst>
            <a:rect l="0" t="0" r="r" b="b"/>
            <a:pathLst>
              <a:path w="206" h="206">
                <a:moveTo>
                  <a:pt x="103" y="0"/>
                </a:moveTo>
                <a:lnTo>
                  <a:pt x="206" y="103"/>
                </a:lnTo>
                <a:lnTo>
                  <a:pt x="103" y="206"/>
                </a:lnTo>
                <a:lnTo>
                  <a:pt x="0" y="103"/>
                </a:lnTo>
                <a:lnTo>
                  <a:pt x="103" y="0"/>
                </a:lnTo>
                <a:close/>
              </a:path>
            </a:pathLst>
          </a:custGeom>
          <a:solidFill>
            <a:srgbClr val="FF6600"/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2" name="Freeform 243"/>
          <p:cNvSpPr>
            <a:spLocks/>
          </p:cNvSpPr>
          <p:nvPr/>
        </p:nvSpPr>
        <p:spPr bwMode="auto">
          <a:xfrm>
            <a:off x="1977995" y="2665437"/>
            <a:ext cx="163512" cy="163513"/>
          </a:xfrm>
          <a:custGeom>
            <a:avLst/>
            <a:gdLst/>
            <a:ahLst/>
            <a:cxnLst>
              <a:cxn ang="0">
                <a:pos x="103" y="0"/>
              </a:cxn>
              <a:cxn ang="0">
                <a:pos x="206" y="103"/>
              </a:cxn>
              <a:cxn ang="0">
                <a:pos x="103" y="206"/>
              </a:cxn>
              <a:cxn ang="0">
                <a:pos x="0" y="103"/>
              </a:cxn>
              <a:cxn ang="0">
                <a:pos x="103" y="0"/>
              </a:cxn>
            </a:cxnLst>
            <a:rect l="0" t="0" r="r" b="b"/>
            <a:pathLst>
              <a:path w="206" h="206">
                <a:moveTo>
                  <a:pt x="103" y="0"/>
                </a:moveTo>
                <a:lnTo>
                  <a:pt x="206" y="103"/>
                </a:lnTo>
                <a:lnTo>
                  <a:pt x="103" y="206"/>
                </a:lnTo>
                <a:lnTo>
                  <a:pt x="0" y="103"/>
                </a:lnTo>
                <a:lnTo>
                  <a:pt x="103" y="0"/>
                </a:lnTo>
                <a:close/>
              </a:path>
            </a:pathLst>
          </a:custGeom>
          <a:solidFill>
            <a:srgbClr val="FF6600"/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3" name="Freeform 244"/>
          <p:cNvSpPr>
            <a:spLocks/>
          </p:cNvSpPr>
          <p:nvPr/>
        </p:nvSpPr>
        <p:spPr bwMode="auto">
          <a:xfrm>
            <a:off x="1784320" y="2627337"/>
            <a:ext cx="163512" cy="163513"/>
          </a:xfrm>
          <a:custGeom>
            <a:avLst/>
            <a:gdLst/>
            <a:ahLst/>
            <a:cxnLst>
              <a:cxn ang="0">
                <a:pos x="103" y="0"/>
              </a:cxn>
              <a:cxn ang="0">
                <a:pos x="206" y="103"/>
              </a:cxn>
              <a:cxn ang="0">
                <a:pos x="103" y="206"/>
              </a:cxn>
              <a:cxn ang="0">
                <a:pos x="0" y="103"/>
              </a:cxn>
              <a:cxn ang="0">
                <a:pos x="103" y="0"/>
              </a:cxn>
            </a:cxnLst>
            <a:rect l="0" t="0" r="r" b="b"/>
            <a:pathLst>
              <a:path w="206" h="206">
                <a:moveTo>
                  <a:pt x="103" y="0"/>
                </a:moveTo>
                <a:lnTo>
                  <a:pt x="206" y="103"/>
                </a:lnTo>
                <a:lnTo>
                  <a:pt x="103" y="206"/>
                </a:lnTo>
                <a:lnTo>
                  <a:pt x="0" y="103"/>
                </a:lnTo>
                <a:lnTo>
                  <a:pt x="103" y="0"/>
                </a:lnTo>
                <a:close/>
              </a:path>
            </a:pathLst>
          </a:custGeom>
          <a:solidFill>
            <a:srgbClr val="FF6600"/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4" name="Freeform 245"/>
          <p:cNvSpPr>
            <a:spLocks/>
          </p:cNvSpPr>
          <p:nvPr/>
        </p:nvSpPr>
        <p:spPr bwMode="auto">
          <a:xfrm>
            <a:off x="1795432" y="2620987"/>
            <a:ext cx="163513" cy="161925"/>
          </a:xfrm>
          <a:custGeom>
            <a:avLst/>
            <a:gdLst/>
            <a:ahLst/>
            <a:cxnLst>
              <a:cxn ang="0">
                <a:pos x="103" y="0"/>
              </a:cxn>
              <a:cxn ang="0">
                <a:pos x="206" y="103"/>
              </a:cxn>
              <a:cxn ang="0">
                <a:pos x="103" y="206"/>
              </a:cxn>
              <a:cxn ang="0">
                <a:pos x="0" y="103"/>
              </a:cxn>
              <a:cxn ang="0">
                <a:pos x="103" y="0"/>
              </a:cxn>
            </a:cxnLst>
            <a:rect l="0" t="0" r="r" b="b"/>
            <a:pathLst>
              <a:path w="206" h="206">
                <a:moveTo>
                  <a:pt x="103" y="0"/>
                </a:moveTo>
                <a:lnTo>
                  <a:pt x="206" y="103"/>
                </a:lnTo>
                <a:lnTo>
                  <a:pt x="103" y="206"/>
                </a:lnTo>
                <a:lnTo>
                  <a:pt x="0" y="103"/>
                </a:lnTo>
                <a:lnTo>
                  <a:pt x="103" y="0"/>
                </a:lnTo>
                <a:close/>
              </a:path>
            </a:pathLst>
          </a:custGeom>
          <a:solidFill>
            <a:srgbClr val="FF6600"/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5" name="Freeform 246"/>
          <p:cNvSpPr>
            <a:spLocks/>
          </p:cNvSpPr>
          <p:nvPr/>
        </p:nvSpPr>
        <p:spPr bwMode="auto">
          <a:xfrm>
            <a:off x="1785907" y="2495575"/>
            <a:ext cx="163513" cy="163512"/>
          </a:xfrm>
          <a:custGeom>
            <a:avLst/>
            <a:gdLst/>
            <a:ahLst/>
            <a:cxnLst>
              <a:cxn ang="0">
                <a:pos x="103" y="0"/>
              </a:cxn>
              <a:cxn ang="0">
                <a:pos x="206" y="103"/>
              </a:cxn>
              <a:cxn ang="0">
                <a:pos x="103" y="206"/>
              </a:cxn>
              <a:cxn ang="0">
                <a:pos x="0" y="103"/>
              </a:cxn>
              <a:cxn ang="0">
                <a:pos x="103" y="0"/>
              </a:cxn>
            </a:cxnLst>
            <a:rect l="0" t="0" r="r" b="b"/>
            <a:pathLst>
              <a:path w="206" h="206">
                <a:moveTo>
                  <a:pt x="103" y="0"/>
                </a:moveTo>
                <a:lnTo>
                  <a:pt x="206" y="103"/>
                </a:lnTo>
                <a:lnTo>
                  <a:pt x="103" y="206"/>
                </a:lnTo>
                <a:lnTo>
                  <a:pt x="0" y="103"/>
                </a:lnTo>
                <a:lnTo>
                  <a:pt x="103" y="0"/>
                </a:lnTo>
                <a:close/>
              </a:path>
            </a:pathLst>
          </a:custGeom>
          <a:solidFill>
            <a:srgbClr val="FF6600"/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6" name="Freeform 247"/>
          <p:cNvSpPr>
            <a:spLocks/>
          </p:cNvSpPr>
          <p:nvPr/>
        </p:nvSpPr>
        <p:spPr bwMode="auto">
          <a:xfrm>
            <a:off x="2074832" y="2486050"/>
            <a:ext cx="163513" cy="163512"/>
          </a:xfrm>
          <a:custGeom>
            <a:avLst/>
            <a:gdLst/>
            <a:ahLst/>
            <a:cxnLst>
              <a:cxn ang="0">
                <a:pos x="103" y="0"/>
              </a:cxn>
              <a:cxn ang="0">
                <a:pos x="206" y="103"/>
              </a:cxn>
              <a:cxn ang="0">
                <a:pos x="103" y="206"/>
              </a:cxn>
              <a:cxn ang="0">
                <a:pos x="0" y="103"/>
              </a:cxn>
              <a:cxn ang="0">
                <a:pos x="103" y="0"/>
              </a:cxn>
            </a:cxnLst>
            <a:rect l="0" t="0" r="r" b="b"/>
            <a:pathLst>
              <a:path w="206" h="206">
                <a:moveTo>
                  <a:pt x="103" y="0"/>
                </a:moveTo>
                <a:lnTo>
                  <a:pt x="206" y="103"/>
                </a:lnTo>
                <a:lnTo>
                  <a:pt x="103" y="206"/>
                </a:lnTo>
                <a:lnTo>
                  <a:pt x="0" y="103"/>
                </a:lnTo>
                <a:lnTo>
                  <a:pt x="103" y="0"/>
                </a:lnTo>
                <a:close/>
              </a:path>
            </a:pathLst>
          </a:custGeom>
          <a:solidFill>
            <a:srgbClr val="FF6600"/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7" name="Freeform 248"/>
          <p:cNvSpPr>
            <a:spLocks/>
          </p:cNvSpPr>
          <p:nvPr/>
        </p:nvSpPr>
        <p:spPr bwMode="auto">
          <a:xfrm>
            <a:off x="2316132" y="2268562"/>
            <a:ext cx="163513" cy="163513"/>
          </a:xfrm>
          <a:custGeom>
            <a:avLst/>
            <a:gdLst/>
            <a:ahLst/>
            <a:cxnLst>
              <a:cxn ang="0">
                <a:pos x="103" y="0"/>
              </a:cxn>
              <a:cxn ang="0">
                <a:pos x="206" y="103"/>
              </a:cxn>
              <a:cxn ang="0">
                <a:pos x="103" y="206"/>
              </a:cxn>
              <a:cxn ang="0">
                <a:pos x="0" y="103"/>
              </a:cxn>
              <a:cxn ang="0">
                <a:pos x="103" y="0"/>
              </a:cxn>
            </a:cxnLst>
            <a:rect l="0" t="0" r="r" b="b"/>
            <a:pathLst>
              <a:path w="206" h="206">
                <a:moveTo>
                  <a:pt x="103" y="0"/>
                </a:moveTo>
                <a:lnTo>
                  <a:pt x="206" y="103"/>
                </a:lnTo>
                <a:lnTo>
                  <a:pt x="103" y="206"/>
                </a:lnTo>
                <a:lnTo>
                  <a:pt x="0" y="103"/>
                </a:lnTo>
                <a:lnTo>
                  <a:pt x="103" y="0"/>
                </a:lnTo>
                <a:close/>
              </a:path>
            </a:pathLst>
          </a:custGeom>
          <a:solidFill>
            <a:srgbClr val="FF6600"/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8" name="Freeform 249"/>
          <p:cNvSpPr>
            <a:spLocks/>
          </p:cNvSpPr>
          <p:nvPr/>
        </p:nvSpPr>
        <p:spPr bwMode="auto">
          <a:xfrm>
            <a:off x="1955770" y="1959000"/>
            <a:ext cx="163512" cy="163512"/>
          </a:xfrm>
          <a:custGeom>
            <a:avLst/>
            <a:gdLst/>
            <a:ahLst/>
            <a:cxnLst>
              <a:cxn ang="0">
                <a:pos x="103" y="0"/>
              </a:cxn>
              <a:cxn ang="0">
                <a:pos x="206" y="103"/>
              </a:cxn>
              <a:cxn ang="0">
                <a:pos x="103" y="206"/>
              </a:cxn>
              <a:cxn ang="0">
                <a:pos x="0" y="103"/>
              </a:cxn>
              <a:cxn ang="0">
                <a:pos x="103" y="0"/>
              </a:cxn>
            </a:cxnLst>
            <a:rect l="0" t="0" r="r" b="b"/>
            <a:pathLst>
              <a:path w="206" h="206">
                <a:moveTo>
                  <a:pt x="103" y="0"/>
                </a:moveTo>
                <a:lnTo>
                  <a:pt x="206" y="103"/>
                </a:lnTo>
                <a:lnTo>
                  <a:pt x="103" y="206"/>
                </a:lnTo>
                <a:lnTo>
                  <a:pt x="0" y="103"/>
                </a:lnTo>
                <a:lnTo>
                  <a:pt x="103" y="0"/>
                </a:lnTo>
                <a:close/>
              </a:path>
            </a:pathLst>
          </a:custGeom>
          <a:solidFill>
            <a:srgbClr val="FF6600"/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9" name="Rectangle 250"/>
          <p:cNvSpPr>
            <a:spLocks noChangeArrowheads="1"/>
          </p:cNvSpPr>
          <p:nvPr/>
        </p:nvSpPr>
        <p:spPr bwMode="auto">
          <a:xfrm>
            <a:off x="619095" y="6088087"/>
            <a:ext cx="561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2000">
                <a:solidFill>
                  <a:srgbClr val="000000"/>
                </a:solidFill>
              </a:rPr>
              <a:t>0,01</a:t>
            </a:r>
            <a:endParaRPr lang="fr-FR" sz="3200"/>
          </a:p>
        </p:txBody>
      </p:sp>
      <p:sp>
        <p:nvSpPr>
          <p:cNvPr id="260" name="Rectangle 251"/>
          <p:cNvSpPr>
            <a:spLocks noChangeArrowheads="1"/>
          </p:cNvSpPr>
          <p:nvPr/>
        </p:nvSpPr>
        <p:spPr bwMode="auto">
          <a:xfrm>
            <a:off x="790545" y="5324500"/>
            <a:ext cx="401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2000">
                <a:solidFill>
                  <a:srgbClr val="000000"/>
                </a:solidFill>
              </a:rPr>
              <a:t>0,1</a:t>
            </a:r>
            <a:endParaRPr lang="fr-FR" sz="3200"/>
          </a:p>
        </p:txBody>
      </p:sp>
      <p:sp>
        <p:nvSpPr>
          <p:cNvPr id="261" name="Rectangle 252"/>
          <p:cNvSpPr>
            <a:spLocks noChangeArrowheads="1"/>
          </p:cNvSpPr>
          <p:nvPr/>
        </p:nvSpPr>
        <p:spPr bwMode="auto">
          <a:xfrm>
            <a:off x="1038195" y="4560912"/>
            <a:ext cx="160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2000">
                <a:solidFill>
                  <a:srgbClr val="000000"/>
                </a:solidFill>
              </a:rPr>
              <a:t>1</a:t>
            </a:r>
            <a:endParaRPr lang="fr-FR" sz="3200"/>
          </a:p>
        </p:txBody>
      </p:sp>
      <p:sp>
        <p:nvSpPr>
          <p:cNvPr id="262" name="Rectangle 253"/>
          <p:cNvSpPr>
            <a:spLocks noChangeArrowheads="1"/>
          </p:cNvSpPr>
          <p:nvPr/>
        </p:nvSpPr>
        <p:spPr bwMode="auto">
          <a:xfrm>
            <a:off x="877857" y="3797325"/>
            <a:ext cx="320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2000">
                <a:solidFill>
                  <a:srgbClr val="000000"/>
                </a:solidFill>
              </a:rPr>
              <a:t>10</a:t>
            </a:r>
            <a:endParaRPr lang="fr-FR" sz="3200"/>
          </a:p>
        </p:txBody>
      </p:sp>
      <p:sp>
        <p:nvSpPr>
          <p:cNvPr id="263" name="Rectangle 254"/>
          <p:cNvSpPr>
            <a:spLocks noChangeArrowheads="1"/>
          </p:cNvSpPr>
          <p:nvPr/>
        </p:nvSpPr>
        <p:spPr bwMode="auto">
          <a:xfrm>
            <a:off x="717520" y="3033737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2000">
                <a:solidFill>
                  <a:srgbClr val="000000"/>
                </a:solidFill>
              </a:rPr>
              <a:t>100</a:t>
            </a:r>
            <a:endParaRPr lang="fr-FR" sz="3200"/>
          </a:p>
        </p:txBody>
      </p:sp>
      <p:sp>
        <p:nvSpPr>
          <p:cNvPr id="264" name="Rectangle 255"/>
          <p:cNvSpPr>
            <a:spLocks noChangeArrowheads="1"/>
          </p:cNvSpPr>
          <p:nvPr/>
        </p:nvSpPr>
        <p:spPr bwMode="auto">
          <a:xfrm>
            <a:off x="555595" y="2270150"/>
            <a:ext cx="641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2000">
                <a:solidFill>
                  <a:srgbClr val="000000"/>
                </a:solidFill>
              </a:rPr>
              <a:t>1000</a:t>
            </a:r>
            <a:endParaRPr lang="fr-FR" sz="3200"/>
          </a:p>
        </p:txBody>
      </p:sp>
      <p:sp>
        <p:nvSpPr>
          <p:cNvPr id="265" name="Rectangle 256"/>
          <p:cNvSpPr>
            <a:spLocks noChangeArrowheads="1"/>
          </p:cNvSpPr>
          <p:nvPr/>
        </p:nvSpPr>
        <p:spPr bwMode="auto">
          <a:xfrm>
            <a:off x="395257" y="1506562"/>
            <a:ext cx="801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2000">
                <a:solidFill>
                  <a:srgbClr val="000000"/>
                </a:solidFill>
              </a:rPr>
              <a:t>10000</a:t>
            </a:r>
            <a:endParaRPr lang="fr-FR" sz="3200"/>
          </a:p>
        </p:txBody>
      </p:sp>
      <p:sp>
        <p:nvSpPr>
          <p:cNvPr id="266" name="Rectangle 257"/>
          <p:cNvSpPr>
            <a:spLocks noChangeArrowheads="1"/>
          </p:cNvSpPr>
          <p:nvPr/>
        </p:nvSpPr>
        <p:spPr bwMode="auto">
          <a:xfrm>
            <a:off x="1103282" y="6357958"/>
            <a:ext cx="561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2000">
                <a:solidFill>
                  <a:srgbClr val="000000"/>
                </a:solidFill>
              </a:rPr>
              <a:t>0,01</a:t>
            </a:r>
            <a:endParaRPr lang="fr-FR" sz="3200"/>
          </a:p>
        </p:txBody>
      </p:sp>
      <p:sp>
        <p:nvSpPr>
          <p:cNvPr id="267" name="Rectangle 258"/>
          <p:cNvSpPr>
            <a:spLocks noChangeArrowheads="1"/>
          </p:cNvSpPr>
          <p:nvPr/>
        </p:nvSpPr>
        <p:spPr bwMode="auto">
          <a:xfrm>
            <a:off x="2554257" y="6357958"/>
            <a:ext cx="401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2000">
                <a:solidFill>
                  <a:srgbClr val="000000"/>
                </a:solidFill>
              </a:rPr>
              <a:t>0,1</a:t>
            </a:r>
            <a:endParaRPr lang="fr-FR" sz="3200"/>
          </a:p>
        </p:txBody>
      </p:sp>
      <p:sp>
        <p:nvSpPr>
          <p:cNvPr id="268" name="Rectangle 259"/>
          <p:cNvSpPr>
            <a:spLocks noChangeArrowheads="1"/>
          </p:cNvSpPr>
          <p:nvPr/>
        </p:nvSpPr>
        <p:spPr bwMode="auto">
          <a:xfrm>
            <a:off x="4043332" y="6357958"/>
            <a:ext cx="160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2000">
                <a:solidFill>
                  <a:srgbClr val="000000"/>
                </a:solidFill>
              </a:rPr>
              <a:t>1</a:t>
            </a:r>
            <a:endParaRPr lang="fr-FR" sz="3200"/>
          </a:p>
        </p:txBody>
      </p:sp>
      <p:sp>
        <p:nvSpPr>
          <p:cNvPr id="269" name="Rectangle 260"/>
          <p:cNvSpPr>
            <a:spLocks noChangeArrowheads="1"/>
          </p:cNvSpPr>
          <p:nvPr/>
        </p:nvSpPr>
        <p:spPr bwMode="auto">
          <a:xfrm>
            <a:off x="5332382" y="6357958"/>
            <a:ext cx="320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2000">
                <a:solidFill>
                  <a:srgbClr val="000000"/>
                </a:solidFill>
              </a:rPr>
              <a:t>10</a:t>
            </a:r>
            <a:endParaRPr lang="fr-FR" sz="3200"/>
          </a:p>
        </p:txBody>
      </p:sp>
      <p:sp>
        <p:nvSpPr>
          <p:cNvPr id="270" name="Rectangle 261"/>
          <p:cNvSpPr>
            <a:spLocks noChangeArrowheads="1"/>
          </p:cNvSpPr>
          <p:nvPr/>
        </p:nvSpPr>
        <p:spPr bwMode="auto">
          <a:xfrm>
            <a:off x="6623020" y="6357958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2000">
                <a:solidFill>
                  <a:srgbClr val="000000"/>
                </a:solidFill>
              </a:rPr>
              <a:t>100</a:t>
            </a:r>
            <a:endParaRPr lang="fr-FR" sz="3200"/>
          </a:p>
        </p:txBody>
      </p:sp>
      <p:sp>
        <p:nvSpPr>
          <p:cNvPr id="271" name="Rectangle 262"/>
          <p:cNvSpPr>
            <a:spLocks noChangeArrowheads="1"/>
          </p:cNvSpPr>
          <p:nvPr/>
        </p:nvSpPr>
        <p:spPr bwMode="auto">
          <a:xfrm>
            <a:off x="7912070" y="6357958"/>
            <a:ext cx="641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2000">
                <a:solidFill>
                  <a:srgbClr val="000000"/>
                </a:solidFill>
              </a:rPr>
              <a:t>1000</a:t>
            </a:r>
            <a:endParaRPr lang="fr-FR" sz="3200"/>
          </a:p>
        </p:txBody>
      </p:sp>
      <p:sp>
        <p:nvSpPr>
          <p:cNvPr id="272" name="Rectangle 263"/>
          <p:cNvSpPr>
            <a:spLocks noChangeArrowheads="1"/>
          </p:cNvSpPr>
          <p:nvPr/>
        </p:nvSpPr>
        <p:spPr bwMode="auto">
          <a:xfrm>
            <a:off x="3470245" y="6553224"/>
            <a:ext cx="21912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2000" b="1" dirty="0" smtClean="0">
                <a:solidFill>
                  <a:srgbClr val="000000"/>
                </a:solidFill>
              </a:rPr>
              <a:t>Semi-major </a:t>
            </a:r>
            <a:r>
              <a:rPr lang="fr-FR" sz="2000" b="1" dirty="0">
                <a:solidFill>
                  <a:srgbClr val="000000"/>
                </a:solidFill>
              </a:rPr>
              <a:t>axe </a:t>
            </a:r>
            <a:r>
              <a:rPr lang="fr-FR" sz="2000" b="1" dirty="0" smtClean="0">
                <a:solidFill>
                  <a:srgbClr val="000000"/>
                </a:solidFill>
              </a:rPr>
              <a:t>(AU)</a:t>
            </a:r>
            <a:endParaRPr lang="fr-FR" sz="3200" dirty="0"/>
          </a:p>
        </p:txBody>
      </p:sp>
      <p:sp>
        <p:nvSpPr>
          <p:cNvPr id="273" name="Rectangle 264"/>
          <p:cNvSpPr>
            <a:spLocks noChangeArrowheads="1"/>
          </p:cNvSpPr>
          <p:nvPr/>
        </p:nvSpPr>
        <p:spPr bwMode="auto">
          <a:xfrm rot="16200000">
            <a:off x="-200783" y="3771231"/>
            <a:ext cx="11349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2000" b="1" dirty="0" smtClean="0">
                <a:solidFill>
                  <a:srgbClr val="000000"/>
                </a:solidFill>
              </a:rPr>
              <a:t>Mass (M</a:t>
            </a:r>
            <a:r>
              <a:rPr lang="fr-FR" sz="2000" b="1" baseline="-25000" dirty="0" smtClean="0">
                <a:solidFill>
                  <a:srgbClr val="000000"/>
                </a:solidFill>
                <a:latin typeface="Lucida Sans Unicode"/>
                <a:cs typeface="Lucida Sans Unicode"/>
              </a:rPr>
              <a:t>⊕</a:t>
            </a:r>
            <a:r>
              <a:rPr lang="fr-FR" sz="2000" b="1" dirty="0" smtClean="0">
                <a:solidFill>
                  <a:srgbClr val="000000"/>
                </a:solidFill>
              </a:rPr>
              <a:t>)</a:t>
            </a:r>
            <a:endParaRPr lang="fr-FR" sz="3200" dirty="0"/>
          </a:p>
        </p:txBody>
      </p:sp>
      <p:sp>
        <p:nvSpPr>
          <p:cNvPr id="274" name="Rectangle 265"/>
          <p:cNvSpPr>
            <a:spLocks noChangeArrowheads="1"/>
          </p:cNvSpPr>
          <p:nvPr/>
        </p:nvSpPr>
        <p:spPr bwMode="auto">
          <a:xfrm>
            <a:off x="6156295" y="4545037"/>
            <a:ext cx="2625725" cy="1617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75" name="Oval 266"/>
          <p:cNvSpPr>
            <a:spLocks noChangeArrowheads="1"/>
          </p:cNvSpPr>
          <p:nvPr/>
        </p:nvSpPr>
        <p:spPr bwMode="auto">
          <a:xfrm>
            <a:off x="6569045" y="4689500"/>
            <a:ext cx="127000" cy="1270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76" name="Rectangle 267"/>
          <p:cNvSpPr>
            <a:spLocks noChangeArrowheads="1"/>
          </p:cNvSpPr>
          <p:nvPr/>
        </p:nvSpPr>
        <p:spPr bwMode="auto">
          <a:xfrm>
            <a:off x="6746845" y="4630762"/>
            <a:ext cx="13689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600" dirty="0" smtClean="0">
                <a:solidFill>
                  <a:srgbClr val="000000"/>
                </a:solidFill>
              </a:rPr>
              <a:t>Vitesses radiales</a:t>
            </a:r>
            <a:endParaRPr lang="fr-FR" sz="3200" dirty="0"/>
          </a:p>
        </p:txBody>
      </p:sp>
      <p:sp>
        <p:nvSpPr>
          <p:cNvPr id="277" name="Oval 268"/>
          <p:cNvSpPr>
            <a:spLocks noChangeArrowheads="1"/>
          </p:cNvSpPr>
          <p:nvPr/>
        </p:nvSpPr>
        <p:spPr bwMode="auto">
          <a:xfrm>
            <a:off x="6569045" y="4414862"/>
            <a:ext cx="127000" cy="127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78" name="Rectangle 269"/>
          <p:cNvSpPr>
            <a:spLocks noChangeArrowheads="1"/>
          </p:cNvSpPr>
          <p:nvPr/>
        </p:nvSpPr>
        <p:spPr bwMode="auto">
          <a:xfrm>
            <a:off x="6746845" y="4357712"/>
            <a:ext cx="12948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600" dirty="0" smtClean="0">
                <a:solidFill>
                  <a:srgbClr val="000000"/>
                </a:solidFill>
              </a:rPr>
              <a:t>Système solaire</a:t>
            </a:r>
            <a:endParaRPr lang="fr-FR" sz="3200" dirty="0"/>
          </a:p>
        </p:txBody>
      </p:sp>
      <p:sp>
        <p:nvSpPr>
          <p:cNvPr id="279" name="Freeform 270"/>
          <p:cNvSpPr>
            <a:spLocks/>
          </p:cNvSpPr>
          <p:nvPr/>
        </p:nvSpPr>
        <p:spPr bwMode="auto">
          <a:xfrm>
            <a:off x="6567457" y="4949850"/>
            <a:ext cx="130175" cy="130175"/>
          </a:xfrm>
          <a:custGeom>
            <a:avLst/>
            <a:gdLst/>
            <a:ahLst/>
            <a:cxnLst>
              <a:cxn ang="0">
                <a:pos x="82" y="0"/>
              </a:cxn>
              <a:cxn ang="0">
                <a:pos x="164" y="82"/>
              </a:cxn>
              <a:cxn ang="0">
                <a:pos x="82" y="164"/>
              </a:cxn>
              <a:cxn ang="0">
                <a:pos x="0" y="82"/>
              </a:cxn>
              <a:cxn ang="0">
                <a:pos x="82" y="0"/>
              </a:cxn>
            </a:cxnLst>
            <a:rect l="0" t="0" r="r" b="b"/>
            <a:pathLst>
              <a:path w="164" h="164">
                <a:moveTo>
                  <a:pt x="82" y="0"/>
                </a:moveTo>
                <a:lnTo>
                  <a:pt x="164" y="82"/>
                </a:lnTo>
                <a:lnTo>
                  <a:pt x="82" y="164"/>
                </a:lnTo>
                <a:lnTo>
                  <a:pt x="0" y="82"/>
                </a:lnTo>
                <a:lnTo>
                  <a:pt x="82" y="0"/>
                </a:lnTo>
                <a:close/>
              </a:path>
            </a:pathLst>
          </a:custGeom>
          <a:solidFill>
            <a:srgbClr val="FF6600"/>
          </a:solidFill>
          <a:ln w="127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80" name="Rectangle 271"/>
          <p:cNvSpPr>
            <a:spLocks noChangeArrowheads="1"/>
          </p:cNvSpPr>
          <p:nvPr/>
        </p:nvSpPr>
        <p:spPr bwMode="auto">
          <a:xfrm>
            <a:off x="6746845" y="4894287"/>
            <a:ext cx="55534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600" dirty="0" smtClean="0">
                <a:solidFill>
                  <a:srgbClr val="000000"/>
                </a:solidFill>
              </a:rPr>
              <a:t>Transit</a:t>
            </a:r>
            <a:endParaRPr lang="fr-FR" sz="3200" dirty="0"/>
          </a:p>
        </p:txBody>
      </p:sp>
      <p:sp>
        <p:nvSpPr>
          <p:cNvPr id="281" name="AutoShape 279"/>
          <p:cNvSpPr>
            <a:spLocks noChangeArrowheads="1"/>
          </p:cNvSpPr>
          <p:nvPr/>
        </p:nvSpPr>
        <p:spPr bwMode="auto">
          <a:xfrm rot="-25185302">
            <a:off x="4338607" y="4410100"/>
            <a:ext cx="409575" cy="771525"/>
          </a:xfrm>
          <a:prstGeom prst="triangle">
            <a:avLst>
              <a:gd name="adj" fmla="val 20630"/>
            </a:avLst>
          </a:prstGeom>
          <a:solidFill>
            <a:srgbClr val="3333CC">
              <a:alpha val="20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282" name="Picture 280" descr="earth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50505"/>
              </a:clrFrom>
              <a:clrTo>
                <a:srgbClr val="050505">
                  <a:alpha val="0"/>
                </a:srgbClr>
              </a:clrTo>
            </a:clrChange>
          </a:blip>
          <a:srcRect l="5838" r="8308" b="16881"/>
          <a:stretch>
            <a:fillRect/>
          </a:stretch>
        </p:blipFill>
        <p:spPr bwMode="auto">
          <a:xfrm>
            <a:off x="4719607" y="4792687"/>
            <a:ext cx="46355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3" name="AutoShape 281"/>
          <p:cNvSpPr>
            <a:spLocks noChangeArrowheads="1"/>
          </p:cNvSpPr>
          <p:nvPr/>
        </p:nvSpPr>
        <p:spPr bwMode="auto">
          <a:xfrm rot="-26622960">
            <a:off x="5298251" y="2605906"/>
            <a:ext cx="496888" cy="952500"/>
          </a:xfrm>
          <a:prstGeom prst="triangle">
            <a:avLst>
              <a:gd name="adj" fmla="val 100000"/>
            </a:avLst>
          </a:prstGeom>
          <a:solidFill>
            <a:srgbClr val="663300">
              <a:alpha val="20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284" name="Picture 282" descr="jupite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03870" y="2854350"/>
            <a:ext cx="552450" cy="552450"/>
          </a:xfrm>
          <a:prstGeom prst="rect">
            <a:avLst/>
          </a:prstGeom>
          <a:noFill/>
        </p:spPr>
      </p:pic>
      <p:sp>
        <p:nvSpPr>
          <p:cNvPr id="285" name="Oval 284"/>
          <p:cNvSpPr>
            <a:spLocks noChangeArrowheads="1"/>
          </p:cNvSpPr>
          <p:nvPr/>
        </p:nvSpPr>
        <p:spPr bwMode="auto">
          <a:xfrm>
            <a:off x="4059207" y="4640287"/>
            <a:ext cx="128588" cy="127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86" name="Oval 285"/>
          <p:cNvSpPr>
            <a:spLocks noChangeArrowheads="1"/>
          </p:cNvSpPr>
          <p:nvPr/>
        </p:nvSpPr>
        <p:spPr bwMode="auto">
          <a:xfrm>
            <a:off x="5040282" y="2730525"/>
            <a:ext cx="127000" cy="127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87" name="Rectangle 286"/>
          <p:cNvSpPr>
            <a:spLocks noChangeArrowheads="1"/>
          </p:cNvSpPr>
          <p:nvPr/>
        </p:nvSpPr>
        <p:spPr bwMode="auto">
          <a:xfrm>
            <a:off x="6464270" y="4313262"/>
            <a:ext cx="2411412" cy="11874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88" name="Line 287"/>
          <p:cNvSpPr>
            <a:spLocks noChangeShapeType="1"/>
          </p:cNvSpPr>
          <p:nvPr/>
        </p:nvSpPr>
        <p:spPr bwMode="auto">
          <a:xfrm>
            <a:off x="1423957" y="3952900"/>
            <a:ext cx="6677025" cy="0"/>
          </a:xfrm>
          <a:prstGeom prst="line">
            <a:avLst/>
          </a:prstGeom>
          <a:noFill/>
          <a:ln w="57150">
            <a:solidFill>
              <a:srgbClr val="669900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90" name="Rectangle 3"/>
          <p:cNvSpPr>
            <a:spLocks noChangeArrowheads="1"/>
          </p:cNvSpPr>
          <p:nvPr/>
        </p:nvSpPr>
        <p:spPr bwMode="auto">
          <a:xfrm>
            <a:off x="0" y="500042"/>
            <a:ext cx="9144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r>
              <a:rPr lang="fr-FR" sz="6600" dirty="0" smtClean="0">
                <a:cs typeface="Lucida Sans Unicode" pitchFamily="34" charset="0"/>
              </a:rPr>
              <a:t>3.Imagerie</a:t>
            </a:r>
            <a:endParaRPr lang="en-US" sz="6600" dirty="0">
              <a:cs typeface="Lucida Sans Unicode" pitchFamily="34" charset="0"/>
            </a:endParaRPr>
          </a:p>
        </p:txBody>
      </p:sp>
      <p:sp>
        <p:nvSpPr>
          <p:cNvPr id="291" name="Oval 229"/>
          <p:cNvSpPr>
            <a:spLocks noChangeArrowheads="1"/>
          </p:cNvSpPr>
          <p:nvPr/>
        </p:nvSpPr>
        <p:spPr bwMode="auto">
          <a:xfrm>
            <a:off x="5373694" y="1928802"/>
            <a:ext cx="127000" cy="127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92" name="Oval 229"/>
          <p:cNvSpPr>
            <a:spLocks noChangeArrowheads="1"/>
          </p:cNvSpPr>
          <p:nvPr/>
        </p:nvSpPr>
        <p:spPr bwMode="auto">
          <a:xfrm>
            <a:off x="6072198" y="2087554"/>
            <a:ext cx="127000" cy="127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93" name="Oval 229"/>
          <p:cNvSpPr>
            <a:spLocks noChangeArrowheads="1"/>
          </p:cNvSpPr>
          <p:nvPr/>
        </p:nvSpPr>
        <p:spPr bwMode="auto">
          <a:xfrm>
            <a:off x="5659446" y="1873240"/>
            <a:ext cx="127000" cy="127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94" name="Oval 229"/>
          <p:cNvSpPr>
            <a:spLocks noChangeArrowheads="1"/>
          </p:cNvSpPr>
          <p:nvPr/>
        </p:nvSpPr>
        <p:spPr bwMode="auto">
          <a:xfrm>
            <a:off x="6143636" y="1873240"/>
            <a:ext cx="127000" cy="127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95" name="Oval 229"/>
          <p:cNvSpPr>
            <a:spLocks noChangeArrowheads="1"/>
          </p:cNvSpPr>
          <p:nvPr/>
        </p:nvSpPr>
        <p:spPr bwMode="auto">
          <a:xfrm>
            <a:off x="6286512" y="2000240"/>
            <a:ext cx="127000" cy="127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96" name="Oval 229"/>
          <p:cNvSpPr>
            <a:spLocks noChangeArrowheads="1"/>
          </p:cNvSpPr>
          <p:nvPr/>
        </p:nvSpPr>
        <p:spPr bwMode="auto">
          <a:xfrm>
            <a:off x="6858016" y="1730364"/>
            <a:ext cx="127000" cy="127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97" name="Oval 229"/>
          <p:cNvSpPr>
            <a:spLocks noChangeArrowheads="1"/>
          </p:cNvSpPr>
          <p:nvPr/>
        </p:nvSpPr>
        <p:spPr bwMode="auto">
          <a:xfrm>
            <a:off x="7286644" y="1730364"/>
            <a:ext cx="127000" cy="127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98" name="Oval 229"/>
          <p:cNvSpPr>
            <a:spLocks noChangeArrowheads="1"/>
          </p:cNvSpPr>
          <p:nvPr/>
        </p:nvSpPr>
        <p:spPr bwMode="auto">
          <a:xfrm>
            <a:off x="7215206" y="1857364"/>
            <a:ext cx="127000" cy="127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99" name="Oval 229"/>
          <p:cNvSpPr>
            <a:spLocks noChangeArrowheads="1"/>
          </p:cNvSpPr>
          <p:nvPr/>
        </p:nvSpPr>
        <p:spPr bwMode="auto">
          <a:xfrm>
            <a:off x="7286644" y="1944678"/>
            <a:ext cx="127000" cy="127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2" name="Oval 229"/>
          <p:cNvSpPr>
            <a:spLocks noChangeArrowheads="1"/>
          </p:cNvSpPr>
          <p:nvPr/>
        </p:nvSpPr>
        <p:spPr bwMode="auto">
          <a:xfrm>
            <a:off x="7500958" y="1857364"/>
            <a:ext cx="127000" cy="127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5" name="Rectangle 271"/>
          <p:cNvSpPr>
            <a:spLocks noChangeArrowheads="1"/>
          </p:cNvSpPr>
          <p:nvPr/>
        </p:nvSpPr>
        <p:spPr bwMode="auto">
          <a:xfrm>
            <a:off x="6770117" y="5143512"/>
            <a:ext cx="73084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600" dirty="0" smtClean="0">
                <a:solidFill>
                  <a:srgbClr val="000000"/>
                </a:solidFill>
              </a:rPr>
              <a:t>Imagerie</a:t>
            </a:r>
            <a:endParaRPr lang="fr-FR" sz="3200" dirty="0"/>
          </a:p>
        </p:txBody>
      </p:sp>
      <p:sp>
        <p:nvSpPr>
          <p:cNvPr id="306" name="Oval 229"/>
          <p:cNvSpPr>
            <a:spLocks noChangeArrowheads="1"/>
          </p:cNvSpPr>
          <p:nvPr/>
        </p:nvSpPr>
        <p:spPr bwMode="auto">
          <a:xfrm>
            <a:off x="6588140" y="5214950"/>
            <a:ext cx="127000" cy="127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170323" y="1216928"/>
            <a:ext cx="6180176" cy="5457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8903" tIns="41030" rIns="78903" bIns="41030">
            <a:spAutoFit/>
          </a:bodyPr>
          <a:lstStyle/>
          <a:p>
            <a:pPr>
              <a:lnSpc>
                <a:spcPct val="92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GB" sz="1600" b="1" dirty="0">
              <a:solidFill>
                <a:srgbClr val="000000"/>
              </a:solidFill>
              <a:latin typeface="Arial" charset="0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GB" sz="1600" b="1" dirty="0">
              <a:solidFill>
                <a:srgbClr val="000000"/>
              </a:solidFill>
              <a:latin typeface="Arial" charset="0"/>
              <a:ea typeface="msmincho" charset="0"/>
              <a:cs typeface="msmincho" charset="0"/>
            </a:endParaRPr>
          </a:p>
        </p:txBody>
      </p:sp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7460" y="1928802"/>
            <a:ext cx="4772258" cy="49642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4929190" y="2749623"/>
            <a:ext cx="1485306" cy="2289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2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i="1" dirty="0">
                <a:solidFill>
                  <a:srgbClr val="FFFFFF"/>
                </a:solidFill>
                <a:ea typeface="msmincho" charset="0"/>
                <a:cs typeface="msmincho" charset="0"/>
              </a:rPr>
              <a:t>AB </a:t>
            </a:r>
            <a:r>
              <a:rPr lang="en-GB" sz="1600" i="1" dirty="0" err="1">
                <a:solidFill>
                  <a:srgbClr val="FFFFFF"/>
                </a:solidFill>
                <a:ea typeface="msmincho" charset="0"/>
                <a:cs typeface="msmincho" charset="0"/>
              </a:rPr>
              <a:t>Pic</a:t>
            </a:r>
            <a:endParaRPr lang="en-GB" sz="1600" i="1" dirty="0">
              <a:solidFill>
                <a:srgbClr val="FFFFFF"/>
              </a:solidFill>
              <a:ea typeface="msmincho" charset="0"/>
              <a:cs typeface="msmincho" charset="0"/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0" y="500042"/>
            <a:ext cx="9144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r>
              <a:rPr lang="fr-FR" sz="6600" dirty="0" smtClean="0">
                <a:solidFill>
                  <a:schemeClr val="bg1">
                    <a:lumMod val="85000"/>
                  </a:schemeClr>
                </a:solidFill>
                <a:cs typeface="Lucida Sans Unicode" pitchFamily="34" charset="0"/>
              </a:rPr>
              <a:t>3.Imagerie</a:t>
            </a:r>
            <a:endParaRPr lang="en-US" sz="6600" dirty="0">
              <a:solidFill>
                <a:schemeClr val="bg1">
                  <a:lumMod val="85000"/>
                </a:schemeClr>
              </a:solidFill>
              <a:cs typeface="Lucida Sans Unicode" pitchFamily="34" charset="0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-214346" y="915399"/>
            <a:ext cx="93583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3200" dirty="0" smtClean="0">
                <a:solidFill>
                  <a:srgbClr val="00B0F0"/>
                </a:solidFill>
              </a:rPr>
              <a:t>Imager des compagnons de masses planétaires</a:t>
            </a:r>
            <a:endParaRPr lang="fr-FR" sz="3200" dirty="0">
              <a:solidFill>
                <a:srgbClr val="00B0F0"/>
              </a:solidFill>
            </a:endParaRPr>
          </a:p>
        </p:txBody>
      </p:sp>
      <p:sp>
        <p:nvSpPr>
          <p:cNvPr id="32" name="Rectangle 4"/>
          <p:cNvSpPr txBox="1">
            <a:spLocks noChangeArrowheads="1"/>
          </p:cNvSpPr>
          <p:nvPr/>
        </p:nvSpPr>
        <p:spPr>
          <a:xfrm>
            <a:off x="428596" y="1785926"/>
            <a:ext cx="8429684" cy="1641634"/>
          </a:xfrm>
          <a:prstGeom prst="rect">
            <a:avLst/>
          </a:prstGeom>
          <a:ln/>
        </p:spPr>
        <p:txBody>
          <a:bodyPr rIns="126999"/>
          <a:lstStyle/>
          <a:p>
            <a:pPr>
              <a:spcBef>
                <a:spcPct val="0"/>
              </a:spcBef>
              <a:defRPr/>
            </a:pPr>
            <a:r>
              <a:rPr lang="en-GB" sz="4400" b="1" dirty="0" err="1" smtClean="0">
                <a:solidFill>
                  <a:srgbClr val="00B0F0"/>
                </a:solidFill>
                <a:ea typeface="msmincho" charset="0"/>
                <a:cs typeface="msmincho" charset="0"/>
              </a:rPr>
              <a:t>Recherche</a:t>
            </a:r>
            <a:r>
              <a:rPr lang="en-GB" sz="4400" b="1" dirty="0" smtClean="0">
                <a:solidFill>
                  <a:srgbClr val="00B0F0"/>
                </a:solidFill>
                <a:ea typeface="msmincho" charset="0"/>
                <a:cs typeface="msmincho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ea typeface="msmincho" charset="0"/>
                <a:cs typeface="msmincho" charset="0"/>
              </a:rPr>
              <a:t>autour</a:t>
            </a:r>
            <a:r>
              <a:rPr lang="en-GB" sz="2800" dirty="0" smtClean="0">
                <a:solidFill>
                  <a:schemeClr val="bg1"/>
                </a:solidFill>
                <a:ea typeface="msmincho" charset="0"/>
                <a:cs typeface="msmincho" charset="0"/>
              </a:rPr>
              <a:t> des </a:t>
            </a:r>
            <a:r>
              <a:rPr lang="en-GB" sz="2800" dirty="0" err="1" smtClean="0">
                <a:solidFill>
                  <a:schemeClr val="bg1"/>
                </a:solidFill>
                <a:ea typeface="msmincho" charset="0"/>
                <a:cs typeface="msmincho" charset="0"/>
              </a:rPr>
              <a:t>etoiles</a:t>
            </a:r>
            <a:r>
              <a:rPr lang="en-GB" sz="2800" dirty="0" smtClean="0">
                <a:solidFill>
                  <a:schemeClr val="bg1"/>
                </a:solidFill>
                <a:ea typeface="msmincho" charset="0"/>
                <a:cs typeface="msmincho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ea typeface="msmincho" charset="0"/>
                <a:cs typeface="msmincho" charset="0"/>
              </a:rPr>
              <a:t>proches</a:t>
            </a:r>
            <a:endParaRPr lang="en-GB" sz="2800" dirty="0" smtClean="0">
              <a:solidFill>
                <a:schemeClr val="bg1"/>
              </a:solidFill>
              <a:ea typeface="msmincho" charset="0"/>
              <a:cs typeface="msmincho" charset="0"/>
            </a:endParaRPr>
          </a:p>
          <a:p>
            <a:pPr>
              <a:spcBef>
                <a:spcPct val="0"/>
              </a:spcBef>
              <a:defRPr/>
            </a:pPr>
            <a:r>
              <a:rPr lang="en-GB" sz="800" dirty="0" smtClean="0">
                <a:solidFill>
                  <a:srgbClr val="FFFFFF"/>
                </a:solidFill>
                <a:ea typeface="msmincho" charset="0"/>
                <a:cs typeface="msmincho" charset="0"/>
              </a:rPr>
              <a:t>   </a:t>
            </a:r>
          </a:p>
          <a:p>
            <a:pPr>
              <a:spcBef>
                <a:spcPct val="0"/>
              </a:spcBef>
              <a:defRPr/>
            </a:pPr>
            <a:r>
              <a:rPr lang="fr-FR" sz="2000" dirty="0" smtClean="0">
                <a:solidFill>
                  <a:schemeClr val="accent2"/>
                </a:solidFill>
                <a:cs typeface="Lucida Sans Unicode" pitchFamily="34" charset="0"/>
                <a:sym typeface="Wingdings 2" pitchFamily="18" charset="2"/>
              </a:rPr>
              <a:t>     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ea typeface="+mj-ea"/>
              <a:cs typeface="Lucida Sans Unicode" pitchFamily="34" charset="0"/>
            </a:endParaRPr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2651096"/>
            <a:ext cx="3214710" cy="32782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943554" y="2771388"/>
            <a:ext cx="1485306" cy="2289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2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i="1" dirty="0" smtClean="0">
                <a:solidFill>
                  <a:srgbClr val="FFFFFF"/>
                </a:solidFill>
                <a:ea typeface="msmincho" charset="0"/>
                <a:cs typeface="msmincho" charset="0"/>
              </a:rPr>
              <a:t>2M1207</a:t>
            </a:r>
            <a:endParaRPr lang="en-GB" sz="1600" i="1" dirty="0">
              <a:solidFill>
                <a:srgbClr val="FFFFFF"/>
              </a:solidFill>
              <a:ea typeface="msmincho" charset="0"/>
              <a:cs typeface="msmincho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57224" y="2571744"/>
            <a:ext cx="3357586" cy="1428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4143372" y="2643182"/>
            <a:ext cx="223838" cy="3429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5857884" y="5715016"/>
            <a:ext cx="3786214" cy="114298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429388" y="6072206"/>
            <a:ext cx="2214578" cy="254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92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b="1" i="1" dirty="0" smtClean="0">
                <a:solidFill>
                  <a:srgbClr val="FFFFFF"/>
                </a:solidFill>
                <a:ea typeface="msmincho" charset="0"/>
                <a:cs typeface="msmincho" charset="0"/>
              </a:rPr>
              <a:t>ESO-NACO, Sep 2004</a:t>
            </a:r>
            <a:endParaRPr lang="en-GB" b="1" i="1" dirty="0">
              <a:solidFill>
                <a:srgbClr val="FFFFFF"/>
              </a:solidFill>
              <a:ea typeface="msmincho" charset="0"/>
              <a:cs typeface="msmincho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7460" y="1928802"/>
            <a:ext cx="4772258" cy="49642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170323" y="1216928"/>
            <a:ext cx="6180176" cy="5457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8903" tIns="41030" rIns="78903" bIns="41030">
            <a:spAutoFit/>
          </a:bodyPr>
          <a:lstStyle/>
          <a:p>
            <a:pPr>
              <a:lnSpc>
                <a:spcPct val="92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GB" sz="1600" b="1" dirty="0">
              <a:solidFill>
                <a:srgbClr val="000000"/>
              </a:solidFill>
              <a:latin typeface="Arial" charset="0"/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GB" sz="1600" b="1" dirty="0">
              <a:solidFill>
                <a:srgbClr val="000000"/>
              </a:solidFill>
              <a:latin typeface="Arial" charset="0"/>
              <a:ea typeface="msmincho" charset="0"/>
              <a:cs typeface="msmincho" charset="0"/>
            </a:endParaRP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4929190" y="2749623"/>
            <a:ext cx="1485306" cy="2289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2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i="1" dirty="0">
                <a:solidFill>
                  <a:srgbClr val="FFFFFF"/>
                </a:solidFill>
                <a:ea typeface="msmincho" charset="0"/>
                <a:cs typeface="msmincho" charset="0"/>
              </a:rPr>
              <a:t>AB </a:t>
            </a:r>
            <a:r>
              <a:rPr lang="en-GB" sz="1600" i="1" dirty="0" err="1">
                <a:solidFill>
                  <a:srgbClr val="FFFFFF"/>
                </a:solidFill>
                <a:ea typeface="msmincho" charset="0"/>
                <a:cs typeface="msmincho" charset="0"/>
              </a:rPr>
              <a:t>Pic</a:t>
            </a:r>
            <a:endParaRPr lang="en-GB" sz="1600" i="1" dirty="0">
              <a:solidFill>
                <a:srgbClr val="FFFFFF"/>
              </a:solidFill>
              <a:ea typeface="msmincho" charset="0"/>
              <a:cs typeface="msmincho" charset="0"/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0" y="500042"/>
            <a:ext cx="9144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r>
              <a:rPr lang="fr-FR" sz="6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Lucida Sans Unicode" pitchFamily="34" charset="0"/>
              </a:rPr>
              <a:t>3.Imagerie</a:t>
            </a:r>
            <a:endParaRPr lang="en-US" sz="6600" dirty="0">
              <a:solidFill>
                <a:schemeClr val="tx1">
                  <a:lumMod val="75000"/>
                  <a:lumOff val="25000"/>
                </a:schemeClr>
              </a:solidFill>
              <a:cs typeface="Lucida Sans Unicode" pitchFamily="34" charset="0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-214346" y="915399"/>
            <a:ext cx="93583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3200" dirty="0" smtClean="0">
                <a:solidFill>
                  <a:srgbClr val="00B0F0"/>
                </a:solidFill>
              </a:rPr>
              <a:t>Imager des compagnons de masses planétaires</a:t>
            </a:r>
            <a:endParaRPr lang="fr-FR" sz="3200" dirty="0">
              <a:solidFill>
                <a:srgbClr val="00B0F0"/>
              </a:solidFill>
            </a:endParaRPr>
          </a:p>
        </p:txBody>
      </p:sp>
      <p:sp>
        <p:nvSpPr>
          <p:cNvPr id="32" name="Rectangle 4"/>
          <p:cNvSpPr txBox="1">
            <a:spLocks noChangeArrowheads="1"/>
          </p:cNvSpPr>
          <p:nvPr/>
        </p:nvSpPr>
        <p:spPr>
          <a:xfrm>
            <a:off x="428596" y="1785926"/>
            <a:ext cx="8429684" cy="1641634"/>
          </a:xfrm>
          <a:prstGeom prst="rect">
            <a:avLst/>
          </a:prstGeom>
          <a:ln/>
        </p:spPr>
        <p:txBody>
          <a:bodyPr rIns="126999"/>
          <a:lstStyle/>
          <a:p>
            <a:pPr>
              <a:spcBef>
                <a:spcPct val="0"/>
              </a:spcBef>
              <a:defRPr/>
            </a:pPr>
            <a:r>
              <a:rPr lang="en-GB" sz="4400" b="1" dirty="0" err="1" smtClean="0">
                <a:solidFill>
                  <a:srgbClr val="00B0F0"/>
                </a:solidFill>
                <a:ea typeface="msmincho" charset="0"/>
                <a:cs typeface="msmincho" charset="0"/>
              </a:rPr>
              <a:t>Recherche</a:t>
            </a:r>
            <a:r>
              <a:rPr lang="en-GB" sz="4400" b="1" dirty="0" smtClean="0">
                <a:solidFill>
                  <a:srgbClr val="00B0F0"/>
                </a:solidFill>
                <a:ea typeface="msmincho" charset="0"/>
                <a:cs typeface="msmincho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ea typeface="msmincho" charset="0"/>
                <a:cs typeface="msmincho" charset="0"/>
              </a:rPr>
              <a:t>autour</a:t>
            </a:r>
            <a:r>
              <a:rPr lang="en-GB" sz="2800" dirty="0" smtClean="0">
                <a:solidFill>
                  <a:schemeClr val="bg1"/>
                </a:solidFill>
                <a:ea typeface="msmincho" charset="0"/>
                <a:cs typeface="msmincho" charset="0"/>
              </a:rPr>
              <a:t> des </a:t>
            </a:r>
            <a:r>
              <a:rPr lang="en-GB" sz="2800" dirty="0" err="1" smtClean="0">
                <a:solidFill>
                  <a:schemeClr val="bg1"/>
                </a:solidFill>
                <a:ea typeface="msmincho" charset="0"/>
                <a:cs typeface="msmincho" charset="0"/>
              </a:rPr>
              <a:t>etoiles</a:t>
            </a:r>
            <a:r>
              <a:rPr lang="en-GB" sz="2800" dirty="0" smtClean="0">
                <a:solidFill>
                  <a:schemeClr val="bg1"/>
                </a:solidFill>
                <a:ea typeface="msmincho" charset="0"/>
                <a:cs typeface="msmincho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ea typeface="msmincho" charset="0"/>
                <a:cs typeface="msmincho" charset="0"/>
              </a:rPr>
              <a:t>proches</a:t>
            </a:r>
            <a:endParaRPr lang="en-GB" sz="2800" dirty="0" smtClean="0">
              <a:solidFill>
                <a:schemeClr val="bg1"/>
              </a:solidFill>
              <a:ea typeface="msmincho" charset="0"/>
              <a:cs typeface="msmincho" charset="0"/>
            </a:endParaRPr>
          </a:p>
          <a:p>
            <a:pPr>
              <a:spcBef>
                <a:spcPct val="0"/>
              </a:spcBef>
              <a:defRPr/>
            </a:pPr>
            <a:r>
              <a:rPr lang="en-GB" sz="800" dirty="0" smtClean="0">
                <a:solidFill>
                  <a:srgbClr val="FFFFFF"/>
                </a:solidFill>
                <a:ea typeface="msmincho" charset="0"/>
                <a:cs typeface="msmincho" charset="0"/>
              </a:rPr>
              <a:t>   </a:t>
            </a:r>
          </a:p>
          <a:p>
            <a:pPr>
              <a:spcBef>
                <a:spcPct val="0"/>
              </a:spcBef>
              <a:defRPr/>
            </a:pPr>
            <a:r>
              <a:rPr lang="fr-FR" sz="2000" dirty="0" smtClean="0">
                <a:solidFill>
                  <a:schemeClr val="accent2"/>
                </a:solidFill>
                <a:cs typeface="Lucida Sans Unicode" pitchFamily="34" charset="0"/>
                <a:sym typeface="Wingdings 2" pitchFamily="18" charset="2"/>
              </a:rPr>
              <a:t>     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ea typeface="+mj-ea"/>
              <a:cs typeface="Lucida Sans Unicode" pitchFamily="34" charset="0"/>
            </a:endParaRPr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2651096"/>
            <a:ext cx="3214710" cy="32782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943554" y="2771388"/>
            <a:ext cx="1485306" cy="2289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2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i="1" dirty="0" smtClean="0">
                <a:solidFill>
                  <a:srgbClr val="FFFFFF"/>
                </a:solidFill>
                <a:ea typeface="msmincho" charset="0"/>
                <a:cs typeface="msmincho" charset="0"/>
              </a:rPr>
              <a:t>2M1207</a:t>
            </a:r>
            <a:endParaRPr lang="en-GB" sz="1600" i="1" dirty="0">
              <a:solidFill>
                <a:srgbClr val="FFFFFF"/>
              </a:solidFill>
              <a:ea typeface="msmincho" charset="0"/>
              <a:cs typeface="msmincho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57224" y="2571744"/>
            <a:ext cx="3357586" cy="1428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4143372" y="2643182"/>
            <a:ext cx="223838" cy="3429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5857884" y="5715016"/>
            <a:ext cx="3786214" cy="114298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901347" y="5119939"/>
            <a:ext cx="1170323" cy="380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8903" tIns="41030" rIns="78903" bIns="41030">
            <a:spAutoFit/>
          </a:bodyPr>
          <a:lstStyle/>
          <a:p>
            <a:pPr>
              <a:lnSpc>
                <a:spcPct val="121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dirty="0">
                <a:solidFill>
                  <a:srgbClr val="99CCFF"/>
                </a:solidFill>
                <a:ea typeface="msmincho" charset="0"/>
                <a:cs typeface="msmincho" charset="0"/>
              </a:rPr>
              <a:t>M</a:t>
            </a:r>
            <a:r>
              <a:rPr lang="en-GB" sz="1600" baseline="-33000" dirty="0">
                <a:solidFill>
                  <a:srgbClr val="99CCFF"/>
                </a:solidFill>
                <a:ea typeface="msmincho" charset="0"/>
                <a:cs typeface="msmincho" charset="0"/>
              </a:rPr>
              <a:t>B</a:t>
            </a:r>
            <a:r>
              <a:rPr lang="en-GB" sz="1600" dirty="0">
                <a:solidFill>
                  <a:srgbClr val="99CCFF"/>
                </a:solidFill>
                <a:ea typeface="msmincho" charset="0"/>
                <a:cs typeface="msmincho" charset="0"/>
              </a:rPr>
              <a:t> ~ 8 </a:t>
            </a:r>
            <a:r>
              <a:rPr lang="en-GB" sz="1600" dirty="0" err="1">
                <a:solidFill>
                  <a:srgbClr val="99CCFF"/>
                </a:solidFill>
                <a:ea typeface="msmincho" charset="0"/>
                <a:cs typeface="msmincho" charset="0"/>
              </a:rPr>
              <a:t>M</a:t>
            </a:r>
            <a:r>
              <a:rPr lang="en-GB" sz="1600" baseline="-33000" dirty="0" err="1">
                <a:solidFill>
                  <a:srgbClr val="99CCFF"/>
                </a:solidFill>
                <a:ea typeface="msmincho" charset="0"/>
                <a:cs typeface="msmincho" charset="0"/>
              </a:rPr>
              <a:t>Jup</a:t>
            </a:r>
            <a:r>
              <a:rPr lang="en-GB" sz="1600" dirty="0">
                <a:solidFill>
                  <a:srgbClr val="99CCFF"/>
                </a:solidFill>
                <a:ea typeface="msmincho" charset="0"/>
                <a:cs typeface="msmincho" charset="0"/>
              </a:rPr>
              <a:t> 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469867" y="3143248"/>
            <a:ext cx="1602067" cy="380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8903" tIns="41030" rIns="78903" bIns="41030">
            <a:spAutoFit/>
          </a:bodyPr>
          <a:lstStyle/>
          <a:p>
            <a:pPr>
              <a:lnSpc>
                <a:spcPct val="121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dirty="0">
                <a:solidFill>
                  <a:srgbClr val="99CCFF"/>
                </a:solidFill>
                <a:ea typeface="msmincho" charset="0"/>
                <a:cs typeface="msmincho" charset="0"/>
              </a:rPr>
              <a:t>M</a:t>
            </a:r>
            <a:r>
              <a:rPr lang="en-GB" sz="1600" baseline="-33000" dirty="0">
                <a:solidFill>
                  <a:srgbClr val="99CCFF"/>
                </a:solidFill>
                <a:ea typeface="msmincho" charset="0"/>
                <a:cs typeface="msmincho" charset="0"/>
              </a:rPr>
              <a:t>A</a:t>
            </a:r>
            <a:r>
              <a:rPr lang="en-GB" sz="1600" dirty="0">
                <a:solidFill>
                  <a:srgbClr val="99CCFF"/>
                </a:solidFill>
                <a:ea typeface="msmincho" charset="0"/>
                <a:cs typeface="msmincho" charset="0"/>
              </a:rPr>
              <a:t> ~ 24 </a:t>
            </a:r>
            <a:r>
              <a:rPr lang="en-GB" sz="1600" dirty="0" err="1">
                <a:solidFill>
                  <a:srgbClr val="99CCFF"/>
                </a:solidFill>
                <a:ea typeface="msmincho" charset="0"/>
                <a:cs typeface="msmincho" charset="0"/>
              </a:rPr>
              <a:t>M</a:t>
            </a:r>
            <a:r>
              <a:rPr lang="en-GB" sz="1600" baseline="-33000" dirty="0" err="1">
                <a:solidFill>
                  <a:srgbClr val="99CCFF"/>
                </a:solidFill>
                <a:ea typeface="msmincho" charset="0"/>
                <a:cs typeface="msmincho" charset="0"/>
              </a:rPr>
              <a:t>Jup</a:t>
            </a:r>
            <a:r>
              <a:rPr lang="en-GB" sz="1600" dirty="0">
                <a:solidFill>
                  <a:srgbClr val="99CCFF"/>
                </a:solidFill>
                <a:ea typeface="msmincho" charset="0"/>
                <a:cs typeface="msmincho" charset="0"/>
              </a:rPr>
              <a:t> 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4857752" y="5762881"/>
            <a:ext cx="1285884" cy="380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78903" tIns="41030" rIns="78903" bIns="41030">
            <a:spAutoFit/>
          </a:bodyPr>
          <a:lstStyle/>
          <a:p>
            <a:pPr>
              <a:lnSpc>
                <a:spcPct val="121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dirty="0" smtClean="0">
                <a:solidFill>
                  <a:srgbClr val="99CCFF"/>
                </a:solidFill>
                <a:ea typeface="msmincho" charset="0"/>
                <a:cs typeface="msmincho" charset="0"/>
              </a:rPr>
              <a:t>M</a:t>
            </a:r>
            <a:r>
              <a:rPr lang="en-GB" sz="1600" baseline="-33000" dirty="0" smtClean="0">
                <a:solidFill>
                  <a:srgbClr val="99CCFF"/>
                </a:solidFill>
                <a:ea typeface="msmincho" charset="0"/>
                <a:cs typeface="msmincho" charset="0"/>
              </a:rPr>
              <a:t>B</a:t>
            </a:r>
            <a:r>
              <a:rPr lang="en-GB" sz="1600" dirty="0" smtClean="0">
                <a:solidFill>
                  <a:srgbClr val="99CCFF"/>
                </a:solidFill>
                <a:ea typeface="msmincho" charset="0"/>
                <a:cs typeface="msmincho" charset="0"/>
              </a:rPr>
              <a:t> </a:t>
            </a:r>
            <a:r>
              <a:rPr lang="en-GB" sz="1600" dirty="0">
                <a:solidFill>
                  <a:srgbClr val="99CCFF"/>
                </a:solidFill>
                <a:ea typeface="msmincho" charset="0"/>
                <a:cs typeface="msmincho" charset="0"/>
              </a:rPr>
              <a:t>~ </a:t>
            </a:r>
            <a:r>
              <a:rPr lang="en-GB" sz="1600" dirty="0" smtClean="0">
                <a:solidFill>
                  <a:srgbClr val="99CCFF"/>
                </a:solidFill>
                <a:ea typeface="msmincho" charset="0"/>
                <a:cs typeface="msmincho" charset="0"/>
              </a:rPr>
              <a:t>13 </a:t>
            </a:r>
            <a:r>
              <a:rPr lang="en-GB" sz="1600" dirty="0" err="1">
                <a:solidFill>
                  <a:srgbClr val="99CCFF"/>
                </a:solidFill>
                <a:ea typeface="msmincho" charset="0"/>
                <a:cs typeface="msmincho" charset="0"/>
              </a:rPr>
              <a:t>M</a:t>
            </a:r>
            <a:r>
              <a:rPr lang="en-GB" sz="1600" baseline="-33000" dirty="0" err="1">
                <a:solidFill>
                  <a:srgbClr val="99CCFF"/>
                </a:solidFill>
                <a:ea typeface="msmincho" charset="0"/>
                <a:cs typeface="msmincho" charset="0"/>
              </a:rPr>
              <a:t>Jup</a:t>
            </a:r>
            <a:r>
              <a:rPr lang="en-GB" sz="1600" dirty="0">
                <a:solidFill>
                  <a:srgbClr val="99CCFF"/>
                </a:solidFill>
                <a:ea typeface="msmincho" charset="0"/>
                <a:cs typeface="msmincho" charset="0"/>
              </a:rPr>
              <a:t> </a:t>
            </a:r>
          </a:p>
        </p:txBody>
      </p:sp>
      <p:cxnSp>
        <p:nvCxnSpPr>
          <p:cNvPr id="18" name="Connecteur droit 17"/>
          <p:cNvCxnSpPr/>
          <p:nvPr/>
        </p:nvCxnSpPr>
        <p:spPr>
          <a:xfrm flipV="1">
            <a:off x="5000628" y="4500570"/>
            <a:ext cx="1071570" cy="1000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4786314" y="4643446"/>
            <a:ext cx="1285884" cy="360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78903" tIns="41030" rIns="78903" bIns="41030">
            <a:spAutoFit/>
          </a:bodyPr>
          <a:lstStyle/>
          <a:p>
            <a:pPr>
              <a:lnSpc>
                <a:spcPct val="121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dirty="0" smtClean="0">
                <a:solidFill>
                  <a:srgbClr val="99CCFF"/>
                </a:solidFill>
                <a:ea typeface="msmincho" charset="0"/>
                <a:cs typeface="msmincho" charset="0"/>
              </a:rPr>
              <a:t>240 UA	 </a:t>
            </a:r>
            <a:endParaRPr lang="en-GB" sz="1600" dirty="0">
              <a:solidFill>
                <a:srgbClr val="99CCFF"/>
              </a:solidFill>
              <a:ea typeface="msmincho" charset="0"/>
              <a:cs typeface="msmincho" charset="0"/>
            </a:endParaRPr>
          </a:p>
        </p:txBody>
      </p:sp>
      <p:cxnSp>
        <p:nvCxnSpPr>
          <p:cNvPr id="20" name="Connecteur droit 19"/>
          <p:cNvCxnSpPr/>
          <p:nvPr/>
        </p:nvCxnSpPr>
        <p:spPr>
          <a:xfrm flipV="1">
            <a:off x="1714480" y="4572008"/>
            <a:ext cx="357190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1357290" y="4286256"/>
            <a:ext cx="1071570" cy="380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78903" tIns="41030" rIns="78903" bIns="41030">
            <a:spAutoFit/>
          </a:bodyPr>
          <a:lstStyle/>
          <a:p>
            <a:pPr>
              <a:lnSpc>
                <a:spcPct val="121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1600" dirty="0" smtClean="0">
                <a:solidFill>
                  <a:srgbClr val="99CCFF"/>
                </a:solidFill>
                <a:ea typeface="msmincho" charset="0"/>
                <a:cs typeface="msmincho" charset="0"/>
              </a:rPr>
              <a:t>40 UA	 </a:t>
            </a:r>
            <a:endParaRPr lang="en-GB" sz="1600" dirty="0">
              <a:solidFill>
                <a:srgbClr val="99CCFF"/>
              </a:solidFill>
              <a:ea typeface="msmincho" charset="0"/>
              <a:cs typeface="msmincho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714620"/>
            <a:ext cx="4264202" cy="33367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429388" y="6072206"/>
            <a:ext cx="2214578" cy="254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92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b="1" i="1" dirty="0" smtClean="0">
                <a:solidFill>
                  <a:srgbClr val="FFFFFF"/>
                </a:solidFill>
                <a:ea typeface="msmincho" charset="0"/>
                <a:cs typeface="msmincho" charset="0"/>
              </a:rPr>
              <a:t>ESO-NACO, Sep 2004</a:t>
            </a:r>
            <a:endParaRPr lang="en-GB" b="1" i="1" dirty="0">
              <a:solidFill>
                <a:srgbClr val="FFFFFF"/>
              </a:solidFill>
              <a:ea typeface="msmincho" charset="0"/>
              <a:cs typeface="msmincho" charset="0"/>
            </a:endParaRPr>
          </a:p>
        </p:txBody>
      </p:sp>
      <p:grpSp>
        <p:nvGrpSpPr>
          <p:cNvPr id="40" name="Groupe 39"/>
          <p:cNvGrpSpPr/>
          <p:nvPr/>
        </p:nvGrpSpPr>
        <p:grpSpPr>
          <a:xfrm>
            <a:off x="-500098" y="-2071726"/>
            <a:ext cx="10429948" cy="10429948"/>
            <a:chOff x="6643702" y="-642966"/>
            <a:chExt cx="10429948" cy="10429948"/>
          </a:xfrm>
        </p:grpSpPr>
        <p:grpSp>
          <p:nvGrpSpPr>
            <p:cNvPr id="38" name="Groupe 37"/>
            <p:cNvGrpSpPr/>
            <p:nvPr/>
          </p:nvGrpSpPr>
          <p:grpSpPr>
            <a:xfrm>
              <a:off x="6643702" y="-642966"/>
              <a:ext cx="10429948" cy="10429948"/>
              <a:chOff x="8572528" y="-1714536"/>
              <a:chExt cx="10429948" cy="10429948"/>
            </a:xfrm>
          </p:grpSpPr>
          <p:grpSp>
            <p:nvGrpSpPr>
              <p:cNvPr id="34" name="Groupe 34"/>
              <p:cNvGrpSpPr/>
              <p:nvPr/>
            </p:nvGrpSpPr>
            <p:grpSpPr>
              <a:xfrm>
                <a:off x="8572528" y="-1714536"/>
                <a:ext cx="10429948" cy="10429948"/>
                <a:chOff x="3071802" y="-1785974"/>
                <a:chExt cx="10429948" cy="10429948"/>
              </a:xfrm>
            </p:grpSpPr>
            <p:pic>
              <p:nvPicPr>
                <p:cNvPr id="35" name="Image 34" descr="HR8799.jpg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071802" y="-1785974"/>
                  <a:ext cx="10429948" cy="10429948"/>
                </a:xfrm>
                <a:prstGeom prst="rect">
                  <a:avLst/>
                </a:prstGeom>
              </p:spPr>
            </p:pic>
            <p:sp>
              <p:nvSpPr>
                <p:cNvPr id="3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9429784" y="2357430"/>
                  <a:ext cx="2286016" cy="283154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square" lIns="0" tIns="0" rIns="0" bIns="0">
                  <a:spAutoFit/>
                </a:bodyPr>
                <a:lstStyle/>
                <a:p>
                  <a:pPr>
                    <a:lnSpc>
                      <a:spcPct val="92000"/>
                    </a:lnSpc>
                    <a:tabLst>
                      <a:tab pos="0" algn="l"/>
                      <a:tab pos="392477" algn="l"/>
                      <a:tab pos="786346" algn="l"/>
                      <a:tab pos="1180214" algn="l"/>
                      <a:tab pos="1574082" algn="l"/>
                      <a:tab pos="1967950" algn="l"/>
                      <a:tab pos="2361819" algn="l"/>
                      <a:tab pos="2755687" algn="l"/>
                      <a:tab pos="3149556" algn="l"/>
                      <a:tab pos="3543424" algn="l"/>
                      <a:tab pos="3937293" algn="l"/>
                      <a:tab pos="4331161" algn="l"/>
                      <a:tab pos="4725030" algn="l"/>
                      <a:tab pos="5118898" algn="l"/>
                      <a:tab pos="5512767" algn="l"/>
                      <a:tab pos="5906635" algn="l"/>
                      <a:tab pos="6300504" algn="l"/>
                      <a:tab pos="6694372" algn="l"/>
                      <a:tab pos="7088240" algn="l"/>
                      <a:tab pos="7482108" algn="l"/>
                      <a:tab pos="7875977" algn="l"/>
                    </a:tabLst>
                  </a:pPr>
                  <a:r>
                    <a:rPr lang="en-GB" sz="2000" b="1" dirty="0" err="1" smtClean="0">
                      <a:solidFill>
                        <a:srgbClr val="FFFFFF"/>
                      </a:solidFill>
                      <a:ea typeface="msmincho" charset="0"/>
                      <a:cs typeface="msmincho" charset="0"/>
                    </a:rPr>
                    <a:t>Orbite</a:t>
                  </a:r>
                  <a:r>
                    <a:rPr lang="en-GB" sz="2000" b="1" dirty="0" smtClean="0">
                      <a:solidFill>
                        <a:srgbClr val="FFFFFF"/>
                      </a:solidFill>
                      <a:ea typeface="msmincho" charset="0"/>
                      <a:cs typeface="msmincho" charset="0"/>
                    </a:rPr>
                    <a:t>  </a:t>
                  </a:r>
                  <a:r>
                    <a:rPr lang="en-GB" sz="2000" b="1" dirty="0" err="1" smtClean="0">
                      <a:solidFill>
                        <a:srgbClr val="FFFFFF"/>
                      </a:solidFill>
                      <a:ea typeface="msmincho" charset="0"/>
                      <a:cs typeface="msmincho" charset="0"/>
                    </a:rPr>
                    <a:t>Saturne</a:t>
                  </a:r>
                  <a:endParaRPr lang="en-GB" sz="2000" b="1" dirty="0">
                    <a:solidFill>
                      <a:srgbClr val="FFFFFF"/>
                    </a:solidFill>
                    <a:ea typeface="msmincho" charset="0"/>
                    <a:cs typeface="msmincho" charset="0"/>
                  </a:endParaRPr>
                </a:p>
              </p:txBody>
            </p:sp>
          </p:grpSp>
          <p:sp>
            <p:nvSpPr>
              <p:cNvPr id="37" name="Ellipse 36"/>
              <p:cNvSpPr/>
              <p:nvPr/>
            </p:nvSpPr>
            <p:spPr>
              <a:xfrm>
                <a:off x="12573056" y="2357430"/>
                <a:ext cx="2500330" cy="250033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9" name="Text Box 8"/>
            <p:cNvSpPr txBox="1">
              <a:spLocks noChangeArrowheads="1"/>
            </p:cNvSpPr>
            <p:nvPr/>
          </p:nvSpPr>
          <p:spPr bwMode="auto">
            <a:xfrm>
              <a:off x="13001684" y="7432126"/>
              <a:ext cx="2857520" cy="2831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92000"/>
                </a:lnSpc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r>
                <a:rPr lang="en-GB" sz="2000" b="1" i="1" dirty="0" smtClean="0">
                  <a:solidFill>
                    <a:srgbClr val="FFFFFF"/>
                  </a:solidFill>
                  <a:ea typeface="msmincho" charset="0"/>
                  <a:cs typeface="msmincho" charset="0"/>
                </a:rPr>
                <a:t>HR8799 (Gemini, Sep 2008)</a:t>
              </a:r>
              <a:endParaRPr lang="en-GB" sz="2000" b="1" i="1" dirty="0">
                <a:solidFill>
                  <a:srgbClr val="FFFFFF"/>
                </a:solidFill>
                <a:ea typeface="msmincho" charset="0"/>
                <a:cs typeface="msmincho" charset="0"/>
              </a:endParaRPr>
            </a:p>
          </p:txBody>
        </p:sp>
      </p:grpSp>
      <p:pic>
        <p:nvPicPr>
          <p:cNvPr id="33" name="Image 32" descr="Beta_Pictoris_system_annotated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1357346"/>
            <a:ext cx="9232851" cy="918622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lg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" y="0"/>
            <a:ext cx="9127004" cy="6858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500042"/>
            <a:ext cx="9144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r>
              <a:rPr lang="fr-FR" sz="6600" dirty="0" smtClean="0">
                <a:solidFill>
                  <a:schemeClr val="bg1"/>
                </a:solidFill>
                <a:cs typeface="Lucida Sans Unicode" pitchFamily="34" charset="0"/>
              </a:rPr>
              <a:t>Perspectives</a:t>
            </a:r>
            <a:endParaRPr lang="en-US" sz="6600" dirty="0">
              <a:solidFill>
                <a:schemeClr val="bg1"/>
              </a:solidFill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7" name="Picture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2870" y="-80010"/>
            <a:ext cx="9246870" cy="693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3429000"/>
            <a:ext cx="8215370" cy="1160145"/>
          </a:xfrm>
          <a:ln/>
        </p:spPr>
        <p:txBody>
          <a:bodyPr rIns="126999">
            <a:normAutofit fontScale="90000"/>
          </a:bodyPr>
          <a:lstStyle/>
          <a:p>
            <a:pPr algn="l"/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Apple Chancery" charset="0"/>
                <a:cs typeface="Apple Chancery" charset="0"/>
                <a:sym typeface="Apple Chancery" charset="0"/>
              </a:rPr>
              <a:t>2015+: </a:t>
            </a:r>
            <a:r>
              <a:rPr lang="en-US" sz="3200" b="1" dirty="0" err="1" smtClean="0">
                <a:solidFill>
                  <a:schemeClr val="bg1">
                    <a:lumMod val="95000"/>
                  </a:schemeClr>
                </a:solidFill>
                <a:latin typeface="+mn-lt"/>
                <a:ea typeface="Apple Chancery" charset="0"/>
                <a:cs typeface="Apple Chancery" charset="0"/>
                <a:sym typeface="Apple Chancery" charset="0"/>
              </a:rPr>
              <a:t>Télescope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Apple Chancery" charset="0"/>
                <a:cs typeface="Apple Chancery" charset="0"/>
                <a:sym typeface="Apple Chancery" charset="0"/>
              </a:rPr>
              <a:t> de </a:t>
            </a:r>
            <a:r>
              <a:rPr lang="en-US" sz="4900" b="1" dirty="0" smtClean="0">
                <a:solidFill>
                  <a:srgbClr val="00B0F0"/>
                </a:solidFill>
                <a:latin typeface="+mn-lt"/>
                <a:ea typeface="Apple Chancery" charset="0"/>
                <a:cs typeface="Apple Chancery" charset="0"/>
                <a:sym typeface="Apple Chancery" charset="0"/>
              </a:rPr>
              <a:t>42m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Apple Chancery" charset="0"/>
                <a:cs typeface="Apple Chancery" charset="0"/>
                <a:sym typeface="Apple Chancery" charset="0"/>
              </a:rPr>
              <a:t/>
            </a:r>
            <a:b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Apple Chancery" charset="0"/>
                <a:cs typeface="Apple Chancery" charset="0"/>
                <a:sym typeface="Apple Chancery" charset="0"/>
              </a:rPr>
            </a:b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Apple Chancery" charset="0"/>
                <a:cs typeface="Apple Chancery" charset="0"/>
                <a:sym typeface="Apple Chancery" charset="0"/>
              </a:rPr>
              <a:t/>
            </a:r>
            <a:b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Apple Chancery" charset="0"/>
                <a:cs typeface="Apple Chancery" charset="0"/>
                <a:sym typeface="Apple Chancery" charset="0"/>
              </a:rPr>
            </a:br>
            <a:r>
              <a:rPr lang="fr-FR" sz="2800" dirty="0" smtClean="0">
                <a:solidFill>
                  <a:schemeClr val="accent2"/>
                </a:solidFill>
                <a:cs typeface="Lucida Sans Unicode" pitchFamily="34" charset="0"/>
                <a:sym typeface="Wingdings 2" pitchFamily="18" charset="2"/>
              </a:rPr>
              <a:t> 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ea typeface="Apple Chancery" charset="0"/>
                <a:cs typeface="Apple Chancery" charset="0"/>
                <a:sym typeface="Apple Chancery" charset="0"/>
              </a:rPr>
              <a:t>ELT/CODEX - </a:t>
            </a:r>
            <a:r>
              <a:rPr lang="en-US" sz="3200" b="1" dirty="0" err="1" smtClean="0">
                <a:solidFill>
                  <a:schemeClr val="bg1">
                    <a:lumMod val="95000"/>
                  </a:schemeClr>
                </a:solidFill>
                <a:latin typeface="+mn-lt"/>
                <a:ea typeface="Apple Chancery" charset="0"/>
                <a:cs typeface="Apple Chancery" charset="0"/>
                <a:sym typeface="Apple Chancery" charset="0"/>
              </a:rPr>
              <a:t>Vitesses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Apple Chancery" charset="0"/>
                <a:cs typeface="Apple Chancery" charset="0"/>
                <a:sym typeface="Apple Chancery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95000"/>
                  </a:schemeClr>
                </a:solidFill>
                <a:latin typeface="+mn-lt"/>
                <a:ea typeface="Apple Chancery" charset="0"/>
                <a:cs typeface="Apple Chancery" charset="0"/>
                <a:sym typeface="Apple Chancery" charset="0"/>
              </a:rPr>
              <a:t>radiales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Apple Chancery" charset="0"/>
                <a:cs typeface="Apple Chancery" charset="0"/>
                <a:sym typeface="Apple Chancery" charset="0"/>
              </a:rPr>
              <a:t>: les </a:t>
            </a:r>
            <a:r>
              <a:rPr lang="en-US" sz="3200" b="1" dirty="0" err="1" smtClean="0">
                <a:solidFill>
                  <a:schemeClr val="bg1">
                    <a:lumMod val="95000"/>
                  </a:schemeClr>
                </a:solidFill>
                <a:latin typeface="+mn-lt"/>
                <a:ea typeface="Apple Chancery" charset="0"/>
                <a:cs typeface="Apple Chancery" charset="0"/>
                <a:sym typeface="Apple Chancery" charset="0"/>
              </a:rPr>
              <a:t>exo-Terres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Apple Chancery" charset="0"/>
                <a:cs typeface="Apple Chancery" charset="0"/>
                <a:sym typeface="Apple Chancery" charset="0"/>
              </a:rPr>
              <a:t/>
            </a:r>
            <a:b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Apple Chancery" charset="0"/>
                <a:cs typeface="Apple Chancery" charset="0"/>
                <a:sym typeface="Apple Chancery" charset="0"/>
              </a:rPr>
            </a:br>
            <a:r>
              <a:rPr lang="en-US" sz="2700" b="1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Apple Chancery" charset="0"/>
                <a:cs typeface="Apple Chancery" charset="0"/>
                <a:sym typeface="Apple Chancery" charset="0"/>
              </a:rPr>
              <a:t>    	. </a:t>
            </a:r>
            <a:r>
              <a:rPr lang="en-US" sz="2700" b="1" dirty="0" err="1" smtClean="0">
                <a:solidFill>
                  <a:schemeClr val="bg1">
                    <a:lumMod val="95000"/>
                  </a:schemeClr>
                </a:solidFill>
                <a:latin typeface="+mn-lt"/>
                <a:ea typeface="Apple Chancery" charset="0"/>
                <a:cs typeface="Apple Chancery" charset="0"/>
                <a:sym typeface="Apple Chancery" charset="0"/>
              </a:rPr>
              <a:t>Propriétés</a:t>
            </a:r>
            <a:r>
              <a:rPr lang="en-US" sz="2700" b="1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Apple Chancery" charset="0"/>
                <a:cs typeface="Apple Chancery" charset="0"/>
                <a:sym typeface="Apple Chancery" charset="0"/>
              </a:rPr>
              <a:t> des </a:t>
            </a:r>
            <a:r>
              <a:rPr lang="en-US" sz="2700" b="1" dirty="0" err="1" smtClean="0">
                <a:solidFill>
                  <a:schemeClr val="bg1">
                    <a:lumMod val="95000"/>
                  </a:schemeClr>
                </a:solidFill>
                <a:latin typeface="+mn-lt"/>
                <a:ea typeface="Apple Chancery" charset="0"/>
                <a:cs typeface="Apple Chancery" charset="0"/>
                <a:sym typeface="Apple Chancery" charset="0"/>
              </a:rPr>
              <a:t>exo-planètes</a:t>
            </a:r>
            <a:r>
              <a:rPr lang="en-US" sz="2700" b="1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Apple Chancery" charset="0"/>
                <a:cs typeface="Apple Chancery" charset="0"/>
                <a:sym typeface="Apple Chancery" charset="0"/>
              </a:rPr>
              <a:t> </a:t>
            </a:r>
            <a:r>
              <a:rPr lang="en-US" sz="2700" b="1" dirty="0" err="1" smtClean="0">
                <a:solidFill>
                  <a:schemeClr val="bg1">
                    <a:lumMod val="95000"/>
                  </a:schemeClr>
                </a:solidFill>
                <a:latin typeface="+mn-lt"/>
                <a:ea typeface="Apple Chancery" charset="0"/>
                <a:cs typeface="Apple Chancery" charset="0"/>
                <a:sym typeface="Apple Chancery" charset="0"/>
              </a:rPr>
              <a:t>telluriques</a:t>
            </a:r>
            <a:r>
              <a:rPr lang="en-US" sz="2700" b="1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Apple Chancery" charset="0"/>
                <a:cs typeface="Apple Chancery" charset="0"/>
                <a:sym typeface="Apple Chancery" charset="0"/>
              </a:rPr>
              <a:t/>
            </a:r>
            <a:br>
              <a:rPr lang="en-US" sz="2700" b="1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Apple Chancery" charset="0"/>
                <a:cs typeface="Apple Chancery" charset="0"/>
                <a:sym typeface="Apple Chancery" charset="0"/>
              </a:rPr>
            </a:br>
            <a:r>
              <a:rPr lang="en-US" sz="2700" b="1" dirty="0" smtClean="0">
                <a:solidFill>
                  <a:schemeClr val="bg1">
                    <a:lumMod val="95000"/>
                  </a:schemeClr>
                </a:solidFill>
                <a:ea typeface="Apple Chancery" charset="0"/>
                <a:cs typeface="Apple Chancery" charset="0"/>
                <a:sym typeface="Apple Chancery" charset="0"/>
              </a:rPr>
              <a:t> 	. </a:t>
            </a:r>
            <a:r>
              <a:rPr lang="en-US" sz="2700" b="1" dirty="0" err="1" smtClean="0">
                <a:solidFill>
                  <a:schemeClr val="bg1">
                    <a:lumMod val="95000"/>
                  </a:schemeClr>
                </a:solidFill>
                <a:ea typeface="Apple Chancery" charset="0"/>
                <a:cs typeface="Apple Chancery" charset="0"/>
                <a:sym typeface="Apple Chancery" charset="0"/>
              </a:rPr>
              <a:t>Exo-Terres</a:t>
            </a:r>
            <a:r>
              <a:rPr lang="en-US" sz="2700" b="1" dirty="0" smtClean="0">
                <a:solidFill>
                  <a:schemeClr val="bg1">
                    <a:lumMod val="95000"/>
                  </a:schemeClr>
                </a:solidFill>
                <a:ea typeface="Apple Chancery" charset="0"/>
                <a:cs typeface="Apple Chancery" charset="0"/>
                <a:sym typeface="Apple Chancery" charset="0"/>
              </a:rPr>
              <a:t> </a:t>
            </a:r>
            <a:r>
              <a:rPr lang="en-US" sz="2700" b="1" dirty="0" err="1" smtClean="0">
                <a:solidFill>
                  <a:schemeClr val="bg1">
                    <a:lumMod val="95000"/>
                  </a:schemeClr>
                </a:solidFill>
                <a:ea typeface="Apple Chancery" charset="0"/>
                <a:cs typeface="Apple Chancery" charset="0"/>
                <a:sym typeface="Apple Chancery" charset="0"/>
              </a:rPr>
              <a:t>dans</a:t>
            </a:r>
            <a:r>
              <a:rPr lang="en-US" sz="2700" b="1" dirty="0" smtClean="0">
                <a:solidFill>
                  <a:schemeClr val="bg1">
                    <a:lumMod val="95000"/>
                  </a:schemeClr>
                </a:solidFill>
                <a:ea typeface="Apple Chancery" charset="0"/>
                <a:cs typeface="Apple Chancery" charset="0"/>
                <a:sym typeface="Apple Chancery" charset="0"/>
              </a:rPr>
              <a:t> des  zones </a:t>
            </a:r>
            <a:r>
              <a:rPr lang="en-US" sz="2700" b="1" dirty="0" err="1" smtClean="0">
                <a:solidFill>
                  <a:schemeClr val="bg1">
                    <a:lumMod val="95000"/>
                  </a:schemeClr>
                </a:solidFill>
                <a:ea typeface="Apple Chancery" charset="0"/>
                <a:cs typeface="Apple Chancery" charset="0"/>
                <a:sym typeface="Apple Chancery" charset="0"/>
              </a:rPr>
              <a:t>habitables</a:t>
            </a:r>
            <a:r>
              <a:rPr lang="en-US" sz="2700" b="1" dirty="0" smtClean="0">
                <a:solidFill>
                  <a:schemeClr val="bg1">
                    <a:lumMod val="95000"/>
                  </a:schemeClr>
                </a:solidFill>
                <a:ea typeface="Apple Chancery" charset="0"/>
                <a:cs typeface="Apple Chancery" charset="0"/>
                <a:sym typeface="Apple Chancery" charset="0"/>
              </a:rPr>
              <a:t>?</a:t>
            </a:r>
            <a:r>
              <a:rPr lang="en-US" sz="2700" b="1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Apple Chancery" charset="0"/>
                <a:cs typeface="Apple Chancery" charset="0"/>
                <a:sym typeface="Apple Chancery" charset="0"/>
              </a:rPr>
              <a:t> 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Apple Chancery" charset="0"/>
                <a:cs typeface="Apple Chancery" charset="0"/>
                <a:sym typeface="Apple Chancery" charset="0"/>
              </a:rPr>
              <a:t>	 </a:t>
            </a:r>
            <a:b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Apple Chancery" charset="0"/>
                <a:cs typeface="Apple Chancery" charset="0"/>
                <a:sym typeface="Apple Chancery" charset="0"/>
              </a:rPr>
            </a:b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Apple Chancery" charset="0"/>
                <a:cs typeface="Apple Chancery" charset="0"/>
                <a:sym typeface="Apple Chancery" charset="0"/>
              </a:rPr>
              <a:t/>
            </a:r>
            <a:b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Apple Chancery" charset="0"/>
                <a:cs typeface="Apple Chancery" charset="0"/>
                <a:sym typeface="Apple Chancery" charset="0"/>
              </a:rPr>
            </a:br>
            <a:r>
              <a:rPr lang="fr-FR" sz="3200" dirty="0" smtClean="0">
                <a:solidFill>
                  <a:schemeClr val="accent2"/>
                </a:solidFill>
                <a:cs typeface="Lucida Sans Unicode" pitchFamily="34" charset="0"/>
                <a:sym typeface="Wingdings 2" pitchFamily="18" charset="2"/>
              </a:rPr>
              <a:t> 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ea typeface="Apple Chancery" charset="0"/>
                <a:cs typeface="Apple Chancery" charset="0"/>
                <a:sym typeface="Apple Chancery" charset="0"/>
              </a:rPr>
              <a:t>ELT/EPICS - Imager/</a:t>
            </a:r>
            <a:r>
              <a:rPr lang="en-US" sz="3200" b="1" dirty="0" err="1" smtClean="0">
                <a:solidFill>
                  <a:schemeClr val="bg1">
                    <a:lumMod val="95000"/>
                  </a:schemeClr>
                </a:solidFill>
                <a:ea typeface="Apple Chancery" charset="0"/>
                <a:cs typeface="Apple Chancery" charset="0"/>
                <a:sym typeface="Apple Chancery" charset="0"/>
              </a:rPr>
              <a:t>caractériser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ea typeface="Apple Chancery" charset="0"/>
                <a:cs typeface="Apple Chancery" charset="0"/>
                <a:sym typeface="Apple Chancery" charset="0"/>
              </a:rPr>
              <a:t>: les </a:t>
            </a:r>
            <a:r>
              <a:rPr lang="en-US" sz="3200" b="1" dirty="0" err="1" smtClean="0">
                <a:solidFill>
                  <a:schemeClr val="bg1">
                    <a:lumMod val="95000"/>
                  </a:schemeClr>
                </a:solidFill>
                <a:ea typeface="Apple Chancery" charset="0"/>
                <a:cs typeface="Apple Chancery" charset="0"/>
                <a:sym typeface="Apple Chancery" charset="0"/>
              </a:rPr>
              <a:t>exo-Neptunes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ea typeface="Apple Chancery" charset="0"/>
                <a:cs typeface="Apple Chancery" charset="0"/>
                <a:sym typeface="Apple Chancery" charset="0"/>
              </a:rPr>
              <a:t/>
            </a:r>
            <a:br>
              <a:rPr lang="en-US" sz="3200" b="1" dirty="0" smtClean="0">
                <a:solidFill>
                  <a:schemeClr val="bg1">
                    <a:lumMod val="95000"/>
                  </a:schemeClr>
                </a:solidFill>
                <a:ea typeface="Apple Chancery" charset="0"/>
                <a:cs typeface="Apple Chancery" charset="0"/>
                <a:sym typeface="Apple Chancery" charset="0"/>
              </a:rPr>
            </a:br>
            <a:r>
              <a:rPr lang="en-US" sz="2700" b="1" dirty="0" smtClean="0">
                <a:solidFill>
                  <a:schemeClr val="bg1">
                    <a:lumMod val="95000"/>
                  </a:schemeClr>
                </a:solidFill>
                <a:ea typeface="Apple Chancery" charset="0"/>
                <a:cs typeface="Apple Chancery" charset="0"/>
                <a:sym typeface="Apple Chancery" charset="0"/>
              </a:rPr>
              <a:t>	. </a:t>
            </a:r>
            <a:r>
              <a:rPr lang="en-US" sz="2700" b="1" dirty="0" err="1" smtClean="0">
                <a:solidFill>
                  <a:schemeClr val="bg1">
                    <a:lumMod val="95000"/>
                  </a:schemeClr>
                </a:solidFill>
                <a:ea typeface="Apple Chancery" charset="0"/>
                <a:cs typeface="Apple Chancery" charset="0"/>
                <a:sym typeface="Apple Chancery" charset="0"/>
              </a:rPr>
              <a:t>Partie</a:t>
            </a:r>
            <a:r>
              <a:rPr lang="en-US" sz="2700" b="1" dirty="0" smtClean="0">
                <a:solidFill>
                  <a:schemeClr val="bg1">
                    <a:lumMod val="95000"/>
                  </a:schemeClr>
                </a:solidFill>
                <a:ea typeface="Apple Chancery" charset="0"/>
                <a:cs typeface="Apple Chancery" charset="0"/>
                <a:sym typeface="Apple Chancery" charset="0"/>
              </a:rPr>
              <a:t> </a:t>
            </a:r>
            <a:r>
              <a:rPr lang="en-US" sz="2700" b="1" dirty="0" err="1" smtClean="0">
                <a:solidFill>
                  <a:schemeClr val="bg1">
                    <a:lumMod val="95000"/>
                  </a:schemeClr>
                </a:solidFill>
                <a:ea typeface="Apple Chancery" charset="0"/>
                <a:cs typeface="Apple Chancery" charset="0"/>
                <a:sym typeface="Apple Chancery" charset="0"/>
              </a:rPr>
              <a:t>externes</a:t>
            </a:r>
            <a:r>
              <a:rPr lang="en-US" sz="2700" b="1" dirty="0" smtClean="0">
                <a:solidFill>
                  <a:schemeClr val="bg1">
                    <a:lumMod val="95000"/>
                  </a:schemeClr>
                </a:solidFill>
                <a:ea typeface="Apple Chancery" charset="0"/>
                <a:cs typeface="Apple Chancery" charset="0"/>
                <a:sym typeface="Apple Chancery" charset="0"/>
              </a:rPr>
              <a:t> </a:t>
            </a:r>
            <a:r>
              <a:rPr lang="en-US" sz="2700" b="1" dirty="0" err="1" smtClean="0">
                <a:solidFill>
                  <a:schemeClr val="bg1">
                    <a:lumMod val="95000"/>
                  </a:schemeClr>
                </a:solidFill>
                <a:ea typeface="Apple Chancery" charset="0"/>
                <a:cs typeface="Apple Chancery" charset="0"/>
                <a:sym typeface="Apple Chancery" charset="0"/>
              </a:rPr>
              <a:t>systèmes</a:t>
            </a:r>
            <a:r>
              <a:rPr lang="en-US" sz="2700" b="1" dirty="0" smtClean="0">
                <a:solidFill>
                  <a:schemeClr val="bg1">
                    <a:lumMod val="95000"/>
                  </a:schemeClr>
                </a:solidFill>
                <a:ea typeface="Apple Chancery" charset="0"/>
                <a:cs typeface="Apple Chancery" charset="0"/>
                <a:sym typeface="Apple Chancery" charset="0"/>
              </a:rPr>
              <a:t> </a:t>
            </a:r>
            <a:r>
              <a:rPr lang="en-US" sz="2700" b="1" dirty="0" err="1" smtClean="0">
                <a:solidFill>
                  <a:schemeClr val="bg1">
                    <a:lumMod val="95000"/>
                  </a:schemeClr>
                </a:solidFill>
                <a:ea typeface="Apple Chancery" charset="0"/>
                <a:cs typeface="Apple Chancery" charset="0"/>
                <a:sym typeface="Apple Chancery" charset="0"/>
              </a:rPr>
              <a:t>exoplanétaires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ea typeface="Apple Chancery" charset="0"/>
                <a:cs typeface="Apple Chancery" charset="0"/>
                <a:sym typeface="Apple Chancery" charset="0"/>
              </a:rPr>
              <a:t/>
            </a:r>
            <a:br>
              <a:rPr lang="en-US" sz="3200" b="1" dirty="0" smtClean="0">
                <a:solidFill>
                  <a:schemeClr val="bg1">
                    <a:lumMod val="95000"/>
                  </a:schemeClr>
                </a:solidFill>
                <a:ea typeface="Apple Chancery" charset="0"/>
                <a:cs typeface="Apple Chancery" charset="0"/>
                <a:sym typeface="Apple Chancery" charset="0"/>
              </a:rPr>
            </a:br>
            <a:r>
              <a:rPr lang="en-US" sz="2700" b="1" dirty="0" smtClean="0">
                <a:solidFill>
                  <a:schemeClr val="bg1">
                    <a:lumMod val="95000"/>
                  </a:schemeClr>
                </a:solidFill>
                <a:ea typeface="Apple Chancery" charset="0"/>
                <a:cs typeface="Apple Chancery" charset="0"/>
                <a:sym typeface="Apple Chancery" charset="0"/>
              </a:rPr>
              <a:t> 	. </a:t>
            </a:r>
            <a:r>
              <a:rPr lang="en-US" sz="2700" b="1" dirty="0" err="1" smtClean="0">
                <a:solidFill>
                  <a:schemeClr val="bg1">
                    <a:lumMod val="95000"/>
                  </a:schemeClr>
                </a:solidFill>
                <a:ea typeface="Apple Chancery" charset="0"/>
                <a:cs typeface="Apple Chancery" charset="0"/>
                <a:sym typeface="Apple Chancery" charset="0"/>
              </a:rPr>
              <a:t>Recouvrement</a:t>
            </a:r>
            <a:r>
              <a:rPr lang="en-US" sz="2700" b="1" dirty="0" smtClean="0">
                <a:solidFill>
                  <a:schemeClr val="bg1">
                    <a:lumMod val="95000"/>
                  </a:schemeClr>
                </a:solidFill>
                <a:ea typeface="Apple Chancery" charset="0"/>
                <a:cs typeface="Apple Chancery" charset="0"/>
                <a:sym typeface="Apple Chancery" charset="0"/>
              </a:rPr>
              <a:t> VR et </a:t>
            </a:r>
            <a:r>
              <a:rPr lang="en-US" sz="2700" b="1" dirty="0" err="1" smtClean="0">
                <a:solidFill>
                  <a:schemeClr val="bg1">
                    <a:lumMod val="95000"/>
                  </a:schemeClr>
                </a:solidFill>
                <a:ea typeface="Apple Chancery" charset="0"/>
                <a:cs typeface="Apple Chancery" charset="0"/>
                <a:sym typeface="Apple Chancery" charset="0"/>
              </a:rPr>
              <a:t>Imagerie</a:t>
            </a:r>
            <a:r>
              <a:rPr lang="en-US" sz="2700" b="1" dirty="0" smtClean="0">
                <a:solidFill>
                  <a:schemeClr val="bg1">
                    <a:lumMod val="95000"/>
                  </a:schemeClr>
                </a:solidFill>
                <a:ea typeface="Apple Chancery" charset="0"/>
                <a:cs typeface="Apple Chancery" charset="0"/>
                <a:sym typeface="Apple Chancery" charset="0"/>
              </a:rPr>
              <a:t/>
            </a:r>
            <a:br>
              <a:rPr lang="en-US" sz="2700" b="1" dirty="0" smtClean="0">
                <a:solidFill>
                  <a:schemeClr val="bg1">
                    <a:lumMod val="95000"/>
                  </a:schemeClr>
                </a:solidFill>
                <a:ea typeface="Apple Chancery" charset="0"/>
                <a:cs typeface="Apple Chancery" charset="0"/>
                <a:sym typeface="Apple Chancery" charset="0"/>
              </a:rPr>
            </a:br>
            <a:endParaRPr lang="en-US" sz="2700" b="1" dirty="0">
              <a:solidFill>
                <a:schemeClr val="bg1">
                  <a:lumMod val="95000"/>
                </a:schemeClr>
              </a:solidFill>
              <a:latin typeface="+mn-lt"/>
              <a:sym typeface="Apple Chancery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-214346" y="915399"/>
            <a:ext cx="93583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Les télescopes extrêmement grands!</a:t>
            </a:r>
            <a:endParaRPr lang="fr-FR" sz="3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0" y="500042"/>
            <a:ext cx="9144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r>
              <a:rPr lang="fr-FR" sz="6600" dirty="0" smtClean="0">
                <a:solidFill>
                  <a:schemeClr val="bg1">
                    <a:lumMod val="95000"/>
                  </a:schemeClr>
                </a:solidFill>
                <a:cs typeface="Lucida Sans Unicode" pitchFamily="34" charset="0"/>
              </a:rPr>
              <a:t>Perspectives</a:t>
            </a:r>
            <a:endParaRPr lang="en-US" sz="6600" dirty="0">
              <a:solidFill>
                <a:schemeClr val="bg1">
                  <a:lumMod val="95000"/>
                </a:schemeClr>
              </a:solidFill>
              <a:cs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0066" name="Picture 2" descr="darwin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0"/>
            <a:ext cx="4914909" cy="6882137"/>
          </a:xfrm>
          <a:prstGeom prst="rect">
            <a:avLst/>
          </a:prstGeom>
          <a:noFill/>
        </p:spPr>
      </p:pic>
      <p:sp>
        <p:nvSpPr>
          <p:cNvPr id="1240068" name="Text Box 4"/>
          <p:cNvSpPr txBox="1">
            <a:spLocks noChangeArrowheads="1"/>
          </p:cNvSpPr>
          <p:nvPr/>
        </p:nvSpPr>
        <p:spPr bwMode="auto">
          <a:xfrm>
            <a:off x="528638" y="5562600"/>
            <a:ext cx="2524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r-FR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1240070" name="Picture 6" descr="terrestrial-spect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571612"/>
            <a:ext cx="4351786" cy="5286388"/>
          </a:xfrm>
          <a:prstGeom prst="rect">
            <a:avLst/>
          </a:prstGeom>
          <a:noFill/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0" y="290911"/>
            <a:ext cx="8835805" cy="4306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fr-FR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812508" y="570300"/>
            <a:ext cx="6582050" cy="6941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8903" tIns="41030" rIns="78903" bIns="41030" anchor="ctr" anchorCtr="1"/>
          <a:lstStyle/>
          <a:p>
            <a:pPr algn="ctr">
              <a:buClr>
                <a:srgbClr val="FFFF00"/>
              </a:buCl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en-GB" sz="3900" dirty="0">
                <a:solidFill>
                  <a:srgbClr val="000000"/>
                </a:solidFill>
                <a:ea typeface="msmincho" charset="0"/>
                <a:cs typeface="msmincho" charset="0"/>
              </a:rPr>
              <a:t>2010 horizon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985547" y="328355"/>
            <a:ext cx="3079227" cy="164177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fr-FR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924450" y="328355"/>
            <a:ext cx="3079227" cy="164177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143636" y="1142984"/>
            <a:ext cx="2786082" cy="3571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170323" y="1216928"/>
            <a:ext cx="6180176" cy="430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8903" tIns="41030" rIns="78903" bIns="41030">
            <a:spAutoFit/>
          </a:bodyPr>
          <a:lstStyle/>
          <a:p>
            <a:pPr>
              <a:lnSpc>
                <a:spcPct val="92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GB" sz="1200" b="1" dirty="0">
              <a:solidFill>
                <a:srgbClr val="000000"/>
              </a:solidFill>
              <a:ea typeface="msmincho" charset="0"/>
              <a:cs typeface="msmincho" charset="0"/>
            </a:endParaRPr>
          </a:p>
          <a:p>
            <a:pPr>
              <a:lnSpc>
                <a:spcPct val="96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en-GB" sz="1200" b="1" dirty="0">
              <a:solidFill>
                <a:srgbClr val="000000"/>
              </a:solidFill>
              <a:ea typeface="msmincho" charset="0"/>
              <a:cs typeface="msmincho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-214346" y="1058275"/>
            <a:ext cx="93583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3200" dirty="0" smtClean="0">
                <a:solidFill>
                  <a:srgbClr val="00B0F0"/>
                </a:solidFill>
              </a:rPr>
              <a:t>Perspectives - 2020: TPF/Darwin (ESA) </a:t>
            </a:r>
            <a:endParaRPr lang="fr-FR" sz="3200" dirty="0">
              <a:solidFill>
                <a:srgbClr val="00B0F0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500042"/>
            <a:ext cx="9144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r>
              <a:rPr lang="fr-FR" sz="6600" dirty="0" smtClean="0">
                <a:solidFill>
                  <a:schemeClr val="bg1">
                    <a:lumMod val="95000"/>
                  </a:schemeClr>
                </a:solidFill>
                <a:cs typeface="Lucida Sans Unicode" pitchFamily="34" charset="0"/>
              </a:rPr>
              <a:t>Perspectives</a:t>
            </a:r>
            <a:endParaRPr lang="en-US" sz="6600" dirty="0">
              <a:solidFill>
                <a:schemeClr val="bg1">
                  <a:lumMod val="95000"/>
                </a:schemeClr>
              </a:solidFill>
              <a:cs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QACTU_IMG_ZO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" y="2952592"/>
            <a:ext cx="9144032" cy="297673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32" y="2857496"/>
            <a:ext cx="9144032" cy="12362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500042"/>
            <a:ext cx="9144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r>
              <a:rPr lang="fr-FR" sz="6600" dirty="0" smtClean="0">
                <a:solidFill>
                  <a:schemeClr val="bg1">
                    <a:lumMod val="95000"/>
                  </a:schemeClr>
                </a:solidFill>
                <a:cs typeface="Lucida Sans Unicode" pitchFamily="34" charset="0"/>
              </a:rPr>
              <a:t>Définitions</a:t>
            </a:r>
            <a:endParaRPr lang="en-US" sz="6600" dirty="0">
              <a:solidFill>
                <a:schemeClr val="bg1">
                  <a:lumMod val="95000"/>
                </a:schemeClr>
              </a:solidFill>
              <a:cs typeface="Lucida Sans Unicode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28662" y="1915531"/>
            <a:ext cx="7643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Distance: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28728" y="2561578"/>
            <a:ext cx="7715272" cy="1511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B0F0"/>
                </a:solidFill>
              </a:rPr>
              <a:t>1 AU </a:t>
            </a:r>
            <a:r>
              <a:rPr lang="fr-FR" sz="2000" dirty="0" smtClean="0">
                <a:solidFill>
                  <a:schemeClr val="bg1"/>
                </a:solidFill>
              </a:rPr>
              <a:t>= Distance entre le Soleil et la Terre; 1.5 10</a:t>
            </a:r>
            <a:r>
              <a:rPr lang="fr-FR" sz="2000" baseline="30000" dirty="0" smtClean="0">
                <a:solidFill>
                  <a:schemeClr val="bg1"/>
                </a:solidFill>
              </a:rPr>
              <a:t>8</a:t>
            </a:r>
            <a:r>
              <a:rPr lang="fr-FR" sz="2000" dirty="0" smtClean="0">
                <a:solidFill>
                  <a:schemeClr val="bg1"/>
                </a:solidFill>
              </a:rPr>
              <a:t> km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  </a:t>
            </a:r>
          </a:p>
          <a:p>
            <a:pPr>
              <a:lnSpc>
                <a:spcPct val="87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fr-FR" sz="2000" b="1" dirty="0" smtClean="0">
                <a:solidFill>
                  <a:srgbClr val="00B0F0"/>
                </a:solidFill>
              </a:rPr>
              <a:t>1 parsec </a:t>
            </a:r>
            <a:r>
              <a:rPr lang="fr-FR" sz="2000" dirty="0" smtClean="0">
                <a:solidFill>
                  <a:schemeClr val="bg1"/>
                </a:solidFill>
              </a:rPr>
              <a:t>= 3.1 10</a:t>
            </a:r>
            <a:r>
              <a:rPr lang="fr-FR" sz="2000" baseline="30000" dirty="0" smtClean="0">
                <a:solidFill>
                  <a:schemeClr val="bg1"/>
                </a:solidFill>
              </a:rPr>
              <a:t>13</a:t>
            </a:r>
            <a:r>
              <a:rPr lang="fr-FR" sz="2000" dirty="0" smtClean="0">
                <a:solidFill>
                  <a:schemeClr val="bg1"/>
                </a:solidFill>
              </a:rPr>
              <a:t> kms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ou</a:t>
            </a:r>
            <a:r>
              <a:rPr lang="en-US" sz="2000" dirty="0" smtClean="0">
                <a:solidFill>
                  <a:schemeClr val="bg1"/>
                </a:solidFill>
              </a:rPr>
              <a:t> 3.3 </a:t>
            </a:r>
            <a:r>
              <a:rPr lang="en-US" sz="2000" dirty="0" err="1" smtClean="0">
                <a:solidFill>
                  <a:schemeClr val="bg1"/>
                </a:solidFill>
              </a:rPr>
              <a:t>années-lumière</a:t>
            </a:r>
            <a:endParaRPr lang="fr-FR" sz="2000" dirty="0" smtClean="0">
              <a:solidFill>
                <a:schemeClr val="bg1"/>
              </a:solidFill>
            </a:endParaRPr>
          </a:p>
          <a:p>
            <a:pPr>
              <a:lnSpc>
                <a:spcPct val="87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fr-FR" sz="2000" dirty="0" smtClean="0">
              <a:solidFill>
                <a:schemeClr val="bg1"/>
              </a:solidFill>
            </a:endParaRPr>
          </a:p>
          <a:p>
            <a:pPr>
              <a:lnSpc>
                <a:spcPct val="87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fr-FR" sz="2000" dirty="0" smtClean="0">
                <a:solidFill>
                  <a:schemeClr val="bg1"/>
                </a:solidFill>
              </a:rPr>
              <a:t>	(Oort ~ 0.6 pc; Proxima </a:t>
            </a:r>
            <a:r>
              <a:rPr lang="fr-FR" sz="2000" dirty="0" err="1" smtClean="0">
                <a:solidFill>
                  <a:schemeClr val="bg1"/>
                </a:solidFill>
              </a:rPr>
              <a:t>Centauri</a:t>
            </a:r>
            <a:r>
              <a:rPr lang="fr-FR" sz="2000" dirty="0" smtClean="0">
                <a:solidFill>
                  <a:schemeClr val="bg1"/>
                </a:solidFill>
              </a:rPr>
              <a:t> ~1.3pc;  La Voie Lactée ~ 25 </a:t>
            </a:r>
            <a:r>
              <a:rPr lang="fr-FR" sz="2000" dirty="0" err="1" smtClean="0">
                <a:solidFill>
                  <a:schemeClr val="bg1"/>
                </a:solidFill>
              </a:rPr>
              <a:t>kpc</a:t>
            </a:r>
            <a:r>
              <a:rPr lang="fr-FR" sz="2000" dirty="0" smtClean="0">
                <a:solidFill>
                  <a:schemeClr val="bg1"/>
                </a:solidFill>
              </a:rPr>
              <a:t>). </a:t>
            </a:r>
            <a:endParaRPr lang="fr-FR" sz="2000" baseline="-25000" dirty="0">
              <a:solidFill>
                <a:schemeClr val="bg1"/>
              </a:solidFill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-214346" y="915399"/>
            <a:ext cx="93583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3200" dirty="0" smtClean="0">
                <a:solidFill>
                  <a:srgbClr val="00B0F0"/>
                </a:solidFill>
              </a:rPr>
              <a:t>Unités</a:t>
            </a:r>
            <a:endParaRPr lang="fr-FR" sz="3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mr_987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6" y="661554"/>
            <a:ext cx="3000364" cy="228601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42844" y="661554"/>
            <a:ext cx="3000396" cy="22860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1928794" y="1733124"/>
            <a:ext cx="3000396" cy="22860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 descr="Hubble_Ultra_Deep_Field_Black_point_edi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94" y="1733124"/>
            <a:ext cx="3000396" cy="2286016"/>
          </a:xfrm>
          <a:prstGeom prst="rect">
            <a:avLst/>
          </a:prstGeom>
        </p:spPr>
      </p:pic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500042"/>
            <a:ext cx="9144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r>
              <a:rPr lang="fr-FR" sz="6600" dirty="0" smtClean="0">
                <a:solidFill>
                  <a:schemeClr val="bg1">
                    <a:lumMod val="95000"/>
                  </a:schemeClr>
                </a:solidFill>
                <a:cs typeface="Lucida Sans Unicode" pitchFamily="34" charset="0"/>
              </a:rPr>
              <a:t>Définitions</a:t>
            </a:r>
            <a:endParaRPr lang="en-US" sz="6600" dirty="0">
              <a:solidFill>
                <a:schemeClr val="bg1">
                  <a:lumMod val="95000"/>
                </a:schemeClr>
              </a:solidFill>
              <a:cs typeface="Lucida Sans Unicode" pitchFamily="34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-214346" y="915399"/>
            <a:ext cx="93583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3200" dirty="0" smtClean="0">
                <a:solidFill>
                  <a:srgbClr val="00B0F0"/>
                </a:solidFill>
              </a:rPr>
              <a:t>Unités</a:t>
            </a:r>
            <a:endParaRPr lang="fr-FR" sz="3200" dirty="0">
              <a:solidFill>
                <a:srgbClr val="00B0F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57620" y="2947570"/>
            <a:ext cx="3000396" cy="228601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Milky_Way_galaxy_sun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43372" y="3019008"/>
            <a:ext cx="2214578" cy="2071702"/>
          </a:xfrm>
          <a:prstGeom prst="rect">
            <a:avLst/>
          </a:prstGeom>
        </p:spPr>
      </p:pic>
      <p:pic>
        <p:nvPicPr>
          <p:cNvPr id="14" name="Image 13" descr="solar_system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2199" y="4276374"/>
            <a:ext cx="2996328" cy="223520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072198" y="4276374"/>
            <a:ext cx="3000396" cy="22860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25"/>
          <p:cNvCxnSpPr/>
          <p:nvPr/>
        </p:nvCxnSpPr>
        <p:spPr>
          <a:xfrm flipV="1">
            <a:off x="5357818" y="4286256"/>
            <a:ext cx="714380" cy="35719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rot="16200000" flipH="1">
            <a:off x="4755536" y="5245728"/>
            <a:ext cx="1918944" cy="7143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3143240" y="2947570"/>
            <a:ext cx="714380" cy="1428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rot="16200000" flipH="1">
            <a:off x="2428860" y="3804826"/>
            <a:ext cx="2143140" cy="7143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rot="16200000" flipH="1">
            <a:off x="500034" y="2590380"/>
            <a:ext cx="2143140" cy="7143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V="1">
            <a:off x="1214414" y="1733124"/>
            <a:ext cx="714380" cy="1428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6072198" y="6519470"/>
            <a:ext cx="29289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dirty="0" smtClean="0">
                <a:solidFill>
                  <a:schemeClr val="bg1"/>
                </a:solidFill>
              </a:rPr>
              <a:t> 100 UA; ~10</a:t>
            </a:r>
            <a:r>
              <a:rPr lang="fr-FR" sz="1600" baseline="30000" dirty="0" smtClean="0">
                <a:solidFill>
                  <a:schemeClr val="bg1"/>
                </a:solidFill>
              </a:rPr>
              <a:t>10</a:t>
            </a:r>
            <a:r>
              <a:rPr lang="fr-FR" sz="1600" dirty="0" smtClean="0">
                <a:solidFill>
                  <a:schemeClr val="bg1"/>
                </a:solidFill>
              </a:rPr>
              <a:t> kms 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3857620" y="5233586"/>
            <a:ext cx="26432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dirty="0" smtClean="0">
                <a:solidFill>
                  <a:schemeClr val="bg1"/>
                </a:solidFill>
              </a:rPr>
              <a:t> 25 </a:t>
            </a:r>
            <a:r>
              <a:rPr lang="fr-FR" sz="1600" dirty="0" err="1" smtClean="0">
                <a:solidFill>
                  <a:schemeClr val="bg1"/>
                </a:solidFill>
              </a:rPr>
              <a:t>Kpc</a:t>
            </a:r>
            <a:r>
              <a:rPr lang="fr-FR" sz="1600" dirty="0" smtClean="0">
                <a:solidFill>
                  <a:schemeClr val="bg1"/>
                </a:solidFill>
              </a:rPr>
              <a:t>; ~10</a:t>
            </a:r>
            <a:r>
              <a:rPr lang="fr-FR" sz="1600" baseline="30000" dirty="0" smtClean="0">
                <a:solidFill>
                  <a:schemeClr val="bg1"/>
                </a:solidFill>
              </a:rPr>
              <a:t>17</a:t>
            </a:r>
            <a:r>
              <a:rPr lang="fr-FR" sz="1600" dirty="0" smtClean="0">
                <a:solidFill>
                  <a:schemeClr val="bg1"/>
                </a:solidFill>
              </a:rPr>
              <a:t> kms 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1785918" y="4019140"/>
            <a:ext cx="26432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dirty="0" smtClean="0">
                <a:solidFill>
                  <a:schemeClr val="bg1"/>
                </a:solidFill>
              </a:rPr>
              <a:t> 4 </a:t>
            </a:r>
            <a:r>
              <a:rPr lang="fr-FR" sz="1600" dirty="0" err="1" smtClean="0">
                <a:solidFill>
                  <a:schemeClr val="bg1"/>
                </a:solidFill>
              </a:rPr>
              <a:t>Mpc</a:t>
            </a:r>
            <a:r>
              <a:rPr lang="fr-FR" sz="1600" dirty="0" smtClean="0">
                <a:solidFill>
                  <a:schemeClr val="bg1"/>
                </a:solidFill>
              </a:rPr>
              <a:t>; ~10</a:t>
            </a:r>
            <a:r>
              <a:rPr lang="fr-FR" sz="1600" baseline="30000" dirty="0" smtClean="0">
                <a:solidFill>
                  <a:schemeClr val="bg1"/>
                </a:solidFill>
              </a:rPr>
              <a:t>19</a:t>
            </a:r>
            <a:r>
              <a:rPr lang="fr-FR" sz="1600" dirty="0" smtClean="0">
                <a:solidFill>
                  <a:schemeClr val="bg1"/>
                </a:solidFill>
              </a:rPr>
              <a:t> kms 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71406" y="2966206"/>
            <a:ext cx="26432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dirty="0" smtClean="0">
                <a:solidFill>
                  <a:schemeClr val="bg1"/>
                </a:solidFill>
              </a:rPr>
              <a:t> 3 </a:t>
            </a:r>
            <a:r>
              <a:rPr lang="fr-FR" sz="1600" dirty="0" err="1" smtClean="0">
                <a:solidFill>
                  <a:schemeClr val="bg1"/>
                </a:solidFill>
              </a:rPr>
              <a:t>Gpc</a:t>
            </a:r>
            <a:r>
              <a:rPr lang="fr-FR" sz="1600" dirty="0" smtClean="0">
                <a:solidFill>
                  <a:schemeClr val="bg1"/>
                </a:solidFill>
              </a:rPr>
              <a:t>; ~10</a:t>
            </a:r>
            <a:r>
              <a:rPr lang="fr-FR" sz="1600" baseline="30000" dirty="0" smtClean="0">
                <a:solidFill>
                  <a:schemeClr val="bg1"/>
                </a:solidFill>
              </a:rPr>
              <a:t>22</a:t>
            </a:r>
            <a:r>
              <a:rPr lang="fr-FR" sz="1600" dirty="0" smtClean="0">
                <a:solidFill>
                  <a:schemeClr val="bg1"/>
                </a:solidFill>
              </a:rPr>
              <a:t> kms 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7286644" y="3929066"/>
            <a:ext cx="29289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dirty="0" smtClean="0">
                <a:solidFill>
                  <a:schemeClr val="bg1"/>
                </a:solidFill>
              </a:rPr>
              <a:t>Système solaire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5143504" y="2571744"/>
            <a:ext cx="29289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dirty="0" smtClean="0">
                <a:solidFill>
                  <a:schemeClr val="bg1"/>
                </a:solidFill>
              </a:rPr>
              <a:t>Voix lactée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3357554" y="1375934"/>
            <a:ext cx="29289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dirty="0" smtClean="0">
                <a:solidFill>
                  <a:schemeClr val="bg1"/>
                </a:solidFill>
              </a:rPr>
              <a:t>Champs profond Hubble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357158" y="285728"/>
            <a:ext cx="3571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dirty="0" smtClean="0">
                <a:solidFill>
                  <a:schemeClr val="bg1"/>
                </a:solidFill>
              </a:rPr>
              <a:t>Grandes structures de l’Univers visible</a:t>
            </a:r>
            <a:endParaRPr lang="fr-FR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500042"/>
            <a:ext cx="9144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r>
              <a:rPr lang="fr-FR" sz="6600" dirty="0" smtClean="0">
                <a:solidFill>
                  <a:schemeClr val="bg1">
                    <a:lumMod val="85000"/>
                  </a:schemeClr>
                </a:solidFill>
                <a:cs typeface="Lucida Sans Unicode" pitchFamily="34" charset="0"/>
              </a:rPr>
              <a:t>Formation des étoiles</a:t>
            </a:r>
            <a:endParaRPr lang="en-US" sz="6600" dirty="0">
              <a:solidFill>
                <a:schemeClr val="bg1">
                  <a:lumMod val="85000"/>
                </a:schemeClr>
              </a:solidFill>
              <a:cs typeface="Lucida Sans Unicode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-214346" y="915399"/>
            <a:ext cx="93583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3200" dirty="0" smtClean="0">
                <a:solidFill>
                  <a:srgbClr val="00B0F0"/>
                </a:solidFill>
              </a:rPr>
              <a:t>Les pouponnières stellaires</a:t>
            </a:r>
            <a:endParaRPr lang="fr-FR" sz="3200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8662" y="1571613"/>
            <a:ext cx="8001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B0F0"/>
                </a:solidFill>
              </a:rPr>
              <a:t>Effondrement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et </a:t>
            </a:r>
            <a:r>
              <a:rPr lang="en-US" sz="3200" b="1" dirty="0" smtClean="0">
                <a:solidFill>
                  <a:srgbClr val="00B0F0"/>
                </a:solidFill>
              </a:rPr>
              <a:t>Fragmentation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d’un </a:t>
            </a:r>
            <a:r>
              <a:rPr lang="en-US" sz="2000" dirty="0" err="1" smtClean="0">
                <a:solidFill>
                  <a:schemeClr val="bg1"/>
                </a:solidFill>
              </a:rPr>
              <a:t>nuage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moléculaire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800" dirty="0" smtClean="0">
                <a:solidFill>
                  <a:schemeClr val="bg1"/>
                </a:solidFill>
              </a:rPr>
              <a:t>   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				(</a:t>
            </a:r>
            <a:r>
              <a:rPr lang="en-US" sz="2000" dirty="0" err="1" smtClean="0">
                <a:solidFill>
                  <a:schemeClr val="bg1"/>
                </a:solidFill>
              </a:rPr>
              <a:t>Echelle</a:t>
            </a:r>
            <a:r>
              <a:rPr lang="en-US" sz="2000" dirty="0" smtClean="0">
                <a:solidFill>
                  <a:schemeClr val="bg1"/>
                </a:solidFill>
              </a:rPr>
              <a:t> de temps~100 000 </a:t>
            </a:r>
            <a:r>
              <a:rPr lang="en-US" sz="2000" dirty="0" err="1" smtClean="0">
                <a:solidFill>
                  <a:schemeClr val="bg1"/>
                </a:solidFill>
              </a:rPr>
              <a:t>ans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10" name="Picture 2" descr="M42-CFHT-Cuillandre-Coelum-2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4736" y="2143116"/>
            <a:ext cx="321151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Eagle_nebula_pilla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3" y="2714620"/>
            <a:ext cx="3980277" cy="3929090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>
            <a:off x="7215206" y="3141660"/>
            <a:ext cx="642942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072330" y="2773916"/>
            <a:ext cx="1714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~1-10 pc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500042"/>
            <a:ext cx="9144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r>
              <a:rPr lang="fr-FR" sz="6600" dirty="0" smtClean="0">
                <a:solidFill>
                  <a:schemeClr val="bg1">
                    <a:lumMod val="85000"/>
                  </a:schemeClr>
                </a:solidFill>
                <a:cs typeface="Lucida Sans Unicode" pitchFamily="34" charset="0"/>
              </a:rPr>
              <a:t>Formation des étoiles</a:t>
            </a:r>
            <a:endParaRPr lang="en-US" sz="6600" dirty="0">
              <a:solidFill>
                <a:schemeClr val="bg1">
                  <a:lumMod val="85000"/>
                </a:schemeClr>
              </a:solidFill>
              <a:cs typeface="Lucida Sans Unicode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8662" y="1571613"/>
            <a:ext cx="82153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B0F0"/>
                </a:solidFill>
              </a:rPr>
              <a:t>Effondrement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et </a:t>
            </a:r>
            <a:r>
              <a:rPr lang="en-US" sz="3200" b="1" dirty="0" smtClean="0">
                <a:solidFill>
                  <a:srgbClr val="00B0F0"/>
                </a:solidFill>
              </a:rPr>
              <a:t>Fragmentation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d’un </a:t>
            </a:r>
            <a:r>
              <a:rPr lang="en-US" sz="2000" dirty="0" err="1" smtClean="0">
                <a:solidFill>
                  <a:schemeClr val="bg1"/>
                </a:solidFill>
              </a:rPr>
              <a:t>nuage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moléculaire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800" dirty="0" smtClean="0">
                <a:solidFill>
                  <a:schemeClr val="bg1"/>
                </a:solidFill>
              </a:rPr>
              <a:t>   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					(</a:t>
            </a:r>
            <a:r>
              <a:rPr lang="en-US" sz="2000" dirty="0" err="1" smtClean="0">
                <a:solidFill>
                  <a:schemeClr val="bg1"/>
                </a:solidFill>
              </a:rPr>
              <a:t>Echelle</a:t>
            </a:r>
            <a:r>
              <a:rPr lang="en-US" sz="2000" dirty="0" smtClean="0">
                <a:solidFill>
                  <a:schemeClr val="bg1"/>
                </a:solidFill>
              </a:rPr>
              <a:t> de temps~100 000 </a:t>
            </a:r>
            <a:r>
              <a:rPr lang="en-US" sz="2000" dirty="0" err="1" smtClean="0">
                <a:solidFill>
                  <a:schemeClr val="bg1"/>
                </a:solidFill>
              </a:rPr>
              <a:t>ans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29256" y="4214818"/>
            <a:ext cx="2571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accent6"/>
                </a:solidFill>
              </a:rPr>
              <a:t>Matthew Bates</a:t>
            </a:r>
          </a:p>
          <a:p>
            <a:r>
              <a:rPr lang="fr-FR" b="1" dirty="0" smtClean="0">
                <a:solidFill>
                  <a:schemeClr val="accent6"/>
                </a:solidFill>
              </a:rPr>
              <a:t>Simulations</a:t>
            </a:r>
          </a:p>
          <a:p>
            <a:r>
              <a:rPr lang="fr-FR" dirty="0" smtClean="0"/>
              <a:t>Nuage moléculaire dense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0.375pc; 50 M</a:t>
            </a:r>
            <a:r>
              <a:rPr lang="fr-FR" baseline="-25000" dirty="0" smtClean="0">
                <a:solidFill>
                  <a:schemeClr val="bg1"/>
                </a:solidFill>
                <a:latin typeface="Lucida Sans Unicode"/>
                <a:cs typeface="Lucida Sans Unicode"/>
              </a:rPr>
              <a:t>⊙</a:t>
            </a:r>
            <a:endParaRPr lang="fr-FR" baseline="-25000" dirty="0" smtClean="0">
              <a:solidFill>
                <a:schemeClr val="bg1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-214346" y="915399"/>
            <a:ext cx="93583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3200" dirty="0" smtClean="0">
                <a:solidFill>
                  <a:srgbClr val="00B0F0"/>
                </a:solidFill>
              </a:rPr>
              <a:t>Les pouponnières stellaires</a:t>
            </a:r>
            <a:endParaRPr lang="fr-FR" sz="3200" dirty="0">
              <a:solidFill>
                <a:srgbClr val="00B0F0"/>
              </a:solidFill>
            </a:endParaRPr>
          </a:p>
        </p:txBody>
      </p:sp>
      <p:pic>
        <p:nvPicPr>
          <p:cNvPr id="11" name="cluster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09686" y="2179231"/>
            <a:ext cx="3976694" cy="453591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 fullScrn="1"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6265</TotalTime>
  <Words>3460</Words>
  <Application>Microsoft Office PowerPoint</Application>
  <PresentationFormat>Affichage à l'écran (4:3)</PresentationFormat>
  <Paragraphs>881</Paragraphs>
  <Slides>55</Slides>
  <Notes>55</Notes>
  <HiddenSlides>0</HiddenSlides>
  <MMClips>5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55</vt:i4>
      </vt:variant>
    </vt:vector>
  </HeadingPairs>
  <TitlesOfParts>
    <vt:vector size="56" baseType="lpstr">
      <vt:lpstr>Thème Office</vt:lpstr>
      <vt:lpstr>La Chasse aux Exo-Planètes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2015+: Télescope de 42m   ELT/CODEX - Vitesses radiales: les exo-Terres      . Propriétés des exo-planètes telluriques   . Exo-Terres dans des  zones habitables?      ELT/EPICS - Imager/caractériser: les exo-Neptunes  . Partie externes systèmes exoplanétaires   . Recouvrement VR et Imagerie </vt:lpstr>
      <vt:lpstr>Diapositive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Exo-Planetas Busceda &amp; Caracteristicas</dc:title>
  <dc:creator> </dc:creator>
  <cp:lastModifiedBy> </cp:lastModifiedBy>
  <cp:revision>166</cp:revision>
  <dcterms:created xsi:type="dcterms:W3CDTF">2008-08-18T14:51:33Z</dcterms:created>
  <dcterms:modified xsi:type="dcterms:W3CDTF">2009-03-20T10:17:14Z</dcterms:modified>
</cp:coreProperties>
</file>