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81" r:id="rId4"/>
    <p:sldId id="283" r:id="rId5"/>
    <p:sldId id="282" r:id="rId6"/>
    <p:sldId id="276" r:id="rId7"/>
    <p:sldId id="277" r:id="rId8"/>
    <p:sldId id="272" r:id="rId9"/>
    <p:sldId id="284" r:id="rId10"/>
    <p:sldId id="278" r:id="rId11"/>
    <p:sldId id="279" r:id="rId12"/>
    <p:sldId id="280" r:id="rId13"/>
    <p:sldId id="285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716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02149-030D-4308-A732-ED0849EDDD63}" type="datetimeFigureOut">
              <a:rPr lang="fr-FR" smtClean="0"/>
              <a:t>28/11/2014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D598-E049-42F6-ABC5-AAE310FF01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0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81AFA4-1A71-4399-88C9-8050F410DACB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0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4A3E1-681D-4826-867B-84B71A47A8C0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55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264C9F-6CDD-456E-89D2-F996316E5D87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6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fr-FR" noProof="0" dirty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1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CBEA6C-E896-41FE-9E00-3AA210B5EEA7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7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33565F-BD2D-4A56-B526-FD93DEFF0EFA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54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DA9887-CDB8-4182-955A-E5A233E8F01C}" type="datetime1">
              <a:rPr lang="fr-FR" smtClean="0"/>
              <a:t>28/11/2014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0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6623E7-EE9A-4746-8959-D97A96BA0928}" type="datetime1">
              <a:rPr lang="fr-FR" smtClean="0"/>
              <a:t>28/11/2014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2C89F-09F5-4B69-898D-22C0DC2880BB}" type="datetime1">
              <a:rPr lang="fr-FR" smtClean="0"/>
              <a:t>28/11/2014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8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4222D7-91AE-4253-AAFF-98839A4A37DF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3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7CF40E-5108-4F18-A677-975B955A02E1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4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5A64-F99B-47E0-8642-EF885C622802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45224"/>
            <a:ext cx="1514458" cy="127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8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 Labex ENIGMASS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47056"/>
          </a:xfrm>
        </p:spPr>
        <p:txBody>
          <a:bodyPr>
            <a:normAutofit/>
          </a:bodyPr>
          <a:lstStyle/>
          <a:p>
            <a:r>
              <a:rPr lang="fr-FR" b="1" dirty="0" smtClean="0"/>
              <a:t>General Meeting </a:t>
            </a:r>
          </a:p>
          <a:p>
            <a:r>
              <a:rPr lang="fr-FR" b="1" dirty="0" smtClean="0"/>
              <a:t>28 Novembre 2014</a:t>
            </a:r>
          </a:p>
          <a:p>
            <a:r>
              <a:rPr lang="fr-FR" b="1" dirty="0" smtClean="0"/>
              <a:t>Yannis Karyotakis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6515"/>
            <a:ext cx="832166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1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Budget </a:t>
            </a:r>
            <a:r>
              <a:rPr lang="fr-FR" dirty="0" err="1" smtClean="0"/>
              <a:t>status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606" y="1052736"/>
            <a:ext cx="7198787" cy="452596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10</a:t>
            </a:fld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>
            <a:off x="7092280" y="5580187"/>
            <a:ext cx="216024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228184" y="6156251"/>
            <a:ext cx="260263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48% of our total budget is engaged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 and messages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are doing quite well in general</a:t>
            </a:r>
          </a:p>
          <a:p>
            <a:r>
              <a:rPr lang="en-US" dirty="0" smtClean="0"/>
              <a:t>The program lasts until the end of 2019, therefore 2016 is the dead line to hire students and post docs with a 3 year term.</a:t>
            </a:r>
          </a:p>
          <a:p>
            <a:r>
              <a:rPr lang="en-US" dirty="0" smtClean="0"/>
              <a:t>Visitors’ foreseen budget must be modified :</a:t>
            </a:r>
          </a:p>
          <a:p>
            <a:pPr lvl="1"/>
            <a:r>
              <a:rPr lang="en-US" dirty="0" smtClean="0"/>
              <a:t>Compensate ESIPAP expenses underestimated</a:t>
            </a:r>
          </a:p>
          <a:p>
            <a:pPr lvl="1"/>
            <a:r>
              <a:rPr lang="en-US" dirty="0" smtClean="0"/>
              <a:t>Add 2-3 more students and </a:t>
            </a:r>
            <a:r>
              <a:rPr lang="en-US" dirty="0" smtClean="0"/>
              <a:t>1-2</a:t>
            </a:r>
            <a:r>
              <a:rPr lang="en-US" dirty="0" smtClean="0"/>
              <a:t> </a:t>
            </a:r>
            <a:r>
              <a:rPr lang="en-US" dirty="0" smtClean="0"/>
              <a:t>extra post </a:t>
            </a:r>
            <a:r>
              <a:rPr lang="en-US" dirty="0" smtClean="0"/>
              <a:t>docs  OR invest on materials </a:t>
            </a:r>
            <a:endParaRPr lang="en-US" dirty="0" smtClean="0"/>
          </a:p>
          <a:p>
            <a:r>
              <a:rPr lang="en-US" dirty="0" smtClean="0"/>
              <a:t>We can support ambitious outreach proposals 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3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779912" y="123628"/>
            <a:ext cx="5061248" cy="7060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Budget </a:t>
            </a:r>
            <a:r>
              <a:rPr lang="fr-FR" dirty="0" err="1" smtClean="0">
                <a:solidFill>
                  <a:srgbClr val="0070C0"/>
                </a:solidFill>
              </a:rPr>
              <a:t>analysis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12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476673"/>
            <a:ext cx="3312368" cy="287676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844824"/>
            <a:ext cx="5297883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the </a:t>
            </a:r>
            <a:r>
              <a:rPr lang="fr-FR" dirty="0" err="1" smtClean="0"/>
              <a:t>Labex</a:t>
            </a:r>
            <a:r>
              <a:rPr lang="fr-FR" dirty="0" smtClean="0"/>
              <a:t> ???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horizon is unclear</a:t>
            </a:r>
          </a:p>
          <a:p>
            <a:pPr lvl="1"/>
            <a:r>
              <a:rPr lang="en-GB" dirty="0" smtClean="0"/>
              <a:t>IDEX of Grenoble. In principle support to multi-disciplinary actions</a:t>
            </a:r>
          </a:p>
          <a:p>
            <a:pPr lvl="1"/>
            <a:r>
              <a:rPr lang="en-GB" dirty="0" smtClean="0"/>
              <a:t>Poles </a:t>
            </a:r>
            <a:r>
              <a:rPr lang="en-GB" dirty="0" err="1" smtClean="0"/>
              <a:t>scientifiques</a:t>
            </a:r>
            <a:r>
              <a:rPr lang="en-GB" dirty="0" smtClean="0"/>
              <a:t> of UGA. Limited support</a:t>
            </a:r>
          </a:p>
          <a:p>
            <a:pPr lvl="1"/>
            <a:r>
              <a:rPr lang="en-GB" dirty="0" smtClean="0"/>
              <a:t>Budgets are going down </a:t>
            </a:r>
          </a:p>
          <a:p>
            <a:r>
              <a:rPr lang="en-GB" dirty="0" smtClean="0"/>
              <a:t>Cooperation and optimisation of </a:t>
            </a:r>
            <a:r>
              <a:rPr lang="en-GB" smtClean="0"/>
              <a:t>the resources</a:t>
            </a:r>
            <a:endParaRPr lang="en-GB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5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We are almost at mid term now and globally we are doing well</a:t>
            </a:r>
          </a:p>
          <a:p>
            <a:r>
              <a:rPr lang="en-US" dirty="0" smtClean="0"/>
              <a:t>We start a 2</a:t>
            </a:r>
            <a:r>
              <a:rPr lang="en-US" baseline="30000" dirty="0" smtClean="0"/>
              <a:t>nd</a:t>
            </a:r>
            <a:r>
              <a:rPr lang="en-US" dirty="0" smtClean="0"/>
              <a:t> phase of our program and our priority will be given to  projects promoting synergies between labs</a:t>
            </a:r>
          </a:p>
          <a:p>
            <a:r>
              <a:rPr lang="en-US" dirty="0" smtClean="0"/>
              <a:t>There is room and time for new or almost new ideas to support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9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smtClean="0"/>
              <a:t>Objectives and scientific strategy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589640" cy="525658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Search for new physics and new phenomena @ LHC.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Data analysis : Higgs properties, direct and indirect searches for new physics.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Upgrade of the ATLAS detector : Trigger, Tracker and </a:t>
            </a:r>
            <a:r>
              <a:rPr lang="en-US" dirty="0" err="1" smtClean="0"/>
              <a:t>LAr</a:t>
            </a:r>
            <a:r>
              <a:rPr lang="en-US" dirty="0" smtClean="0"/>
              <a:t> calorimeter.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Develop a synergy with theorists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Develop a neutrino pole : mass hierarchy, CP violation, double 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dirty="0" smtClean="0"/>
              <a:t> </a:t>
            </a:r>
            <a:r>
              <a:rPr lang="en-US" dirty="0" smtClean="0"/>
              <a:t>decays, sterile neutrinos</a:t>
            </a:r>
            <a:endParaRPr lang="en-US" dirty="0" smtClean="0"/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2"/>
                </a:solidFill>
              </a:rPr>
              <a:t>Dark matter: Direct and indirect searches. Develop synergies between different experiments :  AMS, HESS/CTA, theory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2"/>
                </a:solidFill>
              </a:rPr>
              <a:t>Multi-messenger approach on gravitational waves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2"/>
                </a:solidFill>
              </a:rPr>
              <a:t>Develop a cosmology pole in the future.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(more)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Support innovative education actions</a:t>
            </a:r>
          </a:p>
          <a:p>
            <a:pPr lvl="1"/>
            <a:r>
              <a:rPr lang="en-US" dirty="0" smtClean="0"/>
              <a:t>Instrumentation school in its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Graduate </a:t>
            </a:r>
            <a:r>
              <a:rPr lang="en-US" dirty="0" err="1" smtClean="0"/>
              <a:t>schooll</a:t>
            </a:r>
            <a:r>
              <a:rPr lang="en-US" dirty="0" smtClean="0"/>
              <a:t> GRASPA</a:t>
            </a:r>
            <a:endParaRPr lang="en-US" dirty="0" smtClean="0"/>
          </a:p>
          <a:p>
            <a:pPr lvl="1"/>
            <a:r>
              <a:rPr lang="en-US" dirty="0" smtClean="0"/>
              <a:t>Nuclear platform </a:t>
            </a:r>
          </a:p>
          <a:p>
            <a:pPr lvl="1"/>
            <a:r>
              <a:rPr lang="en-US" dirty="0" smtClean="0"/>
              <a:t>Erasmus </a:t>
            </a:r>
            <a:r>
              <a:rPr lang="en-US" dirty="0" err="1" smtClean="0"/>
              <a:t>mondus</a:t>
            </a:r>
            <a:r>
              <a:rPr lang="en-US" dirty="0" smtClean="0"/>
              <a:t> ???</a:t>
            </a:r>
          </a:p>
          <a:p>
            <a:r>
              <a:rPr lang="en-US" dirty="0" smtClean="0"/>
              <a:t>Support a limited number of </a:t>
            </a:r>
            <a:r>
              <a:rPr lang="en-US" dirty="0" err="1" smtClean="0"/>
              <a:t>valorisation</a:t>
            </a:r>
            <a:r>
              <a:rPr lang="en-US" dirty="0" smtClean="0"/>
              <a:t> projects</a:t>
            </a:r>
          </a:p>
          <a:p>
            <a:r>
              <a:rPr lang="en-US" dirty="0" err="1" smtClean="0"/>
              <a:t>Organise</a:t>
            </a:r>
            <a:r>
              <a:rPr lang="en-US" dirty="0" smtClean="0"/>
              <a:t> internal lectures and workshops, support external events</a:t>
            </a:r>
          </a:p>
          <a:p>
            <a:r>
              <a:rPr lang="en-US" dirty="0" smtClean="0"/>
              <a:t>Outreach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8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labex</a:t>
            </a:r>
            <a:r>
              <a:rPr lang="en-US" dirty="0" smtClean="0"/>
              <a:t> Added value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 smtClean="0"/>
              <a:t>Significant reinforcement of our teams</a:t>
            </a:r>
          </a:p>
          <a:p>
            <a:r>
              <a:rPr lang="en-US" dirty="0" smtClean="0"/>
              <a:t>Have created momentum on neutrino physics</a:t>
            </a:r>
          </a:p>
          <a:p>
            <a:r>
              <a:rPr lang="en-US" dirty="0" smtClean="0"/>
              <a:t>Created the instrumentation, ESIPAP and graduated, GRASPA, schools </a:t>
            </a:r>
            <a:endParaRPr lang="en-US" dirty="0" smtClean="0"/>
          </a:p>
          <a:p>
            <a:r>
              <a:rPr lang="en-US" dirty="0" smtClean="0"/>
              <a:t>Support 2 valorization projects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0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strategy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Develop a strong cooperation between the 4 labs and create a strong group inside the </a:t>
            </a:r>
            <a:r>
              <a:rPr lang="en-US" dirty="0" err="1" smtClean="0"/>
              <a:t>Université</a:t>
            </a:r>
            <a:r>
              <a:rPr lang="en-US" dirty="0" smtClean="0"/>
              <a:t> de Grenoble and the pole PAGE.</a:t>
            </a:r>
          </a:p>
          <a:p>
            <a:r>
              <a:rPr lang="en-US" dirty="0" smtClean="0"/>
              <a:t>We favor every project implying more than one laboratory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12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en-US" dirty="0" smtClean="0"/>
              <a:t>Management board : meets every month, regularly extended to WP coordinators.</a:t>
            </a:r>
          </a:p>
          <a:p>
            <a:r>
              <a:rPr lang="en-US" dirty="0" smtClean="0"/>
              <a:t>External committees</a:t>
            </a:r>
          </a:p>
          <a:p>
            <a:r>
              <a:rPr lang="en-US" dirty="0" smtClean="0"/>
              <a:t>Scientific council and Steering board  meet once per year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4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7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96456"/>
            <a:ext cx="5835054" cy="595989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07504" y="836712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We hired 23 persons + 2 to come !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996952"/>
            <a:ext cx="2711957" cy="18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8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921"/>
            <a:ext cx="9144000" cy="619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People to come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endParaRPr lang="fr-FR" dirty="0" smtClean="0"/>
          </a:p>
          <a:p>
            <a:r>
              <a:rPr lang="fr-FR" dirty="0" smtClean="0"/>
              <a:t>Post Docs: </a:t>
            </a:r>
          </a:p>
          <a:p>
            <a:pPr lvl="1"/>
            <a:r>
              <a:rPr lang="fr-FR" dirty="0" smtClean="0"/>
              <a:t>6 </a:t>
            </a:r>
            <a:r>
              <a:rPr lang="fr-FR" dirty="0" err="1" smtClean="0"/>
              <a:t>years</a:t>
            </a:r>
            <a:r>
              <a:rPr lang="fr-FR" dirty="0" smtClean="0"/>
              <a:t> High </a:t>
            </a:r>
            <a:r>
              <a:rPr lang="fr-FR" dirty="0" err="1" smtClean="0"/>
              <a:t>level</a:t>
            </a:r>
            <a:endParaRPr lang="fr-FR" dirty="0"/>
          </a:p>
          <a:p>
            <a:pPr lvl="1"/>
            <a:r>
              <a:rPr lang="fr-FR" dirty="0" smtClean="0"/>
              <a:t>~5 post docs</a:t>
            </a:r>
          </a:p>
          <a:p>
            <a:r>
              <a:rPr lang="fr-FR" dirty="0" smtClean="0"/>
              <a:t>One </a:t>
            </a:r>
            <a:r>
              <a:rPr lang="fr-FR" dirty="0" err="1" smtClean="0"/>
              <a:t>Engineer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5A64-F99B-47E0-8642-EF885C62280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3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437</Words>
  <Application>Microsoft Office PowerPoint</Application>
  <PresentationFormat>Affichage à l'écran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Verdana</vt:lpstr>
      <vt:lpstr>Wingdings</vt:lpstr>
      <vt:lpstr>Thème Office</vt:lpstr>
      <vt:lpstr>Le Labex ENIGMASS</vt:lpstr>
      <vt:lpstr>Objectives and scientific strategy</vt:lpstr>
      <vt:lpstr>Objectives (more)</vt:lpstr>
      <vt:lpstr>The labex Added value</vt:lpstr>
      <vt:lpstr>Long term strategy</vt:lpstr>
      <vt:lpstr>Organisation</vt:lpstr>
      <vt:lpstr>Présentation PowerPoint</vt:lpstr>
      <vt:lpstr>Présentation PowerPoint</vt:lpstr>
      <vt:lpstr>People to come</vt:lpstr>
      <vt:lpstr>Budget status</vt:lpstr>
      <vt:lpstr>Remarks and messages</vt:lpstr>
      <vt:lpstr>Budget analysis</vt:lpstr>
      <vt:lpstr>What after the Labex ???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Labex ENIGMASS</dc:title>
  <dc:creator>karyotak</dc:creator>
  <cp:lastModifiedBy>Yannis KARYOTAKIS</cp:lastModifiedBy>
  <cp:revision>73</cp:revision>
  <dcterms:created xsi:type="dcterms:W3CDTF">2012-10-10T03:35:28Z</dcterms:created>
  <dcterms:modified xsi:type="dcterms:W3CDTF">2014-11-28T06:11:44Z</dcterms:modified>
</cp:coreProperties>
</file>